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8" r:id="rId2"/>
    <p:sldId id="260" r:id="rId3"/>
    <p:sldId id="270" r:id="rId4"/>
    <p:sldId id="271" r:id="rId5"/>
    <p:sldId id="272" r:id="rId6"/>
    <p:sldId id="273" r:id="rId7"/>
    <p:sldId id="275" r:id="rId8"/>
    <p:sldId id="274" r:id="rId9"/>
    <p:sldId id="304" r:id="rId10"/>
    <p:sldId id="276" r:id="rId11"/>
    <p:sldId id="305" r:id="rId12"/>
    <p:sldId id="281" r:id="rId13"/>
    <p:sldId id="277" r:id="rId14"/>
    <p:sldId id="278" r:id="rId15"/>
    <p:sldId id="294" r:id="rId16"/>
    <p:sldId id="285" r:id="rId17"/>
    <p:sldId id="286" r:id="rId18"/>
    <p:sldId id="287" r:id="rId19"/>
    <p:sldId id="288" r:id="rId20"/>
    <p:sldId id="296" r:id="rId21"/>
    <p:sldId id="295" r:id="rId22"/>
    <p:sldId id="291" r:id="rId23"/>
    <p:sldId id="297" r:id="rId24"/>
    <p:sldId id="303" r:id="rId25"/>
    <p:sldId id="306" r:id="rId26"/>
    <p:sldId id="307" r:id="rId27"/>
    <p:sldId id="267" r:id="rId28"/>
    <p:sldId id="300" r:id="rId29"/>
    <p:sldId id="298" r:id="rId30"/>
    <p:sldId id="308" r:id="rId31"/>
    <p:sldId id="292" r:id="rId32"/>
    <p:sldId id="293" r:id="rId33"/>
    <p:sldId id="309" r:id="rId3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791A"/>
    <a:srgbClr val="E7E7DE"/>
    <a:srgbClr val="054463"/>
    <a:srgbClr val="4A5552"/>
    <a:srgbClr val="07A57C"/>
    <a:srgbClr val="DEC331"/>
    <a:srgbClr val="29FF8A"/>
    <a:srgbClr val="00558C"/>
    <a:srgbClr val="94A639"/>
    <a:srgbClr val="638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5" autoAdjust="0"/>
    <p:restoredTop sz="94660"/>
  </p:normalViewPr>
  <p:slideViewPr>
    <p:cSldViewPr snapToGrid="0">
      <p:cViewPr varScale="1">
        <p:scale>
          <a:sx n="67" d="100"/>
          <a:sy n="67" d="100"/>
        </p:scale>
        <p:origin x="180" y="66"/>
      </p:cViewPr>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4.918033075444634E-2"/>
          <c:w val="0.97336901161383693"/>
          <c:h val="0.95081966924555361"/>
        </c:manualLayout>
      </c:layout>
      <c:pie3DChart>
        <c:varyColors val="1"/>
        <c:ser>
          <c:idx val="0"/>
          <c:order val="0"/>
          <c:tx>
            <c:strRef>
              <c:f>Sheet1!$B$1</c:f>
              <c:strCache>
                <c:ptCount val="1"/>
                <c:pt idx="0">
                  <c:v>Column1</c:v>
                </c:pt>
              </c:strCache>
            </c:strRef>
          </c:tx>
          <c:dPt>
            <c:idx val="0"/>
            <c:bubble3D val="0"/>
            <c:explosion val="110"/>
            <c:spPr>
              <a:solidFill>
                <a:srgbClr val="9E7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1-3638-483E-AC30-AFCAB0467600}"/>
              </c:ext>
            </c:extLst>
          </c:dPt>
          <c:dPt>
            <c:idx val="1"/>
            <c:bubble3D val="0"/>
            <c:explosion val="102"/>
            <c:spPr>
              <a:solidFill>
                <a:srgbClr val="1E5B74"/>
              </a:solidFill>
              <a:ln w="25400">
                <a:solidFill>
                  <a:schemeClr val="lt1"/>
                </a:solidFill>
              </a:ln>
              <a:effectLst/>
              <a:sp3d contourW="25400">
                <a:contourClr>
                  <a:schemeClr val="lt1"/>
                </a:contourClr>
              </a:sp3d>
            </c:spPr>
            <c:extLst>
              <c:ext xmlns:c16="http://schemas.microsoft.com/office/drawing/2014/chart" uri="{C3380CC4-5D6E-409C-BE32-E72D297353CC}">
                <c16:uniqueId val="{00000003-3638-483E-AC30-AFCAB0467600}"/>
              </c:ext>
            </c:extLst>
          </c:dPt>
          <c:dPt>
            <c:idx val="2"/>
            <c:bubble3D val="0"/>
            <c:spPr>
              <a:solidFill>
                <a:srgbClr val="9E7800"/>
              </a:solidFill>
              <a:ln w="25400">
                <a:solidFill>
                  <a:schemeClr val="lt1"/>
                </a:solidFill>
              </a:ln>
              <a:effectLst/>
              <a:sp3d contourW="25400">
                <a:contourClr>
                  <a:schemeClr val="lt1"/>
                </a:contourClr>
              </a:sp3d>
            </c:spPr>
            <c:extLst>
              <c:ext xmlns:c16="http://schemas.microsoft.com/office/drawing/2014/chart" uri="{C3380CC4-5D6E-409C-BE32-E72D297353CC}">
                <c16:uniqueId val="{00000005-3638-483E-AC30-AFCAB0467600}"/>
              </c:ext>
            </c:extLst>
          </c:dPt>
          <c:dPt>
            <c:idx val="3"/>
            <c:bubble3D val="0"/>
            <c:spPr>
              <a:solidFill>
                <a:srgbClr val="5E9B31"/>
              </a:solidFill>
              <a:ln w="25400">
                <a:solidFill>
                  <a:schemeClr val="lt1"/>
                </a:solidFill>
              </a:ln>
              <a:effectLst/>
              <a:sp3d contourW="25400">
                <a:contourClr>
                  <a:schemeClr val="lt1"/>
                </a:contourClr>
              </a:sp3d>
            </c:spPr>
            <c:extLst>
              <c:ext xmlns:c16="http://schemas.microsoft.com/office/drawing/2014/chart" uri="{C3380CC4-5D6E-409C-BE32-E72D297353CC}">
                <c16:uniqueId val="{00000007-3638-483E-AC30-AFCAB0467600}"/>
              </c:ext>
            </c:extLst>
          </c:dPt>
          <c:cat>
            <c:strRef>
              <c:f>Sheet1!$A$2:$A$5</c:f>
              <c:strCache>
                <c:ptCount val="4"/>
                <c:pt idx="1">
                  <c:v>2nd Qtr</c:v>
                </c:pt>
                <c:pt idx="2">
                  <c:v>3rd Qtr</c:v>
                </c:pt>
                <c:pt idx="3">
                  <c:v>4th Qtr</c:v>
                </c:pt>
              </c:strCache>
            </c:strRef>
          </c:cat>
          <c:val>
            <c:numRef>
              <c:f>Sheet1!$B$2:$B$5</c:f>
              <c:numCache>
                <c:formatCode>General</c:formatCode>
                <c:ptCount val="4"/>
                <c:pt idx="0">
                  <c:v>7</c:v>
                </c:pt>
                <c:pt idx="1">
                  <c:v>3.6</c:v>
                </c:pt>
                <c:pt idx="2">
                  <c:v>16</c:v>
                </c:pt>
                <c:pt idx="3">
                  <c:v>53</c:v>
                </c:pt>
              </c:numCache>
            </c:numRef>
          </c:val>
          <c:extLst>
            <c:ext xmlns:c16="http://schemas.microsoft.com/office/drawing/2014/chart" uri="{C3380CC4-5D6E-409C-BE32-E72D297353CC}">
              <c16:uniqueId val="{00000008-3638-483E-AC30-AFCAB0467600}"/>
            </c:ext>
          </c:extLst>
        </c:ser>
        <c:dLbls>
          <c:showLegendKey val="0"/>
          <c:showVal val="0"/>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AD4-4303-8354-7E818E30CC3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AD4-4303-8354-7E818E30CC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AD4-4303-8354-7E818E30CC3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AD4-4303-8354-7E818E30CC3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AD4-4303-8354-7E818E30CC3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AD4-4303-8354-7E818E30CC3F}"/>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EAD4-4303-8354-7E818E30CC3F}"/>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EAD4-4303-8354-7E818E30CC3F}"/>
              </c:ext>
            </c:extLst>
          </c:dPt>
          <c:cat>
            <c:strRef>
              <c:f>Sheet1!$A$2:$A$9</c:f>
              <c:strCache>
                <c:ptCount val="8"/>
                <c:pt idx="0">
                  <c:v>beam parameters 0.44%</c:v>
                </c:pt>
                <c:pt idx="1">
                  <c:v>photon plux 0.8%</c:v>
                </c:pt>
                <c:pt idx="2">
                  <c:v>target 0.35%</c:v>
                </c:pt>
                <c:pt idx="3">
                  <c:v>DAQ 0.1%</c:v>
                </c:pt>
                <c:pt idx="4">
                  <c:v>Events selection 0.18%</c:v>
                </c:pt>
                <c:pt idx="5">
                  <c:v>Simulation 0.55%</c:v>
                </c:pt>
                <c:pt idx="6">
                  <c:v>Yield extraction 0.94%</c:v>
                </c:pt>
                <c:pt idx="7">
                  <c:v>Photoproduction Theory 0.3%</c:v>
                </c:pt>
              </c:strCache>
            </c:strRef>
          </c:cat>
          <c:val>
            <c:numRef>
              <c:f>Sheet1!$B$2:$B$9</c:f>
              <c:numCache>
                <c:formatCode>General</c:formatCode>
                <c:ptCount val="8"/>
                <c:pt idx="0">
                  <c:v>0.18</c:v>
                </c:pt>
                <c:pt idx="1">
                  <c:v>0.8</c:v>
                </c:pt>
                <c:pt idx="2">
                  <c:v>0.35</c:v>
                </c:pt>
                <c:pt idx="3">
                  <c:v>0.1</c:v>
                </c:pt>
                <c:pt idx="4">
                  <c:v>0.18</c:v>
                </c:pt>
                <c:pt idx="5">
                  <c:v>0.55000000000000004</c:v>
                </c:pt>
                <c:pt idx="6">
                  <c:v>0.94</c:v>
                </c:pt>
                <c:pt idx="7">
                  <c:v>0.36</c:v>
                </c:pt>
              </c:numCache>
            </c:numRef>
          </c:val>
          <c:extLst>
            <c:ext xmlns:c16="http://schemas.microsoft.com/office/drawing/2014/chart" uri="{C3380CC4-5D6E-409C-BE32-E72D297353CC}">
              <c16:uniqueId val="{00000010-EAD4-4303-8354-7E818E30CC3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0.55815</cdr:x>
      <cdr:y>0.32316</cdr:y>
    </cdr:from>
    <cdr:to>
      <cdr:x>0.70019</cdr:x>
      <cdr:y>0.42609</cdr:y>
    </cdr:to>
    <cdr:sp macro="" textlink="">
      <cdr:nvSpPr>
        <cdr:cNvPr id="2" name="TextBox 19"/>
        <cdr:cNvSpPr txBox="1"/>
      </cdr:nvSpPr>
      <cdr:spPr>
        <a:xfrm xmlns:a="http://schemas.openxmlformats.org/drawingml/2006/main">
          <a:off x="5855836" y="1835904"/>
          <a:ext cx="1490210" cy="584775"/>
        </a:xfrm>
        <a:prstGeom xmlns:a="http://schemas.openxmlformats.org/drawingml/2006/main" prst="rect">
          <a:avLst/>
        </a:prstGeom>
        <a:noFill xmlns:a="http://schemas.openxmlformats.org/drawingml/2006/main"/>
      </cdr:spPr>
      <cdr:txBody>
        <a:bodyPr xmlns:a="http://schemas.openxmlformats.org/drawingml/2006/main"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CEEBDA6D-DC69-4DCE-BAF7-6763517D3376}" type="datetimeFigureOut">
              <a:rPr lang="en-US"/>
              <a:t>7/9/2018</a:t>
            </a:fld>
            <a:endParaRPr/>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B2977E94-A6AB-4E02-8E43-E89F9CF4757F}" type="slidenum">
              <a:rPr/>
              <a:t>‹#›</a:t>
            </a:fld>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237F6C43-988E-4257-9A1C-C162EF036D58}" type="datetimeFigureOut">
              <a:rPr lang="en-US"/>
              <a:t>7/9/2018</a:t>
            </a:fld>
            <a:endParaRPr/>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DED491D0-8E1B-49C7-849B-A28568D94497}" type="slidenum">
              <a:rPr/>
              <a:t>‹#›</a:t>
            </a:fld>
            <a:endParaRPr/>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28</a:t>
            </a:fld>
            <a:endParaRPr lang="en-US"/>
          </a:p>
        </p:txBody>
      </p:sp>
    </p:spTree>
    <p:extLst>
      <p:ext uri="{BB962C8B-B14F-4D97-AF65-F5344CB8AC3E}">
        <p14:creationId xmlns:p14="http://schemas.microsoft.com/office/powerpoint/2010/main" val="2456010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D491D0-8E1B-49C7-849B-A28568D94497}" type="slidenum">
              <a:rPr lang="en-US" smtClean="0"/>
              <a:t>32</a:t>
            </a:fld>
            <a:endParaRPr lang="en-US"/>
          </a:p>
        </p:txBody>
      </p:sp>
    </p:spTree>
    <p:extLst>
      <p:ext uri="{BB962C8B-B14F-4D97-AF65-F5344CB8AC3E}">
        <p14:creationId xmlns:p14="http://schemas.microsoft.com/office/powerpoint/2010/main" val="10498306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832533" y="1371600"/>
            <a:ext cx="9359467" cy="297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2832533" y="4462272"/>
            <a:ext cx="9359467" cy="10332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bwMode="black">
          <a:xfrm>
            <a:off x="3175199" y="1943842"/>
            <a:ext cx="8500062" cy="2387600"/>
          </a:xfrm>
        </p:spPr>
        <p:txBody>
          <a:bodyPr anchor="b"/>
          <a:lstStyle>
            <a:lvl1pPr algn="l">
              <a:lnSpc>
                <a:spcPct val="90000"/>
              </a:lnSpc>
              <a:defRPr sz="6000" b="1">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3175199" y="4538659"/>
            <a:ext cx="8500062" cy="865321"/>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Date Placeholder 3"/>
          <p:cNvSpPr>
            <a:spLocks noGrp="1"/>
          </p:cNvSpPr>
          <p:nvPr>
            <p:ph type="dt" sz="half" idx="10"/>
          </p:nvPr>
        </p:nvSpPr>
        <p:spPr/>
        <p:txBody>
          <a:bodyPr/>
          <a:lstStyle>
            <a:lvl1pPr>
              <a:defRPr>
                <a:solidFill>
                  <a:schemeClr val="bg2"/>
                </a:solidFill>
              </a:defRPr>
            </a:lvl1pPr>
          </a:lstStyle>
          <a:p>
            <a:fld id="{AEC106D4-75B4-4886-8A3A-2DD0F526CCF4}" type="datetime1">
              <a:rPr lang="en-US" smtClean="0"/>
              <a:t>7/9/2018</a:t>
            </a:fld>
            <a:endParaRPr lang="en-US" dirty="0"/>
          </a:p>
        </p:txBody>
      </p:sp>
      <p:sp>
        <p:nvSpPr>
          <p:cNvPr id="12" name="Footer Placeholder 4"/>
          <p:cNvSpPr>
            <a:spLocks noGrp="1"/>
          </p:cNvSpPr>
          <p:nvPr>
            <p:ph type="ftr" sz="quarter" idx="11"/>
          </p:nvPr>
        </p:nvSpPr>
        <p:spPr/>
        <p:txBody>
          <a:bodyPr/>
          <a:lstStyle>
            <a:lvl1pPr>
              <a:defRPr>
                <a:solidFill>
                  <a:schemeClr val="bg2"/>
                </a:solidFill>
              </a:defRPr>
            </a:lvl1pPr>
          </a:lstStyle>
          <a:p>
            <a:r>
              <a:rPr lang="en-US" smtClean="0"/>
              <a:t>I. Larin, CLAS Collaboration Meeting, Jefferson Lab, July 2018</a:t>
            </a:r>
            <a:endParaRPr lang="en-US"/>
          </a:p>
        </p:txBody>
      </p:sp>
      <p:sp>
        <p:nvSpPr>
          <p:cNvPr id="13"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97B615B-F7A0-4DC3-BD84-159C73E1173D}" type="datetime1">
              <a:rPr lang="en-US" smtClean="0"/>
              <a:t>7/9/2018</a:t>
            </a:fld>
            <a:endParaRPr/>
          </a:p>
        </p:txBody>
      </p:sp>
      <p:sp>
        <p:nvSpPr>
          <p:cNvPr id="5" name="Footer Placeholder 4"/>
          <p:cNvSpPr>
            <a:spLocks noGrp="1"/>
          </p:cNvSpPr>
          <p:nvPr>
            <p:ph type="ftr" sz="quarter" idx="11"/>
          </p:nvPr>
        </p:nvSpPr>
        <p:spPr/>
        <p:txBody>
          <a:bodyPr/>
          <a:lstStyle/>
          <a:p>
            <a:r>
              <a:rPr lang="en-US" smtClean="0"/>
              <a:t>I. Larin, CLAS Collaboration Meeting, Jefferson Lab, July 2018</a:t>
            </a:r>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64405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p:cNvSpPr/>
          <p:nvPr/>
        </p:nvSpPr>
        <p:spPr>
          <a:xfrm rot="5400000">
            <a:off x="8267671" y="3370131"/>
            <a:ext cx="6858000"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invGray">
          <a:xfrm rot="5400000">
            <a:off x="7523375" y="2743540"/>
            <a:ext cx="6857433" cy="1371487"/>
          </a:xfrm>
          <a:prstGeom prst="rect">
            <a:avLst/>
          </a:prstGeom>
        </p:spPr>
      </p:pic>
      <p:sp>
        <p:nvSpPr>
          <p:cNvPr id="2" name="Vertical Title 1"/>
          <p:cNvSpPr>
            <a:spLocks noGrp="1"/>
          </p:cNvSpPr>
          <p:nvPr>
            <p:ph type="title" orient="vert"/>
          </p:nvPr>
        </p:nvSpPr>
        <p:spPr>
          <a:xfrm>
            <a:off x="10266348" y="462249"/>
            <a:ext cx="1370886" cy="571471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78199" y="462249"/>
            <a:ext cx="9693088" cy="571471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378199" y="6356350"/>
            <a:ext cx="1971947" cy="365125"/>
          </a:xfrm>
        </p:spPr>
        <p:txBody>
          <a:bodyPr/>
          <a:lstStyle/>
          <a:p>
            <a:fld id="{D499232E-D599-4568-A4CF-004E7A6955E3}" type="datetime1">
              <a:rPr lang="en-US" smtClean="0"/>
              <a:t>7/9/2018</a:t>
            </a:fld>
            <a:endParaRPr/>
          </a:p>
        </p:txBody>
      </p:sp>
      <p:sp>
        <p:nvSpPr>
          <p:cNvPr id="5" name="Footer Placeholder 4"/>
          <p:cNvSpPr>
            <a:spLocks noGrp="1"/>
          </p:cNvSpPr>
          <p:nvPr>
            <p:ph type="ftr" sz="quarter" idx="11"/>
          </p:nvPr>
        </p:nvSpPr>
        <p:spPr>
          <a:xfrm>
            <a:off x="2382374" y="6356350"/>
            <a:ext cx="5687786" cy="365125"/>
          </a:xfrm>
        </p:spPr>
        <p:txBody>
          <a:bodyPr/>
          <a:lstStyle/>
          <a:p>
            <a:r>
              <a:rPr lang="en-US" smtClean="0"/>
              <a:t>I. Larin, CLAS Collaboration Meeting, Jefferson Lab, July 2018</a:t>
            </a:r>
            <a:endParaRPr/>
          </a:p>
        </p:txBody>
      </p:sp>
      <p:sp>
        <p:nvSpPr>
          <p:cNvPr id="6" name="Slide Number Placeholder 5"/>
          <p:cNvSpPr>
            <a:spLocks noGrp="1"/>
          </p:cNvSpPr>
          <p:nvPr>
            <p:ph type="sldNum" sz="quarter" idx="12"/>
          </p:nvPr>
        </p:nvSpPr>
        <p:spPr>
          <a:xfrm>
            <a:off x="8102389" y="6356350"/>
            <a:ext cx="1968898" cy="365125"/>
          </a:xfrm>
        </p:spPr>
        <p:txBody>
          <a:bodyPr/>
          <a:lstStyle/>
          <a:p>
            <a:fld id="{BD266BE7-899D-4075-917F-DBDE33B6B692}" type="slidenum">
              <a:rPr/>
              <a:t>‹#›</a:t>
            </a:fld>
            <a:endParaRPr/>
          </a:p>
        </p:txBody>
      </p:sp>
    </p:spTree>
    <p:extLst>
      <p:ext uri="{BB962C8B-B14F-4D97-AF65-F5344CB8AC3E}">
        <p14:creationId xmlns:p14="http://schemas.microsoft.com/office/powerpoint/2010/main" val="3029411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352B580-BCC1-46DD-90EF-BA4F044D4A82}" type="datetime1">
              <a:rPr lang="en-US" smtClean="0"/>
              <a:t>7/9/2018</a:t>
            </a:fld>
            <a:endParaRPr lang="en-US" dirty="0"/>
          </a:p>
        </p:txBody>
      </p:sp>
      <p:sp>
        <p:nvSpPr>
          <p:cNvPr id="5" name="Footer Placeholder 4"/>
          <p:cNvSpPr>
            <a:spLocks noGrp="1"/>
          </p:cNvSpPr>
          <p:nvPr>
            <p:ph type="ftr" sz="quarter" idx="11"/>
          </p:nvPr>
        </p:nvSpPr>
        <p:spPr/>
        <p:txBody>
          <a:bodyPr/>
          <a:lstStyle/>
          <a:p>
            <a:r>
              <a:rPr lang="en-US" smtClean="0"/>
              <a:t>I. Larin, CLAS Collaboration Meeting, Jefferson Lab, July 2018</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89640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67B8650-DD1B-4BAB-AEF3-B7BD039604B8}" type="datetime1">
              <a:rPr lang="en-US" smtClean="0"/>
              <a:t>7/9/2018</a:t>
            </a:fld>
            <a:endParaRPr/>
          </a:p>
        </p:txBody>
      </p:sp>
      <p:sp>
        <p:nvSpPr>
          <p:cNvPr id="5" name="Footer Placeholder 4"/>
          <p:cNvSpPr>
            <a:spLocks noGrp="1"/>
          </p:cNvSpPr>
          <p:nvPr>
            <p:ph type="ftr" sz="quarter" idx="11"/>
          </p:nvPr>
        </p:nvSpPr>
        <p:spPr/>
        <p:txBody>
          <a:bodyPr/>
          <a:lstStyle/>
          <a:p>
            <a:r>
              <a:rPr lang="en-US" smtClean="0"/>
              <a:t>I. Larin, CLAS Collaboration Meeting, Jefferson Lab, July 2018</a:t>
            </a:r>
            <a:endParaRPr/>
          </a:p>
        </p:txBody>
      </p:sp>
      <p:sp>
        <p:nvSpPr>
          <p:cNvPr id="6" name="Slide Number Placeholder 5"/>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bwMode="inv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502152" y="-20637"/>
            <a:ext cx="7315200" cy="4343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3502152" y="4462272"/>
            <a:ext cx="7315200" cy="171907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bwMode="black">
          <a:xfrm>
            <a:off x="3838015" y="658346"/>
            <a:ext cx="6597464" cy="3664417"/>
          </a:xfrm>
        </p:spPr>
        <p:txBody>
          <a:bodyPr anchor="b">
            <a:normAutofit/>
          </a:bodyPr>
          <a:lstStyle>
            <a:lvl1pPr>
              <a:lnSpc>
                <a:spcPct val="90000"/>
              </a:lnSpc>
              <a:defRPr sz="5000" b="1">
                <a:solidFill>
                  <a:schemeClr val="tx1"/>
                </a:solidFill>
              </a:defRPr>
            </a:lvl1pPr>
          </a:lstStyle>
          <a:p>
            <a:r>
              <a:rPr lang="en-US" smtClean="0"/>
              <a:t>Click to edit Master title style</a:t>
            </a:r>
            <a:endParaRPr/>
          </a:p>
        </p:txBody>
      </p:sp>
      <p:sp>
        <p:nvSpPr>
          <p:cNvPr id="3" name="Text Placeholder 2"/>
          <p:cNvSpPr>
            <a:spLocks noGrp="1"/>
          </p:cNvSpPr>
          <p:nvPr>
            <p:ph type="body" idx="1"/>
          </p:nvPr>
        </p:nvSpPr>
        <p:spPr>
          <a:xfrm>
            <a:off x="3838014" y="4589463"/>
            <a:ext cx="6597465" cy="1500187"/>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solidFill>
                  <a:schemeClr val="bg2"/>
                </a:solidFill>
              </a:defRPr>
            </a:lvl1pPr>
          </a:lstStyle>
          <a:p>
            <a:fld id="{AC90FE3D-7C4C-4B68-ADA8-7D8CD2C15133}" type="datetime1">
              <a:rPr lang="en-US" smtClean="0"/>
              <a:t>7/9/2018</a:t>
            </a:fld>
            <a:endParaRPr lang="en-US"/>
          </a:p>
        </p:txBody>
      </p:sp>
      <p:sp>
        <p:nvSpPr>
          <p:cNvPr id="5" name="Footer Placeholder 4"/>
          <p:cNvSpPr>
            <a:spLocks noGrp="1"/>
          </p:cNvSpPr>
          <p:nvPr>
            <p:ph type="ftr" sz="quarter" idx="11"/>
          </p:nvPr>
        </p:nvSpPr>
        <p:spPr/>
        <p:txBody>
          <a:bodyPr/>
          <a:lstStyle>
            <a:lvl1pPr>
              <a:defRPr>
                <a:solidFill>
                  <a:schemeClr val="bg2"/>
                </a:solidFill>
              </a:defRPr>
            </a:lvl1pPr>
          </a:lstStyle>
          <a:p>
            <a:r>
              <a:rPr lang="en-US" smtClean="0"/>
              <a:t>I. Larin, CLAS Collaboration Meeting, Jefferson Lab, July 2018</a:t>
            </a:r>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428245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80160" y="2194560"/>
            <a:ext cx="448970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415368" y="2194560"/>
            <a:ext cx="4493424" cy="398678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339AAA5-0A27-4F14-AFF9-3BD96C401364}" type="datetime1">
              <a:rPr lang="en-US" smtClean="0"/>
              <a:t>7/9/2018</a:t>
            </a:fld>
            <a:endParaRPr/>
          </a:p>
        </p:txBody>
      </p:sp>
      <p:sp>
        <p:nvSpPr>
          <p:cNvPr id="6" name="Footer Placeholder 5"/>
          <p:cNvSpPr>
            <a:spLocks noGrp="1"/>
          </p:cNvSpPr>
          <p:nvPr>
            <p:ph type="ftr" sz="quarter" idx="11"/>
          </p:nvPr>
        </p:nvSpPr>
        <p:spPr/>
        <p:txBody>
          <a:bodyPr/>
          <a:lstStyle/>
          <a:p>
            <a:r>
              <a:rPr lang="en-US" smtClean="0"/>
              <a:t>I. Larin, CLAS Collaboration Meeting, Jefferson Lab, July 2018</a:t>
            </a:r>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280160"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80160"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419088" y="1828456"/>
            <a:ext cx="4489704" cy="83069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419088" y="2743194"/>
            <a:ext cx="4489704" cy="343376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33E7603-75A1-436D-9632-6C0DE7985681}" type="datetime1">
              <a:rPr lang="en-US" smtClean="0"/>
              <a:t>7/9/2018</a:t>
            </a:fld>
            <a:endParaRPr/>
          </a:p>
        </p:txBody>
      </p:sp>
      <p:sp>
        <p:nvSpPr>
          <p:cNvPr id="8" name="Footer Placeholder 7"/>
          <p:cNvSpPr>
            <a:spLocks noGrp="1"/>
          </p:cNvSpPr>
          <p:nvPr>
            <p:ph type="ftr" sz="quarter" idx="11"/>
          </p:nvPr>
        </p:nvSpPr>
        <p:spPr/>
        <p:txBody>
          <a:bodyPr/>
          <a:lstStyle/>
          <a:p>
            <a:r>
              <a:rPr lang="en-US" smtClean="0"/>
              <a:t>I. Larin, CLAS Collaboration Meeting, Jefferson Lab, July 2018</a:t>
            </a:r>
            <a:endParaRPr/>
          </a:p>
        </p:txBody>
      </p:sp>
      <p:sp>
        <p:nvSpPr>
          <p:cNvPr id="9" name="Slide Number Placeholder 8"/>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DF0DFE8-65D8-4858-BD80-19EB71FA8081}" type="datetime1">
              <a:rPr lang="en-US" smtClean="0"/>
              <a:t>7/9/2018</a:t>
            </a:fld>
            <a:endParaRPr/>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a:p>
        </p:txBody>
      </p:sp>
      <p:sp>
        <p:nvSpPr>
          <p:cNvPr id="5" name="Slide Number Placeholder 4"/>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4E6F6-D208-4D97-B296-1833055F976D}" type="datetime1">
              <a:rPr lang="en-US" smtClean="0"/>
              <a:t>7/9/2018</a:t>
            </a:fld>
            <a:endParaRPr/>
          </a:p>
        </p:txBody>
      </p:sp>
      <p:sp>
        <p:nvSpPr>
          <p:cNvPr id="3" name="Footer Placeholder 2"/>
          <p:cNvSpPr>
            <a:spLocks noGrp="1"/>
          </p:cNvSpPr>
          <p:nvPr>
            <p:ph type="ftr" sz="quarter" idx="11"/>
          </p:nvPr>
        </p:nvSpPr>
        <p:spPr/>
        <p:txBody>
          <a:bodyPr/>
          <a:lstStyle/>
          <a:p>
            <a:r>
              <a:rPr lang="en-US" smtClean="0"/>
              <a:t>I. Larin, CLAS Collaboration Meeting, Jefferson Lab, July 2018</a:t>
            </a:r>
            <a:endParaRPr/>
          </a:p>
        </p:txBody>
      </p:sp>
      <p:sp>
        <p:nvSpPr>
          <p:cNvPr id="4" name="Slide Number Placeholder 3"/>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2"/>
          <p:cNvSpPr>
            <a:spLocks noGrp="1"/>
          </p:cNvSpPr>
          <p:nvPr>
            <p:ph type="body" sz="half" idx="2"/>
          </p:nvPr>
        </p:nvSpPr>
        <p:spPr>
          <a:xfrm>
            <a:off x="1291818" y="2465294"/>
            <a:ext cx="3834874" cy="3711669"/>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Content Placeholder 3"/>
          <p:cNvSpPr>
            <a:spLocks noGrp="1"/>
          </p:cNvSpPr>
          <p:nvPr>
            <p:ph idx="1"/>
          </p:nvPr>
        </p:nvSpPr>
        <p:spPr>
          <a:xfrm>
            <a:off x="5518897" y="2465294"/>
            <a:ext cx="5174504" cy="3711669"/>
          </a:xfrm>
        </p:spPr>
        <p:txBody>
          <a:bodyPr>
            <a:normAutofit/>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683ECC4-4D86-4874-A98C-4859C88D5DA1}" type="datetime1">
              <a:rPr lang="en-US" smtClean="0"/>
              <a:t>7/9/2018</a:t>
            </a:fld>
            <a:endParaRPr/>
          </a:p>
        </p:txBody>
      </p:sp>
      <p:sp>
        <p:nvSpPr>
          <p:cNvPr id="6" name="Footer Placeholder 5"/>
          <p:cNvSpPr>
            <a:spLocks noGrp="1"/>
          </p:cNvSpPr>
          <p:nvPr>
            <p:ph type="ftr" sz="quarter" idx="11"/>
          </p:nvPr>
        </p:nvSpPr>
        <p:spPr/>
        <p:txBody>
          <a:bodyPr/>
          <a:lstStyle/>
          <a:p>
            <a:r>
              <a:rPr lang="en-US" smtClean="0"/>
              <a:t>I. Larin, CLAS Collaboration Meeting, Jefferson Lab, July 2018</a:t>
            </a:r>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smtClean="0"/>
              <a:t>Click to edit Master title style</a:t>
            </a:r>
            <a:endParaRPr/>
          </a:p>
        </p:txBody>
      </p:sp>
      <p:sp>
        <p:nvSpPr>
          <p:cNvPr id="4" name="Text Placeholder 3"/>
          <p:cNvSpPr>
            <a:spLocks noGrp="1"/>
          </p:cNvSpPr>
          <p:nvPr>
            <p:ph type="body" sz="half" idx="2"/>
          </p:nvPr>
        </p:nvSpPr>
        <p:spPr>
          <a:xfrm>
            <a:off x="1291819" y="2465293"/>
            <a:ext cx="3834874" cy="3711669"/>
          </a:xfrm>
        </p:spPr>
        <p:txBody>
          <a:bodyPr>
            <a:normAutofit/>
          </a:bodyPr>
          <a:lstStyle>
            <a:lvl1pPr marL="0" indent="0">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5518896" y="1828456"/>
            <a:ext cx="5389895" cy="5029544"/>
          </a:xfrm>
        </p:spPr>
        <p:txBody>
          <a:bodyPr tIns="13716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35FBE32C-18A0-4335-89D3-97C87C6235CE}" type="datetime1">
              <a:rPr lang="en-US" smtClean="0"/>
              <a:t>7/9/2018</a:t>
            </a:fld>
            <a:endParaRPr/>
          </a:p>
        </p:txBody>
      </p:sp>
      <p:sp>
        <p:nvSpPr>
          <p:cNvPr id="6" name="Footer Placeholder 5"/>
          <p:cNvSpPr>
            <a:spLocks noGrp="1"/>
          </p:cNvSpPr>
          <p:nvPr>
            <p:ph type="ftr" sz="quarter" idx="11"/>
          </p:nvPr>
        </p:nvSpPr>
        <p:spPr/>
        <p:txBody>
          <a:bodyPr/>
          <a:lstStyle/>
          <a:p>
            <a:r>
              <a:rPr lang="en-US" smtClean="0"/>
              <a:t>I. Larin, CLAS Collaboration Meeting, Jefferson Lab, July 2018</a:t>
            </a:r>
            <a:endParaRPr/>
          </a:p>
        </p:txBody>
      </p:sp>
      <p:sp>
        <p:nvSpPr>
          <p:cNvPr id="7" name="Slide Number Placeholder 6"/>
          <p:cNvSpPr>
            <a:spLocks noGrp="1"/>
          </p:cNvSpPr>
          <p:nvPr>
            <p:ph type="sldNum" sz="quarter" idx="12"/>
          </p:nvPr>
        </p:nvSpPr>
        <p:spPr/>
        <p:txBody>
          <a:bodyPr/>
          <a:lstStyle/>
          <a:p>
            <a:fld id="{BD266BE7-899D-4075-917F-DBDE33B6B692}" type="slidenum">
              <a:rPr/>
              <a:t>‹#›</a:t>
            </a:fld>
            <a:endParaRPr/>
          </a:p>
        </p:txBody>
      </p:sp>
    </p:spTree>
    <p:extLst>
      <p:ext uri="{BB962C8B-B14F-4D97-AF65-F5344CB8AC3E}">
        <p14:creationId xmlns:p14="http://schemas.microsoft.com/office/powerpoint/2010/main" val="4161366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347472"/>
            <a:ext cx="12188952" cy="11887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p:cNvPicPr>
            <a:picLocks noChangeAspect="1"/>
          </p:cNvPicPr>
          <p:nvPr/>
        </p:nvPicPr>
        <p:blipFill>
          <a:blip r:embed="rId14">
            <a:extLst>
              <a:ext uri="{28A0092B-C50C-407E-A947-70E740481C1C}">
                <a14:useLocalDpi xmlns:a14="http://schemas.microsoft.com/office/drawing/2010/main" val="0"/>
              </a:ext>
            </a:extLst>
          </a:blip>
          <a:stretch>
            <a:fillRect/>
          </a:stretch>
        </p:blipFill>
        <p:spPr bwMode="invGray">
          <a:xfrm>
            <a:off x="0" y="457200"/>
            <a:ext cx="12188952" cy="1371257"/>
          </a:xfrm>
          <a:prstGeom prst="rect">
            <a:avLst/>
          </a:prstGeom>
        </p:spPr>
      </p:pic>
      <p:sp>
        <p:nvSpPr>
          <p:cNvPr id="2" name="Title Placeholder 1"/>
          <p:cNvSpPr>
            <a:spLocks noGrp="1"/>
          </p:cNvSpPr>
          <p:nvPr>
            <p:ph type="title"/>
          </p:nvPr>
        </p:nvSpPr>
        <p:spPr bwMode="black">
          <a:xfrm>
            <a:off x="1280160" y="466343"/>
            <a:ext cx="9628632" cy="1362113"/>
          </a:xfrm>
          <a:prstGeom prst="rect">
            <a:avLst/>
          </a:prstGeom>
        </p:spPr>
        <p:txBody>
          <a:bodyPr vert="horz" lIns="91440" tIns="45720" rIns="91440" bIns="45720" rtlCol="0" anchor="ctr">
            <a:normAutofit/>
          </a:bodyPr>
          <a:lstStyle/>
          <a:p>
            <a:r>
              <a:rPr lang="en-US" smtClean="0"/>
              <a:t>Click to edit Master title style</a:t>
            </a:r>
            <a:endParaRPr dirty="0"/>
          </a:p>
        </p:txBody>
      </p:sp>
      <p:sp>
        <p:nvSpPr>
          <p:cNvPr id="3" name="Text Placeholder 2"/>
          <p:cNvSpPr>
            <a:spLocks noGrp="1"/>
          </p:cNvSpPr>
          <p:nvPr>
            <p:ph type="body" idx="1"/>
          </p:nvPr>
        </p:nvSpPr>
        <p:spPr>
          <a:xfrm>
            <a:off x="1280160" y="2190749"/>
            <a:ext cx="9628632" cy="398621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1280160" y="6356350"/>
            <a:ext cx="1971947" cy="365125"/>
          </a:xfrm>
          <a:prstGeom prst="rect">
            <a:avLst/>
          </a:prstGeom>
        </p:spPr>
        <p:txBody>
          <a:bodyPr vert="horz" lIns="91440" tIns="45720" rIns="91440" bIns="45720" rtlCol="0" anchor="ctr"/>
          <a:lstStyle>
            <a:lvl1pPr algn="l">
              <a:defRPr sz="1200" baseline="0">
                <a:solidFill>
                  <a:schemeClr val="tx1"/>
                </a:solidFill>
              </a:defRPr>
            </a:lvl1pPr>
          </a:lstStyle>
          <a:p>
            <a:fld id="{706BECD5-7761-43D1-8E3B-BAD6F68E9EE6}" type="datetime1">
              <a:rPr lang="en-US" smtClean="0"/>
              <a:t>7/9/2018</a:t>
            </a:fld>
            <a:endParaRPr lang="en-US" dirty="0"/>
          </a:p>
        </p:txBody>
      </p:sp>
      <p:sp>
        <p:nvSpPr>
          <p:cNvPr id="5" name="Footer Placeholder 4"/>
          <p:cNvSpPr>
            <a:spLocks noGrp="1"/>
          </p:cNvSpPr>
          <p:nvPr>
            <p:ph type="ftr" sz="quarter" idx="3"/>
          </p:nvPr>
        </p:nvSpPr>
        <p:spPr>
          <a:xfrm>
            <a:off x="3252107" y="6356350"/>
            <a:ext cx="5687786" cy="365125"/>
          </a:xfrm>
          <a:prstGeom prst="rect">
            <a:avLst/>
          </a:prstGeom>
        </p:spPr>
        <p:txBody>
          <a:bodyPr vert="horz" lIns="91440" tIns="45720" rIns="91440" bIns="45720" rtlCol="0" anchor="ctr"/>
          <a:lstStyle>
            <a:lvl1pPr algn="ctr">
              <a:defRPr sz="1200" baseline="0">
                <a:solidFill>
                  <a:schemeClr val="tx1"/>
                </a:solidFill>
              </a:defRPr>
            </a:lvl1pPr>
          </a:lstStyle>
          <a:p>
            <a:r>
              <a:rPr lang="en-US" smtClean="0"/>
              <a:t>I. Larin, CLAS Collaboration Meeting, Jefferson Lab, July 2018</a:t>
            </a:r>
            <a:endParaRPr lang="en-US"/>
          </a:p>
        </p:txBody>
      </p:sp>
      <p:sp>
        <p:nvSpPr>
          <p:cNvPr id="6" name="Slide Number Placeholder 5"/>
          <p:cNvSpPr>
            <a:spLocks noGrp="1"/>
          </p:cNvSpPr>
          <p:nvPr>
            <p:ph type="sldNum" sz="quarter" idx="4"/>
          </p:nvPr>
        </p:nvSpPr>
        <p:spPr>
          <a:xfrm>
            <a:off x="8939894" y="6356350"/>
            <a:ext cx="1968898" cy="365125"/>
          </a:xfrm>
          <a:prstGeom prst="rect">
            <a:avLst/>
          </a:prstGeom>
        </p:spPr>
        <p:txBody>
          <a:bodyPr vert="horz" lIns="91440" tIns="45720" rIns="91440" bIns="45720" rtlCol="0" anchor="ctr"/>
          <a:lstStyle>
            <a:lvl1pPr algn="r">
              <a:defRPr sz="1200" baseline="0">
                <a:solidFill>
                  <a:schemeClr val="tx1"/>
                </a:solidFill>
              </a:defRPr>
            </a:lvl1pPr>
          </a:lstStyle>
          <a:p>
            <a:fld id="{BD266BE7-899D-4075-917F-DBDE33B6B692}" type="slidenum">
              <a:rPr lang="en-US" smtClean="0"/>
              <a:pPr/>
              <a:t>‹#›</a:t>
            </a:fld>
            <a:endParaRPr lang="en-US"/>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5000"/>
        </a:lnSpc>
        <a:spcBef>
          <a:spcPct val="0"/>
        </a:spcBef>
        <a:buNone/>
        <a:defRPr sz="30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gi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image" Target="../media/image19.gif"/><Relationship Id="rId5" Type="http://schemas.openxmlformats.org/officeDocument/2006/relationships/image" Target="../media/image23.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5.xml"/><Relationship Id="rId5" Type="http://schemas.openxmlformats.org/officeDocument/2006/relationships/image" Target="../media/image35.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2.xml"/><Relationship Id="rId5" Type="http://schemas.openxmlformats.org/officeDocument/2006/relationships/image" Target="../media/image50.png"/><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xml"/><Relationship Id="rId6" Type="http://schemas.openxmlformats.org/officeDocument/2006/relationships/image" Target="../media/image440.png"/><Relationship Id="rId5" Type="http://schemas.openxmlformats.org/officeDocument/2006/relationships/image" Target="../media/image54.png"/><Relationship Id="rId4" Type="http://schemas.openxmlformats.org/officeDocument/2006/relationships/image" Target="../media/image420.png"/></Relationships>
</file>

<file path=ppt/slides/_rels/slide2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9.gif"/><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image" Target="../media/image61.emf"/><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gi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3412" y="1374939"/>
            <a:ext cx="6045013" cy="2387600"/>
          </a:xfrm>
        </p:spPr>
        <p:txBody>
          <a:bodyPr>
            <a:normAutofit/>
          </a:bodyPr>
          <a:lstStyle/>
          <a:p>
            <a:r>
              <a:rPr lang="en-US" sz="5400" dirty="0">
                <a:latin typeface="Times New Roman" panose="02020603050405020304" pitchFamily="18" charset="0"/>
                <a:cs typeface="Times New Roman" panose="02020603050405020304" pitchFamily="18" charset="0"/>
              </a:rPr>
              <a:t>Final results from </a:t>
            </a:r>
            <a:r>
              <a:rPr lang="en-US" sz="5400" dirty="0" smtClean="0">
                <a:latin typeface="Times New Roman" panose="02020603050405020304" pitchFamily="18" charset="0"/>
                <a:cs typeface="Times New Roman" panose="02020603050405020304" pitchFamily="18" charset="0"/>
              </a:rPr>
              <a:t>PrimEx </a:t>
            </a:r>
            <a:r>
              <a:rPr lang="en-US" sz="5400" dirty="0">
                <a:latin typeface="Times New Roman" panose="02020603050405020304" pitchFamily="18" charset="0"/>
                <a:cs typeface="Times New Roman" panose="02020603050405020304" pitchFamily="18" charset="0"/>
              </a:rPr>
              <a:t>I and II</a:t>
            </a:r>
          </a:p>
        </p:txBody>
      </p:sp>
      <p:sp>
        <p:nvSpPr>
          <p:cNvPr id="3" name="Subtitle 2"/>
          <p:cNvSpPr>
            <a:spLocks noGrp="1"/>
          </p:cNvSpPr>
          <p:nvPr>
            <p:ph type="subTitle" idx="1"/>
          </p:nvPr>
        </p:nvSpPr>
        <p:spPr>
          <a:xfrm>
            <a:off x="5332611" y="4521988"/>
            <a:ext cx="5140126" cy="865321"/>
          </a:xfrm>
        </p:spPr>
        <p:txBody>
          <a:bodyPr>
            <a:normAutofit fontScale="85000" lnSpcReduction="20000"/>
          </a:bodyPr>
          <a:lstStyle/>
          <a:p>
            <a:r>
              <a:rPr lang="en-US" i="1" dirty="0">
                <a:solidFill>
                  <a:schemeClr val="tx2"/>
                </a:solidFill>
                <a:latin typeface="Times New Roman" panose="02020603050405020304" pitchFamily="18" charset="0"/>
                <a:cs typeface="Times New Roman" panose="02020603050405020304" pitchFamily="18" charset="0"/>
              </a:rPr>
              <a:t>Ilya Larin</a:t>
            </a:r>
          </a:p>
          <a:p>
            <a:r>
              <a:rPr lang="en-US" i="1" dirty="0">
                <a:solidFill>
                  <a:schemeClr val="tx2"/>
                </a:solidFill>
                <a:latin typeface="Times New Roman" panose="02020603050405020304" pitchFamily="18" charset="0"/>
                <a:cs typeface="Times New Roman" panose="02020603050405020304" pitchFamily="18" charset="0"/>
              </a:rPr>
              <a:t>University of Massachusetts Amherst</a:t>
            </a:r>
          </a:p>
          <a:p>
            <a:r>
              <a:rPr lang="en-US" i="1" dirty="0">
                <a:solidFill>
                  <a:schemeClr val="tx2"/>
                </a:solidFill>
                <a:latin typeface="Times New Roman" panose="02020603050405020304" pitchFamily="18" charset="0"/>
                <a:cs typeface="Times New Roman" panose="02020603050405020304" pitchFamily="18" charset="0"/>
              </a:rPr>
              <a:t>for the PrimEx-II </a:t>
            </a:r>
            <a:r>
              <a:rPr lang="en-US" i="1" dirty="0" smtClean="0">
                <a:solidFill>
                  <a:schemeClr val="tx2"/>
                </a:solidFill>
                <a:latin typeface="Times New Roman" panose="02020603050405020304" pitchFamily="18" charset="0"/>
                <a:cs typeface="Times New Roman" panose="02020603050405020304" pitchFamily="18" charset="0"/>
              </a:rPr>
              <a:t>Collaboration</a:t>
            </a:r>
            <a:endParaRPr lang="en-US" i="1" dirty="0">
              <a:solidFill>
                <a:schemeClr val="tx2"/>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26904" y="112876"/>
            <a:ext cx="3657600" cy="1143000"/>
          </a:xfrm>
          <a:prstGeom prst="rect">
            <a:avLst/>
          </a:prstGeom>
          <a:solidFill>
            <a:schemeClr val="bg1">
              <a:alpha val="20000"/>
            </a:schemeClr>
          </a:solidFill>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08792" y="1374939"/>
            <a:ext cx="1257300" cy="1254157"/>
          </a:xfrm>
          <a:prstGeom prst="rect">
            <a:avLst/>
          </a:prstGeom>
        </p:spPr>
      </p:pic>
      <p:sp>
        <p:nvSpPr>
          <p:cNvPr id="6" name="Footer Placeholder 5"/>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7" name="Slide Number Placeholder 6"/>
          <p:cNvSpPr>
            <a:spLocks noGrp="1"/>
          </p:cNvSpPr>
          <p:nvPr>
            <p:ph type="sldNum" sz="quarter" idx="12"/>
          </p:nvPr>
        </p:nvSpPr>
        <p:spPr/>
        <p:txBody>
          <a:bodyPr/>
          <a:lstStyle/>
          <a:p>
            <a:fld id="{BD266BE7-899D-4075-917F-DBDE33B6B692}" type="slidenum">
              <a:rPr lang="en-US" smtClean="0"/>
              <a:pPr/>
              <a:t>1</a:t>
            </a:fld>
            <a:endParaRPr lang="en-US" dirty="0"/>
          </a:p>
        </p:txBody>
      </p:sp>
      <p:pic>
        <p:nvPicPr>
          <p:cNvPr id="8" name="Picture 7"/>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846399" y="4422438"/>
            <a:ext cx="1071563" cy="106441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PrimEx Setup</a:t>
            </a:r>
            <a:endParaRPr lang="en-US" dirty="0">
              <a:latin typeface="Times New Roman" panose="02020603050405020304" pitchFamily="18" charset="0"/>
              <a:cs typeface="Times New Roman" panose="02020603050405020304" pitchFamily="18" charset="0"/>
            </a:endParaRPr>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10</a:t>
            </a:fld>
            <a:endParaRPr lang="en-US" dirty="0"/>
          </a:p>
        </p:txBody>
      </p:sp>
      <p:pic>
        <p:nvPicPr>
          <p:cNvPr id="5" name="Picture 4" descr="s-9.gif"/>
          <p:cNvPicPr>
            <a:picLocks noChangeAspect="1"/>
          </p:cNvPicPr>
          <p:nvPr/>
        </p:nvPicPr>
        <p:blipFill>
          <a:blip r:embed="rId2">
            <a:clrChange>
              <a:clrFrom>
                <a:srgbClr val="FFFFFF"/>
              </a:clrFrom>
              <a:clrTo>
                <a:srgbClr val="FFFFFF">
                  <a:alpha val="0"/>
                </a:srgbClr>
              </a:clrTo>
            </a:clrChange>
          </a:blip>
          <a:stretch>
            <a:fillRect/>
          </a:stretch>
        </p:blipFill>
        <p:spPr>
          <a:xfrm>
            <a:off x="6207803" y="1784350"/>
            <a:ext cx="4572000" cy="4572000"/>
          </a:xfrm>
          <a:prstGeom prst="rect">
            <a:avLst/>
          </a:prstGeom>
        </p:spPr>
      </p:pic>
      <p:sp>
        <p:nvSpPr>
          <p:cNvPr id="6" name="Content Placeholder 2"/>
          <p:cNvSpPr txBox="1">
            <a:spLocks/>
          </p:cNvSpPr>
          <p:nvPr/>
        </p:nvSpPr>
        <p:spPr>
          <a:xfrm>
            <a:off x="318591" y="2030748"/>
            <a:ext cx="6488609" cy="3960477"/>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Tagging facility:</a:t>
            </a:r>
          </a:p>
          <a:p>
            <a:pPr lvl="1"/>
            <a:r>
              <a:rPr lang="en-US" dirty="0" smtClean="0">
                <a:latin typeface="Times New Roman" panose="02020603050405020304" pitchFamily="18" charset="0"/>
                <a:cs typeface="Times New Roman" panose="02020603050405020304" pitchFamily="18" charset="0"/>
              </a:rPr>
              <a:t>Precise photon beam flux control</a:t>
            </a:r>
          </a:p>
          <a:p>
            <a:pPr lvl="1"/>
            <a:r>
              <a:rPr lang="en-US" dirty="0" smtClean="0">
                <a:latin typeface="Times New Roman" panose="02020603050405020304" pitchFamily="18" charset="0"/>
                <a:cs typeface="Times New Roman" panose="02020603050405020304" pitchFamily="18" charset="0"/>
              </a:rPr>
              <a:t>High resolution beam energy and time</a:t>
            </a:r>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Hybrid EM calorimeter:</a:t>
            </a:r>
          </a:p>
          <a:p>
            <a:pPr lvl="1"/>
            <a:r>
              <a:rPr lang="en-US" dirty="0" smtClean="0">
                <a:latin typeface="Times New Roman" panose="02020603050405020304" pitchFamily="18" charset="0"/>
                <a:cs typeface="Times New Roman" panose="02020603050405020304" pitchFamily="18" charset="0"/>
              </a:rPr>
              <a:t>Excellent energy, spatial and time resolution</a:t>
            </a:r>
          </a:p>
          <a:p>
            <a:pPr lvl="1"/>
            <a:r>
              <a:rPr lang="en-US" dirty="0" smtClean="0">
                <a:latin typeface="Times New Roman" panose="02020603050405020304" pitchFamily="18" charset="0"/>
                <a:cs typeface="Times New Roman" panose="02020603050405020304" pitchFamily="18" charset="0"/>
              </a:rPr>
              <a:t>Large geometrical acceptance</a:t>
            </a:r>
          </a:p>
          <a:p>
            <a:r>
              <a:rPr lang="en-US" dirty="0" smtClean="0">
                <a:latin typeface="Times New Roman" panose="02020603050405020304" pitchFamily="18" charset="0"/>
                <a:cs typeface="Times New Roman" panose="02020603050405020304" pitchFamily="18" charset="0"/>
              </a:rPr>
              <a:t>Pair spectrometer for additional flux monitoring</a:t>
            </a:r>
          </a:p>
          <a:p>
            <a:r>
              <a:rPr lang="en-US" dirty="0" smtClean="0">
                <a:latin typeface="Times New Roman" panose="02020603050405020304" pitchFamily="18" charset="0"/>
                <a:cs typeface="Times New Roman" panose="02020603050405020304" pitchFamily="18" charset="0"/>
              </a:rPr>
              <a:t>Ability to control apparatus systematics by QED processes</a:t>
            </a:r>
          </a:p>
        </p:txBody>
      </p:sp>
      <p:pic>
        <p:nvPicPr>
          <p:cNvPr id="7" name="Picture 6" descr="hycal_oct_2_testlab"/>
          <p:cNvPicPr>
            <a:picLocks noChangeAspect="1" noChangeArrowheads="1"/>
          </p:cNvPicPr>
          <p:nvPr/>
        </p:nvPicPr>
        <p:blipFill rotWithShape="1">
          <a:blip r:embed="rId3" cstate="print"/>
          <a:srcRect l="10980" r="16563"/>
          <a:stretch/>
        </p:blipFill>
        <p:spPr>
          <a:xfrm>
            <a:off x="10226043" y="4070350"/>
            <a:ext cx="1508800" cy="1558636"/>
          </a:xfrm>
          <a:prstGeom prst="rect">
            <a:avLst/>
          </a:prstGeom>
          <a:noFill/>
        </p:spPr>
      </p:pic>
    </p:spTree>
    <p:extLst>
      <p:ext uri="{BB962C8B-B14F-4D97-AF65-F5344CB8AC3E}">
        <p14:creationId xmlns:p14="http://schemas.microsoft.com/office/powerpoint/2010/main" val="346146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PrimEx upgrade for the 2</a:t>
            </a:r>
            <a:r>
              <a:rPr lang="en-US" baseline="30000" dirty="0" smtClean="0"/>
              <a:t>nd</a:t>
            </a:r>
            <a:r>
              <a:rPr lang="en-US" dirty="0" smtClean="0"/>
              <a:t> run</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11</a:t>
            </a:fld>
            <a:endParaRPr lang="en-US" dirty="0"/>
          </a:p>
        </p:txBody>
      </p:sp>
      <p:sp>
        <p:nvSpPr>
          <p:cNvPr id="5" name="Content Placeholder 6"/>
          <p:cNvSpPr txBox="1">
            <a:spLocks/>
          </p:cNvSpPr>
          <p:nvPr/>
        </p:nvSpPr>
        <p:spPr>
          <a:xfrm>
            <a:off x="452438" y="1828456"/>
            <a:ext cx="10777538" cy="4501232"/>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lvl="1">
              <a:buSzPct val="50000"/>
            </a:pPr>
            <a:endParaRPr lang="en-US" sz="2400" b="1" dirty="0" smtClean="0">
              <a:solidFill>
                <a:schemeClr val="bg1">
                  <a:lumMod val="25000"/>
                </a:schemeClr>
              </a:solidFill>
              <a:latin typeface="Times New Roman" pitchFamily="18" charset="0"/>
              <a:cs typeface="Times New Roman" pitchFamily="18" charset="0"/>
              <a:sym typeface="Symbol"/>
            </a:endParaRP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PrimEx-II used 8% </a:t>
            </a:r>
            <a:r>
              <a:rPr lang="en-US" sz="2400" b="1" dirty="0" err="1" smtClean="0">
                <a:solidFill>
                  <a:schemeClr val="bg1">
                    <a:lumMod val="25000"/>
                  </a:schemeClr>
                </a:solidFill>
                <a:latin typeface="Times New Roman" pitchFamily="18" charset="0"/>
                <a:cs typeface="Times New Roman" pitchFamily="18" charset="0"/>
                <a:sym typeface="Symbol"/>
              </a:rPr>
              <a:t>r.l</a:t>
            </a:r>
            <a:r>
              <a:rPr lang="en-US" sz="2400" b="1" dirty="0" smtClean="0">
                <a:solidFill>
                  <a:schemeClr val="bg1">
                    <a:lumMod val="25000"/>
                  </a:schemeClr>
                </a:solidFill>
                <a:latin typeface="Times New Roman" pitchFamily="18" charset="0"/>
                <a:cs typeface="Times New Roman" pitchFamily="18" charset="0"/>
                <a:sym typeface="Symbol"/>
              </a:rPr>
              <a:t>. Carbon and new 10% </a:t>
            </a:r>
            <a:r>
              <a:rPr lang="en-US" sz="2400" b="1" dirty="0" err="1" smtClean="0">
                <a:solidFill>
                  <a:schemeClr val="bg1">
                    <a:lumMod val="25000"/>
                  </a:schemeClr>
                </a:solidFill>
                <a:latin typeface="Times New Roman" pitchFamily="18" charset="0"/>
                <a:cs typeface="Times New Roman" pitchFamily="18" charset="0"/>
                <a:sym typeface="Symbol"/>
              </a:rPr>
              <a:t>r.l</a:t>
            </a:r>
            <a:r>
              <a:rPr lang="en-US" sz="2400" b="1" dirty="0" smtClean="0">
                <a:solidFill>
                  <a:schemeClr val="bg1">
                    <a:lumMod val="25000"/>
                  </a:schemeClr>
                </a:solidFill>
                <a:latin typeface="Times New Roman" pitchFamily="18" charset="0"/>
                <a:cs typeface="Times New Roman" pitchFamily="18" charset="0"/>
                <a:sym typeface="Symbol"/>
              </a:rPr>
              <a:t>. Silicon targets:</a:t>
            </a:r>
          </a:p>
          <a:p>
            <a:pPr lvl="2">
              <a:buSzPct val="50000"/>
              <a:buFont typeface="Wingdings" panose="05000000000000000000" pitchFamily="2" charset="2"/>
              <a:buBlip>
                <a:blip r:embed="rId2"/>
              </a:buBlip>
            </a:pPr>
            <a:r>
              <a:rPr lang="en-US" b="1" dirty="0" smtClean="0">
                <a:solidFill>
                  <a:schemeClr val="bg1">
                    <a:lumMod val="25000"/>
                  </a:schemeClr>
                </a:solidFill>
                <a:latin typeface="Times New Roman" pitchFamily="18" charset="0"/>
                <a:cs typeface="Times New Roman" pitchFamily="18" charset="0"/>
                <a:sym typeface="Symbol"/>
              </a:rPr>
              <a:t>PrimEx-II successfully collected twice more statistics on Carbon compare to PrimEx-I and about 5 times more statistics on Silicon compare to PrimEx-II Carbon</a:t>
            </a: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Tagger energy range in the trigger have been increased by factor of ~1.5</a:t>
            </a: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Central part of HyCal was upgraded with individual TDC modules:</a:t>
            </a:r>
          </a:p>
          <a:p>
            <a:pPr lvl="2">
              <a:buSzPct val="50000"/>
              <a:buFont typeface="Wingdings" panose="05000000000000000000" pitchFamily="2" charset="2"/>
              <a:buBlip>
                <a:blip r:embed="rId2"/>
              </a:buBlip>
            </a:pPr>
            <a:r>
              <a:rPr lang="en-US" b="1" dirty="0" smtClean="0">
                <a:solidFill>
                  <a:schemeClr val="bg1">
                    <a:lumMod val="25000"/>
                  </a:schemeClr>
                </a:solidFill>
                <a:latin typeface="Times New Roman" pitchFamily="18" charset="0"/>
                <a:cs typeface="Times New Roman" pitchFamily="18" charset="0"/>
                <a:sym typeface="Symbol"/>
              </a:rPr>
              <a:t>out of time clusters were rejected</a:t>
            </a:r>
            <a:endParaRPr lang="en-US" sz="1600" b="1" dirty="0" smtClean="0">
              <a:solidFill>
                <a:schemeClr val="bg1">
                  <a:lumMod val="25000"/>
                </a:schemeClr>
              </a:solidFill>
              <a:latin typeface="Times New Roman" pitchFamily="18" charset="0"/>
              <a:cs typeface="Times New Roman" pitchFamily="18" charset="0"/>
              <a:sym typeface="Symbol"/>
            </a:endParaRP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Upgraded DAQ electronics were used since the middle of PrimEx-II</a:t>
            </a:r>
          </a:p>
          <a:p>
            <a:pPr lvl="2">
              <a:buSzPct val="50000"/>
              <a:buFont typeface="Wingdings" panose="05000000000000000000" pitchFamily="2" charset="2"/>
              <a:buBlip>
                <a:blip r:embed="rId2"/>
              </a:buBlip>
            </a:pPr>
            <a:r>
              <a:rPr lang="en-US" b="1" dirty="0" smtClean="0">
                <a:solidFill>
                  <a:schemeClr val="bg1">
                    <a:lumMod val="25000"/>
                  </a:schemeClr>
                </a:solidFill>
                <a:latin typeface="Times New Roman" pitchFamily="18" charset="0"/>
                <a:cs typeface="Times New Roman" pitchFamily="18" charset="0"/>
                <a:sym typeface="Symbol"/>
              </a:rPr>
              <a:t>This main data subset was used in the analysis</a:t>
            </a: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New island calorimeter reconstruction algorithm has been implemented, replacing old 5x5 algorithm</a:t>
            </a:r>
          </a:p>
          <a:p>
            <a:pPr lvl="1">
              <a:buSzPct val="50000"/>
              <a:buFont typeface="Wingdings" panose="05000000000000000000" pitchFamily="2" charset="2"/>
              <a:buBlip>
                <a:blip r:embed="rId2"/>
              </a:buBlip>
            </a:pPr>
            <a:r>
              <a:rPr lang="en-US" sz="2400" b="1" dirty="0" smtClean="0">
                <a:solidFill>
                  <a:schemeClr val="bg1">
                    <a:lumMod val="25000"/>
                  </a:schemeClr>
                </a:solidFill>
                <a:latin typeface="Times New Roman" pitchFamily="18" charset="0"/>
                <a:cs typeface="Times New Roman" pitchFamily="18" charset="0"/>
                <a:sym typeface="Symbol"/>
              </a:rPr>
              <a:t>HyCal closer to the target: 7.0m vs 7.3m (larger acceptance)</a:t>
            </a:r>
            <a:endParaRPr lang="en-US" dirty="0">
              <a:solidFill>
                <a:schemeClr val="bg1">
                  <a:lumMod val="25000"/>
                </a:schemeClr>
              </a:solidFill>
              <a:cs typeface="Times New Roman" pitchFamily="18" charset="0"/>
              <a:sym typeface="Symbol"/>
            </a:endParaRPr>
          </a:p>
        </p:txBody>
      </p:sp>
    </p:spTree>
    <p:extLst>
      <p:ext uri="{BB962C8B-B14F-4D97-AF65-F5344CB8AC3E}">
        <p14:creationId xmlns:p14="http://schemas.microsoft.com/office/powerpoint/2010/main" val="275475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PrimEx I and II data chart</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BD266BE7-899D-4075-917F-DBDE33B6B692}" type="slidenum">
              <a:rPr lang="en-US" smtClean="0"/>
              <a:t>12</a:t>
            </a:fld>
            <a:endParaRPr lang="en-US"/>
          </a:p>
        </p:txBody>
      </p:sp>
      <p:grpSp>
        <p:nvGrpSpPr>
          <p:cNvPr id="8" name="Group 7"/>
          <p:cNvGrpSpPr/>
          <p:nvPr/>
        </p:nvGrpSpPr>
        <p:grpSpPr>
          <a:xfrm>
            <a:off x="-2624182" y="2058021"/>
            <a:ext cx="10325731" cy="6140832"/>
            <a:chOff x="3262469" y="1622592"/>
            <a:chExt cx="10491537" cy="6140832"/>
          </a:xfrm>
        </p:grpSpPr>
        <p:graphicFrame>
          <p:nvGraphicFramePr>
            <p:cNvPr id="9" name="Chart 8"/>
            <p:cNvGraphicFramePr/>
            <p:nvPr>
              <p:extLst>
                <p:ext uri="{D42A27DB-BD31-4B8C-83A1-F6EECF244321}">
                  <p14:modId xmlns:p14="http://schemas.microsoft.com/office/powerpoint/2010/main" val="2796125663"/>
                </p:ext>
              </p:extLst>
            </p:nvPr>
          </p:nvGraphicFramePr>
          <p:xfrm>
            <a:off x="3262469" y="2082291"/>
            <a:ext cx="10491537" cy="5681133"/>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6710927" y="3567285"/>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60BB51"/>
                  </a:solidFill>
                  <a:latin typeface="Times New Roman" panose="02020603050405020304" pitchFamily="18" charset="0"/>
                  <a:cs typeface="Times New Roman" panose="02020603050405020304" pitchFamily="18" charset="0"/>
                  <a:sym typeface="Symbol"/>
                </a:rPr>
                <a:t>28</a:t>
              </a:r>
              <a:r>
                <a:rPr lang="en-US" sz="3200" b="1" dirty="0" smtClean="0">
                  <a:solidFill>
                    <a:srgbClr val="60BB51"/>
                  </a:solidFill>
                  <a:latin typeface="Times New Roman" panose="02020603050405020304" pitchFamily="18" charset="0"/>
                  <a:cs typeface="Times New Roman" panose="02020603050405020304" pitchFamily="18" charset="0"/>
                  <a:sym typeface="Symbol"/>
                </a:rPr>
                <a:t>Si</a:t>
              </a:r>
              <a:endParaRPr lang="en-US" sz="3200" b="1" baseline="30000" dirty="0" smtClean="0">
                <a:solidFill>
                  <a:srgbClr val="60BB5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0390298" y="2247879"/>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a:solidFill>
                    <a:srgbClr val="3C5A78"/>
                  </a:solidFill>
                  <a:latin typeface="Times New Roman" panose="02020603050405020304" pitchFamily="18" charset="0"/>
                  <a:cs typeface="Times New Roman" panose="02020603050405020304" pitchFamily="18" charset="0"/>
                  <a:sym typeface="Symbol"/>
                </a:rPr>
                <a:t>208</a:t>
              </a:r>
              <a:r>
                <a:rPr lang="en-US" sz="3200" b="1" dirty="0" smtClean="0">
                  <a:solidFill>
                    <a:srgbClr val="3C5A78"/>
                  </a:solidFill>
                  <a:latin typeface="Times New Roman" panose="02020603050405020304" pitchFamily="18" charset="0"/>
                  <a:cs typeface="Times New Roman" panose="02020603050405020304" pitchFamily="18" charset="0"/>
                  <a:sym typeface="Symbol"/>
                </a:rPr>
                <a:t>Pb</a:t>
              </a:r>
              <a:endParaRPr lang="en-US" sz="3200" b="1" baseline="30000" dirty="0" smtClean="0">
                <a:solidFill>
                  <a:srgbClr val="3C5A78"/>
                </a:solidFill>
                <a:latin typeface="Times New Roman" panose="02020603050405020304" pitchFamily="18" charset="0"/>
                <a:cs typeface="Times New Roman" panose="02020603050405020304" pitchFamily="18" charset="0"/>
              </a:endParaRPr>
            </a:p>
          </p:txBody>
        </p:sp>
        <p:sp>
          <p:nvSpPr>
            <p:cNvPr id="13" name="TextBox 19"/>
            <p:cNvSpPr txBox="1"/>
            <p:nvPr/>
          </p:nvSpPr>
          <p:spPr>
            <a:xfrm>
              <a:off x="8516800" y="2374678"/>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
          <p:nvSpPr>
            <p:cNvPr id="14" name="TextBox 19"/>
            <p:cNvSpPr txBox="1"/>
            <p:nvPr/>
          </p:nvSpPr>
          <p:spPr>
            <a:xfrm>
              <a:off x="8981947" y="1622592"/>
              <a:ext cx="1976339" cy="584775"/>
            </a:xfrm>
            <a:prstGeom prst="rect">
              <a:avLst/>
            </a:prstGeom>
            <a:solidFill>
              <a:schemeClr val="bg1">
                <a:alpha val="25000"/>
              </a:schemeClr>
            </a:solid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Symbol"/>
                </a:rPr>
                <a:t>PrimEx-I</a:t>
              </a:r>
              <a:endParaRPr lang="en-US" sz="3200" b="1" baseline="30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5" name="TextBox 19"/>
            <p:cNvSpPr txBox="1"/>
            <p:nvPr/>
          </p:nvSpPr>
          <p:spPr>
            <a:xfrm>
              <a:off x="7170056" y="4549402"/>
              <a:ext cx="2061030" cy="584775"/>
            </a:xfrm>
            <a:prstGeom prst="rect">
              <a:avLst/>
            </a:prstGeom>
            <a:solidFill>
              <a:schemeClr val="bg1">
                <a:alpha val="25000"/>
              </a:schemeClr>
            </a:solid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dirty="0" smtClean="0">
                  <a:solidFill>
                    <a:schemeClr val="tx1">
                      <a:lumMod val="85000"/>
                      <a:lumOff val="15000"/>
                    </a:schemeClr>
                  </a:solidFill>
                  <a:latin typeface="Times New Roman" panose="02020603050405020304" pitchFamily="18" charset="0"/>
                  <a:cs typeface="Times New Roman" panose="02020603050405020304" pitchFamily="18" charset="0"/>
                  <a:sym typeface="Symbol"/>
                </a:rPr>
                <a:t>PrimEx-II</a:t>
              </a:r>
              <a:endParaRPr lang="en-US" sz="3200" b="1" baseline="30000" dirty="0" smtClean="0">
                <a:solidFill>
                  <a:schemeClr val="tx1">
                    <a:lumMod val="85000"/>
                    <a:lumOff val="15000"/>
                  </a:schemeClr>
                </a:solidFill>
                <a:latin typeface="Times New Roman" panose="02020603050405020304" pitchFamily="18" charset="0"/>
                <a:cs typeface="Times New Roman" panose="02020603050405020304" pitchFamily="18" charset="0"/>
              </a:endParaRPr>
            </a:p>
          </p:txBody>
        </p:sp>
      </p:grpSp>
      <p:graphicFrame>
        <p:nvGraphicFramePr>
          <p:cNvPr id="12" name="Content Placeholder 3"/>
          <p:cNvGraphicFramePr>
            <a:graphicFrameLocks noGrp="1"/>
          </p:cNvGraphicFramePr>
          <p:nvPr>
            <p:ph sz="half" idx="2"/>
            <p:extLst>
              <p:ext uri="{D42A27DB-BD31-4B8C-83A1-F6EECF244321}">
                <p14:modId xmlns:p14="http://schemas.microsoft.com/office/powerpoint/2010/main" val="3785987630"/>
              </p:ext>
            </p:extLst>
          </p:nvPr>
        </p:nvGraphicFramePr>
        <p:xfrm>
          <a:off x="5985479" y="3545726"/>
          <a:ext cx="6206521" cy="2536304"/>
        </p:xfrm>
        <a:graphic>
          <a:graphicData uri="http://schemas.openxmlformats.org/drawingml/2006/table">
            <a:tbl>
              <a:tblPr firstRow="1" bandRow="1">
                <a:tableStyleId>{3B4B98B0-60AC-42C2-AFA5-B58CD77FA1E5}</a:tableStyleId>
              </a:tblPr>
              <a:tblGrid>
                <a:gridCol w="1064250">
                  <a:extLst>
                    <a:ext uri="{9D8B030D-6E8A-4147-A177-3AD203B41FA5}">
                      <a16:colId xmlns:a16="http://schemas.microsoft.com/office/drawing/2014/main" val="20000"/>
                    </a:ext>
                  </a:extLst>
                </a:gridCol>
                <a:gridCol w="1032387">
                  <a:extLst>
                    <a:ext uri="{9D8B030D-6E8A-4147-A177-3AD203B41FA5}">
                      <a16:colId xmlns:a16="http://schemas.microsoft.com/office/drawing/2014/main" val="2987384480"/>
                    </a:ext>
                  </a:extLst>
                </a:gridCol>
                <a:gridCol w="1342103">
                  <a:extLst>
                    <a:ext uri="{9D8B030D-6E8A-4147-A177-3AD203B41FA5}">
                      <a16:colId xmlns:a16="http://schemas.microsoft.com/office/drawing/2014/main" val="20001"/>
                    </a:ext>
                  </a:extLst>
                </a:gridCol>
                <a:gridCol w="1224116">
                  <a:extLst>
                    <a:ext uri="{9D8B030D-6E8A-4147-A177-3AD203B41FA5}">
                      <a16:colId xmlns:a16="http://schemas.microsoft.com/office/drawing/2014/main" val="20002"/>
                    </a:ext>
                  </a:extLst>
                </a:gridCol>
                <a:gridCol w="1543665">
                  <a:extLst>
                    <a:ext uri="{9D8B030D-6E8A-4147-A177-3AD203B41FA5}">
                      <a16:colId xmlns:a16="http://schemas.microsoft.com/office/drawing/2014/main" val="3112968586"/>
                    </a:ext>
                  </a:extLst>
                </a:gridCol>
              </a:tblGrid>
              <a:tr h="474056">
                <a:tc>
                  <a:txBody>
                    <a:bodyPr/>
                    <a:lstStyle/>
                    <a:p>
                      <a:pPr algn="ctr"/>
                      <a:r>
                        <a:rPr lang="en-US" dirty="0" smtClean="0">
                          <a:latin typeface="Times New Roman" panose="02020603050405020304" pitchFamily="18" charset="0"/>
                          <a:cs typeface="Times New Roman" panose="02020603050405020304" pitchFamily="18" charset="0"/>
                        </a:rPr>
                        <a:t>PrimEx run</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Target</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Thickness [% r.l.]</a:t>
                      </a:r>
                      <a:endParaRPr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smtClean="0">
                          <a:latin typeface="Times New Roman" panose="02020603050405020304" pitchFamily="18" charset="0"/>
                          <a:cs typeface="Times New Roman" panose="02020603050405020304" pitchFamily="18" charset="0"/>
                        </a:rPr>
                        <a:t>Beam flux </a:t>
                      </a:r>
                      <a:r>
                        <a:rPr lang="en-US" sz="1800" dirty="0" smtClean="0">
                          <a:latin typeface="Times New Roman" panose="02020603050405020304" pitchFamily="18" charset="0"/>
                          <a:cs typeface="Times New Roman" panose="02020603050405020304" pitchFamily="18" charset="0"/>
                        </a:rPr>
                        <a:t>[×10</a:t>
                      </a:r>
                      <a:r>
                        <a:rPr lang="en-US" sz="1800"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a:t>
                      </a:r>
                      <a:endParaRPr lang="en-US" sz="1800" baseline="30000" dirty="0" smtClean="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aseline="0" dirty="0" smtClean="0">
                          <a:latin typeface="Times New Roman" panose="02020603050405020304" pitchFamily="18" charset="0"/>
                          <a:cs typeface="Times New Roman" panose="02020603050405020304" pitchFamily="18" charset="0"/>
                        </a:rPr>
                        <a:t>Beam energy [GeV]</a:t>
                      </a:r>
                    </a:p>
                  </a:txBody>
                  <a:tcPr anchor="ctr"/>
                </a:tc>
                <a:extLst>
                  <a:ext uri="{0D108BD9-81ED-4DB2-BD59-A6C34878D82A}">
                    <a16:rowId xmlns:a16="http://schemas.microsoft.com/office/drawing/2014/main" val="10000"/>
                  </a:ext>
                </a:extLst>
              </a:tr>
              <a:tr h="474056">
                <a:tc>
                  <a:txBody>
                    <a:bodyPr/>
                    <a:lstStyle/>
                    <a:p>
                      <a:pPr algn="ctr"/>
                      <a:r>
                        <a:rPr lang="en-US" dirty="0" smtClean="0">
                          <a:latin typeface="Times New Roman" panose="02020603050405020304" pitchFamily="18" charset="0"/>
                          <a:cs typeface="Times New Roman" panose="02020603050405020304" pitchFamily="18" charset="0"/>
                        </a:rPr>
                        <a:t>I</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5</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1.4</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4.9…5.5</a:t>
                      </a:r>
                      <a:endParaRPr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1"/>
                  </a:ext>
                </a:extLst>
              </a:tr>
              <a:tr h="474056">
                <a:tc>
                  <a:txBody>
                    <a:bodyPr/>
                    <a:lstStyle/>
                    <a:p>
                      <a:pPr algn="ctr"/>
                      <a:r>
                        <a:rPr lang="en-US" dirty="0" smtClean="0">
                          <a:latin typeface="Times New Roman" panose="02020603050405020304" pitchFamily="18" charset="0"/>
                          <a:cs typeface="Times New Roman" panose="02020603050405020304" pitchFamily="18" charset="0"/>
                        </a:rPr>
                        <a:t>I</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baseline="30000" dirty="0" smtClean="0">
                          <a:latin typeface="Times New Roman" panose="02020603050405020304" pitchFamily="18" charset="0"/>
                          <a:cs typeface="Times New Roman" panose="02020603050405020304" pitchFamily="18" charset="0"/>
                        </a:rPr>
                        <a:t>208</a:t>
                      </a:r>
                      <a:r>
                        <a:rPr lang="en-US" dirty="0" smtClean="0">
                          <a:latin typeface="Times New Roman" panose="02020603050405020304" pitchFamily="18" charset="0"/>
                          <a:cs typeface="Times New Roman" panose="02020603050405020304" pitchFamily="18" charset="0"/>
                        </a:rPr>
                        <a:t>Pb</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5</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0.72</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4.9…5.5</a:t>
                      </a:r>
                      <a:endParaRPr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2"/>
                  </a:ext>
                </a:extLst>
              </a:tr>
              <a:tr h="474056">
                <a:tc>
                  <a:txBody>
                    <a:bodyPr/>
                    <a:lstStyle/>
                    <a:p>
                      <a:pPr algn="ctr"/>
                      <a:r>
                        <a:rPr lang="en-US" dirty="0" smtClean="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baseline="30000" dirty="0" smtClean="0">
                          <a:latin typeface="Times New Roman" panose="02020603050405020304" pitchFamily="18" charset="0"/>
                          <a:cs typeface="Times New Roman" panose="02020603050405020304" pitchFamily="18" charset="0"/>
                        </a:rPr>
                        <a:t>12</a:t>
                      </a:r>
                      <a:r>
                        <a:rPr lang="en-US" dirty="0" smtClean="0">
                          <a:latin typeface="Times New Roman" panose="02020603050405020304" pitchFamily="18" charset="0"/>
                          <a:cs typeface="Times New Roman" panose="02020603050405020304" pitchFamily="18" charset="0"/>
                        </a:rPr>
                        <a:t>C</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8</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2.0</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4.4…5.3</a:t>
                      </a:r>
                      <a:endParaRPr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10003"/>
                  </a:ext>
                </a:extLst>
              </a:tr>
              <a:tr h="474056">
                <a:tc>
                  <a:txBody>
                    <a:bodyPr/>
                    <a:lstStyle/>
                    <a:p>
                      <a:pPr algn="ctr"/>
                      <a:r>
                        <a:rPr lang="en-US" dirty="0" smtClean="0">
                          <a:latin typeface="Times New Roman" panose="02020603050405020304" pitchFamily="18" charset="0"/>
                          <a:cs typeface="Times New Roman" panose="02020603050405020304" pitchFamily="18" charset="0"/>
                        </a:rPr>
                        <a:t>II</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baseline="30000" dirty="0" smtClean="0">
                          <a:latin typeface="Times New Roman" panose="02020603050405020304" pitchFamily="18" charset="0"/>
                          <a:cs typeface="Times New Roman" panose="02020603050405020304" pitchFamily="18" charset="0"/>
                        </a:rPr>
                        <a:t>28</a:t>
                      </a:r>
                      <a:r>
                        <a:rPr lang="en-US" dirty="0" smtClean="0">
                          <a:latin typeface="Times New Roman" panose="02020603050405020304" pitchFamily="18" charset="0"/>
                          <a:cs typeface="Times New Roman" panose="02020603050405020304" pitchFamily="18" charset="0"/>
                        </a:rPr>
                        <a:t>Si</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10</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5.3</a:t>
                      </a:r>
                      <a:endParaRPr dirty="0">
                        <a:latin typeface="Times New Roman" panose="02020603050405020304" pitchFamily="18" charset="0"/>
                        <a:cs typeface="Times New Roman" panose="02020603050405020304" pitchFamily="18" charset="0"/>
                      </a:endParaRPr>
                    </a:p>
                  </a:txBody>
                  <a:tcPr anchor="ctr"/>
                </a:tc>
                <a:tc>
                  <a:txBody>
                    <a:bodyPr/>
                    <a:lstStyle/>
                    <a:p>
                      <a:pPr algn="ctr"/>
                      <a:r>
                        <a:rPr lang="en-US" dirty="0" smtClean="0">
                          <a:latin typeface="Times New Roman" panose="02020603050405020304" pitchFamily="18" charset="0"/>
                          <a:cs typeface="Times New Roman" panose="02020603050405020304" pitchFamily="18" charset="0"/>
                        </a:rPr>
                        <a:t>4.4…5.3</a:t>
                      </a:r>
                      <a:endParaRPr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3636196224"/>
                  </a:ext>
                </a:extLst>
              </a:tr>
            </a:tbl>
          </a:graphicData>
        </a:graphic>
      </p:graphicFrame>
    </p:spTree>
    <p:extLst>
      <p:ext uri="{BB962C8B-B14F-4D97-AF65-F5344CB8AC3E}">
        <p14:creationId xmlns:p14="http://schemas.microsoft.com/office/powerpoint/2010/main" val="3773602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449858" y="1461317"/>
            <a:ext cx="2438273" cy="19836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9483782" y="3726052"/>
            <a:ext cx="2438273" cy="19836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r>
              <a:rPr lang="en-US" smtClean="0"/>
              <a:t>I. Larin, CLAS Collaboration Meeting, Jefferson Lab, July 2018</a:t>
            </a:r>
            <a:endParaRPr lang="en-US"/>
          </a:p>
        </p:txBody>
      </p:sp>
      <p:sp>
        <p:nvSpPr>
          <p:cNvPr id="4" name="Slide Number Placeholder 3"/>
          <p:cNvSpPr>
            <a:spLocks noGrp="1"/>
          </p:cNvSpPr>
          <p:nvPr>
            <p:ph type="sldNum" sz="quarter" idx="12"/>
          </p:nvPr>
        </p:nvSpPr>
        <p:spPr/>
        <p:txBody>
          <a:bodyPr/>
          <a:lstStyle/>
          <a:p>
            <a:fld id="{BD266BE7-899D-4075-917F-DBDE33B6B692}" type="slidenum">
              <a:rPr lang="en-US" smtClean="0"/>
              <a:t>13</a:t>
            </a:fld>
            <a:endParaRPr lang="en-US" dirty="0"/>
          </a:p>
        </p:txBody>
      </p:sp>
      <p:pic>
        <p:nvPicPr>
          <p:cNvPr id="8" name="Content Placeholder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02283" y="764631"/>
            <a:ext cx="7600950" cy="5486400"/>
          </a:xfrm>
          <a:prstGeom prst="rect">
            <a:avLst/>
          </a:prstGeom>
          <a:ln>
            <a:noFill/>
          </a:ln>
        </p:spPr>
      </p:pic>
      <p:sp>
        <p:nvSpPr>
          <p:cNvPr id="6" name="TextBox 5"/>
          <p:cNvSpPr txBox="1"/>
          <p:nvPr/>
        </p:nvSpPr>
        <p:spPr>
          <a:xfrm>
            <a:off x="4716461" y="3210263"/>
            <a:ext cx="572593" cy="1015663"/>
          </a:xfrm>
          <a:prstGeom prst="rect">
            <a:avLst/>
          </a:prstGeom>
          <a:noFill/>
        </p:spPr>
        <p:txBody>
          <a:bodyPr wrap="none" rtlCol="0">
            <a:spAutoFit/>
          </a:bodyPr>
          <a:lstStyle/>
          <a:p>
            <a:r>
              <a:rPr lang="el-GR" sz="6000" dirty="0" smtClean="0">
                <a:solidFill>
                  <a:srgbClr val="1D9EFF"/>
                </a:solidFill>
                <a:latin typeface="Times New Roman" panose="02020603050405020304" pitchFamily="18" charset="0"/>
                <a:cs typeface="Times New Roman" panose="02020603050405020304" pitchFamily="18" charset="0"/>
              </a:rPr>
              <a:t>π</a:t>
            </a:r>
            <a:endParaRPr lang="en-US" sz="6000" dirty="0">
              <a:solidFill>
                <a:srgbClr val="1D9EFF"/>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3">
            <a:clrChange>
              <a:clrFrom>
                <a:srgbClr val="95FFFF"/>
              </a:clrFrom>
              <a:clrTo>
                <a:srgbClr val="95FFFF">
                  <a:alpha val="0"/>
                </a:srgbClr>
              </a:clrTo>
            </a:clrChang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53066">
            <a:off x="4031883" y="1136721"/>
            <a:ext cx="1941751" cy="4112011"/>
          </a:xfrm>
          <a:prstGeom prst="rect">
            <a:avLst/>
          </a:prstGeom>
          <a:effectLst>
            <a:glow rad="50800">
              <a:srgbClr val="00B0F0">
                <a:alpha val="88000"/>
              </a:srgbClr>
            </a:glow>
          </a:effectLst>
        </p:spPr>
      </p:pic>
      <p:sp>
        <p:nvSpPr>
          <p:cNvPr id="12" name="Oval 11"/>
          <p:cNvSpPr/>
          <p:nvPr/>
        </p:nvSpPr>
        <p:spPr>
          <a:xfrm rot="20400000">
            <a:off x="3536443" y="2288813"/>
            <a:ext cx="3096438" cy="983921"/>
          </a:xfrm>
          <a:prstGeom prst="ellipse">
            <a:avLst/>
          </a:prstGeom>
          <a:noFill/>
          <a:ln w="50800"/>
          <a:effectLst>
            <a:glow rad="76200">
              <a:schemeClr val="accent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45871" y="2611495"/>
            <a:ext cx="2344593" cy="338554"/>
          </a:xfrm>
          <a:prstGeom prst="rect">
            <a:avLst/>
          </a:prstGeom>
          <a:noFill/>
        </p:spPr>
        <p:txBody>
          <a:bodyPr wrap="square" rtlCol="0">
            <a:spAutoFit/>
          </a:bodyPr>
          <a:lstStyle/>
          <a:p>
            <a:pPr algn="ctr"/>
            <a:r>
              <a:rPr lang="en-US" sz="1600" b="1" dirty="0" smtClean="0">
                <a:latin typeface="Times New Roman" panose="02020603050405020304" pitchFamily="18" charset="0"/>
                <a:cs typeface="Times New Roman" panose="02020603050405020304" pitchFamily="18" charset="0"/>
              </a:rPr>
              <a:t>Electromagnetic backgr</a:t>
            </a:r>
            <a:endParaRPr lang="en-US" sz="1600" b="1"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2642362" y="198812"/>
            <a:ext cx="5558209" cy="526164"/>
          </a:xfrm>
          <a:prstGeom prst="rect">
            <a:avLst/>
          </a:prstGeom>
        </p:spPr>
        <p:txBody>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US" dirty="0" smtClean="0">
                <a:solidFill>
                  <a:schemeClr val="bg1">
                    <a:lumMod val="10000"/>
                  </a:schemeClr>
                </a:solidFill>
                <a:latin typeface="Times New Roman" pitchFamily="18" charset="0"/>
                <a:cs typeface="Times New Roman" pitchFamily="18" charset="0"/>
                <a:sym typeface="Symbol"/>
              </a:rPr>
              <a:t></a:t>
            </a:r>
            <a:r>
              <a:rPr lang="en-US" baseline="30000" dirty="0" smtClean="0">
                <a:solidFill>
                  <a:schemeClr val="bg1">
                    <a:lumMod val="10000"/>
                  </a:schemeClr>
                </a:solidFill>
                <a:latin typeface="Times New Roman" pitchFamily="18" charset="0"/>
                <a:cs typeface="Times New Roman" pitchFamily="18" charset="0"/>
                <a:sym typeface="Symbol"/>
              </a:rPr>
              <a:t>0</a:t>
            </a:r>
            <a:r>
              <a:rPr lang="en-US" dirty="0" smtClean="0">
                <a:solidFill>
                  <a:schemeClr val="bg1">
                    <a:lumMod val="10000"/>
                  </a:schemeClr>
                </a:solidFill>
                <a:latin typeface="Times New Roman" pitchFamily="18" charset="0"/>
                <a:cs typeface="Times New Roman" pitchFamily="18" charset="0"/>
                <a:sym typeface="Symbol"/>
              </a:rPr>
              <a:t> event selection</a:t>
            </a:r>
            <a:endParaRPr lang="en-US" dirty="0">
              <a:solidFill>
                <a:schemeClr val="bg1">
                  <a:lumMod val="10000"/>
                </a:schemeClr>
              </a:solidFill>
            </a:endParaRPr>
          </a:p>
        </p:txBody>
      </p:sp>
      <p:sp>
        <p:nvSpPr>
          <p:cNvPr id="10" name="TextBox 9"/>
          <p:cNvSpPr txBox="1"/>
          <p:nvPr/>
        </p:nvSpPr>
        <p:spPr>
          <a:xfrm rot="20400000">
            <a:off x="3891451" y="2365274"/>
            <a:ext cx="2386423" cy="830997"/>
          </a:xfrm>
          <a:prstGeom prst="rect">
            <a:avLst/>
          </a:prstGeom>
          <a:noFill/>
          <a:ln>
            <a:noFill/>
          </a:ln>
          <a:effectLst>
            <a:glow rad="381000">
              <a:schemeClr val="accent1">
                <a:alpha val="42000"/>
              </a:schemeClr>
            </a:glow>
          </a:effectLst>
          <a:scene3d>
            <a:camera prst="orthographicFront"/>
            <a:lightRig rig="threePt" dir="t"/>
          </a:scene3d>
          <a:sp3d prstMaterial="metal"/>
        </p:spPr>
        <p:txBody>
          <a:bodyPr wrap="none" rtlCol="0">
            <a:spAutoFit/>
          </a:bodyPr>
          <a:lstStyle/>
          <a:p>
            <a:r>
              <a:rPr lang="en-US" sz="2400" b="1" dirty="0" smtClean="0">
                <a:solidFill>
                  <a:srgbClr val="002060"/>
                </a:solidFill>
                <a:latin typeface="Times New Roman" panose="02020603050405020304" pitchFamily="18" charset="0"/>
                <a:cs typeface="Times New Roman" panose="02020603050405020304" pitchFamily="18" charset="0"/>
              </a:rPr>
              <a:t>Exclusive </a:t>
            </a:r>
            <a:r>
              <a:rPr lang="el-GR" sz="2400" b="1" dirty="0" smtClean="0">
                <a:solidFill>
                  <a:srgbClr val="002060"/>
                </a:solidFill>
                <a:latin typeface="Times New Roman" panose="02020603050405020304" pitchFamily="18" charset="0"/>
                <a:cs typeface="Times New Roman" panose="02020603050405020304" pitchFamily="18" charset="0"/>
              </a:rPr>
              <a:t>π</a:t>
            </a:r>
            <a:r>
              <a:rPr lang="en-US" sz="2400" b="1" baseline="30000" dirty="0" smtClean="0">
                <a:solidFill>
                  <a:srgbClr val="002060"/>
                </a:solidFill>
                <a:latin typeface="Times New Roman" panose="02020603050405020304" pitchFamily="18" charset="0"/>
                <a:cs typeface="Times New Roman" panose="02020603050405020304" pitchFamily="18" charset="0"/>
              </a:rPr>
              <a:t>0</a:t>
            </a:r>
            <a:endParaRPr lang="en-US" sz="2400" b="1" dirty="0" smtClean="0">
              <a:solidFill>
                <a:srgbClr val="002060"/>
              </a:solidFill>
              <a:latin typeface="Times New Roman" panose="02020603050405020304" pitchFamily="18" charset="0"/>
              <a:cs typeface="Times New Roman" panose="02020603050405020304" pitchFamily="18" charset="0"/>
            </a:endParaRPr>
          </a:p>
          <a:p>
            <a:r>
              <a:rPr lang="en-US" sz="2400" b="1" dirty="0" smtClean="0">
                <a:solidFill>
                  <a:srgbClr val="002060"/>
                </a:solidFill>
                <a:latin typeface="Times New Roman" panose="02020603050405020304" pitchFamily="18" charset="0"/>
                <a:cs typeface="Times New Roman" panose="02020603050405020304" pitchFamily="18" charset="0"/>
              </a:rPr>
              <a:t>photoproduction</a:t>
            </a:r>
            <a:endParaRPr lang="en-US" sz="2400" b="1" dirty="0">
              <a:solidFill>
                <a:srgbClr val="002060"/>
              </a:solidFill>
              <a:latin typeface="Times New Roman" panose="02020603050405020304" pitchFamily="18" charset="0"/>
              <a:cs typeface="Times New Roman" panose="02020603050405020304" pitchFamily="18" charset="0"/>
            </a:endParaRPr>
          </a:p>
        </p:txBody>
      </p:sp>
      <p:pic>
        <p:nvPicPr>
          <p:cNvPr id="11" name="Picture 10"/>
          <p:cNvPicPr>
            <a:picLocks noChangeAspect="1"/>
          </p:cNvPicPr>
          <p:nvPr/>
        </p:nvPicPr>
        <p:blipFill>
          <a:blip r:embed="rId5" cstate="print">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9761786" y="1285531"/>
            <a:ext cx="2160270" cy="2160270"/>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95710" y="3549478"/>
            <a:ext cx="2160270" cy="2160270"/>
          </a:xfrm>
          <a:prstGeom prst="rect">
            <a:avLst/>
          </a:prstGeom>
        </p:spPr>
      </p:pic>
      <p:sp>
        <p:nvSpPr>
          <p:cNvPr id="16" name="Rectangle 15"/>
          <p:cNvSpPr/>
          <p:nvPr/>
        </p:nvSpPr>
        <p:spPr>
          <a:xfrm rot="16200000">
            <a:off x="8808320" y="2224265"/>
            <a:ext cx="1537600"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Invariant mass</a:t>
            </a:r>
            <a:endParaRPr lang="en-US" dirty="0">
              <a:solidFill>
                <a:schemeClr val="bg1">
                  <a:lumMod val="25000"/>
                </a:schemeClr>
              </a:solidFill>
            </a:endParaRPr>
          </a:p>
        </p:txBody>
      </p:sp>
      <p:sp>
        <p:nvSpPr>
          <p:cNvPr id="17" name="Rectangle 16"/>
          <p:cNvSpPr/>
          <p:nvPr/>
        </p:nvSpPr>
        <p:spPr>
          <a:xfrm rot="16200000">
            <a:off x="9082695" y="4444947"/>
            <a:ext cx="1056700"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Elasticity</a:t>
            </a:r>
            <a:endParaRPr lang="en-US" dirty="0">
              <a:solidFill>
                <a:schemeClr val="bg1">
                  <a:lumMod val="25000"/>
                </a:schemeClr>
              </a:solidFill>
            </a:endParaRPr>
          </a:p>
        </p:txBody>
      </p:sp>
    </p:spTree>
    <p:extLst>
      <p:ext uri="{BB962C8B-B14F-4D97-AF65-F5344CB8AC3E}">
        <p14:creationId xmlns:p14="http://schemas.microsoft.com/office/powerpoint/2010/main" val="1494740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animBg="1"/>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itchFamily="18" charset="0"/>
                <a:cs typeface="Times New Roman" pitchFamily="18" charset="0"/>
                <a:sym typeface="Symbol"/>
              </a:rPr>
              <a:t>Elastic </a:t>
            </a:r>
            <a:r>
              <a:rPr lang="en-US" baseline="30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yield extraction</a:t>
            </a:r>
            <a:endParaRPr lang="en-US" dirty="0"/>
          </a:p>
        </p:txBody>
      </p:sp>
      <p:sp>
        <p:nvSpPr>
          <p:cNvPr id="3" name="Footer Placeholder 2"/>
          <p:cNvSpPr>
            <a:spLocks noGrp="1"/>
          </p:cNvSpPr>
          <p:nvPr>
            <p:ph type="ftr" sz="quarter" idx="11"/>
          </p:nvPr>
        </p:nvSpPr>
        <p:spPr/>
        <p:txBody>
          <a:bodyPr/>
          <a:lstStyle/>
          <a:p>
            <a:r>
              <a:rPr lang="en-US" smtClean="0"/>
              <a:t>I. Larin, CLAS Collaboration Meeting, Jefferson Lab, July 2018</a:t>
            </a:r>
            <a:endParaRPr lang="en-US"/>
          </a:p>
        </p:txBody>
      </p:sp>
      <p:sp>
        <p:nvSpPr>
          <p:cNvPr id="4" name="Slide Number Placeholder 3"/>
          <p:cNvSpPr>
            <a:spLocks noGrp="1"/>
          </p:cNvSpPr>
          <p:nvPr>
            <p:ph type="sldNum" sz="quarter" idx="12"/>
          </p:nvPr>
        </p:nvSpPr>
        <p:spPr/>
        <p:txBody>
          <a:bodyPr/>
          <a:lstStyle/>
          <a:p>
            <a:fld id="{BD266BE7-899D-4075-917F-DBDE33B6B692}" type="slidenum">
              <a:rPr lang="en-US" smtClean="0"/>
              <a:t>14</a:t>
            </a:fld>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35657" y="1924069"/>
            <a:ext cx="2160270" cy="216027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5657" y="4188016"/>
            <a:ext cx="2160270" cy="2160270"/>
          </a:xfrm>
          <a:prstGeom prst="rect">
            <a:avLst/>
          </a:prstGeom>
        </p:spPr>
      </p:pic>
      <p:pic>
        <p:nvPicPr>
          <p:cNvPr id="9" name="Content Placeholder 3"/>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4758" y="4119033"/>
            <a:ext cx="3040380" cy="2194560"/>
          </a:xfrm>
          <a:prstGeom prst="rect">
            <a:avLst/>
          </a:prstGeom>
          <a:ln>
            <a:noFill/>
          </a:ln>
        </p:spPr>
      </p:pic>
      <p:pic>
        <p:nvPicPr>
          <p:cNvPr id="10" name="Content Placeholder 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9822" y="1783078"/>
            <a:ext cx="3040380" cy="2194561"/>
          </a:xfrm>
          <a:prstGeom prst="rect">
            <a:avLst/>
          </a:prstGeom>
          <a:ln>
            <a:noFill/>
          </a:ln>
        </p:spPr>
      </p:pic>
      <p:cxnSp>
        <p:nvCxnSpPr>
          <p:cNvPr id="11" name="Straight Connector 10"/>
          <p:cNvCxnSpPr/>
          <p:nvPr/>
        </p:nvCxnSpPr>
        <p:spPr>
          <a:xfrm>
            <a:off x="5893268" y="2029982"/>
            <a:ext cx="704506" cy="1810479"/>
          </a:xfrm>
          <a:prstGeom prst="line">
            <a:avLst/>
          </a:prstGeom>
          <a:ln w="25400">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5622284" y="2400572"/>
            <a:ext cx="1634018" cy="595059"/>
          </a:xfrm>
          <a:prstGeom prst="line">
            <a:avLst/>
          </a:prstGeom>
          <a:ln w="25400">
            <a:solidFill>
              <a:schemeClr val="tx1"/>
            </a:solidFill>
            <a:prstDash val="dash"/>
            <a:tailEnd type="stealth" w="med" len="lg"/>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rot="16200000">
            <a:off x="8262911" y="2817797"/>
            <a:ext cx="1555234"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“Hybrid” mass</a:t>
            </a:r>
            <a:endParaRPr lang="en-US" dirty="0">
              <a:solidFill>
                <a:schemeClr val="bg1">
                  <a:lumMod val="25000"/>
                </a:schemeClr>
              </a:solidFill>
            </a:endParaRPr>
          </a:p>
        </p:txBody>
      </p:sp>
      <p:sp>
        <p:nvSpPr>
          <p:cNvPr id="18" name="Rectangle 17"/>
          <p:cNvSpPr/>
          <p:nvPr/>
        </p:nvSpPr>
        <p:spPr>
          <a:xfrm rot="16200000">
            <a:off x="7873062" y="5004216"/>
            <a:ext cx="2334935"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Energy constraint mass</a:t>
            </a:r>
            <a:endParaRPr lang="en-US" dirty="0">
              <a:solidFill>
                <a:schemeClr val="bg1">
                  <a:lumMod val="25000"/>
                </a:schemeClr>
              </a:solidFill>
            </a:endParaRPr>
          </a:p>
        </p:txBody>
      </p:sp>
      <p:sp>
        <p:nvSpPr>
          <p:cNvPr id="19" name="Rectangle 18"/>
          <p:cNvSpPr/>
          <p:nvPr/>
        </p:nvSpPr>
        <p:spPr>
          <a:xfrm>
            <a:off x="9685820" y="1820392"/>
            <a:ext cx="1217000"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Analysis H</a:t>
            </a:r>
            <a:endParaRPr lang="en-US" dirty="0">
              <a:solidFill>
                <a:schemeClr val="bg1">
                  <a:lumMod val="25000"/>
                </a:schemeClr>
              </a:solidFill>
            </a:endParaRPr>
          </a:p>
        </p:txBody>
      </p:sp>
      <p:sp>
        <p:nvSpPr>
          <p:cNvPr id="20" name="Rectangle 19"/>
          <p:cNvSpPr/>
          <p:nvPr/>
        </p:nvSpPr>
        <p:spPr>
          <a:xfrm>
            <a:off x="9666720" y="4084339"/>
            <a:ext cx="1217000" cy="369332"/>
          </a:xfrm>
          <a:prstGeom prst="rect">
            <a:avLst/>
          </a:prstGeom>
        </p:spPr>
        <p:txBody>
          <a:bodyPr wrap="none">
            <a:spAutoFit/>
          </a:bodyPr>
          <a:lstStyle/>
          <a:p>
            <a:r>
              <a:rPr lang="en-US" dirty="0" smtClean="0">
                <a:solidFill>
                  <a:schemeClr val="bg1">
                    <a:lumMod val="25000"/>
                  </a:schemeClr>
                </a:solidFill>
                <a:latin typeface="Times New Roman" panose="02020603050405020304" pitchFamily="18" charset="0"/>
                <a:cs typeface="Times New Roman" panose="02020603050405020304" pitchFamily="18" charset="0"/>
              </a:rPr>
              <a:t>Analysis C</a:t>
            </a:r>
            <a:endParaRPr lang="en-US" dirty="0">
              <a:solidFill>
                <a:schemeClr val="bg1">
                  <a:lumMod val="25000"/>
                </a:schemeClr>
              </a:solidFill>
            </a:endParaRPr>
          </a:p>
        </p:txBody>
      </p:sp>
      <p:sp>
        <p:nvSpPr>
          <p:cNvPr id="21" name="Content Placeholder 6"/>
          <p:cNvSpPr txBox="1">
            <a:spLocks/>
          </p:cNvSpPr>
          <p:nvPr/>
        </p:nvSpPr>
        <p:spPr>
          <a:xfrm>
            <a:off x="231122" y="2189724"/>
            <a:ext cx="4561977" cy="109260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lvl="1">
              <a:buSzPct val="50000"/>
            </a:pPr>
            <a:endParaRPr lang="en-US" b="1" dirty="0" smtClean="0">
              <a:solidFill>
                <a:schemeClr val="bg1">
                  <a:lumMod val="25000"/>
                </a:schemeClr>
              </a:solidFill>
              <a:latin typeface="Times New Roman" pitchFamily="18" charset="0"/>
              <a:cs typeface="Times New Roman" pitchFamily="18" charset="0"/>
              <a:sym typeface="Symbol"/>
            </a:endParaRPr>
          </a:p>
          <a:p>
            <a:pPr lvl="1">
              <a:buSzPct val="50000"/>
              <a:buFont typeface="Wingdings" panose="05000000000000000000" pitchFamily="2" charset="2"/>
              <a:buBlip>
                <a:blip r:embed="rId6"/>
              </a:buBlip>
            </a:pPr>
            <a:r>
              <a:rPr lang="en-US" b="1" dirty="0" smtClean="0">
                <a:solidFill>
                  <a:schemeClr val="bg1">
                    <a:lumMod val="25000"/>
                  </a:schemeClr>
                </a:solidFill>
                <a:latin typeface="Times New Roman" pitchFamily="18" charset="0"/>
                <a:cs typeface="Times New Roman" pitchFamily="18" charset="0"/>
                <a:sym typeface="Symbol"/>
              </a:rPr>
              <a:t>Hybrid mass analysis (H):</a:t>
            </a:r>
          </a:p>
          <a:p>
            <a:pPr marL="457200" lvl="1" indent="0">
              <a:buSzPct val="50000"/>
              <a:buNone/>
            </a:pPr>
            <a:r>
              <a:rPr lang="en-US" b="1" dirty="0" smtClean="0">
                <a:solidFill>
                  <a:schemeClr val="bg1">
                    <a:lumMod val="25000"/>
                  </a:schemeClr>
                </a:solidFill>
                <a:latin typeface="Times New Roman" pitchFamily="18" charset="0"/>
                <a:cs typeface="Times New Roman" pitchFamily="18" charset="0"/>
                <a:sym typeface="Symbol"/>
              </a:rPr>
              <a:t>	analyze rotated axes projection</a:t>
            </a:r>
            <a:endParaRPr lang="en-US" b="1" dirty="0">
              <a:solidFill>
                <a:schemeClr val="bg1">
                  <a:lumMod val="25000"/>
                </a:schemeClr>
              </a:solidFill>
              <a:latin typeface="Times New Roman" pitchFamily="18" charset="0"/>
              <a:cs typeface="Times New Roman" pitchFamily="18" charset="0"/>
              <a:sym typeface="Symbol"/>
            </a:endParaRPr>
          </a:p>
        </p:txBody>
      </p:sp>
      <p:sp>
        <p:nvSpPr>
          <p:cNvPr id="22" name="Content Placeholder 6"/>
          <p:cNvSpPr txBox="1">
            <a:spLocks/>
          </p:cNvSpPr>
          <p:nvPr/>
        </p:nvSpPr>
        <p:spPr>
          <a:xfrm>
            <a:off x="231121" y="4356171"/>
            <a:ext cx="4561977" cy="1708160"/>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lvl="1">
              <a:buSzPct val="50000"/>
            </a:pPr>
            <a:endParaRPr lang="en-US" b="1" dirty="0" smtClean="0">
              <a:solidFill>
                <a:schemeClr val="bg1">
                  <a:lumMod val="25000"/>
                </a:schemeClr>
              </a:solidFill>
              <a:latin typeface="Times New Roman" pitchFamily="18" charset="0"/>
              <a:cs typeface="Times New Roman" pitchFamily="18" charset="0"/>
              <a:sym typeface="Symbol"/>
            </a:endParaRPr>
          </a:p>
          <a:p>
            <a:pPr lvl="1">
              <a:buSzPct val="50000"/>
              <a:buFont typeface="Wingdings" panose="05000000000000000000" pitchFamily="2" charset="2"/>
              <a:buBlip>
                <a:blip r:embed="rId6"/>
              </a:buBlip>
            </a:pPr>
            <a:r>
              <a:rPr lang="en-US" b="1" dirty="0" smtClean="0">
                <a:solidFill>
                  <a:schemeClr val="bg1">
                    <a:lumMod val="25000"/>
                  </a:schemeClr>
                </a:solidFill>
                <a:latin typeface="Times New Roman" pitchFamily="18" charset="0"/>
                <a:cs typeface="Times New Roman" pitchFamily="18" charset="0"/>
                <a:sym typeface="Symbol"/>
              </a:rPr>
              <a:t>Constraint mass analysis (C):</a:t>
            </a:r>
          </a:p>
          <a:p>
            <a:pPr marL="457200" lvl="1" indent="0">
              <a:buSzPct val="50000"/>
              <a:buNone/>
            </a:pPr>
            <a:r>
              <a:rPr lang="en-US" b="1" dirty="0" smtClean="0">
                <a:solidFill>
                  <a:schemeClr val="bg1">
                    <a:lumMod val="25000"/>
                  </a:schemeClr>
                </a:solidFill>
                <a:latin typeface="Times New Roman" pitchFamily="18" charset="0"/>
                <a:cs typeface="Times New Roman" pitchFamily="18" charset="0"/>
                <a:sym typeface="Symbol"/>
              </a:rPr>
              <a:t>	correct calorimeter energies so they give the sum exactly equal to beam energy</a:t>
            </a:r>
            <a:endParaRPr lang="en-US" b="1" dirty="0">
              <a:solidFill>
                <a:schemeClr val="bg1">
                  <a:lumMod val="25000"/>
                </a:schemeClr>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4133959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15</a:t>
            </a:fld>
            <a:endParaRPr lang="en-US" dirty="0"/>
          </a:p>
        </p:txBody>
      </p:sp>
      <p:grpSp>
        <p:nvGrpSpPr>
          <p:cNvPr id="20" name="Group 19"/>
          <p:cNvGrpSpPr/>
          <p:nvPr/>
        </p:nvGrpSpPr>
        <p:grpSpPr>
          <a:xfrm>
            <a:off x="8488548" y="2777707"/>
            <a:ext cx="2871589" cy="923330"/>
            <a:chOff x="9172584" y="1486381"/>
            <a:chExt cx="2871589" cy="923330"/>
          </a:xfrm>
        </p:grpSpPr>
        <p:sp>
          <p:nvSpPr>
            <p:cNvPr id="12" name="TextBox 11"/>
            <p:cNvSpPr txBox="1"/>
            <p:nvPr/>
          </p:nvSpPr>
          <p:spPr>
            <a:xfrm>
              <a:off x="9172584" y="1486381"/>
              <a:ext cx="2871589" cy="923330"/>
            </a:xfrm>
            <a:prstGeom prst="rect">
              <a:avLst/>
            </a:prstGeom>
            <a:solidFill>
              <a:schemeClr val="bg1"/>
            </a:solidFill>
          </p:spPr>
          <p:txBody>
            <a:bodyPr wrap="square" rtlCol="0">
              <a:spAutoFit/>
            </a:bodyPr>
            <a:lstStyle/>
            <a:p>
              <a:r>
                <a:rPr lang="en-US" dirty="0" smtClean="0">
                  <a:latin typeface="Times New Roman" panose="02020603050405020304" pitchFamily="18" charset="0"/>
                  <a:cs typeface="Times New Roman" panose="02020603050405020304" pitchFamily="18" charset="0"/>
                </a:rPr>
                <a:t>	- Hybrid mass </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	- Constrained mass</a:t>
              </a:r>
            </a:p>
          </p:txBody>
        </p:sp>
        <p:sp>
          <p:nvSpPr>
            <p:cNvPr id="13" name="5-Point Star 12"/>
            <p:cNvSpPr/>
            <p:nvPr/>
          </p:nvSpPr>
          <p:spPr>
            <a:xfrm>
              <a:off x="9749067" y="1622033"/>
              <a:ext cx="182880" cy="182880"/>
            </a:xfrm>
            <a:prstGeom prst="star5">
              <a:avLst/>
            </a:prstGeom>
            <a:solidFill>
              <a:srgbClr val="B01C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9749071" y="2148840"/>
              <a:ext cx="164592" cy="164592"/>
            </a:xfrm>
            <a:prstGeom prst="ellipse">
              <a:avLst/>
            </a:prstGeom>
            <a:solidFill>
              <a:srgbClr val="5E9B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15" name="Table 14" title="Extracted yield upto 2.5 deg."/>
          <p:cNvGraphicFramePr>
            <a:graphicFrameLocks noGrp="1"/>
          </p:cNvGraphicFramePr>
          <p:nvPr>
            <p:extLst>
              <p:ext uri="{D42A27DB-BD31-4B8C-83A1-F6EECF244321}">
                <p14:modId xmlns:p14="http://schemas.microsoft.com/office/powerpoint/2010/main" val="3109030057"/>
              </p:ext>
            </p:extLst>
          </p:nvPr>
        </p:nvGraphicFramePr>
        <p:xfrm>
          <a:off x="8786508" y="4430571"/>
          <a:ext cx="2820429" cy="1493520"/>
        </p:xfrm>
        <a:graphic>
          <a:graphicData uri="http://schemas.openxmlformats.org/drawingml/2006/table">
            <a:tbl>
              <a:tblPr firstRow="1" bandRow="1">
                <a:tableStyleId>{5C22544A-7EE6-4342-B048-85BDC9FD1C3A}</a:tableStyleId>
              </a:tblPr>
              <a:tblGrid>
                <a:gridCol w="1078715">
                  <a:extLst>
                    <a:ext uri="{9D8B030D-6E8A-4147-A177-3AD203B41FA5}">
                      <a16:colId xmlns:a16="http://schemas.microsoft.com/office/drawing/2014/main" val="1739173422"/>
                    </a:ext>
                  </a:extLst>
                </a:gridCol>
                <a:gridCol w="841829">
                  <a:extLst>
                    <a:ext uri="{9D8B030D-6E8A-4147-A177-3AD203B41FA5}">
                      <a16:colId xmlns:a16="http://schemas.microsoft.com/office/drawing/2014/main" val="70799181"/>
                    </a:ext>
                  </a:extLst>
                </a:gridCol>
                <a:gridCol w="899885">
                  <a:extLst>
                    <a:ext uri="{9D8B030D-6E8A-4147-A177-3AD203B41FA5}">
                      <a16:colId xmlns:a16="http://schemas.microsoft.com/office/drawing/2014/main" val="3656355815"/>
                    </a:ext>
                  </a:extLst>
                </a:gridCol>
              </a:tblGrid>
              <a:tr h="277469">
                <a:tc>
                  <a:txBody>
                    <a:bodyPr/>
                    <a:lstStyle/>
                    <a:p>
                      <a:r>
                        <a:rPr lang="en-US" sz="1600" b="1" dirty="0" smtClean="0">
                          <a:latin typeface="Times New Roman" panose="02020603050405020304" pitchFamily="18" charset="0"/>
                          <a:cs typeface="Times New Roman" panose="02020603050405020304" pitchFamily="18" charset="0"/>
                        </a:rPr>
                        <a:t>method</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1" baseline="30000" dirty="0" smtClean="0">
                          <a:latin typeface="Times New Roman" panose="02020603050405020304" pitchFamily="18" charset="0"/>
                          <a:cs typeface="Times New Roman" panose="02020603050405020304" pitchFamily="18" charset="0"/>
                        </a:rPr>
                        <a:t>12</a:t>
                      </a:r>
                      <a:r>
                        <a:rPr lang="en-US" sz="1600" b="1" dirty="0" smtClean="0">
                          <a:latin typeface="Times New Roman" panose="02020603050405020304" pitchFamily="18" charset="0"/>
                          <a:cs typeface="Times New Roman" panose="02020603050405020304" pitchFamily="18" charset="0"/>
                        </a:rPr>
                        <a:t>C</a:t>
                      </a:r>
                      <a:endParaRPr lang="en-US" sz="1600" b="1" baseline="30000" dirty="0">
                        <a:latin typeface="Times New Roman" panose="02020603050405020304" pitchFamily="18" charset="0"/>
                        <a:cs typeface="Times New Roman" panose="02020603050405020304" pitchFamily="18" charset="0"/>
                      </a:endParaRPr>
                    </a:p>
                  </a:txBody>
                  <a:tcPr/>
                </a:tc>
                <a:tc>
                  <a:txBody>
                    <a:bodyPr/>
                    <a:lstStyle/>
                    <a:p>
                      <a:r>
                        <a:rPr lang="en-US" sz="1600" b="1" baseline="30000" dirty="0" smtClean="0">
                          <a:latin typeface="Times New Roman" panose="02020603050405020304" pitchFamily="18" charset="0"/>
                          <a:cs typeface="Times New Roman" panose="02020603050405020304" pitchFamily="18" charset="0"/>
                        </a:rPr>
                        <a:t>28</a:t>
                      </a:r>
                      <a:r>
                        <a:rPr lang="en-US" sz="1600" b="1" dirty="0" smtClean="0">
                          <a:latin typeface="Times New Roman" panose="02020603050405020304" pitchFamily="18" charset="0"/>
                          <a:cs typeface="Times New Roman" panose="02020603050405020304" pitchFamily="18" charset="0"/>
                        </a:rPr>
                        <a:t>Si</a:t>
                      </a:r>
                      <a:endParaRPr lang="en-US" sz="1600" b="1" baseline="300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60805997"/>
                  </a:ext>
                </a:extLst>
              </a:tr>
              <a:tr h="277469">
                <a:tc>
                  <a:txBody>
                    <a:bodyPr/>
                    <a:lstStyle/>
                    <a:p>
                      <a:r>
                        <a:rPr lang="en-US" sz="1600" b="1" dirty="0" smtClean="0">
                          <a:latin typeface="Times New Roman" panose="02020603050405020304" pitchFamily="18" charset="0"/>
                          <a:cs typeface="Times New Roman" panose="02020603050405020304" pitchFamily="18" charset="0"/>
                        </a:rPr>
                        <a:t>Hybrid</a:t>
                      </a:r>
                      <a:r>
                        <a:rPr lang="en-US" sz="1600" b="1" baseline="0" dirty="0" smtClean="0">
                          <a:latin typeface="Times New Roman" panose="02020603050405020304" pitchFamily="18" charset="0"/>
                          <a:cs typeface="Times New Roman" panose="02020603050405020304" pitchFamily="18" charset="0"/>
                        </a:rPr>
                        <a:t> mass</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1" dirty="0" smtClean="0">
                          <a:latin typeface="Times New Roman" panose="02020603050405020304" pitchFamily="18" charset="0"/>
                          <a:cs typeface="Times New Roman" panose="02020603050405020304" pitchFamily="18" charset="0"/>
                        </a:rPr>
                        <a:t>83,751</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1" dirty="0" smtClean="0">
                          <a:latin typeface="Times New Roman" panose="02020603050405020304" pitchFamily="18" charset="0"/>
                          <a:cs typeface="Times New Roman" panose="02020603050405020304" pitchFamily="18" charset="0"/>
                        </a:rPr>
                        <a:t>165,329</a:t>
                      </a:r>
                      <a:endParaRPr lang="en-US"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3762107"/>
                  </a:ext>
                </a:extLst>
              </a:tr>
              <a:tr h="277469">
                <a:tc>
                  <a:txBody>
                    <a:bodyPr/>
                    <a:lstStyle/>
                    <a:p>
                      <a:r>
                        <a:rPr lang="en-US" sz="1600" b="1" dirty="0" smtClean="0">
                          <a:latin typeface="Times New Roman" panose="02020603050405020304" pitchFamily="18" charset="0"/>
                          <a:cs typeface="Times New Roman" panose="02020603050405020304" pitchFamily="18" charset="0"/>
                        </a:rPr>
                        <a:t>Constr. mass</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1" dirty="0" smtClean="0">
                          <a:latin typeface="Times New Roman" panose="02020603050405020304" pitchFamily="18" charset="0"/>
                          <a:cs typeface="Times New Roman" panose="02020603050405020304" pitchFamily="18" charset="0"/>
                        </a:rPr>
                        <a:t>84.015</a:t>
                      </a:r>
                      <a:endParaRPr lang="en-US" sz="1600" b="1" dirty="0">
                        <a:latin typeface="Times New Roman" panose="02020603050405020304" pitchFamily="18" charset="0"/>
                        <a:cs typeface="Times New Roman" panose="02020603050405020304" pitchFamily="18" charset="0"/>
                      </a:endParaRPr>
                    </a:p>
                  </a:txBody>
                  <a:tcPr/>
                </a:tc>
                <a:tc>
                  <a:txBody>
                    <a:bodyPr/>
                    <a:lstStyle/>
                    <a:p>
                      <a:r>
                        <a:rPr lang="en-US" sz="1600" b="1" dirty="0" smtClean="0">
                          <a:latin typeface="Times New Roman" panose="02020603050405020304" pitchFamily="18" charset="0"/>
                          <a:cs typeface="Times New Roman" panose="02020603050405020304" pitchFamily="18" charset="0"/>
                        </a:rPr>
                        <a:t>165,736</a:t>
                      </a:r>
                      <a:endParaRPr lang="en-US" sz="16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278001789"/>
                  </a:ext>
                </a:extLst>
              </a:tr>
            </a:tbl>
          </a:graphicData>
        </a:graphic>
      </p:graphicFrame>
      <p:sp>
        <p:nvSpPr>
          <p:cNvPr id="17" name="TextBox 16"/>
          <p:cNvSpPr txBox="1"/>
          <p:nvPr/>
        </p:nvSpPr>
        <p:spPr>
          <a:xfrm>
            <a:off x="8794201" y="4108451"/>
            <a:ext cx="2826097" cy="338554"/>
          </a:xfrm>
          <a:prstGeom prst="rect">
            <a:avLst/>
          </a:prstGeom>
          <a:solidFill>
            <a:schemeClr val="accent1">
              <a:lumMod val="40000"/>
              <a:lumOff val="60000"/>
            </a:schemeClr>
          </a:solidFill>
        </p:spPr>
        <p:txBody>
          <a:bodyPr wrap="square" rtlCol="0">
            <a:spAutoFit/>
          </a:bodyPr>
          <a:lstStyle/>
          <a:p>
            <a:r>
              <a:rPr lang="en-US" sz="1600" dirty="0" smtClean="0">
                <a:latin typeface="Times New Roman" panose="02020603050405020304" pitchFamily="18" charset="0"/>
                <a:cs typeface="Times New Roman" panose="02020603050405020304" pitchFamily="18" charset="0"/>
              </a:rPr>
              <a:t>Extracted </a:t>
            </a:r>
            <a:r>
              <a:rPr lang="el-GR" sz="1600" dirty="0" smtClean="0">
                <a:latin typeface="Times New Roman" panose="02020603050405020304" pitchFamily="18" charset="0"/>
                <a:cs typeface="Times New Roman" panose="02020603050405020304" pitchFamily="18" charset="0"/>
              </a:rPr>
              <a:t>π</a:t>
            </a:r>
            <a:r>
              <a:rPr lang="en-US" sz="1600" baseline="30000" dirty="0" smtClean="0">
                <a:latin typeface="Times New Roman" panose="02020603050405020304" pitchFamily="18" charset="0"/>
                <a:cs typeface="Times New Roman" panose="02020603050405020304" pitchFamily="18" charset="0"/>
              </a:rPr>
              <a:t>0</a:t>
            </a:r>
            <a:r>
              <a:rPr lang="en-US" sz="1600" dirty="0" smtClean="0">
                <a:latin typeface="Times New Roman" panose="02020603050405020304" pitchFamily="18" charset="0"/>
                <a:cs typeface="Times New Roman" panose="02020603050405020304" pitchFamily="18" charset="0"/>
              </a:rPr>
              <a:t> yield up to 2.5 deg.</a:t>
            </a:r>
            <a:endParaRPr lang="en-US" sz="1600" dirty="0">
              <a:latin typeface="Times New Roman" panose="02020603050405020304" pitchFamily="18" charset="0"/>
              <a:cs typeface="Times New Roman" panose="02020603050405020304" pitchFamily="18" charset="0"/>
            </a:endParaRPr>
          </a:p>
        </p:txBody>
      </p:sp>
      <p:pic>
        <p:nvPicPr>
          <p:cNvPr id="18"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81874" y="2785151"/>
            <a:ext cx="3433763" cy="3433763"/>
          </a:xfrm>
        </p:spPr>
      </p:pic>
      <p:pic>
        <p:nvPicPr>
          <p:cNvPr id="19" name="Content Placeholder 5"/>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34191" y="2746451"/>
            <a:ext cx="3433763" cy="3433763"/>
          </a:xfrm>
          <a:prstGeom prst="rect">
            <a:avLst/>
          </a:prstGeom>
        </p:spPr>
      </p:pic>
      <p:sp>
        <p:nvSpPr>
          <p:cNvPr id="21" name="Title 1"/>
          <p:cNvSpPr>
            <a:spLocks noGrp="1"/>
          </p:cNvSpPr>
          <p:nvPr>
            <p:ph type="title"/>
          </p:nvPr>
        </p:nvSpPr>
        <p:spPr>
          <a:xfrm>
            <a:off x="1280160" y="466343"/>
            <a:ext cx="9628632" cy="1362113"/>
          </a:xfrm>
        </p:spPr>
        <p:txBody>
          <a:bodyPr/>
          <a:lstStyle/>
          <a:p>
            <a:r>
              <a:rPr lang="en-US" dirty="0" smtClean="0">
                <a:latin typeface="Times New Roman" pitchFamily="18" charset="0"/>
                <a:cs typeface="Times New Roman" pitchFamily="18" charset="0"/>
                <a:sym typeface="Symbol"/>
              </a:rPr>
              <a:t>Comparison of PrimEx-II yield extraction methods</a:t>
            </a:r>
            <a:endParaRPr lang="en-US" dirty="0"/>
          </a:p>
        </p:txBody>
      </p:sp>
      <p:sp>
        <p:nvSpPr>
          <p:cNvPr id="16" name="TextBox 19"/>
          <p:cNvSpPr txBox="1"/>
          <p:nvPr/>
        </p:nvSpPr>
        <p:spPr>
          <a:xfrm>
            <a:off x="824608" y="3155481"/>
            <a:ext cx="1178611" cy="58475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993218" y="3155481"/>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60BB51"/>
                </a:solidFill>
                <a:latin typeface="Times New Roman" panose="02020603050405020304" pitchFamily="18" charset="0"/>
                <a:cs typeface="Times New Roman" panose="02020603050405020304" pitchFamily="18" charset="0"/>
                <a:sym typeface="Symbol"/>
              </a:rPr>
              <a:t>28</a:t>
            </a:r>
            <a:r>
              <a:rPr lang="en-US" sz="3200" b="1" dirty="0" smtClean="0">
                <a:solidFill>
                  <a:srgbClr val="60BB51"/>
                </a:solidFill>
                <a:latin typeface="Times New Roman" panose="02020603050405020304" pitchFamily="18" charset="0"/>
                <a:cs typeface="Times New Roman" panose="02020603050405020304" pitchFamily="18" charset="0"/>
                <a:sym typeface="Symbol"/>
              </a:rPr>
              <a:t>Si</a:t>
            </a:r>
            <a:endParaRPr lang="en-US" sz="3200" b="1" baseline="30000" dirty="0" smtClean="0">
              <a:solidFill>
                <a:srgbClr val="60BB5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187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1783875" y="4235082"/>
            <a:ext cx="2507864" cy="249424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915392" y="4220702"/>
            <a:ext cx="2507864" cy="250862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876612" y="1885929"/>
            <a:ext cx="2507864" cy="228116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22655" y="1904250"/>
            <a:ext cx="2372414" cy="216385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Content Placeholder 5"/>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5012062" y="1782649"/>
            <a:ext cx="2300621" cy="2300621"/>
          </a:xfrm>
          <a:prstGeom prst="rect">
            <a:avLst/>
          </a:prstGeom>
        </p:spPr>
      </p:pic>
      <p:pic>
        <p:nvPicPr>
          <p:cNvPr id="14"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1822655" y="1770560"/>
            <a:ext cx="2300621" cy="2300621"/>
          </a:xfrm>
        </p:spPr>
      </p:pic>
      <p:sp>
        <p:nvSpPr>
          <p:cNvPr id="11" name="Title 1"/>
          <p:cNvSpPr>
            <a:spLocks noGrp="1"/>
          </p:cNvSpPr>
          <p:nvPr>
            <p:ph type="title"/>
          </p:nvPr>
        </p:nvSpPr>
        <p:spPr/>
        <p:txBody>
          <a:bodyPr/>
          <a:lstStyle/>
          <a:p>
            <a:r>
              <a:rPr lang="en-US" dirty="0" smtClean="0">
                <a:latin typeface="Times New Roman" pitchFamily="18" charset="0"/>
                <a:cs typeface="Times New Roman" pitchFamily="18" charset="0"/>
                <a:sym typeface="Symbol"/>
              </a:rPr>
              <a:t>Differential cross section vs production angle</a:t>
            </a:r>
            <a:endParaRPr lang="en-US" dirty="0"/>
          </a:p>
        </p:txBody>
      </p:sp>
      <p:sp>
        <p:nvSpPr>
          <p:cNvPr id="5" name="Slide Number Placeholder 4"/>
          <p:cNvSpPr>
            <a:spLocks noGrp="1"/>
          </p:cNvSpPr>
          <p:nvPr>
            <p:ph type="sldNum" sz="quarter" idx="12"/>
          </p:nvPr>
        </p:nvSpPr>
        <p:spPr/>
        <p:txBody>
          <a:bodyPr/>
          <a:lstStyle/>
          <a:p>
            <a:fld id="{63453BF2-FE75-442E-8F06-D9415235A7A3}" type="slidenum">
              <a:rPr lang="en-US" smtClean="0"/>
              <a:t>16</a:t>
            </a:fld>
            <a:endParaRPr lang="en-US"/>
          </a:p>
        </p:txBody>
      </p:sp>
      <p:sp>
        <p:nvSpPr>
          <p:cNvPr id="9" name="TextBox 8"/>
          <p:cNvSpPr txBox="1"/>
          <p:nvPr/>
        </p:nvSpPr>
        <p:spPr>
          <a:xfrm>
            <a:off x="2778655" y="2023361"/>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60BB51"/>
                </a:solidFill>
                <a:latin typeface="Times New Roman" panose="02020603050405020304" pitchFamily="18" charset="0"/>
                <a:cs typeface="Times New Roman" panose="02020603050405020304" pitchFamily="18" charset="0"/>
                <a:sym typeface="Symbol"/>
              </a:rPr>
              <a:t>28</a:t>
            </a:r>
            <a:r>
              <a:rPr lang="en-US" sz="3200" b="1" dirty="0" smtClean="0">
                <a:solidFill>
                  <a:srgbClr val="60BB51"/>
                </a:solidFill>
                <a:latin typeface="Times New Roman" panose="02020603050405020304" pitchFamily="18" charset="0"/>
                <a:cs typeface="Times New Roman" panose="02020603050405020304" pitchFamily="18" charset="0"/>
                <a:sym typeface="Symbol"/>
              </a:rPr>
              <a:t>Si</a:t>
            </a:r>
            <a:endParaRPr lang="en-US" sz="3200" b="1" baseline="30000" dirty="0" smtClean="0">
              <a:solidFill>
                <a:srgbClr val="60BB51"/>
              </a:solidFill>
              <a:latin typeface="Times New Roman" panose="02020603050405020304" pitchFamily="18" charset="0"/>
              <a:cs typeface="Times New Roman" panose="02020603050405020304" pitchFamily="18" charset="0"/>
            </a:endParaRPr>
          </a:p>
        </p:txBody>
      </p:sp>
      <p:sp>
        <p:nvSpPr>
          <p:cNvPr id="10" name="TextBox 19"/>
          <p:cNvSpPr txBox="1"/>
          <p:nvPr/>
        </p:nvSpPr>
        <p:spPr>
          <a:xfrm>
            <a:off x="5139433" y="2023361"/>
            <a:ext cx="1178611" cy="58475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
        <p:nvSpPr>
          <p:cNvPr id="18" name="Content Placeholder 2"/>
          <p:cNvSpPr txBox="1">
            <a:spLocks/>
          </p:cNvSpPr>
          <p:nvPr/>
        </p:nvSpPr>
        <p:spPr>
          <a:xfrm>
            <a:off x="7936814" y="2665577"/>
            <a:ext cx="3664636" cy="875774"/>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PrimEx-II: 4.45GeV…5.3GeV photon beam energy</a:t>
            </a:r>
            <a:endParaRPr lang="en-US" dirty="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4172" y="4291171"/>
            <a:ext cx="2430304" cy="2430304"/>
          </a:xfrm>
          <a:prstGeom prst="rect">
            <a:avLst/>
          </a:prstGeom>
          <a:ln>
            <a:solidFill>
              <a:schemeClr val="tx1">
                <a:lumMod val="50000"/>
                <a:lumOff val="50000"/>
              </a:schemeClr>
            </a:solidFill>
          </a:ln>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2655" y="4299022"/>
            <a:ext cx="2430304" cy="2430304"/>
          </a:xfrm>
          <a:prstGeom prst="rect">
            <a:avLst/>
          </a:prstGeom>
          <a:ln>
            <a:solidFill>
              <a:schemeClr val="tx1">
                <a:lumMod val="50000"/>
                <a:lumOff val="50000"/>
              </a:schemeClr>
            </a:solidFill>
          </a:ln>
        </p:spPr>
      </p:pic>
      <p:sp>
        <p:nvSpPr>
          <p:cNvPr id="19" name="TextBox 19"/>
          <p:cNvSpPr txBox="1"/>
          <p:nvPr/>
        </p:nvSpPr>
        <p:spPr>
          <a:xfrm>
            <a:off x="5107408" y="4523531"/>
            <a:ext cx="1178611" cy="58475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778655" y="4523531"/>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054463"/>
                </a:solidFill>
                <a:latin typeface="Times New Roman" panose="02020603050405020304" pitchFamily="18" charset="0"/>
                <a:cs typeface="Times New Roman" panose="02020603050405020304" pitchFamily="18" charset="0"/>
                <a:sym typeface="Symbol"/>
              </a:rPr>
              <a:t>208</a:t>
            </a:r>
            <a:r>
              <a:rPr lang="en-US" sz="3200" b="1" dirty="0" smtClean="0">
                <a:solidFill>
                  <a:srgbClr val="054463"/>
                </a:solidFill>
                <a:latin typeface="Times New Roman" panose="02020603050405020304" pitchFamily="18" charset="0"/>
                <a:cs typeface="Times New Roman" panose="02020603050405020304" pitchFamily="18" charset="0"/>
                <a:sym typeface="Symbol"/>
              </a:rPr>
              <a:t>Pb</a:t>
            </a:r>
            <a:endParaRPr lang="en-US" sz="3200" b="1" baseline="30000" dirty="0" smtClean="0">
              <a:solidFill>
                <a:srgbClr val="054463"/>
              </a:solidFill>
              <a:latin typeface="Times New Roman" panose="02020603050405020304" pitchFamily="18" charset="0"/>
              <a:cs typeface="Times New Roman" panose="02020603050405020304" pitchFamily="18" charset="0"/>
            </a:endParaRPr>
          </a:p>
        </p:txBody>
      </p:sp>
      <p:sp>
        <p:nvSpPr>
          <p:cNvPr id="21" name="Content Placeholder 2"/>
          <p:cNvSpPr txBox="1">
            <a:spLocks/>
          </p:cNvSpPr>
          <p:nvPr/>
        </p:nvSpPr>
        <p:spPr>
          <a:xfrm>
            <a:off x="7936814" y="4870994"/>
            <a:ext cx="3664636" cy="875774"/>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PrimEx-I:   4.9GeV…5.5GeV photon beam energy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051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17</a:t>
            </a:fld>
            <a:endParaRPr lang="en-US"/>
          </a:p>
        </p:txBody>
      </p:sp>
      <p:pic>
        <p:nvPicPr>
          <p:cNvPr id="7" name="Рисунок 5"/>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386367" y="3207253"/>
            <a:ext cx="2376297" cy="2376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prcsec"/>
          <p:cNvPicPr>
            <a:picLocks noChangeAspect="1" noChangeArrowheads="1"/>
          </p:cNvPicPr>
          <p:nvPr/>
        </p:nvPicPr>
        <p:blipFill>
          <a:blip r:embed="rId3">
            <a:clrChange>
              <a:clrFrom>
                <a:srgbClr val="FFFFFF"/>
              </a:clrFrom>
              <a:clrTo>
                <a:srgbClr val="FFFFFF">
                  <a:alpha val="0"/>
                </a:srgbClr>
              </a:clrTo>
            </a:clrChange>
            <a:duotone>
              <a:prstClr val="black"/>
              <a:srgbClr val="FF0000">
                <a:tint val="45000"/>
                <a:satMod val="400000"/>
              </a:srgbClr>
            </a:duotone>
            <a:extLst>
              <a:ext uri="{BEBA8EAE-BF5A-486C-A8C5-ECC9F3942E4B}">
                <a14:imgProps xmlns:a14="http://schemas.microsoft.com/office/drawing/2010/main">
                  <a14:imgLayer r:embed="rId4">
                    <a14:imgEffect>
                      <a14:saturation sat="0"/>
                    </a14:imgEffect>
                  </a14:imgLayer>
                </a14:imgProps>
              </a:ext>
            </a:extLst>
          </a:blip>
          <a:srcRect/>
          <a:stretch>
            <a:fillRect/>
          </a:stretch>
        </p:blipFill>
        <p:spPr>
          <a:xfrm rot="5400000">
            <a:off x="-652350" y="4180547"/>
            <a:ext cx="3541871" cy="331851"/>
          </a:xfrm>
          <a:prstGeom prst="rect">
            <a:avLst/>
          </a:prstGeom>
          <a:noFill/>
          <a:ln>
            <a:solidFill>
              <a:srgbClr val="C00000"/>
            </a:solidFill>
          </a:ln>
        </p:spPr>
      </p:pic>
      <p:sp>
        <p:nvSpPr>
          <p:cNvPr id="9" name="Flowchart: Summing Junction 8"/>
          <p:cNvSpPr/>
          <p:nvPr/>
        </p:nvSpPr>
        <p:spPr>
          <a:xfrm>
            <a:off x="1701502" y="4181970"/>
            <a:ext cx="457200" cy="457200"/>
          </a:xfrm>
          <a:prstGeom prst="flowChartSummingJunction">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Notched Right Arrow 9"/>
          <p:cNvSpPr/>
          <p:nvPr/>
        </p:nvSpPr>
        <p:spPr>
          <a:xfrm>
            <a:off x="4807449" y="4168254"/>
            <a:ext cx="640080" cy="484632"/>
          </a:xfrm>
          <a:prstGeom prst="notchedRightArrow">
            <a:avLst/>
          </a:prstGeom>
          <a:no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Content Placeholder 5"/>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8422712" y="3089590"/>
            <a:ext cx="2880360" cy="2880360"/>
          </a:xfrm>
          <a:prstGeom prst="rect">
            <a:avLst/>
          </a:prstGeom>
        </p:spPr>
      </p:pic>
      <p:pic>
        <p:nvPicPr>
          <p:cNvPr id="13" name="Content Placeholder 5"/>
          <p:cNvPicPr>
            <a:picLocks noGrp="1" noChangeAspect="1"/>
          </p:cNvPicPr>
          <p:nvPr>
            <p:ph sz="quarter" idx="4294967295"/>
          </p:nvPr>
        </p:nvPicPr>
        <p:blipFill>
          <a:blip r:embed="rId6">
            <a:extLst>
              <a:ext uri="{28A0092B-C50C-407E-A947-70E740481C1C}">
                <a14:useLocalDpi xmlns:a14="http://schemas.microsoft.com/office/drawing/2010/main" val="0"/>
              </a:ext>
            </a:extLst>
          </a:blip>
          <a:stretch>
            <a:fillRect/>
          </a:stretch>
        </p:blipFill>
        <p:spPr>
          <a:xfrm>
            <a:off x="5562482" y="3089590"/>
            <a:ext cx="2880360" cy="2880360"/>
          </a:xfrm>
          <a:prstGeom prst="rect">
            <a:avLst/>
          </a:prstGeom>
        </p:spPr>
      </p:pic>
      <p:sp>
        <p:nvSpPr>
          <p:cNvPr id="14"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Fit to extract </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a:t>
            </a:r>
            <a:endParaRPr lang="en-US" dirty="0"/>
          </a:p>
        </p:txBody>
      </p:sp>
      <p:sp>
        <p:nvSpPr>
          <p:cNvPr id="15" name="Text Placeholder 8"/>
          <p:cNvSpPr txBox="1">
            <a:spLocks/>
          </p:cNvSpPr>
          <p:nvPr/>
        </p:nvSpPr>
        <p:spPr>
          <a:xfrm>
            <a:off x="2057400" y="2194551"/>
            <a:ext cx="3119700" cy="1147269"/>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just">
              <a:buNone/>
            </a:pPr>
            <a:r>
              <a:rPr lang="en-US" sz="1800" dirty="0" smtClean="0">
                <a:latin typeface="Times New Roman" panose="02020603050405020304" pitchFamily="18" charset="0"/>
                <a:cs typeface="Times New Roman" panose="02020603050405020304" pitchFamily="18" charset="0"/>
              </a:rPr>
              <a:t>Theory functions have been folded with experimental resolution and setup acceptance to fit the data</a:t>
            </a:r>
            <a:endParaRPr lang="en-US" sz="18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817549" y="3341820"/>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60BB51"/>
                </a:solidFill>
                <a:latin typeface="Times New Roman" panose="02020603050405020304" pitchFamily="18" charset="0"/>
                <a:cs typeface="Times New Roman" panose="02020603050405020304" pitchFamily="18" charset="0"/>
                <a:sym typeface="Symbol"/>
              </a:rPr>
              <a:t>28</a:t>
            </a:r>
            <a:r>
              <a:rPr lang="en-US" sz="3200" b="1" dirty="0" smtClean="0">
                <a:solidFill>
                  <a:srgbClr val="60BB51"/>
                </a:solidFill>
                <a:latin typeface="Times New Roman" panose="02020603050405020304" pitchFamily="18" charset="0"/>
                <a:cs typeface="Times New Roman" panose="02020603050405020304" pitchFamily="18" charset="0"/>
                <a:sym typeface="Symbol"/>
              </a:rPr>
              <a:t>Si</a:t>
            </a:r>
            <a:endParaRPr lang="en-US" sz="3200" b="1" baseline="30000" dirty="0" smtClean="0">
              <a:solidFill>
                <a:srgbClr val="60BB51"/>
              </a:solidFill>
              <a:latin typeface="Times New Roman" panose="02020603050405020304" pitchFamily="18" charset="0"/>
              <a:cs typeface="Times New Roman" panose="02020603050405020304" pitchFamily="18" charset="0"/>
            </a:endParaRPr>
          </a:p>
        </p:txBody>
      </p:sp>
      <p:sp>
        <p:nvSpPr>
          <p:cNvPr id="17" name="TextBox 19"/>
          <p:cNvSpPr txBox="1"/>
          <p:nvPr/>
        </p:nvSpPr>
        <p:spPr>
          <a:xfrm>
            <a:off x="8557795" y="3341820"/>
            <a:ext cx="1490218" cy="58475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09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15" y="1847852"/>
            <a:ext cx="4050506" cy="4050506"/>
          </a:xfrm>
        </p:spPr>
      </p:pic>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18</a:t>
            </a:fld>
            <a:endParaRPr lang="en-US"/>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847852"/>
            <a:ext cx="4050506" cy="4050506"/>
          </a:xfrm>
          <a:prstGeom prst="rect">
            <a:avLst/>
          </a:prstGeo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985" y="1847852"/>
            <a:ext cx="4050506" cy="4050506"/>
          </a:xfrm>
          <a:prstGeom prst="rect">
            <a:avLst/>
          </a:prstGeom>
        </p:spPr>
      </p:pic>
      <p:sp>
        <p:nvSpPr>
          <p:cNvPr id="10" name="Title 5"/>
          <p:cNvSpPr txBox="1">
            <a:spLocks/>
          </p:cNvSpPr>
          <p:nvPr/>
        </p:nvSpPr>
        <p:spPr>
          <a:xfrm>
            <a:off x="1462756" y="1917116"/>
            <a:ext cx="1788885"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0.01° binning</a:t>
            </a:r>
            <a:endParaRPr lang="en-US" sz="2000" dirty="0">
              <a:solidFill>
                <a:schemeClr val="bg1">
                  <a:lumMod val="25000"/>
                </a:schemeClr>
              </a:solidFill>
            </a:endParaRPr>
          </a:p>
        </p:txBody>
      </p:sp>
      <p:sp>
        <p:nvSpPr>
          <p:cNvPr id="11" name="Title 5"/>
          <p:cNvSpPr txBox="1">
            <a:spLocks/>
          </p:cNvSpPr>
          <p:nvPr/>
        </p:nvSpPr>
        <p:spPr>
          <a:xfrm>
            <a:off x="5361861" y="1917116"/>
            <a:ext cx="1716966"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0.02° binning</a:t>
            </a:r>
            <a:endParaRPr lang="en-US" sz="2000" dirty="0">
              <a:solidFill>
                <a:schemeClr val="bg1">
                  <a:lumMod val="25000"/>
                </a:schemeClr>
              </a:solidFill>
            </a:endParaRPr>
          </a:p>
        </p:txBody>
      </p:sp>
      <p:sp>
        <p:nvSpPr>
          <p:cNvPr id="12" name="Title 5"/>
          <p:cNvSpPr txBox="1">
            <a:spLocks/>
          </p:cNvSpPr>
          <p:nvPr/>
        </p:nvSpPr>
        <p:spPr>
          <a:xfrm>
            <a:off x="9412367" y="1917116"/>
            <a:ext cx="1740226"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0.03° binning</a:t>
            </a:r>
            <a:endParaRPr lang="en-US" sz="2000" dirty="0">
              <a:solidFill>
                <a:schemeClr val="bg1">
                  <a:lumMod val="25000"/>
                </a:schemeClr>
              </a:solidFill>
            </a:endParaRPr>
          </a:p>
        </p:txBody>
      </p:sp>
      <p:sp>
        <p:nvSpPr>
          <p:cNvPr id="13" name="Title 1"/>
          <p:cNvSpPr>
            <a:spLocks noGrp="1"/>
          </p:cNvSpPr>
          <p:nvPr>
            <p:ph type="title"/>
          </p:nvPr>
        </p:nvSpPr>
        <p:spPr>
          <a:xfrm>
            <a:off x="1280160" y="466343"/>
            <a:ext cx="9628632" cy="1362113"/>
          </a:xfrm>
        </p:spPr>
        <p:txBody>
          <a:bodyPr>
            <a:normAutofit/>
          </a:bodyPr>
          <a:lstStyle/>
          <a:p>
            <a:pPr algn="ctr"/>
            <a:r>
              <a:rPr lang="en-US" dirty="0" smtClean="0">
                <a:latin typeface="Times New Roman" pitchFamily="18" charset="0"/>
                <a:cs typeface="Times New Roman" pitchFamily="18" charset="0"/>
                <a:sym typeface="Symbol"/>
              </a:rPr>
              <a:t>PrimEx-II </a:t>
            </a:r>
            <a:r>
              <a:rPr lang="en-US" baseline="30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yield fit, Silicon target</a:t>
            </a:r>
            <a:endParaRPr lang="en-US" dirty="0"/>
          </a:p>
        </p:txBody>
      </p:sp>
      <p:sp>
        <p:nvSpPr>
          <p:cNvPr id="14" name="Title 5"/>
          <p:cNvSpPr txBox="1">
            <a:spLocks/>
          </p:cNvSpPr>
          <p:nvPr/>
        </p:nvSpPr>
        <p:spPr>
          <a:xfrm>
            <a:off x="1041180" y="4828748"/>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7.769±0.066eV</a:t>
            </a:r>
          </a:p>
          <a:p>
            <a:pPr algn="ctr"/>
            <a:r>
              <a:rPr lang="en-US" sz="1800" b="1" dirty="0" smtClean="0">
                <a:solidFill>
                  <a:schemeClr val="bg1">
                    <a:lumMod val="25000"/>
                  </a:schemeClr>
                </a:solidFill>
                <a:latin typeface="Times New Roman" pitchFamily="18" charset="0"/>
                <a:cs typeface="Times New Roman" pitchFamily="18" charset="0"/>
                <a:sym typeface="Symbol"/>
              </a:rPr>
              <a:t>χ2/Ndf = 0.956</a:t>
            </a:r>
            <a:endParaRPr lang="en-US" sz="1800" dirty="0">
              <a:solidFill>
                <a:schemeClr val="bg1">
                  <a:lumMod val="25000"/>
                </a:schemeClr>
              </a:solidFill>
            </a:endParaRPr>
          </a:p>
        </p:txBody>
      </p:sp>
      <p:sp>
        <p:nvSpPr>
          <p:cNvPr id="15" name="Title 5"/>
          <p:cNvSpPr txBox="1">
            <a:spLocks/>
          </p:cNvSpPr>
          <p:nvPr/>
        </p:nvSpPr>
        <p:spPr>
          <a:xfrm>
            <a:off x="5201073" y="4828747"/>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7.769±0.064eV</a:t>
            </a:r>
          </a:p>
          <a:p>
            <a:r>
              <a:rPr lang="en-US" sz="1800" b="1" dirty="0" smtClean="0">
                <a:solidFill>
                  <a:schemeClr val="bg1">
                    <a:lumMod val="25000"/>
                  </a:schemeClr>
                </a:solidFill>
                <a:latin typeface="Times New Roman" pitchFamily="18" charset="0"/>
                <a:cs typeface="Times New Roman" pitchFamily="18" charset="0"/>
                <a:sym typeface="Symbol"/>
              </a:rPr>
              <a:t>χ2/Ndf = 1.225</a:t>
            </a:r>
            <a:endParaRPr lang="en-US" sz="1800" dirty="0">
              <a:solidFill>
                <a:schemeClr val="bg1">
                  <a:lumMod val="25000"/>
                </a:schemeClr>
              </a:solidFill>
            </a:endParaRPr>
          </a:p>
        </p:txBody>
      </p:sp>
      <p:sp>
        <p:nvSpPr>
          <p:cNvPr id="16" name="Title 5"/>
          <p:cNvSpPr txBox="1">
            <a:spLocks/>
          </p:cNvSpPr>
          <p:nvPr/>
        </p:nvSpPr>
        <p:spPr>
          <a:xfrm>
            <a:off x="9074458" y="4828746"/>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7.776±0.064eV</a:t>
            </a:r>
          </a:p>
          <a:p>
            <a:r>
              <a:rPr lang="en-US" sz="1800" b="1" dirty="0" smtClean="0">
                <a:solidFill>
                  <a:schemeClr val="bg1">
                    <a:lumMod val="25000"/>
                  </a:schemeClr>
                </a:solidFill>
                <a:latin typeface="Times New Roman" pitchFamily="18" charset="0"/>
                <a:cs typeface="Times New Roman" pitchFamily="18" charset="0"/>
                <a:sym typeface="Symbol"/>
              </a:rPr>
              <a:t>χ2/Ndf = 1.052</a:t>
            </a:r>
            <a:endParaRPr lang="en-US" sz="1800" dirty="0">
              <a:solidFill>
                <a:schemeClr val="bg1">
                  <a:lumMod val="25000"/>
                </a:schemeClr>
              </a:solidFill>
            </a:endParaRPr>
          </a:p>
        </p:txBody>
      </p:sp>
    </p:spTree>
    <p:extLst>
      <p:ext uri="{BB962C8B-B14F-4D97-AF65-F5344CB8AC3E}">
        <p14:creationId xmlns:p14="http://schemas.microsoft.com/office/powerpoint/2010/main" val="485351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15" y="1847852"/>
            <a:ext cx="4050506" cy="4050506"/>
          </a:xfrm>
        </p:spPr>
      </p:pic>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19</a:t>
            </a:fld>
            <a:endParaRPr lang="en-US"/>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847852"/>
            <a:ext cx="4050506" cy="4050506"/>
          </a:xfrm>
          <a:prstGeom prst="rect">
            <a:avLst/>
          </a:prstGeom>
        </p:spPr>
      </p:pic>
      <p:pic>
        <p:nvPicPr>
          <p:cNvPr id="8" name="Content Placeholder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1985" y="1847852"/>
            <a:ext cx="4050506" cy="4050506"/>
          </a:xfrm>
          <a:prstGeom prst="rect">
            <a:avLst/>
          </a:prstGeom>
        </p:spPr>
      </p:pic>
      <p:sp>
        <p:nvSpPr>
          <p:cNvPr id="20" name="Title 1"/>
          <p:cNvSpPr>
            <a:spLocks noGrp="1"/>
          </p:cNvSpPr>
          <p:nvPr>
            <p:ph type="title"/>
          </p:nvPr>
        </p:nvSpPr>
        <p:spPr>
          <a:xfrm>
            <a:off x="1280160" y="466343"/>
            <a:ext cx="9628632" cy="1362113"/>
          </a:xfrm>
        </p:spPr>
        <p:txBody>
          <a:bodyPr>
            <a:normAutofit/>
          </a:bodyPr>
          <a:lstStyle/>
          <a:p>
            <a:pPr algn="ctr"/>
            <a:r>
              <a:rPr lang="en-US" dirty="0" smtClean="0">
                <a:latin typeface="Times New Roman" pitchFamily="18" charset="0"/>
                <a:cs typeface="Times New Roman" pitchFamily="18" charset="0"/>
                <a:sym typeface="Symbol"/>
              </a:rPr>
              <a:t>PrimEx-II </a:t>
            </a:r>
            <a:r>
              <a:rPr lang="en-US" baseline="30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yield fit, Carbon target</a:t>
            </a:r>
            <a:endParaRPr lang="en-US" dirty="0"/>
          </a:p>
        </p:txBody>
      </p:sp>
      <p:sp>
        <p:nvSpPr>
          <p:cNvPr id="21" name="Title 5"/>
          <p:cNvSpPr txBox="1">
            <a:spLocks/>
          </p:cNvSpPr>
          <p:nvPr/>
        </p:nvSpPr>
        <p:spPr>
          <a:xfrm>
            <a:off x="1280160" y="1917116"/>
            <a:ext cx="1788885"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0.01° binning</a:t>
            </a:r>
            <a:endParaRPr lang="en-US" sz="2000" dirty="0">
              <a:solidFill>
                <a:schemeClr val="bg1">
                  <a:lumMod val="25000"/>
                </a:schemeClr>
              </a:solidFill>
            </a:endParaRPr>
          </a:p>
        </p:txBody>
      </p:sp>
      <p:sp>
        <p:nvSpPr>
          <p:cNvPr id="22" name="Title 5"/>
          <p:cNvSpPr txBox="1">
            <a:spLocks/>
          </p:cNvSpPr>
          <p:nvPr/>
        </p:nvSpPr>
        <p:spPr>
          <a:xfrm>
            <a:off x="5189504" y="1917116"/>
            <a:ext cx="1716966"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0.02° binning</a:t>
            </a:r>
            <a:endParaRPr lang="en-US" sz="2000" dirty="0">
              <a:solidFill>
                <a:schemeClr val="bg1">
                  <a:lumMod val="25000"/>
                </a:schemeClr>
              </a:solidFill>
            </a:endParaRPr>
          </a:p>
        </p:txBody>
      </p:sp>
      <p:sp>
        <p:nvSpPr>
          <p:cNvPr id="23" name="Title 5"/>
          <p:cNvSpPr txBox="1">
            <a:spLocks/>
          </p:cNvSpPr>
          <p:nvPr/>
        </p:nvSpPr>
        <p:spPr>
          <a:xfrm>
            <a:off x="9240010" y="1917116"/>
            <a:ext cx="1740226"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0.03° binning</a:t>
            </a:r>
            <a:endParaRPr lang="en-US" sz="2000" dirty="0">
              <a:solidFill>
                <a:schemeClr val="bg1">
                  <a:lumMod val="25000"/>
                </a:schemeClr>
              </a:solidFill>
            </a:endParaRPr>
          </a:p>
        </p:txBody>
      </p:sp>
      <p:sp>
        <p:nvSpPr>
          <p:cNvPr id="11" name="Title 5"/>
          <p:cNvSpPr txBox="1">
            <a:spLocks/>
          </p:cNvSpPr>
          <p:nvPr/>
        </p:nvSpPr>
        <p:spPr>
          <a:xfrm>
            <a:off x="1541785" y="4857323"/>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7.708±0.129eV</a:t>
            </a:r>
          </a:p>
          <a:p>
            <a:r>
              <a:rPr lang="en-US" sz="1800" b="1" dirty="0" smtClean="0">
                <a:solidFill>
                  <a:schemeClr val="bg1">
                    <a:lumMod val="25000"/>
                  </a:schemeClr>
                </a:solidFill>
                <a:latin typeface="Times New Roman" pitchFamily="18" charset="0"/>
                <a:cs typeface="Times New Roman" pitchFamily="18" charset="0"/>
                <a:sym typeface="Symbol"/>
              </a:rPr>
              <a:t>χ2/Ndf = 1.073</a:t>
            </a:r>
            <a:endParaRPr lang="en-US" sz="1800" dirty="0">
              <a:solidFill>
                <a:schemeClr val="bg1">
                  <a:lumMod val="25000"/>
                </a:schemeClr>
              </a:solidFill>
            </a:endParaRPr>
          </a:p>
        </p:txBody>
      </p:sp>
      <p:sp>
        <p:nvSpPr>
          <p:cNvPr id="12" name="Title 5"/>
          <p:cNvSpPr txBox="1">
            <a:spLocks/>
          </p:cNvSpPr>
          <p:nvPr/>
        </p:nvSpPr>
        <p:spPr>
          <a:xfrm>
            <a:off x="5415170" y="4857322"/>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7.750±0.134eV</a:t>
            </a:r>
          </a:p>
          <a:p>
            <a:r>
              <a:rPr lang="en-US" sz="1800" b="1" dirty="0" smtClean="0">
                <a:solidFill>
                  <a:schemeClr val="bg1">
                    <a:lumMod val="25000"/>
                  </a:schemeClr>
                </a:solidFill>
                <a:latin typeface="Times New Roman" pitchFamily="18" charset="0"/>
                <a:cs typeface="Times New Roman" pitchFamily="18" charset="0"/>
                <a:sym typeface="Symbol"/>
              </a:rPr>
              <a:t>χ2/Ndf = 1.040</a:t>
            </a:r>
            <a:endParaRPr lang="en-US" sz="1800" dirty="0">
              <a:solidFill>
                <a:schemeClr val="bg1">
                  <a:lumMod val="25000"/>
                </a:schemeClr>
              </a:solidFill>
            </a:endParaRPr>
          </a:p>
        </p:txBody>
      </p:sp>
      <p:sp>
        <p:nvSpPr>
          <p:cNvPr id="13" name="Title 5"/>
          <p:cNvSpPr txBox="1">
            <a:spLocks/>
          </p:cNvSpPr>
          <p:nvPr/>
        </p:nvSpPr>
        <p:spPr>
          <a:xfrm>
            <a:off x="9240010" y="4856894"/>
            <a:ext cx="2294333" cy="590931"/>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l-GR" sz="1800" b="1" dirty="0" smtClean="0">
                <a:solidFill>
                  <a:schemeClr val="bg1">
                    <a:lumMod val="25000"/>
                  </a:schemeClr>
                </a:solidFill>
                <a:latin typeface="Times New Roman" pitchFamily="18" charset="0"/>
                <a:cs typeface="Times New Roman" pitchFamily="18" charset="0"/>
                <a:sym typeface="Symbol"/>
              </a:rPr>
              <a:t>Γ</a:t>
            </a:r>
            <a:r>
              <a:rPr lang="en-US" sz="1800" b="1" dirty="0" smtClean="0">
                <a:solidFill>
                  <a:schemeClr val="bg1">
                    <a:lumMod val="25000"/>
                  </a:schemeClr>
                </a:solidFill>
                <a:latin typeface="Times New Roman" pitchFamily="18" charset="0"/>
                <a:cs typeface="Times New Roman" pitchFamily="18" charset="0"/>
                <a:sym typeface="Symbol"/>
              </a:rPr>
              <a:t> = 7.752±0.146eV</a:t>
            </a:r>
          </a:p>
          <a:p>
            <a:r>
              <a:rPr lang="en-US" sz="1800" b="1" dirty="0" smtClean="0">
                <a:solidFill>
                  <a:schemeClr val="bg1">
                    <a:lumMod val="25000"/>
                  </a:schemeClr>
                </a:solidFill>
                <a:latin typeface="Times New Roman" pitchFamily="18" charset="0"/>
                <a:cs typeface="Times New Roman" pitchFamily="18" charset="0"/>
                <a:sym typeface="Symbol"/>
              </a:rPr>
              <a:t>χ2/Ndf = 1.052</a:t>
            </a:r>
            <a:endParaRPr lang="en-US" sz="1800" dirty="0">
              <a:solidFill>
                <a:schemeClr val="bg1">
                  <a:lumMod val="25000"/>
                </a:schemeClr>
              </a:solidFill>
            </a:endParaRPr>
          </a:p>
        </p:txBody>
      </p:sp>
    </p:spTree>
    <p:extLst>
      <p:ext uri="{BB962C8B-B14F-4D97-AF65-F5344CB8AC3E}">
        <p14:creationId xmlns:p14="http://schemas.microsoft.com/office/powerpoint/2010/main" val="3203629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Outline</a:t>
            </a:r>
            <a:endParaRPr lang="en-US" dirty="0">
              <a:latin typeface="Times New Roman" panose="02020603050405020304" pitchFamily="18" charset="0"/>
              <a:cs typeface="Times New Roman" panose="02020603050405020304" pitchFamily="18" charset="0"/>
            </a:endParaRPr>
          </a:p>
        </p:txBody>
      </p:sp>
      <p:sp>
        <p:nvSpPr>
          <p:cNvPr id="14" name="Content Placeholder 2"/>
          <p:cNvSpPr>
            <a:spLocks noGrp="1"/>
          </p:cNvSpPr>
          <p:nvPr>
            <p:ph type="body" idx="1"/>
          </p:nvPr>
        </p:nvSpPr>
        <p:spPr/>
        <p:txBody>
          <a:bodyPr>
            <a:normAutofit lnSpcReduction="10000"/>
          </a:bodyPr>
          <a:lstStyle/>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Physics motivation</a:t>
            </a: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Experimental methods</a:t>
            </a:r>
            <a:endParaRPr lang="en-US"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The PrimEx experiment</a:t>
            </a:r>
          </a:p>
          <a:p>
            <a:pPr marL="342900" indent="-3429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PrimEx results</a:t>
            </a:r>
          </a:p>
        </p:txBody>
      </p:sp>
      <p:sp>
        <p:nvSpPr>
          <p:cNvPr id="2" name="Footer Placeholder 1"/>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3" name="Slide Number Placeholder 2"/>
          <p:cNvSpPr>
            <a:spLocks noGrp="1"/>
          </p:cNvSpPr>
          <p:nvPr>
            <p:ph type="sldNum" sz="quarter" idx="12"/>
          </p:nvPr>
        </p:nvSpPr>
        <p:spPr/>
        <p:txBody>
          <a:bodyPr/>
          <a:lstStyle/>
          <a:p>
            <a:fld id="{BD266BE7-899D-4075-917F-DBDE33B6B692}" type="slidenum">
              <a:rPr lang="en-US" smtClean="0"/>
              <a:t>2</a:t>
            </a:fld>
            <a:endParaRPr lang="en-US" dirty="0"/>
          </a:p>
        </p:txBody>
      </p:sp>
    </p:spTree>
    <p:extLst>
      <p:ext uri="{BB962C8B-B14F-4D97-AF65-F5344CB8AC3E}">
        <p14:creationId xmlns:p14="http://schemas.microsoft.com/office/powerpoint/2010/main" val="144035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Nuclear density models </a:t>
            </a:r>
            <a:r>
              <a:rPr lang="en-US" dirty="0" smtClean="0">
                <a:latin typeface="Times New Roman" panose="02020603050405020304" pitchFamily="18" charset="0"/>
                <a:cs typeface="Times New Roman" panose="02020603050405020304" pitchFamily="18" charset="0"/>
              </a:rPr>
              <a:t>used </a:t>
            </a:r>
            <a:r>
              <a:rPr lang="en-US" dirty="0" smtClean="0">
                <a:latin typeface="Times New Roman" panose="02020603050405020304" pitchFamily="18" charset="0"/>
                <a:cs typeface="Times New Roman" panose="02020603050405020304" pitchFamily="18" charset="0"/>
              </a:rPr>
              <a:t>for Form Factors calculations</a:t>
            </a:r>
            <a:endParaRPr lang="en-US" dirty="0">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1280160" y="2190749"/>
                <a:ext cx="9278303" cy="3986213"/>
              </a:xfrm>
            </p:spPr>
            <p:txBody>
              <a:bodyPr/>
              <a:lstStyle/>
              <a:p>
                <a:r>
                  <a:rPr lang="en-US" dirty="0" smtClean="0"/>
                  <a:t>Harmonic Oscillator model:	</a:t>
                </a:r>
                <a14:m>
                  <m:oMath xmlns:m="http://schemas.openxmlformats.org/officeDocument/2006/math">
                    <m:r>
                      <a:rPr lang="en-US"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e>
                    </m:d>
                    <m:r>
                      <a:rPr lang="en-US" i="1" smtClean="0">
                        <a:latin typeface="Cambria Math" panose="02040503050406030204" pitchFamily="18" charset="0"/>
                      </a:rPr>
                      <m:t>=</m:t>
                    </m:r>
                    <m:sSub>
                      <m:sSubPr>
                        <m:ctrlPr>
                          <a:rPr lang="en-US" i="1" smtClean="0">
                            <a:latin typeface="Cambria Math" panose="02040503050406030204" pitchFamily="18" charset="0"/>
                          </a:rPr>
                        </m:ctrlPr>
                      </m:sSubPr>
                      <m:e>
                        <m:r>
                          <a:rPr lang="en-US"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𝛼</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𝑟</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e>
                    </m:d>
                    <m:r>
                      <a:rPr lang="en-US" b="0" i="1" smtClean="0">
                        <a:latin typeface="Cambria Math" panose="02040503050406030204" pitchFamily="18" charset="0"/>
                        <a:ea typeface="Cambria Math" panose="02040503050406030204" pitchFamily="18" charset="0"/>
                      </a:rPr>
                      <m:t>∙</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sSup>
                      <m:sSupPr>
                        <m:ctrlPr>
                          <a:rPr lang="en-US" b="0" i="1" smtClean="0">
                            <a:latin typeface="Cambria Math" panose="02040503050406030204" pitchFamily="18" charset="0"/>
                            <a:ea typeface="Cambria Math" panose="02040503050406030204" pitchFamily="18" charset="0"/>
                          </a:rPr>
                        </m:ctrlPr>
                      </m:sSupPr>
                      <m:e>
                        <m:d>
                          <m:dPr>
                            <m:ctrlPr>
                              <a:rPr lang="en-US" b="0" i="1" smtClean="0">
                                <a:latin typeface="Cambria Math" panose="02040503050406030204" pitchFamily="18" charset="0"/>
                                <a:ea typeface="Cambria Math" panose="02040503050406030204" pitchFamily="18" charset="0"/>
                              </a:rPr>
                            </m:ctrlPr>
                          </m:dPr>
                          <m:e>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𝑟</m:t>
                                </m:r>
                              </m:num>
                              <m:den>
                                <m:r>
                                  <a:rPr lang="en-US" b="0" i="1" smtClean="0">
                                    <a:latin typeface="Cambria Math" panose="02040503050406030204" pitchFamily="18" charset="0"/>
                                    <a:ea typeface="Cambria Math" panose="02040503050406030204" pitchFamily="18" charset="0"/>
                                  </a:rPr>
                                  <m:t>𝑎</m:t>
                                </m:r>
                              </m:den>
                            </m:f>
                          </m:e>
                        </m:d>
                      </m:e>
                      <m:sup>
                        <m:r>
                          <a:rPr lang="en-US"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m:t>
                    </m:r>
                  </m:oMath>
                </a14:m>
                <a:endParaRPr lang="en-US" dirty="0" smtClean="0"/>
              </a:p>
              <a:p>
                <a:r>
                  <a:rPr lang="en-US" dirty="0" smtClean="0"/>
                  <a:t>3 parameter Fermi model:	</a:t>
                </a:r>
                <a14:m>
                  <m:oMath xmlns:m="http://schemas.openxmlformats.org/officeDocument/2006/math">
                    <m:r>
                      <a:rPr lang="en-US"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𝜌</m:t>
                        </m:r>
                      </m:e>
                      <m:sub>
                        <m:r>
                          <a:rPr lang="en-US" b="0" i="1" smtClean="0">
                            <a:latin typeface="Cambria Math" panose="02040503050406030204" pitchFamily="18" charset="0"/>
                            <a:ea typeface="Cambria Math" panose="02040503050406030204" pitchFamily="18" charset="0"/>
                          </a:rPr>
                          <m:t>0</m:t>
                        </m:r>
                      </m:sub>
                    </m:sSub>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𝑤</m:t>
                        </m:r>
                        <m:f>
                          <m:fPr>
                            <m:ctrlPr>
                              <a:rPr lang="en-US" b="0" i="1" smtClean="0">
                                <a:latin typeface="Cambria Math" panose="02040503050406030204" pitchFamily="18" charset="0"/>
                                <a:ea typeface="Cambria Math" panose="02040503050406030204" pitchFamily="18" charset="0"/>
                              </a:rPr>
                            </m:ctrlPr>
                          </m:fPr>
                          <m:num>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𝑟</m:t>
                                </m:r>
                              </m:e>
                              <m:sup>
                                <m:r>
                                  <a:rPr lang="en-US" b="0" i="1" smtClean="0">
                                    <a:latin typeface="Cambria Math" panose="02040503050406030204" pitchFamily="18" charset="0"/>
                                    <a:ea typeface="Cambria Math" panose="02040503050406030204" pitchFamily="18" charset="0"/>
                                  </a:rPr>
                                  <m:t>2</m:t>
                                </m:r>
                              </m:sup>
                            </m:sSup>
                          </m:num>
                          <m:den>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𝑐</m:t>
                                </m:r>
                              </m:e>
                              <m:sup>
                                <m:r>
                                  <a:rPr lang="en-US" b="0" i="1" smtClean="0">
                                    <a:latin typeface="Cambria Math" panose="02040503050406030204" pitchFamily="18" charset="0"/>
                                    <a:ea typeface="Cambria Math" panose="02040503050406030204" pitchFamily="18" charset="0"/>
                                  </a:rPr>
                                  <m:t>2</m:t>
                                </m:r>
                              </m:sup>
                            </m:sSup>
                          </m:den>
                        </m:f>
                      </m:num>
                      <m:den>
                        <m:r>
                          <a:rPr lang="en-US" b="0" i="1" smtClean="0">
                            <a:latin typeface="Cambria Math" panose="02040503050406030204" pitchFamily="18" charset="0"/>
                            <a:ea typeface="Cambria Math" panose="02040503050406030204" pitchFamily="18" charset="0"/>
                          </a:rPr>
                          <m:t>1+</m:t>
                        </m:r>
                        <m:r>
                          <m:rPr>
                            <m:sty m:val="p"/>
                          </m:rPr>
                          <a:rPr lang="en-US" b="0" i="0" smtClean="0">
                            <a:latin typeface="Cambria Math" panose="02040503050406030204" pitchFamily="18" charset="0"/>
                            <a:ea typeface="Cambria Math" panose="02040503050406030204" pitchFamily="18" charset="0"/>
                          </a:rPr>
                          <m:t>exp</m:t>
                        </m:r>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𝑟</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𝑐</m:t>
                            </m:r>
                          </m:num>
                          <m:den>
                            <m:r>
                              <a:rPr lang="en-US" b="0" i="1" smtClean="0">
                                <a:latin typeface="Cambria Math" panose="02040503050406030204" pitchFamily="18" charset="0"/>
                                <a:ea typeface="Cambria Math" panose="02040503050406030204" pitchFamily="18" charset="0"/>
                              </a:rPr>
                              <m:t>𝑧</m:t>
                            </m:r>
                          </m:den>
                        </m:f>
                        <m:r>
                          <a:rPr lang="en-US" b="0" i="1" smtClean="0">
                            <a:latin typeface="Cambria Math" panose="02040503050406030204" pitchFamily="18" charset="0"/>
                            <a:ea typeface="Cambria Math" panose="02040503050406030204" pitchFamily="18" charset="0"/>
                          </a:rPr>
                          <m:t>)</m:t>
                        </m:r>
                      </m:den>
                    </m:f>
                  </m:oMath>
                </a14:m>
                <a:endParaRPr lang="en-US" dirty="0" smtClean="0"/>
              </a:p>
              <a:p>
                <a:r>
                  <a:rPr lang="en-US" dirty="0" smtClean="0"/>
                  <a:t>Fourier-Bessel model:		</a:t>
                </a:r>
                <a14:m>
                  <m:oMath xmlns:m="http://schemas.openxmlformats.org/officeDocument/2006/math">
                    <m:r>
                      <a:rPr lang="en-US" i="1" smtClean="0">
                        <a:latin typeface="Cambria Math" panose="02040503050406030204" pitchFamily="18" charset="0"/>
                        <a:ea typeface="Cambria Math" panose="02040503050406030204" pitchFamily="18" charset="0"/>
                      </a:rPr>
                      <m:t>𝜌</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𝑟</m:t>
                        </m:r>
                      </m:e>
                    </m:d>
                    <m:r>
                      <a:rPr lang="en-US" i="1" smtClean="0">
                        <a:latin typeface="Cambria Math" panose="02040503050406030204" pitchFamily="18" charset="0"/>
                      </a:rPr>
                      <m:t>=</m:t>
                    </m:r>
                    <m:nary>
                      <m:naryPr>
                        <m:chr m:val="∑"/>
                        <m:supHide m:val="on"/>
                        <m:ctrlPr>
                          <a:rPr lang="en-US" i="1" smtClean="0">
                            <a:latin typeface="Cambria Math" panose="02040503050406030204" pitchFamily="18" charset="0"/>
                          </a:rPr>
                        </m:ctrlPr>
                      </m:naryPr>
                      <m:sub>
                        <m:r>
                          <m:rPr>
                            <m:brk m:alnAt="7"/>
                          </m:rPr>
                          <a:rPr lang="en-US" b="0" i="1" smtClean="0">
                            <a:latin typeface="Cambria Math" panose="02040503050406030204" pitchFamily="18" charset="0"/>
                          </a:rPr>
                          <m:t>𝑛</m:t>
                        </m:r>
                      </m:sub>
                      <m:sup/>
                      <m:e>
                        <m:sSub>
                          <m:sSubPr>
                            <m:ctrlPr>
                              <a:rPr lang="en-US"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𝑗</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f>
                              <m:fPr>
                                <m:ctrlPr>
                                  <a:rPr lang="en-US" b="0" i="1" smtClean="0">
                                    <a:latin typeface="Cambria Math" panose="02040503050406030204" pitchFamily="18" charset="0"/>
                                  </a:rPr>
                                </m:ctrlPr>
                              </m:fPr>
                              <m:num>
                                <m:r>
                                  <a:rPr lang="en-US" b="0" i="1" smtClean="0">
                                    <a:latin typeface="Cambria Math" panose="02040503050406030204" pitchFamily="18" charset="0"/>
                                  </a:rPr>
                                  <m:t>𝑛</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𝑟</m:t>
                                </m:r>
                              </m:num>
                              <m:den>
                                <m:r>
                                  <a:rPr lang="en-US" b="0" i="1" smtClean="0">
                                    <a:latin typeface="Cambria Math" panose="02040503050406030204" pitchFamily="18" charset="0"/>
                                  </a:rPr>
                                  <m:t>𝑅</m:t>
                                </m:r>
                              </m:den>
                            </m:f>
                          </m:e>
                        </m:d>
                      </m:e>
                    </m:nary>
                    <m:r>
                      <a:rPr lang="en-US" b="0" i="0" smtClean="0">
                        <a:latin typeface="Cambria Math" panose="02040503050406030204" pitchFamily="18" charset="0"/>
                      </a:rPr>
                      <m:t>, </m:t>
                    </m:r>
                    <m:r>
                      <m:rPr>
                        <m:sty m:val="p"/>
                      </m:rPr>
                      <a:rPr lang="en-US" b="0" i="0" smtClean="0">
                        <a:latin typeface="Cambria Math" panose="02040503050406030204" pitchFamily="18" charset="0"/>
                      </a:rPr>
                      <m:t>r</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𝑅</m:t>
                    </m:r>
                  </m:oMath>
                </a14:m>
                <a:endParaRPr lang="en-US" dirty="0" smtClean="0"/>
              </a:p>
              <a:p>
                <a:endParaRPr lang="en-US" dirty="0"/>
              </a:p>
              <a:p>
                <a:pPr marL="0" indent="0">
                  <a:buNone/>
                </a:pPr>
                <a:r>
                  <a:rPr lang="en-US" dirty="0" smtClean="0"/>
                  <a:t>Fourier Bessel (17 parameters extracted from electron scattering) model gives the best agreement between calculated strong production term and the data</a:t>
                </a: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1280160" y="2190749"/>
                <a:ext cx="9278303" cy="3986213"/>
              </a:xfrm>
              <a:blipFill>
                <a:blip r:embed="rId2"/>
                <a:stretch>
                  <a:fillRect l="-854"/>
                </a:stretch>
              </a:blipFill>
            </p:spPr>
            <p:txBody>
              <a:bodyPr/>
              <a:lstStyle/>
              <a:p>
                <a:r>
                  <a:rPr lang="en-US">
                    <a:noFill/>
                  </a:rPr>
                  <a:t> </a:t>
                </a:r>
              </a:p>
            </p:txBody>
          </p:sp>
        </mc:Fallback>
      </mc:AlternateContent>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t>20</a:t>
            </a:fld>
            <a:endParaRPr lang="en-US"/>
          </a:p>
        </p:txBody>
      </p:sp>
      <p:sp>
        <p:nvSpPr>
          <p:cNvPr id="7" name="Content Placeholder 2"/>
          <p:cNvSpPr txBox="1">
            <a:spLocks/>
          </p:cNvSpPr>
          <p:nvPr/>
        </p:nvSpPr>
        <p:spPr>
          <a:xfrm>
            <a:off x="1188388" y="5173386"/>
            <a:ext cx="9370075" cy="748955"/>
          </a:xfrm>
          <a:prstGeom prst="rect">
            <a:avLst/>
          </a:prstGeom>
          <a:ln>
            <a:solidFill>
              <a:schemeClr val="accent1">
                <a:shade val="50000"/>
              </a:schemeClr>
            </a:solidFill>
          </a:ln>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 </a:t>
            </a:r>
          </a:p>
          <a:p>
            <a:pPr marL="0" indent="0">
              <a:buNone/>
            </a:pP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989380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21</a:t>
            </a:fld>
            <a:endParaRPr lang="en-US" dirty="0"/>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898" y="2493428"/>
            <a:ext cx="2376297" cy="2376297"/>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0539" y="2480234"/>
            <a:ext cx="2376297" cy="2376297"/>
          </a:xfrm>
          <a:prstGeom prst="rect">
            <a:avLst/>
          </a:prstGeom>
        </p:spPr>
      </p:pic>
      <p:sp>
        <p:nvSpPr>
          <p:cNvPr id="12" name="TextBox 11"/>
          <p:cNvSpPr txBox="1"/>
          <p:nvPr/>
        </p:nvSpPr>
        <p:spPr>
          <a:xfrm>
            <a:off x="2438326" y="4874698"/>
            <a:ext cx="1620957" cy="369332"/>
          </a:xfrm>
          <a:prstGeom prst="rect">
            <a:avLst/>
          </a:prstGeom>
          <a:solidFill>
            <a:schemeClr val="bg1"/>
          </a:solidFill>
        </p:spPr>
        <p:txBody>
          <a:bodyPr wrap="none" rtlCol="0">
            <a:spAutoFit/>
          </a:bodyPr>
          <a:lstStyle/>
          <a:p>
            <a:r>
              <a:rPr lang="en-US" dirty="0" smtClean="0"/>
              <a:t>nuclear density</a:t>
            </a:r>
            <a:endParaRPr lang="en-US" dirty="0"/>
          </a:p>
        </p:txBody>
      </p:sp>
      <p:sp>
        <p:nvSpPr>
          <p:cNvPr id="13" name="TextBox 12"/>
          <p:cNvSpPr txBox="1"/>
          <p:nvPr/>
        </p:nvSpPr>
        <p:spPr>
          <a:xfrm>
            <a:off x="4928849" y="4891375"/>
            <a:ext cx="1859676" cy="369332"/>
          </a:xfrm>
          <a:prstGeom prst="rect">
            <a:avLst/>
          </a:prstGeom>
          <a:solidFill>
            <a:schemeClr val="bg1"/>
          </a:solidFill>
        </p:spPr>
        <p:txBody>
          <a:bodyPr wrap="none" rtlCol="0">
            <a:spAutoFit/>
          </a:bodyPr>
          <a:lstStyle/>
          <a:p>
            <a:r>
              <a:rPr lang="en-US" dirty="0" smtClean="0"/>
              <a:t>π</a:t>
            </a:r>
            <a:r>
              <a:rPr lang="en-US" baseline="30000" dirty="0" smtClean="0"/>
              <a:t>0</a:t>
            </a:r>
            <a:r>
              <a:rPr lang="en-US" dirty="0" smtClean="0"/>
              <a:t> yield  fit curves</a:t>
            </a:r>
            <a:endParaRPr lang="en-US" dirty="0"/>
          </a:p>
        </p:txBody>
      </p:sp>
      <p:grpSp>
        <p:nvGrpSpPr>
          <p:cNvPr id="2" name="Group 1"/>
          <p:cNvGrpSpPr/>
          <p:nvPr/>
        </p:nvGrpSpPr>
        <p:grpSpPr>
          <a:xfrm>
            <a:off x="3063068" y="2776304"/>
            <a:ext cx="1083529" cy="453342"/>
            <a:chOff x="1438275" y="2390561"/>
            <a:chExt cx="1083529" cy="453342"/>
          </a:xfrm>
        </p:grpSpPr>
        <p:cxnSp>
          <p:nvCxnSpPr>
            <p:cNvPr id="17" name="Straight Connector 16"/>
            <p:cNvCxnSpPr/>
            <p:nvPr/>
          </p:nvCxnSpPr>
          <p:spPr>
            <a:xfrm flipV="1">
              <a:off x="1438275" y="2529061"/>
              <a:ext cx="371475"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438275" y="2685324"/>
              <a:ext cx="371475" cy="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09750" y="2390561"/>
              <a:ext cx="712054" cy="276999"/>
            </a:xfrm>
            <a:prstGeom prst="rect">
              <a:avLst/>
            </a:prstGeom>
            <a:noFill/>
          </p:spPr>
          <p:txBody>
            <a:bodyPr wrap="none" rtlCol="0">
              <a:spAutoFit/>
            </a:bodyPr>
            <a:lstStyle/>
            <a:p>
              <a:r>
                <a:rPr lang="en-US" sz="1200" b="1" dirty="0" smtClean="0"/>
                <a:t>nominal</a:t>
              </a:r>
              <a:endParaRPr lang="en-US" sz="1200" b="1" dirty="0"/>
            </a:p>
          </p:txBody>
        </p:sp>
        <p:sp>
          <p:nvSpPr>
            <p:cNvPr id="21" name="TextBox 20"/>
            <p:cNvSpPr txBox="1"/>
            <p:nvPr/>
          </p:nvSpPr>
          <p:spPr>
            <a:xfrm>
              <a:off x="1809750" y="2566904"/>
              <a:ext cx="677493" cy="276999"/>
            </a:xfrm>
            <a:prstGeom prst="rect">
              <a:avLst/>
            </a:prstGeom>
            <a:noFill/>
          </p:spPr>
          <p:txBody>
            <a:bodyPr wrap="none" rtlCol="0">
              <a:spAutoFit/>
            </a:bodyPr>
            <a:lstStyle/>
            <a:p>
              <a:r>
                <a:rPr lang="en-US" sz="1200" b="1" dirty="0" smtClean="0">
                  <a:solidFill>
                    <a:srgbClr val="C00000"/>
                  </a:solidFill>
                </a:rPr>
                <a:t>inflated</a:t>
              </a:r>
              <a:endParaRPr lang="en-US" sz="1200" b="1" dirty="0">
                <a:solidFill>
                  <a:srgbClr val="C00000"/>
                </a:solidFill>
              </a:endParaRPr>
            </a:p>
          </p:txBody>
        </p:sp>
      </p:grpSp>
      <p:sp>
        <p:nvSpPr>
          <p:cNvPr id="25" name="Title 1"/>
          <p:cNvSpPr>
            <a:spLocks noGrp="1"/>
          </p:cNvSpPr>
          <p:nvPr>
            <p:ph type="title"/>
          </p:nvPr>
        </p:nvSpPr>
        <p:spPr>
          <a:xfrm>
            <a:off x="1194598" y="435927"/>
            <a:ext cx="9628632" cy="1362113"/>
          </a:xfrm>
        </p:spPr>
        <p:txBody>
          <a:bodyPr>
            <a:normAutofit/>
          </a:bodyPr>
          <a:lstStyle/>
          <a:p>
            <a:pPr algn="ctr"/>
            <a:r>
              <a:rPr lang="en-US" dirty="0" smtClean="0">
                <a:latin typeface="Times New Roman" pitchFamily="18" charset="0"/>
                <a:cs typeface="Times New Roman" pitchFamily="18" charset="0"/>
                <a:sym typeface="Symbol"/>
              </a:rPr>
              <a:t>Model </a:t>
            </a:r>
            <a:r>
              <a:rPr lang="en-US" dirty="0" smtClean="0">
                <a:latin typeface="Times New Roman" pitchFamily="18" charset="0"/>
                <a:cs typeface="Times New Roman" pitchFamily="18" charset="0"/>
                <a:sym typeface="Symbol"/>
              </a:rPr>
              <a:t>parameters: </a:t>
            </a:r>
            <a:r>
              <a:rPr lang="en-US" dirty="0" smtClean="0">
                <a:latin typeface="Times New Roman" pitchFamily="18" charset="0"/>
                <a:cs typeface="Times New Roman" pitchFamily="18" charset="0"/>
                <a:sym typeface="Symbol"/>
              </a:rPr>
              <a:t>strong nucleus radius</a:t>
            </a:r>
            <a:endParaRPr lang="en-US" dirty="0"/>
          </a:p>
        </p:txBody>
      </p:sp>
      <p:sp>
        <p:nvSpPr>
          <p:cNvPr id="27" name="Content Placeholder 2"/>
          <p:cNvSpPr txBox="1">
            <a:spLocks/>
          </p:cNvSpPr>
          <p:nvPr/>
        </p:nvSpPr>
        <p:spPr>
          <a:xfrm>
            <a:off x="1510651" y="5434051"/>
            <a:ext cx="8983804" cy="748955"/>
          </a:xfrm>
          <a:prstGeom prst="rect">
            <a:avLst/>
          </a:prstGeom>
          <a:ln>
            <a:solidFill>
              <a:schemeClr val="accent1">
                <a:shade val="50000"/>
              </a:schemeClr>
            </a:solidFill>
          </a:ln>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dirty="0" smtClean="0">
                <a:latin typeface="Times New Roman" panose="02020603050405020304" pitchFamily="18" charset="0"/>
                <a:cs typeface="Times New Roman" panose="02020603050405020304" pitchFamily="18" charset="0"/>
              </a:rPr>
              <a:t>Obtained cross section has few times less statistical uncertainty than PrimEx-I data and is sensitive to nucleus strong radius with (sub) percent level precision</a:t>
            </a:r>
            <a:endParaRPr lang="en-US" dirty="0">
              <a:latin typeface="Times New Roman" panose="02020603050405020304" pitchFamily="18" charset="0"/>
              <a:cs typeface="Times New Roman" panose="02020603050405020304" pitchFamily="18" charset="0"/>
            </a:endParaRPr>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57670" y="2061535"/>
            <a:ext cx="1782223" cy="1782223"/>
          </a:xfrm>
          <a:prstGeom prst="rect">
            <a:avLst/>
          </a:prstGeom>
          <a:solidFill>
            <a:schemeClr val="bg2"/>
          </a:solidFill>
          <a:ln>
            <a:solidFill>
              <a:schemeClr val="accent1"/>
            </a:solidFill>
          </a:ln>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8782" y="3293818"/>
            <a:ext cx="1782223" cy="1782223"/>
          </a:xfrm>
          <a:prstGeom prst="rect">
            <a:avLst/>
          </a:prstGeom>
          <a:solidFill>
            <a:schemeClr val="bg2"/>
          </a:solidFill>
          <a:ln>
            <a:solidFill>
              <a:schemeClr val="accent1"/>
            </a:solidFill>
          </a:ln>
        </p:spPr>
      </p:pic>
      <p:cxnSp>
        <p:nvCxnSpPr>
          <p:cNvPr id="11" name="Straight Arrow Connector 10"/>
          <p:cNvCxnSpPr/>
          <p:nvPr/>
        </p:nvCxnSpPr>
        <p:spPr>
          <a:xfrm flipV="1">
            <a:off x="5439365" y="2930354"/>
            <a:ext cx="1718305" cy="160792"/>
          </a:xfrm>
          <a:prstGeom prst="straightConnector1">
            <a:avLst/>
          </a:prstGeom>
          <a:ln w="50800">
            <a:solidFill>
              <a:schemeClr val="bg1">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6" idx="1"/>
          </p:cNvCxnSpPr>
          <p:nvPr/>
        </p:nvCxnSpPr>
        <p:spPr>
          <a:xfrm>
            <a:off x="6141800" y="3500983"/>
            <a:ext cx="1906982" cy="683947"/>
          </a:xfrm>
          <a:prstGeom prst="straightConnector1">
            <a:avLst/>
          </a:prstGeom>
          <a:ln w="50800">
            <a:solidFill>
              <a:schemeClr val="bg1">
                <a:lumMod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4822654" y="2824972"/>
            <a:ext cx="584200" cy="59379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558969" y="3204087"/>
            <a:ext cx="584200" cy="59379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9627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25458" y="2998871"/>
            <a:ext cx="2398549" cy="237427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764073" y="2165736"/>
            <a:ext cx="4051690" cy="404055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22</a:t>
            </a:fld>
            <a:endParaRPr lang="en-US"/>
          </a:p>
        </p:txBody>
      </p:sp>
      <p:sp>
        <p:nvSpPr>
          <p:cNvPr id="8" name="Title 1"/>
          <p:cNvSpPr txBox="1">
            <a:spLocks/>
          </p:cNvSpPr>
          <p:nvPr/>
        </p:nvSpPr>
        <p:spPr bwMode="black">
          <a:xfrm>
            <a:off x="1064769" y="422025"/>
            <a:ext cx="9628632" cy="1362113"/>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US" dirty="0" smtClean="0">
                <a:latin typeface="Times New Roman" pitchFamily="18" charset="0"/>
                <a:cs typeface="Times New Roman" pitchFamily="18" charset="0"/>
                <a:sym typeface="Symbol"/>
              </a:rPr>
              <a:t>(</a:t>
            </a:r>
            <a:r>
              <a:rPr lang="en-US" baseline="30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value vs Strong radius increase</a:t>
            </a:r>
            <a:endParaRPr lang="en-US" dirty="0"/>
          </a:p>
        </p:txBody>
      </p:sp>
      <p:sp>
        <p:nvSpPr>
          <p:cNvPr id="9" name="Content Placeholder 2"/>
          <p:cNvSpPr txBox="1">
            <a:spLocks/>
          </p:cNvSpPr>
          <p:nvPr/>
        </p:nvSpPr>
        <p:spPr>
          <a:xfrm>
            <a:off x="3483334" y="2172469"/>
            <a:ext cx="4033222" cy="4033818"/>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r>
              <a:rPr lang="en-US" sz="2000" dirty="0" smtClean="0">
                <a:latin typeface="Times New Roman" panose="02020603050405020304" pitchFamily="18" charset="0"/>
                <a:cs typeface="Times New Roman" panose="02020603050405020304" pitchFamily="18" charset="0"/>
              </a:rPr>
              <a:t>Radius increase, minimizing </a:t>
            </a:r>
            <a:r>
              <a:rPr lang="el-GR" sz="2000" dirty="0" smtClean="0">
                <a:latin typeface="Times New Roman" panose="02020603050405020304" pitchFamily="18" charset="0"/>
                <a:cs typeface="Times New Roman" panose="02020603050405020304" pitchFamily="18" charset="0"/>
              </a:rPr>
              <a:t>χ</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a:t>
            </a:r>
          </a:p>
          <a:p>
            <a:r>
              <a:rPr lang="en-US" sz="2000" dirty="0" smtClean="0">
                <a:latin typeface="Times New Roman" panose="02020603050405020304" pitchFamily="18" charset="0"/>
                <a:cs typeface="Times New Roman" panose="02020603050405020304" pitchFamily="18" charset="0"/>
              </a:rPr>
              <a:t>Si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R = +2.2%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0.4% (stat.)</a:t>
            </a:r>
            <a:endParaRPr lang="en-US" sz="2000" dirty="0" smtClean="0">
              <a:latin typeface="Times New Roman" panose="02020603050405020304" pitchFamily="18" charset="0"/>
              <a:cs typeface="Times New Roman" panose="02020603050405020304" pitchFamily="18" charset="0"/>
            </a:endParaRPr>
          </a:p>
          <a:p>
            <a:r>
              <a:rPr lang="en-US" sz="2000" dirty="0" smtClean="0">
                <a:latin typeface="Times New Roman" panose="02020603050405020304" pitchFamily="18" charset="0"/>
                <a:cs typeface="Times New Roman" panose="02020603050405020304" pitchFamily="18" charset="0"/>
              </a:rPr>
              <a:t>C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a:t>
            </a:r>
            <a:r>
              <a:rPr lang="el-GR" sz="2000" dirty="0" smtClean="0">
                <a:latin typeface="Times New Roman" panose="02020603050405020304" pitchFamily="18" charset="0"/>
                <a:cs typeface="Times New Roman" panose="02020603050405020304" pitchFamily="18" charset="0"/>
              </a:rPr>
              <a:t>Δ</a:t>
            </a:r>
            <a:r>
              <a:rPr lang="en-US" sz="2000" dirty="0">
                <a:latin typeface="Times New Roman" panose="02020603050405020304" pitchFamily="18" charset="0"/>
                <a:cs typeface="Times New Roman" panose="02020603050405020304" pitchFamily="18" charset="0"/>
              </a:rPr>
              <a:t>R = +</a:t>
            </a:r>
            <a:r>
              <a:rPr lang="en-US" sz="2000" dirty="0" smtClean="0">
                <a:latin typeface="Times New Roman" panose="02020603050405020304" pitchFamily="18" charset="0"/>
                <a:cs typeface="Times New Roman" panose="02020603050405020304" pitchFamily="18" charset="0"/>
              </a:rPr>
              <a:t>2.5% </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1.4% (stat.)</a:t>
            </a:r>
            <a:endParaRPr lang="en-US" sz="20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has been used in the final result, statistical uncertainty of this procedure </a:t>
            </a:r>
            <a:r>
              <a:rPr lang="en-US" sz="2000" dirty="0">
                <a:latin typeface="Times New Roman" panose="02020603050405020304" pitchFamily="18" charset="0"/>
                <a:cs typeface="Times New Roman" panose="02020603050405020304" pitchFamily="18" charset="0"/>
              </a:rPr>
              <a:t>is going directly to </a:t>
            </a:r>
            <a:r>
              <a:rPr lang="en-US" sz="2000" dirty="0" smtClean="0">
                <a:latin typeface="Times New Roman" panose="02020603050405020304" pitchFamily="18" charset="0"/>
                <a:cs typeface="Times New Roman" panose="02020603050405020304" pitchFamily="18" charset="0"/>
              </a:rPr>
              <a:t>the theory </a:t>
            </a:r>
            <a:r>
              <a:rPr lang="en-US" sz="2000" dirty="0" smtClean="0">
                <a:latin typeface="Times New Roman" panose="02020603050405020304" pitchFamily="18" charset="0"/>
                <a:cs typeface="Times New Roman" panose="02020603050405020304" pitchFamily="18" charset="0"/>
              </a:rPr>
              <a:t>systematics:</a:t>
            </a:r>
          </a:p>
          <a:p>
            <a:r>
              <a:rPr lang="en-US" sz="2000" dirty="0">
                <a:latin typeface="Times New Roman" panose="02020603050405020304" pitchFamily="18" charset="0"/>
                <a:cs typeface="Times New Roman" panose="02020603050405020304" pitchFamily="18" charset="0"/>
              </a:rPr>
              <a:t>Si   </a:t>
            </a:r>
            <a:r>
              <a:rPr lang="el-GR" sz="2000" dirty="0" smtClean="0">
                <a:latin typeface="Times New Roman" panose="02020603050405020304" pitchFamily="18" charset="0"/>
                <a:cs typeface="Times New Roman" panose="02020603050405020304" pitchFamily="18" charset="0"/>
              </a:rPr>
              <a:t>ΔΓ</a:t>
            </a: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+0.74%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0.14% (syst.)</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    </a:t>
            </a:r>
            <a:r>
              <a:rPr lang="el-GR" sz="2000" dirty="0" smtClean="0">
                <a:latin typeface="Times New Roman" panose="02020603050405020304" pitchFamily="18" charset="0"/>
                <a:cs typeface="Times New Roman" panose="02020603050405020304" pitchFamily="18" charset="0"/>
              </a:rPr>
              <a:t>Δ</a:t>
            </a:r>
            <a:r>
              <a:rPr lang="en-US" sz="2000" dirty="0" smtClean="0">
                <a:latin typeface="Times New Roman" panose="02020603050405020304" pitchFamily="18" charset="0"/>
                <a:cs typeface="Times New Roman" panose="02020603050405020304" pitchFamily="18" charset="0"/>
              </a:rPr>
              <a:t>Γ </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+0.74</a:t>
            </a:r>
            <a:r>
              <a:rPr lang="en-US" sz="2000" dirty="0">
                <a:latin typeface="Times New Roman" panose="02020603050405020304" pitchFamily="18" charset="0"/>
                <a:cs typeface="Times New Roman" panose="02020603050405020304" pitchFamily="18" charset="0"/>
              </a:rPr>
              <a:t>% ± 0</a:t>
            </a:r>
            <a:r>
              <a:rPr lang="en-US" sz="2000" dirty="0" smtClean="0">
                <a:latin typeface="Times New Roman" panose="02020603050405020304" pitchFamily="18" charset="0"/>
                <a:cs typeface="Times New Roman" panose="02020603050405020304" pitchFamily="18" charset="0"/>
              </a:rPr>
              <a:t>.39% (syst.)</a:t>
            </a:r>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64073" y="1885748"/>
            <a:ext cx="4320540" cy="4320540"/>
          </a:xfrm>
          <a:prstGeom prst="rect">
            <a:avLst/>
          </a:prstGeom>
        </p:spPr>
      </p:pic>
      <p:sp>
        <p:nvSpPr>
          <p:cNvPr id="10" name="TextBox 9"/>
          <p:cNvSpPr txBox="1"/>
          <p:nvPr/>
        </p:nvSpPr>
        <p:spPr>
          <a:xfrm>
            <a:off x="482112" y="2338601"/>
            <a:ext cx="2947855" cy="646331"/>
          </a:xfrm>
          <a:prstGeom prst="rect">
            <a:avLst/>
          </a:prstGeom>
          <a:solidFill>
            <a:schemeClr val="bg1"/>
          </a:solidFill>
        </p:spPr>
        <p:txBody>
          <a:bodyPr wrap="square" rtlCol="0">
            <a:spAutoFit/>
          </a:bodyPr>
          <a:lstStyle/>
          <a:p>
            <a:r>
              <a:rPr lang="en-US" dirty="0" smtClean="0"/>
              <a:t>Fit </a:t>
            </a:r>
            <a:r>
              <a:rPr lang="en-US" dirty="0" smtClean="0">
                <a:sym typeface="Symbol" panose="05050102010706020507" pitchFamily="18" charset="2"/>
              </a:rPr>
              <a:t></a:t>
            </a:r>
            <a:r>
              <a:rPr lang="en-US" baseline="30000" dirty="0" smtClean="0">
                <a:sym typeface="Symbol" panose="05050102010706020507" pitchFamily="18" charset="2"/>
              </a:rPr>
              <a:t>2</a:t>
            </a:r>
            <a:r>
              <a:rPr lang="en-US" dirty="0" smtClean="0">
                <a:sym typeface="Symbol" panose="05050102010706020507" pitchFamily="18" charset="2"/>
              </a:rPr>
              <a:t>/Ndof   dependence vs strong radius inflation [%]</a:t>
            </a:r>
            <a:endParaRPr lang="en-US" dirty="0"/>
          </a:p>
        </p:txBody>
      </p:sp>
      <p:pic>
        <p:nvPicPr>
          <p:cNvPr id="11"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112" y="2833719"/>
            <a:ext cx="2700338" cy="2700338"/>
          </a:xfrm>
          <a:prstGeom prst="rect">
            <a:avLst/>
          </a:prstGeom>
        </p:spPr>
      </p:pic>
    </p:spTree>
    <p:extLst>
      <p:ext uri="{BB962C8B-B14F-4D97-AF65-F5344CB8AC3E}">
        <p14:creationId xmlns:p14="http://schemas.microsoft.com/office/powerpoint/2010/main" val="3099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14" name="TextBox 13"/>
              <p:cNvSpPr txBox="1"/>
              <p:nvPr/>
            </p:nvSpPr>
            <p:spPr>
              <a:xfrm>
                <a:off x="97431" y="1936146"/>
                <a:ext cx="6966397" cy="4462760"/>
              </a:xfrm>
              <a:prstGeom prst="rect">
                <a:avLst/>
              </a:prstGeom>
              <a:noFill/>
            </p:spPr>
            <p:txBody>
              <a:bodyPr wrap="square" rtlCol="0">
                <a:spAutoFit/>
              </a:bodyPr>
              <a:lstStyle/>
              <a:p>
                <a:pPr algn="just"/>
                <a:r>
                  <a:rPr lang="en-US" dirty="0" smtClean="0">
                    <a:latin typeface="Times New Roman" panose="02020603050405020304" pitchFamily="18" charset="0"/>
                    <a:cs typeface="Times New Roman" panose="02020603050405020304" pitchFamily="18" charset="0"/>
                  </a:rPr>
                  <a:t>Real photons at high energies are shadowed in nuclei. In case of pion photo-production it’s resulting from two step process: initial photon produces vector (mostly </a:t>
                </a:r>
                <a:r>
                  <a:rPr lang="el-GR" dirty="0" smtClean="0">
                    <a:latin typeface="Times New Roman" panose="02020603050405020304" pitchFamily="18" charset="0"/>
                    <a:cs typeface="Times New Roman" panose="02020603050405020304" pitchFamily="18" charset="0"/>
                  </a:rPr>
                  <a:t>ρ</a:t>
                </a:r>
                <a:r>
                  <a:rPr lang="en-US" dirty="0" smtClean="0">
                    <a:latin typeface="Times New Roman" panose="02020603050405020304" pitchFamily="18" charset="0"/>
                    <a:cs typeface="Times New Roman" panose="02020603050405020304" pitchFamily="18" charset="0"/>
                  </a:rPr>
                  <a:t>) meson, which produces pseudoscalar meson on another nucleon (</a:t>
                </a:r>
                <a:r>
                  <a:rPr lang="el-GR" dirty="0" smtClean="0">
                    <a:latin typeface="Times New Roman" panose="02020603050405020304" pitchFamily="18" charset="0"/>
                    <a:cs typeface="Times New Roman" panose="02020603050405020304" pitchFamily="18" charset="0"/>
                  </a:rPr>
                  <a:t>ω</a:t>
                </a:r>
                <a:r>
                  <a:rPr lang="en-US" dirty="0" smtClean="0">
                    <a:latin typeface="Times New Roman" panose="02020603050405020304" pitchFamily="18" charset="0"/>
                    <a:cs typeface="Times New Roman" panose="02020603050405020304" pitchFamily="18" charset="0"/>
                  </a:rPr>
                  <a:t> contribution is additionally suppressed by opposite sign of amplitudes on protons and neutrons). This gives an additional term for strong amplitude mostly coming from intermediate </a:t>
                </a:r>
                <a:r>
                  <a:rPr lang="el-GR" dirty="0" smtClean="0">
                    <a:latin typeface="Times New Roman" panose="02020603050405020304" pitchFamily="18" charset="0"/>
                    <a:cs typeface="Times New Roman" panose="02020603050405020304" pitchFamily="18" charset="0"/>
                  </a:rPr>
                  <a:t>ρ</a:t>
                </a:r>
                <a:r>
                  <a:rPr lang="en-US" dirty="0" smtClean="0">
                    <a:latin typeface="Times New Roman" panose="02020603050405020304" pitchFamily="18" charset="0"/>
                    <a:cs typeface="Times New Roman" panose="02020603050405020304" pitchFamily="18" charset="0"/>
                  </a:rPr>
                  <a:t> channel</a:t>
                </a:r>
              </a:p>
              <a:p>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parameter </a:t>
                </a:r>
                <a:r>
                  <a:rPr lang="el-GR" dirty="0" smtClean="0">
                    <a:latin typeface="Times New Roman" panose="02020603050405020304" pitchFamily="18" charset="0"/>
                    <a:cs typeface="Times New Roman" panose="02020603050405020304" pitchFamily="18" charset="0"/>
                  </a:rPr>
                  <a:t>ξ</a:t>
                </a:r>
                <a:r>
                  <a:rPr lang="en-US" dirty="0" smtClean="0">
                    <a:latin typeface="Times New Roman" panose="02020603050405020304" pitchFamily="18" charset="0"/>
                    <a:cs typeface="Times New Roman" panose="02020603050405020304" pitchFamily="18" charset="0"/>
                  </a:rPr>
                  <a:t> can be expressed via elastic amplitude ratio:</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and is within range between 0 (no shadowing) and 1 (VDM)</a:t>
                </a:r>
              </a:p>
              <a:p>
                <a14:m>
                  <m:oMath xmlns:m="http://schemas.openxmlformats.org/officeDocument/2006/math">
                    <m:r>
                      <a:rPr lang="en-US" i="1">
                        <a:latin typeface="Cambria Math" panose="02040503050406030204" pitchFamily="18" charset="0"/>
                        <a:ea typeface="Cambria Math" panose="02040503050406030204" pitchFamily="18" charset="0"/>
                      </a:rPr>
                      <m:t>𝜉</m:t>
                    </m:r>
                    <m:r>
                      <a:rPr lang="en-US" i="1">
                        <a:latin typeface="Cambria Math" panose="02040503050406030204" pitchFamily="18" charset="0"/>
                        <a:ea typeface="Cambria Math" panose="02040503050406030204" pitchFamily="18" charset="0"/>
                      </a:rPr>
                      <m:t>=</m:t>
                    </m:r>
                  </m:oMath>
                </a14:m>
                <a:r>
                  <a:rPr lang="en-US" dirty="0" smtClean="0">
                    <a:latin typeface="Times New Roman" panose="02020603050405020304" pitchFamily="18" charset="0"/>
                    <a:cs typeface="Times New Roman" panose="02020603050405020304" pitchFamily="18" charset="0"/>
                  </a:rPr>
                  <a:t> 0.25 value has been used in analysis*</a:t>
                </a:r>
                <a:endParaRPr lang="nb-NO" sz="1600" i="1" dirty="0" smtClean="0">
                  <a:latin typeface="Times New Roman" panose="02020603050405020304" pitchFamily="18" charset="0"/>
                  <a:cs typeface="Times New Roman" panose="02020603050405020304" pitchFamily="18" charset="0"/>
                </a:endParaRPr>
              </a:p>
              <a:p>
                <a:r>
                  <a:rPr lang="nb-NO" sz="1600" i="1" dirty="0" smtClean="0">
                    <a:latin typeface="Times New Roman" panose="02020603050405020304" pitchFamily="18" charset="0"/>
                    <a:cs typeface="Times New Roman" panose="02020603050405020304" pitchFamily="18" charset="0"/>
                  </a:rPr>
                  <a:t>* W. Meyer et </a:t>
                </a:r>
                <a:r>
                  <a:rPr lang="nb-NO" sz="1600" i="1" dirty="0">
                    <a:latin typeface="Times New Roman" panose="02020603050405020304" pitchFamily="18" charset="0"/>
                    <a:cs typeface="Times New Roman" panose="02020603050405020304" pitchFamily="18" charset="0"/>
                  </a:rPr>
                  <a:t>al</a:t>
                </a:r>
                <a:r>
                  <a:rPr lang="nb-NO" sz="1600" i="1" dirty="0" smtClean="0">
                    <a:latin typeface="Times New Roman" panose="02020603050405020304" pitchFamily="18" charset="0"/>
                    <a:cs typeface="Times New Roman" panose="02020603050405020304" pitchFamily="18" charset="0"/>
                  </a:rPr>
                  <a:t>., </a:t>
                </a:r>
                <a:r>
                  <a:rPr lang="nb-NO" sz="1600" i="1" dirty="0">
                    <a:latin typeface="Times New Roman" panose="02020603050405020304" pitchFamily="18" charset="0"/>
                    <a:cs typeface="Times New Roman" panose="02020603050405020304" pitchFamily="18" charset="0"/>
                  </a:rPr>
                  <a:t>Phys. Rev. </a:t>
                </a:r>
                <a:r>
                  <a:rPr lang="nb-NO" sz="1600" i="1" dirty="0" smtClean="0">
                    <a:latin typeface="Times New Roman" panose="02020603050405020304" pitchFamily="18" charset="0"/>
                    <a:cs typeface="Times New Roman" panose="02020603050405020304" pitchFamily="18" charset="0"/>
                  </a:rPr>
                  <a:t>Lett. 28, </a:t>
                </a:r>
                <a:r>
                  <a:rPr lang="nb-NO" sz="1600" i="1" dirty="0">
                    <a:latin typeface="Times New Roman" panose="02020603050405020304" pitchFamily="18" charset="0"/>
                    <a:cs typeface="Times New Roman" panose="02020603050405020304" pitchFamily="18" charset="0"/>
                  </a:rPr>
                  <a:t>1344 (1972</a:t>
                </a:r>
                <a:r>
                  <a:rPr lang="nb-NO" sz="1600" i="1" dirty="0" smtClean="0">
                    <a:latin typeface="Times New Roman" panose="02020603050405020304" pitchFamily="18" charset="0"/>
                    <a:cs typeface="Times New Roman" panose="02020603050405020304" pitchFamily="18" charset="0"/>
                  </a:rPr>
                  <a:t>);</a:t>
                </a:r>
                <a:endParaRPr lang="nb-NO" sz="1600" i="1" dirty="0" smtClean="0">
                  <a:latin typeface="Times New Roman" panose="02020603050405020304" pitchFamily="18" charset="0"/>
                  <a:cs typeface="Times New Roman" panose="02020603050405020304" pitchFamily="18" charset="0"/>
                </a:endParaRPr>
              </a:p>
              <a:p>
                <a:r>
                  <a:rPr lang="nb-NO" sz="1600" i="1" dirty="0">
                    <a:latin typeface="Times New Roman" panose="02020603050405020304" pitchFamily="18" charset="0"/>
                    <a:cs typeface="Times New Roman" panose="02020603050405020304" pitchFamily="18" charset="0"/>
                  </a:rPr>
                  <a:t> </a:t>
                </a:r>
                <a:r>
                  <a:rPr lang="nb-NO" sz="1600" i="1" dirty="0" smtClean="0">
                    <a:latin typeface="Times New Roman" panose="02020603050405020304" pitchFamily="18" charset="0"/>
                    <a:cs typeface="Times New Roman" panose="02020603050405020304" pitchFamily="18" charset="0"/>
                  </a:rPr>
                  <a:t>  A</a:t>
                </a:r>
                <a:r>
                  <a:rPr lang="nb-NO" sz="1600" i="1" dirty="0">
                    <a:latin typeface="Times New Roman" panose="02020603050405020304" pitchFamily="18" charset="0"/>
                    <a:cs typeface="Times New Roman" panose="02020603050405020304" pitchFamily="18" charset="0"/>
                  </a:rPr>
                  <a:t>.  M.  </a:t>
                </a:r>
                <a:r>
                  <a:rPr lang="nb-NO" sz="1600" i="1" dirty="0" smtClean="0">
                    <a:latin typeface="Times New Roman" panose="02020603050405020304" pitchFamily="18" charset="0"/>
                    <a:cs typeface="Times New Roman" panose="02020603050405020304" pitchFamily="18" charset="0"/>
                  </a:rPr>
                  <a:t>Boyarski et  </a:t>
                </a:r>
                <a:r>
                  <a:rPr lang="nb-NO" sz="1600" i="1" dirty="0">
                    <a:latin typeface="Times New Roman" panose="02020603050405020304" pitchFamily="18" charset="0"/>
                    <a:cs typeface="Times New Roman" panose="02020603050405020304" pitchFamily="18" charset="0"/>
                  </a:rPr>
                  <a:t>al</a:t>
                </a:r>
                <a:r>
                  <a:rPr lang="nb-NO" sz="1600" i="1" dirty="0" smtClean="0">
                    <a:latin typeface="Times New Roman" panose="02020603050405020304" pitchFamily="18" charset="0"/>
                    <a:cs typeface="Times New Roman" panose="02020603050405020304" pitchFamily="18" charset="0"/>
                  </a:rPr>
                  <a:t>.,  </a:t>
                </a:r>
                <a:r>
                  <a:rPr lang="nb-NO" sz="1600" i="1" dirty="0">
                    <a:latin typeface="Times New Roman" panose="02020603050405020304" pitchFamily="18" charset="0"/>
                    <a:cs typeface="Times New Roman" panose="02020603050405020304" pitchFamily="18" charset="0"/>
                  </a:rPr>
                  <a:t>Phys.  Rev.  </a:t>
                </a:r>
                <a:r>
                  <a:rPr lang="nb-NO" sz="1600" i="1" dirty="0" smtClean="0">
                    <a:latin typeface="Times New Roman" panose="02020603050405020304" pitchFamily="18" charset="0"/>
                    <a:cs typeface="Times New Roman" panose="02020603050405020304" pitchFamily="18" charset="0"/>
                  </a:rPr>
                  <a:t>Lett. 23,  1343 (1969</a:t>
                </a:r>
                <a:r>
                  <a:rPr lang="nb-NO" sz="1600" i="1" dirty="0" smtClean="0">
                    <a:latin typeface="Times New Roman" panose="02020603050405020304" pitchFamily="18" charset="0"/>
                    <a:cs typeface="Times New Roman" panose="02020603050405020304" pitchFamily="18" charset="0"/>
                  </a:rPr>
                  <a:t>)</a:t>
                </a:r>
                <a:endParaRPr lang="en-US" sz="1600" i="1" dirty="0">
                  <a:latin typeface="Times New Roman" panose="02020603050405020304" pitchFamily="18" charset="0"/>
                  <a:cs typeface="Times New Roman" panose="02020603050405020304" pitchFamily="18" charset="0"/>
                </a:endParaRPr>
              </a:p>
            </p:txBody>
          </p:sp>
        </mc:Choice>
        <mc:Fallback>
          <p:sp>
            <p:nvSpPr>
              <p:cNvPr id="14" name="TextBox 13"/>
              <p:cNvSpPr txBox="1">
                <a:spLocks noRot="1" noChangeAspect="1" noMove="1" noResize="1" noEditPoints="1" noAdjustHandles="1" noChangeArrowheads="1" noChangeShapeType="1" noTextEdit="1"/>
              </p:cNvSpPr>
              <p:nvPr/>
            </p:nvSpPr>
            <p:spPr>
              <a:xfrm>
                <a:off x="97431" y="1936146"/>
                <a:ext cx="6966397" cy="4462760"/>
              </a:xfrm>
              <a:prstGeom prst="rect">
                <a:avLst/>
              </a:prstGeom>
              <a:blipFill>
                <a:blip r:embed="rId2"/>
                <a:stretch>
                  <a:fillRect l="-787" t="-820" r="-700" b="-820"/>
                </a:stretch>
              </a:blipFill>
            </p:spPr>
            <p:txBody>
              <a:bodyPr/>
              <a:lstStyle/>
              <a:p>
                <a:r>
                  <a:rPr lang="en-US">
                    <a:noFill/>
                  </a:rPr>
                  <a:t> </a:t>
                </a:r>
              </a:p>
            </p:txBody>
          </p:sp>
        </mc:Fallback>
      </mc:AlternateContent>
      <p:sp>
        <p:nvSpPr>
          <p:cNvPr id="2" name="Title 1"/>
          <p:cNvSpPr>
            <a:spLocks noGrp="1"/>
          </p:cNvSpPr>
          <p:nvPr>
            <p:ph type="title"/>
          </p:nvPr>
        </p:nvSpPr>
        <p:spPr>
          <a:xfrm>
            <a:off x="824144" y="421522"/>
            <a:ext cx="10663491" cy="1362113"/>
          </a:xfrm>
        </p:spPr>
        <p:txBody>
          <a:bodyPr/>
          <a:lstStyle/>
          <a:p>
            <a:r>
              <a:rPr lang="en-US" dirty="0" smtClean="0">
                <a:latin typeface="Times New Roman" panose="02020603050405020304" pitchFamily="18" charset="0"/>
                <a:cs typeface="Times New Roman" panose="02020603050405020304" pitchFamily="18" charset="0"/>
              </a:rPr>
              <a:t>Model parameters: “Second </a:t>
            </a:r>
            <a:r>
              <a:rPr lang="en-US" dirty="0" smtClean="0">
                <a:latin typeface="Times New Roman" panose="02020603050405020304" pitchFamily="18" charset="0"/>
                <a:cs typeface="Times New Roman" panose="02020603050405020304" pitchFamily="18" charset="0"/>
              </a:rPr>
              <a:t>step” contribution (“shadowing” effect</a:t>
            </a:r>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23</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824144" y="3712112"/>
                <a:ext cx="3356880" cy="340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𝑠𝑡</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𝑞</m:t>
                          </m:r>
                        </m:e>
                      </m:d>
                      <m:r>
                        <a:rPr lang="en-US" b="0" i="1" smtClean="0">
                          <a:latin typeface="Cambria Math" panose="02040503050406030204" pitchFamily="18" charset="0"/>
                        </a:rPr>
                        <m:t>=</m:t>
                      </m:r>
                      <m:d>
                        <m:dPr>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h</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b="0" i="1" smtClean="0">
                                  <a:latin typeface="Cambria Math" panose="02040503050406030204" pitchFamily="18" charset="0"/>
                                  <a:ea typeface="Cambria Math" panose="02040503050406030204" pitchFamily="18" charset="0"/>
                                </a:rPr>
                                <m:t>𝑞</m:t>
                              </m:r>
                            </m:e>
                          </m:acc>
                        </m:e>
                      </m:d>
                      <m:r>
                        <a:rPr lang="en-US" b="0" i="1" smtClean="0">
                          <a:latin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𝜑</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0</m:t>
                          </m:r>
                        </m:e>
                      </m:d>
                      <m:r>
                        <a:rPr lang="en-US" b="0" i="1" smtClean="0">
                          <a:latin typeface="Cambria Math" panose="02040503050406030204" pitchFamily="18" charset="0"/>
                          <a:ea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𝑠𝑡</m:t>
                          </m:r>
                        </m:sub>
                      </m:sSub>
                      <m:r>
                        <a:rPr lang="en-US" b="0" i="1" smtClean="0">
                          <a:latin typeface="Cambria Math" panose="02040503050406030204" pitchFamily="18" charset="0"/>
                          <a:ea typeface="Cambria Math" panose="02040503050406030204" pitchFamily="18" charset="0"/>
                        </a:rPr>
                        <m:t> − </m:t>
                      </m:r>
                      <m:r>
                        <a:rPr lang="en-US" b="0" i="1" smtClean="0">
                          <a:latin typeface="Cambria Math" panose="02040503050406030204" pitchFamily="18" charset="0"/>
                          <a:ea typeface="Cambria Math" panose="02040503050406030204" pitchFamily="18" charset="0"/>
                        </a:rPr>
                        <m:t>𝜉</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𝐼</m:t>
                          </m:r>
                        </m:sub>
                      </m:sSub>
                      <m:r>
                        <a:rPr lang="en-US" b="0" i="1" smtClean="0">
                          <a:latin typeface="Cambria Math" panose="02040503050406030204" pitchFamily="18" charset="0"/>
                          <a:ea typeface="Cambria Math" panose="02040503050406030204" pitchFamily="18" charset="0"/>
                        </a:rPr>
                        <m:t>)</m:t>
                      </m:r>
                    </m:oMath>
                  </m:oMathPara>
                </a14:m>
                <a:endParaRPr lang="en-US"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824144" y="3712112"/>
                <a:ext cx="3356880" cy="340221"/>
              </a:xfrm>
              <a:prstGeom prst="rect">
                <a:avLst/>
              </a:prstGeom>
              <a:blipFill>
                <a:blip r:embed="rId4"/>
                <a:stretch>
                  <a:fillRect l="-1089" t="-25000" r="-2178" b="-2321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TextBox 11"/>
              <p:cNvSpPr txBox="1"/>
              <p:nvPr/>
            </p:nvSpPr>
            <p:spPr>
              <a:xfrm>
                <a:off x="824144" y="4559723"/>
                <a:ext cx="3033907" cy="5866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𝜉</m:t>
                      </m:r>
                      <m:r>
                        <a:rPr lang="en-US" b="0" i="1" smtClean="0">
                          <a:latin typeface="Cambria Math" panose="02040503050406030204" pitchFamily="18" charset="0"/>
                          <a:ea typeface="Cambria Math" panose="02040503050406030204" pitchFamily="18" charset="0"/>
                        </a:rPr>
                        <m:t>= </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𝑁</m:t>
                              </m:r>
                            </m:e>
                          </m:d>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num>
                        <m:den>
                          <m:r>
                            <a:rPr lang="en-US" b="0" i="1" smtClean="0">
                              <a:latin typeface="Cambria Math" panose="02040503050406030204" pitchFamily="18" charset="0"/>
                              <a:ea typeface="Cambria Math" panose="02040503050406030204" pitchFamily="18" charset="0"/>
                            </a:rPr>
                            <m:t>𝑓</m:t>
                          </m:r>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𝜌</m:t>
                              </m:r>
                              <m:r>
                                <a:rPr lang="en-US" b="0" i="1" smtClean="0">
                                  <a:latin typeface="Cambria Math" panose="02040503050406030204" pitchFamily="18" charset="0"/>
                                  <a:ea typeface="Cambria Math" panose="02040503050406030204" pitchFamily="18" charset="0"/>
                                </a:rPr>
                                <m:t>𝑁</m:t>
                              </m:r>
                            </m:e>
                          </m:d>
                          <m:r>
                            <a:rPr lang="en-US" b="0" i="1" smtClean="0">
                              <a:latin typeface="Cambria Math" panose="02040503050406030204" pitchFamily="18" charset="0"/>
                              <a:ea typeface="Cambria Math" panose="02040503050406030204" pitchFamily="18" charset="0"/>
                            </a:rPr>
                            <m:t>𝑓</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𝛾</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den>
                      </m:f>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824144" y="4559723"/>
                <a:ext cx="3033907" cy="586699"/>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027844" y="3747639"/>
                <a:ext cx="1413720" cy="340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n-US" i="1" smtClean="0">
                              <a:latin typeface="Cambria Math" panose="02040503050406030204" pitchFamily="18" charset="0"/>
                            </a:rPr>
                          </m:ctrlPr>
                        </m:accPr>
                        <m:e>
                          <m:r>
                            <a:rPr lang="en-US" b="0" i="1" smtClean="0">
                              <a:latin typeface="Cambria Math" panose="02040503050406030204" pitchFamily="18" charset="0"/>
                            </a:rPr>
                            <m:t>h</m:t>
                          </m:r>
                        </m:e>
                      </m:acc>
                      <m:r>
                        <a:rPr lang="en-US" b="0" i="1" smtClean="0">
                          <a:latin typeface="Cambria Math" panose="02040503050406030204" pitchFamily="18" charset="0"/>
                        </a:rPr>
                        <m:t>=</m:t>
                      </m:r>
                      <m:d>
                        <m:dPr>
                          <m:begChr m:val="["/>
                          <m:endChr m:val="]"/>
                          <m:ctrlPr>
                            <a:rPr lang="en-US" b="0" i="1" smtClean="0">
                              <a:latin typeface="Cambria Math" panose="02040503050406030204" pitchFamily="18" charset="0"/>
                            </a:rPr>
                          </m:ctrlPr>
                        </m:d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𝑘</m:t>
                              </m:r>
                            </m:e>
                          </m:acc>
                          <m:r>
                            <a:rPr lang="en-US" i="1" smtClean="0">
                              <a:latin typeface="Cambria Math" panose="02040503050406030204" pitchFamily="18" charset="0"/>
                              <a:ea typeface="Cambria Math" panose="02040503050406030204" pitchFamily="18" charset="0"/>
                            </a:rPr>
                            <m:t>×</m:t>
                          </m:r>
                          <m:acc>
                            <m:accPr>
                              <m:chr m:val="⃗"/>
                              <m:ctrlPr>
                                <a:rPr lang="en-US" i="1" smtClean="0">
                                  <a:latin typeface="Cambria Math" panose="02040503050406030204" pitchFamily="18" charset="0"/>
                                  <a:ea typeface="Cambria Math" panose="02040503050406030204" pitchFamily="18" charset="0"/>
                                </a:rPr>
                              </m:ctrlPr>
                            </m:accPr>
                            <m:e>
                              <m:r>
                                <a:rPr lang="en-US" i="1" smtClean="0">
                                  <a:latin typeface="Cambria Math" panose="02040503050406030204" pitchFamily="18" charset="0"/>
                                  <a:ea typeface="Cambria Math" panose="02040503050406030204" pitchFamily="18" charset="0"/>
                                </a:rPr>
                                <m:t>𝜖</m:t>
                              </m:r>
                            </m:e>
                          </m:acc>
                        </m:e>
                      </m:d>
                      <m:r>
                        <a:rPr lang="en-US" b="0" i="1" smtClean="0">
                          <a:latin typeface="Cambria Math" panose="02040503050406030204" pitchFamily="18" charset="0"/>
                        </a:rPr>
                        <m:t>/</m:t>
                      </m:r>
                      <m:r>
                        <a:rPr lang="en-US" b="0" i="1" smtClean="0">
                          <a:latin typeface="Cambria Math" panose="02040503050406030204" pitchFamily="18" charset="0"/>
                        </a:rPr>
                        <m:t>𝑘</m:t>
                      </m:r>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5027844" y="3747639"/>
                <a:ext cx="1413720" cy="340221"/>
              </a:xfrm>
              <a:prstGeom prst="rect">
                <a:avLst/>
              </a:prstGeom>
              <a:blipFill>
                <a:blip r:embed="rId6"/>
                <a:stretch>
                  <a:fillRect l="-3879" t="-25000" r="-3448" b="-23214"/>
                </a:stretch>
              </a:blipFill>
            </p:spPr>
            <p:txBody>
              <a:bodyPr/>
              <a:lstStyle/>
              <a:p>
                <a:r>
                  <a:rPr lang="en-US">
                    <a:noFill/>
                  </a:rPr>
                  <a:t> </a:t>
                </a:r>
              </a:p>
            </p:txBody>
          </p:sp>
        </mc:Fallback>
      </mc:AlternateContent>
      <p:grpSp>
        <p:nvGrpSpPr>
          <p:cNvPr id="94" name="Group 93"/>
          <p:cNvGrpSpPr/>
          <p:nvPr/>
        </p:nvGrpSpPr>
        <p:grpSpPr>
          <a:xfrm>
            <a:off x="7286942" y="3865492"/>
            <a:ext cx="1893763" cy="1288160"/>
            <a:chOff x="1035604" y="2412045"/>
            <a:chExt cx="2516280" cy="1918815"/>
          </a:xfrm>
        </p:grpSpPr>
        <p:sp>
          <p:nvSpPr>
            <p:cNvPr id="95" name="Line 9"/>
            <p:cNvSpPr>
              <a:spLocks noChangeShapeType="1"/>
            </p:cNvSpPr>
            <p:nvPr/>
          </p:nvSpPr>
          <p:spPr bwMode="auto">
            <a:xfrm flipV="1">
              <a:off x="2322169" y="2892328"/>
              <a:ext cx="0" cy="919438"/>
            </a:xfrm>
            <a:prstGeom prst="line">
              <a:avLst/>
            </a:prstGeom>
            <a:noFill/>
            <a:ln w="25400" cmpd="sng">
              <a:solidFill>
                <a:schemeClr val="bg1">
                  <a:lumMod val="25000"/>
                </a:schemeClr>
              </a:solidFill>
              <a:prstDash val="solid"/>
              <a:round/>
              <a:headEnd/>
              <a:tailEnd type="none" w="med" len="med"/>
            </a:ln>
          </p:spPr>
          <p:txBody>
            <a:bodyPr/>
            <a:lstStyle/>
            <a:p>
              <a:endParaRPr lang="en-US"/>
            </a:p>
          </p:txBody>
        </p:sp>
        <p:grpSp>
          <p:nvGrpSpPr>
            <p:cNvPr id="96" name="Group 95"/>
            <p:cNvGrpSpPr/>
            <p:nvPr/>
          </p:nvGrpSpPr>
          <p:grpSpPr>
            <a:xfrm>
              <a:off x="1035604" y="2412045"/>
              <a:ext cx="2516280" cy="1918815"/>
              <a:chOff x="1035604" y="2412045"/>
              <a:chExt cx="2516280" cy="1918815"/>
            </a:xfrm>
          </p:grpSpPr>
          <p:sp>
            <p:nvSpPr>
              <p:cNvPr id="97" name="Line 9"/>
              <p:cNvSpPr>
                <a:spLocks noChangeShapeType="1"/>
              </p:cNvSpPr>
              <p:nvPr/>
            </p:nvSpPr>
            <p:spPr bwMode="auto">
              <a:xfrm flipV="1">
                <a:off x="1065089" y="3814676"/>
                <a:ext cx="1257080" cy="516184"/>
              </a:xfrm>
              <a:prstGeom prst="line">
                <a:avLst/>
              </a:prstGeom>
              <a:noFill/>
              <a:ln w="38100" cmpd="tri">
                <a:solidFill>
                  <a:schemeClr val="bg1">
                    <a:lumMod val="25000"/>
                  </a:schemeClr>
                </a:solidFill>
                <a:prstDash val="solid"/>
                <a:round/>
                <a:headEnd/>
                <a:tailEnd type="none" w="med" len="med"/>
              </a:ln>
            </p:spPr>
            <p:txBody>
              <a:bodyPr/>
              <a:lstStyle/>
              <a:p>
                <a:endParaRPr lang="en-US"/>
              </a:p>
            </p:txBody>
          </p:sp>
          <p:grpSp>
            <p:nvGrpSpPr>
              <p:cNvPr id="98" name="Group 13"/>
              <p:cNvGrpSpPr>
                <a:grpSpLocks/>
              </p:cNvGrpSpPr>
              <p:nvPr/>
            </p:nvGrpSpPr>
            <p:grpSpPr bwMode="auto">
              <a:xfrm rot="1260341">
                <a:off x="1035604" y="2564190"/>
                <a:ext cx="1352217" cy="182395"/>
                <a:chOff x="1746" y="1436"/>
                <a:chExt cx="1086" cy="293"/>
              </a:xfrm>
            </p:grpSpPr>
            <p:grpSp>
              <p:nvGrpSpPr>
                <p:cNvPr id="102" name="Group 14"/>
                <p:cNvGrpSpPr>
                  <a:grpSpLocks/>
                </p:cNvGrpSpPr>
                <p:nvPr/>
              </p:nvGrpSpPr>
              <p:grpSpPr bwMode="auto">
                <a:xfrm>
                  <a:off x="1979" y="1440"/>
                  <a:ext cx="707" cy="289"/>
                  <a:chOff x="576" y="2016"/>
                  <a:chExt cx="5184" cy="769"/>
                </a:xfrm>
              </p:grpSpPr>
              <p:grpSp>
                <p:nvGrpSpPr>
                  <p:cNvPr id="109" name="Group 108"/>
                  <p:cNvGrpSpPr>
                    <a:grpSpLocks/>
                  </p:cNvGrpSpPr>
                  <p:nvPr/>
                </p:nvGrpSpPr>
                <p:grpSpPr bwMode="auto">
                  <a:xfrm>
                    <a:off x="4028" y="2016"/>
                    <a:ext cx="1732" cy="769"/>
                    <a:chOff x="432" y="1584"/>
                    <a:chExt cx="1732" cy="769"/>
                  </a:xfrm>
                </p:grpSpPr>
                <p:sp>
                  <p:nvSpPr>
                    <p:cNvPr id="120"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21"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22"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23"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nvGrpSpPr>
                  <p:cNvPr id="110" name="Group 20"/>
                  <p:cNvGrpSpPr>
                    <a:grpSpLocks/>
                  </p:cNvGrpSpPr>
                  <p:nvPr/>
                </p:nvGrpSpPr>
                <p:grpSpPr bwMode="auto">
                  <a:xfrm>
                    <a:off x="2300" y="2016"/>
                    <a:ext cx="1732" cy="769"/>
                    <a:chOff x="432" y="1584"/>
                    <a:chExt cx="1732" cy="769"/>
                  </a:xfrm>
                </p:grpSpPr>
                <p:sp>
                  <p:nvSpPr>
                    <p:cNvPr id="116"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7"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8"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9"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nvGrpSpPr>
                  <p:cNvPr id="111" name="Group 25"/>
                  <p:cNvGrpSpPr>
                    <a:grpSpLocks/>
                  </p:cNvGrpSpPr>
                  <p:nvPr/>
                </p:nvGrpSpPr>
                <p:grpSpPr bwMode="auto">
                  <a:xfrm>
                    <a:off x="576" y="2016"/>
                    <a:ext cx="1732" cy="769"/>
                    <a:chOff x="432" y="1584"/>
                    <a:chExt cx="1732" cy="769"/>
                  </a:xfrm>
                </p:grpSpPr>
                <p:sp>
                  <p:nvSpPr>
                    <p:cNvPr id="112"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3"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4"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15"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grpSp>
              <p:nvGrpSpPr>
                <p:cNvPr id="103" name="Group 30"/>
                <p:cNvGrpSpPr>
                  <a:grpSpLocks/>
                </p:cNvGrpSpPr>
                <p:nvPr/>
              </p:nvGrpSpPr>
              <p:grpSpPr bwMode="auto">
                <a:xfrm>
                  <a:off x="1746" y="1436"/>
                  <a:ext cx="233" cy="288"/>
                  <a:chOff x="432" y="1584"/>
                  <a:chExt cx="1732" cy="769"/>
                </a:xfrm>
              </p:grpSpPr>
              <p:sp>
                <p:nvSpPr>
                  <p:cNvPr id="105"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06"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07"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08"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sp>
              <p:nvSpPr>
                <p:cNvPr id="104"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a:p>
              </p:txBody>
            </p:sp>
          </p:grpSp>
          <p:sp>
            <p:nvSpPr>
              <p:cNvPr id="99" name="Line 9"/>
              <p:cNvSpPr>
                <a:spLocks noChangeShapeType="1"/>
              </p:cNvSpPr>
              <p:nvPr/>
            </p:nvSpPr>
            <p:spPr bwMode="auto">
              <a:xfrm flipH="1">
                <a:off x="2322167" y="2412045"/>
                <a:ext cx="1229716" cy="480284"/>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00" name="Line 9"/>
              <p:cNvSpPr>
                <a:spLocks noChangeShapeType="1"/>
              </p:cNvSpPr>
              <p:nvPr/>
            </p:nvSpPr>
            <p:spPr bwMode="auto">
              <a:xfrm flipH="1" flipV="1">
                <a:off x="2322166" y="3823303"/>
                <a:ext cx="1229718" cy="507556"/>
              </a:xfrm>
              <a:prstGeom prst="line">
                <a:avLst/>
              </a:prstGeom>
              <a:noFill/>
              <a:ln w="38100" cmpd="tri">
                <a:solidFill>
                  <a:schemeClr val="bg1">
                    <a:lumMod val="25000"/>
                  </a:schemeClr>
                </a:solidFill>
                <a:prstDash val="solid"/>
                <a:round/>
                <a:headEnd/>
                <a:tailEnd type="none" w="med" len="med"/>
              </a:ln>
            </p:spPr>
            <p:txBody>
              <a:bodyPr/>
              <a:lstStyle/>
              <a:p>
                <a:endParaRPr lang="en-US"/>
              </a:p>
            </p:txBody>
          </p:sp>
          <p:sp>
            <p:nvSpPr>
              <p:cNvPr id="101" name="TextBox 100"/>
              <p:cNvSpPr txBox="1"/>
              <p:nvPr/>
            </p:nvSpPr>
            <p:spPr>
              <a:xfrm>
                <a:off x="2322167" y="2989130"/>
                <a:ext cx="1196461" cy="1324708"/>
              </a:xfrm>
              <a:prstGeom prst="rect">
                <a:avLst/>
              </a:prstGeom>
              <a:noFill/>
            </p:spPr>
            <p:txBody>
              <a:bodyPr wrap="square" rtlCol="0">
                <a:spAutoFit/>
              </a:bodyPr>
              <a:lstStyle/>
              <a:p>
                <a:endParaRPr lang="en-US" sz="2400" b="1" dirty="0"/>
              </a:p>
            </p:txBody>
          </p:sp>
        </p:grpSp>
      </p:grpSp>
      <p:grpSp>
        <p:nvGrpSpPr>
          <p:cNvPr id="124" name="Group 123"/>
          <p:cNvGrpSpPr/>
          <p:nvPr/>
        </p:nvGrpSpPr>
        <p:grpSpPr>
          <a:xfrm>
            <a:off x="9732500" y="3854259"/>
            <a:ext cx="2214926" cy="1292163"/>
            <a:chOff x="5031943" y="2414042"/>
            <a:chExt cx="3604714" cy="1924468"/>
          </a:xfrm>
        </p:grpSpPr>
        <p:sp>
          <p:nvSpPr>
            <p:cNvPr id="125" name="Line 9"/>
            <p:cNvSpPr>
              <a:spLocks noChangeShapeType="1"/>
            </p:cNvSpPr>
            <p:nvPr/>
          </p:nvSpPr>
          <p:spPr bwMode="auto">
            <a:xfrm flipH="1" flipV="1">
              <a:off x="7407944" y="3799986"/>
              <a:ext cx="1228713" cy="519336"/>
            </a:xfrm>
            <a:prstGeom prst="line">
              <a:avLst/>
            </a:prstGeom>
            <a:noFill/>
            <a:ln w="38100" cmpd="tri">
              <a:solidFill>
                <a:schemeClr val="bg1">
                  <a:lumMod val="25000"/>
                </a:schemeClr>
              </a:solidFill>
              <a:prstDash val="solid"/>
              <a:round/>
              <a:headEnd/>
              <a:tailEnd type="none" w="med" len="med"/>
            </a:ln>
          </p:spPr>
          <p:txBody>
            <a:bodyPr/>
            <a:lstStyle/>
            <a:p>
              <a:endParaRPr lang="en-US"/>
            </a:p>
          </p:txBody>
        </p:sp>
        <p:grpSp>
          <p:nvGrpSpPr>
            <p:cNvPr id="126" name="Group 125"/>
            <p:cNvGrpSpPr/>
            <p:nvPr/>
          </p:nvGrpSpPr>
          <p:grpSpPr>
            <a:xfrm>
              <a:off x="5031943" y="2414042"/>
              <a:ext cx="3598570" cy="1924468"/>
              <a:chOff x="5031943" y="2414042"/>
              <a:chExt cx="3598570" cy="1924468"/>
            </a:xfrm>
          </p:grpSpPr>
          <p:sp>
            <p:nvSpPr>
              <p:cNvPr id="127" name="Line 9"/>
              <p:cNvSpPr>
                <a:spLocks noChangeShapeType="1"/>
              </p:cNvSpPr>
              <p:nvPr/>
            </p:nvSpPr>
            <p:spPr bwMode="auto">
              <a:xfrm flipV="1">
                <a:off x="5061428" y="3822326"/>
                <a:ext cx="1257080" cy="516184"/>
              </a:xfrm>
              <a:prstGeom prst="line">
                <a:avLst/>
              </a:prstGeom>
              <a:noFill/>
              <a:ln w="38100" cmpd="tri">
                <a:solidFill>
                  <a:schemeClr val="bg1">
                    <a:lumMod val="25000"/>
                  </a:schemeClr>
                </a:solidFill>
                <a:prstDash val="solid"/>
                <a:round/>
                <a:headEnd/>
                <a:tailEnd type="none" w="med" len="med"/>
              </a:ln>
            </p:spPr>
            <p:txBody>
              <a:bodyPr/>
              <a:lstStyle/>
              <a:p>
                <a:endParaRPr lang="en-US"/>
              </a:p>
            </p:txBody>
          </p:sp>
          <p:grpSp>
            <p:nvGrpSpPr>
              <p:cNvPr id="128" name="Group 13"/>
              <p:cNvGrpSpPr>
                <a:grpSpLocks/>
              </p:cNvGrpSpPr>
              <p:nvPr/>
            </p:nvGrpSpPr>
            <p:grpSpPr bwMode="auto">
              <a:xfrm rot="1260341">
                <a:off x="5031943" y="2571840"/>
                <a:ext cx="1352217" cy="182395"/>
                <a:chOff x="1746" y="1436"/>
                <a:chExt cx="1086" cy="293"/>
              </a:xfrm>
            </p:grpSpPr>
            <p:grpSp>
              <p:nvGrpSpPr>
                <p:cNvPr id="141" name="Group 14"/>
                <p:cNvGrpSpPr>
                  <a:grpSpLocks/>
                </p:cNvGrpSpPr>
                <p:nvPr/>
              </p:nvGrpSpPr>
              <p:grpSpPr bwMode="auto">
                <a:xfrm>
                  <a:off x="1979" y="1440"/>
                  <a:ext cx="707" cy="289"/>
                  <a:chOff x="576" y="2016"/>
                  <a:chExt cx="5184" cy="769"/>
                </a:xfrm>
              </p:grpSpPr>
              <p:grpSp>
                <p:nvGrpSpPr>
                  <p:cNvPr id="148" name="Group 147"/>
                  <p:cNvGrpSpPr>
                    <a:grpSpLocks/>
                  </p:cNvGrpSpPr>
                  <p:nvPr/>
                </p:nvGrpSpPr>
                <p:grpSpPr bwMode="auto">
                  <a:xfrm>
                    <a:off x="4028" y="2016"/>
                    <a:ext cx="1732" cy="769"/>
                    <a:chOff x="432" y="1584"/>
                    <a:chExt cx="1732" cy="769"/>
                  </a:xfrm>
                </p:grpSpPr>
                <p:sp>
                  <p:nvSpPr>
                    <p:cNvPr id="15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6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6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6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nvGrpSpPr>
                  <p:cNvPr id="149" name="Group 20"/>
                  <p:cNvGrpSpPr>
                    <a:grpSpLocks/>
                  </p:cNvGrpSpPr>
                  <p:nvPr/>
                </p:nvGrpSpPr>
                <p:grpSpPr bwMode="auto">
                  <a:xfrm>
                    <a:off x="2300" y="2016"/>
                    <a:ext cx="1732" cy="769"/>
                    <a:chOff x="432" y="1584"/>
                    <a:chExt cx="1732" cy="769"/>
                  </a:xfrm>
                </p:grpSpPr>
                <p:sp>
                  <p:nvSpPr>
                    <p:cNvPr id="15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nvGrpSpPr>
                  <p:cNvPr id="150" name="Group 25"/>
                  <p:cNvGrpSpPr>
                    <a:grpSpLocks/>
                  </p:cNvGrpSpPr>
                  <p:nvPr/>
                </p:nvGrpSpPr>
                <p:grpSpPr bwMode="auto">
                  <a:xfrm>
                    <a:off x="576" y="2016"/>
                    <a:ext cx="1732" cy="769"/>
                    <a:chOff x="432" y="1584"/>
                    <a:chExt cx="1732" cy="769"/>
                  </a:xfrm>
                </p:grpSpPr>
                <p:sp>
                  <p:nvSpPr>
                    <p:cNvPr id="15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5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grpSp>
            <p:grpSp>
              <p:nvGrpSpPr>
                <p:cNvPr id="142" name="Group 30"/>
                <p:cNvGrpSpPr>
                  <a:grpSpLocks/>
                </p:cNvGrpSpPr>
                <p:nvPr/>
              </p:nvGrpSpPr>
              <p:grpSpPr bwMode="auto">
                <a:xfrm>
                  <a:off x="1746" y="1436"/>
                  <a:ext cx="233" cy="288"/>
                  <a:chOff x="432" y="1584"/>
                  <a:chExt cx="1732" cy="769"/>
                </a:xfrm>
              </p:grpSpPr>
              <p:sp>
                <p:nvSpPr>
                  <p:cNvPr id="14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4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4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sp>
                <p:nvSpPr>
                  <p:cNvPr id="14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a:p>
                </p:txBody>
              </p:sp>
            </p:grpSp>
            <p:sp>
              <p:nvSpPr>
                <p:cNvPr id="14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a:p>
              </p:txBody>
            </p:sp>
          </p:grpSp>
          <p:sp>
            <p:nvSpPr>
              <p:cNvPr id="129" name="Line 9"/>
              <p:cNvSpPr>
                <a:spLocks noChangeShapeType="1"/>
              </p:cNvSpPr>
              <p:nvPr/>
            </p:nvSpPr>
            <p:spPr bwMode="auto">
              <a:xfrm flipV="1">
                <a:off x="6318507" y="2899978"/>
                <a:ext cx="1" cy="175790"/>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0" name="Line 9"/>
              <p:cNvSpPr>
                <a:spLocks noChangeShapeType="1"/>
              </p:cNvSpPr>
              <p:nvPr/>
            </p:nvSpPr>
            <p:spPr bwMode="auto">
              <a:xfrm flipH="1">
                <a:off x="6318507" y="2876757"/>
                <a:ext cx="1130206" cy="10324"/>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1" name="Line 9"/>
              <p:cNvSpPr>
                <a:spLocks noChangeShapeType="1"/>
              </p:cNvSpPr>
              <p:nvPr/>
            </p:nvSpPr>
            <p:spPr bwMode="auto">
              <a:xfrm flipH="1">
                <a:off x="6329991" y="3800229"/>
                <a:ext cx="1077953" cy="7224"/>
              </a:xfrm>
              <a:prstGeom prst="line">
                <a:avLst/>
              </a:prstGeom>
              <a:noFill/>
              <a:ln w="38100" cmpd="tri">
                <a:solidFill>
                  <a:schemeClr val="bg1">
                    <a:lumMod val="25000"/>
                  </a:schemeClr>
                </a:solidFill>
                <a:prstDash val="solid"/>
                <a:round/>
                <a:headEnd/>
                <a:tailEnd type="none" w="med" len="med"/>
              </a:ln>
            </p:spPr>
            <p:txBody>
              <a:bodyPr/>
              <a:lstStyle/>
              <a:p>
                <a:endParaRPr lang="en-US"/>
              </a:p>
            </p:txBody>
          </p:sp>
          <p:sp>
            <p:nvSpPr>
              <p:cNvPr id="132" name="Line 9"/>
              <p:cNvSpPr>
                <a:spLocks noChangeShapeType="1"/>
              </p:cNvSpPr>
              <p:nvPr/>
            </p:nvSpPr>
            <p:spPr bwMode="auto">
              <a:xfrm flipH="1">
                <a:off x="7437498" y="2414042"/>
                <a:ext cx="1193015" cy="462594"/>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3" name="Line 9"/>
              <p:cNvSpPr>
                <a:spLocks noChangeShapeType="1"/>
              </p:cNvSpPr>
              <p:nvPr/>
            </p:nvSpPr>
            <p:spPr bwMode="auto">
              <a:xfrm flipH="1">
                <a:off x="7428328" y="2879667"/>
                <a:ext cx="1" cy="920320"/>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4" name="Line 9"/>
              <p:cNvSpPr>
                <a:spLocks noChangeShapeType="1"/>
              </p:cNvSpPr>
              <p:nvPr/>
            </p:nvSpPr>
            <p:spPr bwMode="auto">
              <a:xfrm flipH="1" flipV="1">
                <a:off x="6318507" y="3604062"/>
                <a:ext cx="5742" cy="232822"/>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5" name="Line 9"/>
              <p:cNvSpPr>
                <a:spLocks noChangeShapeType="1"/>
              </p:cNvSpPr>
              <p:nvPr/>
            </p:nvSpPr>
            <p:spPr bwMode="auto">
              <a:xfrm flipH="1" flipV="1">
                <a:off x="6318508" y="3069050"/>
                <a:ext cx="133374" cy="87895"/>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6" name="Line 9"/>
              <p:cNvSpPr>
                <a:spLocks noChangeShapeType="1"/>
              </p:cNvSpPr>
              <p:nvPr/>
            </p:nvSpPr>
            <p:spPr bwMode="auto">
              <a:xfrm flipV="1">
                <a:off x="6171510" y="3156944"/>
                <a:ext cx="279372" cy="77143"/>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7" name="Line 9"/>
              <p:cNvSpPr>
                <a:spLocks noChangeShapeType="1"/>
              </p:cNvSpPr>
              <p:nvPr/>
            </p:nvSpPr>
            <p:spPr bwMode="auto">
              <a:xfrm>
                <a:off x="6171513" y="3236997"/>
                <a:ext cx="279369" cy="89446"/>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8" name="Line 9"/>
              <p:cNvSpPr>
                <a:spLocks noChangeShapeType="1"/>
              </p:cNvSpPr>
              <p:nvPr/>
            </p:nvSpPr>
            <p:spPr bwMode="auto">
              <a:xfrm flipV="1">
                <a:off x="6160412" y="3336592"/>
                <a:ext cx="279372" cy="77143"/>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39" name="Line 9"/>
              <p:cNvSpPr>
                <a:spLocks noChangeShapeType="1"/>
              </p:cNvSpPr>
              <p:nvPr/>
            </p:nvSpPr>
            <p:spPr bwMode="auto">
              <a:xfrm>
                <a:off x="6160415" y="3416645"/>
                <a:ext cx="279369" cy="89446"/>
              </a:xfrm>
              <a:prstGeom prst="line">
                <a:avLst/>
              </a:prstGeom>
              <a:noFill/>
              <a:ln w="25400" cmpd="sng">
                <a:solidFill>
                  <a:schemeClr val="bg1">
                    <a:lumMod val="25000"/>
                  </a:schemeClr>
                </a:solidFill>
                <a:prstDash val="solid"/>
                <a:round/>
                <a:headEnd/>
                <a:tailEnd type="none" w="med" len="med"/>
              </a:ln>
            </p:spPr>
            <p:txBody>
              <a:bodyPr/>
              <a:lstStyle/>
              <a:p>
                <a:endParaRPr lang="en-US"/>
              </a:p>
            </p:txBody>
          </p:sp>
          <p:sp>
            <p:nvSpPr>
              <p:cNvPr id="140" name="Line 9"/>
              <p:cNvSpPr>
                <a:spLocks noChangeShapeType="1"/>
              </p:cNvSpPr>
              <p:nvPr/>
            </p:nvSpPr>
            <p:spPr bwMode="auto">
              <a:xfrm flipV="1">
                <a:off x="6318507" y="3514346"/>
                <a:ext cx="118642" cy="87300"/>
              </a:xfrm>
              <a:prstGeom prst="line">
                <a:avLst/>
              </a:prstGeom>
              <a:noFill/>
              <a:ln w="25400" cmpd="sng">
                <a:solidFill>
                  <a:schemeClr val="bg1">
                    <a:lumMod val="25000"/>
                  </a:schemeClr>
                </a:solidFill>
                <a:prstDash val="solid"/>
                <a:round/>
                <a:headEnd/>
                <a:tailEnd type="none" w="med" len="med"/>
              </a:ln>
            </p:spPr>
            <p:txBody>
              <a:bodyPr/>
              <a:lstStyle/>
              <a:p>
                <a:endParaRPr lang="en-US"/>
              </a:p>
            </p:txBody>
          </p:sp>
        </p:grpSp>
      </p:grpSp>
      <p:sp>
        <p:nvSpPr>
          <p:cNvPr id="163" name="Rectangle 162"/>
          <p:cNvSpPr/>
          <p:nvPr/>
        </p:nvSpPr>
        <p:spPr>
          <a:xfrm>
            <a:off x="9293177" y="4151201"/>
            <a:ext cx="704039" cy="584775"/>
          </a:xfrm>
          <a:prstGeom prst="rect">
            <a:avLst/>
          </a:prstGeom>
        </p:spPr>
        <p:txBody>
          <a:bodyPr wrap="none">
            <a:spAutoFit/>
          </a:bodyPr>
          <a:lstStyle/>
          <a:p>
            <a:r>
              <a:rPr lang="en-US" sz="3200" b="1" dirty="0" smtClean="0">
                <a:latin typeface="Times New Roman" panose="02020603050405020304" pitchFamily="18" charset="0"/>
                <a:cs typeface="Times New Roman" panose="02020603050405020304" pitchFamily="18" charset="0"/>
              </a:rPr>
              <a:t>+ </a:t>
            </a:r>
            <a:r>
              <a:rPr lang="el-GR" sz="3200" b="1" dirty="0" smtClean="0">
                <a:latin typeface="Times New Roman" panose="02020603050405020304" pitchFamily="18" charset="0"/>
                <a:cs typeface="Times New Roman" panose="02020603050405020304" pitchFamily="18" charset="0"/>
              </a:rPr>
              <a:t>ξ</a:t>
            </a:r>
            <a:endParaRPr lang="en-US" sz="3200" b="1" dirty="0">
              <a:latin typeface="Times New Roman" panose="02020603050405020304" pitchFamily="18" charset="0"/>
              <a:cs typeface="Times New Roman" panose="02020603050405020304" pitchFamily="18" charset="0"/>
            </a:endParaRPr>
          </a:p>
        </p:txBody>
      </p:sp>
      <p:sp>
        <p:nvSpPr>
          <p:cNvPr id="164" name="TextBox 163"/>
          <p:cNvSpPr txBox="1"/>
          <p:nvPr/>
        </p:nvSpPr>
        <p:spPr>
          <a:xfrm>
            <a:off x="7052480" y="4985165"/>
            <a:ext cx="309700" cy="338554"/>
          </a:xfrm>
          <a:prstGeom prst="rect">
            <a:avLst/>
          </a:prstGeom>
          <a:noFill/>
        </p:spPr>
        <p:txBody>
          <a:bodyPr wrap="none" rtlCol="0">
            <a:spAutoFit/>
          </a:bodyPr>
          <a:lstStyle/>
          <a:p>
            <a:r>
              <a:rPr lang="en-US" sz="1600" b="1" dirty="0" smtClean="0">
                <a:solidFill>
                  <a:schemeClr val="bg1">
                    <a:lumMod val="25000"/>
                  </a:schemeClr>
                </a:solidFill>
              </a:rPr>
              <a:t>A</a:t>
            </a:r>
            <a:endParaRPr lang="en-US" sz="1600" b="1" dirty="0">
              <a:solidFill>
                <a:schemeClr val="bg1">
                  <a:lumMod val="25000"/>
                </a:schemeClr>
              </a:solidFill>
            </a:endParaRPr>
          </a:p>
        </p:txBody>
      </p:sp>
      <p:sp>
        <p:nvSpPr>
          <p:cNvPr id="165" name="TextBox 164"/>
          <p:cNvSpPr txBox="1"/>
          <p:nvPr/>
        </p:nvSpPr>
        <p:spPr>
          <a:xfrm>
            <a:off x="9131026" y="5012293"/>
            <a:ext cx="309700" cy="338554"/>
          </a:xfrm>
          <a:prstGeom prst="rect">
            <a:avLst/>
          </a:prstGeom>
          <a:noFill/>
        </p:spPr>
        <p:txBody>
          <a:bodyPr wrap="none" rtlCol="0">
            <a:spAutoFit/>
          </a:bodyPr>
          <a:lstStyle/>
          <a:p>
            <a:r>
              <a:rPr lang="en-US" sz="1600" b="1" dirty="0" smtClean="0">
                <a:solidFill>
                  <a:schemeClr val="bg1">
                    <a:lumMod val="25000"/>
                  </a:schemeClr>
                </a:solidFill>
              </a:rPr>
              <a:t>A</a:t>
            </a:r>
            <a:endParaRPr lang="en-US" sz="1600" b="1" dirty="0">
              <a:solidFill>
                <a:schemeClr val="bg1">
                  <a:lumMod val="25000"/>
                </a:schemeClr>
              </a:solidFill>
            </a:endParaRPr>
          </a:p>
        </p:txBody>
      </p:sp>
      <p:sp>
        <p:nvSpPr>
          <p:cNvPr id="166" name="TextBox 165"/>
          <p:cNvSpPr txBox="1"/>
          <p:nvPr/>
        </p:nvSpPr>
        <p:spPr>
          <a:xfrm>
            <a:off x="7101204" y="3607080"/>
            <a:ext cx="280846" cy="338554"/>
          </a:xfrm>
          <a:prstGeom prst="rect">
            <a:avLst/>
          </a:prstGeom>
          <a:noFill/>
        </p:spPr>
        <p:txBody>
          <a:bodyPr wrap="none" rtlCol="0">
            <a:spAutoFit/>
          </a:bodyPr>
          <a:lstStyle/>
          <a:p>
            <a:r>
              <a:rPr lang="el-GR" sz="1600" b="1" dirty="0" smtClean="0"/>
              <a:t>γ</a:t>
            </a:r>
            <a:endParaRPr lang="en-US" sz="1600" b="1" dirty="0"/>
          </a:p>
        </p:txBody>
      </p:sp>
      <p:sp>
        <p:nvSpPr>
          <p:cNvPr id="167" name="TextBox 166"/>
          <p:cNvSpPr txBox="1"/>
          <p:nvPr/>
        </p:nvSpPr>
        <p:spPr>
          <a:xfrm flipH="1">
            <a:off x="9179670" y="3585106"/>
            <a:ext cx="369856" cy="338554"/>
          </a:xfrm>
          <a:prstGeom prst="rect">
            <a:avLst/>
          </a:prstGeom>
          <a:noFill/>
        </p:spPr>
        <p:txBody>
          <a:bodyPr wrap="square" rtlCol="0">
            <a:spAutoFit/>
          </a:bodyPr>
          <a:lstStyle/>
          <a:p>
            <a:r>
              <a:rPr lang="el-GR" sz="1600" b="1" dirty="0" smtClean="0"/>
              <a:t>π</a:t>
            </a:r>
            <a:r>
              <a:rPr lang="en-US" sz="1600" b="1" baseline="30000" dirty="0" smtClean="0"/>
              <a:t>0</a:t>
            </a:r>
            <a:endParaRPr lang="en-US" sz="1600" b="1" baseline="30000" dirty="0"/>
          </a:p>
        </p:txBody>
      </p:sp>
      <p:sp>
        <p:nvSpPr>
          <p:cNvPr id="168" name="TextBox 167"/>
          <p:cNvSpPr txBox="1"/>
          <p:nvPr/>
        </p:nvSpPr>
        <p:spPr>
          <a:xfrm>
            <a:off x="9515384" y="5016207"/>
            <a:ext cx="309700" cy="338554"/>
          </a:xfrm>
          <a:prstGeom prst="rect">
            <a:avLst/>
          </a:prstGeom>
          <a:noFill/>
        </p:spPr>
        <p:txBody>
          <a:bodyPr wrap="none" rtlCol="0">
            <a:spAutoFit/>
          </a:bodyPr>
          <a:lstStyle/>
          <a:p>
            <a:r>
              <a:rPr lang="en-US" sz="1600" b="1" dirty="0" smtClean="0">
                <a:solidFill>
                  <a:schemeClr val="bg1">
                    <a:lumMod val="25000"/>
                  </a:schemeClr>
                </a:solidFill>
              </a:rPr>
              <a:t>A</a:t>
            </a:r>
            <a:endParaRPr lang="en-US" sz="1600" b="1" dirty="0">
              <a:solidFill>
                <a:schemeClr val="bg1">
                  <a:lumMod val="25000"/>
                </a:schemeClr>
              </a:solidFill>
            </a:endParaRPr>
          </a:p>
        </p:txBody>
      </p:sp>
      <p:sp>
        <p:nvSpPr>
          <p:cNvPr id="169" name="TextBox 168"/>
          <p:cNvSpPr txBox="1"/>
          <p:nvPr/>
        </p:nvSpPr>
        <p:spPr>
          <a:xfrm>
            <a:off x="11892282" y="4985165"/>
            <a:ext cx="309700" cy="338554"/>
          </a:xfrm>
          <a:prstGeom prst="rect">
            <a:avLst/>
          </a:prstGeom>
          <a:noFill/>
        </p:spPr>
        <p:txBody>
          <a:bodyPr wrap="none" rtlCol="0">
            <a:spAutoFit/>
          </a:bodyPr>
          <a:lstStyle/>
          <a:p>
            <a:r>
              <a:rPr lang="en-US" sz="1600" b="1" dirty="0" smtClean="0">
                <a:solidFill>
                  <a:schemeClr val="bg1">
                    <a:lumMod val="25000"/>
                  </a:schemeClr>
                </a:solidFill>
              </a:rPr>
              <a:t>A</a:t>
            </a:r>
            <a:endParaRPr lang="en-US" sz="1600" b="1" dirty="0">
              <a:solidFill>
                <a:schemeClr val="bg1">
                  <a:lumMod val="25000"/>
                </a:schemeClr>
              </a:solidFill>
            </a:endParaRPr>
          </a:p>
        </p:txBody>
      </p:sp>
      <p:sp>
        <p:nvSpPr>
          <p:cNvPr id="170" name="TextBox 169"/>
          <p:cNvSpPr txBox="1"/>
          <p:nvPr/>
        </p:nvSpPr>
        <p:spPr>
          <a:xfrm>
            <a:off x="9658855" y="3450630"/>
            <a:ext cx="280846" cy="338554"/>
          </a:xfrm>
          <a:prstGeom prst="rect">
            <a:avLst/>
          </a:prstGeom>
          <a:noFill/>
        </p:spPr>
        <p:txBody>
          <a:bodyPr wrap="none" rtlCol="0">
            <a:spAutoFit/>
          </a:bodyPr>
          <a:lstStyle/>
          <a:p>
            <a:r>
              <a:rPr lang="el-GR" sz="1600" b="1" dirty="0" smtClean="0"/>
              <a:t>γ</a:t>
            </a:r>
            <a:endParaRPr lang="en-US" sz="1600" b="1" dirty="0"/>
          </a:p>
        </p:txBody>
      </p:sp>
      <p:sp>
        <p:nvSpPr>
          <p:cNvPr id="171" name="TextBox 170"/>
          <p:cNvSpPr txBox="1"/>
          <p:nvPr/>
        </p:nvSpPr>
        <p:spPr>
          <a:xfrm flipH="1">
            <a:off x="11878996" y="3591292"/>
            <a:ext cx="381313" cy="338554"/>
          </a:xfrm>
          <a:prstGeom prst="rect">
            <a:avLst/>
          </a:prstGeom>
          <a:noFill/>
        </p:spPr>
        <p:txBody>
          <a:bodyPr wrap="square" rtlCol="0">
            <a:spAutoFit/>
          </a:bodyPr>
          <a:lstStyle/>
          <a:p>
            <a:r>
              <a:rPr lang="el-GR" sz="1600" b="1" dirty="0" smtClean="0"/>
              <a:t>π</a:t>
            </a:r>
            <a:r>
              <a:rPr lang="en-US" sz="1600" b="1" baseline="30000" dirty="0" smtClean="0"/>
              <a:t>0</a:t>
            </a:r>
            <a:endParaRPr lang="en-US" sz="1600" b="1" baseline="30000" dirty="0"/>
          </a:p>
        </p:txBody>
      </p:sp>
      <p:sp>
        <p:nvSpPr>
          <p:cNvPr id="172" name="TextBox 171"/>
          <p:cNvSpPr txBox="1"/>
          <p:nvPr/>
        </p:nvSpPr>
        <p:spPr>
          <a:xfrm>
            <a:off x="11204455" y="4267575"/>
            <a:ext cx="540533" cy="338554"/>
          </a:xfrm>
          <a:prstGeom prst="rect">
            <a:avLst/>
          </a:prstGeom>
          <a:noFill/>
        </p:spPr>
        <p:txBody>
          <a:bodyPr wrap="none" rtlCol="0">
            <a:spAutoFit/>
          </a:bodyPr>
          <a:lstStyle/>
          <a:p>
            <a:r>
              <a:rPr lang="el-GR" sz="1600" b="1" dirty="0" smtClean="0"/>
              <a:t>ω</a:t>
            </a:r>
            <a:r>
              <a:rPr lang="en-US" sz="1600" b="1" dirty="0" smtClean="0"/>
              <a:t>, </a:t>
            </a:r>
            <a:r>
              <a:rPr lang="el-GR" sz="1600" b="1" dirty="0" smtClean="0"/>
              <a:t>ρ</a:t>
            </a:r>
            <a:endParaRPr lang="en-US" sz="1600" b="1" dirty="0"/>
          </a:p>
        </p:txBody>
      </p:sp>
      <p:sp>
        <p:nvSpPr>
          <p:cNvPr id="173" name="TextBox 172"/>
          <p:cNvSpPr txBox="1"/>
          <p:nvPr/>
        </p:nvSpPr>
        <p:spPr>
          <a:xfrm>
            <a:off x="10584027" y="3833323"/>
            <a:ext cx="540533" cy="338554"/>
          </a:xfrm>
          <a:prstGeom prst="rect">
            <a:avLst/>
          </a:prstGeom>
          <a:noFill/>
        </p:spPr>
        <p:txBody>
          <a:bodyPr wrap="none" rtlCol="0">
            <a:spAutoFit/>
          </a:bodyPr>
          <a:lstStyle/>
          <a:p>
            <a:r>
              <a:rPr lang="el-GR" sz="1600" b="1" dirty="0" smtClean="0"/>
              <a:t>ρ</a:t>
            </a:r>
            <a:r>
              <a:rPr lang="en-US" sz="1600" b="1" dirty="0" smtClean="0"/>
              <a:t>, </a:t>
            </a:r>
            <a:r>
              <a:rPr lang="el-GR" sz="1600" b="1" dirty="0" smtClean="0"/>
              <a:t>ω</a:t>
            </a:r>
            <a:endParaRPr lang="en-US" sz="1600" b="1" dirty="0"/>
          </a:p>
        </p:txBody>
      </p:sp>
      <p:sp>
        <p:nvSpPr>
          <p:cNvPr id="174" name="TextBox 173"/>
          <p:cNvSpPr txBox="1"/>
          <p:nvPr/>
        </p:nvSpPr>
        <p:spPr>
          <a:xfrm>
            <a:off x="10108962" y="4287325"/>
            <a:ext cx="312906" cy="338554"/>
          </a:xfrm>
          <a:prstGeom prst="rect">
            <a:avLst/>
          </a:prstGeom>
          <a:noFill/>
        </p:spPr>
        <p:txBody>
          <a:bodyPr wrap="none" rtlCol="0">
            <a:spAutoFit/>
          </a:bodyPr>
          <a:lstStyle/>
          <a:p>
            <a:r>
              <a:rPr lang="en-US" sz="1600" b="1" i="1" dirty="0" smtClean="0">
                <a:latin typeface="Castellar" panose="020A0402060406010301" pitchFamily="18" charset="0"/>
              </a:rPr>
              <a:t>P</a:t>
            </a:r>
            <a:endParaRPr lang="en-US" sz="1600" b="1" i="1" dirty="0">
              <a:latin typeface="Castellar" panose="020A0402060406010301" pitchFamily="18" charset="0"/>
            </a:endParaRPr>
          </a:p>
        </p:txBody>
      </p:sp>
      <p:sp>
        <p:nvSpPr>
          <p:cNvPr id="175" name="TextBox 174"/>
          <p:cNvSpPr txBox="1"/>
          <p:nvPr/>
        </p:nvSpPr>
        <p:spPr>
          <a:xfrm>
            <a:off x="8272649" y="4297604"/>
            <a:ext cx="540533" cy="338554"/>
          </a:xfrm>
          <a:prstGeom prst="rect">
            <a:avLst/>
          </a:prstGeom>
          <a:noFill/>
        </p:spPr>
        <p:txBody>
          <a:bodyPr wrap="none" rtlCol="0">
            <a:spAutoFit/>
          </a:bodyPr>
          <a:lstStyle/>
          <a:p>
            <a:r>
              <a:rPr lang="el-GR" sz="1600" b="1" dirty="0" smtClean="0"/>
              <a:t>ω</a:t>
            </a:r>
            <a:r>
              <a:rPr lang="en-US" sz="1600" b="1" dirty="0" smtClean="0"/>
              <a:t>, </a:t>
            </a:r>
            <a:r>
              <a:rPr lang="el-GR" sz="1600" b="1" dirty="0" smtClean="0"/>
              <a:t>ρ</a:t>
            </a:r>
            <a:endParaRPr lang="en-US" sz="1600" b="1" dirty="0"/>
          </a:p>
        </p:txBody>
      </p:sp>
    </p:spTree>
    <p:extLst>
      <p:ext uri="{BB962C8B-B14F-4D97-AF65-F5344CB8AC3E}">
        <p14:creationId xmlns:p14="http://schemas.microsoft.com/office/powerpoint/2010/main" val="79509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357735" y="2407317"/>
            <a:ext cx="3603487" cy="3251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980248" y="439828"/>
            <a:ext cx="7463790" cy="1362113"/>
          </a:xfrm>
        </p:spPr>
        <p:txBody>
          <a:bodyPr/>
          <a:lstStyle/>
          <a:p>
            <a:r>
              <a:rPr lang="en-US" dirty="0" smtClean="0"/>
              <a:t>Fit </a:t>
            </a:r>
            <a:r>
              <a:rPr lang="el-GR" dirty="0" smtClean="0"/>
              <a:t>χ</a:t>
            </a:r>
            <a:r>
              <a:rPr lang="en-US" baseline="30000" dirty="0" smtClean="0"/>
              <a:t>2</a:t>
            </a:r>
            <a:r>
              <a:rPr lang="en-US" dirty="0" smtClean="0"/>
              <a:t> sensitivity to shadowing parameter</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24</a:t>
            </a:fld>
            <a:endParaRPr lang="en-US" dirty="0"/>
          </a:p>
        </p:txBody>
      </p:sp>
      <p:sp>
        <p:nvSpPr>
          <p:cNvPr id="7" name="Rectangle 6"/>
          <p:cNvSpPr/>
          <p:nvPr/>
        </p:nvSpPr>
        <p:spPr>
          <a:xfrm>
            <a:off x="8211910" y="2411286"/>
            <a:ext cx="3603487" cy="325199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301534" y="2335150"/>
            <a:ext cx="3424237" cy="3424237"/>
          </a:xfrm>
        </p:spPr>
      </p:pic>
      <p:pic>
        <p:nvPicPr>
          <p:cNvPr id="8"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5922" y="2335150"/>
            <a:ext cx="3424237" cy="3424237"/>
          </a:xfrm>
          <a:prstGeom prst="rect">
            <a:avLst/>
          </a:prstGeom>
        </p:spPr>
      </p:pic>
      <p:cxnSp>
        <p:nvCxnSpPr>
          <p:cNvPr id="9" name="Straight Connector 8"/>
          <p:cNvCxnSpPr/>
          <p:nvPr/>
        </p:nvCxnSpPr>
        <p:spPr>
          <a:xfrm flipV="1">
            <a:off x="5906142" y="2893124"/>
            <a:ext cx="590550" cy="238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5923759" y="3285995"/>
            <a:ext cx="590550" cy="2380"/>
          </a:xfrm>
          <a:prstGeom prst="line">
            <a:avLst/>
          </a:prstGeom>
          <a:ln w="38100">
            <a:solidFill>
              <a:srgbClr val="00558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5925073" y="3675803"/>
            <a:ext cx="590550" cy="238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2" name="TextBox 11"/>
              <p:cNvSpPr txBox="1"/>
              <p:nvPr/>
            </p:nvSpPr>
            <p:spPr>
              <a:xfrm>
                <a:off x="6796008" y="2763463"/>
                <a:ext cx="59163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𝑠𝑡</m:t>
                                  </m:r>
                                </m:sub>
                              </m:sSub>
                            </m:e>
                          </m:d>
                        </m:e>
                        <m:sup>
                          <m:r>
                            <a:rPr lang="en-US" b="0" i="1" smtClean="0">
                              <a:latin typeface="Cambria Math" panose="02040503050406030204" pitchFamily="18" charset="0"/>
                            </a:rPr>
                            <m:t>2</m:t>
                          </m:r>
                        </m:sup>
                      </m:sSup>
                    </m:oMath>
                  </m:oMathPara>
                </a14:m>
                <a:endParaRPr lang="en-US" dirty="0"/>
              </a:p>
            </p:txBody>
          </p:sp>
        </mc:Choice>
        <mc:Fallback>
          <p:sp>
            <p:nvSpPr>
              <p:cNvPr id="12" name="TextBox 11"/>
              <p:cNvSpPr txBox="1">
                <a:spLocks noRot="1" noChangeAspect="1" noMove="1" noResize="1" noEditPoints="1" noAdjustHandles="1" noChangeArrowheads="1" noChangeShapeType="1" noTextEdit="1"/>
              </p:cNvSpPr>
              <p:nvPr/>
            </p:nvSpPr>
            <p:spPr>
              <a:xfrm>
                <a:off x="6796008" y="2763463"/>
                <a:ext cx="591636" cy="276999"/>
              </a:xfrm>
              <a:prstGeom prst="rect">
                <a:avLst/>
              </a:prstGeom>
              <a:blipFill>
                <a:blip r:embed="rId4"/>
                <a:stretch>
                  <a:fillRect t="-4348" r="-4124" b="-1304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p:cNvSpPr txBox="1"/>
              <p:nvPr/>
            </p:nvSpPr>
            <p:spPr>
              <a:xfrm>
                <a:off x="6796008" y="3135420"/>
                <a:ext cx="50270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𝐼</m:t>
                                  </m:r>
                                </m:sub>
                              </m:sSub>
                            </m:e>
                          </m:d>
                        </m:e>
                        <m:sup>
                          <m:r>
                            <a:rPr lang="en-US" b="0" i="1" smtClean="0">
                              <a:latin typeface="Cambria Math" panose="02040503050406030204" pitchFamily="18" charset="0"/>
                            </a:rPr>
                            <m:t>2</m:t>
                          </m:r>
                        </m:sup>
                      </m:sSup>
                    </m:oMath>
                  </m:oMathPara>
                </a14:m>
                <a:endParaRPr lang="en-US" dirty="0"/>
              </a:p>
            </p:txBody>
          </p:sp>
        </mc:Choice>
        <mc:Fallback>
          <p:sp>
            <p:nvSpPr>
              <p:cNvPr id="13" name="TextBox 12"/>
              <p:cNvSpPr txBox="1">
                <a:spLocks noRot="1" noChangeAspect="1" noMove="1" noResize="1" noEditPoints="1" noAdjustHandles="1" noChangeArrowheads="1" noChangeShapeType="1" noTextEdit="1"/>
              </p:cNvSpPr>
              <p:nvPr/>
            </p:nvSpPr>
            <p:spPr>
              <a:xfrm>
                <a:off x="6796008" y="3135420"/>
                <a:ext cx="502702" cy="276999"/>
              </a:xfrm>
              <a:prstGeom prst="rect">
                <a:avLst/>
              </a:prstGeom>
              <a:blipFill>
                <a:blip r:embed="rId5"/>
                <a:stretch>
                  <a:fillRect t="-4348" r="-4878" b="-1521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4" name="TextBox 13"/>
              <p:cNvSpPr txBox="1"/>
              <p:nvPr/>
            </p:nvSpPr>
            <p:spPr>
              <a:xfrm>
                <a:off x="6796008" y="3526525"/>
                <a:ext cx="118340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i="1" smtClean="0">
                              <a:latin typeface="Cambria Math" panose="02040503050406030204" pitchFamily="18" charset="0"/>
                            </a:rPr>
                          </m:ctrlPr>
                        </m:sSupPr>
                        <m:e>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𝐹</m:t>
                                  </m:r>
                                </m:e>
                                <m:sub>
                                  <m:r>
                                    <a:rPr lang="en-US" b="0" i="1" smtClean="0">
                                      <a:latin typeface="Cambria Math" panose="02040503050406030204" pitchFamily="18" charset="0"/>
                                    </a:rPr>
                                    <m:t>𝑠𝑡</m:t>
                                  </m:r>
                                </m:sub>
                              </m:sSub>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𝜉</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𝐹</m:t>
                                  </m:r>
                                </m:e>
                                <m:sub>
                                  <m:r>
                                    <a:rPr lang="en-US" b="0" i="1" smtClean="0">
                                      <a:latin typeface="Cambria Math" panose="02040503050406030204" pitchFamily="18" charset="0"/>
                                      <a:ea typeface="Cambria Math" panose="02040503050406030204" pitchFamily="18" charset="0"/>
                                    </a:rPr>
                                    <m:t>𝐼</m:t>
                                  </m:r>
                                </m:sub>
                              </m:sSub>
                            </m:e>
                          </m:d>
                        </m:e>
                        <m:sup>
                          <m:r>
                            <a:rPr lang="en-US" b="0" i="1" smtClean="0">
                              <a:latin typeface="Cambria Math" panose="02040503050406030204" pitchFamily="18" charset="0"/>
                            </a:rPr>
                            <m:t>2</m:t>
                          </m:r>
                        </m:sup>
                      </m:sSup>
                    </m:oMath>
                  </m:oMathPara>
                </a14:m>
                <a:endParaRPr lang="en-US" dirty="0"/>
              </a:p>
            </p:txBody>
          </p:sp>
        </mc:Choice>
        <mc:Fallback>
          <p:sp>
            <p:nvSpPr>
              <p:cNvPr id="14" name="TextBox 13"/>
              <p:cNvSpPr txBox="1">
                <a:spLocks noRot="1" noChangeAspect="1" noMove="1" noResize="1" noEditPoints="1" noAdjustHandles="1" noChangeArrowheads="1" noChangeShapeType="1" noTextEdit="1"/>
              </p:cNvSpPr>
              <p:nvPr/>
            </p:nvSpPr>
            <p:spPr>
              <a:xfrm>
                <a:off x="6796008" y="3526525"/>
                <a:ext cx="1183401" cy="276999"/>
              </a:xfrm>
              <a:prstGeom prst="rect">
                <a:avLst/>
              </a:prstGeom>
              <a:blipFill>
                <a:blip r:embed="rId6"/>
                <a:stretch>
                  <a:fillRect t="-4348" r="-1546" b="-32609"/>
                </a:stretch>
              </a:blipFill>
            </p:spPr>
            <p:txBody>
              <a:bodyPr/>
              <a:lstStyle/>
              <a:p>
                <a:r>
                  <a:rPr lang="en-US">
                    <a:noFill/>
                  </a:rPr>
                  <a:t> </a:t>
                </a:r>
              </a:p>
            </p:txBody>
          </p:sp>
        </mc:Fallback>
      </mc:AlternateContent>
      <p:sp>
        <p:nvSpPr>
          <p:cNvPr id="16" name="Title 5"/>
          <p:cNvSpPr txBox="1">
            <a:spLocks/>
          </p:cNvSpPr>
          <p:nvPr/>
        </p:nvSpPr>
        <p:spPr>
          <a:xfrm>
            <a:off x="4678455" y="2016826"/>
            <a:ext cx="3211328"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Strong FF and shadowing</a:t>
            </a:r>
            <a:endParaRPr lang="en-US" sz="2000" dirty="0">
              <a:solidFill>
                <a:schemeClr val="bg1">
                  <a:lumMod val="25000"/>
                </a:schemeClr>
              </a:solidFill>
            </a:endParaRPr>
          </a:p>
        </p:txBody>
      </p:sp>
      <p:sp>
        <p:nvSpPr>
          <p:cNvPr id="17" name="Title 5"/>
          <p:cNvSpPr txBox="1">
            <a:spLocks/>
          </p:cNvSpPr>
          <p:nvPr/>
        </p:nvSpPr>
        <p:spPr>
          <a:xfrm>
            <a:off x="8151833" y="2036582"/>
            <a:ext cx="4040167" cy="369332"/>
          </a:xfrm>
          <a:prstGeom prst="rect">
            <a:avLst/>
          </a:prstGeom>
          <a:noFill/>
        </p:spPr>
        <p:txBody>
          <a:bodyPr vert="horz" wrap="square" lIns="91440" tIns="45720" rIns="91440" bIns="45720" rtlCol="0" anchor="ctr">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smtClean="0">
                <a:solidFill>
                  <a:schemeClr val="bg1">
                    <a:lumMod val="25000"/>
                  </a:schemeClr>
                </a:solidFill>
                <a:latin typeface="Times New Roman" pitchFamily="18" charset="0"/>
                <a:cs typeface="Times New Roman" pitchFamily="18" charset="0"/>
                <a:sym typeface="Symbol"/>
              </a:rPr>
              <a:t>Data fit </a:t>
            </a:r>
            <a:r>
              <a:rPr lang="el-GR" sz="2000" b="1" dirty="0" smtClean="0">
                <a:solidFill>
                  <a:schemeClr val="bg1">
                    <a:lumMod val="25000"/>
                  </a:schemeClr>
                </a:solidFill>
                <a:latin typeface="Times New Roman" pitchFamily="18" charset="0"/>
                <a:cs typeface="Times New Roman" pitchFamily="18" charset="0"/>
                <a:sym typeface="Symbol"/>
              </a:rPr>
              <a:t>χ</a:t>
            </a:r>
            <a:r>
              <a:rPr lang="en-US" sz="2000" b="1" dirty="0" smtClean="0">
                <a:solidFill>
                  <a:schemeClr val="bg1">
                    <a:lumMod val="25000"/>
                  </a:schemeClr>
                </a:solidFill>
                <a:latin typeface="Times New Roman" pitchFamily="18" charset="0"/>
                <a:cs typeface="Times New Roman" pitchFamily="18" charset="0"/>
                <a:sym typeface="Symbol"/>
              </a:rPr>
              <a:t>2 vs shadowing parameter</a:t>
            </a:r>
            <a:endParaRPr lang="en-US" sz="2000" dirty="0">
              <a:solidFill>
                <a:schemeClr val="bg1">
                  <a:lumMod val="25000"/>
                </a:schemeClr>
              </a:solidFill>
            </a:endParaRPr>
          </a:p>
        </p:txBody>
      </p:sp>
      <p:sp>
        <p:nvSpPr>
          <p:cNvPr id="18" name="Content Placeholder 2"/>
          <p:cNvSpPr txBox="1">
            <a:spLocks/>
          </p:cNvSpPr>
          <p:nvPr/>
        </p:nvSpPr>
        <p:spPr>
          <a:xfrm>
            <a:off x="186901" y="2649486"/>
            <a:ext cx="4048171" cy="2822803"/>
          </a:xfrm>
          <a:prstGeom prst="rect">
            <a:avLst/>
          </a:prstGeom>
          <a:ln>
            <a:solidFill>
              <a:schemeClr val="accent1">
                <a:shade val="50000"/>
              </a:schemeClr>
            </a:solidFill>
          </a:ln>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just">
              <a:buNone/>
            </a:pPr>
            <a:r>
              <a:rPr lang="en-US" sz="2000" dirty="0" smtClean="0">
                <a:latin typeface="Times New Roman" panose="02020603050405020304" pitchFamily="18" charset="0"/>
                <a:cs typeface="Times New Roman" panose="02020603050405020304" pitchFamily="18" charset="0"/>
              </a:rPr>
              <a:t>Obtained PrimEx-II cross section has few times less statistical uncertainty than PrimEx-I data and </a:t>
            </a:r>
            <a:r>
              <a:rPr lang="en-US" sz="2000" dirty="0" smtClean="0">
                <a:latin typeface="Times New Roman" panose="02020603050405020304" pitchFamily="18" charset="0"/>
                <a:cs typeface="Times New Roman" panose="02020603050405020304" pitchFamily="18" charset="0"/>
              </a:rPr>
              <a:t>show sensitivity </a:t>
            </a:r>
            <a:r>
              <a:rPr lang="en-US" sz="2000" dirty="0" smtClean="0">
                <a:latin typeface="Times New Roman" panose="02020603050405020304" pitchFamily="18" charset="0"/>
                <a:cs typeface="Times New Roman" panose="02020603050405020304" pitchFamily="18" charset="0"/>
              </a:rPr>
              <a:t>to shadowing parameter value.</a:t>
            </a:r>
          </a:p>
          <a:p>
            <a:pPr marL="0" indent="0" algn="just">
              <a:buNone/>
            </a:pPr>
            <a:r>
              <a:rPr lang="en-US" sz="2000" dirty="0" smtClean="0">
                <a:latin typeface="Times New Roman" panose="02020603050405020304" pitchFamily="18" charset="0"/>
                <a:cs typeface="Times New Roman" panose="02020603050405020304" pitchFamily="18" charset="0"/>
              </a:rPr>
              <a:t>Used in the analysis value </a:t>
            </a:r>
            <a:r>
              <a:rPr lang="el-GR" sz="2000" dirty="0" smtClean="0">
                <a:latin typeface="Times New Roman" panose="02020603050405020304" pitchFamily="18" charset="0"/>
                <a:cs typeface="Times New Roman" panose="02020603050405020304" pitchFamily="18" charset="0"/>
              </a:rPr>
              <a:t>ξ</a:t>
            </a:r>
            <a:r>
              <a:rPr lang="en-US" sz="2000" dirty="0" smtClean="0">
                <a:latin typeface="Times New Roman" panose="02020603050405020304" pitchFamily="18" charset="0"/>
                <a:cs typeface="Times New Roman" panose="02020603050405020304" pitchFamily="18" charset="0"/>
              </a:rPr>
              <a:t>=0.25* </a:t>
            </a:r>
            <a:r>
              <a:rPr lang="en-US" sz="2000" dirty="0" smtClean="0">
                <a:latin typeface="Times New Roman" panose="02020603050405020304" pitchFamily="18" charset="0"/>
                <a:cs typeface="Times New Roman" panose="02020603050405020304" pitchFamily="18" charset="0"/>
              </a:rPr>
              <a:t>is in agreement with the value giving the best fit </a:t>
            </a:r>
            <a:r>
              <a:rPr lang="el-GR" sz="2000" dirty="0" smtClean="0">
                <a:latin typeface="Times New Roman" panose="02020603050405020304" pitchFamily="18" charset="0"/>
                <a:cs typeface="Times New Roman" panose="02020603050405020304" pitchFamily="18" charset="0"/>
              </a:rPr>
              <a:t>χ</a:t>
            </a:r>
            <a:r>
              <a:rPr lang="en-US" sz="2000" baseline="30000" dirty="0" smtClean="0">
                <a:latin typeface="Times New Roman" panose="02020603050405020304" pitchFamily="18" charset="0"/>
                <a:cs typeface="Times New Roman" panose="02020603050405020304" pitchFamily="18" charset="0"/>
              </a:rPr>
              <a:t>2</a:t>
            </a:r>
            <a:r>
              <a:rPr lang="en-US" sz="2000" dirty="0" smtClean="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ξ</a:t>
            </a:r>
            <a:r>
              <a:rPr lang="en-US" sz="2000" dirty="0" smtClean="0">
                <a:latin typeface="Times New Roman" panose="02020603050405020304" pitchFamily="18" charset="0"/>
                <a:cs typeface="Times New Roman" panose="02020603050405020304" pitchFamily="18" charset="0"/>
              </a:rPr>
              <a:t>=0.30±0.17</a:t>
            </a:r>
            <a:endParaRPr lang="en-US" sz="2000" dirty="0">
              <a:latin typeface="Times New Roman" panose="02020603050405020304" pitchFamily="18" charset="0"/>
              <a:cs typeface="Times New Roman" panose="02020603050405020304" pitchFamily="18" charset="0"/>
            </a:endParaRPr>
          </a:p>
        </p:txBody>
      </p:sp>
      <p:sp>
        <p:nvSpPr>
          <p:cNvPr id="3" name="Rectangle 2"/>
          <p:cNvSpPr/>
          <p:nvPr/>
        </p:nvSpPr>
        <p:spPr>
          <a:xfrm>
            <a:off x="14517" y="5974272"/>
            <a:ext cx="6096000" cy="646331"/>
          </a:xfrm>
          <a:prstGeom prst="rect">
            <a:avLst/>
          </a:prstGeom>
        </p:spPr>
        <p:txBody>
          <a:bodyPr>
            <a:spAutoFit/>
          </a:bodyPr>
          <a:lstStyle/>
          <a:p>
            <a:r>
              <a:rPr lang="nb-NO" i="1" dirty="0">
                <a:latin typeface="Times New Roman" panose="02020603050405020304" pitchFamily="18" charset="0"/>
                <a:cs typeface="Times New Roman" panose="02020603050405020304" pitchFamily="18" charset="0"/>
              </a:rPr>
              <a:t>* W. Meyer et al., Phys. Rev. Lett. 28, 1344 (1972</a:t>
            </a:r>
            <a:r>
              <a:rPr lang="nb-NO" i="1" dirty="0" smtClean="0">
                <a:latin typeface="Times New Roman" panose="02020603050405020304" pitchFamily="18" charset="0"/>
                <a:cs typeface="Times New Roman" panose="02020603050405020304" pitchFamily="18" charset="0"/>
              </a:rPr>
              <a:t>);</a:t>
            </a:r>
            <a:endParaRPr lang="nb-NO" i="1" dirty="0">
              <a:latin typeface="Times New Roman" panose="02020603050405020304" pitchFamily="18" charset="0"/>
              <a:cs typeface="Times New Roman" panose="02020603050405020304" pitchFamily="18" charset="0"/>
            </a:endParaRPr>
          </a:p>
          <a:p>
            <a:r>
              <a:rPr lang="nb-NO" i="1" dirty="0">
                <a:latin typeface="Times New Roman" panose="02020603050405020304" pitchFamily="18" charset="0"/>
                <a:cs typeface="Times New Roman" panose="02020603050405020304" pitchFamily="18" charset="0"/>
              </a:rPr>
              <a:t>   A.  M.  Boyarski et  al.,  Phys.  Rev.  Lett. 23,  1343 (1969</a:t>
            </a:r>
            <a:r>
              <a:rPr lang="nb-NO" i="1" dirty="0" smtClean="0">
                <a:latin typeface="Times New Roman" panose="02020603050405020304" pitchFamily="18" charset="0"/>
                <a:cs typeface="Times New Roman" panose="02020603050405020304" pitchFamily="18" charset="0"/>
              </a:rPr>
              <a:t>)</a:t>
            </a:r>
            <a:endParaRPr lang="en-US"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43856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PrimEx </a:t>
            </a:r>
            <a:r>
              <a:rPr lang="en-US" dirty="0" smtClean="0"/>
              <a:t>systematic uncertainty control</a:t>
            </a:r>
            <a:endParaRPr lang="en-US" dirty="0"/>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25</a:t>
            </a:fld>
            <a:endParaRPr lang="en-US" dirty="0"/>
          </a:p>
        </p:txBody>
      </p:sp>
      <p:sp>
        <p:nvSpPr>
          <p:cNvPr id="7" name="TextBox 6"/>
          <p:cNvSpPr txBox="1"/>
          <p:nvPr/>
        </p:nvSpPr>
        <p:spPr>
          <a:xfrm>
            <a:off x="131664" y="1784079"/>
            <a:ext cx="7012698" cy="4616648"/>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Measurement systematics:</a:t>
            </a:r>
          </a:p>
          <a:p>
            <a:pPr lvl="1">
              <a:buSzPct val="50000"/>
              <a:buBlip>
                <a:blip r:embed="rId2"/>
              </a:buBlip>
            </a:pPr>
            <a:r>
              <a:rPr lang="en-US" b="1" dirty="0">
                <a:solidFill>
                  <a:schemeClr val="bg1">
                    <a:lumMod val="25000"/>
                  </a:schemeClr>
                </a:solidFill>
                <a:latin typeface="Times New Roman" pitchFamily="18" charset="0"/>
                <a:cs typeface="Times New Roman" pitchFamily="18" charset="0"/>
                <a:sym typeface="Symbol"/>
              </a:rPr>
              <a:t> </a:t>
            </a:r>
            <a:r>
              <a:rPr lang="en-US" b="1" dirty="0" smtClean="0">
                <a:solidFill>
                  <a:schemeClr val="bg1">
                    <a:lumMod val="25000"/>
                  </a:schemeClr>
                </a:solidFill>
                <a:latin typeface="Times New Roman" pitchFamily="18" charset="0"/>
                <a:cs typeface="Times New Roman" pitchFamily="18" charset="0"/>
                <a:sym typeface="Symbol"/>
              </a:rPr>
              <a:t>Well known QED processes have been measured periodically during run time (dedicated Compton runs)</a:t>
            </a:r>
          </a:p>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Photon beam flux control:</a:t>
            </a:r>
          </a:p>
          <a:p>
            <a:pPr lvl="1">
              <a:buSzPct val="50000"/>
              <a:buBlip>
                <a:blip r:embed="rId2"/>
              </a:buBlip>
            </a:pPr>
            <a:r>
              <a:rPr lang="en-US" b="1" dirty="0" smtClean="0">
                <a:solidFill>
                  <a:schemeClr val="bg1">
                    <a:lumMod val="25000"/>
                  </a:schemeClr>
                </a:solidFill>
                <a:latin typeface="Times New Roman" pitchFamily="18" charset="0"/>
                <a:cs typeface="Times New Roman" pitchFamily="18" charset="0"/>
                <a:sym typeface="Symbol"/>
              </a:rPr>
              <a:t> Dedicated total absorption counter runs have been taken periodically</a:t>
            </a:r>
          </a:p>
          <a:p>
            <a:pPr lvl="1">
              <a:buSzPct val="50000"/>
              <a:buBlip>
                <a:blip r:embed="rId2"/>
              </a:buBlip>
            </a:pPr>
            <a:r>
              <a:rPr lang="en-US" b="1" dirty="0">
                <a:solidFill>
                  <a:schemeClr val="bg1">
                    <a:lumMod val="25000"/>
                  </a:schemeClr>
                </a:solidFill>
                <a:latin typeface="Times New Roman" pitchFamily="18" charset="0"/>
                <a:cs typeface="Times New Roman" pitchFamily="18" charset="0"/>
                <a:sym typeface="Symbol"/>
              </a:rPr>
              <a:t> </a:t>
            </a:r>
            <a:r>
              <a:rPr lang="en-US" b="1" dirty="0" smtClean="0">
                <a:solidFill>
                  <a:schemeClr val="bg1">
                    <a:lumMod val="25000"/>
                  </a:schemeClr>
                </a:solidFill>
                <a:latin typeface="Times New Roman" pitchFamily="18" charset="0"/>
                <a:cs typeface="Times New Roman" pitchFamily="18" charset="0"/>
                <a:sym typeface="Symbol"/>
              </a:rPr>
              <a:t>Additional luminosity control with pair spectrometer</a:t>
            </a:r>
          </a:p>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Model uncertainty:</a:t>
            </a:r>
          </a:p>
          <a:p>
            <a:pPr lvl="1">
              <a:buSzPct val="50000"/>
              <a:buBlip>
                <a:blip r:embed="rId2"/>
              </a:buBlip>
            </a:pPr>
            <a:r>
              <a:rPr lang="en-US" b="1" dirty="0" smtClean="0">
                <a:solidFill>
                  <a:schemeClr val="bg1">
                    <a:lumMod val="25000"/>
                  </a:schemeClr>
                </a:solidFill>
                <a:latin typeface="Times New Roman" pitchFamily="18" charset="0"/>
                <a:cs typeface="Times New Roman" pitchFamily="18" charset="0"/>
                <a:sym typeface="Symbol"/>
              </a:rPr>
              <a:t> Model parameters have been varied within their uncertainties to estimate introduced systematics level</a:t>
            </a:r>
            <a:endParaRPr lang="en-US" b="1" dirty="0">
              <a:solidFill>
                <a:schemeClr val="bg1">
                  <a:lumMod val="25000"/>
                </a:schemeClr>
              </a:solidFill>
              <a:latin typeface="Times New Roman" pitchFamily="18" charset="0"/>
              <a:cs typeface="Times New Roman" pitchFamily="18" charset="0"/>
              <a:sym typeface="Symbol"/>
            </a:endParaRPr>
          </a:p>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Yield extraction uncertainty:</a:t>
            </a:r>
            <a:endParaRPr lang="en-US" sz="2400" b="1" dirty="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b="1" dirty="0">
                <a:solidFill>
                  <a:schemeClr val="bg1">
                    <a:lumMod val="25000"/>
                  </a:schemeClr>
                </a:solidFill>
                <a:latin typeface="Times New Roman" pitchFamily="18" charset="0"/>
                <a:cs typeface="Times New Roman" pitchFamily="18" charset="0"/>
                <a:sym typeface="Symbol"/>
              </a:rPr>
              <a:t> </a:t>
            </a:r>
            <a:r>
              <a:rPr lang="en-US" b="1" dirty="0" smtClean="0">
                <a:solidFill>
                  <a:schemeClr val="bg1">
                    <a:lumMod val="25000"/>
                  </a:schemeClr>
                </a:solidFill>
                <a:latin typeface="Times New Roman" pitchFamily="18" charset="0"/>
                <a:cs typeface="Times New Roman" pitchFamily="18" charset="0"/>
                <a:sym typeface="Symbol"/>
              </a:rPr>
              <a:t>A set of Monte-Carlo data samples has been generated with predefined parameters (</a:t>
            </a:r>
            <a:r>
              <a:rPr lang="en-US" b="1" dirty="0">
                <a:solidFill>
                  <a:schemeClr val="bg1">
                    <a:lumMod val="25000"/>
                  </a:schemeClr>
                </a:solidFill>
                <a:latin typeface="Times New Roman" pitchFamily="18" charset="0"/>
                <a:cs typeface="Times New Roman" pitchFamily="18" charset="0"/>
                <a:sym typeface="Symbol"/>
              </a:rPr>
              <a:t>(</a:t>
            </a:r>
            <a:r>
              <a:rPr lang="en-US" b="1" baseline="30000" dirty="0">
                <a:solidFill>
                  <a:schemeClr val="bg1">
                    <a:lumMod val="25000"/>
                  </a:schemeClr>
                </a:solidFill>
                <a:latin typeface="Times New Roman" pitchFamily="18" charset="0"/>
                <a:cs typeface="Times New Roman" pitchFamily="18" charset="0"/>
                <a:sym typeface="Symbol"/>
              </a:rPr>
              <a:t>0</a:t>
            </a:r>
            <a:r>
              <a:rPr lang="en-US" b="1" dirty="0">
                <a:solidFill>
                  <a:schemeClr val="bg1">
                    <a:lumMod val="25000"/>
                  </a:schemeClr>
                </a:solidFill>
                <a:latin typeface="Times New Roman" pitchFamily="18" charset="0"/>
                <a:cs typeface="Times New Roman" pitchFamily="18" charset="0"/>
                <a:sym typeface="Symbol"/>
              </a:rPr>
              <a:t>) </a:t>
            </a:r>
            <a:r>
              <a:rPr lang="en-US" b="1" dirty="0" smtClean="0">
                <a:solidFill>
                  <a:schemeClr val="bg1">
                    <a:lumMod val="25000"/>
                  </a:schemeClr>
                </a:solidFill>
                <a:latin typeface="Times New Roman" pitchFamily="18" charset="0"/>
                <a:cs typeface="Times New Roman" pitchFamily="18" charset="0"/>
                <a:sym typeface="Symbol"/>
              </a:rPr>
              <a:t>, </a:t>
            </a:r>
            <a:r>
              <a:rPr lang="el-GR" b="1" dirty="0" smtClean="0">
                <a:solidFill>
                  <a:schemeClr val="bg1">
                    <a:lumMod val="25000"/>
                  </a:schemeClr>
                </a:solidFill>
                <a:latin typeface="Times New Roman" pitchFamily="18" charset="0"/>
                <a:cs typeface="Times New Roman" pitchFamily="18" charset="0"/>
                <a:sym typeface="Symbol"/>
              </a:rPr>
              <a:t>φ</a:t>
            </a:r>
            <a:r>
              <a:rPr lang="en-US" b="1" dirty="0" smtClean="0">
                <a:solidFill>
                  <a:schemeClr val="bg1">
                    <a:lumMod val="25000"/>
                  </a:schemeClr>
                </a:solidFill>
                <a:latin typeface="Times New Roman" pitchFamily="18" charset="0"/>
                <a:cs typeface="Times New Roman" pitchFamily="18" charset="0"/>
                <a:sym typeface="Symbol"/>
              </a:rPr>
              <a:t>, coherent amplitude). </a:t>
            </a:r>
            <a:r>
              <a:rPr lang="en-US" b="1" dirty="0">
                <a:solidFill>
                  <a:schemeClr val="bg1">
                    <a:lumMod val="25000"/>
                  </a:schemeClr>
                </a:solidFill>
                <a:latin typeface="Times New Roman" pitchFamily="18" charset="0"/>
                <a:cs typeface="Times New Roman" pitchFamily="18" charset="0"/>
                <a:sym typeface="Symbol"/>
              </a:rPr>
              <a:t>(</a:t>
            </a:r>
            <a:r>
              <a:rPr lang="en-US" b="1" baseline="30000" dirty="0">
                <a:solidFill>
                  <a:schemeClr val="bg1">
                    <a:lumMod val="25000"/>
                  </a:schemeClr>
                </a:solidFill>
                <a:latin typeface="Times New Roman" pitchFamily="18" charset="0"/>
                <a:cs typeface="Times New Roman" pitchFamily="18" charset="0"/>
                <a:sym typeface="Symbol"/>
              </a:rPr>
              <a:t>0</a:t>
            </a:r>
            <a:r>
              <a:rPr lang="en-US" b="1" dirty="0">
                <a:solidFill>
                  <a:schemeClr val="bg1">
                    <a:lumMod val="25000"/>
                  </a:schemeClr>
                </a:solidFill>
                <a:latin typeface="Times New Roman" pitchFamily="18" charset="0"/>
                <a:cs typeface="Times New Roman" pitchFamily="18" charset="0"/>
                <a:sym typeface="Symbol"/>
              </a:rPr>
              <a:t>) </a:t>
            </a:r>
            <a:r>
              <a:rPr lang="en-US" b="1" dirty="0" smtClean="0">
                <a:solidFill>
                  <a:schemeClr val="bg1">
                    <a:lumMod val="25000"/>
                  </a:schemeClr>
                </a:solidFill>
                <a:latin typeface="Times New Roman" pitchFamily="18" charset="0"/>
                <a:cs typeface="Times New Roman" pitchFamily="18" charset="0"/>
                <a:sym typeface="Symbol"/>
              </a:rPr>
              <a:t> has been extracted and compared with predefined value: found no shift of average values and statistical spread</a:t>
            </a:r>
            <a:endParaRPr lang="en-US" b="1" dirty="0">
              <a:solidFill>
                <a:schemeClr val="bg1">
                  <a:lumMod val="25000"/>
                </a:schemeClr>
              </a:solidFill>
              <a:latin typeface="Times New Roman" pitchFamily="18" charset="0"/>
              <a:cs typeface="Times New Roman" pitchFamily="18" charset="0"/>
              <a:sym typeface="Symbo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8322" y="2615076"/>
            <a:ext cx="3240405" cy="3240405"/>
          </a:xfrm>
          <a:prstGeom prst="rect">
            <a:avLst/>
          </a:prstGeom>
        </p:spPr>
      </p:pic>
      <p:sp>
        <p:nvSpPr>
          <p:cNvPr id="9" name="TextBox 8"/>
          <p:cNvSpPr txBox="1"/>
          <p:nvPr/>
        </p:nvSpPr>
        <p:spPr>
          <a:xfrm>
            <a:off x="7194654" y="1784079"/>
            <a:ext cx="4230049" cy="830997"/>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Run time stability</a:t>
            </a:r>
          </a:p>
          <a:p>
            <a:pPr lvl="1" algn="ctr">
              <a:buSzPct val="50000"/>
            </a:pPr>
            <a:r>
              <a:rPr lang="en-US" sz="2400" b="1" dirty="0" smtClean="0">
                <a:solidFill>
                  <a:schemeClr val="bg1">
                    <a:lumMod val="25000"/>
                  </a:schemeClr>
                </a:solidFill>
                <a:latin typeface="Times New Roman" pitchFamily="18" charset="0"/>
                <a:cs typeface="Times New Roman" pitchFamily="18" charset="0"/>
                <a:sym typeface="Symbol"/>
              </a:rPr>
              <a:t>(PrimEx-II Silicon target):</a:t>
            </a:r>
          </a:p>
        </p:txBody>
      </p:sp>
      <p:sp>
        <p:nvSpPr>
          <p:cNvPr id="10" name="TextBox 9"/>
          <p:cNvSpPr txBox="1"/>
          <p:nvPr/>
        </p:nvSpPr>
        <p:spPr>
          <a:xfrm rot="16200000">
            <a:off x="7670545" y="4132110"/>
            <a:ext cx="1951175" cy="369332"/>
          </a:xfrm>
          <a:prstGeom prst="rect">
            <a:avLst/>
          </a:prstGeom>
          <a:noFill/>
        </p:spPr>
        <p:txBody>
          <a:bodyPr wrap="none" rtlCol="0">
            <a:spAutoFit/>
          </a:bodyPr>
          <a:lstStyle/>
          <a:p>
            <a:r>
              <a:rPr lang="en-US" dirty="0" smtClean="0"/>
              <a:t>90nA beam current</a:t>
            </a:r>
            <a:endParaRPr lang="en-US" dirty="0"/>
          </a:p>
        </p:txBody>
      </p:sp>
      <p:sp>
        <p:nvSpPr>
          <p:cNvPr id="11" name="TextBox 10"/>
          <p:cNvSpPr txBox="1"/>
          <p:nvPr/>
        </p:nvSpPr>
        <p:spPr>
          <a:xfrm rot="16200000">
            <a:off x="8346475" y="3970185"/>
            <a:ext cx="2077813" cy="369332"/>
          </a:xfrm>
          <a:prstGeom prst="rect">
            <a:avLst/>
          </a:prstGeom>
          <a:noFill/>
        </p:spPr>
        <p:txBody>
          <a:bodyPr wrap="none" rtlCol="0">
            <a:spAutoFit/>
          </a:bodyPr>
          <a:lstStyle/>
          <a:p>
            <a:r>
              <a:rPr lang="en-US" dirty="0" smtClean="0"/>
              <a:t>100nA beam current</a:t>
            </a:r>
            <a:endParaRPr lang="en-US" dirty="0"/>
          </a:p>
        </p:txBody>
      </p:sp>
      <p:sp>
        <p:nvSpPr>
          <p:cNvPr id="12" name="TextBox 11"/>
          <p:cNvSpPr txBox="1"/>
          <p:nvPr/>
        </p:nvSpPr>
        <p:spPr>
          <a:xfrm rot="16200000">
            <a:off x="9813102" y="3767566"/>
            <a:ext cx="623056" cy="369332"/>
          </a:xfrm>
          <a:prstGeom prst="rect">
            <a:avLst/>
          </a:prstGeom>
          <a:noFill/>
        </p:spPr>
        <p:txBody>
          <a:bodyPr wrap="none" rtlCol="0">
            <a:spAutoFit/>
          </a:bodyPr>
          <a:lstStyle/>
          <a:p>
            <a:r>
              <a:rPr lang="en-US" dirty="0" smtClean="0"/>
              <a:t>Total</a:t>
            </a:r>
            <a:endParaRPr lang="en-US" dirty="0"/>
          </a:p>
        </p:txBody>
      </p:sp>
    </p:spTree>
    <p:extLst>
      <p:ext uri="{BB962C8B-B14F-4D97-AF65-F5344CB8AC3E}">
        <p14:creationId xmlns:p14="http://schemas.microsoft.com/office/powerpoint/2010/main" val="42551020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noChangeArrowheads="1"/>
          </p:cNvPicPr>
          <p:nvPr/>
        </p:nvPicPr>
        <p:blipFill rotWithShape="1">
          <a:blip r:embed="rId2">
            <a:extLst>
              <a:ext uri="{28A0092B-C50C-407E-A947-70E740481C1C}">
                <a14:useLocalDpi xmlns:a14="http://schemas.microsoft.com/office/drawing/2010/main" val="0"/>
              </a:ext>
            </a:extLst>
          </a:blip>
          <a:srcRect r="2913"/>
          <a:stretch/>
        </p:blipFill>
        <p:spPr bwMode="auto">
          <a:xfrm>
            <a:off x="256551" y="2432645"/>
            <a:ext cx="3200400" cy="1936300"/>
          </a:xfrm>
          <a:prstGeom prst="rect">
            <a:avLst/>
          </a:prstGeom>
          <a:noFill/>
          <a:ln w="9525">
            <a:solidFill>
              <a:srgbClr val="AE791A"/>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1462" y="4094442"/>
            <a:ext cx="3032760" cy="1417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5" name="Picture 1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16161" y="4069356"/>
            <a:ext cx="3032760" cy="1417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itle 1"/>
          <p:cNvSpPr>
            <a:spLocks noGrp="1"/>
          </p:cNvSpPr>
          <p:nvPr>
            <p:ph type="title"/>
          </p:nvPr>
        </p:nvSpPr>
        <p:spPr/>
        <p:txBody>
          <a:bodyPr/>
          <a:lstStyle/>
          <a:p>
            <a:r>
              <a:rPr lang="en-US" dirty="0" smtClean="0"/>
              <a:t>Verification with Compton cross section</a:t>
            </a:r>
            <a:endParaRPr lang="en-US" dirty="0"/>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26</a:t>
            </a:fld>
            <a:endParaRPr lang="en-US" dirty="0"/>
          </a:p>
        </p:txBody>
      </p:sp>
      <p:sp>
        <p:nvSpPr>
          <p:cNvPr id="7" name="TextBox 6"/>
          <p:cNvSpPr txBox="1"/>
          <p:nvPr/>
        </p:nvSpPr>
        <p:spPr>
          <a:xfrm>
            <a:off x="2741284" y="5679378"/>
            <a:ext cx="7074228" cy="646331"/>
          </a:xfrm>
          <a:prstGeom prst="rect">
            <a:avLst/>
          </a:prstGeom>
          <a:noFill/>
          <a:ln>
            <a:solidFill>
              <a:srgbClr val="AE791A"/>
            </a:solid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b="1" dirty="0" smtClean="0">
                <a:solidFill>
                  <a:schemeClr val="bg1">
                    <a:lumMod val="25000"/>
                  </a:schemeClr>
                </a:solidFill>
                <a:latin typeface="Times New Roman" pitchFamily="18" charset="0"/>
                <a:cs typeface="Times New Roman" pitchFamily="18" charset="0"/>
                <a:sym typeface="Symbol"/>
              </a:rPr>
              <a:t>extracted cross sections are in agreement with theory prediction at the level of systematic uncertainty of 1.5%</a:t>
            </a:r>
            <a:endParaRPr lang="en-US" b="1" baseline="80000" dirty="0">
              <a:solidFill>
                <a:schemeClr val="bg1">
                  <a:lumMod val="25000"/>
                </a:schemeClr>
              </a:solidFill>
              <a:latin typeface="Times New Roman" pitchFamily="18" charset="0"/>
              <a:cs typeface="Times New Roman" pitchFamily="18" charset="0"/>
            </a:endParaRPr>
          </a:p>
        </p:txBody>
      </p:sp>
      <p:pic>
        <p:nvPicPr>
          <p:cNvPr id="11" name="Picture 1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01462" y="2597819"/>
            <a:ext cx="3032760" cy="1417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616161" y="2597819"/>
            <a:ext cx="3032760" cy="1417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Box 19"/>
          <p:cNvSpPr txBox="1"/>
          <p:nvPr/>
        </p:nvSpPr>
        <p:spPr>
          <a:xfrm>
            <a:off x="8831457" y="2786393"/>
            <a:ext cx="1178611" cy="58475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3200" b="1" baseline="30000" dirty="0">
                <a:solidFill>
                  <a:srgbClr val="F2D582"/>
                </a:solidFill>
                <a:latin typeface="Times New Roman" panose="02020603050405020304" pitchFamily="18" charset="0"/>
                <a:cs typeface="Times New Roman" panose="02020603050405020304" pitchFamily="18" charset="0"/>
                <a:sym typeface="Symbol"/>
              </a:rPr>
              <a:t>12</a:t>
            </a:r>
            <a:r>
              <a:rPr lang="en-US" sz="3200" b="1" dirty="0" smtClean="0">
                <a:solidFill>
                  <a:srgbClr val="F2D582"/>
                </a:solidFill>
                <a:latin typeface="Times New Roman" panose="02020603050405020304" pitchFamily="18" charset="0"/>
                <a:cs typeface="Times New Roman" panose="02020603050405020304" pitchFamily="18" charset="0"/>
                <a:sym typeface="Symbol"/>
              </a:rPr>
              <a:t>C</a:t>
            </a:r>
            <a:endParaRPr lang="en-US" sz="3200" b="1" baseline="30000" dirty="0" smtClean="0">
              <a:solidFill>
                <a:srgbClr val="F2D582"/>
              </a:solidFill>
              <a:latin typeface="Times New Roman" panose="02020603050405020304" pitchFamily="18" charset="0"/>
              <a:cs typeface="Times New Roman" panose="02020603050405020304" pitchFamily="18" charset="0"/>
            </a:endParaRPr>
          </a:p>
        </p:txBody>
      </p:sp>
      <p:sp>
        <p:nvSpPr>
          <p:cNvPr id="16" name="TextBox 15"/>
          <p:cNvSpPr txBox="1"/>
          <p:nvPr/>
        </p:nvSpPr>
        <p:spPr>
          <a:xfrm>
            <a:off x="8713220" y="4218327"/>
            <a:ext cx="1490210" cy="584775"/>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algn="ctr"/>
            <a:r>
              <a:rPr lang="en-US" sz="3200" b="1" baseline="30000" dirty="0" smtClean="0">
                <a:solidFill>
                  <a:srgbClr val="60BB51"/>
                </a:solidFill>
                <a:latin typeface="Times New Roman" panose="02020603050405020304" pitchFamily="18" charset="0"/>
                <a:cs typeface="Times New Roman" panose="02020603050405020304" pitchFamily="18" charset="0"/>
                <a:sym typeface="Symbol"/>
              </a:rPr>
              <a:t>28</a:t>
            </a:r>
            <a:r>
              <a:rPr lang="en-US" sz="3200" b="1" dirty="0" smtClean="0">
                <a:solidFill>
                  <a:srgbClr val="60BB51"/>
                </a:solidFill>
                <a:latin typeface="Times New Roman" panose="02020603050405020304" pitchFamily="18" charset="0"/>
                <a:cs typeface="Times New Roman" panose="02020603050405020304" pitchFamily="18" charset="0"/>
                <a:sym typeface="Symbol"/>
              </a:rPr>
              <a:t>Si</a:t>
            </a:r>
            <a:endParaRPr lang="en-US" sz="3200" b="1" baseline="30000" dirty="0" smtClean="0">
              <a:solidFill>
                <a:srgbClr val="60BB51"/>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5079047" y="1868107"/>
            <a:ext cx="7074228" cy="369332"/>
          </a:xfrm>
          <a:prstGeom prst="rect">
            <a:avLst/>
          </a:prstGeom>
          <a:noFill/>
          <a:ln>
            <a:no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b="1" dirty="0" smtClean="0">
                <a:solidFill>
                  <a:schemeClr val="bg1">
                    <a:lumMod val="25000"/>
                  </a:schemeClr>
                </a:solidFill>
                <a:latin typeface="Times New Roman" pitchFamily="18" charset="0"/>
                <a:cs typeface="Times New Roman" pitchFamily="18" charset="0"/>
                <a:sym typeface="Symbol"/>
              </a:rPr>
              <a:t>Compton cross section deviation from theory prediction</a:t>
            </a:r>
            <a:endParaRPr lang="en-US" b="1" baseline="80000" dirty="0">
              <a:solidFill>
                <a:schemeClr val="bg1">
                  <a:lumMod val="25000"/>
                </a:schemeClr>
              </a:solidFill>
              <a:latin typeface="Times New Roman" pitchFamily="18" charset="0"/>
              <a:cs typeface="Times New Roman" pitchFamily="18" charset="0"/>
            </a:endParaRPr>
          </a:p>
        </p:txBody>
      </p:sp>
      <p:sp>
        <p:nvSpPr>
          <p:cNvPr id="18" name="TextBox 17"/>
          <p:cNvSpPr txBox="1"/>
          <p:nvPr/>
        </p:nvSpPr>
        <p:spPr>
          <a:xfrm>
            <a:off x="5079047" y="2247979"/>
            <a:ext cx="6108066" cy="369332"/>
          </a:xfrm>
          <a:prstGeom prst="rect">
            <a:avLst/>
          </a:prstGeom>
          <a:noFill/>
          <a:ln>
            <a:no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b="1" dirty="0" smtClean="0">
                <a:solidFill>
                  <a:schemeClr val="bg1">
                    <a:lumMod val="25000"/>
                  </a:schemeClr>
                </a:solidFill>
                <a:latin typeface="Times New Roman" pitchFamily="18" charset="0"/>
                <a:cs typeface="Times New Roman" pitchFamily="18" charset="0"/>
                <a:sym typeface="Symbol"/>
              </a:rPr>
              <a:t>vs photon beam energy	         	       Projected points</a:t>
            </a:r>
            <a:endParaRPr lang="en-US" b="1" baseline="80000" dirty="0">
              <a:solidFill>
                <a:schemeClr val="bg1">
                  <a:lumMod val="25000"/>
                </a:schemeClr>
              </a:solidFill>
              <a:latin typeface="Times New Roman" pitchFamily="18" charset="0"/>
              <a:cs typeface="Times New Roman" pitchFamily="18" charset="0"/>
            </a:endParaRPr>
          </a:p>
        </p:txBody>
      </p:sp>
      <p:sp>
        <p:nvSpPr>
          <p:cNvPr id="20" name="Rectangle 19"/>
          <p:cNvSpPr/>
          <p:nvPr/>
        </p:nvSpPr>
        <p:spPr>
          <a:xfrm>
            <a:off x="1159542" y="3018177"/>
            <a:ext cx="228600" cy="685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793293" y="3703977"/>
            <a:ext cx="961097" cy="461665"/>
          </a:xfrm>
          <a:prstGeom prst="rect">
            <a:avLst/>
          </a:prstGeom>
          <a:noFill/>
        </p:spPr>
        <p:txBody>
          <a:bodyPr wrap="none" rtlCol="0">
            <a:spAutoFit/>
          </a:bodyPr>
          <a:lstStyle/>
          <a:p>
            <a:pPr algn="ctr"/>
            <a:r>
              <a:rPr lang="en-US" sz="1200" b="1" dirty="0" smtClean="0"/>
              <a:t>Dipole</a:t>
            </a:r>
          </a:p>
          <a:p>
            <a:pPr algn="ctr"/>
            <a:r>
              <a:rPr lang="en-US" sz="1200" b="1" dirty="0" smtClean="0"/>
              <a:t>Magnet OFF</a:t>
            </a:r>
            <a:endParaRPr lang="en-US" sz="1200" b="1" dirty="0"/>
          </a:p>
        </p:txBody>
      </p:sp>
      <p:pic>
        <p:nvPicPr>
          <p:cNvPr id="24" name="Picture 23" descr="be_yield.1.png"/>
          <p:cNvPicPr>
            <a:picLocks noChangeAspect="1"/>
          </p:cNvPicPr>
          <p:nvPr/>
        </p:nvPicPr>
        <p:blipFill>
          <a:blip r:embed="rId7"/>
          <a:stretch>
            <a:fillRect/>
          </a:stretch>
        </p:blipFill>
        <p:spPr>
          <a:xfrm>
            <a:off x="234210" y="4545862"/>
            <a:ext cx="1782223" cy="1782223"/>
          </a:xfrm>
          <a:prstGeom prst="rect">
            <a:avLst/>
          </a:prstGeom>
          <a:ln>
            <a:solidFill>
              <a:srgbClr val="AE791A"/>
            </a:solidFill>
          </a:ln>
        </p:spPr>
      </p:pic>
      <p:sp>
        <p:nvSpPr>
          <p:cNvPr id="27" name="TextBox 26"/>
          <p:cNvSpPr txBox="1"/>
          <p:nvPr/>
        </p:nvSpPr>
        <p:spPr>
          <a:xfrm>
            <a:off x="123290" y="4502994"/>
            <a:ext cx="2004061" cy="430887"/>
          </a:xfrm>
          <a:prstGeom prst="rect">
            <a:avLst/>
          </a:prstGeom>
          <a:noFill/>
          <a:ln>
            <a:no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sz="1100" b="1" dirty="0" smtClean="0">
                <a:solidFill>
                  <a:schemeClr val="bg1">
                    <a:lumMod val="25000"/>
                  </a:schemeClr>
                </a:solidFill>
                <a:latin typeface="Times New Roman" pitchFamily="18" charset="0"/>
                <a:cs typeface="Times New Roman" pitchFamily="18" charset="0"/>
                <a:sym typeface="Symbol"/>
              </a:rPr>
              <a:t>Reconstructed Compton vertex</a:t>
            </a:r>
            <a:endParaRPr lang="en-US" sz="1100" b="1" baseline="80000" dirty="0">
              <a:solidFill>
                <a:schemeClr val="bg1">
                  <a:lumMod val="25000"/>
                </a:schemeClr>
              </a:solidFill>
              <a:latin typeface="Times New Roman" pitchFamily="18" charset="0"/>
              <a:cs typeface="Times New Roman" pitchFamily="18" charset="0"/>
            </a:endParaRPr>
          </a:p>
        </p:txBody>
      </p:sp>
      <p:sp>
        <p:nvSpPr>
          <p:cNvPr id="28" name="TextBox 27"/>
          <p:cNvSpPr txBox="1"/>
          <p:nvPr/>
        </p:nvSpPr>
        <p:spPr>
          <a:xfrm>
            <a:off x="455338" y="2052773"/>
            <a:ext cx="2598103" cy="369332"/>
          </a:xfrm>
          <a:prstGeom prst="rect">
            <a:avLst/>
          </a:prstGeom>
          <a:noFill/>
          <a:ln>
            <a:noFill/>
          </a:ln>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pPr>
            <a:r>
              <a:rPr lang="en-US" b="1" dirty="0" smtClean="0">
                <a:solidFill>
                  <a:schemeClr val="bg1">
                    <a:lumMod val="25000"/>
                  </a:schemeClr>
                </a:solidFill>
                <a:latin typeface="Times New Roman" pitchFamily="18" charset="0"/>
                <a:cs typeface="Times New Roman" pitchFamily="18" charset="0"/>
                <a:sym typeface="Symbol"/>
              </a:rPr>
              <a:t>Compton event</a:t>
            </a:r>
            <a:endParaRPr lang="en-US" b="1" baseline="80000" dirty="0">
              <a:solidFill>
                <a:schemeClr val="bg1">
                  <a:lumMod val="2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602228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p:cNvSpPr txBox="1">
            <a:spLocks/>
          </p:cNvSpPr>
          <p:nvPr/>
        </p:nvSpPr>
        <p:spPr bwMode="black">
          <a:xfrm>
            <a:off x="3947640" y="17913"/>
            <a:ext cx="4992253" cy="902326"/>
          </a:xfrm>
          <a:prstGeom prst="rect">
            <a:avLst/>
          </a:prstGeom>
          <a:solidFill>
            <a:srgbClr val="4A5552"/>
          </a:solidFill>
        </p:spPr>
        <p:txBody>
          <a:bodyPr vert="horz" lIns="91440" tIns="45720" rIns="91440" bIns="45720" rtlCol="0" anchor="ctr">
            <a:no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US" dirty="0" smtClean="0">
                <a:latin typeface="Times New Roman" pitchFamily="18" charset="0"/>
                <a:cs typeface="Times New Roman" pitchFamily="18" charset="0"/>
                <a:sym typeface="Symbol"/>
              </a:rPr>
              <a:t>PrimEx-II (</a:t>
            </a:r>
            <a:r>
              <a:rPr lang="en-US" baseline="30000" dirty="0" smtClean="0">
                <a:latin typeface="Times New Roman" pitchFamily="18" charset="0"/>
                <a:cs typeface="Times New Roman" pitchFamily="18" charset="0"/>
                <a:sym typeface="Symbol"/>
              </a:rPr>
              <a:t>0</a:t>
            </a:r>
            <a:r>
              <a:rPr lang="en-US" dirty="0" smtClean="0">
                <a:latin typeface="Times New Roman" pitchFamily="18" charset="0"/>
                <a:cs typeface="Times New Roman" pitchFamily="18" charset="0"/>
                <a:sym typeface="Symbol"/>
              </a:rPr>
              <a:t>) systematic breakdown for </a:t>
            </a:r>
            <a:r>
              <a:rPr lang="en-US" baseline="30000" dirty="0" smtClean="0">
                <a:latin typeface="Times New Roman" pitchFamily="18" charset="0"/>
                <a:cs typeface="Times New Roman" pitchFamily="18" charset="0"/>
                <a:sym typeface="Symbol"/>
              </a:rPr>
              <a:t>28</a:t>
            </a:r>
            <a:r>
              <a:rPr lang="en-US" dirty="0" smtClean="0">
                <a:latin typeface="Times New Roman" pitchFamily="18" charset="0"/>
                <a:cs typeface="Times New Roman" pitchFamily="18" charset="0"/>
                <a:sym typeface="Symbol"/>
              </a:rPr>
              <a:t>Si</a:t>
            </a:r>
            <a:endParaRPr lang="en-US" dirty="0"/>
          </a:p>
        </p:txBody>
      </p:sp>
      <p:sp>
        <p:nvSpPr>
          <p:cNvPr id="2" name="Footer Placeholder 1"/>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3" name="Slide Number Placeholder 2"/>
          <p:cNvSpPr>
            <a:spLocks noGrp="1"/>
          </p:cNvSpPr>
          <p:nvPr>
            <p:ph type="sldNum" sz="quarter" idx="12"/>
          </p:nvPr>
        </p:nvSpPr>
        <p:spPr/>
        <p:txBody>
          <a:bodyPr/>
          <a:lstStyle/>
          <a:p>
            <a:fld id="{BD266BE7-899D-4075-917F-DBDE33B6B692}" type="slidenum">
              <a:rPr lang="en-US" smtClean="0"/>
              <a:t>27</a:t>
            </a:fld>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2077385334"/>
              </p:ext>
            </p:extLst>
          </p:nvPr>
        </p:nvGraphicFramePr>
        <p:xfrm>
          <a:off x="3119270" y="920239"/>
          <a:ext cx="6156660" cy="465911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9177390" y="3611299"/>
            <a:ext cx="2775154" cy="954107"/>
          </a:xfrm>
          <a:prstGeom prst="rect">
            <a:avLst/>
          </a:prstGeom>
          <a:solidFill>
            <a:srgbClr val="946D8C"/>
          </a:solidFill>
        </p:spPr>
        <p:txBody>
          <a:bodyPr wrap="square" rtlCol="0">
            <a:spAutoFit/>
          </a:bodyPr>
          <a:lstStyle/>
          <a:p>
            <a:pPr fontAlgn="t"/>
            <a:r>
              <a:rPr lang="en-US" sz="1400" dirty="0">
                <a:solidFill>
                  <a:schemeClr val="bg2"/>
                </a:solidFill>
                <a:latin typeface="Times New Roman" panose="02020603050405020304" pitchFamily="18" charset="0"/>
                <a:cs typeface="Times New Roman" panose="02020603050405020304" pitchFamily="18" charset="0"/>
              </a:rPr>
              <a:t>Trigger </a:t>
            </a:r>
            <a:r>
              <a:rPr lang="en-US" sz="1400" dirty="0" smtClean="0">
                <a:solidFill>
                  <a:schemeClr val="bg2"/>
                </a:solidFill>
                <a:latin typeface="Times New Roman" panose="02020603050405020304" pitchFamily="18" charset="0"/>
                <a:cs typeface="Times New Roman" panose="02020603050405020304" pitchFamily="18" charset="0"/>
              </a:rPr>
              <a:t>efficiency</a:t>
            </a:r>
            <a:r>
              <a:rPr lang="en-US" sz="1400" dirty="0">
                <a:solidFill>
                  <a:schemeClr val="bg2"/>
                </a:solidFill>
                <a:latin typeface="Times New Roman" panose="02020603050405020304" pitchFamily="18" charset="0"/>
                <a:cs typeface="Times New Roman" panose="02020603050405020304" pitchFamily="18" charset="0"/>
              </a:rPr>
              <a:t>	</a:t>
            </a:r>
            <a:r>
              <a:rPr lang="en-US" sz="1400" dirty="0" smtClean="0">
                <a:solidFill>
                  <a:schemeClr val="bg2"/>
                </a:solidFill>
                <a:latin typeface="Times New Roman" panose="02020603050405020304" pitchFamily="18" charset="0"/>
                <a:cs typeface="Times New Roman" panose="02020603050405020304" pitchFamily="18" charset="0"/>
              </a:rPr>
              <a:t>&lt;0.1%</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ADC errors		&lt;0.1%</a:t>
            </a:r>
          </a:p>
          <a:p>
            <a:pPr fontAlgn="t"/>
            <a:r>
              <a:rPr lang="en-US" sz="1400" dirty="0" smtClean="0">
                <a:solidFill>
                  <a:schemeClr val="bg2"/>
                </a:solidFill>
                <a:latin typeface="Times New Roman" panose="02020603050405020304" pitchFamily="18" charset="0"/>
                <a:cs typeface="Times New Roman" panose="02020603050405020304" pitchFamily="18" charset="0"/>
              </a:rPr>
              <a:t>Dead channels	&lt;0.1%</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Total		  0.1%</a:t>
            </a:r>
            <a:endParaRPr lang="en-US" sz="1400" dirty="0">
              <a:solidFill>
                <a:schemeClr val="bg2"/>
              </a:solidFill>
              <a:latin typeface="Times New Roman" panose="02020603050405020304" pitchFamily="18" charset="0"/>
              <a:cs typeface="Times New Roman" panose="02020603050405020304" pitchFamily="18" charset="0"/>
            </a:endParaRPr>
          </a:p>
        </p:txBody>
      </p:sp>
      <p:cxnSp>
        <p:nvCxnSpPr>
          <p:cNvPr id="6" name="Straight Arrow Connector 5"/>
          <p:cNvCxnSpPr>
            <a:endCxn id="5" idx="1"/>
          </p:cNvCxnSpPr>
          <p:nvPr/>
        </p:nvCxnSpPr>
        <p:spPr>
          <a:xfrm flipV="1">
            <a:off x="7454286" y="4088353"/>
            <a:ext cx="1723104" cy="866717"/>
          </a:xfrm>
          <a:prstGeom prst="straightConnector1">
            <a:avLst/>
          </a:prstGeom>
          <a:ln w="63500">
            <a:solidFill>
              <a:srgbClr val="946D8C"/>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9177390" y="4565406"/>
            <a:ext cx="2775154" cy="1169551"/>
          </a:xfrm>
          <a:prstGeom prst="rect">
            <a:avLst/>
          </a:prstGeom>
          <a:solidFill>
            <a:srgbClr val="94A2AD"/>
          </a:solidFill>
        </p:spPr>
        <p:txBody>
          <a:bodyPr wrap="square" rtlCol="0">
            <a:spAutoFit/>
          </a:bodyPr>
          <a:lstStyle/>
          <a:p>
            <a:pPr fontAlgn="t"/>
            <a:r>
              <a:rPr lang="en-US" sz="1400" dirty="0" smtClean="0">
                <a:latin typeface="Times New Roman" panose="02020603050405020304" pitchFamily="18" charset="0"/>
                <a:cs typeface="Times New Roman" panose="02020603050405020304" pitchFamily="18" charset="0"/>
              </a:rPr>
              <a:t>Gamma energy cut</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0.1%</a:t>
            </a:r>
          </a:p>
          <a:p>
            <a:pPr fontAlgn="t"/>
            <a:r>
              <a:rPr lang="en-US" sz="1400" dirty="0" smtClean="0">
                <a:latin typeface="Times New Roman" panose="02020603050405020304" pitchFamily="18" charset="0"/>
                <a:cs typeface="Times New Roman" panose="02020603050405020304" pitchFamily="18" charset="0"/>
              </a:rPr>
              <a:t>Pion energy cut	&lt;0.1%</a:t>
            </a:r>
          </a:p>
          <a:p>
            <a:pPr fontAlgn="t"/>
            <a:r>
              <a:rPr lang="en-US" sz="1400" dirty="0" smtClean="0">
                <a:latin typeface="Times New Roman" panose="02020603050405020304" pitchFamily="18" charset="0"/>
                <a:cs typeface="Times New Roman" panose="02020603050405020304" pitchFamily="18" charset="0"/>
              </a:rPr>
              <a:t>Time window	0.05%</a:t>
            </a:r>
          </a:p>
          <a:p>
            <a:pPr fontAlgn="t"/>
            <a:r>
              <a:rPr lang="en-US" sz="1400" dirty="0" smtClean="0">
                <a:latin typeface="Times New Roman" panose="02020603050405020304" pitchFamily="18" charset="0"/>
                <a:cs typeface="Times New Roman" panose="02020603050405020304" pitchFamily="18" charset="0"/>
              </a:rPr>
              <a:t>Wrong beam candidate	0.10%</a:t>
            </a:r>
            <a:endParaRPr lang="en-US" sz="1400" dirty="0">
              <a:latin typeface="Times New Roman" panose="02020603050405020304" pitchFamily="18" charset="0"/>
              <a:cs typeface="Times New Roman" panose="02020603050405020304" pitchFamily="18" charset="0"/>
            </a:endParaRPr>
          </a:p>
          <a:p>
            <a:pPr fontAlgn="t"/>
            <a:r>
              <a:rPr lang="en-US" sz="1400" dirty="0" smtClean="0">
                <a:latin typeface="Times New Roman" panose="02020603050405020304" pitchFamily="18" charset="0"/>
                <a:cs typeface="Times New Roman" panose="02020603050405020304" pitchFamily="18" charset="0"/>
              </a:rPr>
              <a:t>Total		0.18%</a:t>
            </a:r>
            <a:endParaRPr lang="en-US" sz="1400" dirty="0">
              <a:latin typeface="Times New Roman" panose="02020603050405020304" pitchFamily="18" charset="0"/>
              <a:cs typeface="Times New Roman" panose="02020603050405020304" pitchFamily="18" charset="0"/>
            </a:endParaRPr>
          </a:p>
        </p:txBody>
      </p:sp>
      <p:cxnSp>
        <p:nvCxnSpPr>
          <p:cNvPr id="8" name="Straight Arrow Connector 7"/>
          <p:cNvCxnSpPr>
            <a:endCxn id="7" idx="1"/>
          </p:cNvCxnSpPr>
          <p:nvPr/>
        </p:nvCxnSpPr>
        <p:spPr>
          <a:xfrm flipV="1">
            <a:off x="6879099" y="5150182"/>
            <a:ext cx="2298291" cy="80349"/>
          </a:xfrm>
          <a:prstGeom prst="straightConnector1">
            <a:avLst/>
          </a:prstGeom>
          <a:ln w="63500">
            <a:solidFill>
              <a:srgbClr val="94A2AD"/>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9177390" y="2643992"/>
            <a:ext cx="2775154" cy="954107"/>
          </a:xfrm>
          <a:prstGeom prst="rect">
            <a:avLst/>
          </a:prstGeom>
          <a:solidFill>
            <a:srgbClr val="638AA5"/>
          </a:solidFill>
        </p:spPr>
        <p:txBody>
          <a:bodyPr wrap="square" rtlCol="0">
            <a:spAutoFit/>
          </a:bodyPr>
          <a:lstStyle/>
          <a:p>
            <a:pPr fontAlgn="t"/>
            <a:r>
              <a:rPr lang="en-US" sz="1400" dirty="0" smtClean="0">
                <a:solidFill>
                  <a:schemeClr val="bg2"/>
                </a:solidFill>
                <a:latin typeface="Times New Roman" panose="02020603050405020304" pitchFamily="18" charset="0"/>
                <a:cs typeface="Times New Roman" panose="02020603050405020304" pitchFamily="18" charset="0"/>
              </a:rPr>
              <a:t>Density</a:t>
            </a:r>
            <a:r>
              <a:rPr lang="en-US" sz="1400" dirty="0">
                <a:solidFill>
                  <a:schemeClr val="bg2"/>
                </a:solidFill>
                <a:latin typeface="Times New Roman" panose="02020603050405020304" pitchFamily="18" charset="0"/>
                <a:cs typeface="Times New Roman" panose="02020603050405020304" pitchFamily="18" charset="0"/>
              </a:rPr>
              <a:t>		</a:t>
            </a:r>
            <a:r>
              <a:rPr lang="en-US" sz="1400" dirty="0" smtClean="0">
                <a:solidFill>
                  <a:schemeClr val="bg2"/>
                </a:solidFill>
                <a:latin typeface="Times New Roman" panose="02020603050405020304" pitchFamily="18" charset="0"/>
                <a:cs typeface="Times New Roman" panose="02020603050405020304" pitchFamily="18" charset="0"/>
              </a:rPr>
              <a:t>0.35%</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Thickness		0.03%</a:t>
            </a:r>
          </a:p>
          <a:p>
            <a:pPr fontAlgn="t"/>
            <a:r>
              <a:rPr lang="en-US" sz="1400" dirty="0" smtClean="0">
                <a:solidFill>
                  <a:schemeClr val="bg2"/>
                </a:solidFill>
                <a:latin typeface="Times New Roman" panose="02020603050405020304" pitchFamily="18" charset="0"/>
                <a:cs typeface="Times New Roman" panose="02020603050405020304" pitchFamily="18" charset="0"/>
              </a:rPr>
              <a:t>Purity		&lt;0.01%</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Total		0.35%</a:t>
            </a:r>
            <a:endParaRPr lang="en-US" sz="1400" dirty="0">
              <a:solidFill>
                <a:schemeClr val="bg2"/>
              </a:solidFill>
              <a:latin typeface="Times New Roman" panose="02020603050405020304" pitchFamily="18" charset="0"/>
              <a:cs typeface="Times New Roman" panose="02020603050405020304" pitchFamily="18" charset="0"/>
            </a:endParaRPr>
          </a:p>
        </p:txBody>
      </p:sp>
      <p:cxnSp>
        <p:nvCxnSpPr>
          <p:cNvPr id="10" name="Straight Arrow Connector 9"/>
          <p:cNvCxnSpPr/>
          <p:nvPr/>
        </p:nvCxnSpPr>
        <p:spPr>
          <a:xfrm flipV="1">
            <a:off x="7940981" y="3093014"/>
            <a:ext cx="1236409" cy="1272134"/>
          </a:xfrm>
          <a:prstGeom prst="straightConnector1">
            <a:avLst/>
          </a:prstGeom>
          <a:ln w="63500">
            <a:solidFill>
              <a:srgbClr val="638AA5"/>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9177390" y="1457279"/>
            <a:ext cx="2775154" cy="1169551"/>
          </a:xfrm>
          <a:prstGeom prst="rect">
            <a:avLst/>
          </a:prstGeom>
          <a:solidFill>
            <a:srgbClr val="94A639"/>
          </a:solidFill>
        </p:spPr>
        <p:txBody>
          <a:bodyPr wrap="square" rtlCol="0">
            <a:spAutoFit/>
          </a:bodyPr>
          <a:lstStyle/>
          <a:p>
            <a:pPr fontAlgn="t"/>
            <a:r>
              <a:rPr lang="en-US" sz="1400" dirty="0" smtClean="0">
                <a:solidFill>
                  <a:schemeClr val="bg2"/>
                </a:solidFill>
                <a:latin typeface="Times New Roman" panose="02020603050405020304" pitchFamily="18" charset="0"/>
                <a:cs typeface="Times New Roman" panose="02020603050405020304" pitchFamily="18" charset="0"/>
              </a:rPr>
              <a:t>Absolute tagging ratio</a:t>
            </a:r>
            <a:r>
              <a:rPr lang="en-US" sz="1400" dirty="0">
                <a:solidFill>
                  <a:schemeClr val="bg2"/>
                </a:solidFill>
                <a:latin typeface="Times New Roman" panose="02020603050405020304" pitchFamily="18" charset="0"/>
                <a:cs typeface="Times New Roman" panose="02020603050405020304" pitchFamily="18" charset="0"/>
              </a:rPr>
              <a:t>	</a:t>
            </a:r>
            <a:r>
              <a:rPr lang="en-US" sz="1400" dirty="0" smtClean="0">
                <a:solidFill>
                  <a:schemeClr val="bg2"/>
                </a:solidFill>
                <a:latin typeface="Times New Roman" panose="02020603050405020304" pitchFamily="18" charset="0"/>
                <a:cs typeface="Times New Roman" panose="02020603050405020304" pitchFamily="18" charset="0"/>
              </a:rPr>
              <a:t>0.37%</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Electron counting	0.55%</a:t>
            </a:r>
          </a:p>
          <a:p>
            <a:pPr fontAlgn="t"/>
            <a:r>
              <a:rPr lang="en-US" sz="1400" dirty="0" smtClean="0">
                <a:solidFill>
                  <a:schemeClr val="bg2"/>
                </a:solidFill>
                <a:latin typeface="Times New Roman" panose="02020603050405020304" pitchFamily="18" charset="0"/>
                <a:cs typeface="Times New Roman" panose="02020603050405020304" pitchFamily="18" charset="0"/>
              </a:rPr>
              <a:t>Beam collimation	0.18%</a:t>
            </a:r>
          </a:p>
          <a:p>
            <a:pPr fontAlgn="t"/>
            <a:r>
              <a:rPr lang="en-US" sz="1400" dirty="0" smtClean="0">
                <a:solidFill>
                  <a:schemeClr val="bg2"/>
                </a:solidFill>
                <a:latin typeface="Times New Roman" panose="02020603050405020304" pitchFamily="18" charset="0"/>
                <a:cs typeface="Times New Roman" panose="02020603050405020304" pitchFamily="18" charset="0"/>
              </a:rPr>
              <a:t>Relative tagging ratio	0.4%</a:t>
            </a:r>
            <a:endParaRPr lang="en-US" sz="1400" dirty="0">
              <a:solidFill>
                <a:schemeClr val="bg2"/>
              </a:solidFill>
              <a:latin typeface="Times New Roman" panose="02020603050405020304" pitchFamily="18" charset="0"/>
              <a:cs typeface="Times New Roman" panose="02020603050405020304" pitchFamily="18" charset="0"/>
            </a:endParaRPr>
          </a:p>
          <a:p>
            <a:pPr fontAlgn="t"/>
            <a:r>
              <a:rPr lang="en-US" sz="1400" dirty="0" smtClean="0">
                <a:solidFill>
                  <a:schemeClr val="bg2"/>
                </a:solidFill>
                <a:latin typeface="Times New Roman" panose="02020603050405020304" pitchFamily="18" charset="0"/>
                <a:cs typeface="Times New Roman" panose="02020603050405020304" pitchFamily="18" charset="0"/>
              </a:rPr>
              <a:t>Total		0.80%</a:t>
            </a:r>
            <a:endParaRPr lang="en-US" sz="1400" dirty="0">
              <a:solidFill>
                <a:schemeClr val="bg2"/>
              </a:solidFill>
              <a:latin typeface="Times New Roman" panose="02020603050405020304" pitchFamily="18" charset="0"/>
              <a:cs typeface="Times New Roman" panose="02020603050405020304" pitchFamily="18" charset="0"/>
            </a:endParaRPr>
          </a:p>
        </p:txBody>
      </p:sp>
      <p:cxnSp>
        <p:nvCxnSpPr>
          <p:cNvPr id="12" name="Straight Arrow Connector 11"/>
          <p:cNvCxnSpPr/>
          <p:nvPr/>
        </p:nvCxnSpPr>
        <p:spPr>
          <a:xfrm flipV="1">
            <a:off x="8028244" y="1924887"/>
            <a:ext cx="1149146" cy="889362"/>
          </a:xfrm>
          <a:prstGeom prst="straightConnector1">
            <a:avLst/>
          </a:prstGeom>
          <a:ln w="63500">
            <a:solidFill>
              <a:srgbClr val="94A639"/>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177390" y="287728"/>
            <a:ext cx="2775154" cy="1169551"/>
          </a:xfrm>
          <a:prstGeom prst="rect">
            <a:avLst/>
          </a:prstGeom>
          <a:solidFill>
            <a:srgbClr val="DEC331"/>
          </a:solidFill>
        </p:spPr>
        <p:txBody>
          <a:bodyPr wrap="square" rtlCol="0">
            <a:spAutoFit/>
          </a:bodyPr>
          <a:lstStyle/>
          <a:p>
            <a:pPr fontAlgn="t"/>
            <a:r>
              <a:rPr lang="en-US" sz="1400" dirty="0" smtClean="0">
                <a:latin typeface="Times New Roman" panose="02020603050405020304" pitchFamily="18" charset="0"/>
                <a:cs typeface="Times New Roman" panose="02020603050405020304" pitchFamily="18" charset="0"/>
              </a:rPr>
              <a:t>Energy</a:t>
            </a:r>
            <a:r>
              <a:rPr lang="en-US" sz="1400" dirty="0">
                <a:latin typeface="Times New Roman" panose="02020603050405020304" pitchFamily="18" charset="0"/>
                <a:cs typeface="Times New Roman" panose="02020603050405020304" pitchFamily="18" charset="0"/>
              </a:rPr>
              <a:t>		</a:t>
            </a:r>
            <a:r>
              <a:rPr lang="en-US" sz="1400" dirty="0" smtClean="0">
                <a:latin typeface="Times New Roman" panose="02020603050405020304" pitchFamily="18" charset="0"/>
                <a:cs typeface="Times New Roman" panose="02020603050405020304" pitchFamily="18" charset="0"/>
              </a:rPr>
              <a:t>0.14%</a:t>
            </a:r>
            <a:endParaRPr lang="en-US" sz="1400" dirty="0">
              <a:latin typeface="Times New Roman" panose="02020603050405020304" pitchFamily="18" charset="0"/>
              <a:cs typeface="Times New Roman" panose="02020603050405020304" pitchFamily="18" charset="0"/>
            </a:endParaRPr>
          </a:p>
          <a:p>
            <a:pPr fontAlgn="t"/>
            <a:r>
              <a:rPr lang="en-US" sz="1400" dirty="0" smtClean="0">
                <a:latin typeface="Times New Roman" panose="02020603050405020304" pitchFamily="18" charset="0"/>
                <a:cs typeface="Times New Roman" panose="02020603050405020304" pitchFamily="18" charset="0"/>
              </a:rPr>
              <a:t>Position		0.05%</a:t>
            </a:r>
          </a:p>
          <a:p>
            <a:pPr fontAlgn="t"/>
            <a:r>
              <a:rPr lang="en-US" sz="1400" dirty="0" smtClean="0">
                <a:latin typeface="Times New Roman" panose="02020603050405020304" pitchFamily="18" charset="0"/>
                <a:cs typeface="Times New Roman" panose="02020603050405020304" pitchFamily="18" charset="0"/>
              </a:rPr>
              <a:t>Slope		0.09%</a:t>
            </a:r>
          </a:p>
          <a:p>
            <a:pPr fontAlgn="t"/>
            <a:r>
              <a:rPr lang="en-US" sz="1400" dirty="0" smtClean="0">
                <a:latin typeface="Times New Roman" panose="02020603050405020304" pitchFamily="18" charset="0"/>
                <a:cs typeface="Times New Roman" panose="02020603050405020304" pitchFamily="18" charset="0"/>
              </a:rPr>
              <a:t>Width		0.12%</a:t>
            </a:r>
            <a:endParaRPr lang="en-US" sz="1400" dirty="0">
              <a:latin typeface="Times New Roman" panose="02020603050405020304" pitchFamily="18" charset="0"/>
              <a:cs typeface="Times New Roman" panose="02020603050405020304" pitchFamily="18" charset="0"/>
            </a:endParaRPr>
          </a:p>
          <a:p>
            <a:pPr fontAlgn="t"/>
            <a:r>
              <a:rPr lang="en-US" sz="1400" dirty="0" smtClean="0">
                <a:latin typeface="Times New Roman" panose="02020603050405020304" pitchFamily="18" charset="0"/>
                <a:cs typeface="Times New Roman" panose="02020603050405020304" pitchFamily="18" charset="0"/>
              </a:rPr>
              <a:t>Total		0.24%</a:t>
            </a:r>
            <a:endParaRPr lang="en-US" sz="1400" dirty="0">
              <a:latin typeface="Times New Roman" panose="02020603050405020304" pitchFamily="18" charset="0"/>
              <a:cs typeface="Times New Roman" panose="02020603050405020304" pitchFamily="18" charset="0"/>
            </a:endParaRPr>
          </a:p>
        </p:txBody>
      </p:sp>
      <p:cxnSp>
        <p:nvCxnSpPr>
          <p:cNvPr id="14" name="Straight Arrow Connector 13"/>
          <p:cNvCxnSpPr>
            <a:endCxn id="13" idx="1"/>
          </p:cNvCxnSpPr>
          <p:nvPr/>
        </p:nvCxnSpPr>
        <p:spPr>
          <a:xfrm flipV="1">
            <a:off x="6722794" y="872504"/>
            <a:ext cx="2454596" cy="321947"/>
          </a:xfrm>
          <a:prstGeom prst="straightConnector1">
            <a:avLst/>
          </a:prstGeom>
          <a:ln w="63500">
            <a:solidFill>
              <a:srgbClr val="DEC33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101600" y="298540"/>
            <a:ext cx="3603524" cy="1600438"/>
          </a:xfrm>
          <a:prstGeom prst="rect">
            <a:avLst/>
          </a:prstGeom>
          <a:solidFill>
            <a:srgbClr val="5A6121"/>
          </a:solidFill>
        </p:spPr>
        <p:txBody>
          <a:bodyPr wrap="square" rtlCol="0">
            <a:spAutoFit/>
          </a:bodyPr>
          <a:lstStyle/>
          <a:p>
            <a:pPr fontAlgn="t"/>
            <a:r>
              <a:rPr lang="el-GR" sz="1400" dirty="0" smtClean="0">
                <a:solidFill>
                  <a:schemeClr val="bg1"/>
                </a:solidFill>
                <a:latin typeface="Times New Roman" panose="02020603050405020304" pitchFamily="18" charset="0"/>
                <a:cs typeface="Times New Roman" panose="02020603050405020304" pitchFamily="18" charset="0"/>
              </a:rPr>
              <a:t>π</a:t>
            </a:r>
            <a:r>
              <a:rPr lang="en-US" sz="1400" dirty="0" smtClean="0">
                <a:solidFill>
                  <a:schemeClr val="bg1"/>
                </a:solidFill>
                <a:latin typeface="Times New Roman" panose="02020603050405020304" pitchFamily="18" charset="0"/>
                <a:cs typeface="Times New Roman" panose="02020603050405020304" pitchFamily="18" charset="0"/>
              </a:rPr>
              <a:t>N cross section </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latin typeface="Times New Roman" panose="02020603050405020304" pitchFamily="18" charset="0"/>
                <a:cs typeface="Times New Roman" panose="02020603050405020304" pitchFamily="18" charset="0"/>
              </a:rPr>
              <a:t>	0.1%</a:t>
            </a:r>
          </a:p>
          <a:p>
            <a:pPr fontAlgn="t"/>
            <a:r>
              <a:rPr lang="en-US" sz="1400" dirty="0" smtClean="0">
                <a:solidFill>
                  <a:schemeClr val="bg1"/>
                </a:solidFill>
                <a:latin typeface="Times New Roman" panose="02020603050405020304" pitchFamily="18" charset="0"/>
                <a:cs typeface="Times New Roman" panose="02020603050405020304" pitchFamily="18" charset="0"/>
              </a:rPr>
              <a:t>Shadowing effect amplitude	0.31%</a:t>
            </a:r>
          </a:p>
          <a:p>
            <a:pPr fontAlgn="t"/>
            <a:r>
              <a:rPr lang="en-US" sz="1400" dirty="0" smtClean="0">
                <a:solidFill>
                  <a:schemeClr val="bg1"/>
                </a:solidFill>
                <a:latin typeface="Times New Roman" panose="02020603050405020304" pitchFamily="18" charset="0"/>
                <a:cs typeface="Times New Roman" panose="02020603050405020304" pitchFamily="18" charset="0"/>
              </a:rPr>
              <a:t>Nuclear coherent parameterization	0.08%</a:t>
            </a:r>
          </a:p>
          <a:p>
            <a:pPr fontAlgn="t"/>
            <a:r>
              <a:rPr lang="en-US" sz="1400" dirty="0" smtClean="0">
                <a:solidFill>
                  <a:schemeClr val="bg1"/>
                </a:solidFill>
                <a:latin typeface="Times New Roman" panose="02020603050405020304" pitchFamily="18" charset="0"/>
                <a:cs typeface="Times New Roman" panose="02020603050405020304" pitchFamily="18" charset="0"/>
              </a:rPr>
              <a:t>Incoherent model		0.08%</a:t>
            </a:r>
          </a:p>
          <a:p>
            <a:pPr fontAlgn="t"/>
            <a:r>
              <a:rPr lang="en-US" sz="1400" dirty="0" smtClean="0">
                <a:solidFill>
                  <a:schemeClr val="bg1"/>
                </a:solidFill>
                <a:latin typeface="Times New Roman" panose="02020603050405020304" pitchFamily="18" charset="0"/>
                <a:cs typeface="Times New Roman" panose="02020603050405020304" pitchFamily="18" charset="0"/>
              </a:rPr>
              <a:t>Non-zero spin admixture		≤0.1%</a:t>
            </a:r>
          </a:p>
          <a:p>
            <a:pPr fontAlgn="t"/>
            <a:r>
              <a:rPr lang="en-US" sz="1400" dirty="0" smtClean="0">
                <a:solidFill>
                  <a:schemeClr val="bg1"/>
                </a:solidFill>
                <a:latin typeface="Times New Roman" panose="02020603050405020304" pitchFamily="18" charset="0"/>
                <a:cs typeface="Times New Roman" panose="02020603050405020304" pitchFamily="18" charset="0"/>
              </a:rPr>
              <a:t>Nuclear strong vs EM radius	0.20%</a:t>
            </a:r>
          </a:p>
          <a:p>
            <a:pPr fontAlgn="t"/>
            <a:r>
              <a:rPr lang="en-US" sz="1400" dirty="0" smtClean="0">
                <a:solidFill>
                  <a:schemeClr val="bg1"/>
                </a:solidFill>
                <a:latin typeface="Times New Roman" panose="02020603050405020304" pitchFamily="18" charset="0"/>
                <a:cs typeface="Times New Roman" panose="02020603050405020304" pitchFamily="18" charset="0"/>
              </a:rPr>
              <a:t>Total			0.40%</a:t>
            </a:r>
            <a:endParaRPr lang="en-US" sz="1400" dirty="0">
              <a:solidFill>
                <a:schemeClr val="bg1"/>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flipV="1">
            <a:off x="3705124" y="1136594"/>
            <a:ext cx="1646507" cy="174409"/>
          </a:xfrm>
          <a:prstGeom prst="straightConnector1">
            <a:avLst/>
          </a:prstGeom>
          <a:ln w="63500">
            <a:solidFill>
              <a:srgbClr val="5A6121"/>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7539" y="2014684"/>
            <a:ext cx="3603524" cy="2246769"/>
          </a:xfrm>
          <a:prstGeom prst="rect">
            <a:avLst/>
          </a:prstGeom>
          <a:solidFill>
            <a:srgbClr val="8C7918"/>
          </a:solidFill>
        </p:spPr>
        <p:txBody>
          <a:bodyPr wrap="square" rtlCol="0">
            <a:spAutoFit/>
          </a:bodyPr>
          <a:lstStyle/>
          <a:p>
            <a:pPr fontAlgn="t"/>
            <a:r>
              <a:rPr lang="en-US" sz="1400" dirty="0" smtClean="0">
                <a:solidFill>
                  <a:schemeClr val="bg1"/>
                </a:solidFill>
                <a:latin typeface="Times New Roman" panose="02020603050405020304" pitchFamily="18" charset="0"/>
                <a:cs typeface="Times New Roman" panose="02020603050405020304" pitchFamily="18" charset="0"/>
              </a:rPr>
              <a:t>Background</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latin typeface="Times New Roman" panose="02020603050405020304" pitchFamily="18" charset="0"/>
                <a:cs typeface="Times New Roman" panose="02020603050405020304" pitchFamily="18" charset="0"/>
              </a:rPr>
              <a:t>shape		0.4%</a:t>
            </a:r>
          </a:p>
          <a:p>
            <a:pPr fontAlgn="t"/>
            <a:r>
              <a:rPr lang="en-US" sz="1400" dirty="0" smtClean="0">
                <a:solidFill>
                  <a:schemeClr val="bg1"/>
                </a:solidFill>
                <a:latin typeface="Times New Roman" panose="02020603050405020304" pitchFamily="18" charset="0"/>
                <a:cs typeface="Times New Roman" panose="02020603050405020304" pitchFamily="18" charset="0"/>
              </a:rPr>
              <a:t>Fitting range</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latin typeface="Times New Roman" panose="02020603050405020304" pitchFamily="18" charset="0"/>
                <a:cs typeface="Times New Roman" panose="02020603050405020304" pitchFamily="18" charset="0"/>
              </a:rPr>
              <a:t>		0.4%</a:t>
            </a:r>
          </a:p>
          <a:p>
            <a:pPr fontAlgn="t"/>
            <a:r>
              <a:rPr lang="en-US" sz="1400" dirty="0" smtClean="0">
                <a:solidFill>
                  <a:schemeClr val="bg1"/>
                </a:solidFill>
                <a:latin typeface="Times New Roman" panose="02020603050405020304" pitchFamily="18" charset="0"/>
                <a:cs typeface="Times New Roman" panose="02020603050405020304" pitchFamily="18" charset="0"/>
              </a:rPr>
              <a:t>Empty target subtraction		0.2%</a:t>
            </a:r>
          </a:p>
          <a:p>
            <a:pPr fontAlgn="t"/>
            <a:r>
              <a:rPr lang="en-US" sz="1400" dirty="0" smtClean="0">
                <a:solidFill>
                  <a:schemeClr val="bg1"/>
                </a:solidFill>
                <a:latin typeface="Times New Roman" panose="02020603050405020304" pitchFamily="18" charset="0"/>
                <a:cs typeface="Times New Roman" panose="02020603050405020304" pitchFamily="18" charset="0"/>
              </a:rPr>
              <a:t>Fit parameter uncertainty		0.5%</a:t>
            </a:r>
          </a:p>
          <a:p>
            <a:pPr fontAlgn="t"/>
            <a:r>
              <a:rPr lang="en-US" sz="1400" dirty="0" smtClean="0">
                <a:solidFill>
                  <a:schemeClr val="bg1"/>
                </a:solidFill>
                <a:latin typeface="Times New Roman" panose="02020603050405020304" pitchFamily="18" charset="0"/>
                <a:cs typeface="Times New Roman" panose="02020603050405020304" pitchFamily="18" charset="0"/>
              </a:rPr>
              <a:t>Signal accounting		0.55%</a:t>
            </a:r>
          </a:p>
          <a:p>
            <a:pPr fontAlgn="t"/>
            <a:r>
              <a:rPr lang="en-US" sz="1400" dirty="0" smtClean="0">
                <a:solidFill>
                  <a:schemeClr val="bg1"/>
                </a:solidFill>
                <a:latin typeface="Times New Roman" panose="02020603050405020304" pitchFamily="18" charset="0"/>
                <a:cs typeface="Times New Roman" panose="02020603050405020304" pitchFamily="18" charset="0"/>
              </a:rPr>
              <a:t>Omega/rho background subtraction	0.09%</a:t>
            </a:r>
          </a:p>
          <a:p>
            <a:pPr fontAlgn="t"/>
            <a:r>
              <a:rPr lang="en-US" sz="1400" dirty="0" smtClean="0">
                <a:solidFill>
                  <a:schemeClr val="bg1"/>
                </a:solidFill>
                <a:latin typeface="Times New Roman" panose="02020603050405020304" pitchFamily="18" charset="0"/>
                <a:cs typeface="Times New Roman" panose="02020603050405020304" pitchFamily="18" charset="0"/>
              </a:rPr>
              <a:t>Bin migration at zero angle	0.2%</a:t>
            </a:r>
          </a:p>
          <a:p>
            <a:pPr fontAlgn="t"/>
            <a:r>
              <a:rPr lang="en-US" sz="1400" dirty="0" err="1" smtClean="0">
                <a:solidFill>
                  <a:schemeClr val="bg1"/>
                </a:solidFill>
                <a:latin typeface="Times New Roman" panose="02020603050405020304" pitchFamily="18" charset="0"/>
                <a:cs typeface="Times New Roman" panose="02020603050405020304" pitchFamily="18" charset="0"/>
              </a:rPr>
              <a:t>dN</a:t>
            </a:r>
            <a:r>
              <a:rPr lang="en-US" sz="1400" dirty="0" smtClean="0">
                <a:solidFill>
                  <a:schemeClr val="bg1"/>
                </a:solidFill>
                <a:latin typeface="Times New Roman" panose="02020603050405020304" pitchFamily="18" charset="0"/>
                <a:cs typeface="Times New Roman" panose="02020603050405020304" pitchFamily="18" charset="0"/>
              </a:rPr>
              <a:t>/d</a:t>
            </a:r>
            <a:r>
              <a:rPr lang="el-GR" sz="1400" dirty="0">
                <a:solidFill>
                  <a:schemeClr val="bg1"/>
                </a:solidFill>
                <a:latin typeface="Times New Roman" panose="02020603050405020304" pitchFamily="18" charset="0"/>
                <a:cs typeface="Times New Roman" panose="02020603050405020304" pitchFamily="18" charset="0"/>
              </a:rPr>
              <a:t>θ</a:t>
            </a:r>
            <a:r>
              <a:rPr lang="en-US" sz="1400" dirty="0">
                <a:solidFill>
                  <a:schemeClr val="bg1"/>
                </a:solidFill>
                <a:latin typeface="Times New Roman" panose="02020603050405020304" pitchFamily="18" charset="0"/>
                <a:cs typeface="Times New Roman" panose="02020603050405020304" pitchFamily="18" charset="0"/>
              </a:rPr>
              <a:t> </a:t>
            </a:r>
            <a:r>
              <a:rPr lang="en-US" sz="1400" dirty="0" smtClean="0">
                <a:solidFill>
                  <a:schemeClr val="bg1"/>
                </a:solidFill>
                <a:latin typeface="Times New Roman" panose="02020603050405020304" pitchFamily="18" charset="0"/>
                <a:cs typeface="Times New Roman" panose="02020603050405020304" pitchFamily="18" charset="0"/>
              </a:rPr>
              <a:t>binning 0.01</a:t>
            </a:r>
            <a:r>
              <a:rPr lang="en-US" sz="1400" dirty="0">
                <a:solidFill>
                  <a:schemeClr val="bg1"/>
                </a:solidFill>
                <a:latin typeface="Times New Roman" panose="02020603050405020304" pitchFamily="18" charset="0"/>
                <a:cs typeface="Times New Roman" panose="02020603050405020304" pitchFamily="18" charset="0"/>
              </a:rPr>
              <a:t>°, 0.02°, 0.03</a:t>
            </a:r>
            <a:r>
              <a:rPr lang="en-US" sz="1400" dirty="0" smtClean="0">
                <a:solidFill>
                  <a:schemeClr val="bg1"/>
                </a:solidFill>
                <a:latin typeface="Times New Roman" panose="02020603050405020304" pitchFamily="18" charset="0"/>
                <a:cs typeface="Times New Roman" panose="02020603050405020304" pitchFamily="18" charset="0"/>
              </a:rPr>
              <a:t>°	0.12%</a:t>
            </a:r>
          </a:p>
          <a:p>
            <a:pPr fontAlgn="t"/>
            <a:r>
              <a:rPr lang="en-US" sz="1400" dirty="0" smtClean="0">
                <a:solidFill>
                  <a:schemeClr val="bg1"/>
                </a:solidFill>
                <a:latin typeface="Times New Roman" panose="02020603050405020304" pitchFamily="18" charset="0"/>
                <a:cs typeface="Times New Roman" panose="02020603050405020304" pitchFamily="18" charset="0"/>
              </a:rPr>
              <a:t>Extraction from MC test		0.2%</a:t>
            </a:r>
          </a:p>
          <a:p>
            <a:pPr fontAlgn="t"/>
            <a:r>
              <a:rPr lang="en-US" sz="1400" dirty="0" smtClean="0">
                <a:solidFill>
                  <a:schemeClr val="bg1"/>
                </a:solidFill>
                <a:latin typeface="Times New Roman" panose="02020603050405020304" pitchFamily="18" charset="0"/>
                <a:cs typeface="Times New Roman" panose="02020603050405020304" pitchFamily="18" charset="0"/>
              </a:rPr>
              <a:t>Total			0.93%</a:t>
            </a:r>
            <a:endParaRPr lang="en-US" sz="1400" dirty="0">
              <a:solidFill>
                <a:schemeClr val="bg1"/>
              </a:solidFill>
              <a:latin typeface="Times New Roman" panose="02020603050405020304" pitchFamily="18" charset="0"/>
              <a:cs typeface="Times New Roman" panose="02020603050405020304" pitchFamily="18" charset="0"/>
            </a:endParaRPr>
          </a:p>
        </p:txBody>
      </p:sp>
      <p:cxnSp>
        <p:nvCxnSpPr>
          <p:cNvPr id="18" name="Straight Arrow Connector 17"/>
          <p:cNvCxnSpPr>
            <a:endCxn id="17" idx="3"/>
          </p:cNvCxnSpPr>
          <p:nvPr/>
        </p:nvCxnSpPr>
        <p:spPr>
          <a:xfrm flipH="1" flipV="1">
            <a:off x="3691063" y="3138069"/>
            <a:ext cx="471948" cy="81116"/>
          </a:xfrm>
          <a:prstGeom prst="straightConnector1">
            <a:avLst/>
          </a:prstGeom>
          <a:ln w="63500">
            <a:solidFill>
              <a:srgbClr val="8C7918"/>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01600" y="4365148"/>
            <a:ext cx="3603524" cy="1600438"/>
          </a:xfrm>
          <a:prstGeom prst="rect">
            <a:avLst/>
          </a:prstGeom>
          <a:solidFill>
            <a:schemeClr val="accent6"/>
          </a:solidFill>
        </p:spPr>
        <p:txBody>
          <a:bodyPr wrap="square" rtlCol="0">
            <a:spAutoFit/>
          </a:bodyPr>
          <a:lstStyle/>
          <a:p>
            <a:pPr fontAlgn="t"/>
            <a:r>
              <a:rPr lang="en-US" sz="1400" dirty="0" smtClean="0">
                <a:solidFill>
                  <a:schemeClr val="bg2"/>
                </a:solidFill>
                <a:latin typeface="Times New Roman" panose="02020603050405020304" pitchFamily="18" charset="0"/>
                <a:cs typeface="Times New Roman" panose="02020603050405020304" pitchFamily="18" charset="0"/>
              </a:rPr>
              <a:t>Target absorption	  	0.24%</a:t>
            </a:r>
          </a:p>
          <a:p>
            <a:pPr fontAlgn="t"/>
            <a:r>
              <a:rPr lang="en-US" sz="1400" dirty="0" smtClean="0">
                <a:solidFill>
                  <a:schemeClr val="bg2"/>
                </a:solidFill>
                <a:latin typeface="Times New Roman" panose="02020603050405020304" pitchFamily="18" charset="0"/>
                <a:cs typeface="Times New Roman" panose="02020603050405020304" pitchFamily="18" charset="0"/>
              </a:rPr>
              <a:t>Pi0 angular resolution</a:t>
            </a:r>
            <a:r>
              <a:rPr lang="en-US" sz="1400" dirty="0">
                <a:solidFill>
                  <a:schemeClr val="bg2"/>
                </a:solidFill>
                <a:latin typeface="Times New Roman" panose="02020603050405020304" pitchFamily="18" charset="0"/>
                <a:cs typeface="Times New Roman" panose="02020603050405020304" pitchFamily="18" charset="0"/>
              </a:rPr>
              <a:t>	</a:t>
            </a:r>
            <a:r>
              <a:rPr lang="en-US" sz="1400" dirty="0" smtClean="0">
                <a:solidFill>
                  <a:schemeClr val="bg2"/>
                </a:solidFill>
                <a:latin typeface="Times New Roman" panose="02020603050405020304" pitchFamily="18" charset="0"/>
                <a:cs typeface="Times New Roman" panose="02020603050405020304" pitchFamily="18" charset="0"/>
              </a:rPr>
              <a:t>	0.17%</a:t>
            </a:r>
          </a:p>
          <a:p>
            <a:pPr fontAlgn="t"/>
            <a:r>
              <a:rPr lang="en-US" sz="1400" dirty="0" smtClean="0">
                <a:solidFill>
                  <a:schemeClr val="bg2"/>
                </a:solidFill>
                <a:latin typeface="Times New Roman" panose="02020603050405020304" pitchFamily="18" charset="0"/>
                <a:cs typeface="Times New Roman" panose="02020603050405020304" pitchFamily="18" charset="0"/>
              </a:rPr>
              <a:t>Pi0 two gamma decay branching	0.034%</a:t>
            </a:r>
          </a:p>
          <a:p>
            <a:pPr fontAlgn="t"/>
            <a:r>
              <a:rPr lang="en-US" sz="1400" dirty="0" smtClean="0">
                <a:solidFill>
                  <a:schemeClr val="bg2"/>
                </a:solidFill>
                <a:latin typeface="Times New Roman" panose="02020603050405020304" pitchFamily="18" charset="0"/>
                <a:cs typeface="Times New Roman" panose="02020603050405020304" pitchFamily="18" charset="0"/>
              </a:rPr>
              <a:t>Calorimeter geometry		0.05%</a:t>
            </a:r>
          </a:p>
          <a:p>
            <a:pPr fontAlgn="t"/>
            <a:r>
              <a:rPr lang="en-US" sz="1400" dirty="0" smtClean="0">
                <a:solidFill>
                  <a:schemeClr val="bg2"/>
                </a:solidFill>
                <a:latin typeface="Times New Roman" panose="02020603050405020304" pitchFamily="18" charset="0"/>
                <a:cs typeface="Times New Roman" panose="02020603050405020304" pitchFamily="18" charset="0"/>
              </a:rPr>
              <a:t>Calorimeter energy response	0.45%</a:t>
            </a:r>
          </a:p>
          <a:p>
            <a:pPr fontAlgn="t"/>
            <a:r>
              <a:rPr lang="en-US" sz="1400" dirty="0" smtClean="0">
                <a:solidFill>
                  <a:schemeClr val="bg2"/>
                </a:solidFill>
                <a:latin typeface="Times New Roman" panose="02020603050405020304" pitchFamily="18" charset="0"/>
                <a:cs typeface="Times New Roman" panose="02020603050405020304" pitchFamily="18" charset="0"/>
              </a:rPr>
              <a:t>Limited statistics		0.02%</a:t>
            </a:r>
          </a:p>
          <a:p>
            <a:pPr fontAlgn="t"/>
            <a:r>
              <a:rPr lang="en-US" sz="1400" dirty="0" smtClean="0">
                <a:solidFill>
                  <a:schemeClr val="bg2"/>
                </a:solidFill>
                <a:latin typeface="Times New Roman" panose="02020603050405020304" pitchFamily="18" charset="0"/>
                <a:cs typeface="Times New Roman" panose="02020603050405020304" pitchFamily="18" charset="0"/>
              </a:rPr>
              <a:t>Total			0.54%</a:t>
            </a:r>
            <a:endParaRPr lang="en-US" sz="1400" dirty="0">
              <a:solidFill>
                <a:schemeClr val="bg2"/>
              </a:solidFill>
              <a:latin typeface="Times New Roman" panose="02020603050405020304" pitchFamily="18" charset="0"/>
              <a:cs typeface="Times New Roman" panose="02020603050405020304" pitchFamily="18" charset="0"/>
            </a:endParaRPr>
          </a:p>
        </p:txBody>
      </p:sp>
      <p:cxnSp>
        <p:nvCxnSpPr>
          <p:cNvPr id="20" name="Straight Arrow Connector 19"/>
          <p:cNvCxnSpPr/>
          <p:nvPr/>
        </p:nvCxnSpPr>
        <p:spPr>
          <a:xfrm flipH="1" flipV="1">
            <a:off x="3705125" y="5165367"/>
            <a:ext cx="1919133" cy="130327"/>
          </a:xfrm>
          <a:prstGeom prst="straightConnector1">
            <a:avLst/>
          </a:prstGeom>
          <a:ln w="635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237180" y="2718542"/>
            <a:ext cx="1612502" cy="830997"/>
          </a:xfrm>
          <a:prstGeom prst="rect">
            <a:avLst/>
          </a:prstGeom>
          <a:noFill/>
        </p:spPr>
        <p:txBody>
          <a:bodyPr wrap="square" rtlCol="0">
            <a:spAutoFit/>
          </a:bodyPr>
          <a:lstStyle/>
          <a:p>
            <a:r>
              <a:rPr lang="en-US" sz="2400" dirty="0" smtClean="0">
                <a:solidFill>
                  <a:schemeClr val="bg2"/>
                </a:solidFill>
                <a:latin typeface="Times New Roman" pitchFamily="18" charset="0"/>
                <a:cs typeface="Times New Roman" pitchFamily="18" charset="0"/>
                <a:sym typeface="Symbol"/>
              </a:rPr>
              <a:t></a:t>
            </a:r>
            <a:r>
              <a:rPr lang="en-US" sz="2400" baseline="30000" dirty="0" smtClean="0">
                <a:solidFill>
                  <a:schemeClr val="bg2"/>
                </a:solidFill>
                <a:latin typeface="Times New Roman" pitchFamily="18" charset="0"/>
                <a:cs typeface="Times New Roman" pitchFamily="18" charset="0"/>
                <a:sym typeface="Symbol"/>
              </a:rPr>
              <a:t>0</a:t>
            </a:r>
            <a:r>
              <a:rPr lang="en-US" sz="2400" dirty="0">
                <a:solidFill>
                  <a:schemeClr val="bg2"/>
                </a:solidFill>
                <a:latin typeface="Times New Roman" pitchFamily="18" charset="0"/>
                <a:cs typeface="Times New Roman" pitchFamily="18" charset="0"/>
                <a:sym typeface="Symbol"/>
              </a:rPr>
              <a:t> </a:t>
            </a:r>
            <a:r>
              <a:rPr lang="en-US" sz="2400" dirty="0" smtClean="0">
                <a:solidFill>
                  <a:schemeClr val="bg2"/>
                </a:solidFill>
                <a:latin typeface="Times New Roman" pitchFamily="18" charset="0"/>
                <a:cs typeface="Times New Roman" pitchFamily="18" charset="0"/>
                <a:sym typeface="Symbol"/>
              </a:rPr>
              <a:t>yield extraction</a:t>
            </a:r>
            <a:endParaRPr lang="en-US" sz="2400" dirty="0">
              <a:solidFill>
                <a:schemeClr val="bg2"/>
              </a:solidFill>
            </a:endParaRPr>
          </a:p>
        </p:txBody>
      </p:sp>
      <p:sp>
        <p:nvSpPr>
          <p:cNvPr id="27" name="TextBox 26"/>
          <p:cNvSpPr txBox="1"/>
          <p:nvPr/>
        </p:nvSpPr>
        <p:spPr>
          <a:xfrm>
            <a:off x="5255624" y="4162082"/>
            <a:ext cx="1176522" cy="830997"/>
          </a:xfrm>
          <a:prstGeom prst="rect">
            <a:avLst/>
          </a:prstGeom>
          <a:noFill/>
        </p:spPr>
        <p:txBody>
          <a:bodyPr wrap="square" rtlCol="0">
            <a:spAutoFit/>
          </a:bodyPr>
          <a:lstStyle/>
          <a:p>
            <a:r>
              <a:rPr lang="en-US" sz="2400" dirty="0" smtClean="0">
                <a:solidFill>
                  <a:schemeClr val="bg2"/>
                </a:solidFill>
                <a:latin typeface="Times New Roman" pitchFamily="18" charset="0"/>
                <a:cs typeface="Times New Roman" pitchFamily="18" charset="0"/>
                <a:sym typeface="Symbol"/>
              </a:rPr>
              <a:t>Monte</a:t>
            </a:r>
          </a:p>
          <a:p>
            <a:r>
              <a:rPr lang="en-US" sz="2400" dirty="0" smtClean="0">
                <a:solidFill>
                  <a:schemeClr val="bg2"/>
                </a:solidFill>
                <a:latin typeface="Times New Roman" pitchFamily="18" charset="0"/>
                <a:cs typeface="Times New Roman" pitchFamily="18" charset="0"/>
                <a:sym typeface="Symbol"/>
              </a:rPr>
              <a:t>Carlo</a:t>
            </a:r>
            <a:endParaRPr lang="en-US" sz="2400" dirty="0">
              <a:solidFill>
                <a:schemeClr val="bg2"/>
              </a:solidFill>
            </a:endParaRPr>
          </a:p>
        </p:txBody>
      </p:sp>
      <p:sp>
        <p:nvSpPr>
          <p:cNvPr id="28" name="TextBox 27"/>
          <p:cNvSpPr txBox="1"/>
          <p:nvPr/>
        </p:nvSpPr>
        <p:spPr>
          <a:xfrm>
            <a:off x="6879099" y="1996691"/>
            <a:ext cx="1380209" cy="1200329"/>
          </a:xfrm>
          <a:prstGeom prst="rect">
            <a:avLst/>
          </a:prstGeom>
          <a:noFill/>
        </p:spPr>
        <p:txBody>
          <a:bodyPr wrap="square" rtlCol="0">
            <a:spAutoFit/>
          </a:bodyPr>
          <a:lstStyle/>
          <a:p>
            <a:r>
              <a:rPr lang="en-US" sz="2400" dirty="0" smtClean="0">
                <a:solidFill>
                  <a:schemeClr val="bg2"/>
                </a:solidFill>
                <a:latin typeface="Times New Roman" pitchFamily="18" charset="0"/>
                <a:cs typeface="Times New Roman" pitchFamily="18" charset="0"/>
                <a:sym typeface="Symbol"/>
              </a:rPr>
              <a:t>Photon Beam Flux</a:t>
            </a:r>
            <a:endParaRPr lang="en-US" sz="2400" dirty="0">
              <a:solidFill>
                <a:schemeClr val="bg2"/>
              </a:solidFill>
            </a:endParaRPr>
          </a:p>
        </p:txBody>
      </p:sp>
      <p:sp>
        <p:nvSpPr>
          <p:cNvPr id="29" name="TextBox 28"/>
          <p:cNvSpPr txBox="1"/>
          <p:nvPr/>
        </p:nvSpPr>
        <p:spPr>
          <a:xfrm rot="3934396">
            <a:off x="5031218" y="1883672"/>
            <a:ext cx="1612502" cy="461665"/>
          </a:xfrm>
          <a:prstGeom prst="rect">
            <a:avLst/>
          </a:prstGeom>
          <a:noFill/>
        </p:spPr>
        <p:txBody>
          <a:bodyPr wrap="square" rtlCol="0">
            <a:spAutoFit/>
          </a:bodyPr>
          <a:lstStyle/>
          <a:p>
            <a:r>
              <a:rPr lang="en-US" sz="2400" dirty="0" smtClean="0">
                <a:solidFill>
                  <a:schemeClr val="bg2"/>
                </a:solidFill>
                <a:latin typeface="Times New Roman" pitchFamily="18" charset="0"/>
                <a:cs typeface="Times New Roman" pitchFamily="18" charset="0"/>
                <a:sym typeface="Symbol"/>
              </a:rPr>
              <a:t>Theory</a:t>
            </a:r>
            <a:endParaRPr lang="en-US" sz="2400" dirty="0">
              <a:solidFill>
                <a:schemeClr val="bg2"/>
              </a:solidFill>
            </a:endParaRPr>
          </a:p>
        </p:txBody>
      </p:sp>
      <p:sp>
        <p:nvSpPr>
          <p:cNvPr id="30" name="TextBox 29"/>
          <p:cNvSpPr txBox="1"/>
          <p:nvPr/>
        </p:nvSpPr>
        <p:spPr>
          <a:xfrm>
            <a:off x="7061385" y="3799788"/>
            <a:ext cx="1612502" cy="461665"/>
          </a:xfrm>
          <a:prstGeom prst="rect">
            <a:avLst/>
          </a:prstGeom>
          <a:noFill/>
        </p:spPr>
        <p:txBody>
          <a:bodyPr wrap="square" rtlCol="0">
            <a:spAutoFit/>
          </a:bodyPr>
          <a:lstStyle/>
          <a:p>
            <a:r>
              <a:rPr lang="en-US" sz="2400" dirty="0" smtClean="0">
                <a:solidFill>
                  <a:schemeClr val="bg2"/>
                </a:solidFill>
                <a:latin typeface="Times New Roman" pitchFamily="18" charset="0"/>
                <a:cs typeface="Times New Roman" pitchFamily="18" charset="0"/>
                <a:sym typeface="Symbol"/>
              </a:rPr>
              <a:t>target</a:t>
            </a:r>
            <a:endParaRPr lang="en-US" sz="2400" dirty="0">
              <a:solidFill>
                <a:schemeClr val="bg2"/>
              </a:solidFill>
            </a:endParaRPr>
          </a:p>
        </p:txBody>
      </p:sp>
      <p:sp>
        <p:nvSpPr>
          <p:cNvPr id="31" name="TextBox 30"/>
          <p:cNvSpPr txBox="1"/>
          <p:nvPr/>
        </p:nvSpPr>
        <p:spPr>
          <a:xfrm rot="16633497">
            <a:off x="5668564" y="1226447"/>
            <a:ext cx="1612502" cy="461665"/>
          </a:xfrm>
          <a:prstGeom prst="rect">
            <a:avLst/>
          </a:prstGeom>
          <a:noFill/>
        </p:spPr>
        <p:txBody>
          <a:bodyPr wrap="square" rtlCol="0">
            <a:spAutoFit/>
          </a:bodyPr>
          <a:lstStyle/>
          <a:p>
            <a:r>
              <a:rPr lang="en-US" sz="2400" dirty="0" smtClean="0">
                <a:latin typeface="Times New Roman" pitchFamily="18" charset="0"/>
                <a:cs typeface="Times New Roman" pitchFamily="18" charset="0"/>
                <a:sym typeface="Symbol"/>
              </a:rPr>
              <a:t>beam</a:t>
            </a:r>
            <a:endParaRPr lang="en-US" sz="2400" dirty="0"/>
          </a:p>
        </p:txBody>
      </p:sp>
      <p:sp>
        <p:nvSpPr>
          <p:cNvPr id="32" name="TextBox 31"/>
          <p:cNvSpPr txBox="1"/>
          <p:nvPr/>
        </p:nvSpPr>
        <p:spPr>
          <a:xfrm rot="4247069">
            <a:off x="5670632" y="4744962"/>
            <a:ext cx="2242407" cy="338554"/>
          </a:xfrm>
          <a:prstGeom prst="rect">
            <a:avLst/>
          </a:prstGeom>
          <a:noFill/>
        </p:spPr>
        <p:txBody>
          <a:bodyPr wrap="square" rtlCol="0">
            <a:spAutoFit/>
          </a:bodyPr>
          <a:lstStyle/>
          <a:p>
            <a:r>
              <a:rPr lang="en-US" sz="1600" dirty="0" smtClean="0">
                <a:latin typeface="Times New Roman" pitchFamily="18" charset="0"/>
                <a:cs typeface="Times New Roman" pitchFamily="18" charset="0"/>
                <a:sym typeface="Symbol"/>
              </a:rPr>
              <a:t>Event selection</a:t>
            </a:r>
            <a:endParaRPr lang="en-US" sz="1600" dirty="0"/>
          </a:p>
        </p:txBody>
      </p:sp>
      <p:sp>
        <p:nvSpPr>
          <p:cNvPr id="33" name="TextBox 32"/>
          <p:cNvSpPr txBox="1"/>
          <p:nvPr/>
        </p:nvSpPr>
        <p:spPr>
          <a:xfrm rot="3066823">
            <a:off x="6900496" y="4512248"/>
            <a:ext cx="629699" cy="338554"/>
          </a:xfrm>
          <a:prstGeom prst="rect">
            <a:avLst/>
          </a:prstGeom>
          <a:noFill/>
        </p:spPr>
        <p:txBody>
          <a:bodyPr wrap="square" rtlCol="0">
            <a:spAutoFit/>
          </a:bodyPr>
          <a:lstStyle/>
          <a:p>
            <a:r>
              <a:rPr lang="en-US" sz="1600" dirty="0" smtClean="0">
                <a:solidFill>
                  <a:schemeClr val="bg2"/>
                </a:solidFill>
                <a:latin typeface="Times New Roman" pitchFamily="18" charset="0"/>
                <a:cs typeface="Times New Roman" pitchFamily="18" charset="0"/>
                <a:sym typeface="Symbol"/>
              </a:rPr>
              <a:t>DAQ</a:t>
            </a:r>
            <a:endParaRPr lang="en-US" sz="1600" dirty="0">
              <a:solidFill>
                <a:schemeClr val="bg2"/>
              </a:solidFill>
            </a:endParaRP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13" grpId="0" animBg="1"/>
      <p:bldP spid="15" grpId="0" animBg="1"/>
      <p:bldP spid="17" grpId="0" animBg="1"/>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803042901"/>
              </p:ext>
            </p:extLst>
          </p:nvPr>
        </p:nvGraphicFramePr>
        <p:xfrm>
          <a:off x="973470" y="2218493"/>
          <a:ext cx="10408731" cy="3596640"/>
        </p:xfrm>
        <a:graphic>
          <a:graphicData uri="http://schemas.openxmlformats.org/drawingml/2006/table">
            <a:tbl>
              <a:tblPr firstRow="1" bandRow="1">
                <a:tableStyleId>{3B4B98B0-60AC-42C2-AFA5-B58CD77FA1E5}</a:tableStyleId>
              </a:tblPr>
              <a:tblGrid>
                <a:gridCol w="1355715">
                  <a:extLst>
                    <a:ext uri="{9D8B030D-6E8A-4147-A177-3AD203B41FA5}">
                      <a16:colId xmlns:a16="http://schemas.microsoft.com/office/drawing/2014/main" val="390037946"/>
                    </a:ext>
                  </a:extLst>
                </a:gridCol>
                <a:gridCol w="973145">
                  <a:extLst>
                    <a:ext uri="{9D8B030D-6E8A-4147-A177-3AD203B41FA5}">
                      <a16:colId xmlns:a16="http://schemas.microsoft.com/office/drawing/2014/main" val="2619006706"/>
                    </a:ext>
                  </a:extLst>
                </a:gridCol>
                <a:gridCol w="1085850">
                  <a:extLst>
                    <a:ext uri="{9D8B030D-6E8A-4147-A177-3AD203B41FA5}">
                      <a16:colId xmlns:a16="http://schemas.microsoft.com/office/drawing/2014/main" val="779522113"/>
                    </a:ext>
                  </a:extLst>
                </a:gridCol>
                <a:gridCol w="1014413">
                  <a:extLst>
                    <a:ext uri="{9D8B030D-6E8A-4147-A177-3AD203B41FA5}">
                      <a16:colId xmlns:a16="http://schemas.microsoft.com/office/drawing/2014/main" val="164892033"/>
                    </a:ext>
                  </a:extLst>
                </a:gridCol>
                <a:gridCol w="1400177">
                  <a:extLst>
                    <a:ext uri="{9D8B030D-6E8A-4147-A177-3AD203B41FA5}">
                      <a16:colId xmlns:a16="http://schemas.microsoft.com/office/drawing/2014/main" val="190680852"/>
                    </a:ext>
                  </a:extLst>
                </a:gridCol>
                <a:gridCol w="828677">
                  <a:extLst>
                    <a:ext uri="{9D8B030D-6E8A-4147-A177-3AD203B41FA5}">
                      <a16:colId xmlns:a16="http://schemas.microsoft.com/office/drawing/2014/main" val="2709736452"/>
                    </a:ext>
                  </a:extLst>
                </a:gridCol>
                <a:gridCol w="955613">
                  <a:extLst>
                    <a:ext uri="{9D8B030D-6E8A-4147-A177-3AD203B41FA5}">
                      <a16:colId xmlns:a16="http://schemas.microsoft.com/office/drawing/2014/main" val="1993403593"/>
                    </a:ext>
                  </a:extLst>
                </a:gridCol>
                <a:gridCol w="931717">
                  <a:extLst>
                    <a:ext uri="{9D8B030D-6E8A-4147-A177-3AD203B41FA5}">
                      <a16:colId xmlns:a16="http://schemas.microsoft.com/office/drawing/2014/main" val="4093343951"/>
                    </a:ext>
                  </a:extLst>
                </a:gridCol>
                <a:gridCol w="931712">
                  <a:extLst>
                    <a:ext uri="{9D8B030D-6E8A-4147-A177-3AD203B41FA5}">
                      <a16:colId xmlns:a16="http://schemas.microsoft.com/office/drawing/2014/main" val="4082996934"/>
                    </a:ext>
                  </a:extLst>
                </a:gridCol>
                <a:gridCol w="931712">
                  <a:extLst>
                    <a:ext uri="{9D8B030D-6E8A-4147-A177-3AD203B41FA5}">
                      <a16:colId xmlns:a16="http://schemas.microsoft.com/office/drawing/2014/main" val="2552088961"/>
                    </a:ext>
                  </a:extLst>
                </a:gridCol>
              </a:tblGrid>
              <a:tr h="463521">
                <a:tc>
                  <a:txBody>
                    <a:bodyPr/>
                    <a:lstStyle/>
                    <a:p>
                      <a:r>
                        <a:rPr lang="en-US" sz="1600" dirty="0" smtClean="0">
                          <a:solidFill>
                            <a:schemeClr val="tx1"/>
                          </a:solidFill>
                        </a:rPr>
                        <a:t>Analysis</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Nucleus</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l-GR" sz="1600" dirty="0" smtClean="0">
                          <a:solidFill>
                            <a:schemeClr val="tx1"/>
                          </a:solidFill>
                        </a:rPr>
                        <a:t>Γ</a:t>
                      </a:r>
                      <a:r>
                        <a:rPr lang="en-US" sz="1600" dirty="0" smtClean="0">
                          <a:solidFill>
                            <a:schemeClr val="tx1"/>
                          </a:solidFill>
                        </a:rPr>
                        <a:t>(</a:t>
                      </a:r>
                      <a:r>
                        <a:rPr lang="el-GR" sz="1600" dirty="0" smtClean="0">
                          <a:solidFill>
                            <a:schemeClr val="tx1"/>
                          </a:solidFill>
                        </a:rPr>
                        <a:t>π→γγ</a:t>
                      </a:r>
                      <a:r>
                        <a:rPr lang="en-US" sz="1600" dirty="0" smtClean="0">
                          <a:solidFill>
                            <a:schemeClr val="tx1"/>
                          </a:solidFill>
                        </a:rPr>
                        <a:t>)</a:t>
                      </a:r>
                    </a:p>
                    <a:p>
                      <a:r>
                        <a:rPr lang="en-US" sz="1600" dirty="0" smtClean="0">
                          <a:solidFill>
                            <a:schemeClr val="tx1"/>
                          </a:solidFill>
                        </a:rPr>
                        <a:t>result</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Target</a:t>
                      </a:r>
                    </a:p>
                    <a:p>
                      <a:r>
                        <a:rPr lang="en-US" sz="1600" dirty="0" smtClean="0">
                          <a:solidFill>
                            <a:schemeClr val="tx1"/>
                          </a:solidFill>
                        </a:rPr>
                        <a:t>atoms</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Theory</a:t>
                      </a:r>
                    </a:p>
                    <a:p>
                      <a:r>
                        <a:rPr lang="en-US" sz="1600" dirty="0" smtClean="0">
                          <a:solidFill>
                            <a:schemeClr val="tx1"/>
                          </a:solidFill>
                        </a:rPr>
                        <a:t>parameters</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Yield</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Other</a:t>
                      </a:r>
                    </a:p>
                    <a:p>
                      <a:r>
                        <a:rPr lang="en-US" sz="1600" dirty="0" smtClean="0">
                          <a:solidFill>
                            <a:schemeClr val="tx1"/>
                          </a:solidFill>
                        </a:rPr>
                        <a:t>terms</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Syst.</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Stat.</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tc>
                  <a:txBody>
                    <a:bodyPr/>
                    <a:lstStyle/>
                    <a:p>
                      <a:r>
                        <a:rPr lang="en-US" sz="1600" dirty="0" smtClean="0">
                          <a:solidFill>
                            <a:schemeClr val="tx1"/>
                          </a:solidFill>
                        </a:rPr>
                        <a:t>Total</a:t>
                      </a:r>
                      <a:endParaRPr lang="en-US" sz="1600" dirty="0">
                        <a:solidFill>
                          <a:schemeClr val="tx1"/>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2658978"/>
                  </a:ext>
                </a:extLst>
              </a:tr>
              <a:tr h="268354">
                <a:tc>
                  <a:txBody>
                    <a:bodyPr/>
                    <a:lstStyle/>
                    <a:p>
                      <a:r>
                        <a:rPr lang="en-US" sz="1600" dirty="0" smtClean="0"/>
                        <a:t>Hybrid mass</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Si</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7.83eV</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0.4%</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0.4%</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0.9%</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1.0%</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1.4%</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0.8%</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1.6%</a:t>
                      </a:r>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45076106"/>
                  </a:ext>
                </a:extLst>
              </a:tr>
              <a:tr h="268354">
                <a:tc>
                  <a:txBody>
                    <a:bodyPr/>
                    <a:lstStyle/>
                    <a:p>
                      <a:r>
                        <a:rPr lang="en-US" sz="1600" dirty="0" smtClean="0"/>
                        <a:t>Analysis (H)</a:t>
                      </a:r>
                      <a:endParaRPr lang="en-US" sz="1600" dirty="0"/>
                    </a:p>
                  </a:txBody>
                  <a:tcPr/>
                </a:tc>
                <a:tc>
                  <a:txBody>
                    <a:bodyPr/>
                    <a:lstStyle/>
                    <a:p>
                      <a:r>
                        <a:rPr lang="en-US" sz="1600" dirty="0" smtClean="0"/>
                        <a:t>C</a:t>
                      </a:r>
                      <a:endParaRPr lang="en-US" sz="1600" dirty="0"/>
                    </a:p>
                  </a:txBody>
                  <a:tcPr/>
                </a:tc>
                <a:tc>
                  <a:txBody>
                    <a:bodyPr/>
                    <a:lstStyle/>
                    <a:p>
                      <a:r>
                        <a:rPr lang="en-US" sz="1600" dirty="0" smtClean="0"/>
                        <a:t>7.78eV</a:t>
                      </a:r>
                      <a:endParaRPr lang="en-US" sz="1600" dirty="0"/>
                    </a:p>
                  </a:txBody>
                  <a:tcPr/>
                </a:tc>
                <a:tc>
                  <a:txBody>
                    <a:bodyPr/>
                    <a:lstStyle/>
                    <a:p>
                      <a:r>
                        <a:rPr lang="en-US" sz="1600" dirty="0" smtClean="0"/>
                        <a:t>0.1%</a:t>
                      </a:r>
                      <a:endParaRPr lang="en-US" sz="1600" dirty="0"/>
                    </a:p>
                  </a:txBody>
                  <a:tcPr/>
                </a:tc>
                <a:tc>
                  <a:txBody>
                    <a:bodyPr/>
                    <a:lstStyle/>
                    <a:p>
                      <a:r>
                        <a:rPr lang="en-US" sz="1600" dirty="0" smtClean="0"/>
                        <a:t>0.6%</a:t>
                      </a:r>
                      <a:endParaRPr lang="en-US" sz="1600" dirty="0"/>
                    </a:p>
                  </a:txBody>
                  <a:tcPr/>
                </a:tc>
                <a:tc>
                  <a:txBody>
                    <a:bodyPr/>
                    <a:lstStyle/>
                    <a:p>
                      <a:r>
                        <a:rPr lang="en-US" sz="1600" dirty="0" smtClean="0"/>
                        <a:t>1.1%</a:t>
                      </a:r>
                      <a:endParaRPr lang="en-US" sz="1600" dirty="0"/>
                    </a:p>
                  </a:txBody>
                  <a:tcPr/>
                </a:tc>
                <a:tc>
                  <a:txBody>
                    <a:bodyPr/>
                    <a:lstStyle/>
                    <a:p>
                      <a:r>
                        <a:rPr lang="en-US" sz="1600" dirty="0" smtClean="0"/>
                        <a:t>1.0%</a:t>
                      </a:r>
                      <a:endParaRPr lang="en-US" sz="1600" dirty="0"/>
                    </a:p>
                  </a:txBody>
                  <a:tcPr/>
                </a:tc>
                <a:tc>
                  <a:txBody>
                    <a:bodyPr/>
                    <a:lstStyle/>
                    <a:p>
                      <a:r>
                        <a:rPr lang="en-US" sz="1600" dirty="0" smtClean="0"/>
                        <a:t>1.6%</a:t>
                      </a:r>
                      <a:endParaRPr lang="en-US" sz="1600" dirty="0"/>
                    </a:p>
                  </a:txBody>
                  <a:tcPr/>
                </a:tc>
                <a:tc>
                  <a:txBody>
                    <a:bodyPr/>
                    <a:lstStyle/>
                    <a:p>
                      <a:r>
                        <a:rPr lang="en-US" sz="1600" dirty="0" smtClean="0"/>
                        <a:t>1.5%</a:t>
                      </a:r>
                      <a:endParaRPr lang="en-US" sz="1600" dirty="0"/>
                    </a:p>
                  </a:txBody>
                  <a:tcPr/>
                </a:tc>
                <a:tc>
                  <a:txBody>
                    <a:bodyPr/>
                    <a:lstStyle/>
                    <a:p>
                      <a:r>
                        <a:rPr lang="en-US" sz="1600" dirty="0" smtClean="0"/>
                        <a:t>2.2%</a:t>
                      </a:r>
                      <a:endParaRPr lang="en-US" sz="1600" dirty="0"/>
                    </a:p>
                  </a:txBody>
                  <a:tcPr/>
                </a:tc>
                <a:extLst>
                  <a:ext uri="{0D108BD9-81ED-4DB2-BD59-A6C34878D82A}">
                    <a16:rowId xmlns:a16="http://schemas.microsoft.com/office/drawing/2014/main" val="3334778069"/>
                  </a:ext>
                </a:extLst>
              </a:tr>
              <a:tr h="268354">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Si &amp; C</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7.82eV</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0.3%</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0.4%</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0.9%</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1.0%</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1.4%</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0.7%</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1.6%</a:t>
                      </a:r>
                      <a:endParaRPr lang="en-US" sz="16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99486402"/>
                  </a:ext>
                </a:extLst>
              </a:tr>
              <a:tr h="268354">
                <a:tc>
                  <a:txBody>
                    <a:bodyPr/>
                    <a:lstStyle/>
                    <a:p>
                      <a:r>
                        <a:rPr lang="en-US" sz="1600" dirty="0" smtClean="0"/>
                        <a:t>Constrained</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Si</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7.77eV</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0.4%</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0.4%</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1.0%</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1.0%</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1.5%</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0.8%</a:t>
                      </a:r>
                      <a:endParaRPr lang="en-US" sz="1600" dirty="0"/>
                    </a:p>
                  </a:txBody>
                  <a:tcPr>
                    <a:lnT w="12700" cap="flat" cmpd="sng" algn="ctr">
                      <a:solidFill>
                        <a:schemeClr val="tx1"/>
                      </a:solidFill>
                      <a:prstDash val="solid"/>
                      <a:round/>
                      <a:headEnd type="none" w="med" len="med"/>
                      <a:tailEnd type="none" w="med" len="med"/>
                    </a:lnT>
                  </a:tcPr>
                </a:tc>
                <a:tc>
                  <a:txBody>
                    <a:bodyPr/>
                    <a:lstStyle/>
                    <a:p>
                      <a:r>
                        <a:rPr lang="en-US" sz="1600" dirty="0" smtClean="0"/>
                        <a:t>1.7%</a:t>
                      </a:r>
                      <a:endParaRPr lang="en-US" sz="1600"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685086960"/>
                  </a:ext>
                </a:extLst>
              </a:tr>
              <a:tr h="268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smtClean="0"/>
                        <a:t>Analysis (C)</a:t>
                      </a:r>
                    </a:p>
                  </a:txBody>
                  <a:tcPr/>
                </a:tc>
                <a:tc>
                  <a:txBody>
                    <a:bodyPr/>
                    <a:lstStyle/>
                    <a:p>
                      <a:r>
                        <a:rPr lang="en-US" sz="1600" dirty="0" smtClean="0"/>
                        <a:t>C</a:t>
                      </a:r>
                      <a:endParaRPr lang="en-US" sz="1600" dirty="0"/>
                    </a:p>
                  </a:txBody>
                  <a:tcPr/>
                </a:tc>
                <a:tc>
                  <a:txBody>
                    <a:bodyPr/>
                    <a:lstStyle/>
                    <a:p>
                      <a:r>
                        <a:rPr lang="en-US" sz="1600" dirty="0" smtClean="0"/>
                        <a:t>7.75eV</a:t>
                      </a:r>
                      <a:endParaRPr lang="en-US" sz="1600" dirty="0"/>
                    </a:p>
                  </a:txBody>
                  <a:tcPr/>
                </a:tc>
                <a:tc>
                  <a:txBody>
                    <a:bodyPr/>
                    <a:lstStyle/>
                    <a:p>
                      <a:r>
                        <a:rPr lang="en-US" sz="1600" dirty="0" smtClean="0"/>
                        <a:t>0.1%</a:t>
                      </a:r>
                      <a:endParaRPr lang="en-US" sz="1600" dirty="0"/>
                    </a:p>
                  </a:txBody>
                  <a:tcPr/>
                </a:tc>
                <a:tc>
                  <a:txBody>
                    <a:bodyPr/>
                    <a:lstStyle/>
                    <a:p>
                      <a:r>
                        <a:rPr lang="en-US" sz="1600" dirty="0" smtClean="0"/>
                        <a:t>0.5%</a:t>
                      </a:r>
                      <a:endParaRPr lang="en-US" sz="1600" dirty="0"/>
                    </a:p>
                  </a:txBody>
                  <a:tcPr/>
                </a:tc>
                <a:tc>
                  <a:txBody>
                    <a:bodyPr/>
                    <a:lstStyle/>
                    <a:p>
                      <a:r>
                        <a:rPr lang="en-US" sz="1600" dirty="0" smtClean="0"/>
                        <a:t>1.1%</a:t>
                      </a:r>
                      <a:endParaRPr lang="en-US" sz="1600" dirty="0"/>
                    </a:p>
                  </a:txBody>
                  <a:tcPr/>
                </a:tc>
                <a:tc>
                  <a:txBody>
                    <a:bodyPr/>
                    <a:lstStyle/>
                    <a:p>
                      <a:r>
                        <a:rPr lang="en-US" sz="1600" dirty="0" smtClean="0"/>
                        <a:t>1.1%</a:t>
                      </a:r>
                      <a:endParaRPr lang="en-US" sz="1600" dirty="0"/>
                    </a:p>
                  </a:txBody>
                  <a:tcPr/>
                </a:tc>
                <a:tc>
                  <a:txBody>
                    <a:bodyPr/>
                    <a:lstStyle/>
                    <a:p>
                      <a:r>
                        <a:rPr lang="en-US" sz="1600" dirty="0" smtClean="0"/>
                        <a:t>1.6%</a:t>
                      </a:r>
                      <a:endParaRPr lang="en-US" sz="1600" dirty="0"/>
                    </a:p>
                  </a:txBody>
                  <a:tcPr/>
                </a:tc>
                <a:tc>
                  <a:txBody>
                    <a:bodyPr/>
                    <a:lstStyle/>
                    <a:p>
                      <a:r>
                        <a:rPr lang="en-US" sz="1600" dirty="0" smtClean="0"/>
                        <a:t>1.7%</a:t>
                      </a:r>
                      <a:endParaRPr lang="en-US" sz="1600" dirty="0"/>
                    </a:p>
                  </a:txBody>
                  <a:tcPr/>
                </a:tc>
                <a:tc>
                  <a:txBody>
                    <a:bodyPr/>
                    <a:lstStyle/>
                    <a:p>
                      <a:r>
                        <a:rPr lang="en-US" sz="1600" dirty="0" smtClean="0"/>
                        <a:t>2.4%</a:t>
                      </a:r>
                      <a:endParaRPr lang="en-US" sz="1600" dirty="0"/>
                    </a:p>
                  </a:txBody>
                  <a:tcPr/>
                </a:tc>
                <a:extLst>
                  <a:ext uri="{0D108BD9-81ED-4DB2-BD59-A6C34878D82A}">
                    <a16:rowId xmlns:a16="http://schemas.microsoft.com/office/drawing/2014/main" val="4198653538"/>
                  </a:ext>
                </a:extLst>
              </a:tr>
              <a:tr h="268354">
                <a:tc>
                  <a:txBody>
                    <a:bodyPr/>
                    <a:lstStyle/>
                    <a:p>
                      <a:endParaRPr lang="en-US" sz="1600"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Si &amp; C</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7.76eV</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0.3%</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0.3%</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1.0%</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1.1%</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1.5%</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0.8%</a:t>
                      </a:r>
                      <a:endParaRPr lang="en-US" sz="1600" b="1" dirty="0"/>
                    </a:p>
                  </a:txBody>
                  <a:tcPr>
                    <a:lnB w="12700" cap="flat" cmpd="sng" algn="ctr">
                      <a:solidFill>
                        <a:schemeClr val="tx1"/>
                      </a:solidFill>
                      <a:prstDash val="solid"/>
                      <a:round/>
                      <a:headEnd type="none" w="med" len="med"/>
                      <a:tailEnd type="none" w="med" len="med"/>
                    </a:lnB>
                  </a:tcPr>
                </a:tc>
                <a:tc>
                  <a:txBody>
                    <a:bodyPr/>
                    <a:lstStyle/>
                    <a:p>
                      <a:r>
                        <a:rPr lang="en-US" sz="1600" b="1" dirty="0" smtClean="0"/>
                        <a:t>1.7%</a:t>
                      </a:r>
                      <a:endParaRPr lang="en-US" sz="1600" b="1"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1056113"/>
                  </a:ext>
                </a:extLst>
              </a:tr>
              <a:tr h="26835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smtClean="0"/>
                        <a:t>(H) &amp; (C)</a:t>
                      </a:r>
                    </a:p>
                  </a:txBody>
                  <a:tcPr>
                    <a:lnT w="12700" cap="flat" cmpd="sng" algn="ctr">
                      <a:solidFill>
                        <a:schemeClr val="tx1"/>
                      </a:solidFill>
                      <a:prstDash val="solid"/>
                      <a:round/>
                      <a:headEnd type="none" w="med" len="med"/>
                      <a:tailEnd type="none" w="med" len="med"/>
                    </a:lnT>
                  </a:tcPr>
                </a:tc>
                <a:tc>
                  <a:txBody>
                    <a:bodyPr/>
                    <a:lstStyle/>
                    <a:p>
                      <a:r>
                        <a:rPr lang="en-US" sz="1600" b="1" dirty="0" smtClean="0"/>
                        <a:t>Si</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7.80eV</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0.4%</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0.4%</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0.9%</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1.0%</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1.5%</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0.8%</a:t>
                      </a:r>
                      <a:endParaRPr lang="en-US" sz="1600" b="1" dirty="0"/>
                    </a:p>
                  </a:txBody>
                  <a:tcPr>
                    <a:lnT w="12700" cap="flat" cmpd="sng" algn="ctr">
                      <a:solidFill>
                        <a:schemeClr val="tx1"/>
                      </a:solidFill>
                      <a:prstDash val="solid"/>
                      <a:round/>
                      <a:headEnd type="none" w="med" len="med"/>
                      <a:tailEnd type="none" w="med" len="med"/>
                    </a:lnT>
                  </a:tcPr>
                </a:tc>
                <a:tc>
                  <a:txBody>
                    <a:bodyPr/>
                    <a:lstStyle/>
                    <a:p>
                      <a:r>
                        <a:rPr lang="en-US" sz="1600" b="1" dirty="0" smtClean="0"/>
                        <a:t>1.7%</a:t>
                      </a:r>
                      <a:endParaRPr lang="en-US" sz="1600"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567170239"/>
                  </a:ext>
                </a:extLst>
              </a:tr>
              <a:tr h="268354">
                <a:tc>
                  <a:txBody>
                    <a:bodyPr/>
                    <a:lstStyle/>
                    <a:p>
                      <a:r>
                        <a:rPr lang="en-US" sz="1600" b="1" dirty="0" smtClean="0"/>
                        <a:t>combined</a:t>
                      </a:r>
                      <a:endParaRPr lang="en-US" sz="1600" b="1" dirty="0"/>
                    </a:p>
                  </a:txBody>
                  <a:tcPr/>
                </a:tc>
                <a:tc>
                  <a:txBody>
                    <a:bodyPr/>
                    <a:lstStyle/>
                    <a:p>
                      <a:r>
                        <a:rPr lang="en-US" sz="1600" b="1" dirty="0" smtClean="0"/>
                        <a:t>C</a:t>
                      </a:r>
                      <a:endParaRPr lang="en-US" sz="1600" b="1" dirty="0"/>
                    </a:p>
                  </a:txBody>
                  <a:tcPr/>
                </a:tc>
                <a:tc>
                  <a:txBody>
                    <a:bodyPr/>
                    <a:lstStyle/>
                    <a:p>
                      <a:r>
                        <a:rPr lang="en-US" sz="1600" b="1" dirty="0" smtClean="0"/>
                        <a:t>7.77eV</a:t>
                      </a:r>
                      <a:endParaRPr lang="en-US" sz="1600" b="1" dirty="0"/>
                    </a:p>
                  </a:txBody>
                  <a:tcPr/>
                </a:tc>
                <a:tc>
                  <a:txBody>
                    <a:bodyPr/>
                    <a:lstStyle/>
                    <a:p>
                      <a:r>
                        <a:rPr lang="en-US" sz="1600" b="1" dirty="0" smtClean="0"/>
                        <a:t>0.1%</a:t>
                      </a:r>
                      <a:endParaRPr lang="en-US" sz="1600" b="1" dirty="0"/>
                    </a:p>
                  </a:txBody>
                  <a:tcPr/>
                </a:tc>
                <a:tc>
                  <a:txBody>
                    <a:bodyPr/>
                    <a:lstStyle/>
                    <a:p>
                      <a:r>
                        <a:rPr lang="en-US" sz="1600" b="1" dirty="0" smtClean="0"/>
                        <a:t>0.5%</a:t>
                      </a:r>
                      <a:endParaRPr lang="en-US" sz="1600" b="1" dirty="0"/>
                    </a:p>
                  </a:txBody>
                  <a:tcPr/>
                </a:tc>
                <a:tc>
                  <a:txBody>
                    <a:bodyPr/>
                    <a:lstStyle/>
                    <a:p>
                      <a:r>
                        <a:rPr lang="en-US" sz="1600" b="1" dirty="0" smtClean="0"/>
                        <a:t>1.1%</a:t>
                      </a:r>
                      <a:endParaRPr lang="en-US" sz="1600" b="1" dirty="0"/>
                    </a:p>
                  </a:txBody>
                  <a:tcPr/>
                </a:tc>
                <a:tc>
                  <a:txBody>
                    <a:bodyPr/>
                    <a:lstStyle/>
                    <a:p>
                      <a:r>
                        <a:rPr lang="en-US" sz="1600" b="1" dirty="0" smtClean="0"/>
                        <a:t>1.1%</a:t>
                      </a:r>
                      <a:endParaRPr lang="en-US" sz="1600" b="1" dirty="0"/>
                    </a:p>
                  </a:txBody>
                  <a:tcPr/>
                </a:tc>
                <a:tc>
                  <a:txBody>
                    <a:bodyPr/>
                    <a:lstStyle/>
                    <a:p>
                      <a:r>
                        <a:rPr lang="en-US" sz="1600" b="1" dirty="0" smtClean="0"/>
                        <a:t>1.6%</a:t>
                      </a:r>
                      <a:endParaRPr lang="en-US" sz="1600" b="1" dirty="0"/>
                    </a:p>
                  </a:txBody>
                  <a:tcPr/>
                </a:tc>
                <a:tc>
                  <a:txBody>
                    <a:bodyPr/>
                    <a:lstStyle/>
                    <a:p>
                      <a:r>
                        <a:rPr lang="en-US" sz="1600" b="1" dirty="0" smtClean="0"/>
                        <a:t>1.6%</a:t>
                      </a:r>
                      <a:endParaRPr lang="en-US" sz="1600" b="1" dirty="0"/>
                    </a:p>
                  </a:txBody>
                  <a:tcPr/>
                </a:tc>
                <a:tc>
                  <a:txBody>
                    <a:bodyPr/>
                    <a:lstStyle/>
                    <a:p>
                      <a:r>
                        <a:rPr lang="en-US" sz="1600" b="1" dirty="0" smtClean="0"/>
                        <a:t>2.3%</a:t>
                      </a:r>
                      <a:endParaRPr lang="en-US" sz="1600" b="1" dirty="0"/>
                    </a:p>
                  </a:txBody>
                  <a:tcPr/>
                </a:tc>
                <a:extLst>
                  <a:ext uri="{0D108BD9-81ED-4DB2-BD59-A6C34878D82A}">
                    <a16:rowId xmlns:a16="http://schemas.microsoft.com/office/drawing/2014/main" val="3337065119"/>
                  </a:ext>
                </a:extLst>
              </a:tr>
              <a:tr h="268354">
                <a:tc>
                  <a:txBody>
                    <a:bodyPr/>
                    <a:lstStyle/>
                    <a:p>
                      <a:endParaRPr lang="en-US" sz="1600" b="1" dirty="0"/>
                    </a:p>
                  </a:txBody>
                  <a:tcPr/>
                </a:tc>
                <a:tc>
                  <a:txBody>
                    <a:bodyPr/>
                    <a:lstStyle/>
                    <a:p>
                      <a:r>
                        <a:rPr lang="en-US" sz="1600" b="1" dirty="0" smtClean="0"/>
                        <a:t>Si &amp; C</a:t>
                      </a:r>
                      <a:endParaRPr lang="en-US" sz="1600" b="1" dirty="0"/>
                    </a:p>
                  </a:txBody>
                  <a:tcPr/>
                </a:tc>
                <a:tc>
                  <a:txBody>
                    <a:bodyPr/>
                    <a:lstStyle/>
                    <a:p>
                      <a:r>
                        <a:rPr lang="en-US" sz="1600" b="1" dirty="0" smtClean="0"/>
                        <a:t>7.79eV</a:t>
                      </a:r>
                      <a:endParaRPr lang="en-US" sz="1600" b="1" dirty="0"/>
                    </a:p>
                  </a:txBody>
                  <a:tcPr/>
                </a:tc>
                <a:tc>
                  <a:txBody>
                    <a:bodyPr/>
                    <a:lstStyle/>
                    <a:p>
                      <a:r>
                        <a:rPr lang="en-US" sz="1600" b="1" dirty="0" smtClean="0"/>
                        <a:t>0.3%</a:t>
                      </a:r>
                      <a:endParaRPr lang="en-US" sz="1600" b="1" dirty="0"/>
                    </a:p>
                  </a:txBody>
                  <a:tcPr/>
                </a:tc>
                <a:tc>
                  <a:txBody>
                    <a:bodyPr/>
                    <a:lstStyle/>
                    <a:p>
                      <a:r>
                        <a:rPr lang="en-US" sz="1600" b="1" dirty="0" smtClean="0"/>
                        <a:t>0.3%</a:t>
                      </a:r>
                      <a:endParaRPr lang="en-US" sz="1600" b="1" dirty="0"/>
                    </a:p>
                  </a:txBody>
                  <a:tcPr/>
                </a:tc>
                <a:tc>
                  <a:txBody>
                    <a:bodyPr/>
                    <a:lstStyle/>
                    <a:p>
                      <a:r>
                        <a:rPr lang="en-US" sz="1600" b="1" dirty="0" smtClean="0"/>
                        <a:t>1.0%</a:t>
                      </a:r>
                      <a:endParaRPr lang="en-US" sz="1600" b="1" dirty="0"/>
                    </a:p>
                  </a:txBody>
                  <a:tcPr/>
                </a:tc>
                <a:tc>
                  <a:txBody>
                    <a:bodyPr/>
                    <a:lstStyle/>
                    <a:p>
                      <a:r>
                        <a:rPr lang="en-US" sz="1600" b="1" dirty="0" smtClean="0"/>
                        <a:t>1.0%</a:t>
                      </a:r>
                      <a:endParaRPr lang="en-US" sz="1600" b="1" dirty="0"/>
                    </a:p>
                  </a:txBody>
                  <a:tcPr/>
                </a:tc>
                <a:tc>
                  <a:txBody>
                    <a:bodyPr/>
                    <a:lstStyle/>
                    <a:p>
                      <a:r>
                        <a:rPr lang="en-US" sz="1600" b="1" dirty="0" smtClean="0"/>
                        <a:t>1.5%</a:t>
                      </a:r>
                      <a:endParaRPr lang="en-US" sz="1600" b="1" dirty="0"/>
                    </a:p>
                  </a:txBody>
                  <a:tcPr/>
                </a:tc>
                <a:tc>
                  <a:txBody>
                    <a:bodyPr/>
                    <a:lstStyle/>
                    <a:p>
                      <a:r>
                        <a:rPr lang="en-US" sz="1600" b="1" dirty="0" smtClean="0"/>
                        <a:t>0.7%</a:t>
                      </a:r>
                      <a:endParaRPr lang="en-US" sz="1600" b="1" dirty="0"/>
                    </a:p>
                  </a:txBody>
                  <a:tcPr/>
                </a:tc>
                <a:tc>
                  <a:txBody>
                    <a:bodyPr/>
                    <a:lstStyle/>
                    <a:p>
                      <a:r>
                        <a:rPr lang="en-US" sz="1600" b="1" dirty="0" smtClean="0"/>
                        <a:t>1.6%</a:t>
                      </a:r>
                      <a:endParaRPr lang="en-US" sz="1600" b="1" dirty="0"/>
                    </a:p>
                  </a:txBody>
                  <a:tcPr/>
                </a:tc>
                <a:extLst>
                  <a:ext uri="{0D108BD9-81ED-4DB2-BD59-A6C34878D82A}">
                    <a16:rowId xmlns:a16="http://schemas.microsoft.com/office/drawing/2014/main" val="2190837846"/>
                  </a:ext>
                </a:extLst>
              </a:tr>
            </a:tbl>
          </a:graphicData>
        </a:graphic>
      </p:graphicFrame>
      <p:sp>
        <p:nvSpPr>
          <p:cNvPr id="4" name="Footer Placeholder 3"/>
          <p:cNvSpPr>
            <a:spLocks noGrp="1"/>
          </p:cNvSpPr>
          <p:nvPr>
            <p:ph type="ftr" sz="quarter" idx="11"/>
          </p:nvPr>
        </p:nvSpPr>
        <p:spPr>
          <a:xfrm>
            <a:off x="3237359" y="6430874"/>
            <a:ext cx="5687786" cy="365125"/>
          </a:xfrm>
        </p:spPr>
        <p:txBody>
          <a:bodyPr/>
          <a:lstStyle/>
          <a:p>
            <a:r>
              <a:rPr lang="en-US" dirty="0" smtClean="0"/>
              <a:t>I. Larin, CLAS Collaboration Meeting, Jefferson Lab, July 2018</a:t>
            </a:r>
            <a:endParaRPr lang="en-US" dirty="0"/>
          </a:p>
        </p:txBody>
      </p:sp>
      <p:sp>
        <p:nvSpPr>
          <p:cNvPr id="5" name="Slide Number Placeholder 4"/>
          <p:cNvSpPr>
            <a:spLocks noGrp="1"/>
          </p:cNvSpPr>
          <p:nvPr>
            <p:ph type="sldNum" sz="quarter" idx="12"/>
          </p:nvPr>
        </p:nvSpPr>
        <p:spPr>
          <a:xfrm>
            <a:off x="8925146" y="6430874"/>
            <a:ext cx="1968898" cy="365125"/>
          </a:xfrm>
        </p:spPr>
        <p:txBody>
          <a:bodyPr/>
          <a:lstStyle/>
          <a:p>
            <a:fld id="{63453BF2-FE75-442E-8F06-D9415235A7A3}" type="slidenum">
              <a:rPr lang="en-US" smtClean="0"/>
              <a:t>28</a:t>
            </a:fld>
            <a:endParaRPr lang="en-US"/>
          </a:p>
        </p:txBody>
      </p:sp>
      <p:sp>
        <p:nvSpPr>
          <p:cNvPr id="8" name="Title 1"/>
          <p:cNvSpPr txBox="1">
            <a:spLocks/>
          </p:cNvSpPr>
          <p:nvPr/>
        </p:nvSpPr>
        <p:spPr bwMode="black">
          <a:xfrm>
            <a:off x="1885487" y="660799"/>
            <a:ext cx="8253402" cy="924211"/>
          </a:xfrm>
          <a:prstGeom prst="rect">
            <a:avLst/>
          </a:prstGeom>
        </p:spPr>
        <p:txBody>
          <a:bodyPr vert="horz" lIns="91440" tIns="45720" rIns="91440" bIns="45720" rtlCol="0" anchor="ctr">
            <a:normAutofit/>
          </a:bodyPr>
          <a:lstStyle>
            <a:lvl1pPr algn="l" defTabSz="914400" rtl="0" eaLnBrk="1" latinLnBrk="0" hangingPunct="1">
              <a:lnSpc>
                <a:spcPct val="95000"/>
              </a:lnSpc>
              <a:spcBef>
                <a:spcPct val="0"/>
              </a:spcBef>
              <a:buNone/>
              <a:defRPr sz="3000" kern="1200">
                <a:solidFill>
                  <a:schemeClr val="bg1"/>
                </a:solidFill>
                <a:latin typeface="+mj-lt"/>
                <a:ea typeface="+mj-ea"/>
                <a:cs typeface="+mj-cs"/>
              </a:defRPr>
            </a:lvl1pPr>
          </a:lstStyle>
          <a:p>
            <a:pPr algn="ctr"/>
            <a:r>
              <a:rPr lang="en-US" dirty="0">
                <a:solidFill>
                  <a:schemeClr val="bg2"/>
                </a:solidFill>
                <a:latin typeface="Times New Roman" pitchFamily="18" charset="0"/>
                <a:cs typeface="Times New Roman" pitchFamily="18" charset="0"/>
                <a:sym typeface="Symbol"/>
              </a:rPr>
              <a:t>C</a:t>
            </a:r>
            <a:r>
              <a:rPr lang="en-US" dirty="0" smtClean="0">
                <a:solidFill>
                  <a:schemeClr val="bg2"/>
                </a:solidFill>
                <a:latin typeface="Times New Roman" pitchFamily="18" charset="0"/>
                <a:cs typeface="Times New Roman" pitchFamily="18" charset="0"/>
                <a:sym typeface="Symbol"/>
              </a:rPr>
              <a:t>ombined result uncertainty</a:t>
            </a:r>
            <a:endParaRPr lang="en-US" dirty="0">
              <a:solidFill>
                <a:schemeClr val="bg2"/>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1800996317"/>
              </p:ext>
            </p:extLst>
          </p:nvPr>
        </p:nvGraphicFramePr>
        <p:xfrm>
          <a:off x="4160032" y="1847653"/>
          <a:ext cx="3947887" cy="370840"/>
        </p:xfrm>
        <a:graphic>
          <a:graphicData uri="http://schemas.openxmlformats.org/drawingml/2006/table">
            <a:tbl>
              <a:tblPr firstRow="1" bandRow="1">
                <a:tableStyleId>{3B4B98B0-60AC-42C2-AFA5-B58CD77FA1E5}</a:tableStyleId>
              </a:tblPr>
              <a:tblGrid>
                <a:gridCol w="3947887">
                  <a:extLst>
                    <a:ext uri="{9D8B030D-6E8A-4147-A177-3AD203B41FA5}">
                      <a16:colId xmlns:a16="http://schemas.microsoft.com/office/drawing/2014/main" val="1894054196"/>
                    </a:ext>
                  </a:extLst>
                </a:gridCol>
              </a:tblGrid>
              <a:tr h="370840">
                <a:tc>
                  <a:txBody>
                    <a:bodyPr/>
                    <a:lstStyle/>
                    <a:p>
                      <a:r>
                        <a:rPr lang="en-US" dirty="0" smtClean="0">
                          <a:solidFill>
                            <a:schemeClr val="tx1"/>
                          </a:solidFill>
                        </a:rPr>
                        <a:t>    Systematic uncertainty</a:t>
                      </a:r>
                      <a:r>
                        <a:rPr lang="en-US" baseline="0" dirty="0" smtClean="0">
                          <a:solidFill>
                            <a:schemeClr val="tx1"/>
                          </a:solidFill>
                        </a:rPr>
                        <a:t> items:</a:t>
                      </a:r>
                      <a:endParaRPr lang="en-US" dirty="0">
                        <a:solidFill>
                          <a:schemeClr val="tx1"/>
                        </a:solidFill>
                      </a:endParaRPr>
                    </a:p>
                  </a:txBody>
                  <a:tcPr/>
                </a:tc>
                <a:extLst>
                  <a:ext uri="{0D108BD9-81ED-4DB2-BD59-A6C34878D82A}">
                    <a16:rowId xmlns:a16="http://schemas.microsoft.com/office/drawing/2014/main" val="2961868400"/>
                  </a:ext>
                </a:extLst>
              </a:tr>
            </a:tbl>
          </a:graphicData>
        </a:graphic>
      </p:graphicFrame>
      <p:sp>
        <p:nvSpPr>
          <p:cNvPr id="3" name="Rectangle 2"/>
          <p:cNvSpPr/>
          <p:nvPr/>
        </p:nvSpPr>
        <p:spPr>
          <a:xfrm>
            <a:off x="4414939" y="3495923"/>
            <a:ext cx="1611539" cy="323850"/>
          </a:xfrm>
          <a:prstGeom prst="rect">
            <a:avLst/>
          </a:prstGeom>
          <a:noFill/>
          <a:ln w="38100">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414938" y="4493603"/>
            <a:ext cx="1611539" cy="323850"/>
          </a:xfrm>
          <a:prstGeom prst="rect">
            <a:avLst/>
          </a:prstGeom>
          <a:noFill/>
          <a:ln w="38100">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rved Right Arrow 5"/>
          <p:cNvSpPr/>
          <p:nvPr/>
        </p:nvSpPr>
        <p:spPr>
          <a:xfrm>
            <a:off x="601992" y="3576376"/>
            <a:ext cx="371478" cy="2178687"/>
          </a:xfrm>
          <a:prstGeom prst="curvedRightArrow">
            <a:avLst/>
          </a:prstGeom>
          <a:solidFill>
            <a:srgbClr val="4A5552">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Right Arrow 11"/>
          <p:cNvSpPr/>
          <p:nvPr/>
        </p:nvSpPr>
        <p:spPr>
          <a:xfrm>
            <a:off x="601992" y="4628698"/>
            <a:ext cx="371478" cy="1114879"/>
          </a:xfrm>
          <a:prstGeom prst="curvedRightArrow">
            <a:avLst/>
          </a:prstGeom>
          <a:solidFill>
            <a:srgbClr val="4A5552">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urved Right Arrow 23"/>
          <p:cNvSpPr/>
          <p:nvPr/>
        </p:nvSpPr>
        <p:spPr>
          <a:xfrm>
            <a:off x="583223" y="2904862"/>
            <a:ext cx="371478" cy="2167201"/>
          </a:xfrm>
          <a:prstGeom prst="curvedRightArrow">
            <a:avLst/>
          </a:prstGeom>
          <a:solidFill>
            <a:srgbClr val="00B050">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Curved Right Arrow 24"/>
          <p:cNvSpPr/>
          <p:nvPr/>
        </p:nvSpPr>
        <p:spPr>
          <a:xfrm>
            <a:off x="583223" y="3957184"/>
            <a:ext cx="371478" cy="1114879"/>
          </a:xfrm>
          <a:prstGeom prst="curvedRightArrow">
            <a:avLst/>
          </a:prstGeom>
          <a:solidFill>
            <a:srgbClr val="00B050">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Curved Right Arrow 25"/>
          <p:cNvSpPr/>
          <p:nvPr/>
        </p:nvSpPr>
        <p:spPr>
          <a:xfrm>
            <a:off x="564454" y="3226003"/>
            <a:ext cx="371478" cy="2196433"/>
          </a:xfrm>
          <a:prstGeom prst="curvedRightArrow">
            <a:avLst/>
          </a:prstGeom>
          <a:solidFill>
            <a:srgbClr val="AE791A">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Curved Right Arrow 26"/>
          <p:cNvSpPr/>
          <p:nvPr/>
        </p:nvSpPr>
        <p:spPr>
          <a:xfrm>
            <a:off x="564454" y="4278325"/>
            <a:ext cx="371478" cy="1144111"/>
          </a:xfrm>
          <a:prstGeom prst="curvedRightArrow">
            <a:avLst/>
          </a:prstGeom>
          <a:solidFill>
            <a:srgbClr val="AE791A">
              <a:alpha val="25000"/>
            </a:srgbClr>
          </a:solidFill>
          <a:ln>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p:cNvSpPr txBox="1"/>
          <p:nvPr/>
        </p:nvSpPr>
        <p:spPr>
          <a:xfrm>
            <a:off x="1222279" y="5846099"/>
            <a:ext cx="9911111" cy="584775"/>
          </a:xfrm>
          <a:prstGeom prst="rect">
            <a:avLst/>
          </a:prstGeom>
          <a:noFill/>
          <a:ln>
            <a:solidFill>
              <a:schemeClr val="accent1"/>
            </a:solidFill>
          </a:ln>
        </p:spPr>
        <p:txBody>
          <a:bodyPr wrap="square" rtlCol="0">
            <a:spAutoFit/>
          </a:bodyPr>
          <a:lstStyle/>
          <a:p>
            <a:r>
              <a:rPr lang="en-US" sz="1600" dirty="0" smtClean="0"/>
              <a:t>The different target data have been combined assuming systematics (except related to the target and nucleus density) are correlated. Two analyses have been combined with the equal weights and assuming correlated systematics.</a:t>
            </a:r>
            <a:endParaRPr lang="en-US" sz="1600" dirty="0"/>
          </a:p>
        </p:txBody>
      </p:sp>
      <p:sp>
        <p:nvSpPr>
          <p:cNvPr id="16" name="Rectangle 15"/>
          <p:cNvSpPr/>
          <p:nvPr/>
        </p:nvSpPr>
        <p:spPr>
          <a:xfrm>
            <a:off x="8444013" y="5886056"/>
            <a:ext cx="2509737" cy="248044"/>
          </a:xfrm>
          <a:prstGeom prst="rect">
            <a:avLst/>
          </a:prstGeom>
          <a:noFill/>
          <a:ln w="38100">
            <a:solidFill>
              <a:srgbClr val="00B050">
                <a:alpha val="2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768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5986" y="480630"/>
            <a:ext cx="6034585" cy="1362113"/>
          </a:xfrm>
        </p:spPr>
        <p:txBody>
          <a:bodyPr>
            <a:normAutofit/>
          </a:bodyPr>
          <a:lstStyle/>
          <a:p>
            <a:r>
              <a:rPr lang="en-US" dirty="0" smtClean="0">
                <a:latin typeface="Times New Roman" pitchFamily="18" charset="0"/>
                <a:cs typeface="Times New Roman" pitchFamily="18" charset="0"/>
                <a:sym typeface="Symbol"/>
              </a:rPr>
              <a:t>PrimEx I and II </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uncertainty</a:t>
            </a:r>
            <a:r>
              <a:rPr lang="en-US" dirty="0"/>
              <a:t/>
            </a:r>
            <a:br>
              <a:rPr lang="en-US" dirty="0"/>
            </a:b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32269654"/>
              </p:ext>
            </p:extLst>
          </p:nvPr>
        </p:nvGraphicFramePr>
        <p:xfrm>
          <a:off x="571502" y="1456981"/>
          <a:ext cx="6515105" cy="4754880"/>
        </p:xfrm>
        <a:graphic>
          <a:graphicData uri="http://schemas.openxmlformats.org/drawingml/2006/table">
            <a:tbl>
              <a:tblPr firstRow="1" bandRow="1">
                <a:tableStyleId>{3B4B98B0-60AC-42C2-AFA5-B58CD77FA1E5}</a:tableStyleId>
              </a:tblPr>
              <a:tblGrid>
                <a:gridCol w="3957636">
                  <a:extLst>
                    <a:ext uri="{9D8B030D-6E8A-4147-A177-3AD203B41FA5}">
                      <a16:colId xmlns:a16="http://schemas.microsoft.com/office/drawing/2014/main" val="281528511"/>
                    </a:ext>
                  </a:extLst>
                </a:gridCol>
                <a:gridCol w="1228725">
                  <a:extLst>
                    <a:ext uri="{9D8B030D-6E8A-4147-A177-3AD203B41FA5}">
                      <a16:colId xmlns:a16="http://schemas.microsoft.com/office/drawing/2014/main" val="3613233328"/>
                    </a:ext>
                  </a:extLst>
                </a:gridCol>
                <a:gridCol w="1328744">
                  <a:extLst>
                    <a:ext uri="{9D8B030D-6E8A-4147-A177-3AD203B41FA5}">
                      <a16:colId xmlns:a16="http://schemas.microsoft.com/office/drawing/2014/main" val="553571651"/>
                    </a:ext>
                  </a:extLst>
                </a:gridCol>
              </a:tblGrid>
              <a:tr h="370840">
                <a:tc>
                  <a:txBody>
                    <a:bodyPr/>
                    <a:lstStyle/>
                    <a:p>
                      <a:r>
                        <a:rPr lang="en-US" sz="2000" dirty="0" smtClean="0">
                          <a:solidFill>
                            <a:schemeClr val="bg2"/>
                          </a:solidFill>
                        </a:rPr>
                        <a:t>Item</a:t>
                      </a:r>
                      <a:endParaRPr lang="en-US" sz="2000" dirty="0">
                        <a:solidFill>
                          <a:schemeClr val="bg2"/>
                        </a:solidFill>
                      </a:endParaRPr>
                    </a:p>
                  </a:txBody>
                  <a:tcPr/>
                </a:tc>
                <a:tc>
                  <a:txBody>
                    <a:bodyPr/>
                    <a:lstStyle/>
                    <a:p>
                      <a:r>
                        <a:rPr lang="en-US" sz="2000" dirty="0" smtClean="0">
                          <a:solidFill>
                            <a:schemeClr val="bg2"/>
                          </a:solidFill>
                        </a:rPr>
                        <a:t>PrimEx-I</a:t>
                      </a:r>
                      <a:endParaRPr lang="en-US" sz="2000" dirty="0">
                        <a:solidFill>
                          <a:schemeClr val="bg2"/>
                        </a:solidFill>
                      </a:endParaRPr>
                    </a:p>
                  </a:txBody>
                  <a:tcPr/>
                </a:tc>
                <a:tc>
                  <a:txBody>
                    <a:bodyPr/>
                    <a:lstStyle/>
                    <a:p>
                      <a:r>
                        <a:rPr lang="en-US" sz="2000" dirty="0" smtClean="0">
                          <a:solidFill>
                            <a:schemeClr val="bg2"/>
                          </a:solidFill>
                        </a:rPr>
                        <a:t>PrimEx-II</a:t>
                      </a:r>
                      <a:endParaRPr lang="en-US" sz="2000" dirty="0">
                        <a:solidFill>
                          <a:schemeClr val="bg2"/>
                        </a:solidFill>
                      </a:endParaRPr>
                    </a:p>
                  </a:txBody>
                  <a:tcPr/>
                </a:tc>
                <a:extLst>
                  <a:ext uri="{0D108BD9-81ED-4DB2-BD59-A6C34878D82A}">
                    <a16:rowId xmlns:a16="http://schemas.microsoft.com/office/drawing/2014/main" val="830647150"/>
                  </a:ext>
                </a:extLst>
              </a:tr>
              <a:tr h="370840">
                <a:tc>
                  <a:txBody>
                    <a:bodyPr/>
                    <a:lstStyle/>
                    <a:p>
                      <a:r>
                        <a:rPr lang="en-US" sz="2000" dirty="0" smtClean="0"/>
                        <a:t>Beam parameters</a:t>
                      </a:r>
                      <a:endParaRPr lang="en-US" sz="2000" dirty="0"/>
                    </a:p>
                  </a:txBody>
                  <a:tcPr/>
                </a:tc>
                <a:tc>
                  <a:txBody>
                    <a:bodyPr/>
                    <a:lstStyle/>
                    <a:p>
                      <a:r>
                        <a:rPr lang="en-US" sz="2000" dirty="0" smtClean="0"/>
                        <a:t>0.4%</a:t>
                      </a:r>
                      <a:endParaRPr lang="en-US" sz="2000" dirty="0"/>
                    </a:p>
                  </a:txBody>
                  <a:tcPr/>
                </a:tc>
                <a:tc>
                  <a:txBody>
                    <a:bodyPr/>
                    <a:lstStyle/>
                    <a:p>
                      <a:r>
                        <a:rPr lang="en-US" sz="2000" dirty="0" smtClean="0"/>
                        <a:t>0.2%</a:t>
                      </a:r>
                      <a:endParaRPr lang="en-US" sz="2000" dirty="0"/>
                    </a:p>
                  </a:txBody>
                  <a:tcPr/>
                </a:tc>
                <a:extLst>
                  <a:ext uri="{0D108BD9-81ED-4DB2-BD59-A6C34878D82A}">
                    <a16:rowId xmlns:a16="http://schemas.microsoft.com/office/drawing/2014/main" val="413789830"/>
                  </a:ext>
                </a:extLst>
              </a:tr>
              <a:tr h="370840">
                <a:tc>
                  <a:txBody>
                    <a:bodyPr/>
                    <a:lstStyle/>
                    <a:p>
                      <a:r>
                        <a:rPr lang="en-US" sz="2000" dirty="0" smtClean="0"/>
                        <a:t>Photon flux</a:t>
                      </a:r>
                      <a:endParaRPr lang="en-US" sz="2000" dirty="0"/>
                    </a:p>
                  </a:txBody>
                  <a:tcPr/>
                </a:tc>
                <a:tc>
                  <a:txBody>
                    <a:bodyPr/>
                    <a:lstStyle/>
                    <a:p>
                      <a:r>
                        <a:rPr lang="en-US" sz="2000" dirty="0" smtClean="0"/>
                        <a:t>1.0%</a:t>
                      </a:r>
                      <a:endParaRPr lang="en-US" sz="2000" dirty="0"/>
                    </a:p>
                  </a:txBody>
                  <a:tcPr/>
                </a:tc>
                <a:tc>
                  <a:txBody>
                    <a:bodyPr/>
                    <a:lstStyle/>
                    <a:p>
                      <a:r>
                        <a:rPr lang="en-US" sz="2000" dirty="0" smtClean="0"/>
                        <a:t>0.8%</a:t>
                      </a:r>
                      <a:endParaRPr lang="en-US" sz="2000" dirty="0"/>
                    </a:p>
                  </a:txBody>
                  <a:tcPr/>
                </a:tc>
                <a:extLst>
                  <a:ext uri="{0D108BD9-81ED-4DB2-BD59-A6C34878D82A}">
                    <a16:rowId xmlns:a16="http://schemas.microsoft.com/office/drawing/2014/main" val="2111421004"/>
                  </a:ext>
                </a:extLst>
              </a:tr>
              <a:tr h="370840">
                <a:tc>
                  <a:txBody>
                    <a:bodyPr/>
                    <a:lstStyle/>
                    <a:p>
                      <a:r>
                        <a:rPr lang="en-US" sz="2000" dirty="0" smtClean="0"/>
                        <a:t>Target</a:t>
                      </a:r>
                      <a:endParaRPr lang="en-US" sz="2000" dirty="0"/>
                    </a:p>
                  </a:txBody>
                  <a:tcPr/>
                </a:tc>
                <a:tc>
                  <a:txBody>
                    <a:bodyPr/>
                    <a:lstStyle/>
                    <a:p>
                      <a:r>
                        <a:rPr lang="en-US" sz="2000" dirty="0" smtClean="0"/>
                        <a:t>0.1%</a:t>
                      </a:r>
                      <a:endParaRPr lang="en-US" sz="2000" dirty="0"/>
                    </a:p>
                  </a:txBody>
                  <a:tcPr/>
                </a:tc>
                <a:tc>
                  <a:txBody>
                    <a:bodyPr/>
                    <a:lstStyle/>
                    <a:p>
                      <a:r>
                        <a:rPr lang="en-US" sz="2000" dirty="0" smtClean="0"/>
                        <a:t>0.3%</a:t>
                      </a:r>
                      <a:endParaRPr lang="en-US" sz="2000" dirty="0"/>
                    </a:p>
                  </a:txBody>
                  <a:tcPr/>
                </a:tc>
                <a:extLst>
                  <a:ext uri="{0D108BD9-81ED-4DB2-BD59-A6C34878D82A}">
                    <a16:rowId xmlns:a16="http://schemas.microsoft.com/office/drawing/2014/main" val="2432097378"/>
                  </a:ext>
                </a:extLst>
              </a:tr>
              <a:tr h="370840">
                <a:tc>
                  <a:txBody>
                    <a:bodyPr/>
                    <a:lstStyle/>
                    <a:p>
                      <a:r>
                        <a:rPr lang="en-US" sz="2000" dirty="0" smtClean="0"/>
                        <a:t>DAQ</a:t>
                      </a:r>
                      <a:endParaRPr lang="en-US" sz="2000" dirty="0"/>
                    </a:p>
                  </a:txBody>
                  <a:tcPr/>
                </a:tc>
                <a:tc>
                  <a:txBody>
                    <a:bodyPr/>
                    <a:lstStyle/>
                    <a:p>
                      <a:r>
                        <a:rPr lang="en-US" sz="2000" dirty="0" smtClean="0"/>
                        <a:t>0.1%</a:t>
                      </a:r>
                      <a:endParaRPr lang="en-US" sz="2000" dirty="0"/>
                    </a:p>
                  </a:txBody>
                  <a:tcPr/>
                </a:tc>
                <a:tc>
                  <a:txBody>
                    <a:bodyPr/>
                    <a:lstStyle/>
                    <a:p>
                      <a:r>
                        <a:rPr lang="en-US" sz="2000" dirty="0" smtClean="0"/>
                        <a:t>0.1%</a:t>
                      </a:r>
                      <a:endParaRPr lang="en-US" sz="2000" dirty="0"/>
                    </a:p>
                  </a:txBody>
                  <a:tcPr/>
                </a:tc>
                <a:extLst>
                  <a:ext uri="{0D108BD9-81ED-4DB2-BD59-A6C34878D82A}">
                    <a16:rowId xmlns:a16="http://schemas.microsoft.com/office/drawing/2014/main" val="293318414"/>
                  </a:ext>
                </a:extLst>
              </a:tr>
              <a:tr h="370840">
                <a:tc>
                  <a:txBody>
                    <a:bodyPr/>
                    <a:lstStyle/>
                    <a:p>
                      <a:r>
                        <a:rPr lang="en-US" sz="2000" dirty="0" smtClean="0"/>
                        <a:t>Event selection</a:t>
                      </a:r>
                      <a:endParaRPr lang="en-US" sz="2000" dirty="0"/>
                    </a:p>
                  </a:txBody>
                  <a:tcPr/>
                </a:tc>
                <a:tc>
                  <a:txBody>
                    <a:bodyPr/>
                    <a:lstStyle/>
                    <a:p>
                      <a:r>
                        <a:rPr lang="en-US" sz="2000" dirty="0" smtClean="0"/>
                        <a:t>0.5%</a:t>
                      </a:r>
                      <a:endParaRPr lang="en-US" sz="2000" dirty="0"/>
                    </a:p>
                  </a:txBody>
                  <a:tcPr/>
                </a:tc>
                <a:tc>
                  <a:txBody>
                    <a:bodyPr/>
                    <a:lstStyle/>
                    <a:p>
                      <a:r>
                        <a:rPr lang="en-US" sz="2000" dirty="0" smtClean="0"/>
                        <a:t>0.2%</a:t>
                      </a:r>
                      <a:endParaRPr lang="en-US" sz="2000" dirty="0"/>
                    </a:p>
                  </a:txBody>
                  <a:tcPr/>
                </a:tc>
                <a:extLst>
                  <a:ext uri="{0D108BD9-81ED-4DB2-BD59-A6C34878D82A}">
                    <a16:rowId xmlns:a16="http://schemas.microsoft.com/office/drawing/2014/main" val="2695598430"/>
                  </a:ext>
                </a:extLst>
              </a:tr>
              <a:tr h="370840">
                <a:tc>
                  <a:txBody>
                    <a:bodyPr/>
                    <a:lstStyle/>
                    <a:p>
                      <a:r>
                        <a:rPr lang="en-US" sz="2000" dirty="0" smtClean="0"/>
                        <a:t>Monte-Carlo simulation</a:t>
                      </a:r>
                      <a:endParaRPr lang="en-US" sz="2000" dirty="0"/>
                    </a:p>
                  </a:txBody>
                  <a:tcPr/>
                </a:tc>
                <a:tc>
                  <a:txBody>
                    <a:bodyPr/>
                    <a:lstStyle/>
                    <a:p>
                      <a:r>
                        <a:rPr lang="en-US" sz="2000" dirty="0" smtClean="0"/>
                        <a:t>0.6%</a:t>
                      </a:r>
                      <a:endParaRPr lang="en-US" sz="2000" dirty="0"/>
                    </a:p>
                  </a:txBody>
                  <a:tcPr/>
                </a:tc>
                <a:tc>
                  <a:txBody>
                    <a:bodyPr/>
                    <a:lstStyle/>
                    <a:p>
                      <a:r>
                        <a:rPr lang="en-US" sz="2000" dirty="0" smtClean="0"/>
                        <a:t>0.6%</a:t>
                      </a:r>
                      <a:endParaRPr lang="en-US" sz="2000" dirty="0"/>
                    </a:p>
                  </a:txBody>
                  <a:tcPr/>
                </a:tc>
                <a:extLst>
                  <a:ext uri="{0D108BD9-81ED-4DB2-BD59-A6C34878D82A}">
                    <a16:rowId xmlns:a16="http://schemas.microsoft.com/office/drawing/2014/main" val="3556164639"/>
                  </a:ext>
                </a:extLst>
              </a:tr>
              <a:tr h="370840">
                <a:tc>
                  <a:txBody>
                    <a:bodyPr/>
                    <a:lstStyle/>
                    <a:p>
                      <a:r>
                        <a:rPr lang="en-US" sz="2000" dirty="0" smtClean="0"/>
                        <a:t>Yield extraction</a:t>
                      </a:r>
                      <a:endParaRPr lang="en-US" sz="2000" dirty="0"/>
                    </a:p>
                  </a:txBody>
                  <a:tcPr/>
                </a:tc>
                <a:tc>
                  <a:txBody>
                    <a:bodyPr/>
                    <a:lstStyle/>
                    <a:p>
                      <a:r>
                        <a:rPr lang="en-US" sz="2000" dirty="0" smtClean="0"/>
                        <a:t>1.6%</a:t>
                      </a:r>
                      <a:endParaRPr lang="en-US" sz="2000" dirty="0"/>
                    </a:p>
                  </a:txBody>
                  <a:tcPr/>
                </a:tc>
                <a:tc>
                  <a:txBody>
                    <a:bodyPr/>
                    <a:lstStyle/>
                    <a:p>
                      <a:r>
                        <a:rPr lang="en-US" sz="2000" dirty="0" smtClean="0"/>
                        <a:t>1.0%</a:t>
                      </a:r>
                      <a:endParaRPr lang="en-US" sz="2000" dirty="0"/>
                    </a:p>
                  </a:txBody>
                  <a:tcPr/>
                </a:tc>
                <a:extLst>
                  <a:ext uri="{0D108BD9-81ED-4DB2-BD59-A6C34878D82A}">
                    <a16:rowId xmlns:a16="http://schemas.microsoft.com/office/drawing/2014/main" val="3879457064"/>
                  </a:ext>
                </a:extLst>
              </a:tr>
              <a:tr h="370840">
                <a:tc>
                  <a:txBody>
                    <a:bodyPr/>
                    <a:lstStyle/>
                    <a:p>
                      <a:r>
                        <a:rPr lang="en-US" sz="2000" dirty="0" smtClean="0"/>
                        <a:t>Photoproduction</a:t>
                      </a:r>
                      <a:r>
                        <a:rPr lang="en-US" sz="2000" baseline="0" dirty="0" smtClean="0"/>
                        <a:t> theory parameters</a:t>
                      </a:r>
                      <a:endParaRPr lang="en-US" sz="2000" dirty="0"/>
                    </a:p>
                  </a:txBody>
                  <a:tcPr/>
                </a:tc>
                <a:tc>
                  <a:txBody>
                    <a:bodyPr/>
                    <a:lstStyle/>
                    <a:p>
                      <a:r>
                        <a:rPr lang="en-US" sz="2000" dirty="0" smtClean="0"/>
                        <a:t>0.3%</a:t>
                      </a:r>
                      <a:endParaRPr lang="en-US" sz="2000" dirty="0"/>
                    </a:p>
                  </a:txBody>
                  <a:tcPr/>
                </a:tc>
                <a:tc>
                  <a:txBody>
                    <a:bodyPr/>
                    <a:lstStyle/>
                    <a:p>
                      <a:r>
                        <a:rPr lang="en-US" sz="2000" dirty="0" smtClean="0"/>
                        <a:t>0.4%</a:t>
                      </a:r>
                      <a:endParaRPr lang="en-US" sz="2000" dirty="0"/>
                    </a:p>
                  </a:txBody>
                  <a:tcPr/>
                </a:tc>
                <a:extLst>
                  <a:ext uri="{0D108BD9-81ED-4DB2-BD59-A6C34878D82A}">
                    <a16:rowId xmlns:a16="http://schemas.microsoft.com/office/drawing/2014/main" val="2714965523"/>
                  </a:ext>
                </a:extLst>
              </a:tr>
              <a:tr h="370840">
                <a:tc>
                  <a:txBody>
                    <a:bodyPr/>
                    <a:lstStyle/>
                    <a:p>
                      <a:r>
                        <a:rPr lang="en-US" sz="2000" b="1" dirty="0" smtClean="0"/>
                        <a:t>Systematics</a:t>
                      </a:r>
                      <a:endParaRPr lang="en-US" sz="2000" b="1" dirty="0"/>
                    </a:p>
                  </a:txBody>
                  <a:tcPr/>
                </a:tc>
                <a:tc>
                  <a:txBody>
                    <a:bodyPr/>
                    <a:lstStyle/>
                    <a:p>
                      <a:r>
                        <a:rPr lang="en-US" sz="2000" b="1" dirty="0" smtClean="0"/>
                        <a:t>2.1%</a:t>
                      </a:r>
                      <a:endParaRPr lang="en-US" sz="2000" b="1" dirty="0"/>
                    </a:p>
                  </a:txBody>
                  <a:tcPr/>
                </a:tc>
                <a:tc>
                  <a:txBody>
                    <a:bodyPr/>
                    <a:lstStyle/>
                    <a:p>
                      <a:r>
                        <a:rPr lang="en-US" sz="2000" b="1" dirty="0" smtClean="0"/>
                        <a:t>1.5%</a:t>
                      </a:r>
                      <a:endParaRPr lang="en-US" sz="2000" b="1" dirty="0"/>
                    </a:p>
                  </a:txBody>
                  <a:tcPr/>
                </a:tc>
                <a:extLst>
                  <a:ext uri="{0D108BD9-81ED-4DB2-BD59-A6C34878D82A}">
                    <a16:rowId xmlns:a16="http://schemas.microsoft.com/office/drawing/2014/main" val="3115660405"/>
                  </a:ext>
                </a:extLst>
              </a:tr>
              <a:tr h="370840">
                <a:tc>
                  <a:txBody>
                    <a:bodyPr/>
                    <a:lstStyle/>
                    <a:p>
                      <a:r>
                        <a:rPr lang="en-US" sz="2000" b="0" dirty="0" smtClean="0"/>
                        <a:t>Statistical</a:t>
                      </a:r>
                      <a:endParaRPr lang="en-US" sz="2000" b="0" dirty="0"/>
                    </a:p>
                  </a:txBody>
                  <a:tcPr/>
                </a:tc>
                <a:tc>
                  <a:txBody>
                    <a:bodyPr/>
                    <a:lstStyle/>
                    <a:p>
                      <a:r>
                        <a:rPr lang="en-US" sz="2000" b="0" dirty="0" smtClean="0"/>
                        <a:t>1.8%</a:t>
                      </a:r>
                      <a:endParaRPr lang="en-US" sz="2000" b="0" dirty="0"/>
                    </a:p>
                  </a:txBody>
                  <a:tcPr/>
                </a:tc>
                <a:tc>
                  <a:txBody>
                    <a:bodyPr/>
                    <a:lstStyle/>
                    <a:p>
                      <a:r>
                        <a:rPr lang="en-US" sz="2000" b="0" dirty="0" smtClean="0"/>
                        <a:t>0.7%</a:t>
                      </a:r>
                      <a:endParaRPr lang="en-US" sz="2000" b="0" dirty="0"/>
                    </a:p>
                  </a:txBody>
                  <a:tcPr/>
                </a:tc>
                <a:extLst>
                  <a:ext uri="{0D108BD9-81ED-4DB2-BD59-A6C34878D82A}">
                    <a16:rowId xmlns:a16="http://schemas.microsoft.com/office/drawing/2014/main" val="4170159929"/>
                  </a:ext>
                </a:extLst>
              </a:tr>
              <a:tr h="370840">
                <a:tc>
                  <a:txBody>
                    <a:bodyPr/>
                    <a:lstStyle/>
                    <a:p>
                      <a:r>
                        <a:rPr lang="en-US" sz="2000" b="1" dirty="0" smtClean="0"/>
                        <a:t>Total</a:t>
                      </a:r>
                      <a:endParaRPr lang="en-US" sz="2000" b="1" dirty="0"/>
                    </a:p>
                  </a:txBody>
                  <a:tcPr/>
                </a:tc>
                <a:tc>
                  <a:txBody>
                    <a:bodyPr/>
                    <a:lstStyle/>
                    <a:p>
                      <a:r>
                        <a:rPr lang="en-US" sz="2000" b="1" dirty="0" smtClean="0"/>
                        <a:t>2.8%</a:t>
                      </a:r>
                      <a:endParaRPr lang="en-US" sz="2000" b="1" dirty="0"/>
                    </a:p>
                  </a:txBody>
                  <a:tcPr/>
                </a:tc>
                <a:tc>
                  <a:txBody>
                    <a:bodyPr/>
                    <a:lstStyle/>
                    <a:p>
                      <a:r>
                        <a:rPr lang="en-US" sz="2000" b="1" dirty="0" smtClean="0"/>
                        <a:t>1.6%</a:t>
                      </a:r>
                      <a:endParaRPr lang="en-US" sz="2000" b="1" dirty="0"/>
                    </a:p>
                  </a:txBody>
                  <a:tcPr/>
                </a:tc>
                <a:extLst>
                  <a:ext uri="{0D108BD9-81ED-4DB2-BD59-A6C34878D82A}">
                    <a16:rowId xmlns:a16="http://schemas.microsoft.com/office/drawing/2014/main" val="1047173345"/>
                  </a:ext>
                </a:extLst>
              </a:tr>
            </a:tbl>
          </a:graphicData>
        </a:graphic>
      </p:graphicFrame>
      <p:sp>
        <p:nvSpPr>
          <p:cNvPr id="5" name="Footer Placeholder 4"/>
          <p:cNvSpPr>
            <a:spLocks noGrp="1"/>
          </p:cNvSpPr>
          <p:nvPr>
            <p:ph type="ftr" sz="quarter" idx="11"/>
          </p:nvPr>
        </p:nvSpPr>
        <p:spPr/>
        <p:txBody>
          <a:bodyPr/>
          <a:lstStyle/>
          <a:p>
            <a:r>
              <a:rPr lang="en-US" smtClean="0"/>
              <a:t>I. Larin, CLAS Collaboration Meeting, Jefferson Lab, July 2018</a:t>
            </a:r>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29</a:t>
            </a:fld>
            <a:endParaRPr lang="en-US"/>
          </a:p>
        </p:txBody>
      </p:sp>
      <p:sp>
        <p:nvSpPr>
          <p:cNvPr id="9" name="Rectangle 8"/>
          <p:cNvSpPr/>
          <p:nvPr/>
        </p:nvSpPr>
        <p:spPr>
          <a:xfrm>
            <a:off x="7668341" y="2040702"/>
            <a:ext cx="2256002" cy="400110"/>
          </a:xfrm>
          <a:prstGeom prst="rect">
            <a:avLst/>
          </a:prstGeom>
          <a:solidFill>
            <a:srgbClr val="00B050">
              <a:alpha val="25000"/>
            </a:srgbClr>
          </a:solidFill>
        </p:spPr>
        <p:txBody>
          <a:bodyPr wrap="none">
            <a:spAutoFit/>
          </a:bodyPr>
          <a:lstStyle/>
          <a:p>
            <a:r>
              <a:rPr lang="en-US" sz="2000" dirty="0"/>
              <a:t>Better beam quality</a:t>
            </a:r>
          </a:p>
        </p:txBody>
      </p:sp>
      <p:cxnSp>
        <p:nvCxnSpPr>
          <p:cNvPr id="11" name="Straight Arrow Connector 10"/>
          <p:cNvCxnSpPr/>
          <p:nvPr/>
        </p:nvCxnSpPr>
        <p:spPr>
          <a:xfrm flipH="1">
            <a:off x="7069934" y="2064515"/>
            <a:ext cx="593476" cy="7142"/>
          </a:xfrm>
          <a:prstGeom prst="straightConnector1">
            <a:avLst/>
          </a:prstGeom>
          <a:ln w="44450">
            <a:solidFill>
              <a:srgbClr val="00B050">
                <a:alpha val="25000"/>
              </a:srgbClr>
            </a:solidFill>
            <a:tailEnd type="triangle"/>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7663410" y="3639772"/>
            <a:ext cx="3396314" cy="707886"/>
          </a:xfrm>
          <a:prstGeom prst="rect">
            <a:avLst/>
          </a:prstGeom>
          <a:solidFill>
            <a:srgbClr val="00B050">
              <a:alpha val="25000"/>
            </a:srgbClr>
          </a:solidFill>
        </p:spPr>
        <p:txBody>
          <a:bodyPr wrap="none">
            <a:spAutoFit/>
          </a:bodyPr>
          <a:lstStyle/>
          <a:p>
            <a:r>
              <a:rPr lang="en-US" sz="2000" dirty="0" smtClean="0"/>
              <a:t>Statistically driven systematics </a:t>
            </a:r>
          </a:p>
          <a:p>
            <a:r>
              <a:rPr lang="en-US" sz="2000" dirty="0" smtClean="0"/>
              <a:t>(</a:t>
            </a:r>
            <a:r>
              <a:rPr lang="en-US" sz="2000" dirty="0"/>
              <a:t>i</a:t>
            </a:r>
            <a:r>
              <a:rPr lang="en-US" sz="2000" dirty="0" smtClean="0"/>
              <a:t>mproved statistics)</a:t>
            </a:r>
            <a:endParaRPr lang="en-US" sz="2000" dirty="0"/>
          </a:p>
        </p:txBody>
      </p:sp>
      <p:cxnSp>
        <p:nvCxnSpPr>
          <p:cNvPr id="16" name="Straight Arrow Connector 15"/>
          <p:cNvCxnSpPr/>
          <p:nvPr/>
        </p:nvCxnSpPr>
        <p:spPr>
          <a:xfrm flipH="1">
            <a:off x="7078271" y="2412239"/>
            <a:ext cx="593476" cy="7142"/>
          </a:xfrm>
          <a:prstGeom prst="straightConnector1">
            <a:avLst/>
          </a:prstGeom>
          <a:ln w="44450">
            <a:solidFill>
              <a:srgbClr val="00B050">
                <a:alpha val="25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7069934" y="3662395"/>
            <a:ext cx="593476" cy="7142"/>
          </a:xfrm>
          <a:prstGeom prst="straightConnector1">
            <a:avLst/>
          </a:prstGeom>
          <a:ln w="44450">
            <a:solidFill>
              <a:srgbClr val="00B050">
                <a:alpha val="25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7069934" y="4327590"/>
            <a:ext cx="593476" cy="7142"/>
          </a:xfrm>
          <a:prstGeom prst="straightConnector1">
            <a:avLst/>
          </a:prstGeom>
          <a:ln w="44450">
            <a:solidFill>
              <a:srgbClr val="00B050">
                <a:alpha val="25000"/>
              </a:srgb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7086607" y="2843216"/>
            <a:ext cx="593476" cy="7142"/>
          </a:xfrm>
          <a:prstGeom prst="straightConnector1">
            <a:avLst/>
          </a:prstGeom>
          <a:ln w="44450">
            <a:solidFill>
              <a:srgbClr val="C00000">
                <a:alpha val="25000"/>
              </a:srgbClr>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7680083" y="2522340"/>
            <a:ext cx="2981970" cy="707886"/>
          </a:xfrm>
          <a:prstGeom prst="rect">
            <a:avLst/>
          </a:prstGeom>
          <a:solidFill>
            <a:srgbClr val="C00000">
              <a:alpha val="25000"/>
            </a:srgbClr>
          </a:solidFill>
        </p:spPr>
        <p:txBody>
          <a:bodyPr wrap="none">
            <a:spAutoFit/>
          </a:bodyPr>
          <a:lstStyle/>
          <a:p>
            <a:r>
              <a:rPr lang="en-US" sz="2000" dirty="0" smtClean="0"/>
              <a:t>Main target density known</a:t>
            </a:r>
          </a:p>
          <a:p>
            <a:r>
              <a:rPr lang="en-US" sz="2000" dirty="0" smtClean="0"/>
              <a:t>with less precision</a:t>
            </a:r>
            <a:endParaRPr lang="en-US" sz="2000" dirty="0"/>
          </a:p>
        </p:txBody>
      </p:sp>
      <p:cxnSp>
        <p:nvCxnSpPr>
          <p:cNvPr id="21" name="Straight Arrow Connector 20"/>
          <p:cNvCxnSpPr/>
          <p:nvPr/>
        </p:nvCxnSpPr>
        <p:spPr>
          <a:xfrm flipH="1">
            <a:off x="7071062" y="4807870"/>
            <a:ext cx="593476" cy="7142"/>
          </a:xfrm>
          <a:prstGeom prst="straightConnector1">
            <a:avLst/>
          </a:prstGeom>
          <a:ln w="44450">
            <a:solidFill>
              <a:srgbClr val="C00000">
                <a:alpha val="25000"/>
              </a:srgb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663410" y="4483838"/>
            <a:ext cx="3087512" cy="1015663"/>
          </a:xfrm>
          <a:prstGeom prst="rect">
            <a:avLst/>
          </a:prstGeom>
          <a:solidFill>
            <a:srgbClr val="C00000">
              <a:alpha val="25000"/>
            </a:srgbClr>
          </a:solidFill>
        </p:spPr>
        <p:txBody>
          <a:bodyPr wrap="none">
            <a:spAutoFit/>
          </a:bodyPr>
          <a:lstStyle/>
          <a:p>
            <a:r>
              <a:rPr lang="en-US" sz="2000" dirty="0" smtClean="0"/>
              <a:t>High statistics data suggests</a:t>
            </a:r>
          </a:p>
          <a:p>
            <a:r>
              <a:rPr lang="en-US" sz="2000" dirty="0"/>
              <a:t>a</a:t>
            </a:r>
            <a:r>
              <a:rPr lang="en-US" sz="2000" dirty="0" smtClean="0"/>
              <a:t> small adjustment</a:t>
            </a:r>
          </a:p>
          <a:p>
            <a:r>
              <a:rPr lang="en-US" sz="2000" dirty="0"/>
              <a:t>f</a:t>
            </a:r>
            <a:r>
              <a:rPr lang="en-US" sz="2000" dirty="0" smtClean="0"/>
              <a:t>or strong </a:t>
            </a:r>
            <a:r>
              <a:rPr lang="en-US" sz="2000" dirty="0"/>
              <a:t>nucleus radius</a:t>
            </a:r>
            <a:endParaRPr lang="en-US" sz="2000" b="1" dirty="0"/>
          </a:p>
        </p:txBody>
      </p:sp>
    </p:spTree>
    <p:extLst>
      <p:ext uri="{BB962C8B-B14F-4D97-AF65-F5344CB8AC3E}">
        <p14:creationId xmlns:p14="http://schemas.microsoft.com/office/powerpoint/2010/main" val="559789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5" grpId="0" animBg="1"/>
      <p:bldP spid="20"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1337038" y="1903656"/>
            <a:ext cx="6702012" cy="4667251"/>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l-GR" dirty="0" smtClean="0">
                <a:latin typeface="Times New Roman" panose="02020603050405020304" pitchFamily="18" charset="0"/>
                <a:cs typeface="Times New Roman" panose="02020603050405020304" pitchFamily="18" charset="0"/>
              </a:rPr>
              <a:t>π</a:t>
            </a:r>
            <a:r>
              <a:rPr lang="en-US" baseline="30000" dirty="0" smtClean="0">
                <a:latin typeface="Times New Roman" panose="02020603050405020304" pitchFamily="18" charset="0"/>
                <a:cs typeface="Times New Roman" panose="02020603050405020304" pitchFamily="18" charset="0"/>
              </a:rPr>
              <a:t>0</a:t>
            </a:r>
            <a:r>
              <a:rPr lang="en-US" sz="2000" b="1" dirty="0" smtClean="0">
                <a:solidFill>
                  <a:schemeClr val="bg1">
                    <a:lumMod val="25000"/>
                  </a:schemeClr>
                </a:solidFill>
                <a:latin typeface="Times New Roman" pitchFamily="18" charset="0"/>
                <a:cs typeface="Times New Roman" pitchFamily="18" charset="0"/>
                <a:sym typeface="Symbol"/>
              </a:rPr>
              <a:t> </a:t>
            </a:r>
            <a:r>
              <a:rPr lang="el-GR" sz="2000" b="1" dirty="0" smtClean="0">
                <a:solidFill>
                  <a:schemeClr val="bg1">
                    <a:lumMod val="25000"/>
                  </a:schemeClr>
                </a:solidFill>
                <a:latin typeface="Times New Roman" pitchFamily="18" charset="0"/>
                <a:cs typeface="Times New Roman" pitchFamily="18" charset="0"/>
                <a:sym typeface="Symbol"/>
              </a:rPr>
              <a:t>γγ</a:t>
            </a:r>
            <a:r>
              <a:rPr lang="en-US" dirty="0" smtClean="0">
                <a:latin typeface="Times New Roman" panose="02020603050405020304" pitchFamily="18" charset="0"/>
                <a:cs typeface="Times New Roman" panose="02020603050405020304" pitchFamily="18" charset="0"/>
              </a:rPr>
              <a:t> proceeds primarily via chiral anomaly </a:t>
            </a:r>
          </a:p>
          <a:p>
            <a:r>
              <a:rPr lang="en-US" dirty="0" smtClean="0">
                <a:latin typeface="Times New Roman" panose="02020603050405020304" pitchFamily="18" charset="0"/>
                <a:cs typeface="Times New Roman" panose="02020603050405020304" pitchFamily="18" charset="0"/>
              </a:rPr>
              <a:t>Chiral anomaly predicts exact value for decay width at the leading </a:t>
            </a:r>
            <a:r>
              <a:rPr lang="en-US" dirty="0" smtClean="0">
                <a:latin typeface="Times New Roman" panose="02020603050405020304" pitchFamily="18" charset="0"/>
                <a:cs typeface="Times New Roman" panose="02020603050405020304" pitchFamily="18" charset="0"/>
              </a:rPr>
              <a:t>order and massless quarks:</a:t>
            </a:r>
            <a:endParaRPr lang="en-US" dirty="0" smtClean="0">
              <a:latin typeface="Times New Roman" panose="02020603050405020304" pitchFamily="18" charset="0"/>
              <a:cs typeface="Times New Roman" panose="02020603050405020304" pitchFamily="18" charset="0"/>
            </a:endParaRPr>
          </a:p>
          <a:p>
            <a:pPr marL="0" indent="0">
              <a:buNone/>
            </a:pP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Next to the leading order corrections have been calculated taking into account different quark masses and mixing effects with percent level precision:</a:t>
            </a:r>
          </a:p>
          <a:p>
            <a:pPr lvl="1"/>
            <a:r>
              <a:rPr lang="en-US" dirty="0" smtClean="0">
                <a:latin typeface="Times New Roman" panose="02020603050405020304" pitchFamily="18" charset="0"/>
                <a:cs typeface="Times New Roman" panose="02020603050405020304" pitchFamily="18" charset="0"/>
              </a:rPr>
              <a:t>J.Goity et al.: 8.1eV±1.0%</a:t>
            </a:r>
          </a:p>
          <a:p>
            <a:pPr lvl="1"/>
            <a:r>
              <a:rPr lang="en-US" dirty="0" smtClean="0">
                <a:latin typeface="Times New Roman" panose="02020603050405020304" pitchFamily="18" charset="0"/>
                <a:cs typeface="Times New Roman" panose="02020603050405020304" pitchFamily="18" charset="0"/>
              </a:rPr>
              <a:t>K.Kampf, B.Moussalam: 8.09±1.4%</a:t>
            </a:r>
          </a:p>
          <a:p>
            <a:pPr lvl="1"/>
            <a:r>
              <a:rPr lang="en-US" dirty="0" smtClean="0">
                <a:latin typeface="Times New Roman" panose="02020603050405020304" pitchFamily="18" charset="0"/>
                <a:cs typeface="Times New Roman" panose="02020603050405020304" pitchFamily="18" charset="0"/>
              </a:rPr>
              <a:t>B.Ananthanarayan et al.: 8.06±1.0%</a:t>
            </a:r>
          </a:p>
          <a:p>
            <a:pPr lvl="1"/>
            <a:r>
              <a:rPr lang="en-US" dirty="0" smtClean="0">
                <a:latin typeface="Times New Roman" panose="02020603050405020304" pitchFamily="18" charset="0"/>
                <a:cs typeface="Times New Roman" panose="02020603050405020304" pitchFamily="18" charset="0"/>
              </a:rPr>
              <a:t>B.Ioffe, A.Oganesian (QCD sum rules): 7.93±1.5%</a:t>
            </a:r>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QCD predictions for </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3</a:t>
            </a:fld>
            <a:endParaRPr lang="en-US" dirty="0"/>
          </a:p>
        </p:txBody>
      </p:sp>
      <mc:AlternateContent xmlns:mc="http://schemas.openxmlformats.org/markup-compatibility/2006">
        <mc:Choice xmlns:a14="http://schemas.microsoft.com/office/drawing/2010/main" Requires="a14">
          <p:sp>
            <p:nvSpPr>
              <p:cNvPr id="59" name="TextBox 58"/>
              <p:cNvSpPr txBox="1"/>
              <p:nvPr/>
            </p:nvSpPr>
            <p:spPr>
              <a:xfrm>
                <a:off x="1901011" y="3034081"/>
                <a:ext cx="5543697" cy="82189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d>
                        <m:d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dPr>
                        <m:e>
                          <m:sSup>
                            <m:sSup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l-GR"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𝜋</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0</m:t>
                              </m:r>
                            </m:sup>
                          </m:s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r>
                            <a:rPr lang="el-GR"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𝛾𝛾</m:t>
                          </m:r>
                        </m:e>
                      </m:d>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f>
                        <m:f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fPr>
                        <m:num>
                          <m:sSup>
                            <m:s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𝛼</m:t>
                              </m:r>
                            </m:e>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2</m:t>
                              </m:r>
                            </m:sup>
                          </m:sSup>
                          <m:sSubSup>
                            <m:sSub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b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𝑁</m:t>
                              </m:r>
                            </m:e>
                            <m:sub>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𝐶</m:t>
                              </m:r>
                            </m:sub>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2</m:t>
                              </m:r>
                            </m:sup>
                          </m:sSubSup>
                          <m:sSubSup>
                            <m:sSub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b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𝑚</m:t>
                              </m:r>
                            </m:e>
                            <m:sub>
                              <m:sSup>
                                <m:s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𝜋</m:t>
                                  </m:r>
                                </m:e>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0</m:t>
                                  </m:r>
                                </m:sup>
                              </m:sSup>
                            </m:sub>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3</m:t>
                              </m:r>
                            </m:sup>
                          </m:sSubSup>
                        </m:num>
                        <m:den>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576</m:t>
                          </m:r>
                          <m:sSup>
                            <m:sSup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𝜋</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3</m:t>
                              </m:r>
                            </m:sup>
                          </m:sSup>
                          <m:sSubSup>
                            <m:sSubSup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bSupPr>
                            <m:e>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𝐹</m:t>
                              </m:r>
                            </m:e>
                            <m:sub>
                              <m:sSup>
                                <m:sSup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𝜋</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0</m:t>
                                  </m:r>
                                </m:sup>
                              </m:sSup>
                            </m:sub>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2</m:t>
                              </m:r>
                            </m:sup>
                          </m:sSubSup>
                        </m:den>
                      </m:f>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=7.725 ±0.044 </m:t>
                      </m:r>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𝑒𝑉</m:t>
                      </m:r>
                    </m:oMath>
                  </m:oMathPara>
                </a14:m>
                <a:endParaRPr lang="en-US" sz="2200" i="1" dirty="0">
                  <a:solidFill>
                    <a:schemeClr val="bg1">
                      <a:lumMod val="25000"/>
                    </a:schemeClr>
                  </a:solidFill>
                  <a:latin typeface="Times New Roman" panose="02020603050405020304" pitchFamily="18" charset="0"/>
                  <a:cs typeface="Times New Roman" panose="02020603050405020304" pitchFamily="18" charset="0"/>
                </a:endParaRPr>
              </a:p>
            </p:txBody>
          </p:sp>
        </mc:Choice>
        <mc:Fallback>
          <p:sp>
            <p:nvSpPr>
              <p:cNvPr id="59" name="TextBox 58"/>
              <p:cNvSpPr txBox="1">
                <a:spLocks noRot="1" noChangeAspect="1" noMove="1" noResize="1" noEditPoints="1" noAdjustHandles="1" noChangeArrowheads="1" noChangeShapeType="1" noTextEdit="1"/>
              </p:cNvSpPr>
              <p:nvPr/>
            </p:nvSpPr>
            <p:spPr>
              <a:xfrm>
                <a:off x="1901011" y="3034081"/>
                <a:ext cx="5543697" cy="821892"/>
              </a:xfrm>
              <a:prstGeom prst="rect">
                <a:avLst/>
              </a:prstGeom>
              <a:blipFill>
                <a:blip r:embed="rId2"/>
                <a:stretch>
                  <a:fillRect/>
                </a:stretch>
              </a:blipFill>
            </p:spPr>
            <p:txBody>
              <a:bodyPr/>
              <a:lstStyle/>
              <a:p>
                <a:r>
                  <a:rPr lang="en-US">
                    <a:noFill/>
                  </a:rPr>
                  <a:t> </a:t>
                </a:r>
              </a:p>
            </p:txBody>
          </p:sp>
        </mc:Fallback>
      </mc:AlternateContent>
      <p:grpSp>
        <p:nvGrpSpPr>
          <p:cNvPr id="5" name="Group 4"/>
          <p:cNvGrpSpPr/>
          <p:nvPr/>
        </p:nvGrpSpPr>
        <p:grpSpPr>
          <a:xfrm>
            <a:off x="8263815" y="2007844"/>
            <a:ext cx="3810000" cy="1223964"/>
            <a:chOff x="8263815" y="2007844"/>
            <a:chExt cx="3810000" cy="1223964"/>
          </a:xfrm>
        </p:grpSpPr>
        <p:sp>
          <p:nvSpPr>
            <p:cNvPr id="7" name="Line 6"/>
            <p:cNvSpPr>
              <a:spLocks noChangeShapeType="1"/>
            </p:cNvSpPr>
            <p:nvPr/>
          </p:nvSpPr>
          <p:spPr bwMode="auto">
            <a:xfrm>
              <a:off x="10473615" y="2236444"/>
              <a:ext cx="0" cy="914401"/>
            </a:xfrm>
            <a:prstGeom prst="line">
              <a:avLst/>
            </a:prstGeom>
            <a:noFill/>
            <a:ln w="19050">
              <a:solidFill>
                <a:schemeClr val="accent1">
                  <a:lumMod val="75000"/>
                </a:schemeClr>
              </a:solidFill>
              <a:round/>
              <a:headEnd type="triangle" w="med" len="med"/>
              <a:tailEnd/>
            </a:ln>
          </p:spPr>
          <p:txBody>
            <a:bodyPr/>
            <a:lstStyle/>
            <a:p>
              <a:endParaRPr lang="en-US" dirty="0"/>
            </a:p>
          </p:txBody>
        </p:sp>
        <p:sp>
          <p:nvSpPr>
            <p:cNvPr id="8" name="Line 7"/>
            <p:cNvSpPr>
              <a:spLocks noChangeShapeType="1"/>
            </p:cNvSpPr>
            <p:nvPr/>
          </p:nvSpPr>
          <p:spPr bwMode="auto">
            <a:xfrm flipH="1">
              <a:off x="9711615" y="2236444"/>
              <a:ext cx="762000" cy="533401"/>
            </a:xfrm>
            <a:prstGeom prst="line">
              <a:avLst/>
            </a:prstGeom>
            <a:noFill/>
            <a:ln w="19050">
              <a:solidFill>
                <a:schemeClr val="accent1">
                  <a:lumMod val="75000"/>
                </a:schemeClr>
              </a:solidFill>
              <a:round/>
              <a:headEnd/>
              <a:tailEnd type="triangle" w="med" len="med"/>
            </a:ln>
          </p:spPr>
          <p:txBody>
            <a:bodyPr/>
            <a:lstStyle/>
            <a:p>
              <a:endParaRPr lang="en-US" dirty="0"/>
            </a:p>
          </p:txBody>
        </p:sp>
        <p:sp>
          <p:nvSpPr>
            <p:cNvPr id="9" name="Line 8"/>
            <p:cNvSpPr>
              <a:spLocks noChangeShapeType="1"/>
            </p:cNvSpPr>
            <p:nvPr/>
          </p:nvSpPr>
          <p:spPr bwMode="auto">
            <a:xfrm>
              <a:off x="9711615" y="2769845"/>
              <a:ext cx="762000" cy="381000"/>
            </a:xfrm>
            <a:prstGeom prst="line">
              <a:avLst/>
            </a:prstGeom>
            <a:noFill/>
            <a:ln w="19050">
              <a:solidFill>
                <a:schemeClr val="accent1">
                  <a:lumMod val="75000"/>
                </a:schemeClr>
              </a:solidFill>
              <a:round/>
              <a:headEnd/>
              <a:tailEnd type="triangle" w="med" len="med"/>
            </a:ln>
          </p:spPr>
          <p:txBody>
            <a:bodyPr/>
            <a:lstStyle/>
            <a:p>
              <a:endParaRPr lang="en-US" dirty="0"/>
            </a:p>
          </p:txBody>
        </p:sp>
        <p:sp>
          <p:nvSpPr>
            <p:cNvPr id="10" name="Line 9"/>
            <p:cNvSpPr>
              <a:spLocks noChangeShapeType="1"/>
            </p:cNvSpPr>
            <p:nvPr/>
          </p:nvSpPr>
          <p:spPr bwMode="auto">
            <a:xfrm flipV="1">
              <a:off x="8721015" y="2769845"/>
              <a:ext cx="914400" cy="0"/>
            </a:xfrm>
            <a:prstGeom prst="line">
              <a:avLst/>
            </a:prstGeom>
            <a:noFill/>
            <a:ln w="38100">
              <a:solidFill>
                <a:schemeClr val="bg1">
                  <a:lumMod val="25000"/>
                </a:schemeClr>
              </a:solidFill>
              <a:prstDash val="dash"/>
              <a:round/>
              <a:headEnd/>
              <a:tailEnd type="triangle" w="med" len="med"/>
            </a:ln>
          </p:spPr>
          <p:txBody>
            <a:bodyPr/>
            <a:lstStyle/>
            <a:p>
              <a:endParaRPr lang="en-US" dirty="0"/>
            </a:p>
          </p:txBody>
        </p:sp>
        <p:sp>
          <p:nvSpPr>
            <p:cNvPr id="11" name="Text Box 10"/>
            <p:cNvSpPr txBox="1">
              <a:spLocks noChangeArrowheads="1"/>
            </p:cNvSpPr>
            <p:nvPr/>
          </p:nvSpPr>
          <p:spPr bwMode="auto">
            <a:xfrm>
              <a:off x="8263815" y="2541245"/>
              <a:ext cx="533400" cy="461963"/>
            </a:xfrm>
            <a:prstGeom prst="rect">
              <a:avLst/>
            </a:prstGeom>
            <a:noFill/>
            <a:ln w="9525">
              <a:noFill/>
              <a:miter lim="800000"/>
              <a:headEnd/>
              <a:tailEnd/>
            </a:ln>
          </p:spPr>
          <p:txBody>
            <a:bodyPr wrap="square">
              <a:spAutoFit/>
            </a:bodyPr>
            <a:lstStyle/>
            <a:p>
              <a:pPr>
                <a:spcBef>
                  <a:spcPct val="50000"/>
                </a:spcBef>
              </a:pPr>
              <a:r>
                <a:rPr lang="en-US" sz="2400" b="1" dirty="0" smtClean="0">
                  <a:solidFill>
                    <a:schemeClr val="bg1">
                      <a:lumMod val="25000"/>
                    </a:schemeClr>
                  </a:solidFill>
                  <a:sym typeface="Symbol"/>
                </a:rPr>
                <a:t></a:t>
              </a:r>
              <a:r>
                <a:rPr lang="en-US" sz="2400" b="1" baseline="30000" dirty="0" smtClean="0">
                  <a:solidFill>
                    <a:schemeClr val="bg1">
                      <a:lumMod val="25000"/>
                    </a:schemeClr>
                  </a:solidFill>
                  <a:sym typeface="Symbol"/>
                </a:rPr>
                <a:t>0</a:t>
              </a:r>
              <a:endParaRPr lang="en-US" sz="2400" b="1" baseline="30000" dirty="0">
                <a:solidFill>
                  <a:schemeClr val="bg1">
                    <a:lumMod val="25000"/>
                  </a:schemeClr>
                </a:solidFill>
              </a:endParaRPr>
            </a:p>
          </p:txBody>
        </p:sp>
        <p:sp>
          <p:nvSpPr>
            <p:cNvPr id="12" name="Text Box 11"/>
            <p:cNvSpPr txBox="1">
              <a:spLocks noChangeArrowheads="1"/>
            </p:cNvSpPr>
            <p:nvPr/>
          </p:nvSpPr>
          <p:spPr bwMode="auto">
            <a:xfrm>
              <a:off x="11616615" y="2007844"/>
              <a:ext cx="457200" cy="461963"/>
            </a:xfrm>
            <a:prstGeom prst="rect">
              <a:avLst/>
            </a:prstGeom>
            <a:noFill/>
            <a:ln w="9525">
              <a:noFill/>
              <a:miter lim="800000"/>
              <a:headEnd/>
              <a:tailEnd/>
            </a:ln>
          </p:spPr>
          <p:txBody>
            <a:bodyPr>
              <a:spAutoFit/>
            </a:bodyPr>
            <a:lstStyle/>
            <a:p>
              <a:pPr>
                <a:spcBef>
                  <a:spcPct val="50000"/>
                </a:spcBef>
              </a:pPr>
              <a:r>
                <a:rPr lang="en-US" sz="2400" b="1" dirty="0" smtClean="0">
                  <a:solidFill>
                    <a:schemeClr val="bg1">
                      <a:lumMod val="25000"/>
                    </a:schemeClr>
                  </a:solidFill>
                  <a:sym typeface="Symbol"/>
                </a:rPr>
                <a:t></a:t>
              </a:r>
              <a:endParaRPr lang="en-US" sz="2400" b="1" baseline="-25000" dirty="0">
                <a:solidFill>
                  <a:schemeClr val="bg1">
                    <a:lumMod val="25000"/>
                  </a:schemeClr>
                </a:solidFill>
              </a:endParaRPr>
            </a:p>
          </p:txBody>
        </p:sp>
        <p:grpSp>
          <p:nvGrpSpPr>
            <p:cNvPr id="13" name="Group 13"/>
            <p:cNvGrpSpPr>
              <a:grpSpLocks/>
            </p:cNvGrpSpPr>
            <p:nvPr/>
          </p:nvGrpSpPr>
          <p:grpSpPr bwMode="auto">
            <a:xfrm>
              <a:off x="10473615" y="2082457"/>
              <a:ext cx="1065213" cy="311150"/>
              <a:chOff x="1746" y="1436"/>
              <a:chExt cx="1086" cy="293"/>
            </a:xfrm>
          </p:grpSpPr>
          <p:grpSp>
            <p:nvGrpSpPr>
              <p:cNvPr id="37" name="Group 14"/>
              <p:cNvGrpSpPr>
                <a:grpSpLocks/>
              </p:cNvGrpSpPr>
              <p:nvPr/>
            </p:nvGrpSpPr>
            <p:grpSpPr bwMode="auto">
              <a:xfrm>
                <a:off x="1979" y="1440"/>
                <a:ext cx="707" cy="289"/>
                <a:chOff x="576" y="2016"/>
                <a:chExt cx="5184" cy="769"/>
              </a:xfrm>
            </p:grpSpPr>
            <p:grpSp>
              <p:nvGrpSpPr>
                <p:cNvPr id="44" name="Group 15"/>
                <p:cNvGrpSpPr>
                  <a:grpSpLocks/>
                </p:cNvGrpSpPr>
                <p:nvPr/>
              </p:nvGrpSpPr>
              <p:grpSpPr bwMode="auto">
                <a:xfrm>
                  <a:off x="4028" y="2016"/>
                  <a:ext cx="1732" cy="769"/>
                  <a:chOff x="432" y="1584"/>
                  <a:chExt cx="1732" cy="769"/>
                </a:xfrm>
              </p:grpSpPr>
              <p:sp>
                <p:nvSpPr>
                  <p:cNvPr id="55"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6"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7"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8"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nvGrpSpPr>
                <p:cNvPr id="45" name="Group 20"/>
                <p:cNvGrpSpPr>
                  <a:grpSpLocks/>
                </p:cNvGrpSpPr>
                <p:nvPr/>
              </p:nvGrpSpPr>
              <p:grpSpPr bwMode="auto">
                <a:xfrm>
                  <a:off x="2300" y="2016"/>
                  <a:ext cx="1732" cy="769"/>
                  <a:chOff x="432" y="1584"/>
                  <a:chExt cx="1732" cy="769"/>
                </a:xfrm>
              </p:grpSpPr>
              <p:sp>
                <p:nvSpPr>
                  <p:cNvPr id="51"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2"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3"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4"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nvGrpSpPr>
                <p:cNvPr id="46" name="Group 25"/>
                <p:cNvGrpSpPr>
                  <a:grpSpLocks/>
                </p:cNvGrpSpPr>
                <p:nvPr/>
              </p:nvGrpSpPr>
              <p:grpSpPr bwMode="auto">
                <a:xfrm>
                  <a:off x="576" y="2016"/>
                  <a:ext cx="1732" cy="769"/>
                  <a:chOff x="432" y="1584"/>
                  <a:chExt cx="1732" cy="769"/>
                </a:xfrm>
              </p:grpSpPr>
              <p:sp>
                <p:nvSpPr>
                  <p:cNvPr id="47"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48"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49"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50"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grpSp>
            <p:nvGrpSpPr>
              <p:cNvPr id="38" name="Group 30"/>
              <p:cNvGrpSpPr>
                <a:grpSpLocks/>
              </p:cNvGrpSpPr>
              <p:nvPr/>
            </p:nvGrpSpPr>
            <p:grpSpPr bwMode="auto">
              <a:xfrm>
                <a:off x="1746" y="1436"/>
                <a:ext cx="233" cy="288"/>
                <a:chOff x="432" y="1584"/>
                <a:chExt cx="1732" cy="769"/>
              </a:xfrm>
            </p:grpSpPr>
            <p:sp>
              <p:nvSpPr>
                <p:cNvPr id="40"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41"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42"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43"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sp>
            <p:nvSpPr>
              <p:cNvPr id="39"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triangle" w="med" len="med"/>
              </a:ln>
            </p:spPr>
            <p:txBody>
              <a:bodyPr wrap="none" anchor="ctr"/>
              <a:lstStyle/>
              <a:p>
                <a:endParaRPr lang="en-US" dirty="0"/>
              </a:p>
            </p:txBody>
          </p:sp>
        </p:grpSp>
        <p:grpSp>
          <p:nvGrpSpPr>
            <p:cNvPr id="14" name="Group 36"/>
            <p:cNvGrpSpPr>
              <a:grpSpLocks/>
            </p:cNvGrpSpPr>
            <p:nvPr/>
          </p:nvGrpSpPr>
          <p:grpSpPr bwMode="auto">
            <a:xfrm>
              <a:off x="10473615" y="2920658"/>
              <a:ext cx="1065213" cy="311150"/>
              <a:chOff x="1746" y="1436"/>
              <a:chExt cx="1086" cy="293"/>
            </a:xfrm>
          </p:grpSpPr>
          <p:grpSp>
            <p:nvGrpSpPr>
              <p:cNvPr id="15" name="Group 37"/>
              <p:cNvGrpSpPr>
                <a:grpSpLocks/>
              </p:cNvGrpSpPr>
              <p:nvPr/>
            </p:nvGrpSpPr>
            <p:grpSpPr bwMode="auto">
              <a:xfrm>
                <a:off x="1979" y="1440"/>
                <a:ext cx="707" cy="289"/>
                <a:chOff x="576" y="2016"/>
                <a:chExt cx="5184" cy="769"/>
              </a:xfrm>
            </p:grpSpPr>
            <p:grpSp>
              <p:nvGrpSpPr>
                <p:cNvPr id="22" name="Group 38"/>
                <p:cNvGrpSpPr>
                  <a:grpSpLocks/>
                </p:cNvGrpSpPr>
                <p:nvPr/>
              </p:nvGrpSpPr>
              <p:grpSpPr bwMode="auto">
                <a:xfrm>
                  <a:off x="4028" y="2016"/>
                  <a:ext cx="1732" cy="769"/>
                  <a:chOff x="432" y="1584"/>
                  <a:chExt cx="1732" cy="769"/>
                </a:xfrm>
              </p:grpSpPr>
              <p:sp>
                <p:nvSpPr>
                  <p:cNvPr id="33" name="Arc 3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4" name="Arc 4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5" name="Arc 4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6" name="Arc 4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nvGrpSpPr>
                <p:cNvPr id="23" name="Group 43"/>
                <p:cNvGrpSpPr>
                  <a:grpSpLocks/>
                </p:cNvGrpSpPr>
                <p:nvPr/>
              </p:nvGrpSpPr>
              <p:grpSpPr bwMode="auto">
                <a:xfrm>
                  <a:off x="2300" y="2016"/>
                  <a:ext cx="1732" cy="769"/>
                  <a:chOff x="432" y="1584"/>
                  <a:chExt cx="1732" cy="769"/>
                </a:xfrm>
              </p:grpSpPr>
              <p:sp>
                <p:nvSpPr>
                  <p:cNvPr id="29" name="Arc 4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0" name="Arc 4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1" name="Arc 4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32" name="Arc 4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nvGrpSpPr>
                <p:cNvPr id="24" name="Group 48"/>
                <p:cNvGrpSpPr>
                  <a:grpSpLocks/>
                </p:cNvGrpSpPr>
                <p:nvPr/>
              </p:nvGrpSpPr>
              <p:grpSpPr bwMode="auto">
                <a:xfrm>
                  <a:off x="576" y="2016"/>
                  <a:ext cx="1732" cy="769"/>
                  <a:chOff x="432" y="1584"/>
                  <a:chExt cx="1732" cy="769"/>
                </a:xfrm>
              </p:grpSpPr>
              <p:sp>
                <p:nvSpPr>
                  <p:cNvPr id="25" name="Arc 49"/>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26" name="Arc 50"/>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27" name="Arc 51"/>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28" name="Arc 52"/>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grpSp>
          <p:grpSp>
            <p:nvGrpSpPr>
              <p:cNvPr id="16" name="Group 53"/>
              <p:cNvGrpSpPr>
                <a:grpSpLocks/>
              </p:cNvGrpSpPr>
              <p:nvPr/>
            </p:nvGrpSpPr>
            <p:grpSpPr bwMode="auto">
              <a:xfrm>
                <a:off x="1746" y="1436"/>
                <a:ext cx="233" cy="288"/>
                <a:chOff x="432" y="1584"/>
                <a:chExt cx="1732" cy="769"/>
              </a:xfrm>
            </p:grpSpPr>
            <p:sp>
              <p:nvSpPr>
                <p:cNvPr id="18" name="Arc 54"/>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19" name="Arc 55"/>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20" name="Arc 56"/>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sp>
              <p:nvSpPr>
                <p:cNvPr id="21" name="Arc 57"/>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a:ln>
              </p:spPr>
              <p:txBody>
                <a:bodyPr wrap="none" anchor="ctr"/>
                <a:lstStyle/>
                <a:p>
                  <a:endParaRPr lang="en-US" dirty="0"/>
                </a:p>
              </p:txBody>
            </p:sp>
          </p:grpSp>
          <p:sp>
            <p:nvSpPr>
              <p:cNvPr id="17" name="Line 58"/>
              <p:cNvSpPr>
                <a:spLocks noChangeShapeType="1"/>
              </p:cNvSpPr>
              <p:nvPr/>
            </p:nvSpPr>
            <p:spPr bwMode="auto">
              <a:xfrm>
                <a:off x="2688" y="1584"/>
                <a:ext cx="144" cy="0"/>
              </a:xfrm>
              <a:prstGeom prst="line">
                <a:avLst/>
              </a:prstGeom>
              <a:noFill/>
              <a:ln w="28575">
                <a:solidFill>
                  <a:schemeClr val="bg1">
                    <a:lumMod val="25000"/>
                  </a:schemeClr>
                </a:solidFill>
                <a:round/>
                <a:headEnd/>
                <a:tailEnd type="triangle" w="med" len="med"/>
              </a:ln>
            </p:spPr>
            <p:txBody>
              <a:bodyPr wrap="none" anchor="ctr"/>
              <a:lstStyle/>
              <a:p>
                <a:endParaRPr lang="en-US" dirty="0"/>
              </a:p>
            </p:txBody>
          </p:sp>
        </p:grpSp>
        <p:sp>
          <p:nvSpPr>
            <p:cNvPr id="60" name="Text Box 11"/>
            <p:cNvSpPr txBox="1">
              <a:spLocks noChangeArrowheads="1"/>
            </p:cNvSpPr>
            <p:nvPr/>
          </p:nvSpPr>
          <p:spPr bwMode="auto">
            <a:xfrm>
              <a:off x="11616615" y="2729363"/>
              <a:ext cx="457200" cy="461963"/>
            </a:xfrm>
            <a:prstGeom prst="rect">
              <a:avLst/>
            </a:prstGeom>
            <a:noFill/>
            <a:ln w="9525">
              <a:noFill/>
              <a:miter lim="800000"/>
              <a:headEnd/>
              <a:tailEnd/>
            </a:ln>
          </p:spPr>
          <p:txBody>
            <a:bodyPr>
              <a:spAutoFit/>
            </a:bodyPr>
            <a:lstStyle/>
            <a:p>
              <a:pPr>
                <a:spcBef>
                  <a:spcPct val="50000"/>
                </a:spcBef>
              </a:pPr>
              <a:r>
                <a:rPr lang="en-US" sz="2400" b="1" dirty="0" smtClean="0">
                  <a:solidFill>
                    <a:schemeClr val="bg1">
                      <a:lumMod val="25000"/>
                    </a:schemeClr>
                  </a:solidFill>
                  <a:sym typeface="Symbol"/>
                </a:rPr>
                <a:t></a:t>
              </a:r>
              <a:endParaRPr lang="en-US" sz="2400" b="1" baseline="-25000" dirty="0">
                <a:solidFill>
                  <a:schemeClr val="bg1">
                    <a:lumMod val="25000"/>
                  </a:schemeClr>
                </a:solidFill>
              </a:endParaRPr>
            </a:p>
          </p:txBody>
        </p:sp>
      </p:grpSp>
      <p:grpSp>
        <p:nvGrpSpPr>
          <p:cNvPr id="6" name="Group 5"/>
          <p:cNvGrpSpPr/>
          <p:nvPr/>
        </p:nvGrpSpPr>
        <p:grpSpPr>
          <a:xfrm>
            <a:off x="6094476" y="4986398"/>
            <a:ext cx="1047023" cy="841204"/>
            <a:chOff x="8311290" y="3487629"/>
            <a:chExt cx="3156916" cy="1973048"/>
          </a:xfrm>
        </p:grpSpPr>
        <p:sp>
          <p:nvSpPr>
            <p:cNvPr id="315" name="Oval 314"/>
            <p:cNvSpPr/>
            <p:nvPr/>
          </p:nvSpPr>
          <p:spPr>
            <a:xfrm>
              <a:off x="8707937" y="5063098"/>
              <a:ext cx="293915" cy="252998"/>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9066374" y="3646221"/>
              <a:ext cx="293914" cy="253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9126246" y="3487629"/>
              <a:ext cx="179614" cy="15859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Line 9"/>
            <p:cNvSpPr>
              <a:spLocks noChangeShapeType="1"/>
            </p:cNvSpPr>
            <p:nvPr/>
          </p:nvSpPr>
          <p:spPr bwMode="auto">
            <a:xfrm flipV="1">
              <a:off x="8840496" y="3899222"/>
              <a:ext cx="372835"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67" name="Group 13"/>
            <p:cNvGrpSpPr>
              <a:grpSpLocks/>
            </p:cNvGrpSpPr>
            <p:nvPr/>
          </p:nvGrpSpPr>
          <p:grpSpPr bwMode="auto">
            <a:xfrm rot="5400000">
              <a:off x="9031057" y="4028107"/>
              <a:ext cx="403687" cy="145917"/>
              <a:chOff x="1746" y="1436"/>
              <a:chExt cx="1086" cy="293"/>
            </a:xfrm>
          </p:grpSpPr>
          <p:grpSp>
            <p:nvGrpSpPr>
              <p:cNvPr id="91" name="Group 14"/>
              <p:cNvGrpSpPr>
                <a:grpSpLocks/>
              </p:cNvGrpSpPr>
              <p:nvPr/>
            </p:nvGrpSpPr>
            <p:grpSpPr bwMode="auto">
              <a:xfrm>
                <a:off x="1979" y="1440"/>
                <a:ext cx="707" cy="289"/>
                <a:chOff x="576" y="2016"/>
                <a:chExt cx="5184" cy="769"/>
              </a:xfrm>
            </p:grpSpPr>
            <p:grpSp>
              <p:nvGrpSpPr>
                <p:cNvPr id="98" name="Group 15"/>
                <p:cNvGrpSpPr>
                  <a:grpSpLocks/>
                </p:cNvGrpSpPr>
                <p:nvPr/>
              </p:nvGrpSpPr>
              <p:grpSpPr bwMode="auto">
                <a:xfrm>
                  <a:off x="4028" y="2016"/>
                  <a:ext cx="1732" cy="769"/>
                  <a:chOff x="432" y="1584"/>
                  <a:chExt cx="1732" cy="769"/>
                </a:xfrm>
              </p:grpSpPr>
              <p:sp>
                <p:nvSpPr>
                  <p:cNvPr id="10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99" name="Group 20"/>
                <p:cNvGrpSpPr>
                  <a:grpSpLocks/>
                </p:cNvGrpSpPr>
                <p:nvPr/>
              </p:nvGrpSpPr>
              <p:grpSpPr bwMode="auto">
                <a:xfrm>
                  <a:off x="2300" y="2016"/>
                  <a:ext cx="1732" cy="769"/>
                  <a:chOff x="432" y="1584"/>
                  <a:chExt cx="1732" cy="769"/>
                </a:xfrm>
              </p:grpSpPr>
              <p:sp>
                <p:nvSpPr>
                  <p:cNvPr id="10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00" name="Group 25"/>
                <p:cNvGrpSpPr>
                  <a:grpSpLocks/>
                </p:cNvGrpSpPr>
                <p:nvPr/>
              </p:nvGrpSpPr>
              <p:grpSpPr bwMode="auto">
                <a:xfrm>
                  <a:off x="576" y="2016"/>
                  <a:ext cx="1732" cy="769"/>
                  <a:chOff x="432" y="1584"/>
                  <a:chExt cx="1732" cy="769"/>
                </a:xfrm>
              </p:grpSpPr>
              <p:sp>
                <p:nvSpPr>
                  <p:cNvPr id="10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92" name="Group 30"/>
              <p:cNvGrpSpPr>
                <a:grpSpLocks/>
              </p:cNvGrpSpPr>
              <p:nvPr/>
            </p:nvGrpSpPr>
            <p:grpSpPr bwMode="auto">
              <a:xfrm>
                <a:off x="1746" y="1436"/>
                <a:ext cx="233" cy="288"/>
                <a:chOff x="432" y="1584"/>
                <a:chExt cx="1732" cy="769"/>
              </a:xfrm>
            </p:grpSpPr>
            <p:sp>
              <p:nvSpPr>
                <p:cNvPr id="9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9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68" name="Group 13"/>
            <p:cNvGrpSpPr>
              <a:grpSpLocks/>
            </p:cNvGrpSpPr>
            <p:nvPr/>
          </p:nvGrpSpPr>
          <p:grpSpPr bwMode="auto">
            <a:xfrm>
              <a:off x="9373421" y="3719601"/>
              <a:ext cx="488747" cy="120522"/>
              <a:chOff x="1746" y="1436"/>
              <a:chExt cx="1086" cy="293"/>
            </a:xfrm>
          </p:grpSpPr>
          <p:grpSp>
            <p:nvGrpSpPr>
              <p:cNvPr id="69" name="Group 14"/>
              <p:cNvGrpSpPr>
                <a:grpSpLocks/>
              </p:cNvGrpSpPr>
              <p:nvPr/>
            </p:nvGrpSpPr>
            <p:grpSpPr bwMode="auto">
              <a:xfrm>
                <a:off x="1979" y="1440"/>
                <a:ext cx="707" cy="289"/>
                <a:chOff x="576" y="2016"/>
                <a:chExt cx="5184" cy="769"/>
              </a:xfrm>
            </p:grpSpPr>
            <p:grpSp>
              <p:nvGrpSpPr>
                <p:cNvPr id="76" name="Group 15"/>
                <p:cNvGrpSpPr>
                  <a:grpSpLocks/>
                </p:cNvGrpSpPr>
                <p:nvPr/>
              </p:nvGrpSpPr>
              <p:grpSpPr bwMode="auto">
                <a:xfrm>
                  <a:off x="4028" y="2016"/>
                  <a:ext cx="1732" cy="769"/>
                  <a:chOff x="432" y="1584"/>
                  <a:chExt cx="1732" cy="769"/>
                </a:xfrm>
              </p:grpSpPr>
              <p:sp>
                <p:nvSpPr>
                  <p:cNvPr id="8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9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grpSp>
            <p:grpSp>
              <p:nvGrpSpPr>
                <p:cNvPr id="77" name="Group 20"/>
                <p:cNvGrpSpPr>
                  <a:grpSpLocks/>
                </p:cNvGrpSpPr>
                <p:nvPr/>
              </p:nvGrpSpPr>
              <p:grpSpPr bwMode="auto">
                <a:xfrm>
                  <a:off x="2300" y="2016"/>
                  <a:ext cx="1732" cy="769"/>
                  <a:chOff x="432" y="1584"/>
                  <a:chExt cx="1732" cy="769"/>
                </a:xfrm>
              </p:grpSpPr>
              <p:sp>
                <p:nvSpPr>
                  <p:cNvPr id="8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grpSp>
            <p:grpSp>
              <p:nvGrpSpPr>
                <p:cNvPr id="78" name="Group 25"/>
                <p:cNvGrpSpPr>
                  <a:grpSpLocks/>
                </p:cNvGrpSpPr>
                <p:nvPr/>
              </p:nvGrpSpPr>
              <p:grpSpPr bwMode="auto">
                <a:xfrm>
                  <a:off x="576" y="2016"/>
                  <a:ext cx="1732" cy="769"/>
                  <a:chOff x="432" y="1584"/>
                  <a:chExt cx="1732" cy="769"/>
                </a:xfrm>
              </p:grpSpPr>
              <p:sp>
                <p:nvSpPr>
                  <p:cNvPr id="7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8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grpSp>
          </p:grpSp>
          <p:grpSp>
            <p:nvGrpSpPr>
              <p:cNvPr id="70" name="Group 30"/>
              <p:cNvGrpSpPr>
                <a:grpSpLocks/>
              </p:cNvGrpSpPr>
              <p:nvPr/>
            </p:nvGrpSpPr>
            <p:grpSpPr bwMode="auto">
              <a:xfrm>
                <a:off x="1746" y="1436"/>
                <a:ext cx="233" cy="288"/>
                <a:chOff x="432" y="1584"/>
                <a:chExt cx="1732" cy="769"/>
              </a:xfrm>
            </p:grpSpPr>
            <p:sp>
              <p:nvSpPr>
                <p:cNvPr id="7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7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7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sp>
              <p:nvSpPr>
                <p:cNvPr id="7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10000"/>
                    </a:schemeClr>
                  </a:solidFill>
                  <a:round/>
                  <a:headEnd/>
                  <a:tailEnd type="none"/>
                </a:ln>
              </p:spPr>
              <p:txBody>
                <a:bodyPr wrap="none" anchor="ctr"/>
                <a:lstStyle/>
                <a:p>
                  <a:endParaRPr lang="en-US" dirty="0"/>
                </a:p>
              </p:txBody>
            </p:sp>
          </p:grpSp>
          <p:sp>
            <p:nvSpPr>
              <p:cNvPr id="71" name="Line 35"/>
              <p:cNvSpPr>
                <a:spLocks noChangeShapeType="1"/>
              </p:cNvSpPr>
              <p:nvPr/>
            </p:nvSpPr>
            <p:spPr bwMode="auto">
              <a:xfrm>
                <a:off x="2688" y="1584"/>
                <a:ext cx="144" cy="0"/>
              </a:xfrm>
              <a:prstGeom prst="line">
                <a:avLst/>
              </a:prstGeom>
              <a:noFill/>
              <a:ln w="28575">
                <a:solidFill>
                  <a:schemeClr val="bg1">
                    <a:lumMod val="10000"/>
                  </a:schemeClr>
                </a:solidFill>
                <a:round/>
                <a:headEnd/>
                <a:tailEnd type="none" w="med" len="med"/>
              </a:ln>
            </p:spPr>
            <p:txBody>
              <a:bodyPr wrap="none" anchor="ctr"/>
              <a:lstStyle/>
              <a:p>
                <a:endParaRPr lang="en-US" dirty="0"/>
              </a:p>
            </p:txBody>
          </p:sp>
        </p:grpSp>
        <p:sp>
          <p:nvSpPr>
            <p:cNvPr id="114" name="Oval 113"/>
            <p:cNvSpPr/>
            <p:nvPr/>
          </p:nvSpPr>
          <p:spPr>
            <a:xfrm>
              <a:off x="10396273" y="3700769"/>
              <a:ext cx="293915" cy="253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Oval 114"/>
            <p:cNvSpPr/>
            <p:nvPr/>
          </p:nvSpPr>
          <p:spPr>
            <a:xfrm>
              <a:off x="10456145" y="3542177"/>
              <a:ext cx="179615" cy="15859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Line 9"/>
            <p:cNvSpPr>
              <a:spLocks noChangeShapeType="1"/>
            </p:cNvSpPr>
            <p:nvPr/>
          </p:nvSpPr>
          <p:spPr bwMode="auto">
            <a:xfrm flipV="1">
              <a:off x="10170395" y="3953770"/>
              <a:ext cx="372836"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117" name="Group 13"/>
            <p:cNvGrpSpPr>
              <a:grpSpLocks/>
            </p:cNvGrpSpPr>
            <p:nvPr/>
          </p:nvGrpSpPr>
          <p:grpSpPr bwMode="auto">
            <a:xfrm rot="5400000">
              <a:off x="10360956" y="4082655"/>
              <a:ext cx="403687" cy="145917"/>
              <a:chOff x="1746" y="1436"/>
              <a:chExt cx="1086" cy="293"/>
            </a:xfrm>
          </p:grpSpPr>
          <p:grpSp>
            <p:nvGrpSpPr>
              <p:cNvPr id="141" name="Group 14"/>
              <p:cNvGrpSpPr>
                <a:grpSpLocks/>
              </p:cNvGrpSpPr>
              <p:nvPr/>
            </p:nvGrpSpPr>
            <p:grpSpPr bwMode="auto">
              <a:xfrm>
                <a:off x="1979" y="1440"/>
                <a:ext cx="707" cy="289"/>
                <a:chOff x="576" y="2016"/>
                <a:chExt cx="5184" cy="769"/>
              </a:xfrm>
            </p:grpSpPr>
            <p:grpSp>
              <p:nvGrpSpPr>
                <p:cNvPr id="148" name="Group 15"/>
                <p:cNvGrpSpPr>
                  <a:grpSpLocks/>
                </p:cNvGrpSpPr>
                <p:nvPr/>
              </p:nvGrpSpPr>
              <p:grpSpPr bwMode="auto">
                <a:xfrm>
                  <a:off x="4028" y="2016"/>
                  <a:ext cx="1732" cy="769"/>
                  <a:chOff x="432" y="1584"/>
                  <a:chExt cx="1732" cy="769"/>
                </a:xfrm>
              </p:grpSpPr>
              <p:sp>
                <p:nvSpPr>
                  <p:cNvPr id="15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6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6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6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49" name="Group 20"/>
                <p:cNvGrpSpPr>
                  <a:grpSpLocks/>
                </p:cNvGrpSpPr>
                <p:nvPr/>
              </p:nvGrpSpPr>
              <p:grpSpPr bwMode="auto">
                <a:xfrm>
                  <a:off x="2300" y="2016"/>
                  <a:ext cx="1732" cy="769"/>
                  <a:chOff x="432" y="1584"/>
                  <a:chExt cx="1732" cy="769"/>
                </a:xfrm>
              </p:grpSpPr>
              <p:sp>
                <p:nvSpPr>
                  <p:cNvPr id="15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50" name="Group 25"/>
                <p:cNvGrpSpPr>
                  <a:grpSpLocks/>
                </p:cNvGrpSpPr>
                <p:nvPr/>
              </p:nvGrpSpPr>
              <p:grpSpPr bwMode="auto">
                <a:xfrm>
                  <a:off x="576" y="2016"/>
                  <a:ext cx="1732" cy="769"/>
                  <a:chOff x="432" y="1584"/>
                  <a:chExt cx="1732" cy="769"/>
                </a:xfrm>
              </p:grpSpPr>
              <p:sp>
                <p:nvSpPr>
                  <p:cNvPr id="15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5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142" name="Group 30"/>
              <p:cNvGrpSpPr>
                <a:grpSpLocks/>
              </p:cNvGrpSpPr>
              <p:nvPr/>
            </p:nvGrpSpPr>
            <p:grpSpPr bwMode="auto">
              <a:xfrm>
                <a:off x="1746" y="1436"/>
                <a:ext cx="233" cy="288"/>
                <a:chOff x="432" y="1584"/>
                <a:chExt cx="1732" cy="769"/>
              </a:xfrm>
            </p:grpSpPr>
            <p:sp>
              <p:nvSpPr>
                <p:cNvPr id="14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4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4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4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14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118" name="Group 13"/>
            <p:cNvGrpSpPr>
              <a:grpSpLocks/>
            </p:cNvGrpSpPr>
            <p:nvPr/>
          </p:nvGrpSpPr>
          <p:grpSpPr bwMode="auto">
            <a:xfrm>
              <a:off x="10637701" y="3558444"/>
              <a:ext cx="488748" cy="120522"/>
              <a:chOff x="1746" y="1436"/>
              <a:chExt cx="1086" cy="293"/>
            </a:xfrm>
          </p:grpSpPr>
          <p:grpSp>
            <p:nvGrpSpPr>
              <p:cNvPr id="119" name="Group 14"/>
              <p:cNvGrpSpPr>
                <a:grpSpLocks/>
              </p:cNvGrpSpPr>
              <p:nvPr/>
            </p:nvGrpSpPr>
            <p:grpSpPr bwMode="auto">
              <a:xfrm>
                <a:off x="1979" y="1440"/>
                <a:ext cx="707" cy="289"/>
                <a:chOff x="576" y="2016"/>
                <a:chExt cx="5184" cy="769"/>
              </a:xfrm>
            </p:grpSpPr>
            <p:grpSp>
              <p:nvGrpSpPr>
                <p:cNvPr id="126" name="Group 15"/>
                <p:cNvGrpSpPr>
                  <a:grpSpLocks/>
                </p:cNvGrpSpPr>
                <p:nvPr/>
              </p:nvGrpSpPr>
              <p:grpSpPr bwMode="auto">
                <a:xfrm>
                  <a:off x="4028" y="2016"/>
                  <a:ext cx="1732" cy="769"/>
                  <a:chOff x="432" y="1584"/>
                  <a:chExt cx="1732" cy="769"/>
                </a:xfrm>
              </p:grpSpPr>
              <p:sp>
                <p:nvSpPr>
                  <p:cNvPr id="13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4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27" name="Group 20"/>
                <p:cNvGrpSpPr>
                  <a:grpSpLocks/>
                </p:cNvGrpSpPr>
                <p:nvPr/>
              </p:nvGrpSpPr>
              <p:grpSpPr bwMode="auto">
                <a:xfrm>
                  <a:off x="2300" y="2016"/>
                  <a:ext cx="1732" cy="769"/>
                  <a:chOff x="432" y="1584"/>
                  <a:chExt cx="1732" cy="769"/>
                </a:xfrm>
              </p:grpSpPr>
              <p:sp>
                <p:nvSpPr>
                  <p:cNvPr id="13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28" name="Group 25"/>
                <p:cNvGrpSpPr>
                  <a:grpSpLocks/>
                </p:cNvGrpSpPr>
                <p:nvPr/>
              </p:nvGrpSpPr>
              <p:grpSpPr bwMode="auto">
                <a:xfrm>
                  <a:off x="576" y="2016"/>
                  <a:ext cx="1732" cy="769"/>
                  <a:chOff x="432" y="1584"/>
                  <a:chExt cx="1732" cy="769"/>
                </a:xfrm>
              </p:grpSpPr>
              <p:sp>
                <p:nvSpPr>
                  <p:cNvPr id="12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3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120" name="Group 30"/>
              <p:cNvGrpSpPr>
                <a:grpSpLocks/>
              </p:cNvGrpSpPr>
              <p:nvPr/>
            </p:nvGrpSpPr>
            <p:grpSpPr bwMode="auto">
              <a:xfrm>
                <a:off x="1746" y="1436"/>
                <a:ext cx="233" cy="288"/>
                <a:chOff x="432" y="1584"/>
                <a:chExt cx="1732" cy="769"/>
              </a:xfrm>
            </p:grpSpPr>
            <p:sp>
              <p:nvSpPr>
                <p:cNvPr id="12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2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2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2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121"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164" name="Oval 163"/>
            <p:cNvSpPr/>
            <p:nvPr/>
          </p:nvSpPr>
          <p:spPr>
            <a:xfrm>
              <a:off x="8537167" y="4277573"/>
              <a:ext cx="293913" cy="253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Oval 164"/>
            <p:cNvSpPr/>
            <p:nvPr/>
          </p:nvSpPr>
          <p:spPr>
            <a:xfrm>
              <a:off x="8597039" y="4118981"/>
              <a:ext cx="179614" cy="158592"/>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6" name="Line 9"/>
            <p:cNvSpPr>
              <a:spLocks noChangeShapeType="1"/>
            </p:cNvSpPr>
            <p:nvPr/>
          </p:nvSpPr>
          <p:spPr bwMode="auto">
            <a:xfrm flipV="1">
              <a:off x="8311290" y="4530573"/>
              <a:ext cx="372834"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167" name="Group 13"/>
            <p:cNvGrpSpPr>
              <a:grpSpLocks/>
            </p:cNvGrpSpPr>
            <p:nvPr/>
          </p:nvGrpSpPr>
          <p:grpSpPr bwMode="auto">
            <a:xfrm rot="7338709">
              <a:off x="8367929" y="4643368"/>
              <a:ext cx="403687" cy="145916"/>
              <a:chOff x="1746" y="1436"/>
              <a:chExt cx="1086" cy="293"/>
            </a:xfrm>
          </p:grpSpPr>
          <p:grpSp>
            <p:nvGrpSpPr>
              <p:cNvPr id="191" name="Group 14"/>
              <p:cNvGrpSpPr>
                <a:grpSpLocks/>
              </p:cNvGrpSpPr>
              <p:nvPr/>
            </p:nvGrpSpPr>
            <p:grpSpPr bwMode="auto">
              <a:xfrm>
                <a:off x="1979" y="1440"/>
                <a:ext cx="707" cy="289"/>
                <a:chOff x="576" y="2016"/>
                <a:chExt cx="5184" cy="769"/>
              </a:xfrm>
            </p:grpSpPr>
            <p:grpSp>
              <p:nvGrpSpPr>
                <p:cNvPr id="198" name="Group 15"/>
                <p:cNvGrpSpPr>
                  <a:grpSpLocks/>
                </p:cNvGrpSpPr>
                <p:nvPr/>
              </p:nvGrpSpPr>
              <p:grpSpPr bwMode="auto">
                <a:xfrm>
                  <a:off x="4028" y="2016"/>
                  <a:ext cx="1732" cy="769"/>
                  <a:chOff x="432" y="1584"/>
                  <a:chExt cx="1732" cy="769"/>
                </a:xfrm>
              </p:grpSpPr>
              <p:sp>
                <p:nvSpPr>
                  <p:cNvPr id="20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1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1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1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99" name="Group 20"/>
                <p:cNvGrpSpPr>
                  <a:grpSpLocks/>
                </p:cNvGrpSpPr>
                <p:nvPr/>
              </p:nvGrpSpPr>
              <p:grpSpPr bwMode="auto">
                <a:xfrm>
                  <a:off x="2300" y="2016"/>
                  <a:ext cx="1732" cy="769"/>
                  <a:chOff x="432" y="1584"/>
                  <a:chExt cx="1732" cy="769"/>
                </a:xfrm>
              </p:grpSpPr>
              <p:sp>
                <p:nvSpPr>
                  <p:cNvPr id="20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00" name="Group 25"/>
                <p:cNvGrpSpPr>
                  <a:grpSpLocks/>
                </p:cNvGrpSpPr>
                <p:nvPr/>
              </p:nvGrpSpPr>
              <p:grpSpPr bwMode="auto">
                <a:xfrm>
                  <a:off x="576" y="2016"/>
                  <a:ext cx="1732" cy="769"/>
                  <a:chOff x="432" y="1584"/>
                  <a:chExt cx="1732" cy="769"/>
                </a:xfrm>
              </p:grpSpPr>
              <p:sp>
                <p:nvSpPr>
                  <p:cNvPr id="20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0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192" name="Group 30"/>
              <p:cNvGrpSpPr>
                <a:grpSpLocks/>
              </p:cNvGrpSpPr>
              <p:nvPr/>
            </p:nvGrpSpPr>
            <p:grpSpPr bwMode="auto">
              <a:xfrm>
                <a:off x="1746" y="1436"/>
                <a:ext cx="233" cy="288"/>
                <a:chOff x="432" y="1584"/>
                <a:chExt cx="1732" cy="769"/>
              </a:xfrm>
            </p:grpSpPr>
            <p:sp>
              <p:nvSpPr>
                <p:cNvPr id="19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9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9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9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19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168" name="Group 13"/>
            <p:cNvGrpSpPr>
              <a:grpSpLocks/>
            </p:cNvGrpSpPr>
            <p:nvPr/>
          </p:nvGrpSpPr>
          <p:grpSpPr bwMode="auto">
            <a:xfrm rot="3628462">
              <a:off x="8617491" y="4643161"/>
              <a:ext cx="403687" cy="145916"/>
              <a:chOff x="1746" y="1436"/>
              <a:chExt cx="1086" cy="293"/>
            </a:xfrm>
          </p:grpSpPr>
          <p:grpSp>
            <p:nvGrpSpPr>
              <p:cNvPr id="169" name="Group 14"/>
              <p:cNvGrpSpPr>
                <a:grpSpLocks/>
              </p:cNvGrpSpPr>
              <p:nvPr/>
            </p:nvGrpSpPr>
            <p:grpSpPr bwMode="auto">
              <a:xfrm>
                <a:off x="1979" y="1440"/>
                <a:ext cx="707" cy="289"/>
                <a:chOff x="576" y="2016"/>
                <a:chExt cx="5184" cy="769"/>
              </a:xfrm>
            </p:grpSpPr>
            <p:grpSp>
              <p:nvGrpSpPr>
                <p:cNvPr id="176" name="Group 15"/>
                <p:cNvGrpSpPr>
                  <a:grpSpLocks/>
                </p:cNvGrpSpPr>
                <p:nvPr/>
              </p:nvGrpSpPr>
              <p:grpSpPr bwMode="auto">
                <a:xfrm>
                  <a:off x="4028" y="2016"/>
                  <a:ext cx="1732" cy="769"/>
                  <a:chOff x="432" y="1584"/>
                  <a:chExt cx="1732" cy="769"/>
                </a:xfrm>
              </p:grpSpPr>
              <p:sp>
                <p:nvSpPr>
                  <p:cNvPr id="18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9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77" name="Group 20"/>
                <p:cNvGrpSpPr>
                  <a:grpSpLocks/>
                </p:cNvGrpSpPr>
                <p:nvPr/>
              </p:nvGrpSpPr>
              <p:grpSpPr bwMode="auto">
                <a:xfrm>
                  <a:off x="2300" y="2016"/>
                  <a:ext cx="1732" cy="769"/>
                  <a:chOff x="432" y="1584"/>
                  <a:chExt cx="1732" cy="769"/>
                </a:xfrm>
              </p:grpSpPr>
              <p:sp>
                <p:nvSpPr>
                  <p:cNvPr id="18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78" name="Group 25"/>
                <p:cNvGrpSpPr>
                  <a:grpSpLocks/>
                </p:cNvGrpSpPr>
                <p:nvPr/>
              </p:nvGrpSpPr>
              <p:grpSpPr bwMode="auto">
                <a:xfrm>
                  <a:off x="576" y="2016"/>
                  <a:ext cx="1732" cy="769"/>
                  <a:chOff x="432" y="1584"/>
                  <a:chExt cx="1732" cy="769"/>
                </a:xfrm>
              </p:grpSpPr>
              <p:sp>
                <p:nvSpPr>
                  <p:cNvPr id="17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8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170" name="Group 30"/>
              <p:cNvGrpSpPr>
                <a:grpSpLocks/>
              </p:cNvGrpSpPr>
              <p:nvPr/>
            </p:nvGrpSpPr>
            <p:grpSpPr bwMode="auto">
              <a:xfrm>
                <a:off x="1746" y="1436"/>
                <a:ext cx="233" cy="288"/>
                <a:chOff x="432" y="1584"/>
                <a:chExt cx="1732" cy="769"/>
              </a:xfrm>
            </p:grpSpPr>
            <p:sp>
              <p:nvSpPr>
                <p:cNvPr id="17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7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7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7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171"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214" name="Oval 213"/>
            <p:cNvSpPr/>
            <p:nvPr/>
          </p:nvSpPr>
          <p:spPr>
            <a:xfrm>
              <a:off x="9606675" y="4274349"/>
              <a:ext cx="293914" cy="253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5" name="Line 9"/>
            <p:cNvSpPr>
              <a:spLocks noChangeShapeType="1"/>
            </p:cNvSpPr>
            <p:nvPr/>
          </p:nvSpPr>
          <p:spPr bwMode="auto">
            <a:xfrm flipV="1">
              <a:off x="9380797" y="4527349"/>
              <a:ext cx="372835"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216" name="Group 13"/>
            <p:cNvGrpSpPr>
              <a:grpSpLocks/>
            </p:cNvGrpSpPr>
            <p:nvPr/>
          </p:nvGrpSpPr>
          <p:grpSpPr bwMode="auto">
            <a:xfrm rot="5400000">
              <a:off x="9578507" y="4917520"/>
              <a:ext cx="403687" cy="145917"/>
              <a:chOff x="1746" y="1436"/>
              <a:chExt cx="1086" cy="293"/>
            </a:xfrm>
          </p:grpSpPr>
          <p:grpSp>
            <p:nvGrpSpPr>
              <p:cNvPr id="241" name="Group 14"/>
              <p:cNvGrpSpPr>
                <a:grpSpLocks/>
              </p:cNvGrpSpPr>
              <p:nvPr/>
            </p:nvGrpSpPr>
            <p:grpSpPr bwMode="auto">
              <a:xfrm>
                <a:off x="1979" y="1440"/>
                <a:ext cx="707" cy="289"/>
                <a:chOff x="576" y="2016"/>
                <a:chExt cx="5184" cy="769"/>
              </a:xfrm>
            </p:grpSpPr>
            <p:grpSp>
              <p:nvGrpSpPr>
                <p:cNvPr id="248" name="Group 15"/>
                <p:cNvGrpSpPr>
                  <a:grpSpLocks/>
                </p:cNvGrpSpPr>
                <p:nvPr/>
              </p:nvGrpSpPr>
              <p:grpSpPr bwMode="auto">
                <a:xfrm>
                  <a:off x="4028" y="2016"/>
                  <a:ext cx="1732" cy="769"/>
                  <a:chOff x="432" y="1584"/>
                  <a:chExt cx="1732" cy="769"/>
                </a:xfrm>
              </p:grpSpPr>
              <p:sp>
                <p:nvSpPr>
                  <p:cNvPr id="25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6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6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6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49" name="Group 20"/>
                <p:cNvGrpSpPr>
                  <a:grpSpLocks/>
                </p:cNvGrpSpPr>
                <p:nvPr/>
              </p:nvGrpSpPr>
              <p:grpSpPr bwMode="auto">
                <a:xfrm>
                  <a:off x="2300" y="2016"/>
                  <a:ext cx="1732" cy="769"/>
                  <a:chOff x="432" y="1584"/>
                  <a:chExt cx="1732" cy="769"/>
                </a:xfrm>
              </p:grpSpPr>
              <p:sp>
                <p:nvSpPr>
                  <p:cNvPr id="25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50" name="Group 25"/>
                <p:cNvGrpSpPr>
                  <a:grpSpLocks/>
                </p:cNvGrpSpPr>
                <p:nvPr/>
              </p:nvGrpSpPr>
              <p:grpSpPr bwMode="auto">
                <a:xfrm>
                  <a:off x="576" y="2016"/>
                  <a:ext cx="1732" cy="769"/>
                  <a:chOff x="432" y="1584"/>
                  <a:chExt cx="1732" cy="769"/>
                </a:xfrm>
              </p:grpSpPr>
              <p:sp>
                <p:nvSpPr>
                  <p:cNvPr id="25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5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242" name="Group 30"/>
              <p:cNvGrpSpPr>
                <a:grpSpLocks/>
              </p:cNvGrpSpPr>
              <p:nvPr/>
            </p:nvGrpSpPr>
            <p:grpSpPr bwMode="auto">
              <a:xfrm>
                <a:off x="1746" y="1436"/>
                <a:ext cx="233" cy="288"/>
                <a:chOff x="432" y="1584"/>
                <a:chExt cx="1732" cy="769"/>
              </a:xfrm>
            </p:grpSpPr>
            <p:sp>
              <p:nvSpPr>
                <p:cNvPr id="24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4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4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4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24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217" name="Group 13"/>
            <p:cNvGrpSpPr>
              <a:grpSpLocks/>
            </p:cNvGrpSpPr>
            <p:nvPr/>
          </p:nvGrpSpPr>
          <p:grpSpPr bwMode="auto">
            <a:xfrm>
              <a:off x="9913722" y="4347729"/>
              <a:ext cx="488747" cy="120522"/>
              <a:chOff x="1746" y="1436"/>
              <a:chExt cx="1086" cy="293"/>
            </a:xfrm>
          </p:grpSpPr>
          <p:grpSp>
            <p:nvGrpSpPr>
              <p:cNvPr id="219" name="Group 14"/>
              <p:cNvGrpSpPr>
                <a:grpSpLocks/>
              </p:cNvGrpSpPr>
              <p:nvPr/>
            </p:nvGrpSpPr>
            <p:grpSpPr bwMode="auto">
              <a:xfrm>
                <a:off x="1979" y="1440"/>
                <a:ext cx="707" cy="289"/>
                <a:chOff x="576" y="2016"/>
                <a:chExt cx="5184" cy="769"/>
              </a:xfrm>
            </p:grpSpPr>
            <p:grpSp>
              <p:nvGrpSpPr>
                <p:cNvPr id="226" name="Group 15"/>
                <p:cNvGrpSpPr>
                  <a:grpSpLocks/>
                </p:cNvGrpSpPr>
                <p:nvPr/>
              </p:nvGrpSpPr>
              <p:grpSpPr bwMode="auto">
                <a:xfrm>
                  <a:off x="4028" y="2016"/>
                  <a:ext cx="1732" cy="769"/>
                  <a:chOff x="432" y="1584"/>
                  <a:chExt cx="1732" cy="769"/>
                </a:xfrm>
              </p:grpSpPr>
              <p:sp>
                <p:nvSpPr>
                  <p:cNvPr id="23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4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27" name="Group 20"/>
                <p:cNvGrpSpPr>
                  <a:grpSpLocks/>
                </p:cNvGrpSpPr>
                <p:nvPr/>
              </p:nvGrpSpPr>
              <p:grpSpPr bwMode="auto">
                <a:xfrm>
                  <a:off x="2300" y="2016"/>
                  <a:ext cx="1732" cy="769"/>
                  <a:chOff x="432" y="1584"/>
                  <a:chExt cx="1732" cy="769"/>
                </a:xfrm>
              </p:grpSpPr>
              <p:sp>
                <p:nvSpPr>
                  <p:cNvPr id="23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28" name="Group 25"/>
                <p:cNvGrpSpPr>
                  <a:grpSpLocks/>
                </p:cNvGrpSpPr>
                <p:nvPr/>
              </p:nvGrpSpPr>
              <p:grpSpPr bwMode="auto">
                <a:xfrm>
                  <a:off x="576" y="2016"/>
                  <a:ext cx="1732" cy="769"/>
                  <a:chOff x="432" y="1584"/>
                  <a:chExt cx="1732" cy="769"/>
                </a:xfrm>
              </p:grpSpPr>
              <p:sp>
                <p:nvSpPr>
                  <p:cNvPr id="22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3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220" name="Group 30"/>
              <p:cNvGrpSpPr>
                <a:grpSpLocks/>
              </p:cNvGrpSpPr>
              <p:nvPr/>
            </p:nvGrpSpPr>
            <p:grpSpPr bwMode="auto">
              <a:xfrm>
                <a:off x="1746" y="1436"/>
                <a:ext cx="233" cy="288"/>
                <a:chOff x="432" y="1584"/>
                <a:chExt cx="1732" cy="769"/>
              </a:xfrm>
            </p:grpSpPr>
            <p:sp>
              <p:nvSpPr>
                <p:cNvPr id="22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2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2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2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221"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218" name="Oval 217"/>
            <p:cNvSpPr/>
            <p:nvPr/>
          </p:nvSpPr>
          <p:spPr>
            <a:xfrm>
              <a:off x="9607369" y="4534619"/>
              <a:ext cx="293914" cy="2530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p:cNvSpPr/>
            <p:nvPr/>
          </p:nvSpPr>
          <p:spPr>
            <a:xfrm>
              <a:off x="10936040" y="4037639"/>
              <a:ext cx="136514" cy="388699"/>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Line 9"/>
            <p:cNvSpPr>
              <a:spLocks noChangeShapeType="1"/>
            </p:cNvSpPr>
            <p:nvPr/>
          </p:nvSpPr>
          <p:spPr bwMode="auto">
            <a:xfrm flipV="1">
              <a:off x="10638984" y="4420199"/>
              <a:ext cx="372835"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266" name="Group 13"/>
            <p:cNvGrpSpPr>
              <a:grpSpLocks/>
            </p:cNvGrpSpPr>
            <p:nvPr/>
          </p:nvGrpSpPr>
          <p:grpSpPr bwMode="auto">
            <a:xfrm rot="2117353">
              <a:off x="10964544" y="4486818"/>
              <a:ext cx="488747" cy="120522"/>
              <a:chOff x="1746" y="1436"/>
              <a:chExt cx="1086" cy="293"/>
            </a:xfrm>
          </p:grpSpPr>
          <p:grpSp>
            <p:nvGrpSpPr>
              <p:cNvPr id="291" name="Group 14"/>
              <p:cNvGrpSpPr>
                <a:grpSpLocks/>
              </p:cNvGrpSpPr>
              <p:nvPr/>
            </p:nvGrpSpPr>
            <p:grpSpPr bwMode="auto">
              <a:xfrm>
                <a:off x="1979" y="1440"/>
                <a:ext cx="707" cy="289"/>
                <a:chOff x="576" y="2016"/>
                <a:chExt cx="5184" cy="769"/>
              </a:xfrm>
            </p:grpSpPr>
            <p:grpSp>
              <p:nvGrpSpPr>
                <p:cNvPr id="298" name="Group 15"/>
                <p:cNvGrpSpPr>
                  <a:grpSpLocks/>
                </p:cNvGrpSpPr>
                <p:nvPr/>
              </p:nvGrpSpPr>
              <p:grpSpPr bwMode="auto">
                <a:xfrm>
                  <a:off x="4028" y="2016"/>
                  <a:ext cx="1732" cy="769"/>
                  <a:chOff x="432" y="1584"/>
                  <a:chExt cx="1732" cy="769"/>
                </a:xfrm>
              </p:grpSpPr>
              <p:sp>
                <p:nvSpPr>
                  <p:cNvPr id="30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1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1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1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99" name="Group 20"/>
                <p:cNvGrpSpPr>
                  <a:grpSpLocks/>
                </p:cNvGrpSpPr>
                <p:nvPr/>
              </p:nvGrpSpPr>
              <p:grpSpPr bwMode="auto">
                <a:xfrm>
                  <a:off x="2300" y="2016"/>
                  <a:ext cx="1732" cy="769"/>
                  <a:chOff x="432" y="1584"/>
                  <a:chExt cx="1732" cy="769"/>
                </a:xfrm>
              </p:grpSpPr>
              <p:sp>
                <p:nvSpPr>
                  <p:cNvPr id="30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00" name="Group 25"/>
                <p:cNvGrpSpPr>
                  <a:grpSpLocks/>
                </p:cNvGrpSpPr>
                <p:nvPr/>
              </p:nvGrpSpPr>
              <p:grpSpPr bwMode="auto">
                <a:xfrm>
                  <a:off x="576" y="2016"/>
                  <a:ext cx="1732" cy="769"/>
                  <a:chOff x="432" y="1584"/>
                  <a:chExt cx="1732" cy="769"/>
                </a:xfrm>
              </p:grpSpPr>
              <p:sp>
                <p:nvSpPr>
                  <p:cNvPr id="30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0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292" name="Group 30"/>
              <p:cNvGrpSpPr>
                <a:grpSpLocks/>
              </p:cNvGrpSpPr>
              <p:nvPr/>
            </p:nvGrpSpPr>
            <p:grpSpPr bwMode="auto">
              <a:xfrm>
                <a:off x="1746" y="1436"/>
                <a:ext cx="233" cy="288"/>
                <a:chOff x="432" y="1584"/>
                <a:chExt cx="1732" cy="769"/>
              </a:xfrm>
            </p:grpSpPr>
            <p:sp>
              <p:nvSpPr>
                <p:cNvPr id="29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9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9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9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29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267" name="Group 13"/>
            <p:cNvGrpSpPr>
              <a:grpSpLocks/>
            </p:cNvGrpSpPr>
            <p:nvPr/>
          </p:nvGrpSpPr>
          <p:grpSpPr bwMode="auto">
            <a:xfrm rot="20243725">
              <a:off x="10979459" y="4293722"/>
              <a:ext cx="488747" cy="120522"/>
              <a:chOff x="1746" y="1436"/>
              <a:chExt cx="1086" cy="293"/>
            </a:xfrm>
          </p:grpSpPr>
          <p:grpSp>
            <p:nvGrpSpPr>
              <p:cNvPr id="269" name="Group 14"/>
              <p:cNvGrpSpPr>
                <a:grpSpLocks/>
              </p:cNvGrpSpPr>
              <p:nvPr/>
            </p:nvGrpSpPr>
            <p:grpSpPr bwMode="auto">
              <a:xfrm>
                <a:off x="1979" y="1440"/>
                <a:ext cx="707" cy="289"/>
                <a:chOff x="576" y="2016"/>
                <a:chExt cx="5184" cy="769"/>
              </a:xfrm>
            </p:grpSpPr>
            <p:grpSp>
              <p:nvGrpSpPr>
                <p:cNvPr id="276" name="Group 15"/>
                <p:cNvGrpSpPr>
                  <a:grpSpLocks/>
                </p:cNvGrpSpPr>
                <p:nvPr/>
              </p:nvGrpSpPr>
              <p:grpSpPr bwMode="auto">
                <a:xfrm>
                  <a:off x="4028" y="2016"/>
                  <a:ext cx="1732" cy="769"/>
                  <a:chOff x="432" y="1584"/>
                  <a:chExt cx="1732" cy="769"/>
                </a:xfrm>
              </p:grpSpPr>
              <p:sp>
                <p:nvSpPr>
                  <p:cNvPr id="28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9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77" name="Group 20"/>
                <p:cNvGrpSpPr>
                  <a:grpSpLocks/>
                </p:cNvGrpSpPr>
                <p:nvPr/>
              </p:nvGrpSpPr>
              <p:grpSpPr bwMode="auto">
                <a:xfrm>
                  <a:off x="2300" y="2016"/>
                  <a:ext cx="1732" cy="769"/>
                  <a:chOff x="432" y="1584"/>
                  <a:chExt cx="1732" cy="769"/>
                </a:xfrm>
              </p:grpSpPr>
              <p:sp>
                <p:nvSpPr>
                  <p:cNvPr id="28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278" name="Group 25"/>
                <p:cNvGrpSpPr>
                  <a:grpSpLocks/>
                </p:cNvGrpSpPr>
                <p:nvPr/>
              </p:nvGrpSpPr>
              <p:grpSpPr bwMode="auto">
                <a:xfrm>
                  <a:off x="576" y="2016"/>
                  <a:ext cx="1732" cy="769"/>
                  <a:chOff x="432" y="1584"/>
                  <a:chExt cx="1732" cy="769"/>
                </a:xfrm>
              </p:grpSpPr>
              <p:sp>
                <p:nvSpPr>
                  <p:cNvPr id="27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8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270" name="Group 30"/>
              <p:cNvGrpSpPr>
                <a:grpSpLocks/>
              </p:cNvGrpSpPr>
              <p:nvPr/>
            </p:nvGrpSpPr>
            <p:grpSpPr bwMode="auto">
              <a:xfrm>
                <a:off x="1746" y="1436"/>
                <a:ext cx="233" cy="288"/>
                <a:chOff x="432" y="1584"/>
                <a:chExt cx="1732" cy="769"/>
              </a:xfrm>
            </p:grpSpPr>
            <p:sp>
              <p:nvSpPr>
                <p:cNvPr id="27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7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7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7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271"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268" name="Oval 267"/>
            <p:cNvSpPr/>
            <p:nvPr/>
          </p:nvSpPr>
          <p:spPr>
            <a:xfrm>
              <a:off x="10936040" y="4424008"/>
              <a:ext cx="136514" cy="35556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Line 9"/>
            <p:cNvSpPr>
              <a:spLocks noChangeShapeType="1"/>
            </p:cNvSpPr>
            <p:nvPr/>
          </p:nvSpPr>
          <p:spPr bwMode="auto">
            <a:xfrm flipV="1">
              <a:off x="8627655" y="5185684"/>
              <a:ext cx="372836"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grpSp>
          <p:nvGrpSpPr>
            <p:cNvPr id="316" name="Group 13"/>
            <p:cNvGrpSpPr>
              <a:grpSpLocks/>
            </p:cNvGrpSpPr>
            <p:nvPr/>
          </p:nvGrpSpPr>
          <p:grpSpPr bwMode="auto">
            <a:xfrm rot="2117353">
              <a:off x="8962867" y="5227727"/>
              <a:ext cx="488748" cy="120521"/>
              <a:chOff x="1746" y="1436"/>
              <a:chExt cx="1086" cy="293"/>
            </a:xfrm>
          </p:grpSpPr>
          <p:grpSp>
            <p:nvGrpSpPr>
              <p:cNvPr id="340" name="Group 14"/>
              <p:cNvGrpSpPr>
                <a:grpSpLocks/>
              </p:cNvGrpSpPr>
              <p:nvPr/>
            </p:nvGrpSpPr>
            <p:grpSpPr bwMode="auto">
              <a:xfrm>
                <a:off x="1979" y="1440"/>
                <a:ext cx="707" cy="289"/>
                <a:chOff x="576" y="2016"/>
                <a:chExt cx="5184" cy="769"/>
              </a:xfrm>
            </p:grpSpPr>
            <p:grpSp>
              <p:nvGrpSpPr>
                <p:cNvPr id="347" name="Group 15"/>
                <p:cNvGrpSpPr>
                  <a:grpSpLocks/>
                </p:cNvGrpSpPr>
                <p:nvPr/>
              </p:nvGrpSpPr>
              <p:grpSpPr bwMode="auto">
                <a:xfrm>
                  <a:off x="4028" y="2016"/>
                  <a:ext cx="1732" cy="769"/>
                  <a:chOff x="432" y="1584"/>
                  <a:chExt cx="1732" cy="769"/>
                </a:xfrm>
              </p:grpSpPr>
              <p:sp>
                <p:nvSpPr>
                  <p:cNvPr id="358"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9"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60"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61"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48" name="Group 20"/>
                <p:cNvGrpSpPr>
                  <a:grpSpLocks/>
                </p:cNvGrpSpPr>
                <p:nvPr/>
              </p:nvGrpSpPr>
              <p:grpSpPr bwMode="auto">
                <a:xfrm>
                  <a:off x="2300" y="2016"/>
                  <a:ext cx="1732" cy="769"/>
                  <a:chOff x="432" y="1584"/>
                  <a:chExt cx="1732" cy="769"/>
                </a:xfrm>
              </p:grpSpPr>
              <p:sp>
                <p:nvSpPr>
                  <p:cNvPr id="354"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5"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6"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7"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49" name="Group 25"/>
                <p:cNvGrpSpPr>
                  <a:grpSpLocks/>
                </p:cNvGrpSpPr>
                <p:nvPr/>
              </p:nvGrpSpPr>
              <p:grpSpPr bwMode="auto">
                <a:xfrm>
                  <a:off x="576" y="2016"/>
                  <a:ext cx="1732" cy="769"/>
                  <a:chOff x="432" y="1584"/>
                  <a:chExt cx="1732" cy="769"/>
                </a:xfrm>
              </p:grpSpPr>
              <p:sp>
                <p:nvSpPr>
                  <p:cNvPr id="350"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1"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2"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53"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341" name="Group 30"/>
              <p:cNvGrpSpPr>
                <a:grpSpLocks/>
              </p:cNvGrpSpPr>
              <p:nvPr/>
            </p:nvGrpSpPr>
            <p:grpSpPr bwMode="auto">
              <a:xfrm>
                <a:off x="1746" y="1436"/>
                <a:ext cx="233" cy="288"/>
                <a:chOff x="432" y="1584"/>
                <a:chExt cx="1732" cy="769"/>
              </a:xfrm>
            </p:grpSpPr>
            <p:sp>
              <p:nvSpPr>
                <p:cNvPr id="343"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44"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45"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46"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342"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317" name="Group 13"/>
            <p:cNvGrpSpPr>
              <a:grpSpLocks/>
            </p:cNvGrpSpPr>
            <p:nvPr/>
          </p:nvGrpSpPr>
          <p:grpSpPr bwMode="auto">
            <a:xfrm rot="20243725">
              <a:off x="8977783" y="5034633"/>
              <a:ext cx="488748" cy="120521"/>
              <a:chOff x="1746" y="1436"/>
              <a:chExt cx="1086" cy="293"/>
            </a:xfrm>
          </p:grpSpPr>
          <p:grpSp>
            <p:nvGrpSpPr>
              <p:cNvPr id="318" name="Group 14"/>
              <p:cNvGrpSpPr>
                <a:grpSpLocks/>
              </p:cNvGrpSpPr>
              <p:nvPr/>
            </p:nvGrpSpPr>
            <p:grpSpPr bwMode="auto">
              <a:xfrm>
                <a:off x="1979" y="1440"/>
                <a:ext cx="707" cy="289"/>
                <a:chOff x="576" y="2016"/>
                <a:chExt cx="5184" cy="769"/>
              </a:xfrm>
            </p:grpSpPr>
            <p:grpSp>
              <p:nvGrpSpPr>
                <p:cNvPr id="325" name="Group 15"/>
                <p:cNvGrpSpPr>
                  <a:grpSpLocks/>
                </p:cNvGrpSpPr>
                <p:nvPr/>
              </p:nvGrpSpPr>
              <p:grpSpPr bwMode="auto">
                <a:xfrm>
                  <a:off x="4028" y="2016"/>
                  <a:ext cx="1732" cy="769"/>
                  <a:chOff x="432" y="1584"/>
                  <a:chExt cx="1732" cy="769"/>
                </a:xfrm>
              </p:grpSpPr>
              <p:sp>
                <p:nvSpPr>
                  <p:cNvPr id="336"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7"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8"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9"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26" name="Group 20"/>
                <p:cNvGrpSpPr>
                  <a:grpSpLocks/>
                </p:cNvGrpSpPr>
                <p:nvPr/>
              </p:nvGrpSpPr>
              <p:grpSpPr bwMode="auto">
                <a:xfrm>
                  <a:off x="2300" y="2016"/>
                  <a:ext cx="1732" cy="769"/>
                  <a:chOff x="432" y="1584"/>
                  <a:chExt cx="1732" cy="769"/>
                </a:xfrm>
              </p:grpSpPr>
              <p:sp>
                <p:nvSpPr>
                  <p:cNvPr id="332"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3"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4"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5"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27" name="Group 25"/>
                <p:cNvGrpSpPr>
                  <a:grpSpLocks/>
                </p:cNvGrpSpPr>
                <p:nvPr/>
              </p:nvGrpSpPr>
              <p:grpSpPr bwMode="auto">
                <a:xfrm>
                  <a:off x="576" y="2016"/>
                  <a:ext cx="1732" cy="769"/>
                  <a:chOff x="432" y="1584"/>
                  <a:chExt cx="1732" cy="769"/>
                </a:xfrm>
              </p:grpSpPr>
              <p:sp>
                <p:nvSpPr>
                  <p:cNvPr id="328"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29"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0"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1"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319" name="Group 30"/>
              <p:cNvGrpSpPr>
                <a:grpSpLocks/>
              </p:cNvGrpSpPr>
              <p:nvPr/>
            </p:nvGrpSpPr>
            <p:grpSpPr bwMode="auto">
              <a:xfrm>
                <a:off x="1746" y="1436"/>
                <a:ext cx="233" cy="288"/>
                <a:chOff x="432" y="1584"/>
                <a:chExt cx="1732" cy="769"/>
              </a:xfrm>
            </p:grpSpPr>
            <p:sp>
              <p:nvSpPr>
                <p:cNvPr id="321"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22"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23"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24"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320"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363" name="Oval 362"/>
            <p:cNvSpPr/>
            <p:nvPr/>
          </p:nvSpPr>
          <p:spPr>
            <a:xfrm>
              <a:off x="10846484" y="5020145"/>
              <a:ext cx="136514" cy="38870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4" name="Line 9"/>
            <p:cNvSpPr>
              <a:spLocks noChangeShapeType="1"/>
            </p:cNvSpPr>
            <p:nvPr/>
          </p:nvSpPr>
          <p:spPr bwMode="auto">
            <a:xfrm flipV="1">
              <a:off x="10907279" y="5019128"/>
              <a:ext cx="372836" cy="0"/>
            </a:xfrm>
            <a:prstGeom prst="line">
              <a:avLst/>
            </a:prstGeom>
            <a:noFill/>
            <a:ln w="38100">
              <a:solidFill>
                <a:schemeClr val="bg1">
                  <a:lumMod val="25000"/>
                </a:schemeClr>
              </a:solidFill>
              <a:prstDash val="dash"/>
              <a:round/>
              <a:headEnd/>
              <a:tailEnd type="none" w="med" len="med"/>
            </a:ln>
          </p:spPr>
          <p:txBody>
            <a:bodyPr/>
            <a:lstStyle/>
            <a:p>
              <a:endParaRPr lang="en-US" dirty="0"/>
            </a:p>
          </p:txBody>
        </p:sp>
        <p:sp>
          <p:nvSpPr>
            <p:cNvPr id="365" name="Line 7"/>
            <p:cNvSpPr>
              <a:spLocks noChangeShapeType="1"/>
            </p:cNvSpPr>
            <p:nvPr/>
          </p:nvSpPr>
          <p:spPr bwMode="auto">
            <a:xfrm flipH="1">
              <a:off x="10477533" y="5019128"/>
              <a:ext cx="443671" cy="198926"/>
            </a:xfrm>
            <a:prstGeom prst="line">
              <a:avLst/>
            </a:prstGeom>
            <a:noFill/>
            <a:ln w="19050">
              <a:solidFill>
                <a:schemeClr val="accent1">
                  <a:lumMod val="75000"/>
                </a:schemeClr>
              </a:solidFill>
              <a:round/>
              <a:headEnd/>
              <a:tailEnd type="triangle" w="med" len="med"/>
            </a:ln>
          </p:spPr>
          <p:txBody>
            <a:bodyPr/>
            <a:lstStyle/>
            <a:p>
              <a:endParaRPr lang="en-US" dirty="0"/>
            </a:p>
          </p:txBody>
        </p:sp>
        <p:sp>
          <p:nvSpPr>
            <p:cNvPr id="366" name="Line 8"/>
            <p:cNvSpPr>
              <a:spLocks noChangeShapeType="1"/>
            </p:cNvSpPr>
            <p:nvPr/>
          </p:nvSpPr>
          <p:spPr bwMode="auto">
            <a:xfrm>
              <a:off x="10488300" y="5203771"/>
              <a:ext cx="425277" cy="207825"/>
            </a:xfrm>
            <a:prstGeom prst="line">
              <a:avLst/>
            </a:prstGeom>
            <a:noFill/>
            <a:ln w="19050">
              <a:solidFill>
                <a:schemeClr val="accent1">
                  <a:lumMod val="75000"/>
                </a:schemeClr>
              </a:solidFill>
              <a:round/>
              <a:headEnd/>
              <a:tailEnd type="triangle" w="med" len="med"/>
            </a:ln>
          </p:spPr>
          <p:txBody>
            <a:bodyPr/>
            <a:lstStyle/>
            <a:p>
              <a:endParaRPr lang="en-US" dirty="0"/>
            </a:p>
          </p:txBody>
        </p:sp>
        <p:grpSp>
          <p:nvGrpSpPr>
            <p:cNvPr id="367" name="Group 13"/>
            <p:cNvGrpSpPr>
              <a:grpSpLocks/>
            </p:cNvGrpSpPr>
            <p:nvPr/>
          </p:nvGrpSpPr>
          <p:grpSpPr bwMode="auto">
            <a:xfrm>
              <a:off x="10916791" y="5340153"/>
              <a:ext cx="488747" cy="120524"/>
              <a:chOff x="1746" y="1436"/>
              <a:chExt cx="1086" cy="293"/>
            </a:xfrm>
          </p:grpSpPr>
          <p:grpSp>
            <p:nvGrpSpPr>
              <p:cNvPr id="391" name="Group 14"/>
              <p:cNvGrpSpPr>
                <a:grpSpLocks/>
              </p:cNvGrpSpPr>
              <p:nvPr/>
            </p:nvGrpSpPr>
            <p:grpSpPr bwMode="auto">
              <a:xfrm>
                <a:off x="1979" y="1440"/>
                <a:ext cx="707" cy="289"/>
                <a:chOff x="576" y="2016"/>
                <a:chExt cx="5184" cy="769"/>
              </a:xfrm>
            </p:grpSpPr>
            <p:grpSp>
              <p:nvGrpSpPr>
                <p:cNvPr id="398" name="Group 15"/>
                <p:cNvGrpSpPr>
                  <a:grpSpLocks/>
                </p:cNvGrpSpPr>
                <p:nvPr/>
              </p:nvGrpSpPr>
              <p:grpSpPr bwMode="auto">
                <a:xfrm>
                  <a:off x="4028" y="2016"/>
                  <a:ext cx="1732" cy="769"/>
                  <a:chOff x="432" y="1584"/>
                  <a:chExt cx="1732" cy="769"/>
                </a:xfrm>
              </p:grpSpPr>
              <p:sp>
                <p:nvSpPr>
                  <p:cNvPr id="40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1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1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1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99" name="Group 20"/>
                <p:cNvGrpSpPr>
                  <a:grpSpLocks/>
                </p:cNvGrpSpPr>
                <p:nvPr/>
              </p:nvGrpSpPr>
              <p:grpSpPr bwMode="auto">
                <a:xfrm>
                  <a:off x="2300" y="2016"/>
                  <a:ext cx="1732" cy="769"/>
                  <a:chOff x="432" y="1584"/>
                  <a:chExt cx="1732" cy="769"/>
                </a:xfrm>
              </p:grpSpPr>
              <p:sp>
                <p:nvSpPr>
                  <p:cNvPr id="40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400" name="Group 25"/>
                <p:cNvGrpSpPr>
                  <a:grpSpLocks/>
                </p:cNvGrpSpPr>
                <p:nvPr/>
              </p:nvGrpSpPr>
              <p:grpSpPr bwMode="auto">
                <a:xfrm>
                  <a:off x="576" y="2016"/>
                  <a:ext cx="1732" cy="769"/>
                  <a:chOff x="432" y="1584"/>
                  <a:chExt cx="1732" cy="769"/>
                </a:xfrm>
              </p:grpSpPr>
              <p:sp>
                <p:nvSpPr>
                  <p:cNvPr id="40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392" name="Group 30"/>
              <p:cNvGrpSpPr>
                <a:grpSpLocks/>
              </p:cNvGrpSpPr>
              <p:nvPr/>
            </p:nvGrpSpPr>
            <p:grpSpPr bwMode="auto">
              <a:xfrm>
                <a:off x="1746" y="1436"/>
                <a:ext cx="233" cy="288"/>
                <a:chOff x="432" y="1584"/>
                <a:chExt cx="1732" cy="769"/>
              </a:xfrm>
            </p:grpSpPr>
            <p:sp>
              <p:nvSpPr>
                <p:cNvPr id="39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9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9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9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393"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368" name="Group 13"/>
            <p:cNvGrpSpPr>
              <a:grpSpLocks/>
            </p:cNvGrpSpPr>
            <p:nvPr/>
          </p:nvGrpSpPr>
          <p:grpSpPr bwMode="auto">
            <a:xfrm rot="10800000">
              <a:off x="9998771" y="5147372"/>
              <a:ext cx="488747" cy="120524"/>
              <a:chOff x="1746" y="1436"/>
              <a:chExt cx="1086" cy="293"/>
            </a:xfrm>
          </p:grpSpPr>
          <p:grpSp>
            <p:nvGrpSpPr>
              <p:cNvPr id="369" name="Group 14"/>
              <p:cNvGrpSpPr>
                <a:grpSpLocks/>
              </p:cNvGrpSpPr>
              <p:nvPr/>
            </p:nvGrpSpPr>
            <p:grpSpPr bwMode="auto">
              <a:xfrm>
                <a:off x="1979" y="1440"/>
                <a:ext cx="707" cy="289"/>
                <a:chOff x="576" y="2016"/>
                <a:chExt cx="5184" cy="769"/>
              </a:xfrm>
            </p:grpSpPr>
            <p:grpSp>
              <p:nvGrpSpPr>
                <p:cNvPr id="376" name="Group 15"/>
                <p:cNvGrpSpPr>
                  <a:grpSpLocks/>
                </p:cNvGrpSpPr>
                <p:nvPr/>
              </p:nvGrpSpPr>
              <p:grpSpPr bwMode="auto">
                <a:xfrm>
                  <a:off x="4028" y="2016"/>
                  <a:ext cx="1732" cy="769"/>
                  <a:chOff x="432" y="1584"/>
                  <a:chExt cx="1732" cy="769"/>
                </a:xfrm>
              </p:grpSpPr>
              <p:sp>
                <p:nvSpPr>
                  <p:cNvPr id="387"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8"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9"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90"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77" name="Group 20"/>
                <p:cNvGrpSpPr>
                  <a:grpSpLocks/>
                </p:cNvGrpSpPr>
                <p:nvPr/>
              </p:nvGrpSpPr>
              <p:grpSpPr bwMode="auto">
                <a:xfrm>
                  <a:off x="2300" y="2016"/>
                  <a:ext cx="1732" cy="769"/>
                  <a:chOff x="432" y="1584"/>
                  <a:chExt cx="1732" cy="769"/>
                </a:xfrm>
              </p:grpSpPr>
              <p:sp>
                <p:nvSpPr>
                  <p:cNvPr id="383"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4"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5"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6"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78" name="Group 25"/>
                <p:cNvGrpSpPr>
                  <a:grpSpLocks/>
                </p:cNvGrpSpPr>
                <p:nvPr/>
              </p:nvGrpSpPr>
              <p:grpSpPr bwMode="auto">
                <a:xfrm>
                  <a:off x="576" y="2016"/>
                  <a:ext cx="1732" cy="769"/>
                  <a:chOff x="432" y="1584"/>
                  <a:chExt cx="1732" cy="769"/>
                </a:xfrm>
              </p:grpSpPr>
              <p:sp>
                <p:nvSpPr>
                  <p:cNvPr id="37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1"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2"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370" name="Group 30"/>
              <p:cNvGrpSpPr>
                <a:grpSpLocks/>
              </p:cNvGrpSpPr>
              <p:nvPr/>
            </p:nvGrpSpPr>
            <p:grpSpPr bwMode="auto">
              <a:xfrm>
                <a:off x="1746" y="1436"/>
                <a:ext cx="233" cy="288"/>
                <a:chOff x="432" y="1584"/>
                <a:chExt cx="1732" cy="769"/>
              </a:xfrm>
            </p:grpSpPr>
            <p:sp>
              <p:nvSpPr>
                <p:cNvPr id="37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7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7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7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371"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pic>
        <p:nvPicPr>
          <p:cNvPr id="62" name="Picture 6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6518" y="3813723"/>
            <a:ext cx="2700338" cy="2700338"/>
          </a:xfrm>
          <a:prstGeom prst="rect">
            <a:avLst/>
          </a:prstGeom>
        </p:spPr>
      </p:pic>
    </p:spTree>
    <p:extLst>
      <p:ext uri="{BB962C8B-B14F-4D97-AF65-F5344CB8AC3E}">
        <p14:creationId xmlns:p14="http://schemas.microsoft.com/office/powerpoint/2010/main" val="90167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22959" y="2443162"/>
            <a:ext cx="3549015" cy="33432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PrimEx I vs PrimEx II result</a:t>
            </a:r>
            <a:endParaRPr lang="en-US" dirty="0"/>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7887" y="2236615"/>
            <a:ext cx="3711575" cy="3711575"/>
          </a:xfrm>
        </p:spPr>
      </p:pic>
      <p:sp>
        <p:nvSpPr>
          <p:cNvPr id="5" name="Footer Placeholder 4"/>
          <p:cNvSpPr>
            <a:spLocks noGrp="1"/>
          </p:cNvSpPr>
          <p:nvPr>
            <p:ph type="ftr" sz="quarter" idx="11"/>
          </p:nvPr>
        </p:nvSpPr>
        <p:spPr/>
        <p:txBody>
          <a:bodyPr/>
          <a:lstStyle/>
          <a:p>
            <a:r>
              <a:rPr lang="en-US" smtClean="0"/>
              <a:t>I. Larin, CLAS Collaboration Meeting, Jefferson Lab, July 2018</a:t>
            </a:r>
            <a:endParaRPr lang="en-US"/>
          </a:p>
        </p:txBody>
      </p:sp>
      <p:sp>
        <p:nvSpPr>
          <p:cNvPr id="6" name="Slide Number Placeholder 5"/>
          <p:cNvSpPr>
            <a:spLocks noGrp="1"/>
          </p:cNvSpPr>
          <p:nvPr>
            <p:ph type="sldNum" sz="quarter" idx="12"/>
          </p:nvPr>
        </p:nvSpPr>
        <p:spPr/>
        <p:txBody>
          <a:bodyPr/>
          <a:lstStyle/>
          <a:p>
            <a:fld id="{BD266BE7-899D-4075-917F-DBDE33B6B692}" type="slidenum">
              <a:rPr lang="en-US" smtClean="0"/>
              <a:t>30</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3782985921"/>
              </p:ext>
            </p:extLst>
          </p:nvPr>
        </p:nvGraphicFramePr>
        <p:xfrm>
          <a:off x="5457826" y="2949402"/>
          <a:ext cx="5736543" cy="2286000"/>
        </p:xfrm>
        <a:graphic>
          <a:graphicData uri="http://schemas.openxmlformats.org/drawingml/2006/table">
            <a:tbl>
              <a:tblPr firstRow="1" bandRow="1">
                <a:tableStyleId>{3B4B98B0-60AC-42C2-AFA5-B58CD77FA1E5}</a:tableStyleId>
              </a:tblPr>
              <a:tblGrid>
                <a:gridCol w="1912181">
                  <a:extLst>
                    <a:ext uri="{9D8B030D-6E8A-4147-A177-3AD203B41FA5}">
                      <a16:colId xmlns:a16="http://schemas.microsoft.com/office/drawing/2014/main" val="2993849774"/>
                    </a:ext>
                  </a:extLst>
                </a:gridCol>
                <a:gridCol w="1912181">
                  <a:extLst>
                    <a:ext uri="{9D8B030D-6E8A-4147-A177-3AD203B41FA5}">
                      <a16:colId xmlns:a16="http://schemas.microsoft.com/office/drawing/2014/main" val="4120554738"/>
                    </a:ext>
                  </a:extLst>
                </a:gridCol>
                <a:gridCol w="1912181">
                  <a:extLst>
                    <a:ext uri="{9D8B030D-6E8A-4147-A177-3AD203B41FA5}">
                      <a16:colId xmlns:a16="http://schemas.microsoft.com/office/drawing/2014/main" val="711306432"/>
                    </a:ext>
                  </a:extLst>
                </a:gridCol>
              </a:tblGrid>
              <a:tr h="381847">
                <a:tc>
                  <a:txBody>
                    <a:bodyPr/>
                    <a:lstStyle/>
                    <a:p>
                      <a:r>
                        <a:rPr lang="en-US" sz="2400" dirty="0" smtClean="0"/>
                        <a:t>Run</a:t>
                      </a:r>
                      <a:endParaRPr lang="en-US" sz="2400" dirty="0"/>
                    </a:p>
                  </a:txBody>
                  <a:tcPr/>
                </a:tc>
                <a:tc>
                  <a:txBody>
                    <a:bodyPr/>
                    <a:lstStyle/>
                    <a:p>
                      <a:r>
                        <a:rPr lang="en-US" sz="2400" dirty="0" smtClean="0"/>
                        <a:t>Target</a:t>
                      </a:r>
                      <a:endParaRPr lang="en-US" sz="2400" dirty="0"/>
                    </a:p>
                  </a:txBody>
                  <a:tcPr/>
                </a:tc>
                <a:tc>
                  <a:txBody>
                    <a:bodyPr/>
                    <a:lstStyle/>
                    <a:p>
                      <a:r>
                        <a:rPr lang="el-GR" sz="2400" dirty="0" smtClean="0"/>
                        <a:t>Γ</a:t>
                      </a:r>
                      <a:r>
                        <a:rPr lang="en-US" sz="2400" dirty="0" smtClean="0"/>
                        <a:t>(</a:t>
                      </a:r>
                      <a:r>
                        <a:rPr lang="el-GR" sz="2400" dirty="0" smtClean="0"/>
                        <a:t>π</a:t>
                      </a:r>
                      <a:r>
                        <a:rPr lang="en-US" sz="2400" baseline="30000" dirty="0" smtClean="0"/>
                        <a:t>0</a:t>
                      </a:r>
                      <a:r>
                        <a:rPr lang="el-GR" sz="2400" dirty="0" smtClean="0"/>
                        <a:t>→γγ</a:t>
                      </a:r>
                      <a:r>
                        <a:rPr lang="en-US" sz="2400" dirty="0" smtClean="0"/>
                        <a:t>), eV</a:t>
                      </a:r>
                      <a:endParaRPr lang="en-US" sz="2400" dirty="0"/>
                    </a:p>
                  </a:txBody>
                  <a:tcPr/>
                </a:tc>
                <a:extLst>
                  <a:ext uri="{0D108BD9-81ED-4DB2-BD59-A6C34878D82A}">
                    <a16:rowId xmlns:a16="http://schemas.microsoft.com/office/drawing/2014/main" val="2216640496"/>
                  </a:ext>
                </a:extLst>
              </a:tr>
              <a:tr h="381847">
                <a:tc>
                  <a:txBody>
                    <a:bodyPr/>
                    <a:lstStyle/>
                    <a:p>
                      <a:r>
                        <a:rPr lang="en-US" sz="2400" dirty="0" smtClean="0"/>
                        <a:t>PrimEx-I</a:t>
                      </a:r>
                      <a:endParaRPr lang="en-US" sz="2400" dirty="0"/>
                    </a:p>
                  </a:txBody>
                  <a:tcPr/>
                </a:tc>
                <a:tc>
                  <a:txBody>
                    <a:bodyPr/>
                    <a:lstStyle/>
                    <a:p>
                      <a:r>
                        <a:rPr lang="en-US" sz="2400" baseline="30000" dirty="0" smtClean="0"/>
                        <a:t>12</a:t>
                      </a:r>
                      <a:r>
                        <a:rPr lang="en-US" sz="2400" dirty="0" smtClean="0"/>
                        <a:t>C</a:t>
                      </a:r>
                      <a:endParaRPr lang="en-US" sz="2400" dirty="0"/>
                    </a:p>
                  </a:txBody>
                  <a:tcPr/>
                </a:tc>
                <a:tc>
                  <a:txBody>
                    <a:bodyPr/>
                    <a:lstStyle/>
                    <a:p>
                      <a:r>
                        <a:rPr lang="en-US" sz="2400" dirty="0" smtClean="0"/>
                        <a:t>7.79±0.24</a:t>
                      </a:r>
                      <a:endParaRPr lang="en-US" sz="2400" dirty="0"/>
                    </a:p>
                  </a:txBody>
                  <a:tcPr/>
                </a:tc>
                <a:extLst>
                  <a:ext uri="{0D108BD9-81ED-4DB2-BD59-A6C34878D82A}">
                    <a16:rowId xmlns:a16="http://schemas.microsoft.com/office/drawing/2014/main" val="834591092"/>
                  </a:ext>
                </a:extLst>
              </a:tr>
              <a:tr h="381847">
                <a:tc>
                  <a:txBody>
                    <a:bodyPr/>
                    <a:lstStyle/>
                    <a:p>
                      <a:r>
                        <a:rPr lang="en-US" sz="2400" dirty="0" smtClean="0"/>
                        <a:t>PrimEx-I</a:t>
                      </a:r>
                      <a:endParaRPr lang="en-US" sz="2400" dirty="0"/>
                    </a:p>
                  </a:txBody>
                  <a:tcPr/>
                </a:tc>
                <a:tc>
                  <a:txBody>
                    <a:bodyPr/>
                    <a:lstStyle/>
                    <a:p>
                      <a:r>
                        <a:rPr lang="en-US" sz="2400" baseline="30000" dirty="0" smtClean="0"/>
                        <a:t>208</a:t>
                      </a:r>
                      <a:r>
                        <a:rPr lang="en-US" sz="2400" dirty="0" smtClean="0"/>
                        <a:t>Pb</a:t>
                      </a:r>
                      <a:endParaRPr lang="en-US" sz="2400" dirty="0"/>
                    </a:p>
                  </a:txBody>
                  <a:tcPr/>
                </a:tc>
                <a:tc>
                  <a:txBody>
                    <a:bodyPr/>
                    <a:lstStyle/>
                    <a:p>
                      <a:r>
                        <a:rPr lang="en-US" sz="2400" dirty="0" smtClean="0"/>
                        <a:t>7.85±0.28</a:t>
                      </a:r>
                      <a:endParaRPr lang="en-US" sz="2400" dirty="0"/>
                    </a:p>
                  </a:txBody>
                  <a:tcPr/>
                </a:tc>
                <a:extLst>
                  <a:ext uri="{0D108BD9-81ED-4DB2-BD59-A6C34878D82A}">
                    <a16:rowId xmlns:a16="http://schemas.microsoft.com/office/drawing/2014/main" val="2639610162"/>
                  </a:ext>
                </a:extLst>
              </a:tr>
              <a:tr h="381847">
                <a:tc>
                  <a:txBody>
                    <a:bodyPr/>
                    <a:lstStyle/>
                    <a:p>
                      <a:r>
                        <a:rPr lang="en-US" sz="2400" dirty="0" smtClean="0"/>
                        <a:t>PrimEx-II</a:t>
                      </a:r>
                      <a:endParaRPr lang="en-US" sz="2400" dirty="0"/>
                    </a:p>
                  </a:txBody>
                  <a:tcPr/>
                </a:tc>
                <a:tc>
                  <a:txBody>
                    <a:bodyPr/>
                    <a:lstStyle/>
                    <a:p>
                      <a:r>
                        <a:rPr lang="en-US" sz="2400" baseline="30000" dirty="0" smtClean="0"/>
                        <a:t>28</a:t>
                      </a:r>
                      <a:r>
                        <a:rPr lang="en-US" sz="2400" dirty="0" smtClean="0"/>
                        <a:t>Si</a:t>
                      </a:r>
                      <a:endParaRPr lang="en-US" sz="2400" dirty="0"/>
                    </a:p>
                  </a:txBody>
                  <a:tcPr/>
                </a:tc>
                <a:tc>
                  <a:txBody>
                    <a:bodyPr/>
                    <a:lstStyle/>
                    <a:p>
                      <a:r>
                        <a:rPr lang="en-US" sz="2400" dirty="0" smtClean="0"/>
                        <a:t>7.80±0.13</a:t>
                      </a:r>
                      <a:endParaRPr lang="en-US" sz="2400" dirty="0"/>
                    </a:p>
                  </a:txBody>
                  <a:tcPr/>
                </a:tc>
                <a:extLst>
                  <a:ext uri="{0D108BD9-81ED-4DB2-BD59-A6C34878D82A}">
                    <a16:rowId xmlns:a16="http://schemas.microsoft.com/office/drawing/2014/main" val="2531570722"/>
                  </a:ext>
                </a:extLst>
              </a:tr>
              <a:tr h="381847">
                <a:tc>
                  <a:txBody>
                    <a:bodyPr/>
                    <a:lstStyle/>
                    <a:p>
                      <a:r>
                        <a:rPr lang="en-US" sz="2400" dirty="0" smtClean="0"/>
                        <a:t>PrimEx-II</a:t>
                      </a:r>
                      <a:endParaRPr lang="en-US" sz="2400" dirty="0"/>
                    </a:p>
                  </a:txBody>
                  <a:tcPr/>
                </a:tc>
                <a:tc>
                  <a:txBody>
                    <a:bodyPr/>
                    <a:lstStyle/>
                    <a:p>
                      <a:r>
                        <a:rPr lang="en-US" sz="2400" baseline="30000" dirty="0" smtClean="0"/>
                        <a:t>12</a:t>
                      </a:r>
                      <a:r>
                        <a:rPr lang="en-US" sz="2400" dirty="0" smtClean="0"/>
                        <a:t>C</a:t>
                      </a:r>
                      <a:endParaRPr lang="en-US" sz="2400" dirty="0"/>
                    </a:p>
                  </a:txBody>
                  <a:tcPr/>
                </a:tc>
                <a:tc>
                  <a:txBody>
                    <a:bodyPr/>
                    <a:lstStyle/>
                    <a:p>
                      <a:r>
                        <a:rPr lang="en-US" sz="2400" dirty="0" smtClean="0"/>
                        <a:t>7.77±0.18</a:t>
                      </a:r>
                      <a:endParaRPr lang="en-US" sz="2400" dirty="0"/>
                    </a:p>
                  </a:txBody>
                  <a:tcPr/>
                </a:tc>
                <a:extLst>
                  <a:ext uri="{0D108BD9-81ED-4DB2-BD59-A6C34878D82A}">
                    <a16:rowId xmlns:a16="http://schemas.microsoft.com/office/drawing/2014/main" val="1707327003"/>
                  </a:ext>
                </a:extLst>
              </a:tr>
            </a:tbl>
          </a:graphicData>
        </a:graphic>
      </p:graphicFrame>
    </p:spTree>
    <p:extLst>
      <p:ext uri="{BB962C8B-B14F-4D97-AF65-F5344CB8AC3E}">
        <p14:creationId xmlns:p14="http://schemas.microsoft.com/office/powerpoint/2010/main" val="3556439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31</a:t>
            </a:fld>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1623" y="1985018"/>
            <a:ext cx="4050506" cy="4050506"/>
          </a:xfrm>
          <a:prstGeom prst="rect">
            <a:avLst/>
          </a:prstGeom>
        </p:spPr>
      </p:pic>
      <p:sp>
        <p:nvSpPr>
          <p:cNvPr id="8" name="Title 1"/>
          <p:cNvSpPr>
            <a:spLocks noGrp="1"/>
          </p:cNvSpPr>
          <p:nvPr>
            <p:ph type="title"/>
          </p:nvPr>
        </p:nvSpPr>
        <p:spPr>
          <a:xfrm>
            <a:off x="1657350" y="466343"/>
            <a:ext cx="9251441" cy="1362113"/>
          </a:xfrm>
        </p:spPr>
        <p:txBody>
          <a:bodyPr>
            <a:noAutofit/>
          </a:bodyPr>
          <a:lstStyle/>
          <a:p>
            <a:pPr algn="ctr"/>
            <a:r>
              <a:rPr lang="en-US" dirty="0" smtClean="0">
                <a:latin typeface="Times New Roman" pitchFamily="18" charset="0"/>
                <a:cs typeface="Times New Roman" pitchFamily="18" charset="0"/>
                <a:sym typeface="Symbol"/>
              </a:rPr>
              <a:t>PrimEx-I </a:t>
            </a:r>
            <a:r>
              <a:rPr lang="en-US" dirty="0" smtClean="0">
                <a:latin typeface="Times New Roman" pitchFamily="18" charset="0"/>
                <a:cs typeface="Times New Roman" pitchFamily="18" charset="0"/>
                <a:sym typeface="Symbol"/>
              </a:rPr>
              <a:t>result changed </a:t>
            </a:r>
            <a:r>
              <a:rPr lang="en-US" dirty="0">
                <a:latin typeface="Times New Roman" pitchFamily="18" charset="0"/>
                <a:cs typeface="Times New Roman" pitchFamily="18" charset="0"/>
                <a:sym typeface="Symbol"/>
              </a:rPr>
              <a:t>PDG landscape on </a:t>
            </a: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 </a:t>
            </a:r>
            <a:r>
              <a:rPr lang="en-US" dirty="0" smtClean="0">
                <a:latin typeface="Times New Roman" pitchFamily="18" charset="0"/>
                <a:cs typeface="Times New Roman" pitchFamily="18" charset="0"/>
                <a:sym typeface="Symbol"/>
              </a:rPr>
              <a:t>part</a:t>
            </a:r>
            <a:endParaRPr lang="en-US"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5018"/>
            <a:ext cx="4050506" cy="4050506"/>
          </a:xfrm>
          <a:prstGeom prst="rect">
            <a:avLst/>
          </a:prstGeom>
        </p:spPr>
      </p:pic>
      <p:sp>
        <p:nvSpPr>
          <p:cNvPr id="10" name="TextBox 9"/>
          <p:cNvSpPr txBox="1"/>
          <p:nvPr/>
        </p:nvSpPr>
        <p:spPr>
          <a:xfrm>
            <a:off x="1233948" y="2441305"/>
            <a:ext cx="2433474" cy="1015663"/>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PDG 2010</a:t>
            </a:r>
          </a:p>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before PrimEx-I</a:t>
            </a:r>
            <a:endParaRPr lang="en-US" sz="2000" b="1" dirty="0" smtClean="0">
              <a:solidFill>
                <a:schemeClr val="bg1">
                  <a:lumMod val="25000"/>
                </a:schemeClr>
              </a:solidFill>
              <a:latin typeface="Times New Roman" pitchFamily="18" charset="0"/>
              <a:cs typeface="Times New Roman" pitchFamily="18" charset="0"/>
              <a:sym typeface="Symbol"/>
            </a:endParaRPr>
          </a:p>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(Sf = 2.6)</a:t>
            </a:r>
            <a:endParaRPr lang="en-US" sz="2000" b="1" dirty="0" smtClean="0">
              <a:solidFill>
                <a:schemeClr val="bg1">
                  <a:lumMod val="25000"/>
                </a:schemeClr>
              </a:solidFill>
              <a:latin typeface="Times New Roman" pitchFamily="18" charset="0"/>
              <a:cs typeface="Times New Roman" pitchFamily="18" charset="0"/>
              <a:sym typeface="Symbol"/>
            </a:endParaRPr>
          </a:p>
        </p:txBody>
      </p:sp>
      <p:sp>
        <p:nvSpPr>
          <p:cNvPr id="11" name="TextBox 10"/>
          <p:cNvSpPr txBox="1"/>
          <p:nvPr/>
        </p:nvSpPr>
        <p:spPr>
          <a:xfrm>
            <a:off x="4681833" y="2440698"/>
            <a:ext cx="2427212" cy="1015663"/>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PDG 2012</a:t>
            </a:r>
          </a:p>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with PrimEx-I</a:t>
            </a:r>
            <a:endParaRPr lang="en-US" sz="2000" b="1" dirty="0" smtClean="0">
              <a:solidFill>
                <a:schemeClr val="bg1">
                  <a:lumMod val="25000"/>
                </a:schemeClr>
              </a:solidFill>
              <a:latin typeface="Times New Roman" pitchFamily="18" charset="0"/>
              <a:cs typeface="Times New Roman" pitchFamily="18" charset="0"/>
              <a:sym typeface="Symbol"/>
            </a:endParaRPr>
          </a:p>
          <a:p>
            <a:pPr lvl="1" algn="ctr">
              <a:buSzPct val="50000"/>
            </a:pPr>
            <a:r>
              <a:rPr lang="en-US" sz="2000" b="1" dirty="0" smtClean="0">
                <a:solidFill>
                  <a:schemeClr val="bg1">
                    <a:lumMod val="25000"/>
                  </a:schemeClr>
                </a:solidFill>
                <a:latin typeface="Times New Roman" pitchFamily="18" charset="0"/>
                <a:cs typeface="Times New Roman" pitchFamily="18" charset="0"/>
                <a:sym typeface="Symbol"/>
              </a:rPr>
              <a:t>(Sf = 1.2)</a:t>
            </a:r>
            <a:endParaRPr lang="en-US" sz="2000" b="1" dirty="0" smtClean="0">
              <a:solidFill>
                <a:schemeClr val="bg1">
                  <a:lumMod val="25000"/>
                </a:schemeClr>
              </a:solidFill>
              <a:latin typeface="Times New Roman" pitchFamily="18" charset="0"/>
              <a:cs typeface="Times New Roman" pitchFamily="18" charset="0"/>
              <a:sym typeface="Symbo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14640" y="1985018"/>
            <a:ext cx="4050506" cy="4050506"/>
          </a:xfrm>
          <a:prstGeom prst="rect">
            <a:avLst/>
          </a:prstGeom>
        </p:spPr>
      </p:pic>
      <p:sp>
        <p:nvSpPr>
          <p:cNvPr id="13" name="TextBox 12"/>
          <p:cNvSpPr txBox="1"/>
          <p:nvPr/>
        </p:nvSpPr>
        <p:spPr>
          <a:xfrm rot="16200000">
            <a:off x="9179184" y="3517272"/>
            <a:ext cx="2192234" cy="338554"/>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lgn="ctr">
              <a:buSzPct val="50000"/>
            </a:pPr>
            <a:r>
              <a:rPr lang="en-US" sz="1600" b="1" dirty="0" smtClean="0">
                <a:solidFill>
                  <a:schemeClr val="bg1">
                    <a:lumMod val="25000"/>
                  </a:schemeClr>
                </a:solidFill>
                <a:latin typeface="Times New Roman" pitchFamily="18" charset="0"/>
                <a:cs typeface="Times New Roman" pitchFamily="18" charset="0"/>
                <a:sym typeface="Symbol"/>
              </a:rPr>
              <a:t>PrimEx-II</a:t>
            </a:r>
            <a:endParaRPr lang="en-US" sz="1600" b="1" dirty="0" smtClean="0">
              <a:solidFill>
                <a:schemeClr val="bg1">
                  <a:lumMod val="25000"/>
                </a:schemeClr>
              </a:solidFill>
              <a:latin typeface="Times New Roman" pitchFamily="18" charset="0"/>
              <a:cs typeface="Times New Roman" pitchFamily="18" charset="0"/>
              <a:sym typeface="Symbol"/>
            </a:endParaRPr>
          </a:p>
        </p:txBody>
      </p:sp>
    </p:spTree>
    <p:extLst>
      <p:ext uri="{BB962C8B-B14F-4D97-AF65-F5344CB8AC3E}">
        <p14:creationId xmlns:p14="http://schemas.microsoft.com/office/powerpoint/2010/main" val="276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63453BF2-FE75-442E-8F06-D9415235A7A3}" type="slidenum">
              <a:rPr lang="en-US" smtClean="0"/>
              <a:t>32</a:t>
            </a:fld>
            <a:endParaRPr lang="en-US"/>
          </a:p>
        </p:txBody>
      </p:sp>
      <p:sp>
        <p:nvSpPr>
          <p:cNvPr id="7" name="TextBox 6"/>
          <p:cNvSpPr txBox="1"/>
          <p:nvPr/>
        </p:nvSpPr>
        <p:spPr>
          <a:xfrm>
            <a:off x="171450" y="1922579"/>
            <a:ext cx="11759065" cy="3785652"/>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3"/>
              </a:buBlip>
            </a:pPr>
            <a:r>
              <a:rPr lang="en-US" sz="2000" b="1" dirty="0" smtClean="0">
                <a:solidFill>
                  <a:srgbClr val="3C5A78"/>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Two PrimEx experiments have been successfully carried </a:t>
            </a:r>
            <a:r>
              <a:rPr lang="en-US" sz="2000" b="1" dirty="0" smtClean="0">
                <a:solidFill>
                  <a:schemeClr val="bg1">
                    <a:lumMod val="25000"/>
                  </a:schemeClr>
                </a:solidFill>
                <a:latin typeface="Times New Roman" pitchFamily="18" charset="0"/>
                <a:cs typeface="Times New Roman" pitchFamily="18" charset="0"/>
                <a:sym typeface="Symbol"/>
              </a:rPr>
              <a:t>out</a:t>
            </a:r>
          </a:p>
          <a:p>
            <a:pPr lvl="1">
              <a:buSzPct val="50000"/>
              <a:buBlip>
                <a:blip r:embed="rId3"/>
              </a:buBlip>
            </a:pPr>
            <a:r>
              <a:rPr lang="en-US" sz="2000" b="1" dirty="0">
                <a:solidFill>
                  <a:schemeClr val="bg1">
                    <a:lumMod val="25000"/>
                  </a:schemeClr>
                </a:solidFill>
                <a:latin typeface="Times New Roman" pitchFamily="18" charset="0"/>
                <a:cs typeface="Times New Roman" pitchFamily="18" charset="0"/>
                <a:sym typeface="Symbol"/>
              </a:rPr>
              <a:t>  PrimEx-II reduced measurement error down to 1.6%,</a:t>
            </a:r>
          </a:p>
          <a:p>
            <a:pPr lvl="1">
              <a:buSzPct val="50000"/>
            </a:pPr>
            <a:r>
              <a:rPr lang="en-US" sz="2000" b="1" dirty="0">
                <a:solidFill>
                  <a:schemeClr val="bg1">
                    <a:lumMod val="25000"/>
                  </a:schemeClr>
                </a:solidFill>
                <a:latin typeface="Times New Roman" pitchFamily="18" charset="0"/>
                <a:cs typeface="Times New Roman" pitchFamily="18" charset="0"/>
                <a:sym typeface="Symbol"/>
              </a:rPr>
              <a:t>   which is the most precise measurement to the </a:t>
            </a:r>
            <a:r>
              <a:rPr lang="en-US" sz="2000" b="1" dirty="0" smtClean="0">
                <a:solidFill>
                  <a:schemeClr val="bg1">
                    <a:lumMod val="25000"/>
                  </a:schemeClr>
                </a:solidFill>
                <a:latin typeface="Times New Roman" pitchFamily="18" charset="0"/>
                <a:cs typeface="Times New Roman" pitchFamily="18" charset="0"/>
                <a:sym typeface="Symbol"/>
              </a:rPr>
              <a:t>date</a:t>
            </a:r>
            <a:endParaRPr lang="en-US" sz="20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3"/>
              </a:buBlip>
            </a:pPr>
            <a:r>
              <a:rPr lang="en-US" sz="2000" b="1" dirty="0">
                <a:solidFill>
                  <a:schemeClr val="bg1">
                    <a:lumMod val="25000"/>
                  </a:schemeClr>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 C</a:t>
            </a:r>
            <a:r>
              <a:rPr lang="en-US" sz="2000" b="1" dirty="0" smtClean="0">
                <a:solidFill>
                  <a:schemeClr val="bg1">
                    <a:lumMod val="25000"/>
                  </a:schemeClr>
                </a:solidFill>
                <a:latin typeface="Times New Roman" pitchFamily="18" charset="0"/>
                <a:cs typeface="Times New Roman" pitchFamily="18" charset="0"/>
                <a:sym typeface="Symbol"/>
              </a:rPr>
              <a:t>ompton cross section measurement verifies PrimEx systematical </a:t>
            </a:r>
          </a:p>
          <a:p>
            <a:pPr lvl="1">
              <a:buSzPct val="50000"/>
            </a:pPr>
            <a:r>
              <a:rPr lang="en-US" sz="2000" b="1" dirty="0" smtClean="0">
                <a:solidFill>
                  <a:schemeClr val="bg1">
                    <a:lumMod val="25000"/>
                  </a:schemeClr>
                </a:solidFill>
                <a:latin typeface="Times New Roman" pitchFamily="18" charset="0"/>
                <a:cs typeface="Times New Roman" pitchFamily="18" charset="0"/>
                <a:sym typeface="Symbol"/>
              </a:rPr>
              <a:t>   uncertainty for the cross section on the 1.5% level</a:t>
            </a:r>
          </a:p>
          <a:p>
            <a:pPr lvl="1">
              <a:buSzPct val="50000"/>
              <a:buBlip>
                <a:blip r:embed="rId3"/>
              </a:buBlip>
            </a:pPr>
            <a:r>
              <a:rPr lang="en-US" sz="2000" b="1" dirty="0" smtClean="0">
                <a:solidFill>
                  <a:schemeClr val="bg1">
                    <a:lumMod val="25000"/>
                  </a:schemeClr>
                </a:solidFill>
                <a:latin typeface="Times New Roman" pitchFamily="18" charset="0"/>
                <a:cs typeface="Times New Roman" pitchFamily="18" charset="0"/>
                <a:sym typeface="Symbol"/>
              </a:rPr>
              <a:t>  Result </a:t>
            </a:r>
            <a:r>
              <a:rPr lang="en-US" sz="2000" b="1" dirty="0" smtClean="0">
                <a:solidFill>
                  <a:schemeClr val="bg1">
                    <a:lumMod val="25000"/>
                  </a:schemeClr>
                </a:solidFill>
                <a:latin typeface="Times New Roman" pitchFamily="18" charset="0"/>
                <a:cs typeface="Times New Roman" pitchFamily="18" charset="0"/>
                <a:sym typeface="Symbol"/>
              </a:rPr>
              <a:t>has been recently approved by the PrimEx-II Collaboration</a:t>
            </a:r>
          </a:p>
          <a:p>
            <a:pPr lvl="1">
              <a:buSzPct val="50000"/>
            </a:pPr>
            <a:r>
              <a:rPr lang="en-US" sz="2000" b="1" dirty="0">
                <a:solidFill>
                  <a:schemeClr val="bg1">
                    <a:lumMod val="25000"/>
                  </a:schemeClr>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PrimEx-I  physics result:</a:t>
            </a:r>
            <a:endParaRPr lang="en-US" sz="2000" b="1" dirty="0" smtClean="0">
              <a:solidFill>
                <a:schemeClr val="bg1">
                  <a:lumMod val="25000"/>
                </a:schemeClr>
              </a:solidFill>
              <a:latin typeface="Times New Roman" pitchFamily="18" charset="0"/>
              <a:cs typeface="Times New Roman" pitchFamily="18" charset="0"/>
              <a:sym typeface="Symbol"/>
            </a:endParaRPr>
          </a:p>
          <a:p>
            <a:pPr lvl="1">
              <a:buSzPct val="50000"/>
            </a:pPr>
            <a:r>
              <a:rPr lang="en-US" sz="2000" b="1" dirty="0" smtClean="0">
                <a:solidFill>
                  <a:srgbClr val="3C5A78"/>
                </a:solidFill>
                <a:latin typeface="Times New Roman" pitchFamily="18" charset="0"/>
                <a:cs typeface="Times New Roman" pitchFamily="18" charset="0"/>
                <a:sym typeface="Symbol"/>
              </a:rPr>
              <a:t>   </a:t>
            </a:r>
            <a:r>
              <a:rPr lang="en-US" sz="2000" b="1" dirty="0" smtClean="0">
                <a:solidFill>
                  <a:srgbClr val="FF5C00"/>
                </a:solidFill>
                <a:latin typeface="Times New Roman" pitchFamily="18" charset="0"/>
                <a:cs typeface="Times New Roman" pitchFamily="18" charset="0"/>
                <a:sym typeface="Symbol"/>
              </a:rPr>
              <a:t></a:t>
            </a:r>
            <a:r>
              <a:rPr lang="en-US" sz="2000" b="1" baseline="30000" dirty="0" smtClean="0">
                <a:solidFill>
                  <a:srgbClr val="FF5C00"/>
                </a:solidFill>
                <a:latin typeface="Times New Roman" pitchFamily="18" charset="0"/>
                <a:cs typeface="Times New Roman" pitchFamily="18" charset="0"/>
                <a:sym typeface="Symbol"/>
              </a:rPr>
              <a:t>0</a:t>
            </a:r>
            <a:r>
              <a:rPr lang="en-US" sz="2000" b="1" dirty="0" smtClean="0">
                <a:solidFill>
                  <a:srgbClr val="FF5C00"/>
                </a:solidFill>
                <a:latin typeface="Times New Roman" pitchFamily="18" charset="0"/>
                <a:cs typeface="Times New Roman" pitchFamily="18" charset="0"/>
                <a:sym typeface="Symbol"/>
              </a:rPr>
              <a:t> = 7.82eV ± 0.14eV (1.8%) stat. </a:t>
            </a:r>
            <a:r>
              <a:rPr lang="en-US" sz="2000" b="1" dirty="0">
                <a:solidFill>
                  <a:srgbClr val="FF5C00"/>
                </a:solidFill>
                <a:latin typeface="Times New Roman" pitchFamily="18" charset="0"/>
                <a:cs typeface="Times New Roman" pitchFamily="18" charset="0"/>
                <a:sym typeface="Symbol"/>
              </a:rPr>
              <a:t>± </a:t>
            </a:r>
            <a:r>
              <a:rPr lang="en-US" sz="2000" b="1" dirty="0" smtClean="0">
                <a:solidFill>
                  <a:srgbClr val="FF5C00"/>
                </a:solidFill>
                <a:latin typeface="Times New Roman" pitchFamily="18" charset="0"/>
                <a:cs typeface="Times New Roman" pitchFamily="18" charset="0"/>
                <a:sym typeface="Symbol"/>
              </a:rPr>
              <a:t>0.17eV(2.1%) syst.;</a:t>
            </a:r>
          </a:p>
          <a:p>
            <a:pPr lvl="1">
              <a:buSzPct val="50000"/>
            </a:pPr>
            <a:r>
              <a:rPr lang="en-US" sz="2000" b="1" dirty="0" smtClean="0">
                <a:solidFill>
                  <a:srgbClr val="FF5C00"/>
                </a:solidFill>
                <a:latin typeface="Times New Roman" pitchFamily="18" charset="0"/>
                <a:cs typeface="Times New Roman" pitchFamily="18" charset="0"/>
                <a:sym typeface="Symbol"/>
              </a:rPr>
              <a:t> 					</a:t>
            </a:r>
            <a:r>
              <a:rPr lang="en-US" sz="2000" b="1" dirty="0">
                <a:solidFill>
                  <a:srgbClr val="FF5C00"/>
                </a:solidFill>
                <a:latin typeface="Times New Roman" pitchFamily="18" charset="0"/>
                <a:cs typeface="Times New Roman" pitchFamily="18" charset="0"/>
                <a:sym typeface="Symbol"/>
              </a:rPr>
              <a:t>	 </a:t>
            </a:r>
            <a:r>
              <a:rPr lang="en-US" sz="2000" b="1" dirty="0" smtClean="0">
                <a:solidFill>
                  <a:srgbClr val="FF5C00"/>
                </a:solidFill>
                <a:latin typeface="Times New Roman" pitchFamily="18" charset="0"/>
                <a:cs typeface="Times New Roman" pitchFamily="18" charset="0"/>
                <a:sym typeface="Symbol"/>
              </a:rPr>
              <a:t>      ± 0.22eV(2.8%) total</a:t>
            </a:r>
          </a:p>
          <a:p>
            <a:pPr lvl="1">
              <a:buSzPct val="50000"/>
            </a:pPr>
            <a:r>
              <a:rPr lang="en-US" sz="2000" b="1" dirty="0">
                <a:solidFill>
                  <a:srgbClr val="FF5C00"/>
                </a:solidFill>
                <a:latin typeface="Times New Roman" pitchFamily="18" charset="0"/>
                <a:cs typeface="Times New Roman" pitchFamily="18" charset="0"/>
                <a:sym typeface="Symbol"/>
              </a:rPr>
              <a:t>	</a:t>
            </a:r>
            <a:r>
              <a:rPr lang="en-US" sz="2000" b="1" dirty="0" smtClean="0">
                <a:solidFill>
                  <a:srgbClr val="FF5C00"/>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PrimEx-II physics result:</a:t>
            </a:r>
            <a:endParaRPr lang="en-US" sz="2000" b="1" dirty="0" smtClean="0">
              <a:solidFill>
                <a:schemeClr val="bg1">
                  <a:lumMod val="25000"/>
                </a:schemeClr>
              </a:solidFill>
              <a:latin typeface="Times New Roman" pitchFamily="18" charset="0"/>
              <a:cs typeface="Times New Roman" pitchFamily="18" charset="0"/>
              <a:sym typeface="Symbol"/>
            </a:endParaRPr>
          </a:p>
          <a:p>
            <a:pPr lvl="1">
              <a:buSzPct val="50000"/>
            </a:pPr>
            <a:r>
              <a:rPr lang="en-US" sz="2000" b="1" dirty="0" smtClean="0">
                <a:solidFill>
                  <a:srgbClr val="3C5A78"/>
                </a:solidFill>
                <a:latin typeface="Times New Roman" pitchFamily="18" charset="0"/>
                <a:cs typeface="Times New Roman" pitchFamily="18" charset="0"/>
                <a:sym typeface="Symbol"/>
              </a:rPr>
              <a:t>   </a:t>
            </a:r>
            <a:r>
              <a:rPr lang="en-US" sz="2000" b="1" dirty="0">
                <a:solidFill>
                  <a:srgbClr val="FF5C00"/>
                </a:solidFill>
                <a:latin typeface="Times New Roman" pitchFamily="18" charset="0"/>
                <a:cs typeface="Times New Roman" pitchFamily="18" charset="0"/>
                <a:sym typeface="Symbol"/>
              </a:rPr>
              <a:t></a:t>
            </a:r>
            <a:r>
              <a:rPr lang="en-US" sz="2000" b="1" baseline="30000" dirty="0">
                <a:solidFill>
                  <a:srgbClr val="FF5C00"/>
                </a:solidFill>
                <a:latin typeface="Times New Roman" pitchFamily="18" charset="0"/>
                <a:cs typeface="Times New Roman" pitchFamily="18" charset="0"/>
                <a:sym typeface="Symbol"/>
              </a:rPr>
              <a:t>0</a:t>
            </a:r>
            <a:r>
              <a:rPr lang="en-US" sz="2000" b="1" dirty="0">
                <a:solidFill>
                  <a:srgbClr val="FF5C00"/>
                </a:solidFill>
                <a:latin typeface="Times New Roman" pitchFamily="18" charset="0"/>
                <a:cs typeface="Times New Roman" pitchFamily="18" charset="0"/>
                <a:sym typeface="Symbol"/>
              </a:rPr>
              <a:t> = 7.79eV ± 0.06eV (0.7%) stat. ± </a:t>
            </a:r>
            <a:r>
              <a:rPr lang="en-US" sz="2000" b="1" dirty="0" smtClean="0">
                <a:solidFill>
                  <a:srgbClr val="FF5C00"/>
                </a:solidFill>
                <a:latin typeface="Times New Roman" pitchFamily="18" charset="0"/>
                <a:cs typeface="Times New Roman" pitchFamily="18" charset="0"/>
                <a:sym typeface="Symbol"/>
              </a:rPr>
              <a:t>0.12eV(1.5%) </a:t>
            </a:r>
            <a:r>
              <a:rPr lang="en-US" sz="2000" b="1" dirty="0">
                <a:solidFill>
                  <a:srgbClr val="FF5C00"/>
                </a:solidFill>
                <a:latin typeface="Times New Roman" pitchFamily="18" charset="0"/>
                <a:cs typeface="Times New Roman" pitchFamily="18" charset="0"/>
                <a:sym typeface="Symbol"/>
              </a:rPr>
              <a:t>syst.;</a:t>
            </a:r>
          </a:p>
          <a:p>
            <a:pPr lvl="1">
              <a:buSzPct val="50000"/>
            </a:pPr>
            <a:r>
              <a:rPr lang="en-US" sz="2000" b="1" dirty="0">
                <a:solidFill>
                  <a:srgbClr val="FF5C00"/>
                </a:solidFill>
                <a:latin typeface="Times New Roman" pitchFamily="18" charset="0"/>
                <a:cs typeface="Times New Roman" pitchFamily="18" charset="0"/>
                <a:sym typeface="Symbol"/>
              </a:rPr>
              <a:t> 						       ± </a:t>
            </a:r>
            <a:r>
              <a:rPr lang="en-US" sz="2000" b="1" dirty="0" smtClean="0">
                <a:solidFill>
                  <a:srgbClr val="FF5C00"/>
                </a:solidFill>
                <a:latin typeface="Times New Roman" pitchFamily="18" charset="0"/>
                <a:cs typeface="Times New Roman" pitchFamily="18" charset="0"/>
                <a:sym typeface="Symbol"/>
              </a:rPr>
              <a:t>0.13eV(1.6%) </a:t>
            </a:r>
            <a:r>
              <a:rPr lang="en-US" sz="2000" b="1" dirty="0">
                <a:solidFill>
                  <a:srgbClr val="FF5C00"/>
                </a:solidFill>
                <a:latin typeface="Times New Roman" pitchFamily="18" charset="0"/>
                <a:cs typeface="Times New Roman" pitchFamily="18" charset="0"/>
                <a:sym typeface="Symbol"/>
              </a:rPr>
              <a:t>total</a:t>
            </a:r>
            <a:endParaRPr lang="en-US" sz="2000" b="1" dirty="0">
              <a:solidFill>
                <a:srgbClr val="3C5A78"/>
              </a:solidFill>
              <a:latin typeface="Times New Roman" pitchFamily="18" charset="0"/>
              <a:cs typeface="Times New Roman" pitchFamily="18" charset="0"/>
              <a:sym typeface="Symbol"/>
            </a:endParaRPr>
          </a:p>
        </p:txBody>
      </p:sp>
      <p:sp>
        <p:nvSpPr>
          <p:cNvPr id="2" name="Title 1"/>
          <p:cNvSpPr>
            <a:spLocks noGrp="1"/>
          </p:cNvSpPr>
          <p:nvPr>
            <p:ph type="title"/>
          </p:nvPr>
        </p:nvSpPr>
        <p:spPr/>
        <p:txBody>
          <a:bodyPr/>
          <a:lstStyle/>
          <a:p>
            <a:r>
              <a:rPr lang="en-US" dirty="0" smtClean="0">
                <a:latin typeface="Times New Roman" panose="02020603050405020304" pitchFamily="18" charset="0"/>
                <a:cs typeface="Times New Roman" panose="02020603050405020304" pitchFamily="18" charset="0"/>
              </a:rPr>
              <a:t>Summary</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669922" y="3815405"/>
            <a:ext cx="8269971" cy="1915942"/>
          </a:xfrm>
          <a:prstGeom prst="rect">
            <a:avLst/>
          </a:prstGeom>
          <a:noFill/>
          <a:ln w="38100">
            <a:solidFill>
              <a:srgbClr val="AE79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6288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PrimEx members and institutions</a:t>
            </a:r>
            <a:endParaRPr lang="en-US" dirty="0"/>
          </a:p>
        </p:txBody>
      </p:sp>
      <p:sp>
        <p:nvSpPr>
          <p:cNvPr id="4" name="Footer Placeholder 3"/>
          <p:cNvSpPr>
            <a:spLocks noGrp="1"/>
          </p:cNvSpPr>
          <p:nvPr>
            <p:ph type="ftr" sz="quarter" idx="11"/>
          </p:nvPr>
        </p:nvSpPr>
        <p:spPr/>
        <p:txBody>
          <a:bodyPr/>
          <a:lstStyle/>
          <a:p>
            <a:r>
              <a:rPr lang="en-US" smtClean="0"/>
              <a:t>I. Larin, CLAS Collaboration Meeting, Jefferson Lab, July 2018</a:t>
            </a:r>
            <a:endParaRPr lang="en-US"/>
          </a:p>
        </p:txBody>
      </p:sp>
      <p:sp>
        <p:nvSpPr>
          <p:cNvPr id="5" name="Slide Number Placeholder 4"/>
          <p:cNvSpPr>
            <a:spLocks noGrp="1"/>
          </p:cNvSpPr>
          <p:nvPr>
            <p:ph type="sldNum" sz="quarter" idx="12"/>
          </p:nvPr>
        </p:nvSpPr>
        <p:spPr/>
        <p:txBody>
          <a:bodyPr/>
          <a:lstStyle/>
          <a:p>
            <a:fld id="{BD266BE7-899D-4075-917F-DBDE33B6B692}" type="slidenum">
              <a:rPr lang="en-US" smtClean="0"/>
              <a:t>33</a:t>
            </a:fld>
            <a:endParaRPr lang="en-US"/>
          </a:p>
        </p:txBody>
      </p:sp>
      <p:sp>
        <p:nvSpPr>
          <p:cNvPr id="6" name="Rectangle 5"/>
          <p:cNvSpPr/>
          <p:nvPr/>
        </p:nvSpPr>
        <p:spPr>
          <a:xfrm>
            <a:off x="508634" y="1985338"/>
            <a:ext cx="7659733" cy="3970318"/>
          </a:xfrm>
          <a:prstGeom prst="rect">
            <a:avLst/>
          </a:prstGeom>
        </p:spPr>
        <p:txBody>
          <a:bodyPr wrap="square">
            <a:spAutoFit/>
          </a:bodyPr>
          <a:lstStyle/>
          <a:p>
            <a:pPr algn="ctr"/>
            <a:r>
              <a:rPr lang="en-US" sz="2400" dirty="0" smtClean="0"/>
              <a:t>PrimEx-II</a:t>
            </a:r>
            <a:endParaRPr lang="en-US" sz="2400" dirty="0"/>
          </a:p>
          <a:p>
            <a:endParaRPr lang="en-US" sz="1200" dirty="0" smtClean="0"/>
          </a:p>
          <a:p>
            <a:r>
              <a:rPr lang="en-US" sz="1200" dirty="0" err="1" smtClean="0"/>
              <a:t>Z.Ahmed</a:t>
            </a:r>
            <a:r>
              <a:rPr lang="en-US" sz="1200" dirty="0"/>
              <a:t>, </a:t>
            </a:r>
            <a:r>
              <a:rPr lang="en-US" sz="1200" dirty="0" err="1"/>
              <a:t>P.Ambrozewicz</a:t>
            </a:r>
            <a:r>
              <a:rPr lang="en-US" sz="1200" dirty="0"/>
              <a:t>, </a:t>
            </a:r>
            <a:r>
              <a:rPr lang="en-US" sz="1200" dirty="0" err="1"/>
              <a:t>V.Baturin</a:t>
            </a:r>
            <a:r>
              <a:rPr lang="en-US" sz="1200" dirty="0"/>
              <a:t>, </a:t>
            </a:r>
            <a:r>
              <a:rPr lang="en-US" sz="1200" dirty="0" smtClean="0"/>
              <a:t> V. </a:t>
            </a:r>
            <a:r>
              <a:rPr lang="en-US" sz="1200" dirty="0" err="1" smtClean="0"/>
              <a:t>Burkert</a:t>
            </a:r>
            <a:r>
              <a:rPr lang="en-US" sz="1200" dirty="0" smtClean="0"/>
              <a:t>, </a:t>
            </a:r>
            <a:r>
              <a:rPr lang="en-US" sz="1200" dirty="0" err="1" smtClean="0"/>
              <a:t>E.Clinton</a:t>
            </a:r>
            <a:r>
              <a:rPr lang="en-US" sz="1200" dirty="0"/>
              <a:t>, </a:t>
            </a:r>
            <a:r>
              <a:rPr lang="en-US" sz="1200" dirty="0" err="1"/>
              <a:t>P.Collins</a:t>
            </a:r>
            <a:r>
              <a:rPr lang="en-US" sz="1200" dirty="0"/>
              <a:t>, </a:t>
            </a:r>
            <a:r>
              <a:rPr lang="en-US" sz="1200" dirty="0" err="1"/>
              <a:t>D.Dale</a:t>
            </a:r>
            <a:r>
              <a:rPr lang="en-US" sz="1200" dirty="0"/>
              <a:t>, </a:t>
            </a:r>
            <a:r>
              <a:rPr lang="en-US" sz="1200" dirty="0" err="1"/>
              <a:t>S.Danagoulian</a:t>
            </a:r>
            <a:r>
              <a:rPr lang="en-US" sz="1200" dirty="0"/>
              <a:t>, </a:t>
            </a:r>
            <a:r>
              <a:rPr lang="en-US" sz="1200" dirty="0" err="1"/>
              <a:t>A.Deur</a:t>
            </a:r>
            <a:r>
              <a:rPr lang="en-US" sz="1200" dirty="0"/>
              <a:t>,</a:t>
            </a:r>
          </a:p>
          <a:p>
            <a:r>
              <a:rPr lang="en-US" sz="1200" dirty="0" err="1"/>
              <a:t>A.Dolgolenko</a:t>
            </a:r>
            <a:r>
              <a:rPr lang="en-US" sz="1200" dirty="0"/>
              <a:t>, </a:t>
            </a:r>
            <a:r>
              <a:rPr lang="en-US" sz="1200" dirty="0" err="1"/>
              <a:t>G.Fedotov</a:t>
            </a:r>
            <a:r>
              <a:rPr lang="en-US" sz="1200" dirty="0"/>
              <a:t>, </a:t>
            </a:r>
            <a:r>
              <a:rPr lang="en-US" sz="1200" dirty="0" err="1"/>
              <a:t>J.Feng</a:t>
            </a:r>
            <a:r>
              <a:rPr lang="en-US" sz="1200" dirty="0"/>
              <a:t>, </a:t>
            </a:r>
            <a:r>
              <a:rPr lang="en-US" sz="1200" dirty="0" err="1"/>
              <a:t>L.Gan</a:t>
            </a:r>
            <a:r>
              <a:rPr lang="en-US" sz="1200" dirty="0"/>
              <a:t>, </a:t>
            </a:r>
            <a:r>
              <a:rPr lang="en-US" sz="1200" dirty="0" err="1"/>
              <a:t>H.Gao</a:t>
            </a:r>
            <a:r>
              <a:rPr lang="en-US" sz="1200" dirty="0"/>
              <a:t>, </a:t>
            </a:r>
            <a:r>
              <a:rPr lang="en-US" sz="1200" dirty="0" err="1"/>
              <a:t>A.Gasparian</a:t>
            </a:r>
            <a:r>
              <a:rPr lang="en-US" sz="1200" dirty="0"/>
              <a:t>, </a:t>
            </a:r>
            <a:r>
              <a:rPr lang="en-US" sz="1200" dirty="0" err="1"/>
              <a:t>N.Gevorgyan</a:t>
            </a:r>
            <a:r>
              <a:rPr lang="en-US" sz="1200" dirty="0"/>
              <a:t>, </a:t>
            </a:r>
            <a:r>
              <a:rPr lang="en-US" sz="1200" dirty="0" err="1"/>
              <a:t>S.Gevorgyan</a:t>
            </a:r>
            <a:r>
              <a:rPr lang="en-US" sz="1200" dirty="0"/>
              <a:t>, </a:t>
            </a:r>
            <a:r>
              <a:rPr lang="en-US" sz="1200" dirty="0" err="1"/>
              <a:t>O.Glamazdin</a:t>
            </a:r>
            <a:r>
              <a:rPr lang="en-US" sz="1200" dirty="0"/>
              <a:t>, </a:t>
            </a:r>
            <a:r>
              <a:rPr lang="en-US" sz="1200" dirty="0" err="1"/>
              <a:t>L.Guo</a:t>
            </a:r>
            <a:r>
              <a:rPr lang="en-US" sz="1200" dirty="0"/>
              <a:t>, </a:t>
            </a:r>
            <a:r>
              <a:rPr lang="en-US" sz="1200" dirty="0" err="1"/>
              <a:t>C.Harris</a:t>
            </a:r>
            <a:r>
              <a:rPr lang="en-US" sz="1200" dirty="0"/>
              <a:t>,</a:t>
            </a:r>
          </a:p>
          <a:p>
            <a:r>
              <a:rPr lang="en-US" sz="1200" dirty="0" err="1"/>
              <a:t>E.Isupov</a:t>
            </a:r>
            <a:r>
              <a:rPr lang="en-US" sz="1200" dirty="0"/>
              <a:t>, </a:t>
            </a:r>
            <a:r>
              <a:rPr lang="en-US" sz="1200" dirty="0" err="1"/>
              <a:t>M.Ito</a:t>
            </a:r>
            <a:r>
              <a:rPr lang="en-US" sz="1200" dirty="0"/>
              <a:t>, </a:t>
            </a:r>
            <a:r>
              <a:rPr lang="en-US" sz="1200" dirty="0" err="1"/>
              <a:t>H.Kang</a:t>
            </a:r>
            <a:r>
              <a:rPr lang="en-US" sz="1200" dirty="0"/>
              <a:t>, </a:t>
            </a:r>
            <a:r>
              <a:rPr lang="en-US" sz="1200" dirty="0" err="1"/>
              <a:t>M.Khandaker</a:t>
            </a:r>
            <a:r>
              <a:rPr lang="en-US" sz="1200" dirty="0"/>
              <a:t>, </a:t>
            </a:r>
            <a:r>
              <a:rPr lang="en-US" sz="1200" dirty="0" err="1"/>
              <a:t>F.Klein</a:t>
            </a:r>
            <a:r>
              <a:rPr lang="en-US" sz="1200" dirty="0"/>
              <a:t>, </a:t>
            </a:r>
            <a:r>
              <a:rPr lang="en-US" sz="1200" dirty="0" err="1"/>
              <a:t>O.Kosinov</a:t>
            </a:r>
            <a:r>
              <a:rPr lang="en-US" sz="1200" dirty="0"/>
              <a:t>, </a:t>
            </a:r>
            <a:r>
              <a:rPr lang="en-US" sz="1200" dirty="0" err="1"/>
              <a:t>S.Kowalski</a:t>
            </a:r>
            <a:r>
              <a:rPr lang="en-US" sz="1200" dirty="0"/>
              <a:t>,  </a:t>
            </a:r>
            <a:r>
              <a:rPr lang="en-US" sz="1200" dirty="0" err="1"/>
              <a:t>M.Kubantsev</a:t>
            </a:r>
            <a:r>
              <a:rPr lang="en-US" sz="1200" dirty="0"/>
              <a:t>, </a:t>
            </a:r>
            <a:r>
              <a:rPr lang="en-US" sz="1200" dirty="0" err="1"/>
              <a:t>A.Kubarovsky</a:t>
            </a:r>
            <a:r>
              <a:rPr lang="en-US" sz="1200" dirty="0"/>
              <a:t>, </a:t>
            </a:r>
            <a:r>
              <a:rPr lang="en-US" sz="1200" dirty="0" err="1"/>
              <a:t>V.Kubarovsky</a:t>
            </a:r>
            <a:r>
              <a:rPr lang="en-US" sz="1200" dirty="0"/>
              <a:t>,</a:t>
            </a:r>
          </a:p>
          <a:p>
            <a:r>
              <a:rPr lang="en-US" sz="1200" dirty="0" err="1"/>
              <a:t>I.Larin</a:t>
            </a:r>
            <a:r>
              <a:rPr lang="en-US" sz="1200" dirty="0"/>
              <a:t>, </a:t>
            </a:r>
            <a:r>
              <a:rPr lang="en-US" sz="1200" dirty="0" err="1"/>
              <a:t>D.Lawrence</a:t>
            </a:r>
            <a:r>
              <a:rPr lang="en-US" sz="1200" dirty="0"/>
              <a:t>, </a:t>
            </a:r>
            <a:r>
              <a:rPr lang="en-US" sz="1200" dirty="0" err="1"/>
              <a:t>M.Levillain</a:t>
            </a:r>
            <a:r>
              <a:rPr lang="en-US" sz="1200" dirty="0"/>
              <a:t>, </a:t>
            </a:r>
            <a:r>
              <a:rPr lang="en-US" sz="1200" dirty="0" err="1"/>
              <a:t>H.Lu</a:t>
            </a:r>
            <a:r>
              <a:rPr lang="en-US" sz="1200" dirty="0"/>
              <a:t>, </a:t>
            </a:r>
            <a:r>
              <a:rPr lang="en-US" sz="1200" dirty="0" err="1"/>
              <a:t>L.Ma</a:t>
            </a:r>
            <a:r>
              <a:rPr lang="en-US" sz="1200" dirty="0"/>
              <a:t>, </a:t>
            </a:r>
            <a:r>
              <a:rPr lang="en-US" sz="1200" dirty="0" err="1"/>
              <a:t>V.Matveev</a:t>
            </a:r>
            <a:r>
              <a:rPr lang="en-US" sz="1200" dirty="0"/>
              <a:t>, </a:t>
            </a:r>
            <a:r>
              <a:rPr lang="en-US" sz="1200" dirty="0" err="1"/>
              <a:t>A.Micherdzinska</a:t>
            </a:r>
            <a:r>
              <a:rPr lang="en-US" sz="1200" dirty="0"/>
              <a:t>, </a:t>
            </a:r>
            <a:r>
              <a:rPr lang="en-US" sz="1200" dirty="0" err="1"/>
              <a:t>R.Miskimen</a:t>
            </a:r>
            <a:r>
              <a:rPr lang="en-US" sz="1200" dirty="0"/>
              <a:t>, </a:t>
            </a:r>
            <a:r>
              <a:rPr lang="en-US" sz="1200" dirty="0" err="1"/>
              <a:t>B.Morrison</a:t>
            </a:r>
            <a:r>
              <a:rPr lang="en-US" sz="1200" dirty="0"/>
              <a:t>, </a:t>
            </a:r>
            <a:r>
              <a:rPr lang="en-US" sz="1200" dirty="0" err="1"/>
              <a:t>I.Nakagawa</a:t>
            </a:r>
            <a:r>
              <a:rPr lang="en-US" sz="1200" dirty="0"/>
              <a:t>,</a:t>
            </a:r>
          </a:p>
          <a:p>
            <a:r>
              <a:rPr lang="en-US" sz="1200" dirty="0" err="1"/>
              <a:t>K.Park</a:t>
            </a:r>
            <a:r>
              <a:rPr lang="en-US" sz="1200" dirty="0"/>
              <a:t>, </a:t>
            </a:r>
            <a:r>
              <a:rPr lang="en-US" sz="1200" dirty="0" err="1"/>
              <a:t>E.Pasyuk</a:t>
            </a:r>
            <a:r>
              <a:rPr lang="en-US" sz="1200" dirty="0"/>
              <a:t>, </a:t>
            </a:r>
            <a:r>
              <a:rPr lang="en-US" sz="1200" dirty="0" err="1"/>
              <a:t>W.Phelps</a:t>
            </a:r>
            <a:r>
              <a:rPr lang="en-US" sz="1200" dirty="0"/>
              <a:t>, </a:t>
            </a:r>
            <a:r>
              <a:rPr lang="en-US" sz="1200" dirty="0" err="1"/>
              <a:t>R.Pedroni</a:t>
            </a:r>
            <a:r>
              <a:rPr lang="en-US" sz="1200" dirty="0"/>
              <a:t>, </a:t>
            </a:r>
            <a:r>
              <a:rPr lang="en-US" sz="1200" dirty="0" err="1"/>
              <a:t>D.Protopopescu</a:t>
            </a:r>
            <a:r>
              <a:rPr lang="en-US" sz="1200" dirty="0"/>
              <a:t>, </a:t>
            </a:r>
            <a:r>
              <a:rPr lang="en-US" sz="1200" dirty="0" err="1"/>
              <a:t>D.Rimal</a:t>
            </a:r>
            <a:r>
              <a:rPr lang="en-US" sz="1200" dirty="0"/>
              <a:t>, </a:t>
            </a:r>
            <a:r>
              <a:rPr lang="en-US" sz="1200" dirty="0" err="1"/>
              <a:t>C.Salgado</a:t>
            </a:r>
            <a:r>
              <a:rPr lang="en-US" sz="1200" dirty="0"/>
              <a:t>, </a:t>
            </a:r>
            <a:r>
              <a:rPr lang="en-US" sz="1200" dirty="0" err="1"/>
              <a:t>A.Sitnikov</a:t>
            </a:r>
            <a:r>
              <a:rPr lang="en-US" sz="1200" dirty="0"/>
              <a:t>, </a:t>
            </a:r>
            <a:r>
              <a:rPr lang="en-US" sz="1200" dirty="0" err="1"/>
              <a:t>D.Sober</a:t>
            </a:r>
            <a:r>
              <a:rPr lang="en-US" sz="1200" dirty="0"/>
              <a:t>, </a:t>
            </a:r>
            <a:r>
              <a:rPr lang="en-US" sz="1200" dirty="0" err="1"/>
              <a:t>S.Stepanyan</a:t>
            </a:r>
            <a:r>
              <a:rPr lang="en-US" sz="1200" dirty="0"/>
              <a:t>,</a:t>
            </a:r>
          </a:p>
          <a:p>
            <a:r>
              <a:rPr lang="en-US" sz="1200" dirty="0" err="1"/>
              <a:t>V.Tarasov</a:t>
            </a:r>
            <a:r>
              <a:rPr lang="en-US" sz="1200" dirty="0"/>
              <a:t>, </a:t>
            </a:r>
            <a:r>
              <a:rPr lang="en-US" sz="1200" dirty="0" err="1"/>
              <a:t>S.Taylor</a:t>
            </a:r>
            <a:r>
              <a:rPr lang="en-US" sz="1200" dirty="0"/>
              <a:t>, </a:t>
            </a:r>
            <a:r>
              <a:rPr lang="en-US" sz="1200" dirty="0" err="1"/>
              <a:t>D.Weygand</a:t>
            </a:r>
            <a:r>
              <a:rPr lang="en-US" sz="1200" dirty="0"/>
              <a:t>, </a:t>
            </a:r>
            <a:r>
              <a:rPr lang="en-US" sz="1200" dirty="0" err="1"/>
              <a:t>M.Wood</a:t>
            </a:r>
            <a:r>
              <a:rPr lang="en-US" sz="1200" dirty="0"/>
              <a:t>, </a:t>
            </a:r>
            <a:r>
              <a:rPr lang="en-US" sz="1200" dirty="0" err="1"/>
              <a:t>L.Ye</a:t>
            </a:r>
            <a:r>
              <a:rPr lang="en-US" sz="1200" dirty="0"/>
              <a:t>, </a:t>
            </a:r>
            <a:r>
              <a:rPr lang="en-US" sz="1200" dirty="0" err="1"/>
              <a:t>Y.Zhang</a:t>
            </a:r>
            <a:r>
              <a:rPr lang="en-US" sz="1200" dirty="0"/>
              <a:t>, </a:t>
            </a:r>
            <a:r>
              <a:rPr lang="en-US" sz="1200" dirty="0" err="1"/>
              <a:t>B.Zihlmann</a:t>
            </a:r>
            <a:endParaRPr lang="en-US" sz="1200" dirty="0"/>
          </a:p>
          <a:p>
            <a:endParaRPr lang="en-US" sz="1200" dirty="0" smtClean="0"/>
          </a:p>
          <a:p>
            <a:pPr algn="ctr"/>
            <a:r>
              <a:rPr lang="en-US" sz="2400" dirty="0" smtClean="0"/>
              <a:t>PrimEx-I</a:t>
            </a:r>
            <a:endParaRPr lang="en-US" sz="2400" dirty="0"/>
          </a:p>
          <a:p>
            <a:endParaRPr lang="en-US" sz="1200" dirty="0"/>
          </a:p>
          <a:p>
            <a:r>
              <a:rPr lang="en-US" sz="1200" dirty="0" err="1"/>
              <a:t>A.Ahmidouch</a:t>
            </a:r>
            <a:r>
              <a:rPr lang="en-US" sz="1200" dirty="0"/>
              <a:t>, </a:t>
            </a:r>
            <a:r>
              <a:rPr lang="en-US" sz="1200" dirty="0" err="1"/>
              <a:t>P.Ambrozewicz</a:t>
            </a:r>
            <a:r>
              <a:rPr lang="en-US" sz="1200" dirty="0"/>
              <a:t>, </a:t>
            </a:r>
            <a:r>
              <a:rPr lang="en-US" sz="1200" dirty="0" err="1"/>
              <a:t>A.Asratyan</a:t>
            </a:r>
            <a:r>
              <a:rPr lang="en-US" sz="1200" dirty="0"/>
              <a:t>, </a:t>
            </a:r>
            <a:r>
              <a:rPr lang="en-US" sz="1200" dirty="0" err="1"/>
              <a:t>K.Baker</a:t>
            </a:r>
            <a:r>
              <a:rPr lang="en-US" sz="1200" dirty="0"/>
              <a:t>, </a:t>
            </a:r>
            <a:r>
              <a:rPr lang="en-US" sz="1200" dirty="0" err="1"/>
              <a:t>L.Benton</a:t>
            </a:r>
            <a:r>
              <a:rPr lang="en-US" sz="1200" dirty="0"/>
              <a:t>, </a:t>
            </a:r>
            <a:r>
              <a:rPr lang="en-US" sz="1200" dirty="0" err="1"/>
              <a:t>A.M.Bernstein</a:t>
            </a:r>
            <a:r>
              <a:rPr lang="en-US" sz="1200" dirty="0"/>
              <a:t>, </a:t>
            </a:r>
            <a:r>
              <a:rPr lang="en-US" sz="1200" dirty="0" err="1"/>
              <a:t>V.Burkert</a:t>
            </a:r>
            <a:r>
              <a:rPr lang="en-US" sz="1200" dirty="0"/>
              <a:t>, </a:t>
            </a:r>
            <a:r>
              <a:rPr lang="en-US" sz="1200" dirty="0" err="1"/>
              <a:t>E.Clinton</a:t>
            </a:r>
            <a:r>
              <a:rPr lang="en-US" sz="1200" dirty="0"/>
              <a:t>, </a:t>
            </a:r>
            <a:r>
              <a:rPr lang="en-US" sz="1200" dirty="0" err="1"/>
              <a:t>P.Cole</a:t>
            </a:r>
            <a:r>
              <a:rPr lang="en-US" sz="1200" dirty="0"/>
              <a:t>, </a:t>
            </a:r>
            <a:r>
              <a:rPr lang="en-US" sz="1200" dirty="0" err="1"/>
              <a:t>P.Collins</a:t>
            </a:r>
            <a:r>
              <a:rPr lang="en-US" sz="1200" dirty="0"/>
              <a:t>,</a:t>
            </a:r>
          </a:p>
          <a:p>
            <a:r>
              <a:rPr lang="en-US" sz="1200" dirty="0" err="1"/>
              <a:t>D.Dale</a:t>
            </a:r>
            <a:r>
              <a:rPr lang="en-US" sz="1200" dirty="0"/>
              <a:t>, </a:t>
            </a:r>
            <a:r>
              <a:rPr lang="en-US" sz="1200" dirty="0" err="1"/>
              <a:t>S.Danagoulian</a:t>
            </a:r>
            <a:r>
              <a:rPr lang="en-US" sz="1200" dirty="0"/>
              <a:t>, </a:t>
            </a:r>
            <a:r>
              <a:rPr lang="en-US" sz="1200" dirty="0" err="1"/>
              <a:t>G.Davidenko</a:t>
            </a:r>
            <a:r>
              <a:rPr lang="en-US" sz="1200" dirty="0"/>
              <a:t>, </a:t>
            </a:r>
            <a:r>
              <a:rPr lang="en-US" sz="1200" dirty="0" err="1"/>
              <a:t>R.Demirchyan</a:t>
            </a:r>
            <a:r>
              <a:rPr lang="en-US" sz="1200" dirty="0"/>
              <a:t>, </a:t>
            </a:r>
            <a:r>
              <a:rPr lang="en-US" sz="1200" dirty="0" err="1"/>
              <a:t>A.Deur</a:t>
            </a:r>
            <a:r>
              <a:rPr lang="en-US" sz="1200" dirty="0"/>
              <a:t>, </a:t>
            </a:r>
            <a:r>
              <a:rPr lang="en-US" sz="1200" dirty="0" err="1"/>
              <a:t>A.Dolgolenko</a:t>
            </a:r>
            <a:r>
              <a:rPr lang="en-US" sz="1200" dirty="0"/>
              <a:t>, </a:t>
            </a:r>
            <a:r>
              <a:rPr lang="en-US" sz="1200" dirty="0" err="1"/>
              <a:t>G.Dzyubenko</a:t>
            </a:r>
            <a:r>
              <a:rPr lang="en-US" sz="1200" dirty="0"/>
              <a:t>, </a:t>
            </a:r>
            <a:r>
              <a:rPr lang="en-US" sz="1200" dirty="0" err="1"/>
              <a:t>R.Ent</a:t>
            </a:r>
            <a:r>
              <a:rPr lang="en-US" sz="1200" dirty="0"/>
              <a:t>, </a:t>
            </a:r>
            <a:r>
              <a:rPr lang="en-US" sz="1200" dirty="0" err="1"/>
              <a:t>A.Evdokimov</a:t>
            </a:r>
            <a:r>
              <a:rPr lang="en-US" sz="1200" dirty="0"/>
              <a:t>, </a:t>
            </a:r>
            <a:r>
              <a:rPr lang="en-US" sz="1200" dirty="0" err="1"/>
              <a:t>J.Feng</a:t>
            </a:r>
            <a:r>
              <a:rPr lang="en-US" sz="1200" dirty="0"/>
              <a:t>,</a:t>
            </a:r>
          </a:p>
          <a:p>
            <a:r>
              <a:rPr lang="en-US" sz="1200" dirty="0" err="1"/>
              <a:t>M.Gabrielyan</a:t>
            </a:r>
            <a:r>
              <a:rPr lang="en-US" sz="1200" dirty="0"/>
              <a:t>, </a:t>
            </a:r>
            <a:r>
              <a:rPr lang="en-US" sz="1200" dirty="0" err="1"/>
              <a:t>L.Gan</a:t>
            </a:r>
            <a:r>
              <a:rPr lang="en-US" sz="1200" dirty="0"/>
              <a:t>, </a:t>
            </a:r>
            <a:r>
              <a:rPr lang="en-US" sz="1200" dirty="0" err="1"/>
              <a:t>A.Gasparian</a:t>
            </a:r>
            <a:r>
              <a:rPr lang="en-US" sz="1200" dirty="0"/>
              <a:t>, </a:t>
            </a:r>
            <a:r>
              <a:rPr lang="en-US" sz="1200" dirty="0" err="1"/>
              <a:t>S.Gevorkyan</a:t>
            </a:r>
            <a:r>
              <a:rPr lang="en-US" sz="1200" dirty="0"/>
              <a:t>, </a:t>
            </a:r>
            <a:r>
              <a:rPr lang="en-US" sz="1200" dirty="0" err="1"/>
              <a:t>A.Glamazdin</a:t>
            </a:r>
            <a:r>
              <a:rPr lang="en-US" sz="1200" dirty="0"/>
              <a:t>, </a:t>
            </a:r>
            <a:r>
              <a:rPr lang="en-US" sz="1200" dirty="0" err="1"/>
              <a:t>V.Goryachev</a:t>
            </a:r>
            <a:r>
              <a:rPr lang="en-US" sz="1200" dirty="0"/>
              <a:t>, </a:t>
            </a:r>
            <a:r>
              <a:rPr lang="en-US" sz="1200" dirty="0" err="1"/>
              <a:t>V.Gyurjyan</a:t>
            </a:r>
            <a:r>
              <a:rPr lang="en-US" sz="1200" dirty="0"/>
              <a:t>, </a:t>
            </a:r>
            <a:r>
              <a:rPr lang="en-US" sz="1200" dirty="0" err="1"/>
              <a:t>K.Hardy</a:t>
            </a:r>
            <a:r>
              <a:rPr lang="en-US" sz="1200" dirty="0"/>
              <a:t>, </a:t>
            </a:r>
            <a:r>
              <a:rPr lang="en-US" sz="1200" dirty="0" err="1"/>
              <a:t>J.He</a:t>
            </a:r>
            <a:r>
              <a:rPr lang="en-US" sz="1200" dirty="0"/>
              <a:t>, </a:t>
            </a:r>
            <a:r>
              <a:rPr lang="en-US" sz="1200" dirty="0" err="1"/>
              <a:t>M.Ito</a:t>
            </a:r>
            <a:r>
              <a:rPr lang="en-US" sz="1200" dirty="0"/>
              <a:t>, </a:t>
            </a:r>
            <a:r>
              <a:rPr lang="en-US" sz="1200" dirty="0" err="1"/>
              <a:t>L.Jiang</a:t>
            </a:r>
            <a:r>
              <a:rPr lang="en-US" sz="1200" dirty="0"/>
              <a:t>,</a:t>
            </a:r>
          </a:p>
          <a:p>
            <a:r>
              <a:rPr lang="en-US" sz="1200" dirty="0" err="1"/>
              <a:t>D.Kashy</a:t>
            </a:r>
            <a:r>
              <a:rPr lang="en-US" sz="1200" dirty="0"/>
              <a:t>, </a:t>
            </a:r>
            <a:r>
              <a:rPr lang="en-US" sz="1200" dirty="0" err="1"/>
              <a:t>M.Khandaker</a:t>
            </a:r>
            <a:r>
              <a:rPr lang="en-US" sz="1200" dirty="0"/>
              <a:t>, </a:t>
            </a:r>
            <a:r>
              <a:rPr lang="en-US" sz="1200" dirty="0" err="1"/>
              <a:t>P.Kingsberry</a:t>
            </a:r>
            <a:r>
              <a:rPr lang="en-US" sz="1200" dirty="0"/>
              <a:t>, </a:t>
            </a:r>
            <a:r>
              <a:rPr lang="en-US" sz="1200" dirty="0" err="1"/>
              <a:t>A.Kolarkar</a:t>
            </a:r>
            <a:r>
              <a:rPr lang="en-US" sz="1200" dirty="0"/>
              <a:t>, </a:t>
            </a:r>
            <a:r>
              <a:rPr lang="en-US" sz="1200" dirty="0" err="1"/>
              <a:t>M.Konchatnyi</a:t>
            </a:r>
            <a:r>
              <a:rPr lang="en-US" sz="1200" dirty="0"/>
              <a:t>, </a:t>
            </a:r>
            <a:r>
              <a:rPr lang="en-US" sz="1200" dirty="0" err="1"/>
              <a:t>A.Korchin</a:t>
            </a:r>
            <a:r>
              <a:rPr lang="en-US" sz="1200" dirty="0"/>
              <a:t>, </a:t>
            </a:r>
            <a:r>
              <a:rPr lang="en-US" sz="1200" dirty="0" err="1"/>
              <a:t>W.Korsch</a:t>
            </a:r>
            <a:r>
              <a:rPr lang="en-US" sz="1200" dirty="0"/>
              <a:t>, </a:t>
            </a:r>
            <a:r>
              <a:rPr lang="en-US" sz="1200" dirty="0" err="1"/>
              <a:t>S.Kowalski</a:t>
            </a:r>
            <a:r>
              <a:rPr lang="en-US" sz="1200" dirty="0"/>
              <a:t>, </a:t>
            </a:r>
            <a:r>
              <a:rPr lang="en-US" sz="1200" dirty="0" err="1"/>
              <a:t>M.Kubantsev</a:t>
            </a:r>
            <a:r>
              <a:rPr lang="en-US" sz="1200" dirty="0"/>
              <a:t>,</a:t>
            </a:r>
          </a:p>
          <a:p>
            <a:r>
              <a:rPr lang="en-US" sz="1200" dirty="0" err="1"/>
              <a:t>V.Kubarovsky</a:t>
            </a:r>
            <a:r>
              <a:rPr lang="en-US" sz="1200" dirty="0"/>
              <a:t>, </a:t>
            </a:r>
            <a:r>
              <a:rPr lang="en-US" sz="1200" dirty="0" err="1"/>
              <a:t>I.Larin</a:t>
            </a:r>
            <a:r>
              <a:rPr lang="en-US" sz="1200" dirty="0"/>
              <a:t>, </a:t>
            </a:r>
            <a:r>
              <a:rPr lang="en-US" sz="1200" dirty="0" err="1"/>
              <a:t>D.Lawrence</a:t>
            </a:r>
            <a:r>
              <a:rPr lang="en-US" sz="1200" dirty="0"/>
              <a:t>, </a:t>
            </a:r>
            <a:r>
              <a:rPr lang="en-US" sz="1200" dirty="0" err="1"/>
              <a:t>X.Li</a:t>
            </a:r>
            <a:r>
              <a:rPr lang="en-US" sz="1200" dirty="0"/>
              <a:t>, </a:t>
            </a:r>
            <a:r>
              <a:rPr lang="en-US" sz="1200" dirty="0" err="1"/>
              <a:t>P.Martel</a:t>
            </a:r>
            <a:r>
              <a:rPr lang="en-US" sz="1200" dirty="0"/>
              <a:t>, </a:t>
            </a:r>
            <a:r>
              <a:rPr lang="en-US" sz="1200" dirty="0" err="1"/>
              <a:t>V.Matveev</a:t>
            </a:r>
            <a:r>
              <a:rPr lang="en-US" sz="1200" dirty="0"/>
              <a:t>, </a:t>
            </a:r>
            <a:r>
              <a:rPr lang="en-US" sz="1200" dirty="0" err="1"/>
              <a:t>D.McNulty</a:t>
            </a:r>
            <a:r>
              <a:rPr lang="en-US" sz="1200" dirty="0"/>
              <a:t>, </a:t>
            </a:r>
            <a:r>
              <a:rPr lang="en-US" sz="1200" dirty="0" err="1"/>
              <a:t>B.Mecking</a:t>
            </a:r>
            <a:r>
              <a:rPr lang="en-US" sz="1200" dirty="0"/>
              <a:t>, </a:t>
            </a:r>
            <a:r>
              <a:rPr lang="en-US" sz="1200" dirty="0" err="1"/>
              <a:t>B.Milbrath</a:t>
            </a:r>
            <a:r>
              <a:rPr lang="en-US" sz="1200" dirty="0"/>
              <a:t>, </a:t>
            </a:r>
            <a:r>
              <a:rPr lang="en-US" sz="1200" dirty="0" err="1"/>
              <a:t>R.Minehart</a:t>
            </a:r>
            <a:r>
              <a:rPr lang="en-US" sz="1200" dirty="0"/>
              <a:t>,</a:t>
            </a:r>
          </a:p>
          <a:p>
            <a:r>
              <a:rPr lang="en-US" sz="1200" dirty="0" err="1"/>
              <a:t>R.Miskimen</a:t>
            </a:r>
            <a:r>
              <a:rPr lang="en-US" sz="1200" dirty="0"/>
              <a:t>, </a:t>
            </a:r>
            <a:r>
              <a:rPr lang="en-US" sz="1200" dirty="0" err="1"/>
              <a:t>V.Mochalov</a:t>
            </a:r>
            <a:r>
              <a:rPr lang="en-US" sz="1200" dirty="0"/>
              <a:t>, </a:t>
            </a:r>
            <a:r>
              <a:rPr lang="en-US" sz="1200" dirty="0" err="1"/>
              <a:t>S.Mtingwa</a:t>
            </a:r>
            <a:r>
              <a:rPr lang="en-US" sz="1200" dirty="0"/>
              <a:t>, </a:t>
            </a:r>
            <a:r>
              <a:rPr lang="en-US" sz="1200" dirty="0" err="1"/>
              <a:t>I.Nakagawa</a:t>
            </a:r>
            <a:r>
              <a:rPr lang="en-US" sz="1200" dirty="0"/>
              <a:t>, </a:t>
            </a:r>
            <a:r>
              <a:rPr lang="en-US" sz="1200" dirty="0" err="1"/>
              <a:t>S.Overby</a:t>
            </a:r>
            <a:r>
              <a:rPr lang="en-US" sz="1200" dirty="0"/>
              <a:t>, </a:t>
            </a:r>
            <a:r>
              <a:rPr lang="en-US" sz="1200" dirty="0" err="1"/>
              <a:t>E.Pasyuk</a:t>
            </a:r>
            <a:r>
              <a:rPr lang="en-US" sz="1200" dirty="0"/>
              <a:t>, </a:t>
            </a:r>
            <a:r>
              <a:rPr lang="en-US" sz="1200" dirty="0" err="1"/>
              <a:t>M.Payen</a:t>
            </a:r>
            <a:r>
              <a:rPr lang="en-US" sz="1200" dirty="0"/>
              <a:t>, </a:t>
            </a:r>
            <a:r>
              <a:rPr lang="en-US" sz="1200" dirty="0" err="1"/>
              <a:t>R.Pedroni</a:t>
            </a:r>
            <a:r>
              <a:rPr lang="en-US" sz="1200" dirty="0"/>
              <a:t>, </a:t>
            </a:r>
            <a:r>
              <a:rPr lang="en-US" sz="1200" dirty="0" err="1"/>
              <a:t>Y.Prok</a:t>
            </a:r>
            <a:r>
              <a:rPr lang="en-US" sz="1200" dirty="0"/>
              <a:t>, </a:t>
            </a:r>
            <a:r>
              <a:rPr lang="en-US" sz="1200" dirty="0" err="1"/>
              <a:t>B.Ritchie</a:t>
            </a:r>
            <a:r>
              <a:rPr lang="en-US" sz="1200" dirty="0"/>
              <a:t>,</a:t>
            </a:r>
          </a:p>
          <a:p>
            <a:r>
              <a:rPr lang="en-US" sz="1200" dirty="0" err="1"/>
              <a:t>T.E.Rodrigues</a:t>
            </a:r>
            <a:r>
              <a:rPr lang="en-US" sz="1200" dirty="0"/>
              <a:t>, </a:t>
            </a:r>
            <a:r>
              <a:rPr lang="en-US" sz="1200" dirty="0" err="1"/>
              <a:t>C.Salgado</a:t>
            </a:r>
            <a:r>
              <a:rPr lang="en-US" sz="1200" dirty="0"/>
              <a:t>, </a:t>
            </a:r>
            <a:r>
              <a:rPr lang="en-US" sz="1200" dirty="0" err="1"/>
              <a:t>A.Shahinyan</a:t>
            </a:r>
            <a:r>
              <a:rPr lang="en-US" sz="1200" dirty="0"/>
              <a:t>, </a:t>
            </a:r>
            <a:r>
              <a:rPr lang="en-US" sz="1200" dirty="0" err="1"/>
              <a:t>A.Sitnikov</a:t>
            </a:r>
            <a:r>
              <a:rPr lang="en-US" sz="1200" dirty="0"/>
              <a:t>, </a:t>
            </a:r>
            <a:r>
              <a:rPr lang="en-US" sz="1200" dirty="0" err="1"/>
              <a:t>D.Sober</a:t>
            </a:r>
            <a:r>
              <a:rPr lang="en-US" sz="1200" dirty="0"/>
              <a:t>, </a:t>
            </a:r>
            <a:r>
              <a:rPr lang="en-US" sz="1200" dirty="0" err="1"/>
              <a:t>S.Stepanyan</a:t>
            </a:r>
            <a:r>
              <a:rPr lang="en-US" sz="1200" dirty="0"/>
              <a:t>, </a:t>
            </a:r>
            <a:r>
              <a:rPr lang="en-US" sz="1200" dirty="0" err="1"/>
              <a:t>W.Stephens</a:t>
            </a:r>
            <a:r>
              <a:rPr lang="en-US" sz="1200" dirty="0"/>
              <a:t>, </a:t>
            </a:r>
            <a:r>
              <a:rPr lang="en-US" sz="1200" dirty="0" err="1"/>
              <a:t>A.Teymurazyan</a:t>
            </a:r>
            <a:r>
              <a:rPr lang="en-US" sz="1200" dirty="0"/>
              <a:t>, </a:t>
            </a:r>
            <a:r>
              <a:rPr lang="en-US" sz="1200" dirty="0" err="1"/>
              <a:t>J.Underwood</a:t>
            </a:r>
            <a:r>
              <a:rPr lang="en-US" sz="1200" dirty="0"/>
              <a:t>,</a:t>
            </a:r>
          </a:p>
          <a:p>
            <a:r>
              <a:rPr lang="en-US" sz="1200" dirty="0" err="1"/>
              <a:t>A.Vasiliev</a:t>
            </a:r>
            <a:r>
              <a:rPr lang="en-US" sz="1200" dirty="0"/>
              <a:t>, </a:t>
            </a:r>
            <a:r>
              <a:rPr lang="en-US" sz="1200" dirty="0" err="1"/>
              <a:t>V.Verebryusov</a:t>
            </a:r>
            <a:r>
              <a:rPr lang="en-US" sz="1200" dirty="0"/>
              <a:t>, </a:t>
            </a:r>
            <a:r>
              <a:rPr lang="en-US" sz="1200" dirty="0" err="1" smtClean="0"/>
              <a:t>V.Vishnyakov</a:t>
            </a:r>
            <a:r>
              <a:rPr lang="en-US" sz="1200" dirty="0"/>
              <a:t>, </a:t>
            </a:r>
            <a:r>
              <a:rPr lang="en-US" sz="1200" dirty="0" err="1" smtClean="0"/>
              <a:t>M.Wood</a:t>
            </a:r>
            <a:r>
              <a:rPr lang="en-US" sz="1200" dirty="0"/>
              <a:t>, </a:t>
            </a:r>
            <a:r>
              <a:rPr lang="en-US" sz="1200" dirty="0" err="1"/>
              <a:t>S.Zhou</a:t>
            </a:r>
            <a:endParaRPr lang="en-US" sz="1200" dirty="0"/>
          </a:p>
        </p:txBody>
      </p:sp>
      <p:sp>
        <p:nvSpPr>
          <p:cNvPr id="7" name="Rectangle 6"/>
          <p:cNvSpPr>
            <a:spLocks noChangeArrowheads="1"/>
          </p:cNvSpPr>
          <p:nvPr/>
        </p:nvSpPr>
        <p:spPr bwMode="auto">
          <a:xfrm>
            <a:off x="7871365" y="2229150"/>
            <a:ext cx="4105955" cy="3970318"/>
          </a:xfrm>
          <a:prstGeom prst="rect">
            <a:avLst/>
          </a:prstGeom>
          <a:noFill/>
          <a:ln w="9525">
            <a:noFill/>
            <a:miter lim="800000"/>
            <a:headEnd/>
            <a:tailEnd/>
          </a:ln>
          <a:effectLst/>
        </p:spPr>
        <p:txBody>
          <a:bodyPr wrap="square" anchor="ctr">
            <a:spAutoFit/>
          </a:bodyPr>
          <a:lstStyle/>
          <a:p>
            <a:pPr algn="just"/>
            <a:r>
              <a:rPr lang="en-US" sz="1200" i="1" dirty="0">
                <a:latin typeface="Times New Roman" pitchFamily="18" charset="0"/>
              </a:rPr>
              <a:t>Arizona State University, Tempe, AZ, Catholic University of America, Washington, DC, Chinese Institute of Atomic Energy, Beijing, China, Eastern Kentucky University, Richmond, KY, George Washington University, Washington, DC,  Hampton University, Hampton, VA, Institute for High Energy Physics, Chinese Academy of Sciences, Beijing, China, Institute for High Energy Physics, Protvino, Moscow region, Russia, Institute for Theoretical and Experimental Physics, Moscow, Russia, Kharkov Institute of Physics and Technology, Kharkov, Ukraine,  Massachusetts Institute of Technology, Cambridge, MA, </a:t>
            </a:r>
            <a:r>
              <a:rPr lang="en-US" sz="1200" i="1" dirty="0" smtClean="0">
                <a:latin typeface="Times New Roman" pitchFamily="18" charset="0"/>
              </a:rPr>
              <a:t>Moscow Engineering Physics Institute, Moscow, Russia, Norfolk </a:t>
            </a:r>
            <a:r>
              <a:rPr lang="en-US" sz="1200" i="1" dirty="0">
                <a:latin typeface="Times New Roman" pitchFamily="18" charset="0"/>
              </a:rPr>
              <a:t>State University, Norfolk, VA, North Carolina A&amp;T State University, Greensboro, NC, North Carolina Central University, Durham, NC, Thomas Jefferson National Accelerator Facility, Newport News, VA, Tomsk </a:t>
            </a:r>
            <a:r>
              <a:rPr lang="en-US" sz="1200" i="1" dirty="0" smtClean="0">
                <a:latin typeface="Times New Roman" pitchFamily="18" charset="0"/>
              </a:rPr>
              <a:t>Polytechnic </a:t>
            </a:r>
            <a:r>
              <a:rPr lang="en-US" sz="1200" i="1" dirty="0">
                <a:latin typeface="Times New Roman" pitchFamily="18" charset="0"/>
              </a:rPr>
              <a:t>University, Tomsk, Russia, Idaho State University, Pocatello, ID, University of Illinois, Urbana, IL, University of Kentucky, Lexington, KY,  University of Massachusetts, Amherst, MA, University of North Carolina at Wilmington, Wilmington, NC, University of Virginia, Charlottesville, VA, Yerevan Physics Institute, Yerevan, Armenia  </a:t>
            </a:r>
          </a:p>
        </p:txBody>
      </p:sp>
    </p:spTree>
    <p:extLst>
      <p:ext uri="{BB962C8B-B14F-4D97-AF65-F5344CB8AC3E}">
        <p14:creationId xmlns:p14="http://schemas.microsoft.com/office/powerpoint/2010/main" val="2317694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614363" y="2103320"/>
            <a:ext cx="7031415" cy="3906938"/>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 </a:t>
            </a:r>
            <a:r>
              <a:rPr lang="en-US" dirty="0" smtClean="0">
                <a:latin typeface="Times New Roman" panose="02020603050405020304" pitchFamily="18" charset="0"/>
                <a:cs typeface="Times New Roman" panose="02020603050405020304" pitchFamily="18" charset="0"/>
              </a:rPr>
              <a:t>photoproduction in nucleus coulomb field</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Coulomb part of photoproduction cross section needs to be extracted:</a:t>
            </a:r>
          </a:p>
          <a:p>
            <a:r>
              <a:rPr lang="en-US" dirty="0" smtClean="0">
                <a:latin typeface="Times New Roman" panose="02020603050405020304" pitchFamily="18" charset="0"/>
                <a:cs typeface="Times New Roman" panose="02020603050405020304" pitchFamily="18" charset="0"/>
              </a:rPr>
              <a:t>Challenge: separate Coulomb and Strong photoproduction</a:t>
            </a:r>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Most recent measurement (preceding PrimEx):</a:t>
            </a:r>
          </a:p>
          <a:p>
            <a:pPr lvl="1"/>
            <a:r>
              <a:rPr lang="en-US" dirty="0" smtClean="0">
                <a:latin typeface="Times New Roman" panose="02020603050405020304" pitchFamily="18" charset="0"/>
                <a:cs typeface="Times New Roman" panose="02020603050405020304" pitchFamily="18" charset="0"/>
              </a:rPr>
              <a:t>Cornell (1974)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a:solidFill>
                  <a:schemeClr val="bg1">
                    <a:lumMod val="25000"/>
                  </a:schemeClr>
                </a:solidFill>
                <a:latin typeface="Times New Roman" pitchFamily="18" charset="0"/>
                <a:cs typeface="Times New Roman" pitchFamily="18" charset="0"/>
                <a:sym typeface="Symbol"/>
              </a:rPr>
              <a:t>γγ</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7.92eV±5.3%</a:t>
            </a:r>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experimental methods and measurements:</a:t>
            </a:r>
            <a:br>
              <a:rPr lang="en-US" dirty="0" smtClean="0">
                <a:latin typeface="Times New Roman" pitchFamily="18" charset="0"/>
                <a:cs typeface="Times New Roman" pitchFamily="18" charset="0"/>
                <a:sym typeface="Symbol"/>
              </a:rPr>
            </a:br>
            <a:r>
              <a:rPr lang="en-US" dirty="0" smtClean="0">
                <a:latin typeface="Times New Roman" pitchFamily="18" charset="0"/>
                <a:cs typeface="Times New Roman" pitchFamily="18" charset="0"/>
                <a:sym typeface="Symbol"/>
              </a:rPr>
              <a:t>Primakoff method</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4</a:t>
            </a:fld>
            <a:endParaRPr lang="en-US" dirty="0"/>
          </a:p>
        </p:txBody>
      </p:sp>
      <p:pic>
        <p:nvPicPr>
          <p:cNvPr id="414" name="Picture 9" descr="prcsec"/>
          <p:cNvPicPr>
            <a:picLocks noChangeAspect="1" noChangeArrowheads="1"/>
          </p:cNvPicPr>
          <p:nvPr/>
        </p:nvPicPr>
        <p:blipFill>
          <a:blip r:embed="rId2">
            <a:clrChange>
              <a:clrFrom>
                <a:srgbClr val="FFFFFF"/>
              </a:clrFrom>
              <a:clrTo>
                <a:srgbClr val="FFFFFF">
                  <a:alpha val="0"/>
                </a:srgbClr>
              </a:clrTo>
            </a:clrChange>
            <a:duotone>
              <a:prstClr val="black"/>
              <a:schemeClr val="accent1">
                <a:tint val="45000"/>
                <a:satMod val="400000"/>
              </a:schemeClr>
            </a:duotone>
          </a:blip>
          <a:srcRect/>
          <a:stretch>
            <a:fillRect/>
          </a:stretch>
        </p:blipFill>
        <p:spPr>
          <a:xfrm>
            <a:off x="2947307" y="4078212"/>
            <a:ext cx="4229100" cy="396240"/>
          </a:xfrm>
          <a:prstGeom prst="rect">
            <a:avLst/>
          </a:prstGeom>
          <a:noFill/>
          <a:ln>
            <a:solidFill>
              <a:srgbClr val="000066"/>
            </a:solidFill>
          </a:ln>
        </p:spPr>
      </p:pic>
      <p:pic>
        <p:nvPicPr>
          <p:cNvPr id="415" name="Content Placeholder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298636" y="2409807"/>
            <a:ext cx="3600450" cy="3600450"/>
          </a:xfrm>
          <a:prstGeom prst="rect">
            <a:avLst/>
          </a:prstGeom>
        </p:spPr>
      </p:pic>
      <p:sp>
        <p:nvSpPr>
          <p:cNvPr id="416" name="TextBox 415"/>
          <p:cNvSpPr txBox="1"/>
          <p:nvPr/>
        </p:nvSpPr>
        <p:spPr>
          <a:xfrm>
            <a:off x="10302687" y="2768279"/>
            <a:ext cx="1016112" cy="338554"/>
          </a:xfrm>
          <a:prstGeom prst="rect">
            <a:avLst/>
          </a:prstGeom>
          <a:noFill/>
        </p:spPr>
        <p:txBody>
          <a:bodyPr wrap="none" rtlCol="0">
            <a:spAutoFit/>
          </a:bodyPr>
          <a:lstStyle/>
          <a:p>
            <a:r>
              <a:rPr lang="en-US" sz="1600" dirty="0" smtClean="0">
                <a:solidFill>
                  <a:srgbClr val="C00000"/>
                </a:solidFill>
                <a:latin typeface="Times New Roman" panose="02020603050405020304" pitchFamily="18" charset="0"/>
                <a:cs typeface="Times New Roman" panose="02020603050405020304" pitchFamily="18" charset="0"/>
              </a:rPr>
              <a:t>Primakoff</a:t>
            </a:r>
            <a:endParaRPr lang="en-US" sz="1600" dirty="0">
              <a:solidFill>
                <a:srgbClr val="C00000"/>
              </a:solidFill>
              <a:latin typeface="Times New Roman" panose="02020603050405020304" pitchFamily="18" charset="0"/>
              <a:cs typeface="Times New Roman" panose="02020603050405020304" pitchFamily="18" charset="0"/>
            </a:endParaRPr>
          </a:p>
        </p:txBody>
      </p:sp>
      <p:sp>
        <p:nvSpPr>
          <p:cNvPr id="417" name="TextBox 416"/>
          <p:cNvSpPr txBox="1"/>
          <p:nvPr/>
        </p:nvSpPr>
        <p:spPr>
          <a:xfrm>
            <a:off x="10303777" y="3038544"/>
            <a:ext cx="1492716" cy="338554"/>
          </a:xfrm>
          <a:prstGeom prst="rect">
            <a:avLst/>
          </a:prstGeom>
          <a:noFill/>
        </p:spPr>
        <p:txBody>
          <a:bodyPr wrap="none" rtlCol="0">
            <a:spAutoFit/>
          </a:bodyPr>
          <a:lstStyle/>
          <a:p>
            <a:r>
              <a:rPr lang="en-US" sz="1600" dirty="0" smtClean="0">
                <a:solidFill>
                  <a:srgbClr val="1475A0"/>
                </a:solidFill>
                <a:latin typeface="Times New Roman" panose="02020603050405020304" pitchFamily="18" charset="0"/>
                <a:cs typeface="Times New Roman" panose="02020603050405020304" pitchFamily="18" charset="0"/>
              </a:rPr>
              <a:t>Strong coherent</a:t>
            </a:r>
            <a:endParaRPr lang="en-US" sz="1600" dirty="0">
              <a:solidFill>
                <a:srgbClr val="1475A0"/>
              </a:solidFill>
              <a:latin typeface="Times New Roman" panose="02020603050405020304" pitchFamily="18" charset="0"/>
              <a:cs typeface="Times New Roman" panose="02020603050405020304" pitchFamily="18" charset="0"/>
            </a:endParaRPr>
          </a:p>
        </p:txBody>
      </p:sp>
      <p:sp>
        <p:nvSpPr>
          <p:cNvPr id="418" name="TextBox 417"/>
          <p:cNvSpPr txBox="1"/>
          <p:nvPr/>
        </p:nvSpPr>
        <p:spPr>
          <a:xfrm>
            <a:off x="10302687" y="3308809"/>
            <a:ext cx="1180131" cy="338554"/>
          </a:xfrm>
          <a:prstGeom prst="rect">
            <a:avLst/>
          </a:prstGeom>
          <a:noFill/>
        </p:spPr>
        <p:txBody>
          <a:bodyPr wrap="none" rtlCol="0">
            <a:spAutoFit/>
          </a:bodyPr>
          <a:lstStyle/>
          <a:p>
            <a:r>
              <a:rPr lang="en-US" sz="1600" dirty="0" smtClean="0">
                <a:solidFill>
                  <a:srgbClr val="AA16AE"/>
                </a:solidFill>
                <a:latin typeface="Times New Roman" panose="02020603050405020304" pitchFamily="18" charset="0"/>
                <a:cs typeface="Times New Roman" panose="02020603050405020304" pitchFamily="18" charset="0"/>
              </a:rPr>
              <a:t>Interference</a:t>
            </a:r>
            <a:endParaRPr lang="en-US" sz="1600" dirty="0">
              <a:solidFill>
                <a:srgbClr val="AA16AE"/>
              </a:solidFill>
              <a:latin typeface="Times New Roman" panose="02020603050405020304" pitchFamily="18" charset="0"/>
              <a:cs typeface="Times New Roman" panose="02020603050405020304" pitchFamily="18" charset="0"/>
            </a:endParaRPr>
          </a:p>
        </p:txBody>
      </p:sp>
      <p:sp>
        <p:nvSpPr>
          <p:cNvPr id="419" name="TextBox 418"/>
          <p:cNvSpPr txBox="1"/>
          <p:nvPr/>
        </p:nvSpPr>
        <p:spPr>
          <a:xfrm>
            <a:off x="10302687" y="3616749"/>
            <a:ext cx="1664238" cy="338554"/>
          </a:xfrm>
          <a:prstGeom prst="rect">
            <a:avLst/>
          </a:prstGeom>
          <a:noFill/>
        </p:spPr>
        <p:txBody>
          <a:bodyPr wrap="none" rtlCol="0">
            <a:spAutoFit/>
          </a:bodyPr>
          <a:lstStyle/>
          <a:p>
            <a:r>
              <a:rPr lang="en-US" sz="1600" dirty="0" smtClean="0">
                <a:solidFill>
                  <a:srgbClr val="568424"/>
                </a:solidFill>
                <a:latin typeface="Times New Roman" panose="02020603050405020304" pitchFamily="18" charset="0"/>
                <a:cs typeface="Times New Roman" panose="02020603050405020304" pitchFamily="18" charset="0"/>
              </a:rPr>
              <a:t>Strong Incoherent</a:t>
            </a:r>
            <a:endParaRPr lang="en-US" sz="1600" dirty="0">
              <a:solidFill>
                <a:srgbClr val="568424"/>
              </a:solidFill>
              <a:latin typeface="Times New Roman" panose="02020603050405020304" pitchFamily="18" charset="0"/>
              <a:cs typeface="Times New Roman" panose="02020603050405020304" pitchFamily="18" charset="0"/>
            </a:endParaRPr>
          </a:p>
        </p:txBody>
      </p:sp>
      <p:pic>
        <p:nvPicPr>
          <p:cNvPr id="421" name="Picture 4" descr="primakoff_effect_large"/>
          <p:cNvPicPr>
            <a:picLocks noChangeAspect="1" noChangeArrowheads="1"/>
          </p:cNvPicPr>
          <p:nvPr/>
        </p:nvPicPr>
        <p:blipFill>
          <a:blip r:embed="rId4" cstate="print"/>
          <a:srcRect/>
          <a:stretch>
            <a:fillRect/>
          </a:stretch>
        </p:blipFill>
        <p:spPr>
          <a:xfrm>
            <a:off x="3644498" y="2409807"/>
            <a:ext cx="1300547" cy="1300547"/>
          </a:xfrm>
          <a:prstGeom prst="rect">
            <a:avLst/>
          </a:prstGeom>
          <a:noFill/>
          <a:ln/>
        </p:spPr>
      </p:pic>
    </p:spTree>
    <p:extLst>
      <p:ext uri="{BB962C8B-B14F-4D97-AF65-F5344CB8AC3E}">
        <p14:creationId xmlns:p14="http://schemas.microsoft.com/office/powerpoint/2010/main" val="133989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080657" y="2451657"/>
            <a:ext cx="1886052" cy="1310004"/>
            <a:chOff x="3429000" y="2272309"/>
            <a:chExt cx="1886052" cy="1310004"/>
          </a:xfrm>
        </p:grpSpPr>
        <p:pic>
          <p:nvPicPr>
            <p:cNvPr id="14" name="Picture 13" descr="stang1.jpg"/>
            <p:cNvPicPr>
              <a:picLocks noChangeAspect="1"/>
            </p:cNvPicPr>
            <p:nvPr/>
          </p:nvPicPr>
          <p:blipFill>
            <a:blip r:embed="rId2">
              <a:clrChange>
                <a:clrFrom>
                  <a:srgbClr val="C39C7B"/>
                </a:clrFrom>
                <a:clrTo>
                  <a:srgbClr val="C39C7B">
                    <a:alpha val="0"/>
                  </a:srgbClr>
                </a:clrTo>
              </a:clrChange>
              <a:extLst>
                <a:ext uri="{BEBA8EAE-BF5A-486C-A8C5-ECC9F3942E4B}">
                  <a14:imgProps xmlns:a14="http://schemas.microsoft.com/office/drawing/2010/main">
                    <a14:imgLayer r:embed="rId3">
                      <a14:imgEffect>
                        <a14:brightnessContrast bright="24000" contrast="25000"/>
                      </a14:imgEffect>
                    </a14:imgLayer>
                  </a14:imgProps>
                </a:ext>
              </a:extLst>
            </a:blip>
            <a:stretch>
              <a:fillRect/>
            </a:stretch>
          </p:blipFill>
          <p:spPr>
            <a:xfrm>
              <a:off x="3429000" y="2272309"/>
              <a:ext cx="1633728" cy="1306982"/>
            </a:xfrm>
            <a:prstGeom prst="rect">
              <a:avLst/>
            </a:prstGeom>
          </p:spPr>
        </p:pic>
        <p:sp>
          <p:nvSpPr>
            <p:cNvPr id="15" name="TextBox 14"/>
            <p:cNvSpPr txBox="1"/>
            <p:nvPr/>
          </p:nvSpPr>
          <p:spPr>
            <a:xfrm>
              <a:off x="3690468" y="3077976"/>
              <a:ext cx="411480" cy="461665"/>
            </a:xfrm>
            <a:prstGeom prst="rect">
              <a:avLst/>
            </a:prstGeom>
            <a:noFill/>
          </p:spPr>
          <p:txBody>
            <a:bodyPr wrap="square" rtlCol="0">
              <a:spAutoFit/>
              <a:scene3d>
                <a:camera prst="orthographicFront">
                  <a:rot lat="300000" lon="300000" rev="2160000"/>
                </a:camera>
                <a:lightRig rig="flood" dir="t"/>
              </a:scene3d>
              <a:sp3d prstMaterial="plastic">
                <a:bevelT w="215900" h="215900"/>
                <a:bevelB w="215900" h="215900"/>
                <a:extrusionClr>
                  <a:srgbClr val="FF0000"/>
                </a:extrusionClr>
                <a:contourClr>
                  <a:schemeClr val="bg1"/>
                </a:contourClr>
              </a:sp3d>
            </a:bodyPr>
            <a:lstStyle/>
            <a:p>
              <a:r>
                <a:rPr lang="en-US" sz="2400" b="1" dirty="0" smtClean="0">
                  <a:solidFill>
                    <a:srgbClr val="3C5A78"/>
                  </a:solidFill>
                  <a:effectLst>
                    <a:outerShdw blurRad="63500" dist="127000" dir="4800000" algn="tl" rotWithShape="0">
                      <a:prstClr val="black">
                        <a:alpha val="70000"/>
                      </a:prstClr>
                    </a:outerShdw>
                  </a:effectLst>
                  <a:sym typeface="Symbol"/>
                </a:rPr>
                <a:t></a:t>
              </a:r>
              <a:endParaRPr lang="en-US" sz="2400" b="1" dirty="0">
                <a:solidFill>
                  <a:srgbClr val="3C5A78"/>
                </a:solidFill>
                <a:effectLst>
                  <a:outerShdw blurRad="63500" dist="127000" dir="4800000" algn="tl" rotWithShape="0">
                    <a:prstClr val="black">
                      <a:alpha val="70000"/>
                    </a:prstClr>
                  </a:outerShdw>
                </a:effectLst>
              </a:endParaRPr>
            </a:p>
          </p:txBody>
        </p:sp>
        <p:sp>
          <p:nvSpPr>
            <p:cNvPr id="16" name="TextBox 15"/>
            <p:cNvSpPr txBox="1"/>
            <p:nvPr/>
          </p:nvSpPr>
          <p:spPr>
            <a:xfrm>
              <a:off x="4629252" y="3120648"/>
              <a:ext cx="685800" cy="461665"/>
            </a:xfrm>
            <a:prstGeom prst="rect">
              <a:avLst/>
            </a:prstGeom>
            <a:noFill/>
          </p:spPr>
          <p:txBody>
            <a:bodyPr wrap="square" rtlCol="0">
              <a:spAutoFit/>
              <a:scene3d>
                <a:camera prst="orthographicFront">
                  <a:rot lat="300000" lon="300000" rev="17400000"/>
                </a:camera>
                <a:lightRig rig="flood" dir="t"/>
              </a:scene3d>
              <a:sp3d prstMaterial="plastic">
                <a:bevelT w="215900" h="215900"/>
                <a:bevelB w="215900" h="215900"/>
                <a:extrusionClr>
                  <a:srgbClr val="FF0000"/>
                </a:extrusionClr>
                <a:contourClr>
                  <a:schemeClr val="bg1"/>
                </a:contourClr>
              </a:sp3d>
            </a:bodyPr>
            <a:lstStyle/>
            <a:p>
              <a:r>
                <a:rPr lang="en-US" sz="2400" b="1" dirty="0" smtClean="0">
                  <a:solidFill>
                    <a:srgbClr val="3C5A78"/>
                  </a:solidFill>
                  <a:effectLst>
                    <a:outerShdw blurRad="38100" dist="63500" dir="600000" algn="ctr" rotWithShape="0">
                      <a:schemeClr val="tx1">
                        <a:alpha val="50000"/>
                      </a:schemeClr>
                    </a:outerShdw>
                  </a:effectLst>
                  <a:sym typeface="Symbol"/>
                </a:rPr>
                <a:t></a:t>
              </a:r>
              <a:r>
                <a:rPr lang="en-US" sz="2400" b="1" baseline="50000" dirty="0" smtClean="0">
                  <a:solidFill>
                    <a:srgbClr val="3C5A78"/>
                  </a:solidFill>
                  <a:effectLst>
                    <a:outerShdw blurRad="38100" dist="63500" dir="600000" algn="ctr" rotWithShape="0">
                      <a:schemeClr val="tx1">
                        <a:alpha val="50000"/>
                      </a:schemeClr>
                    </a:outerShdw>
                  </a:effectLst>
                  <a:sym typeface="Symbol"/>
                </a:rPr>
                <a:t>0</a:t>
              </a:r>
              <a:endParaRPr lang="en-US" sz="2400" b="1" baseline="50000" dirty="0">
                <a:solidFill>
                  <a:srgbClr val="3C5A78"/>
                </a:solidFill>
                <a:effectLst>
                  <a:outerShdw blurRad="38100" dist="63500" dir="600000" algn="ctr" rotWithShape="0">
                    <a:schemeClr val="tx1">
                      <a:alpha val="50000"/>
                    </a:schemeClr>
                  </a:outerShdw>
                </a:effectLst>
              </a:endParaRPr>
            </a:p>
          </p:txBody>
        </p:sp>
        <p:sp>
          <p:nvSpPr>
            <p:cNvPr id="17" name="TextBox 16"/>
            <p:cNvSpPr txBox="1"/>
            <p:nvPr/>
          </p:nvSpPr>
          <p:spPr>
            <a:xfrm>
              <a:off x="4172052" y="2968248"/>
              <a:ext cx="762000" cy="461665"/>
            </a:xfrm>
            <a:prstGeom prst="rect">
              <a:avLst/>
            </a:prstGeom>
            <a:noFill/>
          </p:spPr>
          <p:txBody>
            <a:bodyPr wrap="square" rtlCol="0">
              <a:spAutoFit/>
              <a:scene3d>
                <a:camera prst="orthographicFront">
                  <a:rot lat="300000" lon="300000" rev="20400000"/>
                </a:camera>
                <a:lightRig rig="flood" dir="t"/>
              </a:scene3d>
              <a:sp3d prstMaterial="plastic">
                <a:bevelT w="215900" h="215900"/>
                <a:bevelB w="215900" h="215900"/>
                <a:extrusionClr>
                  <a:srgbClr val="FF0000"/>
                </a:extrusionClr>
                <a:contourClr>
                  <a:schemeClr val="bg1"/>
                </a:contourClr>
              </a:sp3d>
            </a:bodyPr>
            <a:lstStyle/>
            <a:p>
              <a:r>
                <a:rPr lang="en-US" sz="2400" b="1" dirty="0" smtClean="0">
                  <a:solidFill>
                    <a:srgbClr val="3C5A78"/>
                  </a:solidFill>
                  <a:effectLst>
                    <a:outerShdw blurRad="50800" dist="63500" dir="3000000" algn="ctr" rotWithShape="0">
                      <a:srgbClr val="000000">
                        <a:alpha val="60000"/>
                      </a:srgbClr>
                    </a:outerShdw>
                  </a:effectLst>
                  <a:sym typeface="Symbol"/>
                </a:rPr>
                <a:t></a:t>
              </a:r>
              <a:r>
                <a:rPr lang="en-US" sz="2400" b="1" baseline="50000" dirty="0" smtClean="0">
                  <a:solidFill>
                    <a:srgbClr val="3C5A78"/>
                  </a:solidFill>
                  <a:effectLst>
                    <a:outerShdw blurRad="63500" dist="63500" dir="3000000" algn="ctr" rotWithShape="0">
                      <a:srgbClr val="000000">
                        <a:alpha val="50000"/>
                      </a:srgbClr>
                    </a:outerShdw>
                  </a:effectLst>
                  <a:sym typeface="Symbol"/>
                </a:rPr>
                <a:t>0</a:t>
              </a:r>
              <a:endParaRPr lang="en-US" sz="2400" b="1" baseline="50000" dirty="0">
                <a:solidFill>
                  <a:srgbClr val="3C5A78"/>
                </a:solidFill>
                <a:effectLst>
                  <a:outerShdw blurRad="63500" dist="63500" dir="3000000" algn="ctr" rotWithShape="0">
                    <a:srgbClr val="000000">
                      <a:alpha val="50000"/>
                    </a:srgbClr>
                  </a:outerShdw>
                </a:effectLst>
              </a:endParaRPr>
            </a:p>
          </p:txBody>
        </p:sp>
      </p:grpSp>
      <p:sp>
        <p:nvSpPr>
          <p:cNvPr id="61" name="Content Placeholder 2"/>
          <p:cNvSpPr txBox="1">
            <a:spLocks/>
          </p:cNvSpPr>
          <p:nvPr/>
        </p:nvSpPr>
        <p:spPr>
          <a:xfrm>
            <a:off x="943765" y="2103319"/>
            <a:ext cx="7503549" cy="4253031"/>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Direct decay length measurement</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Decay length is only ~20</a:t>
            </a:r>
            <a:r>
              <a:rPr lang="el-GR" dirty="0" smtClean="0">
                <a:latin typeface="Times New Roman" panose="02020603050405020304" pitchFamily="18" charset="0"/>
                <a:cs typeface="Times New Roman" panose="02020603050405020304" pitchFamily="18" charset="0"/>
              </a:rPr>
              <a:t>μ</a:t>
            </a:r>
            <a:r>
              <a:rPr lang="en-US" dirty="0" smtClean="0">
                <a:latin typeface="Times New Roman" panose="02020603050405020304" pitchFamily="18" charset="0"/>
                <a:cs typeface="Times New Roman" panose="02020603050405020304" pitchFamily="18" charset="0"/>
              </a:rPr>
              <a:t>m at 100GeV</a:t>
            </a:r>
          </a:p>
          <a:p>
            <a:r>
              <a:rPr lang="en-US" dirty="0" smtClean="0">
                <a:latin typeface="Times New Roman" panose="02020603050405020304" pitchFamily="18" charset="0"/>
                <a:cs typeface="Times New Roman" panose="02020603050405020304" pitchFamily="18" charset="0"/>
              </a:rPr>
              <a:t>Limited by unknown </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 </a:t>
            </a:r>
            <a:r>
              <a:rPr lang="en-US" dirty="0" smtClean="0">
                <a:latin typeface="Times New Roman" panose="02020603050405020304" pitchFamily="18" charset="0"/>
                <a:cs typeface="Times New Roman" panose="02020603050405020304" pitchFamily="18" charset="0"/>
              </a:rPr>
              <a:t>momentum spectrum</a:t>
            </a:r>
          </a:p>
          <a:p>
            <a:r>
              <a:rPr lang="en-US" dirty="0" smtClean="0">
                <a:latin typeface="Times New Roman" panose="02020603050405020304" pitchFamily="18" charset="0"/>
                <a:cs typeface="Times New Roman" panose="02020603050405020304" pitchFamily="18" charset="0"/>
              </a:rPr>
              <a:t>No need to know production mechanism and cross section</a:t>
            </a:r>
          </a:p>
          <a:p>
            <a:r>
              <a:rPr lang="en-US" dirty="0" smtClean="0">
                <a:latin typeface="Times New Roman" panose="02020603050405020304" pitchFamily="18" charset="0"/>
                <a:cs typeface="Times New Roman" panose="02020603050405020304" pitchFamily="18" charset="0"/>
              </a:rPr>
              <a:t>Measurements:</a:t>
            </a:r>
          </a:p>
          <a:p>
            <a:pPr lvl="1"/>
            <a:r>
              <a:rPr lang="en-US" dirty="0" smtClean="0">
                <a:latin typeface="Times New Roman" panose="02020603050405020304" pitchFamily="18" charset="0"/>
                <a:cs typeface="Times New Roman" panose="02020603050405020304" pitchFamily="18" charset="0"/>
              </a:rPr>
              <a:t>CERN (1984)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a:solidFill>
                  <a:schemeClr val="bg1">
                    <a:lumMod val="25000"/>
                  </a:schemeClr>
                </a:solidFill>
                <a:latin typeface="Times New Roman" pitchFamily="18" charset="0"/>
                <a:cs typeface="Times New Roman" pitchFamily="18" charset="0"/>
                <a:sym typeface="Symbol"/>
              </a:rPr>
              <a:t>γγ</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7.34eV±3.1%</a:t>
            </a:r>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experimental methods and measurements:</a:t>
            </a:r>
            <a:br>
              <a:rPr lang="en-US" dirty="0" smtClean="0">
                <a:latin typeface="Times New Roman" pitchFamily="18" charset="0"/>
                <a:cs typeface="Times New Roman" pitchFamily="18" charset="0"/>
                <a:sym typeface="Symbol"/>
              </a:rPr>
            </a:br>
            <a:r>
              <a:rPr lang="en-US" dirty="0" smtClean="0">
                <a:latin typeface="Times New Roman" pitchFamily="18" charset="0"/>
                <a:cs typeface="Times New Roman" pitchFamily="18" charset="0"/>
                <a:sym typeface="Symbol"/>
              </a:rPr>
              <a:t>Direct measurement</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5</a:t>
            </a:fld>
            <a:endParaRPr lang="en-US" dirty="0"/>
          </a:p>
        </p:txBody>
      </p:sp>
      <p:pic>
        <p:nvPicPr>
          <p:cNvPr id="18" name="Picture 25" descr="direct_cern3"/>
          <p:cNvPicPr>
            <a:picLocks noChangeAspect="1" noChangeArrowheads="1"/>
          </p:cNvPicPr>
          <p:nvPr/>
        </p:nvPicPr>
        <p:blipFill>
          <a:blip r:embed="rId4">
            <a:clrChange>
              <a:clrFrom>
                <a:srgbClr val="FFFFFF"/>
              </a:clrFrom>
              <a:clrTo>
                <a:srgbClr val="FFFFFF">
                  <a:alpha val="0"/>
                </a:srgbClr>
              </a:clrTo>
            </a:clrChange>
          </a:blip>
          <a:srcRect l="8485" t="20392" r="8485" b="20392"/>
          <a:stretch>
            <a:fillRect/>
          </a:stretch>
        </p:blipFill>
        <p:spPr>
          <a:xfrm>
            <a:off x="6774542" y="2481938"/>
            <a:ext cx="5010894" cy="2761502"/>
          </a:xfrm>
          <a:prstGeom prst="rect">
            <a:avLst/>
          </a:prstGeom>
          <a:noFill/>
        </p:spPr>
      </p:pic>
    </p:spTree>
    <p:extLst>
      <p:ext uri="{BB962C8B-B14F-4D97-AF65-F5344CB8AC3E}">
        <p14:creationId xmlns:p14="http://schemas.microsoft.com/office/powerpoint/2010/main" val="201951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1134120" y="2030748"/>
            <a:ext cx="6702012" cy="4123310"/>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n-US" dirty="0" smtClean="0">
                <a:latin typeface="Times New Roman" panose="02020603050405020304" pitchFamily="18" charset="0"/>
                <a:cs typeface="Times New Roman" panose="02020603050405020304" pitchFamily="18" charset="0"/>
              </a:rPr>
              <a:t>“Photoproduction” on virtual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 in 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e</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collisions</a:t>
            </a:r>
          </a:p>
          <a:p>
            <a:endParaRPr lang="en-US" dirty="0">
              <a:latin typeface="Times New Roman" panose="02020603050405020304" pitchFamily="18" charset="0"/>
              <a:cs typeface="Times New Roman" panose="02020603050405020304" pitchFamily="18" charset="0"/>
            </a:endParaRP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No need to separate coulomb and strong production</a:t>
            </a:r>
          </a:p>
          <a:p>
            <a:r>
              <a:rPr lang="en-US" dirty="0" smtClean="0">
                <a:latin typeface="Times New Roman" panose="02020603050405020304" pitchFamily="18" charset="0"/>
                <a:cs typeface="Times New Roman" panose="02020603050405020304" pitchFamily="18" charset="0"/>
              </a:rPr>
              <a:t>Photoproduction cross section needs to be extracted</a:t>
            </a:r>
          </a:p>
          <a:p>
            <a:r>
              <a:rPr lang="en-US" dirty="0" smtClean="0">
                <a:latin typeface="Times New Roman" panose="02020603050405020304" pitchFamily="18" charset="0"/>
                <a:cs typeface="Times New Roman" panose="02020603050405020304" pitchFamily="18" charset="0"/>
              </a:rPr>
              <a:t>Limited by the luminosity of crossing beams accuracy</a:t>
            </a:r>
          </a:p>
          <a:p>
            <a:r>
              <a:rPr lang="en-US" dirty="0" smtClean="0">
                <a:latin typeface="Times New Roman" panose="02020603050405020304" pitchFamily="18" charset="0"/>
                <a:cs typeface="Times New Roman" panose="02020603050405020304" pitchFamily="18" charset="0"/>
              </a:rPr>
              <a:t>Measurements:</a:t>
            </a:r>
          </a:p>
          <a:p>
            <a:pPr lvl="1"/>
            <a:r>
              <a:rPr lang="en-US" dirty="0" smtClean="0">
                <a:latin typeface="Times New Roman" panose="02020603050405020304" pitchFamily="18" charset="0"/>
                <a:cs typeface="Times New Roman" panose="02020603050405020304" pitchFamily="18" charset="0"/>
              </a:rPr>
              <a:t>CBAL (1988)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a:solidFill>
                  <a:schemeClr val="bg1">
                    <a:lumMod val="25000"/>
                  </a:schemeClr>
                </a:solidFill>
                <a:latin typeface="Times New Roman" pitchFamily="18" charset="0"/>
                <a:cs typeface="Times New Roman" pitchFamily="18" charset="0"/>
                <a:sym typeface="Symbol"/>
              </a:rPr>
              <a:t>γγ</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7.75eV±6.4%</a:t>
            </a:r>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experimental methods and measurements:</a:t>
            </a:r>
            <a:br>
              <a:rPr lang="en-US" dirty="0" smtClean="0">
                <a:latin typeface="Times New Roman" pitchFamily="18" charset="0"/>
                <a:cs typeface="Times New Roman" pitchFamily="18" charset="0"/>
                <a:sym typeface="Symbol"/>
              </a:rPr>
            </a:br>
            <a:r>
              <a:rPr lang="en-US" dirty="0" smtClean="0">
                <a:latin typeface="Times New Roman" pitchFamily="18" charset="0"/>
                <a:cs typeface="Times New Roman" pitchFamily="18" charset="0"/>
                <a:sym typeface="Symbol"/>
              </a:rPr>
              <a:t>production in e</a:t>
            </a:r>
            <a:r>
              <a:rPr lang="en-US" baseline="30000"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e</a:t>
            </a:r>
            <a:r>
              <a:rPr lang="en-US" baseline="30000"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collisions</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6</a:t>
            </a:fld>
            <a:endParaRPr lang="en-US" dirty="0"/>
          </a:p>
        </p:txBody>
      </p:sp>
      <p:grpSp>
        <p:nvGrpSpPr>
          <p:cNvPr id="13" name="Group 14"/>
          <p:cNvGrpSpPr>
            <a:grpSpLocks/>
          </p:cNvGrpSpPr>
          <p:nvPr/>
        </p:nvGrpSpPr>
        <p:grpSpPr bwMode="auto">
          <a:xfrm rot="2438618">
            <a:off x="4269312" y="3266868"/>
            <a:ext cx="288539" cy="95094"/>
            <a:chOff x="576" y="2016"/>
            <a:chExt cx="5184" cy="769"/>
          </a:xfrm>
        </p:grpSpPr>
        <p:grpSp>
          <p:nvGrpSpPr>
            <p:cNvPr id="98" name="Group 15"/>
            <p:cNvGrpSpPr>
              <a:grpSpLocks/>
            </p:cNvGrpSpPr>
            <p:nvPr/>
          </p:nvGrpSpPr>
          <p:grpSpPr bwMode="auto">
            <a:xfrm>
              <a:off x="4028" y="2016"/>
              <a:ext cx="1732" cy="769"/>
              <a:chOff x="432" y="1584"/>
              <a:chExt cx="1732" cy="769"/>
            </a:xfrm>
          </p:grpSpPr>
          <p:sp>
            <p:nvSpPr>
              <p:cNvPr id="109"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0"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1"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12"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99" name="Group 20"/>
            <p:cNvGrpSpPr>
              <a:grpSpLocks/>
            </p:cNvGrpSpPr>
            <p:nvPr/>
          </p:nvGrpSpPr>
          <p:grpSpPr bwMode="auto">
            <a:xfrm>
              <a:off x="2300" y="2016"/>
              <a:ext cx="1732" cy="769"/>
              <a:chOff x="432" y="1584"/>
              <a:chExt cx="1732" cy="769"/>
            </a:xfrm>
          </p:grpSpPr>
          <p:sp>
            <p:nvSpPr>
              <p:cNvPr id="105"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6"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7"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8"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100" name="Group 25"/>
            <p:cNvGrpSpPr>
              <a:grpSpLocks/>
            </p:cNvGrpSpPr>
            <p:nvPr/>
          </p:nvGrpSpPr>
          <p:grpSpPr bwMode="auto">
            <a:xfrm>
              <a:off x="576" y="2016"/>
              <a:ext cx="1732" cy="769"/>
              <a:chOff x="432" y="1584"/>
              <a:chExt cx="1732" cy="769"/>
            </a:xfrm>
          </p:grpSpPr>
          <p:sp>
            <p:nvSpPr>
              <p:cNvPr id="101"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2"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3"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104"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19" name="Group 30"/>
          <p:cNvGrpSpPr>
            <a:grpSpLocks/>
          </p:cNvGrpSpPr>
          <p:nvPr/>
        </p:nvGrpSpPr>
        <p:grpSpPr bwMode="auto">
          <a:xfrm rot="2438618">
            <a:off x="4221456" y="3140970"/>
            <a:ext cx="95091" cy="94765"/>
            <a:chOff x="432" y="1584"/>
            <a:chExt cx="1732" cy="769"/>
          </a:xfrm>
        </p:grpSpPr>
        <p:sp>
          <p:nvSpPr>
            <p:cNvPr id="94"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5"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6"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7"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20" name="Line 8"/>
          <p:cNvSpPr>
            <a:spLocks noChangeShapeType="1"/>
          </p:cNvSpPr>
          <p:nvPr/>
        </p:nvSpPr>
        <p:spPr bwMode="auto">
          <a:xfrm flipV="1">
            <a:off x="3105358" y="2819588"/>
            <a:ext cx="678656" cy="1"/>
          </a:xfrm>
          <a:prstGeom prst="line">
            <a:avLst/>
          </a:prstGeom>
          <a:noFill/>
          <a:ln w="19050">
            <a:solidFill>
              <a:schemeClr val="bg1">
                <a:lumMod val="25000"/>
              </a:schemeClr>
            </a:solidFill>
            <a:round/>
            <a:headEnd/>
            <a:tailEnd type="triangle" w="med" len="med"/>
          </a:ln>
        </p:spPr>
        <p:txBody>
          <a:bodyPr/>
          <a:lstStyle/>
          <a:p>
            <a:endParaRPr lang="en-US" dirty="0"/>
          </a:p>
        </p:txBody>
      </p:sp>
      <p:sp>
        <p:nvSpPr>
          <p:cNvPr id="21" name="Line 8"/>
          <p:cNvSpPr>
            <a:spLocks noChangeShapeType="1"/>
          </p:cNvSpPr>
          <p:nvPr/>
        </p:nvSpPr>
        <p:spPr bwMode="auto">
          <a:xfrm flipH="1" flipV="1">
            <a:off x="4517531" y="3409536"/>
            <a:ext cx="805516" cy="0"/>
          </a:xfrm>
          <a:prstGeom prst="line">
            <a:avLst/>
          </a:prstGeom>
          <a:noFill/>
          <a:ln w="19050">
            <a:solidFill>
              <a:schemeClr val="bg1">
                <a:lumMod val="25000"/>
              </a:schemeClr>
            </a:solidFill>
            <a:round/>
            <a:headEnd/>
            <a:tailEnd type="triangle" w="med" len="med"/>
          </a:ln>
        </p:spPr>
        <p:txBody>
          <a:bodyPr/>
          <a:lstStyle/>
          <a:p>
            <a:endParaRPr lang="en-US" dirty="0"/>
          </a:p>
        </p:txBody>
      </p:sp>
      <p:grpSp>
        <p:nvGrpSpPr>
          <p:cNvPr id="22" name="Group 13"/>
          <p:cNvGrpSpPr>
            <a:grpSpLocks/>
          </p:cNvGrpSpPr>
          <p:nvPr/>
        </p:nvGrpSpPr>
        <p:grpSpPr bwMode="auto">
          <a:xfrm rot="2438618">
            <a:off x="3728022" y="2935888"/>
            <a:ext cx="502641" cy="96410"/>
            <a:chOff x="1746" y="1436"/>
            <a:chExt cx="1086" cy="293"/>
          </a:xfrm>
        </p:grpSpPr>
        <p:grpSp>
          <p:nvGrpSpPr>
            <p:cNvPr id="72" name="Group 14"/>
            <p:cNvGrpSpPr>
              <a:grpSpLocks/>
            </p:cNvGrpSpPr>
            <p:nvPr/>
          </p:nvGrpSpPr>
          <p:grpSpPr bwMode="auto">
            <a:xfrm>
              <a:off x="1979" y="1440"/>
              <a:ext cx="707" cy="289"/>
              <a:chOff x="576" y="2016"/>
              <a:chExt cx="5184" cy="769"/>
            </a:xfrm>
          </p:grpSpPr>
          <p:grpSp>
            <p:nvGrpSpPr>
              <p:cNvPr id="79" name="Group 15"/>
              <p:cNvGrpSpPr>
                <a:grpSpLocks/>
              </p:cNvGrpSpPr>
              <p:nvPr/>
            </p:nvGrpSpPr>
            <p:grpSpPr bwMode="auto">
              <a:xfrm>
                <a:off x="4028" y="2016"/>
                <a:ext cx="1732" cy="769"/>
                <a:chOff x="432" y="1584"/>
                <a:chExt cx="1732" cy="769"/>
              </a:xfrm>
            </p:grpSpPr>
            <p:sp>
              <p:nvSpPr>
                <p:cNvPr id="90"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1"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2"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93"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80" name="Group 20"/>
              <p:cNvGrpSpPr>
                <a:grpSpLocks/>
              </p:cNvGrpSpPr>
              <p:nvPr/>
            </p:nvGrpSpPr>
            <p:grpSpPr bwMode="auto">
              <a:xfrm>
                <a:off x="2300" y="2016"/>
                <a:ext cx="1732" cy="769"/>
                <a:chOff x="432" y="1584"/>
                <a:chExt cx="1732" cy="769"/>
              </a:xfrm>
            </p:grpSpPr>
            <p:sp>
              <p:nvSpPr>
                <p:cNvPr id="86"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7"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8"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9"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81" name="Group 25"/>
              <p:cNvGrpSpPr>
                <a:grpSpLocks/>
              </p:cNvGrpSpPr>
              <p:nvPr/>
            </p:nvGrpSpPr>
            <p:grpSpPr bwMode="auto">
              <a:xfrm>
                <a:off x="576" y="2016"/>
                <a:ext cx="1732" cy="769"/>
                <a:chOff x="432" y="1584"/>
                <a:chExt cx="1732" cy="769"/>
              </a:xfrm>
            </p:grpSpPr>
            <p:sp>
              <p:nvSpPr>
                <p:cNvPr id="82"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3"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4"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85"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73" name="Group 30"/>
            <p:cNvGrpSpPr>
              <a:grpSpLocks/>
            </p:cNvGrpSpPr>
            <p:nvPr/>
          </p:nvGrpSpPr>
          <p:grpSpPr bwMode="auto">
            <a:xfrm>
              <a:off x="1746" y="1436"/>
              <a:ext cx="233" cy="288"/>
              <a:chOff x="432" y="1584"/>
              <a:chExt cx="1732" cy="769"/>
            </a:xfrm>
          </p:grpSpPr>
          <p:sp>
            <p:nvSpPr>
              <p:cNvPr id="75"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76"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77"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78"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74" name="Line 35"/>
            <p:cNvSpPr>
              <a:spLocks noChangeShapeType="1"/>
            </p:cNvSpPr>
            <p:nvPr/>
          </p:nvSpPr>
          <p:spPr bwMode="auto">
            <a:xfrm>
              <a:off x="2688" y="158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sp>
        <p:nvSpPr>
          <p:cNvPr id="23" name="Oval 22"/>
          <p:cNvSpPr/>
          <p:nvPr/>
        </p:nvSpPr>
        <p:spPr>
          <a:xfrm>
            <a:off x="4110701" y="3087604"/>
            <a:ext cx="133944" cy="76966"/>
          </a:xfrm>
          <a:prstGeom prst="ellipse">
            <a:avLst/>
          </a:prstGeom>
          <a:pattFill prst="lgCheck">
            <a:fgClr>
              <a:schemeClr val="accent1"/>
            </a:fgClr>
            <a:bgClr>
              <a:schemeClr val="bg1"/>
            </a:bgClr>
          </a:patt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ine 8"/>
          <p:cNvSpPr>
            <a:spLocks noChangeShapeType="1"/>
          </p:cNvSpPr>
          <p:nvPr/>
        </p:nvSpPr>
        <p:spPr bwMode="auto">
          <a:xfrm flipV="1">
            <a:off x="4208762" y="3014748"/>
            <a:ext cx="504203" cy="78785"/>
          </a:xfrm>
          <a:prstGeom prst="line">
            <a:avLst/>
          </a:prstGeom>
          <a:noFill/>
          <a:ln w="31750">
            <a:solidFill>
              <a:schemeClr val="bg1">
                <a:lumMod val="25000"/>
              </a:schemeClr>
            </a:solidFill>
            <a:prstDash val="sysDash"/>
            <a:round/>
            <a:headEnd/>
            <a:tailEnd type="triangle" w="med" len="med"/>
          </a:ln>
        </p:spPr>
        <p:txBody>
          <a:bodyPr/>
          <a:lstStyle/>
          <a:p>
            <a:endParaRPr lang="en-US" dirty="0"/>
          </a:p>
        </p:txBody>
      </p:sp>
      <p:grpSp>
        <p:nvGrpSpPr>
          <p:cNvPr id="25" name="Group 13"/>
          <p:cNvGrpSpPr>
            <a:grpSpLocks/>
          </p:cNvGrpSpPr>
          <p:nvPr/>
        </p:nvGrpSpPr>
        <p:grpSpPr bwMode="auto">
          <a:xfrm rot="1251280">
            <a:off x="4656310" y="3048306"/>
            <a:ext cx="790581" cy="243195"/>
            <a:chOff x="1746" y="1436"/>
            <a:chExt cx="1061" cy="293"/>
          </a:xfrm>
        </p:grpSpPr>
        <p:grpSp>
          <p:nvGrpSpPr>
            <p:cNvPr id="49" name="Group 14"/>
            <p:cNvGrpSpPr>
              <a:grpSpLocks/>
            </p:cNvGrpSpPr>
            <p:nvPr/>
          </p:nvGrpSpPr>
          <p:grpSpPr bwMode="auto">
            <a:xfrm>
              <a:off x="1979" y="1440"/>
              <a:ext cx="707" cy="289"/>
              <a:chOff x="576" y="2016"/>
              <a:chExt cx="5184" cy="769"/>
            </a:xfrm>
          </p:grpSpPr>
          <p:grpSp>
            <p:nvGrpSpPr>
              <p:cNvPr id="56" name="Group 15"/>
              <p:cNvGrpSpPr>
                <a:grpSpLocks/>
              </p:cNvGrpSpPr>
              <p:nvPr/>
            </p:nvGrpSpPr>
            <p:grpSpPr bwMode="auto">
              <a:xfrm>
                <a:off x="4028" y="2016"/>
                <a:ext cx="1732" cy="769"/>
                <a:chOff x="432" y="1584"/>
                <a:chExt cx="1732" cy="769"/>
              </a:xfrm>
            </p:grpSpPr>
            <p:sp>
              <p:nvSpPr>
                <p:cNvPr id="68"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9"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70"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71"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57" name="Group 20"/>
              <p:cNvGrpSpPr>
                <a:grpSpLocks/>
              </p:cNvGrpSpPr>
              <p:nvPr/>
            </p:nvGrpSpPr>
            <p:grpSpPr bwMode="auto">
              <a:xfrm>
                <a:off x="2312" y="2016"/>
                <a:ext cx="1720" cy="769"/>
                <a:chOff x="444" y="1584"/>
                <a:chExt cx="1720" cy="769"/>
              </a:xfrm>
            </p:grpSpPr>
            <p:sp>
              <p:nvSpPr>
                <p:cNvPr id="64"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5"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6"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7" name="Arc 24"/>
                <p:cNvSpPr>
                  <a:spLocks/>
                </p:cNvSpPr>
                <p:nvPr/>
              </p:nvSpPr>
              <p:spPr bwMode="auto">
                <a:xfrm flipH="1" flipV="1">
                  <a:off x="444" y="1591"/>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58" name="Group 25"/>
              <p:cNvGrpSpPr>
                <a:grpSpLocks/>
              </p:cNvGrpSpPr>
              <p:nvPr/>
            </p:nvGrpSpPr>
            <p:grpSpPr bwMode="auto">
              <a:xfrm>
                <a:off x="576" y="2016"/>
                <a:ext cx="1732" cy="769"/>
                <a:chOff x="432" y="1584"/>
                <a:chExt cx="1732" cy="769"/>
              </a:xfrm>
            </p:grpSpPr>
            <p:sp>
              <p:nvSpPr>
                <p:cNvPr id="59"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0"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2" name="Arc 2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63"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grpSp>
          <p:nvGrpSpPr>
            <p:cNvPr id="50" name="Group 30"/>
            <p:cNvGrpSpPr>
              <a:grpSpLocks/>
            </p:cNvGrpSpPr>
            <p:nvPr/>
          </p:nvGrpSpPr>
          <p:grpSpPr bwMode="auto">
            <a:xfrm>
              <a:off x="1746" y="1436"/>
              <a:ext cx="233" cy="288"/>
              <a:chOff x="432" y="1584"/>
              <a:chExt cx="1732" cy="769"/>
            </a:xfrm>
          </p:grpSpPr>
          <p:sp>
            <p:nvSpPr>
              <p:cNvPr id="52" name="Arc 3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53" name="Arc 3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54" name="Arc 3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55" name="Arc 3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sp>
          <p:nvSpPr>
            <p:cNvPr id="51" name="Line 35"/>
            <p:cNvSpPr>
              <a:spLocks noChangeShapeType="1"/>
            </p:cNvSpPr>
            <p:nvPr/>
          </p:nvSpPr>
          <p:spPr bwMode="auto">
            <a:xfrm>
              <a:off x="2663" y="1574"/>
              <a:ext cx="144"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grpSp>
      <p:grpSp>
        <p:nvGrpSpPr>
          <p:cNvPr id="27" name="Group 14"/>
          <p:cNvGrpSpPr>
            <a:grpSpLocks/>
          </p:cNvGrpSpPr>
          <p:nvPr/>
        </p:nvGrpSpPr>
        <p:grpSpPr bwMode="auto">
          <a:xfrm rot="20724727">
            <a:off x="4843740" y="2794217"/>
            <a:ext cx="530301" cy="239875"/>
            <a:chOff x="576" y="2016"/>
            <a:chExt cx="5184" cy="769"/>
          </a:xfrm>
        </p:grpSpPr>
        <p:grpSp>
          <p:nvGrpSpPr>
            <p:cNvPr id="34" name="Group 15"/>
            <p:cNvGrpSpPr>
              <a:grpSpLocks/>
            </p:cNvGrpSpPr>
            <p:nvPr/>
          </p:nvGrpSpPr>
          <p:grpSpPr bwMode="auto">
            <a:xfrm>
              <a:off x="4028" y="2016"/>
              <a:ext cx="1732" cy="769"/>
              <a:chOff x="432" y="1584"/>
              <a:chExt cx="1732" cy="769"/>
            </a:xfrm>
          </p:grpSpPr>
          <p:sp>
            <p:nvSpPr>
              <p:cNvPr id="45" name="Arc 1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6" name="Arc 1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7" name="Arc 18"/>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8" name="Arc 1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5" name="Group 20"/>
            <p:cNvGrpSpPr>
              <a:grpSpLocks/>
            </p:cNvGrpSpPr>
            <p:nvPr/>
          </p:nvGrpSpPr>
          <p:grpSpPr bwMode="auto">
            <a:xfrm>
              <a:off x="2300" y="2016"/>
              <a:ext cx="1732" cy="769"/>
              <a:chOff x="432" y="1584"/>
              <a:chExt cx="1732" cy="769"/>
            </a:xfrm>
          </p:grpSpPr>
          <p:sp>
            <p:nvSpPr>
              <p:cNvPr id="41" name="Arc 21"/>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2" name="Arc 22"/>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3" name="Arc 23"/>
              <p:cNvSpPr>
                <a:spLocks/>
              </p:cNvSpPr>
              <p:nvPr/>
            </p:nvSpPr>
            <p:spPr bwMode="auto">
              <a:xfrm flipV="1">
                <a:off x="864"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4" name="Arc 24"/>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nvGrpSpPr>
            <p:cNvPr id="36" name="Group 25"/>
            <p:cNvGrpSpPr>
              <a:grpSpLocks/>
            </p:cNvGrpSpPr>
            <p:nvPr/>
          </p:nvGrpSpPr>
          <p:grpSpPr bwMode="auto">
            <a:xfrm>
              <a:off x="576" y="2016"/>
              <a:ext cx="1732" cy="769"/>
              <a:chOff x="432" y="1584"/>
              <a:chExt cx="1732" cy="769"/>
            </a:xfrm>
          </p:grpSpPr>
          <p:sp>
            <p:nvSpPr>
              <p:cNvPr id="37" name="Arc 26"/>
              <p:cNvSpPr>
                <a:spLocks/>
              </p:cNvSpPr>
              <p:nvPr/>
            </p:nvSpPr>
            <p:spPr bwMode="auto">
              <a:xfrm>
                <a:off x="1728" y="1777"/>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8" name="Arc 27"/>
              <p:cNvSpPr>
                <a:spLocks/>
              </p:cNvSpPr>
              <p:nvPr/>
            </p:nvSpPr>
            <p:spPr bwMode="auto">
              <a:xfrm flipH="1">
                <a:off x="1296" y="1776"/>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9" name="Arc 28"/>
              <p:cNvSpPr>
                <a:spLocks/>
              </p:cNvSpPr>
              <p:nvPr/>
            </p:nvSpPr>
            <p:spPr bwMode="auto">
              <a:xfrm flipV="1">
                <a:off x="842" y="1589"/>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40" name="Arc 29"/>
              <p:cNvSpPr>
                <a:spLocks/>
              </p:cNvSpPr>
              <p:nvPr/>
            </p:nvSpPr>
            <p:spPr bwMode="auto">
              <a:xfrm flipH="1" flipV="1">
                <a:off x="432" y="1584"/>
                <a:ext cx="436" cy="576"/>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grpSp>
      </p:grpSp>
      <p:sp>
        <p:nvSpPr>
          <p:cNvPr id="30" name="Arc 31"/>
          <p:cNvSpPr>
            <a:spLocks/>
          </p:cNvSpPr>
          <p:nvPr/>
        </p:nvSpPr>
        <p:spPr bwMode="auto">
          <a:xfrm rot="20724727">
            <a:off x="4819916" y="2921648"/>
            <a:ext cx="43994" cy="179051"/>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1" name="Arc 32"/>
          <p:cNvSpPr>
            <a:spLocks/>
          </p:cNvSpPr>
          <p:nvPr/>
        </p:nvSpPr>
        <p:spPr bwMode="auto">
          <a:xfrm rot="20724727" flipH="1">
            <a:off x="4777652" y="2932326"/>
            <a:ext cx="43994" cy="179051"/>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2" name="Arc 33"/>
          <p:cNvSpPr>
            <a:spLocks/>
          </p:cNvSpPr>
          <p:nvPr/>
        </p:nvSpPr>
        <p:spPr bwMode="auto">
          <a:xfrm rot="20724727" flipV="1">
            <a:off x="4721578" y="2885282"/>
            <a:ext cx="43994" cy="179051"/>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33" name="Arc 34"/>
          <p:cNvSpPr>
            <a:spLocks/>
          </p:cNvSpPr>
          <p:nvPr/>
        </p:nvSpPr>
        <p:spPr bwMode="auto">
          <a:xfrm rot="20724727" flipH="1" flipV="1">
            <a:off x="4679564" y="2899788"/>
            <a:ext cx="43994" cy="179051"/>
          </a:xfrm>
          <a:custGeom>
            <a:avLst/>
            <a:gdLst>
              <a:gd name="T0" fmla="*/ 0 w 16338"/>
              <a:gd name="T1" fmla="*/ 0 h 21600"/>
              <a:gd name="T2" fmla="*/ 0 w 16338"/>
              <a:gd name="T3" fmla="*/ 0 h 21600"/>
              <a:gd name="T4" fmla="*/ 0 w 16338"/>
              <a:gd name="T5" fmla="*/ 0 h 21600"/>
              <a:gd name="T6" fmla="*/ 0 60000 65536"/>
              <a:gd name="T7" fmla="*/ 0 60000 65536"/>
              <a:gd name="T8" fmla="*/ 0 60000 65536"/>
              <a:gd name="T9" fmla="*/ 0 w 16338"/>
              <a:gd name="T10" fmla="*/ 0 h 21600"/>
              <a:gd name="T11" fmla="*/ 16338 w 16338"/>
              <a:gd name="T12" fmla="*/ 21600 h 21600"/>
            </a:gdLst>
            <a:ahLst/>
            <a:cxnLst>
              <a:cxn ang="T6">
                <a:pos x="T0" y="T1"/>
              </a:cxn>
              <a:cxn ang="T7">
                <a:pos x="T2" y="T3"/>
              </a:cxn>
              <a:cxn ang="T8">
                <a:pos x="T4" y="T5"/>
              </a:cxn>
            </a:cxnLst>
            <a:rect l="T9" t="T10" r="T11" b="T12"/>
            <a:pathLst>
              <a:path w="16338" h="21600" fill="none" extrusionOk="0">
                <a:moveTo>
                  <a:pt x="-1" y="0"/>
                </a:moveTo>
                <a:cubicBezTo>
                  <a:pt x="6272" y="0"/>
                  <a:pt x="12235" y="2726"/>
                  <a:pt x="16338" y="7470"/>
                </a:cubicBezTo>
              </a:path>
              <a:path w="16338" h="21600" stroke="0" extrusionOk="0">
                <a:moveTo>
                  <a:pt x="-1" y="0"/>
                </a:moveTo>
                <a:cubicBezTo>
                  <a:pt x="6272" y="0"/>
                  <a:pt x="12235" y="2726"/>
                  <a:pt x="16338" y="7470"/>
                </a:cubicBezTo>
                <a:lnTo>
                  <a:pt x="0" y="21600"/>
                </a:lnTo>
                <a:close/>
              </a:path>
            </a:pathLst>
          </a:custGeom>
          <a:noFill/>
          <a:ln w="25400">
            <a:solidFill>
              <a:schemeClr val="bg1">
                <a:lumMod val="25000"/>
              </a:schemeClr>
            </a:solidFill>
            <a:round/>
            <a:headEnd/>
            <a:tailEnd type="none"/>
          </a:ln>
        </p:spPr>
        <p:txBody>
          <a:bodyPr wrap="none" anchor="ctr"/>
          <a:lstStyle/>
          <a:p>
            <a:endParaRPr lang="en-US" dirty="0"/>
          </a:p>
        </p:txBody>
      </p:sp>
      <p:sp>
        <p:nvSpPr>
          <p:cNvPr id="29" name="Line 35"/>
          <p:cNvSpPr>
            <a:spLocks noChangeShapeType="1"/>
          </p:cNvSpPr>
          <p:nvPr/>
        </p:nvSpPr>
        <p:spPr bwMode="auto">
          <a:xfrm rot="20724727">
            <a:off x="5353977" y="2833190"/>
            <a:ext cx="108010" cy="0"/>
          </a:xfrm>
          <a:prstGeom prst="line">
            <a:avLst/>
          </a:prstGeom>
          <a:noFill/>
          <a:ln w="28575">
            <a:solidFill>
              <a:schemeClr val="bg1">
                <a:lumMod val="25000"/>
              </a:schemeClr>
            </a:solidFill>
            <a:round/>
            <a:headEnd/>
            <a:tailEnd type="none" w="med" len="med"/>
          </a:ln>
        </p:spPr>
        <p:txBody>
          <a:bodyPr wrap="none" anchor="ctr"/>
          <a:lstStyle/>
          <a:p>
            <a:endParaRPr lang="en-US" dirty="0"/>
          </a:p>
        </p:txBody>
      </p:sp>
      <p:pic>
        <p:nvPicPr>
          <p:cNvPr id="7" name="Picture 6"/>
          <p:cNvPicPr>
            <a:picLocks noChangeAspect="1"/>
          </p:cNvPicPr>
          <p:nvPr/>
        </p:nvPicPr>
        <p:blipFill>
          <a:blip r:embed="rId2">
            <a:clrChange>
              <a:clrFrom>
                <a:srgbClr val="FFFFFF"/>
              </a:clrFrom>
              <a:clrTo>
                <a:srgbClr val="FFFFFF">
                  <a:alpha val="0"/>
                </a:srgbClr>
              </a:clrTo>
            </a:clrChange>
          </a:blip>
          <a:stretch>
            <a:fillRect/>
          </a:stretch>
        </p:blipFill>
        <p:spPr>
          <a:xfrm>
            <a:off x="8203692" y="3344442"/>
            <a:ext cx="2705100" cy="2676525"/>
          </a:xfrm>
          <a:prstGeom prst="rect">
            <a:avLst/>
          </a:prstGeom>
        </p:spPr>
      </p:pic>
    </p:spTree>
    <p:extLst>
      <p:ext uri="{BB962C8B-B14F-4D97-AF65-F5344CB8AC3E}">
        <p14:creationId xmlns:p14="http://schemas.microsoft.com/office/powerpoint/2010/main" val="12403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Content Placeholder 2"/>
          <p:cNvSpPr txBox="1">
            <a:spLocks/>
          </p:cNvSpPr>
          <p:nvPr/>
        </p:nvSpPr>
        <p:spPr>
          <a:xfrm>
            <a:off x="1006104" y="2233040"/>
            <a:ext cx="6702012" cy="4123310"/>
          </a:xfrm>
          <a:prstGeom prst="rect">
            <a:avLst/>
          </a:prstGeom>
        </p:spPr>
        <p:txBody>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r>
              <a:rPr lang="el-GR" dirty="0">
                <a:latin typeface="Times New Roman" panose="02020603050405020304" pitchFamily="18" charset="0"/>
                <a:cs typeface="Times New Roman" panose="02020603050405020304" pitchFamily="18" charset="0"/>
              </a:rPr>
              <a:t>Γ</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smtClean="0">
                <a:solidFill>
                  <a:schemeClr val="bg1">
                    <a:lumMod val="25000"/>
                  </a:schemeClr>
                </a:solidFill>
                <a:latin typeface="Times New Roman" pitchFamily="18" charset="0"/>
                <a:cs typeface="Times New Roman" pitchFamily="18" charset="0"/>
                <a:sym typeface="Symbol"/>
              </a:rPr>
              <a:t>γγ</a:t>
            </a:r>
            <a:r>
              <a:rPr lang="en-US" dirty="0" smtClean="0">
                <a:latin typeface="Times New Roman" panose="02020603050405020304" pitchFamily="18" charset="0"/>
                <a:cs typeface="Times New Roman" panose="02020603050405020304" pitchFamily="18" charset="0"/>
              </a:rPr>
              <a:t>) can be calculated from </a:t>
            </a:r>
            <a:r>
              <a:rPr lang="el-GR" dirty="0" smtClean="0">
                <a:latin typeface="Times New Roman" panose="02020603050405020304" pitchFamily="18" charset="0"/>
                <a:cs typeface="Times New Roman" panose="02020603050405020304" pitchFamily="18" charset="0"/>
              </a:rPr>
              <a:t>π</a:t>
            </a:r>
            <a:r>
              <a:rPr lang="en-US" baseline="30000" dirty="0" smtClean="0">
                <a:latin typeface="Times New Roman" panose="02020603050405020304" pitchFamily="18" charset="0"/>
                <a:cs typeface="Times New Roman" panose="02020603050405020304" pitchFamily="18" charset="0"/>
              </a:rPr>
              <a:t>+</a:t>
            </a:r>
            <a:r>
              <a:rPr lang="en-US" dirty="0" smtClean="0">
                <a:solidFill>
                  <a:schemeClr val="bg1">
                    <a:lumMod val="25000"/>
                  </a:schemeClr>
                </a:solidFill>
                <a:latin typeface="Times New Roman" pitchFamily="18" charset="0"/>
                <a:cs typeface="Times New Roman" pitchFamily="18" charset="0"/>
                <a:sym typeface="Symbol"/>
              </a:rPr>
              <a:t> e</a:t>
            </a:r>
            <a:r>
              <a:rPr lang="el-GR" dirty="0" smtClean="0">
                <a:solidFill>
                  <a:schemeClr val="bg1">
                    <a:lumMod val="25000"/>
                  </a:schemeClr>
                </a:solidFill>
                <a:latin typeface="Times New Roman" pitchFamily="18" charset="0"/>
                <a:cs typeface="Times New Roman" pitchFamily="18" charset="0"/>
                <a:sym typeface="Symbol"/>
              </a:rPr>
              <a:t>νγ</a:t>
            </a:r>
            <a:r>
              <a:rPr lang="en-US" dirty="0" smtClean="0">
                <a:solidFill>
                  <a:schemeClr val="bg1">
                    <a:lumMod val="25000"/>
                  </a:schemeClr>
                </a:solidFill>
                <a:latin typeface="Times New Roman" pitchFamily="18" charset="0"/>
                <a:cs typeface="Times New Roman" pitchFamily="18" charset="0"/>
                <a:sym typeface="Symbol"/>
              </a:rPr>
              <a:t> radiative decay parameters</a:t>
            </a:r>
            <a:endParaRPr lang="en-US" dirty="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a:t>
            </a:r>
            <a:r>
              <a:rPr lang="en-US" dirty="0">
                <a:solidFill>
                  <a:schemeClr val="bg1">
                    <a:lumMod val="25000"/>
                  </a:schemeClr>
                </a:solidFill>
                <a:latin typeface="Times New Roman" pitchFamily="18" charset="0"/>
                <a:cs typeface="Times New Roman" pitchFamily="18" charset="0"/>
                <a:sym typeface="Symbol"/>
              </a:rPr>
              <a:t> e</a:t>
            </a:r>
            <a:r>
              <a:rPr lang="el-GR" dirty="0">
                <a:solidFill>
                  <a:schemeClr val="bg1">
                    <a:lumMod val="25000"/>
                  </a:schemeClr>
                </a:solidFill>
                <a:latin typeface="Times New Roman" pitchFamily="18" charset="0"/>
                <a:cs typeface="Times New Roman" pitchFamily="18" charset="0"/>
                <a:sym typeface="Symbol"/>
              </a:rPr>
              <a:t>νγ</a:t>
            </a:r>
            <a:r>
              <a:rPr lang="en-US" dirty="0">
                <a:solidFill>
                  <a:schemeClr val="bg1">
                    <a:lumMod val="25000"/>
                  </a:schemeClr>
                </a:solidFill>
                <a:latin typeface="Times New Roman" pitchFamily="18" charset="0"/>
                <a:cs typeface="Times New Roman" pitchFamily="18" charset="0"/>
                <a:sym typeface="Symbol"/>
              </a:rPr>
              <a:t> </a:t>
            </a:r>
            <a:r>
              <a:rPr lang="en-US" dirty="0" smtClean="0">
                <a:solidFill>
                  <a:schemeClr val="bg1">
                    <a:lumMod val="25000"/>
                  </a:schemeClr>
                </a:solidFill>
                <a:latin typeface="Times New Roman" pitchFamily="18" charset="0"/>
                <a:cs typeface="Times New Roman" pitchFamily="18" charset="0"/>
                <a:sym typeface="Symbol"/>
              </a:rPr>
              <a:t>decay in rest analysis</a:t>
            </a:r>
            <a:endParaRPr lang="en-US" dirty="0" smtClean="0">
              <a:latin typeface="Times New Roman" panose="02020603050405020304" pitchFamily="18" charset="0"/>
              <a:cs typeface="Times New Roman" panose="02020603050405020304" pitchFamily="18" charset="0"/>
            </a:endParaRPr>
          </a:p>
          <a:p>
            <a:r>
              <a:rPr lang="el-GR" dirty="0">
                <a:latin typeface="Times New Roman" panose="02020603050405020304" pitchFamily="18" charset="0"/>
                <a:cs typeface="Times New Roman" panose="02020603050405020304" pitchFamily="18" charset="0"/>
              </a:rPr>
              <a:t>Γ</a:t>
            </a:r>
            <a:r>
              <a:rPr lang="en-US" dirty="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a:solidFill>
                  <a:schemeClr val="bg1">
                    <a:lumMod val="25000"/>
                  </a:schemeClr>
                </a:solidFill>
                <a:latin typeface="Times New Roman" pitchFamily="18" charset="0"/>
                <a:cs typeface="Times New Roman" pitchFamily="18" charset="0"/>
                <a:sym typeface="Symbol"/>
              </a:rPr>
              <a:t>γγ</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extracted from vector form factor F</a:t>
            </a:r>
            <a:r>
              <a:rPr lang="en-US" sz="2000" baseline="-25000" dirty="0" smtClean="0">
                <a:latin typeface="Times New Roman" panose="02020603050405020304" pitchFamily="18" charset="0"/>
                <a:cs typeface="Times New Roman" panose="02020603050405020304" pitchFamily="18" charset="0"/>
              </a:rPr>
              <a:t>V</a:t>
            </a:r>
            <a:r>
              <a:rPr lang="en-US" sz="2000" dirty="0" smtClean="0">
                <a:latin typeface="Times New Roman" panose="02020603050405020304" pitchFamily="18" charset="0"/>
                <a:cs typeface="Times New Roman" panose="02020603050405020304" pitchFamily="18" charset="0"/>
              </a:rPr>
              <a:t>(0)</a:t>
            </a:r>
            <a:r>
              <a:rPr lang="en-US" sz="2000" i="1" dirty="0" smtClean="0">
                <a:latin typeface="Times New Roman" panose="02020603050405020304" pitchFamily="18" charset="0"/>
                <a:cs typeface="Times New Roman" panose="02020603050405020304" pitchFamily="18" charset="0"/>
              </a:rPr>
              <a:t>:</a:t>
            </a:r>
          </a:p>
          <a:p>
            <a:pPr marL="0" indent="0">
              <a:buNone/>
            </a:pPr>
            <a:endParaRPr lang="en-US" sz="2000" i="1"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Measurements:</a:t>
            </a:r>
          </a:p>
          <a:p>
            <a:pPr lvl="1"/>
            <a:r>
              <a:rPr lang="en-US" dirty="0" smtClean="0">
                <a:latin typeface="Times New Roman" panose="02020603050405020304" pitchFamily="18" charset="0"/>
                <a:cs typeface="Times New Roman" panose="02020603050405020304" pitchFamily="18" charset="0"/>
              </a:rPr>
              <a:t>PIBETA (2009) 	</a:t>
            </a:r>
            <a:r>
              <a:rPr lang="el-GR" dirty="0" smtClean="0">
                <a:latin typeface="Times New Roman" panose="02020603050405020304" pitchFamily="18" charset="0"/>
                <a:cs typeface="Times New Roman" panose="02020603050405020304" pitchFamily="18" charset="0"/>
              </a:rPr>
              <a:t>Γ</a:t>
            </a:r>
            <a:r>
              <a:rPr lang="en-US" dirty="0" smtClean="0">
                <a:latin typeface="Times New Roman" panose="02020603050405020304" pitchFamily="18" charset="0"/>
                <a:cs typeface="Times New Roman" panose="02020603050405020304" pitchFamily="18" charset="0"/>
              </a:rPr>
              <a:t>(</a:t>
            </a:r>
            <a:r>
              <a:rPr lang="el-GR" dirty="0">
                <a:latin typeface="Times New Roman" panose="02020603050405020304" pitchFamily="18" charset="0"/>
                <a:cs typeface="Times New Roman" panose="02020603050405020304" pitchFamily="18" charset="0"/>
              </a:rPr>
              <a:t>π</a:t>
            </a:r>
            <a:r>
              <a:rPr lang="en-US" baseline="30000" dirty="0">
                <a:latin typeface="Times New Roman" panose="02020603050405020304" pitchFamily="18" charset="0"/>
                <a:cs typeface="Times New Roman" panose="02020603050405020304" pitchFamily="18" charset="0"/>
              </a:rPr>
              <a:t>0</a:t>
            </a:r>
            <a:r>
              <a:rPr lang="en-US" b="1" dirty="0">
                <a:solidFill>
                  <a:schemeClr val="bg1">
                    <a:lumMod val="25000"/>
                  </a:schemeClr>
                </a:solidFill>
                <a:latin typeface="Times New Roman" pitchFamily="18" charset="0"/>
                <a:cs typeface="Times New Roman" pitchFamily="18" charset="0"/>
                <a:sym typeface="Symbol"/>
              </a:rPr>
              <a:t> </a:t>
            </a:r>
            <a:r>
              <a:rPr lang="el-GR" b="1" dirty="0">
                <a:solidFill>
                  <a:schemeClr val="bg1">
                    <a:lumMod val="25000"/>
                  </a:schemeClr>
                </a:solidFill>
                <a:latin typeface="Times New Roman" pitchFamily="18" charset="0"/>
                <a:cs typeface="Times New Roman" pitchFamily="18" charset="0"/>
                <a:sym typeface="Symbol"/>
              </a:rPr>
              <a:t>γγ</a:t>
            </a:r>
            <a:r>
              <a:rPr lang="en-US" dirty="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 = 7.65eV±13%</a:t>
            </a:r>
          </a:p>
        </p:txBody>
      </p:sp>
      <p:sp>
        <p:nvSpPr>
          <p:cNvPr id="2" name="Title 1"/>
          <p:cNvSpPr>
            <a:spLocks noGrp="1"/>
          </p:cNvSpPr>
          <p:nvPr>
            <p:ph type="title"/>
          </p:nvPr>
        </p:nvSpPr>
        <p:spPr/>
        <p:txBody>
          <a:bodyPr>
            <a:normAutofit/>
          </a:bodyPr>
          <a:lstStyle/>
          <a:p>
            <a:pPr algn="ct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experimental methods and measurements:</a:t>
            </a:r>
            <a:br>
              <a:rPr lang="en-US" dirty="0" smtClean="0">
                <a:latin typeface="Times New Roman" pitchFamily="18" charset="0"/>
                <a:cs typeface="Times New Roman" pitchFamily="18" charset="0"/>
                <a:sym typeface="Symbol"/>
              </a:rPr>
            </a:br>
            <a:r>
              <a:rPr lang="el-GR" dirty="0" smtClean="0">
                <a:latin typeface="Times New Roman" pitchFamily="18" charset="0"/>
                <a:cs typeface="Times New Roman" pitchFamily="18" charset="0"/>
                <a:sym typeface="Symbol"/>
              </a:rPr>
              <a:t>π</a:t>
            </a:r>
            <a:r>
              <a:rPr lang="en-US" baseline="30000" dirty="0" smtClean="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radiative decay measurement</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7</a:t>
            </a:fld>
            <a:endParaRPr lang="en-US" dirty="0"/>
          </a:p>
        </p:txBody>
      </p:sp>
      <mc:AlternateContent xmlns:mc="http://schemas.openxmlformats.org/markup-compatibility/2006">
        <mc:Choice xmlns:a14="http://schemas.microsoft.com/office/drawing/2010/main" Requires="a14">
          <p:sp>
            <p:nvSpPr>
              <p:cNvPr id="6" name="TextBox 5"/>
              <p:cNvSpPr txBox="1"/>
              <p:nvPr/>
            </p:nvSpPr>
            <p:spPr>
              <a:xfrm>
                <a:off x="2537027" y="3905743"/>
                <a:ext cx="4107215" cy="77790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d>
                        <m:d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dPr>
                        <m:e>
                          <m:sSup>
                            <m:sSup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l-GR"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𝜋</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0</m:t>
                              </m:r>
                            </m:sup>
                          </m:s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r>
                            <a:rPr lang="el-GR"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𝛾</m:t>
                          </m:r>
                          <m:sSup>
                            <m:sSupPr>
                              <m:ctrlPr>
                                <a:rPr lang="el-GR"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l-GR"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t>𝛾</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sup>
                          </m:sSup>
                        </m:e>
                      </m:d>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f>
                        <m:fPr>
                          <m:ctrlPr>
                            <a:rPr lang="en-US" sz="220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fPr>
                        <m:num>
                          <m:sSup>
                            <m:s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p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𝛼</m:t>
                              </m:r>
                            </m:e>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2</m:t>
                              </m:r>
                            </m:sup>
                          </m:sSup>
                          <m:r>
                            <a:rPr lang="en-US" sz="2200" i="1" dirty="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𝜋</m:t>
                          </m:r>
                          <m:sSub>
                            <m:sSub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bPr>
                            <m:e>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𝑚</m:t>
                              </m:r>
                            </m:e>
                            <m:sub>
                              <m:sSubSup>
                                <m:sSubSupPr>
                                  <m:ctrlP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ctrlPr>
                                </m:sSubSupPr>
                                <m:e>
                                  <m:r>
                                    <a:rPr lang="en-US" sz="220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𝜋</m:t>
                                  </m:r>
                                </m:e>
                                <m:sub/>
                                <m:sup>
                                  <m:r>
                                    <a:rPr lang="en-US" sz="2200" b="0" i="1" dirty="0" smtClean="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0</m:t>
                                  </m:r>
                                </m:sup>
                              </m:sSubSup>
                            </m:sub>
                          </m:sSub>
                        </m:num>
                        <m:den>
                          <m:r>
                            <a:rPr lang="en-US" sz="2200" i="1" dirty="0">
                              <a:solidFill>
                                <a:schemeClr val="bg1">
                                  <a:lumMod val="25000"/>
                                </a:schemeClr>
                              </a:solidFill>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2</m:t>
                          </m:r>
                        </m:den>
                      </m:f>
                      <m:sSup>
                        <m:sSupPr>
                          <m:ctrlP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pPr>
                        <m:e>
                          <m:r>
                            <a:rPr lang="en-US"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t>|</m:t>
                          </m:r>
                          <m:sSub>
                            <m:sSubPr>
                              <m:ctrlPr>
                                <a:rPr lang="en-US"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ctrlPr>
                            </m:sSubPr>
                            <m:e>
                              <m:r>
                                <a:rPr lang="en-US"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t>𝐹</m:t>
                              </m:r>
                            </m:e>
                            <m:sub>
                              <m:r>
                                <a:rPr lang="en-US"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t>𝑉</m:t>
                              </m:r>
                            </m:sub>
                          </m:sSub>
                          <m:r>
                            <a:rPr lang="en-US" sz="2200" i="1" dirty="0">
                              <a:solidFill>
                                <a:schemeClr val="bg1">
                                  <a:lumMod val="25000"/>
                                </a:schemeClr>
                              </a:solidFill>
                              <a:latin typeface="Cambria Math" panose="02040503050406030204" pitchFamily="18" charset="0"/>
                              <a:cs typeface="Times New Roman" pitchFamily="18" charset="0"/>
                              <a:sym typeface="Symbol" panose="05050102010706020507" pitchFamily="18" charset="2"/>
                            </a:rPr>
                            <m:t>(0)|</m:t>
                          </m:r>
                        </m:e>
                        <m:sup>
                          <m:r>
                            <a:rPr lang="en-US" sz="2200" b="0" i="1" dirty="0" smtClean="0">
                              <a:solidFill>
                                <a:schemeClr val="bg1">
                                  <a:lumMod val="25000"/>
                                </a:schemeClr>
                              </a:solidFill>
                              <a:latin typeface="Cambria Math" panose="02040503050406030204" pitchFamily="18" charset="0"/>
                              <a:cs typeface="Times New Roman" pitchFamily="18" charset="0"/>
                              <a:sym typeface="Symbol" panose="05050102010706020507" pitchFamily="18" charset="2"/>
                            </a:rPr>
                            <m:t>2</m:t>
                          </m:r>
                        </m:sup>
                      </m:sSup>
                    </m:oMath>
                  </m:oMathPara>
                </a14:m>
                <a:endParaRPr lang="en-US" sz="2200" i="1" dirty="0">
                  <a:solidFill>
                    <a:schemeClr val="bg1">
                      <a:lumMod val="25000"/>
                    </a:schemeClr>
                  </a:solidFill>
                  <a:latin typeface="Times New Roman" panose="02020603050405020304" pitchFamily="18" charset="0"/>
                  <a:cs typeface="Times New Roman" panose="02020603050405020304" pitchFamily="18" charset="0"/>
                </a:endParaRPr>
              </a:p>
            </p:txBody>
          </p:sp>
        </mc:Choice>
        <mc:Fallback>
          <p:sp>
            <p:nvSpPr>
              <p:cNvPr id="6" name="TextBox 5"/>
              <p:cNvSpPr txBox="1">
                <a:spLocks noRot="1" noChangeAspect="1" noMove="1" noResize="1" noEditPoints="1" noAdjustHandles="1" noChangeArrowheads="1" noChangeShapeType="1" noTextEdit="1"/>
              </p:cNvSpPr>
              <p:nvPr/>
            </p:nvSpPr>
            <p:spPr>
              <a:xfrm>
                <a:off x="2537027" y="3905743"/>
                <a:ext cx="4107215" cy="777905"/>
              </a:xfrm>
              <a:prstGeom prst="rect">
                <a:avLst/>
              </a:prstGeom>
              <a:blipFill>
                <a:blip r:embed="rId2"/>
                <a:stretch>
                  <a:fillRect/>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8031" t="20718" r="25604" b="2196"/>
          <a:stretch/>
        </p:blipFill>
        <p:spPr>
          <a:xfrm>
            <a:off x="7941061" y="3158701"/>
            <a:ext cx="2967731" cy="2793065"/>
          </a:xfrm>
          <a:prstGeom prst="rect">
            <a:avLst/>
          </a:prstGeom>
        </p:spPr>
      </p:pic>
    </p:spTree>
    <p:extLst>
      <p:ext uri="{BB962C8B-B14F-4D97-AF65-F5344CB8AC3E}">
        <p14:creationId xmlns:p14="http://schemas.microsoft.com/office/powerpoint/2010/main" val="162614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5" y="466343"/>
            <a:ext cx="6183086" cy="1362113"/>
          </a:xfrm>
        </p:spPr>
        <p:txBody>
          <a:bodyPr>
            <a:noAutofit/>
          </a:bodyPr>
          <a:lstStyle/>
          <a:p>
            <a:pPr algn="ctr"/>
            <a:r>
              <a:rPr lang="en-US" dirty="0" smtClean="0">
                <a:latin typeface="Times New Roman" pitchFamily="18" charset="0"/>
                <a:cs typeface="Times New Roman" pitchFamily="18" charset="0"/>
                <a:sym typeface="Symbol"/>
              </a:rPr>
              <a:t></a:t>
            </a:r>
            <a:r>
              <a:rPr lang="en-US" dirty="0">
                <a:latin typeface="Times New Roman" pitchFamily="18" charset="0"/>
                <a:cs typeface="Times New Roman" pitchFamily="18" charset="0"/>
                <a:sym typeface="Symbol"/>
              </a:rPr>
              <a:t>(</a:t>
            </a:r>
            <a:r>
              <a:rPr lang="en-US" baseline="30000" dirty="0">
                <a:latin typeface="Times New Roman" pitchFamily="18" charset="0"/>
                <a:cs typeface="Times New Roman" pitchFamily="18" charset="0"/>
                <a:sym typeface="Symbol"/>
              </a:rPr>
              <a:t>0</a:t>
            </a:r>
            <a:r>
              <a:rPr lang="en-US" dirty="0">
                <a:latin typeface="Times New Roman" pitchFamily="18" charset="0"/>
                <a:cs typeface="Times New Roman" pitchFamily="18" charset="0"/>
                <a:sym typeface="Symbol"/>
              </a:rPr>
              <a:t></a:t>
            </a:r>
            <a:r>
              <a:rPr lang="en-US" dirty="0" smtClean="0">
                <a:latin typeface="Times New Roman" pitchFamily="18" charset="0"/>
                <a:cs typeface="Times New Roman" pitchFamily="18" charset="0"/>
                <a:sym typeface="Symbol"/>
              </a:rPr>
              <a:t>) status: theory calculations and previous measurements</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8252" y="1828456"/>
            <a:ext cx="4320540" cy="4320540"/>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3839331013"/>
              </p:ext>
            </p:extLst>
          </p:nvPr>
        </p:nvGraphicFramePr>
        <p:xfrm>
          <a:off x="1173843" y="2926878"/>
          <a:ext cx="4459849" cy="2797260"/>
        </p:xfrm>
        <a:graphic>
          <a:graphicData uri="http://schemas.openxmlformats.org/drawingml/2006/table">
            <a:tbl>
              <a:tblPr firstRow="1" bandRow="1">
                <a:tableStyleId>{5C22544A-7EE6-4342-B048-85BDC9FD1C3A}</a:tableStyleId>
              </a:tblPr>
              <a:tblGrid>
                <a:gridCol w="1645815">
                  <a:extLst>
                    <a:ext uri="{9D8B030D-6E8A-4147-A177-3AD203B41FA5}">
                      <a16:colId xmlns:a16="http://schemas.microsoft.com/office/drawing/2014/main" val="873931201"/>
                    </a:ext>
                  </a:extLst>
                </a:gridCol>
                <a:gridCol w="1327418">
                  <a:extLst>
                    <a:ext uri="{9D8B030D-6E8A-4147-A177-3AD203B41FA5}">
                      <a16:colId xmlns:a16="http://schemas.microsoft.com/office/drawing/2014/main" val="3559297186"/>
                    </a:ext>
                  </a:extLst>
                </a:gridCol>
                <a:gridCol w="1486616">
                  <a:extLst>
                    <a:ext uri="{9D8B030D-6E8A-4147-A177-3AD203B41FA5}">
                      <a16:colId xmlns:a16="http://schemas.microsoft.com/office/drawing/2014/main" val="3180344922"/>
                    </a:ext>
                  </a:extLst>
                </a:gridCol>
              </a:tblGrid>
              <a:tr h="466210">
                <a:tc>
                  <a:txBody>
                    <a:bodyPr/>
                    <a:lstStyle/>
                    <a:p>
                      <a:r>
                        <a:rPr lang="en-US" dirty="0" smtClean="0">
                          <a:latin typeface="Times New Roman" panose="02020603050405020304" pitchFamily="18" charset="0"/>
                          <a:cs typeface="Times New Roman" panose="02020603050405020304" pitchFamily="18" charset="0"/>
                        </a:rPr>
                        <a:t>Measurement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Method</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Result   [eV]</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650065891"/>
                  </a:ext>
                </a:extLst>
              </a:tr>
              <a:tr h="466210">
                <a:tc>
                  <a:txBody>
                    <a:bodyPr/>
                    <a:lstStyle/>
                    <a:p>
                      <a:r>
                        <a:rPr lang="en-US" dirty="0" smtClean="0">
                          <a:latin typeface="Times New Roman" panose="02020603050405020304" pitchFamily="18" charset="0"/>
                          <a:cs typeface="Times New Roman" panose="02020603050405020304" pitchFamily="18" charset="0"/>
                        </a:rPr>
                        <a:t>PIBETA, 2009</a:t>
                      </a:r>
                      <a:endParaRPr lang="en-US" dirty="0">
                        <a:latin typeface="Times New Roman" panose="02020603050405020304" pitchFamily="18" charset="0"/>
                        <a:cs typeface="Times New Roman" panose="02020603050405020304" pitchFamily="18" charset="0"/>
                      </a:endParaRPr>
                    </a:p>
                  </a:txBody>
                  <a:tcPr/>
                </a:tc>
                <a:tc>
                  <a:txBody>
                    <a:bodyPr/>
                    <a:lstStyle/>
                    <a:p>
                      <a:r>
                        <a:rPr lang="el-GR" dirty="0" smtClean="0">
                          <a:latin typeface="Times New Roman" panose="02020603050405020304" pitchFamily="18" charset="0"/>
                          <a:cs typeface="Times New Roman" panose="02020603050405020304" pitchFamily="18" charset="0"/>
                        </a:rPr>
                        <a:t>π</a:t>
                      </a:r>
                      <a:r>
                        <a:rPr lang="en-US" baseline="30000"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 decay</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7.65 ± 1.0</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34815403"/>
                  </a:ext>
                </a:extLst>
              </a:tr>
              <a:tr h="466210">
                <a:tc>
                  <a:txBody>
                    <a:bodyPr/>
                    <a:lstStyle/>
                    <a:p>
                      <a:r>
                        <a:rPr lang="en-US" dirty="0" smtClean="0">
                          <a:latin typeface="Times New Roman" panose="02020603050405020304" pitchFamily="18" charset="0"/>
                          <a:cs typeface="Times New Roman" panose="02020603050405020304" pitchFamily="18" charset="0"/>
                        </a:rPr>
                        <a:t>CERN,</a:t>
                      </a:r>
                      <a:r>
                        <a:rPr lang="en-US" baseline="0" dirty="0" smtClean="0">
                          <a:latin typeface="Times New Roman" panose="02020603050405020304" pitchFamily="18" charset="0"/>
                          <a:cs typeface="Times New Roman" panose="02020603050405020304" pitchFamily="18" charset="0"/>
                        </a:rPr>
                        <a:t> 1984</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Direct</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7.25 ± 0.22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09455171"/>
                  </a:ext>
                </a:extLst>
              </a:tr>
              <a:tr h="466210">
                <a:tc>
                  <a:txBody>
                    <a:bodyPr/>
                    <a:lstStyle/>
                    <a:p>
                      <a:r>
                        <a:rPr lang="en-US" dirty="0" smtClean="0">
                          <a:latin typeface="Times New Roman" panose="02020603050405020304" pitchFamily="18" charset="0"/>
                          <a:cs typeface="Times New Roman" panose="02020603050405020304" pitchFamily="18" charset="0"/>
                        </a:rPr>
                        <a:t>CBAL, 1988</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Collider</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7.75 ±</a:t>
                      </a:r>
                      <a:r>
                        <a:rPr lang="en-US" baseline="0" dirty="0" smtClean="0">
                          <a:latin typeface="Times New Roman" panose="02020603050405020304" pitchFamily="18" charset="0"/>
                          <a:cs typeface="Times New Roman" panose="02020603050405020304" pitchFamily="18" charset="0"/>
                        </a:rPr>
                        <a:t> 0.6</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11750285"/>
                  </a:ext>
                </a:extLst>
              </a:tr>
              <a:tr h="466210">
                <a:tc>
                  <a:txBody>
                    <a:bodyPr/>
                    <a:lstStyle/>
                    <a:p>
                      <a:r>
                        <a:rPr lang="en-US" dirty="0" smtClean="0">
                          <a:latin typeface="Times New Roman" panose="02020603050405020304" pitchFamily="18" charset="0"/>
                          <a:cs typeface="Times New Roman" panose="02020603050405020304" pitchFamily="18" charset="0"/>
                        </a:rPr>
                        <a:t>Cornell, 1974</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Primakoff</a:t>
                      </a:r>
                      <a:endParaRPr lang="en-US"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7.92</a:t>
                      </a:r>
                      <a:r>
                        <a:rPr lang="en-US" baseline="0" dirty="0" smtClean="0">
                          <a:latin typeface="Times New Roman" panose="02020603050405020304" pitchFamily="18" charset="0"/>
                          <a:cs typeface="Times New Roman" panose="02020603050405020304" pitchFamily="18" charset="0"/>
                        </a:rPr>
                        <a:t> ± 0.42</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530895483"/>
                  </a:ext>
                </a:extLst>
              </a:tr>
              <a:tr h="466210">
                <a:tc>
                  <a:txBody>
                    <a:bodyPr/>
                    <a:lstStyle/>
                    <a:p>
                      <a:r>
                        <a:rPr lang="en-US" dirty="0" smtClean="0">
                          <a:latin typeface="Times New Roman" panose="02020603050405020304" pitchFamily="18" charset="0"/>
                          <a:cs typeface="Times New Roman" panose="02020603050405020304" pitchFamily="18" charset="0"/>
                        </a:rPr>
                        <a:t>PDG average</a:t>
                      </a:r>
                      <a:endParaRPr lang="en-US" dirty="0">
                        <a:latin typeface="Times New Roman" panose="02020603050405020304" pitchFamily="18" charset="0"/>
                        <a:cs typeface="Times New Roman" panose="02020603050405020304" pitchFamily="18" charset="0"/>
                      </a:endParaRPr>
                    </a:p>
                  </a:txBody>
                  <a:tcPr/>
                </a:tc>
                <a:tc>
                  <a:txBody>
                    <a:bodyPr/>
                    <a:lstStyle/>
                    <a:p>
                      <a:r>
                        <a:rPr lang="en-US" b="1" dirty="0" smtClean="0">
                          <a:latin typeface="Times New Roman" panose="02020603050405020304" pitchFamily="18" charset="0"/>
                          <a:cs typeface="Times New Roman" panose="02020603050405020304" pitchFamily="18" charset="0"/>
                        </a:rPr>
                        <a:t>SF=2.6</a:t>
                      </a:r>
                      <a:endParaRPr lang="en-US" b="1" dirty="0">
                        <a:latin typeface="Times New Roman" panose="02020603050405020304" pitchFamily="18" charset="0"/>
                        <a:cs typeface="Times New Roman" panose="02020603050405020304" pitchFamily="18" charset="0"/>
                      </a:endParaRPr>
                    </a:p>
                  </a:txBody>
                  <a:tcPr/>
                </a:tc>
                <a:tc>
                  <a:txBody>
                    <a:bodyPr/>
                    <a:lstStyle/>
                    <a:p>
                      <a:r>
                        <a:rPr lang="en-US" dirty="0" smtClean="0">
                          <a:latin typeface="Times New Roman" panose="02020603050405020304" pitchFamily="18" charset="0"/>
                          <a:cs typeface="Times New Roman" panose="02020603050405020304" pitchFamily="18" charset="0"/>
                        </a:rPr>
                        <a:t>7.74</a:t>
                      </a:r>
                      <a:r>
                        <a:rPr lang="en-US" baseline="0" dirty="0" smtClean="0">
                          <a:latin typeface="Times New Roman" panose="02020603050405020304" pitchFamily="18" charset="0"/>
                          <a:cs typeface="Times New Roman" panose="02020603050405020304" pitchFamily="18" charset="0"/>
                        </a:rPr>
                        <a:t> ± </a:t>
                      </a:r>
                      <a:r>
                        <a:rPr lang="en-US" baseline="0" dirty="0" smtClean="0">
                          <a:latin typeface="Times New Roman" panose="02020603050405020304" pitchFamily="18" charset="0"/>
                          <a:cs typeface="Times New Roman" panose="02020603050405020304" pitchFamily="18" charset="0"/>
                        </a:rPr>
                        <a:t>0.43</a:t>
                      </a:r>
                      <a:endParaRPr lang="en-US"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15897766"/>
                  </a:ext>
                </a:extLst>
              </a:tr>
            </a:tbl>
          </a:graphicData>
        </a:graphic>
      </p:graphicFrame>
    </p:spTree>
    <p:extLst>
      <p:ext uri="{BB962C8B-B14F-4D97-AF65-F5344CB8AC3E}">
        <p14:creationId xmlns:p14="http://schemas.microsoft.com/office/powerpoint/2010/main" val="4164495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PrimEx Milestones</a:t>
            </a:r>
            <a:endParaRPr lang="en-US" dirty="0"/>
          </a:p>
        </p:txBody>
      </p:sp>
      <p:sp>
        <p:nvSpPr>
          <p:cNvPr id="3" name="Footer Placeholder 2"/>
          <p:cNvSpPr>
            <a:spLocks noGrp="1"/>
          </p:cNvSpPr>
          <p:nvPr>
            <p:ph type="ftr" sz="quarter" idx="11"/>
          </p:nvPr>
        </p:nvSpPr>
        <p:spPr/>
        <p:txBody>
          <a:bodyPr/>
          <a:lstStyle/>
          <a:p>
            <a:r>
              <a:rPr lang="en-US" dirty="0" smtClean="0"/>
              <a:t>I. Larin, CLAS Collaboration Meeting, Jefferson Lab, July 2018</a:t>
            </a:r>
            <a:endParaRPr lang="en-US" dirty="0"/>
          </a:p>
        </p:txBody>
      </p:sp>
      <p:sp>
        <p:nvSpPr>
          <p:cNvPr id="4" name="Slide Number Placeholder 3"/>
          <p:cNvSpPr>
            <a:spLocks noGrp="1"/>
          </p:cNvSpPr>
          <p:nvPr>
            <p:ph type="sldNum" sz="quarter" idx="12"/>
          </p:nvPr>
        </p:nvSpPr>
        <p:spPr/>
        <p:txBody>
          <a:bodyPr/>
          <a:lstStyle/>
          <a:p>
            <a:fld id="{BD266BE7-899D-4075-917F-DBDE33B6B692}" type="slidenum">
              <a:rPr lang="en-US" smtClean="0"/>
              <a:t>9</a:t>
            </a:fld>
            <a:endParaRPr lang="en-US" dirty="0"/>
          </a:p>
        </p:txBody>
      </p:sp>
      <p:sp>
        <p:nvSpPr>
          <p:cNvPr id="5" name="TextBox 4"/>
          <p:cNvSpPr txBox="1"/>
          <p:nvPr/>
        </p:nvSpPr>
        <p:spPr>
          <a:xfrm>
            <a:off x="0" y="2661242"/>
            <a:ext cx="8672513" cy="3170099"/>
          </a:xfrm>
          <a:prstGeom prst="rect">
            <a:avLst/>
          </a:prstGeom>
          <a:noFill/>
        </p:spPr>
        <p:txBody>
          <a:bodyPr wrap="square" rtlCol="0">
            <a:spAutoFit/>
            <a:scene3d>
              <a:camera prst="orthographicFront"/>
              <a:lightRig rig="flood" dir="t"/>
            </a:scene3d>
            <a:sp3d prstMaterial="plastic">
              <a:bevelT w="215900" h="215900"/>
              <a:bevelB w="215900" h="215900"/>
              <a:extrusionClr>
                <a:srgbClr val="FF0000"/>
              </a:extrusionClr>
              <a:contourClr>
                <a:schemeClr val="bg1"/>
              </a:contourClr>
            </a:sp3d>
          </a:bodyPr>
          <a:lstStyle/>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1999: Proposal approved by PAC15</a:t>
            </a:r>
            <a:endParaRPr lang="en-US" sz="8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2000: NSF awarded MRI $1M grant to develop experimental setup</a:t>
            </a:r>
            <a:endParaRPr lang="en-US" sz="8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2002: Reapproved by PAC22 (E02-103) with A rating</a:t>
            </a:r>
            <a:endParaRPr lang="en-US" sz="8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2004: PrimEx-I Installation, Commissioning and Data taking </a:t>
            </a:r>
            <a:r>
              <a:rPr lang="en-US" sz="2000" b="1" dirty="0" smtClean="0">
                <a:solidFill>
                  <a:schemeClr val="bg1">
                    <a:lumMod val="25000"/>
                  </a:schemeClr>
                </a:solidFill>
                <a:latin typeface="Times New Roman" pitchFamily="18" charset="0"/>
                <a:cs typeface="Times New Roman" pitchFamily="18" charset="0"/>
                <a:sym typeface="Symbol"/>
              </a:rPr>
              <a:t>(22 </a:t>
            </a:r>
            <a:r>
              <a:rPr lang="en-US" sz="2000" b="1" dirty="0" smtClean="0">
                <a:solidFill>
                  <a:schemeClr val="bg1">
                    <a:lumMod val="25000"/>
                  </a:schemeClr>
                </a:solidFill>
                <a:latin typeface="Times New Roman" pitchFamily="18" charset="0"/>
                <a:cs typeface="Times New Roman" pitchFamily="18" charset="0"/>
                <a:sym typeface="Symbol"/>
              </a:rPr>
              <a:t>days)</a:t>
            </a:r>
            <a:endParaRPr lang="en-US" sz="8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2007: PrimEx-I Preliminary result released at APS meeting</a:t>
            </a:r>
            <a:endParaRPr lang="en-US" sz="800" b="1" dirty="0" smtClean="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smtClean="0">
                <a:solidFill>
                  <a:schemeClr val="bg1">
                    <a:lumMod val="25000"/>
                  </a:schemeClr>
                </a:solidFill>
                <a:latin typeface="Times New Roman" pitchFamily="18" charset="0"/>
                <a:cs typeface="Times New Roman" pitchFamily="18" charset="0"/>
                <a:sym typeface="Symbol"/>
              </a:rPr>
              <a:t> 2007: PrimEx-II proposal approved by PAC33</a:t>
            </a:r>
          </a:p>
          <a:p>
            <a:pPr lvl="1">
              <a:buSzPct val="50000"/>
              <a:buBlip>
                <a:blip r:embed="rId2"/>
              </a:buBlip>
            </a:pPr>
            <a:r>
              <a:rPr lang="en-US" sz="2000" b="1" dirty="0">
                <a:solidFill>
                  <a:schemeClr val="bg1">
                    <a:lumMod val="25000"/>
                  </a:schemeClr>
                </a:solidFill>
                <a:latin typeface="Times New Roman" pitchFamily="18" charset="0"/>
                <a:cs typeface="Times New Roman" pitchFamily="18" charset="0"/>
                <a:sym typeface="Symbol"/>
              </a:rPr>
              <a:t> 2009: PrimEx-I Final result reported</a:t>
            </a:r>
          </a:p>
          <a:p>
            <a:pPr lvl="1">
              <a:buSzPct val="50000"/>
              <a:buBlip>
                <a:blip r:embed="rId2"/>
              </a:buBlip>
            </a:pPr>
            <a:r>
              <a:rPr lang="en-US" sz="2000" b="1" dirty="0">
                <a:solidFill>
                  <a:schemeClr val="bg1">
                    <a:lumMod val="25000"/>
                  </a:schemeClr>
                </a:solidFill>
                <a:latin typeface="Times New Roman" pitchFamily="18" charset="0"/>
                <a:cs typeface="Times New Roman" pitchFamily="18" charset="0"/>
                <a:sym typeface="Symbol"/>
              </a:rPr>
              <a:t> 2010: PrimEx-II </a:t>
            </a:r>
            <a:r>
              <a:rPr lang="en-US" sz="2000" b="1" dirty="0" smtClean="0">
                <a:solidFill>
                  <a:schemeClr val="bg1">
                    <a:lumMod val="25000"/>
                  </a:schemeClr>
                </a:solidFill>
                <a:latin typeface="Times New Roman" pitchFamily="18" charset="0"/>
                <a:cs typeface="Times New Roman" pitchFamily="18" charset="0"/>
                <a:sym typeface="Symbol"/>
              </a:rPr>
              <a:t>Detector upgrade and Data taking (28 days</a:t>
            </a:r>
            <a:r>
              <a:rPr lang="en-US" sz="2000" b="1" dirty="0" smtClean="0">
                <a:solidFill>
                  <a:schemeClr val="bg1">
                    <a:lumMod val="25000"/>
                  </a:schemeClr>
                </a:solidFill>
                <a:latin typeface="Times New Roman" pitchFamily="18" charset="0"/>
                <a:cs typeface="Times New Roman" pitchFamily="18" charset="0"/>
                <a:sym typeface="Symbol"/>
              </a:rPr>
              <a:t>)</a:t>
            </a:r>
          </a:p>
          <a:p>
            <a:pPr lvl="1">
              <a:buSzPct val="50000"/>
              <a:buBlip>
                <a:blip r:embed="rId2"/>
              </a:buBlip>
            </a:pPr>
            <a:r>
              <a:rPr lang="en-US" sz="2000" b="1" dirty="0">
                <a:solidFill>
                  <a:schemeClr val="bg1">
                    <a:lumMod val="25000"/>
                  </a:schemeClr>
                </a:solidFill>
                <a:latin typeface="Times New Roman" pitchFamily="18" charset="0"/>
                <a:cs typeface="Times New Roman" pitchFamily="18" charset="0"/>
                <a:sym typeface="Symbol"/>
              </a:rPr>
              <a:t> </a:t>
            </a:r>
            <a:r>
              <a:rPr lang="en-US" sz="2000" b="1" dirty="0" smtClean="0">
                <a:solidFill>
                  <a:schemeClr val="bg1">
                    <a:lumMod val="25000"/>
                  </a:schemeClr>
                </a:solidFill>
                <a:latin typeface="Times New Roman" pitchFamily="18" charset="0"/>
                <a:cs typeface="Times New Roman" pitchFamily="18" charset="0"/>
                <a:sym typeface="Symbol"/>
              </a:rPr>
              <a:t>2011: PrimEx-I result published (PRL 2011, Vol 106, P. 162303)</a:t>
            </a:r>
            <a:endParaRPr lang="en-US" sz="2000" b="1" dirty="0">
              <a:solidFill>
                <a:schemeClr val="bg1">
                  <a:lumMod val="25000"/>
                </a:schemeClr>
              </a:solidFill>
              <a:latin typeface="Times New Roman" pitchFamily="18" charset="0"/>
              <a:cs typeface="Times New Roman" pitchFamily="18" charset="0"/>
              <a:sym typeface="Symbol"/>
            </a:endParaRPr>
          </a:p>
          <a:p>
            <a:pPr lvl="1">
              <a:buSzPct val="50000"/>
              <a:buBlip>
                <a:blip r:embed="rId2"/>
              </a:buBlip>
            </a:pPr>
            <a:r>
              <a:rPr lang="en-US" sz="2000" b="1" dirty="0">
                <a:solidFill>
                  <a:schemeClr val="bg1">
                    <a:lumMod val="25000"/>
                  </a:schemeClr>
                </a:solidFill>
                <a:latin typeface="Times New Roman" pitchFamily="18" charset="0"/>
                <a:cs typeface="Times New Roman" pitchFamily="18" charset="0"/>
                <a:sym typeface="Symbol"/>
              </a:rPr>
              <a:t> 2018: PrimEx-II Final result approved by the PrimEx </a:t>
            </a:r>
            <a:r>
              <a:rPr lang="en-US" sz="2000" b="1" dirty="0" smtClean="0">
                <a:solidFill>
                  <a:schemeClr val="bg1">
                    <a:lumMod val="25000"/>
                  </a:schemeClr>
                </a:solidFill>
                <a:latin typeface="Times New Roman" pitchFamily="18" charset="0"/>
                <a:cs typeface="Times New Roman" pitchFamily="18" charset="0"/>
                <a:sym typeface="Symbol"/>
              </a:rPr>
              <a:t>Collaboration</a:t>
            </a:r>
            <a:endParaRPr lang="en-US" sz="2000" b="1" dirty="0">
              <a:solidFill>
                <a:schemeClr val="bg1">
                  <a:lumMod val="25000"/>
                </a:schemeClr>
              </a:solidFill>
              <a:latin typeface="Times New Roman" pitchFamily="18" charset="0"/>
              <a:cs typeface="Times New Roman" pitchFamily="18" charset="0"/>
              <a:sym typeface="Symbol"/>
            </a:endParaRPr>
          </a:p>
        </p:txBody>
      </p:sp>
      <p:pic>
        <p:nvPicPr>
          <p:cNvPr id="6" name="Picture 4" descr="PRIMEXa_012"/>
          <p:cNvPicPr>
            <a:picLocks noChangeAspect="1" noChangeArrowheads="1"/>
          </p:cNvPicPr>
          <p:nvPr/>
        </p:nvPicPr>
        <p:blipFill>
          <a:blip r:embed="rId3" cstate="print"/>
          <a:srcRect/>
          <a:stretch>
            <a:fillRect/>
          </a:stretch>
        </p:blipFill>
        <p:spPr>
          <a:xfrm>
            <a:off x="9339263" y="2128838"/>
            <a:ext cx="2404664" cy="3620816"/>
          </a:xfrm>
          <a:prstGeom prst="rect">
            <a:avLst/>
          </a:prstGeom>
          <a:noFill/>
          <a:ln/>
        </p:spPr>
      </p:pic>
    </p:spTree>
    <p:extLst>
      <p:ext uri="{BB962C8B-B14F-4D97-AF65-F5344CB8AC3E}">
        <p14:creationId xmlns:p14="http://schemas.microsoft.com/office/powerpoint/2010/main" val="3050082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ducational subjects 16x9">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Educational subjects presentation, chalkboard illustrations design (widescreen)</Template>
  <TotalTime>3075</TotalTime>
  <Words>2947</Words>
  <Application>Microsoft Office PowerPoint</Application>
  <PresentationFormat>Widescreen</PresentationFormat>
  <Paragraphs>625</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Calibri</vt:lpstr>
      <vt:lpstr>Cambria Math</vt:lpstr>
      <vt:lpstr>Castellar</vt:lpstr>
      <vt:lpstr>Symbol</vt:lpstr>
      <vt:lpstr>Times New Roman</vt:lpstr>
      <vt:lpstr>Wingdings</vt:lpstr>
      <vt:lpstr>Educational subjects 16x9</vt:lpstr>
      <vt:lpstr>Final results from PrimEx I and II</vt:lpstr>
      <vt:lpstr>Outline</vt:lpstr>
      <vt:lpstr>QCD predictions for (0)</vt:lpstr>
      <vt:lpstr>(0): experimental methods and measurements: Primakoff method</vt:lpstr>
      <vt:lpstr>(0): experimental methods and measurements: Direct measurement</vt:lpstr>
      <vt:lpstr>(0): experimental methods and measurements: production in e+e− collisions</vt:lpstr>
      <vt:lpstr>(0): experimental methods and measurements: π+ radiative decay measurement</vt:lpstr>
      <vt:lpstr>(0) status: theory calculations and previous measurements</vt:lpstr>
      <vt:lpstr>PrimEx Milestones</vt:lpstr>
      <vt:lpstr>PrimEx Setup</vt:lpstr>
      <vt:lpstr>PrimEx upgrade for the 2nd run</vt:lpstr>
      <vt:lpstr>PrimEx I and II data chart</vt:lpstr>
      <vt:lpstr>PowerPoint Presentation</vt:lpstr>
      <vt:lpstr>Elastic 0 yield extraction</vt:lpstr>
      <vt:lpstr>Comparison of PrimEx-II yield extraction methods</vt:lpstr>
      <vt:lpstr>Differential cross section vs production angle</vt:lpstr>
      <vt:lpstr>Fit to extract (0)</vt:lpstr>
      <vt:lpstr>PrimEx-II 0 yield fit, Silicon target</vt:lpstr>
      <vt:lpstr>PrimEx-II 0 yield fit, Carbon target</vt:lpstr>
      <vt:lpstr>Nuclear density models used for Form Factors calculations</vt:lpstr>
      <vt:lpstr>Model parameters: strong nucleus radius</vt:lpstr>
      <vt:lpstr>PowerPoint Presentation</vt:lpstr>
      <vt:lpstr>Model parameters: “Second step” contribution (“shadowing” effect) </vt:lpstr>
      <vt:lpstr>Fit χ2 sensitivity to shadowing parameter</vt:lpstr>
      <vt:lpstr>PrimEx systematic uncertainty control</vt:lpstr>
      <vt:lpstr>Verification with Compton cross section</vt:lpstr>
      <vt:lpstr>PowerPoint Presentation</vt:lpstr>
      <vt:lpstr>PowerPoint Presentation</vt:lpstr>
      <vt:lpstr>PrimEx I and II (0) uncertainty </vt:lpstr>
      <vt:lpstr>PrimEx I vs PrimEx II result</vt:lpstr>
      <vt:lpstr>PrimEx-I result changed PDG landscape on (0) part</vt:lpstr>
      <vt:lpstr>Summary</vt:lpstr>
      <vt:lpstr>PrimEx members and institutions</vt:lpstr>
    </vt:vector>
  </TitlesOfParts>
  <Company>Jefferson Lab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π0→ γγ decay width from the PrimEx-II experiment</dc:title>
  <dc:creator>Ilia LARIN</dc:creator>
  <cp:lastModifiedBy>Ilia LARIN</cp:lastModifiedBy>
  <cp:revision>334</cp:revision>
  <cp:lastPrinted>2018-06-19T04:08:36Z</cp:lastPrinted>
  <dcterms:created xsi:type="dcterms:W3CDTF">2018-06-17T00:57:26Z</dcterms:created>
  <dcterms:modified xsi:type="dcterms:W3CDTF">2018-07-10T03:48:32Z</dcterms:modified>
</cp:coreProperties>
</file>