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3" r:id="rId4"/>
    <p:sldId id="264" r:id="rId5"/>
    <p:sldId id="257" r:id="rId6"/>
    <p:sldId id="258" r:id="rId7"/>
    <p:sldId id="259" r:id="rId8"/>
    <p:sldId id="261" r:id="rId9"/>
    <p:sldId id="262" r:id="rId10"/>
  </p:sldIdLst>
  <p:sldSz cx="9144000" cy="6858000" type="screen4x3"/>
  <p:notesSz cx="7772400" cy="100584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22" autoAdjust="0"/>
  </p:normalViewPr>
  <p:slideViewPr>
    <p:cSldViewPr snapToGrid="0" snapToObjects="1">
      <p:cViewPr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Immagine 39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41" name="Immagine 40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Immagine 78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80" name="Immagine 79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5400" b="0" strike="noStrike" cap="all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Fare clic per modificare stile</a:t>
            </a:r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11/2/16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F4F1329-7720-43BA-9567-726C80326479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‹n.›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Line 7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Fare clic per modificare stile</a:t>
            </a:r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LevelFare clic per modificare gli stili del testo dello schema</a:t>
            </a:r>
          </a:p>
          <a:p>
            <a:pPr marL="457200" lvl="1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0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</a:t>
            </a:r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2520">
              <a:lnSpc>
                <a:spcPct val="100000"/>
              </a:lnSpc>
              <a:buClr>
                <a:srgbClr val="93A299"/>
              </a:buClr>
              <a:buSzPct val="90000"/>
              <a:buFont typeface="Arial"/>
              <a:buChar char="•"/>
            </a:pPr>
            <a:r>
              <a:rPr lang="en-US" sz="18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</a:t>
            </a:r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05840" lvl="3" indent="-18252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</a:t>
            </a:r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88720" lvl="4" indent="-13680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</a:t>
            </a:r>
            <a:endParaRPr lang="en-US" sz="24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D0A92A-E23A-471E-BC7F-D4720CB35785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‹n.›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84200" y="787880"/>
            <a:ext cx="7848360" cy="25268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5400" b="0" strike="noStrike" cap="all" spc="-97" dirty="0" err="1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</a:t>
            </a:r>
            <a:r>
              <a:rPr lang="en-US" sz="5400" b="0" strike="noStrike" cap="all" spc="-97" dirty="0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5400" b="0" strike="noStrike" cap="all" spc="-97" dirty="0" err="1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SpeakerS</a:t>
            </a:r>
            <a:r>
              <a:rPr lang="en-US" sz="5400" b="0" strike="noStrike" cap="all" spc="-97" dirty="0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5400" b="0" strike="noStrike" cap="all" spc="-97" dirty="0" err="1" smtClean="0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CommitTee</a:t>
            </a:r>
            <a:endParaRPr lang="en-US" sz="5400" b="0" strike="noStrike" cap="all" spc="-97" dirty="0" smtClean="0">
              <a:solidFill>
                <a:srgbClr val="D2533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000" cap="all" spc="-97" dirty="0" err="1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csc@jlab.org</a:t>
            </a:r>
            <a:endParaRPr lang="en-US" sz="4000" cap="all" spc="-97" dirty="0">
              <a:solidFill>
                <a:srgbClr val="00009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192960" y="3505320"/>
            <a:ext cx="4929120" cy="2491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Representatives: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Annalisa </a:t>
            </a:r>
            <a:r>
              <a:rPr lang="en-US" sz="19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D’Angelo</a:t>
            </a:r>
            <a:r>
              <a:rPr lang="en-US" sz="19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Hadron Spectroscopy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Carlos Muñoz </a:t>
            </a: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Comacho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Deep Processes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Lamiaa</a:t>
            </a:r>
            <a:r>
              <a:rPr lang="en-US" sz="1900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</a:t>
            </a:r>
            <a:r>
              <a:rPr lang="en-US" sz="1900" b="1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Fassi</a:t>
            </a:r>
            <a:r>
              <a:rPr lang="en-US" sz="1900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Nuclear Physics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Latifa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Elouadhriri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1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Eugene </a:t>
            </a: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Pasyuk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2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4840200" y="3513600"/>
            <a:ext cx="4425120" cy="249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Alternates: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Steffen </a:t>
            </a: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Strauch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Hadron Spectroscopy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Aram </a:t>
            </a:r>
            <a:r>
              <a:rPr lang="en-US" sz="1900" b="1" strike="noStrike" spc="-1" dirty="0" err="1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Movsisyan</a:t>
            </a: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Deep </a:t>
            </a:r>
            <a:r>
              <a:rPr lang="en-US" sz="19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Processes</a:t>
            </a:r>
            <a:endParaRPr lang="en-US" sz="2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Nathan </a:t>
            </a: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Baltzell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Nuclear Physics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Bryan McKinnon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1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Yordanka</a:t>
            </a:r>
            <a:r>
              <a:rPr lang="en-US" sz="20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Ilieva</a:t>
            </a:r>
            <a:r>
              <a:rPr lang="en-US" sz="20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2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454680" y="6224760"/>
            <a:ext cx="83559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Chair: Annalisa D’Angelo                        </a:t>
            </a:r>
            <a:r>
              <a:rPr lang="en-US" sz="1800" b="1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Secretary: Lamiaa El Fassi</a:t>
            </a:r>
            <a:r>
              <a:rPr lang="en-US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845840" y="39924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86" name="TextShape 5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8F7A87C1-02DA-40BF-B459-336C228C8E83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2"/>
          <p:cNvSpPr txBox="1"/>
          <p:nvPr/>
        </p:nvSpPr>
        <p:spPr>
          <a:xfrm>
            <a:off x="192960" y="3505320"/>
            <a:ext cx="4929120" cy="2491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Representatives: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Annalisa </a:t>
            </a:r>
            <a:r>
              <a:rPr lang="en-US" sz="1900" b="1" strike="noStrike" spc="-1" dirty="0" err="1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D’Angelo</a:t>
            </a: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Hadron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Spectroscopy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Carlos Muñoz </a:t>
            </a:r>
            <a:r>
              <a:rPr lang="en-US" sz="1900" b="1" strike="noStrike" spc="-1" dirty="0" err="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Comacho</a:t>
            </a:r>
            <a:r>
              <a:rPr lang="en-US" sz="1900" b="1" strike="noStrike" spc="-1" dirty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Deep Processes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Lamiaa</a:t>
            </a:r>
            <a:r>
              <a:rPr lang="en-US" sz="1900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</a:t>
            </a:r>
            <a:r>
              <a:rPr lang="en-US" sz="1900" b="1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Fassi</a:t>
            </a:r>
            <a:r>
              <a:rPr lang="en-US" sz="1900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Nuclear Physics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Latifa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Elouadhriri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1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Eugene </a:t>
            </a:r>
            <a:r>
              <a:rPr lang="en-US" sz="19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Pasyuk</a:t>
            </a: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2</a:t>
            </a:r>
            <a:endParaRPr lang="en-US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4840200" y="3513600"/>
            <a:ext cx="4425120" cy="249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Alternates: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Lei </a:t>
            </a:r>
            <a:r>
              <a:rPr lang="en-US" sz="1900" b="1" strike="noStrike" spc="-1" dirty="0" err="1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Guo</a:t>
            </a: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Hadron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Spectroscopy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Aram </a:t>
            </a:r>
            <a:r>
              <a:rPr lang="en-US" sz="1900" b="1" strike="noStrike" spc="-1" dirty="0" err="1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Movsisyan</a:t>
            </a: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Deep </a:t>
            </a:r>
            <a:r>
              <a:rPr lang="en-US" sz="19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Processes</a:t>
            </a:r>
            <a:endParaRPr lang="en-US" sz="2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Mohammad </a:t>
            </a:r>
            <a:r>
              <a:rPr lang="en-US" sz="1900" b="1" strike="noStrike" spc="-1" dirty="0" err="1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Hattawy</a:t>
            </a:r>
            <a:r>
              <a:rPr lang="en-US" sz="1900" b="1" strike="noStrike" spc="-1" dirty="0" smtClean="0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Nuclear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Physics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9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Bryan McKinnon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1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Yordanka</a:t>
            </a:r>
            <a:r>
              <a:rPr lang="en-US" sz="20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Ilieva</a:t>
            </a:r>
            <a:r>
              <a:rPr lang="en-US" sz="2000" b="1" strike="noStrike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large 2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454680" y="6224760"/>
            <a:ext cx="83559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Chair: </a:t>
            </a:r>
            <a:r>
              <a:rPr lang="en-US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be re-elected by the </a:t>
            </a:r>
            <a:r>
              <a:rPr lang="en-US" b="1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csc</a:t>
            </a:r>
            <a:r>
              <a:rPr lang="en-US" sz="18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</a:t>
            </a:r>
            <a:r>
              <a:rPr lang="en-US" sz="1800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Secretary: </a:t>
            </a:r>
            <a:r>
              <a:rPr lang="en-US" sz="1800" b="1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Lamiaa</a:t>
            </a:r>
            <a:r>
              <a:rPr lang="en-US" sz="1800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</a:t>
            </a:r>
            <a:r>
              <a:rPr lang="en-US" sz="1800" b="1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Fassi</a:t>
            </a:r>
            <a:r>
              <a:rPr lang="en-US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845840" y="39924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86" name="TextShape 5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8F7A87C1-02DA-40BF-B459-336C228C8E83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4680" y="511560"/>
            <a:ext cx="881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CLAS Speaker Committee renewal procedure:</a:t>
            </a:r>
          </a:p>
          <a:p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b="1" dirty="0"/>
              <a:t>A</a:t>
            </a:r>
            <a:r>
              <a:rPr lang="en-US" b="1" dirty="0" smtClean="0"/>
              <a:t>ll physics working group representatives and </a:t>
            </a:r>
            <a:r>
              <a:rPr lang="en-US" b="1" dirty="0"/>
              <a:t>alternates </a:t>
            </a:r>
            <a:r>
              <a:rPr lang="en-US" b="1" dirty="0" smtClean="0"/>
              <a:t>have been re-elected within the working groups. 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90"/>
                </a:solidFill>
              </a:rPr>
              <a:t>The new committee will start to work on </a:t>
            </a:r>
            <a:r>
              <a:rPr lang="en-US" b="1" dirty="0">
                <a:solidFill>
                  <a:srgbClr val="000090"/>
                </a:solidFill>
              </a:rPr>
              <a:t>September </a:t>
            </a:r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baseline="30000" dirty="0" smtClean="0">
                <a:solidFill>
                  <a:srgbClr val="000090"/>
                </a:solidFill>
              </a:rPr>
              <a:t>st</a:t>
            </a:r>
            <a:r>
              <a:rPr lang="en-US" b="1" dirty="0" smtClean="0">
                <a:solidFill>
                  <a:srgbClr val="000090"/>
                </a:solidFill>
              </a:rPr>
              <a:t> and the chair will be elected.</a:t>
            </a:r>
            <a:endParaRPr lang="en-US" sz="2400" b="1" dirty="0">
              <a:solidFill>
                <a:srgbClr val="00009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800000"/>
                </a:solidFill>
              </a:rPr>
              <a:t>The secretary has not been subject to change to guarantee </a:t>
            </a:r>
            <a:r>
              <a:rPr lang="en-US" b="1" dirty="0" err="1" smtClean="0">
                <a:solidFill>
                  <a:srgbClr val="800000"/>
                </a:solidFill>
              </a:rPr>
              <a:t>csc</a:t>
            </a:r>
            <a:r>
              <a:rPr lang="en-US" b="1" dirty="0" smtClean="0">
                <a:solidFill>
                  <a:srgbClr val="800000"/>
                </a:solidFill>
              </a:rPr>
              <a:t> work continuity </a:t>
            </a:r>
            <a:r>
              <a:rPr lang="en-US" b="1" dirty="0" smtClean="0"/>
              <a:t>)</a:t>
            </a:r>
            <a:r>
              <a:rPr lang="en-US" sz="2400" b="1" dirty="0" smtClean="0"/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30200" y="5627908"/>
            <a:ext cx="8113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members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large </a:t>
            </a:r>
            <a:r>
              <a:rPr lang="it-IT" dirty="0" err="1" smtClean="0"/>
              <a:t>will</a:t>
            </a:r>
            <a:r>
              <a:rPr lang="it-IT" dirty="0" smtClean="0"/>
              <a:t> be re-</a:t>
            </a:r>
            <a:r>
              <a:rPr lang="it-IT" dirty="0" err="1" smtClean="0"/>
              <a:t>nominated</a:t>
            </a:r>
            <a:r>
              <a:rPr lang="it-IT" dirty="0" smtClean="0"/>
              <a:t> by the CCC </a:t>
            </a:r>
            <a:r>
              <a:rPr lang="it-IT" dirty="0" err="1" smtClean="0"/>
              <a:t>starting</a:t>
            </a:r>
            <a:r>
              <a:rPr lang="it-IT" dirty="0" smtClean="0"/>
              <a:t> from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796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845840" y="39924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86" name="TextShape 5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8F7A87C1-02DA-40BF-B459-336C228C8E83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4680" y="511560"/>
            <a:ext cx="881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Thanks   to:</a:t>
            </a:r>
          </a:p>
          <a:p>
            <a:endParaRPr lang="en-US" sz="2400" b="1" dirty="0"/>
          </a:p>
          <a:p>
            <a:r>
              <a:rPr lang="en-US" sz="2400" b="1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</a:rPr>
              <a:t>Nathan </a:t>
            </a:r>
            <a:r>
              <a:rPr lang="en-US" sz="2400" b="1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</a:rPr>
              <a:t>Baltzell</a:t>
            </a:r>
            <a:r>
              <a:rPr lang="en-US" sz="2400" b="1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400" b="1" dirty="0" smtClean="0"/>
              <a:t>and </a:t>
            </a:r>
            <a:r>
              <a:rPr lang="en-US" sz="2400" b="1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</a:rPr>
              <a:t>Steffen </a:t>
            </a:r>
            <a:r>
              <a:rPr lang="en-US" sz="2400" b="1" spc="-1" dirty="0" err="1" smtClean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</a:rPr>
              <a:t>Strauch</a:t>
            </a:r>
            <a:endParaRPr lang="en-US" sz="2400" b="1" spc="-1" dirty="0" smtClean="0">
              <a:solidFill>
                <a:srgbClr val="3366FF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2400" b="1" spc="-1" dirty="0">
              <a:solidFill>
                <a:srgbClr val="3366FF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en-US" sz="2400" b="1" spc="-1" dirty="0" smtClean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</a:rPr>
              <a:t>							and</a:t>
            </a:r>
          </a:p>
          <a:p>
            <a:endParaRPr lang="en-US" sz="2400" b="1" spc="-1" dirty="0">
              <a:solidFill>
                <a:srgbClr val="3366FF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en-US" sz="2400" b="1" spc="-1" dirty="0" smtClean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</a:rPr>
              <a:t> all the CSC team!!</a:t>
            </a:r>
          </a:p>
        </p:txBody>
      </p:sp>
    </p:spTree>
    <p:extLst>
      <p:ext uri="{BB962C8B-B14F-4D97-AF65-F5344CB8AC3E}">
        <p14:creationId xmlns:p14="http://schemas.microsoft.com/office/powerpoint/2010/main" val="348998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0664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Conference presentations </a:t>
            </a:r>
            <a:endParaRPr lang="en-US" sz="1800" b="0" strike="noStrike" spc="-1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766280" y="34272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89" name="TextShape 2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D99F30B0-B1D3-434D-AB57-78121C12DBEB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18964" y="1159920"/>
            <a:ext cx="8932125" cy="5531940"/>
            <a:chOff x="-171575" y="1159920"/>
            <a:chExt cx="8932125" cy="5531940"/>
          </a:xfrm>
        </p:grpSpPr>
        <p:graphicFrame>
          <p:nvGraphicFramePr>
            <p:cNvPr id="90" name="Table 3"/>
            <p:cNvGraphicFramePr/>
            <p:nvPr>
              <p:extLst>
                <p:ext uri="{D42A27DB-BD31-4B8C-83A1-F6EECF244321}">
                  <p14:modId xmlns:p14="http://schemas.microsoft.com/office/powerpoint/2010/main" val="3943651932"/>
                </p:ext>
              </p:extLst>
            </p:nvPr>
          </p:nvGraphicFramePr>
          <p:xfrm>
            <a:off x="607953" y="1159920"/>
            <a:ext cx="7520062" cy="4969440"/>
          </p:xfrm>
          <a:graphic>
            <a:graphicData uri="http://schemas.openxmlformats.org/drawingml/2006/table">
              <a:tbl>
                <a:tblPr/>
                <a:tblGrid>
                  <a:gridCol w="296398"/>
                  <a:gridCol w="349131"/>
                  <a:gridCol w="349131"/>
                  <a:gridCol w="385248"/>
                  <a:gridCol w="357580"/>
                  <a:gridCol w="347498"/>
                  <a:gridCol w="347498"/>
                  <a:gridCol w="343949"/>
                  <a:gridCol w="361170"/>
                  <a:gridCol w="361170"/>
                  <a:gridCol w="373209"/>
                  <a:gridCol w="373209"/>
                  <a:gridCol w="325053"/>
                  <a:gridCol w="349131"/>
                  <a:gridCol w="361170"/>
                  <a:gridCol w="337092"/>
                  <a:gridCol w="373209"/>
                  <a:gridCol w="341751"/>
                  <a:gridCol w="404667"/>
                  <a:gridCol w="391399"/>
                  <a:gridCol w="391399"/>
                </a:tblGrid>
                <a:tr h="4969440"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lang="en-US" sz="1800" b="1" strike="noStrike" spc="-1">
                            <a:solidFill>
                              <a:srgbClr val="FFFFFF"/>
                            </a:solidFill>
                            <a:uFill>
                              <a:solidFill>
                                <a:srgbClr val="FFFFFF"/>
                              </a:solidFill>
                            </a:uFill>
                            <a:latin typeface="Arial"/>
                          </a:rPr>
                          <a:t> </a:t>
                        </a:r>
                        <a:endPara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 cap="flat" cmpd="sng" algn="ctr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 cap="flat" cmpd="sng" algn="ctr">
                        <a:solidFill>
                          <a:srgbClr val="FFFF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  <a:tc>
                    <a:txBody>
                      <a:bodyPr/>
                      <a:lstStyle/>
                      <a:p>
                        <a:endParaRPr lang="it-IT" dirty="0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38160">
                        <a:solidFill>
                          <a:srgbClr val="FFFFFF"/>
                        </a:solidFill>
                      </a:lnB>
                      <a:solidFill>
                        <a:srgbClr val="93A29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1" name="CustomShape 4"/>
            <p:cNvSpPr/>
            <p:nvPr/>
          </p:nvSpPr>
          <p:spPr>
            <a:xfrm>
              <a:off x="590305" y="5555880"/>
              <a:ext cx="321510" cy="54972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2" name="Line 5"/>
            <p:cNvSpPr/>
            <p:nvPr/>
          </p:nvSpPr>
          <p:spPr>
            <a:xfrm>
              <a:off x="325780" y="2230560"/>
              <a:ext cx="190512" cy="1440"/>
            </a:xfrm>
            <a:prstGeom prst="line">
              <a:avLst/>
            </a:prstGeom>
            <a:ln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93" name="Line 6"/>
            <p:cNvSpPr/>
            <p:nvPr/>
          </p:nvSpPr>
          <p:spPr>
            <a:xfrm>
              <a:off x="337581" y="3513240"/>
              <a:ext cx="190512" cy="1440"/>
            </a:xfrm>
            <a:prstGeom prst="line">
              <a:avLst/>
            </a:prstGeom>
            <a:ln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94" name="Line 7"/>
            <p:cNvSpPr/>
            <p:nvPr/>
          </p:nvSpPr>
          <p:spPr>
            <a:xfrm>
              <a:off x="349720" y="4795920"/>
              <a:ext cx="190175" cy="1440"/>
            </a:xfrm>
            <a:prstGeom prst="line">
              <a:avLst/>
            </a:prstGeom>
            <a:ln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95" name="Line 8"/>
            <p:cNvSpPr/>
            <p:nvPr/>
          </p:nvSpPr>
          <p:spPr>
            <a:xfrm>
              <a:off x="361522" y="6111360"/>
              <a:ext cx="190175" cy="1440"/>
            </a:xfrm>
            <a:prstGeom prst="line">
              <a:avLst/>
            </a:prstGeom>
            <a:ln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96" name="CustomShape 9"/>
            <p:cNvSpPr/>
            <p:nvPr/>
          </p:nvSpPr>
          <p:spPr>
            <a:xfrm>
              <a:off x="896811" y="4935600"/>
              <a:ext cx="343091" cy="116820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7" name="CustomShape 10"/>
            <p:cNvSpPr/>
            <p:nvPr/>
          </p:nvSpPr>
          <p:spPr>
            <a:xfrm>
              <a:off x="1239902" y="4601880"/>
              <a:ext cx="370739" cy="151092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8" name="CustomShape 11"/>
            <p:cNvSpPr/>
            <p:nvPr/>
          </p:nvSpPr>
          <p:spPr>
            <a:xfrm>
              <a:off x="1610641" y="4447429"/>
              <a:ext cx="380350" cy="166320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9" name="CustomShape 12"/>
            <p:cNvSpPr/>
            <p:nvPr/>
          </p:nvSpPr>
          <p:spPr>
            <a:xfrm>
              <a:off x="1990992" y="3743640"/>
              <a:ext cx="380350" cy="236196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0" name="CustomShape 13"/>
            <p:cNvSpPr/>
            <p:nvPr/>
          </p:nvSpPr>
          <p:spPr>
            <a:xfrm>
              <a:off x="2350483" y="3193560"/>
              <a:ext cx="361950" cy="291204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1" name="CustomShape 14"/>
            <p:cNvSpPr/>
            <p:nvPr/>
          </p:nvSpPr>
          <p:spPr>
            <a:xfrm>
              <a:off x="2712433" y="3721680"/>
              <a:ext cx="322867" cy="237852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2" name="CustomShape 15"/>
            <p:cNvSpPr/>
            <p:nvPr/>
          </p:nvSpPr>
          <p:spPr>
            <a:xfrm>
              <a:off x="3032864" y="3645360"/>
              <a:ext cx="344818" cy="245484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3" name="CustomShape 16"/>
            <p:cNvSpPr/>
            <p:nvPr/>
          </p:nvSpPr>
          <p:spPr>
            <a:xfrm>
              <a:off x="3377682" y="4032000"/>
              <a:ext cx="380350" cy="207360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4" name="CustomShape 17"/>
            <p:cNvSpPr/>
            <p:nvPr/>
          </p:nvSpPr>
          <p:spPr>
            <a:xfrm>
              <a:off x="3758033" y="3198589"/>
              <a:ext cx="380350" cy="291204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5" name="CustomShape 18"/>
            <p:cNvSpPr/>
            <p:nvPr/>
          </p:nvSpPr>
          <p:spPr>
            <a:xfrm>
              <a:off x="4114441" y="3279779"/>
              <a:ext cx="380350" cy="283572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6" name="CustomShape 19"/>
            <p:cNvSpPr/>
            <p:nvPr/>
          </p:nvSpPr>
          <p:spPr>
            <a:xfrm>
              <a:off x="4485027" y="2739960"/>
              <a:ext cx="380350" cy="336528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7" name="CustomShape 20"/>
            <p:cNvSpPr/>
            <p:nvPr/>
          </p:nvSpPr>
          <p:spPr>
            <a:xfrm>
              <a:off x="4832150" y="2594699"/>
              <a:ext cx="336074" cy="351756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8" name="CustomShape 21"/>
            <p:cNvSpPr/>
            <p:nvPr/>
          </p:nvSpPr>
          <p:spPr>
            <a:xfrm>
              <a:off x="5158211" y="2667059"/>
              <a:ext cx="347980" cy="344520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9" name="CustomShape 22"/>
            <p:cNvSpPr/>
            <p:nvPr/>
          </p:nvSpPr>
          <p:spPr>
            <a:xfrm>
              <a:off x="-71430" y="4618440"/>
              <a:ext cx="405302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50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0" name="CustomShape 23"/>
            <p:cNvSpPr/>
            <p:nvPr/>
          </p:nvSpPr>
          <p:spPr>
            <a:xfrm>
              <a:off x="-129426" y="3330360"/>
              <a:ext cx="523655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100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1" name="CustomShape 24"/>
            <p:cNvSpPr/>
            <p:nvPr/>
          </p:nvSpPr>
          <p:spPr>
            <a:xfrm>
              <a:off x="-171575" y="2042280"/>
              <a:ext cx="523655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150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2" name="CustomShape 25"/>
            <p:cNvSpPr/>
            <p:nvPr/>
          </p:nvSpPr>
          <p:spPr>
            <a:xfrm>
              <a:off x="41192" y="5862960"/>
              <a:ext cx="286611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0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3" name="CustomShape 26"/>
            <p:cNvSpPr/>
            <p:nvPr/>
          </p:nvSpPr>
          <p:spPr>
            <a:xfrm>
              <a:off x="5506191" y="2986909"/>
              <a:ext cx="380350" cy="312372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4" name="CustomShape 27"/>
            <p:cNvSpPr/>
            <p:nvPr/>
          </p:nvSpPr>
          <p:spPr>
            <a:xfrm>
              <a:off x="5893960" y="2100419"/>
              <a:ext cx="374280" cy="4015080"/>
            </a:xfrm>
            <a:prstGeom prst="rect">
              <a:avLst/>
            </a:prstGeom>
            <a:solidFill>
              <a:srgbClr val="FEFF38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5" name="CustomShape 28"/>
            <p:cNvSpPr/>
            <p:nvPr/>
          </p:nvSpPr>
          <p:spPr>
            <a:xfrm rot="16200000">
              <a:off x="7557237" y="4642338"/>
              <a:ext cx="1922760" cy="48386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800" b="0" strike="noStrike" spc="-1" dirty="0">
                  <a:solidFill>
                    <a:srgbClr val="00009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Total: </a:t>
              </a:r>
              <a:r>
                <a:rPr lang="en-US" sz="2800" b="0" strike="noStrike" spc="-1" dirty="0" smtClean="0">
                  <a:solidFill>
                    <a:srgbClr val="00009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2278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6" name="CustomShape 29"/>
            <p:cNvSpPr/>
            <p:nvPr/>
          </p:nvSpPr>
          <p:spPr>
            <a:xfrm rot="16200000">
              <a:off x="5372418" y="5596119"/>
              <a:ext cx="60912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121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7" name="CustomShape 30"/>
            <p:cNvSpPr/>
            <p:nvPr/>
          </p:nvSpPr>
          <p:spPr>
            <a:xfrm rot="16200000">
              <a:off x="5047561" y="5601795"/>
              <a:ext cx="60660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133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8" name="CustomShape 31"/>
            <p:cNvSpPr/>
            <p:nvPr/>
          </p:nvSpPr>
          <p:spPr>
            <a:xfrm rot="16200000">
              <a:off x="4707067" y="5592993"/>
              <a:ext cx="6044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137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19" name="CustomShape 32"/>
            <p:cNvSpPr/>
            <p:nvPr/>
          </p:nvSpPr>
          <p:spPr>
            <a:xfrm rot="16200000">
              <a:off x="4360403" y="5592092"/>
              <a:ext cx="60192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132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0" name="CustomShape 33"/>
            <p:cNvSpPr/>
            <p:nvPr/>
          </p:nvSpPr>
          <p:spPr>
            <a:xfrm rot="16200000">
              <a:off x="3957642" y="5597379"/>
              <a:ext cx="60660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108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1" name="CustomShape 34"/>
            <p:cNvSpPr/>
            <p:nvPr/>
          </p:nvSpPr>
          <p:spPr>
            <a:xfrm rot="16200000">
              <a:off x="3625520" y="5594433"/>
              <a:ext cx="60660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113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2" name="CustomShape 35"/>
            <p:cNvSpPr/>
            <p:nvPr/>
          </p:nvSpPr>
          <p:spPr>
            <a:xfrm rot="16200000">
              <a:off x="3321926" y="5555913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80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3" name="CustomShape 36"/>
            <p:cNvSpPr/>
            <p:nvPr/>
          </p:nvSpPr>
          <p:spPr>
            <a:xfrm rot="16200000">
              <a:off x="2941575" y="5550150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94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4" name="CustomShape 37"/>
            <p:cNvSpPr/>
            <p:nvPr/>
          </p:nvSpPr>
          <p:spPr>
            <a:xfrm rot="16200000">
              <a:off x="2599194" y="5550151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93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5" name="CustomShape 38"/>
            <p:cNvSpPr/>
            <p:nvPr/>
          </p:nvSpPr>
          <p:spPr>
            <a:xfrm rot="16200000">
              <a:off x="2245719" y="5601992"/>
              <a:ext cx="63000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114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6" name="CustomShape 39"/>
            <p:cNvSpPr/>
            <p:nvPr/>
          </p:nvSpPr>
          <p:spPr>
            <a:xfrm rot="16200000">
              <a:off x="1935236" y="5558433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92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7" name="CustomShape 40"/>
            <p:cNvSpPr/>
            <p:nvPr/>
          </p:nvSpPr>
          <p:spPr>
            <a:xfrm rot="16200000">
              <a:off x="1554885" y="5550152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62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8" name="CustomShape 41"/>
            <p:cNvSpPr/>
            <p:nvPr/>
          </p:nvSpPr>
          <p:spPr>
            <a:xfrm rot="16200000">
              <a:off x="1174534" y="5558433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59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29" name="CustomShape 42"/>
            <p:cNvSpPr/>
            <p:nvPr/>
          </p:nvSpPr>
          <p:spPr>
            <a:xfrm rot="16200000">
              <a:off x="828577" y="5558433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45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0" name="CustomShape 43"/>
            <p:cNvSpPr/>
            <p:nvPr/>
          </p:nvSpPr>
          <p:spPr>
            <a:xfrm rot="16200000">
              <a:off x="460704" y="5555913"/>
              <a:ext cx="5306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17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1" name="CustomShape 44"/>
            <p:cNvSpPr/>
            <p:nvPr/>
          </p:nvSpPr>
          <p:spPr>
            <a:xfrm rot="16200000">
              <a:off x="5792894" y="5600535"/>
              <a:ext cx="60912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154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2" name="CustomShape 45"/>
            <p:cNvSpPr/>
            <p:nvPr/>
          </p:nvSpPr>
          <p:spPr>
            <a:xfrm>
              <a:off x="6273634" y="3380760"/>
              <a:ext cx="340562" cy="2742840"/>
            </a:xfrm>
            <a:prstGeom prst="rect">
              <a:avLst/>
            </a:prstGeom>
            <a:solidFill>
              <a:srgbClr val="FEFF38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3" name="CustomShape 46"/>
            <p:cNvSpPr/>
            <p:nvPr/>
          </p:nvSpPr>
          <p:spPr>
            <a:xfrm rot="16200000">
              <a:off x="6083796" y="5630402"/>
              <a:ext cx="710461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 105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4" name="CustomShape 47"/>
            <p:cNvSpPr/>
            <p:nvPr/>
          </p:nvSpPr>
          <p:spPr>
            <a:xfrm>
              <a:off x="6609813" y="1178279"/>
              <a:ext cx="375629" cy="4933980"/>
            </a:xfrm>
            <a:prstGeom prst="rect">
              <a:avLst/>
            </a:prstGeom>
            <a:solidFill>
              <a:srgbClr val="FFFF00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5" name="CustomShape 48"/>
            <p:cNvSpPr/>
            <p:nvPr/>
          </p:nvSpPr>
          <p:spPr>
            <a:xfrm rot="16200000">
              <a:off x="6519356" y="5593793"/>
              <a:ext cx="590599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 smtClean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203 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6" name="CustomShape 49"/>
            <p:cNvSpPr/>
            <p:nvPr/>
          </p:nvSpPr>
          <p:spPr>
            <a:xfrm rot="16200000">
              <a:off x="444082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1998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7" name="CustomShape 50"/>
            <p:cNvSpPr/>
            <p:nvPr/>
          </p:nvSpPr>
          <p:spPr>
            <a:xfrm rot="16200000">
              <a:off x="824769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1999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8" name="CustomShape 51"/>
            <p:cNvSpPr/>
            <p:nvPr/>
          </p:nvSpPr>
          <p:spPr>
            <a:xfrm rot="16200000">
              <a:off x="1132837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2000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9" name="CustomShape 52"/>
            <p:cNvSpPr/>
            <p:nvPr/>
          </p:nvSpPr>
          <p:spPr>
            <a:xfrm rot="16200000">
              <a:off x="1512875" y="6234002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2001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0" name="CustomShape 53"/>
            <p:cNvSpPr/>
            <p:nvPr/>
          </p:nvSpPr>
          <p:spPr>
            <a:xfrm rot="16200000">
              <a:off x="1880213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2002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1" name="CustomShape 54"/>
            <p:cNvSpPr/>
            <p:nvPr/>
          </p:nvSpPr>
          <p:spPr>
            <a:xfrm rot="16200000">
              <a:off x="2243709" y="6235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2003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2" name="CustomShape 55"/>
            <p:cNvSpPr/>
            <p:nvPr/>
          </p:nvSpPr>
          <p:spPr>
            <a:xfrm rot="16200000">
              <a:off x="2594024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2004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3" name="CustomShape 56"/>
            <p:cNvSpPr/>
            <p:nvPr/>
          </p:nvSpPr>
          <p:spPr>
            <a:xfrm rot="16200000">
              <a:off x="2898313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2005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4" name="CustomShape 57"/>
            <p:cNvSpPr/>
            <p:nvPr/>
          </p:nvSpPr>
          <p:spPr>
            <a:xfrm rot="16200000">
              <a:off x="3284701" y="624642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2006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5" name="CustomShape 58"/>
            <p:cNvSpPr/>
            <p:nvPr/>
          </p:nvSpPr>
          <p:spPr>
            <a:xfrm rot="16200000">
              <a:off x="3660018" y="626172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2007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6" name="CustomShape 59"/>
            <p:cNvSpPr/>
            <p:nvPr/>
          </p:nvSpPr>
          <p:spPr>
            <a:xfrm rot="16200000">
              <a:off x="3996043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2008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7" name="CustomShape 60"/>
            <p:cNvSpPr/>
            <p:nvPr/>
          </p:nvSpPr>
          <p:spPr>
            <a:xfrm rot="16200000">
              <a:off x="4349056" y="6246424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2009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8" name="CustomShape 61"/>
            <p:cNvSpPr/>
            <p:nvPr/>
          </p:nvSpPr>
          <p:spPr>
            <a:xfrm rot="16200000">
              <a:off x="4725679" y="625902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2010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9" name="CustomShape 62"/>
            <p:cNvSpPr/>
            <p:nvPr/>
          </p:nvSpPr>
          <p:spPr>
            <a:xfrm rot="16200000">
              <a:off x="5040063" y="625344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2011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0" name="CustomShape 63"/>
            <p:cNvSpPr/>
            <p:nvPr/>
          </p:nvSpPr>
          <p:spPr>
            <a:xfrm rot="16200000">
              <a:off x="5417462" y="625596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2012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1" name="CustomShape 64"/>
            <p:cNvSpPr/>
            <p:nvPr/>
          </p:nvSpPr>
          <p:spPr>
            <a:xfrm rot="16200000">
              <a:off x="5837566" y="625848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2013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2" name="CustomShape 65"/>
            <p:cNvSpPr/>
            <p:nvPr/>
          </p:nvSpPr>
          <p:spPr>
            <a:xfrm rot="16200000">
              <a:off x="6134203" y="626172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2014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3" name="CustomShape 66"/>
            <p:cNvSpPr/>
            <p:nvPr/>
          </p:nvSpPr>
          <p:spPr>
            <a:xfrm rot="16200000">
              <a:off x="6497646" y="626172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2015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4" name="CustomShape 67"/>
            <p:cNvSpPr/>
            <p:nvPr/>
          </p:nvSpPr>
          <p:spPr>
            <a:xfrm rot="16200000">
              <a:off x="6869071" y="6253444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2016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5" name="CustomShape 68"/>
            <p:cNvSpPr/>
            <p:nvPr/>
          </p:nvSpPr>
          <p:spPr>
            <a:xfrm>
              <a:off x="6993196" y="1842299"/>
              <a:ext cx="390803" cy="4264920"/>
            </a:xfrm>
            <a:prstGeom prst="rect">
              <a:avLst/>
            </a:prstGeom>
            <a:solidFill>
              <a:srgbClr val="FEFF38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6" name="CustomShape 69"/>
            <p:cNvSpPr/>
            <p:nvPr/>
          </p:nvSpPr>
          <p:spPr>
            <a:xfrm rot="16200000">
              <a:off x="6867462" y="5575172"/>
              <a:ext cx="627840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 smtClean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170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74" name="CustomShape 68"/>
            <p:cNvSpPr/>
            <p:nvPr/>
          </p:nvSpPr>
          <p:spPr>
            <a:xfrm>
              <a:off x="7383999" y="2146300"/>
              <a:ext cx="390803" cy="3969199"/>
            </a:xfrm>
            <a:prstGeom prst="rect">
              <a:avLst/>
            </a:prstGeom>
            <a:solidFill>
              <a:srgbClr val="FEFF38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5" name="CustomShape 69"/>
            <p:cNvSpPr/>
            <p:nvPr/>
          </p:nvSpPr>
          <p:spPr>
            <a:xfrm rot="16200000">
              <a:off x="7238474" y="5545249"/>
              <a:ext cx="649778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pc="-1" dirty="0" smtClean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150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76" name="CustomShape 67"/>
            <p:cNvSpPr/>
            <p:nvPr/>
          </p:nvSpPr>
          <p:spPr>
            <a:xfrm rot="16200000">
              <a:off x="7304013" y="6234002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 smtClean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2017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-31263" y="2961028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109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57" name="Line 70"/>
            <p:cNvSpPr/>
            <p:nvPr/>
          </p:nvSpPr>
          <p:spPr>
            <a:xfrm>
              <a:off x="555237" y="3277891"/>
              <a:ext cx="7572946" cy="1440"/>
            </a:xfrm>
            <a:prstGeom prst="line">
              <a:avLst/>
            </a:prstGeom>
            <a:ln w="28440">
              <a:solidFill>
                <a:srgbClr val="FF0000"/>
              </a:solidFill>
              <a:custDash>
                <a:ds d="300000" sp="100000"/>
              </a:custDash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7" name="CustomShape 67"/>
            <p:cNvSpPr/>
            <p:nvPr/>
          </p:nvSpPr>
          <p:spPr>
            <a:xfrm rot="16200000">
              <a:off x="7691245" y="6246423"/>
              <a:ext cx="576360" cy="28391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 smtClean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2018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78" name="CustomShape 68"/>
            <p:cNvSpPr/>
            <p:nvPr/>
          </p:nvSpPr>
          <p:spPr>
            <a:xfrm>
              <a:off x="7774803" y="3514680"/>
              <a:ext cx="346580" cy="2605539"/>
            </a:xfrm>
            <a:prstGeom prst="rect">
              <a:avLst/>
            </a:prstGeom>
            <a:solidFill>
              <a:srgbClr val="FEFF38"/>
            </a:solidFill>
            <a:ln>
              <a:round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9" name="CustomShape 69"/>
            <p:cNvSpPr/>
            <p:nvPr/>
          </p:nvSpPr>
          <p:spPr>
            <a:xfrm rot="16200000">
              <a:off x="7620701" y="5570324"/>
              <a:ext cx="649778" cy="34157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pc="-1" dirty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9</a:t>
              </a:r>
              <a:r>
                <a:rPr lang="en-US" spc="-1" dirty="0" smtClean="0">
                  <a:solidFill>
                    <a:srgbClr val="292934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6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845840" y="39924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159" name="TextShape 1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C92514E7-0A23-42D7-AC33-F722661A6962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627480" y="1532880"/>
            <a:ext cx="8058960" cy="5152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/>
            </a:pPr>
            <a:r>
              <a:rPr lang="en-US" sz="20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Collect</a:t>
            </a:r>
            <a:r>
              <a:rPr lang="en-US" sz="20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speakers requests/notifications and approve/update them on a </a:t>
            </a:r>
            <a:r>
              <a:rPr lang="en-US" sz="20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weekly basis</a:t>
            </a:r>
            <a:endParaRPr lang="en-US" sz="20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/>
            </a:pPr>
            <a:r>
              <a:rPr lang="en-US" sz="20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Update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list of upcoming Conferences on a </a:t>
            </a:r>
            <a:r>
              <a:rPr lang="en-US" sz="20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monthly basis</a:t>
            </a:r>
            <a:endParaRPr lang="en-US" sz="20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/>
            </a:pPr>
            <a:r>
              <a:rPr lang="en-US" sz="20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Promote</a:t>
            </a:r>
            <a:r>
              <a:rPr lang="en-US" sz="20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invitations from Conference Organizers </a:t>
            </a:r>
          </a:p>
          <a:p>
            <a:pPr marL="809640" indent="-6120" algn="just">
              <a:lnSpc>
                <a:spcPct val="100000"/>
              </a:lnSpc>
              <a:buClr>
                <a:srgbClr val="FF6600"/>
              </a:buClr>
              <a:buFont typeface="Wingdings" charset="2"/>
              <a:buChar char=""/>
            </a:pP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Table of Topics suggested 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Conference Organizers</a:t>
            </a: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4"/>
            </a:pPr>
            <a:r>
              <a:rPr lang="en-US" sz="20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Assign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invited talks to </a:t>
            </a:r>
            <a:r>
              <a:rPr lang="en-US" sz="20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appropriate CLAS </a:t>
            </a:r>
            <a:r>
              <a:rPr lang="en-US" sz="20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speakers </a:t>
            </a:r>
          </a:p>
          <a:p>
            <a:pPr marL="812800" algn="just">
              <a:lnSpc>
                <a:spcPct val="100000"/>
              </a:lnSpc>
              <a:buClr>
                <a:srgbClr val="FF6600"/>
              </a:buClr>
              <a:buFont typeface="Wingdings" charset="2"/>
              <a:buChar char="ü"/>
            </a:pPr>
            <a:r>
              <a:rPr lang="en-US" sz="2000" b="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  in collaboration with the </a:t>
            </a:r>
            <a:r>
              <a:rPr lang="en-US" sz="20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physics working group chairs </a:t>
            </a:r>
          </a:p>
          <a:p>
            <a:pPr marL="457560" indent="-457200" algn="just">
              <a:lnSpc>
                <a:spcPct val="100000"/>
              </a:lnSpc>
              <a:buClr>
                <a:srgbClr val="FF6600"/>
              </a:buClr>
              <a:buFont typeface="+mj-lt"/>
              <a:buAutoNum type="arabicPeriod" startAt="5"/>
            </a:pPr>
            <a:r>
              <a:rPr lang="en-US" sz="2000" b="1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Send</a:t>
            </a:r>
            <a:r>
              <a:rPr lang="en-US" sz="2000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a list of </a:t>
            </a:r>
            <a:r>
              <a:rPr lang="en-US" sz="2000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upcoming</a:t>
            </a:r>
            <a:r>
              <a:rPr lang="en-US" sz="2000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conferences and abstract submission dead-lines on </a:t>
            </a:r>
            <a:r>
              <a:rPr lang="en-US" sz="2000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a </a:t>
            </a:r>
            <a:r>
              <a:rPr lang="en-US" sz="2000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monthly basis</a:t>
            </a:r>
            <a:endParaRPr lang="en-US" sz="200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5"/>
            </a:pPr>
            <a:r>
              <a:rPr lang="en-US" sz="2000" b="1" strike="noStrike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Check</a:t>
            </a:r>
            <a:r>
              <a:rPr lang="en-US" sz="2000" b="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past conferences website for not notified/approved talks:</a:t>
            </a:r>
          </a:p>
          <a:p>
            <a:pPr marL="809625" indent="-6350" algn="just">
              <a:lnSpc>
                <a:spcPct val="100000"/>
              </a:lnSpc>
              <a:buClr>
                <a:srgbClr val="FF6600"/>
              </a:buClr>
              <a:buSzPct val="85000"/>
              <a:buFont typeface="Wingdings" charset="2"/>
              <a:buChar char=""/>
            </a:pPr>
            <a:r>
              <a:rPr lang="en-US" sz="20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stimulate</a:t>
            </a:r>
            <a:r>
              <a:rPr lang="en-US" sz="2000" b="0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post-submission request/notification</a:t>
            </a:r>
          </a:p>
          <a:p>
            <a:pPr marL="812800" indent="88900" algn="just">
              <a:lnSpc>
                <a:spcPct val="100000"/>
              </a:lnSpc>
              <a:buClr>
                <a:srgbClr val="FF6600"/>
              </a:buClr>
              <a:buSzPct val="85000"/>
              <a:buFont typeface="Wingdings" charset="2"/>
              <a:buChar char=""/>
            </a:pPr>
            <a:r>
              <a:rPr lang="en-US" sz="2000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insert </a:t>
            </a:r>
            <a:r>
              <a:rPr lang="en-US" sz="20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talk 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the database as not notified/approved if no reply is received</a:t>
            </a: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6"/>
            </a:pPr>
            <a:r>
              <a:rPr lang="en-US" sz="20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Upload talks 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the database</a:t>
            </a: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6"/>
            </a:pPr>
            <a:r>
              <a:rPr lang="en-US" sz="2000" b="1" strike="noStrike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Review</a:t>
            </a:r>
            <a:r>
              <a:rPr lang="en-US" sz="2000" b="0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Conference proceedings in </a:t>
            </a:r>
            <a:r>
              <a:rPr lang="en-US" sz="20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one week timeline </a:t>
            </a:r>
            <a:endParaRPr lang="en-US" sz="20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288360" y="542520"/>
            <a:ext cx="8229240" cy="99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On-going Activities</a:t>
            </a:r>
            <a:endParaRPr lang="en-US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845840" y="39924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163" name="TextShape 1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9BBC7567-141A-4A60-A758-B00A40435BBC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122400" y="1532880"/>
            <a:ext cx="8843400" cy="5152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/>
            <a:r>
              <a:rPr lang="en-US" sz="18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96 </a:t>
            </a:r>
            <a:r>
              <a:rPr lang="en-US" sz="1800" b="1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talks in the database in </a:t>
            </a:r>
            <a:r>
              <a:rPr lang="en-US" sz="18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2018</a:t>
            </a:r>
            <a:r>
              <a:rPr lang="en-US" sz="1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z="1800" b="1" strike="noStrike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line with previous years – above 							</a:t>
            </a:r>
            <a:r>
              <a:rPr lang="en-US" b="1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										</a:t>
            </a:r>
            <a:r>
              <a:rPr lang="en-US" b="1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average </a:t>
            </a:r>
            <a:r>
              <a:rPr lang="en-US" sz="1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8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400" b="0" strike="noStrike" spc="-1" dirty="0" smtClean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6600"/>
              </a:buClr>
              <a:buFont typeface="Arial"/>
              <a:buAutoNum type="arabicPeriod"/>
            </a:pP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</a:t>
            </a:r>
            <a:r>
              <a:rPr lang="en-US" sz="1800" b="1" strike="noStrike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iki- page</a:t>
            </a:r>
            <a:r>
              <a:rPr lang="en-US" sz="18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en-US" sz="18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</a:t>
            </a:r>
            <a:r>
              <a:rPr lang="en-US" sz="1800" b="1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clasweb.jlab.org</a:t>
            </a:r>
            <a:r>
              <a:rPr lang="en-US" sz="18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en-US" sz="1800" b="1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csc</a:t>
            </a:r>
            <a:r>
              <a:rPr lang="en-US" sz="18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/wiki/</a:t>
            </a:r>
            <a:r>
              <a:rPr lang="en-US" sz="1800" b="1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index.php</a:t>
            </a:r>
            <a:r>
              <a:rPr lang="en-US" sz="18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en-US" sz="1800" b="1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Main_Page</a:t>
            </a:r>
            <a:endParaRPr lang="en-US" sz="2400" b="0" strike="noStrike" spc="-1" dirty="0" smtClean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</a:t>
            </a:r>
            <a:r>
              <a:rPr lang="en-US" sz="1500" b="1" strike="noStrike" spc="-1" dirty="0">
                <a:solidFill>
                  <a:srgbClr val="00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Designed by: Nathan </a:t>
            </a:r>
            <a:r>
              <a:rPr lang="en-US" sz="1500" b="1" strike="noStrike" spc="-1" dirty="0" err="1">
                <a:solidFill>
                  <a:srgbClr val="00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Baltzell</a:t>
            </a:r>
            <a:r>
              <a:rPr lang="en-US" sz="1500" b="1" strike="noStrike" spc="-1" dirty="0">
                <a:solidFill>
                  <a:srgbClr val="00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Maintained by: </a:t>
            </a:r>
            <a:r>
              <a:rPr lang="en-US" sz="1500" b="1" strike="noStrike" spc="-1" dirty="0" err="1">
                <a:solidFill>
                  <a:srgbClr val="00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Lamiaa</a:t>
            </a:r>
            <a:r>
              <a:rPr lang="en-US" sz="1500" b="1" strike="noStrike" spc="-1" dirty="0">
                <a:solidFill>
                  <a:srgbClr val="00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</a:t>
            </a:r>
            <a:r>
              <a:rPr lang="en-US" sz="1500" b="1" strike="noStrike" spc="-1" dirty="0" err="1" smtClean="0">
                <a:solidFill>
                  <a:srgbClr val="00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Fassi</a:t>
            </a:r>
            <a:endParaRPr lang="en-US" sz="1500" b="1" strike="noStrike" spc="-1" dirty="0" smtClean="0">
              <a:solidFill>
                <a:srgbClr val="0033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7840" indent="-44748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2"/>
            </a:pP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Database of topics and speakers – 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improved contacts with PWG chairs</a:t>
            </a:r>
            <a:endParaRPr lang="en-US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456840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2"/>
            </a:pP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Bi-weekly meetings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: Tuesdays 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at 12:00     </a:t>
            </a:r>
            <a:r>
              <a:rPr lang="en-US" b="1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continuous activity over the year</a:t>
            </a:r>
            <a:endParaRPr lang="en-US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456840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2"/>
            </a:pP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Promote speakers invitation </a:t>
            </a:r>
            <a:r>
              <a:rPr lang="en-US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of</a:t>
            </a: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collaborators</a:t>
            </a:r>
          </a:p>
          <a:p>
            <a:pPr marL="536400" indent="-6120">
              <a:lnSpc>
                <a:spcPct val="100000"/>
              </a:lnSpc>
              <a:buClr>
                <a:srgbClr val="5C697C"/>
              </a:buClr>
              <a:buFont typeface="Wingdings" charset="2"/>
              <a:buChar char=""/>
            </a:pP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List of conferences </a:t>
            </a:r>
            <a:r>
              <a:rPr lang="en-US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to </a:t>
            </a:r>
            <a:r>
              <a:rPr lang="en-US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be contact </a:t>
            </a:r>
            <a:r>
              <a:rPr lang="en-US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to promote speakers </a:t>
            </a:r>
            <a:r>
              <a:rPr lang="en-US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invitations</a:t>
            </a:r>
            <a:endParaRPr lang="en-US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</a:endParaRPr>
          </a:p>
          <a:p>
            <a:pPr marL="536400" indent="-6120">
              <a:lnSpc>
                <a:spcPct val="100000"/>
              </a:lnSpc>
              <a:buClr>
                <a:srgbClr val="5C697C"/>
              </a:buClr>
              <a:buFont typeface="Wingdings" charset="2"/>
              <a:buChar char=""/>
            </a:pPr>
            <a:r>
              <a:rPr lang="en-US" b="1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 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Send letters to conference organizers</a:t>
            </a:r>
            <a:r>
              <a:rPr lang="en-US" b="1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including suggested topics for talks</a:t>
            </a:r>
          </a:p>
          <a:p>
            <a:pPr marL="536400" indent="-6120">
              <a:lnSpc>
                <a:spcPct val="100000"/>
              </a:lnSpc>
              <a:buClr>
                <a:srgbClr val="5C697C"/>
              </a:buClr>
              <a:buFont typeface="Wingdings" charset="2"/>
              <a:buChar char=""/>
            </a:pPr>
            <a:r>
              <a:rPr lang="en-US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 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Find the appropriate CLAS speaker </a:t>
            </a:r>
            <a:r>
              <a:rPr lang="en-US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for the invited talks</a:t>
            </a:r>
          </a:p>
          <a:p>
            <a:pPr marL="3054240" indent="-3053880" algn="just">
              <a:lnSpc>
                <a:spcPct val="100000"/>
              </a:lnSpc>
            </a:pPr>
            <a:r>
              <a:rPr lang="en-US" b="1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       </a:t>
            </a:r>
            <a:r>
              <a:rPr lang="en-US" b="1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b="1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10 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Contacted Conferences</a:t>
            </a:r>
          </a:p>
          <a:p>
            <a:pPr marL="3054240" indent="-3053880" algn="just">
              <a:lnSpc>
                <a:spcPct val="100000"/>
              </a:lnSpc>
            </a:pP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                                       </a:t>
            </a:r>
            <a:r>
              <a:rPr lang="en-US" b="1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9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replied 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 </a:t>
            </a:r>
          </a:p>
          <a:p>
            <a:pPr marL="3054240" indent="-3053880" algn="just">
              <a:lnSpc>
                <a:spcPct val="100000"/>
              </a:lnSpc>
            </a:pP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                                                          </a:t>
            </a:r>
            <a:r>
              <a:rPr lang="en-US" b="1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12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b="1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Nominated speakers 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in 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2018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		  </a:t>
            </a:r>
            <a:endParaRPr lang="en-US" b="1" spc="-1" dirty="0" smtClean="0">
              <a:solidFill>
                <a:srgbClr val="0000FF"/>
              </a:solidFill>
              <a:uFill>
                <a:solidFill>
                  <a:srgbClr val="FFFFFF"/>
                </a:solidFill>
              </a:uFill>
            </a:endParaRPr>
          </a:p>
          <a:p>
            <a:pPr marL="3054240" indent="-3053880" algn="just">
              <a:lnSpc>
                <a:spcPct val="100000"/>
              </a:lnSpc>
            </a:pPr>
            <a:r>
              <a:rPr lang="en-US" b="1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</a:rPr>
              <a:t>                                           </a:t>
            </a:r>
            <a:endParaRPr lang="en-US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5"/>
            </a:pP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CSC meeting 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not overlapping </a:t>
            </a:r>
            <a:r>
              <a:rPr lang="en-US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with membership </a:t>
            </a:r>
            <a:r>
              <a:rPr lang="en-US" b="1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committee meeting</a:t>
            </a:r>
          </a:p>
          <a:p>
            <a:pPr marL="457200" indent="-456840" algn="just">
              <a:buClr>
                <a:srgbClr val="FF6600"/>
              </a:buClr>
              <a:buFont typeface="Arial"/>
              <a:buAutoNum type="arabicPeriod" startAt="5"/>
            </a:pPr>
            <a:r>
              <a:rPr lang="en-US" b="1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Conference proceedings reviewed:</a:t>
            </a:r>
            <a:r>
              <a:rPr lang="en-US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18 </a:t>
            </a:r>
            <a:r>
              <a:rPr lang="en-US" b="1" spc="-1" dirty="0">
                <a:uFill>
                  <a:solidFill>
                    <a:srgbClr val="FFFFFF"/>
                  </a:solidFill>
                </a:uFill>
              </a:rPr>
              <a:t>in</a:t>
            </a:r>
            <a:r>
              <a:rPr lang="en-US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b="1" spc="-1" dirty="0">
                <a:uFill>
                  <a:solidFill>
                    <a:srgbClr val="FFFFFF"/>
                  </a:solidFill>
                </a:uFill>
              </a:rPr>
              <a:t>2018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  <a:p>
            <a:pPr marL="457200" indent="-456840" algn="just">
              <a:lnSpc>
                <a:spcPct val="100000"/>
              </a:lnSpc>
              <a:buClr>
                <a:srgbClr val="FF6600"/>
              </a:buClr>
              <a:buFont typeface="Arial"/>
              <a:buAutoNum type="arabicPeriod" startAt="5"/>
            </a:pPr>
            <a:endParaRPr lang="en-US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288360" y="542520"/>
            <a:ext cx="8229240" cy="99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0" strike="noStrike" spc="-97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are we doing ?</a:t>
            </a:r>
            <a:endParaRPr lang="en-US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3" name="Connettore 2 2"/>
          <p:cNvCxnSpPr/>
          <p:nvPr/>
        </p:nvCxnSpPr>
        <p:spPr>
          <a:xfrm>
            <a:off x="4106333" y="1778000"/>
            <a:ext cx="6265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845840" y="39924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173" name="TextShape 1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51666581-87AE-4BBC-BDC1-7037DE582E0C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0" y="1314360"/>
            <a:ext cx="9021240" cy="4807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84320" algn="just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Encountered </a:t>
            </a: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problems:</a:t>
            </a: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indent="-350640" algn="just">
              <a:lnSpc>
                <a:spcPct val="100000"/>
              </a:lnSpc>
              <a:buClr>
                <a:srgbClr val="93A299"/>
              </a:buClr>
              <a:buSzPct val="85000"/>
              <a:buFont typeface="Wingdings" charset="2"/>
              <a:buChar char=""/>
            </a:pPr>
            <a:r>
              <a:rPr lang="en-US" sz="20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High fraction of </a:t>
            </a: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speakers have</a:t>
            </a:r>
            <a:r>
              <a:rPr lang="en-US" sz="2000" b="1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b="1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not notified CSC</a:t>
            </a: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or </a:t>
            </a:r>
            <a:r>
              <a:rPr lang="en-US" sz="2000" b="1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requested CSC approval of </a:t>
            </a: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their talk </a:t>
            </a:r>
          </a:p>
          <a:p>
            <a:pPr marL="184320" algn="just">
              <a:lnSpc>
                <a:spcPct val="100000"/>
              </a:lnSpc>
              <a:buClr>
                <a:srgbClr val="93A299"/>
              </a:buClr>
              <a:buSzPct val="85000"/>
            </a:pPr>
            <a:r>
              <a:rPr lang="en-US" sz="2000" b="1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000" b="1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</a:t>
            </a:r>
            <a:r>
              <a:rPr lang="en-US" sz="2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</a:t>
            </a:r>
            <a:r>
              <a:rPr lang="en-US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% in 2015 – </a:t>
            </a: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</a:t>
            </a: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% </a:t>
            </a:r>
            <a:r>
              <a:rPr lang="en-US" sz="2000" b="1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</a:t>
            </a: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 </a:t>
            </a:r>
            <a:r>
              <a:rPr lang="en-US" sz="2000" b="1" strike="noStrike" spc="-1" dirty="0" smtClean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r>
              <a:rPr lang="en-US" sz="2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33% 2017  </a:t>
            </a:r>
            <a:r>
              <a:rPr lang="en-US" sz="2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17 % 2018</a:t>
            </a:r>
            <a:endParaRPr lang="en-US" sz="2000" b="1" strike="noStrike" spc="-1" dirty="0" smtClean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  <a:buClr>
                <a:srgbClr val="93A299"/>
              </a:buClr>
              <a:buSzPct val="85000"/>
            </a:pPr>
            <a:endParaRPr lang="en-US" sz="2000" b="1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1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  If </a:t>
            </a:r>
            <a:r>
              <a:rPr lang="en-US" sz="2400" b="1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you are a CLAS member </a:t>
            </a:r>
            <a:r>
              <a:rPr lang="en-US" sz="2400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and you present </a:t>
            </a:r>
            <a:r>
              <a:rPr lang="en-US" sz="2400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as little as </a:t>
            </a:r>
            <a:r>
              <a:rPr lang="en-US" sz="2400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1 or 2 </a:t>
            </a:r>
            <a:r>
              <a:rPr lang="en-US" sz="2400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    slides </a:t>
            </a:r>
            <a:r>
              <a:rPr lang="en-US" sz="2400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on CLAS data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en-US" sz="2400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</a:rPr>
              <a:t>		        </a:t>
            </a:r>
            <a:endParaRPr lang="en-US" sz="2400" spc="-1" dirty="0" smtClean="0">
              <a:solidFill>
                <a:srgbClr val="292934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en-US" sz="2400" b="1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YOU </a:t>
            </a:r>
            <a:r>
              <a:rPr lang="en-US" sz="2400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HAVE TO NOTIFY </a:t>
            </a:r>
            <a:r>
              <a:rPr lang="en-US" sz="2400" b="1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CSC ABOUT YOUR </a:t>
            </a:r>
            <a:r>
              <a:rPr lang="en-US" sz="2400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TALK 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84320" algn="just">
              <a:lnSpc>
                <a:spcPct val="100000"/>
              </a:lnSpc>
              <a:buClr>
                <a:srgbClr val="93A299"/>
              </a:buClr>
              <a:buSzPct val="85000"/>
            </a:pPr>
            <a:endParaRPr lang="en-US" sz="24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34960" indent="-350640" algn="just">
              <a:lnSpc>
                <a:spcPct val="100000"/>
              </a:lnSpc>
              <a:buClr>
                <a:srgbClr val="93A299"/>
              </a:buClr>
              <a:buSzPct val="85000"/>
              <a:buFont typeface="Wingdings" charset="2"/>
              <a:buChar char=""/>
            </a:pP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professional replies to solicitations </a:t>
            </a:r>
            <a:r>
              <a:rPr lang="en-US" sz="20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 </a:t>
            </a: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speakers </a:t>
            </a:r>
            <a:r>
              <a:rPr lang="en-US" sz="20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refined wording of automated messages</a:t>
            </a: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No unpleasant  responses in the </a:t>
            </a:r>
            <a:r>
              <a:rPr lang="en-US" sz="2000" b="1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last </a:t>
            </a:r>
            <a:r>
              <a:rPr lang="en-US" sz="2000" b="1" spc="-1" dirty="0" smtClean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year</a:t>
            </a:r>
            <a:endParaRPr lang="en-US" sz="2000" b="1" strike="noStrike" spc="-1" dirty="0" smtClean="0">
              <a:solidFill>
                <a:srgbClr val="008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914400" y="323640"/>
            <a:ext cx="8229240" cy="99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0" strike="noStrike" spc="-97" dirty="0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can you help us?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159600" y="5953260"/>
            <a:ext cx="86623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73"/>
          <p:cNvPicPr/>
          <p:nvPr/>
        </p:nvPicPr>
        <p:blipFill>
          <a:blip r:embed="rId2"/>
          <a:srcRect l="57498" t="51988" r="5695" b="15972"/>
          <a:stretch/>
        </p:blipFill>
        <p:spPr>
          <a:xfrm>
            <a:off x="7845840" y="399240"/>
            <a:ext cx="1297800" cy="798120"/>
          </a:xfrm>
          <a:prstGeom prst="rect">
            <a:avLst/>
          </a:prstGeom>
          <a:ln>
            <a:noFill/>
          </a:ln>
        </p:spPr>
      </p:pic>
      <p:sp>
        <p:nvSpPr>
          <p:cNvPr id="179" name="TextShape 1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E059A5FC-DFAD-4E20-8C79-33598C017229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fld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101240" y="1197360"/>
            <a:ext cx="8585200" cy="4584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do not remember your institution password to access the </a:t>
            </a:r>
            <a:r>
              <a:rPr lang="en-US" sz="2000" b="1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shiftbot</a:t>
            </a: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database </a:t>
            </a:r>
            <a:r>
              <a:rPr lang="en-US" sz="2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please ask the </a:t>
            </a:r>
            <a:r>
              <a:rPr lang="en-US" sz="2000" b="1" strike="noStrike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shiftbot</a:t>
            </a:r>
            <a:r>
              <a:rPr lang="en-US" sz="2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administrator!</a:t>
            </a: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endParaRPr lang="en-US" sz="2000" b="1" spc="-1" dirty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case of any problem you may just send an e-mai</a:t>
            </a: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 to</a:t>
            </a:r>
            <a:r>
              <a:rPr lang="en-US" sz="2000" b="1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pPr algn="ctr">
              <a:lnSpc>
                <a:spcPct val="100000"/>
              </a:lnSpc>
              <a:buClr>
                <a:schemeClr val="tx1"/>
              </a:buClr>
            </a:pPr>
            <a:r>
              <a:rPr lang="en-US" sz="2000" b="1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csc@jlab.org</a:t>
            </a:r>
            <a:endParaRPr lang="en-US" sz="2000" b="1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1" strike="noStrike" spc="-1" dirty="0" smtClean="0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Encountered </a:t>
            </a:r>
            <a:r>
              <a:rPr lang="en-US" sz="2000" b="1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problems </a:t>
            </a:r>
            <a:r>
              <a:rPr lang="en-US" sz="2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 are improving but we can do better:</a:t>
            </a: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  <a:buClr>
                <a:srgbClr val="93A299"/>
              </a:buClr>
              <a:buSzPct val="85000"/>
            </a:pP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 of conference </a:t>
            </a:r>
            <a:r>
              <a:rPr lang="en-US" sz="2000" b="1" strike="noStrike" spc="-1" dirty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proceedings submitted for review </a:t>
            </a:r>
            <a:r>
              <a:rPr lang="en-US" sz="2000" b="1" strike="noStrike" spc="-1" dirty="0" smtClean="0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are improving:</a:t>
            </a: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			</a:t>
            </a:r>
            <a:r>
              <a:rPr lang="en-US" sz="2000" b="1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11 in 2016 + 12 in 2017 + 18 in </a:t>
            </a:r>
            <a:r>
              <a:rPr lang="en-US" sz="2000" b="1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</a:rPr>
              <a:t>2018</a:t>
            </a:r>
          </a:p>
          <a:p>
            <a:pPr marL="184320" algn="just"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If </a:t>
            </a: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you are informed of an upcoming conference at early stage</a:t>
            </a:r>
            <a:endParaRPr lang="en-US" sz="2000" spc="-1" dirty="0" smtClean="0">
              <a:solidFill>
                <a:srgbClr val="292934"/>
              </a:solidFill>
              <a:uFill>
                <a:solidFill>
                  <a:srgbClr val="FFFFFF"/>
                </a:solidFill>
              </a:uFill>
            </a:endParaRPr>
          </a:p>
          <a:p>
            <a:pPr marL="184320" algn="just">
              <a:lnSpc>
                <a:spcPct val="100000"/>
              </a:lnSpc>
            </a:pP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000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(one year in advance) </a:t>
            </a:r>
            <a:r>
              <a:rPr lang="en-US" sz="20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please tell us</a:t>
            </a:r>
            <a:r>
              <a:rPr lang="en-US" sz="20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!</a:t>
            </a:r>
          </a:p>
          <a:p>
            <a:pPr marL="184320" algn="just">
              <a:lnSpc>
                <a:spcPct val="100000"/>
              </a:lnSpc>
            </a:pPr>
            <a:endParaRPr lang="en-US" sz="2000" b="1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 marL="349250" indent="-342900" algn="just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PI  </a:t>
            </a:r>
            <a:r>
              <a:rPr lang="en-US" sz="20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who are willing to promote younger scientists </a:t>
            </a:r>
            <a:r>
              <a:rPr lang="en-US" sz="2000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please contact the </a:t>
            </a:r>
            <a:r>
              <a:rPr lang="en-US" sz="2000" b="1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csc</a:t>
            </a:r>
            <a:endParaRPr lang="en-US" sz="2000" b="1" spc="-1" dirty="0" smtClean="0">
              <a:solidFill>
                <a:srgbClr val="0000FF"/>
              </a:solidFill>
              <a:uFill>
                <a:solidFill>
                  <a:srgbClr val="FFFFFF"/>
                </a:solidFill>
              </a:uFill>
            </a:endParaRPr>
          </a:p>
          <a:p>
            <a:pPr marL="349250" indent="-342900" algn="just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endParaRPr lang="en-US" sz="2000" b="1" spc="-1" dirty="0" smtClean="0">
              <a:solidFill>
                <a:srgbClr val="0000FF"/>
              </a:solidFill>
              <a:uFill>
                <a:solidFill>
                  <a:srgbClr val="FFFFFF"/>
                </a:solidFill>
              </a:uFill>
            </a:endParaRPr>
          </a:p>
          <a:p>
            <a:pPr marL="349250" indent="-342900" algn="just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Younger </a:t>
            </a:r>
            <a:r>
              <a:rPr lang="en-US" sz="2000" b="1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scientists </a:t>
            </a: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are</a:t>
            </a:r>
            <a:r>
              <a:rPr lang="en-US" sz="20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 encouraged to self promote themselves </a:t>
            </a:r>
            <a:r>
              <a:rPr lang="en-US" sz="20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by sending an e-mail to </a:t>
            </a:r>
            <a:r>
              <a:rPr lang="en-US" sz="2000" b="1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csc@jlab.org</a:t>
            </a:r>
            <a:endParaRPr lang="en-US" sz="2000" b="1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 marL="184320" algn="just">
              <a:lnSpc>
                <a:spcPct val="100000"/>
              </a:lnSpc>
            </a:pPr>
            <a:endParaRPr lang="en-US" sz="20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 marL="184320" algn="just">
              <a:lnSpc>
                <a:spcPct val="100000"/>
              </a:lnSpc>
            </a:pPr>
            <a:endParaRPr lang="en-US" sz="20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 marL="184320" algn="just">
              <a:lnSpc>
                <a:spcPct val="100000"/>
              </a:lnSpc>
            </a:pP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endParaRPr lang="en-US" sz="20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endParaRPr lang="en-US" sz="2000" b="1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endParaRPr lang="en-US" sz="20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endParaRPr lang="en-US" sz="2000" b="1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4320" algn="just">
              <a:lnSpc>
                <a:spcPct val="100000"/>
              </a:lnSpc>
            </a:pPr>
            <a:endParaRPr lang="en-US" sz="2400" b="0" strike="noStrike" spc="-1" dirty="0">
              <a:solidFill>
                <a:srgbClr val="292934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317500" y="431100"/>
            <a:ext cx="8229240" cy="99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0" strike="noStrike" spc="-97" dirty="0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can you help us?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15367</TotalTime>
  <Words>491</Words>
  <Application>Microsoft Macintosh PowerPoint</Application>
  <PresentationFormat>Presentazione su schermo (4:3)</PresentationFormat>
  <Paragraphs>164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annalisa D'Angelo</dc:creator>
  <cp:lastModifiedBy>annalisa D'Angelo</cp:lastModifiedBy>
  <cp:revision>122</cp:revision>
  <dcterms:created xsi:type="dcterms:W3CDTF">2015-06-16T21:36:35Z</dcterms:created>
  <dcterms:modified xsi:type="dcterms:W3CDTF">2018-07-13T07:04:55Z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INFN Sezione Roma Tor Vergata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