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58" r:id="rId3"/>
    <p:sldId id="263" r:id="rId4"/>
    <p:sldId id="281" r:id="rId5"/>
    <p:sldId id="266" r:id="rId6"/>
    <p:sldId id="274" r:id="rId7"/>
    <p:sldId id="264" r:id="rId8"/>
    <p:sldId id="265" r:id="rId9"/>
    <p:sldId id="267" r:id="rId10"/>
    <p:sldId id="278" r:id="rId11"/>
    <p:sldId id="268" r:id="rId12"/>
    <p:sldId id="269" r:id="rId13"/>
    <p:sldId id="275" r:id="rId14"/>
    <p:sldId id="276" r:id="rId15"/>
    <p:sldId id="282" r:id="rId16"/>
    <p:sldId id="270" r:id="rId17"/>
    <p:sldId id="271" r:id="rId18"/>
    <p:sldId id="279" r:id="rId19"/>
    <p:sldId id="280" r:id="rId20"/>
    <p:sldId id="272" r:id="rId21"/>
    <p:sldId id="27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6D62B-67A4-45A6-90BE-0C4DC605A644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7B736-69C4-4B58-9901-966DF4D09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9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959F-5C3E-4BAA-8F11-CF89BFEB7622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9CCE-7E7F-497B-862E-1273C2AB01CC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BCAB-3352-48DB-AF9B-9B06B893F057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4032-869A-43A1-BB1A-857DEE0D6EDC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704B-7C66-4536-942A-5E15EA2618F3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D56B-CF22-4D9D-AA75-49387BD0B82A}" type="datetime1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7D81-4856-491E-8123-7729A89A0FC0}" type="datetime1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9052-104B-4818-B563-A6E758880CB1}" type="datetime1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6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E17F-4BF4-4C7D-A072-FE7C0D81E48D}" type="datetime1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A533-4914-4A76-AFA1-BFAA6032FB13}" type="datetime1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17F4-60F3-408B-A836-12EE055A22BC}" type="datetime1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F5CE-5F42-4408-B989-A52163CBBB44}" type="datetime1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FC5E6-5536-467D-A768-415B1B343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uq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6232" y="-153947"/>
            <a:ext cx="1052406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Duquesne Group Interest in CLAS12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Fatiha Benmokhtar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66996" y="4946688"/>
            <a:ext cx="5478242" cy="2369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FF00"/>
                </a:solidFill>
              </a:rPr>
              <a:t> ***</a:t>
            </a:r>
            <a:r>
              <a:rPr lang="en-US" sz="2000" b="1" dirty="0" smtClean="0">
                <a:solidFill>
                  <a:srgbClr val="FFFF00"/>
                </a:solidFill>
              </a:rPr>
              <a:t>Pittsburgh, Pennsylvania. 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-       DNP 2017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-       MENU 2019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-       EIC-UG 2020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5503"/>
            <a:ext cx="3484652" cy="3430651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13730" y="945374"/>
            <a:ext cx="3824596" cy="339587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3825" t="1735" r="6808" b="8082"/>
          <a:stretch/>
        </p:blipFill>
        <p:spPr>
          <a:xfrm>
            <a:off x="8249920" y="903981"/>
            <a:ext cx="3810915" cy="34786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28" y="5033011"/>
            <a:ext cx="5943600" cy="98171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76600" y="50169"/>
            <a:ext cx="891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Example: Slow Control (Justin Goodwill)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3611488"/>
            <a:ext cx="4003085" cy="32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2645" y="1710640"/>
            <a:ext cx="10818796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Continue the Analysis of Calibration data: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Connor </a:t>
            </a:r>
            <a:r>
              <a:rPr lang="en-US" altLang="en-US" sz="2400" dirty="0" err="1" smtClean="0">
                <a:latin typeface="Arial" panose="020B0604020202020204" pitchFamily="34" charset="0"/>
                <a:cs typeface="DejaVu LGC Sans" charset="0"/>
              </a:rPr>
              <a:t>Pecar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 &amp; Joshua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Goodwill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 smtClean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Continue RICH CCDB management: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 Collin McCauley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      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Finish RICH Geometry development for reconstruction (</a:t>
            </a:r>
            <a:r>
              <a:rPr lang="en-US" altLang="en-US" sz="2400" dirty="0" err="1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Gemc</a:t>
            </a: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 and Java )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      </a:t>
            </a:r>
            <a:r>
              <a:rPr lang="en-US" altLang="en-US" sz="2400" dirty="0" err="1" smtClean="0">
                <a:latin typeface="Arial" panose="020B0604020202020204" pitchFamily="34" charset="0"/>
                <a:cs typeface="DejaVu LGC Sans" charset="0"/>
              </a:rPr>
              <a:t>N.Trotta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DejaVu LGC Sans" charset="0"/>
              </a:rPr>
              <a:t>&amp;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W. Smoot: Aerogel Partition. 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en-US" sz="2400" dirty="0" smtClean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Analysis of future RICH data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: Connor </a:t>
            </a:r>
            <a:r>
              <a:rPr lang="en-US" altLang="en-US" sz="2400" dirty="0" err="1" smtClean="0">
                <a:latin typeface="Arial" panose="020B0604020202020204" pitchFamily="34" charset="0"/>
                <a:cs typeface="DejaVu LGC Sans" charset="0"/>
              </a:rPr>
              <a:t>Pecar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 and Joshua Goodwill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en-US" sz="2400" dirty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Write </a:t>
            </a: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programs for Fragmentation </a:t>
            </a:r>
            <a:r>
              <a:rPr lang="en-US" altLang="en-US" sz="24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functions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from the   Pi0 data,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DejaVu LGC Sans" charset="0"/>
              </a:rPr>
              <a:t>   (translate to Kaons in the future). Collin McCauley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Arial" panose="020B0604020202020204" pitchFamily="34" charset="0"/>
              <a:cs typeface="DejaVu LGC Sans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en-US" sz="20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64118" y="279132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Near Future Plans: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7977" y="6365975"/>
            <a:ext cx="2743200" cy="365125"/>
          </a:xfrm>
        </p:spPr>
        <p:txBody>
          <a:bodyPr/>
          <a:lstStyle/>
          <a:p>
            <a:fld id="{93DFC5E6-5536-467D-A768-415B1B343576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64118" y="269507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Future Plans: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1550" y="1284870"/>
            <a:ext cx="1044341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cs typeface="DejaVu LGC Sans" charset="0"/>
              </a:rPr>
              <a:t>-   A second RICH is under Construction. Will be done in    2020. Duquesne will continue 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active participation </a:t>
            </a:r>
            <a:r>
              <a:rPr lang="en-US" altLang="en-US" dirty="0" smtClean="0">
                <a:latin typeface="Arial" panose="020B0604020202020204" pitchFamily="34" charset="0"/>
                <a:cs typeface="DejaVu LGC Sans" charset="0"/>
              </a:rPr>
              <a:t>in the project.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 smtClean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  <a:cs typeface="DejaVu LGC Sans" charset="0"/>
              </a:rPr>
              <a:t>Write  programs </a:t>
            </a:r>
            <a:r>
              <a:rPr lang="en-US" altLang="en-US" dirty="0" smtClean="0">
                <a:latin typeface="Arial" panose="020B0604020202020204" pitchFamily="34" charset="0"/>
                <a:cs typeface="DejaVu LGC Sans" charset="0"/>
              </a:rPr>
              <a:t>for Parton Distributions analysis.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dirty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  <a:cs typeface="DejaVu LGC Sans" charset="0"/>
              </a:rPr>
              <a:t>With Polarized targets, after 2020, active participation in the data collection and data analysis towards the extraction of the flavors. 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en-US" dirty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 smtClean="0">
                <a:latin typeface="Arial" panose="020B0604020202020204" pitchFamily="34" charset="0"/>
                <a:cs typeface="DejaVu LGC Sans" charset="0"/>
              </a:rPr>
              <a:t>Interest in Deep Processes in general.   </a:t>
            </a:r>
            <a:endParaRPr lang="en-US" altLang="en-US" dirty="0">
              <a:latin typeface="Arial" panose="020B0604020202020204" pitchFamily="34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5992" y="279133"/>
            <a:ext cx="891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Conclusion: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5992" y="1735495"/>
            <a:ext cx="92338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  <a:p>
            <a:pPr algn="just">
              <a:spcBef>
                <a:spcPct val="0"/>
              </a:spcBef>
            </a:pPr>
            <a:r>
              <a:rPr lang="en-US" altLang="en-US" sz="3600" dirty="0" smtClean="0">
                <a:latin typeface="Arial" panose="020B0604020202020204" pitchFamily="34" charset="0"/>
                <a:cs typeface="DejaVu LGC Sans" charset="0"/>
              </a:rPr>
              <a:t>- With past and current contributions of the Duquesne group to CLAS12, and with our future plans, we wish to officially  join CLAS12 as </a:t>
            </a:r>
            <a:r>
              <a:rPr lang="en-US" altLang="en-US" sz="3600" dirty="0" smtClean="0">
                <a:latin typeface="Arial" panose="020B0604020202020204" pitchFamily="34" charset="0"/>
                <a:cs typeface="DejaVu LGC Sans" charset="0"/>
              </a:rPr>
              <a:t>a full </a:t>
            </a:r>
            <a:r>
              <a:rPr lang="en-US" altLang="en-US" sz="3600" dirty="0" smtClean="0">
                <a:latin typeface="Arial" panose="020B0604020202020204" pitchFamily="34" charset="0"/>
                <a:cs typeface="DejaVu LGC Sans" charset="0"/>
              </a:rPr>
              <a:t>member Institution.   </a:t>
            </a:r>
          </a:p>
          <a:p>
            <a:pPr algn="ctr">
              <a:spcBef>
                <a:spcPct val="0"/>
              </a:spcBef>
            </a:pPr>
            <a:endParaRPr lang="en-US" altLang="en-US" sz="3600" dirty="0" smtClean="0">
              <a:latin typeface="Arial" panose="020B0604020202020204" pitchFamily="34" charset="0"/>
              <a:cs typeface="DejaVu LGC Sans" charset="0"/>
            </a:endParaRPr>
          </a:p>
          <a:p>
            <a:pPr algn="ctr">
              <a:spcBef>
                <a:spcPct val="0"/>
              </a:spcBef>
            </a:pPr>
            <a:endParaRPr lang="en-US" altLang="en-US" sz="3600" dirty="0">
              <a:latin typeface="Arial" panose="020B0604020202020204" pitchFamily="34" charset="0"/>
              <a:cs typeface="DejaVu LGC Sans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4800" dirty="0" smtClean="0">
                <a:solidFill>
                  <a:srgbClr val="00B050"/>
                </a:solidFill>
                <a:latin typeface="Arial" panose="020B0604020202020204" pitchFamily="34" charset="0"/>
                <a:cs typeface="DejaVu LGC Sans" charset="0"/>
              </a:rPr>
              <a:t>Thank you!</a:t>
            </a:r>
            <a:endParaRPr lang="en-US" altLang="en-US" sz="4800" dirty="0">
              <a:solidFill>
                <a:srgbClr val="00B050"/>
              </a:solidFill>
              <a:latin typeface="Arial" panose="020B0604020202020204" pitchFamily="34" charset="0"/>
              <a:cs typeface="DejaVu LGC Sans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dirty="0" smtClean="0">
                <a:latin typeface="Arial" panose="020B0604020202020204" pitchFamily="34" charset="0"/>
                <a:cs typeface="DejaVu LGC Sans" charset="0"/>
              </a:rPr>
              <a:t> </a:t>
            </a:r>
            <a:endParaRPr lang="en-US" altLang="en-US" sz="3600" dirty="0">
              <a:latin typeface="Arial" panose="020B0604020202020204" pitchFamily="34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08498" y="2733574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5068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64686" y="264536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RICH Publications with Duquesne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292" y="1610267"/>
            <a:ext cx="90265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More publications coming… </a:t>
            </a:r>
          </a:p>
          <a:p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N.I.M. 2017 “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large-area hybrid-optics RICH detector for the CLAS12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spectrometer”,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DOI: 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10.1016/j.nima.2017.01.020</a:t>
            </a:r>
          </a:p>
          <a:p>
            <a:endParaRPr lang="en-US" sz="20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Eur.Phys.J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52, 23 (2016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“Test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CLAS12 RICH large-scale prototype in the direct proximity focusing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configuration”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N.I.M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v. 766; p. 22-27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large-area hybrid-optics CLAS12 RICH detector: Tests of innovative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components”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N.I.M. 2015 “Investigation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Hamamatsu H8500 phototubes as single photon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detectors”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10.1016/j.nima.2015.03.068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09800"/>
            <a:ext cx="11055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17475" y="304800"/>
            <a:ext cx="1188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altLang="en-US" sz="4400" dirty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Expected Precisions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altLang="en-US" sz="4400" dirty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Kaon Multiplicities and Frag. </a:t>
            </a:r>
            <a:r>
              <a:rPr lang="en-GB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Func</a:t>
            </a:r>
            <a:r>
              <a:rPr lang="en-GB" altLang="en-US" sz="4400" dirty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5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DejaVu LGC Sans" charset="0"/>
              </a:rPr>
              <a:t>F. Benmokhtar, CIPANP 2018</a:t>
            </a:r>
            <a:endParaRPr lang="en-GB" altLang="en-US" sz="1200">
              <a:solidFill>
                <a:schemeClr val="tx2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809BBED-D408-4BF6-9B82-783A20F23B63}" type="slidenum">
              <a:rPr lang="en-GB" altLang="en-US" sz="1200" smtClean="0">
                <a:solidFill>
                  <a:schemeClr val="tx2"/>
                </a:solidFill>
                <a:latin typeface="Arial" panose="020B0604020202020204" pitchFamily="34" charset="0"/>
                <a:cs typeface="DejaVu LGC Sans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GB" altLang="en-US" sz="1200">
              <a:solidFill>
                <a:schemeClr val="tx2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60375"/>
            <a:ext cx="3184525" cy="1206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pple Casual"/>
                <a:cs typeface="Apple Casual"/>
              </a:rPr>
              <a:t>Projections – Flavor decomposition (1) - 10% systematics on asymmetries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9388"/>
            <a:ext cx="41306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14300"/>
            <a:ext cx="423545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60725"/>
            <a:ext cx="409098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3260725"/>
            <a:ext cx="4316412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040063"/>
            <a:ext cx="26638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48413"/>
            <a:ext cx="9548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38125" y="5986463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pple Casual"/>
                <a:ea typeface="Apple Casual"/>
                <a:cs typeface="Apple Casual"/>
              </a:rPr>
              <a:t>Corrections:</a:t>
            </a:r>
          </a:p>
        </p:txBody>
      </p:sp>
    </p:spTree>
    <p:extLst>
      <p:ext uri="{BB962C8B-B14F-4D97-AF65-F5344CB8AC3E}">
        <p14:creationId xmlns:p14="http://schemas.microsoft.com/office/powerpoint/2010/main" val="30960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F. Benmokhtar, CIPANP 2018</a:t>
            </a:r>
            <a:endParaRPr lang="en-GB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5CB8E56-BCBE-45F7-A93A-2583285D19FE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5" name="Picture 3" descr="C:\Users\JUSTIN~1\AppData\Local\Temp\Screenshot from 2017-02-02 18-06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26328" r="24852" b="17548"/>
          <a:stretch>
            <a:fillRect/>
          </a:stretch>
        </p:blipFill>
        <p:spPr bwMode="auto">
          <a:xfrm>
            <a:off x="6629400" y="1317625"/>
            <a:ext cx="4852988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28161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90600" y="138113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altLang="en-US" sz="400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RICH Design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1000" y="5645150"/>
            <a:ext cx="609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altLang="en-US" sz="400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Gemc simulation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96050" y="5554663"/>
            <a:ext cx="4895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altLang="en-US" sz="400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Java reconstruction </a:t>
            </a:r>
          </a:p>
        </p:txBody>
      </p:sp>
    </p:spTree>
    <p:extLst>
      <p:ext uri="{BB962C8B-B14F-4D97-AF65-F5344CB8AC3E}">
        <p14:creationId xmlns:p14="http://schemas.microsoft.com/office/powerpoint/2010/main" val="11655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F. Benmokhtar, CIPANP 2018</a:t>
            </a:r>
            <a:endParaRPr lang="en-GB" altLang="en-US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41E60F-6FB7-487E-871E-C8713DA58967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9213"/>
            <a:ext cx="529113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357313"/>
            <a:ext cx="51736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3184525" cy="1358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pple Casual"/>
                <a:cs typeface="Apple Casual"/>
              </a:rPr>
              <a:t>Projections – Flavor decomposition (2) - 10% systematics on asymmetries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DejaVu LGC Sans" charset="0"/>
              </a:rPr>
              <a:t>F. Benmokhtar, CIPANP 2018</a:t>
            </a:r>
            <a:endParaRPr lang="en-GB" altLang="en-US" sz="1200">
              <a:solidFill>
                <a:schemeClr val="tx2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48413"/>
            <a:ext cx="9548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8125" y="5986463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pple Casual"/>
                <a:ea typeface="Apple Casual"/>
                <a:cs typeface="Apple Casual"/>
              </a:rPr>
              <a:t>Corrections:</a:t>
            </a:r>
          </a:p>
        </p:txBody>
      </p:sp>
    </p:spTree>
    <p:extLst>
      <p:ext uri="{BB962C8B-B14F-4D97-AF65-F5344CB8AC3E}">
        <p14:creationId xmlns:p14="http://schemas.microsoft.com/office/powerpoint/2010/main" val="6213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uquesne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20" y="-1"/>
            <a:ext cx="6634481" cy="443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34271" y="-521330"/>
            <a:ext cx="547824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Duquesne University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14" y="0"/>
            <a:ext cx="606830" cy="454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5633" y="1118835"/>
            <a:ext cx="339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https://www.duq.edu/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8098" y="2223306"/>
            <a:ext cx="5661906" cy="4106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Physics department: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2800" b="1" dirty="0" smtClean="0"/>
          </a:p>
          <a:p>
            <a:r>
              <a:rPr lang="en-US" sz="2800" b="1" dirty="0" smtClean="0"/>
              <a:t>-  4 Tenure/tenure-track Faculty: Cosmology, Condensed </a:t>
            </a:r>
            <a:r>
              <a:rPr lang="en-US" sz="2800" b="1" dirty="0"/>
              <a:t>M</a:t>
            </a:r>
            <a:r>
              <a:rPr lang="en-US" sz="2800" b="1" dirty="0" smtClean="0"/>
              <a:t>atter, Atomic Physics and </a:t>
            </a:r>
            <a:r>
              <a:rPr lang="en-US" sz="2800" b="1" dirty="0" smtClean="0">
                <a:solidFill>
                  <a:srgbClr val="00B0F0"/>
                </a:solidFill>
              </a:rPr>
              <a:t>Experimental Nuclear Physics.  </a:t>
            </a:r>
          </a:p>
          <a:p>
            <a:endParaRPr lang="en-US" sz="2800" b="1" dirty="0" smtClean="0"/>
          </a:p>
          <a:p>
            <a:pPr marL="342900" indent="-342900">
              <a:buFontTx/>
              <a:buChar char="-"/>
            </a:pPr>
            <a:r>
              <a:rPr lang="en-US" sz="2800" b="1" dirty="0" smtClean="0"/>
              <a:t>Undergraduate department. </a:t>
            </a:r>
          </a:p>
          <a:p>
            <a:pPr marL="342900" indent="-342900">
              <a:buFontTx/>
              <a:buChar char="-"/>
            </a:pPr>
            <a:endParaRPr lang="en-US" sz="2800" b="1" dirty="0"/>
          </a:p>
          <a:p>
            <a:pPr marL="342900" indent="-342900">
              <a:buFontTx/>
              <a:buChar char="-"/>
            </a:pPr>
            <a:r>
              <a:rPr lang="en-US" sz="2800" b="1" dirty="0" smtClean="0"/>
              <a:t>Teaching load: 1 Course per semester. </a:t>
            </a:r>
            <a:endParaRPr lang="en-US" sz="2800" b="1" dirty="0" smtClean="0"/>
          </a:p>
          <a:p>
            <a:pPr marL="342900" indent="-342900">
              <a:buFontTx/>
              <a:buChar char="-"/>
            </a:pPr>
            <a:endParaRPr lang="en-US" sz="2800" b="1" dirty="0"/>
          </a:p>
          <a:p>
            <a:pPr marL="342900" indent="-342900">
              <a:buFontTx/>
              <a:buChar char="-"/>
            </a:pPr>
            <a:r>
              <a:rPr lang="en-US" sz="2800" b="1" dirty="0" smtClean="0"/>
              <a:t>Research and Student Mentoring are Important</a:t>
            </a:r>
            <a:endParaRPr lang="en-US" sz="2800" b="1" dirty="0" smtClean="0"/>
          </a:p>
          <a:p>
            <a:pPr marL="342900" indent="-342900">
              <a:buFontTx/>
              <a:buChar char="-"/>
            </a:pPr>
            <a:endParaRPr lang="en-US" sz="2800" b="1" dirty="0"/>
          </a:p>
          <a:p>
            <a:pPr marL="342900" indent="-342900">
              <a:buFontTx/>
              <a:buChar char="-"/>
            </a:pPr>
            <a:r>
              <a:rPr lang="en-US" sz="2800" b="1" dirty="0" smtClean="0"/>
              <a:t>Physics or Physics/Engineering  </a:t>
            </a:r>
            <a:r>
              <a:rPr lang="en-US" sz="2800" b="1" dirty="0" err="1" smtClean="0"/>
              <a:t>Duq</a:t>
            </a:r>
            <a:r>
              <a:rPr lang="en-US" sz="2800" b="1" dirty="0" smtClean="0"/>
              <a:t>/Pitt.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60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DejaVu LGC Sans" charset="0"/>
              </a:rPr>
              <a:t>F. Benmokhtar, CIPANP 2018</a:t>
            </a:r>
            <a:endParaRPr lang="en-GB" altLang="en-US" sz="1200">
              <a:solidFill>
                <a:schemeClr val="tx2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02E2E4D-E18B-47A1-8B3A-CB185D791E21}" type="slidenum">
              <a:rPr lang="en-GB" altLang="en-US" sz="1200" smtClean="0">
                <a:solidFill>
                  <a:schemeClr val="tx2"/>
                </a:solidFill>
                <a:latin typeface="Arial" panose="020B0604020202020204" pitchFamily="34" charset="0"/>
                <a:cs typeface="DejaVu LGC Sans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GB" altLang="en-US" sz="1200">
              <a:solidFill>
                <a:schemeClr val="tx2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pic>
        <p:nvPicPr>
          <p:cNvPr id="5" name="Picture 5" descr="x_times_Dub_minus_Ddb_sy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r="8730"/>
          <a:stretch>
            <a:fillRect/>
          </a:stretch>
        </p:blipFill>
        <p:spPr bwMode="auto">
          <a:xfrm>
            <a:off x="4419600" y="869950"/>
            <a:ext cx="6346825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869950"/>
            <a:ext cx="3276600" cy="882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pple Casual"/>
                <a:cs typeface="Apple Casual"/>
              </a:rPr>
              <a:t>Projections (3) - 10% systematics on asymmetries</a:t>
            </a: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F. Benmokhtar, CIPANP 2018</a:t>
            </a:r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DejaVu LGC Sans" charset="0"/>
              </a:rPr>
              <a:t>F. Benmokhtar, CIPANP 2018</a:t>
            </a:r>
            <a:endParaRPr lang="en-GB" altLang="en-US" sz="1200">
              <a:solidFill>
                <a:schemeClr val="tx2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48413"/>
            <a:ext cx="95488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8125" y="5986463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pple Casual"/>
                <a:ea typeface="Apple Casual"/>
                <a:cs typeface="Apple Casual"/>
              </a:rPr>
              <a:t>Corrections: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8125" y="2927350"/>
            <a:ext cx="380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²"/>
            </a:pPr>
            <a:r>
              <a:rPr lang="en-US" altLang="en-US">
                <a:latin typeface="Apple Casual"/>
                <a:ea typeface="Apple Casual"/>
                <a:cs typeface="Apple Casual"/>
              </a:rPr>
              <a:t>Test whether or not the light sea is symmetrically polarized</a:t>
            </a:r>
          </a:p>
        </p:txBody>
      </p:sp>
    </p:spTree>
    <p:extLst>
      <p:ext uri="{BB962C8B-B14F-4D97-AF65-F5344CB8AC3E}">
        <p14:creationId xmlns:p14="http://schemas.microsoft.com/office/powerpoint/2010/main" val="11566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1793875"/>
            <a:ext cx="547846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0" y="0"/>
            <a:ext cx="929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GB" altLang="en-US" sz="440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Expected Precisions </a:t>
            </a:r>
            <a:r>
              <a:rPr lang="en-GB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440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 S(</a:t>
            </a:r>
            <a:r>
              <a:rPr lang="en-GB" alt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sz="440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94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C:\Users\Justin Goodwill\Documents\PittSem4\SeniorDesign\pasted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8" y="142692"/>
            <a:ext cx="581818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51" y="318219"/>
            <a:ext cx="4831605" cy="362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8" t="27695" r="12039" b="13483"/>
          <a:stretch>
            <a:fillRect/>
          </a:stretch>
        </p:blipFill>
        <p:spPr bwMode="auto">
          <a:xfrm>
            <a:off x="2836629" y="3675063"/>
            <a:ext cx="59436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6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29733" y="-195280"/>
            <a:ext cx="1052406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Fatiha Benmokhtar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Assistant Professor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666" y="1673623"/>
            <a:ext cx="900858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JLab</a:t>
            </a:r>
            <a:r>
              <a:rPr lang="en-US" sz="2400" dirty="0" smtClean="0"/>
              <a:t> since T</a:t>
            </a:r>
            <a:r>
              <a:rPr lang="en-US" dirty="0" smtClean="0"/>
              <a:t>20</a:t>
            </a:r>
            <a:r>
              <a:rPr lang="en-US" sz="2400" dirty="0" smtClean="0"/>
              <a:t> ( Masters degree 1997-1999, Algiers/Grenoble )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2004- PhD from Hall A (Rutgers Dec. 2004).  3He(</a:t>
            </a:r>
            <a:r>
              <a:rPr lang="en-US" sz="2400" dirty="0" err="1" smtClean="0"/>
              <a:t>e,e’p</a:t>
            </a:r>
            <a:r>
              <a:rPr lang="en-US" sz="2400" dirty="0" smtClean="0"/>
              <a:t>)X 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2005-2008: </a:t>
            </a:r>
            <a:r>
              <a:rPr lang="en-US" sz="2400" dirty="0" smtClean="0"/>
              <a:t>Postdoc UMD,  DAQ expert and analysis coordinator of G0 Backward experiment. 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2008</a:t>
            </a:r>
            <a:r>
              <a:rPr lang="en-US" sz="2400" dirty="0" smtClean="0"/>
              <a:t>-2010 Research Associate CMU:  Hall B proposal and G0 analysis + publications.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2010-2012: Assistant Professor CNU.  4He in Hall A + RICH </a:t>
            </a:r>
            <a:r>
              <a:rPr lang="en-US" sz="2400" dirty="0" smtClean="0"/>
              <a:t>Hall-B</a:t>
            </a:r>
            <a:r>
              <a:rPr lang="en-US" sz="2400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2012-2014: Visiting Professor: Duquesne University, </a:t>
            </a:r>
            <a:r>
              <a:rPr lang="en-US" sz="2400" dirty="0" smtClean="0"/>
              <a:t>4He, RICH </a:t>
            </a:r>
            <a:r>
              <a:rPr lang="en-US" sz="2400" dirty="0" smtClean="0"/>
              <a:t>Hall-B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2014- Now</a:t>
            </a:r>
            <a:r>
              <a:rPr lang="en-US" sz="2400" dirty="0" smtClean="0"/>
              <a:t>: Assistant Professor, Kaon SIDIS, RICH </a:t>
            </a:r>
            <a:r>
              <a:rPr lang="en-US" sz="2400" smtClean="0"/>
              <a:t>Hall </a:t>
            </a:r>
            <a:r>
              <a:rPr lang="en-US" sz="2400" smtClean="0"/>
              <a:t>B, 4He.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Partial support from </a:t>
            </a:r>
            <a:r>
              <a:rPr lang="en-US" sz="2000" dirty="0" err="1" smtClean="0">
                <a:solidFill>
                  <a:schemeClr val="bg1">
                    <a:lumMod val="65000"/>
                  </a:schemeClr>
                </a:solidFill>
              </a:rPr>
              <a:t>JLab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for first 3 years.</a:t>
            </a:r>
            <a:r>
              <a:rPr lang="en-US" sz="20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2012-Now: - Supported by </a:t>
            </a:r>
            <a:r>
              <a:rPr lang="en-US" sz="2400" dirty="0" smtClean="0">
                <a:solidFill>
                  <a:srgbClr val="00B0F0"/>
                </a:solidFill>
              </a:rPr>
              <a:t>NSF grant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                        - Support from Dean Reeder @ Duquesne. </a:t>
            </a:r>
          </a:p>
          <a:p>
            <a:r>
              <a:rPr lang="en-US" sz="2400" dirty="0" smtClean="0"/>
              <a:t>                         - SULI. </a:t>
            </a:r>
            <a:endParaRPr lang="en-US" sz="2400" dirty="0"/>
          </a:p>
        </p:txBody>
      </p:sp>
      <p:pic>
        <p:nvPicPr>
          <p:cNvPr id="2050" name="Picture 2" descr="your Profile Photo, Image may contain: one or more people, child and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93993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41255" y="4859891"/>
            <a:ext cx="295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Future Physicist…?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 descr="https://lh3.googleusercontent.com/uWWImCgK-Qxiz2sDa0uOX_tnc6XRpQB3XvqlOqnXDnL9XReh_fOZWXJQ9XNG1cJuynabOn-0NvmF4Q1Jn-DvHmPGTVfdLiFyJT3A3JFHByHcfEmug6KpUCQYzdiRfjW4orCiDKN-8CQ0d4mo_FcKMbqK7u2Uv7J-lXlwk0wg_4mm6n831p5MGWOdDLbYc27Y9iG9O-pg4xEdzgCGxTFkUoQcamjmerU9qMt3_LMk2ktgCiMWipqxav-kEjUy_jPtuIGb0YoLhSDhbEFEwd3qzJXOux2e2eSPVZwato6E4GL781oLBp100Rqcoga5Fug3OE33JI-zdaDihpISCZol6Cd4dUYA4EzDVjsffSuGCh5B51HutNWgQtrcaUTcWciKgQym9Eo20aYkNAmFWU9GcSRJBAQW4WBWrq0e_wnQqNnk8zel9CEw8hNAF4dC4WL1FFEkcpPVO1ZgGRmFeAojscSwFK1ofB4NA_VRX78sC_L4vjR2mu4iFD88s2nRWr-iYmrpg1-RTo1Ww54Q0wAIAUKacGLtyph47VK9ab3wTMWSK8bkoGCQoAJijr4Lq9mTa1tkC6-D0Ca9MjPkU3kUR995EodfeLb1Uz_sBrZstL31ppw-ea2KeTIC7wKEecXPp_3AafFBOdXzMIXhe-ztTNRKntXp4Nqn=w1281-h85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67" y="1065712"/>
            <a:ext cx="8070100" cy="53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7460" y="81627"/>
            <a:ext cx="248318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Body Guards!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(just this summer)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1" y="1150532"/>
            <a:ext cx="3213663" cy="24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5038" y="2279283"/>
            <a:ext cx="1052406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Why Interest in CLAS12? 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903846" y="6211971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tx2"/>
                </a:solidFill>
                <a:latin typeface="Arial" panose="020B0604020202020204" pitchFamily="34" charset="0"/>
                <a:cs typeface="DejaVu LGC Sans" charset="0"/>
              </a:rPr>
              <a:t>F. Benmokhtar, CIPANP 2018</a:t>
            </a:r>
            <a:endParaRPr lang="en-GB" altLang="en-US" sz="1200">
              <a:solidFill>
                <a:schemeClr val="tx2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1524000" y="0"/>
            <a:ext cx="891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E12‐09‐007 CLAS12 – Jefferson Lab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(H. </a:t>
            </a:r>
            <a:r>
              <a:rPr lang="en-US" altLang="en-US" sz="2000" dirty="0" err="1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Avakian</a:t>
            </a: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, F. Benmokhtar, A. EL </a:t>
            </a:r>
            <a:r>
              <a:rPr lang="en-US" altLang="en-US" sz="2000" dirty="0" err="1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Alaoui</a:t>
            </a: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, K. </a:t>
            </a:r>
            <a:r>
              <a:rPr lang="en-US" altLang="en-US" sz="2000" dirty="0" err="1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Hafidi</a:t>
            </a: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 &amp; M. </a:t>
            </a:r>
            <a:r>
              <a:rPr lang="en-US" altLang="en-US" sz="2000" dirty="0" err="1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Mirazita</a:t>
            </a: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)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71" y="858921"/>
            <a:ext cx="7600950" cy="585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628246" y="1836821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8246" y="1836821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13446" y="2065421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70646" y="2294021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4846" y="2827421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51846" y="2829009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80646" y="3132221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70646" y="3818021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09134" y="4122821"/>
            <a:ext cx="2119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59784" y="4351421"/>
            <a:ext cx="4716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9446" y="4884821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14246" y="4884821"/>
            <a:ext cx="6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18246" y="5875421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42246" y="6332621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32746" y="4122821"/>
            <a:ext cx="571500" cy="0"/>
          </a:xfrm>
          <a:prstGeom prst="line">
            <a:avLst/>
          </a:prstGeom>
          <a:ln w="28575">
            <a:solidFill>
              <a:srgbClr val="49E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56546" y="4580021"/>
            <a:ext cx="990600" cy="0"/>
          </a:xfrm>
          <a:prstGeom prst="line">
            <a:avLst/>
          </a:prstGeom>
          <a:ln w="28575">
            <a:solidFill>
              <a:srgbClr val="49E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829859" y="3846596"/>
            <a:ext cx="990600" cy="0"/>
          </a:xfrm>
          <a:prstGeom prst="line">
            <a:avLst/>
          </a:prstGeom>
          <a:ln w="28575">
            <a:solidFill>
              <a:srgbClr val="49E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0" y="2114768"/>
            <a:ext cx="4457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Studies of Parton Distributions Using Semi-Inclusive Production of Kaons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94358" y="6271660"/>
            <a:ext cx="1715553" cy="472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597900" y="63801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DejaVu LGC Sans" charset="0"/>
              </a:rPr>
              <a:t>6</a:t>
            </a:r>
            <a:endParaRPr lang="en-GB" altLang="en-US" sz="1200" dirty="0">
              <a:solidFill>
                <a:schemeClr val="tx2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29000" y="6324600"/>
            <a:ext cx="4343400" cy="414338"/>
          </a:xfrm>
          <a:prstGeom prst="rect">
            <a:avLst/>
          </a:prstGeom>
          <a:solidFill>
            <a:srgbClr val="FFDBFF"/>
          </a:solidFill>
          <a:ln w="28575" algn="ctr">
            <a:solidFill>
              <a:srgbClr val="FF20FD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DejaVu LGC Sans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48400" y="4953000"/>
            <a:ext cx="1524000" cy="917575"/>
          </a:xfrm>
          <a:prstGeom prst="rect">
            <a:avLst/>
          </a:prstGeom>
          <a:solidFill>
            <a:srgbClr val="FF847E"/>
          </a:solidFill>
          <a:ln w="28575" algn="ctr">
            <a:solidFill>
              <a:srgbClr val="131313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DejaVu LGC Sans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05200" y="4953000"/>
            <a:ext cx="1500188" cy="600075"/>
          </a:xfrm>
          <a:prstGeom prst="rect">
            <a:avLst/>
          </a:prstGeom>
          <a:solidFill>
            <a:srgbClr val="FF847E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DejaVu LGC Sans" charset="0"/>
            </a:endParaRPr>
          </a:p>
        </p:txBody>
      </p:sp>
      <p:sp>
        <p:nvSpPr>
          <p:cNvPr id="7" name="Bevel 7"/>
          <p:cNvSpPr>
            <a:spLocks noChangeArrowheads="1"/>
          </p:cNvSpPr>
          <p:nvPr/>
        </p:nvSpPr>
        <p:spPr bwMode="auto">
          <a:xfrm>
            <a:off x="7073900" y="2549525"/>
            <a:ext cx="1066800" cy="46037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8" name="Bevel 8"/>
          <p:cNvSpPr>
            <a:spLocks noChangeArrowheads="1"/>
          </p:cNvSpPr>
          <p:nvPr/>
        </p:nvSpPr>
        <p:spPr bwMode="auto">
          <a:xfrm>
            <a:off x="4025900" y="2549525"/>
            <a:ext cx="1066800" cy="460375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9" name="Bevel 9"/>
          <p:cNvSpPr>
            <a:spLocks noChangeArrowheads="1"/>
          </p:cNvSpPr>
          <p:nvPr/>
        </p:nvSpPr>
        <p:spPr bwMode="auto">
          <a:xfrm>
            <a:off x="9131300" y="2549525"/>
            <a:ext cx="914400" cy="457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0" name="Bevel 10"/>
          <p:cNvSpPr>
            <a:spLocks noChangeArrowheads="1"/>
          </p:cNvSpPr>
          <p:nvPr/>
        </p:nvSpPr>
        <p:spPr bwMode="auto">
          <a:xfrm>
            <a:off x="1892300" y="2549525"/>
            <a:ext cx="914400" cy="4572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1101725"/>
            <a:ext cx="3187700" cy="4905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pple Casual"/>
                <a:cs typeface="Apple Casual"/>
              </a:rPr>
              <a:t>Flavor decomposition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46363" y="1939925"/>
            <a:ext cx="269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Unpolarized Measurements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93000" y="1939925"/>
            <a:ext cx="2452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Polarized Measurements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968500" y="2625725"/>
            <a:ext cx="70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102100" y="2622550"/>
            <a:ext cx="92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127875" y="2625725"/>
            <a:ext cx="92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9261475" y="2622550"/>
            <a:ext cx="708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313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995738" y="3776663"/>
            <a:ext cx="1935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Multiplicities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(π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 + π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, K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 + K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, </a:t>
            </a:r>
            <a:r>
              <a:rPr lang="en-US" altLang="en-US" sz="1400" b="1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K</a:t>
            </a:r>
            <a:r>
              <a:rPr lang="en-US" altLang="en-US" sz="1400" b="1" baseline="-25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s</a:t>
            </a:r>
            <a:r>
              <a:rPr lang="en-US" altLang="en-US" sz="1400" b="1" baseline="30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0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)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6235700" y="3778250"/>
            <a:ext cx="209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Asymmetries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(e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, π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 + π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, K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+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 + K</a:t>
            </a:r>
            <a:r>
              <a:rPr lang="en-US" altLang="en-US" sz="1400" baseline="300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, </a:t>
            </a:r>
            <a:r>
              <a:rPr lang="en-US" altLang="en-US" sz="1400" b="1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K</a:t>
            </a:r>
            <a:r>
              <a:rPr lang="en-US" altLang="en-US" sz="1400" b="1" baseline="-25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s</a:t>
            </a:r>
            <a:r>
              <a:rPr lang="en-US" altLang="en-US" sz="1400" b="1" baseline="30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0</a:t>
            </a:r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)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892300" y="3768725"/>
            <a:ext cx="1966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Multiplicities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(π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+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π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</a:t>
            </a:r>
            <a:r>
              <a:rPr lang="en-US" altLang="en-US" sz="1400" b="1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π</a:t>
            </a:r>
            <a:r>
              <a:rPr lang="en-US" altLang="en-US" sz="1400" b="1" baseline="30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0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K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+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K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</a:t>
            </a:r>
            <a:r>
              <a:rPr lang="en-US" altLang="en-US" sz="1400" b="1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K</a:t>
            </a:r>
            <a:r>
              <a:rPr lang="en-US" altLang="en-US" sz="1400" b="1" baseline="-25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s</a:t>
            </a:r>
            <a:r>
              <a:rPr lang="en-US" altLang="en-US" sz="1400" b="1" baseline="30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0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)</a:t>
            </a: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445500" y="3768725"/>
            <a:ext cx="222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Asymmetries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(e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π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+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π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</a:t>
            </a:r>
            <a:r>
              <a:rPr lang="en-US" altLang="en-US" sz="1400" b="1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π</a:t>
            </a:r>
            <a:r>
              <a:rPr lang="en-US" altLang="en-US" sz="1400" b="1" baseline="30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0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K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+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K</a:t>
            </a:r>
            <a:r>
              <a:rPr lang="en-US" altLang="en-US" sz="1400" baseline="300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-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, </a:t>
            </a:r>
            <a:r>
              <a:rPr lang="en-US" altLang="en-US" sz="1400" b="1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K</a:t>
            </a:r>
            <a:r>
              <a:rPr lang="en-US" altLang="en-US" sz="1400" b="1" baseline="-25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s</a:t>
            </a:r>
            <a:r>
              <a:rPr lang="en-US" altLang="en-US" sz="1400" b="1" baseline="30000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0</a:t>
            </a:r>
            <a:r>
              <a:rPr lang="en-US" altLang="en-US" sz="1400">
                <a:solidFill>
                  <a:srgbClr val="3366FF"/>
                </a:solidFill>
                <a:latin typeface="Trebuchet MS" panose="020B0603020202020204" pitchFamily="34" charset="0"/>
                <a:cs typeface="DejaVu LGC Sans" charset="0"/>
              </a:rPr>
              <a:t>)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505200" y="4911725"/>
            <a:ext cx="150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31313"/>
                </a:solidFill>
                <a:latin typeface="Trebuchet MS" panose="020B0603020202020204" pitchFamily="34" charset="0"/>
                <a:cs typeface="DejaVu LGC Sans" charset="0"/>
              </a:rPr>
              <a:t>Extract shape of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512609"/>
              </p:ext>
            </p:extLst>
          </p:nvPr>
        </p:nvGraphicFramePr>
        <p:xfrm>
          <a:off x="3642043" y="5186362"/>
          <a:ext cx="120904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" name="Equation" r:id="rId3" imgW="863600" imgH="190500" progId="Equation.3">
                  <p:embed/>
                </p:oleObj>
              </mc:Choice>
              <mc:Fallback>
                <p:oleObj name="Equation" r:id="rId3" imgW="863600" imgH="190500" progId="Equation.3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043" y="5186362"/>
                        <a:ext cx="120904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6248400" y="4953000"/>
            <a:ext cx="774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131313"/>
                </a:solidFill>
                <a:latin typeface="Trebuchet MS" panose="020B0603020202020204" pitchFamily="34" charset="0"/>
                <a:cs typeface="DejaVu LGC Sans" charset="0"/>
              </a:rPr>
              <a:t>Extract</a:t>
            </a: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78195"/>
              </p:ext>
            </p:extLst>
          </p:nvPr>
        </p:nvGraphicFramePr>
        <p:xfrm>
          <a:off x="6337300" y="5226050"/>
          <a:ext cx="145326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" name="Equation" r:id="rId5" imgW="1358900" imgH="457200" progId="Equation.3">
                  <p:embed/>
                </p:oleObj>
              </mc:Choice>
              <mc:Fallback>
                <p:oleObj name="Equation" r:id="rId5" imgW="1358900" imgH="457200" progId="Equation.3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0" y="5226050"/>
                        <a:ext cx="145326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ame 25"/>
          <p:cNvSpPr/>
          <p:nvPr/>
        </p:nvSpPr>
        <p:spPr bwMode="auto">
          <a:xfrm>
            <a:off x="2590800" y="1797050"/>
            <a:ext cx="2740025" cy="676275"/>
          </a:xfrm>
          <a:prstGeom prst="frame">
            <a:avLst/>
          </a:prstGeom>
          <a:solidFill>
            <a:srgbClr val="FF20FD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charset="0"/>
              <a:ea typeface="Arial Unicode MS" charset="0"/>
              <a:cs typeface="Arial Unicode MS" charset="0"/>
            </a:endParaRPr>
          </a:p>
        </p:txBody>
      </p:sp>
      <p:sp>
        <p:nvSpPr>
          <p:cNvPr id="27" name="Frame 26"/>
          <p:cNvSpPr/>
          <p:nvPr/>
        </p:nvSpPr>
        <p:spPr bwMode="auto">
          <a:xfrm>
            <a:off x="7454900" y="1797050"/>
            <a:ext cx="2514600" cy="676275"/>
          </a:xfrm>
          <a:prstGeom prst="frame">
            <a:avLst/>
          </a:prstGeom>
          <a:solidFill>
            <a:srgbClr val="FF20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 charset="0"/>
              <a:ea typeface="Arial Unicode MS" charset="0"/>
              <a:cs typeface="Arial Unicode MS" charset="0"/>
            </a:endParaRPr>
          </a:p>
        </p:txBody>
      </p:sp>
      <p:cxnSp>
        <p:nvCxnSpPr>
          <p:cNvPr id="28" name="Straight Connector 28"/>
          <p:cNvCxnSpPr>
            <a:cxnSpLocks noChangeShapeType="1"/>
            <a:stCxn id="8" idx="4"/>
            <a:endCxn id="10" idx="0"/>
          </p:cNvCxnSpPr>
          <p:nvPr/>
        </p:nvCxnSpPr>
        <p:spPr bwMode="auto">
          <a:xfrm rot="10800000">
            <a:off x="2806700" y="2778125"/>
            <a:ext cx="1219200" cy="1588"/>
          </a:xfrm>
          <a:prstGeom prst="line">
            <a:avLst/>
          </a:prstGeom>
          <a:noFill/>
          <a:ln w="38100" algn="ctr">
            <a:solidFill>
              <a:srgbClr val="FF20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9"/>
          <p:cNvCxnSpPr>
            <a:cxnSpLocks noChangeShapeType="1"/>
            <a:stCxn id="7" idx="0"/>
            <a:endCxn id="9" idx="4"/>
          </p:cNvCxnSpPr>
          <p:nvPr/>
        </p:nvCxnSpPr>
        <p:spPr bwMode="auto">
          <a:xfrm flipV="1">
            <a:off x="8140700" y="2778125"/>
            <a:ext cx="990600" cy="1588"/>
          </a:xfrm>
          <a:prstGeom prst="line">
            <a:avLst/>
          </a:prstGeom>
          <a:noFill/>
          <a:ln w="38100" algn="ctr">
            <a:solidFill>
              <a:srgbClr val="FF20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1892300" y="3768725"/>
            <a:ext cx="1966913" cy="533400"/>
          </a:xfrm>
          <a:prstGeom prst="rect">
            <a:avLst/>
          </a:prstGeom>
          <a:noFill/>
          <a:ln w="28575" algn="ctr">
            <a:solidFill>
              <a:srgbClr val="FF20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DejaVu LGC Sans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8445500" y="3778250"/>
            <a:ext cx="2133600" cy="523875"/>
          </a:xfrm>
          <a:prstGeom prst="rect">
            <a:avLst/>
          </a:prstGeom>
          <a:noFill/>
          <a:ln w="28575" algn="ctr">
            <a:solidFill>
              <a:srgbClr val="FF20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DejaVu LGC Sans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4025900" y="3768725"/>
            <a:ext cx="1905000" cy="533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DejaVu LGC Sans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6259513" y="3768725"/>
            <a:ext cx="2071687" cy="533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Arial Unicode MS"/>
              <a:cs typeface="DejaVu LGC Sans" charset="0"/>
            </a:endParaRPr>
          </a:p>
        </p:txBody>
      </p:sp>
      <p:cxnSp>
        <p:nvCxnSpPr>
          <p:cNvPr id="34" name="Straight Arrow Connector 34"/>
          <p:cNvCxnSpPr>
            <a:cxnSpLocks noChangeShapeType="1"/>
            <a:stCxn id="8" idx="2"/>
          </p:cNvCxnSpPr>
          <p:nvPr/>
        </p:nvCxnSpPr>
        <p:spPr bwMode="auto">
          <a:xfrm rot="5400000">
            <a:off x="4180681" y="3388519"/>
            <a:ext cx="758825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5"/>
          <p:cNvCxnSpPr>
            <a:cxnSpLocks noChangeShapeType="1"/>
          </p:cNvCxnSpPr>
          <p:nvPr/>
        </p:nvCxnSpPr>
        <p:spPr bwMode="auto">
          <a:xfrm rot="5400000">
            <a:off x="2616201" y="3273425"/>
            <a:ext cx="990600" cy="3175"/>
          </a:xfrm>
          <a:prstGeom prst="straightConnector1">
            <a:avLst/>
          </a:prstGeom>
          <a:noFill/>
          <a:ln w="28575" algn="ctr">
            <a:solidFill>
              <a:srgbClr val="FF20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6"/>
          <p:cNvCxnSpPr>
            <a:cxnSpLocks noChangeShapeType="1"/>
            <a:stCxn id="7" idx="2"/>
          </p:cNvCxnSpPr>
          <p:nvPr/>
        </p:nvCxnSpPr>
        <p:spPr bwMode="auto">
          <a:xfrm rot="5400000">
            <a:off x="7228681" y="3388519"/>
            <a:ext cx="758825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7"/>
          <p:cNvCxnSpPr>
            <a:cxnSpLocks noChangeShapeType="1"/>
          </p:cNvCxnSpPr>
          <p:nvPr/>
        </p:nvCxnSpPr>
        <p:spPr bwMode="auto">
          <a:xfrm flipH="1">
            <a:off x="4191000" y="4302125"/>
            <a:ext cx="1588" cy="6096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38"/>
          <p:cNvCxnSpPr>
            <a:cxnSpLocks noChangeShapeType="1"/>
          </p:cNvCxnSpPr>
          <p:nvPr/>
        </p:nvCxnSpPr>
        <p:spPr bwMode="auto">
          <a:xfrm>
            <a:off x="4722813" y="4605338"/>
            <a:ext cx="2516187" cy="1587"/>
          </a:xfrm>
          <a:prstGeom prst="line">
            <a:avLst/>
          </a:prstGeom>
          <a:noFill/>
          <a:ln w="28575" algn="ctr">
            <a:solidFill>
              <a:srgbClr val="13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4567238" y="4448175"/>
            <a:ext cx="312738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40"/>
          <p:cNvCxnSpPr>
            <a:cxnSpLocks noChangeShapeType="1"/>
          </p:cNvCxnSpPr>
          <p:nvPr/>
        </p:nvCxnSpPr>
        <p:spPr bwMode="auto">
          <a:xfrm rot="5400000" flipH="1" flipV="1">
            <a:off x="7081838" y="4457700"/>
            <a:ext cx="312738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1"/>
          <p:cNvCxnSpPr>
            <a:cxnSpLocks noChangeShapeType="1"/>
          </p:cNvCxnSpPr>
          <p:nvPr/>
        </p:nvCxnSpPr>
        <p:spPr bwMode="auto">
          <a:xfrm flipH="1">
            <a:off x="7010400" y="4606925"/>
            <a:ext cx="1588" cy="228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Box 42"/>
          <p:cNvSpPr txBox="1">
            <a:spLocks noChangeArrowheads="1"/>
          </p:cNvSpPr>
          <p:nvPr/>
        </p:nvSpPr>
        <p:spPr bwMode="auto">
          <a:xfrm>
            <a:off x="3429000" y="6443663"/>
            <a:ext cx="912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  <a:cs typeface="DejaVu LGC Sans" charset="0"/>
              </a:rPr>
              <a:t>Extract </a:t>
            </a:r>
          </a:p>
        </p:txBody>
      </p:sp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4246563" y="6438900"/>
          <a:ext cx="34496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" name="Equation" r:id="rId7" imgW="2463800" imgH="190500" progId="Equation.3">
                  <p:embed/>
                </p:oleObj>
              </mc:Choice>
              <mc:Fallback>
                <p:oleObj name="Equation" r:id="rId7" imgW="2463800" imgH="190500" progId="Equation.3">
                  <p:embed/>
                  <p:pic>
                    <p:nvPicPr>
                      <p:cNvPr id="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6438900"/>
                        <a:ext cx="344963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4"/>
          <p:cNvCxnSpPr>
            <a:cxnSpLocks noChangeShapeType="1"/>
          </p:cNvCxnSpPr>
          <p:nvPr/>
        </p:nvCxnSpPr>
        <p:spPr bwMode="auto">
          <a:xfrm>
            <a:off x="2743200" y="4343400"/>
            <a:ext cx="0" cy="2286000"/>
          </a:xfrm>
          <a:prstGeom prst="line">
            <a:avLst/>
          </a:prstGeom>
          <a:noFill/>
          <a:ln w="28575" algn="ctr">
            <a:solidFill>
              <a:srgbClr val="FF20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5"/>
          <p:cNvCxnSpPr>
            <a:cxnSpLocks noChangeShapeType="1"/>
          </p:cNvCxnSpPr>
          <p:nvPr/>
        </p:nvCxnSpPr>
        <p:spPr bwMode="auto">
          <a:xfrm flipH="1">
            <a:off x="8458200" y="4343400"/>
            <a:ext cx="76200" cy="2209800"/>
          </a:xfrm>
          <a:prstGeom prst="line">
            <a:avLst/>
          </a:prstGeom>
          <a:noFill/>
          <a:ln w="28575" algn="ctr">
            <a:solidFill>
              <a:srgbClr val="FF20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6"/>
          <p:cNvCxnSpPr>
            <a:cxnSpLocks noChangeShapeType="1"/>
          </p:cNvCxnSpPr>
          <p:nvPr/>
        </p:nvCxnSpPr>
        <p:spPr bwMode="auto">
          <a:xfrm rot="5400000">
            <a:off x="8331200" y="3271838"/>
            <a:ext cx="989013" cy="1587"/>
          </a:xfrm>
          <a:prstGeom prst="straightConnector1">
            <a:avLst/>
          </a:prstGeom>
          <a:noFill/>
          <a:ln w="28575" algn="ctr">
            <a:solidFill>
              <a:srgbClr val="FF20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7"/>
          <p:cNvCxnSpPr>
            <a:cxnSpLocks noChangeShapeType="1"/>
          </p:cNvCxnSpPr>
          <p:nvPr/>
        </p:nvCxnSpPr>
        <p:spPr bwMode="auto">
          <a:xfrm flipV="1">
            <a:off x="2743200" y="6611938"/>
            <a:ext cx="688975" cy="17462"/>
          </a:xfrm>
          <a:prstGeom prst="straightConnector1">
            <a:avLst/>
          </a:prstGeom>
          <a:noFill/>
          <a:ln w="28575" algn="ctr">
            <a:solidFill>
              <a:srgbClr val="FF20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48"/>
          <p:cNvCxnSpPr>
            <a:cxnSpLocks noChangeShapeType="1"/>
          </p:cNvCxnSpPr>
          <p:nvPr/>
        </p:nvCxnSpPr>
        <p:spPr bwMode="auto">
          <a:xfrm rot="10800000">
            <a:off x="7772400" y="6554788"/>
            <a:ext cx="687388" cy="7937"/>
          </a:xfrm>
          <a:prstGeom prst="straightConnector1">
            <a:avLst/>
          </a:prstGeom>
          <a:noFill/>
          <a:ln w="28575" algn="ctr">
            <a:solidFill>
              <a:srgbClr val="FF20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9"/>
          <p:cNvSpPr txBox="1">
            <a:spLocks noChangeArrowheads="1"/>
          </p:cNvSpPr>
          <p:nvPr/>
        </p:nvSpPr>
        <p:spPr bwMode="auto">
          <a:xfrm>
            <a:off x="5127625" y="4605338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Trebuchet MS" panose="020B0603020202020204" pitchFamily="34" charset="0"/>
                <a:cs typeface="DejaVu LGC Sans" charset="0"/>
              </a:rPr>
              <a:t>Isoscalar Method</a:t>
            </a:r>
          </a:p>
        </p:txBody>
      </p:sp>
      <p:sp>
        <p:nvSpPr>
          <p:cNvPr id="50" name="TextBox 50"/>
          <p:cNvSpPr txBox="1">
            <a:spLocks noChangeArrowheads="1"/>
          </p:cNvSpPr>
          <p:nvPr/>
        </p:nvSpPr>
        <p:spPr bwMode="auto">
          <a:xfrm>
            <a:off x="4419600" y="5943600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20FD"/>
                </a:solidFill>
                <a:latin typeface="Trebuchet MS" panose="020B0603020202020204" pitchFamily="34" charset="0"/>
                <a:cs typeface="DejaVu LGC Sans" charset="0"/>
              </a:rPr>
              <a:t>Flavor Decomposition</a:t>
            </a: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8534400" y="57150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*Extraction of </a:t>
            </a:r>
            <a:r>
              <a:rPr lang="el-GR" altLang="en-US" sz="1200" b="1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Δ</a:t>
            </a:r>
            <a:r>
              <a:rPr lang="en-US" altLang="en-US" sz="1200" b="1" i="1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u − </a:t>
            </a:r>
            <a:r>
              <a:rPr lang="el-GR" altLang="en-US" sz="1200" b="1" i="1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Δ</a:t>
            </a:r>
            <a:r>
              <a:rPr lang="en-US" altLang="en-US" sz="1200" b="1" i="1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d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 to test whether or not the light sea is symmetrically polarized</a:t>
            </a:r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524000" y="0"/>
            <a:ext cx="8915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E12‐09‐007 CLAS12 – Jefferson Lab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(H. </a:t>
            </a:r>
            <a:r>
              <a:rPr lang="en-US" altLang="en-US" sz="2000" dirty="0" err="1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Avakian</a:t>
            </a: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, F. Benmokhtar, A. EL </a:t>
            </a:r>
            <a:r>
              <a:rPr lang="en-US" altLang="en-US" sz="2000" dirty="0" err="1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Alaoui</a:t>
            </a: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, K. </a:t>
            </a:r>
            <a:r>
              <a:rPr lang="en-US" altLang="en-US" sz="2000" dirty="0" err="1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Hafidi</a:t>
            </a: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 &amp; M. </a:t>
            </a:r>
            <a:r>
              <a:rPr lang="en-US" altLang="en-US" sz="2000" dirty="0" err="1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Mirazita</a:t>
            </a:r>
            <a:r>
              <a:rPr lang="en-US" altLang="en-US" sz="2000" dirty="0">
                <a:solidFill>
                  <a:srgbClr val="101B1D"/>
                </a:solidFill>
                <a:latin typeface="Apple Casual"/>
                <a:ea typeface="Apple Casual"/>
                <a:cs typeface="Apple Casual"/>
              </a:rPr>
              <a:t>)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52120" y="505325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cs typeface="DejaVu LGC Sans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52120" y="505325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cs typeface="DejaVu LGC Sans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752120" y="505325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DejaVu LGC Sans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52120" y="505325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cs typeface="DejaVu LGC Sans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055677"/>
              </p:ext>
            </p:extLst>
          </p:nvPr>
        </p:nvGraphicFramePr>
        <p:xfrm>
          <a:off x="6802920" y="3826118"/>
          <a:ext cx="4953000" cy="289083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GeV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/c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Symbol" charset="2"/>
                          <a:ea typeface="ＭＳ Ｐゴシック" charset="-128"/>
                        </a:rPr>
                        <a:t>p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/K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Symbol" charset="2"/>
                          <a:ea typeface="ＭＳ Ｐゴシック" charset="-128"/>
                        </a:rPr>
                        <a:t>p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/p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K/p</a:t>
                      </a: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Symbol" charset="2"/>
                          <a:ea typeface="ＭＳ Ｐゴシック" charset="-128"/>
                        </a:rPr>
                        <a:t>p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1983" marR="81983" marT="40992" marB="40992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TextBox 42"/>
          <p:cNvSpPr txBox="1">
            <a:spLocks noChangeArrowheads="1"/>
          </p:cNvSpPr>
          <p:nvPr/>
        </p:nvSpPr>
        <p:spPr bwMode="auto">
          <a:xfrm>
            <a:off x="10282720" y="5502518"/>
            <a:ext cx="7413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2929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HTCC</a:t>
            </a:r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7579208" y="4359518"/>
            <a:ext cx="4176712" cy="2395537"/>
            <a:chOff x="4891088" y="1219200"/>
            <a:chExt cx="4177061" cy="239607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905488" y="1295385"/>
              <a:ext cx="828022" cy="228556"/>
            </a:xfrm>
            <a:prstGeom prst="rect">
              <a:avLst/>
            </a:prstGeom>
            <a:gradFill flip="none" rotWithShape="1">
              <a:gsLst>
                <a:gs pos="50000">
                  <a:srgbClr val="FF660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3"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891088" y="1981295"/>
              <a:ext cx="2070056" cy="228556"/>
            </a:xfrm>
            <a:prstGeom prst="rect">
              <a:avLst/>
            </a:prstGeom>
            <a:gradFill flip="none" rotWithShape="1">
              <a:gsLst>
                <a:gs pos="47000">
                  <a:srgbClr val="FF660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3"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911489" y="2667075"/>
              <a:ext cx="1565644" cy="228202"/>
            </a:xfrm>
            <a:prstGeom prst="rect">
              <a:avLst/>
            </a:prstGeom>
            <a:gradFill flip="none" rotWithShape="1">
              <a:gsLst>
                <a:gs pos="50000">
                  <a:srgbClr val="FF6600"/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3"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16" name="TextBox 75"/>
            <p:cNvSpPr txBox="1">
              <a:spLocks noChangeArrowheads="1"/>
            </p:cNvSpPr>
            <p:nvPr/>
          </p:nvSpPr>
          <p:spPr bwMode="auto">
            <a:xfrm>
              <a:off x="5003809" y="1219200"/>
              <a:ext cx="587424" cy="33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D0D0D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TOF</a:t>
              </a:r>
            </a:p>
          </p:txBody>
        </p:sp>
        <p:sp>
          <p:nvSpPr>
            <p:cNvPr id="17" name="TextBox 38"/>
            <p:cNvSpPr txBox="1">
              <a:spLocks noChangeArrowheads="1"/>
            </p:cNvSpPr>
            <p:nvPr/>
          </p:nvSpPr>
          <p:spPr bwMode="auto">
            <a:xfrm>
              <a:off x="5029212" y="1904868"/>
              <a:ext cx="587537" cy="33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2929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TOF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/>
          </p:nvSpPr>
          <p:spPr bwMode="auto">
            <a:xfrm>
              <a:off x="5029212" y="2590537"/>
              <a:ext cx="587537" cy="33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2929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TOF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010577" y="2438519"/>
              <a:ext cx="1905160" cy="22855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010577" y="1752697"/>
              <a:ext cx="1905159" cy="228556"/>
            </a:xfrm>
            <a:prstGeom prst="rect">
              <a:avLst/>
            </a:prstGeom>
            <a:solidFill>
              <a:srgbClr val="FFF51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21" name="TextBox 40"/>
            <p:cNvSpPr txBox="1">
              <a:spLocks noChangeArrowheads="1"/>
            </p:cNvSpPr>
            <p:nvPr/>
          </p:nvSpPr>
          <p:spPr bwMode="auto">
            <a:xfrm>
              <a:off x="7620000" y="1676400"/>
              <a:ext cx="741028" cy="33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2929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HTCC</a:t>
              </a:r>
            </a:p>
          </p:txBody>
        </p:sp>
        <p:sp>
          <p:nvSpPr>
            <p:cNvPr id="22" name="TextBox 43"/>
            <p:cNvSpPr txBox="1">
              <a:spLocks noChangeArrowheads="1"/>
            </p:cNvSpPr>
            <p:nvPr/>
          </p:nvSpPr>
          <p:spPr bwMode="auto">
            <a:xfrm>
              <a:off x="7696200" y="2362200"/>
              <a:ext cx="7410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2929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HTCC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 rot="10800000">
              <a:off x="5715069" y="2209851"/>
              <a:ext cx="3200668" cy="228612"/>
            </a:xfrm>
            <a:prstGeom prst="rect">
              <a:avLst/>
            </a:prstGeom>
            <a:gradFill flip="none" rotWithShape="1">
              <a:gsLst>
                <a:gs pos="50000">
                  <a:srgbClr val="00FA00">
                    <a:alpha val="80000"/>
                  </a:srgbClr>
                </a:gs>
                <a:gs pos="100000">
                  <a:srgbClr val="FFFFFF">
                    <a:alpha val="76000"/>
                  </a:srgbClr>
                </a:gs>
              </a:gsLst>
              <a:lin ang="0" scaled="1"/>
              <a:tileRect/>
            </a:gradFill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 rot="10800000">
              <a:off x="5715069" y="1524070"/>
              <a:ext cx="3200669" cy="228612"/>
            </a:xfrm>
            <a:prstGeom prst="rect">
              <a:avLst/>
            </a:prstGeom>
            <a:gradFill flip="none" rotWithShape="1">
              <a:gsLst>
                <a:gs pos="49000">
                  <a:srgbClr val="00FA00">
                    <a:alpha val="80000"/>
                  </a:srgbClr>
                </a:gs>
                <a:gs pos="100000">
                  <a:srgbClr val="FFFFFF">
                    <a:alpha val="76000"/>
                  </a:srgbClr>
                </a:gs>
              </a:gsLst>
              <a:lin ang="0" scaled="1"/>
              <a:tileRect/>
            </a:gradFill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953006" y="3124355"/>
              <a:ext cx="1905159" cy="228556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26" name="TextBox 40"/>
            <p:cNvSpPr txBox="1">
              <a:spLocks noChangeArrowheads="1"/>
            </p:cNvSpPr>
            <p:nvPr/>
          </p:nvSpPr>
          <p:spPr bwMode="auto">
            <a:xfrm>
              <a:off x="4953005" y="3048095"/>
              <a:ext cx="741028" cy="33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2929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HTCC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 rot="10800000">
              <a:off x="5334036" y="3337669"/>
              <a:ext cx="3581700" cy="228612"/>
            </a:xfrm>
            <a:prstGeom prst="rect">
              <a:avLst/>
            </a:prstGeom>
            <a:gradFill flip="none" rotWithShape="1">
              <a:gsLst>
                <a:gs pos="50000">
                  <a:schemeClr val="accent6">
                    <a:lumMod val="60000"/>
                    <a:lumOff val="40000"/>
                    <a:alpha val="8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Verdana" charset="0"/>
                <a:ea typeface="ＭＳ Ｐゴシック" charset="-128"/>
              </a:endParaRPr>
            </a:p>
          </p:txBody>
        </p:sp>
        <p:sp>
          <p:nvSpPr>
            <p:cNvPr id="28" name="TextBox 40"/>
            <p:cNvSpPr txBox="1">
              <a:spLocks noChangeArrowheads="1"/>
            </p:cNvSpPr>
            <p:nvPr/>
          </p:nvSpPr>
          <p:spPr bwMode="auto">
            <a:xfrm>
              <a:off x="7412646" y="3276706"/>
              <a:ext cx="1096065" cy="33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2929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EC/PCAL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 rot="10800000">
              <a:off x="8229880" y="2895687"/>
              <a:ext cx="838269" cy="228612"/>
            </a:xfrm>
            <a:prstGeom prst="rect">
              <a:avLst/>
            </a:prstGeom>
            <a:gradFill flip="none" rotWithShape="1">
              <a:gsLst>
                <a:gs pos="50000">
                  <a:srgbClr val="00FA00">
                    <a:alpha val="80000"/>
                  </a:srgbClr>
                </a:gs>
                <a:gs pos="98000">
                  <a:srgbClr val="FFFFFF"/>
                </a:gs>
              </a:gsLst>
              <a:lin ang="0" scaled="1"/>
              <a:tileRect/>
            </a:gradFill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84"/>
          <p:cNvGrpSpPr>
            <a:grpSpLocks/>
          </p:cNvGrpSpPr>
          <p:nvPr/>
        </p:nvGrpSpPr>
        <p:grpSpPr bwMode="auto">
          <a:xfrm>
            <a:off x="8326920" y="3826118"/>
            <a:ext cx="2667000" cy="2438400"/>
            <a:chOff x="5715000" y="1371600"/>
            <a:chExt cx="2514600" cy="2438400"/>
          </a:xfrm>
        </p:grpSpPr>
        <p:sp>
          <p:nvSpPr>
            <p:cNvPr id="31" name="Rectangle 59"/>
            <p:cNvSpPr>
              <a:spLocks noChangeArrowheads="1"/>
            </p:cNvSpPr>
            <p:nvPr/>
          </p:nvSpPr>
          <p:spPr bwMode="auto">
            <a:xfrm>
              <a:off x="5715000" y="1371600"/>
              <a:ext cx="76200" cy="2438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DejaVu LGC Sans" charset="0"/>
              </a:endParaRPr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8153400" y="1371600"/>
              <a:ext cx="76200" cy="24384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Verdana" panose="020B0604030504040204" pitchFamily="34" charset="0"/>
                <a:cs typeface="DejaVu LGC Sans" charset="0"/>
              </a:endParaRPr>
            </a:p>
          </p:txBody>
        </p:sp>
      </p:grpSp>
      <p:sp>
        <p:nvSpPr>
          <p:cNvPr id="33" name="TextBox 51"/>
          <p:cNvSpPr txBox="1">
            <a:spLocks noChangeArrowheads="1"/>
          </p:cNvSpPr>
          <p:nvPr/>
        </p:nvSpPr>
        <p:spPr bwMode="auto">
          <a:xfrm>
            <a:off x="11070120" y="5959718"/>
            <a:ext cx="701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LTCC</a:t>
            </a:r>
          </a:p>
        </p:txBody>
      </p:sp>
      <p:grpSp>
        <p:nvGrpSpPr>
          <p:cNvPr id="34" name="Group 64"/>
          <p:cNvGrpSpPr>
            <a:grpSpLocks/>
          </p:cNvGrpSpPr>
          <p:nvPr/>
        </p:nvGrpSpPr>
        <p:grpSpPr bwMode="auto">
          <a:xfrm>
            <a:off x="8422170" y="4588118"/>
            <a:ext cx="2490788" cy="369887"/>
            <a:chOff x="5809640" y="1447800"/>
            <a:chExt cx="2491542" cy="369332"/>
          </a:xfrm>
        </p:grpSpPr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5809640" y="1447800"/>
              <a:ext cx="2491542" cy="338138"/>
              <a:chOff x="5809640" y="1447800"/>
              <a:chExt cx="2491542" cy="338138"/>
            </a:xfrm>
          </p:grpSpPr>
          <p:sp>
            <p:nvSpPr>
              <p:cNvPr id="37" name="TextBox 41"/>
              <p:cNvSpPr txBox="1">
                <a:spLocks noChangeArrowheads="1"/>
              </p:cNvSpPr>
              <p:nvPr/>
            </p:nvSpPr>
            <p:spPr bwMode="auto">
              <a:xfrm>
                <a:off x="6324600" y="1447800"/>
                <a:ext cx="70167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LTCC</a:t>
                </a:r>
              </a:p>
            </p:txBody>
          </p:sp>
          <p:sp>
            <p:nvSpPr>
              <p:cNvPr id="38" name="Rectangle 103"/>
              <p:cNvSpPr>
                <a:spLocks noChangeArrowheads="1"/>
              </p:cNvSpPr>
              <p:nvPr/>
            </p:nvSpPr>
            <p:spPr bwMode="auto">
              <a:xfrm>
                <a:off x="5809640" y="1523873"/>
                <a:ext cx="2491542" cy="230859"/>
              </a:xfrm>
              <a:prstGeom prst="rect">
                <a:avLst/>
              </a:prstGeom>
              <a:solidFill>
                <a:srgbClr val="FF7A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solidFill>
                    <a:schemeClr val="bg1"/>
                  </a:solidFill>
                  <a:cs typeface="DejaVu LGC Sans" charset="0"/>
                </a:endParaRPr>
              </a:p>
            </p:txBody>
          </p:sp>
        </p:grpSp>
        <p:sp>
          <p:nvSpPr>
            <p:cNvPr id="36" name="TextBox 101"/>
            <p:cNvSpPr txBox="1">
              <a:spLocks noChangeArrowheads="1"/>
            </p:cNvSpPr>
            <p:nvPr/>
          </p:nvSpPr>
          <p:spPr bwMode="auto">
            <a:xfrm>
              <a:off x="6553200" y="1447800"/>
              <a:ext cx="794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RICH</a:t>
              </a:r>
            </a:p>
          </p:txBody>
        </p:sp>
      </p:grpSp>
      <p:grpSp>
        <p:nvGrpSpPr>
          <p:cNvPr id="39" name="Group 67"/>
          <p:cNvGrpSpPr>
            <a:grpSpLocks/>
          </p:cNvGrpSpPr>
          <p:nvPr/>
        </p:nvGrpSpPr>
        <p:grpSpPr bwMode="auto">
          <a:xfrm>
            <a:off x="8398358" y="5256455"/>
            <a:ext cx="2490787" cy="368300"/>
            <a:chOff x="5786018" y="2115775"/>
            <a:chExt cx="2491542" cy="369332"/>
          </a:xfrm>
        </p:grpSpPr>
        <p:sp>
          <p:nvSpPr>
            <p:cNvPr id="40" name="TextBox 43"/>
            <p:cNvSpPr txBox="1">
              <a:spLocks noChangeArrowheads="1"/>
            </p:cNvSpPr>
            <p:nvPr/>
          </p:nvSpPr>
          <p:spPr bwMode="auto">
            <a:xfrm>
              <a:off x="6324600" y="2133600"/>
              <a:ext cx="701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LTCC</a:t>
              </a:r>
            </a:p>
          </p:txBody>
        </p:sp>
        <p:grpSp>
          <p:nvGrpSpPr>
            <p:cNvPr id="41" name="Group 56"/>
            <p:cNvGrpSpPr>
              <a:grpSpLocks/>
            </p:cNvGrpSpPr>
            <p:nvPr/>
          </p:nvGrpSpPr>
          <p:grpSpPr bwMode="auto">
            <a:xfrm>
              <a:off x="5786018" y="2128350"/>
              <a:ext cx="2491542" cy="338138"/>
              <a:chOff x="5809640" y="1447800"/>
              <a:chExt cx="2491542" cy="338138"/>
            </a:xfrm>
          </p:grpSpPr>
          <p:sp>
            <p:nvSpPr>
              <p:cNvPr id="43" name="TextBox 41"/>
              <p:cNvSpPr txBox="1">
                <a:spLocks noChangeArrowheads="1"/>
              </p:cNvSpPr>
              <p:nvPr/>
            </p:nvSpPr>
            <p:spPr bwMode="auto">
              <a:xfrm>
                <a:off x="6324600" y="1447800"/>
                <a:ext cx="70167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LTCC</a:t>
                </a:r>
              </a:p>
            </p:txBody>
          </p:sp>
          <p:sp>
            <p:nvSpPr>
              <p:cNvPr id="44" name="Rectangle 109"/>
              <p:cNvSpPr>
                <a:spLocks noChangeArrowheads="1"/>
              </p:cNvSpPr>
              <p:nvPr/>
            </p:nvSpPr>
            <p:spPr bwMode="auto">
              <a:xfrm>
                <a:off x="5809640" y="1523873"/>
                <a:ext cx="2491542" cy="230859"/>
              </a:xfrm>
              <a:prstGeom prst="rect">
                <a:avLst/>
              </a:prstGeom>
              <a:solidFill>
                <a:srgbClr val="FF7A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solidFill>
                    <a:schemeClr val="bg1"/>
                  </a:solidFill>
                  <a:cs typeface="DejaVu LGC Sans" charset="0"/>
                </a:endParaRPr>
              </a:p>
            </p:txBody>
          </p:sp>
        </p:grpSp>
        <p:sp>
          <p:nvSpPr>
            <p:cNvPr id="42" name="TextBox 107"/>
            <p:cNvSpPr txBox="1">
              <a:spLocks noChangeArrowheads="1"/>
            </p:cNvSpPr>
            <p:nvPr/>
          </p:nvSpPr>
          <p:spPr bwMode="auto">
            <a:xfrm>
              <a:off x="6554724" y="2115775"/>
              <a:ext cx="794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RICH</a:t>
              </a:r>
            </a:p>
          </p:txBody>
        </p:sp>
      </p:grpSp>
      <p:grpSp>
        <p:nvGrpSpPr>
          <p:cNvPr id="45" name="Group 68"/>
          <p:cNvGrpSpPr>
            <a:grpSpLocks/>
          </p:cNvGrpSpPr>
          <p:nvPr/>
        </p:nvGrpSpPr>
        <p:grpSpPr bwMode="auto">
          <a:xfrm>
            <a:off x="8399945" y="5948605"/>
            <a:ext cx="2490788" cy="382588"/>
            <a:chOff x="5787542" y="2808900"/>
            <a:chExt cx="2491542" cy="381907"/>
          </a:xfrm>
        </p:grpSpPr>
        <p:grpSp>
          <p:nvGrpSpPr>
            <p:cNvPr id="46" name="Group 111"/>
            <p:cNvGrpSpPr>
              <a:grpSpLocks/>
            </p:cNvGrpSpPr>
            <p:nvPr/>
          </p:nvGrpSpPr>
          <p:grpSpPr bwMode="auto">
            <a:xfrm>
              <a:off x="5787542" y="2808900"/>
              <a:ext cx="2491542" cy="338138"/>
              <a:chOff x="5809640" y="1447800"/>
              <a:chExt cx="2491542" cy="338138"/>
            </a:xfrm>
          </p:grpSpPr>
          <p:sp>
            <p:nvSpPr>
              <p:cNvPr id="48" name="TextBox 41"/>
              <p:cNvSpPr txBox="1">
                <a:spLocks noChangeArrowheads="1"/>
              </p:cNvSpPr>
              <p:nvPr/>
            </p:nvSpPr>
            <p:spPr bwMode="auto">
              <a:xfrm>
                <a:off x="6324600" y="1447800"/>
                <a:ext cx="70167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rgbClr val="00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LTCC</a:t>
                </a:r>
              </a:p>
            </p:txBody>
          </p:sp>
          <p:sp>
            <p:nvSpPr>
              <p:cNvPr id="49" name="Rectangle 114"/>
              <p:cNvSpPr>
                <a:spLocks noChangeArrowheads="1"/>
              </p:cNvSpPr>
              <p:nvPr/>
            </p:nvSpPr>
            <p:spPr bwMode="auto">
              <a:xfrm>
                <a:off x="5809640" y="1523873"/>
                <a:ext cx="2491542" cy="230859"/>
              </a:xfrm>
              <a:prstGeom prst="rect">
                <a:avLst/>
              </a:prstGeom>
              <a:solidFill>
                <a:srgbClr val="FF7A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solidFill>
                    <a:schemeClr val="bg1"/>
                  </a:solidFill>
                  <a:cs typeface="DejaVu LGC Sans" charset="0"/>
                </a:endParaRPr>
              </a:p>
            </p:txBody>
          </p:sp>
        </p:grpSp>
        <p:sp>
          <p:nvSpPr>
            <p:cNvPr id="47" name="TextBox 112"/>
            <p:cNvSpPr txBox="1">
              <a:spLocks noChangeArrowheads="1"/>
            </p:cNvSpPr>
            <p:nvPr/>
          </p:nvSpPr>
          <p:spPr bwMode="auto">
            <a:xfrm>
              <a:off x="6581394" y="2821475"/>
              <a:ext cx="794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9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RICH</a:t>
              </a:r>
            </a:p>
          </p:txBody>
        </p:sp>
      </p:grpSp>
      <p:sp>
        <p:nvSpPr>
          <p:cNvPr id="51" name="TextBox 60"/>
          <p:cNvSpPr txBox="1">
            <a:spLocks noChangeArrowheads="1"/>
          </p:cNvSpPr>
          <p:nvPr/>
        </p:nvSpPr>
        <p:spPr bwMode="auto">
          <a:xfrm>
            <a:off x="5090927" y="970495"/>
            <a:ext cx="2514600" cy="923925"/>
          </a:xfrm>
          <a:prstGeom prst="rect">
            <a:avLst/>
          </a:prstGeom>
          <a:noFill/>
          <a:ln w="9525">
            <a:solidFill>
              <a:srgbClr val="49E0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49E020"/>
                </a:solidFill>
                <a:latin typeface="Arial" panose="020B0604020202020204" pitchFamily="34" charset="0"/>
                <a:cs typeface="DejaVu LGC Sans" charset="0"/>
              </a:rPr>
              <a:t>Replace  </a:t>
            </a:r>
            <a:r>
              <a:rPr lang="en-US" altLang="en-US" sz="1800" dirty="0" smtClean="0">
                <a:solidFill>
                  <a:srgbClr val="49E020"/>
                </a:solidFill>
                <a:latin typeface="Arial" panose="020B0604020202020204" pitchFamily="34" charset="0"/>
                <a:cs typeface="DejaVu LGC Sans" charset="0"/>
              </a:rPr>
              <a:t>one  </a:t>
            </a:r>
            <a:r>
              <a:rPr lang="en-US" altLang="en-US" sz="1800" dirty="0">
                <a:solidFill>
                  <a:srgbClr val="49E020"/>
                </a:solidFill>
                <a:latin typeface="Arial" panose="020B0604020202020204" pitchFamily="34" charset="0"/>
                <a:cs typeface="DejaVu LGC Sans" charset="0"/>
              </a:rPr>
              <a:t>LTTC with a Ring Imaging </a:t>
            </a:r>
            <a:r>
              <a:rPr lang="en-US" altLang="en-US" sz="1800" dirty="0" err="1">
                <a:solidFill>
                  <a:srgbClr val="49E020"/>
                </a:solidFill>
                <a:latin typeface="Arial" panose="020B0604020202020204" pitchFamily="34" charset="0"/>
                <a:cs typeface="DejaVu LGC Sans" charset="0"/>
              </a:rPr>
              <a:t>CHerenkov</a:t>
            </a:r>
            <a:endParaRPr lang="en-US" altLang="en-US" sz="1800" dirty="0">
              <a:solidFill>
                <a:srgbClr val="49E02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9" y="3575204"/>
            <a:ext cx="5507306" cy="304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787510" y="5502260"/>
            <a:ext cx="1009650" cy="115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4" descr="http://w3.lnf.infn.it/wp-content/uploads/2018/02/fig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9" y="108171"/>
            <a:ext cx="41211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 flipV="1">
            <a:off x="2977069" y="1357578"/>
            <a:ext cx="2357398" cy="266243"/>
          </a:xfrm>
          <a:prstGeom prst="straightConnector1">
            <a:avLst/>
          </a:prstGeom>
          <a:ln w="31750">
            <a:solidFill>
              <a:srgbClr val="49E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927152" y="19003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RICH for CLAS12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035" y="179919"/>
            <a:ext cx="4014385" cy="3608372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8006872" y="1590879"/>
            <a:ext cx="3596648" cy="4400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FC5E6-5536-467D-A768-415B1B343576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85499" y="115503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DejaVu LGC Sans" charset="0"/>
              </a:rPr>
              <a:t>What did we do so far? And what are we doing now?  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3137" y="1191909"/>
            <a:ext cx="1250321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Participation in RICH Prototype tests: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DejaVu LGC Sans" charset="0"/>
              </a:rPr>
              <a:t>2012-2014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. A. </a:t>
            </a:r>
            <a:r>
              <a:rPr lang="en-US" altLang="en-US" sz="2200" dirty="0" err="1" smtClean="0">
                <a:latin typeface="Arial" panose="020B0604020202020204" pitchFamily="34" charset="0"/>
                <a:cs typeface="DejaVu LGC Sans" charset="0"/>
              </a:rPr>
              <a:t>Witchger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200" dirty="0" smtClean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MA-MPT Characterization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: </a:t>
            </a:r>
            <a:r>
              <a:rPr lang="en-US" alt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DejaVu LGC Sans" charset="0"/>
              </a:rPr>
              <a:t>2016-2018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: A. </a:t>
            </a:r>
            <a:r>
              <a:rPr lang="en-US" altLang="en-US" sz="2200" dirty="0" err="1" smtClean="0">
                <a:latin typeface="Arial" panose="020B0604020202020204" pitchFamily="34" charset="0"/>
                <a:cs typeface="DejaVu LGC Sans" charset="0"/>
              </a:rPr>
              <a:t>Lendacky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, M. </a:t>
            </a:r>
            <a:r>
              <a:rPr lang="en-US" altLang="en-US" sz="2200" dirty="0" err="1" smtClean="0">
                <a:latin typeface="Arial" panose="020B0604020202020204" pitchFamily="34" charset="0"/>
                <a:cs typeface="DejaVu LGC Sans" charset="0"/>
              </a:rPr>
              <a:t>Benninghoff</a:t>
            </a:r>
            <a:r>
              <a:rPr lang="en-US" altLang="en-US" sz="2200" dirty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&amp;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E. Aaron.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200" dirty="0" smtClean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Full Slow Control </a:t>
            </a: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Monitoring: </a:t>
            </a:r>
            <a:r>
              <a:rPr lang="en-US" alt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DejaVu LGC Sans" charset="0"/>
              </a:rPr>
              <a:t>2017-2018</a:t>
            </a: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: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Justin Goodwill.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Online Monitoring system for RICH- </a:t>
            </a:r>
            <a:r>
              <a:rPr lang="en-US" alt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DejaVu LGC Sans" charset="0"/>
              </a:rPr>
              <a:t>2017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: Justin Goodwill.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200" dirty="0" smtClean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RICH in Test DB, and now in CCDB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. A. </a:t>
            </a:r>
            <a:r>
              <a:rPr lang="en-US" altLang="en-US" sz="2200" dirty="0" err="1" smtClean="0">
                <a:latin typeface="Arial" panose="020B0604020202020204" pitchFamily="34" charset="0"/>
                <a:cs typeface="DejaVu LGC Sans" charset="0"/>
              </a:rPr>
              <a:t>Lendacky</a:t>
            </a:r>
            <a:r>
              <a:rPr lang="en-US" altLang="en-US" sz="2200" dirty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&amp;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C. 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McCauley. </a:t>
            </a:r>
            <a:endParaRPr lang="en-US" altLang="en-US" sz="2200" dirty="0" smtClean="0">
              <a:latin typeface="Arial" panose="020B0604020202020204" pitchFamily="34" charset="0"/>
              <a:cs typeface="DejaVu LGC Sans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200" dirty="0">
                <a:latin typeface="Arial" panose="020B0604020202020204" pitchFamily="34" charset="0"/>
                <a:cs typeface="DejaVu LGC Sans" charset="0"/>
              </a:rPr>
              <a:t> 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    (some extra work: add functionality to CCDB, work on java API,.)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200" dirty="0" smtClean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RICH Geometry development ( </a:t>
            </a:r>
            <a:r>
              <a:rPr lang="en-US" altLang="en-US" sz="2200" dirty="0" err="1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Gemc</a:t>
            </a: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 and Java )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: </a:t>
            </a:r>
            <a:r>
              <a:rPr lang="en-US" altLang="en-US" sz="2200" dirty="0" err="1" smtClean="0">
                <a:latin typeface="Arial" panose="020B0604020202020204" pitchFamily="34" charset="0"/>
                <a:cs typeface="DejaVu LGC Sans" charset="0"/>
              </a:rPr>
              <a:t>R.Trotta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, J. Goodwill &amp; N. Trotta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en-US" sz="2200" dirty="0" smtClean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Analysis of Calibration data taken this spring (Scalers)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: C. </a:t>
            </a:r>
            <a:r>
              <a:rPr lang="en-US" altLang="en-US" sz="2200" dirty="0" err="1" smtClean="0">
                <a:latin typeface="Arial" panose="020B0604020202020204" pitchFamily="34" charset="0"/>
                <a:cs typeface="DejaVu LGC Sans" charset="0"/>
              </a:rPr>
              <a:t>Pecar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 and Josh Goodwill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en-US" altLang="en-US" sz="2200" dirty="0">
              <a:latin typeface="Arial" panose="020B0604020202020204" pitchFamily="34" charset="0"/>
              <a:cs typeface="DejaVu LGC Sans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A</a:t>
            </a:r>
            <a:r>
              <a:rPr lang="en-US" alt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DejaVu LGC Sans" charset="0"/>
              </a:rPr>
              <a:t>nalyze Kaon 6 GeV data from eg2-c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, HIPOs created,  R. </a:t>
            </a:r>
            <a:r>
              <a:rPr lang="en-US" altLang="en-US" sz="2200" dirty="0" err="1" smtClean="0">
                <a:latin typeface="Arial" panose="020B0604020202020204" pitchFamily="34" charset="0"/>
                <a:cs typeface="DejaVu LGC Sans" charset="0"/>
              </a:rPr>
              <a:t>Behary</a:t>
            </a:r>
            <a:r>
              <a:rPr lang="en-US" altLang="en-US" sz="2200" dirty="0" smtClean="0">
                <a:latin typeface="Arial" panose="020B0604020202020204" pitchFamily="34" charset="0"/>
                <a:cs typeface="DejaVu LGC Sans" charset="0"/>
              </a:rPr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200" b="1" dirty="0">
              <a:solidFill>
                <a:srgbClr val="FF0000"/>
              </a:solidFill>
              <a:latin typeface="Arial" panose="020B0604020202020204" pitchFamily="34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923</Words>
  <Application>Microsoft Office PowerPoint</Application>
  <PresentationFormat>Widescreen</PresentationFormat>
  <Paragraphs>203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MS PGothic</vt:lpstr>
      <vt:lpstr>Apple Casual</vt:lpstr>
      <vt:lpstr>Arial</vt:lpstr>
      <vt:lpstr>Arial Unicode MS</vt:lpstr>
      <vt:lpstr>Calibri</vt:lpstr>
      <vt:lpstr>Calibri Light</vt:lpstr>
      <vt:lpstr>DejaVu LGC Sans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Duquesne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Duquesne Group Contribution to CLAS12</dc:title>
  <dc:creator>Dr. Fatiha Benmokhtar</dc:creator>
  <cp:lastModifiedBy>Dr. Fatiha Benmokhtar</cp:lastModifiedBy>
  <cp:revision>134</cp:revision>
  <dcterms:created xsi:type="dcterms:W3CDTF">2018-07-05T15:38:11Z</dcterms:created>
  <dcterms:modified xsi:type="dcterms:W3CDTF">2018-07-11T13:38:23Z</dcterms:modified>
</cp:coreProperties>
</file>