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8"/>
  </p:notesMasterIdLst>
  <p:sldIdLst>
    <p:sldId id="256" r:id="rId4"/>
    <p:sldId id="262" r:id="rId5"/>
    <p:sldId id="257" r:id="rId6"/>
    <p:sldId id="261" r:id="rId7"/>
    <p:sldId id="273" r:id="rId8"/>
    <p:sldId id="258" r:id="rId9"/>
    <p:sldId id="269" r:id="rId10"/>
    <p:sldId id="291" r:id="rId11"/>
    <p:sldId id="315" r:id="rId12"/>
    <p:sldId id="317" r:id="rId13"/>
    <p:sldId id="285" r:id="rId14"/>
    <p:sldId id="259" r:id="rId15"/>
    <p:sldId id="301" r:id="rId16"/>
    <p:sldId id="298" r:id="rId17"/>
    <p:sldId id="307" r:id="rId18"/>
    <p:sldId id="305" r:id="rId19"/>
    <p:sldId id="309" r:id="rId20"/>
    <p:sldId id="311" r:id="rId21"/>
    <p:sldId id="260" r:id="rId22"/>
    <p:sldId id="318" r:id="rId23"/>
    <p:sldId id="303" r:id="rId24"/>
    <p:sldId id="313" r:id="rId25"/>
    <p:sldId id="299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FF40FF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9"/>
    <p:restoredTop sz="94627"/>
  </p:normalViewPr>
  <p:slideViewPr>
    <p:cSldViewPr snapToGrid="0" snapToObjects="1">
      <p:cViewPr varScale="1">
        <p:scale>
          <a:sx n="104" d="100"/>
          <a:sy n="104" d="100"/>
        </p:scale>
        <p:origin x="224" y="2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C4F95-995D-0A44-867A-EA3CA28950F3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C407D-D266-4146-A972-6024FF6FA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91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D4B03-D190-4B71-8058-33F8D2816B0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7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BFBF-8570-0047-9BA7-CB51E8A2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999"/>
          </a:xfrm>
          <a:solidFill>
            <a:srgbClr val="01189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F970-81C3-934C-8732-232A99BD5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95424"/>
            <a:ext cx="5181600" cy="518154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Arial Unicode MS" panose="020B0604020202020204" pitchFamily="34" charset="-128"/>
              <a:buChar char="◉"/>
              <a:defRPr sz="2400"/>
            </a:lvl1pPr>
            <a:lvl2pPr marL="685800" indent="-228600">
              <a:buClr>
                <a:schemeClr val="accent6">
                  <a:lumMod val="75000"/>
                </a:schemeClr>
              </a:buClr>
              <a:buFont typeface="Zapf Dingbats"/>
              <a:buChar char="➠"/>
              <a:defRPr sz="2000"/>
            </a:lvl2pPr>
            <a:lvl3pPr marL="1143000" indent="-228600">
              <a:buClr>
                <a:srgbClr val="7030A0"/>
              </a:buClr>
              <a:buSzPct val="100000"/>
              <a:buFont typeface="Zapf Dingbats"/>
              <a:buChar char="➥"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55CFB-2599-9843-8F2B-C7D35EEE1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06997"/>
            <a:ext cx="5181600" cy="5169966"/>
          </a:xfrm>
        </p:spPr>
        <p:txBody>
          <a:bodyPr/>
          <a:lstStyle>
            <a:lvl1pPr marL="342900" indent="-342900">
              <a:buClr>
                <a:srgbClr val="FF0000"/>
              </a:buClr>
              <a:buFont typeface="Arial Unicode MS" panose="020B0604020202020204" pitchFamily="34" charset="-128"/>
              <a:buChar char="◉"/>
              <a:defRPr sz="2400"/>
            </a:lvl1pPr>
            <a:lvl2pPr marL="685800" indent="-228600">
              <a:buClr>
                <a:schemeClr val="accent6">
                  <a:lumMod val="75000"/>
                </a:schemeClr>
              </a:buClr>
              <a:buFont typeface="Zapf Dingbats"/>
              <a:buChar char="➠"/>
              <a:defRPr sz="2000"/>
            </a:lvl2pPr>
            <a:lvl3pPr marL="1143000" indent="-228600">
              <a:buClr>
                <a:srgbClr val="7030A0"/>
              </a:buClr>
              <a:buFont typeface="Meiryo" panose="020B0604030504040204" pitchFamily="34" charset="-128"/>
              <a:buChar char="➥"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A5632-23FC-FA41-8F70-9220F8E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56818" cy="365125"/>
          </a:xfrm>
        </p:spPr>
        <p:txBody>
          <a:bodyPr/>
          <a:lstStyle/>
          <a:p>
            <a:fld id="{7CD49017-C8C3-8B4E-8B51-E51EE2ED621F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9B0A6-B267-E74A-994C-8BFF74F91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DD878-0A1C-5F46-A356-DB695C80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690868" cy="365125"/>
          </a:xfrm>
        </p:spPr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:\Users\amiesen\Desktop\anlrgbpptlogo.png">
            <a:extLst>
              <a:ext uri="{FF2B5EF4-FFF2-40B4-BE49-F238E27FC236}">
                <a16:creationId xmlns:a16="http://schemas.microsoft.com/office/drawing/2014/main" id="{73E56889-790C-B647-A6E5-5237D9BBB7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05" y="6314353"/>
            <a:ext cx="1509095" cy="5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1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E8F8-2901-3740-A9CC-91B5D031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38EA0-2DED-3D47-97B4-288FFD86A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36806-43E2-6B4E-B261-6DE4AA30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6F9B-86DD-364C-8CCF-111CBD55DECF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ECEB-25B7-104E-B57F-8CC8AA9E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0FDF-4671-BE45-B49D-DD02F49B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8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FBB12E-42D3-9848-A998-10A731358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E0A82E-D24A-C24D-802F-7E62A8583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E9F2-6E0F-4E46-8B8E-DFE302C9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7F63-6AC9-2247-AA5C-80EB00BEAA49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5E20D-DDE4-BA44-AB07-72B96845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5B0A8-AF7B-C945-A4B9-3A61D737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8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1525-F291-9743-978F-DD2C93C2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1CACD-BB59-834A-A087-77956F31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98FD2-B4F5-8D44-A4F1-6DB3BEE6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F13CB-F911-6A43-A243-6AE7DAC0ECA6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93FFE-BA57-C543-BFF5-7D2D0B95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AB7DE-5C67-D04C-8BB2-68B305C6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4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85F30-E6C1-AF47-BD2B-452C3159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E3230-F615-984D-85D2-986FCAEF3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709B1-3EF6-3A46-97C4-24D078D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68097-4375-A949-8D0B-7DF1916E13B0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584BC-A40E-7C49-A8BC-BC3F57B2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EE1EB-BDFD-B046-8BD5-6CF0E4DC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29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AEDE-3AA0-B74E-8AAF-8D7E588E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8BD20-4A70-FE43-9BF4-3E62BA16D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1BA45-76D0-D740-BC19-73E344BB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F49B-A894-FE4A-8F63-747B824300FE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168DA-903D-0B4A-9C93-95E3D7DF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EF268-633E-9D45-8411-5559FDA8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28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F3E4-7D69-3842-A26F-F3EE3057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1FCCB-6020-9B4C-A940-10C440470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778A4-1D2B-FF45-BD04-C5AB69EEE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8E94B-1424-9C47-9B36-E5A645ED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06C8-10A0-D24E-97A5-031328E0A479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A9B3C-70D0-B84C-B2FF-68A0307E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D0D04-A227-5445-8E56-AC17A877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13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9AF4-E5AC-DE4D-95F6-D2E542E4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81B65-058E-F948-9A42-3428B2E0C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38C22-1046-3244-BF41-86C5CD140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BFA49-5561-1F43-B735-03C9DBF37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07B67-65A0-3141-BDA8-7DA79E753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7E5C6-6798-1B4F-9A64-6E02F6AC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B7BB-1940-B64C-A97C-1B5859533BCA}" type="datetime1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949ADD-019B-D44F-9A58-724BAF472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8E1D3-FF35-944A-9E21-FA3DA072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21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35F9-5BB6-BB4E-B42D-A16E9DDA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C9146-2F1E-364E-A161-F67F87A5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3DF0-B047-7C48-B51D-511E491B5363}" type="datetime1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4BA8E-1BBC-4D4F-97D4-4EC1A261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78DFF-9C57-1447-933D-12A804DE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008D6E-20C6-294A-8029-D5FAB665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648A-E06C-3540-A87D-ECE125B7FC15}" type="datetime1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A651-EE6E-A54F-B3FF-423CB303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D8A7D-A534-9E43-ADF9-2199192A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28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8C10-AECA-A347-8111-7B46A97F8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EFC9-AA87-D54A-8941-56132A8EA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F23A7-8027-AB43-AC29-20E9CE1E9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48ECA-A703-864B-A1C1-6CEF9687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2EB6-B884-154C-A811-361A97F5E672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B00DF-4B25-7343-88F8-A0A5A581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3D310-0C40-A547-88A0-A1A41BD2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202E-20C1-264A-9FE3-C74C08CEE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C8D7B-B2A5-C141-B757-1BE05E80E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E6F95-3C91-D04D-85F7-67BCFAED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95867-06AA-024F-AF4F-3EB8F378E72C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E6DAE-74B6-7345-B624-86B3A358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35EBA-A00E-4049-A66B-B5D45638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6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E090-52EE-BF4F-AD01-FFF7B87F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1F4B5-4DDD-AD4D-AA18-292C15BF0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CB919-A806-4F48-81C1-2C032B259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D847-C7F0-2B4F-9581-5AFCF71C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E0B-AA98-1A4C-B5C3-80549EE7E538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839B-9B37-0144-AEF5-84EBAD1B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F3C9A-A5C8-0F44-B0A8-359A0A79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6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CF7B-3CEE-1647-AFAC-0B5AC82A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9C34C-A931-B84F-BA0E-6170892B3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25CF6-CE29-6C49-BFA9-8B591851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B559-E941-604B-80E7-45FFF153060D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93E05-1970-594C-8CF1-5C4FE383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DCCCF-13E3-2C4D-B0BF-EAA56571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2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79BB9-7DB0-6542-BC1D-464DFB0AB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32F5F-EC7E-C840-90FD-C9A02E473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7B2F2-3086-2547-9332-F68BA57F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EACB-C3B2-7948-9557-19A2469CCC30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AA9C-1685-6749-8FEE-5033BE39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C4F47-DC8B-E44B-B4DC-C3912127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C1A5-FBB2-4740-9E82-6AFA9FB05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C5517-3B01-7E48-AF42-B39A87558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A8FF-9EEF-DC47-9239-58833607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9301-423F-DB45-9895-D7B53F93A098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154BE-8499-C942-BABD-20F5C372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A865C-25BE-1341-AED8-9FA63E1A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9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8994-2462-2042-B28F-D715FD9E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41820-EE5D-5542-BBB0-3AC3B0E9C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F63B7-F35A-D547-A819-5C30C3B2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437D-319A-7B4E-9865-10655FB7D4EE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958BB-E6E3-734D-8AB0-6AE2973C5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5B077-4195-3547-BCCC-B5BA74F2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25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116A-74AA-8B42-8923-8299A17BF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F2E52-9CC0-E049-B57A-5C6D11E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760D-A65B-B84A-9391-9B762267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511A-4647-3D42-9A00-A3FD11E32E55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233E6-5A98-6340-A432-27619373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288B4-67F8-4644-A624-CA79F7B7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9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2B58B-AAC3-F541-9C69-599EA1DD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6D1BE-BBA7-684B-B3DD-87F54473B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B4D95-2ABD-D34C-ACB4-E5E7F2D7B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587A1-CC1E-3E4E-AC17-65EE247D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D34D-7C22-7445-B98E-EA2C4059119B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E7364-24D3-2041-A51B-465BAC5A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AC78F-BB35-A449-8BC5-D9704AE3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9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4476-0A5A-8F45-8BA2-BF12847A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73D03-A26F-A148-8557-EECA8664F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9C8E1-C071-1949-8EE0-D416D7F3D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A4C75-2F05-1745-9D73-9AC098515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42188-F6D4-004A-A630-C5D9ED160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5AC7C-4065-8D40-9C61-27168A69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C1F0A-B68F-0D45-8800-56CD4841A767}" type="datetime1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F5898-AAD2-8647-AF99-0D5814BA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6713F-7DD8-244C-91B6-B83F37C9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59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9541-40FC-CC48-BF77-FE748198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B243A-5F91-864C-BE08-74190913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1D68-15EB-224D-B359-D8B584D68398}" type="datetime1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16F51-6958-A249-BB63-FAE2C918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EF195-E07F-CD49-8AE8-7C8EDC65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46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5C698C-3B67-1846-810A-6FAC97EA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DD58-074A-5E44-9B50-6EBE2BC484D6}" type="datetime1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44772-96B1-984E-AE0B-C594A3CE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2515B-3C3B-4049-A9D7-07598BB6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3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9C6F-CED9-0445-A744-BCB6160E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6A8EE-99CD-CD4F-BA8E-697B625D6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EEAC-6018-B04B-A316-02BFE87D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9FE8-28BC-3644-A9FC-FFA8E8BC1CEF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C7880-755A-7841-A3ED-3C427367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96181-E495-354F-AEB2-737DF3C5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7011" y="6385299"/>
            <a:ext cx="468406" cy="365125"/>
          </a:xfrm>
        </p:spPr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C:\Users\amiesen\Desktop\anlrgbpptlogo.png">
            <a:extLst>
              <a:ext uri="{FF2B5EF4-FFF2-40B4-BE49-F238E27FC236}">
                <a16:creationId xmlns:a16="http://schemas.microsoft.com/office/drawing/2014/main" id="{A427219C-BDCA-D749-A728-FF0F763A9C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693" y="6314353"/>
            <a:ext cx="1509095" cy="5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69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80A1-F0D5-3548-8A40-6F4536B9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F0D3-306D-8B42-9AB3-D0446A334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756C0-ED27-4449-B2FF-8A7F151E1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74EA5-1414-634E-86AE-5AF81AA7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8340-4A05-F048-A25E-D5E0DC19ED44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2B063-3F84-EC4B-8160-B18C409C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8FADE-7448-0D4F-BA47-DE577D13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2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327E-D36A-134F-AA1C-1B19A837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2B810-584C-5C4A-9B6A-FE096FC0A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B703D-1C24-D340-B17E-E642A46AC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EBB9E-7744-374F-8FB1-16531612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12157-0F0A-864C-BE41-1B371E9477A9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67F88-0A1E-DE40-92E1-67732A75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6FEF4-27DE-0848-A69C-7EDF8129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92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2C4C6-F469-4D40-8DA6-7F332D62A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B6A19-7CD1-9F4C-8657-7390EC9A6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4DB57-7653-CE45-A5BA-245FA1E0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B68-20AC-2745-B47E-22F9571CD3B0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68033-BE8C-2F4C-B28D-CA14942F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BB16A-F3A8-F24F-A393-938D67D7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12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BC3D5-F0D9-3340-8B16-4D4C15A3B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F7A99-1E56-D949-AD93-5FB1E08F4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28B30-76E8-5E42-AADA-46B1D789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6DA-F01B-8646-95E7-70CEA9D434D5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47EB0-354D-5F4D-B903-33F8D3E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352AB-D9CC-9642-A00F-7CBA12FD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6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CC056-905D-4341-9982-E50574AC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FCC62-D809-CC48-B6F6-BECEC7580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3370B-B34D-0848-A7FC-C9365B05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5C3D-0771-294B-B75B-2A80D98EB485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612F-0D29-934D-A4FE-3F902FB3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83861-D794-504A-8C3E-4F2AE3F4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1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9125-A2F4-F64A-8D03-12A7B485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E7871-D09F-2642-B099-0816BD5CB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E5896-4E44-0045-887F-AC014AEC3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311FE-2079-504B-8F55-DA8C80BE8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6766C-1558-7A4C-A90A-7F100D64A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10AA78-3818-DE46-8058-B7878464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C50B-DE2E-844B-B39C-EEB19896CF5B}" type="datetime1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A1051-BCA1-A048-A534-9593BAAF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2A75CA-F47C-E346-B8E3-05912905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3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B5F1-57E5-384C-9F14-9C5200C8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DFFF7-5659-584F-B055-2CA95914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C9CC-168D-1449-B5BD-F10FEF447D5A}" type="datetime1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A8DF9-0513-564D-B83D-0F7ACA20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D3EAC-ED95-7847-8704-1F562936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FA605-47EF-FA48-B7DD-D53493060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9946-0441-C242-95C9-A8BE5EDF4D70}" type="datetime1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65898-B9BA-C44C-AF95-04D4FE3A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05C9E-5E4C-7E46-A75C-BB7C4869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F445-226D-E54F-95A3-45F98201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BB74-E686-F24C-A5DD-E62C639A4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B4F20-E8E2-A843-9954-3617C8C68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C943B-D725-5448-9833-4D0BD2D5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4BD1-7FA9-6A48-8E6A-42A40C87C7F0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2A350-7DDC-EB43-A3CB-8005F281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6BBE2-0432-1541-B126-87615681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6252-EC55-894F-89A9-BB0E9379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90B19-F72F-5445-9F22-40C4C11D6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1AE28-9BCD-C241-9304-2479723EF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8DBC2-3745-5043-A443-A281F3C1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0F73-416C-FC48-A65A-6B9EDB570474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DF912-E757-6D4B-A083-49BC794A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DEB5D-8D22-8B43-842B-7E618499A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4F0D3F-5A8E-764B-BF45-BF8B868C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E476F-C400-4848-98D7-8A43BCB63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86CF-E83E-6942-BA96-5DC030788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2E05F-4D50-7D43-A202-FE4A1924A2FC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1A0B5-190F-514C-8CFE-7249B844D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35312-D334-0447-925E-001895525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7854D-CBE1-0F43-A5A2-2181D2566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4465B-F6FC-624B-BACB-78B682C6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FDE5A-B95D-7644-B108-DC5F83BF0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0755B-7842-7D4B-852A-9E91D0D15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DCFB-13AB-DE48-8FD5-682411ACD1FA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4B41D-AFBB-0B46-AF79-A0BE16444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F7B0D-D8E7-9B44-88CD-4BD09A26A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89F39-F2BE-0641-8FCA-99D1990B1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7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BCF29C-162F-544D-A4CD-70AA01C56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23A8-E918-B246-8A1E-783B3B1E5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D1D2E-6DCE-544D-A1F5-99FB6BEC0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C3329-D97C-3A4A-B67C-46182DD095BE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3D9C-7278-7844-991B-D501AE761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A0F3D-D79B-9246-A86E-E306E387D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94E09-B4DC-E84B-8E9D-4438450D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8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hallaweb.jlab.org/collab/PAC/PAC38/E12-09-018-SIDIS.pdf" TargetMode="External"/><Relationship Id="rId3" Type="http://schemas.openxmlformats.org/officeDocument/2006/relationships/hyperlink" Target="https://misportal.jlab.org/mis/physics/experiments/viewProposal.cfm?paperId=610" TargetMode="External"/><Relationship Id="rId7" Type="http://schemas.openxmlformats.org/officeDocument/2006/relationships/hyperlink" Target="https://misportal.jlab.org/mis/physics/experiments/viewProposal.cfm?paperId=845" TargetMode="External"/><Relationship Id="rId12" Type="http://schemas.openxmlformats.org/officeDocument/2006/relationships/hyperlink" Target="https://misportal.jlab.org/mis/physics/experiments/viewProposal.cfm?paperId=788" TargetMode="External"/><Relationship Id="rId2" Type="http://schemas.openxmlformats.org/officeDocument/2006/relationships/hyperlink" Target="https://misportal.jlab.org/mis/physics/experiments/viewProposal.cfm?paperId=48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isportal.jlab.org/mis/physics/experiments/viewProposal.cfm?paperId=843" TargetMode="External"/><Relationship Id="rId11" Type="http://schemas.openxmlformats.org/officeDocument/2006/relationships/hyperlink" Target="https://misportal.jlab.org/mis/physics/experiments/viewProposal.cfm?paperId=683" TargetMode="External"/><Relationship Id="rId5" Type="http://schemas.openxmlformats.org/officeDocument/2006/relationships/hyperlink" Target="https://misportal.jlab.org/mis/physics/experiments/viewProposal.cfm?paperId=611" TargetMode="External"/><Relationship Id="rId10" Type="http://schemas.openxmlformats.org/officeDocument/2006/relationships/hyperlink" Target="http://hallaweb.jlab.org/collab/PAC/PAC35/PR-10-006-SoLID-Transversity.pdf" TargetMode="External"/><Relationship Id="rId4" Type="http://schemas.openxmlformats.org/officeDocument/2006/relationships/hyperlink" Target="https://misportal.jlab.org/mis/physics/experiments/viewProposal.cfm?paperId=494" TargetMode="External"/><Relationship Id="rId9" Type="http://schemas.openxmlformats.org/officeDocument/2006/relationships/hyperlink" Target="http://wwwold.jlab.org/exp_prog/proposals/11/PR12-11-108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8BDC-3816-BD42-A605-D8B887A3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Towards a 3D Landscape of Nucleons and  Nuclei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0D08-4B61-0B46-BEAC-E90EC340B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751" y="2300438"/>
            <a:ext cx="8664007" cy="396121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Partonic imaging of the nucleon in position and momentum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Partonic description of nuclei in position and momentum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Summary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BEA392-99F1-1A48-B90A-0DD19D0119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15551" y="1036005"/>
            <a:ext cx="1548408" cy="239299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C282E-96EF-0244-8DD3-6C01168D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1BA7-3080-D34E-BFE3-13E81389F271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7966F-3CA7-2149-A0B0-7C479CB6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5892A-4E40-9D43-9CE4-BEC5EE496192}"/>
              </a:ext>
            </a:extLst>
          </p:cNvPr>
          <p:cNvSpPr txBox="1"/>
          <p:nvPr/>
        </p:nvSpPr>
        <p:spPr>
          <a:xfrm>
            <a:off x="4236334" y="1041722"/>
            <a:ext cx="2901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Zein-Eddine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Meziani</a:t>
            </a:r>
          </a:p>
          <a:p>
            <a:endParaRPr lang="en-US" dirty="0"/>
          </a:p>
          <a:p>
            <a:pPr algn="ctr"/>
            <a:r>
              <a:rPr lang="en-US" dirty="0">
                <a:solidFill>
                  <a:srgbClr val="7030A0"/>
                </a:solidFill>
              </a:rPr>
              <a:t>Argonne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27023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0EC1-A244-F749-BC4F-AB4A3698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5" y="204487"/>
            <a:ext cx="11333205" cy="583999"/>
          </a:xfrm>
        </p:spPr>
        <p:txBody>
          <a:bodyPr/>
          <a:lstStyle/>
          <a:p>
            <a:r>
              <a:rPr lang="en-US" dirty="0"/>
              <a:t>Projected Proton Transverse Profile for quarks and gluons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4C19A9-E446-5E48-85CA-F6531F7A69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353" y="2471352"/>
            <a:ext cx="5088329" cy="299921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831FC-B93E-174E-B59F-0754F5C7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12F5-C780-1047-9E92-02DABA0B6916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12BBC-694E-F24E-B068-BCB611EA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C5DCE5-C820-8840-A4FA-C17F90F91C95}"/>
              </a:ext>
            </a:extLst>
          </p:cNvPr>
          <p:cNvSpPr txBox="1"/>
          <p:nvPr/>
        </p:nvSpPr>
        <p:spPr>
          <a:xfrm>
            <a:off x="420129" y="1359243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JLab</a:t>
            </a:r>
            <a:r>
              <a:rPr lang="en-US" dirty="0"/>
              <a:t> with CLAS12</a:t>
            </a:r>
          </a:p>
          <a:p>
            <a:r>
              <a:rPr lang="en-US" dirty="0"/>
              <a:t>Valence quarks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B03FCF-DF80-B444-89B5-401CE512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03" y="1655805"/>
            <a:ext cx="6566985" cy="3954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E3AFCF-76B8-284B-B0B7-B7F6B3F71A1F}"/>
              </a:ext>
            </a:extLst>
          </p:cNvPr>
          <p:cNvSpPr txBox="1"/>
          <p:nvPr/>
        </p:nvSpPr>
        <p:spPr>
          <a:xfrm>
            <a:off x="8898606" y="1087395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EIC</a:t>
            </a:r>
          </a:p>
          <a:p>
            <a:pPr algn="ctr"/>
            <a:r>
              <a:rPr lang="en-US" dirty="0"/>
              <a:t>Gluons</a:t>
            </a:r>
          </a:p>
        </p:txBody>
      </p:sp>
    </p:spTree>
    <p:extLst>
      <p:ext uri="{BB962C8B-B14F-4D97-AF65-F5344CB8AC3E}">
        <p14:creationId xmlns:p14="http://schemas.microsoft.com/office/powerpoint/2010/main" val="3870312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145206"/>
            <a:ext cx="11857219" cy="676597"/>
          </a:xfrm>
        </p:spPr>
        <p:txBody>
          <a:bodyPr>
            <a:normAutofit/>
          </a:bodyPr>
          <a:lstStyle/>
          <a:p>
            <a:r>
              <a:rPr lang="en-US" dirty="0"/>
              <a:t>The Approved SIDIS Experiments in the 12 GeV Era at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1" y="949427"/>
            <a:ext cx="5977466" cy="577310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Hall B </a:t>
            </a:r>
            <a:r>
              <a:rPr lang="en-US" sz="2300" dirty="0"/>
              <a:t>(</a:t>
            </a:r>
            <a:r>
              <a:rPr lang="en-US" sz="2300" dirty="0" err="1"/>
              <a:t>unpolarized</a:t>
            </a:r>
            <a:r>
              <a:rPr lang="en-US" sz="2300" dirty="0"/>
              <a:t> and polarized NH3, ND3, HD)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CLAS12</a:t>
            </a:r>
          </a:p>
          <a:p>
            <a:pPr lvl="2"/>
            <a:r>
              <a:rPr lang="en-US" sz="2100" dirty="0">
                <a:solidFill>
                  <a:srgbClr val="0432FF"/>
                </a:solidFill>
              </a:rPr>
              <a:t>C12-11-111 </a:t>
            </a:r>
            <a:r>
              <a:rPr lang="en-US" sz="2100" i="1" dirty="0"/>
              <a:t>SIDIS on </a:t>
            </a:r>
            <a:r>
              <a:rPr lang="en-US" sz="2100" i="1" dirty="0" err="1"/>
              <a:t>Tranversely</a:t>
            </a:r>
            <a:r>
              <a:rPr lang="en-US" sz="2100" i="1" dirty="0"/>
              <a:t> Polarized Target (HDICE)</a:t>
            </a:r>
          </a:p>
          <a:p>
            <a:pPr lvl="2"/>
            <a:r>
              <a:rPr lang="en-US" sz="2100" i="1" dirty="0">
                <a:solidFill>
                  <a:srgbClr val="0432FF"/>
                </a:solidFill>
              </a:rPr>
              <a:t>C12-12-009</a:t>
            </a:r>
            <a:r>
              <a:rPr lang="en-US" sz="2100" i="1" dirty="0"/>
              <a:t> Measurement of </a:t>
            </a:r>
            <a:r>
              <a:rPr lang="en-US" sz="2100" i="1" dirty="0" err="1"/>
              <a:t>transversity</a:t>
            </a:r>
            <a:r>
              <a:rPr lang="en-US" sz="2100" i="1" dirty="0"/>
              <a:t> with di-hadrons production in SIDIS with transversely polarized target (HDICE</a:t>
            </a:r>
            <a:r>
              <a:rPr lang="en-US" i="1" dirty="0"/>
              <a:t>)</a:t>
            </a:r>
          </a:p>
          <a:p>
            <a:pPr lvl="2"/>
            <a:endParaRPr lang="en-US" i="1" dirty="0"/>
          </a:p>
          <a:p>
            <a:pPr lvl="2"/>
            <a:r>
              <a:rPr lang="mr-IN" sz="1800" dirty="0">
                <a:hlinkClick r:id="rId2"/>
              </a:rPr>
              <a:t>E12-06-112</a:t>
            </a:r>
            <a:r>
              <a:rPr lang="en-US" dirty="0"/>
              <a:t>  </a:t>
            </a:r>
            <a:r>
              <a:rPr lang="en-US" sz="1800" dirty="0"/>
              <a:t> </a:t>
            </a:r>
            <a:r>
              <a:rPr lang="en-US" sz="2100" i="1" dirty="0"/>
              <a:t>Probing the Proton's Quark Dynamics in Semi-Inclusive Pion Production at 12 GeV,	       </a:t>
            </a:r>
            <a:r>
              <a:rPr lang="en-US" sz="2100" dirty="0"/>
              <a:t>38d A</a:t>
            </a:r>
          </a:p>
          <a:p>
            <a:pPr lvl="2"/>
            <a:endParaRPr lang="en-US" sz="1800" dirty="0">
              <a:hlinkClick r:id="rId3"/>
            </a:endParaRPr>
          </a:p>
          <a:p>
            <a:pPr lvl="2"/>
            <a:r>
              <a:rPr lang="mr-IN" sz="1800" dirty="0">
                <a:hlinkClick r:id="rId3"/>
              </a:rPr>
              <a:t>E12-09-008</a:t>
            </a:r>
            <a:r>
              <a:rPr lang="en-US" sz="1800" dirty="0"/>
              <a:t> </a:t>
            </a:r>
            <a:r>
              <a:rPr lang="en-US" sz="2100" i="1" dirty="0"/>
              <a:t>Studies of the Boer-Mulders Asymmetry in Kaon </a:t>
            </a:r>
            <a:r>
              <a:rPr lang="en-US" sz="2100" i="1" dirty="0" err="1"/>
              <a:t>Electroproduction</a:t>
            </a:r>
            <a:r>
              <a:rPr lang="en-US" sz="2100" i="1" dirty="0"/>
              <a:t> with Hydrogen and Deuterium Targets,  			</a:t>
            </a:r>
            <a:r>
              <a:rPr lang="en-US" sz="2100" dirty="0"/>
              <a:t>38d A-</a:t>
            </a:r>
          </a:p>
          <a:p>
            <a:pPr lvl="2"/>
            <a:r>
              <a:rPr lang="mr-IN" sz="1800" dirty="0">
                <a:hlinkClick r:id="rId4"/>
              </a:rPr>
              <a:t>E12-07-107</a:t>
            </a:r>
            <a:r>
              <a:rPr lang="en-US" dirty="0"/>
              <a:t> </a:t>
            </a:r>
            <a:r>
              <a:rPr lang="en-US" sz="2100" i="1" dirty="0"/>
              <a:t>Studies of Spin-Orbit Correlations with Longitudinally Polarized Target						</a:t>
            </a:r>
            <a:r>
              <a:rPr lang="en-US" sz="2100" dirty="0"/>
              <a:t>38d A-</a:t>
            </a:r>
            <a:endParaRPr lang="en-US" dirty="0"/>
          </a:p>
          <a:p>
            <a:pPr lvl="2"/>
            <a:r>
              <a:rPr lang="mr-IN" sz="1800" dirty="0">
                <a:hlinkClick r:id="rId5"/>
              </a:rPr>
              <a:t>E12-09-009</a:t>
            </a:r>
            <a:r>
              <a:rPr lang="en-US" dirty="0"/>
              <a:t> </a:t>
            </a:r>
            <a:r>
              <a:rPr lang="en-US" sz="2100" i="1" dirty="0"/>
              <a:t>Studies of Spin-Orbit Correlations in Kaon </a:t>
            </a:r>
            <a:r>
              <a:rPr lang="en-US" sz="2100" i="1" dirty="0" err="1"/>
              <a:t>Electroproduction</a:t>
            </a:r>
            <a:r>
              <a:rPr lang="en-US" sz="2100" i="1" dirty="0"/>
              <a:t> in DIS with polarized hydrogen and deuterium </a:t>
            </a:r>
            <a:r>
              <a:rPr lang="en-US" sz="2100" dirty="0"/>
              <a:t>targets, 			38d B+</a:t>
            </a:r>
            <a:r>
              <a:rPr lang="en-US" sz="1700" dirty="0"/>
              <a:t>						</a:t>
            </a:r>
          </a:p>
          <a:p>
            <a:pPr lvl="2"/>
            <a:r>
              <a:rPr lang="mr-IN" sz="1800" dirty="0">
                <a:hlinkClick r:id="rId6"/>
              </a:rPr>
              <a:t>E12-06-112A/E12-09-008A</a:t>
            </a:r>
            <a:r>
              <a:rPr lang="en-US" sz="1800" dirty="0"/>
              <a:t>  </a:t>
            </a:r>
            <a:r>
              <a:rPr lang="en-US" sz="2100" i="1" dirty="0"/>
              <a:t>Semi-Inclusive \Lambda </a:t>
            </a:r>
            <a:r>
              <a:rPr lang="en-US" sz="2100" i="1" dirty="0" err="1"/>
              <a:t>electroproduction</a:t>
            </a:r>
            <a:r>
              <a:rPr lang="en-US" sz="2100" i="1" dirty="0"/>
              <a:t> in the Target Fragmentation Region</a:t>
            </a:r>
          </a:p>
          <a:p>
            <a:pPr lvl="2"/>
            <a:endParaRPr lang="en-US" sz="1800" i="1" dirty="0"/>
          </a:p>
          <a:p>
            <a:pPr lvl="2"/>
            <a:r>
              <a:rPr lang="mr-IN" sz="1800" dirty="0">
                <a:hlinkClick r:id="rId7"/>
              </a:rPr>
              <a:t>E12-06-112B/E12-09-008B</a:t>
            </a:r>
            <a:r>
              <a:rPr lang="en-US" sz="1800" dirty="0"/>
              <a:t> </a:t>
            </a:r>
            <a:r>
              <a:rPr lang="en-US" sz="2100" i="1" dirty="0"/>
              <a:t>Higher-twist collinear structure of the nucleon through di-hadron SIDIS on </a:t>
            </a:r>
            <a:r>
              <a:rPr lang="en-US" sz="2100" i="1" dirty="0" err="1"/>
              <a:t>unpolarized</a:t>
            </a:r>
            <a:r>
              <a:rPr lang="en-US" sz="2100" i="1" dirty="0"/>
              <a:t> hydrogen and deuterium.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007" y="1005669"/>
            <a:ext cx="5729990" cy="5709923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</a:pPr>
            <a:r>
              <a:rPr lang="en-US" b="1" dirty="0"/>
              <a:t>Hall A  </a:t>
            </a:r>
            <a:r>
              <a:rPr lang="en-US" sz="2600" dirty="0"/>
              <a:t>(polarized </a:t>
            </a:r>
            <a:r>
              <a:rPr lang="en-US" sz="2600" baseline="30000" dirty="0"/>
              <a:t>3</a:t>
            </a:r>
            <a:r>
              <a:rPr lang="en-US" sz="2600" dirty="0"/>
              <a:t>He and NH</a:t>
            </a:r>
            <a:r>
              <a:rPr lang="en-US" sz="2300" baseline="-25000" dirty="0"/>
              <a:t>3</a:t>
            </a:r>
            <a:r>
              <a:rPr lang="en-US" sz="2600" dirty="0"/>
              <a:t>)</a:t>
            </a:r>
          </a:p>
          <a:p>
            <a:pPr lvl="1">
              <a:buClr>
                <a:srgbClr val="00B050"/>
              </a:buClr>
              <a:buFont typeface="ArialUnicodeMS" charset="0"/>
              <a:buChar char="➠"/>
            </a:pPr>
            <a:r>
              <a:rPr lang="en-US" b="1" dirty="0">
                <a:solidFill>
                  <a:srgbClr val="00B050"/>
                </a:solidFill>
              </a:rPr>
              <a:t>Super </a:t>
            </a:r>
            <a:r>
              <a:rPr lang="en-US" b="1" dirty="0" err="1">
                <a:solidFill>
                  <a:srgbClr val="00B050"/>
                </a:solidFill>
              </a:rPr>
              <a:t>Bigbite</a:t>
            </a:r>
            <a:r>
              <a:rPr lang="en-US" b="1" dirty="0">
                <a:solidFill>
                  <a:srgbClr val="00B050"/>
                </a:solidFill>
              </a:rPr>
              <a:t> Spectrometer</a:t>
            </a:r>
          </a:p>
          <a:p>
            <a:pPr lvl="2"/>
            <a:r>
              <a:rPr lang="mr-IN" sz="2100" dirty="0">
                <a:hlinkClick r:id="rId8"/>
              </a:rPr>
              <a:t>E12-09-018</a:t>
            </a:r>
            <a:r>
              <a:rPr lang="mr-IN" sz="2100" dirty="0"/>
              <a:t>: SIDIS, 64d </a:t>
            </a:r>
            <a:r>
              <a:rPr lang="mr-IN" sz="2100" dirty="0" err="1"/>
              <a:t>A</a:t>
            </a:r>
            <a:r>
              <a:rPr lang="mr-IN" sz="2100" dirty="0"/>
              <a:t>-</a:t>
            </a:r>
            <a:endParaRPr lang="en-US" sz="2100" dirty="0"/>
          </a:p>
          <a:p>
            <a:pPr lvl="1"/>
            <a:endParaRPr lang="nb-NO" dirty="0"/>
          </a:p>
          <a:p>
            <a:pPr lvl="1">
              <a:buClr>
                <a:srgbClr val="00B050"/>
              </a:buClr>
              <a:buFont typeface="ArialUnicodeMS" charset="0"/>
              <a:buChar char="➠"/>
            </a:pPr>
            <a:r>
              <a:rPr lang="nb-NO" b="1" dirty="0" err="1">
                <a:solidFill>
                  <a:srgbClr val="00B050"/>
                </a:solidFill>
              </a:rPr>
              <a:t>SoLID</a:t>
            </a:r>
            <a:endParaRPr lang="nb-NO" b="1" dirty="0">
              <a:solidFill>
                <a:srgbClr val="00B050"/>
              </a:solidFill>
            </a:endParaRPr>
          </a:p>
          <a:p>
            <a:pPr lvl="2">
              <a:buClr>
                <a:srgbClr val="FFC000"/>
              </a:buClr>
              <a:buFont typeface="Meiryo" charset="-128"/>
              <a:buChar char="➥"/>
            </a:pPr>
            <a:r>
              <a:rPr lang="it-IT" sz="2100" dirty="0">
                <a:hlinkClick r:id="rId9"/>
              </a:rPr>
              <a:t>E12-11-108</a:t>
            </a:r>
            <a:r>
              <a:rPr lang="it-IT" sz="2100" dirty="0"/>
              <a:t>: </a:t>
            </a:r>
            <a:r>
              <a:rPr lang="it-IT" sz="2100" i="1" dirty="0"/>
              <a:t>Target Single Spin </a:t>
            </a:r>
            <a:r>
              <a:rPr lang="it-IT" sz="2100" i="1" dirty="0" err="1"/>
              <a:t>Asymmetries</a:t>
            </a:r>
            <a:r>
              <a:rPr lang="it-IT" sz="2100" i="1" dirty="0"/>
              <a:t> in SIDIS (</a:t>
            </a:r>
            <a:r>
              <a:rPr lang="it-IT" sz="2100" i="1" dirty="0" err="1"/>
              <a:t>e,e</a:t>
            </a:r>
            <a:r>
              <a:rPr lang="it-IT" sz="2100" i="1" dirty="0"/>
              <a:t>π±) </a:t>
            </a:r>
            <a:r>
              <a:rPr lang="it-IT" sz="2100" i="1" dirty="0" err="1"/>
              <a:t>Reaction</a:t>
            </a:r>
            <a:r>
              <a:rPr lang="it-IT" sz="2100" i="1" dirty="0"/>
              <a:t> on a </a:t>
            </a:r>
            <a:r>
              <a:rPr lang="it-IT" sz="2100" i="1" dirty="0" err="1"/>
              <a:t>Transversely</a:t>
            </a:r>
            <a:r>
              <a:rPr lang="it-IT" sz="2100" i="1" dirty="0"/>
              <a:t> </a:t>
            </a:r>
            <a:r>
              <a:rPr lang="it-IT" sz="2100" i="1" dirty="0" err="1"/>
              <a:t>Polarized</a:t>
            </a:r>
            <a:r>
              <a:rPr lang="it-IT" sz="2100" i="1" dirty="0"/>
              <a:t> Proton Target.</a:t>
            </a:r>
            <a:r>
              <a:rPr lang="it-IT" sz="2100" dirty="0"/>
              <a:t>			120d A</a:t>
            </a:r>
          </a:p>
          <a:p>
            <a:pPr lvl="2">
              <a:buClr>
                <a:srgbClr val="FFC000"/>
              </a:buClr>
              <a:buFont typeface="Meiryo" charset="-128"/>
              <a:buChar char="➥"/>
            </a:pPr>
            <a:endParaRPr lang="en-US" sz="2100" dirty="0">
              <a:hlinkClick r:id="rId10"/>
            </a:endParaRPr>
          </a:p>
          <a:p>
            <a:pPr lvl="2">
              <a:buClr>
                <a:srgbClr val="FFC000"/>
              </a:buClr>
              <a:buFont typeface="Meiryo" charset="-128"/>
              <a:buChar char="➥"/>
            </a:pPr>
            <a:r>
              <a:rPr lang="mr-IN" sz="2100" dirty="0">
                <a:hlinkClick r:id="rId10"/>
              </a:rPr>
              <a:t>E12-10-006</a:t>
            </a:r>
            <a:r>
              <a:rPr lang="mr-IN" sz="2100" dirty="0"/>
              <a:t>:</a:t>
            </a:r>
            <a:r>
              <a:rPr lang="en-US" sz="2100" dirty="0"/>
              <a:t> </a:t>
            </a:r>
            <a:r>
              <a:rPr lang="it-IT" sz="2100" i="1" dirty="0"/>
              <a:t>Target Single Spin </a:t>
            </a:r>
            <a:r>
              <a:rPr lang="it-IT" sz="2100" i="1" dirty="0" err="1"/>
              <a:t>Asymmetries</a:t>
            </a:r>
            <a:r>
              <a:rPr lang="it-IT" sz="2100" i="1" dirty="0"/>
              <a:t> in SIDIS (</a:t>
            </a:r>
            <a:r>
              <a:rPr lang="it-IT" sz="2100" i="1" dirty="0" err="1"/>
              <a:t>e,e</a:t>
            </a:r>
            <a:r>
              <a:rPr lang="it-IT" sz="2100" i="1" dirty="0"/>
              <a:t>π±) </a:t>
            </a:r>
            <a:r>
              <a:rPr lang="it-IT" sz="2100" i="1" dirty="0" err="1"/>
              <a:t>Reaction</a:t>
            </a:r>
            <a:r>
              <a:rPr lang="it-IT" sz="2100" i="1" dirty="0"/>
              <a:t> on a </a:t>
            </a:r>
            <a:r>
              <a:rPr lang="it-IT" sz="2100" i="1" dirty="0" err="1"/>
              <a:t>Transversely</a:t>
            </a:r>
            <a:r>
              <a:rPr lang="it-IT" sz="2100" i="1" dirty="0"/>
              <a:t> </a:t>
            </a:r>
            <a:r>
              <a:rPr lang="it-IT" sz="2100" i="1" dirty="0" err="1"/>
              <a:t>Polarized</a:t>
            </a:r>
            <a:r>
              <a:rPr lang="mr-IN" sz="2100" dirty="0"/>
              <a:t> </a:t>
            </a:r>
            <a:r>
              <a:rPr lang="mr-IN" sz="2100" baseline="30000" dirty="0"/>
              <a:t>3</a:t>
            </a:r>
            <a:r>
              <a:rPr lang="mr-IN" sz="2100" dirty="0"/>
              <a:t>He</a:t>
            </a:r>
            <a:r>
              <a:rPr lang="en-US" sz="2100" dirty="0"/>
              <a:t> target at 8.8 and 11 GeV		</a:t>
            </a:r>
            <a:r>
              <a:rPr lang="mr-IN" sz="2100" dirty="0"/>
              <a:t>90d</a:t>
            </a:r>
            <a:r>
              <a:rPr lang="en-US" sz="2100" dirty="0"/>
              <a:t> A</a:t>
            </a:r>
          </a:p>
          <a:p>
            <a:pPr lvl="2">
              <a:buClr>
                <a:srgbClr val="FFC000"/>
              </a:buClr>
              <a:buFont typeface="Meiryo" charset="-128"/>
              <a:buChar char="➥"/>
            </a:pPr>
            <a:endParaRPr lang="nb-NO" sz="2100" dirty="0">
              <a:hlinkClick r:id=""/>
            </a:endParaRPr>
          </a:p>
          <a:p>
            <a:pPr lvl="2">
              <a:buClr>
                <a:srgbClr val="FFC000"/>
              </a:buClr>
              <a:buFont typeface="Meiryo" charset="-128"/>
              <a:buChar char="➥"/>
            </a:pPr>
            <a:r>
              <a:rPr lang="nb-NO" sz="2100" dirty="0">
                <a:hlinkClick r:id=""/>
              </a:rPr>
              <a:t>E12-11-007</a:t>
            </a:r>
            <a:r>
              <a:rPr lang="nb-NO" sz="2100" dirty="0"/>
              <a:t>: </a:t>
            </a:r>
            <a:r>
              <a:rPr lang="it-IT" sz="2100" i="1" dirty="0" err="1"/>
              <a:t>Asymmetries</a:t>
            </a:r>
            <a:r>
              <a:rPr lang="it-IT" sz="2100" i="1" dirty="0"/>
              <a:t> in SIDIS (</a:t>
            </a:r>
            <a:r>
              <a:rPr lang="it-IT" sz="2100" i="1" dirty="0" err="1"/>
              <a:t>e,e</a:t>
            </a:r>
            <a:r>
              <a:rPr lang="it-IT" sz="2100" i="1" dirty="0"/>
              <a:t>π±) </a:t>
            </a:r>
            <a:r>
              <a:rPr lang="it-IT" sz="2100" i="1" dirty="0" err="1"/>
              <a:t>Reaction</a:t>
            </a:r>
            <a:r>
              <a:rPr lang="it-IT" sz="2100" i="1" dirty="0"/>
              <a:t> on a </a:t>
            </a:r>
            <a:r>
              <a:rPr lang="it-IT" sz="2100" i="1" dirty="0" err="1"/>
              <a:t>Londitudinally</a:t>
            </a:r>
            <a:r>
              <a:rPr lang="it-IT" sz="2100" i="1" dirty="0"/>
              <a:t> </a:t>
            </a:r>
            <a:r>
              <a:rPr lang="it-IT" sz="2100" i="1" dirty="0" err="1"/>
              <a:t>Polarized</a:t>
            </a:r>
            <a:r>
              <a:rPr lang="mr-IN" sz="2100" dirty="0"/>
              <a:t> </a:t>
            </a:r>
            <a:r>
              <a:rPr lang="mr-IN" sz="2100" baseline="30000" dirty="0"/>
              <a:t>3</a:t>
            </a:r>
            <a:r>
              <a:rPr lang="mr-IN" sz="2100" dirty="0"/>
              <a:t>He</a:t>
            </a:r>
            <a:r>
              <a:rPr lang="en-US" sz="2100" dirty="0"/>
              <a:t> target at 8.8 and 11 GeV	</a:t>
            </a:r>
            <a:r>
              <a:rPr lang="nb-NO" sz="2100" dirty="0"/>
              <a:t> </a:t>
            </a:r>
            <a:r>
              <a:rPr lang="nb-NO" sz="2100" baseline="30000" dirty="0"/>
              <a:t>3</a:t>
            </a:r>
            <a:r>
              <a:rPr lang="nb-NO" sz="2100" dirty="0"/>
              <a:t>He,	 	35d A</a:t>
            </a:r>
            <a:endParaRPr lang="en-US" sz="2100" dirty="0"/>
          </a:p>
          <a:p>
            <a:pPr>
              <a:buClr>
                <a:srgbClr val="FF0000"/>
              </a:buClr>
            </a:pPr>
            <a:r>
              <a:rPr lang="en-US" b="1" dirty="0"/>
              <a:t>Hall C </a:t>
            </a:r>
            <a:r>
              <a:rPr lang="en-US" dirty="0"/>
              <a:t>(</a:t>
            </a:r>
            <a:r>
              <a:rPr lang="en-US" sz="2600" dirty="0" err="1"/>
              <a:t>unpolarized</a:t>
            </a:r>
            <a:r>
              <a:rPr lang="en-US" sz="2600" dirty="0"/>
              <a:t> targets</a:t>
            </a:r>
            <a:r>
              <a:rPr lang="en-US" dirty="0"/>
              <a:t>)</a:t>
            </a:r>
          </a:p>
          <a:p>
            <a:pPr lvl="1">
              <a:buClr>
                <a:srgbClr val="00B050"/>
              </a:buClr>
              <a:buFont typeface="MS-PGothic" charset="-128"/>
              <a:buChar char="➥"/>
            </a:pPr>
            <a:r>
              <a:rPr lang="en-US" b="1" dirty="0">
                <a:solidFill>
                  <a:srgbClr val="00B050"/>
                </a:solidFill>
              </a:rPr>
              <a:t>SMS-SHMS </a:t>
            </a:r>
          </a:p>
          <a:p>
            <a:pPr lvl="2"/>
            <a:r>
              <a:rPr lang="mr-IN" sz="2100" dirty="0">
                <a:hlinkClick r:id="rId11"/>
              </a:rPr>
              <a:t>E12-06-104</a:t>
            </a:r>
            <a:r>
              <a:rPr lang="en-US" sz="2100" dirty="0"/>
              <a:t>: </a:t>
            </a:r>
            <a:r>
              <a:rPr lang="en-US" sz="2100" i="1" dirty="0"/>
              <a:t>Measurement of the ratio R= L/</a:t>
            </a:r>
            <a:r>
              <a:rPr lang="en-US" sz="2100" i="1" dirty="0" err="1"/>
              <a:t>sigmaT</a:t>
            </a:r>
            <a:r>
              <a:rPr lang="en-US" sz="2100" i="1" dirty="0"/>
              <a:t> in SIDIS</a:t>
            </a:r>
            <a:r>
              <a:rPr lang="en-US" sz="2100" dirty="0"/>
              <a:t>, 		30d A</a:t>
            </a:r>
          </a:p>
          <a:p>
            <a:pPr lvl="2"/>
            <a:endParaRPr lang="en-US" sz="2100" dirty="0">
              <a:hlinkClick r:id="rId12"/>
            </a:endParaRPr>
          </a:p>
          <a:p>
            <a:pPr lvl="2"/>
            <a:r>
              <a:rPr lang="mr-IN" sz="2100" dirty="0">
                <a:hlinkClick r:id="rId12"/>
              </a:rPr>
              <a:t>E12-13-007</a:t>
            </a:r>
            <a:r>
              <a:rPr lang="en-US" sz="2100" dirty="0"/>
              <a:t> </a:t>
            </a:r>
            <a:r>
              <a:rPr lang="en-US" sz="2100" i="1" dirty="0"/>
              <a:t>Measurement of Semi-Inclusive πº Production as Validation of Factorization, 					</a:t>
            </a:r>
            <a:r>
              <a:rPr lang="en-US" sz="2100" dirty="0"/>
              <a:t>40d A-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4CD7-07D2-0C47-BAA1-06F7AE2F1B04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80466" y="6492875"/>
            <a:ext cx="4114800" cy="365125"/>
          </a:xfrm>
        </p:spPr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</p:spTree>
    <p:extLst>
      <p:ext uri="{BB962C8B-B14F-4D97-AF65-F5344CB8AC3E}">
        <p14:creationId xmlns:p14="http://schemas.microsoft.com/office/powerpoint/2010/main" val="35254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8316-8D7F-F243-B429-63CEB57A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 with </a:t>
            </a:r>
            <a:r>
              <a:rPr lang="en-US" dirty="0" err="1"/>
              <a:t>Partons</a:t>
            </a:r>
            <a:r>
              <a:rPr lang="en-US" dirty="0"/>
              <a:t>; A New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242D0-EAF8-1A41-A3C6-90159417B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728" y="4390657"/>
            <a:ext cx="10444571" cy="17212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Direct 3D partonic tomography using Coherent DVCS and DVMP on nuclei</a:t>
            </a:r>
          </a:p>
          <a:p>
            <a:r>
              <a:rPr lang="en-US" dirty="0"/>
              <a:t>Investigate nuclei beyond the sum of nucleons</a:t>
            </a:r>
          </a:p>
          <a:p>
            <a:r>
              <a:rPr lang="en-US" dirty="0"/>
              <a:t> Studying coherent phenomena at the partonic level</a:t>
            </a:r>
          </a:p>
          <a:p>
            <a:r>
              <a:rPr lang="en-US" dirty="0"/>
              <a:t>Involving lattice to explore new phenomena at the partonic level</a:t>
            </a:r>
          </a:p>
          <a:p>
            <a:r>
              <a:rPr lang="en-US" dirty="0"/>
              <a:t>Providing lattice data in the phase space that is not available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8E6C7-CE8C-A24A-B3C4-75F72383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05360-E14F-EE43-ADE2-22C20C22A458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7247C-D224-1A42-A53B-A33C52FA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A3BDA-89D1-CC4F-A7D3-280E725BB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08" y="1010832"/>
            <a:ext cx="8915406" cy="314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FF0B2-2DD1-0E47-868E-64DA0A850345}"/>
              </a:ext>
            </a:extLst>
          </p:cNvPr>
          <p:cNvSpPr txBox="1"/>
          <p:nvPr/>
        </p:nvSpPr>
        <p:spPr>
          <a:xfrm>
            <a:off x="2349197" y="3839774"/>
            <a:ext cx="241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Scanning quarks in  </a:t>
            </a:r>
            <a:r>
              <a:rPr lang="en-US" baseline="30000" dirty="0"/>
              <a:t>4</a:t>
            </a:r>
            <a:r>
              <a:rPr lang="en-US" dirty="0"/>
              <a:t>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E1B2E-2D18-A448-92C0-9FFC0AE8E42C}"/>
              </a:ext>
            </a:extLst>
          </p:cNvPr>
          <p:cNvSpPr txBox="1"/>
          <p:nvPr/>
        </p:nvSpPr>
        <p:spPr>
          <a:xfrm>
            <a:off x="7046380" y="3801292"/>
            <a:ext cx="271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Scanning the gluons in </a:t>
            </a:r>
            <a:r>
              <a:rPr lang="en-US" baseline="30000" dirty="0"/>
              <a:t>4</a:t>
            </a:r>
            <a:r>
              <a:rPr lang="en-US" dirty="0"/>
              <a:t>He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DAA78-A38D-0A41-ABE9-D8EA384BE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344" y="1375411"/>
            <a:ext cx="749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99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12A6-A5D1-AA4F-8A06-8F609360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1"/>
            <a:ext cx="10515600" cy="857684"/>
          </a:xfrm>
        </p:spPr>
        <p:txBody>
          <a:bodyPr/>
          <a:lstStyle/>
          <a:p>
            <a:r>
              <a:rPr lang="en-US" dirty="0"/>
              <a:t>What do we know about </a:t>
            </a:r>
            <a:r>
              <a:rPr lang="en-US" baseline="30000" dirty="0"/>
              <a:t>4</a:t>
            </a:r>
            <a:r>
              <a:rPr lang="en-US" dirty="0"/>
              <a:t>He?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B30EFE-1000-7D4D-860E-4882DFFE1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264" y="1857020"/>
            <a:ext cx="4758009" cy="377307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CAD3F-3E47-DF4D-8739-E0167C30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14C-9087-9045-9B8B-01B43907838D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B421-12ED-BA4D-B49C-5F6F2578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0261547-1338-5B4D-9FFB-839AAC799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5882" y="1188996"/>
            <a:ext cx="3588277" cy="5525313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0FE42F-B82E-9E44-A782-E8151ECE056B}"/>
              </a:ext>
            </a:extLst>
          </p:cNvPr>
          <p:cNvSpPr txBox="1"/>
          <p:nvPr/>
        </p:nvSpPr>
        <p:spPr>
          <a:xfrm>
            <a:off x="796834" y="927464"/>
            <a:ext cx="518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Camsonne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nn-NO" dirty="0"/>
              <a:t>PRL </a:t>
            </a:r>
            <a:r>
              <a:rPr lang="nn-NO" b="1" dirty="0"/>
              <a:t>112, </a:t>
            </a:r>
            <a:r>
              <a:rPr lang="nn-NO" dirty="0"/>
              <a:t>132503 (2014)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5C9F5-90D6-E042-B9DB-38FAA89BC7A6}"/>
              </a:ext>
            </a:extLst>
          </p:cNvPr>
          <p:cNvSpPr txBox="1"/>
          <p:nvPr/>
        </p:nvSpPr>
        <p:spPr>
          <a:xfrm>
            <a:off x="1724297" y="1449977"/>
            <a:ext cx="23785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11893"/>
                </a:solidFill>
              </a:rPr>
              <a:t>4</a:t>
            </a:r>
            <a:r>
              <a:rPr lang="en-US" dirty="0">
                <a:solidFill>
                  <a:srgbClr val="011893"/>
                </a:solidFill>
              </a:rPr>
              <a:t>He Charge form factor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E8F8F-A766-FC4F-92AB-A810092B5CBD}"/>
              </a:ext>
            </a:extLst>
          </p:cNvPr>
          <p:cNvSpPr txBox="1"/>
          <p:nvPr/>
        </p:nvSpPr>
        <p:spPr>
          <a:xfrm>
            <a:off x="10306595" y="5486399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</a:t>
            </a:r>
            <a:r>
              <a:rPr lang="en-US" dirty="0"/>
              <a:t>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53C6FF-9599-4D4D-BFA4-5E7C037F6DF1}"/>
              </a:ext>
            </a:extLst>
          </p:cNvPr>
          <p:cNvSpPr txBox="1"/>
          <p:nvPr/>
        </p:nvSpPr>
        <p:spPr>
          <a:xfrm>
            <a:off x="7027817" y="927462"/>
            <a:ext cx="369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Seely et al., PRL </a:t>
            </a:r>
            <a:r>
              <a:rPr lang="en-US" b="1" dirty="0"/>
              <a:t>103</a:t>
            </a:r>
            <a:r>
              <a:rPr lang="en-US" dirty="0"/>
              <a:t>, 202301 (2009)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A0B374-AC9B-E14B-BCBA-FF73A692367B}"/>
              </a:ext>
            </a:extLst>
          </p:cNvPr>
          <p:cNvSpPr txBox="1"/>
          <p:nvPr/>
        </p:nvSpPr>
        <p:spPr>
          <a:xfrm>
            <a:off x="10345783" y="1332411"/>
            <a:ext cx="132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11893"/>
                </a:solidFill>
              </a:rPr>
              <a:t>EMC effect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1735C-9ED5-E145-99CF-E22756F4D2FC}"/>
              </a:ext>
            </a:extLst>
          </p:cNvPr>
          <p:cNvSpPr txBox="1"/>
          <p:nvPr/>
        </p:nvSpPr>
        <p:spPr>
          <a:xfrm>
            <a:off x="10306594" y="3840479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8</a:t>
            </a:r>
            <a:r>
              <a:rPr lang="en-US" dirty="0"/>
              <a:t>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F8F123-C659-084E-AAE4-DD8151C781D7}"/>
              </a:ext>
            </a:extLst>
          </p:cNvPr>
          <p:cNvSpPr txBox="1"/>
          <p:nvPr/>
        </p:nvSpPr>
        <p:spPr>
          <a:xfrm>
            <a:off x="10306594" y="207699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6AC09F-32D1-2044-BA58-1D9AF95E9979}"/>
              </a:ext>
            </a:extLst>
          </p:cNvPr>
          <p:cNvSpPr txBox="1"/>
          <p:nvPr/>
        </p:nvSpPr>
        <p:spPr>
          <a:xfrm>
            <a:off x="1476103" y="5826035"/>
            <a:ext cx="222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Nucleonic description</a:t>
            </a:r>
          </a:p>
        </p:txBody>
      </p:sp>
    </p:spTree>
    <p:extLst>
      <p:ext uri="{BB962C8B-B14F-4D97-AF65-F5344CB8AC3E}">
        <p14:creationId xmlns:p14="http://schemas.microsoft.com/office/powerpoint/2010/main" val="325616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84C0-2218-D245-BF7E-6F5A55EE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62" y="221434"/>
            <a:ext cx="10944497" cy="849721"/>
          </a:xfrm>
        </p:spPr>
        <p:txBody>
          <a:bodyPr/>
          <a:lstStyle/>
          <a:p>
            <a:r>
              <a:rPr lang="en-US" dirty="0"/>
              <a:t>DVCS on spin zero nuclei:  </a:t>
            </a:r>
            <a:r>
              <a:rPr lang="en-US" baseline="30000" dirty="0"/>
              <a:t>4</a:t>
            </a:r>
            <a:r>
              <a:rPr lang="en-US" dirty="0"/>
              <a:t>He; Proof of Principle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D81AC-E57D-9C4C-917E-C97DA029F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063" y="1410788"/>
            <a:ext cx="5181600" cy="471392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11893"/>
                </a:solidFill>
              </a:rPr>
              <a:t>A first DVCS experiment was performed at Jefferson Lab using a 6 GeV beam. It is </a:t>
            </a:r>
            <a:r>
              <a:rPr lang="en-US" dirty="0" err="1">
                <a:solidFill>
                  <a:srgbClr val="00B050"/>
                </a:solidFill>
              </a:rPr>
              <a:t>JLab</a:t>
            </a:r>
            <a:r>
              <a:rPr lang="en-US" dirty="0">
                <a:solidFill>
                  <a:srgbClr val="00B050"/>
                </a:solidFill>
              </a:rPr>
              <a:t> E08-024 performed with CLAS</a:t>
            </a:r>
            <a:r>
              <a:rPr lang="en-US" dirty="0">
                <a:solidFill>
                  <a:srgbClr val="FF40FF"/>
                </a:solidFill>
              </a:rPr>
              <a:t> </a:t>
            </a:r>
            <a:r>
              <a:rPr lang="en-US" dirty="0"/>
              <a:t>in Hall B.</a:t>
            </a:r>
            <a:endParaRPr lang="en-US" dirty="0">
              <a:solidFill>
                <a:srgbClr val="FF40FF"/>
              </a:solidFill>
            </a:endParaRPr>
          </a:p>
          <a:p>
            <a:r>
              <a:rPr lang="en-US" baseline="30000" dirty="0">
                <a:solidFill>
                  <a:srgbClr val="011893"/>
                </a:solidFill>
              </a:rPr>
              <a:t>4</a:t>
            </a:r>
            <a:r>
              <a:rPr lang="en-US" dirty="0">
                <a:solidFill>
                  <a:srgbClr val="011893"/>
                </a:solidFill>
              </a:rPr>
              <a:t>He is a nucleus that can be described by one chiral-odd GPD	        .</a:t>
            </a:r>
          </a:p>
          <a:p>
            <a:r>
              <a:rPr lang="en-US" dirty="0">
                <a:solidFill>
                  <a:srgbClr val="011893"/>
                </a:solidFill>
              </a:rPr>
              <a:t>Two channels are accessible with nuclear targets a coherent and incoherent channel; we consider the more potent being </a:t>
            </a:r>
            <a:r>
              <a:rPr lang="en-US" dirty="0">
                <a:solidFill>
                  <a:srgbClr val="00B050"/>
                </a:solidFill>
              </a:rPr>
              <a:t>Coherent DVCS.</a:t>
            </a:r>
          </a:p>
          <a:p>
            <a:r>
              <a:rPr lang="en-US" dirty="0">
                <a:solidFill>
                  <a:srgbClr val="011893"/>
                </a:solidFill>
              </a:rPr>
              <a:t>The challenge: </a:t>
            </a:r>
            <a:r>
              <a:rPr lang="en-US" dirty="0">
                <a:solidFill>
                  <a:srgbClr val="00B050"/>
                </a:solidFill>
              </a:rPr>
              <a:t>luminosity, exclusivity and small phase space at </a:t>
            </a:r>
            <a:r>
              <a:rPr lang="en-US" dirty="0">
                <a:solidFill>
                  <a:srgbClr val="011893"/>
                </a:solidFill>
              </a:rPr>
              <a:t>6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11893"/>
                </a:solidFill>
              </a:rPr>
              <a:t>GeV beam energy. 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5E405A-FAE9-E84E-811A-AB34F3C85D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8548" y="3095013"/>
            <a:ext cx="4352108" cy="342335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BE251-C8CE-1F4D-9087-6C395BEF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ED158-BF96-9048-8B88-AF86E776F137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85D1C-9E0E-7243-A1EE-B59DC702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8C587-DD93-1547-9517-E92084141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670" y="3034394"/>
            <a:ext cx="1130300" cy="26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F8EE-1534-A844-8107-20DC5795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328" y="1162594"/>
            <a:ext cx="5175224" cy="19532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F524C0-39B6-694D-A8F5-BE4CC9007D71}"/>
              </a:ext>
            </a:extLst>
          </p:cNvPr>
          <p:cNvSpPr txBox="1"/>
          <p:nvPr/>
        </p:nvSpPr>
        <p:spPr>
          <a:xfrm>
            <a:off x="418012" y="5995852"/>
            <a:ext cx="465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Hattawy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PRL</a:t>
            </a:r>
            <a:r>
              <a:rPr lang="en-US" i="1" dirty="0"/>
              <a:t> </a:t>
            </a:r>
            <a:r>
              <a:rPr lang="en-US" b="1" dirty="0"/>
              <a:t>119 </a:t>
            </a:r>
            <a:r>
              <a:rPr lang="en-US" dirty="0"/>
              <a:t>(2017) no.20, 202004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47096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850D-3B45-3A41-AB6E-CCCE3CB5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1" y="0"/>
            <a:ext cx="11782696" cy="1372234"/>
          </a:xfrm>
          <a:solidFill>
            <a:srgbClr val="011893"/>
          </a:solidFill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 follow-up </a:t>
            </a:r>
            <a:r>
              <a:rPr lang="en-US" sz="2800" dirty="0" err="1">
                <a:solidFill>
                  <a:schemeClr val="bg1"/>
                </a:solidFill>
              </a:rPr>
              <a:t>JLab</a:t>
            </a:r>
            <a:r>
              <a:rPr lang="en-US" sz="2800" dirty="0">
                <a:solidFill>
                  <a:schemeClr val="bg1"/>
                </a:solidFill>
              </a:rPr>
              <a:t> Proposal For CLAS 12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Partonic structure of nuclei,  </a:t>
            </a:r>
            <a:r>
              <a:rPr lang="en-US" sz="2400" dirty="0">
                <a:solidFill>
                  <a:schemeClr val="bg1"/>
                </a:solidFill>
              </a:rPr>
              <a:t>W. Armstrong  </a:t>
            </a:r>
            <a:r>
              <a:rPr lang="en-US" sz="2400" i="1" dirty="0">
                <a:solidFill>
                  <a:schemeClr val="bg1"/>
                </a:solidFill>
              </a:rPr>
              <a:t>et al., </a:t>
            </a:r>
            <a:br>
              <a:rPr lang="en-US" sz="2400" dirty="0"/>
            </a:br>
            <a:r>
              <a:rPr lang="en-US" sz="2000" dirty="0">
                <a:solidFill>
                  <a:schemeClr val="bg1"/>
                </a:solidFill>
              </a:rPr>
              <a:t>  arXiv:1708.00888 [</a:t>
            </a:r>
            <a:r>
              <a:rPr lang="en-US" sz="2000" dirty="0" err="1">
                <a:solidFill>
                  <a:schemeClr val="bg1"/>
                </a:solidFill>
              </a:rPr>
              <a:t>nucl</a:t>
            </a:r>
            <a:r>
              <a:rPr lang="en-US" sz="2000" dirty="0">
                <a:solidFill>
                  <a:schemeClr val="bg1"/>
                </a:solidFill>
              </a:rPr>
              <a:t>-ex].   See </a:t>
            </a:r>
            <a:r>
              <a:rPr lang="en-US" sz="1800" dirty="0">
                <a:solidFill>
                  <a:schemeClr val="bg1"/>
                </a:solidFill>
              </a:rPr>
              <a:t>also </a:t>
            </a:r>
            <a:r>
              <a:rPr lang="en-US" sz="2000" dirty="0">
                <a:solidFill>
                  <a:schemeClr val="bg1"/>
                </a:solidFill>
              </a:rPr>
              <a:t>arXiv:1708.00891 [</a:t>
            </a:r>
            <a:r>
              <a:rPr lang="en-US" sz="2000" dirty="0" err="1">
                <a:solidFill>
                  <a:schemeClr val="bg1"/>
                </a:solidFill>
              </a:rPr>
              <a:t>nucl</a:t>
            </a:r>
            <a:r>
              <a:rPr lang="en-US" sz="2000" dirty="0">
                <a:solidFill>
                  <a:schemeClr val="bg1"/>
                </a:solidFill>
              </a:rPr>
              <a:t>-ex] and arXiv:1708.00835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B88404-B850-3745-981F-490A16277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81" y="2521132"/>
            <a:ext cx="11207661" cy="382276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CAAE-9685-B548-A3AD-E83F00BB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96D-AF29-1C48-B8F0-5514390ACBCB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CA84-B745-0F41-A346-0E724CFA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663D1-D091-004B-9AEB-0E86EC9CFC60}"/>
              </a:ext>
            </a:extLst>
          </p:cNvPr>
          <p:cNvSpPr txBox="1"/>
          <p:nvPr/>
        </p:nvSpPr>
        <p:spPr>
          <a:xfrm>
            <a:off x="2481943" y="2103119"/>
            <a:ext cx="177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CLAS12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8F180-B3B8-BC48-8066-4ADE6DF44204}"/>
              </a:ext>
            </a:extLst>
          </p:cNvPr>
          <p:cNvSpPr txBox="1"/>
          <p:nvPr/>
        </p:nvSpPr>
        <p:spPr>
          <a:xfrm>
            <a:off x="8098972" y="2246811"/>
            <a:ext cx="163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ALERT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FCFCB-AC64-1347-A5C0-653C6464B577}"/>
              </a:ext>
            </a:extLst>
          </p:cNvPr>
          <p:cNvSpPr txBox="1"/>
          <p:nvPr/>
        </p:nvSpPr>
        <p:spPr>
          <a:xfrm>
            <a:off x="1828800" y="1580606"/>
            <a:ext cx="980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Spokespeople: W. Armstrong, N. </a:t>
            </a:r>
            <a:r>
              <a:rPr lang="en-US" dirty="0" err="1"/>
              <a:t>Baltzell</a:t>
            </a:r>
            <a:r>
              <a:rPr lang="en-US" dirty="0"/>
              <a:t>, R. </a:t>
            </a:r>
            <a:r>
              <a:rPr lang="en-US" dirty="0" err="1"/>
              <a:t>Dupré</a:t>
            </a:r>
            <a:r>
              <a:rPr lang="en-US" dirty="0"/>
              <a:t>,  K. </a:t>
            </a:r>
            <a:r>
              <a:rPr lang="en-US" dirty="0" err="1"/>
              <a:t>Hafidi</a:t>
            </a:r>
            <a:r>
              <a:rPr lang="en-US" dirty="0"/>
              <a:t>, M. </a:t>
            </a:r>
            <a:r>
              <a:rPr lang="en-US" dirty="0" err="1"/>
              <a:t>Hattawy</a:t>
            </a:r>
            <a:r>
              <a:rPr lang="en-US" dirty="0"/>
              <a:t>, Z.-E. M(contact), M. </a:t>
            </a:r>
            <a:r>
              <a:rPr lang="en-US" dirty="0" err="1"/>
              <a:t>Paolone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AB57C-2F16-7E40-928A-606D9F05C875}"/>
              </a:ext>
            </a:extLst>
          </p:cNvPr>
          <p:cNvSpPr txBox="1"/>
          <p:nvPr/>
        </p:nvSpPr>
        <p:spPr>
          <a:xfrm>
            <a:off x="9761838" y="2113005"/>
            <a:ext cx="1091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893"/>
                </a:solidFill>
              </a:rPr>
              <a:t>IPN Orsay</a:t>
            </a:r>
          </a:p>
          <a:p>
            <a:r>
              <a:rPr lang="en-US" dirty="0">
                <a:solidFill>
                  <a:srgbClr val="011893"/>
                </a:solidFill>
              </a:rPr>
              <a:t>Argonne</a:t>
            </a:r>
          </a:p>
        </p:txBody>
      </p:sp>
    </p:spTree>
    <p:extLst>
      <p:ext uri="{BB962C8B-B14F-4D97-AF65-F5344CB8AC3E}">
        <p14:creationId xmlns:p14="http://schemas.microsoft.com/office/powerpoint/2010/main" val="3015364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C14F7-2D57-A643-974F-AFBD89D0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0ACD-3424-BB47-86FD-9D30BAC761D1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FCD8E-8AFE-D249-84D1-974D4CE6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F2ECE4-4FEF-964F-94B4-060C1B13B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920206"/>
            <a:ext cx="5181600" cy="45963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is proposed to measure the partonic structure of </a:t>
            </a:r>
            <a:r>
              <a:rPr lang="en-US" baseline="30000" dirty="0"/>
              <a:t>4</a:t>
            </a:r>
            <a:r>
              <a:rPr lang="en-US" dirty="0"/>
              <a:t>He, namely quarks and gluons GPDs using DVCS and DVMP (phi production)</a:t>
            </a:r>
          </a:p>
          <a:p>
            <a:endParaRPr lang="en-US" dirty="0"/>
          </a:p>
          <a:p>
            <a:r>
              <a:rPr lang="en-US" dirty="0"/>
              <a:t>For exclusivity CLAS12 detector  will be used in combination with a new recoil detector known as ALERT</a:t>
            </a:r>
          </a:p>
          <a:p>
            <a:endParaRPr lang="en-US" dirty="0"/>
          </a:p>
          <a:p>
            <a:r>
              <a:rPr lang="en-US" dirty="0"/>
              <a:t>Advantages: </a:t>
            </a:r>
          </a:p>
          <a:p>
            <a:pPr lvl="1"/>
            <a:r>
              <a:rPr lang="en-US" dirty="0"/>
              <a:t>Wider kinematic range</a:t>
            </a:r>
          </a:p>
          <a:p>
            <a:pPr lvl="1"/>
            <a:r>
              <a:rPr lang="en-US" dirty="0"/>
              <a:t>Higher statistics allowing 3D binning</a:t>
            </a:r>
          </a:p>
          <a:p>
            <a:pPr lvl="1"/>
            <a:r>
              <a:rPr lang="en-US" dirty="0"/>
              <a:t>More precise CFF extractions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9889EF-CF8B-8B4C-A3F6-DB5890F9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24" y="3060700"/>
            <a:ext cx="4072125" cy="328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915AB7-ECF6-474D-A804-F6F52E73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96" y="273842"/>
            <a:ext cx="3780278" cy="3053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AF3A3-396F-B245-BC79-D7543A75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08000"/>
          </a:xfrm>
        </p:spPr>
        <p:txBody>
          <a:bodyPr/>
          <a:lstStyle/>
          <a:p>
            <a:r>
              <a:rPr lang="en-US" dirty="0"/>
              <a:t>CLAS12 in combination with ALERT</a:t>
            </a:r>
          </a:p>
        </p:txBody>
      </p:sp>
    </p:spTree>
    <p:extLst>
      <p:ext uri="{BB962C8B-B14F-4D97-AF65-F5344CB8AC3E}">
        <p14:creationId xmlns:p14="http://schemas.microsoft.com/office/powerpoint/2010/main" val="333053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31F0-DD58-C74F-8ED6-996B6AAD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data with CLAS12 and ALERT: </a:t>
            </a:r>
            <a:r>
              <a:rPr lang="en-US" dirty="0">
                <a:solidFill>
                  <a:srgbClr val="FFFF00"/>
                </a:solidFill>
              </a:rPr>
              <a:t>Valence Quarks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61FD70-C565-D144-B499-1BC9A8A149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18300" y="1903312"/>
            <a:ext cx="5181600" cy="397530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C59A1F-5392-8847-9E83-BDAB02E4B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1264543" y="790575"/>
            <a:ext cx="4176514" cy="517048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BEB0B-174A-4D4D-BC82-9702C3CE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FD8CA-1293-A84E-80E8-00EC7FDD4843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A14A-6764-0A48-9C02-94F4E901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72DDE-99AF-5A4E-B4BB-85E418A53C2F}"/>
              </a:ext>
            </a:extLst>
          </p:cNvPr>
          <p:cNvSpPr txBox="1"/>
          <p:nvPr/>
        </p:nvSpPr>
        <p:spPr>
          <a:xfrm>
            <a:off x="2362200" y="1549400"/>
            <a:ext cx="12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154A3-78BB-5A4F-B280-8B8076360BC4}"/>
              </a:ext>
            </a:extLst>
          </p:cNvPr>
          <p:cNvSpPr txBox="1"/>
          <p:nvPr/>
        </p:nvSpPr>
        <p:spPr>
          <a:xfrm>
            <a:off x="8140700" y="1562100"/>
            <a:ext cx="258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Imaginary Part of GPD H</a:t>
            </a:r>
            <a:r>
              <a:rPr lang="en-US" baseline="-25000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B5B9D-389C-714A-8492-EE85601E7AB8}"/>
              </a:ext>
            </a:extLst>
          </p:cNvPr>
          <p:cNvSpPr txBox="1"/>
          <p:nvPr/>
        </p:nvSpPr>
        <p:spPr>
          <a:xfrm>
            <a:off x="5014762" y="5630779"/>
            <a:ext cx="16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1571604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18A-041F-3841-9350-F8AA490C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data with CLAS12 and ALERT: </a:t>
            </a:r>
            <a:r>
              <a:rPr lang="en-US" dirty="0">
                <a:solidFill>
                  <a:srgbClr val="FFFF00"/>
                </a:solidFill>
              </a:rPr>
              <a:t>Gluons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B62FD-6858-424C-B747-03CE3F76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C4AC-3814-B447-85C4-2CBDABAEE990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D95C5-1336-014F-83FA-1CCD4D40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C2B38FA-A7E0-2F43-82B3-F3499E73EC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192658"/>
            <a:ext cx="5181600" cy="478700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240BCF-6072-9849-87C6-AC8F79FB5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17" y="1183038"/>
            <a:ext cx="4927400" cy="4729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D40F19-F902-EC45-BD6B-32B188450575}"/>
              </a:ext>
            </a:extLst>
          </p:cNvPr>
          <p:cNvSpPr txBox="1"/>
          <p:nvPr/>
        </p:nvSpPr>
        <p:spPr>
          <a:xfrm>
            <a:off x="2608446" y="933651"/>
            <a:ext cx="647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Electroproduction of phi with subsequent phi decay into K</a:t>
            </a:r>
            <a:r>
              <a:rPr lang="en-US" baseline="30000" dirty="0"/>
              <a:t>+</a:t>
            </a:r>
            <a:r>
              <a:rPr lang="en-US" dirty="0"/>
              <a:t>K</a:t>
            </a:r>
            <a:r>
              <a:rPr lang="en-US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23761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02619-0BEC-C24A-BD51-DF051F21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0"/>
            <a:ext cx="11730445" cy="949124"/>
          </a:xfrm>
        </p:spPr>
        <p:txBody>
          <a:bodyPr/>
          <a:lstStyle/>
          <a:p>
            <a:r>
              <a:rPr lang="en-US" dirty="0"/>
              <a:t>Charge and matter density profiles in </a:t>
            </a:r>
            <a:r>
              <a:rPr lang="en-US" baseline="30000" dirty="0"/>
              <a:t>4</a:t>
            </a:r>
            <a:r>
              <a:rPr lang="en-US" dirty="0"/>
              <a:t>He: Projected Results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39D8F2-B03F-914C-B82F-99D8923289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018331"/>
            <a:ext cx="5181600" cy="513566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BDDF83-DC35-6345-8183-684B17C404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32074"/>
            <a:ext cx="5759136" cy="502300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B2FD0-14C0-8140-9229-A718B395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C07EA-AE83-0A4B-8500-80DF91BAC2F7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9D24E-C947-5341-8BBD-A4459574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5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165600" y="707292"/>
            <a:ext cx="4144963" cy="384337"/>
          </a:xfrm>
          <a:prstGeom prst="rect">
            <a:avLst/>
          </a:prstGeom>
          <a:solidFill>
            <a:srgbClr val="011893"/>
          </a:solidFill>
          <a:ln w="936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zh-CN" altLang="en-GB" sz="2000" dirty="0">
                <a:solidFill>
                  <a:schemeClr val="bg1"/>
                </a:solidFill>
              </a:rPr>
              <a:t>    </a:t>
            </a:r>
            <a:r>
              <a:rPr lang="en-GB" altLang="zh-CN" sz="2000" i="1" dirty="0" err="1">
                <a:solidFill>
                  <a:schemeClr val="bg1"/>
                </a:solidFill>
              </a:rPr>
              <a:t>W</a:t>
            </a:r>
            <a:r>
              <a:rPr lang="en-GB" altLang="zh-CN" sz="2000" i="1" baseline="-25000" dirty="0" err="1">
                <a:solidFill>
                  <a:schemeClr val="bg1"/>
                </a:solidFill>
              </a:rPr>
              <a:t>p</a:t>
            </a:r>
            <a:r>
              <a:rPr lang="en-GB" altLang="zh-CN" sz="2000" i="1" baseline="30000" dirty="0" err="1">
                <a:solidFill>
                  <a:schemeClr val="bg1"/>
                </a:solidFill>
              </a:rPr>
              <a:t>u</a:t>
            </a:r>
            <a:r>
              <a:rPr lang="en-GB" altLang="zh-CN" sz="2000" i="1" dirty="0">
                <a:solidFill>
                  <a:schemeClr val="bg1"/>
                </a:solidFill>
              </a:rPr>
              <a:t>(</a:t>
            </a:r>
            <a:r>
              <a:rPr lang="en-GB" altLang="zh-CN" sz="2000" i="1" dirty="0" err="1">
                <a:solidFill>
                  <a:schemeClr val="bg1"/>
                </a:solidFill>
              </a:rPr>
              <a:t>x,k</a:t>
            </a:r>
            <a:r>
              <a:rPr lang="en-GB" altLang="zh-CN" sz="2000" i="1" baseline="-33000" dirty="0" err="1">
                <a:solidFill>
                  <a:schemeClr val="bg1"/>
                </a:solidFill>
              </a:rPr>
              <a:t>T</a:t>
            </a:r>
            <a:r>
              <a:rPr lang="en-GB" altLang="zh-CN" sz="2000" i="1" dirty="0" err="1">
                <a:solidFill>
                  <a:schemeClr val="bg1"/>
                </a:solidFill>
              </a:rPr>
              <a:t>,r</a:t>
            </a:r>
            <a:r>
              <a:rPr lang="en-GB" altLang="zh-CN" sz="2000" b="1" i="1" baseline="-25000" dirty="0" err="1">
                <a:solidFill>
                  <a:schemeClr val="bg1"/>
                </a:solidFill>
              </a:rPr>
              <a:t>T</a:t>
            </a:r>
            <a:r>
              <a:rPr lang="en-GB" altLang="zh-CN" sz="2000" b="1" i="1" dirty="0">
                <a:solidFill>
                  <a:schemeClr val="bg1"/>
                </a:solidFill>
              </a:rPr>
              <a:t> </a:t>
            </a:r>
            <a:r>
              <a:rPr lang="en-GB" altLang="zh-CN" sz="2000" i="1" dirty="0">
                <a:solidFill>
                  <a:schemeClr val="bg1"/>
                </a:solidFill>
              </a:rPr>
              <a:t>)  Wigner distributions</a:t>
            </a:r>
          </a:p>
        </p:txBody>
      </p: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5778501" y="5516582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FF40FF"/>
                </a:solidFill>
                <a:latin typeface="Arial" pitchFamily="34" charset="0"/>
                <a:cs typeface="Arial" pitchFamily="34" charset="0"/>
              </a:rPr>
              <a:t>1D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97026" y="39470"/>
            <a:ext cx="9034463" cy="646331"/>
          </a:xfrm>
          <a:prstGeom prst="rect">
            <a:avLst/>
          </a:prstGeom>
          <a:solidFill>
            <a:srgbClr val="01189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Unified View of Nucleon Structure</a:t>
            </a:r>
            <a:endParaRPr lang="en-US" sz="3600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Arial" pitchFamily="34" charset="0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4727575" y="3068639"/>
            <a:ext cx="709928" cy="2376487"/>
            <a:chOff x="3203575" y="3068638"/>
            <a:chExt cx="709928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87713" y="4005263"/>
              <a:ext cx="625790" cy="3861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/>
                <a:t>d</a:t>
              </a:r>
              <a:r>
                <a:rPr lang="en-GB" altLang="zh-CN" sz="2000" baseline="30000"/>
                <a:t>2</a:t>
              </a:r>
              <a:r>
                <a:rPr lang="en-GB" altLang="zh-CN" sz="2000"/>
                <a:t>k</a:t>
              </a:r>
              <a:r>
                <a:rPr lang="en-GB" altLang="zh-CN" sz="2000" baseline="-25000"/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00B05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1597026" y="4207239"/>
            <a:ext cx="3838575" cy="2626951"/>
            <a:chOff x="73025" y="4207238"/>
            <a:chExt cx="3688218" cy="2626951"/>
          </a:xfrm>
        </p:grpSpPr>
        <p:sp>
          <p:nvSpPr>
            <p:cNvPr id="19487" name="Text Box 11"/>
            <p:cNvSpPr txBox="1">
              <a:spLocks noChangeArrowheads="1"/>
            </p:cNvSpPr>
            <p:nvPr/>
          </p:nvSpPr>
          <p:spPr bwMode="auto">
            <a:xfrm>
              <a:off x="2601190" y="5445125"/>
              <a:ext cx="1160053" cy="95680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PDFs</a:t>
              </a:r>
              <a:r>
                <a:rPr lang="en-GB" altLang="zh-CN" sz="2000" dirty="0">
                  <a:solidFill>
                    <a:srgbClr val="0066FF"/>
                  </a:solidFill>
                </a:rPr>
                <a:t> 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66FF"/>
                  </a:solidFill>
                </a:rPr>
                <a:t>f</a:t>
              </a:r>
              <a:r>
                <a:rPr lang="en-GB" altLang="zh-CN" sz="2000" baseline="-25000" dirty="0">
                  <a:solidFill>
                    <a:srgbClr val="0066FF"/>
                  </a:solidFill>
                </a:rPr>
                <a:t>1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u</a:t>
              </a:r>
              <a:r>
                <a:rPr lang="en-GB" altLang="zh-CN" sz="2000" dirty="0">
                  <a:solidFill>
                    <a:srgbClr val="000000"/>
                  </a:solidFill>
                </a:rPr>
                <a:t>(x), .. </a:t>
              </a:r>
              <a:r>
                <a:rPr lang="en-GB" altLang="zh-CN" sz="2000" dirty="0">
                  <a:solidFill>
                    <a:srgbClr val="FF3300"/>
                  </a:solidFill>
                </a:rPr>
                <a:t>h</a:t>
              </a:r>
              <a:r>
                <a:rPr lang="en-GB" altLang="zh-CN" sz="2000" baseline="-25000" dirty="0">
                  <a:solidFill>
                    <a:srgbClr val="FF3300"/>
                  </a:solidFill>
                </a:rPr>
                <a:t>1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u</a:t>
              </a:r>
              <a:r>
                <a:rPr lang="en-GB" altLang="zh-CN" sz="2000" dirty="0">
                  <a:solidFill>
                    <a:srgbClr val="000000"/>
                  </a:solidFill>
                </a:rPr>
                <a:t>(x)</a:t>
              </a:r>
              <a:r>
                <a:rPr lang="x-none" altLang="zh-CN" sz="2000">
                  <a:solidFill>
                    <a:srgbClr val="000000"/>
                  </a:solidFill>
                </a:rPr>
                <a:t>‏</a:t>
              </a:r>
              <a:endParaRPr lang="en-GB" altLang="zh-CN" sz="2000" dirty="0">
                <a:solidFill>
                  <a:srgbClr val="000000"/>
                </a:solidFill>
              </a:endParaRPr>
            </a:p>
          </p:txBody>
        </p:sp>
        <p:pic>
          <p:nvPicPr>
            <p:cNvPr id="37" name="Picture 36" descr="Wigner_GPD_TMD_1.png"/>
            <p:cNvPicPr>
              <a:picLocks noChangeAspect="1"/>
            </p:cNvPicPr>
            <p:nvPr/>
          </p:nvPicPr>
          <p:blipFill>
            <a:blip r:embed="rId3"/>
            <a:srcRect r="54292"/>
            <a:stretch>
              <a:fillRect/>
            </a:stretch>
          </p:blipFill>
          <p:spPr>
            <a:xfrm>
              <a:off x="73025" y="4207238"/>
              <a:ext cx="2517775" cy="2626951"/>
            </a:xfrm>
            <a:prstGeom prst="rect">
              <a:avLst/>
            </a:prstGeom>
          </p:spPr>
        </p:pic>
      </p:grpSp>
      <p:grpSp>
        <p:nvGrpSpPr>
          <p:cNvPr id="6" name="Group 48"/>
          <p:cNvGrpSpPr/>
          <p:nvPr/>
        </p:nvGrpSpPr>
        <p:grpSpPr>
          <a:xfrm>
            <a:off x="1524001" y="1341439"/>
            <a:ext cx="5083175" cy="2461081"/>
            <a:chOff x="0" y="1341438"/>
            <a:chExt cx="5083175" cy="2461081"/>
          </a:xfrm>
        </p:grpSpPr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2987675" y="1628775"/>
              <a:ext cx="647700" cy="384337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err="1"/>
                <a:t>d</a:t>
              </a:r>
              <a:r>
                <a:rPr lang="en-GB" altLang="zh-CN" sz="2000" i="1" dirty="0" err="1"/>
                <a:t>r</a:t>
              </a:r>
              <a:r>
                <a:rPr lang="en-GB" altLang="zh-CN" sz="2000" b="1" i="1" baseline="-25000" dirty="0" err="1"/>
                <a:t>T</a:t>
              </a:r>
              <a:r>
                <a:rPr lang="en-GB" altLang="zh-CN" sz="2000" dirty="0"/>
                <a:t>  </a:t>
              </a:r>
              <a:r>
                <a:rPr lang="en-GB" altLang="zh-CN" sz="2000" dirty="0">
                  <a:solidFill>
                    <a:srgbClr val="000000"/>
                  </a:solidFill>
                </a:rPr>
                <a:t> </a:t>
              </a:r>
            </a:p>
          </p:txBody>
        </p:sp>
        <p:grpSp>
          <p:nvGrpSpPr>
            <p:cNvPr id="7" name="Group 46"/>
            <p:cNvGrpSpPr/>
            <p:nvPr/>
          </p:nvGrpSpPr>
          <p:grpSpPr>
            <a:xfrm>
              <a:off x="0" y="1341438"/>
              <a:ext cx="5083175" cy="2461081"/>
              <a:chOff x="0" y="1341438"/>
              <a:chExt cx="5083175" cy="2461081"/>
            </a:xfrm>
          </p:grpSpPr>
          <p:sp>
            <p:nvSpPr>
              <p:cNvPr id="19477" name="Line 3"/>
              <p:cNvSpPr>
                <a:spLocks noChangeShapeType="1"/>
              </p:cNvSpPr>
              <p:nvPr/>
            </p:nvSpPr>
            <p:spPr bwMode="auto">
              <a:xfrm flipH="1">
                <a:off x="3331729" y="1352983"/>
                <a:ext cx="1012825" cy="935037"/>
              </a:xfrm>
              <a:prstGeom prst="line">
                <a:avLst/>
              </a:prstGeom>
              <a:noFill/>
              <a:ln w="9360">
                <a:solidFill>
                  <a:srgbClr val="00B05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>
                  <a:highlight>
                    <a:srgbClr val="00FF00"/>
                  </a:highlight>
                </a:endParaRPr>
              </a:p>
            </p:txBody>
          </p:sp>
          <p:sp>
            <p:nvSpPr>
              <p:cNvPr id="19479" name="Text Box 9"/>
              <p:cNvSpPr txBox="1">
                <a:spLocks noChangeArrowheads="1"/>
              </p:cNvSpPr>
              <p:nvPr/>
            </p:nvSpPr>
            <p:spPr bwMode="auto">
              <a:xfrm>
                <a:off x="2150999" y="2342988"/>
                <a:ext cx="2932176" cy="384337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lnSpc>
                    <a:spcPct val="93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altLang="zh-CN" sz="2000">
                    <a:solidFill>
                      <a:srgbClr val="000000"/>
                    </a:solidFill>
                  </a:rPr>
                  <a:t>TMD  </a:t>
                </a:r>
                <a:r>
                  <a:rPr lang="en-GB" altLang="zh-CN">
                    <a:solidFill>
                      <a:srgbClr val="0066FF"/>
                    </a:solidFill>
                  </a:rPr>
                  <a:t>f</a:t>
                </a:r>
                <a:r>
                  <a:rPr lang="en-GB" altLang="zh-CN" baseline="-25000">
                    <a:solidFill>
                      <a:srgbClr val="0066FF"/>
                    </a:solidFill>
                  </a:rPr>
                  <a:t>1</a:t>
                </a:r>
                <a:r>
                  <a:rPr lang="en-GB" altLang="zh-CN" baseline="30000">
                    <a:solidFill>
                      <a:srgbClr val="000000"/>
                    </a:solidFill>
                  </a:rPr>
                  <a:t>u</a:t>
                </a:r>
                <a:r>
                  <a:rPr lang="en-GB" altLang="zh-CN">
                    <a:solidFill>
                      <a:srgbClr val="000000"/>
                    </a:solidFill>
                  </a:rPr>
                  <a:t>(x,k</a:t>
                </a:r>
                <a:r>
                  <a:rPr lang="en-GB" altLang="zh-CN" baseline="-25000">
                    <a:solidFill>
                      <a:srgbClr val="000000"/>
                    </a:solidFill>
                  </a:rPr>
                  <a:t>T</a:t>
                </a:r>
                <a:r>
                  <a:rPr lang="en-GB" altLang="zh-CN">
                    <a:solidFill>
                      <a:srgbClr val="000000"/>
                    </a:solidFill>
                  </a:rPr>
                  <a:t>), </a:t>
                </a:r>
                <a:r>
                  <a:rPr lang="en-GB" altLang="zh-CN">
                    <a:solidFill>
                      <a:srgbClr val="FF0000"/>
                    </a:solidFill>
                  </a:rPr>
                  <a:t>h</a:t>
                </a:r>
                <a:r>
                  <a:rPr lang="en-GB" altLang="zh-CN" baseline="-25000">
                    <a:solidFill>
                      <a:srgbClr val="FF0000"/>
                    </a:solidFill>
                  </a:rPr>
                  <a:t>1</a:t>
                </a:r>
                <a:r>
                  <a:rPr lang="en-GB" altLang="zh-CN" baseline="30000">
                    <a:solidFill>
                      <a:srgbClr val="000000"/>
                    </a:solidFill>
                  </a:rPr>
                  <a:t>u</a:t>
                </a:r>
                <a:r>
                  <a:rPr lang="en-GB" altLang="zh-CN">
                    <a:solidFill>
                      <a:srgbClr val="000000"/>
                    </a:solidFill>
                  </a:rPr>
                  <a:t>(x,k</a:t>
                </a:r>
                <a:r>
                  <a:rPr lang="en-GB" altLang="zh-CN" baseline="-25000">
                    <a:solidFill>
                      <a:srgbClr val="000000"/>
                    </a:solidFill>
                  </a:rPr>
                  <a:t>T</a:t>
                </a:r>
                <a:r>
                  <a:rPr lang="en-GB" altLang="zh-CN">
                    <a:solidFill>
                      <a:srgbClr val="000000"/>
                    </a:solidFill>
                  </a:rPr>
                  <a:t>)</a:t>
                </a:r>
                <a:r>
                  <a:rPr lang="x-none" altLang="zh-CN">
                    <a:solidFill>
                      <a:srgbClr val="000000"/>
                    </a:solidFill>
                  </a:rPr>
                  <a:t>‏</a:t>
                </a:r>
                <a:endParaRPr lang="en-GB" altLang="zh-CN">
                  <a:solidFill>
                    <a:srgbClr val="000000"/>
                  </a:solidFill>
                </a:endParaRPr>
              </a:p>
            </p:txBody>
          </p:sp>
          <p:pic>
            <p:nvPicPr>
              <p:cNvPr id="40" name="Picture 39" descr="Wigner_GPD_TMD_3.png"/>
              <p:cNvPicPr>
                <a:picLocks noChangeAspect="1"/>
              </p:cNvPicPr>
              <p:nvPr/>
            </p:nvPicPr>
            <p:blipFill>
              <a:blip r:embed="rId4"/>
              <a:srcRect l="20246" r="5398" b="7344"/>
              <a:stretch>
                <a:fillRect/>
              </a:stretch>
            </p:blipFill>
            <p:spPr>
              <a:xfrm>
                <a:off x="0" y="1341438"/>
                <a:ext cx="2150998" cy="2461081"/>
              </a:xfrm>
              <a:prstGeom prst="rect">
                <a:avLst/>
              </a:prstGeom>
            </p:spPr>
          </p:pic>
        </p:grpSp>
      </p:grpSp>
      <p:grpSp>
        <p:nvGrpSpPr>
          <p:cNvPr id="9" name="Group 42"/>
          <p:cNvGrpSpPr/>
          <p:nvPr/>
        </p:nvGrpSpPr>
        <p:grpSpPr>
          <a:xfrm>
            <a:off x="6769464" y="4315877"/>
            <a:ext cx="3862024" cy="2518313"/>
            <a:chOff x="5245464" y="4315876"/>
            <a:chExt cx="3862024" cy="2518313"/>
          </a:xfrm>
        </p:grpSpPr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5245464" y="5330839"/>
              <a:ext cx="1048611" cy="124303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Form Factors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G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E</a:t>
              </a:r>
              <a:r>
                <a:rPr lang="en-GB" altLang="zh-CN" sz="2000" dirty="0">
                  <a:solidFill>
                    <a:srgbClr val="000000"/>
                  </a:solidFill>
                </a:rPr>
                <a:t>(Q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), 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G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M</a:t>
              </a:r>
              <a:r>
                <a:rPr lang="en-GB" altLang="zh-CN" sz="2000" dirty="0">
                  <a:solidFill>
                    <a:srgbClr val="000000"/>
                  </a:solidFill>
                </a:rPr>
                <a:t>(Q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)</a:t>
              </a:r>
              <a:r>
                <a:rPr lang="x-none" altLang="zh-CN" sz="2000">
                  <a:solidFill>
                    <a:srgbClr val="000000"/>
                  </a:solidFill>
                </a:rPr>
                <a:t>‏</a:t>
              </a:r>
              <a:endParaRPr lang="en-GB" altLang="zh-CN" sz="2000" dirty="0">
                <a:solidFill>
                  <a:srgbClr val="000000"/>
                </a:solidFill>
              </a:endParaRPr>
            </a:p>
          </p:txBody>
        </p:sp>
        <p:pic>
          <p:nvPicPr>
            <p:cNvPr id="41" name="Picture 40" descr="Wigner_GPD_TMD_1.png"/>
            <p:cNvPicPr>
              <a:picLocks noChangeAspect="1"/>
            </p:cNvPicPr>
            <p:nvPr/>
          </p:nvPicPr>
          <p:blipFill>
            <a:blip r:embed="rId3"/>
            <a:srcRect l="47166"/>
            <a:stretch>
              <a:fillRect/>
            </a:stretch>
          </p:blipFill>
          <p:spPr>
            <a:xfrm>
              <a:off x="6317523" y="4315876"/>
              <a:ext cx="2789965" cy="2518313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219200" y="969963"/>
            <a:ext cx="287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Transverse Momentum Dist.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E5E960-0053-7546-B2E5-435B94AA8800}"/>
              </a:ext>
            </a:extLst>
          </p:cNvPr>
          <p:cNvGrpSpPr/>
          <p:nvPr/>
        </p:nvGrpSpPr>
        <p:grpSpPr>
          <a:xfrm>
            <a:off x="5370514" y="973621"/>
            <a:ext cx="5688189" cy="4400085"/>
            <a:chOff x="5370514" y="973621"/>
            <a:chExt cx="5688189" cy="4400085"/>
          </a:xfrm>
        </p:grpSpPr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6096001" y="4149735"/>
              <a:ext cx="647700" cy="3807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/>
                <a:t>d</a:t>
              </a:r>
              <a:r>
                <a:rPr lang="en-GB" altLang="zh-CN" sz="2000" baseline="30000"/>
                <a:t>2</a:t>
              </a:r>
              <a:r>
                <a:rPr lang="en-GB" altLang="zh-CN" sz="2000"/>
                <a:t>r</a:t>
              </a:r>
              <a:r>
                <a:rPr lang="en-GB" altLang="zh-CN" sz="2000" baseline="-25000"/>
                <a:t>T</a:t>
              </a:r>
              <a:r>
                <a:rPr lang="en-GB" altLang="zh-CN" sz="200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7688540" y="3807321"/>
              <a:ext cx="2987675" cy="3553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dirty="0"/>
                <a:t> dx &amp; </a:t>
              </a:r>
              <a:r>
                <a:rPr lang="en-GB" altLang="zh-CN" sz="1600" dirty="0"/>
                <a:t>Fourier Transformation   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E2C157-429C-A04E-988F-09922CD4A1F5}"/>
                </a:ext>
              </a:extLst>
            </p:cNvPr>
            <p:cNvGrpSpPr/>
            <p:nvPr/>
          </p:nvGrpSpPr>
          <p:grpSpPr>
            <a:xfrm>
              <a:off x="5370514" y="973621"/>
              <a:ext cx="5688189" cy="4400085"/>
              <a:chOff x="5370514" y="973621"/>
              <a:chExt cx="5688189" cy="4400085"/>
            </a:xfrm>
          </p:grpSpPr>
          <p:sp>
            <p:nvSpPr>
              <p:cNvPr id="19470" name="Line 17"/>
              <p:cNvSpPr>
                <a:spLocks noChangeShapeType="1"/>
              </p:cNvSpPr>
              <p:nvPr/>
            </p:nvSpPr>
            <p:spPr bwMode="auto">
              <a:xfrm flipH="1">
                <a:off x="5370514" y="2776451"/>
                <a:ext cx="2169130" cy="2597255"/>
              </a:xfrm>
              <a:prstGeom prst="line">
                <a:avLst/>
              </a:prstGeom>
              <a:noFill/>
              <a:ln w="9360">
                <a:solidFill>
                  <a:srgbClr val="00B05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2" name="Line 19"/>
              <p:cNvSpPr>
                <a:spLocks noChangeShapeType="1"/>
              </p:cNvSpPr>
              <p:nvPr/>
            </p:nvSpPr>
            <p:spPr bwMode="auto">
              <a:xfrm flipH="1">
                <a:off x="7426567" y="2792897"/>
                <a:ext cx="574432" cy="2394566"/>
              </a:xfrm>
              <a:prstGeom prst="line">
                <a:avLst/>
              </a:prstGeom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38" name="Picture 37" descr="Wigner_GPD_TMD_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48630" y="1446213"/>
                <a:ext cx="2610073" cy="2379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481" name="Text Box 5"/>
              <p:cNvSpPr txBox="1">
                <a:spLocks noChangeArrowheads="1"/>
              </p:cNvSpPr>
              <p:nvPr/>
            </p:nvSpPr>
            <p:spPr bwMode="auto">
              <a:xfrm>
                <a:off x="7602717" y="2349500"/>
                <a:ext cx="633805" cy="380746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3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altLang="zh-CN" sz="2000">
                    <a:solidFill>
                      <a:srgbClr val="000000"/>
                    </a:solidFill>
                  </a:rPr>
                  <a:t>GPD</a:t>
                </a:r>
              </a:p>
            </p:txBody>
          </p:sp>
          <p:sp>
            <p:nvSpPr>
              <p:cNvPr id="19482" name="Line 6"/>
              <p:cNvSpPr>
                <a:spLocks noChangeShapeType="1"/>
              </p:cNvSpPr>
              <p:nvPr/>
            </p:nvSpPr>
            <p:spPr bwMode="auto">
              <a:xfrm>
                <a:off x="6353787" y="1352983"/>
                <a:ext cx="1152525" cy="935038"/>
              </a:xfrm>
              <a:prstGeom prst="line">
                <a:avLst/>
              </a:prstGeom>
              <a:noFill/>
              <a:ln w="9360">
                <a:solidFill>
                  <a:srgbClr val="00B05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3" name="Text Box 7"/>
              <p:cNvSpPr txBox="1">
                <a:spLocks noChangeArrowheads="1"/>
              </p:cNvSpPr>
              <p:nvPr/>
            </p:nvSpPr>
            <p:spPr bwMode="auto">
              <a:xfrm>
                <a:off x="7297917" y="1616076"/>
                <a:ext cx="659453" cy="380746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3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altLang="zh-CN" sz="2000"/>
                  <a:t>d</a:t>
                </a:r>
                <a:r>
                  <a:rPr lang="en-GB" altLang="zh-CN" sz="2000" baseline="30000"/>
                  <a:t>2</a:t>
                </a:r>
                <a:r>
                  <a:rPr lang="en-GB" altLang="zh-CN" sz="2000"/>
                  <a:t>k</a:t>
                </a:r>
                <a:r>
                  <a:rPr lang="en-GB" altLang="zh-CN" sz="2000" baseline="-25000"/>
                  <a:t>T</a:t>
                </a:r>
                <a:r>
                  <a:rPr lang="en-GB" altLang="zh-CN" sz="2000" baseline="-25000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544034" y="973621"/>
                <a:ext cx="2512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Generalized Parton Dist.</a:t>
                </a:r>
              </a:p>
            </p:txBody>
          </p:sp>
        </p:grp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1475-5DEE-A247-B0F7-1CE3B712C2AD}" type="datetime1">
              <a:rPr lang="en-US" smtClean="0"/>
              <a:t>4/11/19</a:t>
            </a:fld>
            <a:endParaRPr lang="en-US"/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416214" y="3068639"/>
            <a:ext cx="5470092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ctr"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5400" b="1" u="sng" dirty="0">
                <a:solidFill>
                  <a:srgbClr val="FF40FF"/>
                </a:solidFill>
                <a:latin typeface="Arial" pitchFamily="34" charset="0"/>
                <a:cs typeface="Arial" pitchFamily="34" charset="0"/>
              </a:rPr>
              <a:t>Tomography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FE8AA8-B98B-3D45-A2B8-8C5C091C6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</p:spTree>
    <p:extLst>
      <p:ext uri="{BB962C8B-B14F-4D97-AF65-F5344CB8AC3E}">
        <p14:creationId xmlns:p14="http://schemas.microsoft.com/office/powerpoint/2010/main" val="348896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7929-CC66-7748-B984-F6FF76BA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281"/>
            <a:ext cx="10515600" cy="1050324"/>
          </a:xfrm>
        </p:spPr>
        <p:txBody>
          <a:bodyPr/>
          <a:lstStyle/>
          <a:p>
            <a:r>
              <a:rPr lang="en-US" dirty="0"/>
              <a:t>Coherent production at an EIC using               Production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C1430E-209F-5B4D-A3F4-84D55D13E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8400" y="2044057"/>
            <a:ext cx="9598541" cy="434634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BE454-1E97-D746-A02B-4BEC5D13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5EFA-ED75-6141-AB8A-F1212B871244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3E18F-64F8-6C4F-A9A2-80660266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07895-CC95-724A-B0FF-ABA3DFED3147}"/>
              </a:ext>
            </a:extLst>
          </p:cNvPr>
          <p:cNvSpPr txBox="1"/>
          <p:nvPr/>
        </p:nvSpPr>
        <p:spPr>
          <a:xfrm>
            <a:off x="5078627" y="1235676"/>
            <a:ext cx="17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White paper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BADD16-8B46-A740-94E6-487B43A7B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064" y="463207"/>
            <a:ext cx="12573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48A96-1038-B74A-80BD-74E16915C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320" y="1631091"/>
            <a:ext cx="580883" cy="352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4F0447-2B8A-CC4D-B07B-FA59C94FC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033" y="1456553"/>
            <a:ext cx="254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0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3781-78E3-4242-AFE0-2AF8B7D2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844621"/>
          </a:xfrm>
        </p:spPr>
        <p:txBody>
          <a:bodyPr/>
          <a:lstStyle/>
          <a:p>
            <a:r>
              <a:rPr lang="en-US" dirty="0"/>
              <a:t>Challenges with Nuclei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87BF-EA54-2549-BC50-369614044A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Jefferson Lab will provide information in the valence region</a:t>
            </a:r>
          </a:p>
          <a:p>
            <a:endParaRPr lang="en-US" dirty="0"/>
          </a:p>
          <a:p>
            <a:pPr lvl="1"/>
            <a:r>
              <a:rPr lang="en-US" dirty="0"/>
              <a:t>Coherent DVCS  is safer, in terms of factorization, than coherent DVMP for the energy range involved.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decrease in cross section due to the form factor requires CLAS12 high luminosity  10</a:t>
            </a:r>
            <a:r>
              <a:rPr lang="en-US" baseline="30000" dirty="0"/>
              <a:t>35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and higher.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Exclusivity requirement difficult for fixed heavy targets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Q</a:t>
            </a:r>
            <a:r>
              <a:rPr lang="en-US" baseline="30000" dirty="0"/>
              <a:t>2</a:t>
            </a:r>
            <a:r>
              <a:rPr lang="en-US" dirty="0"/>
              <a:t> should be large enough to insure  factorization and the handbag diagram approach.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FEC24-4247-B84B-BE05-1FB48A83A8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EIC will provide information on the sea and gluon dominated region</a:t>
            </a:r>
          </a:p>
          <a:p>
            <a:endParaRPr lang="en-US" dirty="0"/>
          </a:p>
          <a:p>
            <a:pPr lvl="1"/>
            <a:r>
              <a:rPr lang="en-US" dirty="0"/>
              <a:t>Coherent DVCS and DVMP in a wide kinematic range will be accessible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DVMP with heavy </a:t>
            </a:r>
            <a:r>
              <a:rPr lang="en-US" dirty="0" err="1"/>
              <a:t>quarkonia</a:t>
            </a:r>
            <a:r>
              <a:rPr lang="en-US" dirty="0"/>
              <a:t> can provide more direct information on gluons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Recoiling nuclei will a little be easier to detect than in fixed target experiments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luminosity is critical for the DVCS process for zero spin.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24794-3D00-BE43-8DC8-251FF3EE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04B6-CD78-734B-AB5C-0E2994FC0D70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A0D3-F962-264B-AB18-DC460ADC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33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A39A-C6C9-2048-9701-47239617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Motion of Quarks and Gluons in  </a:t>
            </a:r>
            <a:r>
              <a:rPr lang="en-US" baseline="30000" dirty="0"/>
              <a:t>4</a:t>
            </a:r>
            <a:r>
              <a:rPr lang="en-US" dirty="0"/>
              <a:t>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DE421-281C-FC4E-83B6-D984E6AC1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95424"/>
            <a:ext cx="5181600" cy="5442446"/>
          </a:xfrm>
        </p:spPr>
        <p:txBody>
          <a:bodyPr>
            <a:normAutofit/>
          </a:bodyPr>
          <a:lstStyle/>
          <a:p>
            <a:r>
              <a:rPr lang="en-US" dirty="0"/>
              <a:t>One of the transverse momentum dependent distribution functions is known as the Boer-Mulders function</a:t>
            </a:r>
          </a:p>
          <a:p>
            <a:pPr lvl="1"/>
            <a:r>
              <a:rPr lang="en-US" dirty="0"/>
              <a:t>It corresponds to transversely polarized quarks in unpolarized nucleons.</a:t>
            </a:r>
          </a:p>
          <a:p>
            <a:pPr lvl="1"/>
            <a:r>
              <a:rPr lang="en-US" dirty="0"/>
              <a:t>The observable that contains the Boer-Mulders function is the angular modulation of the hadron plane with respect to the lepton plane.</a:t>
            </a:r>
          </a:p>
          <a:p>
            <a:pPr lvl="1"/>
            <a:r>
              <a:rPr lang="en-US" dirty="0"/>
              <a:t>It would be important to understand the EMC effect in the transverse momentum dependent distributions in comparison to the longitudinal case.</a:t>
            </a:r>
          </a:p>
          <a:p>
            <a:pPr lvl="1"/>
            <a:r>
              <a:rPr lang="en-US" dirty="0"/>
              <a:t>With the Boer-Mulders function there is no need to polarize the target and separate structure effect from spin effects.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3DDF8-23CC-014E-96D1-D16CE50E57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JLab</a:t>
            </a:r>
            <a:r>
              <a:rPr lang="en-US" dirty="0"/>
              <a:t> 12 will start such a program using nuclear targets</a:t>
            </a:r>
          </a:p>
          <a:p>
            <a:endParaRPr lang="en-US" dirty="0"/>
          </a:p>
          <a:p>
            <a:r>
              <a:rPr lang="en-US" dirty="0"/>
              <a:t>EIC will be the ultimate machine for such studies since it has wide kinematic flexibility to validate the global analysis of data.</a:t>
            </a:r>
          </a:p>
          <a:p>
            <a:endParaRPr lang="en-US" dirty="0"/>
          </a:p>
          <a:p>
            <a:r>
              <a:rPr lang="en-US" dirty="0"/>
              <a:t>The challenge is having high luminosity and thus statistics to be able to provide bin in 5 –dimensions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262FC-09B0-AA4C-ACF7-DC3773B5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F728-6F6C-C948-A622-F50808DD52E0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38392-1CF2-4042-9377-07A50D40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3DEF0-0D53-054F-83DA-C4D3D173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290" y="5243716"/>
            <a:ext cx="2399785" cy="3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7B43-C903-BC47-BEDF-3EF328A3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4" y="0"/>
            <a:ext cx="10515600" cy="75141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4FAF-DD86-0A4B-A345-1A5A7895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7542"/>
            <a:ext cx="5181600" cy="4609421"/>
          </a:xfrm>
        </p:spPr>
        <p:txBody>
          <a:bodyPr/>
          <a:lstStyle/>
          <a:p>
            <a:r>
              <a:rPr lang="en-US" dirty="0"/>
              <a:t>The 3D landscape of nucleon and nuclei is challenging but not impossible.</a:t>
            </a:r>
          </a:p>
          <a:p>
            <a:r>
              <a:rPr lang="en-US" dirty="0" err="1"/>
              <a:t>JLab</a:t>
            </a:r>
            <a:r>
              <a:rPr lang="en-US" dirty="0"/>
              <a:t> 12 GeV is poised to make progress toward 3D imaging of the valence quark region of light nuclei</a:t>
            </a:r>
          </a:p>
          <a:p>
            <a:r>
              <a:rPr lang="en-US" dirty="0"/>
              <a:t>An EIC with high polarized luminosity and variable energy with comprehensive recoil detection is key to probe the gluonic and sea quark landscape of nuclei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5E2C6-9AE1-7244-A187-87B37B505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9793"/>
            <a:ext cx="5181600" cy="455716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Lattice calculations need to use the data for benchmark but should also guide the experiments in the corners of the phase space not accessible by experiment.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2683D-05EF-9540-8F40-742F5291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FEAB-075A-8341-A12A-6660D45F7260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C7CB6-FDE8-4A41-B1CD-36BA0569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0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33" y="0"/>
            <a:ext cx="5064716" cy="669453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4DDB-DE89-DE44-BC22-F450AEC1C995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94514" y="2002972"/>
            <a:ext cx="2187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“Polarized”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A98C6D-53D0-544E-823E-FBFE0814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C1F25-6FD0-3041-A345-6A8468ED1C34}"/>
              </a:ext>
            </a:extLst>
          </p:cNvPr>
          <p:cNvSpPr txBox="1"/>
          <p:nvPr/>
        </p:nvSpPr>
        <p:spPr>
          <a:xfrm>
            <a:off x="4238366" y="3076831"/>
            <a:ext cx="4652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260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469" y="1351710"/>
            <a:ext cx="5401733" cy="5193115"/>
          </a:xfrm>
        </p:spPr>
        <p:txBody>
          <a:bodyPr>
            <a:normAutofit/>
          </a:bodyPr>
          <a:lstStyle/>
          <a:p>
            <a:r>
              <a:rPr lang="en-US" dirty="0"/>
              <a:t>Exploring our understanding of QCD</a:t>
            </a:r>
          </a:p>
          <a:p>
            <a:pPr lvl="1"/>
            <a:r>
              <a:rPr lang="en-US" dirty="0"/>
              <a:t>Factorization</a:t>
            </a:r>
          </a:p>
          <a:p>
            <a:pPr lvl="1"/>
            <a:r>
              <a:rPr lang="en-US" dirty="0"/>
              <a:t>Evolution, universality</a:t>
            </a:r>
          </a:p>
          <a:p>
            <a:pPr lvl="1"/>
            <a:endParaRPr lang="en-US" dirty="0"/>
          </a:p>
          <a:p>
            <a:r>
              <a:rPr lang="en-US" dirty="0"/>
              <a:t>Distributions of confined </a:t>
            </a:r>
            <a:r>
              <a:rPr lang="en-US" dirty="0" err="1"/>
              <a:t>partons</a:t>
            </a:r>
            <a:endParaRPr lang="en-US" dirty="0"/>
          </a:p>
          <a:p>
            <a:pPr lvl="1"/>
            <a:r>
              <a:rPr lang="en-US" dirty="0"/>
              <a:t> charge and matter distributions, pressure distribution and spin distribution. </a:t>
            </a:r>
          </a:p>
          <a:p>
            <a:pPr lvl="1"/>
            <a:endParaRPr lang="en-US" dirty="0"/>
          </a:p>
          <a:p>
            <a:r>
              <a:rPr lang="en-US" dirty="0"/>
              <a:t>Dynamics of confined motion of </a:t>
            </a:r>
            <a:r>
              <a:rPr lang="en-US" dirty="0" err="1"/>
              <a:t>partons</a:t>
            </a:r>
            <a:endParaRPr lang="en-US" dirty="0"/>
          </a:p>
          <a:p>
            <a:pPr lvl="1"/>
            <a:r>
              <a:rPr lang="en-US" dirty="0"/>
              <a:t>Orbital motion, spin-orbit correlations, phases</a:t>
            </a:r>
          </a:p>
          <a:p>
            <a:pPr lvl="1"/>
            <a:endParaRPr lang="en-US" dirty="0"/>
          </a:p>
          <a:p>
            <a:r>
              <a:rPr lang="en-US" dirty="0"/>
              <a:t>Hadron formation, hadron propagation, coherence.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603" y="1370602"/>
            <a:ext cx="5759231" cy="478846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dirty="0"/>
              <a:t>Rest frame vs infinite momentum frame</a:t>
            </a:r>
          </a:p>
          <a:p>
            <a:pPr>
              <a:buClr>
                <a:srgbClr val="FF0000"/>
              </a:buClr>
            </a:pPr>
            <a:r>
              <a:rPr lang="en-US" dirty="0"/>
              <a:t>Models of the nucleon</a:t>
            </a:r>
          </a:p>
          <a:p>
            <a:pPr>
              <a:buClr>
                <a:srgbClr val="FF0000"/>
              </a:buClr>
            </a:pPr>
            <a:r>
              <a:rPr lang="en-US" dirty="0"/>
              <a:t>Lattice QCD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Moments of pdfs, quasi-pdfs….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0013-8C83-B542-ACE2-EC7DA375EE9C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35671"/>
            <a:ext cx="10515600" cy="713454"/>
          </a:xfrm>
        </p:spPr>
        <p:txBody>
          <a:bodyPr>
            <a:normAutofit/>
          </a:bodyPr>
          <a:lstStyle/>
          <a:p>
            <a:r>
              <a:rPr lang="en-US" dirty="0"/>
              <a:t>Science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6F37C-1CAF-ED4C-B22D-DBA2C7B8BCA4}"/>
              </a:ext>
            </a:extLst>
          </p:cNvPr>
          <p:cNvSpPr txBox="1"/>
          <p:nvPr/>
        </p:nvSpPr>
        <p:spPr>
          <a:xfrm>
            <a:off x="6608189" y="3978111"/>
            <a:ext cx="463235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Question in Nuclear Physics: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When does a nucleus behaves as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one coherent collection of </a:t>
            </a:r>
            <a:r>
              <a:rPr lang="en-US" sz="2400" dirty="0" err="1">
                <a:solidFill>
                  <a:srgbClr val="00B050"/>
                </a:solidFill>
              </a:rPr>
              <a:t>partons</a:t>
            </a:r>
            <a:r>
              <a:rPr lang="en-US" sz="2400" dirty="0">
                <a:solidFill>
                  <a:srgbClr val="00B050"/>
                </a:solidFill>
              </a:rPr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7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lus_3dim.jpg" descr="illus_3di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79320" y="1301262"/>
            <a:ext cx="3391343" cy="38371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7550524" y="5277971"/>
            <a:ext cx="4581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2D+1 quark  spatial charge distribution in a proton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accessible with 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@ 12 GeV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724" y="1077384"/>
            <a:ext cx="75673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Ø"/>
            </a:pPr>
            <a:r>
              <a:rPr lang="en-US" sz="2000" dirty="0"/>
              <a:t>New theoretical framework within QCD</a:t>
            </a:r>
          </a:p>
          <a:p>
            <a:pPr marL="800100" lvl="1" indent="-342900">
              <a:buClr>
                <a:srgbClr val="FFC000"/>
              </a:buClr>
              <a:buFont typeface="Wingdings" charset="2"/>
              <a:buChar char="ü"/>
            </a:pPr>
            <a:r>
              <a:rPr lang="en-US" sz="2000" dirty="0"/>
              <a:t>Non-local matrix elements linked to measurements</a:t>
            </a:r>
          </a:p>
          <a:p>
            <a:pPr marL="800100" lvl="1" indent="-342900">
              <a:buClr>
                <a:srgbClr val="FFC000"/>
              </a:buClr>
              <a:buFont typeface="Wingdings" charset="2"/>
              <a:buChar char="ü"/>
            </a:pPr>
            <a:r>
              <a:rPr lang="en-US" sz="2000" dirty="0"/>
              <a:t>Wigner distribution for a unified picture</a:t>
            </a:r>
          </a:p>
          <a:p>
            <a:pPr marL="800100" lvl="1" indent="-342900">
              <a:buClr>
                <a:srgbClr val="FFC000"/>
              </a:buClr>
              <a:buFont typeface="Wingdings" charset="2"/>
              <a:buChar char="ü"/>
            </a:pPr>
            <a:r>
              <a:rPr lang="en-US" sz="2000" dirty="0"/>
              <a:t>GPDs, TMDs: 3D images in space and momentum</a:t>
            </a:r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endParaRPr lang="en-US" sz="2000" dirty="0"/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r>
              <a:rPr lang="en-US" sz="2000" dirty="0"/>
              <a:t>Valence Quarks: Proof of principle achieved using </a:t>
            </a:r>
            <a:r>
              <a:rPr lang="en-US" sz="2000" dirty="0" err="1"/>
              <a:t>JLab</a:t>
            </a:r>
            <a:r>
              <a:rPr lang="en-US" sz="2000" dirty="0"/>
              <a:t> 6 GeV data, 12 GeV data are forthcoming in the short term. </a:t>
            </a:r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r>
              <a:rPr lang="en-US" sz="2000" dirty="0"/>
              <a:t>Gluons and Sea quarks: EIC is the key facility</a:t>
            </a:r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endParaRPr lang="en-US" sz="2000" dirty="0"/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r>
              <a:rPr lang="en-US" sz="2000" dirty="0"/>
              <a:t>3D imaging is intimately linked  to profound questions about intrinsic properties of the system in relation to its partonic constituents</a:t>
            </a:r>
          </a:p>
          <a:p>
            <a:pPr marL="800100" lvl="1" indent="-342900">
              <a:buClr>
                <a:srgbClr val="00B050"/>
              </a:buClr>
              <a:buFont typeface="Wingdings" charset="2"/>
              <a:buChar char="Ø"/>
            </a:pPr>
            <a:r>
              <a:rPr lang="en-US" sz="2000" dirty="0"/>
              <a:t> Confinement size of charge and of matter, total mass, total spin</a:t>
            </a:r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endParaRPr lang="en-US" sz="2000" dirty="0"/>
          </a:p>
          <a:p>
            <a:pPr marL="342900" indent="-342900">
              <a:buClr>
                <a:srgbClr val="00B050"/>
              </a:buClr>
              <a:buFont typeface="Wingdings" charset="2"/>
              <a:buChar char="Ø"/>
            </a:pPr>
            <a:r>
              <a:rPr lang="en-US" sz="2000" dirty="0"/>
              <a:t>The nucleus: a laboratory to study </a:t>
            </a:r>
            <a:r>
              <a:rPr lang="en-US" sz="2000" dirty="0" err="1"/>
              <a:t>partons</a:t>
            </a:r>
            <a:r>
              <a:rPr lang="en-US" sz="2000" dirty="0"/>
              <a:t> coherence, </a:t>
            </a:r>
            <a:r>
              <a:rPr lang="en-US" sz="2000" dirty="0" err="1"/>
              <a:t>partons</a:t>
            </a:r>
            <a:r>
              <a:rPr lang="en-US" sz="2000" dirty="0"/>
              <a:t> propagation, </a:t>
            </a:r>
            <a:r>
              <a:rPr lang="en-US" sz="2000" dirty="0" err="1"/>
              <a:t>partons</a:t>
            </a:r>
            <a:r>
              <a:rPr lang="en-US" sz="2000" dirty="0"/>
              <a:t> saturation, </a:t>
            </a:r>
            <a:r>
              <a:rPr lang="en-US" sz="2000" dirty="0" err="1"/>
              <a:t>parton</a:t>
            </a:r>
            <a:r>
              <a:rPr lang="en-US" sz="2000" dirty="0"/>
              <a:t> hadronization.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1C03174-68A4-2E43-8859-73960B5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75" y="158870"/>
            <a:ext cx="10515600" cy="506759"/>
          </a:xfrm>
          <a:solidFill>
            <a:srgbClr val="011893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3D Imaging of Nucleons &amp; Nuclei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67839-BF61-AC44-A7F2-F2FF7932B60D}"/>
              </a:ext>
            </a:extLst>
          </p:cNvPr>
          <p:cNvSpPr txBox="1"/>
          <p:nvPr/>
        </p:nvSpPr>
        <p:spPr>
          <a:xfrm>
            <a:off x="7732644" y="735495"/>
            <a:ext cx="4187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</a:t>
            </a:r>
            <a:r>
              <a:rPr lang="en-US" sz="1400" dirty="0" err="1"/>
              <a:t>Dupré</a:t>
            </a:r>
            <a:r>
              <a:rPr lang="en-US" sz="1400" dirty="0"/>
              <a:t>, M. </a:t>
            </a:r>
            <a:r>
              <a:rPr lang="en-US" sz="1400" dirty="0" err="1"/>
              <a:t>Guidal</a:t>
            </a:r>
            <a:r>
              <a:rPr lang="en-US" sz="1400" dirty="0"/>
              <a:t>, S. </a:t>
            </a:r>
            <a:r>
              <a:rPr lang="en-US" sz="1400" dirty="0" err="1"/>
              <a:t>Niccolai</a:t>
            </a:r>
            <a:r>
              <a:rPr lang="en-US" sz="1400" dirty="0"/>
              <a:t> and M. </a:t>
            </a:r>
            <a:r>
              <a:rPr lang="en-US" sz="1400" dirty="0" err="1"/>
              <a:t>Vanderhaeghen</a:t>
            </a:r>
            <a:endParaRPr lang="en-US" sz="1400" dirty="0"/>
          </a:p>
          <a:p>
            <a:r>
              <a:rPr lang="en-US" sz="1400" dirty="0"/>
              <a:t>Eur. Phys. J. A </a:t>
            </a:r>
            <a:r>
              <a:rPr lang="en-US" sz="1400" b="1" dirty="0"/>
              <a:t>53, </a:t>
            </a:r>
            <a:r>
              <a:rPr lang="en-US" sz="1400" dirty="0"/>
              <a:t>no. 8, 171 (217)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99966-06EE-4449-AF67-E84E21FB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595E-E360-E94D-89EB-460120CBCD95}" type="datetime1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78D0F-D2D2-824D-BE44-DCC7926C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</p:spTree>
    <p:extLst>
      <p:ext uri="{BB962C8B-B14F-4D97-AF65-F5344CB8AC3E}">
        <p14:creationId xmlns:p14="http://schemas.microsoft.com/office/powerpoint/2010/main" val="38496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4270"/>
            <a:ext cx="7772400" cy="518474"/>
          </a:xfrm>
          <a:solidFill>
            <a:srgbClr val="011893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Science in 3-Dimensions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B69A-CED3-7E4F-AFC4-72840E39D63B}" type="datetime1">
              <a:rPr lang="en-US" smtClean="0"/>
              <a:t>4/11/19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55" y="881788"/>
            <a:ext cx="3377862" cy="47440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3654" y="566908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Mimivirus</a:t>
            </a:r>
            <a:r>
              <a:rPr lang="en-US" dirty="0">
                <a:latin typeface="Arial" pitchFamily="34" charset="0"/>
                <a:cs typeface="Arial" pitchFamily="34" charset="0"/>
              </a:rPr>
              <a:t> imaged at LCLS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(SLAC)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06" y="651780"/>
            <a:ext cx="3420851" cy="27226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217" y="1079874"/>
            <a:ext cx="2040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3D </a:t>
            </a:r>
            <a:r>
              <a:rPr lang="en-US" dirty="0">
                <a:cs typeface="Arial" pitchFamily="34" charset="0"/>
              </a:rPr>
              <a:t>simulation</a:t>
            </a:r>
            <a:r>
              <a:rPr lang="en-US" dirty="0">
                <a:latin typeface="Arial" pitchFamily="34" charset="0"/>
                <a:cs typeface="Arial" pitchFamily="34" charset="0"/>
              </a:rPr>
              <a:t> of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15M</a:t>
            </a:r>
            <a:r>
              <a:rPr lang="en-US" baseline="-25000" dirty="0">
                <a:latin typeface="Arial" pitchFamily="34" charset="0"/>
                <a:cs typeface="Arial" pitchFamily="34" charset="0"/>
                <a:sym typeface="Wingdings 2"/>
              </a:rPr>
              <a:t></a:t>
            </a:r>
            <a:r>
              <a:rPr lang="en-US" dirty="0">
                <a:latin typeface="Arial" pitchFamily="34" charset="0"/>
                <a:cs typeface="Arial" pitchFamily="34" charset="0"/>
                <a:sym typeface="Wingdings 2"/>
              </a:rPr>
              <a:t> supernova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  <a:sym typeface="Wingdings 2"/>
              </a:rPr>
              <a:t>(ORNL)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747" y="3859545"/>
            <a:ext cx="7581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Predicted quark </a:t>
            </a:r>
          </a:p>
          <a:p>
            <a:r>
              <a:rPr lang="en-US" dirty="0">
                <a:cs typeface="Arial" pitchFamily="34" charset="0"/>
              </a:rPr>
              <a:t>T</a:t>
            </a:r>
            <a:r>
              <a:rPr lang="en-US" dirty="0">
                <a:latin typeface="Arial" pitchFamily="34" charset="0"/>
                <a:cs typeface="Arial" pitchFamily="34" charset="0"/>
              </a:rPr>
              <a:t>MD for a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polarized proton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(accessible with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dirty="0">
                <a:latin typeface="Arial" pitchFamily="34" charset="0"/>
                <a:cs typeface="Arial" pitchFamily="34" charset="0"/>
              </a:rPr>
              <a:t> @ 12 GeV)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67" y="3686227"/>
            <a:ext cx="4299281" cy="208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967234" y="4902295"/>
            <a:ext cx="774700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1749" y="600501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  <a:r>
              <a:rPr lang="en-US" dirty="0"/>
              <a:t>=0.1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1146BC2-A79A-C540-8D36-3C177EFDE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576B9-6EC4-DE4C-AA10-8BC43DEA0EC4}"/>
              </a:ext>
            </a:extLst>
          </p:cNvPr>
          <p:cNvSpPr txBox="1"/>
          <p:nvPr/>
        </p:nvSpPr>
        <p:spPr>
          <a:xfrm>
            <a:off x="98854" y="5560541"/>
            <a:ext cx="2995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 informed by</a:t>
            </a:r>
          </a:p>
          <a:p>
            <a:r>
              <a:rPr lang="en-US" dirty="0"/>
              <a:t>A global analysis of data from</a:t>
            </a:r>
          </a:p>
          <a:p>
            <a:r>
              <a:rPr lang="en-US" dirty="0"/>
              <a:t>HERMES, COMPASS and </a:t>
            </a:r>
            <a:r>
              <a:rPr lang="en-US" dirty="0" err="1"/>
              <a:t>Jlab</a:t>
            </a:r>
            <a:r>
              <a:rPr lang="en-US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67199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F6F5-8459-AE42-9D7F-E0D15867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 pitchFamily="2" charset="0"/>
                <a:ea typeface="Roboto" pitchFamily="2" charset="0"/>
              </a:rPr>
              <a:t>Experimental tools to access GPDs &amp; TMDs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43D23-8193-9A42-BB06-592459F9A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47538"/>
            <a:ext cx="11203005" cy="49762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Semi-Inclusive reactions:  </a:t>
            </a:r>
            <a:r>
              <a:rPr lang="en-US" i="1" dirty="0" err="1">
                <a:solidFill>
                  <a:srgbClr val="00B050"/>
                </a:solidFill>
                <a:sym typeface="Wingdings"/>
              </a:rPr>
              <a:t>e+p</a:t>
            </a:r>
            <a:r>
              <a:rPr lang="en-US" i="1" dirty="0">
                <a:solidFill>
                  <a:srgbClr val="00B050"/>
                </a:solidFill>
                <a:sym typeface="Wingdings"/>
              </a:rPr>
              <a:t>/A  </a:t>
            </a:r>
            <a:r>
              <a:rPr lang="en-US" i="1" dirty="0" err="1">
                <a:solidFill>
                  <a:srgbClr val="00B050"/>
                </a:solidFill>
                <a:sym typeface="Wingdings"/>
              </a:rPr>
              <a:t>e’+h</a:t>
            </a:r>
            <a:r>
              <a:rPr lang="en-US" i="1" dirty="0">
                <a:solidFill>
                  <a:srgbClr val="00B050"/>
                </a:solidFill>
                <a:sym typeface="Wingdings"/>
              </a:rPr>
              <a:t>(</a:t>
            </a:r>
            <a:r>
              <a:rPr lang="en-US" i="1" dirty="0">
                <a:solidFill>
                  <a:srgbClr val="00B050"/>
                </a:solidFill>
                <a:latin typeface="Symbol" pitchFamily="2" charset="2"/>
                <a:sym typeface="Wingdings"/>
              </a:rPr>
              <a:t>π</a:t>
            </a:r>
            <a:r>
              <a:rPr lang="en-US" i="1" dirty="0">
                <a:solidFill>
                  <a:srgbClr val="00B050"/>
                </a:solidFill>
                <a:sym typeface="Wingdings"/>
              </a:rPr>
              <a:t>,K,…)+X</a:t>
            </a:r>
          </a:p>
          <a:p>
            <a:pPr lvl="1"/>
            <a:r>
              <a:rPr lang="en-US" sz="1800" i="1" dirty="0">
                <a:solidFill>
                  <a:srgbClr val="011893"/>
                </a:solidFill>
                <a:sym typeface="Wingdings"/>
              </a:rPr>
              <a:t>Detect scattered lepton in coincidence with identified hadrons (mesons)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FF0000"/>
                </a:solidFill>
                <a:sym typeface="Wingdings"/>
              </a:rPr>
              <a:t>Semi-Inclusive Deep Inelastic Scattering (SIDIS)</a:t>
            </a:r>
          </a:p>
          <a:p>
            <a:pPr lvl="1"/>
            <a:r>
              <a:rPr lang="en-US" sz="1800" dirty="0">
                <a:solidFill>
                  <a:srgbClr val="FF40FF"/>
                </a:solidFill>
                <a:sym typeface="Wingdings"/>
              </a:rPr>
              <a:t>Challenge: </a:t>
            </a:r>
            <a:r>
              <a:rPr lang="en-US" sz="1800" dirty="0">
                <a:solidFill>
                  <a:srgbClr val="011893"/>
                </a:solidFill>
                <a:sym typeface="Wingdings"/>
              </a:rPr>
              <a:t> </a:t>
            </a:r>
          </a:p>
          <a:p>
            <a:pPr lvl="2"/>
            <a:r>
              <a:rPr lang="en-US" sz="1600" dirty="0">
                <a:solidFill>
                  <a:srgbClr val="011893"/>
                </a:solidFill>
                <a:sym typeface="Wingdings"/>
              </a:rPr>
              <a:t>High polarized luminosity  combined with large acceptance detectors</a:t>
            </a:r>
          </a:p>
          <a:p>
            <a:pPr lvl="2"/>
            <a:r>
              <a:rPr lang="en-US" sz="1600" dirty="0">
                <a:solidFill>
                  <a:srgbClr val="011893"/>
                </a:solidFill>
                <a:sym typeface="Wingdings"/>
              </a:rPr>
              <a:t> 5 key variables x,Q</a:t>
            </a:r>
            <a:r>
              <a:rPr lang="en-US" sz="1600" baseline="30000" dirty="0">
                <a:solidFill>
                  <a:srgbClr val="011893"/>
                </a:solidFill>
                <a:sym typeface="Wingdings"/>
              </a:rPr>
              <a:t>2</a:t>
            </a:r>
            <a:r>
              <a:rPr lang="en-US" sz="1600" dirty="0">
                <a:solidFill>
                  <a:srgbClr val="011893"/>
                </a:solidFill>
                <a:sym typeface="Wingdings"/>
              </a:rPr>
              <a:t>, z, </a:t>
            </a:r>
            <a:r>
              <a:rPr lang="en-US" sz="1600" dirty="0" err="1">
                <a:solidFill>
                  <a:srgbClr val="011893"/>
                </a:solidFill>
                <a:sym typeface="Wingdings"/>
              </a:rPr>
              <a:t>p</a:t>
            </a:r>
            <a:r>
              <a:rPr lang="en-US" sz="1600" baseline="-25000" dirty="0" err="1">
                <a:solidFill>
                  <a:srgbClr val="011893"/>
                </a:solidFill>
                <a:sym typeface="Wingdings"/>
              </a:rPr>
              <a:t>T</a:t>
            </a:r>
            <a:r>
              <a:rPr lang="en-US" sz="1600" dirty="0">
                <a:solidFill>
                  <a:srgbClr val="011893"/>
                </a:solidFill>
                <a:sym typeface="Wingdings"/>
              </a:rPr>
              <a:t> and</a:t>
            </a:r>
            <a:r>
              <a:rPr lang="en-US" sz="1400" dirty="0">
                <a:solidFill>
                  <a:srgbClr val="011893"/>
                </a:solidFill>
                <a:sym typeface="Wingdings"/>
              </a:rPr>
              <a:t> </a:t>
            </a:r>
            <a:r>
              <a:rPr lang="en-US" sz="1600" dirty="0">
                <a:solidFill>
                  <a:srgbClr val="011893"/>
                </a:solidFill>
                <a:sym typeface="Wingdings"/>
              </a:rPr>
              <a:t>angle between leptonic and hadronic plane</a:t>
            </a:r>
          </a:p>
          <a:p>
            <a:pPr lvl="2"/>
            <a:r>
              <a:rPr lang="en-US" sz="1600" dirty="0">
                <a:solidFill>
                  <a:srgbClr val="011893"/>
                </a:solidFill>
                <a:sym typeface="Wingdings"/>
              </a:rPr>
              <a:t>Fine binning needed</a:t>
            </a:r>
          </a:p>
          <a:p>
            <a:r>
              <a:rPr lang="en-US" dirty="0">
                <a:sym typeface="Wingdings"/>
              </a:rPr>
              <a:t>Exclusive reactions: </a:t>
            </a:r>
            <a:r>
              <a:rPr lang="en-US" i="1" dirty="0" err="1">
                <a:solidFill>
                  <a:srgbClr val="00B050"/>
                </a:solidFill>
                <a:sym typeface="Wingdings"/>
              </a:rPr>
              <a:t>e+p</a:t>
            </a:r>
            <a:r>
              <a:rPr lang="en-US" i="1" dirty="0">
                <a:solidFill>
                  <a:srgbClr val="00B050"/>
                </a:solidFill>
                <a:sym typeface="Wingdings"/>
              </a:rPr>
              <a:t>/A  e’+ p’/A’+ (</a:t>
            </a:r>
            <a:r>
              <a:rPr lang="en-US" i="1" dirty="0" err="1">
                <a:solidFill>
                  <a:srgbClr val="00B050"/>
                </a:solidFill>
                <a:sym typeface="Wingdings"/>
              </a:rPr>
              <a:t>γ,</a:t>
            </a:r>
            <a:r>
              <a:rPr lang="en-US" dirty="0" err="1">
                <a:solidFill>
                  <a:srgbClr val="00B05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i="1" dirty="0" err="1">
                <a:solidFill>
                  <a:srgbClr val="00B050"/>
                </a:solidFill>
                <a:sym typeface="Wingdings"/>
              </a:rPr>
              <a:t>,K</a:t>
            </a:r>
            <a:r>
              <a:rPr lang="en-US" i="1" dirty="0">
                <a:solidFill>
                  <a:srgbClr val="00B050"/>
                </a:solidFill>
                <a:sym typeface="Wingdings"/>
              </a:rPr>
              <a:t>,</a:t>
            </a:r>
            <a:r>
              <a:rPr lang="mr-IN" i="1" dirty="0">
                <a:solidFill>
                  <a:srgbClr val="00B050"/>
                </a:solidFill>
                <a:sym typeface="Wingdings"/>
              </a:rPr>
              <a:t>…</a:t>
            </a:r>
            <a:r>
              <a:rPr lang="en-US" i="1" dirty="0">
                <a:solidFill>
                  <a:srgbClr val="00B050"/>
                </a:solidFill>
                <a:sym typeface="Wingdings"/>
              </a:rPr>
              <a:t>)</a:t>
            </a:r>
          </a:p>
          <a:p>
            <a:pPr lvl="1"/>
            <a:r>
              <a:rPr lang="en-US" sz="1600" i="1" dirty="0">
                <a:solidFill>
                  <a:srgbClr val="011893"/>
                </a:solidFill>
                <a:sym typeface="Wingdings"/>
              </a:rPr>
              <a:t>Detect all final states including recoiling nucleon or nucleus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FF0000"/>
                </a:solidFill>
                <a:sym typeface="Wingdings"/>
              </a:rPr>
              <a:t>Deep Virtual Compton Scattering (DVCS) when detecting the real photon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FF0000"/>
                </a:solidFill>
                <a:sym typeface="Wingdings"/>
              </a:rPr>
              <a:t>Deep Virtual Meson Production (DVMP) when detecting 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sym typeface="Wingdings"/>
              </a:rPr>
              <a:t>Challenge:</a:t>
            </a:r>
          </a:p>
          <a:p>
            <a:pPr lvl="2"/>
            <a:r>
              <a:rPr lang="en-US" sz="1600" dirty="0">
                <a:solidFill>
                  <a:srgbClr val="011893"/>
                </a:solidFill>
                <a:sym typeface="Wingdings"/>
              </a:rPr>
              <a:t>High polarized luminosity  combined with large acceptance detectors</a:t>
            </a:r>
          </a:p>
          <a:p>
            <a:pPr lvl="2"/>
            <a:r>
              <a:rPr lang="en-US" sz="1600" dirty="0">
                <a:solidFill>
                  <a:srgbClr val="011893"/>
                </a:solidFill>
                <a:sym typeface="Wingdings"/>
              </a:rPr>
              <a:t>4 key variables  x,Q</a:t>
            </a:r>
            <a:r>
              <a:rPr lang="en-US" sz="1600" baseline="30000" dirty="0">
                <a:solidFill>
                  <a:srgbClr val="011893"/>
                </a:solidFill>
                <a:sym typeface="Wingdings"/>
              </a:rPr>
              <a:t>2</a:t>
            </a:r>
            <a:r>
              <a:rPr lang="en-US" sz="1600" dirty="0">
                <a:solidFill>
                  <a:srgbClr val="011893"/>
                </a:solidFill>
                <a:sym typeface="Wingdings"/>
              </a:rPr>
              <a:t>,t and angle between leptonic and production plane (   )</a:t>
            </a:r>
          </a:p>
          <a:p>
            <a:pPr lvl="2"/>
            <a:r>
              <a:rPr lang="en-US" sz="1600" dirty="0">
                <a:solidFill>
                  <a:srgbClr val="011893"/>
                </a:solidFill>
                <a:sym typeface="Wingdings"/>
              </a:rPr>
              <a:t>Fine binning needed</a:t>
            </a:r>
          </a:p>
          <a:p>
            <a:pPr lvl="2"/>
            <a:endParaRPr lang="en-US" sz="1600" dirty="0">
              <a:solidFill>
                <a:srgbClr val="011893"/>
              </a:solidFill>
              <a:sym typeface="Wingdings"/>
            </a:endParaRP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B4CFE-12D8-8149-85DC-2737AD1C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3B01-2BD9-5F4E-B1D2-039CB5690DC4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994BD-8F15-8542-BD7C-7BF47F20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89C184-BEB9-724E-99E8-A038F45761AF}"/>
              </a:ext>
            </a:extLst>
          </p:cNvPr>
          <p:cNvGrpSpPr/>
          <p:nvPr/>
        </p:nvGrpSpPr>
        <p:grpSpPr>
          <a:xfrm>
            <a:off x="8046405" y="1308386"/>
            <a:ext cx="3348298" cy="1833574"/>
            <a:chOff x="8046405" y="1308386"/>
            <a:chExt cx="3348298" cy="18335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B6C233-2077-5D4E-AA52-FA983AB87D9A}"/>
                </a:ext>
              </a:extLst>
            </p:cNvPr>
            <p:cNvGrpSpPr/>
            <p:nvPr/>
          </p:nvGrpSpPr>
          <p:grpSpPr>
            <a:xfrm>
              <a:off x="8133529" y="1419368"/>
              <a:ext cx="2633015" cy="1506203"/>
              <a:chOff x="7076371" y="2409968"/>
              <a:chExt cx="2633015" cy="150620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68AD5D6-5661-B346-A630-E72017E28F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9778" y="2984405"/>
                <a:ext cx="799608" cy="40286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B96B6FB-F7BF-0841-8D7F-4C562B4DD6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70583" y="3492532"/>
                <a:ext cx="651664" cy="406273"/>
              </a:xfrm>
              <a:prstGeom prst="line">
                <a:avLst/>
              </a:prstGeom>
              <a:ln w="19050" cmpd="tri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DAFD2B7-2051-AA4F-8A38-FDFE28C1E683}"/>
                  </a:ext>
                </a:extLst>
              </p:cNvPr>
              <p:cNvCxnSpPr/>
              <p:nvPr/>
            </p:nvCxnSpPr>
            <p:spPr>
              <a:xfrm>
                <a:off x="8818728" y="3460782"/>
                <a:ext cx="571990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15ED460-A70A-9E43-9796-74AA307EEC37}"/>
                  </a:ext>
                </a:extLst>
              </p:cNvPr>
              <p:cNvCxnSpPr/>
              <p:nvPr/>
            </p:nvCxnSpPr>
            <p:spPr>
              <a:xfrm rot="10800000" flipV="1">
                <a:off x="7076371" y="2831387"/>
                <a:ext cx="529851" cy="45323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5108BD8-C9A9-1049-9247-B8A808ABA4B6}"/>
                  </a:ext>
                </a:extLst>
              </p:cNvPr>
              <p:cNvCxnSpPr/>
              <p:nvPr/>
            </p:nvCxnSpPr>
            <p:spPr>
              <a:xfrm rot="5400000">
                <a:off x="7435388" y="2580802"/>
                <a:ext cx="421419" cy="7975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C8DE8E0-7FAD-964D-9C40-B08D83CBFE49}"/>
                  </a:ext>
                </a:extLst>
              </p:cNvPr>
              <p:cNvCxnSpPr>
                <a:stCxn id="20" idx="5"/>
              </p:cNvCxnSpPr>
              <p:nvPr/>
            </p:nvCxnSpPr>
            <p:spPr>
              <a:xfrm rot="16200000" flipH="1">
                <a:off x="8874829" y="3515786"/>
                <a:ext cx="392302" cy="4084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DE3D5A9-232C-CC47-A047-F9D794BB38EB}"/>
                  </a:ext>
                </a:extLst>
              </p:cNvPr>
              <p:cNvCxnSpPr/>
              <p:nvPr/>
            </p:nvCxnSpPr>
            <p:spPr>
              <a:xfrm>
                <a:off x="8904845" y="3479419"/>
                <a:ext cx="637194" cy="887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22EA3E-17B0-7B49-BB71-F7FB07789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27136">
                <a:off x="7522419" y="3000336"/>
                <a:ext cx="1016076" cy="20585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36019EF-FCE7-A84A-AD1D-541349F0317B}"/>
                  </a:ext>
                </a:extLst>
              </p:cNvPr>
              <p:cNvSpPr/>
              <p:nvPr/>
            </p:nvSpPr>
            <p:spPr>
              <a:xfrm>
                <a:off x="8334843" y="3265568"/>
                <a:ext cx="623163" cy="30261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F6CAA2-642C-3A41-90F4-A6274F02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5181" y="1684421"/>
              <a:ext cx="1709522" cy="2173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14346F-CC25-4845-9A48-11C4035A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6405" y="1620728"/>
              <a:ext cx="83276" cy="2405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2375FA6-5951-804B-8A0A-69314AC8C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3991" y="1308386"/>
              <a:ext cx="141715" cy="2361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196AB9-F7B3-BB4F-878D-1AFFE950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467" y="2939715"/>
              <a:ext cx="168538" cy="20224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2DD9D08-EFE2-BF45-828C-2A19D6F8C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90248" y="2837161"/>
              <a:ext cx="191933" cy="15354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58340F-5E73-3F47-9690-A1206A6AE3D3}"/>
              </a:ext>
            </a:extLst>
          </p:cNvPr>
          <p:cNvGrpSpPr/>
          <p:nvPr/>
        </p:nvGrpSpPr>
        <p:grpSpPr>
          <a:xfrm>
            <a:off x="8212223" y="4071571"/>
            <a:ext cx="2800262" cy="1058580"/>
            <a:chOff x="8473480" y="4917219"/>
            <a:chExt cx="2800262" cy="105858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0B3336-7A8A-C44B-968C-7ABBBDA572B2}"/>
                </a:ext>
              </a:extLst>
            </p:cNvPr>
            <p:cNvCxnSpPr/>
            <p:nvPr/>
          </p:nvCxnSpPr>
          <p:spPr>
            <a:xfrm rot="10800000" flipV="1">
              <a:off x="8473480" y="4917219"/>
              <a:ext cx="529851" cy="45323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90">
              <a:extLst>
                <a:ext uri="{FF2B5EF4-FFF2-40B4-BE49-F238E27FC236}">
                  <a16:creationId xmlns:a16="http://schemas.microsoft.com/office/drawing/2014/main" id="{39682E9A-345A-7841-A4CA-6FE47B9E7025}"/>
                </a:ext>
              </a:extLst>
            </p:cNvPr>
            <p:cNvGrpSpPr/>
            <p:nvPr/>
          </p:nvGrpSpPr>
          <p:grpSpPr>
            <a:xfrm>
              <a:off x="9204506" y="5717260"/>
              <a:ext cx="1464899" cy="258539"/>
              <a:chOff x="3276844" y="5721010"/>
              <a:chExt cx="1464899" cy="25853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CCB1032-F205-4B46-88DF-6E40083C93CB}"/>
                  </a:ext>
                </a:extLst>
              </p:cNvPr>
              <p:cNvCxnSpPr/>
              <p:nvPr/>
            </p:nvCxnSpPr>
            <p:spPr>
              <a:xfrm rot="10800000" flipV="1">
                <a:off x="3276844" y="5721010"/>
                <a:ext cx="496427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5C3D3FF-11CC-C544-8C70-B23D2C4DBB17}"/>
                  </a:ext>
                </a:extLst>
              </p:cNvPr>
              <p:cNvCxnSpPr/>
              <p:nvPr/>
            </p:nvCxnSpPr>
            <p:spPr>
              <a:xfrm>
                <a:off x="4169753" y="5721010"/>
                <a:ext cx="571990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54A3AD9-AC9C-7749-BF5D-DB3C5A19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693300">
              <a:off x="10074636" y="5251612"/>
              <a:ext cx="1016076" cy="20585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8A018CB-0CB8-AB4D-A77C-5E9992DC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415480">
              <a:off x="8859295" y="5159013"/>
              <a:ext cx="1016076" cy="205853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9808E5-ADCC-8149-BA1B-CEBA9C9A3EDF}"/>
                </a:ext>
              </a:extLst>
            </p:cNvPr>
            <p:cNvCxnSpPr/>
            <p:nvPr/>
          </p:nvCxnSpPr>
          <p:spPr>
            <a:xfrm flipV="1">
              <a:off x="10115474" y="5000263"/>
              <a:ext cx="1158268" cy="56497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9846B6-4096-B947-9582-14CC32E76562}"/>
                </a:ext>
              </a:extLst>
            </p:cNvPr>
            <p:cNvSpPr/>
            <p:nvPr/>
          </p:nvSpPr>
          <p:spPr>
            <a:xfrm>
              <a:off x="9613530" y="5490296"/>
              <a:ext cx="623163" cy="3026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B6C6B8-5C0F-AE48-A647-1391AFA169E3}"/>
              </a:ext>
            </a:extLst>
          </p:cNvPr>
          <p:cNvCxnSpPr/>
          <p:nvPr/>
        </p:nvCxnSpPr>
        <p:spPr>
          <a:xfrm rot="5400000">
            <a:off x="8569319" y="3818908"/>
            <a:ext cx="421419" cy="7975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2D2D1E5-9C8E-B24D-AB49-351713DF1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178" y="3863189"/>
            <a:ext cx="83276" cy="2405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698557-0C0F-474E-AD9F-25DCAE8D1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764" y="3537092"/>
            <a:ext cx="141715" cy="2361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6E7D866-87F8-D542-9277-24849D0C6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117" y="5189048"/>
            <a:ext cx="161853" cy="1942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E933EEB-35AA-7A40-AD17-B6135E8F9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2074" y="5029724"/>
            <a:ext cx="215520" cy="2847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CDBA60-4144-D042-A20C-E50F798EB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2621" y="3939483"/>
            <a:ext cx="186126" cy="2326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C425F97-D0C5-5944-B368-47EF5D0216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7631" y="4398694"/>
            <a:ext cx="137542" cy="1719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6084FC8-1DDF-B745-B7C4-796045FCD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8682" y="4625606"/>
            <a:ext cx="1236186" cy="20419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370DFA3-15C1-0941-A223-745D57E41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5190" y="4345119"/>
            <a:ext cx="1302883" cy="2152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5A8B486-BE89-E642-8CE6-7CDDCADAD2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9640" y="4215652"/>
            <a:ext cx="329997" cy="3499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2A53A8-6BA1-484C-A1B1-F3F7FFABD8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0675" y="1934134"/>
            <a:ext cx="329997" cy="349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AD9D6-21DC-0C46-AA4C-8E11B0AAE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2383" y="5410086"/>
            <a:ext cx="1270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35" y="0"/>
            <a:ext cx="10757647" cy="8682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Deeply Virtual Compton Scattering</a:t>
            </a:r>
            <a:br>
              <a:rPr lang="en-US" dirty="0"/>
            </a:br>
            <a:r>
              <a:rPr lang="en-US" sz="2700" dirty="0"/>
              <a:t>A clean probe of GPDs 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19" y="1502889"/>
            <a:ext cx="5237628" cy="2116667"/>
          </a:xfrm>
          <a:solidFill>
            <a:srgbClr val="011893"/>
          </a:solidFill>
        </p:spPr>
      </p:pic>
      <p:cxnSp>
        <p:nvCxnSpPr>
          <p:cNvPr id="7" name="Straight Connector 6"/>
          <p:cNvCxnSpPr/>
          <p:nvPr/>
        </p:nvCxnSpPr>
        <p:spPr>
          <a:xfrm>
            <a:off x="6470248" y="1863524"/>
            <a:ext cx="0" cy="1597306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831256" y="1900177"/>
            <a:ext cx="0" cy="1597306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29326" y="1527858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81" y="3207123"/>
            <a:ext cx="185669" cy="25407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48609" y="3878555"/>
            <a:ext cx="5697711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At large Q</a:t>
            </a:r>
            <a:r>
              <a:rPr lang="en-US" sz="2000" baseline="30000" dirty="0"/>
              <a:t>2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11893"/>
                </a:solidFill>
              </a:rPr>
              <a:t>QCD factorization theorem</a:t>
            </a:r>
          </a:p>
          <a:p>
            <a:pPr marL="285750" indent="-285750">
              <a:buFont typeface="Arial" charset="0"/>
              <a:buChar char="•"/>
            </a:pPr>
            <a:endParaRPr lang="en-US" sz="2000" baseline="30000" dirty="0"/>
          </a:p>
          <a:p>
            <a:pPr marL="285750" indent="-285750">
              <a:buFont typeface="Arial" charset="0"/>
              <a:buChar char="•"/>
            </a:pPr>
            <a:endParaRPr lang="en-US" sz="2000" baseline="30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At twist-2: </a:t>
            </a:r>
            <a:r>
              <a:rPr lang="en-US" sz="2000" dirty="0">
                <a:solidFill>
                  <a:srgbClr val="011893"/>
                </a:solidFill>
              </a:rPr>
              <a:t>4 quark helicity conserving GPDs:  </a:t>
            </a:r>
          </a:p>
          <a:p>
            <a:pPr marL="285750" indent="-285750">
              <a:buFont typeface="Arial" charset="0"/>
              <a:buChar char="•"/>
            </a:pPr>
            <a:endParaRPr lang="en-US" sz="2000" baseline="300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baseline="300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Key: </a:t>
            </a:r>
            <a:r>
              <a:rPr lang="en-US" sz="2000" dirty="0">
                <a:solidFill>
                  <a:srgbClr val="011893"/>
                </a:solidFill>
              </a:rPr>
              <a:t>Q</a:t>
            </a:r>
            <a:r>
              <a:rPr lang="en-US" sz="2000" baseline="30000" dirty="0">
                <a:solidFill>
                  <a:srgbClr val="011893"/>
                </a:solidFill>
              </a:rPr>
              <a:t>2</a:t>
            </a:r>
            <a:r>
              <a:rPr lang="en-US" sz="2000" dirty="0">
                <a:solidFill>
                  <a:srgbClr val="011893"/>
                </a:solidFill>
              </a:rPr>
              <a:t> leverage needed to test QCD scaling</a:t>
            </a:r>
          </a:p>
          <a:p>
            <a:pPr lvl="1"/>
            <a:endParaRPr lang="en-US" sz="2000" dirty="0">
              <a:solidFill>
                <a:srgbClr val="0118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1893"/>
                </a:solidFill>
              </a:rPr>
              <a:t>High statistics required for a clean extraction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solidFill>
                <a:srgbClr val="011893"/>
              </a:solidFill>
            </a:endParaRPr>
          </a:p>
          <a:p>
            <a:r>
              <a:rPr lang="en-US" sz="2000" dirty="0">
                <a:solidFill>
                  <a:srgbClr val="011893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43549" y="1201993"/>
            <a:ext cx="1392369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&gt;&gt; 1 GeV</a:t>
            </a:r>
            <a:r>
              <a:rPr lang="en-US" baseline="30000" dirty="0"/>
              <a:t>2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20" y="2225518"/>
            <a:ext cx="176658" cy="23286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945" y="2130269"/>
            <a:ext cx="245900" cy="373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4DE74-5EB5-4B4B-8847-7F16B87A1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229" y="1996887"/>
            <a:ext cx="253925" cy="2693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2472E27-54AD-944A-8B45-9AAC870CA5F0}"/>
              </a:ext>
            </a:extLst>
          </p:cNvPr>
          <p:cNvGrpSpPr/>
          <p:nvPr/>
        </p:nvGrpSpPr>
        <p:grpSpPr>
          <a:xfrm>
            <a:off x="631390" y="1190740"/>
            <a:ext cx="2938183" cy="2175588"/>
            <a:chOff x="654836" y="1202463"/>
            <a:chExt cx="2938183" cy="2175588"/>
          </a:xfrm>
        </p:grpSpPr>
        <p:grpSp>
          <p:nvGrpSpPr>
            <p:cNvPr id="59" name="Group 58"/>
            <p:cNvGrpSpPr/>
            <p:nvPr/>
          </p:nvGrpSpPr>
          <p:grpSpPr>
            <a:xfrm>
              <a:off x="654836" y="1202463"/>
              <a:ext cx="2938183" cy="2175588"/>
              <a:chOff x="2930336" y="2546200"/>
              <a:chExt cx="4182607" cy="297948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5922710" y="4783907"/>
                <a:ext cx="1031190" cy="393953"/>
                <a:chOff x="5844172" y="5384157"/>
                <a:chExt cx="1031190" cy="393953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5870293" y="5384157"/>
                  <a:ext cx="1005069" cy="34531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844172" y="5432384"/>
                  <a:ext cx="1022243" cy="345726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flipH="1">
                <a:off x="3158005" y="4779232"/>
                <a:ext cx="1031190" cy="393953"/>
                <a:chOff x="5844172" y="5384157"/>
                <a:chExt cx="1031190" cy="39395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870293" y="5384157"/>
                  <a:ext cx="1005069" cy="34531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844172" y="5432384"/>
                  <a:ext cx="1022243" cy="345726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5420537" y="4106385"/>
                <a:ext cx="391234" cy="594434"/>
              </a:xfrm>
              <a:prstGeom prst="line">
                <a:avLst/>
              </a:prstGeom>
              <a:ln w="19050">
                <a:solidFill>
                  <a:srgbClr val="0118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4277068" y="4107321"/>
                <a:ext cx="391234" cy="594434"/>
              </a:xfrm>
              <a:prstGeom prst="line">
                <a:avLst/>
              </a:prstGeom>
              <a:ln w="19050">
                <a:solidFill>
                  <a:srgbClr val="0118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656148" y="4111994"/>
                <a:ext cx="768545" cy="0"/>
              </a:xfrm>
              <a:prstGeom prst="line">
                <a:avLst/>
              </a:prstGeom>
              <a:ln w="19050">
                <a:solidFill>
                  <a:srgbClr val="0118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4130032" y="4591528"/>
                <a:ext cx="1840375" cy="439838"/>
              </a:xfrm>
              <a:prstGeom prst="ellipse">
                <a:avLst/>
              </a:prstGeom>
              <a:solidFill>
                <a:srgbClr val="011893"/>
              </a:solidFill>
              <a:ln>
                <a:solidFill>
                  <a:srgbClr val="011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GPDs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H="1">
                <a:off x="3001252" y="3539395"/>
                <a:ext cx="558572" cy="28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3563169" y="3029726"/>
                <a:ext cx="397361" cy="5170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2961983" y="5149811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755153" y="5156355"/>
                <a:ext cx="357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p’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930336" y="3087452"/>
                <a:ext cx="422613" cy="505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484120" y="2546200"/>
                <a:ext cx="495635" cy="505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k’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1051D9D-CD91-E244-8A80-068E78A3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14087">
              <a:off x="1051892" y="2093545"/>
              <a:ext cx="881028" cy="8990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35382EB-DF68-B14D-BF59-6BF4F53BF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918172">
              <a:off x="2367463" y="2091304"/>
              <a:ext cx="881028" cy="8990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CD24BF6-EEF8-3E41-A39D-279108487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290" y="1969993"/>
            <a:ext cx="159273" cy="1990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5953C-D2D1-9841-A371-B7024FA8B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9891" y="2477620"/>
            <a:ext cx="2324100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CA62D0-2AFF-CA43-9DF8-1E33C93D7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572" y="2467535"/>
            <a:ext cx="337101" cy="145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B8732B-C6F9-B246-BC0F-482B9A9F95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7143" y="2467534"/>
            <a:ext cx="327573" cy="14119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B4A13B-9863-2242-B4E2-23EA28DC8434}"/>
              </a:ext>
            </a:extLst>
          </p:cNvPr>
          <p:cNvCxnSpPr>
            <a:cxnSpLocks/>
          </p:cNvCxnSpPr>
          <p:nvPr/>
        </p:nvCxnSpPr>
        <p:spPr>
          <a:xfrm>
            <a:off x="2548218" y="2420471"/>
            <a:ext cx="188259" cy="26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B5196A-C6A4-3B46-9B65-618D611A6697}"/>
              </a:ext>
            </a:extLst>
          </p:cNvPr>
          <p:cNvCxnSpPr/>
          <p:nvPr/>
        </p:nvCxnSpPr>
        <p:spPr>
          <a:xfrm flipV="1">
            <a:off x="1499347" y="2380129"/>
            <a:ext cx="201706" cy="302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FA30461F-B737-1244-94EE-D21DC45614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4884" y="4930608"/>
            <a:ext cx="3454400" cy="3175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7DFB9-F94C-F946-8703-70F88835C3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1140" y="3739661"/>
            <a:ext cx="2079418" cy="140335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65C5-26E9-D140-AADC-7EF1AA235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5901-C83B-5F47-815A-34ACABF37F76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984D8-72C9-F641-AB17-13DAB0B8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0F4A90-AAB0-9040-877C-36B062ABCB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8623" y="2921152"/>
            <a:ext cx="1581018" cy="6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2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ChangeArrowheads="1"/>
          </p:cNvSpPr>
          <p:nvPr/>
        </p:nvSpPr>
        <p:spPr bwMode="auto">
          <a:xfrm>
            <a:off x="4724400" y="914400"/>
            <a:ext cx="2590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07" name="Text Box 3"/>
          <p:cNvSpPr txBox="1">
            <a:spLocks noChangeArrowheads="1"/>
          </p:cNvSpPr>
          <p:nvPr/>
        </p:nvSpPr>
        <p:spPr bwMode="auto">
          <a:xfrm>
            <a:off x="284813" y="228600"/>
            <a:ext cx="11632367" cy="584775"/>
          </a:xfrm>
          <a:prstGeom prst="rect">
            <a:avLst/>
          </a:prstGeom>
          <a:solidFill>
            <a:srgbClr val="011893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dirty="0">
                <a:solidFill>
                  <a:schemeClr val="bg1"/>
                </a:solidFill>
                <a:latin typeface="+mj-lt"/>
              </a:rPr>
              <a:t>Separating</a:t>
            </a:r>
            <a:r>
              <a:rPr lang="en-US" altLang="x-none" sz="3200" dirty="0">
                <a:latin typeface="+mj-lt"/>
              </a:rPr>
              <a:t> </a:t>
            </a:r>
            <a:r>
              <a:rPr lang="en-US" altLang="x-none" sz="3200" dirty="0">
                <a:solidFill>
                  <a:srgbClr val="FFFF00"/>
                </a:solidFill>
                <a:latin typeface="+mj-lt"/>
              </a:rPr>
              <a:t>GPDs</a:t>
            </a:r>
            <a:r>
              <a:rPr lang="en-US" altLang="x-none" sz="3200" dirty="0">
                <a:latin typeface="+mj-lt"/>
              </a:rPr>
              <a:t> </a:t>
            </a:r>
            <a:r>
              <a:rPr lang="en-US" altLang="x-none" sz="3200" dirty="0">
                <a:solidFill>
                  <a:schemeClr val="bg1"/>
                </a:solidFill>
                <a:latin typeface="+mj-lt"/>
              </a:rPr>
              <a:t>Through Polarization Measurements of Compton FF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981200" y="2195513"/>
            <a:ext cx="4419600" cy="533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09" name="Text Box 5"/>
          <p:cNvSpPr txBox="1">
            <a:spLocks noChangeArrowheads="1"/>
          </p:cNvSpPr>
          <p:nvPr/>
        </p:nvSpPr>
        <p:spPr bwMode="auto">
          <a:xfrm>
            <a:off x="2033588" y="2260601"/>
            <a:ext cx="4183062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dirty="0" err="1">
                <a:latin typeface="Symbol" charset="2"/>
              </a:rPr>
              <a:t>Ds</a:t>
            </a:r>
            <a:r>
              <a:rPr lang="en-US" altLang="x-none" baseline="-25000" dirty="0" err="1">
                <a:latin typeface="Comic Sans MS" charset="0"/>
              </a:rPr>
              <a:t>LU</a:t>
            </a:r>
            <a:r>
              <a:rPr lang="en-US" altLang="x-none" dirty="0">
                <a:latin typeface="Symbol" charset="2"/>
              </a:rPr>
              <a:t> </a:t>
            </a:r>
            <a:r>
              <a:rPr lang="en-US" altLang="x-none" dirty="0">
                <a:latin typeface="Tahoma" charset="0"/>
              </a:rPr>
              <a:t>~ </a:t>
            </a:r>
            <a:r>
              <a:rPr lang="en-US" altLang="x-none" dirty="0" err="1">
                <a:solidFill>
                  <a:srgbClr val="FF3300"/>
                </a:solidFill>
                <a:latin typeface="Tahoma" charset="0"/>
              </a:rPr>
              <a:t>sin</a:t>
            </a:r>
            <a:r>
              <a:rPr lang="en-US" altLang="x-none" dirty="0" err="1">
                <a:solidFill>
                  <a:srgbClr val="FF3300"/>
                </a:solidFill>
                <a:latin typeface="Symbol" charset="2"/>
              </a:rPr>
              <a:t>f</a:t>
            </a:r>
            <a:r>
              <a:rPr lang="en-US" altLang="x-none" dirty="0">
                <a:latin typeface="Tahoma" charset="0"/>
              </a:rPr>
              <a:t>{F</a:t>
            </a:r>
            <a:r>
              <a:rPr lang="en-US" altLang="x-none" baseline="-25000" dirty="0">
                <a:latin typeface="Tahoma" charset="0"/>
              </a:rPr>
              <a:t>1</a:t>
            </a:r>
            <a:r>
              <a:rPr lang="en-US" altLang="x-none" dirty="0">
                <a:solidFill>
                  <a:srgbClr val="C00000"/>
                </a:solidFill>
              </a:rPr>
              <a:t>H</a:t>
            </a:r>
            <a:r>
              <a:rPr lang="en-US" altLang="x-none" dirty="0">
                <a:solidFill>
                  <a:schemeClr val="hlink"/>
                </a:solidFill>
              </a:rPr>
              <a:t> </a:t>
            </a:r>
            <a:r>
              <a:rPr lang="en-US" altLang="x-none" dirty="0">
                <a:latin typeface="Tahoma" charset="0"/>
              </a:rPr>
              <a:t>+ </a:t>
            </a:r>
            <a:r>
              <a:rPr lang="en-US" altLang="x-none" dirty="0">
                <a:latin typeface="Symbol" charset="2"/>
              </a:rPr>
              <a:t>x</a:t>
            </a:r>
            <a:r>
              <a:rPr lang="en-US" altLang="x-none" dirty="0">
                <a:latin typeface="Tahoma" charset="0"/>
              </a:rPr>
              <a:t>(F</a:t>
            </a:r>
            <a:r>
              <a:rPr lang="en-US" altLang="x-none" baseline="-25000" dirty="0">
                <a:latin typeface="Tahoma" charset="0"/>
              </a:rPr>
              <a:t>1</a:t>
            </a:r>
            <a:r>
              <a:rPr lang="en-US" altLang="x-none" dirty="0">
                <a:latin typeface="Tahoma" charset="0"/>
              </a:rPr>
              <a:t>+F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latin typeface="Tahoma" charset="0"/>
              </a:rPr>
              <a:t>)</a:t>
            </a:r>
            <a:r>
              <a:rPr lang="en-US" altLang="x-none" dirty="0">
                <a:solidFill>
                  <a:srgbClr val="C00000"/>
                </a:solidFill>
              </a:rPr>
              <a:t>H</a:t>
            </a:r>
            <a:r>
              <a:rPr lang="en-US" altLang="x-none" dirty="0">
                <a:solidFill>
                  <a:srgbClr val="FF3300"/>
                </a:solidFill>
              </a:rPr>
              <a:t> </a:t>
            </a:r>
            <a:r>
              <a:rPr lang="en-US" altLang="x-none" dirty="0">
                <a:latin typeface="Tahoma" charset="0"/>
              </a:rPr>
              <a:t>+</a:t>
            </a:r>
            <a:r>
              <a:rPr lang="en-US" altLang="x-none" i="1" dirty="0">
                <a:latin typeface="Tahoma" charset="0"/>
              </a:rPr>
              <a:t>k</a:t>
            </a:r>
            <a:r>
              <a:rPr lang="en-US" altLang="x-none" dirty="0">
                <a:latin typeface="Tahoma" charset="0"/>
              </a:rPr>
              <a:t>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solidFill>
                  <a:srgbClr val="C00000"/>
                </a:solidFill>
              </a:rPr>
              <a:t>E</a:t>
            </a:r>
            <a:r>
              <a:rPr lang="en-US" altLang="x-none" dirty="0">
                <a:latin typeface="Tahoma" charset="0"/>
              </a:rPr>
              <a:t>}</a:t>
            </a:r>
            <a:r>
              <a:rPr lang="en-US" altLang="x-none" dirty="0" err="1">
                <a:latin typeface="Tahoma" charset="0"/>
              </a:rPr>
              <a:t>d</a:t>
            </a:r>
            <a:r>
              <a:rPr lang="en-US" altLang="x-none" dirty="0" err="1">
                <a:latin typeface="Symbol" charset="2"/>
              </a:rPr>
              <a:t>f</a:t>
            </a:r>
            <a:endParaRPr lang="en-US" altLang="x-none" dirty="0">
              <a:latin typeface="Tahoma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4879502" y="2170362"/>
            <a:ext cx="184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 dirty="0">
                <a:solidFill>
                  <a:srgbClr val="C00000"/>
                </a:solidFill>
              </a:rPr>
              <a:t>~</a:t>
            </a:r>
            <a:endParaRPr lang="en-US" altLang="x-none" sz="2400" dirty="0">
              <a:solidFill>
                <a:srgbClr val="C00000"/>
              </a:solidFill>
              <a:latin typeface="Tahoma" charset="0"/>
            </a:endParaRPr>
          </a:p>
        </p:txBody>
      </p:sp>
      <p:sp>
        <p:nvSpPr>
          <p:cNvPr id="1045512" name="Text Box 8"/>
          <p:cNvSpPr txBox="1">
            <a:spLocks noChangeArrowheads="1"/>
          </p:cNvSpPr>
          <p:nvPr/>
        </p:nvSpPr>
        <p:spPr bwMode="auto">
          <a:xfrm>
            <a:off x="1993900" y="1747838"/>
            <a:ext cx="379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dirty="0">
                <a:solidFill>
                  <a:srgbClr val="011893"/>
                </a:solidFill>
                <a:latin typeface="Arial" charset="0"/>
              </a:rPr>
              <a:t>Polarized beam, </a:t>
            </a:r>
            <a:r>
              <a:rPr lang="en-US" altLang="x-none" dirty="0" err="1">
                <a:solidFill>
                  <a:srgbClr val="011893"/>
                </a:solidFill>
                <a:latin typeface="Arial" charset="0"/>
              </a:rPr>
              <a:t>unpolarized</a:t>
            </a:r>
            <a:r>
              <a:rPr lang="en-US" altLang="x-none" dirty="0">
                <a:solidFill>
                  <a:srgbClr val="011893"/>
                </a:solidFill>
                <a:latin typeface="Arial" charset="0"/>
              </a:rPr>
              <a:t> target:</a:t>
            </a:r>
          </a:p>
        </p:txBody>
      </p:sp>
      <p:sp>
        <p:nvSpPr>
          <p:cNvPr id="1045513" name="Text Box 9"/>
          <p:cNvSpPr txBox="1">
            <a:spLocks noChangeArrowheads="1"/>
          </p:cNvSpPr>
          <p:nvPr/>
        </p:nvSpPr>
        <p:spPr bwMode="auto">
          <a:xfrm>
            <a:off x="2008188" y="3500438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dirty="0">
                <a:solidFill>
                  <a:srgbClr val="011893"/>
                </a:solidFill>
                <a:latin typeface="Arial" charset="0"/>
              </a:rPr>
              <a:t>Unpolarized beam, longitudinal target:</a:t>
            </a:r>
          </a:p>
        </p:txBody>
      </p:sp>
      <p:sp>
        <p:nvSpPr>
          <p:cNvPr id="1045514" name="Rectangle 10"/>
          <p:cNvSpPr>
            <a:spLocks noChangeArrowheads="1"/>
          </p:cNvSpPr>
          <p:nvPr/>
        </p:nvSpPr>
        <p:spPr bwMode="auto">
          <a:xfrm>
            <a:off x="1981200" y="3962400"/>
            <a:ext cx="4114800" cy="53340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15" name="Text Box 11"/>
          <p:cNvSpPr txBox="1">
            <a:spLocks noChangeArrowheads="1"/>
          </p:cNvSpPr>
          <p:nvPr/>
        </p:nvSpPr>
        <p:spPr bwMode="auto">
          <a:xfrm>
            <a:off x="1981201" y="4038601"/>
            <a:ext cx="4029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dirty="0" err="1">
                <a:latin typeface="Symbol" charset="2"/>
              </a:rPr>
              <a:t>Ds</a:t>
            </a:r>
            <a:r>
              <a:rPr lang="en-US" altLang="x-none" baseline="-25000" dirty="0" err="1">
                <a:latin typeface="Comic Sans MS" charset="0"/>
              </a:rPr>
              <a:t>UL</a:t>
            </a:r>
            <a:r>
              <a:rPr lang="en-US" altLang="x-none" dirty="0">
                <a:latin typeface="Symbol" charset="2"/>
              </a:rPr>
              <a:t> </a:t>
            </a:r>
            <a:r>
              <a:rPr lang="en-US" altLang="x-none" dirty="0">
                <a:latin typeface="Tahoma" charset="0"/>
              </a:rPr>
              <a:t>~ </a:t>
            </a:r>
            <a:r>
              <a:rPr lang="en-US" altLang="x-none" dirty="0" err="1">
                <a:solidFill>
                  <a:srgbClr val="FF3300"/>
                </a:solidFill>
                <a:latin typeface="Tahoma" charset="0"/>
              </a:rPr>
              <a:t>sin</a:t>
            </a:r>
            <a:r>
              <a:rPr lang="en-US" altLang="x-none" dirty="0" err="1">
                <a:solidFill>
                  <a:srgbClr val="FF3300"/>
                </a:solidFill>
                <a:latin typeface="Symbol" charset="2"/>
              </a:rPr>
              <a:t>f</a:t>
            </a:r>
            <a:r>
              <a:rPr lang="en-US" altLang="x-none" dirty="0">
                <a:latin typeface="Tahoma" charset="0"/>
              </a:rPr>
              <a:t>{F</a:t>
            </a:r>
            <a:r>
              <a:rPr lang="en-US" altLang="x-none" baseline="-25000" dirty="0">
                <a:latin typeface="Tahoma" charset="0"/>
              </a:rPr>
              <a:t>1</a:t>
            </a:r>
            <a:r>
              <a:rPr lang="en-US" altLang="x-none" dirty="0">
                <a:solidFill>
                  <a:srgbClr val="C00000"/>
                </a:solidFill>
              </a:rPr>
              <a:t>H</a:t>
            </a:r>
            <a:r>
              <a:rPr lang="en-US" altLang="x-none" dirty="0">
                <a:latin typeface="Tahoma" charset="0"/>
              </a:rPr>
              <a:t>+</a:t>
            </a:r>
            <a:r>
              <a:rPr lang="en-US" altLang="x-none" dirty="0">
                <a:latin typeface="Symbol" charset="2"/>
              </a:rPr>
              <a:t>x</a:t>
            </a:r>
            <a:r>
              <a:rPr lang="en-US" altLang="x-none" dirty="0">
                <a:latin typeface="Tahoma" charset="0"/>
              </a:rPr>
              <a:t>(F</a:t>
            </a:r>
            <a:r>
              <a:rPr lang="en-US" altLang="x-none" baseline="-25000" dirty="0">
                <a:latin typeface="Tahoma" charset="0"/>
              </a:rPr>
              <a:t>1</a:t>
            </a:r>
            <a:r>
              <a:rPr lang="en-US" altLang="x-none" dirty="0">
                <a:latin typeface="Tahoma" charset="0"/>
              </a:rPr>
              <a:t>+F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latin typeface="Tahoma" charset="0"/>
              </a:rPr>
              <a:t>)(</a:t>
            </a:r>
            <a:r>
              <a:rPr lang="en-US" altLang="x-none" dirty="0">
                <a:solidFill>
                  <a:srgbClr val="C00000"/>
                </a:solidFill>
              </a:rPr>
              <a:t>H</a:t>
            </a:r>
            <a:r>
              <a:rPr lang="en-US" altLang="x-none" dirty="0">
                <a:solidFill>
                  <a:srgbClr val="FF3300"/>
                </a:solidFill>
              </a:rPr>
              <a:t> </a:t>
            </a:r>
            <a:r>
              <a:rPr lang="en-US" altLang="x-none" dirty="0">
                <a:latin typeface="Tahoma" charset="0"/>
              </a:rPr>
              <a:t>+</a:t>
            </a:r>
            <a:r>
              <a:rPr lang="en-US" altLang="x-none" dirty="0"/>
              <a:t> … </a:t>
            </a:r>
            <a:r>
              <a:rPr lang="en-US" altLang="x-none" dirty="0">
                <a:latin typeface="Tahoma" charset="0"/>
              </a:rPr>
              <a:t>}</a:t>
            </a:r>
            <a:r>
              <a:rPr lang="en-US" altLang="x-none" dirty="0" err="1">
                <a:latin typeface="Tahoma" charset="0"/>
              </a:rPr>
              <a:t>d</a:t>
            </a:r>
            <a:r>
              <a:rPr lang="en-US" altLang="x-none" dirty="0" err="1">
                <a:latin typeface="Symbol" charset="2"/>
              </a:rPr>
              <a:t>f</a:t>
            </a:r>
            <a:endParaRPr lang="en-US" altLang="x-none" dirty="0">
              <a:latin typeface="Tahoma" charset="0"/>
            </a:endParaRPr>
          </a:p>
        </p:txBody>
      </p:sp>
      <p:sp>
        <p:nvSpPr>
          <p:cNvPr id="1045516" name="Rectangle 12"/>
          <p:cNvSpPr>
            <a:spLocks noChangeArrowheads="1"/>
          </p:cNvSpPr>
          <p:nvPr/>
        </p:nvSpPr>
        <p:spPr bwMode="auto">
          <a:xfrm>
            <a:off x="3533394" y="3940559"/>
            <a:ext cx="184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 dirty="0">
                <a:solidFill>
                  <a:srgbClr val="C00000"/>
                </a:solidFill>
              </a:rPr>
              <a:t>~</a:t>
            </a:r>
            <a:endParaRPr lang="en-US" altLang="x-none" sz="2400" dirty="0">
              <a:solidFill>
                <a:srgbClr val="C00000"/>
              </a:solidFill>
              <a:latin typeface="Tahoma" charset="0"/>
            </a:endParaRPr>
          </a:p>
        </p:txBody>
      </p:sp>
      <p:sp>
        <p:nvSpPr>
          <p:cNvPr id="1045517" name="Text Box 13"/>
          <p:cNvSpPr txBox="1">
            <a:spLocks noChangeArrowheads="1"/>
          </p:cNvSpPr>
          <p:nvPr/>
        </p:nvSpPr>
        <p:spPr bwMode="auto">
          <a:xfrm>
            <a:off x="2022475" y="4795838"/>
            <a:ext cx="394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dirty="0">
                <a:solidFill>
                  <a:srgbClr val="011893"/>
                </a:solidFill>
                <a:latin typeface="Arial" charset="0"/>
              </a:rPr>
              <a:t>Unpolarized beam, transverse target:</a:t>
            </a:r>
          </a:p>
        </p:txBody>
      </p:sp>
      <p:sp>
        <p:nvSpPr>
          <p:cNvPr id="1045518" name="Rectangle 14"/>
          <p:cNvSpPr>
            <a:spLocks noChangeArrowheads="1"/>
          </p:cNvSpPr>
          <p:nvPr/>
        </p:nvSpPr>
        <p:spPr bwMode="auto">
          <a:xfrm>
            <a:off x="1905000" y="5181600"/>
            <a:ext cx="4343400" cy="533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19" name="Text Box 15"/>
          <p:cNvSpPr txBox="1">
            <a:spLocks noChangeArrowheads="1"/>
          </p:cNvSpPr>
          <p:nvPr/>
        </p:nvSpPr>
        <p:spPr bwMode="auto">
          <a:xfrm>
            <a:off x="2057401" y="5181601"/>
            <a:ext cx="3725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dirty="0" err="1">
                <a:latin typeface="Symbol" charset="2"/>
              </a:rPr>
              <a:t>Ds</a:t>
            </a:r>
            <a:r>
              <a:rPr lang="en-US" altLang="x-none" baseline="-25000" dirty="0" err="1">
                <a:latin typeface="Comic Sans MS" charset="0"/>
              </a:rPr>
              <a:t>UT</a:t>
            </a:r>
            <a:r>
              <a:rPr lang="en-US" altLang="x-none" dirty="0">
                <a:latin typeface="Symbol" charset="2"/>
              </a:rPr>
              <a:t> </a:t>
            </a:r>
            <a:r>
              <a:rPr lang="en-US" altLang="x-none" dirty="0">
                <a:latin typeface="Tahoma" charset="0"/>
              </a:rPr>
              <a:t>~ </a:t>
            </a:r>
            <a:r>
              <a:rPr lang="en-US" altLang="x-none" dirty="0" err="1">
                <a:solidFill>
                  <a:srgbClr val="FF0000"/>
                </a:solidFill>
                <a:latin typeface="Tahoma" charset="0"/>
              </a:rPr>
              <a:t>sin</a:t>
            </a:r>
            <a:r>
              <a:rPr lang="en-US" altLang="x-none" dirty="0" err="1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altLang="x-none" dirty="0">
                <a:latin typeface="Tahoma" charset="0"/>
              </a:rPr>
              <a:t>{</a:t>
            </a:r>
            <a:r>
              <a:rPr lang="en-US" altLang="x-none" i="1" dirty="0">
                <a:latin typeface="Tahoma" charset="0"/>
              </a:rPr>
              <a:t>k</a:t>
            </a:r>
            <a:r>
              <a:rPr lang="en-US" altLang="x-none" dirty="0">
                <a:latin typeface="Tahoma" charset="0"/>
              </a:rPr>
              <a:t>(F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solidFill>
                  <a:srgbClr val="C00000"/>
                </a:solidFill>
                <a:ea typeface="Arial Unicode MS" charset="0"/>
              </a:rPr>
              <a:t>H</a:t>
            </a:r>
            <a:r>
              <a:rPr lang="en-US" altLang="x-none" dirty="0"/>
              <a:t> – </a:t>
            </a:r>
            <a:r>
              <a:rPr lang="en-US" altLang="x-none" dirty="0">
                <a:latin typeface="Arial" charset="0"/>
              </a:rPr>
              <a:t>F</a:t>
            </a:r>
            <a:r>
              <a:rPr lang="en-US" altLang="x-none" baseline="-25000" dirty="0">
                <a:latin typeface="Arial" charset="0"/>
              </a:rPr>
              <a:t>1</a:t>
            </a:r>
            <a:r>
              <a:rPr lang="en-US" altLang="x-none" dirty="0">
                <a:solidFill>
                  <a:srgbClr val="C00000"/>
                </a:solidFill>
              </a:rPr>
              <a:t>E</a:t>
            </a:r>
            <a:r>
              <a:rPr lang="en-US" altLang="x-none" dirty="0"/>
              <a:t>) </a:t>
            </a:r>
            <a:r>
              <a:rPr lang="en-US" altLang="x-none" dirty="0">
                <a:latin typeface="Tahoma" charset="0"/>
              </a:rPr>
              <a:t>+ ….</a:t>
            </a:r>
            <a:r>
              <a:rPr lang="en-US" altLang="x-none" dirty="0">
                <a:latin typeface="Symbol" charset="2"/>
              </a:rPr>
              <a:t>.</a:t>
            </a:r>
            <a:r>
              <a:rPr lang="en-US" altLang="x-none" baseline="30000" dirty="0"/>
              <a:t> </a:t>
            </a:r>
            <a:r>
              <a:rPr lang="en-US" altLang="x-none" dirty="0">
                <a:latin typeface="Tahoma" charset="0"/>
              </a:rPr>
              <a:t>}</a:t>
            </a:r>
            <a:r>
              <a:rPr lang="en-US" altLang="x-none" dirty="0" err="1">
                <a:latin typeface="Tahoma" charset="0"/>
              </a:rPr>
              <a:t>d</a:t>
            </a:r>
            <a:r>
              <a:rPr lang="en-US" altLang="x-none" dirty="0" err="1">
                <a:latin typeface="Symbol" charset="2"/>
              </a:rPr>
              <a:t>f</a:t>
            </a:r>
            <a:endParaRPr lang="en-US" altLang="x-none" dirty="0">
              <a:latin typeface="Tahoma" charset="0"/>
            </a:endParaRPr>
          </a:p>
        </p:txBody>
      </p:sp>
      <p:grpSp>
        <p:nvGrpSpPr>
          <p:cNvPr id="1045520" name="Group 16"/>
          <p:cNvGrpSpPr>
            <a:grpSpLocks/>
          </p:cNvGrpSpPr>
          <p:nvPr/>
        </p:nvGrpSpPr>
        <p:grpSpPr bwMode="auto">
          <a:xfrm>
            <a:off x="8153400" y="914400"/>
            <a:ext cx="1905000" cy="914400"/>
            <a:chOff x="3744" y="1536"/>
            <a:chExt cx="1152" cy="528"/>
          </a:xfrm>
          <a:noFill/>
        </p:grpSpPr>
        <p:sp>
          <p:nvSpPr>
            <p:cNvPr id="1045521" name="Rectangle 17"/>
            <p:cNvSpPr>
              <a:spLocks noChangeArrowheads="1"/>
            </p:cNvSpPr>
            <p:nvPr/>
          </p:nvSpPr>
          <p:spPr bwMode="auto">
            <a:xfrm>
              <a:off x="3744" y="1536"/>
              <a:ext cx="1152" cy="52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522" name="Text Box 18"/>
            <p:cNvSpPr txBox="1">
              <a:spLocks noChangeArrowheads="1"/>
            </p:cNvSpPr>
            <p:nvPr/>
          </p:nvSpPr>
          <p:spPr bwMode="auto">
            <a:xfrm>
              <a:off x="3876" y="1572"/>
              <a:ext cx="982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 sz="2000">
                  <a:latin typeface="Symbol" charset="2"/>
                </a:rPr>
                <a:t>x</a:t>
              </a:r>
              <a:r>
                <a:rPr lang="en-US" altLang="x-none" sz="2000">
                  <a:latin typeface="Arial" charset="0"/>
                </a:rPr>
                <a:t> = x</a:t>
              </a:r>
              <a:r>
                <a:rPr lang="en-US" altLang="x-none" sz="2000" baseline="-25000">
                  <a:latin typeface="Arial" charset="0"/>
                </a:rPr>
                <a:t>B</a:t>
              </a:r>
              <a:r>
                <a:rPr lang="en-US" altLang="x-none" sz="2000">
                  <a:latin typeface="Arial" charset="0"/>
                </a:rPr>
                <a:t>/(2-x</a:t>
              </a:r>
              <a:r>
                <a:rPr lang="en-US" altLang="x-none" sz="2000" baseline="-25000">
                  <a:latin typeface="Arial" charset="0"/>
                </a:rPr>
                <a:t>B</a:t>
              </a:r>
              <a:r>
                <a:rPr lang="en-US" altLang="x-none" sz="2000">
                  <a:latin typeface="Arial" charset="0"/>
                </a:rPr>
                <a:t>) </a:t>
              </a:r>
            </a:p>
          </p:txBody>
        </p:sp>
        <p:sp>
          <p:nvSpPr>
            <p:cNvPr id="1045523" name="Text Box 19"/>
            <p:cNvSpPr txBox="1">
              <a:spLocks noChangeArrowheads="1"/>
            </p:cNvSpPr>
            <p:nvPr/>
          </p:nvSpPr>
          <p:spPr bwMode="auto">
            <a:xfrm>
              <a:off x="3859" y="1814"/>
              <a:ext cx="809" cy="2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 sz="2000" i="1" dirty="0">
                  <a:latin typeface="Arial" charset="0"/>
                </a:rPr>
                <a:t>k = -t/4M</a:t>
              </a:r>
              <a:r>
                <a:rPr lang="en-US" altLang="x-none" sz="2000" i="1" baseline="30000" dirty="0">
                  <a:latin typeface="Arial" charset="0"/>
                </a:rPr>
                <a:t>2</a:t>
              </a:r>
              <a:r>
                <a:rPr lang="en-US" altLang="x-none" sz="2000" i="1" dirty="0">
                  <a:latin typeface="Arial" charset="0"/>
                </a:rPr>
                <a:t> </a:t>
              </a:r>
            </a:p>
          </p:txBody>
        </p:sp>
      </p:grpSp>
      <p:sp>
        <p:nvSpPr>
          <p:cNvPr id="1045524" name="AutoShape 20"/>
          <p:cNvSpPr>
            <a:spLocks noChangeArrowheads="1"/>
          </p:cNvSpPr>
          <p:nvPr/>
        </p:nvSpPr>
        <p:spPr bwMode="auto">
          <a:xfrm>
            <a:off x="7467600" y="396240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A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25" name="Text Box 21"/>
          <p:cNvSpPr txBox="1">
            <a:spLocks noChangeArrowheads="1"/>
          </p:cNvSpPr>
          <p:nvPr/>
        </p:nvSpPr>
        <p:spPr bwMode="auto">
          <a:xfrm>
            <a:off x="8718551" y="2362201"/>
            <a:ext cx="1035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400" dirty="0">
                <a:solidFill>
                  <a:srgbClr val="C00000"/>
                </a:solidFill>
              </a:rPr>
              <a:t>H</a:t>
            </a:r>
            <a:r>
              <a:rPr lang="en-US" altLang="x-none" sz="2400" dirty="0">
                <a:solidFill>
                  <a:srgbClr val="C00000"/>
                </a:solidFill>
                <a:latin typeface="Arial" charset="0"/>
              </a:rPr>
              <a:t>,</a:t>
            </a:r>
            <a:r>
              <a:rPr lang="en-US" altLang="x-none" sz="2400" dirty="0">
                <a:solidFill>
                  <a:srgbClr val="73FEFF"/>
                </a:solidFill>
                <a:latin typeface="Arial" charset="0"/>
              </a:rPr>
              <a:t> </a:t>
            </a:r>
            <a:r>
              <a:rPr lang="en-US" altLang="x-none" sz="2400" dirty="0">
                <a:solidFill>
                  <a:srgbClr val="C00000"/>
                </a:solidFill>
              </a:rPr>
              <a:t>H, E</a:t>
            </a:r>
          </a:p>
        </p:txBody>
      </p:sp>
      <p:sp>
        <p:nvSpPr>
          <p:cNvPr id="1045526" name="AutoShape 22"/>
          <p:cNvSpPr>
            <a:spLocks noChangeArrowheads="1"/>
          </p:cNvSpPr>
          <p:nvPr/>
        </p:nvSpPr>
        <p:spPr bwMode="auto">
          <a:xfrm>
            <a:off x="7454900" y="243840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A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27" name="Line 23"/>
          <p:cNvSpPr>
            <a:spLocks noChangeShapeType="1"/>
          </p:cNvSpPr>
          <p:nvPr/>
        </p:nvSpPr>
        <p:spPr bwMode="auto">
          <a:xfrm flipV="1">
            <a:off x="4114800" y="27289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528" name="Line 24"/>
          <p:cNvSpPr>
            <a:spLocks noChangeShapeType="1"/>
          </p:cNvSpPr>
          <p:nvPr/>
        </p:nvSpPr>
        <p:spPr bwMode="auto">
          <a:xfrm flipV="1">
            <a:off x="5334000" y="27289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529" name="Text Box 25"/>
          <p:cNvSpPr txBox="1">
            <a:spLocks noChangeArrowheads="1"/>
          </p:cNvSpPr>
          <p:nvPr/>
        </p:nvSpPr>
        <p:spPr bwMode="auto">
          <a:xfrm>
            <a:off x="3702050" y="2895601"/>
            <a:ext cx="277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dirty="0" err="1">
                <a:solidFill>
                  <a:srgbClr val="00B050"/>
                </a:solidFill>
                <a:latin typeface="Arial" charset="0"/>
              </a:rPr>
              <a:t>Kinematically</a:t>
            </a:r>
            <a:r>
              <a:rPr lang="en-US" altLang="x-none" dirty="0">
                <a:solidFill>
                  <a:srgbClr val="00B050"/>
                </a:solidFill>
                <a:latin typeface="Arial" charset="0"/>
              </a:rPr>
              <a:t> suppressed</a:t>
            </a:r>
          </a:p>
        </p:txBody>
      </p:sp>
      <p:sp>
        <p:nvSpPr>
          <p:cNvPr id="1045530" name="Text Box 26"/>
          <p:cNvSpPr txBox="1">
            <a:spLocks noChangeArrowheads="1"/>
          </p:cNvSpPr>
          <p:nvPr/>
        </p:nvSpPr>
        <p:spPr bwMode="auto">
          <a:xfrm>
            <a:off x="8915401" y="3810001"/>
            <a:ext cx="740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400" dirty="0">
                <a:solidFill>
                  <a:srgbClr val="C00000"/>
                </a:solidFill>
              </a:rPr>
              <a:t>H</a:t>
            </a:r>
            <a:r>
              <a:rPr lang="en-US" altLang="x-none" sz="2400" dirty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altLang="x-none" sz="2400" dirty="0">
                <a:solidFill>
                  <a:srgbClr val="C00000"/>
                </a:solidFill>
              </a:rPr>
              <a:t>H</a:t>
            </a:r>
            <a:endParaRPr lang="en-US" altLang="x-none" sz="24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45531" name="Rectangle 27"/>
          <p:cNvSpPr>
            <a:spLocks noChangeArrowheads="1"/>
          </p:cNvSpPr>
          <p:nvPr/>
        </p:nvSpPr>
        <p:spPr bwMode="auto">
          <a:xfrm>
            <a:off x="9363260" y="3732591"/>
            <a:ext cx="184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 dirty="0">
                <a:solidFill>
                  <a:srgbClr val="C00000"/>
                </a:solidFill>
              </a:rPr>
              <a:t>~</a:t>
            </a:r>
            <a:endParaRPr lang="en-US" altLang="x-none" sz="2400" dirty="0">
              <a:solidFill>
                <a:srgbClr val="C00000"/>
              </a:solidFill>
              <a:latin typeface="Tahoma" charset="0"/>
            </a:endParaRPr>
          </a:p>
        </p:txBody>
      </p:sp>
      <p:sp>
        <p:nvSpPr>
          <p:cNvPr id="1045532" name="AutoShape 28"/>
          <p:cNvSpPr>
            <a:spLocks noChangeArrowheads="1"/>
          </p:cNvSpPr>
          <p:nvPr/>
        </p:nvSpPr>
        <p:spPr bwMode="auto">
          <a:xfrm>
            <a:off x="7483284" y="510540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A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33" name="Text Box 29"/>
          <p:cNvSpPr txBox="1">
            <a:spLocks noChangeArrowheads="1"/>
          </p:cNvSpPr>
          <p:nvPr/>
        </p:nvSpPr>
        <p:spPr bwMode="auto">
          <a:xfrm>
            <a:off x="8915401" y="5029201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400" dirty="0">
                <a:solidFill>
                  <a:srgbClr val="C00000"/>
                </a:solidFill>
              </a:rPr>
              <a:t>H</a:t>
            </a:r>
            <a:r>
              <a:rPr lang="en-US" altLang="x-none" sz="2400" dirty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US" altLang="x-none" sz="2400" dirty="0">
                <a:solidFill>
                  <a:srgbClr val="C00000"/>
                </a:solidFill>
              </a:rPr>
              <a:t>E</a:t>
            </a:r>
            <a:endParaRPr lang="en-US" altLang="x-none" sz="2400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1045534" name="Group 30"/>
          <p:cNvGrpSpPr>
            <a:grpSpLocks/>
          </p:cNvGrpSpPr>
          <p:nvPr/>
        </p:nvGrpSpPr>
        <p:grpSpPr bwMode="auto">
          <a:xfrm>
            <a:off x="4927601" y="990601"/>
            <a:ext cx="2263775" cy="676275"/>
            <a:chOff x="2240" y="672"/>
            <a:chExt cx="1426" cy="426"/>
          </a:xfrm>
        </p:grpSpPr>
        <p:sp>
          <p:nvSpPr>
            <p:cNvPr id="1045535" name="Text Box 31"/>
            <p:cNvSpPr txBox="1">
              <a:spLocks noChangeArrowheads="1"/>
            </p:cNvSpPr>
            <p:nvPr/>
          </p:nvSpPr>
          <p:spPr bwMode="auto">
            <a:xfrm>
              <a:off x="2240" y="795"/>
              <a:ext cx="3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>
                  <a:latin typeface="Comic Sans MS" charset="0"/>
                </a:rPr>
                <a:t>A =</a:t>
              </a:r>
            </a:p>
          </p:txBody>
        </p:sp>
        <p:grpSp>
          <p:nvGrpSpPr>
            <p:cNvPr id="1045536" name="Group 32"/>
            <p:cNvGrpSpPr>
              <a:grpSpLocks/>
            </p:cNvGrpSpPr>
            <p:nvPr/>
          </p:nvGrpSpPr>
          <p:grpSpPr bwMode="auto">
            <a:xfrm>
              <a:off x="3375" y="694"/>
              <a:ext cx="291" cy="404"/>
              <a:chOff x="2975" y="501"/>
              <a:chExt cx="291" cy="404"/>
            </a:xfrm>
          </p:grpSpPr>
          <p:sp>
            <p:nvSpPr>
              <p:cNvPr id="1045537" name="Text Box 33"/>
              <p:cNvSpPr txBox="1">
                <a:spLocks noChangeArrowheads="1"/>
              </p:cNvSpPr>
              <p:nvPr/>
            </p:nvSpPr>
            <p:spPr bwMode="auto">
              <a:xfrm>
                <a:off x="2975" y="501"/>
                <a:ext cx="29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x-none" dirty="0">
                    <a:latin typeface="Symbol" charset="2"/>
                  </a:rPr>
                  <a:t>Ds</a:t>
                </a:r>
              </a:p>
              <a:p>
                <a:pPr eaLnBrk="1" hangingPunct="1"/>
                <a:r>
                  <a:rPr lang="en-US" altLang="x-none" dirty="0">
                    <a:latin typeface="Symbol" charset="2"/>
                  </a:rPr>
                  <a:t>2s</a:t>
                </a:r>
              </a:p>
            </p:txBody>
          </p:sp>
          <p:sp>
            <p:nvSpPr>
              <p:cNvPr id="1045538" name="Line 34"/>
              <p:cNvSpPr>
                <a:spLocks noChangeShapeType="1"/>
              </p:cNvSpPr>
              <p:nvPr/>
            </p:nvSpPr>
            <p:spPr bwMode="auto">
              <a:xfrm>
                <a:off x="2976" y="72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5539" name="Text Box 35"/>
            <p:cNvSpPr txBox="1">
              <a:spLocks noChangeArrowheads="1"/>
            </p:cNvSpPr>
            <p:nvPr/>
          </p:nvSpPr>
          <p:spPr bwMode="auto">
            <a:xfrm>
              <a:off x="2598" y="672"/>
              <a:ext cx="5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>
                  <a:latin typeface="Symbol" charset="2"/>
                </a:rPr>
                <a:t>s</a:t>
              </a:r>
              <a:r>
                <a:rPr lang="en-US" altLang="x-none" baseline="30000">
                  <a:latin typeface="Symbol" charset="2"/>
                </a:rPr>
                <a:t>+</a:t>
              </a:r>
              <a:r>
                <a:rPr lang="en-US" altLang="x-none">
                  <a:latin typeface="Symbol" charset="2"/>
                </a:rPr>
                <a:t> - s</a:t>
              </a:r>
              <a:r>
                <a:rPr lang="en-US" altLang="x-none" baseline="30000">
                  <a:latin typeface="Symbol" charset="2"/>
                </a:rPr>
                <a:t>-</a:t>
              </a:r>
            </a:p>
            <a:p>
              <a:pPr eaLnBrk="1" hangingPunct="1"/>
              <a:r>
                <a:rPr lang="en-US" altLang="x-none">
                  <a:latin typeface="Symbol" charset="2"/>
                </a:rPr>
                <a:t>s</a:t>
              </a:r>
              <a:r>
                <a:rPr lang="en-US" altLang="x-none" baseline="30000">
                  <a:latin typeface="Symbol" charset="2"/>
                </a:rPr>
                <a:t>+</a:t>
              </a:r>
              <a:r>
                <a:rPr lang="en-US" altLang="x-none">
                  <a:latin typeface="Symbol" charset="2"/>
                </a:rPr>
                <a:t> + s</a:t>
              </a:r>
              <a:r>
                <a:rPr lang="en-US" altLang="x-none" baseline="30000">
                  <a:latin typeface="Symbol" charset="2"/>
                </a:rPr>
                <a:t>-</a:t>
              </a:r>
            </a:p>
          </p:txBody>
        </p:sp>
        <p:sp>
          <p:nvSpPr>
            <p:cNvPr id="1045540" name="Line 36"/>
            <p:cNvSpPr>
              <a:spLocks noChangeShapeType="1"/>
            </p:cNvSpPr>
            <p:nvPr/>
          </p:nvSpPr>
          <p:spPr bwMode="auto">
            <a:xfrm>
              <a:off x="2592" y="913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541" name="Text Box 37"/>
            <p:cNvSpPr txBox="1">
              <a:spLocks noChangeArrowheads="1"/>
            </p:cNvSpPr>
            <p:nvPr/>
          </p:nvSpPr>
          <p:spPr bwMode="auto">
            <a:xfrm>
              <a:off x="3162" y="814"/>
              <a:ext cx="1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>
                  <a:latin typeface="Comic Sans MS" charset="0"/>
                </a:rPr>
                <a:t>=</a:t>
              </a:r>
            </a:p>
          </p:txBody>
        </p:sp>
      </p:grpSp>
      <p:sp>
        <p:nvSpPr>
          <p:cNvPr id="1045542" name="Rectangle 38"/>
          <p:cNvSpPr>
            <a:spLocks noChangeArrowheads="1"/>
          </p:cNvSpPr>
          <p:nvPr/>
        </p:nvSpPr>
        <p:spPr bwMode="auto">
          <a:xfrm>
            <a:off x="9173132" y="2255002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 dirty="0">
                <a:solidFill>
                  <a:srgbClr val="C00000"/>
                </a:solidFill>
              </a:rPr>
              <a:t>~</a:t>
            </a:r>
            <a:endParaRPr lang="en-US" altLang="x-none" sz="2400" dirty="0">
              <a:solidFill>
                <a:srgbClr val="C00000"/>
              </a:solidFill>
              <a:latin typeface="Tahoma" charset="0"/>
            </a:endParaRPr>
          </a:p>
        </p:txBody>
      </p:sp>
      <p:grpSp>
        <p:nvGrpSpPr>
          <p:cNvPr id="1045543" name="Group 39"/>
          <p:cNvGrpSpPr>
            <a:grpSpLocks/>
          </p:cNvGrpSpPr>
          <p:nvPr/>
        </p:nvGrpSpPr>
        <p:grpSpPr bwMode="auto">
          <a:xfrm>
            <a:off x="2193925" y="925514"/>
            <a:ext cx="2266950" cy="579437"/>
            <a:chOff x="422" y="583"/>
            <a:chExt cx="1428" cy="365"/>
          </a:xfrm>
        </p:grpSpPr>
        <p:sp>
          <p:nvSpPr>
            <p:cNvPr id="1045544" name="Text Box 40"/>
            <p:cNvSpPr txBox="1">
              <a:spLocks noChangeArrowheads="1"/>
            </p:cNvSpPr>
            <p:nvPr/>
          </p:nvSpPr>
          <p:spPr bwMode="auto">
            <a:xfrm>
              <a:off x="422" y="583"/>
              <a:ext cx="14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x-none" sz="3200" dirty="0">
                  <a:solidFill>
                    <a:srgbClr val="011893"/>
                  </a:solidFill>
                  <a:latin typeface="Arial" charset="0"/>
                </a:rPr>
                <a:t>ep         </a:t>
              </a:r>
              <a:r>
                <a:rPr lang="en-US" altLang="x-none" sz="3200" dirty="0" err="1">
                  <a:solidFill>
                    <a:srgbClr val="011893"/>
                  </a:solidFill>
                  <a:latin typeface="Arial" charset="0"/>
                </a:rPr>
                <a:t>ep</a:t>
              </a:r>
              <a:r>
                <a:rPr lang="en-US" altLang="x-none" sz="3200" dirty="0" err="1">
                  <a:solidFill>
                    <a:srgbClr val="011893"/>
                  </a:solidFill>
                  <a:latin typeface="Symbol" charset="2"/>
                </a:rPr>
                <a:t>g</a:t>
              </a:r>
              <a:endParaRPr lang="en-US" altLang="x-none" sz="3200" dirty="0">
                <a:solidFill>
                  <a:srgbClr val="011893"/>
                </a:solidFill>
                <a:latin typeface="Symbol" charset="2"/>
              </a:endParaRPr>
            </a:p>
          </p:txBody>
        </p:sp>
        <p:sp>
          <p:nvSpPr>
            <p:cNvPr id="1045545" name="Line 41"/>
            <p:cNvSpPr>
              <a:spLocks noChangeShapeType="1"/>
            </p:cNvSpPr>
            <p:nvPr/>
          </p:nvSpPr>
          <p:spPr bwMode="auto">
            <a:xfrm>
              <a:off x="864" y="816"/>
              <a:ext cx="384" cy="0"/>
            </a:xfrm>
            <a:prstGeom prst="line">
              <a:avLst/>
            </a:prstGeom>
            <a:noFill/>
            <a:ln w="28575">
              <a:solidFill>
                <a:srgbClr val="01189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5546" name="Rectangle 42"/>
          <p:cNvSpPr>
            <a:spLocks noChangeArrowheads="1"/>
          </p:cNvSpPr>
          <p:nvPr/>
        </p:nvSpPr>
        <p:spPr bwMode="auto">
          <a:xfrm>
            <a:off x="1178855" y="5982030"/>
            <a:ext cx="9866034" cy="46166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sz="2400" dirty="0">
                <a:solidFill>
                  <a:srgbClr val="00B050"/>
                </a:solidFill>
              </a:rPr>
              <a:t>Global analysis of polarized and unpolarized data needed for GPDs separation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33A0E-30FB-5D4A-A64E-95D89FFF0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AD5-BFEB-B647-A270-CC51F047E560}" type="datetime1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0CC44-6882-A143-B377-3E652475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543271"/>
      </p:ext>
    </p:extLst>
  </p:cSld>
  <p:clrMapOvr>
    <a:masterClrMapping/>
  </p:clrMapOvr>
  <p:transition advTm="111568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A014-1B99-F941-8957-BBE4B3E2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423"/>
            <a:ext cx="10515600" cy="726702"/>
          </a:xfrm>
        </p:spPr>
        <p:txBody>
          <a:bodyPr/>
          <a:lstStyle/>
          <a:p>
            <a:r>
              <a:rPr lang="en-US" dirty="0"/>
              <a:t>Proton Beam Spin Asymmetry </a:t>
            </a:r>
            <a:r>
              <a:rPr lang="en-US" i="1" dirty="0"/>
              <a:t>A</a:t>
            </a:r>
            <a:r>
              <a:rPr lang="en-US" i="1" baseline="-25000" dirty="0"/>
              <a:t>LU</a:t>
            </a:r>
            <a:r>
              <a:rPr lang="en-US" dirty="0"/>
              <a:t> (CLAS 12 projections)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C3117-3032-C24B-9D06-3DFC0BA3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752E-EBBF-FC48-9E2B-80C26E8DB519}" type="datetime1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364B0-DC5E-F044-BF4C-18A2AAF8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Workshop of the Topical Group on Hadronic Physics, Denver, CO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E54F9-F619-554C-875F-E4617E2E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19" y="1346886"/>
            <a:ext cx="5242010" cy="514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57DAE8-CBCF-2741-B82D-C7C2C66A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000" y="1507524"/>
            <a:ext cx="5220345" cy="4989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EFD850-9A07-7B41-856D-8ED967AC0D74}"/>
              </a:ext>
            </a:extLst>
          </p:cNvPr>
          <p:cNvSpPr txBox="1"/>
          <p:nvPr/>
        </p:nvSpPr>
        <p:spPr>
          <a:xfrm>
            <a:off x="2051222" y="988541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 days  @ 10</a:t>
            </a:r>
            <a:r>
              <a:rPr lang="en-US" baseline="30000" dirty="0"/>
              <a:t> 35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0D5D5-D88A-F943-B568-B01A6BCAF739}"/>
              </a:ext>
            </a:extLst>
          </p:cNvPr>
          <p:cNvSpPr txBox="1"/>
          <p:nvPr/>
        </p:nvSpPr>
        <p:spPr>
          <a:xfrm>
            <a:off x="4992130" y="951470"/>
            <a:ext cx="231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beam at 85%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9E227-FC40-C942-B7AA-64635DB00AD5}"/>
              </a:ext>
            </a:extLst>
          </p:cNvPr>
          <p:cNvSpPr txBox="1"/>
          <p:nvPr/>
        </p:nvSpPr>
        <p:spPr>
          <a:xfrm>
            <a:off x="9502346" y="963827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E12-06-009</a:t>
            </a:r>
          </a:p>
        </p:txBody>
      </p:sp>
    </p:spTree>
    <p:extLst>
      <p:ext uri="{BB962C8B-B14F-4D97-AF65-F5344CB8AC3E}">
        <p14:creationId xmlns:p14="http://schemas.microsoft.com/office/powerpoint/2010/main" val="2659343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8.3|2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1929</Words>
  <Application>Microsoft Macintosh PowerPoint</Application>
  <PresentationFormat>Widescreen</PresentationFormat>
  <Paragraphs>323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 Unicode MS</vt:lpstr>
      <vt:lpstr>ArialUnicodeMS</vt:lpstr>
      <vt:lpstr>Meiryo</vt:lpstr>
      <vt:lpstr>Arial</vt:lpstr>
      <vt:lpstr>Calibri</vt:lpstr>
      <vt:lpstr>Calibri Light</vt:lpstr>
      <vt:lpstr>Comic Sans MS</vt:lpstr>
      <vt:lpstr>MS-PGothic</vt:lpstr>
      <vt:lpstr>Roboto</vt:lpstr>
      <vt:lpstr>Symbol</vt:lpstr>
      <vt:lpstr>Tahoma</vt:lpstr>
      <vt:lpstr>Wingdings</vt:lpstr>
      <vt:lpstr>Zapf Dingbats</vt:lpstr>
      <vt:lpstr>Office Theme</vt:lpstr>
      <vt:lpstr>1_Custom Design</vt:lpstr>
      <vt:lpstr>Custom Design</vt:lpstr>
      <vt:lpstr>Towards a 3D Landscape of Nucleons and  Nuclei</vt:lpstr>
      <vt:lpstr>PowerPoint Presentation</vt:lpstr>
      <vt:lpstr>Science Goals</vt:lpstr>
      <vt:lpstr>3D Imaging of Nucleons &amp; Nuclei</vt:lpstr>
      <vt:lpstr>Science in 3-Dimensions</vt:lpstr>
      <vt:lpstr>Experimental tools to access GPDs &amp; TMDs </vt:lpstr>
      <vt:lpstr>Deeply Virtual Compton Scattering A clean probe of GPDs </vt:lpstr>
      <vt:lpstr>PowerPoint Presentation</vt:lpstr>
      <vt:lpstr>Proton Beam Spin Asymmetry ALU (CLAS 12 projections)</vt:lpstr>
      <vt:lpstr>Projected Proton Transverse Profile for quarks and gluons</vt:lpstr>
      <vt:lpstr>The Approved SIDIS Experiments in the 12 GeV Era at JLab</vt:lpstr>
      <vt:lpstr>Nuclear Physics with Partons; A New Paradigm</vt:lpstr>
      <vt:lpstr>What do we know about 4He?</vt:lpstr>
      <vt:lpstr>DVCS on spin zero nuclei:  4He; Proof of Principle Example</vt:lpstr>
      <vt:lpstr>A follow-up JLab Proposal For CLAS 12 Partonic structure of nuclei,  W. Armstrong  et al.,    arXiv:1708.00888 [nucl-ex].   See also arXiv:1708.00891 [nucl-ex] and arXiv:1708.00835</vt:lpstr>
      <vt:lpstr>CLAS12 in combination with ALERT</vt:lpstr>
      <vt:lpstr>Projected data with CLAS12 and ALERT: Valence Quarks</vt:lpstr>
      <vt:lpstr>Projected data with CLAS12 and ALERT: Gluons</vt:lpstr>
      <vt:lpstr>Charge and matter density profiles in 4He: Projected Results</vt:lpstr>
      <vt:lpstr>Coherent production at an EIC using               Production</vt:lpstr>
      <vt:lpstr>Challenges with Nuclei</vt:lpstr>
      <vt:lpstr>Confined Motion of Quarks and Gluons in  4He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Zein-Eddine Meziani</dc:creator>
  <cp:lastModifiedBy>Zein-Eddine Meziani</cp:lastModifiedBy>
  <cp:revision>99</cp:revision>
  <dcterms:created xsi:type="dcterms:W3CDTF">2019-04-06T23:03:34Z</dcterms:created>
  <dcterms:modified xsi:type="dcterms:W3CDTF">2019-04-11T19:33:28Z</dcterms:modified>
</cp:coreProperties>
</file>