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87" r:id="rId2"/>
    <p:sldId id="503" r:id="rId3"/>
    <p:sldId id="474" r:id="rId4"/>
    <p:sldId id="468" r:id="rId5"/>
    <p:sldId id="534" r:id="rId6"/>
    <p:sldId id="596" r:id="rId7"/>
    <p:sldId id="464" r:id="rId8"/>
    <p:sldId id="589" r:id="rId9"/>
    <p:sldId id="445" r:id="rId10"/>
    <p:sldId id="617" r:id="rId11"/>
    <p:sldId id="501" r:id="rId12"/>
    <p:sldId id="528" r:id="rId13"/>
    <p:sldId id="593" r:id="rId14"/>
    <p:sldId id="587" r:id="rId15"/>
    <p:sldId id="583" r:id="rId16"/>
    <p:sldId id="328" r:id="rId17"/>
    <p:sldId id="481" r:id="rId18"/>
    <p:sldId id="618" r:id="rId19"/>
    <p:sldId id="578" r:id="rId20"/>
    <p:sldId id="584" r:id="rId21"/>
    <p:sldId id="627" r:id="rId22"/>
    <p:sldId id="462" r:id="rId23"/>
    <p:sldId id="302" r:id="rId24"/>
    <p:sldId id="475" r:id="rId25"/>
    <p:sldId id="625" r:id="rId26"/>
    <p:sldId id="572" r:id="rId27"/>
    <p:sldId id="331" r:id="rId28"/>
    <p:sldId id="44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EF2FCE"/>
    <a:srgbClr val="C90000"/>
    <a:srgbClr val="FFFF00"/>
    <a:srgbClr val="CFB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0" autoAdjust="0"/>
    <p:restoredTop sz="95897" autoAdjust="0"/>
  </p:normalViewPr>
  <p:slideViewPr>
    <p:cSldViewPr snapToGrid="0" snapToObjects="1">
      <p:cViewPr>
        <p:scale>
          <a:sx n="98" d="100"/>
          <a:sy n="98" d="100"/>
        </p:scale>
        <p:origin x="288" y="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63FA-3F29-474A-9CD2-883E624A86C6}" type="datetime1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2975-29AB-AD4F-97FA-ED7609E4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13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FFFC-4CF0-C244-94A4-AE385A65368A}" type="datetime1">
              <a:rPr lang="en-US" smtClean="0"/>
              <a:pPr/>
              <a:t>4/10/19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2235-20BB-0043-9BA6-3CA39F541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31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0957BD7-F297-FB4A-8BC7-2116F06B73CF}" type="slidenum">
              <a:rPr lang="en-GB"/>
              <a:pPr/>
              <a:t>1</a:t>
            </a:fld>
            <a:endParaRPr lang="en-GB"/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90080" cy="4116006"/>
          </a:xfrm>
          <a:noFill/>
          <a:ln/>
        </p:spPr>
        <p:txBody>
          <a:bodyPr lIns="95400" tIns="67320" rIns="95400" bIns="47520"/>
          <a:lstStyle/>
          <a:p>
            <a:pPr eaLnBrk="1" hangingPunct="1">
              <a:lnSpc>
                <a:spcPct val="87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Arial" charset="0"/>
                <a:ea typeface="Arial Unicode MS" charset="0"/>
                <a:cs typeface="Arial Unicode MS" charset="0"/>
              </a:rPr>
              <a:t>S. Fazio – 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376322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Counter-intuitively the best way is through an EM process: DIS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>
                <a:latin typeface="Helvetica" charset="0"/>
                <a:ea typeface="Helvetica" charset="0"/>
                <a:cs typeface="Helvetica" charset="0"/>
                <a:sym typeface="Helvetica" charset="0"/>
              </a:rPr>
              <a:t>y = inelasticity = fraction of the incoming electron energy carried by photon in the rest frame of the nucleon 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structure function F2 is sensitive to the sum of quark and anti-quark momentum distribution in the nucleon.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The apparent scaling of the data with Q2 at large x in early DIS data from SLAC was termed “Bjorken scaling” and motivated the parton model.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ea typeface="Arial" charset="0"/>
                <a:cs typeface="Arial" charset="0"/>
                <a:sym typeface="Arial" charset="0"/>
              </a:rPr>
              <a:t>In the parton model, FL = 0, while in QCD, it is directly proportional to the gluon structure function, FL(x,Q2) ~ aS xG(x,Q2), at low x.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140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DGLAP: fixed x -&gt; evolution along Q2</a:t>
            </a: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sigma (gamma N) = sig_T + sig_L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sig_L ~ FL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sig_tot ~ F2/Q^2</a:t>
            </a:r>
          </a:p>
          <a:p>
            <a:pPr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r>
              <a:rPr lang="en-US" sz="800">
                <a:latin typeface="Monaco" charset="0"/>
                <a:ea typeface="Monaco" charset="0"/>
                <a:cs typeface="Monaco" charset="0"/>
                <a:sym typeface="Monaco" charset="0"/>
              </a:rPr>
              <a:t>\frac{d^2 \sigma^{ep \rightarrow eX}}{dx dQ^2} = \frac{4 \pi \alpha^2_{e.m.}}{xQ^4} \left[ \left(1-y+\frac{y^2}{2} \right ) F_2(x,Q^2) - \frac{y^2}{2} F_L(x,Q^2) \right]</a:t>
            </a:r>
            <a:endParaRPr lang="en-US" sz="110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>
              <a:spcBef>
                <a:spcPts val="413"/>
              </a:spcBef>
              <a:tabLst>
                <a:tab pos="254000" algn="l"/>
                <a:tab pos="495300" algn="l"/>
                <a:tab pos="749300" algn="l"/>
                <a:tab pos="1003300" algn="l"/>
                <a:tab pos="1244600" algn="l"/>
                <a:tab pos="1498600" algn="l"/>
                <a:tab pos="1752600" algn="l"/>
                <a:tab pos="2006600" algn="l"/>
                <a:tab pos="2247900" algn="l"/>
                <a:tab pos="2501900" algn="l"/>
                <a:tab pos="2755900" algn="l"/>
                <a:tab pos="2997200" algn="l"/>
              </a:tabLst>
            </a:pPr>
            <a:endParaRPr lang="en-US" sz="1100">
              <a:solidFill>
                <a:srgbClr val="000000"/>
              </a:solidFill>
              <a:ea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451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1506D8-B588-B44F-9B03-7FC756F7809E}" type="slidenum">
              <a:rPr lang="en-GB"/>
              <a:pPr/>
              <a:t>7</a:t>
            </a:fld>
            <a:endParaRPr lang="en-GB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2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07B34F7-A0D4-E54B-BEDD-489ABA6F8BEA}" type="slidenum">
              <a:rPr lang="en-GB"/>
              <a:pPr/>
              <a:t>19</a:t>
            </a:fld>
            <a:endParaRPr lang="en-GB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956930" y="686475"/>
            <a:ext cx="4944140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9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/>
            </a:pPr>
            <a:r>
              <a:rPr sz="2300"/>
              <a:t>spin-dependent gluon distribution</a:t>
            </a:r>
          </a:p>
        </p:txBody>
      </p:sp>
    </p:spTree>
    <p:extLst>
      <p:ext uri="{BB962C8B-B14F-4D97-AF65-F5344CB8AC3E}">
        <p14:creationId xmlns:p14="http://schemas.microsoft.com/office/powerpoint/2010/main" val="707501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37C1CE-D917-6E4A-A250-3B1C291BA48F}" type="slidenum">
              <a:rPr lang="en-GB"/>
              <a:pPr/>
              <a:t>22</a:t>
            </a:fld>
            <a:endParaRPr lang="en-GB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2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5893EC8-E9A1-6245-A657-7D8555C0DA8C}" type="slidenum">
              <a:rPr lang="en-GB"/>
              <a:pPr/>
              <a:t>23</a:t>
            </a:fld>
            <a:endParaRPr lang="en-GB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88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9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2.jpe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8.pd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3.png"/><Relationship Id="rId4" Type="http://schemas.openxmlformats.org/officeDocument/2006/relationships/image" Target="../media/image20.emf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urpdg.dur.ac.uk/hepdata/dv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304032" y="2291938"/>
            <a:ext cx="5865367" cy="151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solidFill>
                  <a:srgbClr val="FF0000"/>
                </a:solidFill>
              </a:rPr>
              <a:t>GPDs Studies at the</a:t>
            </a:r>
            <a:r>
              <a:rPr lang="en-US" sz="3600" dirty="0">
                <a:solidFill>
                  <a:srgbClr val="FF0000"/>
                </a:solidFill>
              </a:rPr>
              <a:t> EIC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7116" y="3976144"/>
            <a:ext cx="29440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EFBF4"/>
                </a:solidFill>
              </a:rPr>
              <a:t>Salvatore Fazio </a:t>
            </a:r>
          </a:p>
          <a:p>
            <a:pPr algn="ctr"/>
            <a:r>
              <a:rPr lang="en-US" sz="2000" b="1" i="1" dirty="0">
                <a:solidFill>
                  <a:srgbClr val="EEECE1"/>
                </a:solidFill>
              </a:rPr>
              <a:t>Brookhaven National Lab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54500" y="4807141"/>
            <a:ext cx="4826000" cy="132543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0"/>
              </a:spcBef>
              <a:tabLst>
                <a:tab pos="360216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b="1" dirty="0">
                <a:solidFill>
                  <a:schemeClr val="bg2"/>
                </a:solidFill>
              </a:rPr>
              <a:t>8</a:t>
            </a:r>
            <a:r>
              <a:rPr lang="en-GB" b="1" baseline="30000" dirty="0">
                <a:solidFill>
                  <a:schemeClr val="bg2"/>
                </a:solidFill>
              </a:rPr>
              <a:t>th</a:t>
            </a:r>
            <a:r>
              <a:rPr lang="en-GB" b="1" dirty="0">
                <a:solidFill>
                  <a:schemeClr val="bg2"/>
                </a:solidFill>
              </a:rPr>
              <a:t> Workshop of the APS topical Group on Hadronic Physics </a:t>
            </a:r>
          </a:p>
          <a:p>
            <a:pPr algn="ctr">
              <a:spcBef>
                <a:spcPts val="420"/>
              </a:spcBef>
              <a:tabLst>
                <a:tab pos="360216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b="1" dirty="0">
                <a:solidFill>
                  <a:schemeClr val="bg2"/>
                </a:solidFill>
              </a:rPr>
              <a:t>Denver CO</a:t>
            </a:r>
          </a:p>
          <a:p>
            <a:pPr algn="ctr">
              <a:spcBef>
                <a:spcPts val="420"/>
              </a:spcBef>
              <a:tabLst>
                <a:tab pos="360216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b="1" i="1" dirty="0">
                <a:solidFill>
                  <a:schemeClr val="bg2"/>
                </a:solidFill>
              </a:rPr>
              <a:t>10-12 April 2019</a:t>
            </a:r>
          </a:p>
        </p:txBody>
      </p:sp>
    </p:spTree>
    <p:extLst>
      <p:ext uri="{BB962C8B-B14F-4D97-AF65-F5344CB8AC3E}">
        <p14:creationId xmlns:p14="http://schemas.microsoft.com/office/powerpoint/2010/main" val="127291861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24651" y="2045002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BH subtraction will be not an issue for </a:t>
            </a:r>
            <a:r>
              <a:rPr lang="en-US" b="1" dirty="0" err="1">
                <a:solidFill>
                  <a:srgbClr val="000090"/>
                </a:solidFill>
              </a:rPr>
              <a:t>y</a:t>
            </a:r>
            <a:r>
              <a:rPr lang="en-US" b="1" dirty="0">
                <a:solidFill>
                  <a:srgbClr val="000090"/>
                </a:solidFill>
              </a:rPr>
              <a:t>&lt;0.6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4575" y="1739413"/>
            <a:ext cx="1549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250 GeV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616700" y="82587"/>
            <a:ext cx="2445240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BH fraction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7682" y="292319"/>
            <a:ext cx="5167415" cy="369332"/>
            <a:chOff x="597682" y="292319"/>
            <a:chExt cx="5167415" cy="369332"/>
          </a:xfrm>
        </p:grpSpPr>
        <p:sp>
          <p:nvSpPr>
            <p:cNvPr id="10" name="Notched Right Arrow 9"/>
            <p:cNvSpPr/>
            <p:nvPr/>
          </p:nvSpPr>
          <p:spPr>
            <a:xfrm>
              <a:off x="597682" y="426873"/>
              <a:ext cx="4760110" cy="188848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47119" y="292319"/>
              <a:ext cx="417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Q</a:t>
              </a:r>
              <a:r>
                <a:rPr lang="en-US" b="1" baseline="300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37021" y="469561"/>
            <a:ext cx="300082" cy="5662569"/>
            <a:chOff x="5637021" y="426873"/>
            <a:chExt cx="300082" cy="5662569"/>
          </a:xfrm>
        </p:grpSpPr>
        <p:sp>
          <p:nvSpPr>
            <p:cNvPr id="15" name="Notched Right Arrow 14"/>
            <p:cNvSpPr/>
            <p:nvPr/>
          </p:nvSpPr>
          <p:spPr>
            <a:xfrm rot="5400000">
              <a:off x="3081125" y="3016421"/>
              <a:ext cx="5367944" cy="188848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37021" y="57201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500" y="-76200"/>
            <a:ext cx="6553200" cy="6556318"/>
            <a:chOff x="63500" y="-76200"/>
            <a:chExt cx="6553200" cy="6556318"/>
          </a:xfrm>
        </p:grpSpPr>
        <p:pic>
          <p:nvPicPr>
            <p:cNvPr id="7" name="Picture 6" descr="20x250_gpd_bhfracbinbybin.eps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0" y="-76200"/>
              <a:ext cx="6553200" cy="6553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81477" y="6110786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y</a:t>
              </a:r>
              <a:endParaRPr lang="en-US" b="1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753731" y="2700061"/>
            <a:ext cx="2419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BH subtraction will be relevant at lower energies and large y, in some of the x-Q</a:t>
            </a:r>
            <a:r>
              <a:rPr lang="en-US" b="1" baseline="30000" dirty="0">
                <a:solidFill>
                  <a:srgbClr val="000090"/>
                </a:solidFill>
              </a:rPr>
              <a:t>2</a:t>
            </a:r>
            <a:r>
              <a:rPr lang="en-US" b="1" dirty="0">
                <a:solidFill>
                  <a:srgbClr val="000090"/>
                </a:solidFill>
              </a:rPr>
              <a:t> bin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0831" y="3945571"/>
            <a:ext cx="1133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omic Sans MS"/>
                <a:cs typeface="Comic Sans MS"/>
              </a:rPr>
              <a:t>BUT…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65436" y="4401689"/>
            <a:ext cx="25087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higher-lower √s kin. overlapping:</a:t>
            </a:r>
          </a:p>
          <a:p>
            <a:r>
              <a:rPr lang="en-US" dirty="0" err="1"/>
              <a:t>x</a:t>
            </a:r>
            <a:r>
              <a:rPr lang="en-US" dirty="0"/>
              <a:t>-sec. measurements at a higher √s at low-y can cross-check the BH subtraction made at lower √s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89236" y="690425"/>
            <a:ext cx="2472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cuts keep BH below 60% of the sample at large y &gt; 0.5</a:t>
            </a:r>
          </a:p>
        </p:txBody>
      </p:sp>
    </p:spTree>
    <p:extLst>
      <p:ext uri="{BB962C8B-B14F-4D97-AF65-F5344CB8AC3E}">
        <p14:creationId xmlns:p14="http://schemas.microsoft.com/office/powerpoint/2010/main" val="2670844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sr_summary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0" y="402176"/>
            <a:ext cx="5732641" cy="5732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5792" y="312136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ISR photons with </a:t>
            </a:r>
            <a:r>
              <a:rPr lang="en-US" sz="1600" b="1" dirty="0" err="1">
                <a:solidFill>
                  <a:srgbClr val="0000FF"/>
                </a:solidFill>
              </a:rPr>
              <a:t>E</a:t>
            </a:r>
            <a:r>
              <a:rPr lang="en-US" sz="1600" b="1" baseline="-250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1" dirty="0">
                <a:solidFill>
                  <a:srgbClr val="0000FF"/>
                </a:solidFill>
              </a:rPr>
              <a:t> &lt; 0.02 </a:t>
            </a:r>
            <a:r>
              <a:rPr lang="en-US" sz="1600" b="1" dirty="0" err="1">
                <a:solidFill>
                  <a:srgbClr val="0000FF"/>
                </a:solidFill>
              </a:rPr>
              <a:t>E</a:t>
            </a:r>
            <a:r>
              <a:rPr lang="en-US" sz="1600" b="1" baseline="-25000" dirty="0" err="1">
                <a:solidFill>
                  <a:srgbClr val="0000FF"/>
                </a:solidFill>
              </a:rPr>
              <a:t>e</a:t>
            </a:r>
            <a:r>
              <a:rPr lang="en-US" sz="1600" b="1" baseline="-250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do not result in a significant correction for the event kinematics.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Contribution from ISR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233736" y="4273106"/>
            <a:ext cx="1996831" cy="2433331"/>
            <a:chOff x="6689969" y="3556002"/>
            <a:chExt cx="1996831" cy="2433331"/>
          </a:xfrm>
        </p:grpSpPr>
        <p:grpSp>
          <p:nvGrpSpPr>
            <p:cNvPr id="2" name="Group 10"/>
            <p:cNvGrpSpPr/>
            <p:nvPr/>
          </p:nvGrpSpPr>
          <p:grpSpPr>
            <a:xfrm>
              <a:off x="6689969" y="3556002"/>
              <a:ext cx="1996831" cy="1866900"/>
              <a:chOff x="552938" y="3379788"/>
              <a:chExt cx="1996831" cy="1866900"/>
            </a:xfrm>
          </p:grpSpPr>
          <p:pic>
            <p:nvPicPr>
              <p:cNvPr id="8" name="Picture 7" descr="fig_DVCS-BH.eps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184"/>
              <a:stretch/>
            </p:blipFill>
            <p:spPr>
              <a:xfrm>
                <a:off x="552938" y="3379788"/>
                <a:ext cx="1996831" cy="186690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433" y="3845167"/>
                <a:ext cx="359507" cy="269630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14399" y="3581402"/>
                <a:ext cx="355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latin typeface="Times New Roman"/>
                    <a:cs typeface="Times New Roman"/>
                  </a:rPr>
                  <a:t>q</a:t>
                </a:r>
                <a:r>
                  <a:rPr lang="en-US" sz="1600" b="0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7287836" y="5158336"/>
              <a:ext cx="915635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0" dirty="0">
                  <a:latin typeface="Times New Roman"/>
                  <a:cs typeface="Times New Roman"/>
                </a:rPr>
                <a:t>DVCS </a:t>
              </a:r>
            </a:p>
            <a:p>
              <a:pPr algn="ctr"/>
              <a:r>
                <a:rPr lang="en-US" sz="1600" b="0" dirty="0">
                  <a:latin typeface="Times New Roman"/>
                  <a:cs typeface="Times New Roman"/>
                </a:rPr>
                <a:t>&amp;</a:t>
              </a:r>
            </a:p>
            <a:p>
              <a:pPr algn="ctr"/>
              <a:r>
                <a:rPr lang="en-US" sz="1600" b="0" dirty="0">
                  <a:latin typeface="Times New Roman"/>
                  <a:cs typeface="Times New Roman"/>
                </a:rPr>
                <a:t>BH -ISR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854700" y="708353"/>
            <a:ext cx="3289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Fraction of ISR events for three Q</a:t>
            </a:r>
            <a:r>
              <a:rPr lang="en-US" baseline="30000" dirty="0"/>
              <a:t>2</a:t>
            </a:r>
            <a:r>
              <a:rPr lang="en-US" dirty="0"/>
              <a:t>-bins as </a:t>
            </a:r>
            <a:r>
              <a:rPr lang="en-US" dirty="0" err="1"/>
              <a:t>fct</a:t>
            </a:r>
            <a:r>
              <a:rPr lang="en-US" dirty="0"/>
              <a:t> of x for two EIC beam energy combinations.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ONLY 15% of the events emit a photon with &gt; 2% energy of the incoming electron</a:t>
            </a:r>
          </a:p>
        </p:txBody>
      </p:sp>
    </p:spTree>
    <p:extLst>
      <p:ext uri="{BB962C8B-B14F-4D97-AF65-F5344CB8AC3E}">
        <p14:creationId xmlns:p14="http://schemas.microsoft.com/office/powerpoint/2010/main" val="4172660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pic>
        <p:nvPicPr>
          <p:cNvPr id="5" name="Picture 4" descr="Screen Shot 2013-05-01 at 3.13.15 PM.png"/>
          <p:cNvPicPr>
            <a:picLocks noChangeAspect="1"/>
          </p:cNvPicPr>
          <p:nvPr/>
        </p:nvPicPr>
        <p:blipFill rotWithShape="1">
          <a:blip r:embed="rId2"/>
          <a:srcRect b="37442"/>
          <a:stretch/>
        </p:blipFill>
        <p:spPr>
          <a:xfrm>
            <a:off x="2710" y="577850"/>
            <a:ext cx="5988980" cy="344805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DVCS differential cross section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7256" y="793750"/>
            <a:ext cx="2910844" cy="369332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Luminosity: 10 fb</a:t>
            </a:r>
            <a:r>
              <a:rPr lang="en-US" b="1" baseline="30000" dirty="0"/>
              <a:t>-1</a:t>
            </a:r>
            <a:endParaRPr lang="en-US" b="1" dirty="0"/>
          </a:p>
        </p:txBody>
      </p:sp>
      <p:pic>
        <p:nvPicPr>
          <p:cNvPr id="14" name="Picture 13" descr="Combo_xQ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" y="4366936"/>
            <a:ext cx="5895344" cy="2052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68428" y="1861018"/>
            <a:ext cx="813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Times New Roman" charset="0"/>
                <a:ea typeface="DejaVu Sans" charset="0"/>
                <a:cs typeface="DejaVu Sans" charset="0"/>
              </a:rPr>
              <a:t>DVCS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799" y="1257300"/>
            <a:ext cx="308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Measurement dominated by systematics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Fourier transf. of </a:t>
            </a:r>
            <a:r>
              <a:rPr lang="en-US" dirty="0" err="1"/>
              <a:t>dσ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partonic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0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356" y="117274"/>
            <a:ext cx="87508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Transverse target-spin asymmetry</a:t>
            </a:r>
            <a:endParaRPr lang="en-GB" sz="2800" b="1" baseline="-25000" dirty="0">
              <a:solidFill>
                <a:srgbClr val="CC0000"/>
              </a:solidFill>
              <a:latin typeface="Times New Roman"/>
              <a:ea typeface="DejaVu Sans" charset="0"/>
              <a:cs typeface="Times New Roman"/>
            </a:endParaRPr>
          </a:p>
        </p:txBody>
      </p:sp>
      <p:pic>
        <p:nvPicPr>
          <p:cNvPr id="9" name="Picture 8" descr="plot-AUT20x25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1054100"/>
            <a:ext cx="8585200" cy="26162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AE33ADF-6296-1544-8F35-F8F6CAB08BBE}"/>
              </a:ext>
            </a:extLst>
          </p:cNvPr>
          <p:cNvGrpSpPr/>
          <p:nvPr/>
        </p:nvGrpSpPr>
        <p:grpSpPr>
          <a:xfrm>
            <a:off x="1858903" y="4155663"/>
            <a:ext cx="5456238" cy="712788"/>
            <a:chOff x="213356" y="4037237"/>
            <a:chExt cx="5456238" cy="712788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213356" y="4037237"/>
            <a:ext cx="5456238" cy="712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79" name="Equation" r:id="rId4" imgW="3378200" imgH="406400" progId="Equation.3">
                    <p:embed/>
                  </p:oleObj>
                </mc:Choice>
                <mc:Fallback>
                  <p:oleObj name="Equation" r:id="rId4" imgW="3378200" imgH="406400" progId="Equation.3">
                    <p:embed/>
                    <p:pic>
                      <p:nvPicPr>
                        <p:cNvPr id="1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356" y="4037237"/>
                          <a:ext cx="5456238" cy="7127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Group 12"/>
            <p:cNvGrpSpPr/>
            <p:nvPr/>
          </p:nvGrpSpPr>
          <p:grpSpPr>
            <a:xfrm>
              <a:off x="2182966" y="4096375"/>
              <a:ext cx="2979515" cy="647701"/>
              <a:chOff x="1921985" y="5208988"/>
              <a:chExt cx="2979515" cy="64770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921985" y="5208988"/>
                <a:ext cx="1142467" cy="647701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59033" y="5208988"/>
                <a:ext cx="1142467" cy="647701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1"/>
          <p:cNvGrpSpPr/>
          <p:nvPr/>
        </p:nvGrpSpPr>
        <p:grpSpPr>
          <a:xfrm>
            <a:off x="2705099" y="2425700"/>
            <a:ext cx="4203701" cy="1625911"/>
            <a:chOff x="2705099" y="2425700"/>
            <a:chExt cx="4203701" cy="1625911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>
              <a:off x="3124200" y="2425700"/>
              <a:ext cx="1464600" cy="10033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 flipH="1">
              <a:off x="4777522" y="2425700"/>
              <a:ext cx="2131278" cy="96870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05099" y="3405280"/>
              <a:ext cx="3987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Theory curves show different assumptions for E</a:t>
              </a:r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5058" y="742631"/>
            <a:ext cx="784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[E.C. </a:t>
            </a:r>
            <a:r>
              <a:rPr lang="en-US" sz="1600" dirty="0" err="1">
                <a:solidFill>
                  <a:srgbClr val="000000"/>
                </a:solidFill>
              </a:rPr>
              <a:t>Aschenauer</a:t>
            </a:r>
            <a:r>
              <a:rPr lang="en-US" sz="1600" dirty="0">
                <a:solidFill>
                  <a:srgbClr val="000000"/>
                </a:solidFill>
              </a:rPr>
              <a:t>, S. F., K. </a:t>
            </a:r>
            <a:r>
              <a:rPr lang="en-US" sz="1600" dirty="0" err="1">
                <a:solidFill>
                  <a:srgbClr val="000000"/>
                </a:solidFill>
              </a:rPr>
              <a:t>Kumerički</a:t>
            </a:r>
            <a:r>
              <a:rPr lang="en-US" sz="1600" dirty="0">
                <a:solidFill>
                  <a:srgbClr val="000000"/>
                </a:solidFill>
              </a:rPr>
              <a:t>, D. Müller JHEP09(2013)093]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B3D8C8-4399-534F-818A-A186D5EEE448}"/>
              </a:ext>
            </a:extLst>
          </p:cNvPr>
          <p:cNvGrpSpPr/>
          <p:nvPr/>
        </p:nvGrpSpPr>
        <p:grpSpPr>
          <a:xfrm>
            <a:off x="263461" y="5013136"/>
            <a:ext cx="8453846" cy="1290822"/>
            <a:chOff x="3811388" y="3896864"/>
            <a:chExt cx="8453846" cy="129082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A480FC-1CB3-2046-AF89-B0AFBA858ABC}"/>
                </a:ext>
              </a:extLst>
            </p:cNvPr>
            <p:cNvSpPr txBox="1"/>
            <p:nvPr/>
          </p:nvSpPr>
          <p:spPr>
            <a:xfrm>
              <a:off x="3811388" y="3896864"/>
              <a:ext cx="44251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rgbClr val="000090"/>
                  </a:solidFill>
                </a:rPr>
                <a:t>Transversely polarized  protons: sin(</a:t>
              </a:r>
              <a:r>
                <a:rPr lang="en-US" b="1" i="1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b="1" i="1" baseline="-25000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T </a:t>
              </a:r>
              <a:r>
                <a:rPr lang="en-US" b="1" i="1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- </a:t>
              </a:r>
              <a:r>
                <a:rPr lang="en-US" b="1" i="1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b="1" i="1" baseline="-25000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b="1" i="1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)</a:t>
              </a:r>
              <a:r>
                <a:rPr lang="en-US" b="1" i="1" baseline="-25000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b="1" dirty="0">
                  <a:solidFill>
                    <a:srgbClr val="000090"/>
                  </a:solidFill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000090"/>
                  </a:solidFill>
                </a:rPr>
                <a:t>gives access to </a:t>
              </a:r>
              <a:r>
                <a:rPr lang="en-US" b="1" dirty="0">
                  <a:solidFill>
                    <a:srgbClr val="FF0000"/>
                  </a:solidFill>
                </a:rPr>
                <a:t>GPD E</a:t>
              </a:r>
            </a:p>
            <a:p>
              <a:pPr algn="ctr"/>
              <a:r>
                <a:rPr lang="en-US" b="1" dirty="0">
                  <a:solidFill>
                    <a:srgbClr val="008000"/>
                  </a:solidFill>
                </a:rPr>
                <a:t>Access to orbital angular momentum through “</a:t>
              </a:r>
              <a:r>
                <a:rPr lang="en-US" b="1" dirty="0" err="1">
                  <a:solidFill>
                    <a:srgbClr val="008000"/>
                  </a:solidFill>
                </a:rPr>
                <a:t>Ji</a:t>
              </a:r>
              <a:r>
                <a:rPr lang="en-US" b="1" dirty="0">
                  <a:solidFill>
                    <a:srgbClr val="008000"/>
                  </a:solidFill>
                </a:rPr>
                <a:t> sum rule”</a:t>
              </a:r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21B3AD47-19F6-FE41-A9A0-D9AAA9663B5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9049349" y="3963366"/>
            <a:ext cx="2865458" cy="750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780" name="Equation" r:id="rId6" imgW="1790700" imgH="469900" progId="Equation.3">
                    <p:embed/>
                  </p:oleObj>
                </mc:Choice>
                <mc:Fallback>
                  <p:oleObj name="Equation" r:id="rId6" imgW="1790700" imgH="469900" progId="Equation.3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21B3AD47-19F6-FE41-A9A0-D9AAA9663B5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049349" y="3963366"/>
                          <a:ext cx="2865458" cy="750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8A3401-ADA4-F34E-8EAB-CDB74A144577}"/>
                </a:ext>
              </a:extLst>
            </p:cNvPr>
            <p:cNvSpPr txBox="1"/>
            <p:nvPr/>
          </p:nvSpPr>
          <p:spPr>
            <a:xfrm>
              <a:off x="8851419" y="4849132"/>
              <a:ext cx="3413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[X.D. </a:t>
              </a:r>
              <a:r>
                <a:rPr lang="it-IT" sz="1600" dirty="0" err="1"/>
                <a:t>Ji</a:t>
              </a:r>
              <a:r>
                <a:rPr lang="it-IT" sz="1600" dirty="0"/>
                <a:t>, </a:t>
              </a:r>
              <a:r>
                <a:rPr lang="it-IT" sz="1600" dirty="0" err="1"/>
                <a:t>Phys</a:t>
              </a:r>
              <a:r>
                <a:rPr lang="it-IT" sz="1600" dirty="0"/>
                <a:t>. Rev. </a:t>
              </a:r>
              <a:r>
                <a:rPr lang="it-IT" sz="1600" dirty="0" err="1"/>
                <a:t>Lett</a:t>
              </a:r>
              <a:r>
                <a:rPr lang="it-IT" sz="1600" dirty="0"/>
                <a:t>. 78, 610 (1997)]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70910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3356" y="117274"/>
            <a:ext cx="87508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DVCS-based imaging</a:t>
            </a:r>
            <a:endParaRPr lang="en-GB" sz="2800" b="1" baseline="-25000" dirty="0">
              <a:solidFill>
                <a:srgbClr val="CC0000"/>
              </a:solidFill>
              <a:latin typeface="Times New Roman"/>
              <a:ea typeface="DejaVu Sans" charset="0"/>
              <a:cs typeface="Times New Roman"/>
            </a:endParaRPr>
          </a:p>
        </p:txBody>
      </p:sp>
      <p:pic>
        <p:nvPicPr>
          <p:cNvPr id="14" name="Picture 13" descr="plotGPDHsea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4496"/>
            <a:ext cx="2834156" cy="1889437"/>
          </a:xfrm>
          <a:prstGeom prst="rect">
            <a:avLst/>
          </a:prstGeom>
        </p:spPr>
      </p:pic>
      <p:pic>
        <p:nvPicPr>
          <p:cNvPr id="19" name="Picture 18" descr="plotGPDEsea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328" y="1624496"/>
            <a:ext cx="2834156" cy="1889437"/>
          </a:xfrm>
          <a:prstGeom prst="rect">
            <a:avLst/>
          </a:prstGeom>
        </p:spPr>
      </p:pic>
      <p:grpSp>
        <p:nvGrpSpPr>
          <p:cNvPr id="2" name="Group 21"/>
          <p:cNvGrpSpPr/>
          <p:nvPr/>
        </p:nvGrpSpPr>
        <p:grpSpPr>
          <a:xfrm>
            <a:off x="2" y="4166702"/>
            <a:ext cx="6025602" cy="1985746"/>
            <a:chOff x="2" y="4230202"/>
            <a:chExt cx="6025602" cy="1985746"/>
          </a:xfrm>
        </p:grpSpPr>
        <p:pic>
          <p:nvPicPr>
            <p:cNvPr id="12" name="Picture 11" descr="plotGPD1D-q-qT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" y="4230202"/>
              <a:ext cx="5820292" cy="19857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48046" y="4285595"/>
              <a:ext cx="160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Unpolarized-proton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sea-quarks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34196" y="4316737"/>
              <a:ext cx="1391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Polarized-proton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sea-quarks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6032169" y="4253237"/>
            <a:ext cx="2995527" cy="1791876"/>
            <a:chOff x="6032169" y="4316737"/>
            <a:chExt cx="2995527" cy="1791876"/>
          </a:xfrm>
        </p:grpSpPr>
        <p:pic>
          <p:nvPicPr>
            <p:cNvPr id="11" name="Picture 10" descr="plotGPD1D-g.ep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2169" y="4316737"/>
              <a:ext cx="2654631" cy="179187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424307" y="4316737"/>
              <a:ext cx="1603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Unpolarized-proton</a:t>
              </a:r>
            </a:p>
            <a:p>
              <a:pPr algn="ctr"/>
              <a:r>
                <a:rPr lang="en-US" sz="1400" i="1" dirty="0">
                  <a:solidFill>
                    <a:srgbClr val="FF0000"/>
                  </a:solidFill>
                </a:rPr>
                <a:t>gluons</a:t>
              </a:r>
            </a:p>
          </p:txBody>
        </p:sp>
      </p:grpSp>
      <p:sp>
        <p:nvSpPr>
          <p:cNvPr id="25" name="Notched Right Arrow 24"/>
          <p:cNvSpPr/>
          <p:nvPr/>
        </p:nvSpPr>
        <p:spPr>
          <a:xfrm rot="5400000">
            <a:off x="1871623" y="3101017"/>
            <a:ext cx="992897" cy="4804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Fourier</a:t>
            </a:r>
          </a:p>
        </p:txBody>
      </p:sp>
      <p:sp>
        <p:nvSpPr>
          <p:cNvPr id="29" name="Notched Right Arrow 28"/>
          <p:cNvSpPr/>
          <p:nvPr/>
        </p:nvSpPr>
        <p:spPr>
          <a:xfrm rot="5400000">
            <a:off x="6078643" y="3130983"/>
            <a:ext cx="1052836" cy="480478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1"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Fourier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5" name="Picture 34" descr="plotGPDHG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0099" y="1624497"/>
            <a:ext cx="2872253" cy="1914836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2535189" y="3701609"/>
          <a:ext cx="4018011" cy="465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3" name="Equation" r:id="rId8" imgW="2908300" imgH="355600" progId="Equation.3">
                  <p:embed/>
                </p:oleObj>
              </mc:Choice>
              <mc:Fallback>
                <p:oleObj name="Equation" r:id="rId8" imgW="2908300" imgH="3556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189" y="3701609"/>
                        <a:ext cx="4018011" cy="4650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13357" y="812808"/>
            <a:ext cx="89306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charset="2"/>
              <a:buChar char="Ø"/>
            </a:pPr>
            <a:r>
              <a:rPr lang="en-US" sz="1600" b="1" dirty="0"/>
              <a:t>A global fit over all mock data was done, based on: [Nuclear Physics B 794 (2008) 244–323]</a:t>
            </a:r>
            <a:endParaRPr lang="en-US" sz="1600" b="1" dirty="0">
              <a:solidFill>
                <a:srgbClr val="0000FF"/>
              </a:solidFill>
            </a:endParaRPr>
          </a:p>
          <a:p>
            <a:pPr marL="228600" indent="-228600">
              <a:buFont typeface="Wingdings" charset="2"/>
              <a:buChar char="Ø"/>
            </a:pPr>
            <a:r>
              <a:rPr lang="en-US" sz="1600" b="1" dirty="0"/>
              <a:t>Known values </a:t>
            </a:r>
            <a:r>
              <a:rPr lang="en-US" sz="1600" b="1" i="1" dirty="0" err="1"/>
              <a:t>q(x</a:t>
            </a:r>
            <a:r>
              <a:rPr lang="en-US" sz="1600" b="1" i="1" dirty="0"/>
              <a:t>)</a:t>
            </a:r>
            <a:r>
              <a:rPr lang="en-US" sz="1600" b="1" dirty="0"/>
              <a:t>, </a:t>
            </a:r>
            <a:r>
              <a:rPr lang="en-US" sz="1600" b="1" i="1" dirty="0" err="1"/>
              <a:t>g(x</a:t>
            </a:r>
            <a:r>
              <a:rPr lang="en-US" sz="1600" b="1" i="1" dirty="0"/>
              <a:t>)</a:t>
            </a:r>
            <a:r>
              <a:rPr lang="en-US" sz="1600" b="1" dirty="0"/>
              <a:t> are assumed for </a:t>
            </a:r>
            <a:r>
              <a:rPr lang="en-US" sz="1600" b="1" i="1" dirty="0" err="1"/>
              <a:t>H</a:t>
            </a:r>
            <a:r>
              <a:rPr lang="en-US" sz="1600" b="1" i="1" baseline="30000" dirty="0" err="1"/>
              <a:t>q</a:t>
            </a:r>
            <a:r>
              <a:rPr lang="en-US" sz="1600" b="1" i="1" dirty="0"/>
              <a:t>, H</a:t>
            </a:r>
            <a:r>
              <a:rPr lang="en-US" sz="1600" b="1" i="1" baseline="30000" dirty="0"/>
              <a:t>g </a:t>
            </a:r>
            <a:r>
              <a:rPr lang="en-US" sz="1600" b="1" dirty="0"/>
              <a:t>(at </a:t>
            </a:r>
            <a:r>
              <a:rPr lang="en-US" sz="1600" b="1" dirty="0" err="1"/>
              <a:t>t</a:t>
            </a:r>
            <a:r>
              <a:rPr lang="en-US" sz="1600" b="1" dirty="0"/>
              <a:t>=0 forward limits </a:t>
            </a:r>
            <a:r>
              <a:rPr lang="en-US" sz="1600" b="1" i="1" dirty="0" err="1"/>
              <a:t>E</a:t>
            </a:r>
            <a:r>
              <a:rPr lang="en-US" sz="1600" b="1" i="1" baseline="30000" dirty="0" err="1"/>
              <a:t>q</a:t>
            </a:r>
            <a:r>
              <a:rPr lang="en-US" sz="1600" b="1" i="1" dirty="0"/>
              <a:t>, </a:t>
            </a:r>
            <a:r>
              <a:rPr lang="en-US" sz="1600" b="1" i="1" dirty="0" err="1"/>
              <a:t>E</a:t>
            </a:r>
            <a:r>
              <a:rPr lang="en-US" sz="1600" b="1" i="1" baseline="30000" dirty="0" err="1"/>
              <a:t>g</a:t>
            </a:r>
            <a:r>
              <a:rPr lang="en-US" sz="1600" b="1" i="1" baseline="30000" dirty="0"/>
              <a:t> </a:t>
            </a:r>
            <a:r>
              <a:rPr lang="en-US" sz="1600" b="1" baseline="30000" dirty="0"/>
              <a:t> </a:t>
            </a:r>
            <a:r>
              <a:rPr lang="en-US" sz="1600" b="1" dirty="0"/>
              <a:t>are unknown)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87376" y="6118195"/>
            <a:ext cx="556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E.C. </a:t>
            </a:r>
            <a:r>
              <a:rPr lang="en-US" sz="1600" dirty="0" err="1">
                <a:solidFill>
                  <a:srgbClr val="000000"/>
                </a:solidFill>
              </a:rPr>
              <a:t>Aschenauer</a:t>
            </a:r>
            <a:r>
              <a:rPr lang="en-US" sz="1600" dirty="0">
                <a:solidFill>
                  <a:srgbClr val="000000"/>
                </a:solidFill>
              </a:rPr>
              <a:t>, S. F., K. </a:t>
            </a:r>
            <a:r>
              <a:rPr lang="en-US" sz="1600" dirty="0" err="1">
                <a:solidFill>
                  <a:srgbClr val="000000"/>
                </a:solidFill>
              </a:rPr>
              <a:t>Kumerički</a:t>
            </a:r>
            <a:r>
              <a:rPr lang="en-US" sz="1600" dirty="0">
                <a:solidFill>
                  <a:srgbClr val="000000"/>
                </a:solidFill>
              </a:rPr>
              <a:t>, D. Müller, JHEP09(2013)093</a:t>
            </a:r>
          </a:p>
        </p:txBody>
      </p:sp>
    </p:spTree>
    <p:extLst>
      <p:ext uri="{BB962C8B-B14F-4D97-AF65-F5344CB8AC3E}">
        <p14:creationId xmlns:p14="http://schemas.microsoft.com/office/powerpoint/2010/main" val="21539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3356" y="117274"/>
            <a:ext cx="87508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Spatial Imaging </a:t>
            </a:r>
            <a:r>
              <a:rPr lang="mr-IN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–</a:t>
            </a:r>
            <a:r>
              <a:rPr lang="en-GB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 as in the EIC White Paper</a:t>
            </a:r>
            <a:endParaRPr lang="en-GB" sz="2800" b="1" baseline="-25000" dirty="0">
              <a:solidFill>
                <a:srgbClr val="CC0000"/>
              </a:solidFill>
              <a:latin typeface="Times New Roman"/>
              <a:ea typeface="DejaVu Sans" charset="0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000" y="721785"/>
            <a:ext cx="8578564" cy="4370916"/>
            <a:chOff x="0" y="1026584"/>
            <a:chExt cx="9124664" cy="4593167"/>
          </a:xfrm>
        </p:grpSpPr>
        <p:grpSp>
          <p:nvGrpSpPr>
            <p:cNvPr id="35" name="Group 34"/>
            <p:cNvGrpSpPr/>
            <p:nvPr/>
          </p:nvGrpSpPr>
          <p:grpSpPr>
            <a:xfrm>
              <a:off x="0" y="1026584"/>
              <a:ext cx="9124664" cy="4593167"/>
              <a:chOff x="21175" y="1132407"/>
              <a:chExt cx="9124664" cy="459316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8" t="31395" r="4620" b="32075"/>
              <a:stretch/>
            </p:blipFill>
            <p:spPr>
              <a:xfrm>
                <a:off x="21175" y="1132407"/>
                <a:ext cx="9124664" cy="459316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</p:pic>
          <p:cxnSp>
            <p:nvCxnSpPr>
              <p:cNvPr id="38" name="Straight Connector 37"/>
              <p:cNvCxnSpPr/>
              <p:nvPr/>
            </p:nvCxnSpPr>
            <p:spPr bwMode="auto">
              <a:xfrm>
                <a:off x="402167" y="4138081"/>
                <a:ext cx="7323666" cy="2116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H="1">
                <a:off x="1661582" y="2857500"/>
                <a:ext cx="10584" cy="24765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flipH="1">
                <a:off x="4078816" y="2840567"/>
                <a:ext cx="10584" cy="24765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6485466" y="2887134"/>
                <a:ext cx="10584" cy="24765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" name="TextBox 42"/>
            <p:cNvSpPr txBox="1"/>
            <p:nvPr/>
          </p:nvSpPr>
          <p:spPr>
            <a:xfrm>
              <a:off x="3177763" y="4872690"/>
              <a:ext cx="17304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Shift due to GPD 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48233" y="2840326"/>
              <a:ext cx="1730282" cy="54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Unpolarized proton</a:t>
              </a:r>
            </a:p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sea-quarks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799253" y="2840326"/>
              <a:ext cx="1503854" cy="54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Polarized proton</a:t>
              </a:r>
            </a:p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sea-quarks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45523" y="2851762"/>
              <a:ext cx="1730282" cy="54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Unpolarized proton</a:t>
              </a:r>
            </a:p>
            <a:p>
              <a:pPr algn="ctr"/>
              <a:r>
                <a:rPr lang="en-US" sz="1400" b="1" i="1" dirty="0">
                  <a:solidFill>
                    <a:srgbClr val="FF0000"/>
                  </a:solidFill>
                </a:rPr>
                <a:t>gluons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44662" y="5099556"/>
            <a:ext cx="550663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Other capabilities still to be evaluated?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GPD H-Gluon is nice but can be much better by including </a:t>
            </a:r>
            <a:r>
              <a:rPr lang="en-GB" sz="1600" dirty="0">
                <a:latin typeface="+mj-lt"/>
                <a:ea typeface="DejaVu Sans" charset="0"/>
                <a:cs typeface="DejaVu Sans" charset="0"/>
              </a:rPr>
              <a:t>J/</a:t>
            </a:r>
            <a:r>
              <a:rPr lang="en-GB" sz="1600" dirty="0" err="1">
                <a:latin typeface="+mj-lt"/>
                <a:ea typeface="DejaVu Sans" charset="0"/>
                <a:cs typeface="DejaVu Sans" charset="0"/>
              </a:rPr>
              <a:t>ψ</a:t>
            </a:r>
            <a:r>
              <a:rPr lang="en-US" sz="1600" dirty="0">
                <a:latin typeface="+mj-lt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Access to GPD E-gluon </a:t>
            </a:r>
            <a:r>
              <a:rPr lang="en-US" sz="1600" dirty="0">
                <a:latin typeface="+mj-lt"/>
                <a:sym typeface="Wingdings"/>
              </a:rPr>
              <a:t> orbital momentum (</a:t>
            </a:r>
            <a:r>
              <a:rPr lang="en-US" sz="1600" dirty="0" err="1">
                <a:latin typeface="+mj-lt"/>
                <a:sym typeface="Wingdings"/>
              </a:rPr>
              <a:t>Ji</a:t>
            </a:r>
            <a:r>
              <a:rPr lang="en-US" sz="1600" dirty="0">
                <a:latin typeface="+mj-lt"/>
                <a:sym typeface="Wingdings"/>
              </a:rPr>
              <a:t> sum rule)</a:t>
            </a:r>
            <a:endParaRPr lang="en-US" sz="1600" dirty="0"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/>
              <a:buChar char="•"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Flavor Separation of GPDs </a:t>
            </a:r>
            <a:r>
              <a:rPr lang="en-US" sz="1600" dirty="0">
                <a:latin typeface="+mj-lt"/>
              </a:rPr>
              <a:t>(VMP and/or DVCS on deuteron)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+mj-lt"/>
              </a:rPr>
              <a:t>Nuclear imaging (modification of GPDs in </a:t>
            </a:r>
            <a:r>
              <a:rPr lang="en-US" sz="1600" dirty="0" err="1">
                <a:latin typeface="+mj-lt"/>
              </a:rPr>
              <a:t>p+A</a:t>
            </a:r>
            <a:r>
              <a:rPr lang="en-US" sz="1600" dirty="0">
                <a:latin typeface="+mj-lt"/>
              </a:rPr>
              <a:t> collisions)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56328" y="1088995"/>
            <a:ext cx="178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</a:rPr>
              <a:t>E.C. </a:t>
            </a:r>
            <a:r>
              <a:rPr lang="en-US" sz="1200" b="1" dirty="0" err="1">
                <a:solidFill>
                  <a:srgbClr val="000000"/>
                </a:solidFill>
              </a:rPr>
              <a:t>Aschenauer</a:t>
            </a:r>
            <a:r>
              <a:rPr lang="en-US" sz="1200" b="1" dirty="0">
                <a:solidFill>
                  <a:srgbClr val="000000"/>
                </a:solidFill>
              </a:rPr>
              <a:t>, S. F., K. </a:t>
            </a:r>
            <a:r>
              <a:rPr lang="en-US" sz="1200" b="1" dirty="0" err="1">
                <a:solidFill>
                  <a:srgbClr val="000000"/>
                </a:solidFill>
              </a:rPr>
              <a:t>Kumerički</a:t>
            </a:r>
            <a:r>
              <a:rPr lang="en-US" sz="1200" b="1" dirty="0">
                <a:solidFill>
                  <a:srgbClr val="000000"/>
                </a:solidFill>
              </a:rPr>
              <a:t>, D. Müller, JHEP09(2013)093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294" y="5183457"/>
            <a:ext cx="3591367" cy="11079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28600" indent="-228600"/>
            <a:r>
              <a:rPr lang="en-US" b="1" dirty="0">
                <a:solidFill>
                  <a:srgbClr val="000090"/>
                </a:solidFill>
                <a:latin typeface="+mj-lt"/>
                <a:cs typeface="Comic Sans MS"/>
              </a:rPr>
              <a:t>Impact of EIC </a:t>
            </a:r>
            <a:r>
              <a:rPr lang="en-US" b="1" dirty="0">
                <a:solidFill>
                  <a:srgbClr val="000000"/>
                </a:solidFill>
                <a:latin typeface="+mj-lt"/>
                <a:cs typeface="Comic Sans MS"/>
              </a:rPr>
              <a:t>(based on DVCS only):</a:t>
            </a:r>
          </a:p>
          <a:p>
            <a:pPr marL="228600" indent="-228600">
              <a:buFont typeface="Wingdings" charset="2"/>
              <a:buChar char="ü"/>
            </a:pPr>
            <a:r>
              <a:rPr lang="en-US" sz="1600" b="1" dirty="0">
                <a:solidFill>
                  <a:srgbClr val="FF0000"/>
                </a:solidFill>
                <a:latin typeface="+mj-lt"/>
              </a:rPr>
              <a:t>Excellent reconstruction of </a:t>
            </a:r>
            <a:r>
              <a:rPr lang="en-US" sz="1600" b="1" i="1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1600" b="1" i="1" baseline="30000" dirty="0" err="1">
                <a:solidFill>
                  <a:srgbClr val="FF0000"/>
                </a:solidFill>
                <a:latin typeface="+mj-lt"/>
              </a:rPr>
              <a:t>sea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en-US" sz="1600" b="1" baseline="30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and 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1600" b="1" i="1" baseline="30000" dirty="0">
                <a:solidFill>
                  <a:srgbClr val="FF0000"/>
                </a:solidFill>
                <a:latin typeface="+mj-lt"/>
              </a:rPr>
              <a:t>g</a:t>
            </a:r>
            <a:r>
              <a:rPr lang="en-US" sz="16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b="1" dirty="0">
                <a:latin typeface="+mj-lt"/>
              </a:rPr>
              <a:t>(from </a:t>
            </a:r>
            <a:r>
              <a:rPr lang="en-US" sz="1600" b="1" i="1" dirty="0" err="1">
                <a:latin typeface="+mj-lt"/>
              </a:rPr>
              <a:t>dσ/dt</a:t>
            </a:r>
            <a:r>
              <a:rPr lang="en-US" sz="1600" b="1" dirty="0">
                <a:latin typeface="+mj-lt"/>
              </a:rPr>
              <a:t>)</a:t>
            </a:r>
          </a:p>
          <a:p>
            <a:pPr marL="228600" indent="-228600">
              <a:buFont typeface="Wingdings" charset="2"/>
              <a:buChar char="ü"/>
            </a:pPr>
            <a:r>
              <a:rPr lang="en-US" sz="1600" b="1" dirty="0">
                <a:solidFill>
                  <a:srgbClr val="FF0000"/>
                </a:solidFill>
              </a:rPr>
              <a:t>Reconstruction of sea-quarks GPD E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78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4">
            <a:extLst>
              <a:ext uri="{FF2B5EF4-FFF2-40B4-BE49-F238E27FC236}">
                <a16:creationId xmlns:a16="http://schemas.microsoft.com/office/drawing/2014/main" id="{995DFFE3-E8ED-6B49-AB6E-2D0C27BCC44A}"/>
              </a:ext>
            </a:extLst>
          </p:cNvPr>
          <p:cNvGrpSpPr>
            <a:grpSpLocks/>
          </p:cNvGrpSpPr>
          <p:nvPr/>
        </p:nvGrpSpPr>
        <p:grpSpPr bwMode="auto">
          <a:xfrm>
            <a:off x="478137" y="1287930"/>
            <a:ext cx="8376531" cy="2382730"/>
            <a:chOff x="242888" y="2777233"/>
            <a:chExt cx="8377237" cy="2383018"/>
          </a:xfrm>
        </p:grpSpPr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EECB3536-1F83-544F-A11F-556DEBD77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690568" cy="36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DVCS</a:t>
              </a:r>
            </a:p>
          </p:txBody>
        </p:sp>
        <p:pic>
          <p:nvPicPr>
            <p:cNvPr id="15" name="Picture 16" descr="gnome">
              <a:extLst>
                <a:ext uri="{FF2B5EF4-FFF2-40B4-BE49-F238E27FC236}">
                  <a16:creationId xmlns:a16="http://schemas.microsoft.com/office/drawing/2014/main" id="{A58AC878-EFB4-044F-8291-CE9FDF511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5EEC060C-094C-484B-80C2-DF340319E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1610" y="2777233"/>
              <a:ext cx="6252046" cy="400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 dirty="0"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quantum numbers of final state          select different GPD</a:t>
              </a:r>
            </a:p>
          </p:txBody>
        </p:sp>
        <p:pic>
          <p:nvPicPr>
            <p:cNvPr id="17" name="Picture 19" descr="gnome">
              <a:extLst>
                <a:ext uri="{FF2B5EF4-FFF2-40B4-BE49-F238E27FC236}">
                  <a16:creationId xmlns:a16="http://schemas.microsoft.com/office/drawing/2014/main" id="{D40E306A-8E03-4F42-8D15-4922C5A1D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18" name="Picture 21" descr="gnome">
              <a:extLst>
                <a:ext uri="{FF2B5EF4-FFF2-40B4-BE49-F238E27FC236}">
                  <a16:creationId xmlns:a16="http://schemas.microsoft.com/office/drawing/2014/main" id="{93D9BEFF-9788-4649-9617-F139F69AB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C3F82768-6CEA-954F-A53A-43166E3EA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2361" y="2971157"/>
              <a:ext cx="391062" cy="8053"/>
            </a:xfrm>
            <a:prstGeom prst="line">
              <a:avLst/>
            </a:prstGeom>
            <a:noFill/>
            <a:ln w="76200" cmpd="sng">
              <a:solidFill>
                <a:srgbClr val="0432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Text Box 24">
              <a:extLst>
                <a:ext uri="{FF2B5EF4-FFF2-40B4-BE49-F238E27FC236}">
                  <a16:creationId xmlns:a16="http://schemas.microsoft.com/office/drawing/2014/main" id="{7B333C97-D247-AA49-8D31-E6C40C601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2812" y="4790874"/>
              <a:ext cx="2291911" cy="36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432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pseudo-scalar mesons</a:t>
              </a:r>
            </a:p>
          </p:txBody>
        </p:sp>
        <p:sp>
          <p:nvSpPr>
            <p:cNvPr id="21" name="Text Box 26">
              <a:extLst>
                <a:ext uri="{FF2B5EF4-FFF2-40B4-BE49-F238E27FC236}">
                  <a16:creationId xmlns:a16="http://schemas.microsoft.com/office/drawing/2014/main" id="{71C89C3A-B79F-424A-86B0-5EED9B7D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7496" y="4713493"/>
              <a:ext cx="1571844" cy="369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vector mesons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37290" y="141407"/>
            <a:ext cx="8826956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How to separate </a:t>
            </a:r>
            <a:r>
              <a:rPr lang="en-US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flavors</a:t>
            </a: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?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690" y="5159542"/>
            <a:ext cx="63778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DVCS on protons and neutrons also separates quark u/d flavors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We do not have a real neutron target </a:t>
            </a:r>
            <a:r>
              <a:rPr lang="en-US" sz="2000" b="1" dirty="0">
                <a:solidFill>
                  <a:srgbClr val="000000"/>
                </a:solidFill>
                <a:sym typeface="Wingdings"/>
              </a:rPr>
              <a:t> Use Deuterium </a:t>
            </a:r>
          </a:p>
        </p:txBody>
      </p:sp>
      <p:graphicFrame>
        <p:nvGraphicFramePr>
          <p:cNvPr id="22" name="Group 149">
            <a:extLst>
              <a:ext uri="{FF2B5EF4-FFF2-40B4-BE49-F238E27FC236}">
                <a16:creationId xmlns:a16="http://schemas.microsoft.com/office/drawing/2014/main" id="{EDE8D144-CBEA-3C4E-9384-F6A1ABA70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759234"/>
              </p:ext>
            </p:extLst>
          </p:nvPr>
        </p:nvGraphicFramePr>
        <p:xfrm>
          <a:off x="6601585" y="4213547"/>
          <a:ext cx="2506359" cy="1767138"/>
        </p:xfrm>
        <a:graphic>
          <a:graphicData uri="http://schemas.openxmlformats.org/drawingml/2006/table">
            <a:tbl>
              <a:tblPr/>
              <a:tblGrid>
                <a:gridCol w="116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, Y</a:t>
                      </a:r>
                      <a:endParaRPr kumimoji="0" 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135">
            <a:extLst>
              <a:ext uri="{FF2B5EF4-FFF2-40B4-BE49-F238E27FC236}">
                <a16:creationId xmlns:a16="http://schemas.microsoft.com/office/drawing/2014/main" id="{D2569BC6-63D1-BD4B-95D1-52D7AAF7F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45042"/>
              </p:ext>
            </p:extLst>
          </p:nvPr>
        </p:nvGraphicFramePr>
        <p:xfrm>
          <a:off x="3392425" y="4273128"/>
          <a:ext cx="2402690" cy="682626"/>
        </p:xfrm>
        <a:graphic>
          <a:graphicData uri="http://schemas.openxmlformats.org/drawingml/2006/table">
            <a:tbl>
              <a:tblPr/>
              <a:tblGrid>
                <a:gridCol w="111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000" b="1" i="0" u="none" strike="noStrike" cap="none" normalizeH="0" baseline="3000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0C8A5D-730B-484D-B4FD-1A69B953F059}"/>
                  </a:ext>
                </a:extLst>
              </p:cNvPr>
              <p:cNvSpPr txBox="1"/>
              <p:nvPr/>
            </p:nvSpPr>
            <p:spPr>
              <a:xfrm>
                <a:off x="137145" y="3805341"/>
                <a:ext cx="7109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 err="1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70C8A5D-730B-484D-B4FD-1A69B953F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45" y="3805341"/>
                <a:ext cx="710994" cy="430887"/>
              </a:xfrm>
              <a:prstGeom prst="rect">
                <a:avLst/>
              </a:prstGeom>
              <a:blipFill>
                <a:blip r:embed="rId5"/>
                <a:stretch>
                  <a:fillRect l="-1754" t="-14706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49FF30-9295-A847-9304-0B8DD300B42F}"/>
                  </a:ext>
                </a:extLst>
              </p:cNvPr>
              <p:cNvSpPr txBox="1"/>
              <p:nvPr/>
            </p:nvSpPr>
            <p:spPr>
              <a:xfrm>
                <a:off x="627475" y="3811966"/>
                <a:ext cx="7109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 err="1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C49FF30-9295-A847-9304-0B8DD300B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75" y="3811966"/>
                <a:ext cx="710994" cy="430887"/>
              </a:xfrm>
              <a:prstGeom prst="rect">
                <a:avLst/>
              </a:prstGeom>
              <a:blipFill>
                <a:blip r:embed="rId6"/>
                <a:stretch>
                  <a:fillRect t="-11765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FAE1A-5DE3-EE47-845C-618CE38BDA75}"/>
                  </a:ext>
                </a:extLst>
              </p:cNvPr>
              <p:cNvSpPr txBox="1"/>
              <p:nvPr/>
            </p:nvSpPr>
            <p:spPr>
              <a:xfrm>
                <a:off x="1833424" y="3818593"/>
                <a:ext cx="710994" cy="443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800" dirty="0" err="1">
                  <a:solidFill>
                    <a:srgbClr val="0432FF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5FAE1A-5DE3-EE47-845C-618CE38BD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24" y="3818593"/>
                <a:ext cx="710994" cy="443839"/>
              </a:xfrm>
              <a:prstGeom prst="rect">
                <a:avLst/>
              </a:prstGeom>
              <a:blipFill>
                <a:blip r:embed="rId7"/>
                <a:stretch>
                  <a:fillRect t="-1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435F27-279D-F84B-A982-C8450B788230}"/>
                  </a:ext>
                </a:extLst>
              </p:cNvPr>
              <p:cNvSpPr txBox="1"/>
              <p:nvPr/>
            </p:nvSpPr>
            <p:spPr>
              <a:xfrm>
                <a:off x="1203945" y="3825219"/>
                <a:ext cx="710994" cy="443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800" dirty="0" err="1">
                  <a:solidFill>
                    <a:srgbClr val="0432FF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435F27-279D-F84B-A982-C8450B788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45" y="3825219"/>
                <a:ext cx="710994" cy="443839"/>
              </a:xfrm>
              <a:prstGeom prst="rect">
                <a:avLst/>
              </a:prstGeom>
              <a:blipFill>
                <a:blip r:embed="rId8"/>
                <a:stretch>
                  <a:fillRect t="-1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3F33EA-C3D1-8F41-A6FD-849B43D9EC0E}"/>
                  </a:ext>
                </a:extLst>
              </p:cNvPr>
              <p:cNvSpPr txBox="1"/>
              <p:nvPr/>
            </p:nvSpPr>
            <p:spPr>
              <a:xfrm>
                <a:off x="4532244" y="3843215"/>
                <a:ext cx="710994" cy="443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800" dirty="0" err="1">
                  <a:solidFill>
                    <a:srgbClr val="0432FF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C3F33EA-C3D1-8F41-A6FD-849B43D9E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44" y="3843215"/>
                <a:ext cx="710994" cy="443839"/>
              </a:xfrm>
              <a:prstGeom prst="rect">
                <a:avLst/>
              </a:prstGeom>
              <a:blipFill>
                <a:blip r:embed="rId9"/>
                <a:stretch>
                  <a:fillRect t="-1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5BE9CD-1D47-9340-BB94-9799CE7ED8C2}"/>
                  </a:ext>
                </a:extLst>
              </p:cNvPr>
              <p:cNvSpPr txBox="1"/>
              <p:nvPr/>
            </p:nvSpPr>
            <p:spPr>
              <a:xfrm>
                <a:off x="3902765" y="3849841"/>
                <a:ext cx="710994" cy="4438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280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2800" dirty="0" err="1">
                  <a:solidFill>
                    <a:srgbClr val="0432FF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05BE9CD-1D47-9340-BB94-9799CE7ED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765" y="3849841"/>
                <a:ext cx="710994" cy="443839"/>
              </a:xfrm>
              <a:prstGeom prst="rect">
                <a:avLst/>
              </a:prstGeom>
              <a:blipFill>
                <a:blip r:embed="rId10"/>
                <a:stretch>
                  <a:fillRect t="-1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E6F780-18A4-E448-8B0C-08D55C3743B2}"/>
                  </a:ext>
                </a:extLst>
              </p:cNvPr>
              <p:cNvSpPr txBox="1"/>
              <p:nvPr/>
            </p:nvSpPr>
            <p:spPr>
              <a:xfrm>
                <a:off x="7339702" y="3730273"/>
                <a:ext cx="7109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 err="1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E6F780-18A4-E448-8B0C-08D55C374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702" y="3730273"/>
                <a:ext cx="710994" cy="430887"/>
              </a:xfrm>
              <a:prstGeom prst="rect">
                <a:avLst/>
              </a:prstGeom>
              <a:blipFill>
                <a:blip r:embed="rId11"/>
                <a:stretch>
                  <a:fillRect l="-1754" t="-11429" r="-1754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96458A-C035-8443-961A-3AFE28D4C23B}"/>
                  </a:ext>
                </a:extLst>
              </p:cNvPr>
              <p:cNvSpPr txBox="1"/>
              <p:nvPr/>
            </p:nvSpPr>
            <p:spPr>
              <a:xfrm>
                <a:off x="7830032" y="3736898"/>
                <a:ext cx="71099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2800" dirty="0" err="1">
                  <a:latin typeface="Comic Sans MS" panose="030F0902030302020204" pitchFamily="66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996458A-C035-8443-961A-3AFE28D4C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32" y="3736898"/>
                <a:ext cx="710994" cy="430887"/>
              </a:xfrm>
              <a:prstGeom prst="rect">
                <a:avLst/>
              </a:prstGeom>
              <a:blipFill>
                <a:blip r:embed="rId12"/>
                <a:stretch>
                  <a:fillRect t="-8571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CEFC872-4A95-4D41-86C9-C477112489E4}"/>
              </a:ext>
            </a:extLst>
          </p:cNvPr>
          <p:cNvSpPr txBox="1"/>
          <p:nvPr/>
        </p:nvSpPr>
        <p:spPr>
          <a:xfrm>
            <a:off x="664205" y="762498"/>
            <a:ext cx="7980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Hard Exclusive Meson Production (HEMP) </a:t>
            </a:r>
            <a:r>
              <a:rPr lang="en-US" sz="2400" b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FF0000"/>
                </a:solidFill>
                <a:sym typeface="Wingdings" pitchFamily="2" charset="2"/>
              </a:rPr>
              <a:t>a powerful tool!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75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73972B-E1AC-F64C-8C29-BF58EA3685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7" r="41169"/>
          <a:stretch/>
        </p:blipFill>
        <p:spPr>
          <a:xfrm>
            <a:off x="538350" y="1042466"/>
            <a:ext cx="5379522" cy="5333128"/>
          </a:xfrm>
          <a:prstGeom prst="rect">
            <a:avLst/>
          </a:prstGeom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0DB4A495-0525-2B4B-B8CA-5F3DDB7A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0" y="116007"/>
            <a:ext cx="8826956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US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Imaging gluons with J/</a:t>
            </a:r>
            <a:r>
              <a:rPr lang="en-US" sz="2800" b="1" dirty="0" err="1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ψ</a:t>
            </a:r>
            <a:r>
              <a:rPr lang="en-US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 </a:t>
            </a:r>
            <a:endParaRPr lang="en-GB" sz="28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EE382-B798-5C48-97D4-CA7C2582A919}"/>
              </a:ext>
            </a:extLst>
          </p:cNvPr>
          <p:cNvSpPr txBox="1"/>
          <p:nvPr/>
        </p:nvSpPr>
        <p:spPr>
          <a:xfrm>
            <a:off x="2380475" y="664401"/>
            <a:ext cx="16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EIC White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7C4120-E916-7349-BEE1-81E785B44C1E}"/>
              </a:ext>
            </a:extLst>
          </p:cNvPr>
          <p:cNvSpPr txBox="1"/>
          <p:nvPr/>
        </p:nvSpPr>
        <p:spPr>
          <a:xfrm>
            <a:off x="5743699" y="5227543"/>
            <a:ext cx="187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Average gluon densities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B7C53-3EC1-8A4B-B7C9-C94FC4979ABA}"/>
              </a:ext>
            </a:extLst>
          </p:cNvPr>
          <p:cNvSpPr txBox="1"/>
          <p:nvPr/>
        </p:nvSpPr>
        <p:spPr>
          <a:xfrm>
            <a:off x="6017256" y="793750"/>
            <a:ext cx="2910844" cy="369332"/>
          </a:xfrm>
          <a:prstGeom prst="rect">
            <a:avLst/>
          </a:prstGeom>
          <a:noFill/>
          <a:ln w="127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Luminosity: 10 fb</a:t>
            </a:r>
            <a:r>
              <a:rPr lang="en-US" b="1" baseline="30000" dirty="0"/>
              <a:t>-1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86E54-C5AA-204F-B6CB-1864473AE4BD}"/>
              </a:ext>
            </a:extLst>
          </p:cNvPr>
          <p:cNvSpPr txBox="1"/>
          <p:nvPr/>
        </p:nvSpPr>
        <p:spPr>
          <a:xfrm>
            <a:off x="6019799" y="1257300"/>
            <a:ext cx="308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Measurement dominated by systematics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Fourier transf. of </a:t>
            </a:r>
            <a:r>
              <a:rPr lang="en-US" dirty="0" err="1"/>
              <a:t>dσ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partonic 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54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DE63C3-1D41-044B-905B-B42A60CE7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22" b="1991"/>
          <a:stretch/>
        </p:blipFill>
        <p:spPr>
          <a:xfrm>
            <a:off x="0" y="843147"/>
            <a:ext cx="9134435" cy="58902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8077A3-1ED9-EA4A-977B-8F88B26D9B00}"/>
              </a:ext>
            </a:extLst>
          </p:cNvPr>
          <p:cNvSpPr/>
          <p:nvPr/>
        </p:nvSpPr>
        <p:spPr>
          <a:xfrm>
            <a:off x="0" y="6356350"/>
            <a:ext cx="1377538" cy="4963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0DB4A495-0525-2B4B-B8CA-5F3DDB7A3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0" y="116007"/>
            <a:ext cx="8826956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US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Imaging gluons with Y(1s) </a:t>
            </a:r>
            <a:endParaRPr lang="en-GB" sz="28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15FDE-40E0-E94C-850A-1CAA80DCCC28}"/>
              </a:ext>
            </a:extLst>
          </p:cNvPr>
          <p:cNvSpPr/>
          <p:nvPr/>
        </p:nvSpPr>
        <p:spPr>
          <a:xfrm>
            <a:off x="7746009" y="6590805"/>
            <a:ext cx="1377538" cy="267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96B901-8B34-1347-8493-1CC58034D73B}"/>
              </a:ext>
            </a:extLst>
          </p:cNvPr>
          <p:cNvSpPr/>
          <p:nvPr/>
        </p:nvSpPr>
        <p:spPr>
          <a:xfrm>
            <a:off x="4441371" y="6590805"/>
            <a:ext cx="368135" cy="2612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E5A92E-2E54-EF46-8F08-0CEE56BF0478}"/>
              </a:ext>
            </a:extLst>
          </p:cNvPr>
          <p:cNvSpPr/>
          <p:nvPr/>
        </p:nvSpPr>
        <p:spPr>
          <a:xfrm>
            <a:off x="3728852" y="718497"/>
            <a:ext cx="2244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S. Joosten, Z.-E. </a:t>
            </a:r>
            <a:r>
              <a:rPr lang="en-US" sz="1400" b="1" dirty="0" err="1">
                <a:solidFill>
                  <a:srgbClr val="FF0000"/>
                </a:solidFill>
              </a:rPr>
              <a:t>Meziani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2018 EICUG Meeting </a:t>
            </a:r>
          </a:p>
        </p:txBody>
      </p:sp>
    </p:spTree>
    <p:extLst>
      <p:ext uri="{BB962C8B-B14F-4D97-AF65-F5344CB8AC3E}">
        <p14:creationId xmlns:p14="http://schemas.microsoft.com/office/powerpoint/2010/main" val="3345718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Text Box 4"/>
          <p:cNvSpPr txBox="1">
            <a:spLocks noChangeArrowheads="1"/>
          </p:cNvSpPr>
          <p:nvPr/>
        </p:nvSpPr>
        <p:spPr bwMode="auto">
          <a:xfrm>
            <a:off x="355887" y="101600"/>
            <a:ext cx="8152825" cy="22479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lIns="96058" tIns="233337" rIns="96058" bIns="48029" anchor="ctr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4000" b="1" dirty="0">
                <a:solidFill>
                  <a:srgbClr val="FF0000"/>
                </a:solidFill>
              </a:rPr>
              <a:t>Nuclear PDFs and GPDs</a:t>
            </a:r>
          </a:p>
          <a:p>
            <a:pPr algn="ctr"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4000" b="1" dirty="0">
                <a:solidFill>
                  <a:srgbClr val="FF0000"/>
                </a:solidFill>
              </a:rPr>
              <a:t>an Electron-Ion Collider (EIC) </a:t>
            </a:r>
          </a:p>
        </p:txBody>
      </p:sp>
      <p:sp>
        <p:nvSpPr>
          <p:cNvPr id="130" name="Date Placeholder 12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 APR 2019</a:t>
            </a:r>
            <a:endParaRPr lang="en-GB"/>
          </a:p>
        </p:txBody>
      </p:sp>
      <p:sp>
        <p:nvSpPr>
          <p:cNvPr id="131" name="Slide Number Placeholder 13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21107BCB-0559-5241-8698-2883378EBABE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32" name="Footer Placeholder 13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Fazio (BNL)</a:t>
            </a:r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4432300" y="2799444"/>
            <a:ext cx="4597400" cy="2654300"/>
            <a:chOff x="4653123" y="1644209"/>
            <a:chExt cx="8928100" cy="1494298"/>
          </a:xfrm>
        </p:grpSpPr>
        <p:sp>
          <p:nvSpPr>
            <p:cNvPr id="13" name="Abgerundetes Rechteck 9"/>
            <p:cNvSpPr/>
            <p:nvPr/>
          </p:nvSpPr>
          <p:spPr>
            <a:xfrm>
              <a:off x="4653123" y="1644209"/>
              <a:ext cx="8928100" cy="1494298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feld 24"/>
            <p:cNvSpPr txBox="1"/>
            <p:nvPr/>
          </p:nvSpPr>
          <p:spPr>
            <a:xfrm>
              <a:off x="5192347" y="1797731"/>
              <a:ext cx="80459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How does the nuclear environment affect the distribution of quarks and gluons and their interaction in nuclei?</a:t>
              </a:r>
              <a:endParaRPr lang="en-US" sz="20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1" name="Textfeld 29"/>
            <p:cNvSpPr txBox="1"/>
            <p:nvPr/>
          </p:nvSpPr>
          <p:spPr>
            <a:xfrm>
              <a:off x="5308869" y="1809601"/>
              <a:ext cx="150425" cy="231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Comic Sans MS"/>
                <a:cs typeface="Comic Sans MS"/>
              </a:endParaRPr>
            </a:p>
          </p:txBody>
        </p:sp>
        <p:sp>
          <p:nvSpPr>
            <p:cNvPr id="19" name="Textfeld 32"/>
            <p:cNvSpPr txBox="1"/>
            <p:nvPr/>
          </p:nvSpPr>
          <p:spPr>
            <a:xfrm>
              <a:off x="5308869" y="2714654"/>
              <a:ext cx="150425" cy="231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b="1" dirty="0">
                <a:latin typeface="Comic Sans MS"/>
                <a:cs typeface="Comic Sans MS"/>
              </a:endParaRPr>
            </a:p>
          </p:txBody>
        </p:sp>
        <p:sp>
          <p:nvSpPr>
            <p:cNvPr id="17" name="Textfeld 35"/>
            <p:cNvSpPr txBox="1"/>
            <p:nvPr/>
          </p:nvSpPr>
          <p:spPr>
            <a:xfrm>
              <a:off x="5192561" y="2679702"/>
              <a:ext cx="81727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Where does the saturation of the gluon density set in?</a:t>
              </a:r>
              <a:endParaRPr lang="en-US" sz="20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2663482"/>
            <a:ext cx="3632209" cy="2790262"/>
            <a:chOff x="2360083" y="3799418"/>
            <a:chExt cx="3951562" cy="2790301"/>
          </a:xfrm>
        </p:grpSpPr>
        <p:pic>
          <p:nvPicPr>
            <p:cNvPr id="27" name="Picture 26" descr="hadronizationinnucliiforgunaralt-alternate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26" r="12232" b="21019"/>
            <a:stretch/>
          </p:blipFill>
          <p:spPr>
            <a:xfrm>
              <a:off x="2427300" y="3799418"/>
              <a:ext cx="3884345" cy="279030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 rot="20700000">
              <a:off x="2772835" y="5334005"/>
              <a:ext cx="9030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"/>
                  <a:cs typeface="Helvetica"/>
                </a:rPr>
                <a:t>Incoming </a:t>
              </a:r>
            </a:p>
            <a:p>
              <a:pPr algn="ctr"/>
              <a:r>
                <a:rPr lang="en-US" sz="800" dirty="0">
                  <a:solidFill>
                    <a:schemeClr val="bg1"/>
                  </a:solidFill>
                  <a:latin typeface="Helvetica"/>
                  <a:cs typeface="Helvetica"/>
                </a:rPr>
                <a:t>Electron Beam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2360083" y="5270500"/>
              <a:ext cx="1217084" cy="32808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pic>
        <p:nvPicPr>
          <p:cNvPr id="30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507" y="2979153"/>
            <a:ext cx="403460" cy="524904"/>
          </a:xfrm>
          <a:prstGeom prst="rect">
            <a:avLst/>
          </a:prstGeom>
        </p:spPr>
      </p:pic>
      <p:pic>
        <p:nvPicPr>
          <p:cNvPr id="31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507" y="4465309"/>
            <a:ext cx="403460" cy="52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60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5" b="16610"/>
          <a:stretch/>
        </p:blipFill>
        <p:spPr>
          <a:xfrm>
            <a:off x="0" y="-9776"/>
            <a:ext cx="3074828" cy="2033401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endCxn id="39" idx="0"/>
          </p:cNvCxnSpPr>
          <p:nvPr/>
        </p:nvCxnSpPr>
        <p:spPr bwMode="auto">
          <a:xfrm>
            <a:off x="1358348" y="519072"/>
            <a:ext cx="159302" cy="144454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triangle" w="lg" len="lg"/>
            <a:tailEnd type="non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14299" y="1963619"/>
            <a:ext cx="28067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This is us !!!</a:t>
            </a:r>
          </a:p>
          <a:p>
            <a:pPr algn="ctr"/>
            <a:r>
              <a:rPr lang="en-US" sz="1600" dirty="0">
                <a:solidFill>
                  <a:srgbClr val="0000FF"/>
                </a:solidFill>
              </a:rPr>
              <a:t>protons, neutrons, electrons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26693" y="794072"/>
            <a:ext cx="5925183" cy="2188866"/>
            <a:chOff x="-2" y="2337664"/>
            <a:chExt cx="5925183" cy="2188866"/>
          </a:xfrm>
        </p:grpSpPr>
        <p:pic>
          <p:nvPicPr>
            <p:cNvPr id="40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530" y="2337664"/>
              <a:ext cx="1151175" cy="11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3" name="Rectangle 6"/>
            <p:cNvSpPr>
              <a:spLocks/>
            </p:cNvSpPr>
            <p:nvPr/>
          </p:nvSpPr>
          <p:spPr bwMode="auto">
            <a:xfrm>
              <a:off x="4629781" y="3686203"/>
              <a:ext cx="1295400" cy="55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increase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 beam energy</a:t>
              </a:r>
            </a:p>
          </p:txBody>
        </p:sp>
        <p:pic>
          <p:nvPicPr>
            <p:cNvPr id="44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319" y="2576293"/>
              <a:ext cx="1044261" cy="10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6" name="Line 15"/>
            <p:cNvSpPr>
              <a:spLocks noChangeShapeType="1"/>
            </p:cNvSpPr>
            <p:nvPr/>
          </p:nvSpPr>
          <p:spPr bwMode="auto">
            <a:xfrm rot="10800000">
              <a:off x="-2" y="3638136"/>
              <a:ext cx="4881218" cy="25126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" name="Rectangle 16"/>
            <p:cNvSpPr>
              <a:spLocks/>
            </p:cNvSpPr>
            <p:nvPr/>
          </p:nvSpPr>
          <p:spPr bwMode="auto">
            <a:xfrm>
              <a:off x="2750181" y="3866130"/>
              <a:ext cx="1917700" cy="66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Quarks and Gluons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10</a:t>
              </a:r>
              <a:r>
                <a:rPr lang="en-US" sz="1600" b="1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-17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m</a:t>
              </a:r>
            </a:p>
          </p:txBody>
        </p:sp>
        <p:sp>
          <p:nvSpPr>
            <p:cNvPr id="51" name="Rectangle 8"/>
            <p:cNvSpPr>
              <a:spLocks/>
            </p:cNvSpPr>
            <p:nvPr/>
          </p:nvSpPr>
          <p:spPr bwMode="auto">
            <a:xfrm>
              <a:off x="40831" y="3759227"/>
              <a:ext cx="737281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Proton</a:t>
              </a:r>
            </a:p>
            <a:p>
              <a:pPr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10</a:t>
              </a:r>
              <a:r>
                <a:rPr lang="en-US" sz="1600" b="1" baseline="30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-15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ＭＳ Ｐゴシック" charset="0"/>
                  <a:cs typeface="Comic Sans MS" charset="0"/>
                  <a:sym typeface="Comic Sans MS" charset="0"/>
                </a:rPr>
                <a:t>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774" y="4465086"/>
            <a:ext cx="189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90000"/>
                </a:solidFill>
              </a:rPr>
              <a:t>HERA’s discovery: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008864" y="2819047"/>
            <a:ext cx="7003649" cy="3706213"/>
            <a:chOff x="2216358" y="1464337"/>
            <a:chExt cx="7003649" cy="3706213"/>
          </a:xfrm>
        </p:grpSpPr>
        <p:sp>
          <p:nvSpPr>
            <p:cNvPr id="60" name="TextBox 59"/>
            <p:cNvSpPr txBox="1"/>
            <p:nvPr/>
          </p:nvSpPr>
          <p:spPr>
            <a:xfrm>
              <a:off x="2216358" y="3235748"/>
              <a:ext cx="3313827" cy="369332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/>
                <a:t>Gluon density dominates at x&lt;0.1</a:t>
              </a:r>
            </a:p>
          </p:txBody>
        </p:sp>
        <p:pic>
          <p:nvPicPr>
            <p:cNvPr id="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33301" y="1464337"/>
              <a:ext cx="3686706" cy="370621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7999" y="2037730"/>
              <a:ext cx="480060" cy="480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0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019" y="1915032"/>
              <a:ext cx="528955" cy="528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10" name="Straight Arrow Connector 9"/>
            <p:cNvCxnSpPr>
              <a:stCxn id="29" idx="1"/>
              <a:endCxn id="30" idx="3"/>
            </p:cNvCxnSpPr>
            <p:nvPr/>
          </p:nvCxnSpPr>
          <p:spPr bwMode="auto">
            <a:xfrm flipH="1" flipV="1">
              <a:off x="6750974" y="2179510"/>
              <a:ext cx="1577025" cy="982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S. Fazio (BNL)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14299" y="4859693"/>
            <a:ext cx="5107598" cy="12311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Proton:</a:t>
            </a:r>
          </a:p>
          <a:p>
            <a:r>
              <a:rPr lang="en-US" dirty="0">
                <a:solidFill>
                  <a:srgbClr val="322F31"/>
                </a:solidFill>
              </a:rPr>
              <a:t>Quark-Masses: ~1% </a:t>
            </a:r>
            <a:r>
              <a:rPr lang="en-US" dirty="0" err="1">
                <a:solidFill>
                  <a:srgbClr val="322F31"/>
                </a:solidFill>
              </a:rPr>
              <a:t>M</a:t>
            </a:r>
            <a:r>
              <a:rPr lang="en-US" baseline="-25000" dirty="0" err="1">
                <a:solidFill>
                  <a:srgbClr val="322F31"/>
                </a:solidFill>
              </a:rPr>
              <a:t>p</a:t>
            </a:r>
            <a:r>
              <a:rPr lang="en-US" dirty="0">
                <a:solidFill>
                  <a:srgbClr val="322F31"/>
                </a:solidFill>
              </a:rPr>
              <a:t> </a:t>
            </a:r>
          </a:p>
          <a:p>
            <a:r>
              <a:rPr lang="en-US" dirty="0">
                <a:solidFill>
                  <a:srgbClr val="C90000"/>
                </a:solidFill>
              </a:rPr>
              <a:t>Mass of the “visible matter” is completely dominated by gluons, QCD dynamics                   </a:t>
            </a:r>
            <a:r>
              <a:rPr lang="en-US" dirty="0"/>
              <a:t>	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3784600" y="194593"/>
            <a:ext cx="4672298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6058" tIns="233337" rIns="96058" bIns="48029" anchor="ctr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900" b="1" dirty="0">
                <a:solidFill>
                  <a:srgbClr val="FF0000"/>
                </a:solidFill>
              </a:rPr>
              <a:t>What do we know?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99" y="3722242"/>
            <a:ext cx="4775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176F63"/>
                </a:solidFill>
              </a:rPr>
              <a:t>The x (of </a:t>
            </a:r>
            <a:r>
              <a:rPr lang="en-US" sz="1600" dirty="0" err="1">
                <a:solidFill>
                  <a:srgbClr val="176F63"/>
                </a:solidFill>
              </a:rPr>
              <a:t>Bjorken</a:t>
            </a:r>
            <a:r>
              <a:rPr lang="en-US" sz="1600" dirty="0">
                <a:solidFill>
                  <a:srgbClr val="176F63"/>
                </a:solidFill>
              </a:rPr>
              <a:t>) variable: </a:t>
            </a:r>
            <a:r>
              <a:rPr lang="en-US" sz="1600" dirty="0"/>
              <a:t>fraction of the nucleon’s momentum carried by the interacting parton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" y="2853507"/>
            <a:ext cx="5107598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investigate the nucleon’s </a:t>
            </a:r>
            <a:r>
              <a:rPr lang="en-US" b="1" dirty="0" err="1"/>
              <a:t>partonic</a:t>
            </a:r>
            <a:r>
              <a:rPr lang="en-US" b="1" dirty="0"/>
              <a:t> structure, the previous and only </a:t>
            </a:r>
            <a:r>
              <a:rPr lang="en-US" b="1" dirty="0" err="1"/>
              <a:t>e+p</a:t>
            </a:r>
            <a:r>
              <a:rPr lang="en-US" b="1" dirty="0"/>
              <a:t> collider, </a:t>
            </a:r>
            <a:r>
              <a:rPr lang="en-US" b="1" dirty="0">
                <a:solidFill>
                  <a:srgbClr val="FF0000"/>
                </a:solidFill>
              </a:rPr>
              <a:t>HERA</a:t>
            </a:r>
            <a:r>
              <a:rPr lang="en-US" b="1" dirty="0"/>
              <a:t>, was built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BE91A-89EA-C940-B120-9236135FA781}"/>
              </a:ext>
            </a:extLst>
          </p:cNvPr>
          <p:cNvSpPr txBox="1"/>
          <p:nvPr/>
        </p:nvSpPr>
        <p:spPr>
          <a:xfrm>
            <a:off x="-67822" y="6190005"/>
            <a:ext cx="723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b="1" i="1" dirty="0">
                <a:solidFill>
                  <a:srgbClr val="0000FF"/>
                </a:solidFill>
              </a:rPr>
              <a:t>We need a high-energy high-luminosity polarized Electron-Ion Collider!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7267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S. Fazio (BNL)</a:t>
            </a:r>
            <a:endParaRPr lang="en-US"/>
          </a:p>
        </p:txBody>
      </p:sp>
      <p:sp>
        <p:nvSpPr>
          <p:cNvPr id="301" name="Shape 30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000">
                <a:solidFill>
                  <a:schemeClr val="bg1">
                    <a:lumMod val="65000"/>
                  </a:schemeClr>
                </a:solidFill>
                <a:uFill>
                  <a:solidFill>
                    <a:srgbClr val="011585"/>
                  </a:solidFill>
                </a:uFill>
              </a:rPr>
              <a:t>20</a:t>
            </a:fld>
            <a:endParaRPr sz="1000" dirty="0">
              <a:solidFill>
                <a:schemeClr val="bg1">
                  <a:lumMod val="65000"/>
                </a:schemeClr>
              </a:solidFill>
              <a:uFill>
                <a:solidFill>
                  <a:srgbClr val="011585"/>
                </a:solidFill>
              </a:uFill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9683" y="682417"/>
            <a:ext cx="6076317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lang="en-US" dirty="0">
                <a:solidFill>
                  <a:srgbClr val="0000FF"/>
                </a:solidFill>
                <a:uFill>
                  <a:solidFill/>
                </a:uFill>
                <a:cs typeface="Comic Sans MS"/>
              </a:rPr>
              <a:t>Diffractive physics in </a:t>
            </a:r>
            <a:r>
              <a:rPr lang="en-US" dirty="0" err="1">
                <a:solidFill>
                  <a:srgbClr val="0000FF"/>
                </a:solidFill>
                <a:uFill>
                  <a:solidFill/>
                </a:uFill>
                <a:cs typeface="Comic Sans MS"/>
              </a:rPr>
              <a:t>eA</a:t>
            </a:r>
            <a:endParaRPr lang="en-US" dirty="0">
              <a:solidFill>
                <a:srgbClr val="0000FF"/>
              </a:solidFill>
              <a:uFill>
                <a:solidFill/>
              </a:uFill>
              <a:cs typeface="Comic Sans MS"/>
            </a:endParaRPr>
          </a:p>
          <a:p>
            <a:pPr marL="285750" lvl="0" indent="-285750">
              <a:buClr>
                <a:srgbClr val="0000FF"/>
              </a:buClr>
              <a:buFont typeface="Wingdings" charset="0"/>
              <a:buChar char="à"/>
              <a:defRPr sz="1800">
                <a:uFillTx/>
              </a:defRPr>
            </a:pPr>
            <a:r>
              <a:rPr lang="en-US" sz="1600" dirty="0">
                <a:uFill>
                  <a:solidFill/>
                </a:uFill>
                <a:cs typeface="Comic Sans MS"/>
              </a:rPr>
              <a:t>Measure spatial gluon distribution in nuclei</a:t>
            </a:r>
          </a:p>
          <a:p>
            <a:pPr marL="285750" lvl="0" indent="-285750">
              <a:buFont typeface="Wingdings" charset="0"/>
              <a:buChar char="à"/>
              <a:defRPr sz="1800">
                <a:uFillTx/>
              </a:defRPr>
            </a:pPr>
            <a:r>
              <a:rPr lang="en-US" sz="1600" dirty="0">
                <a:solidFill>
                  <a:srgbClr val="0000FF"/>
                </a:solidFill>
                <a:uFill>
                  <a:solidFill/>
                </a:uFill>
                <a:cs typeface="Comic Sans MS"/>
              </a:rPr>
              <a:t>Reaction: </a:t>
            </a:r>
          </a:p>
          <a:p>
            <a:pPr>
              <a:defRPr sz="1800">
                <a:uFillTx/>
              </a:defRPr>
            </a:pPr>
            <a:r>
              <a:rPr lang="en-US" sz="1600" dirty="0">
                <a:solidFill>
                  <a:srgbClr val="0000FF"/>
                </a:solidFill>
                <a:uFill>
                  <a:solidFill/>
                </a:uFill>
                <a:cs typeface="Comic Sans MS"/>
                <a:sym typeface="Wingdings"/>
              </a:rPr>
              <a:t></a:t>
            </a:r>
            <a:r>
              <a:rPr lang="en-US" sz="1600" dirty="0">
                <a:uFill>
                  <a:solidFill/>
                </a:uFill>
                <a:cs typeface="Comic Sans MS"/>
                <a:sym typeface="Wingdings"/>
              </a:rPr>
              <a:t> </a:t>
            </a:r>
            <a:r>
              <a:rPr lang="en-US" sz="1600" dirty="0">
                <a:uFill>
                  <a:solidFill/>
                </a:uFill>
                <a:cs typeface="Comic Sans MS"/>
              </a:rPr>
              <a:t>Momentum transfer </a:t>
            </a:r>
            <a:r>
              <a:rPr lang="en-US" sz="1600" i="1" dirty="0">
                <a:solidFill>
                  <a:srgbClr val="0000FF"/>
                </a:solidFill>
                <a:uFill>
                  <a:solidFill/>
                </a:uFill>
                <a:cs typeface="Comic Sans MS"/>
              </a:rPr>
              <a:t>t</a:t>
            </a:r>
            <a:r>
              <a:rPr lang="en-US" sz="1600" dirty="0">
                <a:solidFill>
                  <a:srgbClr val="0000FF"/>
                </a:solidFill>
                <a:uFill>
                  <a:solidFill/>
                </a:uFill>
                <a:cs typeface="Comic Sans MS"/>
              </a:rPr>
              <a:t> </a:t>
            </a:r>
            <a:r>
              <a:rPr lang="en-US" sz="1600" dirty="0">
                <a:uFill>
                  <a:solidFill/>
                </a:uFill>
                <a:cs typeface="Comic Sans MS"/>
              </a:rPr>
              <a:t>= |p</a:t>
            </a:r>
            <a:r>
              <a:rPr lang="en-US" sz="1600" baseline="-5999" dirty="0">
                <a:uFill>
                  <a:solidFill/>
                </a:uFill>
                <a:cs typeface="Comic Sans MS"/>
              </a:rPr>
              <a:t>Au</a:t>
            </a:r>
            <a:r>
              <a:rPr lang="en-US" sz="1600" dirty="0">
                <a:uFill>
                  <a:solidFill/>
                </a:uFill>
                <a:cs typeface="Comic Sans MS"/>
              </a:rPr>
              <a:t>-p</a:t>
            </a:r>
            <a:r>
              <a:rPr lang="en-US" sz="1600" baseline="-5999" dirty="0">
                <a:uFill>
                  <a:solidFill/>
                </a:uFill>
                <a:cs typeface="Comic Sans MS"/>
              </a:rPr>
              <a:t>Au</a:t>
            </a:r>
            <a:r>
              <a:rPr lang="en-US" sz="1600" baseline="-5999" dirty="0">
                <a:uFill>
                  <a:solidFill/>
                </a:uFill>
                <a:ea typeface="Symbol"/>
                <a:cs typeface="Comic Sans MS"/>
                <a:sym typeface="Symbol"/>
              </a:rPr>
              <a:t>′</a:t>
            </a:r>
            <a:r>
              <a:rPr lang="en-US" sz="1600" dirty="0">
                <a:uFill>
                  <a:solidFill/>
                </a:uFill>
                <a:cs typeface="Comic Sans MS"/>
              </a:rPr>
              <a:t>|</a:t>
            </a:r>
            <a:r>
              <a:rPr lang="en-US" sz="1600" baseline="31999" dirty="0">
                <a:uFill>
                  <a:solidFill/>
                </a:uFill>
                <a:cs typeface="Comic Sans MS"/>
              </a:rPr>
              <a:t>2 </a:t>
            </a:r>
            <a:endParaRPr lang="en-US" sz="1600" dirty="0">
              <a:solidFill>
                <a:srgbClr val="0000FF"/>
              </a:solidFill>
              <a:uFill>
                <a:solidFill/>
              </a:uFill>
              <a:cs typeface="Comic Sans MS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1288682" y="1189759"/>
            <a:ext cx="308417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numCol="1" anchor="ctr">
            <a:spAutoFit/>
          </a:bodyPr>
          <a:lstStyle/>
          <a:p>
            <a:pPr lvl="0">
              <a:defRPr sz="1800">
                <a:uFillTx/>
              </a:defRPr>
            </a:pPr>
            <a:r>
              <a:rPr sz="1600" dirty="0">
                <a:uFill>
                  <a:solidFill/>
                </a:uFill>
              </a:rPr>
              <a:t>e + Au → e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′</a:t>
            </a:r>
            <a:r>
              <a:rPr sz="1600" dirty="0">
                <a:uFill>
                  <a:solidFill/>
                </a:uFill>
              </a:rPr>
              <a:t> + Au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′</a:t>
            </a:r>
            <a:r>
              <a:rPr sz="1600" dirty="0">
                <a:uFill>
                  <a:solidFill/>
                </a:uFill>
              </a:rPr>
              <a:t> + J/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ψ,</a:t>
            </a:r>
            <a:r>
              <a:rPr sz="1600" dirty="0">
                <a:uFill>
                  <a:solidFill/>
                </a:uFill>
              </a:rPr>
              <a:t> </a:t>
            </a:r>
            <a:r>
              <a:rPr sz="1600" dirty="0"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φ, ρ</a:t>
            </a:r>
          </a:p>
        </p:txBody>
      </p:sp>
      <p:pic>
        <p:nvPicPr>
          <p:cNvPr id="31" name="Picture 30" descr="dsigma_dt_jpsi_phi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30"/>
          <a:stretch/>
        </p:blipFill>
        <p:spPr>
          <a:xfrm>
            <a:off x="57102" y="1915177"/>
            <a:ext cx="3477185" cy="32417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2286494" y="3053820"/>
            <a:ext cx="10160" cy="1320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49210" y="3114688"/>
            <a:ext cx="11437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cs typeface="Comic Sans MS"/>
              </a:rPr>
              <a:t>suppress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cs typeface="Comic Sans MS"/>
              </a:rPr>
              <a:t>by detecting 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cs typeface="Comic Sans MS"/>
              </a:rPr>
              <a:t>break-up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cs typeface="Comic Sans MS"/>
              </a:rPr>
              <a:t>neutrons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59" y="5356076"/>
            <a:ext cx="44441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Comic Sans MS"/>
              </a:rPr>
              <a:t>Physics requires forward scattered nucleus needs to stay intact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>
                <a:solidFill>
                  <a:srgbClr val="0000FF"/>
                </a:solidFill>
                <a:cs typeface="Comic Sans MS"/>
                <a:sym typeface="Wingdings"/>
              </a:rPr>
              <a:t>Veto breakup through neutron detection</a:t>
            </a:r>
            <a:endParaRPr lang="en-US" dirty="0">
              <a:solidFill>
                <a:srgbClr val="0000FF"/>
              </a:solidFill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0434" y="57713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48E6B30-9E2F-AA48-903D-05AD2E86EF29}"/>
              </a:ext>
            </a:extLst>
          </p:cNvPr>
          <p:cNvGrpSpPr/>
          <p:nvPr/>
        </p:nvGrpSpPr>
        <p:grpSpPr>
          <a:xfrm>
            <a:off x="3601684" y="2505455"/>
            <a:ext cx="5552357" cy="1208762"/>
            <a:chOff x="5267682" y="3841526"/>
            <a:chExt cx="4953714" cy="95411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C969C17-4B4A-984C-9B2A-E69D75CB6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83133" y="3841526"/>
              <a:ext cx="1638263" cy="95411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E7437B-4349-8942-8698-EBD405F56FD6}"/>
                </a:ext>
              </a:extLst>
            </p:cNvPr>
            <p:cNvSpPr txBox="1"/>
            <p:nvPr/>
          </p:nvSpPr>
          <p:spPr>
            <a:xfrm>
              <a:off x="5267682" y="4074766"/>
              <a:ext cx="37730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possible Source distribution with </a:t>
              </a:r>
              <a:r>
                <a:rPr lang="en-US" sz="1400" b="1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b</a:t>
              </a:r>
              <a:r>
                <a:rPr lang="en-US" sz="1400" b="1" baseline="-25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400" b="1" baseline="30000" dirty="0" err="1">
                  <a:solidFill>
                    <a:srgbClr val="0000FF"/>
                  </a:solidFill>
                  <a:latin typeface="Times New Roman"/>
                  <a:cs typeface="Times New Roman"/>
                </a:rPr>
                <a:t>g</a:t>
              </a:r>
              <a:r>
                <a:rPr lang="en-US" sz="14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= 2 GeV</a:t>
              </a:r>
              <a:r>
                <a:rPr lang="en-US" sz="1400" b="1" baseline="30000" dirty="0">
                  <a:solidFill>
                    <a:srgbClr val="0000FF"/>
                  </a:solidFill>
                  <a:latin typeface="Times New Roman"/>
                  <a:cs typeface="Times New Roman"/>
                </a:rPr>
                <a:t>-2</a:t>
              </a:r>
              <a:r>
                <a:rPr lang="en-US" sz="1400" b="1" dirty="0">
                  <a:solidFill>
                    <a:srgbClr val="0000FF"/>
                  </a:solidFill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83CAD01-CF1E-AB41-8F22-BCAF9C2A9435}"/>
              </a:ext>
            </a:extLst>
          </p:cNvPr>
          <p:cNvSpPr txBox="1"/>
          <p:nvPr/>
        </p:nvSpPr>
        <p:spPr>
          <a:xfrm>
            <a:off x="4167371" y="724027"/>
            <a:ext cx="499199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buClr>
                <a:srgbClr val="0000FF"/>
              </a:buClr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Hot topic:</a:t>
            </a:r>
          </a:p>
          <a:p>
            <a:pPr marL="241200" lvl="3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 Lumpiness of source?</a:t>
            </a:r>
          </a:p>
          <a:p>
            <a:pPr marL="241200" lvl="3">
              <a:spcBef>
                <a:spcPts val="0"/>
              </a:spcBef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 Just </a:t>
            </a:r>
            <a:r>
              <a:rPr lang="en-US" dirty="0" err="1">
                <a:latin typeface="Times New Roman"/>
                <a:cs typeface="Times New Roman"/>
              </a:rPr>
              <a:t>Wood-Saxon+nucleon</a:t>
            </a:r>
            <a:r>
              <a:rPr lang="en-US" dirty="0">
                <a:latin typeface="Times New Roman"/>
                <a:cs typeface="Times New Roman"/>
              </a:rPr>
              <a:t> g(</a:t>
            </a:r>
            <a:r>
              <a:rPr lang="en-US" dirty="0" err="1">
                <a:latin typeface="Times New Roman"/>
                <a:cs typeface="Times New Roman"/>
              </a:rPr>
              <a:t>b</a:t>
            </a:r>
            <a:r>
              <a:rPr lang="en-US" baseline="-25000" dirty="0" err="1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)</a:t>
            </a:r>
          </a:p>
          <a:p>
            <a:pPr marL="0" lvl="3"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coherent part</a:t>
            </a:r>
            <a:r>
              <a:rPr lang="en-US" dirty="0">
                <a:latin typeface="Times New Roman"/>
                <a:cs typeface="Times New Roman"/>
              </a:rPr>
              <a:t> probes </a:t>
            </a:r>
            <a:r>
              <a:rPr lang="ja-JP" altLang="en-US" dirty="0">
                <a:latin typeface="Times New Roman"/>
                <a:cs typeface="Times New Roman"/>
              </a:rPr>
              <a:t>“</a:t>
            </a:r>
            <a:r>
              <a:rPr lang="en-US" dirty="0">
                <a:latin typeface="Times New Roman"/>
                <a:cs typeface="Times New Roman"/>
              </a:rPr>
              <a:t>shape of black disc</a:t>
            </a:r>
            <a:r>
              <a:rPr lang="ja-JP" altLang="en-US" dirty="0">
                <a:latin typeface="Times New Roman"/>
                <a:cs typeface="Times New Roman"/>
              </a:rPr>
              <a:t>”</a:t>
            </a:r>
            <a:endParaRPr lang="en-US" dirty="0">
              <a:latin typeface="Times New Roman"/>
              <a:cs typeface="Times New Roman"/>
            </a:endParaRPr>
          </a:p>
          <a:p>
            <a:pPr marL="0" lvl="3">
              <a:spcBef>
                <a:spcPts val="0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incoherent part</a:t>
            </a:r>
            <a:r>
              <a:rPr lang="en-US" dirty="0">
                <a:latin typeface="Times New Roman"/>
                <a:cs typeface="Times New Roman"/>
              </a:rPr>
              <a:t> (large </a:t>
            </a:r>
            <a:r>
              <a:rPr lang="en-US" i="1" dirty="0">
                <a:latin typeface="Times New Roman"/>
                <a:cs typeface="Times New Roman"/>
                <a:sym typeface="Arial Italic" charset="0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) sensitive to </a:t>
            </a:r>
            <a:r>
              <a:rPr lang="ja-JP" altLang="en-US" dirty="0">
                <a:latin typeface="Times New Roman"/>
                <a:cs typeface="Times New Roman"/>
              </a:rPr>
              <a:t>“</a:t>
            </a:r>
            <a:r>
              <a:rPr lang="en-US" dirty="0">
                <a:latin typeface="Times New Roman"/>
                <a:cs typeface="Times New Roman"/>
              </a:rPr>
              <a:t>lumpiness” of the source [= proton] (fluctuations, hot spots, ...)         </a:t>
            </a:r>
          </a:p>
        </p:txBody>
      </p:sp>
      <p:pic>
        <p:nvPicPr>
          <p:cNvPr id="22" name="buffer.pdf">
            <a:extLst>
              <a:ext uri="{FF2B5EF4-FFF2-40B4-BE49-F238E27FC236}">
                <a16:creationId xmlns:a16="http://schemas.microsoft.com/office/drawing/2014/main" id="{C43A7065-B9AA-6C41-AD0D-FA672422F38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36" y="39462"/>
            <a:ext cx="1616364" cy="1447718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478C9BAC-68D0-624F-BD6B-0F7D2E927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0" y="116007"/>
            <a:ext cx="7266810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Imaging the gluons in nuclei</a:t>
            </a:r>
          </a:p>
        </p:txBody>
      </p:sp>
      <p:pic>
        <p:nvPicPr>
          <p:cNvPr id="26" name="Picture 25" descr="dsigma_dt_jpsi_phi.eps">
            <a:extLst>
              <a:ext uri="{FF2B5EF4-FFF2-40B4-BE49-F238E27FC236}">
                <a16:creationId xmlns:a16="http://schemas.microsoft.com/office/drawing/2014/main" id="{7823D90E-BCCB-154C-90A2-81ED2FF417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/>
          <a:stretch/>
        </p:blipFill>
        <p:spPr>
          <a:xfrm>
            <a:off x="3926723" y="3211123"/>
            <a:ext cx="3444688" cy="317140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5E38A2C-22A0-9B4E-B4C2-CC7AADD2B642}"/>
              </a:ext>
            </a:extLst>
          </p:cNvPr>
          <p:cNvSpPr txBox="1"/>
          <p:nvPr/>
        </p:nvSpPr>
        <p:spPr>
          <a:xfrm>
            <a:off x="619245" y="4301941"/>
            <a:ext cx="545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uFill>
                  <a:solidFill/>
                </a:uFill>
              </a:rPr>
              <a:t>J/</a:t>
            </a:r>
            <a:r>
              <a:rPr lang="el-GR" b="1" dirty="0">
                <a:solidFill>
                  <a:srgbClr val="FF0000"/>
                </a:solidFill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ψ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B7C16D-B563-3649-A7F9-37A7EBD5FAD2}"/>
              </a:ext>
            </a:extLst>
          </p:cNvPr>
          <p:cNvSpPr txBox="1"/>
          <p:nvPr/>
        </p:nvSpPr>
        <p:spPr>
          <a:xfrm>
            <a:off x="4544562" y="5541237"/>
            <a:ext cx="5453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0000"/>
                </a:solidFill>
                <a:uFill>
                  <a:solidFill/>
                </a:uFill>
                <a:latin typeface="Symbol"/>
                <a:ea typeface="Symbol"/>
                <a:cs typeface="Symbol"/>
                <a:sym typeface="Symbol"/>
              </a:rPr>
              <a:t>φ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B7F03-BDED-7C49-9570-7AB243A54EC7}"/>
              </a:ext>
            </a:extLst>
          </p:cNvPr>
          <p:cNvSpPr txBox="1"/>
          <p:nvPr/>
        </p:nvSpPr>
        <p:spPr>
          <a:xfrm>
            <a:off x="7527636" y="4796824"/>
            <a:ext cx="1590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Sensitive to saturation effects!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D83322-F745-8743-B787-62A6A8F99410}"/>
              </a:ext>
            </a:extLst>
          </p:cNvPr>
          <p:cNvCxnSpPr>
            <a:cxnSpLocks/>
            <a:stCxn id="8" idx="1"/>
          </p:cNvCxnSpPr>
          <p:nvPr/>
        </p:nvCxnSpPr>
        <p:spPr bwMode="auto">
          <a:xfrm flipH="1" flipV="1">
            <a:off x="5776640" y="4812660"/>
            <a:ext cx="1750996" cy="2457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346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8A2458-ED05-9745-AD50-3DD01056E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C026B-E385-5C4C-8E4E-94B04C0D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F0F2E-702B-1345-8A54-AFA6059B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0B5B9BB-7D67-B742-B6D3-6F9435EC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90" y="116007"/>
            <a:ext cx="8864206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Measuring neutron via spectator tagging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A9F5EB-6170-8343-B010-88C534A794A5}"/>
              </a:ext>
            </a:extLst>
          </p:cNvPr>
          <p:cNvSpPr txBox="1"/>
          <p:nvPr/>
        </p:nvSpPr>
        <p:spPr>
          <a:xfrm>
            <a:off x="3638550" y="792816"/>
            <a:ext cx="4645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Possibility to study neutron structure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DVCS on neutron compared to proton is important for flavor separation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5BBDD41-2931-FD46-B4F3-BCABC1A8D4CD}"/>
              </a:ext>
            </a:extLst>
          </p:cNvPr>
          <p:cNvGrpSpPr/>
          <p:nvPr/>
        </p:nvGrpSpPr>
        <p:grpSpPr>
          <a:xfrm>
            <a:off x="25400" y="901700"/>
            <a:ext cx="3397251" cy="3067050"/>
            <a:chOff x="25400" y="901700"/>
            <a:chExt cx="3397251" cy="306705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C91D1B5-0A32-274A-A766-C23F30BE41B0}"/>
                </a:ext>
              </a:extLst>
            </p:cNvPr>
            <p:cNvGrpSpPr/>
            <p:nvPr/>
          </p:nvGrpSpPr>
          <p:grpSpPr>
            <a:xfrm>
              <a:off x="241300" y="901700"/>
              <a:ext cx="3181351" cy="3067050"/>
              <a:chOff x="241300" y="901700"/>
              <a:chExt cx="3181351" cy="306705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E6E5DA6-FFA2-644D-9B70-ED723017F67A}"/>
                  </a:ext>
                </a:extLst>
              </p:cNvPr>
              <p:cNvGrpSpPr/>
              <p:nvPr/>
            </p:nvGrpSpPr>
            <p:grpSpPr>
              <a:xfrm>
                <a:off x="241300" y="901700"/>
                <a:ext cx="3181351" cy="3067050"/>
                <a:chOff x="241300" y="901700"/>
                <a:chExt cx="3181351" cy="306705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7079507-1F37-1E4D-A0D2-BBF2ECD5EDFD}"/>
                    </a:ext>
                  </a:extLst>
                </p:cNvPr>
                <p:cNvGrpSpPr/>
                <p:nvPr/>
              </p:nvGrpSpPr>
              <p:grpSpPr>
                <a:xfrm>
                  <a:off x="241300" y="901700"/>
                  <a:ext cx="3181351" cy="3067050"/>
                  <a:chOff x="2927350" y="1835150"/>
                  <a:chExt cx="3289301" cy="3187700"/>
                </a:xfrm>
              </p:grpSpPr>
              <p:pic>
                <p:nvPicPr>
                  <p:cNvPr id="8" name="Picture 7">
                    <a:extLst>
                      <a:ext uri="{FF2B5EF4-FFF2-40B4-BE49-F238E27FC236}">
                        <a16:creationId xmlns:a16="http://schemas.microsoft.com/office/drawing/2014/main" id="{D4332062-2032-C841-97DA-66DEE325C3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2927350" y="1835150"/>
                    <a:ext cx="3289300" cy="3187700"/>
                  </a:xfrm>
                  <a:prstGeom prst="rect">
                    <a:avLst/>
                  </a:prstGeom>
                </p:spPr>
              </p:pic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5FDDC37-F398-394E-ABC9-0DC1DEC4A24D}"/>
                      </a:ext>
                    </a:extLst>
                  </p:cNvPr>
                  <p:cNvSpPr/>
                  <p:nvPr/>
                </p:nvSpPr>
                <p:spPr>
                  <a:xfrm>
                    <a:off x="4844468" y="1835150"/>
                    <a:ext cx="1372183" cy="149155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279E8068-1518-9044-B895-A1338AEEB4A1}"/>
                      </a:ext>
                    </a:extLst>
                  </p:cNvPr>
                  <p:cNvSpPr/>
                  <p:nvPr/>
                </p:nvSpPr>
                <p:spPr>
                  <a:xfrm>
                    <a:off x="5791200" y="2451100"/>
                    <a:ext cx="425450" cy="4445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F02AD96-C6EE-E84F-979D-7AAFB8C52B5B}"/>
                    </a:ext>
                  </a:extLst>
                </p:cNvPr>
                <p:cNvSpPr txBox="1"/>
                <p:nvPr/>
              </p:nvSpPr>
              <p:spPr>
                <a:xfrm>
                  <a:off x="2463800" y="1479022"/>
                  <a:ext cx="31931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𝛾</a:t>
                  </a:r>
                </a:p>
              </p:txBody>
            </p:sp>
          </p:grp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6DBC9EF-78F0-804C-9D8D-AE6AD2AAB701}"/>
                  </a:ext>
                </a:extLst>
              </p:cNvPr>
              <p:cNvSpPr/>
              <p:nvPr/>
            </p:nvSpPr>
            <p:spPr>
              <a:xfrm>
                <a:off x="2082800" y="1638276"/>
                <a:ext cx="393700" cy="177824"/>
              </a:xfrm>
              <a:custGeom>
                <a:avLst/>
                <a:gdLst>
                  <a:gd name="connsiteX0" fmla="*/ 0 w 393700"/>
                  <a:gd name="connsiteY0" fmla="*/ 177824 h 177824"/>
                  <a:gd name="connsiteX1" fmla="*/ 127000 w 393700"/>
                  <a:gd name="connsiteY1" fmla="*/ 25424 h 177824"/>
                  <a:gd name="connsiteX2" fmla="*/ 203200 w 393700"/>
                  <a:gd name="connsiteY2" fmla="*/ 139724 h 177824"/>
                  <a:gd name="connsiteX3" fmla="*/ 342900 w 393700"/>
                  <a:gd name="connsiteY3" fmla="*/ 24 h 177824"/>
                  <a:gd name="connsiteX4" fmla="*/ 393700 w 393700"/>
                  <a:gd name="connsiteY4" fmla="*/ 152424 h 177824"/>
                  <a:gd name="connsiteX5" fmla="*/ 393700 w 393700"/>
                  <a:gd name="connsiteY5" fmla="*/ 152424 h 17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3700" h="177824">
                    <a:moveTo>
                      <a:pt x="0" y="177824"/>
                    </a:moveTo>
                    <a:cubicBezTo>
                      <a:pt x="46566" y="104799"/>
                      <a:pt x="93133" y="31774"/>
                      <a:pt x="127000" y="25424"/>
                    </a:cubicBezTo>
                    <a:cubicBezTo>
                      <a:pt x="160867" y="19074"/>
                      <a:pt x="167217" y="143957"/>
                      <a:pt x="203200" y="139724"/>
                    </a:cubicBezTo>
                    <a:cubicBezTo>
                      <a:pt x="239183" y="135491"/>
                      <a:pt x="311150" y="-2093"/>
                      <a:pt x="342900" y="24"/>
                    </a:cubicBezTo>
                    <a:cubicBezTo>
                      <a:pt x="374650" y="2141"/>
                      <a:pt x="393700" y="152424"/>
                      <a:pt x="393700" y="152424"/>
                    </a:cubicBezTo>
                    <a:lnTo>
                      <a:pt x="393700" y="152424"/>
                    </a:lnTo>
                  </a:path>
                </a:pathLst>
              </a:cu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A54E4AC-8E4F-FF45-8986-230AF19B1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00" y="2336982"/>
              <a:ext cx="800100" cy="864755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8BA43A5-9293-4849-AC5A-162F0F003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6" y="4794218"/>
            <a:ext cx="1447800" cy="1346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697593-2308-D54C-A1FB-98455AF55E06}"/>
              </a:ext>
            </a:extLst>
          </p:cNvPr>
          <p:cNvSpPr txBox="1"/>
          <p:nvPr/>
        </p:nvSpPr>
        <p:spPr>
          <a:xfrm>
            <a:off x="2023425" y="5321962"/>
            <a:ext cx="588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Polarized He3 also experimentally easy, proton contributions cancel out!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C09861-2CE9-314F-844C-39A48E40A841}"/>
                  </a:ext>
                </a:extLst>
              </p:cNvPr>
              <p:cNvSpPr txBox="1"/>
              <p:nvPr/>
            </p:nvSpPr>
            <p:spPr>
              <a:xfrm>
                <a:off x="3435351" y="1708175"/>
                <a:ext cx="5646411" cy="2876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  <a:sym typeface="Wingdings"/>
                  </a:rPr>
                  <a:t>DVCS on incoherent D (D breaks up) but coherent on the neutron, the 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/>
                  </a:rPr>
                  <a:t>“double tagging” </a:t>
                </a:r>
                <a:r>
                  <a:rPr lang="en-US" sz="2000" b="1" dirty="0">
                    <a:solidFill>
                      <a:srgbClr val="000000"/>
                    </a:solidFill>
                    <a:sym typeface="Wingdings"/>
                  </a:rPr>
                  <a:t>method </a:t>
                </a:r>
                <a:endParaRPr lang="en-US" sz="2000" dirty="0"/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Tag DIS on a neutron (by the ZDC)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Measure the recoil proton momentum</a:t>
                </a: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dirty="0">
                    <a:solidFill>
                      <a:srgbClr val="0000FF"/>
                    </a:solidFill>
                  </a:rPr>
                  <a:t>The recoil proton momentum cone is</a:t>
                </a:r>
              </a:p>
              <a:p>
                <a:pPr marL="1257300" lvl="2" indent="-342900">
                  <a:spcAft>
                    <a:spcPts val="600"/>
                  </a:spcAft>
                  <a:buFont typeface="System Font Regular"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𝑹𝑻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marL="742950" lvl="1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</a:rPr>
                  <a:t>Gives you a free neutron structure, not affected by final state interactions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7C09861-2CE9-314F-844C-39A48E40A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351" y="1708175"/>
                <a:ext cx="5646411" cy="2876172"/>
              </a:xfrm>
              <a:prstGeom prst="rect">
                <a:avLst/>
              </a:prstGeom>
              <a:blipFill>
                <a:blip r:embed="rId5"/>
                <a:stretch>
                  <a:fillRect l="-1124" t="-881" b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246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Summary on GPDs</a:t>
            </a:r>
          </a:p>
        </p:txBody>
      </p:sp>
      <p:sp>
        <p:nvSpPr>
          <p:cNvPr id="64517" name="Text Box 2"/>
          <p:cNvSpPr txBox="1">
            <a:spLocks noChangeArrowheads="1"/>
          </p:cNvSpPr>
          <p:nvPr/>
        </p:nvSpPr>
        <p:spPr bwMode="auto">
          <a:xfrm>
            <a:off x="42459" y="679740"/>
            <a:ext cx="9054039" cy="5630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2276" tIns="48029" rIns="92276" bIns="48029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lr>
                <a:srgbClr val="000080"/>
              </a:buClr>
              <a:buSzPct val="70000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0000FF"/>
                </a:solidFill>
                <a:ea typeface="DejaVu Sans" charset="0"/>
                <a:cs typeface="DejaVu Sans" charset="0"/>
              </a:rPr>
              <a:t>We studied and quantified the capability of an EIC to provide high precision and fine binned DVCS and meson production measurements of both cross sections and asymmetries over a large phase-space. This opens an unprecedented possibility for    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0000FF"/>
                </a:solidFill>
                <a:ea typeface="DejaVu Sans" charset="0"/>
                <a:cs typeface="DejaVu Sans" charset="0"/>
              </a:rPr>
              <a:t>Accurate 2+1D imaging of the polarized and unpolarized quarks and gluons inside the hadrons, and their correlations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0000FF"/>
                </a:solidFill>
                <a:ea typeface="DejaVu Sans" charset="0"/>
                <a:cs typeface="DejaVu Sans" charset="0"/>
              </a:rPr>
              <a:t>Investigate the proton-spin decomposition puzzle (total orbital angular momentum)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70000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FF0000"/>
                </a:solidFill>
                <a:ea typeface="DejaVu Sans" charset="0"/>
                <a:cs typeface="DejaVu Sans" charset="0"/>
              </a:rPr>
              <a:t>To do list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0000FF"/>
                </a:solidFill>
                <a:ea typeface="DejaVu Sans" charset="0"/>
                <a:cs typeface="DejaVu Sans" charset="0"/>
              </a:rPr>
              <a:t>Include mesons in global fits (flavor separation, precision on gluons)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SzPct val="70000"/>
              <a:buFont typeface="Wingdings" pitchFamily="2" charset="2"/>
              <a:buChar char="v"/>
              <a:tabLst>
                <a:tab pos="240144" algn="l"/>
                <a:tab pos="710427" algn="l"/>
                <a:tab pos="1182378" algn="l"/>
                <a:tab pos="1654327" algn="l"/>
                <a:tab pos="2126278" algn="l"/>
                <a:tab pos="2598228" algn="l"/>
                <a:tab pos="3070179" algn="l"/>
                <a:tab pos="3542128" algn="l"/>
                <a:tab pos="4014079" algn="l"/>
                <a:tab pos="4486029" algn="l"/>
                <a:tab pos="4957980" algn="l"/>
                <a:tab pos="5429929" algn="l"/>
                <a:tab pos="5901880" algn="l"/>
                <a:tab pos="6373830" algn="l"/>
                <a:tab pos="6845781" algn="l"/>
                <a:tab pos="7317730" algn="l"/>
                <a:tab pos="7789681" algn="l"/>
                <a:tab pos="8261631" algn="l"/>
                <a:tab pos="8733582" algn="l"/>
                <a:tab pos="9205532" algn="l"/>
                <a:tab pos="9677482" algn="l"/>
              </a:tabLst>
            </a:pPr>
            <a:r>
              <a:rPr lang="en-GB" sz="2200" dirty="0">
                <a:solidFill>
                  <a:srgbClr val="0000FF"/>
                </a:solidFill>
                <a:ea typeface="DejaVu Sans" charset="0"/>
                <a:cs typeface="DejaVu Sans" charset="0"/>
              </a:rPr>
              <a:t>Study of GPDs in nuclei (and possible gluon saturation effects)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233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1"/>
          <p:cNvSpPr txBox="1">
            <a:spLocks noChangeArrowheads="1"/>
          </p:cNvSpPr>
          <p:nvPr/>
        </p:nvSpPr>
        <p:spPr bwMode="auto">
          <a:xfrm>
            <a:off x="3663950" y="2893839"/>
            <a:ext cx="2404084" cy="850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276" tIns="91520" rIns="92276" bIns="48029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4900" b="1" dirty="0">
                <a:solidFill>
                  <a:srgbClr val="000066"/>
                </a:solidFill>
                <a:latin typeface="Times New Roman" charset="0"/>
                <a:ea typeface="DejaVu Sans" charset="0"/>
                <a:cs typeface="DejaVu Sans" charset="0"/>
              </a:rPr>
              <a:t>Back up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pic>
        <p:nvPicPr>
          <p:cNvPr id="6" name="DIS-Kinematics_revised copy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83" y="940219"/>
            <a:ext cx="3598738" cy="3020569"/>
          </a:xfrm>
          <a:prstGeom prst="rect">
            <a:avLst/>
          </a:prstGeom>
          <a:ln w="25400" cmpd="dbl">
            <a:solidFill>
              <a:srgbClr val="00B050"/>
            </a:solidFill>
            <a:round/>
          </a:ln>
        </p:spPr>
      </p:pic>
      <p:sp>
        <p:nvSpPr>
          <p:cNvPr id="7" name="Rectangle 5"/>
          <p:cNvSpPr>
            <a:spLocks/>
          </p:cNvSpPr>
          <p:nvPr/>
        </p:nvSpPr>
        <p:spPr bwMode="auto">
          <a:xfrm>
            <a:off x="3781952" y="1681816"/>
            <a:ext cx="2237847" cy="31476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eaLnBrk="1" hangingPunct="1">
              <a:spcBef>
                <a:spcPts val="1150"/>
              </a:spcBef>
            </a:pPr>
            <a:r>
              <a:rPr lang="en-US" sz="1400" dirty="0">
                <a:solidFill>
                  <a:srgbClr val="000000"/>
                </a:solidFill>
                <a:sym typeface="Comic Sans MS" charset="0"/>
              </a:rPr>
              <a:t>Measure of resolution power</a:t>
            </a: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3803904" y="3104041"/>
            <a:ext cx="1780032" cy="31205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eaLnBrk="1" hangingPunct="1">
              <a:spcBef>
                <a:spcPts val="1150"/>
              </a:spcBef>
            </a:pPr>
            <a:r>
              <a:rPr lang="en-US" sz="1400" dirty="0">
                <a:solidFill>
                  <a:srgbClr val="000000"/>
                </a:solidFill>
                <a:sym typeface="Comic Sans MS" charset="0"/>
              </a:rPr>
              <a:t>Measure of inelasticity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6128807" y="3099808"/>
            <a:ext cx="1380068" cy="85514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ctr" eaLnBrk="1" hangingPunct="1">
              <a:spcBef>
                <a:spcPts val="1150"/>
              </a:spcBef>
            </a:pPr>
            <a:r>
              <a:rPr lang="en-US" sz="1400" dirty="0">
                <a:solidFill>
                  <a:srgbClr val="000000"/>
                </a:solidFill>
                <a:sym typeface="Comic Sans MS" charset="0"/>
              </a:rPr>
              <a:t>Measure of momentum fraction of struck quark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08540" y="782605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Kinematics:</a:t>
            </a:r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7682992" y="3101973"/>
            <a:ext cx="1420812" cy="73850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lvl="0" algn="ctr">
              <a:defRPr sz="180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322F31"/>
                </a:solidFill>
                <a:uFill>
                  <a:solidFill>
                    <a:srgbClr val="021EAA"/>
                  </a:solidFill>
                </a:uFill>
              </a:rPr>
              <a:t>Center-of-mass energy of electron-hadron system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899" y="4382328"/>
            <a:ext cx="89492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  <a:defRPr sz="1800">
                <a:uFillTx/>
              </a:defRPr>
            </a:pPr>
            <a:r>
              <a:rPr lang="en-US" sz="3600" b="1" dirty="0">
                <a:solidFill>
                  <a:srgbClr val="0000FF"/>
                </a:solidFill>
                <a:uFill>
                  <a:solidFill/>
                </a:uFill>
              </a:rPr>
              <a:t>DIS: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As a probe, electron beams provide unmatched precision of the electromagnetic interaction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Direct, model independent, determination of kinematics of physics processes</a:t>
            </a:r>
          </a:p>
          <a:p>
            <a:pPr marL="342900" indent="-342900">
              <a:buClr>
                <a:srgbClr val="0000FF"/>
              </a:buClr>
              <a:buFont typeface="Wingdings" charset="2"/>
              <a:buChar char="²"/>
              <a:defRPr sz="1800">
                <a:uFillTx/>
              </a:defRPr>
            </a:pPr>
            <a:r>
              <a:rPr lang="en-US" sz="2000" dirty="0">
                <a:uFill>
                  <a:solidFill/>
                </a:uFill>
              </a:rPr>
              <a:t>Indirectly probes gluons with high precision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8310" y="135847"/>
            <a:ext cx="83827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6058" tIns="233337" rIns="96058" bIns="48029" anchor="ctr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900" b="1" dirty="0">
                <a:solidFill>
                  <a:srgbClr val="FF0000"/>
                </a:solidFill>
              </a:rPr>
              <a:t>Our Tool: Deep Inelastic Scattering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86218" y="4175252"/>
            <a:ext cx="3707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All variables are correlated: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4D80F0-28E3-3A4E-81D9-6BA3DFDB1561}"/>
                  </a:ext>
                </a:extLst>
              </p:cNvPr>
              <p:cNvSpPr txBox="1"/>
              <p:nvPr/>
            </p:nvSpPr>
            <p:spPr>
              <a:xfrm>
                <a:off x="3711195" y="1212364"/>
                <a:ext cx="5204458" cy="314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𝒆</m:t>
                                  </m:r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4D80F0-28E3-3A4E-81D9-6BA3DFDB1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195" y="1212364"/>
                <a:ext cx="5204458" cy="314766"/>
              </a:xfrm>
              <a:prstGeom prst="rect">
                <a:avLst/>
              </a:prstGeom>
              <a:blipFill>
                <a:blip r:embed="rId3"/>
                <a:stretch>
                  <a:fillRect l="-1946" r="-973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3090DE-E547-4947-AD27-5BFBC0514FA2}"/>
                  </a:ext>
                </a:extLst>
              </p:cNvPr>
              <p:cNvSpPr txBox="1"/>
              <p:nvPr/>
            </p:nvSpPr>
            <p:spPr>
              <a:xfrm>
                <a:off x="3625660" y="2315213"/>
                <a:ext cx="2799843" cy="6915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𝜽</m:t>
                                      </m:r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3090DE-E547-4947-AD27-5BFBC0514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660" y="2315213"/>
                <a:ext cx="2799843" cy="691536"/>
              </a:xfrm>
              <a:prstGeom prst="rect">
                <a:avLst/>
              </a:prstGeom>
              <a:blipFill>
                <a:blip r:embed="rId4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149D91-5246-7744-9FE8-097221E48E06}"/>
                  </a:ext>
                </a:extLst>
              </p:cNvPr>
              <p:cNvSpPr txBox="1"/>
              <p:nvPr/>
            </p:nvSpPr>
            <p:spPr>
              <a:xfrm>
                <a:off x="6396576" y="2322330"/>
                <a:ext cx="1014763" cy="6773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𝒑𝒒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149D91-5246-7744-9FE8-097221E48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576" y="2322330"/>
                <a:ext cx="1014763" cy="677301"/>
              </a:xfrm>
              <a:prstGeom prst="rect">
                <a:avLst/>
              </a:prstGeom>
              <a:blipFill>
                <a:blip r:embed="rId5"/>
                <a:stretch>
                  <a:fillRect l="-3750" r="-6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8C135-1600-434E-82C3-6BBC126F1F64}"/>
                  </a:ext>
                </a:extLst>
              </p:cNvPr>
              <p:cNvSpPr txBox="1"/>
              <p:nvPr/>
            </p:nvSpPr>
            <p:spPr>
              <a:xfrm>
                <a:off x="7439595" y="2376172"/>
                <a:ext cx="1664209" cy="6263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rad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438C135-1600-434E-82C3-6BBC126F1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595" y="2376172"/>
                <a:ext cx="1664209" cy="626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2E941-D779-8D40-BD0B-B111D7A477FD}"/>
                  </a:ext>
                </a:extLst>
              </p:cNvPr>
              <p:cNvSpPr txBox="1"/>
              <p:nvPr/>
            </p:nvSpPr>
            <p:spPr>
              <a:xfrm>
                <a:off x="6505698" y="4133318"/>
                <a:ext cx="240995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2E941-D779-8D40-BD0B-B111D7A47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98" y="4133318"/>
                <a:ext cx="2409955" cy="503599"/>
              </a:xfrm>
              <a:prstGeom prst="rect">
                <a:avLst/>
              </a:prstGeom>
              <a:blipFill>
                <a:blip r:embed="rId7"/>
                <a:stretch>
                  <a:fillRect l="-4712" r="-3665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041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77FBB66-DB1D-1D48-AB62-605BAA16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24" y="4470376"/>
            <a:ext cx="4090076" cy="194342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132" y="765418"/>
            <a:ext cx="5561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Large center-of-mass coverage: </a:t>
            </a:r>
            <a:r>
              <a:rPr lang="en-US" dirty="0">
                <a:solidFill>
                  <a:srgbClr val="0000FF"/>
                </a:solidFill>
              </a:rPr>
              <a:t>√</a:t>
            </a:r>
            <a:r>
              <a:rPr lang="en-US" dirty="0" err="1">
                <a:solidFill>
                  <a:srgbClr val="0000FF"/>
                </a:solidFill>
              </a:rPr>
              <a:t>s</a:t>
            </a:r>
            <a:r>
              <a:rPr lang="en-US" baseline="-25000" dirty="0" err="1">
                <a:solidFill>
                  <a:srgbClr val="0000FF"/>
                </a:solidFill>
              </a:rPr>
              <a:t>e+p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= 20 - 100(140) GeV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Access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wide kinematic range </a:t>
            </a:r>
            <a:r>
              <a:rPr lang="en-US" dirty="0">
                <a:latin typeface="Times New Roman"/>
                <a:cs typeface="Times New Roman"/>
              </a:rPr>
              <a:t>in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i="1" baseline="30000" dirty="0">
                <a:latin typeface="Times New Roman"/>
                <a:cs typeface="Times New Roman"/>
              </a:rPr>
              <a:t>2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366" y="1436236"/>
            <a:ext cx="8830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Polarized electron and hadron beams: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access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spin structure </a:t>
            </a:r>
            <a:r>
              <a:rPr lang="en-US" dirty="0">
                <a:latin typeface="Times New Roman"/>
                <a:cs typeface="Times New Roman"/>
              </a:rPr>
              <a:t>of nucleons and nuclei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solidFill>
                  <a:srgbClr val="322F31"/>
                </a:solidFill>
                <a:latin typeface="Times New Roman"/>
                <a:cs typeface="Times New Roman"/>
              </a:rPr>
              <a:t>Spin vehicle to access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3D spatial and momentum structure </a:t>
            </a:r>
            <a:r>
              <a:rPr lang="en-US" dirty="0">
                <a:solidFill>
                  <a:srgbClr val="322F31"/>
                </a:solidFill>
                <a:latin typeface="Times New Roman"/>
                <a:cs typeface="Times New Roman"/>
              </a:rPr>
              <a:t>of the nucleon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2132" y="2433121"/>
            <a:ext cx="784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Nuclear beams: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solidFill>
                  <a:srgbClr val="322F31"/>
                </a:solidFill>
                <a:latin typeface="Times New Roman"/>
                <a:cs typeface="Times New Roman"/>
              </a:rPr>
              <a:t>Accessing the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highest gluon densities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>
                <a:latin typeface="Times New Roman"/>
                <a:cs typeface="Times New Roman"/>
                <a:sym typeface="Wingdings"/>
              </a:rPr>
              <a:t>amplification of saturation phenomena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367" y="3155004"/>
            <a:ext cx="883073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buFont typeface="Wingdings" pitchFamily="2" charset="2"/>
              <a:buChar char="Ø"/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High luminosity: </a:t>
            </a:r>
            <a:r>
              <a:rPr lang="en-US" dirty="0" err="1">
                <a:solidFill>
                  <a:srgbClr val="0000FF"/>
                </a:solidFill>
              </a:rPr>
              <a:t>L</a:t>
            </a:r>
            <a:r>
              <a:rPr lang="en-US" baseline="-25000" dirty="0" err="1">
                <a:solidFill>
                  <a:srgbClr val="0000FF"/>
                </a:solidFill>
              </a:rPr>
              <a:t>ep</a:t>
            </a:r>
            <a:r>
              <a:rPr lang="en-US" dirty="0">
                <a:solidFill>
                  <a:srgbClr val="0000FF"/>
                </a:solidFill>
              </a:rPr>
              <a:t> ~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baseline="30000" dirty="0">
                <a:solidFill>
                  <a:srgbClr val="FF0000"/>
                </a:solidFill>
              </a:rPr>
              <a:t>34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cm</a:t>
            </a:r>
            <a:r>
              <a:rPr lang="en-US" baseline="30000" dirty="0">
                <a:solidFill>
                  <a:srgbClr val="0000FF"/>
                </a:solidFill>
              </a:rPr>
              <a:t>-2</a:t>
            </a:r>
            <a:r>
              <a:rPr lang="en-US" dirty="0">
                <a:solidFill>
                  <a:srgbClr val="0000FF"/>
                </a:solidFill>
              </a:rPr>
              <a:t>sec</a:t>
            </a:r>
            <a:r>
              <a:rPr lang="en-US" baseline="30000" dirty="0">
                <a:solidFill>
                  <a:srgbClr val="0000FF"/>
                </a:solidFill>
              </a:rPr>
              <a:t>-1 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</a:rPr>
              <a:t>100-1000 times HERA)</a:t>
            </a:r>
            <a:endParaRPr lang="en-US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288925" indent="-288925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Detailed mapping the 3D spatial and momentum structure of nucleons and nuclei</a:t>
            </a:r>
          </a:p>
          <a:p>
            <a:pPr marL="288925" indent="-288925">
              <a:buClr>
                <a:srgbClr val="0000FF"/>
              </a:buClr>
              <a:buFont typeface="Wingdings" charset="2"/>
              <a:buChar char="Ø"/>
            </a:pPr>
            <a:r>
              <a:rPr lang="en-US" dirty="0">
                <a:latin typeface="Times New Roman"/>
                <a:cs typeface="Times New Roman"/>
              </a:rPr>
              <a:t>Access to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rare probes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Times New Roman"/>
                <a:cs typeface="Times New Roman"/>
              </a:rPr>
              <a:t>All these requirement can be addressed by a future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Electron-Ion Collider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418310" y="135847"/>
            <a:ext cx="83827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6058" tIns="233337" rIns="96058" bIns="48029" anchor="ctr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900" b="1" dirty="0">
                <a:solidFill>
                  <a:srgbClr val="FF0000"/>
                </a:solidFill>
              </a:rPr>
              <a:t>Ingredients for a High Resolution “</a:t>
            </a:r>
            <a:r>
              <a:rPr lang="en-GB" sz="2900" b="1" dirty="0" err="1">
                <a:solidFill>
                  <a:srgbClr val="FF0000"/>
                </a:solidFill>
              </a:rPr>
              <a:t>Femtoscope</a:t>
            </a:r>
            <a:r>
              <a:rPr lang="en-GB" sz="29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CB645D-14EF-A441-91A4-57B8CEC72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"/>
          <a:stretch/>
        </p:blipFill>
        <p:spPr>
          <a:xfrm>
            <a:off x="4997449" y="4327411"/>
            <a:ext cx="3638551" cy="21719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4208B6-25DB-6F4B-803D-95A30B06FE0B}"/>
              </a:ext>
            </a:extLst>
          </p:cNvPr>
          <p:cNvSpPr txBox="1"/>
          <p:nvPr/>
        </p:nvSpPr>
        <p:spPr>
          <a:xfrm>
            <a:off x="2290076" y="476537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</a:rPr>
              <a:t>JLEIC</a:t>
            </a:r>
          </a:p>
        </p:txBody>
      </p:sp>
    </p:spTree>
    <p:extLst>
      <p:ext uri="{BB962C8B-B14F-4D97-AF65-F5344CB8AC3E}">
        <p14:creationId xmlns:p14="http://schemas.microsoft.com/office/powerpoint/2010/main" val="3366542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2075" y="918694"/>
            <a:ext cx="4165028" cy="5250620"/>
            <a:chOff x="58" y="572"/>
            <a:chExt cx="2371" cy="2970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58" y="2851"/>
              <a:ext cx="2331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7668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5pPr>
              <a:lvl6pPr marL="2514600" indent="-228600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6pPr>
              <a:lvl7pPr marL="2971800" indent="-228600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7pPr>
              <a:lvl8pPr marL="3429000" indent="-228600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8pPr>
              <a:lvl9pPr marL="3886200" indent="-228600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 Unicode MS" charset="0"/>
                </a:defRPr>
              </a:lvl9pPr>
            </a:lstStyle>
            <a:p>
              <a:pPr algn="just">
                <a:lnSpc>
                  <a:spcPct val="93000"/>
                </a:lnSpc>
                <a:buClrTx/>
                <a:buFontTx/>
                <a:buNone/>
              </a:pPr>
              <a:r>
                <a:rPr lang="en-US" b="1" dirty="0" err="1">
                  <a:latin typeface="Times New Roman" charset="0"/>
                </a:rPr>
                <a:t>d</a:t>
              </a:r>
              <a:r>
                <a:rPr lang="en-US" b="1" dirty="0" err="1">
                  <a:cs typeface="Arial" charset="0"/>
                </a:rPr>
                <a:t>σ</a:t>
              </a:r>
              <a:r>
                <a:rPr lang="en-US" b="1" dirty="0">
                  <a:latin typeface="Times New Roman" charset="0"/>
                </a:rPr>
                <a:t>/</a:t>
              </a:r>
              <a:r>
                <a:rPr lang="en-US" b="1" dirty="0" err="1">
                  <a:latin typeface="Times New Roman" charset="0"/>
                </a:rPr>
                <a:t>dt</a:t>
              </a:r>
              <a:r>
                <a:rPr lang="en-US" b="1" dirty="0">
                  <a:latin typeface="Times New Roman" charset="0"/>
                </a:rPr>
                <a:t> measured for the first time by a direct measurement of the outgoing proton 4-momentum using the Leading Proton Spectrometer (roman pots)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8" y="572"/>
              <a:ext cx="2371" cy="2965"/>
            </a:xfrm>
            <a:prstGeom prst="rect">
              <a:avLst/>
            </a:prstGeom>
            <a:noFill/>
            <a:ln w="54000" cap="sq">
              <a:solidFill>
                <a:srgbClr val="00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278188"/>
            <a:ext cx="3870325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1613" y="79375"/>
            <a:ext cx="5919787" cy="584200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9280" tIns="68400" rIns="89280" bIns="4464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7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DVCS &amp; VMPs at HERA</a:t>
            </a:r>
            <a:endParaRPr lang="en-GB" sz="27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/>
          </p:nvPr>
        </p:nvGraphicFramePr>
        <p:xfrm>
          <a:off x="6269831" y="3334342"/>
          <a:ext cx="15335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9" name="Equation" r:id="rId4" imgW="1041400" imgH="393700" progId="Equation.3">
                  <p:embed/>
                </p:oleObj>
              </mc:Choice>
              <mc:Fallback>
                <p:oleObj name="Equation" r:id="rId4" imgW="1041400" imgH="393700" progId="Equation.3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831" y="3334342"/>
                        <a:ext cx="1533525" cy="628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257674" y="5368925"/>
            <a:ext cx="47085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20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just">
              <a:lnSpc>
                <a:spcPct val="93000"/>
              </a:lnSpc>
              <a:buClrTx/>
              <a:buFontTx/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charset="0"/>
              </a:rPr>
              <a:t>The ZEUS result still statistically compatible with H1, but hints for a flatter trend </a:t>
            </a:r>
          </a:p>
        </p:txBody>
      </p:sp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2827" r="5855" b="6599"/>
          <a:stretch>
            <a:fillRect/>
          </a:stretch>
        </p:blipFill>
        <p:spPr bwMode="auto">
          <a:xfrm>
            <a:off x="132183" y="967900"/>
            <a:ext cx="4072950" cy="407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3572" t="2827" r="5855" b="65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6" r="996" b="360"/>
          <a:stretch>
            <a:fillRect/>
          </a:stretch>
        </p:blipFill>
        <p:spPr bwMode="auto">
          <a:xfrm>
            <a:off x="6409315" y="60204"/>
            <a:ext cx="2734685" cy="195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 l="8826" r="996" b="3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332288" y="1171719"/>
            <a:ext cx="4773611" cy="106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874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lnSpc>
                <a:spcPct val="86000"/>
              </a:lnSpc>
              <a:buClrTx/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ZEUS released the only DVCS </a:t>
            </a:r>
          </a:p>
          <a:p>
            <a:pPr>
              <a:lnSpc>
                <a:spcPct val="86000"/>
              </a:lnSpc>
              <a:buClrTx/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measurement with Roman Pots </a:t>
            </a:r>
          </a:p>
          <a:p>
            <a:pPr>
              <a:lnSpc>
                <a:spcPct val="86000"/>
              </a:lnSpc>
              <a:buClrTx/>
              <a:buFontTx/>
              <a:buNone/>
            </a:pPr>
            <a:r>
              <a:rPr lang="en-GB" b="1" dirty="0">
                <a:solidFill>
                  <a:schemeClr val="tx1"/>
                </a:solidFill>
                <a:latin typeface="+mn-lt"/>
                <a:ea typeface="DejaVu Sans" charset="0"/>
                <a:cs typeface="DejaVu Sans" charset="0"/>
              </a:rPr>
              <a:t>Spectrometer at HERA</a:t>
            </a:r>
          </a:p>
          <a:p>
            <a:pPr marL="285750" indent="-285750">
              <a:lnSpc>
                <a:spcPct val="86000"/>
              </a:lnSpc>
              <a:buClrTx/>
              <a:buFont typeface="Arial"/>
              <a:buChar char="•"/>
            </a:pPr>
            <a:r>
              <a:rPr lang="en-GB" b="1" dirty="0">
                <a:solidFill>
                  <a:srgbClr val="FF0000"/>
                </a:solidFill>
                <a:latin typeface="+mn-lt"/>
                <a:ea typeface="DejaVu Sans" charset="0"/>
                <a:cs typeface="DejaVu Sans" charset="0"/>
              </a:rPr>
              <a:t>No p-dissociation background</a:t>
            </a:r>
          </a:p>
          <a:p>
            <a:pPr marL="285750" indent="-285750">
              <a:lnSpc>
                <a:spcPct val="86000"/>
              </a:lnSpc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</a:rPr>
              <a:t>0.08 &lt; |t| &lt; 0.53 GeV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  <a:latin typeface="+mn-lt"/>
              <a:ea typeface="DejaVu Sans" charset="0"/>
              <a:cs typeface="DejaVu Sans" charset="0"/>
            </a:endParaRPr>
          </a:p>
          <a:p>
            <a:pPr marL="285750" indent="-285750">
              <a:lnSpc>
                <a:spcPct val="86000"/>
              </a:lnSpc>
              <a:buClrTx/>
              <a:buFont typeface="Arial"/>
              <a:buChar char="•"/>
            </a:pPr>
            <a:r>
              <a:rPr lang="en-GB" b="1" dirty="0">
                <a:solidFill>
                  <a:srgbClr val="0000FF"/>
                </a:solidFill>
                <a:latin typeface="+mn-lt"/>
                <a:ea typeface="DejaVu Sans" charset="0"/>
                <a:cs typeface="DejaVu Sans" charset="0"/>
              </a:rPr>
              <a:t>Low geometrical acceptance </a:t>
            </a:r>
            <a:r>
              <a:rPr lang="en-GB" b="1" dirty="0">
                <a:solidFill>
                  <a:srgbClr val="0000FF"/>
                </a:solidFill>
                <a:latin typeface="+mn-lt"/>
                <a:cs typeface="Arial" charset="0"/>
              </a:rPr>
              <a:t>→ low statistics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31128" y="2633744"/>
            <a:ext cx="404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This detector was removed after the HERA II upgrade </a:t>
            </a:r>
            <a:r>
              <a:rPr lang="en-US" b="1" dirty="0">
                <a:sym typeface="Wingdings"/>
              </a:rPr>
              <a:t> </a:t>
            </a:r>
            <a:r>
              <a:rPr lang="it-IT" b="1" dirty="0">
                <a:solidFill>
                  <a:srgbClr val="333399"/>
                </a:solidFill>
                <a:latin typeface="Lucida Calligraphy"/>
                <a:cs typeface="Lucida Calligraphy"/>
              </a:rPr>
              <a:t>L</a:t>
            </a:r>
            <a:r>
              <a:rPr lang="it-IT" b="1" dirty="0">
                <a:solidFill>
                  <a:srgbClr val="333399"/>
                </a:solidFill>
              </a:rPr>
              <a:t> = 31 pb</a:t>
            </a:r>
            <a:r>
              <a:rPr lang="it-IT" b="1" baseline="30000" dirty="0">
                <a:solidFill>
                  <a:srgbClr val="333399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25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17231" y="1226861"/>
            <a:ext cx="2419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</a:rPr>
              <a:t>BH subtraction will be relevant at low beam-energies, at large </a:t>
            </a:r>
            <a:r>
              <a:rPr lang="en-US" b="1" dirty="0" err="1">
                <a:solidFill>
                  <a:srgbClr val="000090"/>
                </a:solidFill>
              </a:rPr>
              <a:t>y</a:t>
            </a:r>
            <a:r>
              <a:rPr lang="en-US" b="1" dirty="0">
                <a:solidFill>
                  <a:srgbClr val="000090"/>
                </a:solidFill>
              </a:rPr>
              <a:t>, depending on the x-Q</a:t>
            </a:r>
            <a:r>
              <a:rPr lang="en-US" b="1" baseline="30000" dirty="0">
                <a:solidFill>
                  <a:srgbClr val="000090"/>
                </a:solidFill>
              </a:rPr>
              <a:t>2</a:t>
            </a:r>
            <a:r>
              <a:rPr lang="en-US" b="1" dirty="0">
                <a:solidFill>
                  <a:srgbClr val="000090"/>
                </a:solidFill>
              </a:rPr>
              <a:t> bin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87155" y="857772"/>
            <a:ext cx="1432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 </a:t>
            </a:r>
            <a:r>
              <a:rPr lang="en-US" b="1" dirty="0" err="1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 100 GeV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24650" y="82587"/>
            <a:ext cx="2337290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BH fraction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97682" y="431055"/>
            <a:ext cx="5167415" cy="369332"/>
            <a:chOff x="597682" y="292319"/>
            <a:chExt cx="5167415" cy="369332"/>
          </a:xfrm>
        </p:grpSpPr>
        <p:sp>
          <p:nvSpPr>
            <p:cNvPr id="13" name="Notched Right Arrow 12"/>
            <p:cNvSpPr/>
            <p:nvPr/>
          </p:nvSpPr>
          <p:spPr>
            <a:xfrm>
              <a:off x="597682" y="426873"/>
              <a:ext cx="4760110" cy="188848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7119" y="292319"/>
              <a:ext cx="417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Q</a:t>
              </a:r>
              <a:r>
                <a:rPr lang="en-US" b="1" baseline="30000" dirty="0">
                  <a:solidFill>
                    <a:srgbClr val="0000FF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37021" y="469561"/>
            <a:ext cx="300082" cy="5662569"/>
            <a:chOff x="5637021" y="426873"/>
            <a:chExt cx="300082" cy="5662569"/>
          </a:xfrm>
        </p:grpSpPr>
        <p:sp>
          <p:nvSpPr>
            <p:cNvPr id="16" name="Notched Right Arrow 15"/>
            <p:cNvSpPr/>
            <p:nvPr/>
          </p:nvSpPr>
          <p:spPr>
            <a:xfrm rot="5400000">
              <a:off x="3081125" y="3016421"/>
              <a:ext cx="5367944" cy="188848"/>
            </a:xfrm>
            <a:prstGeom prst="notch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37021" y="572011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0000FF"/>
                  </a:solidFill>
                </a:rPr>
                <a:t>x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6686550" cy="6694788"/>
            <a:chOff x="38100" y="-107950"/>
            <a:chExt cx="6686550" cy="6694788"/>
          </a:xfrm>
        </p:grpSpPr>
        <p:pic>
          <p:nvPicPr>
            <p:cNvPr id="5" name="Picture 4" descr="5x100_gpd_bhfracbinbybin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8100" y="-107950"/>
              <a:ext cx="6686550" cy="668655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593499" y="6217506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y</a:t>
              </a:r>
              <a:endParaRPr lang="en-US" b="1" dirty="0"/>
            </a:p>
          </p:txBody>
        </p:sp>
      </p:grp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9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30400"/>
            <a:ext cx="4445000" cy="332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966" y="1930400"/>
            <a:ext cx="4436534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56" y="1573768"/>
            <a:ext cx="875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Rosenbluth</a:t>
            </a:r>
            <a:r>
              <a:rPr lang="en-US" dirty="0"/>
              <a:t> separation of the electroproduction cross section into its parts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066" y="5169932"/>
            <a:ext cx="779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Font typeface="Wingdings" charset="2"/>
              <a:buChar char="§"/>
            </a:pPr>
            <a:r>
              <a:rPr lang="en-US" dirty="0"/>
              <a:t>The statistical uncertainties include all the selection criteria to suppress the BH</a:t>
            </a:r>
          </a:p>
          <a:p>
            <a:pPr marL="177800" indent="-177800">
              <a:buFont typeface="Wingdings" charset="2"/>
              <a:buChar char="§"/>
            </a:pPr>
            <a:r>
              <a:rPr lang="en-US" dirty="0"/>
              <a:t>exponential |</a:t>
            </a:r>
            <a:r>
              <a:rPr lang="en-US" dirty="0" err="1"/>
              <a:t>t</a:t>
            </a:r>
            <a:r>
              <a:rPr lang="en-US" dirty="0"/>
              <a:t>|-dependence assumed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 err="1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Rosenbluth</a:t>
            </a: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 separation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5A85D50-B897-1641-A17D-3518997A76F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413000" y="875053"/>
          <a:ext cx="4318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6" name="Equation" r:id="rId5" imgW="1727200" imgH="215900" progId="Equation.3">
                  <p:embed/>
                </p:oleObj>
              </mc:Choice>
              <mc:Fallback>
                <p:oleObj name="Equation" r:id="rId5" imgW="1727200" imgH="215900" progId="Equation.3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5A85D50-B897-1641-A17D-3518997A76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3000" y="875053"/>
                        <a:ext cx="431800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645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8311" y="135847"/>
            <a:ext cx="7153598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6058" tIns="233337" rIns="96058" bIns="48029" anchor="ctr">
            <a:prstTxWarp prst="textNoShape">
              <a:avLst/>
            </a:prstTxWarp>
          </a:bodyPr>
          <a:lstStyle/>
          <a:p>
            <a:pPr algn="ctr">
              <a:lnSpc>
                <a:spcPct val="50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900" b="1" dirty="0">
                <a:solidFill>
                  <a:srgbClr val="FF0000"/>
                </a:solidFill>
              </a:rPr>
              <a:t>Most Compelling Physics Goals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038" y="112097"/>
            <a:ext cx="1231895" cy="80940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8978" y="812570"/>
            <a:ext cx="8927290" cy="1422163"/>
            <a:chOff x="108978" y="812570"/>
            <a:chExt cx="8927290" cy="1422163"/>
          </a:xfrm>
        </p:grpSpPr>
        <p:sp>
          <p:nvSpPr>
            <p:cNvPr id="9" name="Abgerundetes Rechteck 10"/>
            <p:cNvSpPr/>
            <p:nvPr/>
          </p:nvSpPr>
          <p:spPr>
            <a:xfrm>
              <a:off x="136586" y="841321"/>
              <a:ext cx="6688058" cy="13934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" name="Textfeld 13"/>
            <p:cNvSpPr txBox="1"/>
            <p:nvPr/>
          </p:nvSpPr>
          <p:spPr>
            <a:xfrm>
              <a:off x="481566" y="812570"/>
              <a:ext cx="634307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How are sea quarks and gluons, and their spins, </a:t>
              </a:r>
              <a:r>
                <a:rPr lang="en-US" sz="2000" dirty="0">
                  <a:solidFill>
                    <a:srgbClr val="FF0000"/>
                  </a:solidFill>
                </a:rPr>
                <a:t>distributed</a:t>
              </a:r>
            </a:p>
            <a:p>
              <a:r>
                <a:rPr lang="en-US" sz="2000" dirty="0">
                  <a:solidFill>
                    <a:srgbClr val="FF0000"/>
                  </a:solidFill>
                </a:rPr>
                <a:t>in space and momentum</a:t>
              </a:r>
              <a:r>
                <a:rPr lang="en-US" sz="2000" dirty="0"/>
                <a:t> inside the nucleon?</a:t>
              </a:r>
              <a:endParaRPr lang="en-US" sz="20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1" name="Gruppierung 7"/>
            <p:cNvGrpSpPr/>
            <p:nvPr/>
          </p:nvGrpSpPr>
          <p:grpSpPr>
            <a:xfrm>
              <a:off x="108978" y="1441512"/>
              <a:ext cx="943454" cy="539518"/>
              <a:chOff x="-75398" y="1886000"/>
              <a:chExt cx="1069596" cy="811953"/>
            </a:xfrm>
          </p:grpSpPr>
          <p:pic>
            <p:nvPicPr>
              <p:cNvPr id="14" name="Bild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5398" y="1886000"/>
                <a:ext cx="495300" cy="698500"/>
              </a:xfrm>
              <a:prstGeom prst="rect">
                <a:avLst/>
              </a:prstGeom>
            </p:spPr>
          </p:pic>
          <p:sp>
            <p:nvSpPr>
              <p:cNvPr id="15" name="Textfeld 16"/>
              <p:cNvSpPr txBox="1"/>
              <p:nvPr/>
            </p:nvSpPr>
            <p:spPr>
              <a:xfrm>
                <a:off x="809532" y="2390176"/>
                <a:ext cx="184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b="1" dirty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12" name="Textfeld 17"/>
            <p:cNvSpPr txBox="1"/>
            <p:nvPr/>
          </p:nvSpPr>
          <p:spPr>
            <a:xfrm>
              <a:off x="567238" y="1438506"/>
              <a:ext cx="476725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How do the </a:t>
              </a:r>
              <a:r>
                <a:rPr lang="en-US" sz="1600" dirty="0">
                  <a:solidFill>
                    <a:srgbClr val="0000FF"/>
                  </a:solidFill>
                </a:rPr>
                <a:t>nucleon properties emerge </a:t>
              </a:r>
              <a:r>
                <a:rPr lang="en-US" sz="1600" dirty="0"/>
                <a:t>from them and</a:t>
              </a:r>
            </a:p>
            <a:p>
              <a:r>
                <a:rPr lang="en-US" sz="1600" dirty="0"/>
                <a:t>their interactions?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alphaModFix/>
            </a:blip>
            <a:srcRect/>
            <a:stretch>
              <a:fillRect/>
            </a:stretch>
          </p:blipFill>
          <p:spPr bwMode="auto">
            <a:xfrm>
              <a:off x="6917103" y="1045281"/>
              <a:ext cx="2119165" cy="909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36586" y="2358595"/>
            <a:ext cx="9052011" cy="1556522"/>
            <a:chOff x="114469" y="4451061"/>
            <a:chExt cx="9052011" cy="1556522"/>
          </a:xfrm>
        </p:grpSpPr>
        <p:grpSp>
          <p:nvGrpSpPr>
            <p:cNvPr id="17" name="Gruppierung 48"/>
            <p:cNvGrpSpPr/>
            <p:nvPr/>
          </p:nvGrpSpPr>
          <p:grpSpPr>
            <a:xfrm>
              <a:off x="114469" y="4451061"/>
              <a:ext cx="6710176" cy="1556522"/>
              <a:chOff x="114469" y="4696598"/>
              <a:chExt cx="6710176" cy="1735649"/>
            </a:xfrm>
          </p:grpSpPr>
          <p:sp>
            <p:nvSpPr>
              <p:cNvPr id="25" name="Abgerundetes Rechteck 11"/>
              <p:cNvSpPr/>
              <p:nvPr/>
            </p:nvSpPr>
            <p:spPr>
              <a:xfrm>
                <a:off x="148168" y="4696598"/>
                <a:ext cx="6676477" cy="1735649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uppierung 7"/>
              <p:cNvGrpSpPr/>
              <p:nvPr/>
            </p:nvGrpSpPr>
            <p:grpSpPr>
              <a:xfrm>
                <a:off x="114469" y="5196482"/>
                <a:ext cx="3217775" cy="572445"/>
                <a:chOff x="-2956041" y="1936192"/>
                <a:chExt cx="3950239" cy="761761"/>
              </a:xfrm>
            </p:grpSpPr>
            <p:pic>
              <p:nvPicPr>
                <p:cNvPr id="33" name="Bild 3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2956041" y="1936192"/>
                  <a:ext cx="514527" cy="698500"/>
                </a:xfrm>
                <a:prstGeom prst="rect">
                  <a:avLst/>
                </a:prstGeom>
              </p:spPr>
            </p:pic>
            <p:sp>
              <p:nvSpPr>
                <p:cNvPr id="34" name="Textfeld 38"/>
                <p:cNvSpPr txBox="1"/>
                <p:nvPr/>
              </p:nvSpPr>
              <p:spPr>
                <a:xfrm>
                  <a:off x="809532" y="2390176"/>
                  <a:ext cx="1846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b="1" dirty="0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27" name="Textfeld 39"/>
              <p:cNvSpPr txBox="1"/>
              <p:nvPr/>
            </p:nvSpPr>
            <p:spPr>
              <a:xfrm>
                <a:off x="567238" y="5737642"/>
                <a:ext cx="6163763" cy="65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0" dirty="0"/>
                  <a:t>Does this saturation give rise to </a:t>
                </a:r>
                <a:r>
                  <a:rPr lang="en-US" sz="1600" b="0" dirty="0">
                    <a:solidFill>
                      <a:srgbClr val="0000FF"/>
                    </a:solidFill>
                  </a:rPr>
                  <a:t>a gluonic matter </a:t>
                </a:r>
                <a:r>
                  <a:rPr lang="en-US" sz="1600" dirty="0">
                    <a:solidFill>
                      <a:srgbClr val="0000FF"/>
                    </a:solidFill>
                  </a:rPr>
                  <a:t>with</a:t>
                </a:r>
                <a:r>
                  <a:rPr lang="en-US" sz="1600" b="0" dirty="0">
                    <a:solidFill>
                      <a:srgbClr val="0000FF"/>
                    </a:solidFill>
                  </a:rPr>
                  <a:t> universal properties</a:t>
                </a:r>
                <a:r>
                  <a:rPr lang="en-US" sz="1600" b="0" dirty="0"/>
                  <a:t> in </a:t>
                </a:r>
                <a:r>
                  <a:rPr lang="en-US" sz="1600" dirty="0"/>
                  <a:t>all nuclei, even proton</a:t>
                </a:r>
                <a:r>
                  <a:rPr lang="en-US" sz="1600" b="0" dirty="0"/>
                  <a:t>?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  <p:grpSp>
            <p:nvGrpSpPr>
              <p:cNvPr id="28" name="Gruppierung 7"/>
              <p:cNvGrpSpPr/>
              <p:nvPr/>
            </p:nvGrpSpPr>
            <p:grpSpPr>
              <a:xfrm>
                <a:off x="134560" y="5715565"/>
                <a:ext cx="3197684" cy="716682"/>
                <a:chOff x="-2931376" y="1744261"/>
                <a:chExt cx="3925574" cy="953692"/>
              </a:xfrm>
            </p:grpSpPr>
            <p:pic>
              <p:nvPicPr>
                <p:cNvPr id="31" name="Bild 4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2931376" y="1744261"/>
                  <a:ext cx="495300" cy="698502"/>
                </a:xfrm>
                <a:prstGeom prst="rect">
                  <a:avLst/>
                </a:prstGeom>
              </p:spPr>
            </p:pic>
            <p:sp>
              <p:nvSpPr>
                <p:cNvPr id="32" name="Textfeld 45"/>
                <p:cNvSpPr txBox="1"/>
                <p:nvPr/>
              </p:nvSpPr>
              <p:spPr>
                <a:xfrm>
                  <a:off x="809532" y="2390176"/>
                  <a:ext cx="18466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400" b="1" dirty="0">
                    <a:latin typeface="Comic Sans MS"/>
                    <a:cs typeface="Comic Sans MS"/>
                  </a:endParaRPr>
                </a:p>
              </p:txBody>
            </p:sp>
          </p:grpSp>
          <p:sp>
            <p:nvSpPr>
              <p:cNvPr id="29" name="Textfeld 34"/>
              <p:cNvSpPr txBox="1"/>
              <p:nvPr/>
            </p:nvSpPr>
            <p:spPr>
              <a:xfrm>
                <a:off x="542020" y="4745403"/>
                <a:ext cx="4899874" cy="446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What happens to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gluon density in nuclei</a:t>
                </a:r>
                <a:r>
                  <a:rPr lang="en-US" sz="2000" dirty="0"/>
                  <a:t>?</a:t>
                </a:r>
                <a:endParaRPr lang="en-US" sz="2000" b="1" dirty="0">
                  <a:solidFill>
                    <a:srgbClr val="00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30" name="Textfeld 47"/>
              <p:cNvSpPr txBox="1"/>
              <p:nvPr/>
            </p:nvSpPr>
            <p:spPr>
              <a:xfrm>
                <a:off x="571265" y="5315623"/>
                <a:ext cx="6159736" cy="37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Does it </a:t>
                </a:r>
                <a:r>
                  <a:rPr lang="en-US" sz="1600" dirty="0">
                    <a:solidFill>
                      <a:srgbClr val="0000FF"/>
                    </a:solidFill>
                  </a:rPr>
                  <a:t>saturate at high energy</a:t>
                </a:r>
                <a:r>
                  <a:rPr lang="en-US" sz="1600" dirty="0"/>
                  <a:t>?</a:t>
                </a:r>
                <a:endParaRPr lang="en-US" sz="1600" dirty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847797" y="4870546"/>
              <a:ext cx="2318683" cy="1074882"/>
              <a:chOff x="5813341" y="5242532"/>
              <a:chExt cx="2318683" cy="107488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13341" y="5637032"/>
                <a:ext cx="1050289" cy="6341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09903" y="5642384"/>
                <a:ext cx="1070462" cy="628755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5859383" y="5242532"/>
                <a:ext cx="7371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gluon </a:t>
                </a:r>
              </a:p>
              <a:p>
                <a:pPr algn="ctr"/>
                <a:r>
                  <a:rPr lang="en-US" sz="1200" dirty="0"/>
                  <a:t>emission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861840" y="5248630"/>
                <a:ext cx="12701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/>
                  <a:t>gluon recombination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40386" y="5578885"/>
                <a:ext cx="372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80"/>
                    </a:solidFill>
                  </a:rPr>
                  <a:t>?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739458" y="5855749"/>
                <a:ext cx="3644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80"/>
                    </a:solidFill>
                  </a:rPr>
                  <a:t>=</a:t>
                </a:r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56677" y="4042870"/>
            <a:ext cx="8942872" cy="2279708"/>
            <a:chOff x="156677" y="4042870"/>
            <a:chExt cx="8942872" cy="2279708"/>
          </a:xfrm>
        </p:grpSpPr>
        <p:grpSp>
          <p:nvGrpSpPr>
            <p:cNvPr id="35" name="Group 34"/>
            <p:cNvGrpSpPr/>
            <p:nvPr/>
          </p:nvGrpSpPr>
          <p:grpSpPr>
            <a:xfrm>
              <a:off x="156677" y="4042870"/>
              <a:ext cx="6715667" cy="2279708"/>
              <a:chOff x="108978" y="2478384"/>
              <a:chExt cx="6715667" cy="227970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08978" y="2478384"/>
                <a:ext cx="6715667" cy="2279708"/>
                <a:chOff x="176722" y="772349"/>
                <a:chExt cx="6693292" cy="2441678"/>
              </a:xfrm>
            </p:grpSpPr>
            <p:sp>
              <p:nvSpPr>
                <p:cNvPr id="40" name="Abgerundetes Rechteck 10"/>
                <p:cNvSpPr/>
                <p:nvPr/>
              </p:nvSpPr>
              <p:spPr>
                <a:xfrm>
                  <a:off x="202219" y="773114"/>
                  <a:ext cx="6667795" cy="2440913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dirty="0">
                    <a:solidFill>
                      <a:schemeClr val="tx1"/>
                    </a:solidFill>
                    <a:latin typeface="Comic Sans MS"/>
                    <a:cs typeface="Comic Sans MS"/>
                  </a:endParaRPr>
                </a:p>
              </p:txBody>
            </p:sp>
            <p:sp>
              <p:nvSpPr>
                <p:cNvPr id="41" name="Textfeld 13"/>
                <p:cNvSpPr txBox="1"/>
                <p:nvPr/>
              </p:nvSpPr>
              <p:spPr>
                <a:xfrm>
                  <a:off x="520803" y="772349"/>
                  <a:ext cx="6255879" cy="7581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How does a </a:t>
                  </a:r>
                  <a:r>
                    <a:rPr lang="en-US" sz="2000" dirty="0">
                      <a:solidFill>
                        <a:srgbClr val="FF0000"/>
                      </a:solidFill>
                    </a:rPr>
                    <a:t>dense nuclear environment </a:t>
                  </a:r>
                  <a:r>
                    <a:rPr lang="en-US" sz="2000" dirty="0"/>
                    <a:t>affect the quarks and gluons, their correlations and interactions?</a:t>
                  </a:r>
                  <a:endParaRPr lang="en-US" sz="2000" b="1" dirty="0">
                    <a:solidFill>
                      <a:srgbClr val="000000"/>
                    </a:solidFill>
                    <a:latin typeface="Comic Sans MS"/>
                    <a:cs typeface="Comic Sans MS"/>
                  </a:endParaRPr>
                </a:p>
              </p:txBody>
            </p:sp>
            <p:grpSp>
              <p:nvGrpSpPr>
                <p:cNvPr id="42" name="Gruppierung 7"/>
                <p:cNvGrpSpPr/>
                <p:nvPr/>
              </p:nvGrpSpPr>
              <p:grpSpPr>
                <a:xfrm>
                  <a:off x="176722" y="1481375"/>
                  <a:ext cx="871268" cy="580678"/>
                  <a:chOff x="-75398" y="1925233"/>
                  <a:chExt cx="1069596" cy="772720"/>
                </a:xfrm>
              </p:grpSpPr>
              <p:pic>
                <p:nvPicPr>
                  <p:cNvPr id="48" name="Bild 1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75398" y="1925233"/>
                    <a:ext cx="495300" cy="698500"/>
                  </a:xfrm>
                  <a:prstGeom prst="rect">
                    <a:avLst/>
                  </a:prstGeom>
                </p:spPr>
              </p:pic>
              <p:sp>
                <p:nvSpPr>
                  <p:cNvPr id="49" name="Textfeld 16"/>
                  <p:cNvSpPr txBox="1"/>
                  <p:nvPr/>
                </p:nvSpPr>
                <p:spPr>
                  <a:xfrm>
                    <a:off x="809532" y="2390176"/>
                    <a:ext cx="1846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b="1" dirty="0">
                      <a:latin typeface="Comic Sans MS"/>
                      <a:cs typeface="Comic Sans MS"/>
                    </a:endParaRPr>
                  </a:p>
                </p:txBody>
              </p:sp>
            </p:grpSp>
            <p:grpSp>
              <p:nvGrpSpPr>
                <p:cNvPr id="43" name="Gruppierung 7"/>
                <p:cNvGrpSpPr/>
                <p:nvPr/>
              </p:nvGrpSpPr>
              <p:grpSpPr>
                <a:xfrm>
                  <a:off x="176722" y="2044699"/>
                  <a:ext cx="871268" cy="922417"/>
                  <a:chOff x="-75398" y="1470479"/>
                  <a:chExt cx="1069596" cy="1227474"/>
                </a:xfrm>
              </p:grpSpPr>
              <p:pic>
                <p:nvPicPr>
                  <p:cNvPr id="46" name="Bild 20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75398" y="1470479"/>
                    <a:ext cx="495300" cy="698499"/>
                  </a:xfrm>
                  <a:prstGeom prst="rect">
                    <a:avLst/>
                  </a:prstGeom>
                </p:spPr>
              </p:pic>
              <p:sp>
                <p:nvSpPr>
                  <p:cNvPr id="47" name="Textfeld 21"/>
                  <p:cNvSpPr txBox="1"/>
                  <p:nvPr/>
                </p:nvSpPr>
                <p:spPr>
                  <a:xfrm>
                    <a:off x="809532" y="2390176"/>
                    <a:ext cx="184666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1400" b="1" dirty="0">
                      <a:latin typeface="Comic Sans MS"/>
                      <a:cs typeface="Comic Sans MS"/>
                    </a:endParaRPr>
                  </a:p>
                </p:txBody>
              </p:sp>
            </p:grpSp>
            <p:sp>
              <p:nvSpPr>
                <p:cNvPr id="44" name="Textfeld 22"/>
                <p:cNvSpPr txBox="1"/>
                <p:nvPr/>
              </p:nvSpPr>
              <p:spPr>
                <a:xfrm>
                  <a:off x="637469" y="1533776"/>
                  <a:ext cx="6176762" cy="626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1600" dirty="0">
                      <a:solidFill>
                        <a:srgbClr val="292934"/>
                      </a:solidFill>
                    </a:rPr>
                    <a:t>How do color-charged quarks and gluons, and colorless jets, </a:t>
                  </a:r>
                  <a:r>
                    <a:rPr lang="en-US" sz="1600" dirty="0">
                      <a:solidFill>
                        <a:srgbClr val="0000FF"/>
                      </a:solidFill>
                    </a:rPr>
                    <a:t>interact with a nuclear medium</a:t>
                  </a:r>
                  <a:r>
                    <a:rPr lang="en-US" sz="1600" dirty="0">
                      <a:solidFill>
                        <a:srgbClr val="292934"/>
                      </a:solidFill>
                    </a:rPr>
                    <a:t>?</a:t>
                  </a:r>
                </a:p>
              </p:txBody>
            </p:sp>
            <p:sp>
              <p:nvSpPr>
                <p:cNvPr id="45" name="Textfeld 17"/>
                <p:cNvSpPr txBox="1"/>
                <p:nvPr/>
              </p:nvSpPr>
              <p:spPr>
                <a:xfrm>
                  <a:off x="637469" y="2101701"/>
                  <a:ext cx="6176762" cy="626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400"/>
                    </a:spcBef>
                  </a:pPr>
                  <a:r>
                    <a:rPr lang="en-US" sz="1600" dirty="0">
                      <a:solidFill>
                        <a:srgbClr val="292934"/>
                      </a:solidFill>
                    </a:rPr>
                    <a:t>How do the </a:t>
                  </a:r>
                  <a:r>
                    <a:rPr lang="en-US" sz="1600" dirty="0">
                      <a:solidFill>
                        <a:srgbClr val="0000FF"/>
                      </a:solidFill>
                    </a:rPr>
                    <a:t>confined hadronic states emerge </a:t>
                  </a:r>
                  <a:r>
                    <a:rPr lang="en-US" sz="1600" dirty="0">
                      <a:solidFill>
                        <a:srgbClr val="292934"/>
                      </a:solidFill>
                    </a:rPr>
                    <a:t>from these quarks and gluons? </a:t>
                  </a:r>
                </a:p>
              </p:txBody>
            </p:sp>
          </p:grpSp>
          <p:sp>
            <p:nvSpPr>
              <p:cNvPr id="38" name="Textfeld 17"/>
              <p:cNvSpPr txBox="1"/>
              <p:nvPr/>
            </p:nvSpPr>
            <p:spPr>
              <a:xfrm>
                <a:off x="571265" y="4317938"/>
                <a:ext cx="61974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400"/>
                  </a:spcBef>
                </a:pPr>
                <a:r>
                  <a:rPr lang="en-US" sz="1600" dirty="0">
                    <a:solidFill>
                      <a:srgbClr val="292934"/>
                    </a:solidFill>
                  </a:rPr>
                  <a:t>How do the quark-gluon </a:t>
                </a:r>
                <a:r>
                  <a:rPr lang="en-US" sz="1600" dirty="0">
                    <a:solidFill>
                      <a:srgbClr val="0000FF"/>
                    </a:solidFill>
                  </a:rPr>
                  <a:t>interactions create nuclear binding?</a:t>
                </a:r>
              </a:p>
            </p:txBody>
          </p:sp>
          <p:pic>
            <p:nvPicPr>
              <p:cNvPr id="39" name="Bild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978" y="4224387"/>
                <a:ext cx="404809" cy="490085"/>
              </a:xfrm>
              <a:prstGeom prst="rect">
                <a:avLst/>
              </a:prstGeom>
            </p:spPr>
          </p:pic>
        </p:grpSp>
        <p:pic>
          <p:nvPicPr>
            <p:cNvPr id="5" name="Picture 4" descr="JetInMediumSketch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02" y="4448233"/>
              <a:ext cx="2182447" cy="140646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5D894BD-7A33-614A-ACF3-963E6F37DE23}"/>
              </a:ext>
            </a:extLst>
          </p:cNvPr>
          <p:cNvSpPr txBox="1"/>
          <p:nvPr/>
        </p:nvSpPr>
        <p:spPr>
          <a:xfrm>
            <a:off x="6929822" y="5876102"/>
            <a:ext cx="20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See Y. Hatta’s talk on plenary session</a:t>
            </a:r>
          </a:p>
        </p:txBody>
      </p:sp>
    </p:spTree>
    <p:extLst>
      <p:ext uri="{BB962C8B-B14F-4D97-AF65-F5344CB8AC3E}">
        <p14:creationId xmlns:p14="http://schemas.microsoft.com/office/powerpoint/2010/main" val="209416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2C505AC-CF37-B345-B352-9A11905B2920}"/>
              </a:ext>
            </a:extLst>
          </p:cNvPr>
          <p:cNvSpPr/>
          <p:nvPr/>
        </p:nvSpPr>
        <p:spPr>
          <a:xfrm>
            <a:off x="4541847" y="1481044"/>
            <a:ext cx="4538653" cy="384511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solidFill>
              <a:schemeClr val="accent1">
                <a:lumMod val="60000"/>
                <a:lumOff val="40000"/>
                <a:alpha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6" name="Shape 50"/>
          <p:cNvSpPr/>
          <p:nvPr/>
        </p:nvSpPr>
        <p:spPr>
          <a:xfrm>
            <a:off x="464954" y="689657"/>
            <a:ext cx="8015924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lang="en-US" sz="2400" b="1" dirty="0">
                <a:ea typeface="Cambria Math"/>
                <a:cs typeface="Comic Sans MS"/>
                <a:sym typeface="Cambria Math"/>
              </a:rPr>
              <a:t>Wigner functions</a:t>
            </a:r>
          </a:p>
          <a:p>
            <a:pPr lvl="0" algn="ctr"/>
            <a:r>
              <a:rPr lang="en-US" sz="2000" dirty="0">
                <a:ea typeface="Cambria Math"/>
                <a:cs typeface="Comic Sans MS"/>
                <a:sym typeface="Cambria Math"/>
              </a:rPr>
              <a:t>offer unprecedented insight into confinement and chiral symmetry breaking</a:t>
            </a:r>
          </a:p>
          <a:p>
            <a:pPr lvl="0" algn="ctr"/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W(x,b</a:t>
            </a:r>
            <a:r>
              <a:rPr sz="2400" baseline="-25000" dirty="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,k</a:t>
            </a:r>
            <a:r>
              <a:rPr sz="2400" baseline="-25000" dirty="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)</a:t>
            </a:r>
          </a:p>
        </p:txBody>
      </p:sp>
      <p:sp>
        <p:nvSpPr>
          <p:cNvPr id="7" name="Shape 51"/>
          <p:cNvSpPr/>
          <p:nvPr/>
        </p:nvSpPr>
        <p:spPr>
          <a:xfrm>
            <a:off x="5823675" y="1834614"/>
            <a:ext cx="105613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∫ d</a:t>
            </a:r>
            <a:r>
              <a:rPr sz="2400" baseline="30000" dirty="0">
                <a:latin typeface="Comic Sans MS"/>
                <a:ea typeface="Cambria Math"/>
                <a:cs typeface="Comic Sans MS"/>
                <a:sym typeface="Cambria Math"/>
              </a:rPr>
              <a:t>2</a:t>
            </a:r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k</a:t>
            </a:r>
            <a:r>
              <a:rPr sz="2400" baseline="-25000" dirty="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</a:p>
        </p:txBody>
      </p:sp>
      <p:sp>
        <p:nvSpPr>
          <p:cNvPr id="8" name="Shape 52"/>
          <p:cNvSpPr/>
          <p:nvPr/>
        </p:nvSpPr>
        <p:spPr>
          <a:xfrm>
            <a:off x="6319866" y="2917046"/>
            <a:ext cx="11146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400">
                <a:latin typeface="Comic Sans MS"/>
                <a:ea typeface="Cambria Math"/>
                <a:cs typeface="Comic Sans MS"/>
                <a:sym typeface="Cambria Math"/>
              </a:rPr>
              <a:t>f(x,b</a:t>
            </a:r>
            <a:r>
              <a:rPr sz="2400" baseline="-2500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  <a:r>
              <a:rPr sz="2400">
                <a:latin typeface="Comic Sans MS"/>
                <a:ea typeface="Cambria Math"/>
                <a:cs typeface="Comic Sans MS"/>
                <a:sym typeface="Cambria Math"/>
              </a:rPr>
              <a:t>)</a:t>
            </a:r>
          </a:p>
        </p:txBody>
      </p:sp>
      <p:sp>
        <p:nvSpPr>
          <p:cNvPr id="9" name="Shape 53"/>
          <p:cNvSpPr/>
          <p:nvPr/>
        </p:nvSpPr>
        <p:spPr>
          <a:xfrm>
            <a:off x="1688411" y="2917046"/>
            <a:ext cx="109831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f(x,k</a:t>
            </a:r>
            <a:r>
              <a:rPr sz="2400" baseline="-25000" dirty="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  <a:r>
              <a:rPr sz="2400" dirty="0">
                <a:latin typeface="Comic Sans MS"/>
                <a:ea typeface="Cambria Math"/>
                <a:cs typeface="Comic Sans MS"/>
                <a:sym typeface="Cambria Math"/>
              </a:rPr>
              <a:t>)</a:t>
            </a:r>
          </a:p>
        </p:txBody>
      </p:sp>
      <p:sp>
        <p:nvSpPr>
          <p:cNvPr id="10" name="Shape 54"/>
          <p:cNvSpPr/>
          <p:nvPr/>
        </p:nvSpPr>
        <p:spPr>
          <a:xfrm>
            <a:off x="2142023" y="1900739"/>
            <a:ext cx="93906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2400">
                <a:latin typeface="Comic Sans MS"/>
                <a:ea typeface="Cambria Math"/>
                <a:cs typeface="Comic Sans MS"/>
                <a:sym typeface="Cambria Math"/>
              </a:rPr>
              <a:t>∫d</a:t>
            </a:r>
            <a:r>
              <a:rPr sz="2400" baseline="30000">
                <a:latin typeface="Comic Sans MS"/>
                <a:ea typeface="Cambria Math"/>
                <a:cs typeface="Comic Sans MS"/>
                <a:sym typeface="Cambria Math"/>
              </a:rPr>
              <a:t>2</a:t>
            </a:r>
            <a:r>
              <a:rPr sz="2400">
                <a:latin typeface="Comic Sans MS"/>
                <a:ea typeface="Cambria Math"/>
                <a:cs typeface="Comic Sans MS"/>
                <a:sym typeface="Cambria Math"/>
              </a:rPr>
              <a:t>b</a:t>
            </a:r>
            <a:r>
              <a:rPr sz="2400" baseline="-25000">
                <a:latin typeface="Comic Sans MS"/>
                <a:ea typeface="Cambria Math"/>
                <a:cs typeface="Comic Sans MS"/>
                <a:sym typeface="Cambria Math"/>
              </a:rPr>
              <a:t>T</a:t>
            </a:r>
          </a:p>
        </p:txBody>
      </p:sp>
      <p:pic>
        <p:nvPicPr>
          <p:cNvPr id="11" name="buffer.pd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01" y="2155275"/>
            <a:ext cx="2168796" cy="197394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57"/>
          <p:cNvSpPr/>
          <p:nvPr/>
        </p:nvSpPr>
        <p:spPr>
          <a:xfrm flipH="1">
            <a:off x="2280558" y="1817335"/>
            <a:ext cx="1433332" cy="110713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" name="Shape 59"/>
          <p:cNvSpPr/>
          <p:nvPr/>
        </p:nvSpPr>
        <p:spPr>
          <a:xfrm>
            <a:off x="162363" y="4125828"/>
            <a:ext cx="3787337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/>
              <a:t>Spin-dependent 3D </a:t>
            </a:r>
            <a:r>
              <a:rPr dirty="0">
                <a:solidFill>
                  <a:srgbClr val="0000FF"/>
                </a:solidFill>
              </a:rPr>
              <a:t>momentum space </a:t>
            </a:r>
          </a:p>
          <a:p>
            <a:pPr lvl="0"/>
            <a:r>
              <a:rPr dirty="0"/>
              <a:t>images from semi-inclusive scattering</a:t>
            </a:r>
            <a:endParaRPr lang="en-US" dirty="0"/>
          </a:p>
          <a:p>
            <a:pPr lvl="0"/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TMDs</a:t>
            </a:r>
            <a:endParaRPr b="1" dirty="0">
              <a:solidFill>
                <a:srgbClr val="0000FF"/>
              </a:solidFill>
            </a:endParaRPr>
          </a:p>
        </p:txBody>
      </p:sp>
      <p:sp>
        <p:nvSpPr>
          <p:cNvPr id="14" name="Shape 61"/>
          <p:cNvSpPr/>
          <p:nvPr/>
        </p:nvSpPr>
        <p:spPr>
          <a:xfrm>
            <a:off x="5276022" y="1834483"/>
            <a:ext cx="1433332" cy="110713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65"/>
          <p:cNvSpPr/>
          <p:nvPr/>
        </p:nvSpPr>
        <p:spPr>
          <a:xfrm>
            <a:off x="353525" y="1675130"/>
            <a:ext cx="119615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i="1" dirty="0">
                <a:solidFill>
                  <a:srgbClr val="0000FF"/>
                </a:solidFill>
                <a:cs typeface="Comic Sans MS"/>
              </a:rPr>
              <a:t>Momentum</a:t>
            </a:r>
          </a:p>
          <a:p>
            <a:pPr lvl="0" algn="ctr"/>
            <a:r>
              <a:rPr i="1" dirty="0">
                <a:solidFill>
                  <a:srgbClr val="0000FF"/>
                </a:solidFill>
                <a:cs typeface="Comic Sans MS"/>
              </a:rPr>
              <a:t>space</a:t>
            </a:r>
          </a:p>
        </p:txBody>
      </p:sp>
      <p:sp>
        <p:nvSpPr>
          <p:cNvPr id="17" name="Shape 66"/>
          <p:cNvSpPr/>
          <p:nvPr/>
        </p:nvSpPr>
        <p:spPr>
          <a:xfrm>
            <a:off x="7833571" y="1675130"/>
            <a:ext cx="112216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i="1" dirty="0">
                <a:solidFill>
                  <a:srgbClr val="FF0000"/>
                </a:solidFill>
                <a:cs typeface="Comic Sans MS"/>
              </a:rPr>
              <a:t>Coordinate</a:t>
            </a:r>
          </a:p>
          <a:p>
            <a:pPr lvl="0" algn="ctr"/>
            <a:r>
              <a:rPr i="1" dirty="0">
                <a:solidFill>
                  <a:srgbClr val="FF0000"/>
                </a:solidFill>
                <a:cs typeface="Comic Sans MS"/>
              </a:rPr>
              <a:t>space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13356" y="115622"/>
            <a:ext cx="8750889" cy="609490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Multi-dimensional Imaging of Quarks and Gluons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3004" y="5413551"/>
            <a:ext cx="7932685" cy="1200329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Direct access to W(</a:t>
            </a:r>
            <a:r>
              <a:rPr lang="en-US" dirty="0" err="1">
                <a:solidFill>
                  <a:srgbClr val="FF0000"/>
                </a:solidFill>
              </a:rPr>
              <a:t>x,b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dirty="0" err="1">
                <a:solidFill>
                  <a:srgbClr val="FF0000"/>
                </a:solidFill>
              </a:rPr>
              <a:t>,k</a:t>
            </a:r>
            <a:r>
              <a:rPr lang="en-US" baseline="-25000" dirty="0" err="1">
                <a:solidFill>
                  <a:srgbClr val="FF0000"/>
                </a:solidFill>
              </a:rPr>
              <a:t>T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for gluons through diffractive di-jets measurements at an EIC under investigation</a:t>
            </a:r>
          </a:p>
          <a:p>
            <a:pPr algn="ctr"/>
            <a:r>
              <a:rPr lang="en-US" dirty="0"/>
              <a:t>Yoshitaka Hatta, Bo-Wen Xiao, and Feng Yuan [Phys. Rev. Lett. 116, 202301 (2016)] </a:t>
            </a:r>
          </a:p>
          <a:p>
            <a:pPr algn="ctr"/>
            <a:r>
              <a:rPr lang="en-US" dirty="0"/>
              <a:t>H. </a:t>
            </a:r>
            <a:r>
              <a:rPr lang="en-US" dirty="0" err="1"/>
              <a:t>Mäntysaari</a:t>
            </a:r>
            <a:r>
              <a:rPr lang="en-US" dirty="0"/>
              <a:t>, N. Mueller, B. </a:t>
            </a:r>
            <a:r>
              <a:rPr lang="en-US" dirty="0" err="1"/>
              <a:t>Schenke</a:t>
            </a:r>
            <a:r>
              <a:rPr lang="en-US" dirty="0"/>
              <a:t> [arXiv:1902.05087]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S. Fazio (BNL)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Shape 63"/>
          <p:cNvSpPr/>
          <p:nvPr/>
        </p:nvSpPr>
        <p:spPr>
          <a:xfrm>
            <a:off x="4737100" y="4125828"/>
            <a:ext cx="416360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lvl="0"/>
            <a:r>
              <a:rPr dirty="0"/>
              <a:t>Spin-dependent 2D </a:t>
            </a:r>
            <a:r>
              <a:rPr dirty="0">
                <a:solidFill>
                  <a:srgbClr val="FF0000"/>
                </a:solidFill>
              </a:rPr>
              <a:t>coordinate space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(transverse) + 1D</a:t>
            </a:r>
            <a:r>
              <a:rPr dirty="0"/>
              <a:t> </a:t>
            </a:r>
            <a:r>
              <a:rPr lang="en-US" dirty="0"/>
              <a:t>(longitudinal momentum) </a:t>
            </a:r>
            <a:r>
              <a:rPr dirty="0"/>
              <a:t>images from exclusive scattering</a:t>
            </a:r>
            <a:endParaRPr lang="en-US" dirty="0"/>
          </a:p>
          <a:p>
            <a:pPr lvl="0"/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GPDs</a:t>
            </a:r>
            <a:endParaRPr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 advAuto="0"/>
      <p:bldP spid="8" grpId="0" animBg="1" advAuto="0"/>
      <p:bldP spid="9" grpId="0" animBg="1" advAuto="0"/>
      <p:bldP spid="10" grpId="0" animBg="1" advAuto="0"/>
      <p:bldP spid="12" grpId="0" animBg="1" advAuto="0"/>
      <p:bldP spid="13" grpId="0" animBg="1" advAuto="0"/>
      <p:bldP spid="14" grpId="0" animBg="1" advAuto="0"/>
      <p:bldP spid="16" grpId="0" animBg="1" advAuto="0"/>
      <p:bldP spid="17" grpId="0" animBg="1" advAuto="0"/>
      <p:bldP spid="19" grpId="0" animBg="1"/>
      <p:bldP spid="1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7501" y="661339"/>
            <a:ext cx="2856570" cy="3413170"/>
            <a:chOff x="546101" y="737539"/>
            <a:chExt cx="2856570" cy="3413170"/>
          </a:xfrm>
        </p:grpSpPr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546101" y="737539"/>
              <a:ext cx="285657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Longitudinal 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momentum &amp; </a:t>
              </a:r>
              <a:r>
                <a:rPr lang="en-US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helicity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 distributions</a:t>
              </a:r>
            </a:p>
          </p:txBody>
        </p:sp>
        <p:grpSp>
          <p:nvGrpSpPr>
            <p:cNvPr id="54" name="Group 8"/>
            <p:cNvGrpSpPr>
              <a:grpSpLocks/>
            </p:cNvGrpSpPr>
            <p:nvPr/>
          </p:nvGrpSpPr>
          <p:grpSpPr bwMode="auto">
            <a:xfrm>
              <a:off x="1232808" y="1342209"/>
              <a:ext cx="1332232" cy="2137083"/>
              <a:chOff x="4080" y="740"/>
              <a:chExt cx="997" cy="1749"/>
            </a:xfrm>
          </p:grpSpPr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4080" y="740"/>
                <a:ext cx="997" cy="174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 b="0" i="0">
                  <a:solidFill>
                    <a:schemeClr val="hlink"/>
                  </a:solidFill>
                  <a:effectLst/>
                </a:endParaRPr>
              </a:p>
            </p:txBody>
          </p:sp>
          <p:pic>
            <p:nvPicPr>
              <p:cNvPr id="59" name="Picture 11" descr="fig02-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58" y="836"/>
                <a:ext cx="843" cy="1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109399" y="3594025"/>
              <a:ext cx="1571339" cy="556684"/>
              <a:chOff x="1109399" y="3594025"/>
              <a:chExt cx="1571339" cy="556684"/>
            </a:xfrm>
          </p:grpSpPr>
          <p:graphicFrame>
            <p:nvGraphicFramePr>
              <p:cNvPr id="21" name="Object 2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62620" y="3594025"/>
              <a:ext cx="585279" cy="3270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583" name="Equation" r:id="rId4" imgW="431800" imgH="241300" progId="Equation.3">
                      <p:embed/>
                    </p:oleObj>
                  </mc:Choice>
                  <mc:Fallback>
                    <p:oleObj name="Equation" r:id="rId4" imgW="431800" imgH="241300" progId="Equation.3">
                      <p:embed/>
                      <p:pic>
                        <p:nvPicPr>
                          <p:cNvPr id="21" name="Object 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2620" y="3594025"/>
                            <a:ext cx="585279" cy="32706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Box 21"/>
              <p:cNvSpPr txBox="1"/>
              <p:nvPr/>
            </p:nvSpPr>
            <p:spPr>
              <a:xfrm>
                <a:off x="1109399" y="3842932"/>
                <a:ext cx="15713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Helvetica"/>
                    <a:cs typeface="Helvetica"/>
                  </a:rPr>
                  <a:t>parton densities 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518884" y="642151"/>
            <a:ext cx="2362200" cy="3428021"/>
            <a:chOff x="6391884" y="731051"/>
            <a:chExt cx="2362200" cy="3428021"/>
          </a:xfrm>
        </p:grpSpPr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6391884" y="731051"/>
              <a:ext cx="2362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transverse </a:t>
              </a:r>
              <a:r>
                <a:rPr lang="en-US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cs typeface="Comic Sans MS"/>
                </a:rPr>
                <a:t>charge &amp; current densities</a:t>
              </a:r>
            </a:p>
          </p:txBody>
        </p:sp>
        <p:grpSp>
          <p:nvGrpSpPr>
            <p:cNvPr id="55" name="Group 4"/>
            <p:cNvGrpSpPr>
              <a:grpSpLocks/>
            </p:cNvGrpSpPr>
            <p:nvPr/>
          </p:nvGrpSpPr>
          <p:grpSpPr bwMode="auto">
            <a:xfrm>
              <a:off x="6851753" y="1350633"/>
              <a:ext cx="1340266" cy="2040179"/>
              <a:chOff x="408" y="735"/>
              <a:chExt cx="1016" cy="149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408" y="735"/>
                <a:ext cx="1016" cy="14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 b="0" i="0">
                  <a:solidFill>
                    <a:schemeClr val="tx1"/>
                  </a:solidFill>
                  <a:effectLst/>
                </a:endParaRPr>
              </a:p>
            </p:txBody>
          </p:sp>
          <p:pic>
            <p:nvPicPr>
              <p:cNvPr id="63" name="Picture 7" descr="fig02-1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0" y="818"/>
                <a:ext cx="860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6872821" y="3590005"/>
              <a:ext cx="1236236" cy="569067"/>
              <a:chOff x="4603858" y="3521330"/>
              <a:chExt cx="1236236" cy="569067"/>
            </a:xfrm>
          </p:grpSpPr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86521" y="3521330"/>
              <a:ext cx="532414" cy="322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584" name="Equation" r:id="rId7" imgW="419100" imgH="241300" progId="">
                      <p:embed/>
                    </p:oleObj>
                  </mc:Choice>
                  <mc:Fallback>
                    <p:oleObj name="Equation" r:id="rId7" imgW="419100" imgH="241300" progId="">
                      <p:embed/>
                      <p:pic>
                        <p:nvPicPr>
                          <p:cNvPr id="29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86521" y="3521330"/>
                            <a:ext cx="532414" cy="32267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4" name="TextBox 33"/>
              <p:cNvSpPr txBox="1"/>
              <p:nvPr/>
            </p:nvSpPr>
            <p:spPr>
              <a:xfrm>
                <a:off x="4603858" y="3782620"/>
                <a:ext cx="12362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Helvetica"/>
                    <a:cs typeface="Helvetica"/>
                  </a:rPr>
                  <a:t>form factors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844801" y="816385"/>
            <a:ext cx="4152732" cy="3512962"/>
            <a:chOff x="2921001" y="2365785"/>
            <a:chExt cx="4152732" cy="3512962"/>
          </a:xfrm>
        </p:grpSpPr>
        <p:grpSp>
          <p:nvGrpSpPr>
            <p:cNvPr id="56" name="Group 27"/>
            <p:cNvGrpSpPr/>
            <p:nvPr/>
          </p:nvGrpSpPr>
          <p:grpSpPr>
            <a:xfrm>
              <a:off x="4068568" y="2365785"/>
              <a:ext cx="1728420" cy="2711033"/>
              <a:chOff x="3292475" y="1524000"/>
              <a:chExt cx="2514600" cy="3703638"/>
            </a:xfrm>
          </p:grpSpPr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3292475" y="1524000"/>
                <a:ext cx="2514600" cy="3703638"/>
              </a:xfrm>
              <a:prstGeom prst="rect">
                <a:avLst/>
              </a:prstGeom>
              <a:solidFill>
                <a:srgbClr val="F2FC24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2400" b="0" i="0">
                  <a:solidFill>
                    <a:schemeClr val="tx1"/>
                  </a:solidFill>
                  <a:effectLst/>
                </a:endParaRPr>
              </a:p>
            </p:txBody>
          </p:sp>
          <p:pic>
            <p:nvPicPr>
              <p:cNvPr id="66" name="Picture 15" descr="fig02-3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3419476" y="1743075"/>
                <a:ext cx="2252664" cy="3267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921001" y="5181600"/>
              <a:ext cx="4152732" cy="697147"/>
              <a:chOff x="6151336" y="3873500"/>
              <a:chExt cx="4152732" cy="697147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7597838" y="3873500"/>
              <a:ext cx="1180676" cy="3618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585" name="Equation" r:id="rId10" imgW="787400" imgH="241300" progId="">
                      <p:embed/>
                    </p:oleObj>
                  </mc:Choice>
                  <mc:Fallback>
                    <p:oleObj name="Equation" r:id="rId10" imgW="787400" imgH="241300" progId="">
                      <p:embed/>
                      <p:pic>
                        <p:nvPicPr>
                          <p:cNvPr id="26" name="Object 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97838" y="3873500"/>
                            <a:ext cx="1180676" cy="36182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5" name="TextBox 34"/>
              <p:cNvSpPr txBox="1"/>
              <p:nvPr/>
            </p:nvSpPr>
            <p:spPr>
              <a:xfrm>
                <a:off x="6151336" y="4201315"/>
                <a:ext cx="41527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Helvetica"/>
                    <a:cs typeface="Helvetica"/>
                  </a:rPr>
                  <a:t>GPDs</a:t>
                </a:r>
              </a:p>
            </p:txBody>
          </p:sp>
        </p:grpSp>
      </p:grp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13356" y="115622"/>
            <a:ext cx="8750889" cy="609490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Generalized Parton Distributions</a:t>
            </a: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9197" y="4347712"/>
                <a:ext cx="8751887" cy="1232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nucleon (spin-1/2) has </a:t>
                </a:r>
                <a:r>
                  <a:rPr lang="en-US" b="1" dirty="0"/>
                  <a:t>four quark and gluon GPDs </a:t>
                </a:r>
                <a:r>
                  <a:rPr lang="en-US" dirty="0"/>
                  <a:t>(H, E and their polarized-proton versions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dirty="0"/>
                  <a:t>). Like usual PDFs, GPDs are non-perturbative functions </a:t>
                </a:r>
                <a:r>
                  <a:rPr lang="en-US" b="1" dirty="0"/>
                  <a:t>defined via the matrix elements of</a:t>
                </a:r>
                <a:r>
                  <a:rPr lang="en-US" dirty="0"/>
                  <a:t> well-defined </a:t>
                </a:r>
                <a:r>
                  <a:rPr lang="en-US" b="1" dirty="0"/>
                  <a:t>parton operators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7" y="4347712"/>
                <a:ext cx="8751887" cy="1232902"/>
              </a:xfrm>
              <a:prstGeom prst="rect">
                <a:avLst/>
              </a:prstGeom>
              <a:blipFill>
                <a:blip r:embed="rId12"/>
                <a:stretch>
                  <a:fillRect l="-435" t="-102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Screen Shot 2016-11-28 at 12.32.56 PM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318"/>
          <a:stretch/>
        </p:blipFill>
        <p:spPr>
          <a:xfrm>
            <a:off x="0" y="4899319"/>
            <a:ext cx="9144000" cy="13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0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3356" y="117274"/>
            <a:ext cx="87508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Accessing the GPDs in exclusive processes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grpSp>
        <p:nvGrpSpPr>
          <p:cNvPr id="3" name="Group 44"/>
          <p:cNvGrpSpPr/>
          <p:nvPr/>
        </p:nvGrpSpPr>
        <p:grpSpPr>
          <a:xfrm>
            <a:off x="317500" y="3789490"/>
            <a:ext cx="6016460" cy="666206"/>
            <a:chOff x="317500" y="3411538"/>
            <a:chExt cx="6016460" cy="666206"/>
          </a:xfrm>
        </p:grpSpPr>
        <p:graphicFrame>
          <p:nvGraphicFramePr>
            <p:cNvPr id="151559" name="Object 7"/>
            <p:cNvGraphicFramePr>
              <a:graphicFrameLocks noChangeAspect="1"/>
            </p:cNvGraphicFramePr>
            <p:nvPr/>
          </p:nvGraphicFramePr>
          <p:xfrm>
            <a:off x="317500" y="3411538"/>
            <a:ext cx="2535238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913" name="Equation" r:id="rId3" imgW="1574800" imgH="381000" progId="Equation.3">
                    <p:embed/>
                  </p:oleObj>
                </mc:Choice>
                <mc:Fallback>
                  <p:oleObj name="Equation" r:id="rId3" imgW="1574800" imgH="381000" progId="Equation.3">
                    <p:embed/>
                    <p:pic>
                      <p:nvPicPr>
                        <p:cNvPr id="15155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3411538"/>
                          <a:ext cx="2535238" cy="579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3967854" y="3492968"/>
              <a:ext cx="236610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</a:rPr>
                <a:t>Requires a positron beam</a:t>
              </a:r>
            </a:p>
            <a:p>
              <a:pPr algn="ctr"/>
              <a:r>
                <a:rPr lang="en-US" sz="1600" b="1" dirty="0">
                  <a:solidFill>
                    <a:srgbClr val="000090"/>
                  </a:solidFill>
                </a:rPr>
                <a:t>done @ HERA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248844" y="3811450"/>
              <a:ext cx="61045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1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838622"/>
              </p:ext>
            </p:extLst>
          </p:nvPr>
        </p:nvGraphicFramePr>
        <p:xfrm>
          <a:off x="41275" y="4597146"/>
          <a:ext cx="545623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14" name="Equation" r:id="rId5" imgW="3378200" imgH="406400" progId="Equation.3">
                  <p:embed/>
                </p:oleObj>
              </mc:Choice>
              <mc:Fallback>
                <p:oleObj name="Equation" r:id="rId5" imgW="3378200" imgH="406400" progId="Equation.3">
                  <p:embed/>
                  <p:pic>
                    <p:nvPicPr>
                      <p:cNvPr id="1515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" y="4597146"/>
                        <a:ext cx="545623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8"/>
          <p:cNvGrpSpPr/>
          <p:nvPr/>
        </p:nvGrpSpPr>
        <p:grpSpPr>
          <a:xfrm>
            <a:off x="2037341" y="4540063"/>
            <a:ext cx="6611736" cy="747174"/>
            <a:chOff x="1921985" y="5109515"/>
            <a:chExt cx="6611736" cy="747174"/>
          </a:xfrm>
        </p:grpSpPr>
        <p:sp>
          <p:nvSpPr>
            <p:cNvPr id="39" name="TextBox 38"/>
            <p:cNvSpPr txBox="1"/>
            <p:nvPr/>
          </p:nvSpPr>
          <p:spPr>
            <a:xfrm>
              <a:off x="5599034" y="5109515"/>
              <a:ext cx="2934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err="1">
                  <a:solidFill>
                    <a:srgbClr val="000090"/>
                  </a:solidFill>
                </a:rPr>
                <a:t>sin(</a:t>
              </a:r>
              <a:r>
                <a:rPr lang="en-US" b="1" i="1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F</a:t>
              </a:r>
              <a:r>
                <a:rPr lang="en-US" b="1" i="1" baseline="-25000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T</a:t>
              </a:r>
              <a:r>
                <a:rPr lang="en-US" b="1" i="1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-f</a:t>
              </a:r>
              <a:r>
                <a:rPr lang="en-US" b="1" i="1" baseline="-25000" dirty="0" err="1">
                  <a:solidFill>
                    <a:srgbClr val="000090"/>
                  </a:solidFill>
                  <a:latin typeface="Symbol" charset="2"/>
                  <a:cs typeface="Symbol" charset="2"/>
                </a:rPr>
                <a:t>N</a:t>
              </a:r>
              <a:r>
                <a:rPr lang="en-US" b="1" i="1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)</a:t>
              </a:r>
              <a:r>
                <a:rPr lang="en-US" b="1" i="1" baseline="-25000" dirty="0">
                  <a:solidFill>
                    <a:srgbClr val="000090"/>
                  </a:solidFill>
                  <a:latin typeface="Symbol" charset="2"/>
                  <a:cs typeface="Symbol" charset="2"/>
                </a:rPr>
                <a:t> </a:t>
              </a:r>
              <a:r>
                <a:rPr lang="en-US" b="1" dirty="0">
                  <a:solidFill>
                    <a:srgbClr val="000090"/>
                  </a:solidFill>
                </a:rPr>
                <a:t> </a:t>
              </a:r>
            </a:p>
            <a:p>
              <a:pPr algn="ctr"/>
              <a:r>
                <a:rPr lang="en-US" b="1" dirty="0">
                  <a:solidFill>
                    <a:srgbClr val="000090"/>
                  </a:solidFill>
                </a:rPr>
                <a:t>governed by 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  <a:r>
                <a:rPr lang="en-US" b="1" dirty="0">
                  <a:solidFill>
                    <a:srgbClr val="000090"/>
                  </a:solidFill>
                </a:rPr>
                <a:t> and </a:t>
              </a:r>
              <a:r>
                <a:rPr lang="en-US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921985" y="5208988"/>
              <a:ext cx="1142467" cy="64770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759033" y="5208988"/>
              <a:ext cx="1142467" cy="64770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15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512542"/>
              </p:ext>
            </p:extLst>
          </p:nvPr>
        </p:nvGraphicFramePr>
        <p:xfrm>
          <a:off x="108551" y="2909189"/>
          <a:ext cx="3859302" cy="738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915" name="Equation" r:id="rId7" imgW="2590800" imgH="495300" progId="Equation.3">
                  <p:embed/>
                </p:oleObj>
              </mc:Choice>
              <mc:Fallback>
                <p:oleObj name="Equation" r:id="rId7" imgW="2590800" imgH="495300" progId="Equation.3">
                  <p:embed/>
                  <p:pic>
                    <p:nvPicPr>
                      <p:cNvPr id="1515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51" y="2909189"/>
                        <a:ext cx="3859302" cy="738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1"/>
          <p:cNvGrpSpPr/>
          <p:nvPr/>
        </p:nvGrpSpPr>
        <p:grpSpPr>
          <a:xfrm>
            <a:off x="942659" y="2937749"/>
            <a:ext cx="6408469" cy="647701"/>
            <a:chOff x="942659" y="938261"/>
            <a:chExt cx="6408469" cy="647701"/>
          </a:xfrm>
        </p:grpSpPr>
        <p:sp>
          <p:nvSpPr>
            <p:cNvPr id="34" name="TextBox 33"/>
            <p:cNvSpPr txBox="1"/>
            <p:nvPr/>
          </p:nvSpPr>
          <p:spPr>
            <a:xfrm>
              <a:off x="4078871" y="942694"/>
              <a:ext cx="3272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90"/>
                  </a:solidFill>
                </a:rPr>
                <a:t>Dominated by </a:t>
              </a:r>
              <a:r>
                <a:rPr lang="en-US" b="1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942659" y="938261"/>
              <a:ext cx="1142467" cy="647701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2"/>
          <p:cNvGrpSpPr/>
          <p:nvPr/>
        </p:nvGrpSpPr>
        <p:grpSpPr>
          <a:xfrm>
            <a:off x="2447274" y="2963469"/>
            <a:ext cx="4523312" cy="662709"/>
            <a:chOff x="2727690" y="927405"/>
            <a:chExt cx="4523312" cy="662709"/>
          </a:xfrm>
        </p:grpSpPr>
        <p:sp>
          <p:nvSpPr>
            <p:cNvPr id="40" name="Oval 39"/>
            <p:cNvSpPr/>
            <p:nvPr/>
          </p:nvSpPr>
          <p:spPr>
            <a:xfrm>
              <a:off x="2727690" y="927405"/>
              <a:ext cx="1142467" cy="647701"/>
            </a:xfrm>
            <a:prstGeom prst="ellipse">
              <a:avLst/>
            </a:prstGeom>
            <a:solidFill>
              <a:schemeClr val="accent3">
                <a:lumMod val="7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20679" y="1220782"/>
              <a:ext cx="2430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90"/>
                  </a:solidFill>
                </a:rPr>
                <a:t>slightly dependent on </a:t>
              </a:r>
              <a:r>
                <a:rPr lang="en-US" b="1" dirty="0">
                  <a:solidFill>
                    <a:srgbClr val="FF0000"/>
                  </a:solidFill>
                </a:rPr>
                <a:t>E</a:t>
              </a:r>
            </a:p>
          </p:txBody>
        </p:sp>
      </p:grpSp>
      <p:grpSp>
        <p:nvGrpSpPr>
          <p:cNvPr id="17" name="Group 27"/>
          <p:cNvGrpSpPr/>
          <p:nvPr/>
        </p:nvGrpSpPr>
        <p:grpSpPr>
          <a:xfrm>
            <a:off x="7268243" y="830091"/>
            <a:ext cx="1728420" cy="2711033"/>
            <a:chOff x="3292475" y="1524000"/>
            <a:chExt cx="2514600" cy="3703638"/>
          </a:xfrm>
        </p:grpSpPr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44" name="Picture 15" descr="fig02-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7" name="Straight Arrow Connector 46"/>
          <p:cNvCxnSpPr>
            <a:cxnSpLocks/>
            <a:stCxn id="29" idx="4"/>
          </p:cNvCxnSpPr>
          <p:nvPr/>
        </p:nvCxnSpPr>
        <p:spPr bwMode="auto">
          <a:xfrm>
            <a:off x="4445623" y="5287237"/>
            <a:ext cx="406285" cy="46803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109472" y="5743076"/>
            <a:ext cx="7704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responsible for total orbital angular momentum through Ji sum rule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</a:rPr>
              <a:t>a window to the SPIN physics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24423" y="5179128"/>
            <a:ext cx="323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Requires a polarized proton-target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561013" y="5002310"/>
            <a:ext cx="61045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A84AE2C-44F7-3E49-98CB-173E952496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948" y="759559"/>
            <a:ext cx="5093685" cy="212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9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24"/>
          <p:cNvSpPr>
            <a:spLocks noChangeArrowheads="1"/>
          </p:cNvSpPr>
          <p:nvPr/>
        </p:nvSpPr>
        <p:spPr bwMode="auto">
          <a:xfrm>
            <a:off x="213356" y="115622"/>
            <a:ext cx="8750889" cy="609490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Exclusive Vector Meson and real photon production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12888" y="720378"/>
            <a:ext cx="4027945" cy="2162120"/>
            <a:chOff x="4529750" y="654087"/>
            <a:chExt cx="4027945" cy="2162120"/>
          </a:xfrm>
        </p:grpSpPr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4880272" y="1143001"/>
              <a:ext cx="3677423" cy="1673206"/>
              <a:chOff x="2905" y="692"/>
              <a:chExt cx="2189" cy="1013"/>
            </a:xfrm>
          </p:grpSpPr>
          <p:graphicFrame>
            <p:nvGraphicFramePr>
              <p:cNvPr id="32770" name="Object 2"/>
              <p:cNvGraphicFramePr>
                <a:graphicFrameLocks noChangeAspect="1"/>
              </p:cNvGraphicFramePr>
              <p:nvPr/>
            </p:nvGraphicFramePr>
            <p:xfrm>
              <a:off x="4656" y="1576"/>
              <a:ext cx="65" cy="1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0137" name="Equation" r:id="rId4" imgW="76200" imgH="177800" progId="Equation.3">
                      <p:embed/>
                    </p:oleObj>
                  </mc:Choice>
                  <mc:Fallback>
                    <p:oleObj name="Equation" r:id="rId4" imgW="76200" imgH="177800" progId="Equation.3">
                      <p:embed/>
                      <p:pic>
                        <p:nvPicPr>
                          <p:cNvPr id="3277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1576"/>
                            <a:ext cx="65" cy="1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blipFill dpi="0" rotWithShape="0">
                                  <a:blip/>
                                  <a:srcRect/>
                                  <a:stretch>
                                    <a:fillRect/>
                                  </a:stretch>
                                </a:blip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800" name="Freeform 9"/>
              <p:cNvSpPr>
                <a:spLocks noChangeArrowheads="1"/>
              </p:cNvSpPr>
              <p:nvPr/>
            </p:nvSpPr>
            <p:spPr bwMode="auto">
              <a:xfrm flipV="1">
                <a:off x="3395" y="945"/>
                <a:ext cx="642" cy="77"/>
              </a:xfrm>
              <a:custGeom>
                <a:avLst/>
                <a:gdLst>
                  <a:gd name="T0" fmla="*/ 0 w 777"/>
                  <a:gd name="T1" fmla="*/ 9 h 133"/>
                  <a:gd name="T2" fmla="*/ 77 w 777"/>
                  <a:gd name="T3" fmla="*/ 1 h 133"/>
                  <a:gd name="T4" fmla="*/ 299 w 777"/>
                  <a:gd name="T5" fmla="*/ 1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33"/>
                    </a:moveTo>
                    <a:cubicBezTo>
                      <a:pt x="33" y="114"/>
                      <a:pt x="72" y="42"/>
                      <a:pt x="201" y="21"/>
                    </a:cubicBezTo>
                    <a:cubicBezTo>
                      <a:pt x="330" y="0"/>
                      <a:pt x="657" y="9"/>
                      <a:pt x="777" y="6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1" name="Freeform 10"/>
              <p:cNvSpPr>
                <a:spLocks noChangeArrowheads="1"/>
              </p:cNvSpPr>
              <p:nvPr/>
            </p:nvSpPr>
            <p:spPr bwMode="auto">
              <a:xfrm rot="5400000">
                <a:off x="3556" y="1280"/>
                <a:ext cx="616" cy="103"/>
              </a:xfrm>
              <a:custGeom>
                <a:avLst/>
                <a:gdLst>
                  <a:gd name="T0" fmla="*/ 0 w 1875"/>
                  <a:gd name="T1" fmla="*/ 1 h 290"/>
                  <a:gd name="T2" fmla="*/ 0 w 1875"/>
                  <a:gd name="T3" fmla="*/ 1 h 290"/>
                  <a:gd name="T4" fmla="*/ 0 w 1875"/>
                  <a:gd name="T5" fmla="*/ 1 h 290"/>
                  <a:gd name="T6" fmla="*/ 0 w 1875"/>
                  <a:gd name="T7" fmla="*/ 1 h 290"/>
                  <a:gd name="T8" fmla="*/ 1 w 1875"/>
                  <a:gd name="T9" fmla="*/ 2 h 290"/>
                  <a:gd name="T10" fmla="*/ 1 w 1875"/>
                  <a:gd name="T11" fmla="*/ 1 h 290"/>
                  <a:gd name="T12" fmla="*/ 1 w 1875"/>
                  <a:gd name="T13" fmla="*/ 1 h 290"/>
                  <a:gd name="T14" fmla="*/ 1 w 1875"/>
                  <a:gd name="T15" fmla="*/ 0 h 290"/>
                  <a:gd name="T16" fmla="*/ 1 w 1875"/>
                  <a:gd name="T17" fmla="*/ 1 h 290"/>
                  <a:gd name="T18" fmla="*/ 1 w 1875"/>
                  <a:gd name="T19" fmla="*/ 1 h 290"/>
                  <a:gd name="T20" fmla="*/ 2 w 1875"/>
                  <a:gd name="T21" fmla="*/ 2 h 290"/>
                  <a:gd name="T22" fmla="*/ 2 w 1875"/>
                  <a:gd name="T23" fmla="*/ 1 h 290"/>
                  <a:gd name="T24" fmla="*/ 2 w 1875"/>
                  <a:gd name="T25" fmla="*/ 0 h 290"/>
                  <a:gd name="T26" fmla="*/ 2 w 1875"/>
                  <a:gd name="T27" fmla="*/ 0 h 290"/>
                  <a:gd name="T28" fmla="*/ 2 w 1875"/>
                  <a:gd name="T29" fmla="*/ 0 h 290"/>
                  <a:gd name="T30" fmla="*/ 2 w 1875"/>
                  <a:gd name="T31" fmla="*/ 1 h 290"/>
                  <a:gd name="T32" fmla="*/ 2 w 1875"/>
                  <a:gd name="T33" fmla="*/ 2 h 290"/>
                  <a:gd name="T34" fmla="*/ 3 w 1875"/>
                  <a:gd name="T35" fmla="*/ 1 h 290"/>
                  <a:gd name="T36" fmla="*/ 3 w 1875"/>
                  <a:gd name="T37" fmla="*/ 0 h 290"/>
                  <a:gd name="T38" fmla="*/ 3 w 1875"/>
                  <a:gd name="T39" fmla="*/ 0 h 290"/>
                  <a:gd name="T40" fmla="*/ 3 w 1875"/>
                  <a:gd name="T41" fmla="*/ 0 h 290"/>
                  <a:gd name="T42" fmla="*/ 3 w 1875"/>
                  <a:gd name="T43" fmla="*/ 1 h 290"/>
                  <a:gd name="T44" fmla="*/ 3 w 1875"/>
                  <a:gd name="T45" fmla="*/ 2 h 290"/>
                  <a:gd name="T46" fmla="*/ 4 w 1875"/>
                  <a:gd name="T47" fmla="*/ 1 h 290"/>
                  <a:gd name="T48" fmla="*/ 4 w 1875"/>
                  <a:gd name="T49" fmla="*/ 0 h 290"/>
                  <a:gd name="T50" fmla="*/ 4 w 1875"/>
                  <a:gd name="T51" fmla="*/ 0 h 290"/>
                  <a:gd name="T52" fmla="*/ 4 w 1875"/>
                  <a:gd name="T53" fmla="*/ 0 h 290"/>
                  <a:gd name="T54" fmla="*/ 4 w 1875"/>
                  <a:gd name="T55" fmla="*/ 1 h 290"/>
                  <a:gd name="T56" fmla="*/ 4 w 1875"/>
                  <a:gd name="T57" fmla="*/ 2 h 290"/>
                  <a:gd name="T58" fmla="*/ 4 w 1875"/>
                  <a:gd name="T59" fmla="*/ 1 h 290"/>
                  <a:gd name="T60" fmla="*/ 5 w 1875"/>
                  <a:gd name="T61" fmla="*/ 1 h 290"/>
                  <a:gd name="T62" fmla="*/ 4 w 1875"/>
                  <a:gd name="T63" fmla="*/ 0 h 290"/>
                  <a:gd name="T64" fmla="*/ 4 w 1875"/>
                  <a:gd name="T65" fmla="*/ 0 h 290"/>
                  <a:gd name="T66" fmla="*/ 4 w 1875"/>
                  <a:gd name="T67" fmla="*/ 1 h 290"/>
                  <a:gd name="T68" fmla="*/ 5 w 1875"/>
                  <a:gd name="T69" fmla="*/ 2 h 290"/>
                  <a:gd name="T70" fmla="*/ 5 w 1875"/>
                  <a:gd name="T71" fmla="*/ 1 h 290"/>
                  <a:gd name="T72" fmla="*/ 5 w 1875"/>
                  <a:gd name="T73" fmla="*/ 1 h 290"/>
                  <a:gd name="T74" fmla="*/ 5 w 1875"/>
                  <a:gd name="T75" fmla="*/ 0 h 290"/>
                  <a:gd name="T76" fmla="*/ 5 w 1875"/>
                  <a:gd name="T77" fmla="*/ 1 h 290"/>
                  <a:gd name="T78" fmla="*/ 5 w 1875"/>
                  <a:gd name="T79" fmla="*/ 1 h 290"/>
                  <a:gd name="T80" fmla="*/ 6 w 1875"/>
                  <a:gd name="T81" fmla="*/ 2 h 290"/>
                  <a:gd name="T82" fmla="*/ 6 w 1875"/>
                  <a:gd name="T83" fmla="*/ 1 h 290"/>
                  <a:gd name="T84" fmla="*/ 6 w 1875"/>
                  <a:gd name="T85" fmla="*/ 1 h 290"/>
                  <a:gd name="T86" fmla="*/ 6 w 1875"/>
                  <a:gd name="T87" fmla="*/ 0 h 290"/>
                  <a:gd name="T88" fmla="*/ 6 w 1875"/>
                  <a:gd name="T89" fmla="*/ 0 h 290"/>
                  <a:gd name="T90" fmla="*/ 6 w 1875"/>
                  <a:gd name="T91" fmla="*/ 1 h 290"/>
                  <a:gd name="T92" fmla="*/ 6 w 1875"/>
                  <a:gd name="T93" fmla="*/ 2 h 290"/>
                  <a:gd name="T94" fmla="*/ 7 w 1875"/>
                  <a:gd name="T95" fmla="*/ 1 h 290"/>
                  <a:gd name="T96" fmla="*/ 7 w 1875"/>
                  <a:gd name="T97" fmla="*/ 1 h 290"/>
                  <a:gd name="T98" fmla="*/ 7 w 1875"/>
                  <a:gd name="T99" fmla="*/ 1 h 290"/>
                  <a:gd name="T100" fmla="*/ 7 w 1875"/>
                  <a:gd name="T101" fmla="*/ 1 h 2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75"/>
                  <a:gd name="T154" fmla="*/ 0 h 290"/>
                  <a:gd name="T155" fmla="*/ 1875 w 1875"/>
                  <a:gd name="T156" fmla="*/ 290 h 2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75" h="290">
                    <a:moveTo>
                      <a:pt x="0" y="143"/>
                    </a:moveTo>
                    <a:cubicBezTo>
                      <a:pt x="9" y="143"/>
                      <a:pt x="43" y="143"/>
                      <a:pt x="53" y="143"/>
                    </a:cubicBezTo>
                    <a:cubicBezTo>
                      <a:pt x="63" y="143"/>
                      <a:pt x="51" y="128"/>
                      <a:pt x="59" y="144"/>
                    </a:cubicBezTo>
                    <a:cubicBezTo>
                      <a:pt x="67" y="160"/>
                      <a:pt x="82" y="215"/>
                      <a:pt x="102" y="239"/>
                    </a:cubicBezTo>
                    <a:cubicBezTo>
                      <a:pt x="122" y="263"/>
                      <a:pt x="153" y="288"/>
                      <a:pt x="179" y="288"/>
                    </a:cubicBezTo>
                    <a:cubicBezTo>
                      <a:pt x="205" y="288"/>
                      <a:pt x="235" y="270"/>
                      <a:pt x="258" y="239"/>
                    </a:cubicBezTo>
                    <a:cubicBezTo>
                      <a:pt x="281" y="208"/>
                      <a:pt x="314" y="141"/>
                      <a:pt x="318" y="102"/>
                    </a:cubicBezTo>
                    <a:cubicBezTo>
                      <a:pt x="322" y="63"/>
                      <a:pt x="295" y="2"/>
                      <a:pt x="285" y="2"/>
                    </a:cubicBezTo>
                    <a:cubicBezTo>
                      <a:pt x="275" y="2"/>
                      <a:pt x="250" y="61"/>
                      <a:pt x="255" y="101"/>
                    </a:cubicBezTo>
                    <a:cubicBezTo>
                      <a:pt x="260" y="141"/>
                      <a:pt x="291" y="208"/>
                      <a:pt x="314" y="240"/>
                    </a:cubicBezTo>
                    <a:cubicBezTo>
                      <a:pt x="337" y="272"/>
                      <a:pt x="368" y="290"/>
                      <a:pt x="395" y="290"/>
                    </a:cubicBezTo>
                    <a:cubicBezTo>
                      <a:pt x="422" y="290"/>
                      <a:pt x="453" y="269"/>
                      <a:pt x="476" y="237"/>
                    </a:cubicBezTo>
                    <a:cubicBezTo>
                      <a:pt x="499" y="205"/>
                      <a:pt x="527" y="137"/>
                      <a:pt x="531" y="98"/>
                    </a:cubicBezTo>
                    <a:cubicBezTo>
                      <a:pt x="535" y="59"/>
                      <a:pt x="508" y="2"/>
                      <a:pt x="498" y="2"/>
                    </a:cubicBezTo>
                    <a:cubicBezTo>
                      <a:pt x="488" y="2"/>
                      <a:pt x="464" y="59"/>
                      <a:pt x="468" y="98"/>
                    </a:cubicBezTo>
                    <a:cubicBezTo>
                      <a:pt x="472" y="137"/>
                      <a:pt x="501" y="204"/>
                      <a:pt x="524" y="236"/>
                    </a:cubicBezTo>
                    <a:cubicBezTo>
                      <a:pt x="547" y="268"/>
                      <a:pt x="578" y="290"/>
                      <a:pt x="605" y="290"/>
                    </a:cubicBezTo>
                    <a:cubicBezTo>
                      <a:pt x="632" y="290"/>
                      <a:pt x="665" y="268"/>
                      <a:pt x="689" y="236"/>
                    </a:cubicBezTo>
                    <a:cubicBezTo>
                      <a:pt x="713" y="204"/>
                      <a:pt x="743" y="134"/>
                      <a:pt x="747" y="95"/>
                    </a:cubicBezTo>
                    <a:cubicBezTo>
                      <a:pt x="751" y="56"/>
                      <a:pt x="725" y="0"/>
                      <a:pt x="714" y="0"/>
                    </a:cubicBezTo>
                    <a:cubicBezTo>
                      <a:pt x="703" y="0"/>
                      <a:pt x="677" y="59"/>
                      <a:pt x="681" y="98"/>
                    </a:cubicBezTo>
                    <a:cubicBezTo>
                      <a:pt x="685" y="137"/>
                      <a:pt x="715" y="202"/>
                      <a:pt x="738" y="234"/>
                    </a:cubicBezTo>
                    <a:cubicBezTo>
                      <a:pt x="761" y="266"/>
                      <a:pt x="794" y="290"/>
                      <a:pt x="822" y="290"/>
                    </a:cubicBezTo>
                    <a:cubicBezTo>
                      <a:pt x="850" y="290"/>
                      <a:pt x="882" y="269"/>
                      <a:pt x="905" y="237"/>
                    </a:cubicBezTo>
                    <a:cubicBezTo>
                      <a:pt x="928" y="205"/>
                      <a:pt x="958" y="138"/>
                      <a:pt x="962" y="99"/>
                    </a:cubicBezTo>
                    <a:cubicBezTo>
                      <a:pt x="966" y="60"/>
                      <a:pt x="938" y="2"/>
                      <a:pt x="927" y="2"/>
                    </a:cubicBezTo>
                    <a:cubicBezTo>
                      <a:pt x="916" y="2"/>
                      <a:pt x="891" y="60"/>
                      <a:pt x="896" y="99"/>
                    </a:cubicBezTo>
                    <a:cubicBezTo>
                      <a:pt x="901" y="138"/>
                      <a:pt x="933" y="208"/>
                      <a:pt x="956" y="239"/>
                    </a:cubicBezTo>
                    <a:cubicBezTo>
                      <a:pt x="979" y="270"/>
                      <a:pt x="1008" y="288"/>
                      <a:pt x="1035" y="288"/>
                    </a:cubicBezTo>
                    <a:cubicBezTo>
                      <a:pt x="1062" y="288"/>
                      <a:pt x="1095" y="268"/>
                      <a:pt x="1118" y="237"/>
                    </a:cubicBezTo>
                    <a:cubicBezTo>
                      <a:pt x="1141" y="206"/>
                      <a:pt x="1171" y="140"/>
                      <a:pt x="1175" y="101"/>
                    </a:cubicBezTo>
                    <a:cubicBezTo>
                      <a:pt x="1179" y="62"/>
                      <a:pt x="1153" y="2"/>
                      <a:pt x="1142" y="2"/>
                    </a:cubicBezTo>
                    <a:cubicBezTo>
                      <a:pt x="1131" y="2"/>
                      <a:pt x="1105" y="59"/>
                      <a:pt x="1109" y="99"/>
                    </a:cubicBezTo>
                    <a:cubicBezTo>
                      <a:pt x="1113" y="139"/>
                      <a:pt x="1146" y="209"/>
                      <a:pt x="1169" y="240"/>
                    </a:cubicBezTo>
                    <a:cubicBezTo>
                      <a:pt x="1192" y="271"/>
                      <a:pt x="1223" y="288"/>
                      <a:pt x="1250" y="288"/>
                    </a:cubicBezTo>
                    <a:cubicBezTo>
                      <a:pt x="1277" y="288"/>
                      <a:pt x="1307" y="270"/>
                      <a:pt x="1331" y="239"/>
                    </a:cubicBezTo>
                    <a:cubicBezTo>
                      <a:pt x="1355" y="208"/>
                      <a:pt x="1389" y="141"/>
                      <a:pt x="1394" y="102"/>
                    </a:cubicBezTo>
                    <a:cubicBezTo>
                      <a:pt x="1399" y="63"/>
                      <a:pt x="1370" y="3"/>
                      <a:pt x="1359" y="3"/>
                    </a:cubicBezTo>
                    <a:cubicBezTo>
                      <a:pt x="1348" y="3"/>
                      <a:pt x="1322" y="62"/>
                      <a:pt x="1326" y="101"/>
                    </a:cubicBezTo>
                    <a:cubicBezTo>
                      <a:pt x="1330" y="140"/>
                      <a:pt x="1362" y="207"/>
                      <a:pt x="1385" y="239"/>
                    </a:cubicBezTo>
                    <a:cubicBezTo>
                      <a:pt x="1408" y="271"/>
                      <a:pt x="1437" y="290"/>
                      <a:pt x="1464" y="290"/>
                    </a:cubicBezTo>
                    <a:cubicBezTo>
                      <a:pt x="1491" y="290"/>
                      <a:pt x="1524" y="272"/>
                      <a:pt x="1547" y="240"/>
                    </a:cubicBezTo>
                    <a:cubicBezTo>
                      <a:pt x="1570" y="208"/>
                      <a:pt x="1598" y="140"/>
                      <a:pt x="1602" y="101"/>
                    </a:cubicBezTo>
                    <a:cubicBezTo>
                      <a:pt x="1606" y="62"/>
                      <a:pt x="1585" y="3"/>
                      <a:pt x="1574" y="3"/>
                    </a:cubicBezTo>
                    <a:cubicBezTo>
                      <a:pt x="1563" y="3"/>
                      <a:pt x="1534" y="60"/>
                      <a:pt x="1538" y="99"/>
                    </a:cubicBezTo>
                    <a:cubicBezTo>
                      <a:pt x="1542" y="138"/>
                      <a:pt x="1574" y="208"/>
                      <a:pt x="1598" y="240"/>
                    </a:cubicBezTo>
                    <a:cubicBezTo>
                      <a:pt x="1622" y="272"/>
                      <a:pt x="1654" y="290"/>
                      <a:pt x="1680" y="290"/>
                    </a:cubicBezTo>
                    <a:cubicBezTo>
                      <a:pt x="1706" y="290"/>
                      <a:pt x="1738" y="264"/>
                      <a:pt x="1757" y="240"/>
                    </a:cubicBezTo>
                    <a:cubicBezTo>
                      <a:pt x="1776" y="216"/>
                      <a:pt x="1788" y="162"/>
                      <a:pt x="1796" y="146"/>
                    </a:cubicBezTo>
                    <a:cubicBezTo>
                      <a:pt x="1804" y="130"/>
                      <a:pt x="1793" y="146"/>
                      <a:pt x="1806" y="146"/>
                    </a:cubicBezTo>
                    <a:cubicBezTo>
                      <a:pt x="1819" y="146"/>
                      <a:pt x="1861" y="144"/>
                      <a:pt x="1875" y="144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2" name="Freeform 11"/>
              <p:cNvSpPr>
                <a:spLocks noChangeArrowheads="1"/>
              </p:cNvSpPr>
              <p:nvPr/>
            </p:nvSpPr>
            <p:spPr bwMode="auto">
              <a:xfrm rot="5400000">
                <a:off x="3668" y="1095"/>
                <a:ext cx="616" cy="104"/>
              </a:xfrm>
              <a:custGeom>
                <a:avLst/>
                <a:gdLst>
                  <a:gd name="T0" fmla="*/ 0 w 1875"/>
                  <a:gd name="T1" fmla="*/ 1 h 290"/>
                  <a:gd name="T2" fmla="*/ 0 w 1875"/>
                  <a:gd name="T3" fmla="*/ 1 h 290"/>
                  <a:gd name="T4" fmla="*/ 0 w 1875"/>
                  <a:gd name="T5" fmla="*/ 1 h 290"/>
                  <a:gd name="T6" fmla="*/ 0 w 1875"/>
                  <a:gd name="T7" fmla="*/ 1 h 290"/>
                  <a:gd name="T8" fmla="*/ 1 w 1875"/>
                  <a:gd name="T9" fmla="*/ 2 h 290"/>
                  <a:gd name="T10" fmla="*/ 1 w 1875"/>
                  <a:gd name="T11" fmla="*/ 1 h 290"/>
                  <a:gd name="T12" fmla="*/ 1 w 1875"/>
                  <a:gd name="T13" fmla="*/ 1 h 290"/>
                  <a:gd name="T14" fmla="*/ 1 w 1875"/>
                  <a:gd name="T15" fmla="*/ 0 h 290"/>
                  <a:gd name="T16" fmla="*/ 1 w 1875"/>
                  <a:gd name="T17" fmla="*/ 1 h 290"/>
                  <a:gd name="T18" fmla="*/ 1 w 1875"/>
                  <a:gd name="T19" fmla="*/ 1 h 290"/>
                  <a:gd name="T20" fmla="*/ 2 w 1875"/>
                  <a:gd name="T21" fmla="*/ 2 h 290"/>
                  <a:gd name="T22" fmla="*/ 2 w 1875"/>
                  <a:gd name="T23" fmla="*/ 1 h 290"/>
                  <a:gd name="T24" fmla="*/ 2 w 1875"/>
                  <a:gd name="T25" fmla="*/ 1 h 290"/>
                  <a:gd name="T26" fmla="*/ 2 w 1875"/>
                  <a:gd name="T27" fmla="*/ 0 h 290"/>
                  <a:gd name="T28" fmla="*/ 2 w 1875"/>
                  <a:gd name="T29" fmla="*/ 1 h 290"/>
                  <a:gd name="T30" fmla="*/ 2 w 1875"/>
                  <a:gd name="T31" fmla="*/ 1 h 290"/>
                  <a:gd name="T32" fmla="*/ 2 w 1875"/>
                  <a:gd name="T33" fmla="*/ 2 h 290"/>
                  <a:gd name="T34" fmla="*/ 3 w 1875"/>
                  <a:gd name="T35" fmla="*/ 1 h 290"/>
                  <a:gd name="T36" fmla="*/ 3 w 1875"/>
                  <a:gd name="T37" fmla="*/ 0 h 290"/>
                  <a:gd name="T38" fmla="*/ 3 w 1875"/>
                  <a:gd name="T39" fmla="*/ 0 h 290"/>
                  <a:gd name="T40" fmla="*/ 3 w 1875"/>
                  <a:gd name="T41" fmla="*/ 1 h 290"/>
                  <a:gd name="T42" fmla="*/ 3 w 1875"/>
                  <a:gd name="T43" fmla="*/ 1 h 290"/>
                  <a:gd name="T44" fmla="*/ 3 w 1875"/>
                  <a:gd name="T45" fmla="*/ 2 h 290"/>
                  <a:gd name="T46" fmla="*/ 4 w 1875"/>
                  <a:gd name="T47" fmla="*/ 1 h 290"/>
                  <a:gd name="T48" fmla="*/ 4 w 1875"/>
                  <a:gd name="T49" fmla="*/ 1 h 290"/>
                  <a:gd name="T50" fmla="*/ 4 w 1875"/>
                  <a:gd name="T51" fmla="*/ 0 h 290"/>
                  <a:gd name="T52" fmla="*/ 4 w 1875"/>
                  <a:gd name="T53" fmla="*/ 1 h 290"/>
                  <a:gd name="T54" fmla="*/ 4 w 1875"/>
                  <a:gd name="T55" fmla="*/ 1 h 290"/>
                  <a:gd name="T56" fmla="*/ 4 w 1875"/>
                  <a:gd name="T57" fmla="*/ 2 h 290"/>
                  <a:gd name="T58" fmla="*/ 4 w 1875"/>
                  <a:gd name="T59" fmla="*/ 1 h 290"/>
                  <a:gd name="T60" fmla="*/ 5 w 1875"/>
                  <a:gd name="T61" fmla="*/ 1 h 290"/>
                  <a:gd name="T62" fmla="*/ 4 w 1875"/>
                  <a:gd name="T63" fmla="*/ 0 h 290"/>
                  <a:gd name="T64" fmla="*/ 4 w 1875"/>
                  <a:gd name="T65" fmla="*/ 1 h 290"/>
                  <a:gd name="T66" fmla="*/ 4 w 1875"/>
                  <a:gd name="T67" fmla="*/ 1 h 290"/>
                  <a:gd name="T68" fmla="*/ 5 w 1875"/>
                  <a:gd name="T69" fmla="*/ 2 h 290"/>
                  <a:gd name="T70" fmla="*/ 5 w 1875"/>
                  <a:gd name="T71" fmla="*/ 1 h 290"/>
                  <a:gd name="T72" fmla="*/ 5 w 1875"/>
                  <a:gd name="T73" fmla="*/ 1 h 290"/>
                  <a:gd name="T74" fmla="*/ 5 w 1875"/>
                  <a:gd name="T75" fmla="*/ 0 h 290"/>
                  <a:gd name="T76" fmla="*/ 5 w 1875"/>
                  <a:gd name="T77" fmla="*/ 1 h 290"/>
                  <a:gd name="T78" fmla="*/ 5 w 1875"/>
                  <a:gd name="T79" fmla="*/ 1 h 290"/>
                  <a:gd name="T80" fmla="*/ 6 w 1875"/>
                  <a:gd name="T81" fmla="*/ 2 h 290"/>
                  <a:gd name="T82" fmla="*/ 6 w 1875"/>
                  <a:gd name="T83" fmla="*/ 1 h 290"/>
                  <a:gd name="T84" fmla="*/ 6 w 1875"/>
                  <a:gd name="T85" fmla="*/ 1 h 290"/>
                  <a:gd name="T86" fmla="*/ 6 w 1875"/>
                  <a:gd name="T87" fmla="*/ 0 h 290"/>
                  <a:gd name="T88" fmla="*/ 6 w 1875"/>
                  <a:gd name="T89" fmla="*/ 1 h 290"/>
                  <a:gd name="T90" fmla="*/ 6 w 1875"/>
                  <a:gd name="T91" fmla="*/ 1 h 290"/>
                  <a:gd name="T92" fmla="*/ 6 w 1875"/>
                  <a:gd name="T93" fmla="*/ 2 h 290"/>
                  <a:gd name="T94" fmla="*/ 7 w 1875"/>
                  <a:gd name="T95" fmla="*/ 1 h 290"/>
                  <a:gd name="T96" fmla="*/ 7 w 1875"/>
                  <a:gd name="T97" fmla="*/ 1 h 290"/>
                  <a:gd name="T98" fmla="*/ 7 w 1875"/>
                  <a:gd name="T99" fmla="*/ 1 h 290"/>
                  <a:gd name="T100" fmla="*/ 7 w 1875"/>
                  <a:gd name="T101" fmla="*/ 1 h 2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75"/>
                  <a:gd name="T154" fmla="*/ 0 h 290"/>
                  <a:gd name="T155" fmla="*/ 1875 w 1875"/>
                  <a:gd name="T156" fmla="*/ 290 h 2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75" h="290">
                    <a:moveTo>
                      <a:pt x="0" y="143"/>
                    </a:moveTo>
                    <a:cubicBezTo>
                      <a:pt x="9" y="143"/>
                      <a:pt x="43" y="143"/>
                      <a:pt x="53" y="143"/>
                    </a:cubicBezTo>
                    <a:cubicBezTo>
                      <a:pt x="63" y="143"/>
                      <a:pt x="51" y="128"/>
                      <a:pt x="59" y="144"/>
                    </a:cubicBezTo>
                    <a:cubicBezTo>
                      <a:pt x="67" y="160"/>
                      <a:pt x="82" y="215"/>
                      <a:pt x="102" y="239"/>
                    </a:cubicBezTo>
                    <a:cubicBezTo>
                      <a:pt x="122" y="263"/>
                      <a:pt x="153" y="288"/>
                      <a:pt x="179" y="288"/>
                    </a:cubicBezTo>
                    <a:cubicBezTo>
                      <a:pt x="205" y="288"/>
                      <a:pt x="235" y="270"/>
                      <a:pt x="258" y="239"/>
                    </a:cubicBezTo>
                    <a:cubicBezTo>
                      <a:pt x="281" y="208"/>
                      <a:pt x="314" y="141"/>
                      <a:pt x="318" y="102"/>
                    </a:cubicBezTo>
                    <a:cubicBezTo>
                      <a:pt x="322" y="63"/>
                      <a:pt x="295" y="2"/>
                      <a:pt x="285" y="2"/>
                    </a:cubicBezTo>
                    <a:cubicBezTo>
                      <a:pt x="275" y="2"/>
                      <a:pt x="250" y="61"/>
                      <a:pt x="255" y="101"/>
                    </a:cubicBezTo>
                    <a:cubicBezTo>
                      <a:pt x="260" y="141"/>
                      <a:pt x="291" y="208"/>
                      <a:pt x="314" y="240"/>
                    </a:cubicBezTo>
                    <a:cubicBezTo>
                      <a:pt x="337" y="272"/>
                      <a:pt x="368" y="290"/>
                      <a:pt x="395" y="290"/>
                    </a:cubicBezTo>
                    <a:cubicBezTo>
                      <a:pt x="422" y="290"/>
                      <a:pt x="453" y="269"/>
                      <a:pt x="476" y="237"/>
                    </a:cubicBezTo>
                    <a:cubicBezTo>
                      <a:pt x="499" y="205"/>
                      <a:pt x="527" y="137"/>
                      <a:pt x="531" y="98"/>
                    </a:cubicBezTo>
                    <a:cubicBezTo>
                      <a:pt x="535" y="59"/>
                      <a:pt x="508" y="2"/>
                      <a:pt x="498" y="2"/>
                    </a:cubicBezTo>
                    <a:cubicBezTo>
                      <a:pt x="488" y="2"/>
                      <a:pt x="464" y="59"/>
                      <a:pt x="468" y="98"/>
                    </a:cubicBezTo>
                    <a:cubicBezTo>
                      <a:pt x="472" y="137"/>
                      <a:pt x="501" y="204"/>
                      <a:pt x="524" y="236"/>
                    </a:cubicBezTo>
                    <a:cubicBezTo>
                      <a:pt x="547" y="268"/>
                      <a:pt x="578" y="290"/>
                      <a:pt x="605" y="290"/>
                    </a:cubicBezTo>
                    <a:cubicBezTo>
                      <a:pt x="632" y="290"/>
                      <a:pt x="665" y="268"/>
                      <a:pt x="689" y="236"/>
                    </a:cubicBezTo>
                    <a:cubicBezTo>
                      <a:pt x="713" y="204"/>
                      <a:pt x="743" y="134"/>
                      <a:pt x="747" y="95"/>
                    </a:cubicBezTo>
                    <a:cubicBezTo>
                      <a:pt x="751" y="56"/>
                      <a:pt x="725" y="0"/>
                      <a:pt x="714" y="0"/>
                    </a:cubicBezTo>
                    <a:cubicBezTo>
                      <a:pt x="703" y="0"/>
                      <a:pt x="677" y="59"/>
                      <a:pt x="681" y="98"/>
                    </a:cubicBezTo>
                    <a:cubicBezTo>
                      <a:pt x="685" y="137"/>
                      <a:pt x="715" y="202"/>
                      <a:pt x="738" y="234"/>
                    </a:cubicBezTo>
                    <a:cubicBezTo>
                      <a:pt x="761" y="266"/>
                      <a:pt x="794" y="290"/>
                      <a:pt x="822" y="290"/>
                    </a:cubicBezTo>
                    <a:cubicBezTo>
                      <a:pt x="850" y="290"/>
                      <a:pt x="882" y="269"/>
                      <a:pt x="905" y="237"/>
                    </a:cubicBezTo>
                    <a:cubicBezTo>
                      <a:pt x="928" y="205"/>
                      <a:pt x="958" y="138"/>
                      <a:pt x="962" y="99"/>
                    </a:cubicBezTo>
                    <a:cubicBezTo>
                      <a:pt x="966" y="60"/>
                      <a:pt x="938" y="2"/>
                      <a:pt x="927" y="2"/>
                    </a:cubicBezTo>
                    <a:cubicBezTo>
                      <a:pt x="916" y="2"/>
                      <a:pt x="891" y="60"/>
                      <a:pt x="896" y="99"/>
                    </a:cubicBezTo>
                    <a:cubicBezTo>
                      <a:pt x="901" y="138"/>
                      <a:pt x="933" y="208"/>
                      <a:pt x="956" y="239"/>
                    </a:cubicBezTo>
                    <a:cubicBezTo>
                      <a:pt x="979" y="270"/>
                      <a:pt x="1008" y="288"/>
                      <a:pt x="1035" y="288"/>
                    </a:cubicBezTo>
                    <a:cubicBezTo>
                      <a:pt x="1062" y="288"/>
                      <a:pt x="1095" y="268"/>
                      <a:pt x="1118" y="237"/>
                    </a:cubicBezTo>
                    <a:cubicBezTo>
                      <a:pt x="1141" y="206"/>
                      <a:pt x="1171" y="140"/>
                      <a:pt x="1175" y="101"/>
                    </a:cubicBezTo>
                    <a:cubicBezTo>
                      <a:pt x="1179" y="62"/>
                      <a:pt x="1153" y="2"/>
                      <a:pt x="1142" y="2"/>
                    </a:cubicBezTo>
                    <a:cubicBezTo>
                      <a:pt x="1131" y="2"/>
                      <a:pt x="1105" y="59"/>
                      <a:pt x="1109" y="99"/>
                    </a:cubicBezTo>
                    <a:cubicBezTo>
                      <a:pt x="1113" y="139"/>
                      <a:pt x="1146" y="209"/>
                      <a:pt x="1169" y="240"/>
                    </a:cubicBezTo>
                    <a:cubicBezTo>
                      <a:pt x="1192" y="271"/>
                      <a:pt x="1223" y="288"/>
                      <a:pt x="1250" y="288"/>
                    </a:cubicBezTo>
                    <a:cubicBezTo>
                      <a:pt x="1277" y="288"/>
                      <a:pt x="1307" y="270"/>
                      <a:pt x="1331" y="239"/>
                    </a:cubicBezTo>
                    <a:cubicBezTo>
                      <a:pt x="1355" y="208"/>
                      <a:pt x="1389" y="141"/>
                      <a:pt x="1394" y="102"/>
                    </a:cubicBezTo>
                    <a:cubicBezTo>
                      <a:pt x="1399" y="63"/>
                      <a:pt x="1370" y="3"/>
                      <a:pt x="1359" y="3"/>
                    </a:cubicBezTo>
                    <a:cubicBezTo>
                      <a:pt x="1348" y="3"/>
                      <a:pt x="1322" y="62"/>
                      <a:pt x="1326" y="101"/>
                    </a:cubicBezTo>
                    <a:cubicBezTo>
                      <a:pt x="1330" y="140"/>
                      <a:pt x="1362" y="207"/>
                      <a:pt x="1385" y="239"/>
                    </a:cubicBezTo>
                    <a:cubicBezTo>
                      <a:pt x="1408" y="271"/>
                      <a:pt x="1437" y="290"/>
                      <a:pt x="1464" y="290"/>
                    </a:cubicBezTo>
                    <a:cubicBezTo>
                      <a:pt x="1491" y="290"/>
                      <a:pt x="1524" y="272"/>
                      <a:pt x="1547" y="240"/>
                    </a:cubicBezTo>
                    <a:cubicBezTo>
                      <a:pt x="1570" y="208"/>
                      <a:pt x="1598" y="140"/>
                      <a:pt x="1602" y="101"/>
                    </a:cubicBezTo>
                    <a:cubicBezTo>
                      <a:pt x="1606" y="62"/>
                      <a:pt x="1585" y="3"/>
                      <a:pt x="1574" y="3"/>
                    </a:cubicBezTo>
                    <a:cubicBezTo>
                      <a:pt x="1563" y="3"/>
                      <a:pt x="1534" y="60"/>
                      <a:pt x="1538" y="99"/>
                    </a:cubicBezTo>
                    <a:cubicBezTo>
                      <a:pt x="1542" y="138"/>
                      <a:pt x="1574" y="208"/>
                      <a:pt x="1598" y="240"/>
                    </a:cubicBezTo>
                    <a:cubicBezTo>
                      <a:pt x="1622" y="272"/>
                      <a:pt x="1654" y="290"/>
                      <a:pt x="1680" y="290"/>
                    </a:cubicBezTo>
                    <a:cubicBezTo>
                      <a:pt x="1706" y="290"/>
                      <a:pt x="1738" y="264"/>
                      <a:pt x="1757" y="240"/>
                    </a:cubicBezTo>
                    <a:cubicBezTo>
                      <a:pt x="1776" y="216"/>
                      <a:pt x="1788" y="162"/>
                      <a:pt x="1796" y="146"/>
                    </a:cubicBezTo>
                    <a:cubicBezTo>
                      <a:pt x="1804" y="130"/>
                      <a:pt x="1793" y="146"/>
                      <a:pt x="1806" y="146"/>
                    </a:cubicBezTo>
                    <a:cubicBezTo>
                      <a:pt x="1819" y="146"/>
                      <a:pt x="1861" y="144"/>
                      <a:pt x="1875" y="144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3" name="Line 12"/>
              <p:cNvSpPr>
                <a:spLocks noChangeShapeType="1"/>
              </p:cNvSpPr>
              <p:nvPr/>
            </p:nvSpPr>
            <p:spPr bwMode="auto">
              <a:xfrm flipV="1">
                <a:off x="3001" y="1494"/>
                <a:ext cx="694" cy="11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4" name="Line 13"/>
              <p:cNvSpPr>
                <a:spLocks noChangeShapeType="1"/>
              </p:cNvSpPr>
              <p:nvPr/>
            </p:nvSpPr>
            <p:spPr bwMode="auto">
              <a:xfrm>
                <a:off x="4036" y="1514"/>
                <a:ext cx="623" cy="6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5" name="Oval 14"/>
              <p:cNvSpPr>
                <a:spLocks noChangeArrowheads="1"/>
              </p:cNvSpPr>
              <p:nvPr/>
            </p:nvSpPr>
            <p:spPr bwMode="auto">
              <a:xfrm>
                <a:off x="3690" y="1381"/>
                <a:ext cx="347" cy="32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6" name="Text Box 15"/>
              <p:cNvSpPr txBox="1">
                <a:spLocks noChangeArrowheads="1"/>
              </p:cNvSpPr>
              <p:nvPr/>
            </p:nvSpPr>
            <p:spPr bwMode="auto">
              <a:xfrm>
                <a:off x="2905" y="1335"/>
                <a:ext cx="196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9280" tIns="62280" rIns="89280" bIns="4464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70283" algn="l"/>
                    <a:tab pos="942233" algn="l"/>
                    <a:tab pos="1414183" algn="l"/>
                    <a:tab pos="1886134" algn="l"/>
                    <a:tab pos="2358084" algn="l"/>
                    <a:tab pos="2830034" algn="l"/>
                    <a:tab pos="3301984" algn="l"/>
                    <a:tab pos="3773935" algn="l"/>
                    <a:tab pos="4245885" algn="l"/>
                    <a:tab pos="4717835" algn="l"/>
                    <a:tab pos="5189785" algn="l"/>
                    <a:tab pos="5661736" algn="l"/>
                    <a:tab pos="6133686" algn="l"/>
                    <a:tab pos="6605636" algn="l"/>
                    <a:tab pos="7077586" algn="l"/>
                    <a:tab pos="7549537" algn="l"/>
                    <a:tab pos="8021487" algn="l"/>
                    <a:tab pos="8493437" algn="l"/>
                    <a:tab pos="8965387" algn="l"/>
                    <a:tab pos="9437338" algn="l"/>
                  </a:tabLst>
                </a:pPr>
                <a:r>
                  <a:rPr lang="en-GB" sz="2100" b="1" dirty="0" err="1">
                    <a:solidFill>
                      <a:srgbClr val="000000"/>
                    </a:solidFill>
                    <a:latin typeface="Times New Roman" charset="0"/>
                    <a:ea typeface="DejaVu Sans" charset="0"/>
                    <a:cs typeface="DejaVu Sans" charset="0"/>
                  </a:rPr>
                  <a:t>p</a:t>
                </a:r>
                <a:endParaRPr lang="en-GB" sz="2100" b="1" dirty="0">
                  <a:solidFill>
                    <a:srgbClr val="000000"/>
                  </a:solidFill>
                  <a:latin typeface="Times New Roman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32807" name="Freeform 16"/>
              <p:cNvSpPr>
                <a:spLocks noChangeArrowheads="1"/>
              </p:cNvSpPr>
              <p:nvPr/>
            </p:nvSpPr>
            <p:spPr bwMode="auto">
              <a:xfrm>
                <a:off x="3401" y="840"/>
                <a:ext cx="635" cy="85"/>
              </a:xfrm>
              <a:custGeom>
                <a:avLst/>
                <a:gdLst>
                  <a:gd name="T0" fmla="*/ 0 w 777"/>
                  <a:gd name="T1" fmla="*/ 14 h 133"/>
                  <a:gd name="T2" fmla="*/ 74 w 777"/>
                  <a:gd name="T3" fmla="*/ 2 h 133"/>
                  <a:gd name="T4" fmla="*/ 284 w 777"/>
                  <a:gd name="T5" fmla="*/ 1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33"/>
                    </a:moveTo>
                    <a:cubicBezTo>
                      <a:pt x="33" y="114"/>
                      <a:pt x="72" y="42"/>
                      <a:pt x="201" y="21"/>
                    </a:cubicBezTo>
                    <a:cubicBezTo>
                      <a:pt x="330" y="0"/>
                      <a:pt x="657" y="9"/>
                      <a:pt x="777" y="6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8" name="Freeform 17"/>
              <p:cNvSpPr>
                <a:spLocks noChangeArrowheads="1"/>
              </p:cNvSpPr>
              <p:nvPr/>
            </p:nvSpPr>
            <p:spPr bwMode="auto">
              <a:xfrm flipH="1">
                <a:off x="4032" y="840"/>
                <a:ext cx="408" cy="85"/>
              </a:xfrm>
              <a:custGeom>
                <a:avLst/>
                <a:gdLst>
                  <a:gd name="T0" fmla="*/ 0 w 777"/>
                  <a:gd name="T1" fmla="*/ 14 h 133"/>
                  <a:gd name="T2" fmla="*/ 8 w 777"/>
                  <a:gd name="T3" fmla="*/ 2 h 133"/>
                  <a:gd name="T4" fmla="*/ 31 w 777"/>
                  <a:gd name="T5" fmla="*/ 1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33"/>
                    </a:moveTo>
                    <a:cubicBezTo>
                      <a:pt x="33" y="114"/>
                      <a:pt x="72" y="42"/>
                      <a:pt x="201" y="21"/>
                    </a:cubicBezTo>
                    <a:cubicBezTo>
                      <a:pt x="330" y="0"/>
                      <a:pt x="657" y="9"/>
                      <a:pt x="777" y="6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09" name="Freeform 18"/>
              <p:cNvSpPr>
                <a:spLocks noChangeArrowheads="1"/>
              </p:cNvSpPr>
              <p:nvPr/>
            </p:nvSpPr>
            <p:spPr bwMode="auto">
              <a:xfrm flipH="1" flipV="1">
                <a:off x="4032" y="932"/>
                <a:ext cx="408" cy="85"/>
              </a:xfrm>
              <a:custGeom>
                <a:avLst/>
                <a:gdLst>
                  <a:gd name="T0" fmla="*/ 0 w 777"/>
                  <a:gd name="T1" fmla="*/ 14 h 133"/>
                  <a:gd name="T2" fmla="*/ 8 w 777"/>
                  <a:gd name="T3" fmla="*/ 2 h 133"/>
                  <a:gd name="T4" fmla="*/ 31 w 777"/>
                  <a:gd name="T5" fmla="*/ 1 h 133"/>
                  <a:gd name="T6" fmla="*/ 0 60000 65536"/>
                  <a:gd name="T7" fmla="*/ 0 60000 65536"/>
                  <a:gd name="T8" fmla="*/ 0 60000 65536"/>
                  <a:gd name="T9" fmla="*/ 0 w 777"/>
                  <a:gd name="T10" fmla="*/ 0 h 133"/>
                  <a:gd name="T11" fmla="*/ 777 w 777"/>
                  <a:gd name="T12" fmla="*/ 133 h 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7" h="133">
                    <a:moveTo>
                      <a:pt x="0" y="133"/>
                    </a:moveTo>
                    <a:cubicBezTo>
                      <a:pt x="33" y="114"/>
                      <a:pt x="72" y="42"/>
                      <a:pt x="201" y="21"/>
                    </a:cubicBezTo>
                    <a:cubicBezTo>
                      <a:pt x="330" y="0"/>
                      <a:pt x="657" y="9"/>
                      <a:pt x="777" y="6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0" name="Freeform 19"/>
              <p:cNvSpPr>
                <a:spLocks noChangeArrowheads="1"/>
              </p:cNvSpPr>
              <p:nvPr/>
            </p:nvSpPr>
            <p:spPr bwMode="auto">
              <a:xfrm rot="-1980000">
                <a:off x="2992" y="740"/>
                <a:ext cx="384" cy="320"/>
              </a:xfrm>
              <a:custGeom>
                <a:avLst/>
                <a:gdLst>
                  <a:gd name="T0" fmla="*/ 40 w 380"/>
                  <a:gd name="T1" fmla="*/ 10 h 311"/>
                  <a:gd name="T2" fmla="*/ 15 w 380"/>
                  <a:gd name="T3" fmla="*/ 81 h 311"/>
                  <a:gd name="T4" fmla="*/ 130 w 380"/>
                  <a:gd name="T5" fmla="*/ 9 h 311"/>
                  <a:gd name="T6" fmla="*/ 79 w 380"/>
                  <a:gd name="T7" fmla="*/ 146 h 311"/>
                  <a:gd name="T8" fmla="*/ 195 w 380"/>
                  <a:gd name="T9" fmla="*/ 76 h 311"/>
                  <a:gd name="T10" fmla="*/ 139 w 380"/>
                  <a:gd name="T11" fmla="*/ 210 h 311"/>
                  <a:gd name="T12" fmla="*/ 260 w 380"/>
                  <a:gd name="T13" fmla="*/ 141 h 311"/>
                  <a:gd name="T14" fmla="*/ 204 w 380"/>
                  <a:gd name="T15" fmla="*/ 273 h 311"/>
                  <a:gd name="T16" fmla="*/ 320 w 380"/>
                  <a:gd name="T17" fmla="*/ 206 h 311"/>
                  <a:gd name="T18" fmla="*/ 269 w 380"/>
                  <a:gd name="T19" fmla="*/ 337 h 311"/>
                  <a:gd name="T20" fmla="*/ 386 w 380"/>
                  <a:gd name="T21" fmla="*/ 271 h 311"/>
                  <a:gd name="T22" fmla="*/ 359 w 380"/>
                  <a:gd name="T23" fmla="*/ 359 h 3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311"/>
                  <a:gd name="T38" fmla="*/ 380 w 380"/>
                  <a:gd name="T39" fmla="*/ 311 h 3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311">
                    <a:moveTo>
                      <a:pt x="40" y="10"/>
                    </a:moveTo>
                    <a:cubicBezTo>
                      <a:pt x="36" y="20"/>
                      <a:pt x="0" y="70"/>
                      <a:pt x="15" y="71"/>
                    </a:cubicBezTo>
                    <a:cubicBezTo>
                      <a:pt x="29" y="70"/>
                      <a:pt x="116" y="0"/>
                      <a:pt x="125" y="9"/>
                    </a:cubicBezTo>
                    <a:cubicBezTo>
                      <a:pt x="136" y="19"/>
                      <a:pt x="64" y="116"/>
                      <a:pt x="74" y="126"/>
                    </a:cubicBezTo>
                    <a:cubicBezTo>
                      <a:pt x="84" y="135"/>
                      <a:pt x="174" y="56"/>
                      <a:pt x="185" y="66"/>
                    </a:cubicBezTo>
                    <a:cubicBezTo>
                      <a:pt x="194" y="75"/>
                      <a:pt x="124" y="172"/>
                      <a:pt x="134" y="182"/>
                    </a:cubicBezTo>
                    <a:cubicBezTo>
                      <a:pt x="145" y="191"/>
                      <a:pt x="235" y="111"/>
                      <a:pt x="245" y="121"/>
                    </a:cubicBezTo>
                    <a:cubicBezTo>
                      <a:pt x="256" y="131"/>
                      <a:pt x="184" y="228"/>
                      <a:pt x="194" y="237"/>
                    </a:cubicBezTo>
                    <a:cubicBezTo>
                      <a:pt x="205" y="247"/>
                      <a:pt x="294" y="169"/>
                      <a:pt x="305" y="179"/>
                    </a:cubicBezTo>
                    <a:cubicBezTo>
                      <a:pt x="315" y="189"/>
                      <a:pt x="244" y="284"/>
                      <a:pt x="254" y="293"/>
                    </a:cubicBezTo>
                    <a:cubicBezTo>
                      <a:pt x="265" y="303"/>
                      <a:pt x="352" y="232"/>
                      <a:pt x="366" y="235"/>
                    </a:cubicBezTo>
                    <a:cubicBezTo>
                      <a:pt x="380" y="238"/>
                      <a:pt x="345" y="295"/>
                      <a:pt x="339" y="311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1" name="Freeform 20"/>
              <p:cNvSpPr>
                <a:spLocks noChangeArrowheads="1"/>
              </p:cNvSpPr>
              <p:nvPr/>
            </p:nvSpPr>
            <p:spPr bwMode="auto">
              <a:xfrm rot="-2520000">
                <a:off x="4449" y="785"/>
                <a:ext cx="384" cy="320"/>
              </a:xfrm>
              <a:custGeom>
                <a:avLst/>
                <a:gdLst>
                  <a:gd name="T0" fmla="*/ 40 w 380"/>
                  <a:gd name="T1" fmla="*/ 10 h 311"/>
                  <a:gd name="T2" fmla="*/ 15 w 380"/>
                  <a:gd name="T3" fmla="*/ 81 h 311"/>
                  <a:gd name="T4" fmla="*/ 130 w 380"/>
                  <a:gd name="T5" fmla="*/ 9 h 311"/>
                  <a:gd name="T6" fmla="*/ 79 w 380"/>
                  <a:gd name="T7" fmla="*/ 146 h 311"/>
                  <a:gd name="T8" fmla="*/ 195 w 380"/>
                  <a:gd name="T9" fmla="*/ 76 h 311"/>
                  <a:gd name="T10" fmla="*/ 139 w 380"/>
                  <a:gd name="T11" fmla="*/ 210 h 311"/>
                  <a:gd name="T12" fmla="*/ 260 w 380"/>
                  <a:gd name="T13" fmla="*/ 141 h 311"/>
                  <a:gd name="T14" fmla="*/ 204 w 380"/>
                  <a:gd name="T15" fmla="*/ 273 h 311"/>
                  <a:gd name="T16" fmla="*/ 320 w 380"/>
                  <a:gd name="T17" fmla="*/ 206 h 311"/>
                  <a:gd name="T18" fmla="*/ 269 w 380"/>
                  <a:gd name="T19" fmla="*/ 337 h 311"/>
                  <a:gd name="T20" fmla="*/ 386 w 380"/>
                  <a:gd name="T21" fmla="*/ 271 h 311"/>
                  <a:gd name="T22" fmla="*/ 359 w 380"/>
                  <a:gd name="T23" fmla="*/ 359 h 3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311"/>
                  <a:gd name="T38" fmla="*/ 380 w 380"/>
                  <a:gd name="T39" fmla="*/ 311 h 3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311">
                    <a:moveTo>
                      <a:pt x="40" y="10"/>
                    </a:moveTo>
                    <a:cubicBezTo>
                      <a:pt x="36" y="20"/>
                      <a:pt x="0" y="70"/>
                      <a:pt x="15" y="71"/>
                    </a:cubicBezTo>
                    <a:cubicBezTo>
                      <a:pt x="29" y="70"/>
                      <a:pt x="116" y="0"/>
                      <a:pt x="125" y="9"/>
                    </a:cubicBezTo>
                    <a:cubicBezTo>
                      <a:pt x="136" y="19"/>
                      <a:pt x="64" y="116"/>
                      <a:pt x="74" y="126"/>
                    </a:cubicBezTo>
                    <a:cubicBezTo>
                      <a:pt x="84" y="135"/>
                      <a:pt x="174" y="56"/>
                      <a:pt x="185" y="66"/>
                    </a:cubicBezTo>
                    <a:cubicBezTo>
                      <a:pt x="194" y="75"/>
                      <a:pt x="124" y="172"/>
                      <a:pt x="134" y="182"/>
                    </a:cubicBezTo>
                    <a:cubicBezTo>
                      <a:pt x="145" y="191"/>
                      <a:pt x="235" y="111"/>
                      <a:pt x="245" y="121"/>
                    </a:cubicBezTo>
                    <a:cubicBezTo>
                      <a:pt x="256" y="131"/>
                      <a:pt x="184" y="228"/>
                      <a:pt x="194" y="237"/>
                    </a:cubicBezTo>
                    <a:cubicBezTo>
                      <a:pt x="205" y="247"/>
                      <a:pt x="294" y="169"/>
                      <a:pt x="305" y="179"/>
                    </a:cubicBezTo>
                    <a:cubicBezTo>
                      <a:pt x="315" y="189"/>
                      <a:pt x="244" y="284"/>
                      <a:pt x="254" y="293"/>
                    </a:cubicBezTo>
                    <a:cubicBezTo>
                      <a:pt x="265" y="303"/>
                      <a:pt x="352" y="232"/>
                      <a:pt x="366" y="235"/>
                    </a:cubicBezTo>
                    <a:cubicBezTo>
                      <a:pt x="380" y="238"/>
                      <a:pt x="345" y="295"/>
                      <a:pt x="339" y="311"/>
                    </a:cubicBezTo>
                  </a:path>
                </a:pathLst>
              </a:custGeom>
              <a:noFill/>
              <a:ln w="1908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12" name="Text Box 21"/>
              <p:cNvSpPr txBox="1">
                <a:spLocks noChangeArrowheads="1"/>
              </p:cNvSpPr>
              <p:nvPr/>
            </p:nvSpPr>
            <p:spPr bwMode="auto">
              <a:xfrm>
                <a:off x="4483" y="1288"/>
                <a:ext cx="196" cy="2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9280" tIns="62280" rIns="89280" bIns="4464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70283" algn="l"/>
                    <a:tab pos="942233" algn="l"/>
                    <a:tab pos="1414183" algn="l"/>
                    <a:tab pos="1886134" algn="l"/>
                    <a:tab pos="2358084" algn="l"/>
                    <a:tab pos="2830034" algn="l"/>
                    <a:tab pos="3301984" algn="l"/>
                    <a:tab pos="3773935" algn="l"/>
                    <a:tab pos="4245885" algn="l"/>
                    <a:tab pos="4717835" algn="l"/>
                    <a:tab pos="5189785" algn="l"/>
                    <a:tab pos="5661736" algn="l"/>
                    <a:tab pos="6133686" algn="l"/>
                    <a:tab pos="6605636" algn="l"/>
                    <a:tab pos="7077586" algn="l"/>
                    <a:tab pos="7549537" algn="l"/>
                    <a:tab pos="8021487" algn="l"/>
                    <a:tab pos="8493437" algn="l"/>
                    <a:tab pos="8965387" algn="l"/>
                    <a:tab pos="9437338" algn="l"/>
                  </a:tabLst>
                </a:pPr>
                <a:r>
                  <a:rPr lang="en-GB" sz="2100" b="1" dirty="0" err="1">
                    <a:solidFill>
                      <a:srgbClr val="000000"/>
                    </a:solidFill>
                    <a:latin typeface="Times New Roman" charset="0"/>
                    <a:ea typeface="DejaVu Sans" charset="0"/>
                    <a:cs typeface="DejaVu Sans" charset="0"/>
                  </a:rPr>
                  <a:t>p</a:t>
                </a:r>
                <a:endParaRPr lang="en-GB" sz="2100" b="1" dirty="0">
                  <a:solidFill>
                    <a:srgbClr val="000000"/>
                  </a:solidFill>
                  <a:latin typeface="Times New Roman" charset="0"/>
                  <a:ea typeface="DejaVu Sans" charset="0"/>
                  <a:cs typeface="DejaVu Sans" charset="0"/>
                </a:endParaRPr>
              </a:p>
            </p:txBody>
          </p:sp>
          <p:sp>
            <p:nvSpPr>
              <p:cNvPr id="32813" name="Text Box 22"/>
              <p:cNvSpPr txBox="1">
                <a:spLocks noChangeArrowheads="1"/>
              </p:cNvSpPr>
              <p:nvPr/>
            </p:nvSpPr>
            <p:spPr bwMode="auto">
              <a:xfrm>
                <a:off x="4872" y="692"/>
                <a:ext cx="222" cy="34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9280" tIns="83520" rIns="89280" bIns="4464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3000"/>
                  </a:lnSpc>
                  <a:tabLst>
                    <a:tab pos="0" algn="l"/>
                    <a:tab pos="470283" algn="l"/>
                    <a:tab pos="942233" algn="l"/>
                    <a:tab pos="1414183" algn="l"/>
                    <a:tab pos="1886134" algn="l"/>
                    <a:tab pos="2358084" algn="l"/>
                    <a:tab pos="2830034" algn="l"/>
                    <a:tab pos="3301984" algn="l"/>
                    <a:tab pos="3773935" algn="l"/>
                    <a:tab pos="4245885" algn="l"/>
                    <a:tab pos="4717835" algn="l"/>
                    <a:tab pos="5189785" algn="l"/>
                    <a:tab pos="5661736" algn="l"/>
                    <a:tab pos="6133686" algn="l"/>
                    <a:tab pos="6605636" algn="l"/>
                    <a:tab pos="7077586" algn="l"/>
                    <a:tab pos="7549537" algn="l"/>
                    <a:tab pos="8021487" algn="l"/>
                    <a:tab pos="8493437" algn="l"/>
                    <a:tab pos="8965387" algn="l"/>
                    <a:tab pos="9437338" algn="l"/>
                  </a:tabLst>
                </a:pPr>
                <a:r>
                  <a:rPr lang="en-GB" sz="4600" b="1" baseline="300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endParaRPr lang="en-GB" sz="4600" b="1" baseline="300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p:sp>
          <p:nvSpPr>
            <p:cNvPr id="32776" name="Text Box 23"/>
            <p:cNvSpPr txBox="1">
              <a:spLocks noChangeArrowheads="1"/>
            </p:cNvSpPr>
            <p:nvPr/>
          </p:nvSpPr>
          <p:spPr bwMode="auto">
            <a:xfrm>
              <a:off x="4529750" y="1083537"/>
              <a:ext cx="570006" cy="58034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3789" tIns="87738" rIns="93789" bIns="46894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70283" algn="l"/>
                  <a:tab pos="942233" algn="l"/>
                  <a:tab pos="1414183" algn="l"/>
                  <a:tab pos="1886134" algn="l"/>
                  <a:tab pos="2358084" algn="l"/>
                  <a:tab pos="2830034" algn="l"/>
                  <a:tab pos="3301984" algn="l"/>
                  <a:tab pos="3773935" algn="l"/>
                  <a:tab pos="4245885" algn="l"/>
                  <a:tab pos="4717835" algn="l"/>
                  <a:tab pos="5189785" algn="l"/>
                  <a:tab pos="5661736" algn="l"/>
                  <a:tab pos="6133686" algn="l"/>
                  <a:tab pos="6605636" algn="l"/>
                  <a:tab pos="7077586" algn="l"/>
                  <a:tab pos="7549537" algn="l"/>
                  <a:tab pos="8021487" algn="l"/>
                  <a:tab pos="8493437" algn="l"/>
                  <a:tab pos="8965387" algn="l"/>
                  <a:tab pos="9437338" algn="l"/>
                </a:tabLst>
              </a:pPr>
              <a:r>
                <a:rPr lang="en-GB" sz="4600" b="1" baseline="30000" dirty="0" err="1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γ</a:t>
              </a:r>
              <a:r>
                <a:rPr lang="en-GB" sz="4600" b="1" baseline="30000" dirty="0">
                  <a:solidFill>
                    <a:srgbClr val="0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*</a:t>
              </a:r>
            </a:p>
          </p:txBody>
        </p:sp>
        <p:sp>
          <p:nvSpPr>
            <p:cNvPr id="32780" name="Text Box 27"/>
            <p:cNvSpPr txBox="1">
              <a:spLocks noChangeArrowheads="1"/>
            </p:cNvSpPr>
            <p:nvPr/>
          </p:nvSpPr>
          <p:spPr bwMode="auto">
            <a:xfrm>
              <a:off x="5378378" y="654087"/>
              <a:ext cx="2284740" cy="4828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2276" tIns="72989" rIns="92276" bIns="48029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3000"/>
                </a:lnSpc>
                <a:spcBef>
                  <a:spcPts val="1773"/>
                </a:spcBef>
                <a:tabLst>
                  <a:tab pos="0" algn="l"/>
                  <a:tab pos="470283" algn="l"/>
                  <a:tab pos="942233" algn="l"/>
                  <a:tab pos="1414183" algn="l"/>
                  <a:tab pos="1886134" algn="l"/>
                  <a:tab pos="2358084" algn="l"/>
                  <a:tab pos="2830034" algn="l"/>
                  <a:tab pos="3301984" algn="l"/>
                  <a:tab pos="3773935" algn="l"/>
                  <a:tab pos="4245885" algn="l"/>
                  <a:tab pos="4717835" algn="l"/>
                  <a:tab pos="5189785" algn="l"/>
                  <a:tab pos="5661736" algn="l"/>
                  <a:tab pos="6133686" algn="l"/>
                  <a:tab pos="6605636" algn="l"/>
                  <a:tab pos="7077586" algn="l"/>
                  <a:tab pos="7549537" algn="l"/>
                  <a:tab pos="8021487" algn="l"/>
                  <a:tab pos="8493437" algn="l"/>
                  <a:tab pos="8965387" algn="l"/>
                  <a:tab pos="9437338" algn="l"/>
                </a:tabLst>
              </a:pP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DejaVu Sans" charset="0"/>
                  <a:cs typeface="DejaVu Sans" charset="0"/>
                </a:rPr>
                <a:t>DVCS (</a:t>
              </a:r>
              <a:r>
                <a:rPr lang="en-GB" sz="2500" dirty="0" err="1">
                  <a:solidFill>
                    <a:srgbClr val="000066"/>
                  </a:solidFill>
                  <a:latin typeface="Times New Roman" charset="0"/>
                  <a:ea typeface="DejaVu Sans" charset="0"/>
                  <a:cs typeface="DejaVu Sans" charset="0"/>
                </a:rPr>
                <a:t>γ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DejaVu Sans" charset="0"/>
                  <a:cs typeface="DejaVu Sans" charset="0"/>
                </a:rPr>
                <a:t>)</a:t>
              </a:r>
            </a:p>
          </p:txBody>
        </p:sp>
      </p:grpSp>
      <p:sp>
        <p:nvSpPr>
          <p:cNvPr id="32781" name="Text Box 28"/>
          <p:cNvSpPr txBox="1">
            <a:spLocks noChangeArrowheads="1"/>
          </p:cNvSpPr>
          <p:nvPr/>
        </p:nvSpPr>
        <p:spPr bwMode="auto">
          <a:xfrm>
            <a:off x="6928930" y="3163768"/>
            <a:ext cx="1368243" cy="527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276" tIns="72989" rIns="92276" bIns="48029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Q</a:t>
            </a:r>
            <a:r>
              <a:rPr lang="en-GB" sz="2800" b="1" baseline="30000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2 </a:t>
            </a:r>
            <a:r>
              <a:rPr lang="en-GB" sz="2800" b="1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+</a:t>
            </a:r>
            <a:r>
              <a:rPr lang="en-GB" sz="2800" b="1" baseline="30000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 </a:t>
            </a:r>
            <a:r>
              <a:rPr lang="en-GB" sz="2800" b="1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M</a:t>
            </a:r>
            <a:r>
              <a:rPr lang="en-GB" sz="2800" b="1" baseline="30000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2782" name="Text Box 29"/>
          <p:cNvSpPr txBox="1">
            <a:spLocks noChangeArrowheads="1"/>
          </p:cNvSpPr>
          <p:nvPr/>
        </p:nvSpPr>
        <p:spPr bwMode="auto">
          <a:xfrm>
            <a:off x="1851818" y="3148903"/>
            <a:ext cx="585343" cy="527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276" tIns="72989" rIns="92276" bIns="48029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Q</a:t>
            </a:r>
            <a:r>
              <a:rPr lang="en-GB" sz="2800" b="1" baseline="30000" dirty="0">
                <a:solidFill>
                  <a:srgbClr val="FF0000"/>
                </a:solidFill>
                <a:latin typeface="Times New Roman" charset="0"/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2783" name="AutoShape 30"/>
          <p:cNvSpPr>
            <a:spLocks noChangeArrowheads="1"/>
          </p:cNvSpPr>
          <p:nvPr/>
        </p:nvSpPr>
        <p:spPr bwMode="auto">
          <a:xfrm>
            <a:off x="2963274" y="3373539"/>
            <a:ext cx="3800441" cy="216377"/>
          </a:xfrm>
          <a:prstGeom prst="leftRightArrow">
            <a:avLst>
              <a:gd name="adj1" fmla="val 50000"/>
              <a:gd name="adj2" fmla="val 319279"/>
            </a:avLst>
          </a:prstGeom>
          <a:gradFill rotWithShape="0">
            <a:gsLst>
              <a:gs pos="0">
                <a:srgbClr val="00FFCC">
                  <a:alpha val="70998"/>
                </a:srgbClr>
              </a:gs>
              <a:gs pos="100000">
                <a:srgbClr val="000099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lIns="96058" tIns="48029" rIns="96058" bIns="48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Text Box 31"/>
          <p:cNvSpPr txBox="1">
            <a:spLocks noChangeArrowheads="1"/>
          </p:cNvSpPr>
          <p:nvPr/>
        </p:nvSpPr>
        <p:spPr bwMode="auto">
          <a:xfrm>
            <a:off x="290688" y="3148903"/>
            <a:ext cx="1103673" cy="5279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276" tIns="72989" rIns="92276" bIns="48029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000066"/>
                </a:solidFill>
                <a:latin typeface="Times New Roman" charset="0"/>
                <a:ea typeface="DejaVu Sans" charset="0"/>
                <a:cs typeface="DejaVu Sans" charset="0"/>
              </a:rPr>
              <a:t>Scale:</a:t>
            </a:r>
          </a:p>
        </p:txBody>
      </p:sp>
      <p:sp>
        <p:nvSpPr>
          <p:cNvPr id="32785" name="Text Box 32"/>
          <p:cNvSpPr txBox="1">
            <a:spLocks noChangeArrowheads="1"/>
          </p:cNvSpPr>
          <p:nvPr/>
        </p:nvSpPr>
        <p:spPr bwMode="auto">
          <a:xfrm>
            <a:off x="77881" y="3677907"/>
            <a:ext cx="4290919" cy="2424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3789" tIns="46894" rIns="93789" bIns="46894">
            <a:prstTxWarp prst="textNoShape">
              <a:avLst/>
            </a:prstTxWarp>
            <a:spAutoFit/>
          </a:bodyPr>
          <a:lstStyle/>
          <a:p>
            <a:pPr marL="138417" indent="-138417">
              <a:lnSpc>
                <a:spcPct val="93000"/>
              </a:lnSpc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sz="2500" b="1" dirty="0">
                <a:solidFill>
                  <a:srgbClr val="FF0000"/>
                </a:solidFill>
                <a:ea typeface="DejaVu Sans" charset="0"/>
                <a:cs typeface="DejaVu Sans" charset="0"/>
              </a:rPr>
              <a:t>DVCS:</a:t>
            </a:r>
          </a:p>
          <a:p>
            <a:pPr marL="138417" indent="-138417">
              <a:lnSpc>
                <a:spcPct val="120000"/>
              </a:lnSpc>
              <a:buFont typeface="Arial" charset="0"/>
              <a:buChar char="•"/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Very clean experimental signature</a:t>
            </a:r>
          </a:p>
          <a:p>
            <a:pPr marL="138417" indent="-138417">
              <a:lnSpc>
                <a:spcPct val="120000"/>
              </a:lnSpc>
              <a:buFont typeface="Arial" charset="0"/>
              <a:buChar char="•"/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No VM wave-function uncertainty</a:t>
            </a:r>
          </a:p>
          <a:p>
            <a:pPr marL="138417" indent="-138417">
              <a:lnSpc>
                <a:spcPct val="120000"/>
              </a:lnSpc>
              <a:buFont typeface="Arial" charset="0"/>
              <a:buChar char="•"/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Access whole sets of GPDs</a:t>
            </a:r>
          </a:p>
          <a:p>
            <a:pPr marL="138417" indent="-138417">
              <a:lnSpc>
                <a:spcPct val="120000"/>
              </a:lnSpc>
              <a:buFont typeface="Arial" charset="0"/>
              <a:buChar char="•"/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Hard scale provided by Q</a:t>
            </a:r>
            <a:r>
              <a:rPr lang="en-GB" b="1" baseline="30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</a:p>
          <a:p>
            <a:pPr marL="138417" indent="-138417">
              <a:lnSpc>
                <a:spcPct val="120000"/>
              </a:lnSpc>
              <a:buFont typeface="Arial" charset="0"/>
              <a:buChar char="•"/>
              <a:tabLst>
                <a:tab pos="140084" algn="l"/>
                <a:tab pos="610367" algn="l"/>
                <a:tab pos="1082318" algn="l"/>
                <a:tab pos="1554267" algn="l"/>
                <a:tab pos="2026218" algn="l"/>
                <a:tab pos="2498168" algn="l"/>
                <a:tab pos="2970119" algn="l"/>
                <a:tab pos="3442068" algn="l"/>
                <a:tab pos="3914019" algn="l"/>
                <a:tab pos="4385969" algn="l"/>
                <a:tab pos="4857920" algn="l"/>
                <a:tab pos="5329869" algn="l"/>
                <a:tab pos="5801820" algn="l"/>
                <a:tab pos="6273770" algn="l"/>
                <a:tab pos="6745721" algn="l"/>
                <a:tab pos="7217670" algn="l"/>
                <a:tab pos="7689621" algn="l"/>
                <a:tab pos="8161571" algn="l"/>
                <a:tab pos="8633522" algn="l"/>
                <a:tab pos="9105471" algn="l"/>
                <a:tab pos="9577422" algn="l"/>
              </a:tabLst>
            </a:pP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Sensitive to both quarks and gluons [via Q</a:t>
            </a:r>
            <a:r>
              <a:rPr lang="en-GB" b="1" baseline="300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dependence of </a:t>
            </a:r>
            <a:r>
              <a:rPr lang="en-GB" b="1" dirty="0" err="1">
                <a:solidFill>
                  <a:srgbClr val="000000"/>
                </a:solidFill>
                <a:ea typeface="DejaVu Sans" charset="0"/>
                <a:cs typeface="DejaVu Sans" charset="0"/>
              </a:rPr>
              <a:t>xsec</a:t>
            </a:r>
            <a:r>
              <a:rPr lang="en-GB" b="1" dirty="0">
                <a:solidFill>
                  <a:srgbClr val="000000"/>
                </a:solidFill>
                <a:ea typeface="DejaVu Sans" charset="0"/>
                <a:cs typeface="DejaVu Sans" charset="0"/>
              </a:rPr>
              <a:t> (scaling violation)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73851" y="752587"/>
            <a:ext cx="3632041" cy="2059714"/>
            <a:chOff x="-239848" y="654087"/>
            <a:chExt cx="3632041" cy="2059714"/>
          </a:xfrm>
        </p:grpSpPr>
        <p:sp>
          <p:nvSpPr>
            <p:cNvPr id="32779" name="Text Box 26"/>
            <p:cNvSpPr txBox="1">
              <a:spLocks noChangeArrowheads="1"/>
            </p:cNvSpPr>
            <p:nvPr/>
          </p:nvSpPr>
          <p:spPr bwMode="auto">
            <a:xfrm>
              <a:off x="-239848" y="654087"/>
              <a:ext cx="3632041" cy="4799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2276" tIns="72989" rIns="92276" bIns="48029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70283" algn="l"/>
                  <a:tab pos="942233" algn="l"/>
                  <a:tab pos="1414183" algn="l"/>
                  <a:tab pos="1886134" algn="l"/>
                  <a:tab pos="2358084" algn="l"/>
                  <a:tab pos="2830034" algn="l"/>
                  <a:tab pos="3301984" algn="l"/>
                  <a:tab pos="3773935" algn="l"/>
                  <a:tab pos="4245885" algn="l"/>
                  <a:tab pos="4717835" algn="l"/>
                  <a:tab pos="5189785" algn="l"/>
                  <a:tab pos="5661736" algn="l"/>
                  <a:tab pos="6133686" algn="l"/>
                  <a:tab pos="6605636" algn="l"/>
                  <a:tab pos="7077586" algn="l"/>
                  <a:tab pos="7549537" algn="l"/>
                  <a:tab pos="8021487" algn="l"/>
                  <a:tab pos="8493437" algn="l"/>
                  <a:tab pos="8965387" algn="l"/>
                  <a:tab pos="9437338" algn="l"/>
                </a:tabLst>
              </a:pP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DejaVu Sans" charset="0"/>
                  <a:cs typeface="DejaVu Sans" charset="0"/>
                </a:rPr>
                <a:t>HEMP (</a:t>
              </a:r>
              <a:r>
                <a:rPr lang="en-GB" sz="2500" dirty="0" err="1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ρ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GB" sz="2500" dirty="0" err="1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ω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</a:t>
              </a:r>
              <a:r>
                <a:rPr lang="en-GB" sz="2500" dirty="0" err="1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φ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J/ψ, </a:t>
              </a:r>
              <a:r>
                <a:rPr lang="en-GB" sz="2500" dirty="0" err="1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Υ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 π</a:t>
              </a:r>
              <a:r>
                <a:rPr lang="en-GB" sz="2500" baseline="30000" dirty="0">
                  <a:solidFill>
                    <a:srgbClr val="00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en-GB" sz="2500" dirty="0">
                  <a:solidFill>
                    <a:srgbClr val="000066"/>
                  </a:solidFill>
                  <a:latin typeface="Times New Roman" charset="0"/>
                  <a:ea typeface="DejaVu Sans" charset="0"/>
                  <a:cs typeface="DejaVu Sans" charset="0"/>
                </a:rPr>
                <a:t>)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456949" y="1083539"/>
              <a:ext cx="2382178" cy="1630262"/>
              <a:chOff x="272" y="656"/>
              <a:chExt cx="1418" cy="987"/>
            </a:xfrm>
          </p:grpSpPr>
          <p:grpSp>
            <p:nvGrpSpPr>
              <p:cNvPr id="4" name="Group 34"/>
              <p:cNvGrpSpPr>
                <a:grpSpLocks/>
              </p:cNvGrpSpPr>
              <p:nvPr/>
            </p:nvGrpSpPr>
            <p:grpSpPr bwMode="auto">
              <a:xfrm>
                <a:off x="494" y="656"/>
                <a:ext cx="1196" cy="987"/>
                <a:chOff x="494" y="656"/>
                <a:chExt cx="1196" cy="987"/>
              </a:xfrm>
            </p:grpSpPr>
            <p:sp>
              <p:nvSpPr>
                <p:cNvPr id="3279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129" y="1118"/>
                  <a:ext cx="298" cy="287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89280" tIns="65880" rIns="89280" bIns="4464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93000"/>
                    </a:lnSpc>
                    <a:tabLst>
                      <a:tab pos="0" algn="l"/>
                      <a:tab pos="470283" algn="l"/>
                      <a:tab pos="942233" algn="l"/>
                      <a:tab pos="1414183" algn="l"/>
                      <a:tab pos="1886134" algn="l"/>
                      <a:tab pos="2358084" algn="l"/>
                      <a:tab pos="2830034" algn="l"/>
                      <a:tab pos="3301984" algn="l"/>
                      <a:tab pos="3773935" algn="l"/>
                      <a:tab pos="4245885" algn="l"/>
                      <a:tab pos="4717835" algn="l"/>
                      <a:tab pos="5189785" algn="l"/>
                      <a:tab pos="5661736" algn="l"/>
                      <a:tab pos="6133686" algn="l"/>
                      <a:tab pos="6605636" algn="l"/>
                      <a:tab pos="7077586" algn="l"/>
                      <a:tab pos="7549537" algn="l"/>
                      <a:tab pos="8021487" algn="l"/>
                      <a:tab pos="8493437" algn="l"/>
                      <a:tab pos="8965387" algn="l"/>
                      <a:tab pos="9437338" algn="l"/>
                    </a:tabLst>
                  </a:pPr>
                  <a:r>
                    <a:rPr lang="en-GB" sz="2500" b="1" dirty="0">
                      <a:solidFill>
                        <a:srgbClr val="000000"/>
                      </a:solidFill>
                      <a:latin typeface="Times New Roman" charset="0"/>
                      <a:ea typeface="DejaVu Sans" charset="0"/>
                      <a:cs typeface="DejaVu Sans" charset="0"/>
                    </a:rPr>
                    <a:t>IP</a:t>
                  </a:r>
                </a:p>
              </p:txBody>
            </p:sp>
            <p:grpSp>
              <p:nvGrpSpPr>
                <p:cNvPr id="5" name="Group 36"/>
                <p:cNvGrpSpPr>
                  <a:grpSpLocks/>
                </p:cNvGrpSpPr>
                <p:nvPr/>
              </p:nvGrpSpPr>
              <p:grpSpPr bwMode="auto">
                <a:xfrm>
                  <a:off x="494" y="656"/>
                  <a:ext cx="1196" cy="987"/>
                  <a:chOff x="494" y="656"/>
                  <a:chExt cx="1196" cy="987"/>
                </a:xfrm>
              </p:grpSpPr>
              <p:sp>
                <p:nvSpPr>
                  <p:cNvPr id="32792" name="Freeform 37"/>
                  <p:cNvSpPr>
                    <a:spLocks noChangeArrowheads="1"/>
                  </p:cNvSpPr>
                  <p:nvPr/>
                </p:nvSpPr>
                <p:spPr bwMode="auto">
                  <a:xfrm>
                    <a:off x="1058" y="1022"/>
                    <a:ext cx="104" cy="494"/>
                  </a:xfrm>
                  <a:custGeom>
                    <a:avLst/>
                    <a:gdLst>
                      <a:gd name="T0" fmla="*/ 36 w 114"/>
                      <a:gd name="T1" fmla="*/ 368 h 532"/>
                      <a:gd name="T2" fmla="*/ 35 w 114"/>
                      <a:gd name="T3" fmla="*/ 357 h 532"/>
                      <a:gd name="T4" fmla="*/ 1 w 114"/>
                      <a:gd name="T5" fmla="*/ 339 h 532"/>
                      <a:gd name="T6" fmla="*/ 72 w 114"/>
                      <a:gd name="T7" fmla="*/ 308 h 532"/>
                      <a:gd name="T8" fmla="*/ 5 w 114"/>
                      <a:gd name="T9" fmla="*/ 282 h 532"/>
                      <a:gd name="T10" fmla="*/ 72 w 114"/>
                      <a:gd name="T11" fmla="*/ 251 h 532"/>
                      <a:gd name="T12" fmla="*/ 4 w 114"/>
                      <a:gd name="T13" fmla="*/ 224 h 532"/>
                      <a:gd name="T14" fmla="*/ 71 w 114"/>
                      <a:gd name="T15" fmla="*/ 193 h 532"/>
                      <a:gd name="T16" fmla="*/ 2 w 114"/>
                      <a:gd name="T17" fmla="*/ 165 h 532"/>
                      <a:gd name="T18" fmla="*/ 68 w 114"/>
                      <a:gd name="T19" fmla="*/ 134 h 532"/>
                      <a:gd name="T20" fmla="*/ 0 w 114"/>
                      <a:gd name="T21" fmla="*/ 108 h 532"/>
                      <a:gd name="T22" fmla="*/ 68 w 114"/>
                      <a:gd name="T23" fmla="*/ 79 h 532"/>
                      <a:gd name="T24" fmla="*/ 5 w 114"/>
                      <a:gd name="T25" fmla="*/ 50 h 532"/>
                      <a:gd name="T26" fmla="*/ 67 w 114"/>
                      <a:gd name="T27" fmla="*/ 27 h 532"/>
                      <a:gd name="T28" fmla="*/ 33 w 114"/>
                      <a:gd name="T29" fmla="*/ 8 h 532"/>
                      <a:gd name="T30" fmla="*/ 35 w 114"/>
                      <a:gd name="T31" fmla="*/ 0 h 532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14"/>
                      <a:gd name="T49" fmla="*/ 0 h 532"/>
                      <a:gd name="T50" fmla="*/ 114 w 114"/>
                      <a:gd name="T51" fmla="*/ 532 h 532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14" h="532">
                        <a:moveTo>
                          <a:pt x="57" y="532"/>
                        </a:moveTo>
                        <a:lnTo>
                          <a:pt x="55" y="517"/>
                        </a:lnTo>
                        <a:lnTo>
                          <a:pt x="1" y="490"/>
                        </a:lnTo>
                        <a:lnTo>
                          <a:pt x="114" y="448"/>
                        </a:lnTo>
                        <a:lnTo>
                          <a:pt x="6" y="408"/>
                        </a:lnTo>
                        <a:lnTo>
                          <a:pt x="114" y="363"/>
                        </a:lnTo>
                        <a:lnTo>
                          <a:pt x="4" y="324"/>
                        </a:lnTo>
                        <a:lnTo>
                          <a:pt x="112" y="279"/>
                        </a:lnTo>
                        <a:lnTo>
                          <a:pt x="2" y="240"/>
                        </a:lnTo>
                        <a:lnTo>
                          <a:pt x="109" y="194"/>
                        </a:lnTo>
                        <a:lnTo>
                          <a:pt x="0" y="156"/>
                        </a:lnTo>
                        <a:lnTo>
                          <a:pt x="108" y="114"/>
                        </a:lnTo>
                        <a:lnTo>
                          <a:pt x="6" y="72"/>
                        </a:lnTo>
                        <a:lnTo>
                          <a:pt x="106" y="39"/>
                        </a:lnTo>
                        <a:lnTo>
                          <a:pt x="52" y="13"/>
                        </a:lnTo>
                        <a:lnTo>
                          <a:pt x="55" y="0"/>
                        </a:lnTo>
                      </a:path>
                    </a:pathLst>
                  </a:custGeom>
                  <a:noFill/>
                  <a:ln w="1908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93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86" y="931"/>
                    <a:ext cx="580" cy="91"/>
                  </a:xfrm>
                  <a:prstGeom prst="line">
                    <a:avLst/>
                  </a:prstGeom>
                  <a:noFill/>
                  <a:ln w="5724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94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80" y="1504"/>
                    <a:ext cx="522" cy="139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95" name="Line 4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76" y="1504"/>
                    <a:ext cx="590" cy="139"/>
                  </a:xfrm>
                  <a:prstGeom prst="line">
                    <a:avLst/>
                  </a:prstGeom>
                  <a:noFill/>
                  <a:ln w="1908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96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4" y="1390"/>
                    <a:ext cx="196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9280" tIns="62280" rIns="89280" bIns="4464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tabLst>
                        <a:tab pos="0" algn="l"/>
                        <a:tab pos="470283" algn="l"/>
                        <a:tab pos="942233" algn="l"/>
                        <a:tab pos="1414183" algn="l"/>
                        <a:tab pos="1886134" algn="l"/>
                        <a:tab pos="2358084" algn="l"/>
                        <a:tab pos="2830034" algn="l"/>
                        <a:tab pos="3301984" algn="l"/>
                        <a:tab pos="3773935" algn="l"/>
                        <a:tab pos="4245885" algn="l"/>
                        <a:tab pos="4717835" algn="l"/>
                        <a:tab pos="5189785" algn="l"/>
                        <a:tab pos="5661736" algn="l"/>
                        <a:tab pos="6133686" algn="l"/>
                        <a:tab pos="6605636" algn="l"/>
                        <a:tab pos="7077586" algn="l"/>
                        <a:tab pos="7549537" algn="l"/>
                        <a:tab pos="8021487" algn="l"/>
                        <a:tab pos="8493437" algn="l"/>
                        <a:tab pos="8965387" algn="l"/>
                        <a:tab pos="9437338" algn="l"/>
                      </a:tabLst>
                    </a:pPr>
                    <a:r>
                      <a:rPr lang="en-GB" sz="2100" b="1" dirty="0" err="1">
                        <a:solidFill>
                          <a:srgbClr val="000000"/>
                        </a:solidFill>
                        <a:latin typeface="Times New Roman" charset="0"/>
                        <a:ea typeface="DejaVu Sans" charset="0"/>
                        <a:cs typeface="DejaVu Sans" charset="0"/>
                      </a:rPr>
                      <a:t>p</a:t>
                    </a:r>
                    <a:endParaRPr lang="en-GB" sz="2100" b="1" dirty="0">
                      <a:solidFill>
                        <a:srgbClr val="000000"/>
                      </a:solidFill>
                      <a:latin typeface="Times New Roman" charset="0"/>
                      <a:ea typeface="DejaVu Sans" charset="0"/>
                      <a:cs typeface="DejaVu Sans" charset="0"/>
                    </a:endParaRPr>
                  </a:p>
                </p:txBody>
              </p:sp>
              <p:sp>
                <p:nvSpPr>
                  <p:cNvPr id="32797" name="Freeform 42"/>
                  <p:cNvSpPr>
                    <a:spLocks noChangeArrowheads="1"/>
                  </p:cNvSpPr>
                  <p:nvPr/>
                </p:nvSpPr>
                <p:spPr bwMode="auto">
                  <a:xfrm rot="-1980000">
                    <a:off x="587" y="753"/>
                    <a:ext cx="453" cy="443"/>
                  </a:xfrm>
                  <a:custGeom>
                    <a:avLst/>
                    <a:gdLst>
                      <a:gd name="T0" fmla="*/ 97 w 380"/>
                      <a:gd name="T1" fmla="*/ 57 h 311"/>
                      <a:gd name="T2" fmla="*/ 36 w 380"/>
                      <a:gd name="T3" fmla="*/ 416 h 311"/>
                      <a:gd name="T4" fmla="*/ 302 w 380"/>
                      <a:gd name="T5" fmla="*/ 54 h 311"/>
                      <a:gd name="T6" fmla="*/ 178 w 380"/>
                      <a:gd name="T7" fmla="*/ 736 h 311"/>
                      <a:gd name="T8" fmla="*/ 446 w 380"/>
                      <a:gd name="T9" fmla="*/ 387 h 311"/>
                      <a:gd name="T10" fmla="*/ 324 w 380"/>
                      <a:gd name="T11" fmla="*/ 1067 h 311"/>
                      <a:gd name="T12" fmla="*/ 590 w 380"/>
                      <a:gd name="T13" fmla="*/ 708 h 311"/>
                      <a:gd name="T14" fmla="*/ 466 w 380"/>
                      <a:gd name="T15" fmla="*/ 1390 h 311"/>
                      <a:gd name="T16" fmla="*/ 734 w 380"/>
                      <a:gd name="T17" fmla="*/ 1048 h 311"/>
                      <a:gd name="T18" fmla="*/ 612 w 380"/>
                      <a:gd name="T19" fmla="*/ 1716 h 311"/>
                      <a:gd name="T20" fmla="*/ 881 w 380"/>
                      <a:gd name="T21" fmla="*/ 1377 h 311"/>
                      <a:gd name="T22" fmla="*/ 817 w 380"/>
                      <a:gd name="T23" fmla="*/ 1825 h 3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380"/>
                      <a:gd name="T37" fmla="*/ 0 h 311"/>
                      <a:gd name="T38" fmla="*/ 380 w 380"/>
                      <a:gd name="T39" fmla="*/ 311 h 3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380" h="311">
                        <a:moveTo>
                          <a:pt x="40" y="10"/>
                        </a:moveTo>
                        <a:cubicBezTo>
                          <a:pt x="36" y="20"/>
                          <a:pt x="0" y="70"/>
                          <a:pt x="15" y="71"/>
                        </a:cubicBezTo>
                        <a:cubicBezTo>
                          <a:pt x="29" y="70"/>
                          <a:pt x="116" y="0"/>
                          <a:pt x="125" y="9"/>
                        </a:cubicBezTo>
                        <a:cubicBezTo>
                          <a:pt x="136" y="19"/>
                          <a:pt x="64" y="116"/>
                          <a:pt x="74" y="126"/>
                        </a:cubicBezTo>
                        <a:cubicBezTo>
                          <a:pt x="84" y="135"/>
                          <a:pt x="174" y="56"/>
                          <a:pt x="185" y="66"/>
                        </a:cubicBezTo>
                        <a:cubicBezTo>
                          <a:pt x="194" y="75"/>
                          <a:pt x="124" y="172"/>
                          <a:pt x="134" y="182"/>
                        </a:cubicBezTo>
                        <a:cubicBezTo>
                          <a:pt x="145" y="191"/>
                          <a:pt x="235" y="111"/>
                          <a:pt x="245" y="121"/>
                        </a:cubicBezTo>
                        <a:cubicBezTo>
                          <a:pt x="256" y="131"/>
                          <a:pt x="184" y="228"/>
                          <a:pt x="194" y="237"/>
                        </a:cubicBezTo>
                        <a:cubicBezTo>
                          <a:pt x="205" y="247"/>
                          <a:pt x="294" y="169"/>
                          <a:pt x="305" y="179"/>
                        </a:cubicBezTo>
                        <a:cubicBezTo>
                          <a:pt x="315" y="189"/>
                          <a:pt x="244" y="284"/>
                          <a:pt x="254" y="293"/>
                        </a:cubicBezTo>
                        <a:cubicBezTo>
                          <a:pt x="265" y="303"/>
                          <a:pt x="352" y="232"/>
                          <a:pt x="366" y="235"/>
                        </a:cubicBezTo>
                        <a:cubicBezTo>
                          <a:pt x="380" y="238"/>
                          <a:pt x="345" y="295"/>
                          <a:pt x="339" y="311"/>
                        </a:cubicBezTo>
                      </a:path>
                    </a:pathLst>
                  </a:custGeom>
                  <a:noFill/>
                  <a:ln w="1908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798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94" y="1390"/>
                    <a:ext cx="196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9280" tIns="62280" rIns="89280" bIns="4464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tabLst>
                        <a:tab pos="0" algn="l"/>
                        <a:tab pos="470283" algn="l"/>
                        <a:tab pos="942233" algn="l"/>
                        <a:tab pos="1414183" algn="l"/>
                        <a:tab pos="1886134" algn="l"/>
                        <a:tab pos="2358084" algn="l"/>
                        <a:tab pos="2830034" algn="l"/>
                        <a:tab pos="3301984" algn="l"/>
                        <a:tab pos="3773935" algn="l"/>
                        <a:tab pos="4245885" algn="l"/>
                        <a:tab pos="4717835" algn="l"/>
                        <a:tab pos="5189785" algn="l"/>
                        <a:tab pos="5661736" algn="l"/>
                        <a:tab pos="6133686" algn="l"/>
                        <a:tab pos="6605636" algn="l"/>
                        <a:tab pos="7077586" algn="l"/>
                        <a:tab pos="7549537" algn="l"/>
                        <a:tab pos="8021487" algn="l"/>
                        <a:tab pos="8493437" algn="l"/>
                        <a:tab pos="8965387" algn="l"/>
                        <a:tab pos="9437338" algn="l"/>
                      </a:tabLst>
                    </a:pPr>
                    <a:r>
                      <a:rPr lang="en-GB" sz="2100" b="1" dirty="0" err="1">
                        <a:solidFill>
                          <a:srgbClr val="000000"/>
                        </a:solidFill>
                        <a:latin typeface="Times New Roman" charset="0"/>
                        <a:ea typeface="DejaVu Sans" charset="0"/>
                        <a:cs typeface="DejaVu Sans" charset="0"/>
                      </a:rPr>
                      <a:t>p</a:t>
                    </a:r>
                    <a:endParaRPr lang="en-GB" sz="2100" b="1" dirty="0">
                      <a:solidFill>
                        <a:srgbClr val="000000"/>
                      </a:solidFill>
                      <a:latin typeface="Times New Roman" charset="0"/>
                      <a:ea typeface="DejaVu Sans" charset="0"/>
                      <a:cs typeface="DejaVu Sans" charset="0"/>
                    </a:endParaRPr>
                  </a:p>
                </p:txBody>
              </p:sp>
              <p:sp>
                <p:nvSpPr>
                  <p:cNvPr id="32799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6" y="656"/>
                    <a:ext cx="222" cy="250"/>
                  </a:xfrm>
                  <a:prstGeom prst="rect">
                    <a:avLst/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lIns="89280" tIns="62280" rIns="89280" bIns="4464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93000"/>
                      </a:lnSpc>
                      <a:tabLst>
                        <a:tab pos="0" algn="l"/>
                        <a:tab pos="470283" algn="l"/>
                        <a:tab pos="942233" algn="l"/>
                        <a:tab pos="1414183" algn="l"/>
                        <a:tab pos="1886134" algn="l"/>
                        <a:tab pos="2358084" algn="l"/>
                        <a:tab pos="2830034" algn="l"/>
                        <a:tab pos="3301984" algn="l"/>
                        <a:tab pos="3773935" algn="l"/>
                        <a:tab pos="4245885" algn="l"/>
                        <a:tab pos="4717835" algn="l"/>
                        <a:tab pos="5189785" algn="l"/>
                        <a:tab pos="5661736" algn="l"/>
                        <a:tab pos="6133686" algn="l"/>
                        <a:tab pos="6605636" algn="l"/>
                        <a:tab pos="7077586" algn="l"/>
                        <a:tab pos="7549537" algn="l"/>
                        <a:tab pos="8021487" algn="l"/>
                        <a:tab pos="8493437" algn="l"/>
                        <a:tab pos="8965387" algn="l"/>
                        <a:tab pos="9437338" algn="l"/>
                      </a:tabLst>
                    </a:pPr>
                    <a:r>
                      <a:rPr lang="en-GB" sz="2100" b="1" dirty="0">
                        <a:solidFill>
                          <a:srgbClr val="000000"/>
                        </a:solidFill>
                        <a:latin typeface="Times New Roman" charset="0"/>
                        <a:ea typeface="DejaVu Sans" charset="0"/>
                        <a:cs typeface="DejaVu Sans" charset="0"/>
                      </a:rPr>
                      <a:t>V</a:t>
                    </a:r>
                  </a:p>
                </p:txBody>
              </p:sp>
            </p:grpSp>
          </p:grpSp>
          <p:sp>
            <p:nvSpPr>
              <p:cNvPr id="32789" name="Text Box 45"/>
              <p:cNvSpPr txBox="1">
                <a:spLocks noChangeArrowheads="1"/>
              </p:cNvSpPr>
              <p:nvPr/>
            </p:nvSpPr>
            <p:spPr bwMode="auto">
              <a:xfrm>
                <a:off x="272" y="698"/>
                <a:ext cx="334" cy="3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89280" tIns="44640" rIns="89280" bIns="44640">
                <a:prstTxWarp prst="textNoShape">
                  <a:avLst/>
                </a:prstTxWarp>
                <a:spAutoFit/>
              </a:bodyPr>
              <a:lstStyle/>
              <a:p>
                <a:pPr algn="ctr">
                  <a:tabLst>
                    <a:tab pos="0" algn="l"/>
                    <a:tab pos="470283" algn="l"/>
                    <a:tab pos="942233" algn="l"/>
                    <a:tab pos="1414183" algn="l"/>
                    <a:tab pos="1886134" algn="l"/>
                    <a:tab pos="2358084" algn="l"/>
                    <a:tab pos="2830034" algn="l"/>
                    <a:tab pos="3301984" algn="l"/>
                    <a:tab pos="3773935" algn="l"/>
                    <a:tab pos="4245885" algn="l"/>
                    <a:tab pos="4717835" algn="l"/>
                    <a:tab pos="5189785" algn="l"/>
                    <a:tab pos="5661736" algn="l"/>
                    <a:tab pos="6133686" algn="l"/>
                    <a:tab pos="6605636" algn="l"/>
                    <a:tab pos="7077586" algn="l"/>
                    <a:tab pos="7549537" algn="l"/>
                    <a:tab pos="8021487" algn="l"/>
                    <a:tab pos="8493437" algn="l"/>
                    <a:tab pos="8965387" algn="l"/>
                    <a:tab pos="9437338" algn="l"/>
                  </a:tabLst>
                </a:pPr>
                <a:r>
                  <a:rPr lang="en-GB" sz="4600" b="1" baseline="30000" dirty="0" err="1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γ</a:t>
                </a:r>
                <a:r>
                  <a:rPr lang="en-GB" sz="4600" b="1" baseline="30000" dirty="0">
                    <a:solidFill>
                      <a:srgbClr val="00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</p:grpSp>
      </p:grp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9" name="Picture 48" descr="lingot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056" y="3614406"/>
            <a:ext cx="815000" cy="6104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 Box 32"/>
              <p:cNvSpPr txBox="1">
                <a:spLocks noChangeArrowheads="1"/>
              </p:cNvSpPr>
              <p:nvPr/>
            </p:nvSpPr>
            <p:spPr bwMode="auto">
              <a:xfrm>
                <a:off x="4673600" y="3710914"/>
                <a:ext cx="4457699" cy="231390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lIns="93789" tIns="46894" rIns="93789" bIns="46894">
                <a:prstTxWarp prst="textNoShape">
                  <a:avLst/>
                </a:prstTxWarp>
                <a:spAutoFit/>
              </a:bodyPr>
              <a:lstStyle/>
              <a:p>
                <a:pPr marL="138417" indent="-138417">
                  <a:lnSpc>
                    <a:spcPct val="93000"/>
                  </a:lnSpc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r>
                  <a:rPr lang="en-GB" sz="2500" b="1" dirty="0">
                    <a:solidFill>
                      <a:srgbClr val="008000"/>
                    </a:solidFill>
                    <a:ea typeface="DejaVu Sans" charset="0"/>
                    <a:cs typeface="DejaVu Sans" charset="0"/>
                  </a:rPr>
                  <a:t>HEMP:</a:t>
                </a:r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r>
                  <a:rPr lang="en-US" b="1" dirty="0"/>
                  <a:t>Uncertainty of wave function</a:t>
                </a:r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r>
                  <a:rPr lang="en-US" b="1" dirty="0">
                    <a:solidFill>
                      <a:srgbClr val="008000"/>
                    </a:solidFill>
                  </a:rPr>
                  <a:t>J/Psi, Y </a:t>
                </a:r>
                <a:r>
                  <a:rPr lang="en-US" dirty="0">
                    <a:sym typeface="Wingdings"/>
                  </a:rPr>
                  <a:t></a:t>
                </a:r>
                <a:r>
                  <a:rPr lang="en-US" dirty="0"/>
                  <a:t> </a:t>
                </a:r>
                <a:r>
                  <a:rPr lang="en-US" b="1" dirty="0"/>
                  <a:t>direct access to gluons</a:t>
                </a:r>
                <a:endParaRPr lang="en-US" b="1" dirty="0">
                  <a:solidFill>
                    <a:srgbClr val="008000"/>
                  </a:solidFill>
                </a:endParaRPr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r>
                  <a:rPr lang="en-US" b="1" dirty="0">
                    <a:solidFill>
                      <a:srgbClr val="008000"/>
                    </a:solidFill>
                  </a:rPr>
                  <a:t>Light VMs </a:t>
                </a:r>
                <a:r>
                  <a:rPr lang="en-US" b="1" dirty="0">
                    <a:sym typeface="Wingdings"/>
                  </a:rPr>
                  <a:t></a:t>
                </a:r>
                <a:r>
                  <a:rPr lang="en-US" b="1" dirty="0"/>
                  <a:t> quark-flavor separation</a:t>
                </a:r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r>
                  <a:rPr lang="en-US" b="1" dirty="0">
                    <a:solidFill>
                      <a:srgbClr val="008000"/>
                    </a:solidFill>
                  </a:rPr>
                  <a:t>Scalar mesons </a:t>
                </a:r>
                <a:r>
                  <a:rPr lang="en-US" b="1" dirty="0">
                    <a:sym typeface="Wingdings" pitchFamily="2" charset="2"/>
                  </a:rPr>
                  <a:t> quark-flavor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b="1" dirty="0"/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endParaRPr lang="en-GB" b="1" baseline="30000" dirty="0">
                  <a:solidFill>
                    <a:srgbClr val="000000"/>
                  </a:solidFill>
                  <a:ea typeface="DejaVu Sans" charset="0"/>
                  <a:cs typeface="DejaVu Sans" charset="0"/>
                </a:endParaRPr>
              </a:p>
              <a:p>
                <a:pPr marL="138417" indent="-138417">
                  <a:lnSpc>
                    <a:spcPct val="120000"/>
                  </a:lnSpc>
                  <a:buFont typeface="Arial" charset="0"/>
                  <a:buChar char="•"/>
                  <a:tabLst>
                    <a:tab pos="140084" algn="l"/>
                    <a:tab pos="610367" algn="l"/>
                    <a:tab pos="1082318" algn="l"/>
                    <a:tab pos="1554267" algn="l"/>
                    <a:tab pos="2026218" algn="l"/>
                    <a:tab pos="2498168" algn="l"/>
                    <a:tab pos="2970119" algn="l"/>
                    <a:tab pos="3442068" algn="l"/>
                    <a:tab pos="3914019" algn="l"/>
                    <a:tab pos="4385969" algn="l"/>
                    <a:tab pos="4857920" algn="l"/>
                    <a:tab pos="5329869" algn="l"/>
                    <a:tab pos="5801820" algn="l"/>
                    <a:tab pos="6273770" algn="l"/>
                    <a:tab pos="6745721" algn="l"/>
                    <a:tab pos="7217670" algn="l"/>
                    <a:tab pos="7689621" algn="l"/>
                    <a:tab pos="8161571" algn="l"/>
                    <a:tab pos="8633522" algn="l"/>
                    <a:tab pos="9105471" algn="l"/>
                    <a:tab pos="9577422" algn="l"/>
                  </a:tabLst>
                </a:pPr>
                <a:endParaRPr lang="en-GB" b="1" dirty="0">
                  <a:solidFill>
                    <a:srgbClr val="000000"/>
                  </a:solidFill>
                  <a:ea typeface="DejaVu Sans" charset="0"/>
                  <a:cs typeface="DejaVu Sans" charset="0"/>
                </a:endParaRPr>
              </a:p>
            </p:txBody>
          </p:sp>
        </mc:Choice>
        <mc:Fallback>
          <p:sp>
            <p:nvSpPr>
              <p:cNvPr id="48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3600" y="3710914"/>
                <a:ext cx="4457699" cy="2313901"/>
              </a:xfrm>
              <a:prstGeom prst="rect">
                <a:avLst/>
              </a:prstGeom>
              <a:blipFill>
                <a:blip r:embed="rId7"/>
                <a:stretch>
                  <a:fillRect l="-1989" t="-2732"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1889192" y="2831624"/>
            <a:ext cx="342643" cy="46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6804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t</a:t>
            </a:r>
          </a:p>
        </p:txBody>
      </p:sp>
      <p:sp>
        <p:nvSpPr>
          <p:cNvPr id="52" name="AutoShape 16"/>
          <p:cNvSpPr>
            <a:spLocks/>
          </p:cNvSpPr>
          <p:nvPr/>
        </p:nvSpPr>
        <p:spPr bwMode="auto">
          <a:xfrm flipV="1">
            <a:off x="1321984" y="2399331"/>
            <a:ext cx="1294215" cy="54637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55 w 21600"/>
              <a:gd name="T19" fmla="*/ 0 h 21600"/>
              <a:gd name="T20" fmla="*/ 21600 w 21600"/>
              <a:gd name="T21" fmla="*/ 1098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67" y="8412"/>
                </a:moveTo>
                <a:cubicBezTo>
                  <a:pt x="1382" y="3492"/>
                  <a:pt x="5755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6"/>
                  <a:pt x="21595" y="1112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67" y="8412"/>
                </a:moveTo>
                <a:cubicBezTo>
                  <a:pt x="1382" y="3492"/>
                  <a:pt x="5755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6"/>
                  <a:pt x="21595" y="11124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 Box 3"/>
          <p:cNvSpPr txBox="1">
            <a:spLocks noChangeArrowheads="1"/>
          </p:cNvSpPr>
          <p:nvPr/>
        </p:nvSpPr>
        <p:spPr bwMode="auto">
          <a:xfrm>
            <a:off x="7540077" y="2896392"/>
            <a:ext cx="342643" cy="46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6804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t</a:t>
            </a:r>
          </a:p>
        </p:txBody>
      </p:sp>
      <p:sp>
        <p:nvSpPr>
          <p:cNvPr id="56" name="AutoShape 16"/>
          <p:cNvSpPr>
            <a:spLocks/>
          </p:cNvSpPr>
          <p:nvPr/>
        </p:nvSpPr>
        <p:spPr bwMode="auto">
          <a:xfrm flipV="1">
            <a:off x="6972869" y="2464099"/>
            <a:ext cx="1294215" cy="546371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255 w 21600"/>
              <a:gd name="T19" fmla="*/ 0 h 21600"/>
              <a:gd name="T20" fmla="*/ 21600 w 21600"/>
              <a:gd name="T21" fmla="*/ 1098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67" y="8412"/>
                </a:moveTo>
                <a:cubicBezTo>
                  <a:pt x="1382" y="3492"/>
                  <a:pt x="5755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6"/>
                  <a:pt x="21595" y="1112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67" y="8412"/>
                </a:moveTo>
                <a:cubicBezTo>
                  <a:pt x="1382" y="3492"/>
                  <a:pt x="5755" y="-1"/>
                  <a:pt x="10800" y="-1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08"/>
                  <a:pt x="21598" y="11016"/>
                  <a:pt x="21595" y="11124"/>
                </a:cubicBezTo>
              </a:path>
            </a:pathLst>
          </a:cu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741556" y="2206224"/>
            <a:ext cx="2302689" cy="631866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93789" tIns="65425" rIns="93789" bIns="46894">
            <a:prstTxWarp prst="textNoShape">
              <a:avLst/>
            </a:prstTxWarp>
            <a:spAutoFit/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  <a:defRPr/>
            </a:pPr>
            <a:r>
              <a:rPr lang="en-GB" b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square</a:t>
            </a:r>
            <a:r>
              <a:rPr lang="en-GB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DejaVu Sans" charset="0"/>
                <a:cs typeface="DejaVu Sans" charset="0"/>
              </a:rPr>
              <a:t> </a:t>
            </a:r>
            <a:r>
              <a:rPr lang="en-GB" b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4-momentum at the </a:t>
            </a:r>
            <a:r>
              <a:rPr lang="en-GB" b="1" i="1" dirty="0" err="1">
                <a:solidFill>
                  <a:srgbClr val="000090"/>
                </a:solidFill>
                <a:ea typeface="DejaVu Sans" charset="0"/>
                <a:cs typeface="DejaVu Sans" charset="0"/>
              </a:rPr>
              <a:t>p</a:t>
            </a:r>
            <a:r>
              <a:rPr lang="en-GB" b="1" i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 </a:t>
            </a:r>
            <a:r>
              <a:rPr lang="en-GB" b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vertex:</a:t>
            </a:r>
            <a:r>
              <a:rPr lang="en-GB" b="1" i="1" dirty="0">
                <a:solidFill>
                  <a:srgbClr val="000090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graphicFrame>
        <p:nvGraphicFramePr>
          <p:cNvPr id="58" name="Object 5"/>
          <p:cNvGraphicFramePr>
            <a:graphicFrameLocks noChangeAspect="1"/>
          </p:cNvGraphicFramePr>
          <p:nvPr>
            <p:extLst/>
          </p:nvPr>
        </p:nvGraphicFramePr>
        <p:xfrm>
          <a:off x="4140833" y="2749480"/>
          <a:ext cx="1408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0138" name="Equation" r:id="rId8" imgW="749300" imgH="279400" progId="Equation.3">
                  <p:embed/>
                </p:oleObj>
              </mc:Choice>
              <mc:Fallback>
                <p:oleObj name="Equation" r:id="rId8" imgW="749300" imgH="279400" progId="Equation.3">
                  <p:embed/>
                  <p:pic>
                    <p:nvPicPr>
                      <p:cNvPr id="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833" y="2749480"/>
                        <a:ext cx="14081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B568D4-6A5A-4F45-BAE6-D61F0B5E7432}"/>
              </a:ext>
            </a:extLst>
          </p:cNvPr>
          <p:cNvSpPr txBox="1"/>
          <p:nvPr/>
        </p:nvSpPr>
        <p:spPr>
          <a:xfrm>
            <a:off x="3335314" y="5976636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See also slide 16</a:t>
            </a:r>
          </a:p>
        </p:txBody>
      </p:sp>
    </p:spTree>
    <p:extLst>
      <p:ext uri="{BB962C8B-B14F-4D97-AF65-F5344CB8AC3E}">
        <p14:creationId xmlns:p14="http://schemas.microsoft.com/office/powerpoint/2010/main" val="41793369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x-q2-dvcs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273" y="812800"/>
            <a:ext cx="4932129" cy="35414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DVCS at an EIC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377425"/>
            <a:ext cx="4889140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HERA results limited by lack of statistics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814722"/>
            <a:ext cx="4886856" cy="58477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EIC: the first machine to measure cross sections and asymmetries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4971" y="3338369"/>
            <a:ext cx="4143629" cy="3139321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Comprehensive EIC studies</a:t>
            </a:r>
          </a:p>
          <a:p>
            <a:pPr marL="177800" indent="-177800">
              <a:buFont typeface="Arial"/>
              <a:buChar char="•"/>
            </a:pPr>
            <a:r>
              <a:rPr lang="en-US" b="1" dirty="0"/>
              <a:t>Signal extraction “a la HERA”</a:t>
            </a:r>
            <a:endParaRPr lang="en-US" b="1" dirty="0">
              <a:sym typeface="Wingdings"/>
            </a:endParaRPr>
          </a:p>
          <a:p>
            <a:pPr marL="177800" indent="-177800">
              <a:buFont typeface="Arial"/>
              <a:buChar char="•"/>
            </a:pPr>
            <a:r>
              <a:rPr lang="en-US" b="1" dirty="0" err="1">
                <a:sym typeface="Wingdings"/>
              </a:rPr>
              <a:t>xSec</a:t>
            </a:r>
            <a:r>
              <a:rPr lang="en-US" b="1" dirty="0">
                <a:sym typeface="Wingdings"/>
              </a:rPr>
              <a:t> meas.: Specific requirements to suppress BH </a:t>
            </a:r>
          </a:p>
          <a:p>
            <a:pPr marL="463550" indent="-285750">
              <a:buFont typeface="Wingdings" charset="0"/>
              <a:buChar char="à"/>
            </a:pPr>
            <a:r>
              <a:rPr lang="en-US" b="1" dirty="0">
                <a:solidFill>
                  <a:srgbClr val="FF0000"/>
                </a:solidFill>
              </a:rPr>
              <a:t>keep BH/sample below 60% at high energies</a:t>
            </a:r>
            <a:endParaRPr lang="en-US" b="1" dirty="0">
              <a:sym typeface="Wingdings"/>
            </a:endParaRPr>
          </a:p>
          <a:p>
            <a:pPr marL="177800" indent="-177800">
              <a:buFont typeface="Arial"/>
              <a:buChar char="•"/>
            </a:pPr>
            <a:r>
              <a:rPr lang="en-US" b="1" dirty="0">
                <a:sym typeface="Wingdings"/>
              </a:rPr>
              <a:t>Radiative Corrections evaluated </a:t>
            </a:r>
          </a:p>
          <a:p>
            <a:pPr marL="177800" indent="-177800">
              <a:buFont typeface="Arial"/>
              <a:buChar char="•"/>
            </a:pPr>
            <a:r>
              <a:rPr lang="en-US" b="1" dirty="0">
                <a:sym typeface="Wingdings"/>
              </a:rPr>
              <a:t>detector acceptance &amp; smearing</a:t>
            </a:r>
          </a:p>
          <a:p>
            <a:pPr marL="177800" indent="-177800">
              <a:buFont typeface="Arial"/>
              <a:buChar char="•"/>
            </a:pPr>
            <a:r>
              <a:rPr lang="en-US" b="1" dirty="0"/>
              <a:t>t-slope: b=5.6 compatible with H1 data</a:t>
            </a:r>
            <a:endParaRPr lang="en-US" b="1" dirty="0">
              <a:sym typeface="Wingdings"/>
            </a:endParaRPr>
          </a:p>
          <a:p>
            <a:pPr marL="177800" indent="-177800">
              <a:buFont typeface="Arial"/>
              <a:buChar char="•"/>
            </a:pPr>
            <a:r>
              <a:rPr lang="en-US" b="1" dirty="0"/>
              <a:t>|t|-binning is (3*resolution)</a:t>
            </a:r>
            <a:endParaRPr lang="en-US" b="1" dirty="0">
              <a:sym typeface="Wingdings"/>
            </a:endParaRPr>
          </a:p>
          <a:p>
            <a:pPr marL="177800" indent="-177800">
              <a:buFont typeface="Arial"/>
              <a:buChar char="•"/>
            </a:pPr>
            <a:r>
              <a:rPr lang="en-US" b="1" dirty="0"/>
              <a:t>5% systematic uncertainties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Screen Shot 2018-01-18 at 4.0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657" y="1249387"/>
            <a:ext cx="1826270" cy="870465"/>
          </a:xfrm>
          <a:prstGeom prst="rect">
            <a:avLst/>
          </a:prstGeom>
        </p:spPr>
      </p:pic>
      <p:pic>
        <p:nvPicPr>
          <p:cNvPr id="76" name="Picture 75" descr="fig_DVCS-BH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9" r="-2753"/>
          <a:stretch/>
        </p:blipFill>
        <p:spPr>
          <a:xfrm>
            <a:off x="4949571" y="2146300"/>
            <a:ext cx="2001356" cy="11112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7534656" y="1435100"/>
            <a:ext cx="1003859" cy="635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DVCS signal</a:t>
            </a:r>
          </a:p>
        </p:txBody>
      </p:sp>
      <p:sp>
        <p:nvSpPr>
          <p:cNvPr id="79" name="Oval 78"/>
          <p:cNvSpPr/>
          <p:nvPr/>
        </p:nvSpPr>
        <p:spPr>
          <a:xfrm>
            <a:off x="7112000" y="2146300"/>
            <a:ext cx="1981760" cy="889000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Bethe-Heitler QED bkgd.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162757" y="716857"/>
            <a:ext cx="3733800" cy="58477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E.C. </a:t>
            </a:r>
            <a:r>
              <a:rPr lang="en-US" sz="1400" dirty="0" err="1">
                <a:solidFill>
                  <a:srgbClr val="FF0000"/>
                </a:solidFill>
              </a:rPr>
              <a:t>Aschenauer</a:t>
            </a:r>
            <a:r>
              <a:rPr lang="en-US" sz="1400" dirty="0">
                <a:solidFill>
                  <a:srgbClr val="FF0000"/>
                </a:solidFill>
              </a:rPr>
              <a:t>, S. F., K. </a:t>
            </a:r>
            <a:r>
              <a:rPr lang="en-US" sz="1400" dirty="0" err="1">
                <a:solidFill>
                  <a:srgbClr val="FF0000"/>
                </a:solidFill>
              </a:rPr>
              <a:t>Kumerički</a:t>
            </a:r>
            <a:r>
              <a:rPr lang="en-US" sz="1400" dirty="0">
                <a:solidFill>
                  <a:srgbClr val="FF0000"/>
                </a:solidFill>
              </a:rPr>
              <a:t>, D. Müller </a:t>
            </a:r>
            <a:r>
              <a:rPr lang="en-US" dirty="0">
                <a:solidFill>
                  <a:srgbClr val="FF0000"/>
                </a:solidFill>
              </a:rPr>
              <a:t>JHEP09(2013)093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BD1744-1ABD-B54F-B912-B0B10E0F31BE}"/>
              </a:ext>
            </a:extLst>
          </p:cNvPr>
          <p:cNvGrpSpPr/>
          <p:nvPr/>
        </p:nvGrpSpPr>
        <p:grpSpPr>
          <a:xfrm>
            <a:off x="3557976" y="3740727"/>
            <a:ext cx="1315722" cy="1105185"/>
            <a:chOff x="3557976" y="3740727"/>
            <a:chExt cx="1315722" cy="11051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131F68-E278-5B4A-8A1C-71B356BB6447}"/>
                </a:ext>
              </a:extLst>
            </p:cNvPr>
            <p:cNvSpPr txBox="1"/>
            <p:nvPr/>
          </p:nvSpPr>
          <p:spPr>
            <a:xfrm>
              <a:off x="3557976" y="4107248"/>
              <a:ext cx="1315722" cy="73866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Overlap with JLAB12: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Sanity check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6C487EF-197F-F94E-9E91-1F29254E14E7}"/>
                </a:ext>
              </a:extLst>
            </p:cNvPr>
            <p:cNvCxnSpPr/>
            <p:nvPr/>
          </p:nvCxnSpPr>
          <p:spPr>
            <a:xfrm>
              <a:off x="4180114" y="3740727"/>
              <a:ext cx="0" cy="3665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D50E64-B48C-604D-B83B-12130B045592}"/>
              </a:ext>
            </a:extLst>
          </p:cNvPr>
          <p:cNvGrpSpPr/>
          <p:nvPr/>
        </p:nvGrpSpPr>
        <p:grpSpPr>
          <a:xfrm>
            <a:off x="11874" y="3773206"/>
            <a:ext cx="1662545" cy="1134823"/>
            <a:chOff x="11874" y="3773206"/>
            <a:chExt cx="1662545" cy="11348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C404E6-808A-8D4A-A8DD-94DA084F1DE4}"/>
                </a:ext>
              </a:extLst>
            </p:cNvPr>
            <p:cNvSpPr txBox="1"/>
            <p:nvPr/>
          </p:nvSpPr>
          <p:spPr>
            <a:xfrm>
              <a:off x="11874" y="4169365"/>
              <a:ext cx="1662545" cy="738664"/>
            </a:xfrm>
            <a:prstGeom prst="rect">
              <a:avLst/>
            </a:prstGeom>
            <a:solidFill>
              <a:schemeClr val="bg1">
                <a:lumMod val="85000"/>
                <a:alpha val="3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Overlap with HERA: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Large impact on current fits at low x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5454C4B4-EE19-0C4E-8CF9-E4A48781FDE9}"/>
                </a:ext>
              </a:extLst>
            </p:cNvPr>
            <p:cNvCxnSpPr/>
            <p:nvPr/>
          </p:nvCxnSpPr>
          <p:spPr>
            <a:xfrm flipH="1">
              <a:off x="1080655" y="3773206"/>
              <a:ext cx="225631" cy="396159"/>
            </a:xfrm>
            <a:prstGeom prst="straightConnector1">
              <a:avLst/>
            </a:prstGeom>
            <a:ln>
              <a:solidFill>
                <a:schemeClr val="bg1">
                  <a:lumMod val="8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30262E-D104-244F-8BB1-7E2988294683}"/>
              </a:ext>
            </a:extLst>
          </p:cNvPr>
          <p:cNvGrpSpPr/>
          <p:nvPr/>
        </p:nvGrpSpPr>
        <p:grpSpPr>
          <a:xfrm>
            <a:off x="1728192" y="3752602"/>
            <a:ext cx="1749498" cy="1494420"/>
            <a:chOff x="1728192" y="3752602"/>
            <a:chExt cx="1749498" cy="14944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8ECE78-6789-E042-944F-A19CDCF42C06}"/>
                </a:ext>
              </a:extLst>
            </p:cNvPr>
            <p:cNvSpPr txBox="1"/>
            <p:nvPr/>
          </p:nvSpPr>
          <p:spPr>
            <a:xfrm>
              <a:off x="1728192" y="4508358"/>
              <a:ext cx="1749498" cy="738664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8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Intermediate region: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Fine mapping of the GPDs evolution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9E7697-8DA7-C045-BA1D-4DDFD6306259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2590800" y="3752602"/>
              <a:ext cx="12141" cy="755756"/>
            </a:xfrm>
            <a:prstGeom prst="straightConnector1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9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13356" y="117274"/>
            <a:ext cx="8750889" cy="609489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>
                <a:solidFill>
                  <a:srgbClr val="CC0000"/>
                </a:solidFill>
                <a:latin typeface="Times New Roman"/>
                <a:ea typeface="DejaVu Sans" charset="0"/>
                <a:cs typeface="Times New Roman"/>
              </a:rPr>
              <a:t>DVCS at a high luminosity collider</a:t>
            </a: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 APR 2019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300" y="1909277"/>
            <a:ext cx="6958754" cy="646319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pPr marL="230188" indent="-230188">
              <a:lnSpc>
                <a:spcPct val="100000"/>
              </a:lnSpc>
              <a:buClr>
                <a:srgbClr val="0000FF"/>
              </a:buClr>
              <a:buFont typeface="Wingdings" charset="2"/>
              <a:buChar char="²"/>
              <a:defRPr/>
            </a:pP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EIC will provide sufficient </a:t>
            </a:r>
            <a:r>
              <a:rPr lang="en-US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bin in multi-dimensions</a:t>
            </a:r>
          </a:p>
          <a:p>
            <a:pPr marL="230188" indent="-230188">
              <a:lnSpc>
                <a:spcPct val="100000"/>
              </a:lnSpc>
              <a:buClr>
                <a:srgbClr val="0000FF"/>
              </a:buClr>
              <a:buFont typeface="Wingdings" charset="2"/>
              <a:buChar char="²"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Q</a:t>
            </a:r>
            <a:r>
              <a:rPr lang="en-US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range needed to extract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GPDs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mic Sans MS"/>
            </a:endParaRPr>
          </a:p>
        </p:txBody>
      </p:sp>
      <p:pic>
        <p:nvPicPr>
          <p:cNvPr id="33" name="Picture 32" descr="DVCS.x.Q2.5x100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" y="2887613"/>
            <a:ext cx="4248813" cy="29665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498397" y="2615460"/>
            <a:ext cx="1625803" cy="30777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√s = 45 GeV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85930" y="5835921"/>
            <a:ext cx="745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Clr>
                <a:srgbClr val="0000FF"/>
              </a:buClr>
              <a:defRPr/>
            </a:pP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… we can do a fine binning in Q2 and W… and even in |</a:t>
            </a:r>
            <a:r>
              <a:rPr lang="en-US" sz="2400" b="1" dirty="0" err="1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t</a:t>
            </a:r>
            <a:r>
              <a:rPr lang="en-US" sz="2400" b="1" dirty="0">
                <a:solidFill>
                  <a:srgbClr val="0000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mic Sans MS"/>
              </a:rPr>
              <a:t>|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S. Fazio (BNL)</a:t>
            </a:r>
          </a:p>
        </p:txBody>
      </p:sp>
      <p:pic>
        <p:nvPicPr>
          <p:cNvPr id="31" name="Picture 30" descr="DVCS.x.Q2.20x250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830" y="2887613"/>
            <a:ext cx="4248813" cy="29665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90674" y="2615459"/>
            <a:ext cx="1673893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√s = 140 GeV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82EB8-43CB-C045-B34C-06D70D5AF7C0}"/>
              </a:ext>
            </a:extLst>
          </p:cNvPr>
          <p:cNvSpPr txBox="1"/>
          <p:nvPr/>
        </p:nvSpPr>
        <p:spPr>
          <a:xfrm>
            <a:off x="43735" y="759840"/>
            <a:ext cx="8920510" cy="523220"/>
          </a:xfrm>
          <a:prstGeom prst="rect">
            <a:avLst/>
          </a:prstGeom>
          <a:noFill/>
          <a:ln w="19050" cmpd="sng">
            <a:solidFill>
              <a:schemeClr val="accent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tabLst>
                <a:tab pos="0" algn="l"/>
                <a:tab pos="960577" algn="l"/>
                <a:tab pos="1921154" algn="l"/>
                <a:tab pos="2881732" algn="l"/>
                <a:tab pos="3842309" algn="l"/>
                <a:tab pos="4802886" algn="l"/>
                <a:tab pos="5763463" algn="l"/>
                <a:tab pos="6724040" algn="l"/>
                <a:tab pos="7684618" algn="l"/>
                <a:tab pos="8645195" algn="l"/>
                <a:tab pos="9605772" algn="l"/>
                <a:tab pos="10566349" algn="l"/>
              </a:tabLst>
            </a:pPr>
            <a:r>
              <a:rPr lang="en-US" sz="1400" b="1" dirty="0">
                <a:solidFill>
                  <a:srgbClr val="0000FF"/>
                </a:solidFill>
                <a:cs typeface="Comic Sans MS"/>
              </a:rPr>
              <a:t>The code MILOU </a:t>
            </a:r>
            <a:r>
              <a:rPr lang="en-GB" sz="1400" b="1" dirty="0">
                <a:solidFill>
                  <a:srgbClr val="FF0000"/>
                </a:solidFill>
                <a:cs typeface="Comic Sans MS"/>
              </a:rPr>
              <a:t>by E. Perez, L </a:t>
            </a:r>
            <a:r>
              <a:rPr lang="en-GB" sz="1400" b="1" dirty="0" err="1">
                <a:solidFill>
                  <a:srgbClr val="FF0000"/>
                </a:solidFill>
                <a:cs typeface="Comic Sans MS"/>
              </a:rPr>
              <a:t>Schoeffel</a:t>
            </a:r>
            <a:r>
              <a:rPr lang="en-GB" sz="1400" b="1" dirty="0">
                <a:solidFill>
                  <a:srgbClr val="FF0000"/>
                </a:solidFill>
                <a:cs typeface="Comic Sans MS"/>
              </a:rPr>
              <a:t>, L. </a:t>
            </a:r>
            <a:r>
              <a:rPr lang="en-GB" sz="1400" b="1" dirty="0" err="1">
                <a:solidFill>
                  <a:srgbClr val="FF0000"/>
                </a:solidFill>
                <a:cs typeface="Comic Sans MS"/>
              </a:rPr>
              <a:t>Favart</a:t>
            </a:r>
            <a:r>
              <a:rPr lang="en-GB" sz="1400" b="1" dirty="0">
                <a:solidFill>
                  <a:srgbClr val="FF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[arXiv:hep-ph/0411389v1]</a:t>
            </a:r>
          </a:p>
          <a:p>
            <a:pPr>
              <a:buClr>
                <a:srgbClr val="FF0000"/>
              </a:buClr>
              <a:tabLst>
                <a:tab pos="0" algn="l"/>
                <a:tab pos="960577" algn="l"/>
                <a:tab pos="1921154" algn="l"/>
                <a:tab pos="2881732" algn="l"/>
                <a:tab pos="3842309" algn="l"/>
                <a:tab pos="4802886" algn="l"/>
                <a:tab pos="5763463" algn="l"/>
                <a:tab pos="6724040" algn="l"/>
                <a:tab pos="7684618" algn="l"/>
                <a:tab pos="8645195" algn="l"/>
                <a:tab pos="9605772" algn="l"/>
                <a:tab pos="10566349" algn="l"/>
              </a:tabLst>
            </a:pPr>
            <a:r>
              <a:rPr lang="en-US" sz="1400" b="1" dirty="0">
                <a:solidFill>
                  <a:srgbClr val="0000FF"/>
                </a:solidFill>
                <a:cs typeface="Comic Sans MS"/>
              </a:rPr>
              <a:t>is </a:t>
            </a:r>
            <a:r>
              <a:rPr lang="en-GB" sz="1400" b="1" dirty="0">
                <a:solidFill>
                  <a:srgbClr val="0000FF"/>
                </a:solidFill>
                <a:cs typeface="Comic Sans MS"/>
              </a:rPr>
              <a:t>Based on a GPDs convolution by</a:t>
            </a:r>
            <a:r>
              <a:rPr lang="en-GB" sz="1400" b="1" dirty="0">
                <a:solidFill>
                  <a:srgbClr val="000000"/>
                </a:solidFill>
                <a:cs typeface="Comic Sans MS"/>
              </a:rPr>
              <a:t>: </a:t>
            </a:r>
            <a:r>
              <a:rPr lang="en-GB" sz="1400" b="1" dirty="0">
                <a:solidFill>
                  <a:srgbClr val="FF0000"/>
                </a:solidFill>
                <a:cs typeface="Comic Sans MS"/>
              </a:rPr>
              <a:t>A.</a:t>
            </a:r>
            <a:r>
              <a:rPr lang="en-GB" sz="1400" b="1" dirty="0">
                <a:solidFill>
                  <a:srgbClr val="000000"/>
                </a:solidFill>
                <a:cs typeface="Comic Sans MS"/>
              </a:rPr>
              <a:t> </a:t>
            </a:r>
            <a:r>
              <a:rPr lang="en-GB" sz="1400" b="1" dirty="0">
                <a:solidFill>
                  <a:srgbClr val="FF0000"/>
                </a:solidFill>
                <a:cs typeface="Comic Sans MS"/>
              </a:rPr>
              <a:t>Freund and M. McDermott [</a:t>
            </a:r>
            <a:r>
              <a:rPr lang="en-US" sz="1400" b="1" dirty="0">
                <a:hlinkClick r:id="rId4"/>
              </a:rPr>
              <a:t>http://durpdg.dur.ac.uk/hepdata/dvcs.html</a:t>
            </a:r>
            <a:r>
              <a:rPr lang="en-US" sz="1400" b="1" dirty="0">
                <a:solidFill>
                  <a:srgbClr val="FF0000"/>
                </a:solidFill>
                <a:cs typeface="Comic Sans MS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0123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81688</TotalTime>
  <Words>2697</Words>
  <Application>Microsoft Macintosh PowerPoint</Application>
  <PresentationFormat>On-screen Show (4:3)</PresentationFormat>
  <Paragraphs>424</Paragraphs>
  <Slides>28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Cambria Math</vt:lpstr>
      <vt:lpstr>Comic Sans MS</vt:lpstr>
      <vt:lpstr>Helvetica</vt:lpstr>
      <vt:lpstr>Lucida Calligraphy</vt:lpstr>
      <vt:lpstr>Monaco</vt:lpstr>
      <vt:lpstr>Symbol</vt:lpstr>
      <vt:lpstr>System Font Regular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Theta_gamma vs Pt</dc:title>
  <dc:creator>Salvatore Fazio</dc:creator>
  <cp:lastModifiedBy>Fazio, Salvatore</cp:lastModifiedBy>
  <cp:revision>1002</cp:revision>
  <cp:lastPrinted>2018-10-25T16:26:09Z</cp:lastPrinted>
  <dcterms:created xsi:type="dcterms:W3CDTF">2014-08-28T12:53:18Z</dcterms:created>
  <dcterms:modified xsi:type="dcterms:W3CDTF">2019-04-12T13:15:08Z</dcterms:modified>
</cp:coreProperties>
</file>