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91816" r:id="rId1"/>
    <p:sldMasterId id="2147492225" r:id="rId2"/>
    <p:sldMasterId id="2147492178" r:id="rId3"/>
    <p:sldMasterId id="2147492166" r:id="rId4"/>
    <p:sldMasterId id="2147492139" r:id="rId5"/>
    <p:sldMasterId id="2147492077" r:id="rId6"/>
    <p:sldMasterId id="2147492191" r:id="rId7"/>
    <p:sldMasterId id="2147492238" r:id="rId8"/>
    <p:sldMasterId id="2147492253" r:id="rId9"/>
    <p:sldMasterId id="2147492267" r:id="rId10"/>
  </p:sldMasterIdLst>
  <p:notesMasterIdLst>
    <p:notesMasterId r:id="rId34"/>
  </p:notesMasterIdLst>
  <p:handoutMasterIdLst>
    <p:handoutMasterId r:id="rId35"/>
  </p:handoutMasterIdLst>
  <p:sldIdLst>
    <p:sldId id="892" r:id="rId11"/>
    <p:sldId id="1056" r:id="rId12"/>
    <p:sldId id="1057" r:id="rId13"/>
    <p:sldId id="1047" r:id="rId14"/>
    <p:sldId id="1049" r:id="rId15"/>
    <p:sldId id="1051" r:id="rId16"/>
    <p:sldId id="1052" r:id="rId17"/>
    <p:sldId id="1053" r:id="rId18"/>
    <p:sldId id="1066" r:id="rId19"/>
    <p:sldId id="1067" r:id="rId20"/>
    <p:sldId id="1068" r:id="rId21"/>
    <p:sldId id="1070" r:id="rId22"/>
    <p:sldId id="1069" r:id="rId23"/>
    <p:sldId id="1078" r:id="rId24"/>
    <p:sldId id="1079" r:id="rId25"/>
    <p:sldId id="988" r:id="rId26"/>
    <p:sldId id="1073" r:id="rId27"/>
    <p:sldId id="1072" r:id="rId28"/>
    <p:sldId id="1076" r:id="rId29"/>
    <p:sldId id="1077" r:id="rId30"/>
    <p:sldId id="1074" r:id="rId31"/>
    <p:sldId id="1075" r:id="rId32"/>
    <p:sldId id="1071" r:id="rId3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otz Mokeev" initials="VM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FF"/>
    <a:srgbClr val="FF66FF"/>
    <a:srgbClr val="FFD661"/>
    <a:srgbClr val="3BE57C"/>
    <a:srgbClr val="6666FF"/>
    <a:srgbClr val="33CCFF"/>
    <a:srgbClr val="E4F967"/>
    <a:srgbClr val="E7F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0" autoAdjust="0"/>
    <p:restoredTop sz="95025" autoAdjust="0"/>
  </p:normalViewPr>
  <p:slideViewPr>
    <p:cSldViewPr snapToGrid="0" snapToObjects="1">
      <p:cViewPr varScale="1">
        <p:scale>
          <a:sx n="91" d="100"/>
          <a:sy n="91" d="100"/>
        </p:scale>
        <p:origin x="228" y="114"/>
      </p:cViewPr>
      <p:guideLst>
        <p:guide orient="horz" pos="3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1200" y="-312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2172" cy="4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929" y="1"/>
            <a:ext cx="3012172" cy="4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7275"/>
            <a:ext cx="3012172" cy="4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 Mokeev, Hadron Mass,  APCTP, July 1 - July 5, 2018, Pohang, Korea  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929" y="8837275"/>
            <a:ext cx="3012172" cy="4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856015-4752-48E0-896A-9421CA9A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9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V.</a:t>
            </a:r>
            <a:r>
              <a:rPr lang="fr-FR" err="1"/>
              <a:t>I.Mokeev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940" y="1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322" y="4422569"/>
            <a:ext cx="5146456" cy="41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712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V. Mokeev, Hadron Mass,  APCTP, July 1 - July 5, 2018, Pohang, Korea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940" y="8846712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9A1427B-B066-4AD4-9F53-2671FA991A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0733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V. Mokeev, Hadron Mass,  APCTP, July 1 - July 5, 2018, Pohang, Korea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V. Mokeev, Hadron Mass,  APCTP, July 1 - July 5, 2018, Pohang, Korea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447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V. Mokeev, Hadron Mass,  APCTP, July 1 - July 5, 2018, Pohang, Korea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676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20513" indent="-277120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08481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551874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4pPr>
            <a:lvl5pPr marL="1995267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438659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882052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325444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768837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06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36CF6-BAC8-4B36-9DB6-25053DF6114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0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Last diagram 1&amp;2) meson </a:t>
            </a:r>
            <a:r>
              <a:rPr lang="en-US" dirty="0" err="1"/>
              <a:t>meson</a:t>
            </a:r>
            <a:r>
              <a:rPr lang="en-US" dirty="0"/>
              <a:t> 3) meson baryon exchange bubbles, more generally 2q and 3q exchange. </a:t>
            </a:r>
          </a:p>
        </p:txBody>
      </p:sp>
    </p:spTree>
    <p:extLst>
      <p:ext uri="{BB962C8B-B14F-4D97-AF65-F5344CB8AC3E}">
        <p14:creationId xmlns:p14="http://schemas.microsoft.com/office/powerpoint/2010/main" val="354287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V. Mokeev, Hadron Mass,  APCTP, July 1 - July 5, 2018, Pohang, Korea 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45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This shows the 2010 status of baryon</a:t>
            </a:r>
            <a:r>
              <a:rPr lang="en-US" sz="1100" baseline="0" dirty="0"/>
              <a:t> states that have been associated with quark model states shown in this SU(6)</a:t>
            </a:r>
            <a:r>
              <a:rPr lang="en-US" sz="1100" baseline="0" dirty="0" err="1"/>
              <a:t>xO</a:t>
            </a:r>
            <a:r>
              <a:rPr lang="en-US" sz="1100" baseline="0" dirty="0"/>
              <a:t>(3) symmetry scheme. The color code indicating the confidence level in their existence. Clearly there are many open boxes where states are predicted but have not observed.   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5146C-2381-E845-AEC8-0B41B4187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B49F8-1BDB-D842-B27D-9D18EBE5BCD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53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exclusive </a:t>
            </a:r>
            <a:r>
              <a:rPr lang="en-US" baseline="0" dirty="0"/>
              <a:t>2-body processes have been measured, including diff. cross sections, beam polarization asymmetries, recoil polarization, and target polarization asymmetries and many double-polarization observables, both for hydrogen and deuterium targets. </a:t>
            </a:r>
            <a:r>
              <a:rPr lang="en-US" dirty="0"/>
              <a:t>In the following several slides I will show measurements of 4 reaction channels</a:t>
            </a:r>
            <a:r>
              <a:rPr lang="en-US" baseline="0" dirty="0"/>
              <a:t> and what we have learned about baryon resonances from these. </a:t>
            </a:r>
          </a:p>
          <a:p>
            <a:r>
              <a:rPr lang="en-US" dirty="0"/>
              <a:t> </a:t>
            </a:r>
          </a:p>
          <a:p>
            <a:r>
              <a:rPr lang="en-US" baseline="0" dirty="0"/>
              <a:t>The most complete data sets are in Lambda and Sigma hyperon production where also the Lambda recoil polarization is measured. The second set is vector meson production where the spin-density matrix elements are also determined, and finally, single </a:t>
            </a:r>
            <a:r>
              <a:rPr lang="en-US" baseline="0" dirty="0" err="1"/>
              <a:t>pion</a:t>
            </a:r>
            <a:r>
              <a:rPr lang="en-US" baseline="0" dirty="0"/>
              <a:t> production including polarization asymmetries on proton and neutrons.     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13E564-DB54-9B44-B6B0-B17C03A40B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50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13E564-DB54-9B44-B6B0-B17C03A40B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3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5146C-2381-E845-AEC8-0B41B4187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306C9-BBB0-0C4F-8F93-40D1D755630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11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EEB99-E849-47B2-B3C3-5D96D66A5F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21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V. Mokeev, Hadron Mass,  APCTP, July 1 - July 5, 2018, Pohang, Korea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992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V. Mokeev, Hadron Mass,  APCTP, July 1 - July 5, 2018, Pohang, Korea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40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593016" y="6519446"/>
            <a:ext cx="45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A3FFD64-B555-4607-8194-F5EC2A301902}" type="slidenum">
              <a:rPr lang="fr-FR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55955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387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3559" y="6553200"/>
            <a:ext cx="486064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8162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72695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333399"/>
                </a:solidFill>
                <a:latin typeface="Arial" charset="0"/>
              </a:rPr>
              <a:t>V.I.</a:t>
            </a:r>
            <a:r>
              <a:rPr lang="en-US" sz="1000" baseline="0" dirty="0">
                <a:solidFill>
                  <a:srgbClr val="333399"/>
                </a:solidFill>
                <a:latin typeface="Arial" charset="0"/>
              </a:rPr>
              <a:t> Mokeev, 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</a:rPr>
              <a:t>8th Workshop of the APS Topical Group on Hadronic Physics , April 10-12, 2019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1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20738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DB3-3976-4288-85E7-5405BC6E79F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4405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1101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9560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6368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fr-FR" dirty="0" err="1">
                <a:solidFill>
                  <a:srgbClr val="000000"/>
                </a:solidFill>
              </a:rPr>
              <a:t>lkjlkjlkjlkjlkjkl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0537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4877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6714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0511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487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4843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325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0716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5812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30" kern="1200" baseline="0" dirty="0" smtClean="0">
                <a:solidFill>
                  <a:srgbClr val="333399"/>
                </a:solidFill>
                <a:latin typeface="Arial" charset="0"/>
                <a:ea typeface="+mn-ea"/>
                <a:cs typeface="Arial" pitchFamily="34" charset="0"/>
              </a:rPr>
              <a:t>         </a:t>
            </a:r>
            <a:r>
              <a:rPr lang="en-US" sz="930" kern="1200" baseline="0" dirty="0" smtClean="0">
                <a:solidFill>
                  <a:srgbClr val="333399"/>
                </a:solidFill>
                <a:latin typeface="Arial" charset="0"/>
                <a:ea typeface="+mn-ea"/>
                <a:cs typeface="Arial" pitchFamily="34" charset="0"/>
              </a:rPr>
              <a:t>V.I. Mokeev, 8th Workshop of the APS Topical Group on Hadronic Physics, April 10-12, 2019   </a:t>
            </a:r>
            <a:endParaRPr lang="en-US" sz="930" kern="1200" baseline="0" dirty="0">
              <a:solidFill>
                <a:srgbClr val="333399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1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18712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DB3-3976-4288-85E7-5405BC6E79F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9267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0853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5773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5764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fr-FR" dirty="0" err="1">
                <a:solidFill>
                  <a:srgbClr val="000000"/>
                </a:solidFill>
              </a:rPr>
              <a:t>lkjlkjlkjlkjlkjkl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375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068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9489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7750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4261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6713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2843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4935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593016" y="6519446"/>
            <a:ext cx="45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A3FFD64-B555-4607-8194-F5EC2A301902}" type="slidenum">
              <a:rPr lang="fr-FR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55572" y="-30162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000" kern="0">
                <a:latin typeface="Symbol" panose="05050102010706020507" pitchFamily="18" charset="2"/>
              </a:rPr>
              <a:t>g</a:t>
            </a:r>
            <a:r>
              <a:rPr lang="en-US" sz="2000" kern="0" baseline="-25000"/>
              <a:t>v</a:t>
            </a:r>
            <a:r>
              <a:rPr lang="en-US" sz="2000" kern="0"/>
              <a:t>pN* Electrocouplings from N</a:t>
            </a:r>
            <a:r>
              <a:rPr lang="en-US" sz="2000" kern="0">
                <a:latin typeface="Symbol" panose="05050102010706020507" pitchFamily="18" charset="2"/>
              </a:rPr>
              <a:t>p </a:t>
            </a:r>
            <a:r>
              <a:rPr lang="en-US" sz="2000" kern="0"/>
              <a:t>and </a:t>
            </a:r>
            <a:r>
              <a:rPr lang="en-US" sz="2000" kern="0">
                <a:latin typeface="Symbol" panose="05050102010706020507" pitchFamily="18" charset="2"/>
              </a:rPr>
              <a:t>p</a:t>
            </a:r>
            <a:r>
              <a:rPr lang="en-US" sz="2000" kern="0" baseline="30000"/>
              <a:t>+</a:t>
            </a:r>
            <a:r>
              <a:rPr lang="en-US" sz="2000" kern="0">
                <a:latin typeface="Symbol" panose="05050102010706020507" pitchFamily="18" charset="2"/>
              </a:rPr>
              <a:t>p</a:t>
            </a:r>
            <a:r>
              <a:rPr lang="en-US" sz="2000" kern="0" baseline="30000"/>
              <a:t>-</a:t>
            </a:r>
            <a:r>
              <a:rPr lang="en-US" sz="2000" kern="0"/>
              <a:t>p Electroproduction</a:t>
            </a:r>
            <a:endParaRPr lang="en-US" sz="2000" kern="0" dirty="0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55955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7561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593016" y="6519446"/>
            <a:ext cx="45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A3FFD64-B555-4607-8194-F5EC2A301902}" type="slidenum">
              <a:rPr lang="fr-FR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946972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574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8955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7" y="6553200"/>
            <a:ext cx="5925094" cy="304800"/>
          </a:xfrm>
          <a:solidFill>
            <a:schemeClr val="bg1"/>
          </a:solidFill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FR" dirty="0" err="1">
                <a:solidFill>
                  <a:srgbClr val="000000"/>
                </a:solidFill>
              </a:rPr>
              <a:t>V.I.Mokeev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899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4714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185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4942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4902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8380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3559" y="6553200"/>
            <a:ext cx="486064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3719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5244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8566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7238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1852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510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9833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8822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49" y="685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942C-BD50-4FC2-A952-1F84E0E6F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21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1635015"/>
            <a:ext cx="8382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649" y="6553200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3133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solidFill>
            <a:schemeClr val="bg1"/>
          </a:solidFill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27026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FFD64-B555-4607-8194-F5EC2A30190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41845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3405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884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57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49" y="685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9309" y="6392426"/>
            <a:ext cx="5090759" cy="304800"/>
          </a:xfrm>
          <a:prstGeom prst="rect">
            <a:avLst/>
          </a:prstGeom>
        </p:spPr>
        <p:txBody>
          <a:bodyPr/>
          <a:lstStyle/>
          <a:p>
            <a:fld id="{66D3942C-BD50-4FC2-A952-1F84E0E6F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5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1635015"/>
            <a:ext cx="8382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649" y="6553200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7406511" y="6518177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7532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368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593016" y="6519446"/>
            <a:ext cx="45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A3FFD64-B555-4607-8194-F5EC2A301902}" type="slidenum">
              <a:rPr lang="fr-FR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848047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32891" y="6529754"/>
            <a:ext cx="5040923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3FFD64-B555-4607-8194-F5EC2A301902}" type="slidenum">
              <a:rPr lang="fr-FR" smtClean="0"/>
              <a:pPr>
                <a:defRPr/>
              </a:pPr>
              <a:t>‹#›</a:t>
            </a:fld>
            <a:r>
              <a:rPr lang="fr-FR" dirty="0" err="1"/>
              <a:t>kjhkjhpoipoipoipo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3282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9630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8367803" y="6518031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A3FFD64-B555-4607-8194-F5EC2A301902}" type="slidenum">
              <a:rPr lang="fr-FR" sz="14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439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2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5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0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4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0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76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2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8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6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79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9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4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96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6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6888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8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0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1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15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3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46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21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42129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5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92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20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3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9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1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00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66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62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5143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666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4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39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59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88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5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6C4A-B739-420D-B35D-8875192A5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60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6801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  <a:cs typeface="+mn-cs"/>
              </a:rPr>
              <a:t>, </a:t>
            </a:r>
            <a:r>
              <a:rPr lang="en-US" sz="1000" baseline="0" dirty="0">
                <a:solidFill>
                  <a:srgbClr val="333399"/>
                </a:solidFill>
                <a:latin typeface="Arial" charset="0"/>
                <a:cs typeface="+mn-cs"/>
              </a:rPr>
              <a:t> IPN </a:t>
            </a:r>
            <a:r>
              <a:rPr lang="en-US" sz="1000" baseline="0" dirty="0" err="1">
                <a:solidFill>
                  <a:srgbClr val="333399"/>
                </a:solidFill>
                <a:latin typeface="Arial" charset="0"/>
                <a:cs typeface="+mn-cs"/>
              </a:rPr>
              <a:t>Orsay</a:t>
            </a:r>
            <a:r>
              <a:rPr lang="en-US" sz="1000" baseline="0" dirty="0">
                <a:solidFill>
                  <a:srgbClr val="333399"/>
                </a:solidFill>
                <a:latin typeface="Arial" charset="0"/>
                <a:cs typeface="+mn-cs"/>
              </a:rPr>
              <a:t> Workshop 22-24 May 2018</a:t>
            </a:r>
            <a:r>
              <a:rPr lang="en-US" sz="1000" dirty="0">
                <a:solidFill>
                  <a:srgbClr val="333399"/>
                </a:solidFill>
                <a:latin typeface="Arial" charset="0"/>
                <a:cs typeface="+mn-cs"/>
              </a:rPr>
              <a:t>                       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3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126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67D9-A135-450A-A873-F4D99D279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0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9331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323E-63DF-4E4D-A068-66E21F0D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19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639A-6A7E-4FB3-AE24-6BA7D084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35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A935-2138-4B6F-8DAB-5D8FC64D0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13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FF1B-F2D4-4257-B8CD-B5E449C48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3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3AD8-B8DA-4396-9614-D780CD490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104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3256-A9C4-4CFA-958A-5D9BC68CA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08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5DD6-78B6-4D32-BEAE-5E2359580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768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5938-05AA-4F08-8E61-FC81C0328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27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8367804" y="6518031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A3FFD64-B555-4607-8194-F5EC2A301902}" type="slidenum">
              <a:rPr lang="fr-FR" sz="105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0087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3916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8085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62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3893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7" y="6553200"/>
            <a:ext cx="5925094" cy="304800"/>
          </a:xfrm>
          <a:solidFill>
            <a:schemeClr val="bg1"/>
          </a:solidFill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, FB21 International Conference </a:t>
            </a:r>
            <a:r>
              <a:rPr lang="en-US" dirty="0" err="1">
                <a:solidFill>
                  <a:srgbClr val="333399"/>
                </a:solidFill>
                <a:latin typeface="Arial" charset="0"/>
              </a:rPr>
              <a:t>Chcago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 IL, USA, May 18-22, 2015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1187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747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5865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1471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fr-FR" dirty="0" err="1">
                <a:solidFill>
                  <a:srgbClr val="000000"/>
                </a:solidFill>
              </a:rPr>
              <a:t>lkjlkjlkjlkjlkjkl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4096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2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3560" y="6553200"/>
            <a:ext cx="486064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7113432" y="6553200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A3FFD64-B555-4607-8194-F5EC2A301902}" type="slidenum">
              <a:rPr lang="fr-FR" sz="105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6358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663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35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26565" y="6553200"/>
            <a:ext cx="5203148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6989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0865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435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1978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9127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942C-BD50-4FC2-A952-1F84E0E6FA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7383066" y="6553200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A3FFD64-B555-4607-8194-F5EC2A301902}" type="slidenum">
              <a:rPr lang="fr-FR" sz="105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332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1635015"/>
            <a:ext cx="8382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649" y="6553200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7406511" y="6518177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A3FFD64-B555-4607-8194-F5EC2A301902}" type="slidenum">
              <a:rPr lang="fr-FR" sz="105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553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solidFill>
            <a:schemeClr val="bg1"/>
          </a:solidFill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,  ECT* 2015 Workshop on Nucleon Resonances, October 12-16, 2015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95277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FFD64-B555-4607-8194-F5EC2A30190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52759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10726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773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1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888434" y="6555972"/>
            <a:ext cx="58541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dirty="0" smtClean="0">
                <a:solidFill>
                  <a:srgbClr val="333399"/>
                </a:solidFill>
                <a:latin typeface="Arial" charset="0"/>
              </a:rPr>
              <a:t>V.I.</a:t>
            </a:r>
            <a:r>
              <a:rPr lang="en-US" sz="900" baseline="0" dirty="0" smtClean="0">
                <a:solidFill>
                  <a:srgbClr val="333399"/>
                </a:solidFill>
                <a:latin typeface="Arial" charset="0"/>
              </a:rPr>
              <a:t> Mokeev, 8th Workshop of the APS Topical Group on Hadronic Physics, April 10-12, 2019                  </a:t>
            </a:r>
            <a:endParaRPr lang="en-US" sz="9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9035" y="64838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D6C5-A875-4F24-BA31-91001927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8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18" r:id="rId1"/>
    <p:sldLayoutId id="2147492138" r:id="rId2"/>
    <p:sldLayoutId id="2147492027" r:id="rId3"/>
    <p:sldLayoutId id="2147491998" r:id="rId4"/>
    <p:sldLayoutId id="2147491819" r:id="rId5"/>
    <p:sldLayoutId id="2147491820" r:id="rId6"/>
    <p:sldLayoutId id="2147491821" r:id="rId7"/>
    <p:sldLayoutId id="2147491822" r:id="rId8"/>
    <p:sldLayoutId id="2147491823" r:id="rId9"/>
    <p:sldLayoutId id="2147491824" r:id="rId10"/>
    <p:sldLayoutId id="2147491825" r:id="rId11"/>
    <p:sldLayoutId id="2147491826" r:id="rId12"/>
    <p:sldLayoutId id="2147491827" r:id="rId13"/>
    <p:sldLayoutId id="2147491828" r:id="rId14"/>
    <p:sldLayoutId id="2147491829" r:id="rId15"/>
    <p:sldLayoutId id="2147491830" r:id="rId16"/>
    <p:sldLayoutId id="2147492025" r:id="rId17"/>
    <p:sldLayoutId id="2147492026" r:id="rId18"/>
    <p:sldLayoutId id="2147491846" r:id="rId19"/>
    <p:sldLayoutId id="2147491850" r:id="rId20"/>
    <p:sldLayoutId id="2147491857" r:id="rId21"/>
    <p:sldLayoutId id="2147492237" r:id="rId2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649" y="6553200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1883895" y="6592503"/>
            <a:ext cx="59083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rgbClr val="333399"/>
                </a:solidFill>
                <a:latin typeface="Arial" charset="0"/>
              </a:rPr>
              <a:t>V.I.</a:t>
            </a:r>
            <a:r>
              <a:rPr lang="en-US" sz="1000" baseline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</a:rPr>
              <a:t>Mokeev, 8th Workshop of the APS Topical Group on Hadronic Physics, April 10-12, 2019 </a:t>
            </a:r>
            <a:endParaRPr lang="en-US" sz="10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1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7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68" r:id="rId1"/>
    <p:sldLayoutId id="2147492269" r:id="rId2"/>
    <p:sldLayoutId id="2147492270" r:id="rId3"/>
    <p:sldLayoutId id="2147492271" r:id="rId4"/>
    <p:sldLayoutId id="2147492272" r:id="rId5"/>
    <p:sldLayoutId id="2147492273" r:id="rId6"/>
    <p:sldLayoutId id="2147492274" r:id="rId7"/>
    <p:sldLayoutId id="2147492275" r:id="rId8"/>
    <p:sldLayoutId id="2147492276" r:id="rId9"/>
    <p:sldLayoutId id="2147492277" r:id="rId10"/>
    <p:sldLayoutId id="2147492278" r:id="rId11"/>
    <p:sldLayoutId id="2147492279" r:id="rId12"/>
    <p:sldLayoutId id="2147492280" r:id="rId13"/>
    <p:sldLayoutId id="2147492281" r:id="rId14"/>
    <p:sldLayoutId id="2147492282" r:id="rId15"/>
    <p:sldLayoutId id="2147492283" r:id="rId16"/>
    <p:sldLayoutId id="2147492284" r:id="rId17"/>
    <p:sldLayoutId id="2147492285" r:id="rId18"/>
    <p:sldLayoutId id="2147492286" r:id="rId19"/>
    <p:sldLayoutId id="2147492287" r:id="rId20"/>
    <p:sldLayoutId id="2147492288" r:id="rId2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8E92-87CA-4EFD-8377-628453FFB1D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99F8-1BE5-4DE9-A5E2-A40F23D79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4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26" r:id="rId1"/>
    <p:sldLayoutId id="2147492227" r:id="rId2"/>
    <p:sldLayoutId id="2147492228" r:id="rId3"/>
    <p:sldLayoutId id="2147492229" r:id="rId4"/>
    <p:sldLayoutId id="2147492230" r:id="rId5"/>
    <p:sldLayoutId id="2147492231" r:id="rId6"/>
    <p:sldLayoutId id="2147492232" r:id="rId7"/>
    <p:sldLayoutId id="2147492233" r:id="rId8"/>
    <p:sldLayoutId id="2147492234" r:id="rId9"/>
    <p:sldLayoutId id="2147492235" r:id="rId10"/>
    <p:sldLayoutId id="21474922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C1B3-B6B2-4E96-9D6F-5301F006D3F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V.I. Mokeev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BE90-90B6-4ABE-8872-4B7CD9A7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79" r:id="rId1"/>
    <p:sldLayoutId id="2147492180" r:id="rId2"/>
    <p:sldLayoutId id="2147492181" r:id="rId3"/>
    <p:sldLayoutId id="2147492182" r:id="rId4"/>
    <p:sldLayoutId id="2147492183" r:id="rId5"/>
    <p:sldLayoutId id="2147492184" r:id="rId6"/>
    <p:sldLayoutId id="2147492185" r:id="rId7"/>
    <p:sldLayoutId id="2147492186" r:id="rId8"/>
    <p:sldLayoutId id="2147492187" r:id="rId9"/>
    <p:sldLayoutId id="2147492188" r:id="rId10"/>
    <p:sldLayoutId id="21474921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3B080-71C8-427E-ADC4-FA2C4C461D5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A87D6-F012-4CAC-A0FC-D95696E6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67" r:id="rId1"/>
    <p:sldLayoutId id="2147492168" r:id="rId2"/>
    <p:sldLayoutId id="2147492169" r:id="rId3"/>
    <p:sldLayoutId id="2147492170" r:id="rId4"/>
    <p:sldLayoutId id="2147492171" r:id="rId5"/>
    <p:sldLayoutId id="2147492172" r:id="rId6"/>
    <p:sldLayoutId id="2147492173" r:id="rId7"/>
    <p:sldLayoutId id="2147492174" r:id="rId8"/>
    <p:sldLayoutId id="2147492175" r:id="rId9"/>
    <p:sldLayoutId id="2147492176" r:id="rId10"/>
    <p:sldLayoutId id="21474921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C3B6-CFE8-4D0C-8704-5E39B222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40" r:id="rId1"/>
    <p:sldLayoutId id="2147492141" r:id="rId2"/>
    <p:sldLayoutId id="2147492142" r:id="rId3"/>
    <p:sldLayoutId id="2147492143" r:id="rId4"/>
    <p:sldLayoutId id="2147492144" r:id="rId5"/>
    <p:sldLayoutId id="2147492145" r:id="rId6"/>
    <p:sldLayoutId id="2147492146" r:id="rId7"/>
    <p:sldLayoutId id="2147492147" r:id="rId8"/>
    <p:sldLayoutId id="2147492148" r:id="rId9"/>
    <p:sldLayoutId id="2147492149" r:id="rId10"/>
    <p:sldLayoutId id="21474921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DB27BB4-D46A-4374-B4F4-41608C1F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78" r:id="rId1"/>
    <p:sldLayoutId id="2147492079" r:id="rId2"/>
    <p:sldLayoutId id="2147492080" r:id="rId3"/>
    <p:sldLayoutId id="2147492081" r:id="rId4"/>
    <p:sldLayoutId id="2147492082" r:id="rId5"/>
    <p:sldLayoutId id="2147492083" r:id="rId6"/>
    <p:sldLayoutId id="2147492084" r:id="rId7"/>
    <p:sldLayoutId id="2147492085" r:id="rId8"/>
    <p:sldLayoutId id="2147492086" r:id="rId9"/>
    <p:sldLayoutId id="2147492087" r:id="rId10"/>
    <p:sldLayoutId id="214749208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649" y="6553200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321218" y="6580909"/>
            <a:ext cx="44831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" dirty="0" smtClean="0">
                <a:solidFill>
                  <a:srgbClr val="333399"/>
                </a:solidFill>
                <a:latin typeface="Arial" charset="0"/>
              </a:rPr>
              <a:t>V. Mokeev, 8th Workshop of the APS Topical Group on Hadronic Physics, April 10-12, 2019 </a:t>
            </a:r>
            <a:endParaRPr lang="en-US" sz="8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2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77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92" r:id="rId1"/>
    <p:sldLayoutId id="2147492193" r:id="rId2"/>
    <p:sldLayoutId id="2147492194" r:id="rId3"/>
    <p:sldLayoutId id="2147492195" r:id="rId4"/>
    <p:sldLayoutId id="2147492196" r:id="rId5"/>
    <p:sldLayoutId id="2147492197" r:id="rId6"/>
    <p:sldLayoutId id="2147492198" r:id="rId7"/>
    <p:sldLayoutId id="2147492199" r:id="rId8"/>
    <p:sldLayoutId id="2147492200" r:id="rId9"/>
    <p:sldLayoutId id="2147492201" r:id="rId10"/>
    <p:sldLayoutId id="2147492202" r:id="rId11"/>
    <p:sldLayoutId id="2147492203" r:id="rId12"/>
    <p:sldLayoutId id="2147492204" r:id="rId13"/>
    <p:sldLayoutId id="2147492205" r:id="rId14"/>
    <p:sldLayoutId id="2147492206" r:id="rId15"/>
    <p:sldLayoutId id="2147492207" r:id="rId16"/>
    <p:sldLayoutId id="2147492208" r:id="rId17"/>
    <p:sldLayoutId id="2147492209" r:id="rId18"/>
    <p:sldLayoutId id="2147492210" r:id="rId19"/>
    <p:sldLayoutId id="2147492211" r:id="rId20"/>
    <p:sldLayoutId id="2147492212" r:id="rId2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first level</a:t>
            </a:r>
          </a:p>
          <a:p>
            <a:pPr lvl="1"/>
            <a:r>
              <a:rPr lang="fr-FR"/>
              <a:t> second level</a:t>
            </a:r>
          </a:p>
          <a:p>
            <a:pPr lvl="2"/>
            <a:r>
              <a:rPr lang="fr-FR"/>
              <a:t> third level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      </a:t>
            </a:r>
            <a:endParaRPr lang="en-US" sz="10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786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39" r:id="rId1"/>
    <p:sldLayoutId id="2147492240" r:id="rId2"/>
    <p:sldLayoutId id="2147492241" r:id="rId3"/>
    <p:sldLayoutId id="2147492242" r:id="rId4"/>
    <p:sldLayoutId id="2147492243" r:id="rId5"/>
    <p:sldLayoutId id="2147492244" r:id="rId6"/>
    <p:sldLayoutId id="2147492245" r:id="rId7"/>
    <p:sldLayoutId id="2147492246" r:id="rId8"/>
    <p:sldLayoutId id="2147492247" r:id="rId9"/>
    <p:sldLayoutId id="2147492248" r:id="rId10"/>
    <p:sldLayoutId id="2147492249" r:id="rId11"/>
    <p:sldLayoutId id="2147492250" r:id="rId12"/>
    <p:sldLayoutId id="2147492251" r:id="rId1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first level</a:t>
            </a:r>
          </a:p>
          <a:p>
            <a:pPr lvl="1"/>
            <a:r>
              <a:rPr lang="fr-FR"/>
              <a:t> second level</a:t>
            </a:r>
          </a:p>
          <a:p>
            <a:pPr lvl="2"/>
            <a:r>
              <a:rPr lang="fr-FR"/>
              <a:t> third level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556513"/>
            <a:ext cx="715617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0000CC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V.I. Mokeev, 8 </a:t>
            </a:r>
            <a:r>
              <a:rPr lang="en-US" dirty="0" err="1" smtClean="0"/>
              <a:t>th</a:t>
            </a:r>
            <a:r>
              <a:rPr lang="en-US" dirty="0" smtClean="0"/>
              <a:t> Workshop of the APS Topical Group on Hadronic Physics, April 10-12, 2019 </a:t>
            </a:r>
            <a:r>
              <a:rPr lang="fr-FR" dirty="0" smtClean="0"/>
              <a:t>       </a:t>
            </a:r>
            <a:fld id="{9A3FFD64-B555-4607-8194-F5EC2A301902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5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54" r:id="rId1"/>
    <p:sldLayoutId id="2147492255" r:id="rId2"/>
    <p:sldLayoutId id="2147492256" r:id="rId3"/>
    <p:sldLayoutId id="2147492257" r:id="rId4"/>
    <p:sldLayoutId id="2147492258" r:id="rId5"/>
    <p:sldLayoutId id="2147492259" r:id="rId6"/>
    <p:sldLayoutId id="2147492260" r:id="rId7"/>
    <p:sldLayoutId id="2147492261" r:id="rId8"/>
    <p:sldLayoutId id="2147492262" r:id="rId9"/>
    <p:sldLayoutId id="2147492263" r:id="rId10"/>
    <p:sldLayoutId id="2147492264" r:id="rId11"/>
    <p:sldLayoutId id="2147492265" r:id="rId12"/>
    <p:sldLayoutId id="2147492266" r:id="rId1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5.jpeg"/><Relationship Id="rId5" Type="http://schemas.openxmlformats.org/officeDocument/2006/relationships/image" Target="../media/image200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1.xml"/><Relationship Id="rId6" Type="http://schemas.openxmlformats.org/officeDocument/2006/relationships/image" Target="../media/image16.emf"/><Relationship Id="rId5" Type="http://schemas.openxmlformats.org/officeDocument/2006/relationships/image" Target="../media/image12.jpe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416476" y="4125361"/>
            <a:ext cx="3106882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algn="ctr">
            <a:solidFill>
              <a:srgbClr val="7D7D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u="sng" dirty="0">
                <a:solidFill>
                  <a:srgbClr val="0000FF"/>
                </a:solidFill>
              </a:rPr>
              <a:t>V.I. </a:t>
            </a:r>
            <a:r>
              <a:rPr lang="en-US" sz="2000" b="1" u="sng" dirty="0" smtClean="0">
                <a:solidFill>
                  <a:srgbClr val="0000FF"/>
                </a:solidFill>
              </a:rPr>
              <a:t>Mokeev</a:t>
            </a:r>
            <a:r>
              <a:rPr lang="en-US" sz="2000" b="1" dirty="0" smtClean="0">
                <a:solidFill>
                  <a:srgbClr val="0000FF"/>
                </a:solidFill>
              </a:rPr>
              <a:t>, V.D. </a:t>
            </a:r>
            <a:r>
              <a:rPr lang="en-US" sz="2000" b="1" dirty="0" err="1" smtClean="0">
                <a:solidFill>
                  <a:srgbClr val="0000FF"/>
                </a:solidFill>
              </a:rPr>
              <a:t>Burkert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endParaRPr lang="en-US" sz="2000" b="1" dirty="0">
              <a:solidFill>
                <a:srgbClr val="0000FF"/>
              </a:solidFill>
            </a:endParaRPr>
          </a:p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Jefferson Laboratory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6528" y="5915495"/>
            <a:ext cx="9160528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8th Workshop of the APS Topical Group on Hadronic Physics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96"/>
            <a:ext cx="91440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New </a:t>
            </a:r>
            <a:r>
              <a:rPr lang="en-US" sz="2000" b="1" dirty="0" smtClean="0">
                <a:solidFill>
                  <a:srgbClr val="0000FF"/>
                </a:solidFill>
              </a:rPr>
              <a:t>Baryon States </a:t>
            </a:r>
            <a:r>
              <a:rPr lang="en-US" sz="2000" b="1" dirty="0">
                <a:solidFill>
                  <a:srgbClr val="0000FF"/>
                </a:solidFill>
              </a:rPr>
              <a:t>from </a:t>
            </a:r>
            <a:r>
              <a:rPr lang="en-US" sz="2000" b="1" dirty="0" smtClean="0">
                <a:solidFill>
                  <a:srgbClr val="0000FF"/>
                </a:solidFill>
              </a:rPr>
              <a:t>Exclusive Meson </a:t>
            </a:r>
            <a:r>
              <a:rPr lang="en-US" sz="2000" b="1" dirty="0" smtClean="0">
                <a:solidFill>
                  <a:srgbClr val="0000FF"/>
                </a:solidFill>
              </a:rPr>
              <a:t>Photo- and </a:t>
            </a:r>
            <a:r>
              <a:rPr lang="en-US" sz="2000" b="1" dirty="0" err="1" smtClean="0">
                <a:solidFill>
                  <a:srgbClr val="0000FF"/>
                </a:solidFill>
              </a:rPr>
              <a:t>Electroproduction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8249" y="4356887"/>
            <a:ext cx="4247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b="1" dirty="0"/>
              <a:t>N* spectrum </a:t>
            </a:r>
            <a:r>
              <a:rPr lang="en-US" sz="1400" b="1" dirty="0" smtClean="0"/>
              <a:t>and </a:t>
            </a:r>
            <a:r>
              <a:rPr lang="en-US" sz="1400" b="1" dirty="0" smtClean="0"/>
              <a:t>insights </a:t>
            </a:r>
            <a:r>
              <a:rPr lang="en-US" sz="1400" b="1" dirty="0" smtClean="0"/>
              <a:t>into </a:t>
            </a:r>
            <a:r>
              <a:rPr lang="en-US" sz="1400" b="1" dirty="0"/>
              <a:t>strong QCD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+mn-lt"/>
              </a:rPr>
              <a:t>New </a:t>
            </a:r>
            <a:r>
              <a:rPr lang="en-US" sz="1400" b="1" dirty="0">
                <a:latin typeface="+mn-lt"/>
              </a:rPr>
              <a:t>N* </a:t>
            </a:r>
            <a:r>
              <a:rPr lang="en-US" sz="1400" b="1" dirty="0" smtClean="0">
                <a:latin typeface="+mn-lt"/>
              </a:rPr>
              <a:t>states from </a:t>
            </a:r>
            <a:r>
              <a:rPr lang="en-US" sz="1400" b="1" dirty="0">
                <a:latin typeface="+mn-lt"/>
              </a:rPr>
              <a:t>exclusive meson photoproduction off protons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b="1" dirty="0"/>
              <a:t>Evidence for new N’(1720)3/2</a:t>
            </a:r>
            <a:r>
              <a:rPr lang="en-US" sz="1400" b="1" baseline="30000" dirty="0"/>
              <a:t>+</a:t>
            </a:r>
            <a:r>
              <a:rPr lang="en-US" sz="1400" b="1" dirty="0"/>
              <a:t> baryon state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b="1" dirty="0" smtClean="0"/>
              <a:t>Insight </a:t>
            </a:r>
            <a:r>
              <a:rPr lang="en-US" sz="1400" b="1" dirty="0" smtClean="0"/>
              <a:t>into </a:t>
            </a:r>
            <a:r>
              <a:rPr lang="en-US" sz="1400" b="1" dirty="0" smtClean="0"/>
              <a:t>the structure of new baryon states</a:t>
            </a:r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580" y="6299997"/>
            <a:ext cx="892808" cy="558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9" y="5191140"/>
            <a:ext cx="720242" cy="7141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88" y="5170359"/>
            <a:ext cx="1045748" cy="7064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/>
          <a:stretch/>
        </p:blipFill>
        <p:spPr>
          <a:xfrm>
            <a:off x="3941732" y="867616"/>
            <a:ext cx="4649506" cy="3379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60"/>
            <a:ext cx="4595010" cy="3446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7954" y="2510733"/>
            <a:ext cx="914400" cy="24622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+mj-lt"/>
              </a:rPr>
              <a:t>N’(1720)3/2</a:t>
            </a:r>
            <a:r>
              <a:rPr lang="en-US" sz="1000" b="1" baseline="30000" dirty="0" smtClean="0">
                <a:solidFill>
                  <a:srgbClr val="0000FF"/>
                </a:solidFill>
              </a:rPr>
              <a:t>+</a:t>
            </a:r>
            <a:endParaRPr lang="en-US" sz="1000" b="1" baseline="30000" dirty="0">
              <a:solidFill>
                <a:srgbClr val="0000FF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6627747" y="2557262"/>
            <a:ext cx="210207" cy="457200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37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43" y="1097727"/>
            <a:ext cx="4754880" cy="47548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7" y="1354164"/>
            <a:ext cx="4309792" cy="429768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-195030"/>
            <a:ext cx="8594527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800" dirty="0">
                <a:ea typeface="MS PGothic" pitchFamily="34" charset="-128"/>
              </a:rPr>
              <a:t>Analysis of the ep</a:t>
            </a:r>
            <a:r>
              <a:rPr lang="en-US" sz="1800" dirty="0">
                <a:latin typeface="Arial"/>
                <a:ea typeface="MS PGothic" pitchFamily="34" charset="-128"/>
                <a:cs typeface="Arial"/>
              </a:rPr>
              <a:t>→</a:t>
            </a:r>
            <a:r>
              <a:rPr lang="en-US" sz="1800" dirty="0">
                <a:ea typeface="MS PGothic" pitchFamily="34" charset="-128"/>
              </a:rPr>
              <a:t> </a:t>
            </a:r>
            <a:r>
              <a:rPr lang="en-US" sz="1800" dirty="0" err="1" smtClean="0">
                <a:ea typeface="MS PGothic" pitchFamily="34" charset="-128"/>
              </a:rPr>
              <a:t>e’</a:t>
            </a:r>
            <a:r>
              <a:rPr lang="en-US" sz="18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 smtClean="0">
                <a:latin typeface="Symbol" panose="05050102010706020507" pitchFamily="18" charset="2"/>
                <a:ea typeface="MS PGothic" pitchFamily="34" charset="-128"/>
              </a:rPr>
              <a:t>+</a:t>
            </a:r>
            <a:r>
              <a:rPr lang="en-US" sz="18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 smtClean="0">
                <a:latin typeface="Symbol" panose="05050102010706020507" pitchFamily="18" charset="2"/>
                <a:ea typeface="MS PGothic" pitchFamily="34" charset="-128"/>
              </a:rPr>
              <a:t>-</a:t>
            </a:r>
            <a:r>
              <a:rPr lang="en-US" sz="1800" dirty="0" err="1" smtClean="0">
                <a:ea typeface="MS PGothic" pitchFamily="34" charset="-128"/>
              </a:rPr>
              <a:t>p</a:t>
            </a:r>
            <a:r>
              <a:rPr lang="en-US" sz="1800" dirty="0" smtClean="0">
                <a:ea typeface="MS PGothic" pitchFamily="34" charset="-128"/>
              </a:rPr>
              <a:t> </a:t>
            </a:r>
            <a:r>
              <a:rPr lang="en-US" sz="1800" dirty="0">
                <a:ea typeface="MS PGothic" pitchFamily="34" charset="-128"/>
              </a:rPr>
              <a:t>CLAS data at W~1.7 GeV in the JM model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339829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17989" y="968992"/>
            <a:ext cx="16561" cy="4517408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43526" y="520717"/>
            <a:ext cx="429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00FF"/>
                </a:solidFill>
              </a:rPr>
              <a:t>C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onventional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N*-states with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r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couplings fit to the data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1107" y="522300"/>
            <a:ext cx="41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N’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(1720)3/2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candidate state is included </a:t>
            </a:r>
            <a:r>
              <a:rPr lang="en-US" sz="1400" b="1" dirty="0">
                <a:solidFill>
                  <a:srgbClr val="0000FF"/>
                </a:solidFill>
              </a:rPr>
              <a:t>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fit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32" y="1051560"/>
            <a:ext cx="362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2.85&lt;c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d.p.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&lt;3.03 (1.66 GeV&lt;W&lt;1.76 GeV)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961" y="1097727"/>
            <a:ext cx="3627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2.56&lt;c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d.p.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&lt;2.80 (1.66 GeV&lt;W&lt;1.76 GeV)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 bwMode="auto">
          <a:xfrm rot="18636915">
            <a:off x="6424774" y="4128183"/>
            <a:ext cx="182880" cy="491319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8636915">
            <a:off x="1954713" y="4241075"/>
            <a:ext cx="182880" cy="491319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37" y="5710860"/>
            <a:ext cx="9085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Fit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q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q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q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angular distributions requires essential contribution(s) from the resonance(s)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</a:t>
            </a:r>
            <a:r>
              <a:rPr kumimoji="0" lang="en-US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=3/2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Single state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</a:t>
            </a:r>
            <a:r>
              <a:rPr kumimoji="0" lang="en-US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=3/2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should have major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 (&gt;60%)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minor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r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(&lt;5%) decays in order to reproduce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pronounced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D-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peaks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and to avoid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-peak formation in the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mass distributions.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79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6" y="8902"/>
            <a:ext cx="9111180" cy="685800"/>
          </a:xfrm>
          <a:ln>
            <a:noFill/>
          </a:ln>
        </p:spPr>
        <p:txBody>
          <a:bodyPr/>
          <a:lstStyle/>
          <a:p>
            <a:r>
              <a:rPr lang="en-US" sz="1600" dirty="0">
                <a:ea typeface="MS PGothic" pitchFamily="34" charset="-128"/>
              </a:rPr>
              <a:t>Description of the CLAS 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+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-</a:t>
            </a:r>
            <a:r>
              <a:rPr lang="en-US" sz="1600" dirty="0" err="1">
                <a:ea typeface="MS PGothic" pitchFamily="34" charset="-128"/>
              </a:rPr>
              <a:t>p</a:t>
            </a:r>
            <a:r>
              <a:rPr lang="en-US" sz="1600" dirty="0">
                <a:ea typeface="MS PGothic" pitchFamily="34" charset="-128"/>
              </a:rPr>
              <a:t> Photoproduction off Protons Data with/without </a:t>
            </a:r>
            <a:br>
              <a:rPr lang="en-US" sz="1600" dirty="0">
                <a:ea typeface="MS PGothic" pitchFamily="34" charset="-128"/>
              </a:rPr>
            </a:br>
            <a:r>
              <a:rPr lang="en-US" sz="1600" dirty="0">
                <a:ea typeface="MS PGothic" pitchFamily="34" charset="-128"/>
              </a:rPr>
              <a:t>the New State </a:t>
            </a:r>
            <a:r>
              <a:rPr lang="en-US" sz="1600" dirty="0" smtClean="0">
                <a:ea typeface="MS PGothic" pitchFamily="34" charset="-128"/>
              </a:rPr>
              <a:t>N</a:t>
            </a:r>
            <a:r>
              <a:rPr lang="en-US" sz="1600" dirty="0">
                <a:ea typeface="MS PGothic" pitchFamily="34" charset="-128"/>
              </a:rPr>
              <a:t>’(1720)3/2</a:t>
            </a:r>
            <a:r>
              <a:rPr lang="en-US" sz="1600" baseline="30000" dirty="0">
                <a:ea typeface="MS PGothic" pitchFamily="34" charset="-128"/>
              </a:rPr>
              <a:t>+</a:t>
            </a:r>
            <a:r>
              <a:rPr lang="en-US" sz="1600" dirty="0">
                <a:ea typeface="MS PGothic" pitchFamily="34" charset="-128"/>
              </a:rPr>
              <a:t> </a:t>
            </a:r>
            <a:br>
              <a:rPr lang="en-US" sz="1600" dirty="0">
                <a:ea typeface="MS PGothic" pitchFamily="34" charset="-128"/>
              </a:rPr>
            </a:br>
            <a:endParaRPr lang="en-US" sz="1600" dirty="0">
              <a:ea typeface="MS PGothic" pitchFamily="34" charset="-128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7134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36" y="4533729"/>
            <a:ext cx="8436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Almost the same quality of  the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photoproduction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data </a:t>
            </a:r>
            <a:r>
              <a:rPr lang="en-US" sz="1200" b="1" dirty="0" smtClean="0">
                <a:solidFill>
                  <a:srgbClr val="000000"/>
                </a:solidFill>
              </a:rPr>
              <a:t>description 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achieved with and without  N’(1720)3/2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new state: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N(1720)3/2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N’(1720)3/2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1.19 &lt; </a:t>
            </a:r>
            <a:r>
              <a:rPr lang="en-US" sz="12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c</a:t>
            </a:r>
            <a:r>
              <a:rPr kumimoji="0" lang="en-US" sz="1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d.p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&lt; 1.28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N(1720)3/2</a:t>
            </a:r>
            <a:r>
              <a:rPr lang="en-US" sz="1200" b="1" baseline="30000" dirty="0">
                <a:solidFill>
                  <a:srgbClr val="000000"/>
                </a:solidFill>
              </a:rPr>
              <a:t>+</a:t>
            </a:r>
            <a:r>
              <a:rPr lang="en-US" sz="1200" b="1" dirty="0">
                <a:solidFill>
                  <a:srgbClr val="000000"/>
                </a:solidFill>
              </a:rPr>
              <a:t>  only                                                   1.08 &lt; </a:t>
            </a:r>
            <a:r>
              <a:rPr lang="en-US" sz="12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c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</a:rPr>
              <a:t>/</a:t>
            </a:r>
            <a:r>
              <a:rPr lang="en-US" sz="1200" b="1" dirty="0" err="1" smtClean="0">
                <a:solidFill>
                  <a:srgbClr val="000000"/>
                </a:solidFill>
              </a:rPr>
              <a:t>d.p</a:t>
            </a:r>
            <a:r>
              <a:rPr lang="en-US" sz="1200" b="1" dirty="0" err="1">
                <a:solidFill>
                  <a:srgbClr val="000000"/>
                </a:solidFill>
              </a:rPr>
              <a:t>.</a:t>
            </a:r>
            <a:r>
              <a:rPr lang="en-US" sz="1200" b="1" dirty="0">
                <a:solidFill>
                  <a:srgbClr val="000000"/>
                </a:solidFill>
              </a:rPr>
              <a:t> &lt; 1.26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4" y="930147"/>
            <a:ext cx="3291840" cy="329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874" y="930147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W=1.71 GeV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901" y="694702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One-fold differential cross sections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48" y="1105243"/>
            <a:ext cx="3332203" cy="33832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32360" y="667883"/>
            <a:ext cx="2451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Fully integrated cross sections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2543874" y="5183989"/>
            <a:ext cx="978408" cy="9144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543874" y="5385580"/>
            <a:ext cx="978408" cy="9144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983" y="5789087"/>
            <a:ext cx="817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Would it be possible to describe photo- and </a:t>
            </a:r>
            <a:r>
              <a:rPr lang="en-US" sz="1200" b="1" dirty="0" err="1">
                <a:solidFill>
                  <a:srgbClr val="0000FF"/>
                </a:solidFill>
              </a:rPr>
              <a:t>electroproduction</a:t>
            </a:r>
            <a:r>
              <a:rPr lang="en-US" sz="1200" b="1" dirty="0">
                <a:solidFill>
                  <a:srgbClr val="0000FF"/>
                </a:solidFill>
              </a:rPr>
              <a:t> data with Q</a:t>
            </a:r>
            <a:r>
              <a:rPr lang="en-US" sz="1200" b="1" baseline="30000" dirty="0">
                <a:solidFill>
                  <a:srgbClr val="0000FF"/>
                </a:solidFill>
              </a:rPr>
              <a:t>2</a:t>
            </a:r>
            <a:r>
              <a:rPr lang="en-US" sz="1200" b="1" dirty="0">
                <a:solidFill>
                  <a:srgbClr val="0000FF"/>
                </a:solidFill>
              </a:rPr>
              <a:t>-independent resonance </a:t>
            </a:r>
            <a:r>
              <a:rPr lang="en-US" sz="1200" b="1" dirty="0" smtClean="0">
                <a:solidFill>
                  <a:srgbClr val="0000FF"/>
                </a:solidFill>
              </a:rPr>
              <a:t>masses </a:t>
            </a:r>
            <a:endParaRPr lang="en-US" sz="1200" b="1" dirty="0">
              <a:solidFill>
                <a:srgbClr val="0000FF"/>
              </a:solidFill>
            </a:endParaRPr>
          </a:p>
          <a:p>
            <a:r>
              <a:rPr lang="en-US" sz="1200" b="1" dirty="0">
                <a:solidFill>
                  <a:srgbClr val="0000FF"/>
                </a:solidFill>
              </a:rPr>
              <a:t>a</a:t>
            </a:r>
            <a:r>
              <a:rPr lang="en-US" sz="1200" b="1" dirty="0" smtClean="0">
                <a:solidFill>
                  <a:srgbClr val="0000FF"/>
                </a:solidFill>
              </a:rPr>
              <a:t>nd total </a:t>
            </a:r>
            <a:r>
              <a:rPr lang="en-US" sz="1200" b="1" dirty="0">
                <a:solidFill>
                  <a:srgbClr val="0000FF"/>
                </a:solidFill>
              </a:rPr>
              <a:t>and partial hadron decay </a:t>
            </a:r>
            <a:r>
              <a:rPr lang="en-US" sz="1200" b="1" dirty="0" smtClean="0">
                <a:solidFill>
                  <a:srgbClr val="0000FF"/>
                </a:solidFill>
              </a:rPr>
              <a:t>widths?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5836" y="529383"/>
            <a:ext cx="212829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E.N. </a:t>
            </a:r>
            <a:r>
              <a:rPr lang="en-US" sz="1200" b="1" dirty="0" err="1">
                <a:solidFill>
                  <a:srgbClr val="0000FF"/>
                </a:solidFill>
              </a:rPr>
              <a:t>Golovach</a:t>
            </a:r>
            <a:r>
              <a:rPr lang="en-US" sz="1200" b="1" dirty="0">
                <a:solidFill>
                  <a:srgbClr val="0000FF"/>
                </a:solidFill>
              </a:rPr>
              <a:t> et </a:t>
            </a:r>
            <a:r>
              <a:rPr lang="en-US" sz="1200" b="1" dirty="0" smtClean="0">
                <a:solidFill>
                  <a:srgbClr val="0000FF"/>
                </a:solidFill>
              </a:rPr>
              <a:t>al., CLAS </a:t>
            </a:r>
            <a:r>
              <a:rPr lang="en-US" sz="1200" b="1" dirty="0">
                <a:solidFill>
                  <a:srgbClr val="0000FF"/>
                </a:solidFill>
              </a:rPr>
              <a:t>Collaboration, </a:t>
            </a:r>
            <a:r>
              <a:rPr lang="en-US" sz="1200" b="1" dirty="0" smtClean="0">
                <a:solidFill>
                  <a:srgbClr val="0000FF"/>
                </a:solidFill>
              </a:rPr>
              <a:t>Phys</a:t>
            </a:r>
            <a:r>
              <a:rPr lang="en-US" sz="1200" b="1" dirty="0">
                <a:solidFill>
                  <a:srgbClr val="0000FF"/>
                </a:solidFill>
              </a:rPr>
              <a:t>. Lett. B </a:t>
            </a:r>
            <a:r>
              <a:rPr lang="en-US" sz="1200" b="1" dirty="0" smtClean="0">
                <a:solidFill>
                  <a:srgbClr val="0000FF"/>
                </a:solidFill>
              </a:rPr>
              <a:t>788, 371 (2019).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8246" y="662532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CC"/>
                </a:solidFill>
              </a:rPr>
              <a:t>11</a:t>
            </a:r>
            <a:endParaRPr lang="en-US" sz="9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267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6" y="-109027"/>
            <a:ext cx="9111180" cy="685800"/>
          </a:xfrm>
          <a:ln>
            <a:noFill/>
          </a:ln>
        </p:spPr>
        <p:txBody>
          <a:bodyPr/>
          <a:lstStyle/>
          <a:p>
            <a:r>
              <a:rPr lang="en-US" sz="1600" dirty="0" smtClean="0">
                <a:ea typeface="MS PGothic" pitchFamily="34" charset="-128"/>
              </a:rPr>
              <a:t>Evidence </a:t>
            </a:r>
            <a:r>
              <a:rPr lang="en-US" sz="1600" dirty="0">
                <a:ea typeface="MS PGothic" pitchFamily="34" charset="-128"/>
              </a:rPr>
              <a:t>for the Existence of the New State N’(1720)3/2</a:t>
            </a:r>
            <a:r>
              <a:rPr lang="en-US" sz="1600" baseline="30000" dirty="0">
                <a:ea typeface="MS PGothic" pitchFamily="34" charset="-128"/>
              </a:rPr>
              <a:t>+</a:t>
            </a:r>
            <a:r>
              <a:rPr lang="en-US" sz="1600" dirty="0">
                <a:ea typeface="MS PGothic" pitchFamily="34" charset="-128"/>
              </a:rPr>
              <a:t> </a:t>
            </a:r>
            <a:br>
              <a:rPr lang="en-US" sz="1600" dirty="0">
                <a:ea typeface="MS PGothic" pitchFamily="34" charset="-128"/>
              </a:rPr>
            </a:br>
            <a:r>
              <a:rPr lang="en-US" sz="1600" dirty="0">
                <a:ea typeface="MS PGothic" pitchFamily="34" charset="-128"/>
              </a:rPr>
              <a:t>from Combined 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+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-</a:t>
            </a:r>
            <a:r>
              <a:rPr lang="en-US" sz="1600" dirty="0" err="1">
                <a:ea typeface="MS PGothic" pitchFamily="34" charset="-128"/>
              </a:rPr>
              <a:t>p</a:t>
            </a:r>
            <a:r>
              <a:rPr lang="en-US" sz="1600" dirty="0">
                <a:ea typeface="MS PGothic" pitchFamily="34" charset="-128"/>
              </a:rPr>
              <a:t> Analyses in both Photo- and Electroproduction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97783"/>
              </p:ext>
            </p:extLst>
          </p:nvPr>
        </p:nvGraphicFramePr>
        <p:xfrm>
          <a:off x="97135" y="1762813"/>
          <a:ext cx="4572000" cy="1464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BF(</a:t>
                      </a:r>
                      <a:r>
                        <a:rPr lang="en-US" sz="1200" b="1" dirty="0" err="1">
                          <a:latin typeface="Symbol" panose="05050102010706020507" pitchFamily="18" charset="2"/>
                        </a:rPr>
                        <a:t>pD</a:t>
                      </a:r>
                      <a:r>
                        <a:rPr lang="en-US" sz="1200" b="1" dirty="0"/>
                        <a:t>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BF(</a:t>
                      </a:r>
                      <a:r>
                        <a:rPr lang="en-US" sz="1200" b="1" dirty="0" err="1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200" b="1" dirty="0" err="1">
                          <a:latin typeface="+mn-lt"/>
                        </a:rPr>
                        <a:t>p</a:t>
                      </a:r>
                      <a:r>
                        <a:rPr lang="en-US" sz="1200" b="1" dirty="0"/>
                        <a:t>),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electroproduction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64-100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&lt;5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photoproduction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14-60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19-69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35" y="1074011"/>
            <a:ext cx="431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N(1720)3/2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hadronic decays from the CLAS data fit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conventional resonances  only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742" y="3747539"/>
            <a:ext cx="4292204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contradictory BF values for N(1720)3/2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decays to the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r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final states deduced from photo- 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electroproduction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data make it impossible to describe the data with  conventional states only.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99454"/>
              </p:ext>
            </p:extLst>
          </p:nvPr>
        </p:nvGraphicFramePr>
        <p:xfrm>
          <a:off x="5033355" y="1797122"/>
          <a:ext cx="3916906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Resonance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anose="05050102010706020507" pitchFamily="18" charset="2"/>
                        </a:rPr>
                        <a:t>pD</a:t>
                      </a:r>
                      <a:r>
                        <a:rPr lang="en-US" sz="1400" b="1" dirty="0"/>
                        <a:t>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400" b="1" dirty="0" err="1">
                          <a:latin typeface="+mn-lt"/>
                        </a:rPr>
                        <a:t>p</a:t>
                      </a:r>
                      <a:r>
                        <a:rPr lang="en-US" sz="1400" b="1" dirty="0"/>
                        <a:t>),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N’(1720)3/2</a:t>
                      </a:r>
                      <a:r>
                        <a:rPr lang="en-US" sz="1200" b="1" baseline="30000" dirty="0"/>
                        <a:t>+ 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electroproduction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47-64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46-62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3-10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4-13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N(1720)3/2</a:t>
                      </a:r>
                      <a:r>
                        <a:rPr lang="en-US" sz="1200" b="1" baseline="30000" dirty="0"/>
                        <a:t>+ 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electroproduction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39-55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38-53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23-49</a:t>
                      </a:r>
                    </a:p>
                    <a:p>
                      <a:pPr algn="ctr"/>
                      <a:r>
                        <a:rPr lang="en-US" sz="1200" b="1" dirty="0"/>
                        <a:t>31-46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200" b="1" dirty="0"/>
                        <a:t>(1700)3/2</a:t>
                      </a:r>
                      <a:r>
                        <a:rPr lang="en-US" sz="1200" b="1" baseline="30000" dirty="0"/>
                        <a:t>- 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electroproduction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77-95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78-93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baseline="0" dirty="0"/>
                        <a:t>   </a:t>
                      </a:r>
                      <a:r>
                        <a:rPr lang="en-US" sz="1200" b="1" dirty="0"/>
                        <a:t>3-5</a:t>
                      </a:r>
                    </a:p>
                    <a:p>
                      <a:pPr algn="ctr"/>
                      <a:r>
                        <a:rPr lang="en-US" sz="1200" b="1" baseline="0" dirty="0"/>
                        <a:t>   3</a:t>
                      </a:r>
                      <a:r>
                        <a:rPr lang="en-US" sz="1200" b="1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15946" y="943996"/>
            <a:ext cx="497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N* hadronic decays from the data fit that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incorporates the new N’(1720)3/2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0987" y="4494815"/>
            <a:ext cx="4145687" cy="160043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successful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description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photo-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electroproduction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achieved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implementing new N’(1720)3/2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state with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-independent hadronic decay widths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resonances contributing at W~1.7 GeV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provides strong evidence for the existence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 dirty="0">
                <a:solidFill>
                  <a:srgbClr val="3333FF"/>
                </a:solidFill>
              </a:rPr>
              <a:t>t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 new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N’(1720)3/2</a:t>
            </a:r>
            <a:r>
              <a:rPr kumimoji="0" lang="en-US" sz="1400" b="1" i="0" u="sng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8246" y="662532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CC"/>
                </a:solidFill>
              </a:rPr>
              <a:t>12</a:t>
            </a:r>
            <a:endParaRPr lang="en-US" sz="9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633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59" y="664119"/>
            <a:ext cx="3090922" cy="3090922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 bwMode="auto">
          <a:xfrm>
            <a:off x="7596554" y="2067171"/>
            <a:ext cx="351692" cy="196206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717323" y="2073836"/>
            <a:ext cx="879231" cy="613457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7948246" y="2488797"/>
            <a:ext cx="485890" cy="4068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7502720" y="2826820"/>
            <a:ext cx="445526" cy="687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6611815" y="2679641"/>
            <a:ext cx="890905" cy="14717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491589" y="1383323"/>
            <a:ext cx="413390" cy="292156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822173" y="2532463"/>
            <a:ext cx="540512" cy="2943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491589" y="2826820"/>
            <a:ext cx="330584" cy="14067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858247" y="1696707"/>
            <a:ext cx="486368" cy="6248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500554" y="1500554"/>
            <a:ext cx="357693" cy="196153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672184" y="1500554"/>
            <a:ext cx="828370" cy="392307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500554" y="1964088"/>
            <a:ext cx="307504" cy="17807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672184" y="1225534"/>
            <a:ext cx="828370" cy="75027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0" y="668246"/>
            <a:ext cx="2918628" cy="2918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70" y="701039"/>
            <a:ext cx="2967881" cy="29678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820" y="-148978"/>
            <a:ext cx="911118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The Parameters of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the new 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’(1720)3/2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+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State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from the CLAS Data Fit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49230" y="38964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327566" y="3941970"/>
            <a:ext cx="547687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12064" y="3849895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734" y="4450015"/>
            <a:ext cx="171450" cy="185738"/>
          </a:xfrm>
          <a:prstGeom prst="triangl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6"/>
          <p:cNvCxnSpPr>
            <a:cxnSpLocks noChangeShapeType="1"/>
          </p:cNvCxnSpPr>
          <p:nvPr/>
        </p:nvCxnSpPr>
        <p:spPr bwMode="auto">
          <a:xfrm rot="5400000">
            <a:off x="310896" y="4572000"/>
            <a:ext cx="5476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814788" y="3761184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N’(1720)3/2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526" y="4402428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N(1720)3/2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01" y="498969"/>
            <a:ext cx="8468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photo-/electrocouplings of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’(1720)3/2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conventional N(1720)3/2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states: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42270"/>
              </p:ext>
            </p:extLst>
          </p:nvPr>
        </p:nvGraphicFramePr>
        <p:xfrm>
          <a:off x="3059639" y="3740569"/>
          <a:ext cx="5645424" cy="1115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494">
                <a:tc>
                  <a:txBody>
                    <a:bodyPr/>
                    <a:lstStyle/>
                    <a:p>
                      <a:r>
                        <a:rPr lang="en-US" sz="1600" b="1" dirty="0"/>
                        <a:t>Resonance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Mass,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 width,</a:t>
                      </a:r>
                      <a:r>
                        <a:rPr lang="en-US" sz="1600" b="1" baseline="0" dirty="0"/>
                        <a:t> MeV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+mn-lt"/>
                        </a:rPr>
                        <a:t>N’(1720)3/2</a:t>
                      </a:r>
                      <a:r>
                        <a:rPr lang="en-US" sz="1600" b="1" baseline="30000" dirty="0">
                          <a:solidFill>
                            <a:srgbClr val="0000FF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1.715-1.735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120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+mn-lt"/>
                          <a:cs typeface="Arial"/>
                        </a:rPr>
                        <a:t>±6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n-lt"/>
                        </a:rPr>
                        <a:t>N(1720)3/2</a:t>
                      </a:r>
                      <a:r>
                        <a:rPr lang="en-US" sz="1600" b="1" baseline="30000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1.743-1.753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112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±8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 bwMode="auto">
          <a:xfrm>
            <a:off x="1858247" y="2169326"/>
            <a:ext cx="486368" cy="7262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391347" y="2532463"/>
            <a:ext cx="345226" cy="120875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854790" y="1666167"/>
            <a:ext cx="507895" cy="148103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675199" y="4863285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7948246" y="2184979"/>
            <a:ext cx="527539" cy="78398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16462" y="5089150"/>
            <a:ext cx="89883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N’(1720)3/2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+</a:t>
            </a:r>
            <a:r>
              <a:rPr lang="en-US" sz="1400" b="1" dirty="0" smtClean="0">
                <a:solidFill>
                  <a:srgbClr val="0000FF"/>
                </a:solidFill>
              </a:rPr>
              <a:t> is the only new resonance for which data on </a:t>
            </a:r>
            <a:r>
              <a:rPr lang="en-US" sz="1400" b="1" dirty="0" err="1" smtClean="0">
                <a:solidFill>
                  <a:srgbClr val="0000FF"/>
                </a:solidFill>
              </a:rPr>
              <a:t>electroexcitation</a:t>
            </a:r>
            <a:r>
              <a:rPr lang="en-US" sz="1400" b="1" dirty="0" smtClean="0">
                <a:solidFill>
                  <a:srgbClr val="0000FF"/>
                </a:solidFill>
              </a:rPr>
              <a:t> amplitudes have become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a</a:t>
            </a:r>
            <a:r>
              <a:rPr lang="en-US" sz="1400" b="1" dirty="0" smtClean="0">
                <a:solidFill>
                  <a:srgbClr val="0000FF"/>
                </a:solidFill>
              </a:rPr>
              <a:t>vailable.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Gaining </a:t>
            </a:r>
            <a:r>
              <a:rPr lang="en-US" sz="1400" b="1" dirty="0" smtClean="0">
                <a:solidFill>
                  <a:srgbClr val="0000FF"/>
                </a:solidFill>
              </a:rPr>
              <a:t>insight into the ``missing” resonance structure will shed light on their peculiar </a:t>
            </a:r>
            <a:r>
              <a:rPr lang="en-US" sz="1400" b="1" dirty="0" smtClean="0">
                <a:solidFill>
                  <a:srgbClr val="0000FF"/>
                </a:solidFill>
              </a:rPr>
              <a:t>structural 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r>
              <a:rPr lang="en-US" sz="1400" b="1" dirty="0" smtClean="0">
                <a:solidFill>
                  <a:srgbClr val="0000FF"/>
                </a:solidFill>
              </a:rPr>
              <a:t>features </a:t>
            </a:r>
            <a:r>
              <a:rPr lang="en-US" sz="1400" b="1" dirty="0" smtClean="0">
                <a:solidFill>
                  <a:srgbClr val="0000FF"/>
                </a:solidFill>
              </a:rPr>
              <a:t>that have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made them </a:t>
            </a:r>
            <a:r>
              <a:rPr lang="en-US" sz="1400" b="1" dirty="0" smtClean="0">
                <a:solidFill>
                  <a:srgbClr val="0000FF"/>
                </a:solidFill>
              </a:rPr>
              <a:t>so elusive, </a:t>
            </a:r>
            <a:r>
              <a:rPr lang="en-US" sz="1400" b="1" dirty="0" smtClean="0">
                <a:solidFill>
                  <a:srgbClr val="0000FF"/>
                </a:solidFill>
              </a:rPr>
              <a:t>as well as on the emergence of new resonances </a:t>
            </a:r>
            <a:r>
              <a:rPr lang="en-US" sz="1400" b="1" dirty="0" smtClean="0">
                <a:solidFill>
                  <a:srgbClr val="0000FF"/>
                </a:solidFill>
              </a:rPr>
              <a:t>from </a:t>
            </a:r>
            <a:r>
              <a:rPr lang="en-US" sz="1400" b="1" dirty="0" smtClean="0">
                <a:solidFill>
                  <a:srgbClr val="0000FF"/>
                </a:solidFill>
              </a:rPr>
              <a:t>QCD.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98246" y="662532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CC"/>
                </a:solidFill>
              </a:rPr>
              <a:t>13</a:t>
            </a:r>
            <a:endParaRPr lang="en-US" sz="9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692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9018" y="-6359"/>
            <a:ext cx="9054982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Future Extension of the Results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on </a:t>
            </a:r>
            <a:r>
              <a:rPr lang="en-US" sz="1800" kern="0" noProof="0" dirty="0" smtClean="0">
                <a:solidFill>
                  <a:srgbClr val="0000FF"/>
                </a:solidFill>
                <a:latin typeface="+mn-lt"/>
                <a:ea typeface="MS PGothic" pitchFamily="34" charset="-128"/>
              </a:rPr>
              <a:t>N</a:t>
            </a:r>
            <a:r>
              <a:rPr lang="en-US" sz="1800" kern="0" noProof="0" dirty="0" smtClean="0">
                <a:solidFill>
                  <a:srgbClr val="0000FF"/>
                </a:solidFill>
                <a:latin typeface="+mn-lt"/>
                <a:ea typeface="MS PGothic" pitchFamily="34" charset="-128"/>
              </a:rPr>
              <a:t>’(1720)3/2</a:t>
            </a:r>
            <a:r>
              <a:rPr lang="en-US" sz="1800" kern="0" baseline="30000" noProof="0" dirty="0" smtClean="0">
                <a:solidFill>
                  <a:srgbClr val="0000FF"/>
                </a:solidFill>
                <a:latin typeface="+mn-lt"/>
                <a:ea typeface="MS PGothic" pitchFamily="34" charset="-128"/>
              </a:rPr>
              <a:t>+</a:t>
            </a:r>
            <a:r>
              <a:rPr lang="en-US" sz="1800" kern="0" noProof="0" dirty="0" smtClean="0">
                <a:solidFill>
                  <a:srgbClr val="0000FF"/>
                </a:solidFill>
                <a:latin typeface="+mn-lt"/>
                <a:ea typeface="MS PGothic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Electrocouplings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MS PGothic" pitchFamily="34" charset="-128"/>
              <a:cs typeface="+mj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70292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" y="726416"/>
            <a:ext cx="5005755" cy="471877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5357446" y="1383323"/>
            <a:ext cx="64476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002215" y="1069682"/>
            <a:ext cx="283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JM18 model version adjusted to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preliminary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A.Trivedi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&amp; R.W.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Gothe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357445" y="1969477"/>
            <a:ext cx="644769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053797" y="1830977"/>
            <a:ext cx="195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Resonant contributions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363306" y="2344615"/>
            <a:ext cx="644769" cy="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053797" y="2206115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Non-resonant contributions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45685" y="3610892"/>
            <a:ext cx="39565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Significant resonant contributions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pronounced differences in behavior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the resonant /non-resonant contributions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seen in all nine one-fold differential 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sections.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821" y="5644067"/>
            <a:ext cx="890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the near term future electrocouplings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new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baryon state N’(1720)3/2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will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become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available in 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00FF"/>
                </a:solidFill>
              </a:rPr>
              <a:t>Q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-bins at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2.0 GeV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&lt;Q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&lt;5.0 GeV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8246" y="662532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CC"/>
                </a:solidFill>
              </a:rPr>
              <a:t>14</a:t>
            </a:r>
            <a:endParaRPr lang="en-US" sz="9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70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820" y="-148978"/>
            <a:ext cx="911118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Recent CLAS Data on </a:t>
            </a:r>
            <a:r>
              <a:rPr lang="en-US" sz="1800" kern="0" noProof="0" dirty="0" err="1" smtClean="0">
                <a:solidFill>
                  <a:srgbClr val="3333CC"/>
                </a:solidFill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kern="0" baseline="30000" noProof="0" dirty="0" err="1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+</a:t>
            </a:r>
            <a:r>
              <a:rPr lang="en-US" sz="1800" kern="0" noProof="0" dirty="0" err="1" smtClean="0">
                <a:solidFill>
                  <a:srgbClr val="3333CC"/>
                </a:solidFill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kern="0" baseline="30000" noProof="0" dirty="0" err="1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-</a:t>
            </a:r>
            <a:r>
              <a:rPr lang="en-US" sz="1800" kern="0" noProof="0" dirty="0" err="1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p</a:t>
            </a:r>
            <a:r>
              <a:rPr lang="en-US" sz="1800" kern="0" noProof="0" dirty="0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1800" kern="0" noProof="0" dirty="0" err="1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Electroproduction</a:t>
            </a:r>
            <a:r>
              <a:rPr lang="en-US" sz="1800" kern="0" noProof="0" dirty="0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1800" kern="0" noProof="0" dirty="0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off Protons at 0.4&lt;Q</a:t>
            </a:r>
            <a:r>
              <a:rPr lang="en-US" sz="1800" kern="0" baseline="30000" noProof="0" dirty="0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2</a:t>
            </a:r>
            <a:r>
              <a:rPr lang="en-US" sz="1800" kern="0" noProof="0" dirty="0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&lt;1.0 GeV</a:t>
            </a:r>
            <a:r>
              <a:rPr lang="en-US" sz="1800" kern="0" baseline="30000" noProof="0" dirty="0" smtClean="0">
                <a:solidFill>
                  <a:srgbClr val="3333CC"/>
                </a:solidFill>
                <a:latin typeface="Arial"/>
                <a:ea typeface="MS PGothic" pitchFamily="34" charset="-128"/>
              </a:rPr>
              <a:t>2</a:t>
            </a:r>
            <a:endParaRPr kumimoji="0" lang="en-US" sz="1800" b="1" i="0" u="none" strike="noStrike" kern="0" cap="none" spc="0" normalizeH="0" baseline="3000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49230" y="38964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5391347" y="2532463"/>
            <a:ext cx="345226" cy="120875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675199" y="4863285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0" y="735352"/>
            <a:ext cx="4849614" cy="339772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51944" y="462138"/>
            <a:ext cx="7948225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FF"/>
                </a:solidFill>
                <a:latin typeface="+mn-lt"/>
              </a:rPr>
              <a:t>G</a:t>
            </a:r>
            <a:r>
              <a:rPr kumimoji="0" lang="en-US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. V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.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Fedotov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Iu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.  A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Skorodumina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et al., CLAS </a:t>
            </a:r>
            <a:r>
              <a:rPr kumimoji="0" lang="en-US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Collaboration,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Phys. Rev. 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C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98, 025203 (2018</a:t>
            </a:r>
            <a:r>
              <a:rPr kumimoji="0" lang="en-US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).</a:t>
            </a:r>
            <a:r>
              <a:rPr kumimoji="0" lang="en-US" sz="1200" b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(USC Group)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0179" y="4133075"/>
            <a:ext cx="2864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JM </a:t>
            </a:r>
            <a:r>
              <a:rPr lang="en-US" sz="1400" u="sng" dirty="0" smtClean="0"/>
              <a:t>model/TWOPEG EG </a:t>
            </a:r>
            <a:r>
              <a:rPr lang="en-US" sz="1400" u="sng" dirty="0"/>
              <a:t>analysis: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5430179" y="5003993"/>
            <a:ext cx="54232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058222" y="4825797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full cross section  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5430178" y="4691111"/>
            <a:ext cx="54232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140672" y="4510294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resonant contribution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293" y="5625378"/>
            <a:ext cx="905495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000000"/>
                </a:solidFill>
              </a:rPr>
              <a:t>Promising prospect to </a:t>
            </a:r>
            <a:r>
              <a:rPr lang="en-US" sz="1400" b="1" dirty="0" smtClean="0">
                <a:solidFill>
                  <a:srgbClr val="000000"/>
                </a:solidFill>
              </a:rPr>
              <a:t>obtain 8 additional points </a:t>
            </a:r>
            <a:r>
              <a:rPr lang="en-US" sz="1400" b="1" dirty="0">
                <a:solidFill>
                  <a:srgbClr val="000000"/>
                </a:solidFill>
              </a:rPr>
              <a:t>on Q</a:t>
            </a:r>
            <a:r>
              <a:rPr lang="en-US" sz="1400" b="1" baseline="30000" dirty="0">
                <a:solidFill>
                  <a:srgbClr val="000000"/>
                </a:solidFill>
              </a:rPr>
              <a:t>2</a:t>
            </a:r>
            <a:r>
              <a:rPr lang="en-US" sz="1400" b="1" dirty="0">
                <a:solidFill>
                  <a:srgbClr val="000000"/>
                </a:solidFill>
              </a:rPr>
              <a:t>-evolution of N’(1720)3/2</a:t>
            </a:r>
            <a:r>
              <a:rPr lang="en-US" sz="1400" b="1" baseline="30000" dirty="0">
                <a:solidFill>
                  <a:srgbClr val="000000"/>
                </a:solidFill>
              </a:rPr>
              <a:t>+</a:t>
            </a:r>
            <a:r>
              <a:rPr lang="en-US" sz="1400" b="1" dirty="0">
                <a:solidFill>
                  <a:srgbClr val="000000"/>
                </a:solidFill>
              </a:rPr>
              <a:t> electrocouplings </a:t>
            </a:r>
            <a:r>
              <a:rPr lang="en-US" sz="1400" b="1" dirty="0" smtClean="0">
                <a:solidFill>
                  <a:srgbClr val="000000"/>
                </a:solidFill>
              </a:rPr>
              <a:t>in </a:t>
            </a:r>
            <a:r>
              <a:rPr lang="en-US" sz="1400" b="1" dirty="0">
                <a:solidFill>
                  <a:srgbClr val="000000"/>
                </a:solidFill>
              </a:rPr>
              <a:t>the range of 0.4 GeV</a:t>
            </a:r>
            <a:r>
              <a:rPr lang="en-US" sz="1400" b="1" baseline="30000" dirty="0">
                <a:solidFill>
                  <a:srgbClr val="000000"/>
                </a:solidFill>
              </a:rPr>
              <a:t>2</a:t>
            </a:r>
            <a:r>
              <a:rPr lang="en-US" sz="1400" b="1" dirty="0">
                <a:solidFill>
                  <a:srgbClr val="000000"/>
                </a:solidFill>
              </a:rPr>
              <a:t> &lt; Q</a:t>
            </a:r>
            <a:r>
              <a:rPr lang="en-US" sz="1400" b="1" baseline="30000" dirty="0">
                <a:solidFill>
                  <a:srgbClr val="000000"/>
                </a:solidFill>
              </a:rPr>
              <a:t>2</a:t>
            </a:r>
            <a:r>
              <a:rPr lang="en-US" sz="1400" b="1" dirty="0">
                <a:solidFill>
                  <a:srgbClr val="000000"/>
                </a:solidFill>
              </a:rPr>
              <a:t>&lt; 0.8 </a:t>
            </a:r>
            <a:r>
              <a:rPr lang="en-US" sz="1400" b="1" dirty="0" smtClean="0">
                <a:solidFill>
                  <a:srgbClr val="000000"/>
                </a:solidFill>
              </a:rPr>
              <a:t>GeV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</a:rPr>
              <a:t>.</a:t>
            </a:r>
            <a:endParaRPr lang="en-US" sz="14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b="1" baseline="30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88" y="785438"/>
            <a:ext cx="3418200" cy="3315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62" y="4348743"/>
            <a:ext cx="4859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9 one-fold differential cross sections at W&lt;1.8 GeV and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0.4 GeV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</a:rPr>
              <a:t> &lt;Q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</a:rPr>
              <a:t> &lt;1.0 GeV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</a:rPr>
              <a:t> of the best statistical and </a:t>
            </a:r>
          </a:p>
          <a:p>
            <a:pPr lvl="0"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systematical accuracy </a:t>
            </a:r>
            <a:r>
              <a:rPr lang="en-US" sz="1400" b="1" dirty="0">
                <a:solidFill>
                  <a:srgbClr val="0000FF"/>
                </a:solidFill>
              </a:rPr>
              <a:t>obtained with minimal bin size 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lvl="0"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over </a:t>
            </a:r>
            <a:r>
              <a:rPr lang="en-US" sz="1400" b="1" dirty="0">
                <a:solidFill>
                  <a:srgbClr val="0000FF"/>
                </a:solidFill>
              </a:rPr>
              <a:t>Q</a:t>
            </a:r>
            <a:r>
              <a:rPr lang="en-US" sz="1400" b="1" baseline="30000" dirty="0">
                <a:solidFill>
                  <a:srgbClr val="0000FF"/>
                </a:solidFill>
              </a:rPr>
              <a:t>2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ever achieved </a:t>
            </a:r>
            <a:r>
              <a:rPr lang="en-US" sz="1400" b="1" dirty="0" smtClean="0">
                <a:solidFill>
                  <a:srgbClr val="0000FF"/>
                </a:solidFill>
              </a:rPr>
              <a:t>(</a:t>
            </a:r>
            <a:r>
              <a:rPr lang="en-US" sz="14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 smtClean="0">
                <a:solidFill>
                  <a:srgbClr val="0000FF"/>
                </a:solidFill>
              </a:rPr>
              <a:t>Q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1400" b="1" dirty="0">
                <a:solidFill>
                  <a:srgbClr val="0000FF"/>
                </a:solidFill>
              </a:rPr>
              <a:t>= 0.05 </a:t>
            </a:r>
            <a:r>
              <a:rPr lang="en-US" sz="1400" b="1" dirty="0" smtClean="0">
                <a:solidFill>
                  <a:srgbClr val="0000FF"/>
                </a:solidFill>
              </a:rPr>
              <a:t>GeV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</a:rPr>
              <a:t>)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8246" y="662532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CC"/>
                </a:solidFill>
              </a:rPr>
              <a:t>15</a:t>
            </a:r>
            <a:endParaRPr lang="en-US" sz="9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500" y="-287543"/>
            <a:ext cx="9217024" cy="976312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Conclusions and Outlook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7937" y="35626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369" y="688769"/>
            <a:ext cx="895738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CLAS </a:t>
            </a:r>
            <a:r>
              <a:rPr lang="en-US" sz="1600" b="1" dirty="0"/>
              <a:t>data on exclusive meson photo- and </a:t>
            </a:r>
            <a:r>
              <a:rPr lang="en-US" sz="1600" b="1" dirty="0" err="1" smtClean="0"/>
              <a:t>electroproduction</a:t>
            </a:r>
            <a:r>
              <a:rPr lang="en-US" sz="1600" b="1" dirty="0" smtClean="0"/>
              <a:t> have considerably  extended our </a:t>
            </a:r>
            <a:r>
              <a:rPr lang="en-US" sz="1600" b="1" dirty="0" smtClean="0"/>
              <a:t>knowledge on the excited nucleon state spectrum.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new </a:t>
            </a:r>
            <a:r>
              <a:rPr lang="en-US" sz="1600" b="1" dirty="0" smtClean="0"/>
              <a:t>N(1895)1/2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and </a:t>
            </a:r>
            <a:r>
              <a:rPr lang="en-US" sz="1600" b="1" dirty="0"/>
              <a:t>N(1900)3/2</a:t>
            </a:r>
            <a:r>
              <a:rPr lang="en-US" sz="1600" b="1" baseline="30000" dirty="0"/>
              <a:t>+</a:t>
            </a:r>
            <a:r>
              <a:rPr lang="en-US" sz="1600" b="1" dirty="0"/>
              <a:t> </a:t>
            </a:r>
            <a:r>
              <a:rPr lang="en-US" sz="1600" b="1" dirty="0" smtClean="0"/>
              <a:t>resonances with the four star PDG ratings were established in the global </a:t>
            </a:r>
            <a:r>
              <a:rPr lang="en-US" sz="1600" b="1" dirty="0"/>
              <a:t>multi-channel analysis of the exclusive photo- and </a:t>
            </a:r>
            <a:r>
              <a:rPr lang="en-US" sz="1600" b="1" dirty="0" err="1"/>
              <a:t>hadroproduction</a:t>
            </a:r>
            <a:r>
              <a:rPr lang="en-US" sz="1600" b="1" dirty="0"/>
              <a:t> </a:t>
            </a:r>
            <a:r>
              <a:rPr lang="en-US" sz="1600" b="1" dirty="0" smtClean="0"/>
              <a:t>channels with a major impact </a:t>
            </a:r>
            <a:r>
              <a:rPr lang="en-US" sz="1600" b="1" dirty="0"/>
              <a:t>from the CLAS K</a:t>
            </a:r>
            <a:r>
              <a:rPr lang="en-US" sz="1600" b="1" dirty="0">
                <a:latin typeface="Symbol" panose="05050102010706020507" pitchFamily="18" charset="2"/>
              </a:rPr>
              <a:t>L</a:t>
            </a:r>
            <a:r>
              <a:rPr lang="en-US" sz="1600" b="1" dirty="0"/>
              <a:t>, K</a:t>
            </a:r>
            <a:r>
              <a:rPr lang="en-US" sz="1600" b="1" dirty="0">
                <a:latin typeface="Symbol" panose="05050102010706020507" pitchFamily="18" charset="2"/>
              </a:rPr>
              <a:t>S</a:t>
            </a:r>
            <a:r>
              <a:rPr lang="en-US" sz="1600" b="1" dirty="0"/>
              <a:t> </a:t>
            </a:r>
            <a:r>
              <a:rPr lang="en-US" sz="1600" b="1" dirty="0" err="1"/>
              <a:t>photoproduction</a:t>
            </a:r>
            <a:r>
              <a:rPr lang="en-US" sz="1600" b="1" dirty="0"/>
              <a:t> </a:t>
            </a:r>
            <a:r>
              <a:rPr lang="en-US" sz="1600" b="1" dirty="0" smtClean="0"/>
              <a:t>data. </a:t>
            </a:r>
            <a:r>
              <a:rPr lang="en-US" sz="1600" b="1" dirty="0" smtClean="0">
                <a:solidFill>
                  <a:srgbClr val="0000CC"/>
                </a:solidFill>
              </a:rPr>
              <a:t>The 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</a:rPr>
              <a:t>long-term objective </a:t>
            </a:r>
            <a:r>
              <a:rPr lang="en-US" sz="1600" b="1" dirty="0" smtClean="0">
                <a:solidFill>
                  <a:srgbClr val="0000CC"/>
                </a:solidFill>
              </a:rPr>
              <a:t>of the </a:t>
            </a:r>
            <a:r>
              <a:rPr lang="en-US" sz="1600" b="1" dirty="0" smtClean="0">
                <a:solidFill>
                  <a:srgbClr val="0000CC"/>
                </a:solidFill>
              </a:rPr>
              <a:t>discovery of </a:t>
            </a:r>
            <a:r>
              <a:rPr lang="en-US" sz="1600" b="1" dirty="0" smtClean="0">
                <a:solidFill>
                  <a:srgbClr val="0000CC"/>
                </a:solidFill>
              </a:rPr>
              <a:t>some of the ``</a:t>
            </a:r>
            <a:r>
              <a:rPr lang="en-US" sz="1600" b="1" dirty="0" smtClean="0">
                <a:solidFill>
                  <a:srgbClr val="0000CC"/>
                </a:solidFill>
              </a:rPr>
              <a:t>missing” baryon states has been achieved</a:t>
            </a:r>
            <a:r>
              <a:rPr lang="en-US" sz="1600" b="1" dirty="0">
                <a:solidFill>
                  <a:srgbClr val="0000CC"/>
                </a:solidFill>
              </a:rPr>
              <a:t>!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   </a:t>
            </a:r>
            <a:endParaRPr lang="en-US" sz="1600" b="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Combined </a:t>
            </a:r>
            <a:r>
              <a:rPr lang="en-US" sz="1600" b="1" dirty="0">
                <a:latin typeface="+mj-lt"/>
              </a:rPr>
              <a:t>studies of exclusive 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/>
              <a:t>+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/>
              <a:t>-</a:t>
            </a:r>
            <a:r>
              <a:rPr lang="en-US" sz="1600" b="1" dirty="0" err="1"/>
              <a:t>p</a:t>
            </a:r>
            <a:r>
              <a:rPr lang="en-US" sz="1600" b="1" dirty="0"/>
              <a:t> photo-/electroproduction off proton data </a:t>
            </a:r>
            <a:r>
              <a:rPr lang="en-US" sz="1600" b="1" dirty="0" smtClean="0"/>
              <a:t>have revealed </a:t>
            </a:r>
            <a:r>
              <a:rPr lang="en-US" sz="1600" b="1" dirty="0"/>
              <a:t>convincing evidence for </a:t>
            </a:r>
            <a:r>
              <a:rPr lang="en-US" sz="1600" b="1" dirty="0" smtClean="0"/>
              <a:t>the existence </a:t>
            </a:r>
            <a:r>
              <a:rPr lang="en-US" sz="1600" b="1" dirty="0"/>
              <a:t>of </a:t>
            </a:r>
            <a:r>
              <a:rPr lang="en-US" sz="1600" b="1" dirty="0" smtClean="0"/>
              <a:t>the new </a:t>
            </a:r>
            <a:r>
              <a:rPr lang="en-US" sz="1600" b="1" dirty="0"/>
              <a:t>N’(1720)3/2</a:t>
            </a:r>
            <a:r>
              <a:rPr lang="en-US" sz="1600" b="1" baseline="30000" dirty="0"/>
              <a:t>+</a:t>
            </a:r>
            <a:r>
              <a:rPr lang="en-US" sz="1600" b="1" dirty="0"/>
              <a:t> </a:t>
            </a:r>
            <a:r>
              <a:rPr lang="en-US" sz="1600" b="1" dirty="0" smtClean="0"/>
              <a:t>resonance. 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The results on N’(1720)3/2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 electrocouplings </a:t>
            </a:r>
            <a:r>
              <a:rPr lang="en-US" sz="1600" b="1" dirty="0"/>
              <a:t>offer insight </a:t>
            </a:r>
            <a:r>
              <a:rPr lang="en-US" sz="1600" b="1" dirty="0" smtClean="0"/>
              <a:t>into </a:t>
            </a:r>
            <a:r>
              <a:rPr lang="en-US" sz="1600" b="1" dirty="0"/>
              <a:t>the </a:t>
            </a:r>
            <a:r>
              <a:rPr lang="en-US" sz="1600" b="1" dirty="0" smtClean="0"/>
              <a:t>particular structural features which make ``missing” resonances different </a:t>
            </a:r>
            <a:r>
              <a:rPr lang="en-US" sz="1600" b="1" dirty="0"/>
              <a:t>-</a:t>
            </a:r>
            <a:r>
              <a:rPr lang="en-US" sz="1600" b="1" dirty="0" smtClean="0"/>
              <a:t> </a:t>
            </a:r>
            <a:r>
              <a:rPr lang="en-US" sz="1600" b="1" dirty="0" smtClean="0"/>
              <a:t>joint </a:t>
            </a:r>
            <a:r>
              <a:rPr lang="en-US" sz="1600" b="1" dirty="0" smtClean="0"/>
              <a:t>effort </a:t>
            </a:r>
            <a:r>
              <a:rPr lang="en-US" sz="1600" b="1" dirty="0" smtClean="0"/>
              <a:t>with the hadron structure </a:t>
            </a:r>
            <a:r>
              <a:rPr lang="en-US" sz="1600" b="1" dirty="0" smtClean="0"/>
              <a:t>theory developments.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Observation of new baryon states in exclusive </a:t>
            </a:r>
            <a:r>
              <a:rPr lang="en-US" sz="1600" b="1" dirty="0" err="1" smtClean="0"/>
              <a:t>electroproduction</a:t>
            </a:r>
            <a:r>
              <a:rPr lang="en-US" sz="1600" b="1" dirty="0" smtClean="0"/>
              <a:t> data with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-independent masses, total, and partial hadronic decay widths will support their existence in a nearly </a:t>
            </a:r>
            <a:r>
              <a:rPr lang="en-US" sz="1600" b="1" dirty="0" smtClean="0"/>
              <a:t>model-independent way, </a:t>
            </a:r>
            <a:r>
              <a:rPr lang="en-US" sz="1600" b="1" dirty="0" smtClean="0"/>
              <a:t>completing </a:t>
            </a:r>
            <a:r>
              <a:rPr lang="en-US" sz="1600" b="1" dirty="0" smtClean="0"/>
              <a:t>the exploration </a:t>
            </a:r>
            <a:r>
              <a:rPr lang="en-US" sz="1600" b="1" dirty="0" smtClean="0"/>
              <a:t>of the N* spectrum in the experiments with electromagnetic probes.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41793" y="654586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CC"/>
                </a:solidFill>
              </a:rPr>
              <a:t>16</a:t>
            </a:r>
            <a:endParaRPr lang="en-US" sz="9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48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45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820" y="-148978"/>
            <a:ext cx="911118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3333CC"/>
                </a:solidFill>
                <a:latin typeface="Arial"/>
                <a:ea typeface="MS PGothic" pitchFamily="34" charset="-128"/>
              </a:rPr>
              <a:t>Accessing the Nature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of N’(1720)3/2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+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 New State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49230" y="38964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333" y="1075444"/>
            <a:ext cx="90104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CQM evaluation of N(1720)3/2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N’(1720)3/2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electrocouplings assuming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[56,2+] and [20,1+] SU(6)-</a:t>
            </a:r>
            <a:r>
              <a:rPr lang="en-US" sz="1400" b="1" noProof="0" dirty="0" smtClean="0">
                <a:solidFill>
                  <a:srgbClr val="000000"/>
                </a:solidFill>
              </a:rPr>
              <a:t>assignments</a:t>
            </a:r>
            <a:r>
              <a:rPr lang="en-US" sz="1400" b="1" dirty="0" smtClean="0">
                <a:solidFill>
                  <a:srgbClr val="000000"/>
                </a:solidFill>
              </a:rPr>
              <a:t>, respectively. 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If the CLAS results on N’(1720)3/2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+</a:t>
            </a:r>
            <a:r>
              <a:rPr lang="en-US" sz="1400" b="1" dirty="0" smtClean="0">
                <a:solidFill>
                  <a:srgbClr val="000000"/>
                </a:solidFill>
              </a:rPr>
              <a:t> electrocouplings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will be reproduced, then the N’(1720)3/2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+</a:t>
            </a:r>
            <a:r>
              <a:rPr lang="en-US" sz="1400" b="1" dirty="0" smtClean="0">
                <a:solidFill>
                  <a:srgbClr val="000000"/>
                </a:solidFill>
              </a:rPr>
              <a:t> is the long time awaited double-orbital excitations over </a:t>
            </a:r>
            <a:r>
              <a:rPr lang="en-US" sz="14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r>
              <a:rPr lang="en-US" sz="1400" b="1" dirty="0" smtClean="0">
                <a:solidFill>
                  <a:srgbClr val="000000"/>
                </a:solidFill>
              </a:rPr>
              <a:t>- and </a:t>
            </a:r>
            <a:r>
              <a:rPr lang="en-US" sz="14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sz="1400" b="1" dirty="0" smtClean="0">
                <a:solidFill>
                  <a:srgbClr val="000000"/>
                </a:solidFill>
              </a:rPr>
              <a:t>-degrees of freedom in three-quark system.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DSE evaluation of the spectrum of excited nucleon states </a:t>
            </a:r>
            <a:r>
              <a:rPr lang="en-US" sz="1400" b="1" dirty="0">
                <a:solidFill>
                  <a:srgbClr val="000000"/>
                </a:solidFill>
              </a:rPr>
              <a:t>with </a:t>
            </a:r>
            <a:r>
              <a:rPr lang="en-US" sz="1400" b="1" dirty="0" err="1">
                <a:solidFill>
                  <a:srgbClr val="000000"/>
                </a:solidFill>
              </a:rPr>
              <a:t>J</a:t>
            </a:r>
            <a:r>
              <a:rPr lang="en-US" sz="1400" b="1" baseline="30000" dirty="0" err="1">
                <a:solidFill>
                  <a:srgbClr val="000000"/>
                </a:solidFill>
              </a:rPr>
              <a:t>p</a:t>
            </a:r>
            <a:r>
              <a:rPr lang="en-US" sz="1400" b="1" dirty="0">
                <a:solidFill>
                  <a:srgbClr val="000000"/>
                </a:solidFill>
              </a:rPr>
              <a:t>=3/2</a:t>
            </a:r>
            <a:r>
              <a:rPr lang="en-US" sz="1400" b="1" baseline="30000" dirty="0">
                <a:solidFill>
                  <a:srgbClr val="000000"/>
                </a:solidFill>
              </a:rPr>
              <a:t>+</a:t>
            </a:r>
            <a:r>
              <a:rPr lang="en-US" sz="1400" b="1" dirty="0" smtClean="0">
                <a:solidFill>
                  <a:srgbClr val="000000"/>
                </a:solidFill>
              </a:rPr>
              <a:t> will either confirm the emergence of </a:t>
            </a:r>
            <a:r>
              <a:rPr lang="en-US" sz="1400" b="1" dirty="0">
                <a:solidFill>
                  <a:srgbClr val="000000"/>
                </a:solidFill>
              </a:rPr>
              <a:t>N(1720)3/2</a:t>
            </a:r>
            <a:r>
              <a:rPr lang="en-US" sz="1400" b="1" baseline="30000" dirty="0">
                <a:solidFill>
                  <a:srgbClr val="000000"/>
                </a:solidFill>
              </a:rPr>
              <a:t>+</a:t>
            </a:r>
            <a:r>
              <a:rPr lang="en-US" sz="1400" b="1" dirty="0">
                <a:solidFill>
                  <a:srgbClr val="000000"/>
                </a:solidFill>
              </a:rPr>
              <a:t> and N’(1720)3/2</a:t>
            </a:r>
            <a:r>
              <a:rPr lang="en-US" sz="1400" b="1" baseline="30000" dirty="0">
                <a:solidFill>
                  <a:srgbClr val="000000"/>
                </a:solidFill>
              </a:rPr>
              <a:t>+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quark cores from QCD or will elucidate the limit of applicability of  the quark-dynamical-di-quark interactions currently employed for the N* spectrum description.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Observation of N’(1720)3/2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+</a:t>
            </a:r>
            <a:r>
              <a:rPr lang="en-US" sz="1400" b="1" dirty="0" smtClean="0">
                <a:solidFill>
                  <a:srgbClr val="000000"/>
                </a:solidFill>
              </a:rPr>
              <a:t>  can extend our knowledge on the interactions of three dressed quarks in generation of ``missing” resonance quark core shedding light on potential di-quark radial excitations or extra-components in the quark core structure such as dressed gluons, dressed </a:t>
            </a:r>
            <a:r>
              <a:rPr lang="en-US" sz="1400" b="1" dirty="0" err="1" smtClean="0">
                <a:solidFill>
                  <a:srgbClr val="000000"/>
                </a:solidFill>
              </a:rPr>
              <a:t>qq</a:t>
            </a:r>
            <a:r>
              <a:rPr lang="en-US" sz="1400" b="1" dirty="0" smtClean="0">
                <a:solidFill>
                  <a:srgbClr val="000000"/>
                </a:solidFill>
              </a:rPr>
              <a:t>-bar pair, etc.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84284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0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N* Spectrum as a Window into the Strong QCD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0" y="721831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700"/>
          </a:p>
        </p:txBody>
      </p:sp>
      <p:sp>
        <p:nvSpPr>
          <p:cNvPr id="7" name="TextBox 6"/>
          <p:cNvSpPr txBox="1"/>
          <p:nvPr/>
        </p:nvSpPr>
        <p:spPr>
          <a:xfrm>
            <a:off x="154765" y="1375065"/>
            <a:ext cx="8892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Studies of the excited nucleon state spectrum offers an access to the approximate </a:t>
            </a:r>
          </a:p>
          <a:p>
            <a:r>
              <a:rPr lang="en-US" sz="1800" dirty="0" smtClean="0"/>
              <a:t>symmetries underlying generation of  the N* states in the strong QCD  regime.</a:t>
            </a:r>
          </a:p>
          <a:p>
            <a:endParaRPr lang="en-US" sz="1800" dirty="0" smtClean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Allow us to explore whether almost exact at ~GeV mass scale chiral  symmetry </a:t>
            </a:r>
          </a:p>
          <a:p>
            <a:r>
              <a:rPr lang="en-US" sz="1800" dirty="0" smtClean="0"/>
              <a:t>of QCD evolves into approximate O(3)</a:t>
            </a:r>
            <a:r>
              <a:rPr lang="en-US" sz="1800" dirty="0" err="1" smtClean="0"/>
              <a:t>xSU</a:t>
            </a:r>
            <a:r>
              <a:rPr lang="en-US" sz="1800" dirty="0" smtClean="0"/>
              <a:t>(6) symmetry, when the orbital momentum conservation imposed by O(3)-symmetry breaks the chiral  symmetry, making impossible the existence of the parity-doublet states, required by the chiral symmetry.</a:t>
            </a:r>
          </a:p>
          <a:p>
            <a:endParaRPr lang="en-US" sz="1800" dirty="0" smtClean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If it is a case, then we have to observe more excited nucleon states then have</a:t>
            </a:r>
          </a:p>
          <a:p>
            <a:r>
              <a:rPr lang="en-US" sz="1800" dirty="0" smtClean="0"/>
              <a:t>been reported in the PDG16 listing.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15606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495"/>
            <a:ext cx="9144000" cy="884060"/>
          </a:xfrm>
          <a:ln>
            <a:noFill/>
          </a:ln>
        </p:spPr>
        <p:txBody>
          <a:bodyPr vert="horz" wrap="square" lIns="91382" tIns="45691" rIns="91382" bIns="45691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Nucleon Resonances in the Emergence of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Hadronic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Matter and Strong QCD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34" y="2494154"/>
            <a:ext cx="4972050" cy="3835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4849" y="911313"/>
            <a:ext cx="4271341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Dramatic events 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occurred 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in the micro-second old universe during the transition from the </a:t>
            </a:r>
            <a:r>
              <a:rPr lang="en-US" sz="2000" b="1" dirty="0" err="1">
                <a:solidFill>
                  <a:srgbClr val="0000FF"/>
                </a:solidFill>
                <a:latin typeface="Calibri"/>
                <a:cs typeface="Calibri"/>
              </a:rPr>
              <a:t>deconfined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 quark and gluon phase to 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the hadron 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phase.</a:t>
            </a:r>
            <a:endParaRPr lang="en-US" sz="2000" dirty="0">
              <a:solidFill>
                <a:srgbClr val="0000FF"/>
              </a:solidFill>
              <a:latin typeface="Garamond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FF"/>
              </a:solidFill>
              <a:latin typeface="Garamond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817" y="5575535"/>
            <a:ext cx="401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cs typeface="Calibri"/>
              </a:rPr>
              <a:t>This transition was shaped by the full baryon spectrum </a:t>
            </a: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63016" y="4175703"/>
            <a:ext cx="4378847" cy="1354158"/>
          </a:xfrm>
          <a:prstGeom prst="rect">
            <a:avLst/>
          </a:prstGeom>
          <a:solidFill>
            <a:srgbClr val="FFFF00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382" tIns="45691" rIns="91382" bIns="45691" rtlCol="0">
            <a:spAutoFit/>
          </a:bodyPr>
          <a:lstStyle/>
          <a:p>
            <a:pPr lvl="0" defTabSz="829377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Calibri"/>
              </a:rPr>
              <a:t> Quark-gluon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confinement emerges</a:t>
            </a:r>
          </a:p>
          <a:p>
            <a:pPr lvl="0" defTabSz="829377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 Chiral symmetry of QCD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broken </a:t>
            </a:r>
          </a:p>
          <a:p>
            <a:pPr lvl="0" defTabSz="829377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 Quarks and gluons acquire mass </a:t>
            </a:r>
          </a:p>
          <a:p>
            <a:pPr lvl="0" defTabSz="829377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 Baryon resonances 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form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   </a:t>
            </a:r>
            <a: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  <a:t>  </a:t>
            </a:r>
            <a:endParaRPr lang="en-US" sz="2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83" y="911313"/>
            <a:ext cx="3147441" cy="2925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3430" y="2660831"/>
            <a:ext cx="45397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E400"/>
                </a:solidFill>
                <a:latin typeface="Calibri"/>
                <a:cs typeface="Calibri"/>
              </a:rPr>
              <a:t>N*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9639" y="3030165"/>
            <a:ext cx="811728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hot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Calibri"/>
              </a:rPr>
              <a:t>QCD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2138" y="5208102"/>
            <a:ext cx="1032291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strong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Calibri"/>
              </a:rPr>
              <a:t>QCD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0" y="612228"/>
            <a:ext cx="9144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6096" y="5268357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n-lt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9884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154"/>
            <a:ext cx="5704202" cy="53771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9018" y="-6359"/>
            <a:ext cx="9054982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Extending the Kinematical Coverage of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MS PGothic" pitchFamily="34" charset="-128"/>
                <a:cs typeface="+mj-cs"/>
              </a:rPr>
              <a:t>p</a:t>
            </a:r>
            <a:r>
              <a:rPr kumimoji="0" lang="en-US" sz="18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+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MS PGothic" pitchFamily="34" charset="-128"/>
                <a:cs typeface="+mj-cs"/>
              </a:rPr>
              <a:t>p</a:t>
            </a:r>
            <a:r>
              <a:rPr kumimoji="0" lang="en-US" sz="18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-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p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Electroproduction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 off Proton Data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MS PGothic" pitchFamily="34" charset="-128"/>
              <a:cs typeface="+mj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70292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769" y="683796"/>
            <a:ext cx="24929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Two  data sets 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1.40 GeV &lt;W&lt;2.0 GeV and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2.0 GeV</a:t>
            </a:r>
            <a:r>
              <a:rPr kumimoji="0" lang="en-US" sz="1400" b="1" i="0" u="sng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&lt; Q</a:t>
            </a:r>
            <a:r>
              <a:rPr kumimoji="0" lang="en-US" sz="1400" b="1" i="0" u="sng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&lt; 5.0 GeV</a:t>
            </a:r>
            <a:r>
              <a:rPr kumimoji="0" lang="en-US" sz="1400" b="1" i="0" u="sng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US" sz="1400" b="1" i="0" u="sng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8769" y="1379581"/>
            <a:ext cx="2746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 - E.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Isupov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al., CLAS Coll.,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Phys. Rev. C96, 025209 (2017).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blue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preliminary,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A.Trivedi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R.W.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Gothe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6660" y="4939618"/>
            <a:ext cx="3113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JM18 model offers a good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description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both 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lectroproduction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off protons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19" y="3012126"/>
            <a:ext cx="1359526" cy="65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121" y="2908149"/>
            <a:ext cx="1085182" cy="780356"/>
          </a:xfrm>
          <a:prstGeom prst="rect">
            <a:avLst/>
          </a:prstGeom>
        </p:spPr>
      </p:pic>
      <p:cxnSp>
        <p:nvCxnSpPr>
          <p:cNvPr id="12" name="Straight Connector 21"/>
          <p:cNvCxnSpPr>
            <a:cxnSpLocks noChangeShapeType="1"/>
          </p:cNvCxnSpPr>
          <p:nvPr/>
        </p:nvCxnSpPr>
        <p:spPr bwMode="auto">
          <a:xfrm>
            <a:off x="6175919" y="3862603"/>
            <a:ext cx="428625" cy="1587"/>
          </a:xfrm>
          <a:prstGeom prst="line">
            <a:avLst/>
          </a:prstGeom>
          <a:noFill/>
          <a:ln w="222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6673720" y="3719828"/>
            <a:ext cx="1338828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N(1520)3/2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-</a:t>
            </a:r>
          </a:p>
        </p:txBody>
      </p:sp>
      <p:cxnSp>
        <p:nvCxnSpPr>
          <p:cNvPr id="16" name="Straight Connector 24"/>
          <p:cNvCxnSpPr>
            <a:cxnSpLocks noChangeShapeType="1"/>
          </p:cNvCxnSpPr>
          <p:nvPr/>
        </p:nvCxnSpPr>
        <p:spPr bwMode="auto">
          <a:xfrm>
            <a:off x="6214038" y="4200740"/>
            <a:ext cx="428625" cy="1588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17" name="TextBox 16"/>
          <p:cNvSpPr txBox="1"/>
          <p:nvPr/>
        </p:nvSpPr>
        <p:spPr>
          <a:xfrm>
            <a:off x="6680405" y="4055505"/>
            <a:ext cx="122822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N(1680)5/2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+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326" y="2576884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JM18 results: 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259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 N Pol Obsv table-v9f wPlan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8888"/>
          <a:stretch/>
        </p:blipFill>
        <p:spPr>
          <a:xfrm>
            <a:off x="268942" y="1090838"/>
            <a:ext cx="8696924" cy="53762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5792003" y="4059917"/>
            <a:ext cx="2800350" cy="568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charset="0"/>
              <a:ea typeface="ＭＳ Ｐゴシック" charset="0"/>
              <a:cs typeface="Cambria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charset="0"/>
                <a:ea typeface="ＭＳ Ｐゴシック" charset="0"/>
                <a:cs typeface="Cambria" charset="0"/>
              </a:rPr>
              <a:t>16 different observables</a:t>
            </a: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charset="0"/>
              <a:ea typeface="ＭＳ Ｐゴシック" charset="0"/>
              <a:cs typeface="Cambri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8941" y="100296"/>
            <a:ext cx="834793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Polarization Observables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Meson-Baryon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Photoproduction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Channels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1703" y="4477678"/>
            <a:ext cx="348547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They are described by different bi-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      linear combinations of amplitudes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1703" y="5115446"/>
            <a:ext cx="3264312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Combined fit of all observables offers rigorous constraints on the reaction amplitude at the real energy axis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0" y="957546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908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366" y="677117"/>
            <a:ext cx="6172200" cy="857250"/>
          </a:xfrm>
        </p:spPr>
        <p:txBody>
          <a:bodyPr/>
          <a:lstStyle/>
          <a:p>
            <a:r>
              <a:rPr lang="en-US" sz="1200" dirty="0"/>
              <a:t>Connecting Nucleon Resonance Properties to the </a:t>
            </a:r>
            <a:r>
              <a:rPr lang="en-US" sz="1200" dirty="0" err="1"/>
              <a:t>Photoproduction</a:t>
            </a:r>
            <a:r>
              <a:rPr lang="en-US" sz="1200" dirty="0"/>
              <a:t> Observables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155463" y="1264240"/>
            <a:ext cx="6858000" cy="119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700"/>
          </a:p>
        </p:txBody>
      </p:sp>
      <p:sp>
        <p:nvSpPr>
          <p:cNvPr id="4" name="Oval 3"/>
          <p:cNvSpPr/>
          <p:nvPr/>
        </p:nvSpPr>
        <p:spPr bwMode="auto">
          <a:xfrm>
            <a:off x="3619701" y="1906809"/>
            <a:ext cx="503498" cy="48613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70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8250" y="1479732"/>
            <a:ext cx="2392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Symbol" panose="05050102010706020507" pitchFamily="18" charset="2"/>
              </a:rPr>
              <a:t>g </a:t>
            </a:r>
            <a:r>
              <a:rPr lang="en-US" sz="1200" b="1" dirty="0"/>
              <a:t>+ </a:t>
            </a:r>
            <a:r>
              <a:rPr lang="en-US" sz="1200" b="1" dirty="0" err="1"/>
              <a:t>p→Meson</a:t>
            </a:r>
            <a:r>
              <a:rPr lang="en-US" sz="1200" b="1" dirty="0"/>
              <a:t> (M) + Baryon (B)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6377650" y="3253212"/>
            <a:ext cx="17363" cy="4340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733309" y="2473840"/>
            <a:ext cx="685800" cy="685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70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98248" y="2068002"/>
            <a:ext cx="685800" cy="685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700">
              <a:latin typeface="Arial" charset="0"/>
            </a:endParaRPr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 rot="1980000">
            <a:off x="3298396" y="1869121"/>
            <a:ext cx="411480" cy="68580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700"/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1534346" y="2109641"/>
            <a:ext cx="368257" cy="3430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2596727" y="1786294"/>
            <a:ext cx="351225" cy="27696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 flipV="1">
            <a:off x="2574346" y="2124565"/>
            <a:ext cx="373607" cy="26903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1263256" y="1727831"/>
            <a:ext cx="248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en-US" sz="2700" dirty="0"/>
          </a:p>
        </p:txBody>
      </p:sp>
      <p:sp>
        <p:nvSpPr>
          <p:cNvPr id="42" name="Rectangle 41"/>
          <p:cNvSpPr/>
          <p:nvPr/>
        </p:nvSpPr>
        <p:spPr>
          <a:xfrm>
            <a:off x="1287166" y="2393596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</a:t>
            </a:r>
            <a:endParaRPr lang="en-US" sz="2700" dirty="0"/>
          </a:p>
        </p:txBody>
      </p:sp>
      <p:sp>
        <p:nvSpPr>
          <p:cNvPr id="45" name="Freeform 20"/>
          <p:cNvSpPr>
            <a:spLocks/>
          </p:cNvSpPr>
          <p:nvPr/>
        </p:nvSpPr>
        <p:spPr bwMode="auto">
          <a:xfrm rot="1980000">
            <a:off x="1489295" y="1887543"/>
            <a:ext cx="480060" cy="48676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700"/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3278532" y="2283025"/>
            <a:ext cx="359591" cy="19081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3211802" y="1817392"/>
            <a:ext cx="248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en-US" sz="2700" dirty="0"/>
          </a:p>
        </p:txBody>
      </p:sp>
      <p:sp>
        <p:nvSpPr>
          <p:cNvPr id="50" name="Rectangle 49"/>
          <p:cNvSpPr/>
          <p:nvPr/>
        </p:nvSpPr>
        <p:spPr>
          <a:xfrm>
            <a:off x="3091456" y="2442328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</a:t>
            </a:r>
            <a:endParaRPr lang="en-US" sz="2700" dirty="0"/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4034807" y="1720311"/>
            <a:ext cx="351225" cy="27696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 flipV="1">
            <a:off x="4067811" y="2283025"/>
            <a:ext cx="373607" cy="26903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2872555" y="1784958"/>
            <a:ext cx="312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M</a:t>
            </a:r>
            <a:endParaRPr lang="en-US" sz="2700" dirty="0"/>
          </a:p>
        </p:txBody>
      </p:sp>
      <p:sp>
        <p:nvSpPr>
          <p:cNvPr id="56" name="Rectangle 55"/>
          <p:cNvSpPr/>
          <p:nvPr/>
        </p:nvSpPr>
        <p:spPr>
          <a:xfrm>
            <a:off x="2789422" y="2393596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</a:t>
            </a:r>
            <a:endParaRPr lang="en-US" sz="2700" dirty="0"/>
          </a:p>
        </p:txBody>
      </p:sp>
      <p:sp>
        <p:nvSpPr>
          <p:cNvPr id="57" name="Rectangle 56"/>
          <p:cNvSpPr/>
          <p:nvPr/>
        </p:nvSpPr>
        <p:spPr>
          <a:xfrm>
            <a:off x="4340698" y="1695046"/>
            <a:ext cx="312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M</a:t>
            </a:r>
            <a:endParaRPr lang="en-US" sz="2700" dirty="0"/>
          </a:p>
        </p:txBody>
      </p:sp>
      <p:sp>
        <p:nvSpPr>
          <p:cNvPr id="58" name="Rectangle 57"/>
          <p:cNvSpPr/>
          <p:nvPr/>
        </p:nvSpPr>
        <p:spPr>
          <a:xfrm>
            <a:off x="4447447" y="2415463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</a:t>
            </a:r>
            <a:endParaRPr lang="en-US" sz="2700" dirty="0"/>
          </a:p>
        </p:txBody>
      </p:sp>
      <p:sp>
        <p:nvSpPr>
          <p:cNvPr id="59" name="TextBox 58"/>
          <p:cNvSpPr txBox="1"/>
          <p:nvPr/>
        </p:nvSpPr>
        <p:spPr>
          <a:xfrm>
            <a:off x="2123983" y="222584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N*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33309" y="2473170"/>
            <a:ext cx="10422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Resonant</a:t>
            </a:r>
          </a:p>
          <a:p>
            <a:r>
              <a:rPr lang="en-US" sz="1050" b="1" dirty="0"/>
              <a:t>contributions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85076" y="2473840"/>
            <a:ext cx="10599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Non-resonant</a:t>
            </a:r>
          </a:p>
          <a:p>
            <a:r>
              <a:rPr lang="en-US" sz="1050" b="1" dirty="0"/>
              <a:t>contributions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2002135" y="3114916"/>
            <a:ext cx="503498" cy="48613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700">
              <a:latin typeface="Arial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43" y="3043914"/>
            <a:ext cx="502964" cy="484674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 bwMode="auto">
          <a:xfrm flipV="1">
            <a:off x="2439083" y="2936017"/>
            <a:ext cx="351225" cy="27696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4002860" y="2904083"/>
            <a:ext cx="351225" cy="27696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 flipV="1">
            <a:off x="2439086" y="3488954"/>
            <a:ext cx="433472" cy="11209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 flipV="1">
            <a:off x="3961740" y="3444940"/>
            <a:ext cx="433472" cy="11209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1661839" y="3511069"/>
            <a:ext cx="403874" cy="17996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3190941" y="3430560"/>
            <a:ext cx="403874" cy="17996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1689225" y="3006601"/>
            <a:ext cx="342900" cy="1796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3385079" y="2844861"/>
            <a:ext cx="236353" cy="27300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3189940" y="3178948"/>
            <a:ext cx="390395" cy="2580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2858062" y="30629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+</a:t>
            </a:r>
            <a:endParaRPr lang="en-US" sz="18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947" y="3019997"/>
            <a:ext cx="411516" cy="48467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488" y="2790273"/>
            <a:ext cx="320068" cy="3246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469" y="2784511"/>
            <a:ext cx="320068" cy="324641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1376678" y="2860802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M’</a:t>
            </a:r>
            <a:endParaRPr lang="en-US" sz="2700" dirty="0"/>
          </a:p>
        </p:txBody>
      </p:sp>
      <p:sp>
        <p:nvSpPr>
          <p:cNvPr id="86" name="Rectangle 85"/>
          <p:cNvSpPr/>
          <p:nvPr/>
        </p:nvSpPr>
        <p:spPr>
          <a:xfrm>
            <a:off x="3123318" y="2733844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M’</a:t>
            </a:r>
            <a:endParaRPr lang="en-US" sz="2700" dirty="0"/>
          </a:p>
        </p:txBody>
      </p:sp>
      <p:sp>
        <p:nvSpPr>
          <p:cNvPr id="87" name="Rectangle 86"/>
          <p:cNvSpPr/>
          <p:nvPr/>
        </p:nvSpPr>
        <p:spPr>
          <a:xfrm>
            <a:off x="3131213" y="3159294"/>
            <a:ext cx="3937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M’’</a:t>
            </a:r>
            <a:endParaRPr lang="en-US" sz="2700" dirty="0"/>
          </a:p>
        </p:txBody>
      </p:sp>
      <p:sp>
        <p:nvSpPr>
          <p:cNvPr id="89" name="Rectangle 88"/>
          <p:cNvSpPr/>
          <p:nvPr/>
        </p:nvSpPr>
        <p:spPr>
          <a:xfrm>
            <a:off x="2653272" y="3623109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</a:t>
            </a:r>
            <a:endParaRPr lang="en-US" sz="2700" dirty="0"/>
          </a:p>
        </p:txBody>
      </p:sp>
      <p:sp>
        <p:nvSpPr>
          <p:cNvPr id="90" name="Rectangle 89"/>
          <p:cNvSpPr/>
          <p:nvPr/>
        </p:nvSpPr>
        <p:spPr>
          <a:xfrm>
            <a:off x="4127379" y="3582759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</a:t>
            </a:r>
            <a:endParaRPr lang="en-US" sz="2700" dirty="0"/>
          </a:p>
        </p:txBody>
      </p:sp>
      <p:sp>
        <p:nvSpPr>
          <p:cNvPr id="91" name="Rectangle 90"/>
          <p:cNvSpPr/>
          <p:nvPr/>
        </p:nvSpPr>
        <p:spPr>
          <a:xfrm>
            <a:off x="1376678" y="3618736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B’</a:t>
            </a:r>
            <a:endParaRPr lang="en-US" sz="2700" dirty="0"/>
          </a:p>
        </p:txBody>
      </p:sp>
      <p:sp>
        <p:nvSpPr>
          <p:cNvPr id="92" name="Rectangle 91"/>
          <p:cNvSpPr/>
          <p:nvPr/>
        </p:nvSpPr>
        <p:spPr>
          <a:xfrm>
            <a:off x="2956516" y="356407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B’</a:t>
            </a:r>
            <a:endParaRPr lang="en-US" sz="2700" dirty="0"/>
          </a:p>
        </p:txBody>
      </p:sp>
      <p:sp>
        <p:nvSpPr>
          <p:cNvPr id="93" name="TextBox 92"/>
          <p:cNvSpPr txBox="1"/>
          <p:nvPr/>
        </p:nvSpPr>
        <p:spPr>
          <a:xfrm>
            <a:off x="1660813" y="3809366"/>
            <a:ext cx="26052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Hadronic final state interactions (FSI)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72297" y="1388390"/>
            <a:ext cx="214513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/>
              <a:t>Breit</a:t>
            </a:r>
            <a:r>
              <a:rPr lang="en-US" sz="1050" b="1" dirty="0"/>
              <a:t>-Wigner parameterization </a:t>
            </a:r>
          </a:p>
          <a:p>
            <a:pPr algn="ctr"/>
            <a:r>
              <a:rPr lang="en-US" sz="1050" b="1" dirty="0"/>
              <a:t>and the amplitude poles:</a:t>
            </a:r>
            <a:r>
              <a:rPr lang="en-US" sz="12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155240" y="1852553"/>
                <a:ext cx="2373727" cy="47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𝑀𝐵</m:t>
                            </m:r>
                          </m:e>
                        </m:d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40" y="1852553"/>
                <a:ext cx="2373727" cy="473848"/>
              </a:xfrm>
              <a:prstGeom prst="rect">
                <a:avLst/>
              </a:prstGeom>
              <a:blipFill>
                <a:blip r:embed="rId5"/>
                <a:stretch>
                  <a:fillRect l="-3599" t="-1282" r="-25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96" descr="EBAC(cc)-P11 w trajectories_3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85" y="2508133"/>
            <a:ext cx="2098952" cy="1595465"/>
          </a:xfrm>
          <a:prstGeom prst="rect">
            <a:avLst/>
          </a:prstGeom>
          <a:ln w="3810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8" name="TextBox 97"/>
          <p:cNvSpPr txBox="1"/>
          <p:nvPr/>
        </p:nvSpPr>
        <p:spPr>
          <a:xfrm>
            <a:off x="1263257" y="4364785"/>
            <a:ext cx="6536853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125016">
              <a:buFont typeface="Arial" panose="020B0604020202020204" pitchFamily="34" charset="0"/>
              <a:buChar char="•"/>
            </a:pPr>
            <a:r>
              <a:rPr lang="en-US" sz="1050" b="1" dirty="0"/>
              <a:t>Constrain exclusive photoproduction amplitudes by fitting them to the differential cross sections and polarization asymmetries.</a:t>
            </a:r>
          </a:p>
          <a:p>
            <a:pPr marL="214313" indent="-125016">
              <a:buFont typeface="Arial" panose="020B0604020202020204" pitchFamily="34" charset="0"/>
              <a:buChar char="•"/>
            </a:pPr>
            <a:r>
              <a:rPr lang="en-US" sz="1050" b="1" dirty="0"/>
              <a:t>Incorporate the FSI effects→ Global multi-channel analyses of all exclusive photo-/</a:t>
            </a:r>
            <a:r>
              <a:rPr lang="en-US" sz="1050" b="1" dirty="0" err="1"/>
              <a:t>hadro</a:t>
            </a:r>
            <a:r>
              <a:rPr lang="en-US" sz="1050" b="1" dirty="0"/>
              <a:t>-production channels.</a:t>
            </a:r>
          </a:p>
          <a:p>
            <a:pPr marL="214313" indent="-125016">
              <a:buFont typeface="Arial" panose="020B0604020202020204" pitchFamily="34" charset="0"/>
              <a:buChar char="•"/>
            </a:pPr>
            <a:r>
              <a:rPr lang="en-US" sz="1050" b="1" dirty="0"/>
              <a:t>Make analytical continuation of reaction amplitudes into the complex energy plane and:</a:t>
            </a:r>
          </a:p>
          <a:p>
            <a:pPr>
              <a:spcBef>
                <a:spcPts val="225"/>
              </a:spcBef>
            </a:pPr>
            <a:r>
              <a:rPr lang="en-US" sz="1050" b="1" dirty="0"/>
              <a:t>     a) locate poles                     </a:t>
            </a:r>
            <a:r>
              <a:rPr lang="en-US" sz="1050" b="1" dirty="0">
                <a:solidFill>
                  <a:srgbClr val="0000FF"/>
                </a:solidFill>
              </a:rPr>
              <a:t>Resonance masses (M</a:t>
            </a:r>
            <a:r>
              <a:rPr lang="en-US" sz="1050" b="1" baseline="-25000" dirty="0">
                <a:solidFill>
                  <a:srgbClr val="0000FF"/>
                </a:solidFill>
              </a:rPr>
              <a:t>N*</a:t>
            </a:r>
            <a:r>
              <a:rPr lang="en-US" sz="1050" b="1" dirty="0">
                <a:solidFill>
                  <a:srgbClr val="0000FF"/>
                </a:solidFill>
              </a:rPr>
              <a:t>) and total widths (</a:t>
            </a:r>
            <a:r>
              <a:rPr lang="en-US" sz="1050" b="1" dirty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sz="1050" b="1" baseline="-25000" dirty="0">
                <a:solidFill>
                  <a:srgbClr val="0000FF"/>
                </a:solidFill>
              </a:rPr>
              <a:t>N*</a:t>
            </a:r>
            <a:r>
              <a:rPr lang="en-US" sz="1050" b="1" dirty="0">
                <a:solidFill>
                  <a:srgbClr val="0000FF"/>
                </a:solidFill>
              </a:rPr>
              <a:t>) ;</a:t>
            </a:r>
          </a:p>
          <a:p>
            <a:pPr lvl="0"/>
            <a:r>
              <a:rPr lang="en-US" sz="1050" b="1" dirty="0">
                <a:solidFill>
                  <a:srgbClr val="0000FF"/>
                </a:solidFill>
              </a:rPr>
              <a:t>     </a:t>
            </a:r>
            <a:r>
              <a:rPr lang="en-US" sz="1050" b="1" dirty="0"/>
              <a:t>b) determine residues                  </a:t>
            </a:r>
            <a:r>
              <a:rPr lang="en-US" sz="1050" b="1" dirty="0">
                <a:solidFill>
                  <a:srgbClr val="0000FF"/>
                </a:solidFill>
              </a:rPr>
              <a:t>Resonance </a:t>
            </a:r>
            <a:r>
              <a:rPr lang="en-US" sz="1050" b="1" dirty="0" err="1">
                <a:solidFill>
                  <a:srgbClr val="0000FF"/>
                </a:solidFill>
              </a:rPr>
              <a:t>photocouplings</a:t>
            </a:r>
            <a:r>
              <a:rPr lang="en-US" sz="1050" b="1" dirty="0">
                <a:solidFill>
                  <a:srgbClr val="0000FF"/>
                </a:solidFill>
              </a:rPr>
              <a:t> and partial hadronic decay widths.</a:t>
            </a:r>
          </a:p>
          <a:p>
            <a:r>
              <a:rPr lang="en-US" sz="1050" b="1" dirty="0"/>
              <a:t>  </a:t>
            </a:r>
            <a:r>
              <a:rPr lang="en-US" sz="1050" b="1" dirty="0">
                <a:solidFill>
                  <a:srgbClr val="0000FF"/>
                </a:solidFill>
              </a:rPr>
              <a:t>                  </a:t>
            </a:r>
          </a:p>
        </p:txBody>
      </p:sp>
      <p:sp>
        <p:nvSpPr>
          <p:cNvPr id="99" name="Right Arrow 98"/>
          <p:cNvSpPr/>
          <p:nvPr/>
        </p:nvSpPr>
        <p:spPr bwMode="auto">
          <a:xfrm>
            <a:off x="2554070" y="5237867"/>
            <a:ext cx="548640" cy="137160"/>
          </a:xfrm>
          <a:prstGeom prst="rightArrow">
            <a:avLst/>
          </a:prstGeom>
          <a:solidFill>
            <a:srgbClr val="3BE57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700">
              <a:latin typeface="Arial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6518" y="5373772"/>
            <a:ext cx="562405" cy="164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091" y="268785"/>
            <a:ext cx="8882910" cy="59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281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10040" y="-18550"/>
            <a:ext cx="8347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JM Model for Analysis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-110" charset="-128"/>
                <a:cs typeface="Arial" pitchFamily="34" charset="0"/>
              </a:rPr>
              <a:t>+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40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-110" charset="-128"/>
                <a:cs typeface="Arial" pitchFamily="34" charset="0"/>
              </a:rPr>
              <a:t>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 Photo-/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Electroproduction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V="1">
            <a:off x="0" y="354787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86" y="5315941"/>
            <a:ext cx="9035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V.I.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Mokeev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V.D.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Burkert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et al., (CLAS Collaboration) Phys. Rev. C86, 035203 (2012).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V.I.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Mokeev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V.D.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Burkert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et al., Phys. Rev. C80, 045212 (2009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 smtClean="0"/>
              <a:t>V.I. Mokeev, V.D. </a:t>
            </a:r>
            <a:r>
              <a:rPr lang="en-US" sz="1400" b="1" dirty="0" err="1" smtClean="0"/>
              <a:t>Burkert</a:t>
            </a:r>
            <a:r>
              <a:rPr lang="en-US" sz="1400" b="1" dirty="0" smtClean="0"/>
              <a:t>  et al., Phys. Rev. C93, 025206 (2016).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Good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description of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p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p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photo-/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electroproduction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off protons cross sections at 1.4 GeV&lt;W&lt;2.0 GeV and 0.2 GeV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&lt;Q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&lt;5.0 GeV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pic>
        <p:nvPicPr>
          <p:cNvPr id="20" name="Picture 19" descr="bb1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33" y="983369"/>
            <a:ext cx="2136391" cy="1968587"/>
          </a:xfrm>
          <a:prstGeom prst="rect">
            <a:avLst/>
          </a:prstGeom>
        </p:spPr>
      </p:pic>
      <p:pic>
        <p:nvPicPr>
          <p:cNvPr id="21" name="Picture 20" descr="bb2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5239" y="1038747"/>
            <a:ext cx="3233522" cy="2012899"/>
          </a:xfrm>
          <a:prstGeom prst="rect">
            <a:avLst/>
          </a:prstGeom>
        </p:spPr>
      </p:pic>
      <p:pic>
        <p:nvPicPr>
          <p:cNvPr id="22" name="Picture 21" descr="bb3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840" y="3257588"/>
            <a:ext cx="2432968" cy="1890639"/>
          </a:xfrm>
          <a:prstGeom prst="rect">
            <a:avLst/>
          </a:prstGeom>
        </p:spPr>
      </p:pic>
      <p:pic>
        <p:nvPicPr>
          <p:cNvPr id="23" name="Picture 22" descr="bb4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4877" y="2930434"/>
            <a:ext cx="1474488" cy="2458058"/>
          </a:xfrm>
          <a:prstGeom prst="rect">
            <a:avLst/>
          </a:prstGeom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961657" y="983369"/>
            <a:ext cx="465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-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341070" y="1675865"/>
            <a:ext cx="465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+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75733" y="2235181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p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039906" y="2387581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p’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47951" y="98336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g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451809" y="1113132"/>
            <a:ext cx="2877711" cy="49244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D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++/0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(1232)3/2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+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,  N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0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(1520)3/2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D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++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(1600)3/2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+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,  N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(1680)5/2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+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  <a:cs typeface="Arial" pitchFamily="34" charset="0"/>
              </a:rPr>
              <a:t> 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4916385" y="1626301"/>
            <a:ext cx="535425" cy="68272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654255" y="983369"/>
            <a:ext cx="6351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-/+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912399" y="2731453"/>
            <a:ext cx="457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p’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012270" y="1860531"/>
            <a:ext cx="3529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p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06262" y="98336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g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647951" y="3051646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g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814877" y="276729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g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75733" y="4539132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p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628767" y="4960539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p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806262" y="2235181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p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305131" y="4993215"/>
            <a:ext cx="11079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p’,p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’, …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100436" y="4652762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p’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2803212" y="2951956"/>
            <a:ext cx="465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-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958662" y="3862552"/>
            <a:ext cx="465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+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056769" y="2868879"/>
            <a:ext cx="143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, 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+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…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 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184098" y="3926006"/>
            <a:ext cx="143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+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, 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…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 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856112" y="1675865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=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314205" y="4114800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+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636781" y="4114800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58586" y="1638945"/>
            <a:ext cx="2311851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000000"/>
                </a:solidFill>
              </a:rPr>
              <a:t>five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channels with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unstable intermediate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meson/baryon and direct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production;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N* contribute to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pitchFamily="34" charset="0"/>
              </a:rPr>
              <a:t>pD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pitchFamily="34" charset="0"/>
              </a:rPr>
              <a:t>r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 channels only;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unitarized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Breit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Wigner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ansatz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resonant amplitudes;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000000"/>
                </a:solidFill>
              </a:rPr>
              <a:t>phenomenological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rgbClr val="000000"/>
                </a:solidFill>
              </a:rPr>
              <a:t>parameterization of the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rgbClr val="000000"/>
                </a:solidFill>
              </a:rPr>
              <a:t>o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meson-baryon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rgbClr val="000000"/>
                </a:solidFill>
              </a:rPr>
              <a:t>channel amplitudes (see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rgbClr val="000000"/>
                </a:solidFill>
              </a:rPr>
              <a:t>Ref. 2)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74714" y="3473688"/>
            <a:ext cx="6158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-110" charset="-128"/>
                <a:cs typeface="Arial" pitchFamily="34" charset="0"/>
              </a:rPr>
              <a:t>r,s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171" y="443115"/>
            <a:ext cx="8871126" cy="646331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Major objectives: extraction of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Arial" pitchFamily="34" charset="0"/>
              </a:rPr>
              <a:t>g</a:t>
            </a:r>
            <a:r>
              <a: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Arial" pitchFamily="34" charset="0"/>
              </a:rPr>
              <a:t>,</a:t>
            </a:r>
            <a:r>
              <a: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</a:t>
            </a:r>
            <a:r>
              <a:rPr lang="en-US" sz="1800" b="1" dirty="0" err="1">
                <a:solidFill>
                  <a:srgbClr val="0000FF"/>
                </a:solidFill>
              </a:rPr>
              <a:t>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N* photo-/electrocouplings and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Arial" pitchFamily="34" charset="0"/>
              </a:rPr>
              <a:t>pD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Arial" pitchFamily="34" charset="0"/>
              </a:rPr>
              <a:t>r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decay      widths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336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7" name="Rectangle 5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ln/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SU(6)</a:t>
            </a:r>
            <a:r>
              <a:rPr lang="en-US" sz="2800" dirty="0" err="1">
                <a:solidFill>
                  <a:srgbClr val="000090"/>
                </a:solidFill>
              </a:rPr>
              <a:t>xO</a:t>
            </a:r>
            <a:r>
              <a:rPr lang="en-US" sz="2800" dirty="0">
                <a:solidFill>
                  <a:srgbClr val="000090"/>
                </a:solidFill>
              </a:rPr>
              <a:t>(3) spin-flavor symmetry and ``missing” resonances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rcRect l="6353" t="15868" r="7667" b="8290"/>
          <a:stretch>
            <a:fillRect/>
          </a:stretch>
        </p:blipFill>
        <p:spPr>
          <a:xfrm>
            <a:off x="482600" y="1058662"/>
            <a:ext cx="7975600" cy="47851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21499" y="913368"/>
            <a:ext cx="1125629" cy="338554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SU(6)×O(3)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6539303" y="3072883"/>
            <a:ext cx="2552699" cy="1220237"/>
            <a:chOff x="6515101" y="3300968"/>
            <a:chExt cx="2552699" cy="1220237"/>
          </a:xfrm>
        </p:grpSpPr>
        <p:cxnSp>
          <p:nvCxnSpPr>
            <p:cNvPr id="17" name="Straight Arrow Connector 16"/>
            <p:cNvCxnSpPr>
              <a:stCxn id="18" idx="2"/>
            </p:cNvCxnSpPr>
            <p:nvPr/>
          </p:nvCxnSpPr>
          <p:spPr>
            <a:xfrm rot="5400000">
              <a:off x="6943124" y="3242278"/>
              <a:ext cx="850904" cy="1706949"/>
            </a:xfrm>
            <a:prstGeom prst="straightConnector1">
              <a:avLst/>
            </a:prstGeom>
            <a:ln w="28575" cap="flat" cmpd="sng" algn="ctr">
              <a:solidFill>
                <a:srgbClr val="00B6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76299" y="3300968"/>
              <a:ext cx="169150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  <a:t>“missing” states</a:t>
              </a:r>
            </a:p>
          </p:txBody>
        </p:sp>
      </p:grp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-6795" y="428173"/>
            <a:ext cx="9144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10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SU(6)</a:t>
            </a:r>
            <a:r>
              <a:rPr lang="en-US" sz="2000" b="1" dirty="0" err="1">
                <a:solidFill>
                  <a:srgbClr val="0000FF"/>
                </a:solidFill>
              </a:rPr>
              <a:t>xO</a:t>
            </a:r>
            <a:r>
              <a:rPr lang="en-US" sz="2000" b="1" dirty="0">
                <a:solidFill>
                  <a:srgbClr val="0000FF"/>
                </a:solidFill>
              </a:rPr>
              <a:t>(3) Spin-Flavor Symmetry and ``Missing” Resonances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89" y="5840726"/>
            <a:ext cx="8692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Studies of the N*-spectrum were driven by a guess for the ``missing” baryon states expected from </a:t>
            </a:r>
            <a:r>
              <a:rPr lang="en-US" sz="1400" b="1" dirty="0" smtClean="0"/>
              <a:t>the underlying </a:t>
            </a:r>
            <a:r>
              <a:rPr lang="en-US" sz="1400" b="1" dirty="0"/>
              <a:t>SU(6) </a:t>
            </a:r>
            <a:r>
              <a:rPr lang="en-US" sz="1400" b="1" dirty="0" err="1"/>
              <a:t>xO</a:t>
            </a:r>
            <a:r>
              <a:rPr lang="en-US" sz="1400" b="1" dirty="0"/>
              <a:t>(3) symmetry and supported </a:t>
            </a:r>
            <a:r>
              <a:rPr lang="en-US" sz="1400" b="1" dirty="0"/>
              <a:t>by exploratory </a:t>
            </a:r>
            <a:r>
              <a:rPr lang="en-US" sz="1400" b="1" dirty="0" smtClean="0"/>
              <a:t>lattice/continuum QCD </a:t>
            </a:r>
            <a:r>
              <a:rPr lang="en-US" sz="1400" b="1" dirty="0" smtClean="0"/>
              <a:t>results </a:t>
            </a:r>
            <a:r>
              <a:rPr lang="en-US" sz="1400" b="1" dirty="0"/>
              <a:t>on the N*-spectrum.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4753" y="559425"/>
            <a:ext cx="242290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solidFill>
                  <a:prstClr val="black"/>
                </a:solidFill>
                <a:latin typeface="Calibri"/>
                <a:cs typeface="Calibri"/>
              </a:rPr>
              <a:t>Lattice QCD: </a:t>
            </a: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R. Edwards et al.,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Phys. Rev. D84 (2011) 074508.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56000" y="1126453"/>
            <a:ext cx="914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0663" y="566618"/>
            <a:ext cx="2698687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solidFill>
                  <a:prstClr val="black"/>
                </a:solidFill>
                <a:latin typeface="Calibri"/>
                <a:cs typeface="Calibri"/>
              </a:rPr>
              <a:t>Continuum QCD: Chen </a:t>
            </a:r>
            <a:r>
              <a:rPr lang="en-US" sz="1400" i="1" dirty="0" err="1" smtClean="0">
                <a:solidFill>
                  <a:prstClr val="black"/>
                </a:solidFill>
                <a:latin typeface="Calibri"/>
                <a:cs typeface="Calibri"/>
              </a:rPr>
              <a:t>Chen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et al.,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solidFill>
                  <a:prstClr val="black"/>
                </a:solidFill>
                <a:latin typeface="Calibri"/>
                <a:cs typeface="Calibri"/>
              </a:rPr>
              <a:t>arxiv:1901.04305[</a:t>
            </a:r>
            <a:r>
              <a:rPr lang="en-US" sz="1400" i="1" dirty="0" err="1" smtClean="0">
                <a:solidFill>
                  <a:prstClr val="black"/>
                </a:solidFill>
                <a:latin typeface="Calibri"/>
                <a:cs typeface="Calibri"/>
              </a:rPr>
              <a:t>nucl-th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Calibri"/>
              </a:rPr>
              <a:t>];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solidFill>
                  <a:prstClr val="black"/>
                </a:solidFill>
                <a:latin typeface="Calibri"/>
                <a:cs typeface="Calibri"/>
              </a:rPr>
              <a:t>Si-</a:t>
            </a:r>
            <a:r>
              <a:rPr lang="en-US" sz="1400" i="1" dirty="0" err="1" smtClean="0">
                <a:solidFill>
                  <a:prstClr val="black"/>
                </a:solidFill>
                <a:latin typeface="Calibri"/>
                <a:cs typeface="Calibri"/>
              </a:rPr>
              <a:t>xue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Calibri"/>
              </a:rPr>
              <a:t> Qin et al., arxiv:1902.00026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solidFill>
                  <a:prstClr val="black"/>
                </a:solidFill>
                <a:latin typeface="Calibri"/>
                <a:cs typeface="Calibri"/>
              </a:rPr>
              <a:t>[</a:t>
            </a:r>
            <a:r>
              <a:rPr lang="en-US" sz="1400" i="1" dirty="0" err="1" smtClean="0">
                <a:solidFill>
                  <a:prstClr val="black"/>
                </a:solidFill>
                <a:latin typeface="Calibri"/>
                <a:cs typeface="Calibri"/>
              </a:rPr>
              <a:t>nucl-th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Calibri"/>
              </a:rPr>
              <a:t>]</a:t>
            </a:r>
            <a:endParaRPr lang="en-US" sz="1400" i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525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42" y="-36943"/>
            <a:ext cx="7143267" cy="857250"/>
          </a:xfrm>
        </p:spPr>
        <p:txBody>
          <a:bodyPr/>
          <a:lstStyle/>
          <a:p>
            <a:r>
              <a:rPr lang="en-US" sz="1800" dirty="0"/>
              <a:t>Exclusive </a:t>
            </a:r>
            <a:r>
              <a:rPr lang="en-US" sz="1800" dirty="0" err="1"/>
              <a:t>Photoproduction</a:t>
            </a:r>
            <a:r>
              <a:rPr lang="en-US" sz="1800" dirty="0"/>
              <a:t> in the Nucleon Resonance Region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95" r="6870" b="772"/>
          <a:stretch/>
        </p:blipFill>
        <p:spPr>
          <a:xfrm>
            <a:off x="645459" y="978946"/>
            <a:ext cx="7511034" cy="5124304"/>
          </a:xfrm>
          <a:prstGeom prst="rect">
            <a:avLst/>
          </a:prstGeom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0" y="721831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700"/>
          </a:p>
        </p:txBody>
      </p:sp>
      <p:sp>
        <p:nvSpPr>
          <p:cNvPr id="4" name="TextBox 3"/>
          <p:cNvSpPr txBox="1"/>
          <p:nvPr/>
        </p:nvSpPr>
        <p:spPr>
          <a:xfrm>
            <a:off x="1663864" y="1905804"/>
            <a:ext cx="5173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/>
          </a:p>
          <a:p>
            <a:endParaRPr lang="en-US" sz="27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048429" y="2322015"/>
            <a:ext cx="3291840" cy="2057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7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4910" y="1296224"/>
            <a:ext cx="6551995" cy="12153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 dirty="0">
                <a:solidFill>
                  <a:srgbClr val="00B050"/>
                </a:solidFill>
                <a:latin typeface="Arial" charset="0"/>
              </a:rPr>
              <a:t>Combination of continuous electron beams and detectors of ~4</a:t>
            </a:r>
            <a:r>
              <a:rPr lang="en-US" sz="1200" b="1" dirty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lang="en-US" sz="1200" b="1" dirty="0">
                <a:solidFill>
                  <a:srgbClr val="00B050"/>
                </a:solidFill>
                <a:latin typeface="Arial" charset="0"/>
              </a:rPr>
              <a:t> acceptance</a:t>
            </a:r>
          </a:p>
          <a:p>
            <a:pPr eaLnBrk="0" hangingPunct="0"/>
            <a:r>
              <a:rPr lang="en-US" sz="1200" b="1" dirty="0">
                <a:solidFill>
                  <a:srgbClr val="00B050"/>
                </a:solidFill>
                <a:latin typeface="Arial" charset="0"/>
              </a:rPr>
              <a:t>allow us to determine types of all final particles and their 4-momenta in each reaction.</a:t>
            </a:r>
          </a:p>
          <a:p>
            <a:pPr eaLnBrk="0" hangingPunct="0"/>
            <a:endParaRPr lang="en-US" sz="1200" b="1" dirty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en-US" sz="1200" b="1" dirty="0">
                <a:solidFill>
                  <a:srgbClr val="00B050"/>
                </a:solidFill>
                <a:latin typeface="Arial" charset="0"/>
              </a:rPr>
              <a:t>Most exclusive </a:t>
            </a:r>
            <a:r>
              <a:rPr lang="en-US" sz="1200" b="1" dirty="0" err="1">
                <a:solidFill>
                  <a:srgbClr val="00B050"/>
                </a:solidFill>
                <a:latin typeface="Arial" charset="0"/>
              </a:rPr>
              <a:t>photoproduction</a:t>
            </a:r>
            <a:r>
              <a:rPr lang="en-US" sz="1200" b="1" dirty="0">
                <a:solidFill>
                  <a:srgbClr val="00B050"/>
                </a:solidFill>
                <a:latin typeface="Arial" charset="0"/>
              </a:rPr>
              <a:t> channels in the resonance region were studied.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4869" y="5882047"/>
            <a:ext cx="83708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E</a:t>
            </a:r>
            <a:r>
              <a:rPr lang="en-US" sz="1400" b="1" dirty="0" err="1" smtClean="0">
                <a:latin typeface="Symbol" panose="05050102010706020507" pitchFamily="18" charset="2"/>
              </a:rPr>
              <a:t>g</a:t>
            </a:r>
            <a:r>
              <a:rPr lang="en-US" sz="1400" b="1" dirty="0" smtClean="0"/>
              <a:t>, GeV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372457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730" y="91524"/>
            <a:ext cx="6858000" cy="685800"/>
          </a:xfrm>
        </p:spPr>
        <p:txBody>
          <a:bodyPr wrap="none">
            <a:noAutofit/>
          </a:bodyPr>
          <a:lstStyle/>
          <a:p>
            <a:r>
              <a:rPr lang="en-US" sz="1600" dirty="0">
                <a:solidFill>
                  <a:srgbClr val="0000FF"/>
                </a:solidFill>
                <a:cs typeface="Calibri"/>
              </a:rPr>
              <a:t>2-Body </a:t>
            </a:r>
            <a:r>
              <a:rPr lang="en-US" sz="1600" dirty="0" err="1">
                <a:solidFill>
                  <a:srgbClr val="0000FF"/>
                </a:solidFill>
                <a:cs typeface="Calibri"/>
              </a:rPr>
              <a:t>Photoproduction</a:t>
            </a:r>
            <a:r>
              <a:rPr lang="en-US" sz="1600" dirty="0">
                <a:solidFill>
                  <a:srgbClr val="0000FF"/>
                </a:solidFill>
                <a:cs typeface="Calibri"/>
              </a:rPr>
              <a:t> off Protons: Data</a:t>
            </a:r>
            <a:r>
              <a:rPr lang="en-US" sz="1600" dirty="0">
                <a:solidFill>
                  <a:srgbClr val="0000FF"/>
                </a:solidFill>
                <a:latin typeface="+mn-lt"/>
                <a:cs typeface="Calibri"/>
              </a:rPr>
              <a:t> and Analysis Approaches</a:t>
            </a:r>
            <a:r>
              <a:rPr lang="en-US" sz="1600" dirty="0">
                <a:latin typeface="Calibri"/>
                <a:cs typeface="Calibri"/>
              </a:rPr>
              <a:t/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/>
                <a:ea typeface="Zapf Dingbats"/>
                <a:cs typeface="Calibri"/>
              </a:rPr>
              <a:t>✔</a:t>
            </a:r>
            <a:r>
              <a:rPr lang="en-US" sz="1800" dirty="0">
                <a:ln>
                  <a:solidFill>
                    <a:srgbClr val="0000FF"/>
                  </a:solidFill>
                </a:ln>
                <a:latin typeface="Calibri"/>
                <a:ea typeface="Zapf Dingbats"/>
                <a:cs typeface="Calibri"/>
              </a:rPr>
              <a:t> </a:t>
            </a:r>
            <a:r>
              <a:rPr lang="en-US" sz="1800" b="0" i="1" dirty="0">
                <a:ln>
                  <a:solidFill>
                    <a:srgbClr val="0000FF"/>
                  </a:solidFill>
                </a:ln>
                <a:latin typeface="Calibri"/>
                <a:ea typeface="Zapf Dingbats"/>
                <a:cs typeface="Calibri"/>
              </a:rPr>
              <a:t>-  </a:t>
            </a:r>
            <a:r>
              <a:rPr lang="en-US" sz="1350" b="0" i="1" dirty="0">
                <a:latin typeface="Calibri"/>
                <a:cs typeface="Calibri"/>
              </a:rPr>
              <a:t>data acquired</a:t>
            </a:r>
            <a:r>
              <a:rPr lang="en-US" sz="135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en-US" sz="1350" dirty="0">
                <a:latin typeface="Calibri"/>
                <a:cs typeface="Calibri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Zapf Dingbats"/>
                <a:cs typeface="Calibri"/>
              </a:rPr>
              <a:t>✔ </a:t>
            </a:r>
            <a:r>
              <a:rPr lang="en-US" sz="1800" b="0" i="1" dirty="0">
                <a:solidFill>
                  <a:srgbClr val="000000"/>
                </a:solidFill>
                <a:latin typeface="Calibri"/>
                <a:ea typeface="Zapf Dingbats"/>
                <a:cs typeface="Calibri"/>
              </a:rPr>
              <a:t>- </a:t>
            </a:r>
            <a:r>
              <a:rPr lang="en-US" sz="1350" b="0" i="1" dirty="0">
                <a:solidFill>
                  <a:srgbClr val="000000"/>
                </a:solidFill>
                <a:latin typeface="Calibri"/>
                <a:ea typeface="Zapf Dingbats"/>
                <a:cs typeface="Calibri"/>
              </a:rPr>
              <a:t>analyzed/published </a:t>
            </a:r>
            <a:r>
              <a:rPr lang="en-US" sz="1800" b="0" i="1" dirty="0">
                <a:solidFill>
                  <a:srgbClr val="000000"/>
                </a:solidFill>
                <a:latin typeface="Calibri"/>
                <a:ea typeface="Zapf Dingbats"/>
                <a:cs typeface="Calibri"/>
              </a:rPr>
              <a:t>  </a:t>
            </a:r>
            <a:endParaRPr lang="en-US" sz="1800" b="0" dirty="0">
              <a:ln>
                <a:solidFill>
                  <a:srgbClr val="0000FF"/>
                </a:solidFill>
              </a:ln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891488"/>
              </p:ext>
            </p:extLst>
          </p:nvPr>
        </p:nvGraphicFramePr>
        <p:xfrm>
          <a:off x="1005730" y="926610"/>
          <a:ext cx="7013662" cy="34562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4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7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11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75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9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93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93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11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11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113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113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7299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/>
                          <a:cs typeface="Calibri"/>
                        </a:rPr>
                        <a:t>Observable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Calibri"/>
                          <a:cs typeface="Calibri"/>
                        </a:rPr>
                        <a:t>σ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Calibri"/>
                          <a:cs typeface="Calibri"/>
                        </a:rPr>
                        <a:t>Σ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/>
                          <a:cs typeface="Calibri"/>
                        </a:rPr>
                        <a:t>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900" b="1" baseline="-25000" dirty="0" err="1">
                          <a:latin typeface="Calibri"/>
                          <a:cs typeface="Calibri"/>
                        </a:rPr>
                        <a:t>x</a:t>
                      </a:r>
                      <a:endParaRPr lang="en-US" sz="900" b="1" baseline="-25000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900" b="1" baseline="-25000" dirty="0" err="1">
                          <a:latin typeface="Calibri"/>
                          <a:cs typeface="Calibri"/>
                        </a:rPr>
                        <a:t>z</a:t>
                      </a:r>
                      <a:endParaRPr lang="en-US" sz="900" b="1" baseline="-25000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900" b="1" baseline="-25000" dirty="0">
                          <a:latin typeface="Calibri"/>
                          <a:cs typeface="Calibri"/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900" b="1" baseline="-25000" dirty="0" err="1">
                          <a:latin typeface="Calibri"/>
                          <a:cs typeface="Calibri"/>
                        </a:rPr>
                        <a:t>z</a:t>
                      </a:r>
                      <a:endParaRPr lang="en-US" sz="900" b="1" baseline="-25000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900" b="1" baseline="-25000" dirty="0">
                          <a:latin typeface="Calibri"/>
                          <a:cs typeface="Calibri"/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900" b="1" baseline="-25000" dirty="0">
                          <a:latin typeface="Calibri"/>
                          <a:cs typeface="Calibri"/>
                        </a:rPr>
                        <a:t>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900" b="1" baseline="-25000" dirty="0" err="1">
                          <a:latin typeface="Calibri"/>
                          <a:cs typeface="Calibri"/>
                        </a:rPr>
                        <a:t>x</a:t>
                      </a:r>
                      <a:endParaRPr lang="en-US" sz="900" b="1" baseline="-25000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900" b="1" baseline="-25000" dirty="0" err="1">
                          <a:latin typeface="Calibri"/>
                          <a:cs typeface="Calibri"/>
                        </a:rPr>
                        <a:t>z</a:t>
                      </a:r>
                      <a:endParaRPr lang="en-US" sz="900" b="1" baseline="-25000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0">
                <a:tc gridSpan="17">
                  <a:txBody>
                    <a:bodyPr/>
                    <a:lstStyle/>
                    <a:p>
                      <a:endParaRPr lang="en-US" sz="9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88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/>
                          <a:cs typeface="Calibri"/>
                        </a:rPr>
                        <a:t>pπ</a:t>
                      </a:r>
                      <a:r>
                        <a:rPr lang="en-US" sz="1100" b="1" baseline="300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88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Calibri"/>
                          <a:cs typeface="Calibri"/>
                        </a:rPr>
                        <a:t>nπ</a:t>
                      </a:r>
                      <a:r>
                        <a:rPr lang="en-US" sz="1100" b="1" baseline="30000" dirty="0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88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Calibri"/>
                          <a:cs typeface="Calibri"/>
                        </a:rPr>
                        <a:t>pη</a:t>
                      </a:r>
                      <a:endParaRPr lang="en-US" sz="1100" b="1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88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Calibri"/>
                          <a:cs typeface="Calibri"/>
                        </a:rPr>
                        <a:t>pη</a:t>
                      </a:r>
                      <a:r>
                        <a:rPr lang="en-US" sz="1100" b="1" dirty="0">
                          <a:latin typeface="Calibri"/>
                          <a:cs typeface="Calibri"/>
                        </a:rPr>
                        <a:t>’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88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100" b="1" baseline="300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lang="en-US" sz="1100" b="1" dirty="0">
                          <a:latin typeface="Calibri"/>
                          <a:cs typeface="Calibri"/>
                        </a:rPr>
                        <a:t>Λ</a:t>
                      </a: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88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100" b="1" baseline="300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lang="en-US" sz="1100" b="1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lang="en-US" sz="1100" b="1" baseline="300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88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100" b="1" baseline="30000" dirty="0">
                          <a:latin typeface="Calibri"/>
                          <a:cs typeface="Calibri"/>
                        </a:rPr>
                        <a:t>+*</a:t>
                      </a:r>
                      <a:r>
                        <a:rPr lang="en-US" sz="1100" b="1" baseline="0" dirty="0" err="1">
                          <a:latin typeface="Calibri"/>
                          <a:cs typeface="Calibri"/>
                        </a:rPr>
                        <a:t>Λ</a:t>
                      </a:r>
                      <a:endParaRPr lang="en-US" sz="1100" b="1" baseline="0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SDME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          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88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100" b="1" baseline="30000" dirty="0">
                          <a:latin typeface="Calibri"/>
                          <a:cs typeface="Calibri"/>
                        </a:rPr>
                        <a:t>0*</a:t>
                      </a:r>
                      <a:r>
                        <a:rPr lang="en-US" sz="1100" b="1" dirty="0" err="1">
                          <a:latin typeface="Calibri"/>
                          <a:cs typeface="Calibri"/>
                        </a:rPr>
                        <a:t>Σ</a:t>
                      </a:r>
                      <a:r>
                        <a:rPr lang="en-US" sz="1100" b="1" baseline="30000" dirty="0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SDME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720">
                <a:tc gridSpan="17">
                  <a:txBody>
                    <a:bodyPr/>
                    <a:lstStyle/>
                    <a:p>
                      <a:endParaRPr lang="en-US" sz="1100" b="1" baseline="30000" dirty="0"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/>
          </p:cNvSpPr>
          <p:nvPr/>
        </p:nvSpPr>
        <p:spPr>
          <a:xfrm>
            <a:off x="4981903" y="1762124"/>
            <a:ext cx="2483798" cy="96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2699040"/>
            <a:ext cx="6142794" cy="27432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8905" y="2242145"/>
            <a:ext cx="755335" cy="369332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prstClr val="black"/>
                </a:solidFill>
                <a:latin typeface="Calibri"/>
                <a:cs typeface="Calibri"/>
              </a:rPr>
              <a:t>γp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Calibri"/>
                <a:sym typeface="Wingdings"/>
              </a:rPr>
              <a:t>X</a:t>
            </a:r>
            <a:endParaRPr lang="en-US"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6" t="53641" r="5833" b="14811"/>
          <a:stretch>
            <a:fillRect/>
          </a:stretch>
        </p:blipFill>
        <p:spPr>
          <a:xfrm>
            <a:off x="6573301" y="1762124"/>
            <a:ext cx="579737" cy="35786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0" y="434424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17" y="3930741"/>
            <a:ext cx="874460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Coupled-channel approaches for N* parameter extraction from exclusive </a:t>
            </a:r>
          </a:p>
          <a:p>
            <a:pPr algn="ctr"/>
            <a:r>
              <a:rPr lang="en-US" sz="1200" b="1" dirty="0">
                <a:solidFill>
                  <a:schemeClr val="accent2"/>
                </a:solidFill>
              </a:rPr>
              <a:t>meson photoproduction data off the proton</a:t>
            </a:r>
          </a:p>
          <a:p>
            <a:pPr algn="ctr"/>
            <a:endParaRPr lang="en-US" sz="1200" b="1" dirty="0">
              <a:solidFill>
                <a:schemeClr val="accent2"/>
              </a:solidFill>
            </a:endParaRPr>
          </a:p>
          <a:p>
            <a:pPr algn="ctr"/>
            <a:endParaRPr lang="en-US" sz="1200" b="1" dirty="0">
              <a:solidFill>
                <a:schemeClr val="accent2"/>
              </a:solidFill>
            </a:endParaRPr>
          </a:p>
          <a:p>
            <a:pPr algn="ctr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3393" y="4529310"/>
            <a:ext cx="551069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/>
              <a:t>Bonn-</a:t>
            </a:r>
            <a:r>
              <a:rPr lang="en-US" sz="1050" b="1" i="1" u="sng" dirty="0" err="1"/>
              <a:t>Gatchina</a:t>
            </a:r>
            <a:r>
              <a:rPr lang="en-US" sz="1050" i="1" u="sng" dirty="0"/>
              <a:t> </a:t>
            </a:r>
            <a:r>
              <a:rPr lang="en-US" sz="1050" dirty="0"/>
              <a:t> </a:t>
            </a:r>
            <a:r>
              <a:rPr lang="en-US" sz="1050" b="1" dirty="0"/>
              <a:t>A.V.</a:t>
            </a:r>
            <a:r>
              <a:rPr lang="en-US" sz="1050" dirty="0"/>
              <a:t> </a:t>
            </a:r>
            <a:r>
              <a:rPr lang="en-US" sz="1050" b="1" dirty="0" err="1"/>
              <a:t>Anisovich</a:t>
            </a:r>
            <a:r>
              <a:rPr lang="en-US" sz="1050" b="1" dirty="0"/>
              <a:t> et al., Eur. Phys. J. A53, 242 (2017).</a:t>
            </a:r>
          </a:p>
          <a:p>
            <a:r>
              <a:rPr lang="en-US" sz="1050" b="1" dirty="0"/>
              <a:t>                            A.V. </a:t>
            </a:r>
            <a:r>
              <a:rPr lang="en-US" sz="1050" b="1" dirty="0" err="1"/>
              <a:t>Anisovich</a:t>
            </a:r>
            <a:r>
              <a:rPr lang="en-US" sz="1050" b="1" dirty="0"/>
              <a:t> et al., Eur. Phys. J. A50, 129 (2014).</a:t>
            </a:r>
          </a:p>
          <a:p>
            <a:r>
              <a:rPr lang="en-US" sz="1050" b="1" dirty="0"/>
              <a:t>                            A.V. </a:t>
            </a:r>
            <a:r>
              <a:rPr lang="en-US" sz="1050" b="1" dirty="0" err="1"/>
              <a:t>Anisovich</a:t>
            </a:r>
            <a:r>
              <a:rPr lang="en-US" sz="1050" b="1" dirty="0"/>
              <a:t> et al., Eur. Phys. J. A48, 15 (2012). </a:t>
            </a:r>
          </a:p>
          <a:p>
            <a:endParaRPr lang="en-US" sz="1050" b="1" dirty="0"/>
          </a:p>
          <a:p>
            <a:r>
              <a:rPr lang="en-US" sz="1050" b="1" i="1" u="sng" dirty="0"/>
              <a:t>Argonne-Osaka</a:t>
            </a:r>
            <a:r>
              <a:rPr lang="en-US" sz="1050" dirty="0"/>
              <a:t>  </a:t>
            </a:r>
            <a:r>
              <a:rPr lang="en-US" sz="1050" b="1" dirty="0"/>
              <a:t>H. </a:t>
            </a:r>
            <a:r>
              <a:rPr lang="en-US" sz="1050" b="1" dirty="0" err="1"/>
              <a:t>Kamano</a:t>
            </a:r>
            <a:r>
              <a:rPr lang="en-US" sz="1050" b="1" dirty="0"/>
              <a:t> et al., Phys. Rev. C94, 015201 (2016).</a:t>
            </a:r>
          </a:p>
          <a:p>
            <a:r>
              <a:rPr lang="en-US" sz="1050" b="1" dirty="0"/>
              <a:t>                             H. </a:t>
            </a:r>
            <a:r>
              <a:rPr lang="en-US" sz="1050" b="1" dirty="0" err="1"/>
              <a:t>Kamano</a:t>
            </a:r>
            <a:r>
              <a:rPr lang="en-US" sz="1050" b="1" dirty="0"/>
              <a:t> et al., Phys. Rev. C88, 035209 (2013).</a:t>
            </a:r>
          </a:p>
          <a:p>
            <a:endParaRPr lang="en-US" sz="1050" b="1" dirty="0"/>
          </a:p>
          <a:p>
            <a:r>
              <a:rPr lang="en-US" sz="1050" b="1" u="sng" dirty="0"/>
              <a:t>GWU-</a:t>
            </a:r>
            <a:r>
              <a:rPr lang="en-US" sz="1050" b="1" u="sng" dirty="0" err="1"/>
              <a:t>Julich</a:t>
            </a:r>
            <a:r>
              <a:rPr lang="en-US" sz="1050" b="1" dirty="0"/>
              <a:t> D. </a:t>
            </a:r>
            <a:r>
              <a:rPr lang="en-US" sz="1050" b="1" dirty="0" err="1"/>
              <a:t>Rönchen</a:t>
            </a:r>
            <a:r>
              <a:rPr lang="en-US" sz="1050" b="1" dirty="0"/>
              <a:t> et al., Eur. Phys. J. A51, 70 (2015).</a:t>
            </a:r>
          </a:p>
          <a:p>
            <a:pPr lvl="0"/>
            <a:r>
              <a:rPr lang="en-US" sz="1050" b="1" dirty="0"/>
              <a:t>                      </a:t>
            </a:r>
            <a:r>
              <a:rPr lang="en-US" sz="1050" b="1" dirty="0">
                <a:solidFill>
                  <a:srgbClr val="000000"/>
                </a:solidFill>
              </a:rPr>
              <a:t>D. </a:t>
            </a:r>
            <a:r>
              <a:rPr lang="en-US" sz="1050" b="1" dirty="0" err="1">
                <a:solidFill>
                  <a:srgbClr val="000000"/>
                </a:solidFill>
              </a:rPr>
              <a:t>Rönchen</a:t>
            </a:r>
            <a:r>
              <a:rPr lang="en-US" sz="1050" b="1" dirty="0">
                <a:solidFill>
                  <a:srgbClr val="000000"/>
                </a:solidFill>
              </a:rPr>
              <a:t> et al., Eur. Phys. J. A50, 101 (2014).</a:t>
            </a:r>
          </a:p>
          <a:p>
            <a:pPr lvl="0"/>
            <a:endParaRPr lang="en-US" sz="1050" b="1" dirty="0">
              <a:solidFill>
                <a:srgbClr val="000000"/>
              </a:solidFill>
            </a:endParaRPr>
          </a:p>
          <a:p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611165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191" y="201114"/>
            <a:ext cx="6172200" cy="515826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00FF"/>
                </a:solidFill>
                <a:cs typeface="Times New Roman"/>
              </a:rPr>
              <a:t>Establishing the N* Spectrum</a:t>
            </a: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1793940"/>
            <a:ext cx="3362325" cy="3758599"/>
          </a:xfrm>
          <a:prstGeom prst="rect">
            <a:avLst/>
          </a:prstGeom>
          <a:solidFill>
            <a:srgbClr val="FFF2CC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50" y="1832041"/>
            <a:ext cx="2809875" cy="3571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84191" y="1422160"/>
            <a:ext cx="2902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ANL-Osaka 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  <a:cs typeface="Calibri"/>
              </a:rPr>
              <a:t>coupled-channel </a:t>
            </a:r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analysis</a:t>
            </a:r>
            <a:endParaRPr lang="en-US" sz="1400" b="1" dirty="0">
              <a:solidFill>
                <a:srgbClr val="FF0000"/>
              </a:solidFill>
              <a:latin typeface="Garamond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6053" y="1706376"/>
            <a:ext cx="2624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  <a:cs typeface="Calibri"/>
              </a:rPr>
              <a:t>Includes  ***, **** PDG12 states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7346" y="5375937"/>
            <a:ext cx="3235758" cy="300082"/>
          </a:xfrm>
          <a:prstGeom prst="rect">
            <a:avLst/>
          </a:prstGeom>
          <a:solidFill>
            <a:srgbClr val="FFF2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00FF"/>
                </a:solidFill>
                <a:latin typeface="Calibri"/>
                <a:cs typeface="Calibri"/>
              </a:rPr>
              <a:t>PDG(2010) states insufficient to fit KΛ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0894" y="5384049"/>
            <a:ext cx="3228256" cy="300082"/>
          </a:xfrm>
          <a:prstGeom prst="rect">
            <a:avLst/>
          </a:prstGeom>
          <a:solidFill>
            <a:srgbClr val="FFF2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00FF"/>
                </a:solidFill>
                <a:latin typeface="Calibri"/>
                <a:cs typeface="Calibri"/>
              </a:rPr>
              <a:t>Shows the importance of polarization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902" y="172878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Garamond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245" y="958430"/>
            <a:ext cx="572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Calibri"/>
              </a:rPr>
              <a:t>Hyperon 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Calibri"/>
              </a:rPr>
              <a:t>photoproduction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γp→K</a:t>
            </a:r>
            <a:r>
              <a:rPr lang="en-US" sz="1800" b="1" baseline="30000" dirty="0" err="1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en-US" sz="1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Λ→K</a:t>
            </a:r>
            <a:r>
              <a:rPr lang="en-US" sz="1800" b="1" baseline="30000" dirty="0" err="1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en-US" sz="1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en-US" sz="18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1800" dirty="0">
                <a:latin typeface="Calibri" panose="020F0502020204030204" pitchFamily="34" charset="0"/>
                <a:cs typeface="Times New Roman"/>
              </a:rPr>
              <a:t>from CLAS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45561" y="3086083"/>
            <a:ext cx="2123960" cy="1438295"/>
            <a:chOff x="1603415" y="2971773"/>
            <a:chExt cx="2831946" cy="191772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rcRect l="22896" t="70798" r="59010" b="18241"/>
            <a:stretch>
              <a:fillRect/>
            </a:stretch>
          </p:blipFill>
          <p:spPr>
            <a:xfrm>
              <a:off x="1603415" y="2971773"/>
              <a:ext cx="2831946" cy="191772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692315" y="3185364"/>
              <a:ext cx="948008" cy="382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Garamond"/>
                </a:rPr>
                <a:t>1935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72031" y="3086083"/>
            <a:ext cx="2045180" cy="1438295"/>
            <a:chOff x="5238708" y="2971773"/>
            <a:chExt cx="2726906" cy="191772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rcRect l="41356" t="76293" r="41356" b="14589"/>
            <a:stretch>
              <a:fillRect/>
            </a:stretch>
          </p:blipFill>
          <p:spPr>
            <a:xfrm>
              <a:off x="5238708" y="2971773"/>
              <a:ext cx="2726906" cy="191772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444738" y="3146505"/>
              <a:ext cx="948008" cy="382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Garamond"/>
                </a:rPr>
                <a:t>1935</a:t>
              </a: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4038603" y="3676663"/>
            <a:ext cx="2266949" cy="1744270"/>
            <a:chOff x="3860804" y="3619515"/>
            <a:chExt cx="3022598" cy="2325693"/>
          </a:xfrm>
        </p:grpSpPr>
        <p:sp>
          <p:nvSpPr>
            <p:cNvPr id="19" name="TextBox 18"/>
            <p:cNvSpPr txBox="1"/>
            <p:nvPr/>
          </p:nvSpPr>
          <p:spPr>
            <a:xfrm>
              <a:off x="4171175" y="4991100"/>
              <a:ext cx="2547125" cy="954108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cs typeface="Calibri"/>
                </a:rPr>
                <a:t>Discrepancies indicate contributions are missing from the fit? </a:t>
              </a:r>
            </a:p>
          </p:txBody>
        </p:sp>
        <p:cxnSp>
          <p:nvCxnSpPr>
            <p:cNvPr id="22" name="Straight Arrow Connector 21"/>
            <p:cNvCxnSpPr>
              <a:stCxn id="19" idx="0"/>
            </p:cNvCxnSpPr>
            <p:nvPr/>
          </p:nvCxnSpPr>
          <p:spPr>
            <a:xfrm rot="16200000" flipV="1">
              <a:off x="4455921" y="4002283"/>
              <a:ext cx="393700" cy="1583934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0"/>
            </p:cNvCxnSpPr>
            <p:nvPr/>
          </p:nvCxnSpPr>
          <p:spPr>
            <a:xfrm rot="5400000" flipH="1" flipV="1">
              <a:off x="5478277" y="3585975"/>
              <a:ext cx="1371586" cy="1438665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0" y="934268"/>
            <a:ext cx="9028386" cy="811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3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74660"/>
            <a:ext cx="6896100" cy="49201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0000FF"/>
                </a:solidFill>
                <a:cs typeface="Times New Roman"/>
              </a:rPr>
              <a:t>Establishing the N* Spectrum, cont’d</a:t>
            </a: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2" y="177900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Garamond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6105" y="5396621"/>
            <a:ext cx="2329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rgbClr val="000000"/>
                </a:solidFill>
                <a:latin typeface="Calibri"/>
                <a:cs typeface="Calibri"/>
              </a:rPr>
              <a:t>A.V. </a:t>
            </a:r>
            <a:r>
              <a:rPr lang="en-US" sz="1050" i="1" dirty="0" err="1">
                <a:solidFill>
                  <a:srgbClr val="000000"/>
                </a:solidFill>
                <a:latin typeface="Calibri"/>
                <a:cs typeface="Calibri"/>
              </a:rPr>
              <a:t>Anisovich</a:t>
            </a:r>
            <a:r>
              <a:rPr lang="en-US" sz="1050" i="1" dirty="0">
                <a:solidFill>
                  <a:srgbClr val="000000"/>
                </a:solidFill>
                <a:latin typeface="Calibri"/>
                <a:cs typeface="Calibri"/>
              </a:rPr>
              <a:t> et al, EPJ A48, 15 (2012) 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1557340" y="2124123"/>
            <a:ext cx="3186112" cy="3383860"/>
            <a:chOff x="552450" y="1689160"/>
            <a:chExt cx="4248149" cy="45118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rcRect l="9039" t="23934" r="50379" b="15800"/>
            <a:stretch>
              <a:fillRect/>
            </a:stretch>
          </p:blipFill>
          <p:spPr>
            <a:xfrm>
              <a:off x="552450" y="1689160"/>
              <a:ext cx="4076700" cy="41083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rcRect l="50885" t="79900" r="7143" b="15729"/>
            <a:stretch>
              <a:fillRect/>
            </a:stretch>
          </p:blipFill>
          <p:spPr>
            <a:xfrm>
              <a:off x="559522" y="5808546"/>
              <a:ext cx="4241077" cy="39242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TextBox 10"/>
          <p:cNvSpPr txBox="1"/>
          <p:nvPr/>
        </p:nvSpPr>
        <p:spPr>
          <a:xfrm>
            <a:off x="1496291" y="5434561"/>
            <a:ext cx="339638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rgbClr val="000000"/>
                </a:solidFill>
                <a:latin typeface="Calibri"/>
                <a:cs typeface="Calibri"/>
              </a:rPr>
              <a:t>M. McCracken et al. (CLAS), Phys. Rev C 81, 025201 (2010)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0760" y="1008726"/>
            <a:ext cx="564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Calibri"/>
              </a:rPr>
              <a:t>Hyperon 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Calibri"/>
              </a:rPr>
              <a:t>photoproduction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γp→K</a:t>
            </a:r>
            <a:r>
              <a:rPr lang="en-US" sz="1800" b="1" baseline="30000" dirty="0" err="1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en-US" sz="1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Λ→K</a:t>
            </a:r>
            <a:r>
              <a:rPr lang="en-US" sz="1800" b="1" baseline="30000" dirty="0" err="1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en-US" sz="1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en-US" sz="18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sz="1800" dirty="0">
                <a:latin typeface="Calibri" panose="020F0502020204030204" pitchFamily="34" charset="0"/>
                <a:cs typeface="Times New Roman"/>
              </a:rPr>
              <a:t>from CLAS</a:t>
            </a:r>
            <a:r>
              <a:rPr lang="en-US" sz="1800" b="1" dirty="0">
                <a:latin typeface="Calibri" panose="020F0502020204030204" pitchFamily="34" charset="0"/>
                <a:cs typeface="Times New Roman"/>
              </a:rPr>
              <a:t> </a:t>
            </a:r>
            <a:endParaRPr lang="en-US" sz="1800" dirty="0">
              <a:latin typeface="Calibri" panose="020F0502020204030204" pitchFamily="34" charset="0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34511" t="69282" r="57980" b="22990"/>
          <a:stretch>
            <a:fillRect/>
          </a:stretch>
        </p:blipFill>
        <p:spPr>
          <a:xfrm>
            <a:off x="2032757" y="2905136"/>
            <a:ext cx="2316237" cy="18383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6" t="53641" r="5833" b="14811"/>
          <a:stretch>
            <a:fillRect/>
          </a:stretch>
        </p:blipFill>
        <p:spPr>
          <a:xfrm>
            <a:off x="6965852" y="1528912"/>
            <a:ext cx="579737" cy="35786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820610" y="1386305"/>
            <a:ext cx="2929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Calibri"/>
                <a:cs typeface="Calibri"/>
              </a:rPr>
              <a:t>Bonn-</a:t>
            </a:r>
            <a:r>
              <a:rPr lang="en-US" sz="1400" dirty="0" err="1">
                <a:solidFill>
                  <a:srgbClr val="FF0000"/>
                </a:solidFill>
                <a:latin typeface="Calibri"/>
                <a:cs typeface="Calibri"/>
              </a:rPr>
              <a:t>Gatchina</a:t>
            </a:r>
            <a:r>
              <a:rPr lang="en-US" sz="1400" dirty="0">
                <a:solidFill>
                  <a:srgbClr val="FF0000"/>
                </a:solidFill>
                <a:latin typeface="Calibri"/>
                <a:cs typeface="Calibri"/>
              </a:rPr>
              <a:t> multichannel analysis: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Calibri"/>
                <a:cs typeface="Calibri"/>
              </a:rPr>
              <a:t>9 new resonances were included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rcRect l="1570" r="51183" b="505"/>
          <a:stretch>
            <a:fillRect/>
          </a:stretch>
        </p:blipFill>
        <p:spPr>
          <a:xfrm>
            <a:off x="4845727" y="1989445"/>
            <a:ext cx="3009899" cy="347206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6" name="TextBox 25"/>
          <p:cNvSpPr txBox="1"/>
          <p:nvPr/>
        </p:nvSpPr>
        <p:spPr>
          <a:xfrm>
            <a:off x="4614865" y="188677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Garamond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rcRect l="21737" t="73283" r="69391" b="15301"/>
          <a:stretch>
            <a:fillRect/>
          </a:stretch>
        </p:blipFill>
        <p:spPr>
          <a:xfrm>
            <a:off x="5150533" y="3144079"/>
            <a:ext cx="2645681" cy="208121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0" y="766672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027629"/>
      </p:ext>
    </p:extLst>
  </p:cSld>
  <p:clrMapOvr>
    <a:masterClrMapping/>
  </p:clrMapOvr>
  <p:transition advTm="59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8" y="1615010"/>
            <a:ext cx="4892258" cy="3669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8317" y="110592"/>
            <a:ext cx="6759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33CC"/>
                </a:solidFill>
                <a:latin typeface="+mj-lt"/>
                <a:ea typeface="MS PGothic" pitchFamily="34" charset="-128"/>
              </a:rPr>
              <a:t>Advances in Exploration of the N*-Spectrum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5184" y="1544539"/>
            <a:ext cx="2348631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70C0"/>
                </a:solidFill>
              </a:rPr>
              <a:t>N</a:t>
            </a:r>
            <a:r>
              <a:rPr lang="en-US" sz="1350" b="1" baseline="30000" dirty="0">
                <a:solidFill>
                  <a:srgbClr val="0070C0"/>
                </a:solidFill>
              </a:rPr>
              <a:t>*</a:t>
            </a:r>
            <a:r>
              <a:rPr lang="en-US" sz="1350" b="1" dirty="0">
                <a:solidFill>
                  <a:srgbClr val="0070C0"/>
                </a:solidFill>
              </a:rPr>
              <a:t>/</a:t>
            </a:r>
            <a:r>
              <a:rPr lang="en-US" sz="1350" b="1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1350" b="1" baseline="30000" dirty="0">
                <a:solidFill>
                  <a:srgbClr val="0070C0"/>
                </a:solidFill>
              </a:rPr>
              <a:t>*</a:t>
            </a:r>
            <a:r>
              <a:rPr lang="en-US" sz="1350" b="1" dirty="0">
                <a:solidFill>
                  <a:srgbClr val="0070C0"/>
                </a:solidFill>
              </a:rPr>
              <a:t> Spectrum </a:t>
            </a:r>
            <a:r>
              <a:rPr lang="en-US" sz="1350" b="1" dirty="0" smtClean="0">
                <a:solidFill>
                  <a:srgbClr val="0070C0"/>
                </a:solidFill>
              </a:rPr>
              <a:t>2019</a:t>
            </a:r>
            <a:r>
              <a:rPr lang="en-US" sz="1350" b="1" dirty="0" smtClean="0">
                <a:solidFill>
                  <a:srgbClr val="0070C0"/>
                </a:solidFill>
                <a:latin typeface="Calibri" panose="020F0502020204030204"/>
                <a:cs typeface="Times New Roman"/>
              </a:rPr>
              <a:t>  </a:t>
            </a:r>
            <a:r>
              <a:rPr lang="en-US" sz="135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13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144" y="503953"/>
            <a:ext cx="8891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</a:rPr>
              <a:t>Several </a:t>
            </a:r>
            <a:r>
              <a:rPr lang="en-US" sz="1600" dirty="0">
                <a:solidFill>
                  <a:srgbClr val="FF0000"/>
                </a:solidFill>
              </a:rPr>
              <a:t>new nucleon resonances </a:t>
            </a:r>
            <a:r>
              <a:rPr lang="en-US" sz="1600" dirty="0" smtClean="0">
                <a:solidFill>
                  <a:srgbClr val="0070C0"/>
                </a:solidFill>
              </a:rPr>
              <a:t>(``missing” states) have been discovered with the decisive impact of the CLAS open strangeness </a:t>
            </a:r>
            <a:r>
              <a:rPr lang="en-US" sz="1600" dirty="0" err="1" smtClean="0">
                <a:solidFill>
                  <a:srgbClr val="0070C0"/>
                </a:solidFill>
              </a:rPr>
              <a:t>photoproduction</a:t>
            </a:r>
            <a:r>
              <a:rPr lang="en-US" sz="1600" dirty="0" smtClean="0">
                <a:solidFill>
                  <a:srgbClr val="0070C0"/>
                </a:solidFill>
              </a:rPr>
              <a:t> data. </a:t>
            </a:r>
            <a:r>
              <a:rPr lang="en-US" sz="1600" dirty="0" smtClean="0">
                <a:solidFill>
                  <a:srgbClr val="FF0000"/>
                </a:solidFill>
              </a:rPr>
              <a:t>A.V. </a:t>
            </a:r>
            <a:r>
              <a:rPr lang="en-US" sz="1600" dirty="0" err="1" smtClean="0">
                <a:solidFill>
                  <a:srgbClr val="FF0000"/>
                </a:solidFill>
              </a:rPr>
              <a:t>Anisovich</a:t>
            </a:r>
            <a:r>
              <a:rPr lang="en-US" sz="1600" dirty="0" smtClean="0">
                <a:solidFill>
                  <a:srgbClr val="FF0000"/>
                </a:solidFill>
              </a:rPr>
              <a:t> et al.,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Phys. Lett. B782, 662(2018), V.D. </a:t>
            </a:r>
            <a:r>
              <a:rPr lang="en-US" sz="1600" dirty="0" err="1" smtClean="0">
                <a:solidFill>
                  <a:srgbClr val="FF0000"/>
                </a:solidFill>
              </a:rPr>
              <a:t>Burkert</a:t>
            </a:r>
            <a:r>
              <a:rPr lang="en-US" sz="1600" dirty="0" smtClean="0">
                <a:solidFill>
                  <a:srgbClr val="FF0000"/>
                </a:solidFill>
              </a:rPr>
              <a:t>, Few Body Syst. 59, 57 (2018).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srgbClr val="0070C0"/>
              </a:solidFill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  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144" y="5482143"/>
            <a:ext cx="8565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0" b="1" u="sng" dirty="0" smtClean="0">
                <a:solidFill>
                  <a:srgbClr val="FF0000"/>
                </a:solidFill>
                <a:ea typeface="Arial Unicode MS" panose="020B0604020202020204" pitchFamily="34" charset="-128"/>
              </a:rPr>
              <a:t>The next step:</a:t>
            </a:r>
            <a:r>
              <a:rPr lang="en-US" altLang="en-US" sz="1350" b="1" dirty="0" smtClean="0">
                <a:solidFill>
                  <a:srgbClr val="FF0000"/>
                </a:solidFill>
                <a:ea typeface="Arial Unicode MS" panose="020B0604020202020204" pitchFamily="34" charset="-128"/>
              </a:rPr>
              <a:t> </a:t>
            </a:r>
            <a:r>
              <a:rPr lang="en-US" altLang="en-US" sz="1350" b="1" dirty="0" smtClean="0">
                <a:solidFill>
                  <a:srgbClr val="0000CC"/>
                </a:solidFill>
                <a:ea typeface="Arial Unicode MS" panose="020B0604020202020204" pitchFamily="34" charset="-128"/>
              </a:rPr>
              <a:t>A description </a:t>
            </a:r>
            <a:r>
              <a:rPr lang="en-US" altLang="en-US" sz="1350" b="1" dirty="0">
                <a:solidFill>
                  <a:srgbClr val="0000CC"/>
                </a:solidFill>
                <a:ea typeface="Arial Unicode MS" panose="020B0604020202020204" pitchFamily="34" charset="-128"/>
              </a:rPr>
              <a:t>of the exclusive electroproduction data off the proton with the same masses and hadronic decay widths as in photoproduction will </a:t>
            </a:r>
            <a:r>
              <a:rPr lang="en-US" altLang="en-US" sz="1350" b="1" dirty="0" smtClean="0">
                <a:solidFill>
                  <a:srgbClr val="0000CC"/>
                </a:solidFill>
                <a:ea typeface="Arial Unicode MS" panose="020B0604020202020204" pitchFamily="34" charset="-128"/>
              </a:rPr>
              <a:t>support </a:t>
            </a:r>
            <a:r>
              <a:rPr lang="en-US" altLang="en-US" sz="1350" b="1" dirty="0">
                <a:solidFill>
                  <a:srgbClr val="0000CC"/>
                </a:solidFill>
                <a:ea typeface="Arial Unicode MS" panose="020B0604020202020204" pitchFamily="34" charset="-128"/>
              </a:rPr>
              <a:t>the existence of new baryon states.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350" b="1" dirty="0">
              <a:solidFill>
                <a:srgbClr val="0070C0"/>
              </a:solidFill>
              <a:ea typeface="Arial Unicode MS" panose="020B0604020202020204" pitchFamily="34" charset="-128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F5247D3-48B6-4B22-8EF0-BEDABA661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52510"/>
              </p:ext>
            </p:extLst>
          </p:nvPr>
        </p:nvGraphicFramePr>
        <p:xfrm>
          <a:off x="5390244" y="1862884"/>
          <a:ext cx="2802637" cy="30798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8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037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N(mass)J</a:t>
                      </a:r>
                      <a:r>
                        <a:rPr lang="en-US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</a:t>
                      </a:r>
                    </a:p>
                    <a:p>
                      <a:pPr algn="ctr"/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2018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N(1710)1/2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N(1880)1/2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N(1895)1/2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N(1900)3/2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N(1875)3/2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N(2100)1/2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5131784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N(2120)3/2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N(2000)5/2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N(2060)5/2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(1600)3/2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4244445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1900)1/2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4810559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Δ(2200)7/2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0A41BA4-6226-4A87-A5EB-729597AD76D2}"/>
              </a:ext>
            </a:extLst>
          </p:cNvPr>
          <p:cNvSpPr txBox="1"/>
          <p:nvPr/>
        </p:nvSpPr>
        <p:spPr>
          <a:xfrm>
            <a:off x="5390244" y="1349050"/>
            <a:ext cx="2848233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Nucleon resonances listed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in Particle Data Group (PDG) tables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491483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8773" y="2896189"/>
            <a:ext cx="2788920" cy="219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3961" y="2678081"/>
            <a:ext cx="2788920" cy="192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8773" y="2257621"/>
            <a:ext cx="2788920" cy="192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80719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1551171"/>
            <a:ext cx="4754880" cy="475488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-201039"/>
            <a:ext cx="8594527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800" dirty="0" smtClean="0">
                <a:ea typeface="MS PGothic" pitchFamily="34" charset="-128"/>
              </a:rPr>
              <a:t>Interpretation </a:t>
            </a:r>
            <a:r>
              <a:rPr lang="en-US" sz="1800" dirty="0">
                <a:ea typeface="MS PGothic" pitchFamily="34" charset="-128"/>
              </a:rPr>
              <a:t>of the Structure at W~1.7 GeV in </a:t>
            </a:r>
            <a:r>
              <a:rPr lang="en-US" sz="18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>
                <a:ea typeface="MS PGothic" pitchFamily="34" charset="-128"/>
              </a:rPr>
              <a:t>+</a:t>
            </a:r>
            <a:r>
              <a:rPr lang="en-US" sz="18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>
                <a:ea typeface="MS PGothic" pitchFamily="34" charset="-128"/>
              </a:rPr>
              <a:t>-</a:t>
            </a:r>
            <a:r>
              <a:rPr lang="en-US" sz="1800" dirty="0" err="1">
                <a:ea typeface="MS PGothic" pitchFamily="34" charset="-128"/>
              </a:rPr>
              <a:t>p</a:t>
            </a:r>
            <a:r>
              <a:rPr lang="en-US" sz="1800" dirty="0">
                <a:ea typeface="MS PGothic" pitchFamily="34" charset="-128"/>
              </a:rPr>
              <a:t> Electroproduction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32820" y="47630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869566" y="1209344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52732" y="592564"/>
            <a:ext cx="4658448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conventional states only, consistent with PDG 02</a:t>
            </a:r>
            <a:endParaRPr kumimoji="0" lang="en-US" altLang="en-US" sz="1600" b="0" i="1" u="none" strike="noStrike" kern="1200" cap="none" spc="0" normalizeH="0" baseline="3000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1" u="none" strike="noStrike" kern="1200" cap="none" spc="0" normalizeH="0" baseline="3000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implementing </a:t>
            </a:r>
            <a:r>
              <a:rPr lang="en-US" altLang="en-US" sz="16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N’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(1720)3/2</a:t>
            </a:r>
            <a:r>
              <a:rPr kumimoji="0" lang="en-US" alt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+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candidate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or</a:t>
            </a:r>
            <a:r>
              <a:rPr kumimoji="0" lang="en-US" altLang="en-US" sz="16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16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only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conventional states with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different </a:t>
            </a:r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N(1720)3/2</a:t>
            </a:r>
            <a:r>
              <a:rPr lang="en-US" altLang="en-US" sz="1600" i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rgbClr val="FF0000"/>
                </a:solidFill>
                <a:latin typeface="Arial"/>
              </a:rPr>
              <a:t>N</a:t>
            </a:r>
            <a:r>
              <a:rPr lang="en-US" altLang="en-US" sz="16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pp</a:t>
            </a:r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 decays than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in PDG 02 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858000" y="1828800"/>
            <a:ext cx="0" cy="441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49688" y="760395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04" y="592564"/>
            <a:ext cx="289025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</a:t>
            </a:r>
            <a:r>
              <a:rPr kumimoji="0" lang="en-US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. </a:t>
            </a:r>
            <a:r>
              <a:rPr kumimoji="0" lang="en-US" sz="12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Ripani</a:t>
            </a:r>
            <a:r>
              <a:rPr kumimoji="0" lang="en-US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et al., CLAS Collaboration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Phys. Rev. </a:t>
            </a:r>
            <a:r>
              <a:rPr kumimoji="0" lang="en-US" sz="1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Lett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. 91, 022002 (2003).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069373"/>
              </p:ext>
            </p:extLst>
          </p:nvPr>
        </p:nvGraphicFramePr>
        <p:xfrm>
          <a:off x="139752" y="2221985"/>
          <a:ext cx="4362805" cy="1768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7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Symbol" pitchFamily="18" charset="2"/>
                        </a:rPr>
                        <a:t>G</a:t>
                      </a:r>
                      <a:r>
                        <a:rPr lang="en-US" sz="1400" b="1" baseline="-25000" dirty="0" err="1">
                          <a:latin typeface="+mn-lt"/>
                        </a:rPr>
                        <a:t>tot</a:t>
                      </a:r>
                      <a:r>
                        <a:rPr lang="en-US" sz="1400" b="1" baseline="-25000" dirty="0">
                          <a:latin typeface="+mn-lt"/>
                        </a:rPr>
                        <a:t>, </a:t>
                      </a:r>
                      <a:r>
                        <a:rPr lang="en-US" sz="1400" b="1" baseline="0" dirty="0" err="1">
                          <a:latin typeface="+mn-lt"/>
                        </a:rPr>
                        <a:t>MeV</a:t>
                      </a:r>
                      <a:endParaRPr lang="en-US" sz="1400" b="1" baseline="0" dirty="0">
                        <a:latin typeface="+mn-lt"/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itchFamily="18" charset="2"/>
                        </a:rPr>
                        <a:t>pD</a:t>
                      </a:r>
                      <a:r>
                        <a:rPr lang="en-US" sz="1400" b="1" dirty="0"/>
                        <a:t>)</a:t>
                      </a:r>
                    </a:p>
                    <a:p>
                      <a:r>
                        <a:rPr lang="en-US" sz="1400" b="1" dirty="0"/>
                        <a:t>%</a:t>
                      </a: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itchFamily="18" charset="2"/>
                        </a:rPr>
                        <a:t>r</a:t>
                      </a:r>
                      <a:r>
                        <a:rPr lang="en-US" sz="1400" b="1" dirty="0" err="1"/>
                        <a:t>p</a:t>
                      </a:r>
                      <a:r>
                        <a:rPr lang="en-US" sz="1400" b="1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%</a:t>
                      </a:r>
                    </a:p>
                  </a:txBody>
                  <a:tcPr marL="91427" marR="91427"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N(1720)3/2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decays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fit to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the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CLAS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pp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data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126±14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64-100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&lt;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N(1720)3/2</a:t>
                      </a:r>
                      <a:r>
                        <a:rPr lang="en-US" sz="1200" b="1" baseline="300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  <a:p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PDG</a:t>
                      </a:r>
                      <a:r>
                        <a:rPr lang="en-US" sz="1200" b="1" baseline="0" dirty="0">
                          <a:solidFill>
                            <a:schemeClr val="accent2"/>
                          </a:solidFill>
                        </a:rPr>
                        <a:t> 02’</a:t>
                      </a:r>
                      <a:endParaRPr lang="en-US" sz="12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150-300</a:t>
                      </a: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&lt;20</a:t>
                      </a: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70-85</a:t>
                      </a:r>
                    </a:p>
                  </a:txBody>
                  <a:tcPr marL="91427" marR="91427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74761"/>
              </p:ext>
            </p:extLst>
          </p:nvPr>
        </p:nvGraphicFramePr>
        <p:xfrm>
          <a:off x="154604" y="4756755"/>
          <a:ext cx="4424152" cy="1728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2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Symbol" pitchFamily="18" charset="2"/>
                        </a:rPr>
                        <a:t>G</a:t>
                      </a:r>
                      <a:r>
                        <a:rPr lang="en-US" sz="1400" b="1" baseline="-25000" dirty="0" err="1">
                          <a:latin typeface="+mn-lt"/>
                        </a:rPr>
                        <a:t>tot</a:t>
                      </a:r>
                      <a:r>
                        <a:rPr lang="en-US" sz="1400" b="1" baseline="-25000" dirty="0">
                          <a:latin typeface="+mn-lt"/>
                        </a:rPr>
                        <a:t>, </a:t>
                      </a:r>
                      <a:r>
                        <a:rPr lang="en-US" sz="1400" b="1" baseline="0" dirty="0" err="1">
                          <a:latin typeface="+mn-lt"/>
                        </a:rPr>
                        <a:t>MeV</a:t>
                      </a:r>
                      <a:endParaRPr lang="en-US" sz="1400" b="1" baseline="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itchFamily="18" charset="2"/>
                        </a:rPr>
                        <a:t>pD</a:t>
                      </a:r>
                      <a:r>
                        <a:rPr lang="en-US" sz="1400" b="1" dirty="0"/>
                        <a:t>)</a:t>
                      </a:r>
                    </a:p>
                    <a:p>
                      <a:r>
                        <a:rPr lang="en-US" sz="1400" b="1" dirty="0"/>
                        <a:t>%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itchFamily="18" charset="2"/>
                        </a:rPr>
                        <a:t>r</a:t>
                      </a:r>
                      <a:r>
                        <a:rPr lang="en-US" sz="1400" b="1" dirty="0" err="1"/>
                        <a:t>p</a:t>
                      </a:r>
                      <a:r>
                        <a:rPr lang="en-US" sz="1400" b="1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%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N’(1720)3/2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New</a:t>
                      </a:r>
                    </a:p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119±6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47-64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3-10.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N(1720)3/2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Conventional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112±8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39-55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23-49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847" y="1712518"/>
            <a:ext cx="403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new states, different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 in PDG 02’ N(1720)3/2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hadronic decay widths: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058" y="4170231"/>
            <a:ext cx="3623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baseline="30000" dirty="0">
                <a:solidFill>
                  <a:srgbClr val="000000"/>
                </a:solidFill>
              </a:rPr>
              <a:t>’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(1720)3/2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and regular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N(1720)3/2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7300" y="1480296"/>
            <a:ext cx="4505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Two equally successful ways for the data description: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433068" y="6010835"/>
            <a:ext cx="591671" cy="197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1570" y="6054169"/>
            <a:ext cx="803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GeV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245114" y="2150065"/>
            <a:ext cx="10058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m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482502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heme/theme1.xml><?xml version="1.0" encoding="utf-8"?>
<a:theme xmlns:a="http://schemas.openxmlformats.org/drawingml/2006/main" name="1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108085</TotalTime>
  <Words>2928</Words>
  <Application>Microsoft Office PowerPoint</Application>
  <PresentationFormat>On-screen Show (4:3)</PresentationFormat>
  <Paragraphs>526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Arial Unicode MS</vt:lpstr>
      <vt:lpstr>ＭＳ Ｐゴシック</vt:lpstr>
      <vt:lpstr>ＭＳ Ｐゴシック</vt:lpstr>
      <vt:lpstr>Arial</vt:lpstr>
      <vt:lpstr>Calibri</vt:lpstr>
      <vt:lpstr>Calibri Light</vt:lpstr>
      <vt:lpstr>Cambria</vt:lpstr>
      <vt:lpstr>Cambria Math</vt:lpstr>
      <vt:lpstr>Garamond</vt:lpstr>
      <vt:lpstr>Symbol</vt:lpstr>
      <vt:lpstr>Times New Roman</vt:lpstr>
      <vt:lpstr>Wingdings</vt:lpstr>
      <vt:lpstr>Zapf Dingbats</vt:lpstr>
      <vt:lpstr>1_CLAS022604</vt:lpstr>
      <vt:lpstr>5_Custom Design</vt:lpstr>
      <vt:lpstr>3_Custom Design</vt:lpstr>
      <vt:lpstr>1_Custom Design</vt:lpstr>
      <vt:lpstr>2_Custom Design</vt:lpstr>
      <vt:lpstr>Custom Design</vt:lpstr>
      <vt:lpstr>3_CLAS022604</vt:lpstr>
      <vt:lpstr>2_CLAS022604</vt:lpstr>
      <vt:lpstr>4_CLAS022604</vt:lpstr>
      <vt:lpstr>5_CLAS022604</vt:lpstr>
      <vt:lpstr>PowerPoint Presentation</vt:lpstr>
      <vt:lpstr>Nucleon Resonances in the Emergence of Hadronic Matter and Strong QCD</vt:lpstr>
      <vt:lpstr>SU(6)xO(3) spin-flavor symmetry and ``missing” resonances</vt:lpstr>
      <vt:lpstr>Exclusive Photoproduction in the Nucleon Resonance Region</vt:lpstr>
      <vt:lpstr>2-Body Photoproduction off Protons: Data and Analysis Approaches  ✔ -  data acquired   ✔ - analyzed/published   </vt:lpstr>
      <vt:lpstr>Establishing the N* Spectrum</vt:lpstr>
      <vt:lpstr>Establishing the N* Spectrum, cont’d</vt:lpstr>
      <vt:lpstr>PowerPoint Presentation</vt:lpstr>
      <vt:lpstr>Interpretation of the Structure at W~1.7 GeV in p+p-p Electroproduction</vt:lpstr>
      <vt:lpstr>Analysis of the ep→ e’p+p-p CLAS data at W~1.7 GeV in the JM model</vt:lpstr>
      <vt:lpstr>Description of the CLAS p+p-p Photoproduction off Protons Data with/without  the New State N’(1720)3/2+  </vt:lpstr>
      <vt:lpstr>Evidence for the Existence of the New State N’(1720)3/2+  from Combined p+p-p Analyses in both Photo- and Electroproduction</vt:lpstr>
      <vt:lpstr>PowerPoint Presentation</vt:lpstr>
      <vt:lpstr>PowerPoint Presentation</vt:lpstr>
      <vt:lpstr>PowerPoint Presentation</vt:lpstr>
      <vt:lpstr>Conclusions and Outlook </vt:lpstr>
      <vt:lpstr>Back Up</vt:lpstr>
      <vt:lpstr>PowerPoint Presentation</vt:lpstr>
      <vt:lpstr>PowerPoint Presentation</vt:lpstr>
      <vt:lpstr>PowerPoint Presentation</vt:lpstr>
      <vt:lpstr>PowerPoint Presentation</vt:lpstr>
      <vt:lpstr>Connecting Nucleon Resonance Properties to the Photoproduction Observables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analysis of recent CLAS data on 2-p photo- and electro- production off proton</dc:title>
  <dc:creator>mokeev</dc:creator>
  <cp:lastModifiedBy>Vikotz Mokeev</cp:lastModifiedBy>
  <cp:revision>6166</cp:revision>
  <cp:lastPrinted>2018-10-17T18:40:33Z</cp:lastPrinted>
  <dcterms:created xsi:type="dcterms:W3CDTF">2016-05-14T21:35:12Z</dcterms:created>
  <dcterms:modified xsi:type="dcterms:W3CDTF">2019-04-08T15:39:08Z</dcterms:modified>
</cp:coreProperties>
</file>