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1"/>
    <p:sldMasterId id="2147483800" r:id="rId2"/>
  </p:sldMasterIdLst>
  <p:notesMasterIdLst>
    <p:notesMasterId r:id="rId22"/>
  </p:notesMasterIdLst>
  <p:sldIdLst>
    <p:sldId id="256" r:id="rId3"/>
    <p:sldId id="259" r:id="rId4"/>
    <p:sldId id="257" r:id="rId5"/>
    <p:sldId id="278" r:id="rId6"/>
    <p:sldId id="260" r:id="rId7"/>
    <p:sldId id="272" r:id="rId8"/>
    <p:sldId id="262" r:id="rId9"/>
    <p:sldId id="263" r:id="rId10"/>
    <p:sldId id="273" r:id="rId11"/>
    <p:sldId id="261" r:id="rId12"/>
    <p:sldId id="264" r:id="rId13"/>
    <p:sldId id="277" r:id="rId14"/>
    <p:sldId id="268" r:id="rId15"/>
    <p:sldId id="279" r:id="rId16"/>
    <p:sldId id="269" r:id="rId17"/>
    <p:sldId id="270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D0CB37-1E44-7A40-AF2B-75D1EE2673DA}">
          <p14:sldIdLst>
            <p14:sldId id="256"/>
            <p14:sldId id="259"/>
            <p14:sldId id="257"/>
            <p14:sldId id="278"/>
            <p14:sldId id="260"/>
            <p14:sldId id="272"/>
            <p14:sldId id="262"/>
            <p14:sldId id="263"/>
            <p14:sldId id="273"/>
            <p14:sldId id="261"/>
            <p14:sldId id="264"/>
            <p14:sldId id="277"/>
            <p14:sldId id="268"/>
            <p14:sldId id="279"/>
            <p14:sldId id="269"/>
            <p14:sldId id="270"/>
            <p14:sldId id="271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3"/>
    <p:restoredTop sz="93541"/>
  </p:normalViewPr>
  <p:slideViewPr>
    <p:cSldViewPr snapToGrid="0" snapToObjects="1">
      <p:cViewPr>
        <p:scale>
          <a:sx n="100" d="100"/>
          <a:sy n="100" d="100"/>
        </p:scale>
        <p:origin x="648" y="-1120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7FD02-942D-EA4A-A7D8-F6672A0FB30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F008C-8CBD-8746-9BFE-34D33000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General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1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buffback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buff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11/15/18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O. Cortes      CLAS Collaboration meeting Nov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9" r:id="rId8"/>
    <p:sldLayoutId id="2147483814" r:id="rId9"/>
    <p:sldLayoutId id="2147483813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General15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PT-General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1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  <p:sldLayoutId id="2147483816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gif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dirty="0"/>
                  <a:t>Beam Asymmetry for photoproduced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dirty="0"/>
                  <a:t> mesons off bound protons in deuterons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Olga Cortes Becerra</a:t>
            </a:r>
          </a:p>
          <a:p>
            <a:endParaRPr lang="en-US" dirty="0"/>
          </a:p>
          <a:p>
            <a:r>
              <a:rPr lang="en-US" dirty="0"/>
              <a:t>Update:11/15/2018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93C9B-2876-3940-863C-485E27623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95684"/>
            <a:ext cx="2387600" cy="148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B0EC0-809E-A941-A75A-6BDC850E3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0012"/>
            <a:ext cx="4309835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7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9957-7B06-6C48-8C9B-5214726F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338" y="139700"/>
            <a:ext cx="5145462" cy="1123161"/>
          </a:xfrm>
        </p:spPr>
        <p:txBody>
          <a:bodyPr>
            <a:normAutofit/>
          </a:bodyPr>
          <a:lstStyle/>
          <a:p>
            <a:r>
              <a:rPr lang="en-US" dirty="0"/>
              <a:t>Beam Asymmetry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7BD27E5-EA25-0240-BF5F-062AF463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9" y="1360170"/>
            <a:ext cx="4534126" cy="2589077"/>
          </a:xfrm>
          <a:prstGeom prst="rect">
            <a:avLst/>
          </a:prstGeom>
        </p:spPr>
      </p:pic>
      <p:pic>
        <p:nvPicPr>
          <p:cNvPr id="16" name="Content Placeholder 14">
            <a:extLst>
              <a:ext uri="{FF2B5EF4-FFF2-40B4-BE49-F238E27FC236}">
                <a16:creationId xmlns:a16="http://schemas.microsoft.com/office/drawing/2014/main" id="{EBF74CF4-B347-E549-B9BC-7E3F28EB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96" y="2063036"/>
            <a:ext cx="1085850" cy="466725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DD5CA6CE-9EBF-FB49-BCA8-A3E6E8B4A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151" y="2197498"/>
            <a:ext cx="1828800" cy="752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B4CEB8-D6C2-E940-8B60-EF5FF70D3687}"/>
              </a:ext>
            </a:extLst>
          </p:cNvPr>
          <p:cNvSpPr txBox="1"/>
          <p:nvPr/>
        </p:nvSpPr>
        <p:spPr>
          <a:xfrm>
            <a:off x="7387971" y="1516101"/>
            <a:ext cx="1453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Perpendicular: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83BA18-5EC1-F549-86BE-F5F0A1A3D01E}"/>
              </a:ext>
            </a:extLst>
          </p:cNvPr>
          <p:cNvSpPr txBox="1"/>
          <p:nvPr/>
        </p:nvSpPr>
        <p:spPr>
          <a:xfrm>
            <a:off x="7387971" y="3013072"/>
            <a:ext cx="1453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Parallel: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04092A-2F76-7648-AE6F-332D6444CD89}"/>
              </a:ext>
            </a:extLst>
          </p:cNvPr>
          <p:cNvSpPr txBox="1"/>
          <p:nvPr/>
        </p:nvSpPr>
        <p:spPr>
          <a:xfrm>
            <a:off x="1575007" y="3290500"/>
            <a:ext cx="1963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3"/>
                </a:solidFill>
              </a:rPr>
              <a:t>Production Plane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93F04E-EF86-2140-84C8-2855CFB35F7F}"/>
              </a:ext>
            </a:extLst>
          </p:cNvPr>
          <p:cNvSpPr txBox="1"/>
          <p:nvPr/>
        </p:nvSpPr>
        <p:spPr>
          <a:xfrm>
            <a:off x="163642" y="1315714"/>
            <a:ext cx="130878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Polarization Vector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832026B-AEF1-4641-A4DA-A7A06C139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95" y="5529513"/>
            <a:ext cx="1444779" cy="389233"/>
          </a:xfrm>
          <a:prstGeom prst="rect">
            <a:avLst/>
          </a:prstGeom>
          <a:ln>
            <a:solidFill>
              <a:schemeClr val="accent1">
                <a:shade val="90000"/>
              </a:schemeClr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A11E79-BB60-7C4A-ACB1-35DEF867E983}"/>
              </a:ext>
            </a:extLst>
          </p:cNvPr>
          <p:cNvCxnSpPr/>
          <p:nvPr/>
        </p:nvCxnSpPr>
        <p:spPr>
          <a:xfrm>
            <a:off x="3415284" y="5147765"/>
            <a:ext cx="0" cy="38174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FD759DF-0648-3D42-BE01-95E9BCBBC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811" y="3501990"/>
            <a:ext cx="749046" cy="374523"/>
          </a:xfrm>
          <a:prstGeom prst="rect">
            <a:avLst/>
          </a:prstGeom>
          <a:ln>
            <a:solidFill>
              <a:schemeClr val="accent1">
                <a:shade val="90000"/>
              </a:schemeClr>
            </a:solidFill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5CCEFE-9B9D-E146-A184-9712A8EFB152}"/>
              </a:ext>
            </a:extLst>
          </p:cNvPr>
          <p:cNvCxnSpPr/>
          <p:nvPr/>
        </p:nvCxnSpPr>
        <p:spPr>
          <a:xfrm flipV="1">
            <a:off x="4388334" y="3949247"/>
            <a:ext cx="0" cy="219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42AE20B-0B54-B646-9809-F11B946E1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267" y="5529513"/>
            <a:ext cx="1121307" cy="390758"/>
          </a:xfrm>
          <a:prstGeom prst="rect">
            <a:avLst/>
          </a:prstGeom>
          <a:ln>
            <a:solidFill>
              <a:schemeClr val="accent1">
                <a:shade val="90000"/>
              </a:schemeClr>
            </a:solidFill>
          </a:ln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5FCD737-F246-124E-95E1-DD4A394EC0A0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074920" y="5147765"/>
            <a:ext cx="0" cy="3817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C2538B9-FB77-5B49-AE38-80503FC34374}"/>
              </a:ext>
            </a:extLst>
          </p:cNvPr>
          <p:cNvCxnSpPr>
            <a:endCxn id="29" idx="3"/>
          </p:cNvCxnSpPr>
          <p:nvPr/>
        </p:nvCxnSpPr>
        <p:spPr>
          <a:xfrm flipH="1" flipV="1">
            <a:off x="1472425" y="1569630"/>
            <a:ext cx="15582" cy="851431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3EF6F76-55E0-A34F-A41A-C99488A6DF75}"/>
              </a:ext>
            </a:extLst>
          </p:cNvPr>
          <p:cNvSpPr txBox="1"/>
          <p:nvPr/>
        </p:nvSpPr>
        <p:spPr>
          <a:xfrm flipH="1">
            <a:off x="588954" y="5462218"/>
            <a:ext cx="127412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Background corrected</a:t>
            </a:r>
          </a:p>
        </p:txBody>
      </p:sp>
      <p:pic>
        <p:nvPicPr>
          <p:cNvPr id="54" name="Content Placeholder 19">
            <a:extLst>
              <a:ext uri="{FF2B5EF4-FFF2-40B4-BE49-F238E27FC236}">
                <a16:creationId xmlns:a16="http://schemas.microsoft.com/office/drawing/2014/main" id="{0EB044BB-BD01-DC4F-92CC-6BC1AC070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924" y="3458585"/>
            <a:ext cx="885825" cy="400050"/>
          </a:xfrm>
          <a:prstGeom prst="rect">
            <a:avLst/>
          </a:prstGeom>
        </p:spPr>
      </p:pic>
      <p:pic>
        <p:nvPicPr>
          <p:cNvPr id="21" name="Content Placeholder 30">
            <a:extLst>
              <a:ext uri="{FF2B5EF4-FFF2-40B4-BE49-F238E27FC236}">
                <a16:creationId xmlns:a16="http://schemas.microsoft.com/office/drawing/2014/main" id="{0A4862AF-7652-5B4C-9787-05EFB82B9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35" y="4221869"/>
            <a:ext cx="8097531" cy="10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A34A8-D057-854C-B0A5-CB71B5BD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906D7-A328-4341-B6FF-C36F7461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330"/>
            <a:ext cx="7141221" cy="391300"/>
          </a:xfrm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3E83D8F-BBE3-324F-BFC1-70ABA88A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137170"/>
            <a:ext cx="9042156" cy="550200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ED8ED4-8A7D-F442-8620-73CC6C9FC2AF}"/>
              </a:ext>
            </a:extLst>
          </p:cNvPr>
          <p:cNvSpPr/>
          <p:nvPr/>
        </p:nvSpPr>
        <p:spPr>
          <a:xfrm rot="19126112">
            <a:off x="1784692" y="3053573"/>
            <a:ext cx="842582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>
                        <a:alpha val="6000"/>
                      </a:srgbClr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Preliminary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90D0B-0335-704C-B646-617F56CF6B81}"/>
              </a:ext>
            </a:extLst>
          </p:cNvPr>
          <p:cNvSpPr txBox="1"/>
          <p:nvPr/>
        </p:nvSpPr>
        <p:spPr>
          <a:xfrm>
            <a:off x="429985" y="589217"/>
            <a:ext cx="982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700" dirty="0"/>
              <a:t>This work      quasi free GRAAL (</a:t>
            </a:r>
            <a:r>
              <a:rPr lang="en-US" sz="1700" dirty="0" err="1"/>
              <a:t>Vegna</a:t>
            </a:r>
            <a:r>
              <a:rPr lang="en-US" sz="1700" dirty="0"/>
              <a:t> et al. 2015)     Free proton CLAS (Collins et a..2017)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A247661-F0DD-0B48-8C87-CCB3FA1EE4C0}"/>
              </a:ext>
            </a:extLst>
          </p:cNvPr>
          <p:cNvSpPr/>
          <p:nvPr/>
        </p:nvSpPr>
        <p:spPr>
          <a:xfrm>
            <a:off x="386441" y="767839"/>
            <a:ext cx="87088" cy="50849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C159B5-7DF9-DD4A-87EE-7BDF260E71F7}"/>
              </a:ext>
            </a:extLst>
          </p:cNvPr>
          <p:cNvSpPr/>
          <p:nvPr/>
        </p:nvSpPr>
        <p:spPr>
          <a:xfrm>
            <a:off x="1690865" y="767838"/>
            <a:ext cx="45719" cy="508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9D3CC-7761-7C4F-8120-8762F10A3FAE}"/>
              </a:ext>
            </a:extLst>
          </p:cNvPr>
          <p:cNvSpPr/>
          <p:nvPr/>
        </p:nvSpPr>
        <p:spPr>
          <a:xfrm>
            <a:off x="7739741" y="6019800"/>
            <a:ext cx="555172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3A608-9C1B-0F41-B3AD-CCCA3092A3C9}"/>
              </a:ext>
            </a:extLst>
          </p:cNvPr>
          <p:cNvSpPr/>
          <p:nvPr/>
        </p:nvSpPr>
        <p:spPr>
          <a:xfrm>
            <a:off x="5543889" y="773883"/>
            <a:ext cx="65315" cy="5084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>
            <a:extLst>
              <a:ext uri="{FF2B5EF4-FFF2-40B4-BE49-F238E27FC236}">
                <a16:creationId xmlns:a16="http://schemas.microsoft.com/office/drawing/2014/main" id="{19FE9C6B-646F-DC4F-A302-F6093C3FDFA9}"/>
              </a:ext>
            </a:extLst>
          </p:cNvPr>
          <p:cNvSpPr/>
          <p:nvPr/>
        </p:nvSpPr>
        <p:spPr>
          <a:xfrm>
            <a:off x="5280660" y="4999482"/>
            <a:ext cx="3863340" cy="576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Compared 0.2 GeV/c with 0.15 GeV/c cut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3E17737-08D0-8A4D-BCE2-037668DC1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370"/>
            <a:ext cx="5320167" cy="4183380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5553172F-B5C9-3749-92E0-4AED8A713808}"/>
              </a:ext>
            </a:extLst>
          </p:cNvPr>
          <p:cNvSpPr/>
          <p:nvPr/>
        </p:nvSpPr>
        <p:spPr>
          <a:xfrm>
            <a:off x="5320167" y="3346704"/>
            <a:ext cx="3211185" cy="486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Largest source of uncertainty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9F08DE-DE14-2D4F-BBB5-B62CCD89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en-US" dirty="0"/>
              <a:t>Systematic Uncertainties: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586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3A770D-061D-DB48-87D0-069963F7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0"/>
            <a:ext cx="7756263" cy="1054250"/>
          </a:xfrm>
        </p:spPr>
        <p:txBody>
          <a:bodyPr/>
          <a:lstStyle/>
          <a:p>
            <a:r>
              <a:rPr lang="en-US" dirty="0"/>
              <a:t>Systematic Uncertainties: </a:t>
            </a:r>
            <a:r>
              <a:rPr lang="en-US" sz="3200" dirty="0"/>
              <a:t>related with event selection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E6D07B67-68C8-C74A-BF17-200D6A0F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0" y="1180098"/>
            <a:ext cx="3724790" cy="2266475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FB8CCDE-5096-3D43-B125-64EE5773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115940"/>
            <a:ext cx="4038600" cy="2457423"/>
          </a:xfrm>
          <a:prstGeom prst="rect">
            <a:avLst/>
          </a:prstGeom>
        </p:spPr>
      </p:pic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D8F57B57-AAB2-2348-A185-A143B312C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89" y="3572421"/>
            <a:ext cx="3736006" cy="2273300"/>
          </a:xfrm>
          <a:prstGeom prst="rect">
            <a:avLst/>
          </a:prstGeom>
        </p:spPr>
      </p:pic>
      <p:pic>
        <p:nvPicPr>
          <p:cNvPr id="10" name="Content Placeholder 16">
            <a:extLst>
              <a:ext uri="{FF2B5EF4-FFF2-40B4-BE49-F238E27FC236}">
                <a16:creationId xmlns:a16="http://schemas.microsoft.com/office/drawing/2014/main" id="{3B4E5ED5-F3EB-344C-B5BF-87FAE48DC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0" y="3467100"/>
            <a:ext cx="3903111" cy="237498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72312BB-16F8-864F-9B8F-0FCE64E9D26C}"/>
              </a:ext>
            </a:extLst>
          </p:cNvPr>
          <p:cNvSpPr txBox="1">
            <a:spLocks/>
          </p:cNvSpPr>
          <p:nvPr/>
        </p:nvSpPr>
        <p:spPr>
          <a:xfrm>
            <a:off x="1092323" y="4002636"/>
            <a:ext cx="3433064" cy="3555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4114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7772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1887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08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Photon identification cut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1FC06CB-DF77-8E47-81D6-12721BBA8F38}"/>
              </a:ext>
            </a:extLst>
          </p:cNvPr>
          <p:cNvSpPr txBox="1">
            <a:spLocks/>
          </p:cNvSpPr>
          <p:nvPr/>
        </p:nvSpPr>
        <p:spPr>
          <a:xfrm>
            <a:off x="5518658" y="3763369"/>
            <a:ext cx="2399284" cy="4170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Out of time cut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4A1CD2B-A674-134B-978C-81C8B7B7EEA0}"/>
              </a:ext>
            </a:extLst>
          </p:cNvPr>
          <p:cNvSpPr txBox="1">
            <a:spLocks/>
          </p:cNvSpPr>
          <p:nvPr/>
        </p:nvSpPr>
        <p:spPr>
          <a:xfrm>
            <a:off x="979660" y="1592261"/>
            <a:ext cx="3153664" cy="5059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4114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7772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1887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08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Neutral particle identification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552FFB9-4CAF-534E-8B25-D537A59A43B6}"/>
              </a:ext>
            </a:extLst>
          </p:cNvPr>
          <p:cNvSpPr txBox="1">
            <a:spLocks/>
          </p:cNvSpPr>
          <p:nvPr/>
        </p:nvSpPr>
        <p:spPr>
          <a:xfrm>
            <a:off x="5931916" y="1442604"/>
            <a:ext cx="1103884" cy="442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z-vertex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30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BF0DC9-5E20-9A4B-AACD-D1383D6D70C1}"/>
              </a:ext>
            </a:extLst>
          </p:cNvPr>
          <p:cNvSpPr txBox="1">
            <a:spLocks/>
          </p:cNvSpPr>
          <p:nvPr/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D4DC76DB-3E7C-A743-B487-E375959B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572" y="1342261"/>
            <a:ext cx="3860979" cy="234934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F4D06C8-3577-FF49-A834-92C2F65B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2" y="0"/>
            <a:ext cx="7756263" cy="1054250"/>
          </a:xfrm>
        </p:spPr>
        <p:txBody>
          <a:bodyPr/>
          <a:lstStyle/>
          <a:p>
            <a:r>
              <a:rPr lang="en-US" dirty="0"/>
              <a:t>Systematic Uncertainties: </a:t>
            </a:r>
            <a:r>
              <a:rPr lang="en-US" sz="3200" dirty="0"/>
              <a:t>related with event selection</a:t>
            </a:r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0047938E-AC5D-A54C-ADBC-782613D9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3" y="1342261"/>
            <a:ext cx="3974325" cy="241831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37ED04D3-92BF-8544-945E-E31E734E783A}"/>
              </a:ext>
            </a:extLst>
          </p:cNvPr>
          <p:cNvSpPr txBox="1">
            <a:spLocks/>
          </p:cNvSpPr>
          <p:nvPr/>
        </p:nvSpPr>
        <p:spPr>
          <a:xfrm>
            <a:off x="672662" y="14407"/>
            <a:ext cx="7756263" cy="1054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Systematic Uncertainties: </a:t>
            </a:r>
            <a:r>
              <a:rPr lang="en-US" sz="3200"/>
              <a:t>related with event selection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B34F2294-3EB5-B341-B0BC-D0C4DFE886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247" y="1610397"/>
                <a:ext cx="2144692" cy="50208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2400" kern="120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lvl1pPr>
                <a:lvl2pPr marL="41148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77724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18872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150876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reconstruction</a:t>
                </a: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B34F2294-3EB5-B341-B0BC-D0C4DFE8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1610397"/>
                <a:ext cx="2144692" cy="502087"/>
              </a:xfrm>
              <a:prstGeom prst="rect">
                <a:avLst/>
              </a:prstGeom>
              <a:blipFill>
                <a:blip r:embed="rId4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45DB0-E246-9A4A-BBA3-97C604B8B3B8}"/>
              </a:ext>
            </a:extLst>
          </p:cNvPr>
          <p:cNvSpPr txBox="1">
            <a:spLocks/>
          </p:cNvSpPr>
          <p:nvPr/>
        </p:nvSpPr>
        <p:spPr>
          <a:xfrm>
            <a:off x="5199394" y="1628044"/>
            <a:ext cx="2622035" cy="4529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 missing cut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16E29CD8-235B-7E46-B00A-3AD84E8C2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06" y="3760574"/>
            <a:ext cx="3760062" cy="22879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4CD02741-2706-374B-B7C4-9A3F0C039CF2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03873" y="4195138"/>
                <a:ext cx="2400463" cy="33565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2400" kern="120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lvl1pPr>
                <a:lvl2pPr marL="41148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77724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18872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1508760" indent="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cut - dilution factor</a:t>
                </a:r>
              </a:p>
            </p:txBody>
          </p:sp>
        </mc:Choice>
        <mc:Fallback>
          <p:sp>
            <p:nvSpPr>
              <p:cNvPr id="16" name="Text Placeholder 1">
                <a:extLst>
                  <a:ext uri="{FF2B5EF4-FFF2-40B4-BE49-F238E27FC236}">
                    <a16:creationId xmlns:a16="http://schemas.microsoft.com/office/drawing/2014/main" id="{4CD02741-2706-374B-B7C4-9A3F0C039CF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873" y="4195138"/>
                <a:ext cx="2400463" cy="335659"/>
              </a:xfrm>
              <a:prstGeom prst="rect">
                <a:avLst/>
              </a:prstGeom>
              <a:blipFill>
                <a:blip r:embed="rId6"/>
                <a:stretch>
                  <a:fillRect l="-2105" t="-3571" r="-105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71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99ADB-1E70-FA49-9F7C-40725C29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95" y="265356"/>
            <a:ext cx="7756263" cy="1054250"/>
          </a:xfrm>
        </p:spPr>
        <p:txBody>
          <a:bodyPr/>
          <a:lstStyle/>
          <a:p>
            <a:r>
              <a:rPr lang="en-US" dirty="0"/>
              <a:t>Summary and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829F405-3E85-3B47-8991-D15DAFE6B1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501" y="1130300"/>
                <a:ext cx="8000252" cy="3901405"/>
              </a:xfrm>
            </p:spPr>
            <p:txBody>
              <a:bodyPr>
                <a:normAutofit fontScale="77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dirty="0"/>
                  <a:t> channel is relevant in the study of missing resonances predicted  constituent quark models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calculated the Beam Spin asymmetry for the </a:t>
                </a:r>
                <a:r>
                  <a:rPr lang="en-US" sz="2200" dirty="0" err="1"/>
                  <a:t>photoproduced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dirty="0"/>
                  <a:t> mesons off the bounded proton in the deuteron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=1.1−2.3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Comparison with previous quasi-free data from GRAAL collaboration (V. </a:t>
                </a:r>
                <a:r>
                  <a:rPr lang="en-US" sz="2200" dirty="0" err="1"/>
                  <a:t>Vegna</a:t>
                </a:r>
                <a:r>
                  <a:rPr lang="en-US" sz="2200" dirty="0"/>
                  <a:t> et al.) agrees at low energy bins. The amplitude of the  asymmetry reported in this work is larger than GRAAL reported results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Our results, compared to the free events reported from CLAS collaboration (P. Collins et al.) are in general smaller in amplitude for middle angle range.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We estimated the systematic uncertainty of the beam asymmetry due to the missing momentum cut as 0.021. Possible small FSI background over the quasi-free events. This needs to be furthered analyzed.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Goal to submit analysis note by February.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5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829F405-3E85-3B47-8991-D15DAFE6B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501" y="1130300"/>
                <a:ext cx="8000252" cy="3901405"/>
              </a:xfrm>
              <a:blipFill>
                <a:blip r:embed="rId2"/>
                <a:stretch>
                  <a:fillRect l="-317" t="-1948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10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EF444-A243-1A48-9CA6-ABFB35576249}"/>
              </a:ext>
            </a:extLst>
          </p:cNvPr>
          <p:cNvSpPr/>
          <p:nvPr/>
        </p:nvSpPr>
        <p:spPr>
          <a:xfrm>
            <a:off x="3310276" y="819186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4F918-BDD0-C047-955B-61A5B2DFE4D0}"/>
              </a:ext>
            </a:extLst>
          </p:cNvPr>
          <p:cNvSpPr/>
          <p:nvPr/>
        </p:nvSpPr>
        <p:spPr>
          <a:xfrm>
            <a:off x="2071956" y="4569552"/>
            <a:ext cx="5000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59528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70023A-DFE0-FC4D-BDDC-E75C23FD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70D18C2-C84D-5748-8589-557664FAD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1364846"/>
            <a:ext cx="7177372" cy="4858154"/>
          </a:xfrm>
        </p:spPr>
      </p:pic>
    </p:spTree>
    <p:extLst>
      <p:ext uri="{BB962C8B-B14F-4D97-AF65-F5344CB8AC3E}">
        <p14:creationId xmlns:p14="http://schemas.microsoft.com/office/powerpoint/2010/main" val="243120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543072-97D9-5C4F-8717-BF426269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B9C90-565B-3E47-AD4D-5980C123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9ABA8D1-259D-9F45-AF27-073BAF531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70156"/>
            <a:ext cx="8336268" cy="56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8E8600-3412-984E-9207-6179F427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DB10-6654-BA4F-AAF1-F1DD9840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3A558C-0BC3-9F44-8D50-9FAE4545A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70156"/>
            <a:ext cx="9012171" cy="62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C866-D7A8-7B45-B4CD-2B33419D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8" y="0"/>
            <a:ext cx="7756263" cy="775252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570CC-7A43-EF4D-8EF6-0FEAA2499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490" y="724041"/>
            <a:ext cx="3621929" cy="658368"/>
          </a:xfrm>
        </p:spPr>
        <p:txBody>
          <a:bodyPr/>
          <a:lstStyle/>
          <a:p>
            <a:r>
              <a:rPr lang="en-US" dirty="0"/>
              <a:t>Hadron spectroscopy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CFCDEC-F7BA-7D4F-A255-18B6DA9E7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" y="1494364"/>
            <a:ext cx="3621088" cy="189520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B6F1D-6C8F-8445-9319-285223EFC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1035" y="724041"/>
            <a:ext cx="3663716" cy="658368"/>
          </a:xfrm>
        </p:spPr>
        <p:txBody>
          <a:bodyPr/>
          <a:lstStyle/>
          <a:p>
            <a:r>
              <a:rPr lang="en-US" dirty="0"/>
              <a:t>Bound nucleon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EDCA6-CD03-4E4F-A2A2-50B961583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1035" y="1494364"/>
            <a:ext cx="3956565" cy="391583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some technicalities that have to be taken into account:</a:t>
            </a:r>
          </a:p>
          <a:p>
            <a:pPr marL="754380" lvl="1" indent="-342900">
              <a:buFont typeface="Arial" panose="020B0604020202020204" pitchFamily="34" charset="0"/>
              <a:buChar char="•"/>
            </a:pPr>
            <a:r>
              <a:rPr lang="en-US" dirty="0"/>
              <a:t> Fermi momentum smearing the distributions</a:t>
            </a:r>
          </a:p>
          <a:p>
            <a:pPr marL="754380" lvl="1" indent="-342900">
              <a:buFont typeface="Arial" panose="020B0604020202020204" pitchFamily="34" charset="0"/>
              <a:buChar char="•"/>
            </a:pPr>
            <a:r>
              <a:rPr lang="en-US" dirty="0"/>
              <a:t>Moving to the </a:t>
            </a:r>
            <a:r>
              <a:rPr lang="en-US" dirty="0" err="1"/>
              <a:t>CoM</a:t>
            </a:r>
            <a:r>
              <a:rPr lang="en-US" dirty="0"/>
              <a:t> frame has to take into account the Fermi momentum</a:t>
            </a:r>
          </a:p>
          <a:p>
            <a:pPr marL="754380" lvl="1" indent="-342900">
              <a:buFont typeface="Arial" panose="020B0604020202020204" pitchFamily="34" charset="0"/>
              <a:buChar char="•"/>
            </a:pPr>
            <a:r>
              <a:rPr lang="en-US" dirty="0"/>
              <a:t>All particles have to be detected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we treat the bound proton will give us a hint on how to treat bound neutron data (all neutron 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3AEDCA6-CD03-4E4F-A2A2-50B961583447}"/>
              </a:ext>
            </a:extLst>
          </p:cNvPr>
          <p:cNvSpPr>
            <a:spLocks noGrp="1"/>
          </p:cNvSpPr>
          <p:nvPr/>
        </p:nvSpPr>
        <p:spPr>
          <a:xfrm>
            <a:off x="688488" y="3916616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4114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A635F3-D142-934B-A862-2E5951F5F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3" y="1348761"/>
            <a:ext cx="3283924" cy="2451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2BF8BB-FBB2-D242-ACD1-4E2433E4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37" y="4067737"/>
            <a:ext cx="3516086" cy="26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4C125-7038-BA4F-8570-C05EF9AD9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24" y="1003300"/>
            <a:ext cx="5972152" cy="4541770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1939269-31E4-7446-B9AA-509614D0FFD2}"/>
              </a:ext>
            </a:extLst>
          </p:cNvPr>
          <p:cNvSpPr txBox="1">
            <a:spLocks/>
          </p:cNvSpPr>
          <p:nvPr/>
        </p:nvSpPr>
        <p:spPr>
          <a:xfrm>
            <a:off x="574190" y="0"/>
            <a:ext cx="7756263" cy="1054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Previous measurements: </a:t>
            </a:r>
            <a:br>
              <a:rPr lang="en-US" dirty="0"/>
            </a:br>
            <a:r>
              <a:rPr lang="en-US" sz="1800" dirty="0"/>
              <a:t>free proton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E321F-60FD-EB42-A04B-6C896D196741}"/>
              </a:ext>
            </a:extLst>
          </p:cNvPr>
          <p:cNvSpPr txBox="1"/>
          <p:nvPr/>
        </p:nvSpPr>
        <p:spPr>
          <a:xfrm>
            <a:off x="444500" y="585470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P. Roy </a:t>
            </a:r>
            <a:r>
              <a:rPr lang="en-US" i="1" dirty="0"/>
              <a:t>et al.</a:t>
            </a:r>
            <a:r>
              <a:rPr lang="en-US" dirty="0"/>
              <a:t>, Physical Review C </a:t>
            </a:r>
            <a:r>
              <a:rPr lang="en-US" b="1" dirty="0"/>
              <a:t>97</a:t>
            </a:r>
            <a:r>
              <a:rPr lang="en-US" dirty="0"/>
              <a:t>, 055202 (2018)</a:t>
            </a:r>
          </a:p>
        </p:txBody>
      </p:sp>
    </p:spTree>
    <p:extLst>
      <p:ext uri="{BB962C8B-B14F-4D97-AF65-F5344CB8AC3E}">
        <p14:creationId xmlns:p14="http://schemas.microsoft.com/office/powerpoint/2010/main" val="238998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359F57-16D7-764F-9A17-343739414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346200"/>
            <a:ext cx="4300418" cy="4145604"/>
          </a:xfr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2F01664E-1D0B-0F45-AF5F-B23A383E7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Previous measurements: </a:t>
            </a:r>
            <a:br>
              <a:rPr lang="en-US" dirty="0"/>
            </a:br>
            <a:r>
              <a:rPr lang="en-US" sz="1800" dirty="0"/>
              <a:t>bound proton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4DBDF-BDB2-3C44-97A4-217559298136}"/>
              </a:ext>
            </a:extLst>
          </p:cNvPr>
          <p:cNvSpPr txBox="1"/>
          <p:nvPr/>
        </p:nvSpPr>
        <p:spPr>
          <a:xfrm>
            <a:off x="444500" y="5854700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Physical Review C </a:t>
            </a:r>
            <a:r>
              <a:rPr lang="en-US" b="1" dirty="0"/>
              <a:t>91</a:t>
            </a:r>
            <a:r>
              <a:rPr lang="en-US" dirty="0"/>
              <a:t>, 065207 (2015)</a:t>
            </a:r>
          </a:p>
        </p:txBody>
      </p:sp>
    </p:spTree>
    <p:extLst>
      <p:ext uri="{BB962C8B-B14F-4D97-AF65-F5344CB8AC3E}">
        <p14:creationId xmlns:p14="http://schemas.microsoft.com/office/powerpoint/2010/main" val="155842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CDE3E-35A7-D54C-8269-E6E25514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1959E-A30D-7A44-9EE2-CC7CB3D3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46"/>
            <a:ext cx="5367821" cy="965786"/>
          </a:xfrm>
        </p:spPr>
        <p:txBody>
          <a:bodyPr/>
          <a:lstStyle/>
          <a:p>
            <a:r>
              <a:rPr lang="en-US" dirty="0"/>
              <a:t>Experimental Layout:</a:t>
            </a:r>
            <a:br>
              <a:rPr lang="en-US" dirty="0"/>
            </a:br>
            <a:r>
              <a:rPr lang="en-US" sz="2800" dirty="0"/>
              <a:t>Quick reminder of g13</a:t>
            </a:r>
          </a:p>
        </p:txBody>
      </p:sp>
      <p:pic>
        <p:nvPicPr>
          <p:cNvPr id="50" name="Content Placeholder 7">
            <a:extLst>
              <a:ext uri="{FF2B5EF4-FFF2-40B4-BE49-F238E27FC236}">
                <a16:creationId xmlns:a16="http://schemas.microsoft.com/office/drawing/2014/main" id="{0C68ED88-A815-FA46-A841-F1B08958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7" y="2829657"/>
            <a:ext cx="3532479" cy="2554002"/>
          </a:xfrm>
          <a:prstGeom prst="rect">
            <a:avLst/>
          </a:prstGeom>
          <a:ln w="63500">
            <a:solidFill>
              <a:schemeClr val="accent2">
                <a:shade val="90000"/>
              </a:schemeClr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4AE985-A999-1544-93E5-4CE393A7E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7" y="1027540"/>
            <a:ext cx="4351022" cy="1444278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E1E20879-06F3-E44D-8C16-92D69F8C4993}"/>
              </a:ext>
            </a:extLst>
          </p:cNvPr>
          <p:cNvSpPr/>
          <p:nvPr/>
        </p:nvSpPr>
        <p:spPr>
          <a:xfrm>
            <a:off x="871733" y="1741879"/>
            <a:ext cx="238897" cy="156518"/>
          </a:xfrm>
          <a:prstGeom prst="ellipse">
            <a:avLst/>
          </a:prstGeom>
          <a:gradFill>
            <a:gsLst>
              <a:gs pos="0">
                <a:schemeClr val="accent2">
                  <a:tint val="96000"/>
                  <a:lumMod val="104000"/>
                  <a:alpha val="13000"/>
                </a:schemeClr>
              </a:gs>
              <a:gs pos="100000">
                <a:schemeClr val="accent2">
                  <a:shade val="98000"/>
                  <a:lumMod val="94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F70C9F0-31FD-FE40-BD72-03ED5FCAE860}"/>
              </a:ext>
            </a:extLst>
          </p:cNvPr>
          <p:cNvCxnSpPr>
            <a:stCxn id="52" idx="5"/>
          </p:cNvCxnSpPr>
          <p:nvPr/>
        </p:nvCxnSpPr>
        <p:spPr>
          <a:xfrm>
            <a:off x="1075644" y="1875475"/>
            <a:ext cx="1043134" cy="858851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F77DF513-DA0F-504D-9104-EBAA34D35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609" y="633994"/>
            <a:ext cx="4339953" cy="1707751"/>
          </a:xfrm>
          <a:prstGeom prst="rect">
            <a:avLst/>
          </a:prstGeom>
        </p:spPr>
      </p:pic>
      <p:pic>
        <p:nvPicPr>
          <p:cNvPr id="61" name="Content Placeholder 5">
            <a:extLst>
              <a:ext uri="{FF2B5EF4-FFF2-40B4-BE49-F238E27FC236}">
                <a16:creationId xmlns:a16="http://schemas.microsoft.com/office/drawing/2014/main" id="{8FC88A9D-D678-724D-9B17-549AAED90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6364" y="5651272"/>
            <a:ext cx="1408532" cy="891577"/>
          </a:xfrm>
          <a:prstGeom prst="rect">
            <a:avLst/>
          </a:prstGeom>
          <a:solidFill>
            <a:srgbClr val="FFC000">
              <a:alpha val="37000"/>
            </a:srgbClr>
          </a:solidFill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1B7FFEB-0350-E843-9833-BC1C5468AFED}"/>
              </a:ext>
            </a:extLst>
          </p:cNvPr>
          <p:cNvSpPr/>
          <p:nvPr/>
        </p:nvSpPr>
        <p:spPr>
          <a:xfrm>
            <a:off x="5383919" y="1249135"/>
            <a:ext cx="1119385" cy="937079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192C43A-B8F2-6748-BD40-F44C28CAEFB6}"/>
              </a:ext>
            </a:extLst>
          </p:cNvPr>
          <p:cNvSpPr/>
          <p:nvPr/>
        </p:nvSpPr>
        <p:spPr>
          <a:xfrm>
            <a:off x="6615654" y="1014536"/>
            <a:ext cx="1006461" cy="85991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709863-336C-9142-AA06-19F0F53B6B8A}"/>
                  </a:ext>
                </a:extLst>
              </p:cNvPr>
              <p:cNvSpPr txBox="1"/>
              <p:nvPr/>
            </p:nvSpPr>
            <p:spPr>
              <a:xfrm>
                <a:off x="2830104" y="5484401"/>
                <a:ext cx="4366498" cy="126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g13b: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Real photon.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=1.1−2.3 </m:t>
                    </m:r>
                    <m:r>
                      <m:rPr>
                        <m:nor/>
                      </m:rPr>
                      <a:rPr lang="en-US" sz="15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Linearly polarized photons: Coherent Bremsstrahlung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40 cm deuterium target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709863-336C-9142-AA06-19F0F53B6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04" y="5484401"/>
                <a:ext cx="4366498" cy="1264833"/>
              </a:xfrm>
              <a:prstGeom prst="rect">
                <a:avLst/>
              </a:prstGeom>
              <a:blipFill>
                <a:blip r:embed="rId6"/>
                <a:stretch>
                  <a:fillRect l="-580" t="-2020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1B49D2A8-BB7D-7A46-A8FA-B76BFA89D246}"/>
              </a:ext>
            </a:extLst>
          </p:cNvPr>
          <p:cNvSpPr/>
          <p:nvPr/>
        </p:nvSpPr>
        <p:spPr>
          <a:xfrm rot="2666766">
            <a:off x="1368332" y="3795702"/>
            <a:ext cx="551935" cy="11408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A55ECE9-90BB-0340-AC3C-60CDD3A6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7704" y="2844638"/>
            <a:ext cx="1164296" cy="4014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B61462-6EE8-CB46-A025-2FF33558A755}"/>
              </a:ext>
            </a:extLst>
          </p:cNvPr>
          <p:cNvCxnSpPr>
            <a:cxnSpLocks/>
            <a:stCxn id="61" idx="0"/>
            <a:endCxn id="65" idx="0"/>
          </p:cNvCxnSpPr>
          <p:nvPr/>
        </p:nvCxnSpPr>
        <p:spPr>
          <a:xfrm flipV="1">
            <a:off x="1110630" y="3812021"/>
            <a:ext cx="573612" cy="183925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BA8AF20-3FD4-3344-B523-A9DBECC19577}"/>
              </a:ext>
            </a:extLst>
          </p:cNvPr>
          <p:cNvCxnSpPr>
            <a:cxnSpLocks/>
          </p:cNvCxnSpPr>
          <p:nvPr/>
        </p:nvCxnSpPr>
        <p:spPr>
          <a:xfrm>
            <a:off x="5943611" y="2186214"/>
            <a:ext cx="0" cy="54811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805A56F5-5689-8D42-8738-93DF6BD67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645" y="4237197"/>
            <a:ext cx="2006963" cy="1291931"/>
          </a:xfrm>
          <a:prstGeom prst="rect">
            <a:avLst/>
          </a:prstGeom>
        </p:spPr>
      </p:pic>
      <p:pic>
        <p:nvPicPr>
          <p:cNvPr id="60" name="Content Placeholder 3">
            <a:extLst>
              <a:ext uri="{FF2B5EF4-FFF2-40B4-BE49-F238E27FC236}">
                <a16:creationId xmlns:a16="http://schemas.microsoft.com/office/drawing/2014/main" id="{520FE155-6E2C-AC4B-A888-8C006C20B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9336" y="2780992"/>
            <a:ext cx="2956309" cy="1662924"/>
          </a:xfrm>
          <a:prstGeom prst="rect">
            <a:avLst/>
          </a:prstGeom>
          <a:noFill/>
          <a:ln w="63500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9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29">
            <a:extLst>
              <a:ext uri="{FF2B5EF4-FFF2-40B4-BE49-F238E27FC236}">
                <a16:creationId xmlns:a16="http://schemas.microsoft.com/office/drawing/2014/main" id="{B1BAD02D-D5D0-CD43-BC8D-77F541533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988" y="170373"/>
            <a:ext cx="2848445" cy="1177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36E07-5CF1-C04F-B018-44E51AC0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229834"/>
            <a:ext cx="5324351" cy="1102382"/>
          </a:xfrm>
        </p:spPr>
        <p:txBody>
          <a:bodyPr>
            <a:normAutofit/>
          </a:bodyPr>
          <a:lstStyle/>
          <a:p>
            <a:r>
              <a:rPr lang="en-US" sz="2100" dirty="0"/>
              <a:t>Data Analysis: Event Reconstruction</a:t>
            </a:r>
          </a:p>
        </p:txBody>
      </p:sp>
      <p:pic>
        <p:nvPicPr>
          <p:cNvPr id="39" name="Content Placeholder 34">
            <a:extLst>
              <a:ext uri="{FF2B5EF4-FFF2-40B4-BE49-F238E27FC236}">
                <a16:creationId xmlns:a16="http://schemas.microsoft.com/office/drawing/2014/main" id="{65563C32-41B7-8240-A213-3495013E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7" y="1288234"/>
            <a:ext cx="3524249" cy="2163823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665428-DDE0-B743-BE92-72AE66C56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37" y="3851981"/>
            <a:ext cx="3548061" cy="185865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6F8DAAC-D244-E346-999C-0024A0267AD7}"/>
              </a:ext>
            </a:extLst>
          </p:cNvPr>
          <p:cNvSpPr/>
          <p:nvPr/>
        </p:nvSpPr>
        <p:spPr>
          <a:xfrm>
            <a:off x="7155224" y="308467"/>
            <a:ext cx="142875" cy="20002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44A92F-988B-3F45-AB0A-29470E072380}"/>
              </a:ext>
            </a:extLst>
          </p:cNvPr>
          <p:cNvSpPr/>
          <p:nvPr/>
        </p:nvSpPr>
        <p:spPr>
          <a:xfrm>
            <a:off x="7217479" y="619099"/>
            <a:ext cx="514350" cy="3238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A2E12E-34F1-3B47-95CA-1E71435DA2DF}"/>
              </a:ext>
            </a:extLst>
          </p:cNvPr>
          <p:cNvSpPr txBox="1"/>
          <p:nvPr/>
        </p:nvSpPr>
        <p:spPr>
          <a:xfrm>
            <a:off x="227437" y="848341"/>
            <a:ext cx="3338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Charged particle identification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37DE88-C70F-6543-830F-4FBD40AC05EF}"/>
              </a:ext>
            </a:extLst>
          </p:cNvPr>
          <p:cNvSpPr/>
          <p:nvPr/>
        </p:nvSpPr>
        <p:spPr>
          <a:xfrm>
            <a:off x="8398520" y="1032065"/>
            <a:ext cx="333375" cy="318274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CDE43BD-7379-8B40-964D-8C1C6CF8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25" y="2370146"/>
            <a:ext cx="4250975" cy="227032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C82828-2F67-0A45-BC46-CCA045F8D5C8}"/>
              </a:ext>
            </a:extLst>
          </p:cNvPr>
          <p:cNvSpPr txBox="1"/>
          <p:nvPr/>
        </p:nvSpPr>
        <p:spPr>
          <a:xfrm>
            <a:off x="413173" y="3501978"/>
            <a:ext cx="3338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Neutral particle identification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8C28EF-8E85-F84F-9E4A-5E0B956C4A1A}"/>
              </a:ext>
            </a:extLst>
          </p:cNvPr>
          <p:cNvSpPr/>
          <p:nvPr/>
        </p:nvSpPr>
        <p:spPr>
          <a:xfrm>
            <a:off x="6101405" y="308467"/>
            <a:ext cx="182165" cy="2000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E53CE1-C829-7C42-A935-00E9EFF795A4}"/>
              </a:ext>
            </a:extLst>
          </p:cNvPr>
          <p:cNvSpPr txBox="1"/>
          <p:nvPr/>
        </p:nvSpPr>
        <p:spPr>
          <a:xfrm>
            <a:off x="4733225" y="1447546"/>
            <a:ext cx="33385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Incident photon identification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D5B204-CF2D-7D49-86B0-A8351548D577}"/>
              </a:ext>
            </a:extLst>
          </p:cNvPr>
          <p:cNvCxnSpPr/>
          <p:nvPr/>
        </p:nvCxnSpPr>
        <p:spPr>
          <a:xfrm>
            <a:off x="5273802" y="3243834"/>
            <a:ext cx="33947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CFE0265-B05D-7A41-8983-49070AAAA7A0}"/>
              </a:ext>
            </a:extLst>
          </p:cNvPr>
          <p:cNvCxnSpPr/>
          <p:nvPr/>
        </p:nvCxnSpPr>
        <p:spPr>
          <a:xfrm>
            <a:off x="5278374" y="3584448"/>
            <a:ext cx="33947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ED253EDC-4068-0B43-A388-38EF03953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4" y="4889429"/>
            <a:ext cx="1910282" cy="10918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DF6D4FE-513A-AE40-8530-473736AED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955" y="4889429"/>
            <a:ext cx="2030921" cy="108465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7D623CD-5997-1D4A-8609-CBEF6F3F0011}"/>
              </a:ext>
            </a:extLst>
          </p:cNvPr>
          <p:cNvSpPr txBox="1"/>
          <p:nvPr/>
        </p:nvSpPr>
        <p:spPr>
          <a:xfrm>
            <a:off x="5959988" y="4648133"/>
            <a:ext cx="1264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Other cuts</a:t>
            </a:r>
          </a:p>
        </p:txBody>
      </p:sp>
    </p:spTree>
    <p:extLst>
      <p:ext uri="{BB962C8B-B14F-4D97-AF65-F5344CB8AC3E}">
        <p14:creationId xmlns:p14="http://schemas.microsoft.com/office/powerpoint/2010/main" val="25285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4692E1-B0A0-074B-BA45-F79E82320E2A}"/>
              </a:ext>
            </a:extLst>
          </p:cNvPr>
          <p:cNvSpPr txBox="1">
            <a:spLocks/>
          </p:cNvSpPr>
          <p:nvPr/>
        </p:nvSpPr>
        <p:spPr>
          <a:xfrm>
            <a:off x="190135" y="188176"/>
            <a:ext cx="8841623" cy="5630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Data analysis: Event reconstruction</a:t>
            </a:r>
          </a:p>
        </p:txBody>
      </p:sp>
      <p:pic>
        <p:nvPicPr>
          <p:cNvPr id="6" name="Content Placeholder 24">
            <a:extLst>
              <a:ext uri="{FF2B5EF4-FFF2-40B4-BE49-F238E27FC236}">
                <a16:creationId xmlns:a16="http://schemas.microsoft.com/office/drawing/2014/main" id="{E0CDCC39-3E8E-484D-B512-8DE3C083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47" y="1202285"/>
            <a:ext cx="4177454" cy="22421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852AE44-C0F8-4D45-A876-FAB2434C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5" y="1206793"/>
            <a:ext cx="4406876" cy="222220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75250FB5-E676-DC45-89A9-E7B62D88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4" y="3782192"/>
            <a:ext cx="4403907" cy="2160691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9" name="Content Placeholder 29">
            <a:extLst>
              <a:ext uri="{FF2B5EF4-FFF2-40B4-BE49-F238E27FC236}">
                <a16:creationId xmlns:a16="http://schemas.microsoft.com/office/drawing/2014/main" id="{E8027957-A0FB-D048-A7D9-E66121D86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157" y="41395"/>
            <a:ext cx="2699602" cy="111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63F938-D76F-0649-8317-DF6568A6221C}"/>
              </a:ext>
            </a:extLst>
          </p:cNvPr>
          <p:cNvSpPr/>
          <p:nvPr/>
        </p:nvSpPr>
        <p:spPr>
          <a:xfrm>
            <a:off x="8059928" y="457200"/>
            <a:ext cx="334772" cy="2633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8EE89-3DC2-F941-9CEC-6C9F9E5889E6}"/>
              </a:ext>
            </a:extLst>
          </p:cNvPr>
          <p:cNvSpPr/>
          <p:nvPr/>
        </p:nvSpPr>
        <p:spPr>
          <a:xfrm>
            <a:off x="7586472" y="114300"/>
            <a:ext cx="312928" cy="34478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62C12-65D1-BD47-A119-FBBA0AB02771}"/>
              </a:ext>
            </a:extLst>
          </p:cNvPr>
          <p:cNvSpPr txBox="1"/>
          <p:nvPr/>
        </p:nvSpPr>
        <p:spPr>
          <a:xfrm>
            <a:off x="5759076" y="2089805"/>
            <a:ext cx="2194560" cy="30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Non-resonant 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5BC375-2968-8D44-AD42-06AD1DB9EB2F}"/>
                  </a:ext>
                </a:extLst>
              </p:cNvPr>
              <p:cNvSpPr txBox="1"/>
              <p:nvPr/>
            </p:nvSpPr>
            <p:spPr>
              <a:xfrm>
                <a:off x="4906650" y="2454526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5BC375-2968-8D44-AD42-06AD1DB9E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50" y="2454526"/>
                <a:ext cx="330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E55AC6-37FF-0C4E-9EDA-A1966B5C556F}"/>
              </a:ext>
            </a:extLst>
          </p:cNvPr>
          <p:cNvCxnSpPr/>
          <p:nvPr/>
        </p:nvCxnSpPr>
        <p:spPr>
          <a:xfrm>
            <a:off x="5187696" y="2639192"/>
            <a:ext cx="10424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89C45C-0FD8-BC4C-97F0-3350B39154D9}"/>
                  </a:ext>
                </a:extLst>
              </p:cNvPr>
              <p:cNvSpPr txBox="1"/>
              <p:nvPr/>
            </p:nvSpPr>
            <p:spPr>
              <a:xfrm>
                <a:off x="4941050" y="2713265"/>
                <a:ext cx="377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Arial" pitchFamily="-110" charset="0"/>
                  <a:ea typeface="ＭＳ Ｐゴシック" pitchFamily="-110" charset="-128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89C45C-0FD8-BC4C-97F0-3350B391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050" y="2713265"/>
                <a:ext cx="377347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E774F3-0C0C-0B44-BFFD-84E5F13EBA1E}"/>
              </a:ext>
            </a:extLst>
          </p:cNvPr>
          <p:cNvCxnSpPr/>
          <p:nvPr/>
        </p:nvCxnSpPr>
        <p:spPr>
          <a:xfrm>
            <a:off x="5187696" y="2914396"/>
            <a:ext cx="10424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B16E365-B01F-8248-BA13-32FC773ED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498" y="3593937"/>
            <a:ext cx="2521683" cy="1476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34E47E-776A-374D-A95A-E383FB1A61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9991" y="5162576"/>
            <a:ext cx="3160241" cy="1560613"/>
          </a:xfrm>
          <a:prstGeom prst="rect">
            <a:avLst/>
          </a:prstGeom>
          <a:ln w="698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E91F58-408F-BC4B-878B-0645CB76AD6D}"/>
              </a:ext>
            </a:extLst>
          </p:cNvPr>
          <p:cNvCxnSpPr>
            <a:cxnSpLocks/>
          </p:cNvCxnSpPr>
          <p:nvPr/>
        </p:nvCxnSpPr>
        <p:spPr>
          <a:xfrm>
            <a:off x="6965696" y="3164398"/>
            <a:ext cx="0" cy="5292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865675-98CA-9248-ACA4-FFFF3D8EB055}"/>
              </a:ext>
            </a:extLst>
          </p:cNvPr>
          <p:cNvCxnSpPr>
            <a:cxnSpLocks/>
          </p:cNvCxnSpPr>
          <p:nvPr/>
        </p:nvCxnSpPr>
        <p:spPr>
          <a:xfrm>
            <a:off x="5523484" y="3934838"/>
            <a:ext cx="0" cy="11351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8EFE0F3-4600-5945-A867-07B1FEE9DB97}"/>
              </a:ext>
            </a:extLst>
          </p:cNvPr>
          <p:cNvSpPr/>
          <p:nvPr/>
        </p:nvSpPr>
        <p:spPr>
          <a:xfrm>
            <a:off x="7062693" y="460653"/>
            <a:ext cx="215900" cy="275438"/>
          </a:xfrm>
          <a:prstGeom prst="rect">
            <a:avLst/>
          </a:prstGeom>
          <a:noFill/>
          <a:ln w="476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339DE-9E43-F24B-AD0E-B2E3D2F7A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C81EF-6304-CA47-97D2-6D7F9D3A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17" y="108467"/>
            <a:ext cx="5686910" cy="622449"/>
          </a:xfrm>
        </p:spPr>
        <p:txBody>
          <a:bodyPr/>
          <a:lstStyle/>
          <a:p>
            <a:r>
              <a:rPr lang="en-US" dirty="0"/>
              <a:t>Handling 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83DC94-B8EC-9449-B6A6-B4F61A279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916"/>
            <a:ext cx="8792766" cy="50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7C9B3-143E-2B49-842E-1C41A7E54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E72E5-8A5E-5C47-860B-C3E05257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A09E85-184F-2744-A77F-FB571433E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8957826" cy="56642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BCF2F61-8706-374C-B2AE-03F3E8D316A5}"/>
              </a:ext>
            </a:extLst>
          </p:cNvPr>
          <p:cNvSpPr txBox="1">
            <a:spLocks/>
          </p:cNvSpPr>
          <p:nvPr/>
        </p:nvSpPr>
        <p:spPr>
          <a:xfrm>
            <a:off x="3937000" y="72020"/>
            <a:ext cx="5020826" cy="553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Handling Background</a:t>
            </a:r>
          </a:p>
        </p:txBody>
      </p:sp>
    </p:spTree>
    <p:extLst>
      <p:ext uri="{BB962C8B-B14F-4D97-AF65-F5344CB8AC3E}">
        <p14:creationId xmlns:p14="http://schemas.microsoft.com/office/powerpoint/2010/main" val="273345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W Genera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 General</Template>
  <TotalTime>2906</TotalTime>
  <Words>439</Words>
  <Application>Microsoft Macintosh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Book Antiqua</vt:lpstr>
      <vt:lpstr>Calibri</vt:lpstr>
      <vt:lpstr>Cambria Math</vt:lpstr>
      <vt:lpstr>Wingdings</vt:lpstr>
      <vt:lpstr>GW General</vt:lpstr>
      <vt:lpstr>Custom Design</vt:lpstr>
      <vt:lpstr>Beam Asymmetry for photoproduced ω mesons off bound protons in deuterons</vt:lpstr>
      <vt:lpstr>Motivation</vt:lpstr>
      <vt:lpstr>PowerPoint Presentation</vt:lpstr>
      <vt:lpstr>Previous measurements:  bound proton </vt:lpstr>
      <vt:lpstr>Experimental Layout: Quick reminder of g13</vt:lpstr>
      <vt:lpstr>Data Analysis: Event Reconstruction</vt:lpstr>
      <vt:lpstr>PowerPoint Presentation</vt:lpstr>
      <vt:lpstr>Handling Background</vt:lpstr>
      <vt:lpstr>PowerPoint Presentation</vt:lpstr>
      <vt:lpstr>Beam Asymmetry</vt:lpstr>
      <vt:lpstr>Preliminary Results</vt:lpstr>
      <vt:lpstr>Systematic Uncertainties:</vt:lpstr>
      <vt:lpstr>Systematic Uncertainties: related with event selection</vt:lpstr>
      <vt:lpstr>Systematic Uncertainties: related with event selection</vt:lpstr>
      <vt:lpstr>Summary and Outlook</vt:lpstr>
      <vt:lpstr>PowerPoint Presentation</vt:lpstr>
      <vt:lpstr>Backup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Asymmetry for photoproduced ω mesons off bound protons in deuterons</dc:title>
  <dc:creator>Olga Cortés</dc:creator>
  <cp:lastModifiedBy>Olga Cortés</cp:lastModifiedBy>
  <cp:revision>36</cp:revision>
  <cp:lastPrinted>2018-11-14T23:09:29Z</cp:lastPrinted>
  <dcterms:created xsi:type="dcterms:W3CDTF">2018-11-13T14:28:39Z</dcterms:created>
  <dcterms:modified xsi:type="dcterms:W3CDTF">2018-11-15T14:55:03Z</dcterms:modified>
</cp:coreProperties>
</file>