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4"/>
  </p:notesMasterIdLst>
  <p:sldIdLst>
    <p:sldId id="256" r:id="rId2"/>
    <p:sldId id="257" r:id="rId3"/>
    <p:sldId id="270" r:id="rId4"/>
    <p:sldId id="258" r:id="rId5"/>
    <p:sldId id="259" r:id="rId6"/>
    <p:sldId id="266" r:id="rId7"/>
    <p:sldId id="272" r:id="rId8"/>
    <p:sldId id="267" r:id="rId9"/>
    <p:sldId id="268" r:id="rId10"/>
    <p:sldId id="269" r:id="rId11"/>
    <p:sldId id="260" r:id="rId12"/>
    <p:sldId id="271"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408" autoAdjust="0"/>
  </p:normalViewPr>
  <p:slideViewPr>
    <p:cSldViewPr snapToGrid="0" snapToObjects="1">
      <p:cViewPr varScale="1">
        <p:scale>
          <a:sx n="65" d="100"/>
          <a:sy n="65" d="100"/>
        </p:scale>
        <p:origin x="72" y="918"/>
      </p:cViewPr>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1/14/2019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BF1341-3AFE-B447-A831-9671D6A7009B}" type="slidenum">
              <a:rPr lang="en-US" smtClean="0"/>
              <a:t>2</a:t>
            </a:fld>
            <a:endParaRPr lang="en-US"/>
          </a:p>
        </p:txBody>
      </p:sp>
    </p:spTree>
    <p:extLst>
      <p:ext uri="{BB962C8B-B14F-4D97-AF65-F5344CB8AC3E}">
        <p14:creationId xmlns:p14="http://schemas.microsoft.com/office/powerpoint/2010/main" val="21452032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r>
              <a:rPr lang="en-US" dirty="0" smtClean="0"/>
              <a:t>Wednesday, July 18, 2018</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smtClean="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r>
              <a:rPr lang="en-US" dirty="0" smtClean="0"/>
              <a:t>Wednesday, July 18, 2018</a:t>
            </a:r>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smtClean="0"/>
              <a:t>Click icon to add picture</a:t>
            </a:r>
            <a:endParaRPr lang="en-US"/>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smtClean="0"/>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r>
              <a:rPr lang="en-US" dirty="0" smtClean="0"/>
              <a:t>Wednesday, July 18, 2018</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smtClean="0"/>
              <a:t>Talk Title Here</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vmlDrawing" Target="../drawings/vmlDrawing1.v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5611" y="1483442"/>
            <a:ext cx="6577943" cy="4310446"/>
          </a:xfrm>
          <a:prstGeom prst="rect">
            <a:avLst/>
          </a:prstGeom>
          <a:effectLst>
            <a:softEdge rad="127000"/>
          </a:effectLst>
        </p:spPr>
      </p:pic>
      <p:sp>
        <p:nvSpPr>
          <p:cNvPr id="2" name="Title 1"/>
          <p:cNvSpPr>
            <a:spLocks noGrp="1"/>
          </p:cNvSpPr>
          <p:nvPr>
            <p:ph type="ctrTitle"/>
          </p:nvPr>
        </p:nvSpPr>
        <p:spPr/>
        <p:txBody>
          <a:bodyPr/>
          <a:lstStyle/>
          <a:p>
            <a:r>
              <a:rPr lang="en-US" dirty="0" smtClean="0"/>
              <a:t/>
            </a:r>
            <a:br>
              <a:rPr lang="en-US" dirty="0" smtClean="0"/>
            </a:br>
            <a:r>
              <a:rPr lang="en-US" dirty="0" smtClean="0"/>
              <a:t>SC1R Installation Review </a:t>
            </a:r>
            <a:br>
              <a:rPr lang="en-US" dirty="0" smtClean="0"/>
            </a:br>
            <a:r>
              <a:rPr lang="en-US" sz="4000" dirty="0" smtClean="0"/>
              <a:t>Introduction</a:t>
            </a:r>
            <a:endParaRPr lang="en-US" sz="4000" dirty="0"/>
          </a:p>
        </p:txBody>
      </p:sp>
      <p:sp>
        <p:nvSpPr>
          <p:cNvPr id="5" name="Text Placeholder 4"/>
          <p:cNvSpPr>
            <a:spLocks noGrp="1"/>
          </p:cNvSpPr>
          <p:nvPr>
            <p:ph type="body" sz="quarter" idx="14"/>
          </p:nvPr>
        </p:nvSpPr>
        <p:spPr/>
        <p:txBody>
          <a:bodyPr/>
          <a:lstStyle/>
          <a:p>
            <a:r>
              <a:rPr lang="en-US" dirty="0" smtClean="0"/>
              <a:t>Kelly Dixon</a:t>
            </a:r>
            <a:endParaRPr lang="en-US" dirty="0"/>
          </a:p>
        </p:txBody>
      </p:sp>
      <p:sp>
        <p:nvSpPr>
          <p:cNvPr id="6" name="Date Placeholder 5"/>
          <p:cNvSpPr>
            <a:spLocks noGrp="1"/>
          </p:cNvSpPr>
          <p:nvPr>
            <p:ph type="dt" sz="half" idx="15"/>
          </p:nvPr>
        </p:nvSpPr>
        <p:spPr/>
        <p:txBody>
          <a:bodyPr/>
          <a:lstStyle/>
          <a:p>
            <a:r>
              <a:rPr lang="en-US" dirty="0" smtClean="0"/>
              <a:t>Wednesday, Jan. 16, 2019</a:t>
            </a:r>
            <a:endParaRPr lang="en-US" dirty="0"/>
          </a:p>
        </p:txBody>
      </p:sp>
    </p:spTree>
    <p:extLst>
      <p:ext uri="{BB962C8B-B14F-4D97-AF65-F5344CB8AC3E}">
        <p14:creationId xmlns:p14="http://schemas.microsoft.com/office/powerpoint/2010/main" val="13927474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FDR Recommendations</a:t>
            </a:r>
            <a:endParaRPr lang="en-US" dirty="0"/>
          </a:p>
        </p:txBody>
      </p:sp>
      <p:sp>
        <p:nvSpPr>
          <p:cNvPr id="8" name="Content Placeholder 7"/>
          <p:cNvSpPr>
            <a:spLocks noGrp="1"/>
          </p:cNvSpPr>
          <p:nvPr>
            <p:ph idx="1"/>
          </p:nvPr>
        </p:nvSpPr>
        <p:spPr>
          <a:xfrm>
            <a:off x="308918" y="728029"/>
            <a:ext cx="8547406" cy="5200823"/>
          </a:xfrm>
        </p:spPr>
        <p:txBody>
          <a:bodyPr>
            <a:normAutofit fontScale="70000" lnSpcReduction="20000"/>
          </a:bodyPr>
          <a:lstStyle/>
          <a:p>
            <a:endParaRPr lang="en-US" dirty="0"/>
          </a:p>
          <a:p>
            <a:r>
              <a:rPr lang="en-US" dirty="0"/>
              <a:t> Comments and Findings: </a:t>
            </a:r>
          </a:p>
          <a:p>
            <a:r>
              <a:rPr lang="en-US" dirty="0"/>
              <a:t>Cold Compressors casings are on schedule, but we must track the progress closely to support fabrication schedule </a:t>
            </a:r>
            <a:endParaRPr lang="en-US" dirty="0" smtClean="0"/>
          </a:p>
          <a:p>
            <a:pPr marL="0" indent="0">
              <a:buNone/>
            </a:pPr>
            <a:r>
              <a:rPr lang="en-US" i="1" dirty="0" smtClean="0">
                <a:solidFill>
                  <a:srgbClr val="FF0000"/>
                </a:solidFill>
              </a:rPr>
              <a:t>Casings arrived in sufficient time not to delay fabrication and overall schedules.</a:t>
            </a:r>
            <a:endParaRPr lang="en-US" i="1" dirty="0">
              <a:solidFill>
                <a:srgbClr val="FF0000"/>
              </a:solidFill>
            </a:endParaRPr>
          </a:p>
          <a:p>
            <a:r>
              <a:rPr lang="en-US" dirty="0"/>
              <a:t>MLI is yet to be detailed. Committee will be happy to see and comment when ready. </a:t>
            </a:r>
            <a:endParaRPr lang="en-US" dirty="0" smtClean="0"/>
          </a:p>
          <a:p>
            <a:pPr marL="0" indent="0">
              <a:buNone/>
            </a:pPr>
            <a:r>
              <a:rPr lang="en-US" i="1" dirty="0" smtClean="0">
                <a:solidFill>
                  <a:srgbClr val="FF0000"/>
                </a:solidFill>
              </a:rPr>
              <a:t>Preliminary design ideas provided to committee chair on </a:t>
            </a:r>
            <a:r>
              <a:rPr lang="en-US" i="1" dirty="0" smtClean="0">
                <a:solidFill>
                  <a:srgbClr val="FF0000"/>
                </a:solidFill>
              </a:rPr>
              <a:t>November 1, 2018.  </a:t>
            </a:r>
            <a:r>
              <a:rPr lang="en-US" i="1" dirty="0" smtClean="0">
                <a:solidFill>
                  <a:srgbClr val="FF0000"/>
                </a:solidFill>
              </a:rPr>
              <a:t>Design to be presented later during this review.</a:t>
            </a:r>
            <a:endParaRPr lang="en-US" i="1" dirty="0">
              <a:solidFill>
                <a:srgbClr val="FF0000"/>
              </a:solidFill>
            </a:endParaRPr>
          </a:p>
          <a:p>
            <a:r>
              <a:rPr lang="en-US" dirty="0"/>
              <a:t>Material handling and stands need to be load tested and certified which is known </a:t>
            </a:r>
            <a:endParaRPr lang="en-US" dirty="0" smtClean="0"/>
          </a:p>
          <a:p>
            <a:pPr marL="0" indent="0">
              <a:buNone/>
            </a:pPr>
            <a:r>
              <a:rPr lang="en-US" i="1" dirty="0" smtClean="0">
                <a:solidFill>
                  <a:srgbClr val="FF0000"/>
                </a:solidFill>
              </a:rPr>
              <a:t>Major lifting fixture/stand has been tested and certified to withstand 125% of design load.</a:t>
            </a:r>
            <a:endParaRPr lang="en-US" i="1" dirty="0">
              <a:solidFill>
                <a:srgbClr val="FF0000"/>
              </a:solidFill>
            </a:endParaRPr>
          </a:p>
          <a:p>
            <a:r>
              <a:rPr lang="en-US" dirty="0"/>
              <a:t>FMEA should be flushed out more for external failures can be handled </a:t>
            </a:r>
            <a:endParaRPr lang="en-US" dirty="0" smtClean="0"/>
          </a:p>
          <a:p>
            <a:pPr marL="0" indent="0">
              <a:buNone/>
            </a:pPr>
            <a:r>
              <a:rPr lang="en-US" i="1" dirty="0" smtClean="0">
                <a:solidFill>
                  <a:srgbClr val="FF0000"/>
                </a:solidFill>
              </a:rPr>
              <a:t>The FMEA thoroughly covered the failures of SC1R controlling devices in addition to leaks, loss of air, water, insulating and guard vacuum, fires, and even considered earthquakes.  Aside from the secondary water system, the interfaces are the same as for the SC1 system. </a:t>
            </a:r>
            <a:endParaRPr lang="en-US" i="1" dirty="0">
              <a:solidFill>
                <a:srgbClr val="FF0000"/>
              </a:solidFill>
            </a:endParaRPr>
          </a:p>
          <a:p>
            <a:r>
              <a:rPr lang="en-US" dirty="0" smtClean="0"/>
              <a:t>May </a:t>
            </a:r>
            <a:r>
              <a:rPr lang="en-US" dirty="0"/>
              <a:t>want to look at actual location of discharge nozzles on the cold compressors for loads and moments. </a:t>
            </a:r>
            <a:endParaRPr lang="en-US" dirty="0" smtClean="0"/>
          </a:p>
          <a:p>
            <a:pPr marL="0" indent="0">
              <a:buNone/>
            </a:pPr>
            <a:r>
              <a:rPr lang="en-US" i="1" dirty="0" smtClean="0">
                <a:solidFill>
                  <a:srgbClr val="FF0000"/>
                </a:solidFill>
              </a:rPr>
              <a:t>This was done and loads and moments are acceptable.</a:t>
            </a:r>
            <a:endParaRPr lang="en-US" i="1" dirty="0">
              <a:solidFill>
                <a:srgbClr val="FF0000"/>
              </a:solidFill>
            </a:endParaRPr>
          </a:p>
          <a:p>
            <a:r>
              <a:rPr lang="en-US" dirty="0"/>
              <a:t>This is a complex fabrication and safety planning should be included as line item in the plan. </a:t>
            </a:r>
            <a:endParaRPr lang="en-US" dirty="0" smtClean="0"/>
          </a:p>
          <a:p>
            <a:pPr marL="0" indent="0">
              <a:buNone/>
            </a:pPr>
            <a:r>
              <a:rPr lang="en-US" i="1" dirty="0" smtClean="0">
                <a:solidFill>
                  <a:srgbClr val="FF0000"/>
                </a:solidFill>
              </a:rPr>
              <a:t>Safety planning is included in all aspects of our work and schedules—more later in this review.</a:t>
            </a:r>
            <a:endParaRPr lang="en-US" i="1" dirty="0">
              <a:solidFill>
                <a:srgbClr val="FF0000"/>
              </a:solidFill>
            </a:endParaRPr>
          </a:p>
        </p:txBody>
      </p:sp>
      <p:sp>
        <p:nvSpPr>
          <p:cNvPr id="5" name="Slide Number Placeholder 4"/>
          <p:cNvSpPr>
            <a:spLocks noGrp="1"/>
          </p:cNvSpPr>
          <p:nvPr>
            <p:ph type="sldNum" sz="quarter" idx="12"/>
          </p:nvPr>
        </p:nvSpPr>
        <p:spPr/>
        <p:txBody>
          <a:bodyPr/>
          <a:lstStyle/>
          <a:p>
            <a:fld id="{07E1C93C-5050-FC42-8F10-D22D4F119D13}" type="slidenum">
              <a:rPr lang="en-US" smtClean="0"/>
              <a:pPr/>
              <a:t>10</a:t>
            </a:fld>
            <a:endParaRPr lang="en-US" dirty="0"/>
          </a:p>
        </p:txBody>
      </p:sp>
      <p:sp>
        <p:nvSpPr>
          <p:cNvPr id="9" name="Footer Placeholder 3"/>
          <p:cNvSpPr txBox="1">
            <a:spLocks/>
          </p:cNvSpPr>
          <p:nvPr/>
        </p:nvSpPr>
        <p:spPr>
          <a:xfrm>
            <a:off x="308919" y="6467336"/>
            <a:ext cx="3917888" cy="311322"/>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SC1R Installation Review - Introduction</a:t>
            </a:r>
            <a:endParaRPr lang="en-US" dirty="0"/>
          </a:p>
        </p:txBody>
      </p:sp>
    </p:spTree>
    <p:extLst>
      <p:ext uri="{BB962C8B-B14F-4D97-AF65-F5344CB8AC3E}">
        <p14:creationId xmlns:p14="http://schemas.microsoft.com/office/powerpoint/2010/main" val="30451837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12000"/>
                    </a14:imgEffect>
                    <a14:imgEffect>
                      <a14:brightnessContrast bright="41000" contrast="-48000"/>
                    </a14:imgEffect>
                  </a14:imgLayer>
                </a14:imgProps>
              </a:ext>
            </a:extLst>
          </a:blip>
          <a:stretch>
            <a:fillRect/>
          </a:stretch>
        </p:blipFill>
        <p:spPr>
          <a:xfrm>
            <a:off x="516164" y="968354"/>
            <a:ext cx="8049887" cy="5031179"/>
          </a:xfrm>
          <a:prstGeom prst="rect">
            <a:avLst/>
          </a:prstGeom>
          <a:effectLst>
            <a:glow>
              <a:schemeClr val="accent1"/>
            </a:glow>
            <a:innerShdw blurRad="63500" dist="50800" dir="2700000">
              <a:schemeClr val="accent2">
                <a:alpha val="50000"/>
              </a:schemeClr>
            </a:innerShdw>
            <a:softEdge rad="635000"/>
          </a:effectLst>
        </p:spPr>
      </p:pic>
      <p:sp>
        <p:nvSpPr>
          <p:cNvPr id="8" name="Title 7"/>
          <p:cNvSpPr>
            <a:spLocks noGrp="1"/>
          </p:cNvSpPr>
          <p:nvPr>
            <p:ph type="title"/>
          </p:nvPr>
        </p:nvSpPr>
        <p:spPr>
          <a:effectLst>
            <a:glow rad="127000">
              <a:schemeClr val="accent1">
                <a:alpha val="97000"/>
              </a:schemeClr>
            </a:glow>
          </a:effectLst>
        </p:spPr>
        <p:txBody>
          <a:bodyPr/>
          <a:lstStyle/>
          <a:p>
            <a:r>
              <a:rPr lang="en-US" dirty="0" smtClean="0"/>
              <a:t>Traveler</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11</a:t>
            </a:fld>
            <a:endParaRPr lang="en-US" dirty="0"/>
          </a:p>
        </p:txBody>
      </p:sp>
      <p:sp>
        <p:nvSpPr>
          <p:cNvPr id="2" name="TextBox 1"/>
          <p:cNvSpPr txBox="1"/>
          <p:nvPr/>
        </p:nvSpPr>
        <p:spPr>
          <a:xfrm>
            <a:off x="577121" y="1049311"/>
            <a:ext cx="6108492" cy="3785652"/>
          </a:xfrm>
          <a:prstGeom prst="rect">
            <a:avLst/>
          </a:prstGeom>
          <a:noFill/>
        </p:spPr>
        <p:txBody>
          <a:bodyPr wrap="square" rtlCol="0">
            <a:spAutoFit/>
          </a:bodyPr>
          <a:lstStyle/>
          <a:p>
            <a:pPr marL="342900" indent="-342900">
              <a:buFont typeface="Arial" panose="020B0604020202020204" pitchFamily="34" charset="0"/>
              <a:buChar char="•"/>
            </a:pPr>
            <a:r>
              <a:rPr lang="en-US" sz="2000" b="1" dirty="0" smtClean="0"/>
              <a:t>Available in </a:t>
            </a:r>
            <a:r>
              <a:rPr lang="en-US" sz="2000" b="1" dirty="0" smtClean="0"/>
              <a:t>Pansophy: </a:t>
            </a:r>
            <a:r>
              <a:rPr lang="en-US" sz="2000" b="1" dirty="0" smtClean="0"/>
              <a:t>https://pansophy.jlab.org/Travelers</a:t>
            </a:r>
          </a:p>
          <a:p>
            <a:pPr marL="342900" indent="-342900">
              <a:buFont typeface="Arial" panose="020B0604020202020204" pitchFamily="34" charset="0"/>
              <a:buChar char="•"/>
            </a:pPr>
            <a:r>
              <a:rPr lang="en-US" sz="2000" b="1" dirty="0" smtClean="0"/>
              <a:t>Developed with the help of </a:t>
            </a:r>
            <a:r>
              <a:rPr lang="en-US" sz="2000" b="1" dirty="0" smtClean="0"/>
              <a:t>M. </a:t>
            </a:r>
            <a:r>
              <a:rPr lang="en-US" sz="2000" b="1" dirty="0" smtClean="0"/>
              <a:t>McDonald &amp; </a:t>
            </a:r>
            <a:r>
              <a:rPr lang="en-US" sz="2000" b="1" dirty="0" smtClean="0"/>
              <a:t>V. </a:t>
            </a:r>
            <a:r>
              <a:rPr lang="en-US" sz="2000" b="1" dirty="0" err="1" smtClean="0"/>
              <a:t>Bookwalter</a:t>
            </a:r>
            <a:endParaRPr lang="en-US" sz="2000" b="1" dirty="0" smtClean="0"/>
          </a:p>
          <a:p>
            <a:pPr marL="342900" indent="-342900">
              <a:buFont typeface="Arial" panose="020B0604020202020204" pitchFamily="34" charset="0"/>
              <a:buChar char="•"/>
            </a:pPr>
            <a:r>
              <a:rPr lang="en-US" sz="2000" b="1" dirty="0" smtClean="0"/>
              <a:t>Four of Six Travelers have been created for this project:</a:t>
            </a:r>
          </a:p>
          <a:p>
            <a:pPr marL="742950" lvl="1" indent="-285750">
              <a:buFont typeface="Arial" panose="020B0604020202020204" pitchFamily="34" charset="0"/>
              <a:buChar char="•"/>
            </a:pPr>
            <a:r>
              <a:rPr lang="en-US" sz="2000" b="1" dirty="0" smtClean="0"/>
              <a:t>CHL SC1R Cold Box Assembly</a:t>
            </a:r>
          </a:p>
          <a:p>
            <a:pPr marL="742950" lvl="1" indent="-285750">
              <a:buFont typeface="Arial" panose="020B0604020202020204" pitchFamily="34" charset="0"/>
              <a:buChar char="•"/>
            </a:pPr>
            <a:r>
              <a:rPr lang="en-US" sz="2000" b="1" dirty="0" smtClean="0"/>
              <a:t>Install Cold Compressor Casings</a:t>
            </a:r>
          </a:p>
          <a:p>
            <a:pPr marL="742950" lvl="1" indent="-285750">
              <a:buFont typeface="Arial" panose="020B0604020202020204" pitchFamily="34" charset="0"/>
              <a:buChar char="•"/>
            </a:pPr>
            <a:r>
              <a:rPr lang="en-US" sz="2000" b="1" dirty="0" smtClean="0"/>
              <a:t>Install Cryogenic Control Valves and Bayonets</a:t>
            </a:r>
          </a:p>
          <a:p>
            <a:pPr marL="742950" lvl="1" indent="-285750">
              <a:buFont typeface="Arial" panose="020B0604020202020204" pitchFamily="34" charset="0"/>
              <a:buChar char="•"/>
            </a:pPr>
            <a:r>
              <a:rPr lang="en-US" sz="2000" b="1" dirty="0" smtClean="0"/>
              <a:t>CHL Install TDs and TPs</a:t>
            </a:r>
          </a:p>
          <a:p>
            <a:pPr marL="742950" lvl="1" indent="-285750">
              <a:buFont typeface="Arial" panose="020B0604020202020204" pitchFamily="34" charset="0"/>
              <a:buChar char="•"/>
            </a:pPr>
            <a:r>
              <a:rPr lang="en-US" sz="2000" b="1" i="1" dirty="0" smtClean="0"/>
              <a:t>Receiving of Raw Materials</a:t>
            </a:r>
          </a:p>
          <a:p>
            <a:pPr marL="742950" lvl="1" indent="-285750">
              <a:buFont typeface="Arial" panose="020B0604020202020204" pitchFamily="34" charset="0"/>
              <a:buChar char="•"/>
            </a:pPr>
            <a:r>
              <a:rPr lang="en-US" sz="2000" b="1" i="1" dirty="0" smtClean="0"/>
              <a:t>Spool Fabrication</a:t>
            </a:r>
            <a:endParaRPr lang="en-US" sz="2000" b="1" i="1" dirty="0"/>
          </a:p>
        </p:txBody>
      </p:sp>
      <p:sp>
        <p:nvSpPr>
          <p:cNvPr id="7" name="Footer Placeholder 3"/>
          <p:cNvSpPr txBox="1">
            <a:spLocks/>
          </p:cNvSpPr>
          <p:nvPr/>
        </p:nvSpPr>
        <p:spPr>
          <a:xfrm>
            <a:off x="308919" y="6467336"/>
            <a:ext cx="3917888" cy="311322"/>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SC1R Installation Review - Introduction</a:t>
            </a:r>
            <a:endParaRPr lang="en-US" dirty="0"/>
          </a:p>
        </p:txBody>
      </p:sp>
    </p:spTree>
    <p:extLst>
      <p:ext uri="{BB962C8B-B14F-4D97-AF65-F5344CB8AC3E}">
        <p14:creationId xmlns:p14="http://schemas.microsoft.com/office/powerpoint/2010/main" val="65659442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effectLst>
            <a:glow rad="127000">
              <a:schemeClr val="accent1">
                <a:alpha val="97000"/>
              </a:schemeClr>
            </a:glow>
          </a:effectLst>
        </p:spPr>
        <p:txBody>
          <a:bodyPr/>
          <a:lstStyle/>
          <a:p>
            <a:r>
              <a:rPr lang="en-US" dirty="0" smtClean="0"/>
              <a:t>Traveler (cont.)</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12</a:t>
            </a:fld>
            <a:endParaRPr lang="en-US" dirty="0"/>
          </a:p>
        </p:txBody>
      </p:sp>
      <p:sp>
        <p:nvSpPr>
          <p:cNvPr id="7" name="Footer Placeholder 3"/>
          <p:cNvSpPr txBox="1">
            <a:spLocks/>
          </p:cNvSpPr>
          <p:nvPr/>
        </p:nvSpPr>
        <p:spPr>
          <a:xfrm>
            <a:off x="308919" y="6467336"/>
            <a:ext cx="3917888" cy="311322"/>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SC1R Installation Review - Introduction</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290" y="1221804"/>
            <a:ext cx="8825636" cy="5072322"/>
          </a:xfrm>
          <a:prstGeom prst="rect">
            <a:avLst/>
          </a:prstGeom>
        </p:spPr>
      </p:pic>
      <p:sp>
        <p:nvSpPr>
          <p:cNvPr id="2" name="TextBox 1"/>
          <p:cNvSpPr txBox="1"/>
          <p:nvPr/>
        </p:nvSpPr>
        <p:spPr>
          <a:xfrm>
            <a:off x="75304" y="844514"/>
            <a:ext cx="6357769" cy="369332"/>
          </a:xfrm>
          <a:prstGeom prst="rect">
            <a:avLst/>
          </a:prstGeom>
          <a:noFill/>
        </p:spPr>
        <p:txBody>
          <a:bodyPr wrap="square" rtlCol="0">
            <a:spAutoFit/>
          </a:bodyPr>
          <a:lstStyle/>
          <a:p>
            <a:r>
              <a:rPr lang="en-US" i="1" dirty="0" smtClean="0"/>
              <a:t>Example:  cold compressor scroll casing preparation.</a:t>
            </a:r>
            <a:endParaRPr lang="en-US" i="1" dirty="0"/>
          </a:p>
        </p:txBody>
      </p:sp>
    </p:spTree>
    <p:extLst>
      <p:ext uri="{BB962C8B-B14F-4D97-AF65-F5344CB8AC3E}">
        <p14:creationId xmlns:p14="http://schemas.microsoft.com/office/powerpoint/2010/main" val="12015043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697" y="132735"/>
            <a:ext cx="8464378" cy="595294"/>
          </a:xfrm>
        </p:spPr>
        <p:txBody>
          <a:bodyPr/>
          <a:lstStyle/>
          <a:p>
            <a:r>
              <a:rPr lang="en-US" dirty="0" smtClean="0"/>
              <a:t>Outline/Agenda</a:t>
            </a:r>
            <a:endParaRPr lang="en-US" dirty="0"/>
          </a:p>
        </p:txBody>
      </p:sp>
      <p:sp>
        <p:nvSpPr>
          <p:cNvPr id="4" name="Footer Placeholder 3"/>
          <p:cNvSpPr>
            <a:spLocks noGrp="1"/>
          </p:cNvSpPr>
          <p:nvPr>
            <p:ph type="ftr" sz="quarter" idx="11"/>
          </p:nvPr>
        </p:nvSpPr>
        <p:spPr/>
        <p:txBody>
          <a:bodyPr/>
          <a:lstStyle/>
          <a:p>
            <a:r>
              <a:rPr lang="en-US" dirty="0" smtClean="0"/>
              <a:t>SC1R Installation Review - Introduction</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a:t>
            </a:fld>
            <a:endParaRPr lang="en-US" dirty="0"/>
          </a:p>
        </p:txBody>
      </p:sp>
      <p:pic>
        <p:nvPicPr>
          <p:cNvPr id="6" name="Picture 5"/>
          <p:cNvPicPr>
            <a:picLocks noChangeAspect="1"/>
          </p:cNvPicPr>
          <p:nvPr/>
        </p:nvPicPr>
        <p:blipFill>
          <a:blip r:embed="rId3"/>
          <a:stretch>
            <a:fillRect/>
          </a:stretch>
        </p:blipFill>
        <p:spPr>
          <a:xfrm>
            <a:off x="1123406" y="801213"/>
            <a:ext cx="6421367" cy="5676176"/>
          </a:xfrm>
          <a:prstGeom prst="rect">
            <a:avLst/>
          </a:prstGeom>
        </p:spPr>
      </p:pic>
    </p:spTree>
    <p:extLst>
      <p:ext uri="{BB962C8B-B14F-4D97-AF65-F5344CB8AC3E}">
        <p14:creationId xmlns:p14="http://schemas.microsoft.com/office/powerpoint/2010/main" val="10693364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dirty="0" smtClean="0"/>
              <a:t>Charge</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3</a:t>
            </a:fld>
            <a:endParaRPr lang="en-US" dirty="0"/>
          </a:p>
        </p:txBody>
      </p:sp>
      <p:sp>
        <p:nvSpPr>
          <p:cNvPr id="7" name="Footer Placeholder 3"/>
          <p:cNvSpPr txBox="1">
            <a:spLocks/>
          </p:cNvSpPr>
          <p:nvPr/>
        </p:nvSpPr>
        <p:spPr>
          <a:xfrm>
            <a:off x="308919" y="6467336"/>
            <a:ext cx="3917888" cy="311322"/>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SC1R Installation Review - Introduction</a:t>
            </a:r>
            <a:endParaRPr lang="en-US" dirty="0"/>
          </a:p>
        </p:txBody>
      </p:sp>
      <p:sp>
        <p:nvSpPr>
          <p:cNvPr id="3" name="Rectangle 2"/>
          <p:cNvSpPr/>
          <p:nvPr/>
        </p:nvSpPr>
        <p:spPr>
          <a:xfrm>
            <a:off x="308919" y="840501"/>
            <a:ext cx="6549081" cy="4845557"/>
          </a:xfrm>
          <a:prstGeom prst="rect">
            <a:avLst/>
          </a:prstGeom>
        </p:spPr>
        <p:txBody>
          <a:bodyPr wrap="square">
            <a:spAutoFit/>
          </a:bodyPr>
          <a:lstStyle/>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This Installation Review (IR) will focus on the following phases of installation:</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SC1 disconnection and CHL modifications</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SC1 removal to TEDF</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SC1R transportation from TEDF to CHL</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Installation of SC1R</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Platform installation and other building modifications</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Utility piping and systems</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Electrical, controls and instrumentation installation</a:t>
            </a:r>
          </a:p>
          <a:p>
            <a:pPr marL="342900" marR="0" lvl="0" indent="-342900">
              <a:lnSpc>
                <a:spcPct val="107000"/>
              </a:lnSpc>
              <a:spcBef>
                <a:spcPts val="0"/>
              </a:spcBef>
              <a:spcAft>
                <a:spcPts val="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Piping and u-tube tie-ins</a:t>
            </a:r>
          </a:p>
          <a:p>
            <a:pPr marL="342900" marR="0" lvl="0" indent="-342900">
              <a:lnSpc>
                <a:spcPct val="107000"/>
              </a:lnSpc>
              <a:spcBef>
                <a:spcPts val="0"/>
              </a:spcBef>
              <a:spcAft>
                <a:spcPts val="80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Items missed at the FDR (MLI)</a:t>
            </a:r>
          </a:p>
          <a:p>
            <a:pPr>
              <a:lnSpc>
                <a:spcPct val="107000"/>
              </a:lnSpc>
              <a:spcAft>
                <a:spcPts val="800"/>
              </a:spcAft>
            </a:pPr>
            <a:r>
              <a:rPr lang="en-US" dirty="0">
                <a:latin typeface="Calibri" panose="020F0502020204030204" pitchFamily="34" charset="0"/>
                <a:ea typeface="Calibri" panose="020F0502020204030204" pitchFamily="34" charset="0"/>
                <a:cs typeface="Times New Roman" panose="02020603050405020304" pitchFamily="18" charset="0"/>
              </a:rPr>
              <a:t>We would like you to address the following questions with respect to the above work scope:</a:t>
            </a:r>
          </a:p>
          <a:p>
            <a:pPr marL="342900" marR="0" lvl="0" indent="-342900">
              <a:lnSpc>
                <a:spcPct val="107000"/>
              </a:lnSpc>
              <a:spcBef>
                <a:spcPts val="0"/>
              </a:spcBef>
              <a:spcAft>
                <a:spcPts val="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Have the FDR comments been satisfactorily addressed?</a:t>
            </a:r>
          </a:p>
          <a:p>
            <a:pPr marL="342900" marR="0" lvl="0" indent="-342900">
              <a:lnSpc>
                <a:spcPct val="107000"/>
              </a:lnSpc>
              <a:spcBef>
                <a:spcPts val="0"/>
              </a:spcBef>
              <a:spcAft>
                <a:spcPts val="800"/>
              </a:spcAft>
              <a:buFont typeface="+mj-lt"/>
              <a:buAutoNum type="arabicPeriod"/>
            </a:pPr>
            <a:r>
              <a:rPr lang="en-US" dirty="0">
                <a:latin typeface="Calibri" panose="020F0502020204030204" pitchFamily="34" charset="0"/>
                <a:ea typeface="Calibri" panose="020F0502020204030204" pitchFamily="34" charset="0"/>
                <a:cs typeface="Times New Roman" panose="02020603050405020304" pitchFamily="18" charset="0"/>
              </a:rPr>
              <a:t>Is the plan to remove and install the cold box sound?</a:t>
            </a:r>
          </a:p>
        </p:txBody>
      </p:sp>
    </p:spTree>
    <p:extLst>
      <p:ext uri="{BB962C8B-B14F-4D97-AF65-F5344CB8AC3E}">
        <p14:creationId xmlns:p14="http://schemas.microsoft.com/office/powerpoint/2010/main" val="13022873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dirty="0" smtClean="0"/>
              <a:t>Charge (cont.)</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4</a:t>
            </a:fld>
            <a:endParaRPr lang="en-US" dirty="0"/>
          </a:p>
        </p:txBody>
      </p:sp>
      <p:sp>
        <p:nvSpPr>
          <p:cNvPr id="7" name="Footer Placeholder 3"/>
          <p:cNvSpPr txBox="1">
            <a:spLocks/>
          </p:cNvSpPr>
          <p:nvPr/>
        </p:nvSpPr>
        <p:spPr>
          <a:xfrm>
            <a:off x="308919" y="6467336"/>
            <a:ext cx="3917888" cy="311322"/>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SC1R Installation Review - Introduction</a:t>
            </a:r>
            <a:endParaRPr lang="en-US" dirty="0"/>
          </a:p>
        </p:txBody>
      </p:sp>
      <p:sp>
        <p:nvSpPr>
          <p:cNvPr id="154" name="Rectangle 153"/>
          <p:cNvSpPr/>
          <p:nvPr/>
        </p:nvSpPr>
        <p:spPr>
          <a:xfrm>
            <a:off x="308919" y="1050887"/>
            <a:ext cx="6549081" cy="5078313"/>
          </a:xfrm>
          <a:prstGeom prst="rect">
            <a:avLst/>
          </a:prstGeom>
        </p:spPr>
        <p:txBody>
          <a:bodyPr wrap="square">
            <a:spAutoFit/>
          </a:bodyPr>
          <a:lstStyle/>
          <a:p>
            <a:r>
              <a:rPr lang="en-US" dirty="0" smtClean="0"/>
              <a:t>3.   If </a:t>
            </a:r>
            <a:r>
              <a:rPr lang="en-US" dirty="0"/>
              <a:t>the fabrication proceeds as planned, will the installation plan likely allow the cold box to be ready within required timeframe given the planned resources and available facilities?  Items to be evaluated are:</a:t>
            </a:r>
          </a:p>
          <a:p>
            <a:pPr marL="285750" indent="-285750">
              <a:buFont typeface="Arial" panose="020B0604020202020204" pitchFamily="34" charset="0"/>
              <a:buChar char="•"/>
            </a:pPr>
            <a:r>
              <a:rPr lang="en-US" dirty="0" smtClean="0"/>
              <a:t>Demolition </a:t>
            </a:r>
            <a:r>
              <a:rPr lang="en-US" dirty="0"/>
              <a:t>schedule and associated labor</a:t>
            </a:r>
          </a:p>
          <a:p>
            <a:pPr marL="285750" indent="-285750">
              <a:buFont typeface="Arial" panose="020B0604020202020204" pitchFamily="34" charset="0"/>
              <a:buChar char="•"/>
            </a:pPr>
            <a:r>
              <a:rPr lang="en-US" dirty="0" smtClean="0"/>
              <a:t>The </a:t>
            </a:r>
            <a:r>
              <a:rPr lang="en-US" dirty="0"/>
              <a:t>installation schedule and associated labor</a:t>
            </a:r>
            <a:r>
              <a:rPr lang="en-US" dirty="0" smtClean="0"/>
              <a:t>.</a:t>
            </a:r>
          </a:p>
          <a:p>
            <a:endParaRPr lang="en-US" dirty="0"/>
          </a:p>
          <a:p>
            <a:r>
              <a:rPr lang="en-US" dirty="0"/>
              <a:t>It is anticipated that a readiness review will be held in ~12 months to evaluate the following items:</a:t>
            </a:r>
          </a:p>
          <a:p>
            <a:pPr marL="285750" indent="-285750">
              <a:buFont typeface="Arial" panose="020B0604020202020204" pitchFamily="34" charset="0"/>
              <a:buChar char="•"/>
            </a:pPr>
            <a:r>
              <a:rPr lang="en-US" dirty="0" smtClean="0"/>
              <a:t>Equipment </a:t>
            </a:r>
            <a:r>
              <a:rPr lang="en-US" dirty="0"/>
              <a:t>Status</a:t>
            </a:r>
          </a:p>
          <a:p>
            <a:pPr marL="285750" indent="-285750">
              <a:buFont typeface="Arial" panose="020B0604020202020204" pitchFamily="34" charset="0"/>
              <a:buChar char="•"/>
            </a:pPr>
            <a:r>
              <a:rPr lang="en-US" dirty="0" smtClean="0"/>
              <a:t>Commissioning </a:t>
            </a:r>
            <a:r>
              <a:rPr lang="en-US" dirty="0"/>
              <a:t>plan</a:t>
            </a:r>
          </a:p>
          <a:p>
            <a:pPr marL="285750" indent="-285750">
              <a:buFont typeface="Arial" panose="020B0604020202020204" pitchFamily="34" charset="0"/>
              <a:buChar char="•"/>
            </a:pPr>
            <a:r>
              <a:rPr lang="en-US" dirty="0" smtClean="0"/>
              <a:t>Accelerator schedule</a:t>
            </a:r>
          </a:p>
          <a:p>
            <a:endParaRPr lang="en-US" dirty="0"/>
          </a:p>
          <a:p>
            <a:r>
              <a:rPr lang="en-US" i="1" dirty="0"/>
              <a:t>The committee is asked to produce a report in the format of “Findings” (statements of fact), “Comments” (statements of opinions), “Recommendations” (actions that must be completed before the cold box removal and installation actions are to take place).  A bulleted list is sufficient.</a:t>
            </a:r>
          </a:p>
        </p:txBody>
      </p:sp>
    </p:spTree>
    <p:extLst>
      <p:ext uri="{BB962C8B-B14F-4D97-AF65-F5344CB8AC3E}">
        <p14:creationId xmlns:p14="http://schemas.microsoft.com/office/powerpoint/2010/main" val="477288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Design Status</a:t>
            </a:r>
            <a:endParaRPr lang="en-US" dirty="0"/>
          </a:p>
        </p:txBody>
      </p:sp>
      <p:sp>
        <p:nvSpPr>
          <p:cNvPr id="8" name="Content Placeholder 7"/>
          <p:cNvSpPr>
            <a:spLocks noGrp="1"/>
          </p:cNvSpPr>
          <p:nvPr>
            <p:ph idx="1"/>
          </p:nvPr>
        </p:nvSpPr>
        <p:spPr/>
        <p:txBody>
          <a:bodyPr>
            <a:normAutofit/>
          </a:bodyPr>
          <a:lstStyle/>
          <a:p>
            <a:r>
              <a:rPr lang="en-US" sz="1800" dirty="0" smtClean="0"/>
              <a:t>CAD </a:t>
            </a:r>
            <a:r>
              <a:rPr lang="en-US" sz="1800" dirty="0" smtClean="0"/>
              <a:t>3D Modelling </a:t>
            </a:r>
            <a:r>
              <a:rPr lang="en-US" sz="1800" dirty="0" smtClean="0"/>
              <a:t>Complete</a:t>
            </a:r>
          </a:p>
          <a:p>
            <a:pPr lvl="1"/>
            <a:r>
              <a:rPr lang="en-US" sz="1600" dirty="0" smtClean="0"/>
              <a:t>internal aux. and process piping,</a:t>
            </a:r>
          </a:p>
          <a:p>
            <a:pPr lvl="1"/>
            <a:r>
              <a:rPr lang="en-US" sz="1600" dirty="0" smtClean="0"/>
              <a:t>external piping includes</a:t>
            </a:r>
          </a:p>
          <a:p>
            <a:pPr lvl="2"/>
            <a:r>
              <a:rPr lang="en-US" sz="1400" dirty="0" smtClean="0"/>
              <a:t>water</a:t>
            </a:r>
          </a:p>
          <a:p>
            <a:pPr lvl="2"/>
            <a:r>
              <a:rPr lang="en-US" sz="1400" dirty="0" smtClean="0"/>
              <a:t>air</a:t>
            </a:r>
          </a:p>
          <a:p>
            <a:pPr lvl="2"/>
            <a:r>
              <a:rPr lang="en-US" sz="1400" dirty="0" smtClean="0"/>
              <a:t>He purge</a:t>
            </a:r>
          </a:p>
          <a:p>
            <a:pPr lvl="2"/>
            <a:r>
              <a:rPr lang="en-US" sz="1400" dirty="0" smtClean="0"/>
              <a:t>He </a:t>
            </a:r>
            <a:r>
              <a:rPr lang="en-US" sz="1400" dirty="0" err="1" smtClean="0"/>
              <a:t>cooldown</a:t>
            </a:r>
            <a:r>
              <a:rPr lang="en-US" sz="1400" dirty="0" smtClean="0"/>
              <a:t>/recovery</a:t>
            </a:r>
          </a:p>
          <a:p>
            <a:pPr lvl="2"/>
            <a:r>
              <a:rPr lang="en-US" sz="1400" dirty="0" smtClean="0"/>
              <a:t>relief </a:t>
            </a:r>
          </a:p>
          <a:p>
            <a:pPr lvl="1"/>
            <a:r>
              <a:rPr lang="en-US" sz="1600" dirty="0" smtClean="0"/>
              <a:t>conduits and trays</a:t>
            </a:r>
          </a:p>
          <a:p>
            <a:r>
              <a:rPr lang="en-US" sz="1800" dirty="0" smtClean="0"/>
              <a:t>180 Released </a:t>
            </a:r>
            <a:r>
              <a:rPr lang="en-US" sz="1800" dirty="0" smtClean="0"/>
              <a:t>Drawings</a:t>
            </a:r>
          </a:p>
          <a:p>
            <a:pPr lvl="1"/>
            <a:r>
              <a:rPr lang="en-US" sz="1600" dirty="0" smtClean="0"/>
              <a:t>all but vacuum piping remains</a:t>
            </a:r>
            <a:endParaRPr lang="en-US" sz="1600" dirty="0" smtClean="0"/>
          </a:p>
        </p:txBody>
      </p:sp>
      <p:sp>
        <p:nvSpPr>
          <p:cNvPr id="5" name="Slide Number Placeholder 4"/>
          <p:cNvSpPr>
            <a:spLocks noGrp="1"/>
          </p:cNvSpPr>
          <p:nvPr>
            <p:ph type="sldNum" sz="quarter" idx="12"/>
          </p:nvPr>
        </p:nvSpPr>
        <p:spPr/>
        <p:txBody>
          <a:bodyPr/>
          <a:lstStyle/>
          <a:p>
            <a:fld id="{07E1C93C-5050-FC42-8F10-D22D4F119D13}" type="slidenum">
              <a:rPr lang="en-US" smtClean="0"/>
              <a:pPr/>
              <a:t>5</a:t>
            </a:fld>
            <a:endParaRPr lang="en-US" dirty="0"/>
          </a:p>
        </p:txBody>
      </p:sp>
      <p:sp>
        <p:nvSpPr>
          <p:cNvPr id="9" name="Footer Placeholder 3"/>
          <p:cNvSpPr txBox="1">
            <a:spLocks/>
          </p:cNvSpPr>
          <p:nvPr/>
        </p:nvSpPr>
        <p:spPr>
          <a:xfrm>
            <a:off x="308919" y="6467336"/>
            <a:ext cx="3917888" cy="311322"/>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SC1R Installation Review - Introduction</a:t>
            </a:r>
            <a:endParaRPr lang="en-US" dirty="0"/>
          </a:p>
        </p:txBody>
      </p:sp>
      <p:pic>
        <p:nvPicPr>
          <p:cNvPr id="10" name="Picture 9"/>
          <p:cNvPicPr>
            <a:picLocks noChangeAspect="1"/>
          </p:cNvPicPr>
          <p:nvPr/>
        </p:nvPicPr>
        <p:blipFill>
          <a:blip r:embed="rId2"/>
          <a:stretch>
            <a:fillRect/>
          </a:stretch>
        </p:blipFill>
        <p:spPr>
          <a:xfrm>
            <a:off x="5215275" y="966055"/>
            <a:ext cx="3284694" cy="3577389"/>
          </a:xfrm>
          <a:prstGeom prst="rect">
            <a:avLst/>
          </a:prstGeom>
        </p:spPr>
      </p:pic>
    </p:spTree>
    <p:extLst>
      <p:ext uri="{BB962C8B-B14F-4D97-AF65-F5344CB8AC3E}">
        <p14:creationId xmlns:p14="http://schemas.microsoft.com/office/powerpoint/2010/main" val="11678858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Critical Components Status</a:t>
            </a:r>
            <a:endParaRPr lang="en-US" dirty="0"/>
          </a:p>
        </p:txBody>
      </p:sp>
      <p:sp>
        <p:nvSpPr>
          <p:cNvPr id="8" name="Content Placeholder 7"/>
          <p:cNvSpPr>
            <a:spLocks noGrp="1"/>
          </p:cNvSpPr>
          <p:nvPr>
            <p:ph idx="1"/>
          </p:nvPr>
        </p:nvSpPr>
        <p:spPr>
          <a:xfrm>
            <a:off x="308918" y="822217"/>
            <a:ext cx="5190008" cy="575068"/>
          </a:xfrm>
        </p:spPr>
        <p:txBody>
          <a:bodyPr>
            <a:normAutofit lnSpcReduction="10000"/>
          </a:bodyPr>
          <a:lstStyle/>
          <a:p>
            <a:pPr marL="0" indent="0">
              <a:buNone/>
            </a:pPr>
            <a:r>
              <a:rPr lang="en-US" sz="1800" dirty="0" smtClean="0"/>
              <a:t>All Major Long Lead Items </a:t>
            </a:r>
            <a:r>
              <a:rPr lang="en-US" sz="1800" dirty="0" smtClean="0"/>
              <a:t>Impacting Fabrication Have Arrived!</a:t>
            </a:r>
            <a:endParaRPr lang="en-US" sz="1800" dirty="0" smtClean="0"/>
          </a:p>
        </p:txBody>
      </p:sp>
      <p:sp>
        <p:nvSpPr>
          <p:cNvPr id="5" name="Slide Number Placeholder 4"/>
          <p:cNvSpPr>
            <a:spLocks noGrp="1"/>
          </p:cNvSpPr>
          <p:nvPr>
            <p:ph type="sldNum" sz="quarter" idx="12"/>
          </p:nvPr>
        </p:nvSpPr>
        <p:spPr/>
        <p:txBody>
          <a:bodyPr/>
          <a:lstStyle/>
          <a:p>
            <a:fld id="{07E1C93C-5050-FC42-8F10-D22D4F119D13}" type="slidenum">
              <a:rPr lang="en-US" smtClean="0"/>
              <a:pPr/>
              <a:t>6</a:t>
            </a:fld>
            <a:endParaRPr lang="en-US" dirty="0"/>
          </a:p>
        </p:txBody>
      </p:sp>
      <p:sp>
        <p:nvSpPr>
          <p:cNvPr id="10" name="Footer Placeholder 3"/>
          <p:cNvSpPr txBox="1">
            <a:spLocks/>
          </p:cNvSpPr>
          <p:nvPr/>
        </p:nvSpPr>
        <p:spPr>
          <a:xfrm>
            <a:off x="308919" y="6467336"/>
            <a:ext cx="3917888" cy="311322"/>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SC1R Installation Review - Introduction</a:t>
            </a:r>
            <a:endParaRPr lang="en-US" dirty="0"/>
          </a:p>
        </p:txBody>
      </p:sp>
      <p:graphicFrame>
        <p:nvGraphicFramePr>
          <p:cNvPr id="2" name="Table 1"/>
          <p:cNvGraphicFramePr>
            <a:graphicFrameLocks noGrp="1"/>
          </p:cNvGraphicFramePr>
          <p:nvPr>
            <p:extLst>
              <p:ext uri="{D42A27DB-BD31-4B8C-83A1-F6EECF244321}">
                <p14:modId xmlns:p14="http://schemas.microsoft.com/office/powerpoint/2010/main" val="3270457334"/>
              </p:ext>
            </p:extLst>
          </p:nvPr>
        </p:nvGraphicFramePr>
        <p:xfrm>
          <a:off x="308914" y="1397285"/>
          <a:ext cx="8638774" cy="2225040"/>
        </p:xfrm>
        <a:graphic>
          <a:graphicData uri="http://schemas.openxmlformats.org/drawingml/2006/table">
            <a:tbl>
              <a:tblPr firstRow="1" bandRow="1">
                <a:tableStyleId>{5C22544A-7EE6-4342-B048-85BDC9FD1C3A}</a:tableStyleId>
              </a:tblPr>
              <a:tblGrid>
                <a:gridCol w="4319387">
                  <a:extLst>
                    <a:ext uri="{9D8B030D-6E8A-4147-A177-3AD203B41FA5}">
                      <a16:colId xmlns:a16="http://schemas.microsoft.com/office/drawing/2014/main" val="2735757661"/>
                    </a:ext>
                  </a:extLst>
                </a:gridCol>
                <a:gridCol w="4319387">
                  <a:extLst>
                    <a:ext uri="{9D8B030D-6E8A-4147-A177-3AD203B41FA5}">
                      <a16:colId xmlns:a16="http://schemas.microsoft.com/office/drawing/2014/main" val="3815278310"/>
                    </a:ext>
                  </a:extLst>
                </a:gridCol>
              </a:tblGrid>
              <a:tr h="370840">
                <a:tc>
                  <a:txBody>
                    <a:bodyPr/>
                    <a:lstStyle/>
                    <a:p>
                      <a:r>
                        <a:rPr lang="en-US" dirty="0" smtClean="0"/>
                        <a:t>Long Lead Item</a:t>
                      </a:r>
                      <a:endParaRPr lang="en-US" dirty="0"/>
                    </a:p>
                  </a:txBody>
                  <a:tcPr/>
                </a:tc>
                <a:tc>
                  <a:txBody>
                    <a:bodyPr/>
                    <a:lstStyle/>
                    <a:p>
                      <a:r>
                        <a:rPr lang="en-US" dirty="0" smtClean="0"/>
                        <a:t>Arrival date</a:t>
                      </a:r>
                      <a:endParaRPr lang="en-US" dirty="0"/>
                    </a:p>
                  </a:txBody>
                  <a:tcPr/>
                </a:tc>
                <a:extLst>
                  <a:ext uri="{0D108BD9-81ED-4DB2-BD59-A6C34878D82A}">
                    <a16:rowId xmlns:a16="http://schemas.microsoft.com/office/drawing/2014/main" val="114388150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Cryogenic control valves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Jan.</a:t>
                      </a:r>
                      <a:r>
                        <a:rPr lang="en-US" baseline="0" dirty="0" smtClean="0"/>
                        <a:t> 11, 2019 (remaining 2 of 9)</a:t>
                      </a:r>
                      <a:endParaRPr lang="en-US" dirty="0" smtClean="0"/>
                    </a:p>
                  </a:txBody>
                  <a:tcPr/>
                </a:tc>
                <a:extLst>
                  <a:ext uri="{0D108BD9-81ED-4DB2-BD59-A6C34878D82A}">
                    <a16:rowId xmlns:a16="http://schemas.microsoft.com/office/drawing/2014/main" val="3739379219"/>
                  </a:ext>
                </a:extLst>
              </a:tr>
              <a:tr h="370840">
                <a:tc>
                  <a:txBody>
                    <a:bodyPr/>
                    <a:lstStyle/>
                    <a:p>
                      <a:r>
                        <a:rPr lang="en-US" dirty="0" smtClean="0"/>
                        <a:t>Vacuum vessel shell sections</a:t>
                      </a:r>
                      <a:endParaRPr lang="en-US" dirty="0"/>
                    </a:p>
                  </a:txBody>
                  <a:tcPr/>
                </a:tc>
                <a:tc>
                  <a:txBody>
                    <a:bodyPr/>
                    <a:lstStyle/>
                    <a:p>
                      <a:r>
                        <a:rPr lang="en-US" dirty="0" smtClean="0"/>
                        <a:t>Jan. 9, 2019</a:t>
                      </a:r>
                      <a:endParaRPr lang="en-US" dirty="0"/>
                    </a:p>
                  </a:txBody>
                  <a:tcPr/>
                </a:tc>
                <a:extLst>
                  <a:ext uri="{0D108BD9-81ED-4DB2-BD59-A6C34878D82A}">
                    <a16:rowId xmlns:a16="http://schemas.microsoft.com/office/drawing/2014/main" val="4189439853"/>
                  </a:ext>
                </a:extLst>
              </a:tr>
              <a:tr h="370840">
                <a:tc>
                  <a:txBody>
                    <a:bodyPr/>
                    <a:lstStyle/>
                    <a:p>
                      <a:r>
                        <a:rPr lang="en-US" dirty="0" smtClean="0"/>
                        <a:t>Cold compressor </a:t>
                      </a:r>
                      <a:r>
                        <a:rPr lang="en-US" dirty="0" smtClean="0"/>
                        <a:t>scroll</a:t>
                      </a:r>
                      <a:r>
                        <a:rPr lang="en-US" baseline="0" dirty="0" smtClean="0"/>
                        <a:t> </a:t>
                      </a:r>
                      <a:r>
                        <a:rPr lang="en-US" dirty="0" smtClean="0"/>
                        <a:t>casings</a:t>
                      </a:r>
                      <a:endParaRPr lang="en-US" dirty="0"/>
                    </a:p>
                  </a:txBody>
                  <a:tcPr/>
                </a:tc>
                <a:tc>
                  <a:txBody>
                    <a:bodyPr/>
                    <a:lstStyle/>
                    <a:p>
                      <a:r>
                        <a:rPr lang="en-US" sz="1800" dirty="0" smtClean="0"/>
                        <a:t>Dec. 7, 2018</a:t>
                      </a:r>
                      <a:endParaRPr lang="en-US" dirty="0"/>
                    </a:p>
                  </a:txBody>
                  <a:tcPr/>
                </a:tc>
                <a:extLst>
                  <a:ext uri="{0D108BD9-81ED-4DB2-BD59-A6C34878D82A}">
                    <a16:rowId xmlns:a16="http://schemas.microsoft.com/office/drawing/2014/main" val="4253022334"/>
                  </a:ext>
                </a:extLst>
              </a:tr>
              <a:tr h="370840">
                <a:tc>
                  <a:txBody>
                    <a:bodyPr/>
                    <a:lstStyle/>
                    <a:p>
                      <a:r>
                        <a:rPr lang="en-US" dirty="0" smtClean="0"/>
                        <a:t>Dimpled Shield HX</a:t>
                      </a:r>
                      <a:endParaRPr lang="en-US" dirty="0"/>
                    </a:p>
                  </a:txBody>
                  <a:tcPr/>
                </a:tc>
                <a:tc>
                  <a:txBody>
                    <a:bodyPr/>
                    <a:lstStyle/>
                    <a:p>
                      <a:r>
                        <a:rPr lang="en-US" dirty="0" smtClean="0"/>
                        <a:t>Oct. 23, 2018</a:t>
                      </a:r>
                      <a:endParaRPr lang="en-US" dirty="0"/>
                    </a:p>
                  </a:txBody>
                  <a:tcPr/>
                </a:tc>
                <a:extLst>
                  <a:ext uri="{0D108BD9-81ED-4DB2-BD59-A6C34878D82A}">
                    <a16:rowId xmlns:a16="http://schemas.microsoft.com/office/drawing/2014/main" val="2979562719"/>
                  </a:ext>
                </a:extLst>
              </a:tr>
              <a:tr h="370840">
                <a:tc>
                  <a:txBody>
                    <a:bodyPr/>
                    <a:lstStyle/>
                    <a:p>
                      <a:r>
                        <a:rPr lang="en-US" dirty="0" smtClean="0"/>
                        <a:t>2K/4K Plate-Fin</a:t>
                      </a:r>
                      <a:r>
                        <a:rPr lang="en-US" baseline="0" dirty="0" smtClean="0"/>
                        <a:t> HX</a:t>
                      </a:r>
                      <a:endParaRPr lang="en-US" dirty="0"/>
                    </a:p>
                  </a:txBody>
                  <a:tcPr/>
                </a:tc>
                <a:tc>
                  <a:txBody>
                    <a:bodyPr/>
                    <a:lstStyle/>
                    <a:p>
                      <a:r>
                        <a:rPr lang="en-US" dirty="0" smtClean="0"/>
                        <a:t>Sep. 19, 2018</a:t>
                      </a:r>
                      <a:endParaRPr lang="en-US" dirty="0"/>
                    </a:p>
                  </a:txBody>
                  <a:tcPr/>
                </a:tc>
                <a:extLst>
                  <a:ext uri="{0D108BD9-81ED-4DB2-BD59-A6C34878D82A}">
                    <a16:rowId xmlns:a16="http://schemas.microsoft.com/office/drawing/2014/main" val="3001832702"/>
                  </a:ext>
                </a:extLst>
              </a:tr>
            </a:tbl>
          </a:graphicData>
        </a:graphic>
      </p:graphicFrame>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2875" y="3761621"/>
            <a:ext cx="1924814" cy="256641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9105" y="3761622"/>
            <a:ext cx="1924814" cy="256641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916" y="3761620"/>
            <a:ext cx="1924814" cy="256641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335" y="3761623"/>
            <a:ext cx="1924814" cy="2566418"/>
          </a:xfrm>
          <a:prstGeom prst="rect">
            <a:avLst/>
          </a:prstGeom>
        </p:spPr>
      </p:pic>
    </p:spTree>
    <p:extLst>
      <p:ext uri="{BB962C8B-B14F-4D97-AF65-F5344CB8AC3E}">
        <p14:creationId xmlns:p14="http://schemas.microsoft.com/office/powerpoint/2010/main" val="13544249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Critical Components Status</a:t>
            </a:r>
            <a:endParaRPr lang="en-US" dirty="0"/>
          </a:p>
        </p:txBody>
      </p:sp>
      <p:sp>
        <p:nvSpPr>
          <p:cNvPr id="8" name="Content Placeholder 7"/>
          <p:cNvSpPr>
            <a:spLocks noGrp="1"/>
          </p:cNvSpPr>
          <p:nvPr>
            <p:ph idx="1"/>
          </p:nvPr>
        </p:nvSpPr>
        <p:spPr>
          <a:xfrm>
            <a:off x="19515" y="956475"/>
            <a:ext cx="5190008" cy="575068"/>
          </a:xfrm>
        </p:spPr>
        <p:txBody>
          <a:bodyPr>
            <a:normAutofit/>
          </a:bodyPr>
          <a:lstStyle/>
          <a:p>
            <a:pPr marL="0" indent="0">
              <a:buNone/>
            </a:pPr>
            <a:r>
              <a:rPr lang="en-US" sz="1800" dirty="0" smtClean="0"/>
              <a:t>Vacuum Vessel Sections</a:t>
            </a:r>
            <a:endParaRPr lang="en-US" sz="1800" dirty="0" smtClean="0"/>
          </a:p>
        </p:txBody>
      </p:sp>
      <p:sp>
        <p:nvSpPr>
          <p:cNvPr id="5" name="Slide Number Placeholder 4"/>
          <p:cNvSpPr>
            <a:spLocks noGrp="1"/>
          </p:cNvSpPr>
          <p:nvPr>
            <p:ph type="sldNum" sz="quarter" idx="12"/>
          </p:nvPr>
        </p:nvSpPr>
        <p:spPr/>
        <p:txBody>
          <a:bodyPr/>
          <a:lstStyle/>
          <a:p>
            <a:fld id="{07E1C93C-5050-FC42-8F10-D22D4F119D13}" type="slidenum">
              <a:rPr lang="en-US" smtClean="0"/>
              <a:pPr/>
              <a:t>7</a:t>
            </a:fld>
            <a:endParaRPr lang="en-US" dirty="0"/>
          </a:p>
        </p:txBody>
      </p:sp>
      <p:sp>
        <p:nvSpPr>
          <p:cNvPr id="10" name="Footer Placeholder 3"/>
          <p:cNvSpPr txBox="1">
            <a:spLocks/>
          </p:cNvSpPr>
          <p:nvPr/>
        </p:nvSpPr>
        <p:spPr>
          <a:xfrm>
            <a:off x="308919" y="6467336"/>
            <a:ext cx="3917888" cy="311322"/>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SC1R Installation Review - Introduction</a:t>
            </a:r>
            <a:endParaRPr lang="en-US" dirty="0"/>
          </a:p>
        </p:txBody>
      </p:sp>
      <p:pic>
        <p:nvPicPr>
          <p:cNvPr id="11" name="Picture 10"/>
          <p:cNvPicPr>
            <a:picLocks noChangeAspect="1"/>
          </p:cNvPicPr>
          <p:nvPr/>
        </p:nvPicPr>
        <p:blipFill>
          <a:blip r:embed="rId2"/>
          <a:stretch>
            <a:fillRect/>
          </a:stretch>
        </p:blipFill>
        <p:spPr>
          <a:xfrm>
            <a:off x="308919" y="3678960"/>
            <a:ext cx="2821556" cy="2361112"/>
          </a:xfrm>
          <a:prstGeom prst="rect">
            <a:avLst/>
          </a:prstGeom>
        </p:spPr>
      </p:pic>
      <p:pic>
        <p:nvPicPr>
          <p:cNvPr id="12" name="Picture 11"/>
          <p:cNvPicPr>
            <a:picLocks noChangeAspect="1"/>
          </p:cNvPicPr>
          <p:nvPr/>
        </p:nvPicPr>
        <p:blipFill>
          <a:blip r:embed="rId3"/>
          <a:stretch>
            <a:fillRect/>
          </a:stretch>
        </p:blipFill>
        <p:spPr>
          <a:xfrm>
            <a:off x="5571735" y="3678961"/>
            <a:ext cx="2609650" cy="2361112"/>
          </a:xfrm>
          <a:prstGeom prst="rect">
            <a:avLst/>
          </a:prstGeom>
        </p:spPr>
      </p:pic>
      <p:pic>
        <p:nvPicPr>
          <p:cNvPr id="13" name="Picture 12"/>
          <p:cNvPicPr>
            <a:picLocks noChangeAspect="1"/>
          </p:cNvPicPr>
          <p:nvPr/>
        </p:nvPicPr>
        <p:blipFill>
          <a:blip r:embed="rId4"/>
          <a:stretch>
            <a:fillRect/>
          </a:stretch>
        </p:blipFill>
        <p:spPr>
          <a:xfrm>
            <a:off x="2349598" y="1531543"/>
            <a:ext cx="3754418" cy="2038599"/>
          </a:xfrm>
          <a:prstGeom prst="rect">
            <a:avLst/>
          </a:prstGeom>
        </p:spPr>
      </p:pic>
    </p:spTree>
    <p:extLst>
      <p:ext uri="{BB962C8B-B14F-4D97-AF65-F5344CB8AC3E}">
        <p14:creationId xmlns:p14="http://schemas.microsoft.com/office/powerpoint/2010/main" val="23586328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Fabrication Status</a:t>
            </a:r>
            <a:endParaRPr lang="en-US" dirty="0"/>
          </a:p>
        </p:txBody>
      </p:sp>
      <p:sp>
        <p:nvSpPr>
          <p:cNvPr id="8" name="Content Placeholder 7"/>
          <p:cNvSpPr>
            <a:spLocks noGrp="1"/>
          </p:cNvSpPr>
          <p:nvPr>
            <p:ph idx="1"/>
          </p:nvPr>
        </p:nvSpPr>
        <p:spPr>
          <a:xfrm>
            <a:off x="193472" y="903102"/>
            <a:ext cx="4148781" cy="5381694"/>
          </a:xfrm>
        </p:spPr>
        <p:txBody>
          <a:bodyPr>
            <a:normAutofit lnSpcReduction="10000"/>
          </a:bodyPr>
          <a:lstStyle/>
          <a:p>
            <a:pPr marL="0" lvl="0" indent="0">
              <a:lnSpc>
                <a:spcPct val="100000"/>
              </a:lnSpc>
              <a:spcBef>
                <a:spcPts val="0"/>
              </a:spcBef>
              <a:buNone/>
            </a:pPr>
            <a:r>
              <a:rPr lang="en-US" sz="1800" b="1" u="sng" dirty="0" smtClean="0">
                <a:solidFill>
                  <a:srgbClr val="000000"/>
                </a:solidFill>
                <a:latin typeface="Arial" panose="020B0604020202020204" pitchFamily="34" charset="0"/>
              </a:rPr>
              <a:t>Fabrication </a:t>
            </a:r>
            <a:r>
              <a:rPr lang="en-US" sz="1800" b="1" u="sng" dirty="0">
                <a:solidFill>
                  <a:srgbClr val="000000"/>
                </a:solidFill>
                <a:latin typeface="Arial" panose="020B0604020202020204" pitchFamily="34" charset="0"/>
              </a:rPr>
              <a:t>and </a:t>
            </a:r>
            <a:r>
              <a:rPr lang="en-US" sz="1800" b="1" u="sng" dirty="0" smtClean="0">
                <a:solidFill>
                  <a:srgbClr val="000000"/>
                </a:solidFill>
                <a:latin typeface="Arial" panose="020B0604020202020204" pitchFamily="34" charset="0"/>
              </a:rPr>
              <a:t>Installation</a:t>
            </a:r>
          </a:p>
          <a:p>
            <a:pPr marL="0" lvl="0" indent="0">
              <a:lnSpc>
                <a:spcPct val="100000"/>
              </a:lnSpc>
              <a:spcBef>
                <a:spcPts val="0"/>
              </a:spcBef>
              <a:buNone/>
            </a:pPr>
            <a:endParaRPr lang="en-US" sz="1200" b="1" dirty="0">
              <a:solidFill>
                <a:srgbClr val="F46A0C"/>
              </a:solidFill>
              <a:latin typeface="Arial" panose="020B0604020202020204" pitchFamily="34" charset="0"/>
            </a:endParaRPr>
          </a:p>
          <a:p>
            <a:pPr>
              <a:lnSpc>
                <a:spcPct val="100000"/>
              </a:lnSpc>
              <a:spcBef>
                <a:spcPts val="0"/>
              </a:spcBef>
            </a:pPr>
            <a:r>
              <a:rPr lang="en-US" sz="1400" b="1" dirty="0" smtClean="0">
                <a:latin typeface="Arial" panose="020B0604020202020204" pitchFamily="34" charset="0"/>
              </a:rPr>
              <a:t>Construction of internal piping spools</a:t>
            </a:r>
          </a:p>
          <a:p>
            <a:pPr lvl="1">
              <a:lnSpc>
                <a:spcPct val="100000"/>
              </a:lnSpc>
              <a:spcBef>
                <a:spcPts val="0"/>
              </a:spcBef>
              <a:buFont typeface="Arial" panose="020B0604020202020204" pitchFamily="34" charset="0"/>
              <a:buChar char="•"/>
            </a:pPr>
            <a:r>
              <a:rPr lang="en-US" sz="1400" b="1" dirty="0" smtClean="0">
                <a:latin typeface="Arial" panose="020B0604020202020204" pitchFamily="34" charset="0"/>
              </a:rPr>
              <a:t>21 </a:t>
            </a:r>
            <a:r>
              <a:rPr lang="en-US" sz="1400" b="1" dirty="0">
                <a:latin typeface="Arial" panose="020B0604020202020204" pitchFamily="34" charset="0"/>
              </a:rPr>
              <a:t>of 30 spools have been fabricated and leak tested.</a:t>
            </a:r>
          </a:p>
          <a:p>
            <a:pPr lvl="0">
              <a:lnSpc>
                <a:spcPct val="100000"/>
              </a:lnSpc>
              <a:spcBef>
                <a:spcPts val="0"/>
              </a:spcBef>
            </a:pPr>
            <a:r>
              <a:rPr lang="en-US" sz="1400" b="1" dirty="0">
                <a:latin typeface="Arial" panose="020B0604020202020204" pitchFamily="34" charset="0"/>
              </a:rPr>
              <a:t>Secondary cooling water system</a:t>
            </a:r>
          </a:p>
          <a:p>
            <a:pPr lvl="1">
              <a:lnSpc>
                <a:spcPct val="100000"/>
              </a:lnSpc>
              <a:spcBef>
                <a:spcPts val="0"/>
              </a:spcBef>
              <a:buFont typeface="Arial" panose="020B0604020202020204" pitchFamily="34" charset="0"/>
              <a:buChar char="•"/>
            </a:pPr>
            <a:r>
              <a:rPr lang="en-US" sz="1400" b="1" dirty="0" smtClean="0">
                <a:latin typeface="Arial" panose="020B0604020202020204" pitchFamily="34" charset="0"/>
              </a:rPr>
              <a:t>100</a:t>
            </a:r>
            <a:r>
              <a:rPr lang="en-US" sz="1400" b="1" dirty="0" smtClean="0">
                <a:latin typeface="Arial" panose="020B0604020202020204" pitchFamily="34" charset="0"/>
              </a:rPr>
              <a:t>% mechanically assembled</a:t>
            </a:r>
            <a:endParaRPr lang="en-US" sz="1400" b="1" dirty="0">
              <a:latin typeface="Arial" panose="020B0604020202020204" pitchFamily="34" charset="0"/>
            </a:endParaRPr>
          </a:p>
          <a:p>
            <a:pPr lvl="1">
              <a:lnSpc>
                <a:spcPct val="100000"/>
              </a:lnSpc>
              <a:spcBef>
                <a:spcPts val="0"/>
              </a:spcBef>
              <a:buFont typeface="Arial" panose="020B0604020202020204" pitchFamily="34" charset="0"/>
              <a:buChar char="•"/>
            </a:pPr>
            <a:r>
              <a:rPr lang="en-US" sz="1400" b="1" dirty="0" smtClean="0">
                <a:latin typeface="Arial" panose="020B0604020202020204" pitchFamily="34" charset="0"/>
              </a:rPr>
              <a:t>Electrical </a:t>
            </a:r>
            <a:r>
              <a:rPr lang="en-US" sz="1400" b="1" dirty="0">
                <a:latin typeface="Arial" panose="020B0604020202020204" pitchFamily="34" charset="0"/>
              </a:rPr>
              <a:t>enclosure has </a:t>
            </a:r>
            <a:r>
              <a:rPr lang="en-US" sz="1400" b="1" dirty="0" smtClean="0">
                <a:latin typeface="Arial" panose="020B0604020202020204" pitchFamily="34" charset="0"/>
              </a:rPr>
              <a:t>been ordered</a:t>
            </a:r>
            <a:endParaRPr lang="en-US" sz="1400" b="1" dirty="0">
              <a:latin typeface="Arial" panose="020B0604020202020204" pitchFamily="34" charset="0"/>
            </a:endParaRPr>
          </a:p>
          <a:p>
            <a:pPr lvl="0">
              <a:lnSpc>
                <a:spcPct val="100000"/>
              </a:lnSpc>
              <a:spcBef>
                <a:spcPts val="0"/>
              </a:spcBef>
            </a:pPr>
            <a:r>
              <a:rPr lang="en-US" sz="1400" b="1" dirty="0">
                <a:latin typeface="Arial" panose="020B0604020202020204" pitchFamily="34" charset="0"/>
              </a:rPr>
              <a:t>Heat Exchanger Internal Frame</a:t>
            </a:r>
          </a:p>
          <a:p>
            <a:pPr lvl="1">
              <a:lnSpc>
                <a:spcPct val="100000"/>
              </a:lnSpc>
              <a:spcBef>
                <a:spcPts val="0"/>
              </a:spcBef>
              <a:buFont typeface="Arial" panose="020B0604020202020204" pitchFamily="34" charset="0"/>
              <a:buChar char="•"/>
            </a:pPr>
            <a:r>
              <a:rPr lang="en-US" sz="1400" b="1" dirty="0">
                <a:latin typeface="Arial" panose="020B0604020202020204" pitchFamily="34" charset="0"/>
              </a:rPr>
              <a:t>Finished </a:t>
            </a:r>
            <a:r>
              <a:rPr lang="en-US" sz="1400" b="1" dirty="0" smtClean="0">
                <a:latin typeface="Arial" panose="020B0604020202020204" pitchFamily="34" charset="0"/>
              </a:rPr>
              <a:t>and awaits attachment to bottom head</a:t>
            </a:r>
            <a:endParaRPr lang="en-US" sz="1400" b="1" dirty="0">
              <a:latin typeface="Arial" panose="020B0604020202020204" pitchFamily="34" charset="0"/>
            </a:endParaRPr>
          </a:p>
          <a:p>
            <a:pPr lvl="0">
              <a:lnSpc>
                <a:spcPct val="100000"/>
              </a:lnSpc>
              <a:spcBef>
                <a:spcPts val="0"/>
              </a:spcBef>
            </a:pPr>
            <a:r>
              <a:rPr lang="en-US" sz="1400" b="1" dirty="0">
                <a:latin typeface="Arial" panose="020B0604020202020204" pitchFamily="34" charset="0"/>
              </a:rPr>
              <a:t>Valve Panel</a:t>
            </a:r>
          </a:p>
          <a:p>
            <a:pPr lvl="1">
              <a:lnSpc>
                <a:spcPct val="100000"/>
              </a:lnSpc>
              <a:spcBef>
                <a:spcPts val="0"/>
              </a:spcBef>
              <a:buFont typeface="Arial" panose="020B0604020202020204" pitchFamily="34" charset="0"/>
              <a:buChar char="•"/>
            </a:pPr>
            <a:r>
              <a:rPr lang="en-US" sz="1400" b="1" dirty="0">
                <a:latin typeface="Arial" panose="020B0604020202020204" pitchFamily="34" charset="0"/>
              </a:rPr>
              <a:t>85% </a:t>
            </a:r>
            <a:r>
              <a:rPr lang="en-US" sz="1400" b="1" dirty="0" smtClean="0">
                <a:latin typeface="Arial" panose="020B0604020202020204" pitchFamily="34" charset="0"/>
              </a:rPr>
              <a:t>done and awaits some </a:t>
            </a:r>
            <a:r>
              <a:rPr lang="en-US" sz="1400" b="1" dirty="0" smtClean="0">
                <a:latin typeface="Arial" panose="020B0604020202020204" pitchFamily="34" charset="0"/>
              </a:rPr>
              <a:t>valves</a:t>
            </a:r>
            <a:endParaRPr lang="en-US" sz="1400" b="1" dirty="0">
              <a:latin typeface="Arial" panose="020B0604020202020204" pitchFamily="34" charset="0"/>
            </a:endParaRPr>
          </a:p>
          <a:p>
            <a:pPr lvl="0">
              <a:lnSpc>
                <a:spcPct val="100000"/>
              </a:lnSpc>
              <a:spcBef>
                <a:spcPts val="0"/>
              </a:spcBef>
            </a:pPr>
            <a:r>
              <a:rPr lang="en-US" sz="1400" b="1" dirty="0">
                <a:latin typeface="Arial" panose="020B0604020202020204" pitchFamily="34" charset="0"/>
              </a:rPr>
              <a:t>Fabrication of Female Bayonets</a:t>
            </a:r>
          </a:p>
          <a:p>
            <a:pPr lvl="1">
              <a:lnSpc>
                <a:spcPct val="100000"/>
              </a:lnSpc>
              <a:spcBef>
                <a:spcPts val="0"/>
              </a:spcBef>
              <a:buFont typeface="Arial" panose="020B0604020202020204" pitchFamily="34" charset="0"/>
              <a:buChar char="•"/>
            </a:pPr>
            <a:r>
              <a:rPr lang="en-US" sz="1400" b="1" dirty="0">
                <a:latin typeface="Arial" panose="020B0604020202020204" pitchFamily="34" charset="0"/>
              </a:rPr>
              <a:t>1 ½” LN2 supply and return bayonets have been fabricated. </a:t>
            </a:r>
          </a:p>
          <a:p>
            <a:pPr lvl="0">
              <a:lnSpc>
                <a:spcPct val="100000"/>
              </a:lnSpc>
              <a:spcBef>
                <a:spcPts val="0"/>
              </a:spcBef>
            </a:pPr>
            <a:r>
              <a:rPr lang="en-US" sz="1400" b="1" dirty="0">
                <a:latin typeface="Arial" panose="020B0604020202020204" pitchFamily="34" charset="0"/>
              </a:rPr>
              <a:t>MLI</a:t>
            </a:r>
          </a:p>
          <a:p>
            <a:pPr lvl="1">
              <a:lnSpc>
                <a:spcPct val="100000"/>
              </a:lnSpc>
              <a:spcBef>
                <a:spcPts val="0"/>
              </a:spcBef>
              <a:buFont typeface="Arial" panose="020B0604020202020204" pitchFamily="34" charset="0"/>
              <a:buChar char="•"/>
            </a:pPr>
            <a:r>
              <a:rPr lang="en-US" sz="1400" b="1" dirty="0">
                <a:latin typeface="Arial" panose="020B0604020202020204" pitchFamily="34" charset="0"/>
              </a:rPr>
              <a:t>Started to make MLI blanket for Top Head Assembly.</a:t>
            </a:r>
          </a:p>
          <a:p>
            <a:pPr lvl="0">
              <a:lnSpc>
                <a:spcPct val="100000"/>
              </a:lnSpc>
              <a:spcBef>
                <a:spcPts val="0"/>
              </a:spcBef>
            </a:pPr>
            <a:r>
              <a:rPr lang="en-US" sz="1400" b="1" dirty="0">
                <a:latin typeface="Arial" panose="020B0604020202020204" pitchFamily="34" charset="0"/>
              </a:rPr>
              <a:t>Upcoming Activities</a:t>
            </a:r>
          </a:p>
          <a:p>
            <a:pPr lvl="1">
              <a:lnSpc>
                <a:spcPct val="100000"/>
              </a:lnSpc>
              <a:spcBef>
                <a:spcPts val="0"/>
              </a:spcBef>
              <a:buFont typeface="Arial" panose="020B0604020202020204" pitchFamily="34" charset="0"/>
              <a:buChar char="•"/>
            </a:pPr>
            <a:r>
              <a:rPr lang="en-US" sz="1400" b="1" dirty="0">
                <a:latin typeface="Arial" panose="020B0604020202020204" pitchFamily="34" charset="0"/>
              </a:rPr>
              <a:t>Power and controls for SCW system.</a:t>
            </a:r>
          </a:p>
          <a:p>
            <a:pPr lvl="1">
              <a:lnSpc>
                <a:spcPct val="100000"/>
              </a:lnSpc>
              <a:spcBef>
                <a:spcPts val="0"/>
              </a:spcBef>
              <a:buFont typeface="Arial" panose="020B0604020202020204" pitchFamily="34" charset="0"/>
              <a:buChar char="•"/>
            </a:pPr>
            <a:r>
              <a:rPr lang="en-US" sz="1400" b="1" dirty="0">
                <a:latin typeface="Arial" panose="020B0604020202020204" pitchFamily="34" charset="0"/>
              </a:rPr>
              <a:t>Fabrication of the 4K and 2K bayonets.</a:t>
            </a:r>
          </a:p>
          <a:p>
            <a:pPr lvl="1">
              <a:lnSpc>
                <a:spcPct val="100000"/>
              </a:lnSpc>
              <a:spcBef>
                <a:spcPts val="0"/>
              </a:spcBef>
              <a:buFont typeface="Arial" panose="020B0604020202020204" pitchFamily="34" charset="0"/>
              <a:buChar char="•"/>
            </a:pPr>
            <a:r>
              <a:rPr lang="en-US" sz="1400" b="1" dirty="0" smtClean="0">
                <a:latin typeface="Arial" panose="020B0604020202020204" pitchFamily="34" charset="0"/>
              </a:rPr>
              <a:t>MLI blankets</a:t>
            </a:r>
            <a:endParaRPr lang="en-US" sz="1400" b="1" dirty="0">
              <a:latin typeface="Arial" panose="020B0604020202020204" pitchFamily="34" charset="0"/>
            </a:endParaRPr>
          </a:p>
          <a:p>
            <a:pPr lvl="1">
              <a:lnSpc>
                <a:spcPct val="100000"/>
              </a:lnSpc>
              <a:spcBef>
                <a:spcPts val="0"/>
              </a:spcBef>
              <a:buFont typeface="Arial" panose="020B0604020202020204" pitchFamily="34" charset="0"/>
              <a:buChar char="•"/>
            </a:pPr>
            <a:r>
              <a:rPr lang="en-US" sz="1400" b="1" dirty="0" smtClean="0">
                <a:latin typeface="Arial" panose="020B0604020202020204" pitchFamily="34" charset="0"/>
              </a:rPr>
              <a:t>Cold Compressor (CC) Casings </a:t>
            </a:r>
            <a:r>
              <a:rPr lang="en-US" sz="1400" b="1" dirty="0">
                <a:latin typeface="Arial" panose="020B0604020202020204" pitchFamily="34" charset="0"/>
              </a:rPr>
              <a:t>Leak test</a:t>
            </a:r>
          </a:p>
          <a:p>
            <a:pPr lvl="1">
              <a:lnSpc>
                <a:spcPct val="100000"/>
              </a:lnSpc>
              <a:spcBef>
                <a:spcPts val="0"/>
              </a:spcBef>
              <a:buFont typeface="Arial" panose="020B0604020202020204" pitchFamily="34" charset="0"/>
              <a:buChar char="•"/>
            </a:pPr>
            <a:r>
              <a:rPr lang="en-US" sz="1400" b="1" dirty="0" smtClean="0">
                <a:latin typeface="Arial" panose="020B0604020202020204" pitchFamily="34" charset="0"/>
              </a:rPr>
              <a:t>CC Casing nozzle fit-up </a:t>
            </a:r>
            <a:r>
              <a:rPr lang="en-US" sz="1400" b="1" dirty="0">
                <a:latin typeface="Arial" panose="020B0604020202020204" pitchFamily="34" charset="0"/>
              </a:rPr>
              <a:t>test</a:t>
            </a:r>
          </a:p>
          <a:p>
            <a:endParaRPr lang="en-US" sz="1600"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8</a:t>
            </a:fld>
            <a:endParaRPr lang="en-US" dirty="0"/>
          </a:p>
        </p:txBody>
      </p:sp>
      <p:sp>
        <p:nvSpPr>
          <p:cNvPr id="9" name="Footer Placeholder 3"/>
          <p:cNvSpPr txBox="1">
            <a:spLocks/>
          </p:cNvSpPr>
          <p:nvPr/>
        </p:nvSpPr>
        <p:spPr>
          <a:xfrm>
            <a:off x="308919" y="6467336"/>
            <a:ext cx="3917888" cy="311322"/>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SC1R Installation Review - Introduction</a:t>
            </a:r>
            <a:endParaRPr lang="en-US" dirty="0"/>
          </a:p>
        </p:txBody>
      </p:sp>
      <p:pic>
        <p:nvPicPr>
          <p:cNvPr id="10" name="Picture 9"/>
          <p:cNvPicPr>
            <a:picLocks noChangeAspect="1"/>
          </p:cNvPicPr>
          <p:nvPr/>
        </p:nvPicPr>
        <p:blipFill>
          <a:blip r:embed="rId2"/>
          <a:stretch>
            <a:fillRect/>
          </a:stretch>
        </p:blipFill>
        <p:spPr>
          <a:xfrm>
            <a:off x="4976357" y="1116370"/>
            <a:ext cx="2171958" cy="1628091"/>
          </a:xfrm>
          <a:prstGeom prst="rect">
            <a:avLst/>
          </a:prstGeom>
        </p:spPr>
      </p:pic>
      <p:pic>
        <p:nvPicPr>
          <p:cNvPr id="11" name="Picture 10"/>
          <p:cNvPicPr>
            <a:picLocks noChangeAspect="1"/>
          </p:cNvPicPr>
          <p:nvPr/>
        </p:nvPicPr>
        <p:blipFill>
          <a:blip r:embed="rId3"/>
          <a:stretch>
            <a:fillRect/>
          </a:stretch>
        </p:blipFill>
        <p:spPr>
          <a:xfrm>
            <a:off x="7370624" y="1116370"/>
            <a:ext cx="1656116" cy="2134738"/>
          </a:xfrm>
          <a:prstGeom prst="rect">
            <a:avLst/>
          </a:prstGeom>
        </p:spPr>
      </p:pic>
      <p:pic>
        <p:nvPicPr>
          <p:cNvPr id="12" name="Picture 11"/>
          <p:cNvPicPr>
            <a:picLocks noChangeAspect="1"/>
          </p:cNvPicPr>
          <p:nvPr/>
        </p:nvPicPr>
        <p:blipFill>
          <a:blip r:embed="rId4"/>
          <a:stretch>
            <a:fillRect/>
          </a:stretch>
        </p:blipFill>
        <p:spPr>
          <a:xfrm>
            <a:off x="6953813" y="3530246"/>
            <a:ext cx="2072927" cy="1110431"/>
          </a:xfrm>
          <a:prstGeom prst="rect">
            <a:avLst/>
          </a:prstGeom>
        </p:spPr>
      </p:pic>
      <p:pic>
        <p:nvPicPr>
          <p:cNvPr id="13" name="Picture 12"/>
          <p:cNvPicPr>
            <a:picLocks noChangeAspect="1"/>
          </p:cNvPicPr>
          <p:nvPr/>
        </p:nvPicPr>
        <p:blipFill>
          <a:blip r:embed="rId5"/>
          <a:stretch>
            <a:fillRect/>
          </a:stretch>
        </p:blipFill>
        <p:spPr>
          <a:xfrm>
            <a:off x="7229986" y="4874625"/>
            <a:ext cx="1520579" cy="1547521"/>
          </a:xfrm>
          <a:prstGeom prst="rect">
            <a:avLst/>
          </a:prstGeom>
        </p:spPr>
      </p:pic>
      <p:pic>
        <p:nvPicPr>
          <p:cNvPr id="14" name="Picture 13"/>
          <p:cNvPicPr>
            <a:picLocks noChangeAspect="1"/>
          </p:cNvPicPr>
          <p:nvPr/>
        </p:nvPicPr>
        <p:blipFill>
          <a:blip r:embed="rId6"/>
          <a:stretch>
            <a:fillRect/>
          </a:stretch>
        </p:blipFill>
        <p:spPr>
          <a:xfrm>
            <a:off x="4976357" y="5300039"/>
            <a:ext cx="1782954" cy="1177247"/>
          </a:xfrm>
          <a:prstGeom prst="rect">
            <a:avLst/>
          </a:prstGeom>
        </p:spPr>
      </p:pic>
      <p:pic>
        <p:nvPicPr>
          <p:cNvPr id="15" name="Picture 14"/>
          <p:cNvPicPr>
            <a:picLocks noChangeAspect="1"/>
          </p:cNvPicPr>
          <p:nvPr/>
        </p:nvPicPr>
        <p:blipFill>
          <a:blip r:embed="rId7"/>
          <a:stretch>
            <a:fillRect/>
          </a:stretch>
        </p:blipFill>
        <p:spPr>
          <a:xfrm>
            <a:off x="4976357" y="3023113"/>
            <a:ext cx="1702149" cy="2145312"/>
          </a:xfrm>
          <a:prstGeom prst="rect">
            <a:avLst/>
          </a:prstGeom>
        </p:spPr>
      </p:pic>
    </p:spTree>
    <p:extLst>
      <p:ext uri="{BB962C8B-B14F-4D97-AF65-F5344CB8AC3E}">
        <p14:creationId xmlns:p14="http://schemas.microsoft.com/office/powerpoint/2010/main" val="3006012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dirty="0" smtClean="0"/>
              <a:t>FDR Recommendations</a:t>
            </a:r>
            <a:endParaRPr lang="en-US" dirty="0"/>
          </a:p>
        </p:txBody>
      </p:sp>
      <p:sp>
        <p:nvSpPr>
          <p:cNvPr id="8" name="Content Placeholder 7"/>
          <p:cNvSpPr>
            <a:spLocks noGrp="1"/>
          </p:cNvSpPr>
          <p:nvPr>
            <p:ph idx="1"/>
          </p:nvPr>
        </p:nvSpPr>
        <p:spPr>
          <a:xfrm>
            <a:off x="308918" y="966055"/>
            <a:ext cx="8464379" cy="5381694"/>
          </a:xfrm>
        </p:spPr>
        <p:txBody>
          <a:bodyPr>
            <a:normAutofit fontScale="62500" lnSpcReduction="20000"/>
          </a:bodyPr>
          <a:lstStyle/>
          <a:p>
            <a:endParaRPr lang="en-US" dirty="0"/>
          </a:p>
          <a:p>
            <a:r>
              <a:rPr lang="en-US" dirty="0"/>
              <a:t> Recommendations: </a:t>
            </a:r>
          </a:p>
          <a:p>
            <a:r>
              <a:rPr lang="en-US" dirty="0"/>
              <a:t>The idea of having a traveler is a good one and we recommend having this for fabrication. </a:t>
            </a:r>
            <a:endParaRPr lang="en-US" dirty="0" smtClean="0"/>
          </a:p>
          <a:p>
            <a:pPr marL="0" indent="0">
              <a:buNone/>
            </a:pPr>
            <a:r>
              <a:rPr lang="en-US" i="1" dirty="0" smtClean="0">
                <a:solidFill>
                  <a:srgbClr val="FF0000"/>
                </a:solidFill>
              </a:rPr>
              <a:t>This will be shown in later slides.</a:t>
            </a:r>
            <a:endParaRPr lang="en-US" i="1" dirty="0">
              <a:solidFill>
                <a:srgbClr val="FF0000"/>
              </a:solidFill>
            </a:endParaRPr>
          </a:p>
          <a:p>
            <a:r>
              <a:rPr lang="en-US" dirty="0"/>
              <a:t>Vacuum vessel fabrication schedule seems tight and thus needs to be awarded ASAP and vendor must be tracked closely. </a:t>
            </a:r>
            <a:endParaRPr lang="en-US" dirty="0" smtClean="0"/>
          </a:p>
          <a:p>
            <a:pPr marL="0" indent="0">
              <a:buNone/>
            </a:pPr>
            <a:r>
              <a:rPr lang="en-US" i="1" dirty="0" smtClean="0">
                <a:solidFill>
                  <a:srgbClr val="FF0000"/>
                </a:solidFill>
              </a:rPr>
              <a:t>We expedited and tracked this procurement process.</a:t>
            </a:r>
            <a:endParaRPr lang="en-US" i="1" dirty="0">
              <a:solidFill>
                <a:srgbClr val="FF0000"/>
              </a:solidFill>
            </a:endParaRPr>
          </a:p>
          <a:p>
            <a:r>
              <a:rPr lang="en-US" dirty="0"/>
              <a:t>Get started ordering materials and setup material tracking system ASAP </a:t>
            </a:r>
            <a:endParaRPr lang="en-US" dirty="0" smtClean="0"/>
          </a:p>
          <a:p>
            <a:pPr marL="0" indent="0">
              <a:buNone/>
            </a:pPr>
            <a:r>
              <a:rPr lang="en-US" i="1" dirty="0" smtClean="0">
                <a:solidFill>
                  <a:srgbClr val="FF0000"/>
                </a:solidFill>
              </a:rPr>
              <a:t>All long lead items have been </a:t>
            </a:r>
            <a:r>
              <a:rPr lang="en-US" i="1" dirty="0" smtClean="0">
                <a:solidFill>
                  <a:srgbClr val="FF0000"/>
                </a:solidFill>
              </a:rPr>
              <a:t>procured, most have arrived </a:t>
            </a:r>
            <a:r>
              <a:rPr lang="en-US" i="1" dirty="0" smtClean="0">
                <a:solidFill>
                  <a:srgbClr val="FF0000"/>
                </a:solidFill>
              </a:rPr>
              <a:t>and we believe that we still will meet schedule given delays in some items.</a:t>
            </a:r>
            <a:endParaRPr lang="en-US" i="1" dirty="0">
              <a:solidFill>
                <a:srgbClr val="FF0000"/>
              </a:solidFill>
            </a:endParaRPr>
          </a:p>
          <a:p>
            <a:r>
              <a:rPr lang="en-US" dirty="0"/>
              <a:t>It was stated that design was on the critical path and not all drawings are complete. Priorities of the group must be such that engineers and designers stay ahead of the fabricators and materials are ordered to make sure the fabricators are not waiting. </a:t>
            </a:r>
            <a:endParaRPr lang="en-US" dirty="0" smtClean="0"/>
          </a:p>
          <a:p>
            <a:pPr marL="0" indent="0">
              <a:buNone/>
            </a:pPr>
            <a:r>
              <a:rPr lang="en-US" i="1" dirty="0" smtClean="0">
                <a:solidFill>
                  <a:srgbClr val="FF0000"/>
                </a:solidFill>
              </a:rPr>
              <a:t>We added designers and was able to meet our final cold box design of November 30, 2018.  The pressure is now largely on fabrication.</a:t>
            </a:r>
            <a:endParaRPr lang="en-US" i="1" dirty="0">
              <a:solidFill>
                <a:srgbClr val="FF0000"/>
              </a:solidFill>
            </a:endParaRPr>
          </a:p>
          <a:p>
            <a:r>
              <a:rPr lang="en-US" dirty="0"/>
              <a:t>We look forward to the installation review and recommend an operational readiness </a:t>
            </a:r>
            <a:r>
              <a:rPr lang="en-US" dirty="0" smtClean="0"/>
              <a:t>review.</a:t>
            </a:r>
          </a:p>
          <a:p>
            <a:pPr marL="0" indent="0">
              <a:buNone/>
            </a:pPr>
            <a:r>
              <a:rPr lang="en-US" i="1" dirty="0" smtClean="0">
                <a:solidFill>
                  <a:srgbClr val="FF0000"/>
                </a:solidFill>
              </a:rPr>
              <a:t>The readiness review is expected to take place in December of this year.</a:t>
            </a:r>
            <a:endParaRPr lang="en-US" i="1" dirty="0">
              <a:solidFill>
                <a:srgbClr val="FF0000"/>
              </a:solidFill>
            </a:endParaRPr>
          </a:p>
          <a:p>
            <a:r>
              <a:rPr lang="en-US" dirty="0"/>
              <a:t>Recommend that the full piping system be leak checked before closing the vacuum vessel. </a:t>
            </a:r>
            <a:endParaRPr lang="en-US" dirty="0" smtClean="0"/>
          </a:p>
          <a:p>
            <a:pPr marL="0" indent="0">
              <a:buNone/>
            </a:pPr>
            <a:r>
              <a:rPr lang="en-US" i="1" dirty="0" smtClean="0">
                <a:solidFill>
                  <a:srgbClr val="FF0000"/>
                </a:solidFill>
              </a:rPr>
              <a:t>Agreed and are carrying out this practice.</a:t>
            </a:r>
            <a:endParaRPr lang="en-US" i="1" dirty="0">
              <a:solidFill>
                <a:srgbClr val="FF0000"/>
              </a:solidFill>
            </a:endParaRPr>
          </a:p>
          <a:p>
            <a:r>
              <a:rPr lang="en-US" dirty="0"/>
              <a:t>Recommend not to move SC1R twice, </a:t>
            </a:r>
            <a:r>
              <a:rPr lang="en-US" dirty="0" err="1"/>
              <a:t>ie</a:t>
            </a:r>
            <a:r>
              <a:rPr lang="en-US" dirty="0"/>
              <a:t> move it from the high bay directly to the CHL unless absolutely necessary. </a:t>
            </a:r>
            <a:endParaRPr lang="en-US" dirty="0" smtClean="0"/>
          </a:p>
          <a:p>
            <a:pPr marL="0" indent="0">
              <a:buNone/>
            </a:pPr>
            <a:r>
              <a:rPr lang="en-US" sz="2000" i="1" dirty="0" smtClean="0">
                <a:solidFill>
                  <a:srgbClr val="FF0000"/>
                </a:solidFill>
              </a:rPr>
              <a:t>Agreed.</a:t>
            </a:r>
            <a:endParaRPr lang="en-US" sz="2000" i="1" dirty="0">
              <a:solidFill>
                <a:srgbClr val="FF0000"/>
              </a:solidFill>
            </a:endParaRPr>
          </a:p>
        </p:txBody>
      </p:sp>
      <p:sp>
        <p:nvSpPr>
          <p:cNvPr id="5" name="Slide Number Placeholder 4"/>
          <p:cNvSpPr>
            <a:spLocks noGrp="1"/>
          </p:cNvSpPr>
          <p:nvPr>
            <p:ph type="sldNum" sz="quarter" idx="12"/>
          </p:nvPr>
        </p:nvSpPr>
        <p:spPr/>
        <p:txBody>
          <a:bodyPr/>
          <a:lstStyle/>
          <a:p>
            <a:fld id="{07E1C93C-5050-FC42-8F10-D22D4F119D13}" type="slidenum">
              <a:rPr lang="en-US" smtClean="0"/>
              <a:pPr/>
              <a:t>9</a:t>
            </a:fld>
            <a:endParaRPr lang="en-US" dirty="0"/>
          </a:p>
        </p:txBody>
      </p:sp>
      <p:sp>
        <p:nvSpPr>
          <p:cNvPr id="9" name="Footer Placeholder 3"/>
          <p:cNvSpPr txBox="1">
            <a:spLocks/>
          </p:cNvSpPr>
          <p:nvPr/>
        </p:nvSpPr>
        <p:spPr>
          <a:xfrm>
            <a:off x="308919" y="6467336"/>
            <a:ext cx="3917888" cy="311322"/>
          </a:xfrm>
          <a:prstGeom prst="rect">
            <a:avLst/>
          </a:prstGeom>
        </p:spPr>
        <p:txBody>
          <a:bodyPr vert="horz" lIns="91440" tIns="45720" rIns="91440" bIns="45720" rtlCol="0" anchor="ctr"/>
          <a:lstStyle>
            <a:defPPr>
              <a:defRPr lang="en-US"/>
            </a:defPPr>
            <a:lvl1pPr marL="0" algn="l" defTabSz="914400" rtl="0" eaLnBrk="1" latinLnBrk="0" hangingPunct="1">
              <a:defRPr sz="1200" kern="1200" baseline="0">
                <a:solidFill>
                  <a:schemeClr val="tx1"/>
                </a:solidFill>
                <a:latin typeface="Arial"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smtClean="0"/>
              <a:t>SC1R Installation Review - Introduction</a:t>
            </a:r>
            <a:endParaRPr lang="en-US" dirty="0"/>
          </a:p>
        </p:txBody>
      </p:sp>
    </p:spTree>
    <p:extLst>
      <p:ext uri="{BB962C8B-B14F-4D97-AF65-F5344CB8AC3E}">
        <p14:creationId xmlns:p14="http://schemas.microsoft.com/office/powerpoint/2010/main" val="12597377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JLabPowerPointMain</Template>
  <TotalTime>6062</TotalTime>
  <Words>1077</Words>
  <Application>Microsoft Office PowerPoint</Application>
  <PresentationFormat>On-screen Show (4:3)</PresentationFormat>
  <Paragraphs>146</Paragraphs>
  <Slides>12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.PingFangSC-Regular</vt:lpstr>
      <vt:lpstr>Arial</vt:lpstr>
      <vt:lpstr>Calibri</vt:lpstr>
      <vt:lpstr>PingFangSC-Regular</vt:lpstr>
      <vt:lpstr>Symbol</vt:lpstr>
      <vt:lpstr>Times New Roman</vt:lpstr>
      <vt:lpstr>Office Theme</vt:lpstr>
      <vt:lpstr> SC1R Installation Review  Introduction</vt:lpstr>
      <vt:lpstr>Outline/Agenda</vt:lpstr>
      <vt:lpstr>Charge</vt:lpstr>
      <vt:lpstr>Charge (cont.)</vt:lpstr>
      <vt:lpstr>Design Status</vt:lpstr>
      <vt:lpstr>Critical Components Status</vt:lpstr>
      <vt:lpstr>Critical Components Status</vt:lpstr>
      <vt:lpstr>Fabrication Status</vt:lpstr>
      <vt:lpstr>FDR Recommendations</vt:lpstr>
      <vt:lpstr>FDR Recommendations</vt:lpstr>
      <vt:lpstr>Traveler</vt:lpstr>
      <vt:lpstr>Traveler (cont.)</vt:lpstr>
    </vt:vector>
  </TitlesOfParts>
  <Company>JLAB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Crystal Baker</dc:creator>
  <cp:lastModifiedBy>Kelly Dixon</cp:lastModifiedBy>
  <cp:revision>62</cp:revision>
  <dcterms:created xsi:type="dcterms:W3CDTF">2018-06-01T19:50:56Z</dcterms:created>
  <dcterms:modified xsi:type="dcterms:W3CDTF">2019-01-15T21:50:02Z</dcterms:modified>
</cp:coreProperties>
</file>