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67" r:id="rId5"/>
    <p:sldId id="263" r:id="rId6"/>
    <p:sldId id="259" r:id="rId7"/>
    <p:sldId id="264" r:id="rId8"/>
    <p:sldId id="265" r:id="rId9"/>
    <p:sldId id="276" r:id="rId10"/>
    <p:sldId id="260" r:id="rId11"/>
    <p:sldId id="270" r:id="rId12"/>
    <p:sldId id="272" r:id="rId13"/>
    <p:sldId id="273" r:id="rId14"/>
    <p:sldId id="274" r:id="rId15"/>
    <p:sldId id="261" r:id="rId16"/>
    <p:sldId id="266" r:id="rId17"/>
    <p:sldId id="262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25" autoAdjust="0"/>
    <p:restoredTop sz="96408" autoAdjust="0"/>
  </p:normalViewPr>
  <p:slideViewPr>
    <p:cSldViewPr snapToGrid="0" snapToObjects="1">
      <p:cViewPr>
        <p:scale>
          <a:sx n="100" d="100"/>
          <a:sy n="100" d="100"/>
        </p:scale>
        <p:origin x="-900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Tuesday, January 15, 2019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smtClean="0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Tuesday, January 15, 2019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Tuesday, January 15,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SC1R Insulation Strategy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Nate Laverdure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Wednesday, January 16,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Insulation – </a:t>
            </a:r>
            <a:r>
              <a:rPr lang="en-US" dirty="0" smtClean="0"/>
              <a:t>Top </a:t>
            </a:r>
            <a:r>
              <a:rPr lang="en-US" dirty="0"/>
              <a:t>torispherical head of vacuum vessel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SC1R Insulation Strategy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9"/>
          <a:stretch/>
        </p:blipFill>
        <p:spPr bwMode="auto">
          <a:xfrm>
            <a:off x="2082408" y="1276490"/>
            <a:ext cx="5094414" cy="51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8464379" cy="538169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Final shape is templated </a:t>
            </a:r>
            <a:r>
              <a:rPr lang="en-US" dirty="0"/>
              <a:t>from </a:t>
            </a:r>
            <a:r>
              <a:rPr lang="en-US" dirty="0" smtClean="0"/>
              <a:t>interior of </a:t>
            </a:r>
            <a:r>
              <a:rPr lang="en-US" dirty="0" smtClean="0"/>
              <a:t>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71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Insulation – </a:t>
            </a:r>
            <a:r>
              <a:rPr lang="en-US" dirty="0" smtClean="0"/>
              <a:t>Top </a:t>
            </a:r>
            <a:r>
              <a:rPr lang="en-US" dirty="0"/>
              <a:t>torispherical head of vacuum vessel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SC1R Insulation Strategy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8464379" cy="538169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External attachment</a:t>
            </a:r>
          </a:p>
          <a:p>
            <a:pPr marL="457200" lvl="1" indent="0">
              <a:buNone/>
            </a:pPr>
            <a:r>
              <a:rPr lang="en-US" dirty="0" smtClean="0"/>
              <a:t>Suspended by hook &amp; loop (</a:t>
            </a:r>
            <a:r>
              <a:rPr lang="en-US" dirty="0" err="1" smtClean="0"/>
              <a:t>velcro</a:t>
            </a:r>
            <a:r>
              <a:rPr lang="en-US" dirty="0" smtClean="0"/>
              <a:t>), sewn to blanket with lacing tape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Held against </a:t>
            </a:r>
            <a:r>
              <a:rPr lang="en-US" dirty="0" smtClean="0"/>
              <a:t>top head by </a:t>
            </a:r>
            <a:r>
              <a:rPr lang="en-US" dirty="0" smtClean="0"/>
              <a:t>skeletal frame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50714" y="1990728"/>
            <a:ext cx="624254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323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Insulation – </a:t>
            </a:r>
            <a:r>
              <a:rPr lang="en-US" dirty="0" smtClean="0"/>
              <a:t>Top </a:t>
            </a:r>
            <a:r>
              <a:rPr lang="en-US" dirty="0"/>
              <a:t>torispherical head of vacuum vessel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SC1R Insulation Strategy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8464379" cy="53816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Held against top head by skeletal frame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8444" y="1323974"/>
            <a:ext cx="7037582" cy="455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" r="3057" b="22242"/>
          <a:stretch/>
        </p:blipFill>
        <p:spPr bwMode="auto">
          <a:xfrm>
            <a:off x="426331" y="3028947"/>
            <a:ext cx="4536193" cy="323850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26808" y="2571750"/>
            <a:ext cx="621417" cy="3238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20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Insulation – </a:t>
            </a:r>
            <a:r>
              <a:rPr lang="en-US" dirty="0" smtClean="0"/>
              <a:t>Top </a:t>
            </a:r>
            <a:r>
              <a:rPr lang="en-US" dirty="0"/>
              <a:t>torispherical head of vacuum vessel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SC1R Insulation Strategy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8464379" cy="53816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Held against top head by skeletal frame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8444" y="1323974"/>
            <a:ext cx="7037582" cy="455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52600" y="3990977"/>
            <a:ext cx="438150" cy="3238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222" y="1571627"/>
            <a:ext cx="5553075" cy="33337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102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Insulation – </a:t>
            </a:r>
            <a:r>
              <a:rPr lang="en-US" dirty="0" smtClean="0"/>
              <a:t>Top </a:t>
            </a:r>
            <a:r>
              <a:rPr lang="en-US" dirty="0"/>
              <a:t>torispherical head of vacuum vessel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SC1R Insulation Strategy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8464379" cy="53816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Held against top head by skeletal frame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8444" y="1323974"/>
            <a:ext cx="7037582" cy="455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28409" y="4476472"/>
            <a:ext cx="490991" cy="3238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247" y="1485761"/>
            <a:ext cx="4972050" cy="47339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335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23" y="870874"/>
            <a:ext cx="4591102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Insulation – </a:t>
            </a:r>
            <a:r>
              <a:rPr lang="en-US" dirty="0" smtClean="0"/>
              <a:t>Cylindrical </a:t>
            </a:r>
            <a:r>
              <a:rPr lang="en-US" dirty="0"/>
              <a:t>shell of vacuum vessel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358332" cy="5381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Blanket of 20 layers total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4 </a:t>
            </a:r>
            <a:r>
              <a:rPr lang="en-US" dirty="0" smtClean="0"/>
              <a:t>butting panels of </a:t>
            </a:r>
            <a:r>
              <a:rPr lang="en-US" dirty="0" smtClean="0"/>
              <a:t>5 layers each</a:t>
            </a:r>
          </a:p>
          <a:p>
            <a:pPr marL="0" indent="0">
              <a:buNone/>
            </a:pPr>
            <a:r>
              <a:rPr lang="en-US" dirty="0"/>
              <a:t>Shape</a:t>
            </a:r>
          </a:p>
          <a:p>
            <a:pPr marL="457200" lvl="1" indent="0">
              <a:buNone/>
            </a:pPr>
            <a:r>
              <a:rPr lang="en-US" dirty="0"/>
              <a:t>Bottoms of panels drape onto lower head and continue under internal platform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en-US" dirty="0" smtClean="0"/>
              <a:t>Internal </a:t>
            </a:r>
            <a:r>
              <a:rPr lang="en-US" dirty="0"/>
              <a:t>structural features</a:t>
            </a:r>
          </a:p>
          <a:p>
            <a:pPr marL="457200" lvl="1" indent="0">
              <a:buNone/>
              <a:tabLst>
                <a:tab pos="0" algn="l"/>
              </a:tabLst>
            </a:pPr>
            <a:r>
              <a:rPr lang="en-US" dirty="0"/>
              <a:t>Tagged with nylon clothes label tags</a:t>
            </a:r>
          </a:p>
          <a:p>
            <a:pPr marL="0" indent="0">
              <a:buNone/>
            </a:pPr>
            <a:r>
              <a:rPr lang="en-US" dirty="0" smtClean="0"/>
              <a:t>External attachment</a:t>
            </a:r>
          </a:p>
          <a:p>
            <a:pPr marL="457200" lvl="1" indent="0">
              <a:buNone/>
            </a:pPr>
            <a:r>
              <a:rPr lang="en-US" dirty="0" smtClean="0"/>
              <a:t>Blanket </a:t>
            </a:r>
            <a:r>
              <a:rPr lang="en-US" dirty="0" smtClean="0"/>
              <a:t>panels are suspended from row of studs inside the top head</a:t>
            </a:r>
          </a:p>
          <a:p>
            <a:pPr marL="457200" lvl="1" indent="0">
              <a:buNone/>
            </a:pPr>
            <a:r>
              <a:rPr lang="en-US" dirty="0" smtClean="0"/>
              <a:t>Holes have sufficient pull-out strength for the blanket </a:t>
            </a:r>
            <a:r>
              <a:rPr lang="en-US" dirty="0" smtClean="0"/>
              <a:t>weight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SC1R Insulation Strategy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" t="4514"/>
          <a:stretch/>
        </p:blipFill>
        <p:spPr bwMode="auto">
          <a:xfrm>
            <a:off x="5791971" y="2627325"/>
            <a:ext cx="3172597" cy="26193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395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Insulation – </a:t>
            </a:r>
            <a:r>
              <a:rPr lang="en-US" dirty="0" smtClean="0"/>
              <a:t>Cylindrical </a:t>
            </a:r>
            <a:r>
              <a:rPr lang="en-US" dirty="0"/>
              <a:t>shell of vacuum </a:t>
            </a:r>
            <a:r>
              <a:rPr lang="en-US" dirty="0" smtClean="0"/>
              <a:t>vessel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235689" cy="5381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Panels arranged in 4 rows of 8</a:t>
            </a:r>
          </a:p>
          <a:p>
            <a:pPr marL="0" indent="0">
              <a:buNone/>
            </a:pPr>
            <a:r>
              <a:rPr lang="en-US" dirty="0" smtClean="0"/>
              <a:t>Simple (not interleaved) butt joint between sides of adjacent panels</a:t>
            </a:r>
          </a:p>
          <a:p>
            <a:pPr marL="457200" lvl="1" indent="0">
              <a:buNone/>
            </a:pPr>
            <a:r>
              <a:rPr lang="en-US" dirty="0" smtClean="0"/>
              <a:t>Edges spaced ~1/2” apart and taped together at the accessible inner layer</a:t>
            </a:r>
          </a:p>
          <a:p>
            <a:pPr marL="0" indent="0">
              <a:buNone/>
            </a:pPr>
            <a:r>
              <a:rPr lang="en-US" dirty="0" smtClean="0"/>
              <a:t>Successive </a:t>
            </a:r>
            <a:r>
              <a:rPr lang="en-US" dirty="0" smtClean="0"/>
              <a:t>rows of panels are staggered, covering </a:t>
            </a:r>
            <a:r>
              <a:rPr lang="en-US" dirty="0" smtClean="0"/>
              <a:t>these butt </a:t>
            </a:r>
            <a:r>
              <a:rPr lang="en-US" dirty="0" smtClean="0"/>
              <a:t>joints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SC1R Insulation Strategy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07" y="828676"/>
            <a:ext cx="4436050" cy="540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29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Insulation – </a:t>
            </a:r>
            <a:r>
              <a:rPr lang="en-US" dirty="0" smtClean="0"/>
              <a:t>Internal frame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SC1R Insulation Strategy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1" y="2582397"/>
            <a:ext cx="6134100" cy="367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Similar to top head blanket</a:t>
            </a:r>
          </a:p>
          <a:p>
            <a:pPr marL="457200" lvl="1" indent="0">
              <a:buNone/>
            </a:pPr>
            <a:r>
              <a:rPr lang="en-US" dirty="0" smtClean="0"/>
              <a:t>Blanket </a:t>
            </a:r>
            <a:r>
              <a:rPr lang="en-US" dirty="0" smtClean="0"/>
              <a:t>of 20 layers</a:t>
            </a:r>
          </a:p>
          <a:p>
            <a:pPr marL="457200" lvl="1" indent="0">
              <a:buNone/>
            </a:pPr>
            <a:r>
              <a:rPr lang="en-US" dirty="0" smtClean="0"/>
              <a:t>Templated from as-built platform</a:t>
            </a:r>
          </a:p>
          <a:p>
            <a:pPr marL="457200" lvl="1" indent="0">
              <a:buNone/>
            </a:pPr>
            <a:r>
              <a:rPr lang="en-US" dirty="0" smtClean="0"/>
              <a:t>Internal butt joints within blanket are interleaved</a:t>
            </a:r>
          </a:p>
          <a:p>
            <a:pPr marL="457200" lvl="1" indent="0">
              <a:buNone/>
            </a:pPr>
            <a:r>
              <a:rPr lang="en-US" dirty="0" smtClean="0"/>
              <a:t>Blanket overhangs 6” over all sides, overhangs are taped to frame</a:t>
            </a:r>
          </a:p>
        </p:txBody>
      </p:sp>
    </p:spTree>
    <p:extLst>
      <p:ext uri="{BB962C8B-B14F-4D97-AF65-F5344CB8AC3E}">
        <p14:creationId xmlns:p14="http://schemas.microsoft.com/office/powerpoint/2010/main" val="1835693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SC1R Insulation Strategy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Nate Laverdure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Wednesday, January 16,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9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Purpose for discussion</a:t>
            </a:r>
          </a:p>
          <a:p>
            <a:pPr marL="0" indent="0">
              <a:buNone/>
            </a:pPr>
            <a:r>
              <a:rPr lang="en-US" dirty="0" smtClean="0"/>
              <a:t>Insulation </a:t>
            </a:r>
            <a:r>
              <a:rPr lang="en-US" dirty="0" smtClean="0"/>
              <a:t>on:</a:t>
            </a:r>
          </a:p>
          <a:p>
            <a:pPr marL="457200" lvl="1" indent="0">
              <a:buNone/>
            </a:pPr>
            <a:r>
              <a:rPr lang="en-US" dirty="0" smtClean="0"/>
              <a:t>Internal </a:t>
            </a:r>
            <a:r>
              <a:rPr lang="en-US" dirty="0"/>
              <a:t>piping spools</a:t>
            </a:r>
          </a:p>
          <a:p>
            <a:pPr marL="457200" lvl="1" indent="0">
              <a:buNone/>
            </a:pPr>
            <a:r>
              <a:rPr lang="en-US" dirty="0" smtClean="0"/>
              <a:t>LN2 </a:t>
            </a:r>
            <a:r>
              <a:rPr lang="en-US" dirty="0"/>
              <a:t>shield</a:t>
            </a:r>
          </a:p>
          <a:p>
            <a:pPr marL="457200" lvl="1" indent="0">
              <a:buNone/>
            </a:pPr>
            <a:r>
              <a:rPr lang="en-US" dirty="0" smtClean="0"/>
              <a:t>CC </a:t>
            </a:r>
            <a:r>
              <a:rPr lang="en-US" dirty="0" smtClean="0"/>
              <a:t>casings</a:t>
            </a:r>
          </a:p>
          <a:p>
            <a:pPr marL="457200" lvl="1" indent="0">
              <a:buNone/>
            </a:pPr>
            <a:r>
              <a:rPr lang="en-US" dirty="0" smtClean="0"/>
              <a:t>Top torispherical </a:t>
            </a:r>
            <a:r>
              <a:rPr lang="en-US" dirty="0"/>
              <a:t>head of vacuum vessel</a:t>
            </a:r>
          </a:p>
          <a:p>
            <a:pPr marL="457200" lvl="1" indent="0">
              <a:buNone/>
            </a:pPr>
            <a:r>
              <a:rPr lang="en-US" dirty="0" smtClean="0"/>
              <a:t>Cylindrical shell of vacuum vessel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Internal </a:t>
            </a:r>
            <a:r>
              <a:rPr lang="en-US" dirty="0" smtClean="0"/>
              <a:t>frame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SC1R Insulation Strategy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3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Insulation – Internal </a:t>
            </a:r>
            <a:r>
              <a:rPr lang="en-US" dirty="0" smtClean="0"/>
              <a:t>piping spools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Preferred method</a:t>
            </a:r>
          </a:p>
          <a:p>
            <a:pPr marL="457200" indent="0">
              <a:buNone/>
            </a:pPr>
            <a:r>
              <a:rPr lang="en-US" dirty="0" smtClean="0"/>
              <a:t>Spirally-wound cylinder of 30 layers</a:t>
            </a:r>
          </a:p>
          <a:p>
            <a:pPr marL="457200" indent="0">
              <a:buNone/>
            </a:pPr>
            <a:r>
              <a:rPr lang="en-US" dirty="0" smtClean="0"/>
              <a:t>Cylinder length is equal to roll length (~50”) </a:t>
            </a:r>
            <a:r>
              <a:rPr lang="en-US" dirty="0"/>
              <a:t>of the source </a:t>
            </a:r>
            <a:r>
              <a:rPr lang="en-US" dirty="0" smtClean="0"/>
              <a:t>material</a:t>
            </a:r>
          </a:p>
          <a:p>
            <a:pPr marL="457200" indent="0">
              <a:buNone/>
            </a:pPr>
            <a:r>
              <a:rPr lang="en-US" dirty="0" smtClean="0"/>
              <a:t>Butt joints between adjacent sections:</a:t>
            </a:r>
          </a:p>
          <a:p>
            <a:pPr marL="914400" lvl="2" indent="0">
              <a:spcBef>
                <a:spcPts val="1000"/>
              </a:spcBef>
              <a:buNone/>
            </a:pPr>
            <a:r>
              <a:rPr lang="en-US" dirty="0" smtClean="0"/>
              <a:t>Edges trimmed, spaced ~1/2” apart, and taped together at the accessible outer layer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SC1R Insulation Strategy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20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Insulation – Internal </a:t>
            </a:r>
            <a:r>
              <a:rPr lang="en-US" dirty="0" smtClean="0"/>
              <a:t>piping spools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When the preferred method is not practical</a:t>
            </a:r>
          </a:p>
          <a:p>
            <a:pPr marL="457200" indent="0">
              <a:buNone/>
            </a:pPr>
            <a:r>
              <a:rPr lang="en-US" dirty="0" smtClean="0"/>
              <a:t>Wrapped blanket of 30 layers</a:t>
            </a:r>
          </a:p>
          <a:p>
            <a:pPr marL="457200" indent="0">
              <a:buNone/>
            </a:pPr>
            <a:r>
              <a:rPr lang="en-US" dirty="0" smtClean="0"/>
              <a:t>Longitudinal seam of wrapped blanket: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Interleaved </a:t>
            </a:r>
            <a:r>
              <a:rPr lang="en-US" dirty="0"/>
              <a:t>in groups of 5-10 layers </a:t>
            </a:r>
            <a:r>
              <a:rPr lang="en-US" dirty="0" smtClean="0"/>
              <a:t>with at least 2” overlap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Folded-over “praying hands” technique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Butt joints between adjacent </a:t>
            </a:r>
            <a:r>
              <a:rPr lang="en-US" dirty="0" smtClean="0"/>
              <a:t>sections:</a:t>
            </a:r>
          </a:p>
          <a:p>
            <a:pPr marL="1371600" lvl="2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Interleaved in groups of 5-10 layers with at least 2” </a:t>
            </a:r>
            <a:r>
              <a:rPr lang="en-US" dirty="0" smtClean="0"/>
              <a:t>overlap</a:t>
            </a:r>
          </a:p>
          <a:p>
            <a:pPr marL="1371600" lvl="2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Edges trimmed, spaced ~1/2” apart, and taped together at the accessible outer </a:t>
            </a:r>
            <a:r>
              <a:rPr lang="en-US" dirty="0" smtClean="0"/>
              <a:t>layer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SC1R Insulation Strategy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63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Insulation – </a:t>
            </a:r>
            <a:r>
              <a:rPr lang="en-US" dirty="0" smtClean="0"/>
              <a:t>LN2 shield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Treated as if it were (very large OD) piping</a:t>
            </a:r>
          </a:p>
          <a:p>
            <a:pPr marL="914400" indent="-457200">
              <a:buNone/>
            </a:pPr>
            <a:r>
              <a:rPr lang="en-US" dirty="0" smtClean="0"/>
              <a:t>Wrapped </a:t>
            </a:r>
            <a:r>
              <a:rPr lang="en-US" dirty="0"/>
              <a:t>blanket of 30 </a:t>
            </a:r>
            <a:r>
              <a:rPr lang="en-US" dirty="0" smtClean="0"/>
              <a:t>layers</a:t>
            </a:r>
            <a:endParaRPr lang="en-US" dirty="0"/>
          </a:p>
          <a:p>
            <a:pPr marL="914400" indent="-457200">
              <a:buNone/>
            </a:pPr>
            <a:r>
              <a:rPr lang="en-US" dirty="0"/>
              <a:t>Longitudinal seam of wrapped blanket: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Interleaved in groups of 5-10 layers with at least 2” overlap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Folded-over “praying hands” technique</a:t>
            </a:r>
          </a:p>
          <a:p>
            <a:pPr marL="914400" lvl="1" indent="-457200">
              <a:lnSpc>
                <a:spcPct val="150000"/>
              </a:lnSpc>
              <a:buNone/>
            </a:pPr>
            <a:r>
              <a:rPr lang="en-US" dirty="0"/>
              <a:t>Butt joints between adjacent sections:</a:t>
            </a:r>
          </a:p>
          <a:p>
            <a:pPr marL="1371600" lvl="2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Interleaved in groups of 5-10 layers with at least 2” overlap</a:t>
            </a:r>
          </a:p>
          <a:p>
            <a:pPr marL="1371600" lvl="2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Edges trimmed, spaced ~1/2” apart, and taped together at the accessible outer layer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SC1R Insulation Strategy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9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Insulation – CC casings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Reference document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SC1R Insulation Strategy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2"/>
          <a:stretch/>
        </p:blipFill>
        <p:spPr bwMode="auto">
          <a:xfrm>
            <a:off x="1289560" y="1390650"/>
            <a:ext cx="5874496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60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Insulation – CC casings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Reference document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SC1R Insulation Strategy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2"/>
          <a:stretch/>
        </p:blipFill>
        <p:spPr bwMode="auto">
          <a:xfrm>
            <a:off x="1288304" y="1381876"/>
            <a:ext cx="6949322" cy="488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045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Insulation – CC casings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SC1R Insulation Strategy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8919" y="966055"/>
            <a:ext cx="8464378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Design document </a:t>
            </a:r>
            <a:r>
              <a:rPr lang="en-US" dirty="0" smtClean="0"/>
              <a:t>[71220-1263]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"/>
          <a:stretch/>
        </p:blipFill>
        <p:spPr bwMode="auto">
          <a:xfrm>
            <a:off x="476250" y="1394151"/>
            <a:ext cx="8129716" cy="495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359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Insulation – </a:t>
            </a:r>
            <a:r>
              <a:rPr lang="en-US" dirty="0" smtClean="0"/>
              <a:t>Top </a:t>
            </a:r>
            <a:r>
              <a:rPr lang="en-US" dirty="0"/>
              <a:t>torispherical head of vacuum vessel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SC1R Insulation Strategy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882207" cy="53816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Blanket of 20 </a:t>
            </a:r>
            <a:r>
              <a:rPr lang="en-US" dirty="0" smtClean="0"/>
              <a:t>layers total</a:t>
            </a:r>
          </a:p>
          <a:p>
            <a:pPr marL="457200" lvl="1" indent="0">
              <a:buNone/>
              <a:tabLst>
                <a:tab pos="0" algn="l"/>
              </a:tabLst>
            </a:pPr>
            <a:r>
              <a:rPr lang="en-US" dirty="0"/>
              <a:t>4 </a:t>
            </a:r>
            <a:r>
              <a:rPr lang="en-US" dirty="0" smtClean="0"/>
              <a:t>interleaved panels of </a:t>
            </a:r>
            <a:r>
              <a:rPr lang="en-US" dirty="0"/>
              <a:t>5 layers </a:t>
            </a:r>
            <a:r>
              <a:rPr lang="en-US" dirty="0" smtClean="0"/>
              <a:t>each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en-US" dirty="0" smtClean="0"/>
              <a:t>Internal structural features</a:t>
            </a:r>
          </a:p>
          <a:p>
            <a:pPr marL="457200" lvl="1" indent="0">
              <a:buNone/>
              <a:tabLst>
                <a:tab pos="0" algn="l"/>
              </a:tabLst>
            </a:pPr>
            <a:r>
              <a:rPr lang="en-US" dirty="0" smtClean="0"/>
              <a:t>Tagged with nylon garment label tags</a:t>
            </a:r>
          </a:p>
          <a:p>
            <a:pPr marL="457200" lvl="1" indent="0">
              <a:buNone/>
              <a:tabLst>
                <a:tab pos="0" algn="l"/>
              </a:tabLst>
            </a:pPr>
            <a:r>
              <a:rPr lang="en-US" dirty="0" smtClean="0"/>
              <a:t>Seams sewn with </a:t>
            </a:r>
            <a:r>
              <a:rPr lang="en-US" dirty="0" err="1" smtClean="0"/>
              <a:t>Nomex</a:t>
            </a:r>
            <a:r>
              <a:rPr lang="en-US" dirty="0" smtClean="0"/>
              <a:t> lacing cord</a:t>
            </a:r>
            <a:endParaRPr lang="en-US" dirty="0"/>
          </a:p>
          <a:p>
            <a:pPr marL="457200" lvl="1" indent="0">
              <a:buNone/>
              <a:tabLst>
                <a:tab pos="0" algn="l"/>
              </a:tabLst>
            </a:pPr>
            <a:endParaRPr lang="en-US" dirty="0" smtClean="0"/>
          </a:p>
        </p:txBody>
      </p:sp>
      <p:pic>
        <p:nvPicPr>
          <p:cNvPr id="1026" name="Picture 2" descr="C:\Users\nal\Desktop\IMG_20190114_132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6850" y="844783"/>
            <a:ext cx="3496447" cy="262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l\Desktop\IMG_20190114_1329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6850" y="3620639"/>
            <a:ext cx="3496447" cy="262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8743" y="3019425"/>
            <a:ext cx="171068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020" y="3019425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695757"/>
      </p:ext>
    </p:extLst>
  </p:cSld>
  <p:clrMapOvr>
    <a:masterClrMapping/>
  </p:clrMapOvr>
</p:sld>
</file>

<file path=ppt/theme/theme1.xml><?xml version="1.0" encoding="utf-8"?>
<a:theme xmlns:a="http://schemas.openxmlformats.org/drawingml/2006/main" name="SC1R installation insulation nal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JLabPowerPointMain[1].potx [Read-Only]" id="{AD3D6914-E28B-461C-A8DF-06782879E11F}" vid="{FAB83F85-D4E6-4067-A152-BB29D24DF6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SC1R installation insulation nal</Template>
  <TotalTime>213</TotalTime>
  <Words>617</Words>
  <Application>Microsoft Office PowerPoint</Application>
  <PresentationFormat>On-screen Show (4:3)</PresentationFormat>
  <Paragraphs>116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SC1R installation insulation nal</vt:lpstr>
      <vt:lpstr>SC1R Insulation Strategy</vt:lpstr>
      <vt:lpstr>Overview</vt:lpstr>
      <vt:lpstr>Insulation – Internal piping spools</vt:lpstr>
      <vt:lpstr>Insulation – Internal piping spools</vt:lpstr>
      <vt:lpstr>Insulation – LN2 shield</vt:lpstr>
      <vt:lpstr>Insulation – CC casings</vt:lpstr>
      <vt:lpstr>Insulation – CC casings</vt:lpstr>
      <vt:lpstr>Insulation – CC casings</vt:lpstr>
      <vt:lpstr>Insulation – Top torispherical head of vacuum vessel</vt:lpstr>
      <vt:lpstr>Insulation – Top torispherical head of vacuum vessel</vt:lpstr>
      <vt:lpstr>Insulation – Top torispherical head of vacuum vessel</vt:lpstr>
      <vt:lpstr>Insulation – Top torispherical head of vacuum vessel</vt:lpstr>
      <vt:lpstr>Insulation – Top torispherical head of vacuum vessel</vt:lpstr>
      <vt:lpstr>Insulation – Top torispherical head of vacuum vessel</vt:lpstr>
      <vt:lpstr>Insulation – Cylindrical shell of vacuum vessel</vt:lpstr>
      <vt:lpstr>Insulation – Cylindrical shell of vacuum vessel</vt:lpstr>
      <vt:lpstr>Insulation – Internal frame</vt:lpstr>
      <vt:lpstr>SC1R Insulation Strategy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SC1R Insulation Strategy</dc:title>
  <dc:creator>Nathaniel Laverdure</dc:creator>
  <cp:lastModifiedBy>Nathaniel Laverdure</cp:lastModifiedBy>
  <cp:revision>20</cp:revision>
  <dcterms:created xsi:type="dcterms:W3CDTF">2019-01-13T20:21:08Z</dcterms:created>
  <dcterms:modified xsi:type="dcterms:W3CDTF">2019-01-15T20:44:20Z</dcterms:modified>
</cp:coreProperties>
</file>