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72" r:id="rId3"/>
    <p:sldId id="273" r:id="rId4"/>
    <p:sldId id="275" r:id="rId5"/>
    <p:sldId id="279" r:id="rId6"/>
    <p:sldId id="280" r:id="rId7"/>
    <p:sldId id="290" r:id="rId8"/>
    <p:sldId id="276" r:id="rId9"/>
    <p:sldId id="277" r:id="rId10"/>
    <p:sldId id="281" r:id="rId11"/>
    <p:sldId id="291" r:id="rId12"/>
    <p:sldId id="293" r:id="rId13"/>
    <p:sldId id="292" r:id="rId14"/>
    <p:sldId id="294" r:id="rId15"/>
    <p:sldId id="295" r:id="rId16"/>
    <p:sldId id="278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8" autoAdjust="0"/>
  </p:normalViewPr>
  <p:slideViewPr>
    <p:cSldViewPr snapToGrid="0" snapToObjects="1">
      <p:cViewPr>
        <p:scale>
          <a:sx n="100" d="100"/>
          <a:sy n="100" d="100"/>
        </p:scale>
        <p:origin x="-1002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Wednesday, July 18,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Wednesday, July 18, 2018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Safety - Fabrication, assembly, and installation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Wednesday, July 18,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br>
              <a:rPr lang="en-US" dirty="0" smtClean="0"/>
            </a:br>
            <a:r>
              <a:rPr lang="en-US" dirty="0" smtClean="0"/>
              <a:t>Fabrication</a:t>
            </a:r>
            <a:r>
              <a:rPr lang="en-US" dirty="0"/>
              <a:t>, </a:t>
            </a:r>
            <a:r>
              <a:rPr lang="en-US" dirty="0" smtClean="0"/>
              <a:t>assembly</a:t>
            </a:r>
            <a:r>
              <a:rPr lang="en-US" dirty="0"/>
              <a:t>, and i</a:t>
            </a:r>
            <a:r>
              <a:rPr lang="en-US" dirty="0" smtClean="0"/>
              <a:t>nstallation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Nate </a:t>
            </a:r>
            <a:r>
              <a:rPr lang="en-US" dirty="0" err="1" smtClean="0"/>
              <a:t>Laverdure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Wednesday, January 16,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functions – Perform work w/in controls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238856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Define the scope of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Analyze the hazards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Develop and implement hazard controls</a:t>
            </a:r>
          </a:p>
          <a:p>
            <a:r>
              <a:rPr lang="en-US" dirty="0" smtClean="0"/>
              <a:t>Perform work within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Provide feedback and continuous improvement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9880" y="966055"/>
            <a:ext cx="59234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Identified OSPs </a:t>
            </a:r>
            <a:r>
              <a:rPr lang="en-US" dirty="0"/>
              <a:t>/ TOSPs </a:t>
            </a:r>
            <a:r>
              <a:rPr lang="en-US" dirty="0" smtClean="0"/>
              <a:t>for higher risk code activities</a:t>
            </a:r>
            <a:endParaRPr lang="en-US" dirty="0"/>
          </a:p>
          <a:p>
            <a:pPr lvl="1"/>
            <a:r>
              <a:rPr lang="en-US" dirty="0"/>
              <a:t>CRY-16-62047-OSP Pedestal Grinder</a:t>
            </a:r>
          </a:p>
          <a:p>
            <a:pPr lvl="1"/>
            <a:r>
              <a:rPr lang="en-US" dirty="0"/>
              <a:t>CRY-16-62046-OSP Drill Press</a:t>
            </a:r>
          </a:p>
          <a:p>
            <a:pPr lvl="1"/>
            <a:r>
              <a:rPr lang="en-US" dirty="0"/>
              <a:t>CRY-16-62045-OSP Electric Mill</a:t>
            </a:r>
          </a:p>
          <a:p>
            <a:pPr lvl="1"/>
            <a:r>
              <a:rPr lang="en-US" dirty="0"/>
              <a:t>CRY-16-62048-OSP Lathe</a:t>
            </a:r>
          </a:p>
          <a:p>
            <a:pPr lvl="1"/>
            <a:r>
              <a:rPr lang="en-US" dirty="0"/>
              <a:t>CRY-16-62051-OSP Vertical </a:t>
            </a:r>
            <a:r>
              <a:rPr lang="en-US" dirty="0" err="1"/>
              <a:t>Bandsaw</a:t>
            </a:r>
            <a:endParaRPr lang="en-US" dirty="0"/>
          </a:p>
          <a:p>
            <a:pPr lvl="1"/>
            <a:r>
              <a:rPr lang="en-US" dirty="0" smtClean="0"/>
              <a:t>CRY-17-66130-OSP Cryogenics </a:t>
            </a:r>
            <a:r>
              <a:rPr lang="en-US" dirty="0"/>
              <a:t>Fabrication </a:t>
            </a:r>
            <a:r>
              <a:rPr lang="en-US" dirty="0" err="1"/>
              <a:t>Hotwork</a:t>
            </a:r>
            <a:r>
              <a:rPr lang="en-US" dirty="0"/>
              <a:t> </a:t>
            </a:r>
            <a:r>
              <a:rPr lang="en-US" dirty="0" smtClean="0"/>
              <a:t>Area</a:t>
            </a:r>
          </a:p>
          <a:p>
            <a:pPr lvl="1"/>
            <a:r>
              <a:rPr lang="en-US" dirty="0"/>
              <a:t>CRY-17-68620-OSP Cryogenic Department Low-Energy Pressure Testing</a:t>
            </a:r>
          </a:p>
          <a:p>
            <a:pPr lvl="1"/>
            <a:r>
              <a:rPr lang="en-US" dirty="0" smtClean="0"/>
              <a:t>CRY-18-78773-OSP </a:t>
            </a:r>
            <a:r>
              <a:rPr lang="en-US" dirty="0"/>
              <a:t>Cryogenic Department Bayonet Installation &amp; Removal Procedure</a:t>
            </a:r>
          </a:p>
          <a:p>
            <a:pPr lvl="1"/>
            <a:r>
              <a:rPr lang="en-US" dirty="0" smtClean="0"/>
              <a:t>To be written: Overall Pneumatic Leak (Pressure) Testing of the CHL1 SC1R 2K Cold </a:t>
            </a:r>
            <a:r>
              <a:rPr lang="en-US" dirty="0"/>
              <a:t>B</a:t>
            </a:r>
            <a:r>
              <a:rPr lang="en-US" dirty="0" smtClean="0"/>
              <a:t>ox</a:t>
            </a:r>
          </a:p>
        </p:txBody>
      </p:sp>
    </p:spTree>
    <p:extLst>
      <p:ext uri="{BB962C8B-B14F-4D97-AF65-F5344CB8AC3E}">
        <p14:creationId xmlns:p14="http://schemas.microsoft.com/office/powerpoint/2010/main" val="9399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functions – Perform work w/in controls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238856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Define the scope of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Analyze the hazards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Develop and implement hazard controls</a:t>
            </a:r>
          </a:p>
          <a:p>
            <a:r>
              <a:rPr lang="en-US" dirty="0" smtClean="0"/>
              <a:t>Perform work within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Provide feedback and continuous improvement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9880" y="966055"/>
            <a:ext cx="59234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Where will the work be?</a:t>
            </a:r>
          </a:p>
          <a:p>
            <a:pPr lvl="1"/>
            <a:r>
              <a:rPr lang="en-US" dirty="0" smtClean="0"/>
              <a:t>Fabrication </a:t>
            </a:r>
            <a:r>
              <a:rPr lang="en-US" dirty="0"/>
              <a:t>and </a:t>
            </a:r>
            <a:r>
              <a:rPr lang="en-US" dirty="0" smtClean="0"/>
              <a:t>assembly takes </a:t>
            </a:r>
            <a:r>
              <a:rPr lang="en-US" dirty="0"/>
              <a:t>place </a:t>
            </a:r>
            <a:r>
              <a:rPr lang="en-US" dirty="0" smtClean="0"/>
              <a:t>primarily in TEDF high bay</a:t>
            </a:r>
          </a:p>
          <a:p>
            <a:pPr lvl="1"/>
            <a:r>
              <a:rPr lang="en-US" dirty="0" smtClean="0"/>
              <a:t>Installation takes place in the CHL1 cold box room (across 3 different “floors”)</a:t>
            </a:r>
          </a:p>
          <a:p>
            <a:r>
              <a:rPr lang="en-US" dirty="0" smtClean="0"/>
              <a:t>Several teams working in close proximity</a:t>
            </a:r>
          </a:p>
          <a:p>
            <a:pPr lvl="1"/>
            <a:r>
              <a:rPr lang="en-US" dirty="0" smtClean="0"/>
              <a:t>Using shift scheduling</a:t>
            </a:r>
          </a:p>
        </p:txBody>
      </p:sp>
    </p:spTree>
    <p:extLst>
      <p:ext uri="{BB962C8B-B14F-4D97-AF65-F5344CB8AC3E}">
        <p14:creationId xmlns:p14="http://schemas.microsoft.com/office/powerpoint/2010/main" val="132359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functions – Perform work w/in controls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238856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Define the scope of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Analyze the hazards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Develop and implement hazard controls</a:t>
            </a:r>
          </a:p>
          <a:p>
            <a:r>
              <a:rPr lang="en-US" dirty="0" smtClean="0"/>
              <a:t>Perform work within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Provide feedback and continuous improvement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9880" y="966055"/>
            <a:ext cx="59234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Addressing air quality hazards</a:t>
            </a:r>
          </a:p>
          <a:p>
            <a:pPr lvl="1"/>
            <a:r>
              <a:rPr lang="en-US" dirty="0"/>
              <a:t>Assembly process eliminates need for hot work within the confined space of the cold box shell, once closed.</a:t>
            </a:r>
          </a:p>
          <a:p>
            <a:pPr lvl="1"/>
            <a:r>
              <a:rPr lang="en-US" dirty="0" smtClean="0"/>
              <a:t>Piping </a:t>
            </a:r>
            <a:r>
              <a:rPr lang="en-US" dirty="0"/>
              <a:t>is to be cleaned with </a:t>
            </a:r>
            <a:r>
              <a:rPr lang="en-US" dirty="0" smtClean="0"/>
              <a:t>acetone </a:t>
            </a:r>
            <a:r>
              <a:rPr lang="en-US" dirty="0"/>
              <a:t>or </a:t>
            </a:r>
            <a:r>
              <a:rPr lang="en-US" dirty="0" err="1"/>
              <a:t>EnSolv</a:t>
            </a:r>
            <a:r>
              <a:rPr lang="en-US" dirty="0"/>
              <a:t> at weld </a:t>
            </a:r>
            <a:r>
              <a:rPr lang="en-US" dirty="0" smtClean="0"/>
              <a:t>joints.  Proper ventilation and PPE are required to minimize exposure.</a:t>
            </a:r>
          </a:p>
          <a:p>
            <a:pPr lvl="1"/>
            <a:r>
              <a:rPr lang="en-US" dirty="0" smtClean="0"/>
              <a:t>FCAW is allowed for large </a:t>
            </a:r>
            <a:r>
              <a:rPr lang="en-US" dirty="0"/>
              <a:t>structural </a:t>
            </a:r>
            <a:r>
              <a:rPr lang="en-US" dirty="0" smtClean="0"/>
              <a:t>welds.  Secondary </a:t>
            </a:r>
            <a:r>
              <a:rPr lang="en-US" dirty="0"/>
              <a:t>ventilation </a:t>
            </a:r>
            <a:r>
              <a:rPr lang="en-US" dirty="0" smtClean="0"/>
              <a:t>may be necessary, </a:t>
            </a:r>
            <a:r>
              <a:rPr lang="en-US" dirty="0"/>
              <a:t>or </a:t>
            </a:r>
            <a:r>
              <a:rPr lang="en-US" dirty="0" smtClean="0"/>
              <a:t>we may switch to a different welding process.</a:t>
            </a:r>
          </a:p>
        </p:txBody>
      </p:sp>
    </p:spTree>
    <p:extLst>
      <p:ext uri="{BB962C8B-B14F-4D97-AF65-F5344CB8AC3E}">
        <p14:creationId xmlns:p14="http://schemas.microsoft.com/office/powerpoint/2010/main" val="285332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functions – Perform work w/in controls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238856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Define the scope of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Analyze the hazards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Develop and implement hazard controls</a:t>
            </a:r>
          </a:p>
          <a:p>
            <a:r>
              <a:rPr lang="en-US" dirty="0" smtClean="0"/>
              <a:t>Perform work within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Provide feedback and continuous improvement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9880" y="966055"/>
            <a:ext cx="59234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Addressing </a:t>
            </a:r>
            <a:r>
              <a:rPr lang="en-US" dirty="0" smtClean="0"/>
              <a:t>confined space hazards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limited MLI installation is expected to be done </a:t>
            </a:r>
            <a:r>
              <a:rPr lang="en-US" dirty="0" smtClean="0"/>
              <a:t>in the </a:t>
            </a:r>
            <a:r>
              <a:rPr lang="en-US" dirty="0"/>
              <a:t>confined </a:t>
            </a:r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Design includes provisions for cross-ventilation</a:t>
            </a:r>
          </a:p>
          <a:p>
            <a:pPr lvl="1"/>
            <a:r>
              <a:rPr lang="en-US" dirty="0" smtClean="0"/>
              <a:t>Design includes work platforms and ladders for access to all expected internal locations</a:t>
            </a:r>
          </a:p>
        </p:txBody>
      </p:sp>
    </p:spTree>
    <p:extLst>
      <p:ext uri="{BB962C8B-B14F-4D97-AF65-F5344CB8AC3E}">
        <p14:creationId xmlns:p14="http://schemas.microsoft.com/office/powerpoint/2010/main" val="112867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functions – Perform work w/in controls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238856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Define the scope of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Analyze the hazards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Develop and implement hazard controls</a:t>
            </a:r>
          </a:p>
          <a:p>
            <a:r>
              <a:rPr lang="en-US" dirty="0" smtClean="0"/>
              <a:t>Perform work within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Provide feedback and continuous improvement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9880" y="966055"/>
            <a:ext cx="59234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Addressing </a:t>
            </a:r>
            <a:r>
              <a:rPr lang="en-US" dirty="0" smtClean="0"/>
              <a:t>material handling hazards</a:t>
            </a:r>
          </a:p>
          <a:p>
            <a:pPr lvl="1"/>
            <a:r>
              <a:rPr lang="en-US" dirty="0" smtClean="0"/>
              <a:t>Fixture for cold box assembly has </a:t>
            </a:r>
            <a:r>
              <a:rPr lang="en-US" dirty="0"/>
              <a:t>been load tested to 1.25 times of the design load </a:t>
            </a:r>
            <a:r>
              <a:rPr lang="en-US" dirty="0" smtClean="0"/>
              <a:t>capacity</a:t>
            </a:r>
            <a:endParaRPr lang="en-US" dirty="0"/>
          </a:p>
          <a:p>
            <a:pPr lvl="1"/>
            <a:r>
              <a:rPr lang="en-US" dirty="0"/>
              <a:t>Fixture for cold box assembly </a:t>
            </a:r>
            <a:r>
              <a:rPr lang="en-US" dirty="0" smtClean="0"/>
              <a:t>shall be correctly </a:t>
            </a:r>
            <a:r>
              <a:rPr lang="en-US" dirty="0"/>
              <a:t>anchored to the floor before starting the </a:t>
            </a:r>
            <a:r>
              <a:rPr lang="en-US" dirty="0" smtClean="0"/>
              <a:t>assembly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39"/>
          <a:stretch/>
        </p:blipFill>
        <p:spPr>
          <a:xfrm>
            <a:off x="4226808" y="3226189"/>
            <a:ext cx="3548570" cy="292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63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functions – Perform work w/in controls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238856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Define the scope of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Analyze the hazards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Develop and implement hazard controls</a:t>
            </a:r>
          </a:p>
          <a:p>
            <a:r>
              <a:rPr lang="en-US" dirty="0" smtClean="0"/>
              <a:t>Perform work within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Provide feedback and continuous improvement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9880" y="966055"/>
            <a:ext cx="59234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Addressing </a:t>
            </a:r>
            <a:r>
              <a:rPr lang="en-US" dirty="0" smtClean="0"/>
              <a:t>material handling hazards</a:t>
            </a:r>
          </a:p>
          <a:p>
            <a:pPr lvl="1"/>
            <a:r>
              <a:rPr lang="en-US" dirty="0" smtClean="0"/>
              <a:t>Lift </a:t>
            </a:r>
            <a:r>
              <a:rPr lang="en-US" dirty="0"/>
              <a:t>plan for CC casing </a:t>
            </a:r>
            <a:r>
              <a:rPr lang="en-US" dirty="0" smtClean="0"/>
              <a:t>handling being developed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761" y="2193797"/>
            <a:ext cx="3579413" cy="277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4549" y="2115859"/>
            <a:ext cx="3534239" cy="308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569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functions – Provide feedback and 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238856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Define the scope of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Analyze the hazards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Develop and implement hazard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Perform work within controls</a:t>
            </a:r>
          </a:p>
          <a:p>
            <a:r>
              <a:rPr lang="en-US" dirty="0" smtClean="0"/>
              <a:t>Provide feedback and continuous improvement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9880" y="966055"/>
            <a:ext cx="59234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Stand-up toolbox meetings for </a:t>
            </a:r>
            <a:r>
              <a:rPr lang="en-US" dirty="0" err="1" smtClean="0"/>
              <a:t>statusing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 err="1" smtClean="0"/>
              <a:t>deconflicting</a:t>
            </a:r>
            <a:endParaRPr lang="en-US" dirty="0" smtClean="0"/>
          </a:p>
          <a:p>
            <a:pPr lvl="1"/>
            <a:r>
              <a:rPr lang="en-US" dirty="0" smtClean="0"/>
              <a:t>Meetings held pre-shift and at shift turnover</a:t>
            </a:r>
          </a:p>
          <a:p>
            <a:pPr lvl="1"/>
            <a:r>
              <a:rPr lang="en-US" dirty="0" smtClean="0"/>
              <a:t>“What </a:t>
            </a:r>
            <a:r>
              <a:rPr lang="en-US" dirty="0"/>
              <a:t>will you do today</a:t>
            </a:r>
            <a:r>
              <a:rPr lang="en-US" dirty="0" smtClean="0"/>
              <a:t>?”</a:t>
            </a:r>
            <a:endParaRPr lang="en-US" dirty="0"/>
          </a:p>
          <a:p>
            <a:pPr lvl="1"/>
            <a:r>
              <a:rPr lang="en-US" dirty="0" smtClean="0"/>
              <a:t>“Are </a:t>
            </a:r>
            <a:r>
              <a:rPr lang="en-US" dirty="0"/>
              <a:t>there any impediments in your way</a:t>
            </a:r>
            <a:r>
              <a:rPr lang="en-US" dirty="0" smtClean="0"/>
              <a:t>?”</a:t>
            </a:r>
          </a:p>
          <a:p>
            <a:r>
              <a:rPr lang="en-US" dirty="0" smtClean="0"/>
              <a:t>Frequent walkthroughs</a:t>
            </a:r>
          </a:p>
          <a:p>
            <a:pPr lvl="1"/>
            <a:r>
              <a:rPr lang="en-US" dirty="0" smtClean="0"/>
              <a:t>By line management, engineers</a:t>
            </a:r>
          </a:p>
          <a:p>
            <a:pPr lvl="1"/>
            <a:r>
              <a:rPr lang="en-US" dirty="0" smtClean="0"/>
              <a:t>By SMEs as necessary</a:t>
            </a:r>
          </a:p>
          <a:p>
            <a:pPr lvl="1"/>
            <a:r>
              <a:rPr lang="en-US" dirty="0" smtClean="0"/>
              <a:t>Occasional use of STOP observation program</a:t>
            </a:r>
          </a:p>
          <a:p>
            <a:r>
              <a:rPr lang="en-US" dirty="0" smtClean="0"/>
              <a:t>Stand-up debriefs following all major evolutions</a:t>
            </a:r>
          </a:p>
          <a:p>
            <a:pPr lvl="1"/>
            <a:r>
              <a:rPr lang="en-US" dirty="0" smtClean="0"/>
              <a:t>Major assembly steps</a:t>
            </a:r>
          </a:p>
          <a:p>
            <a:pPr lvl="1"/>
            <a:r>
              <a:rPr lang="en-US" dirty="0" smtClean="0"/>
              <a:t>Critical lifts</a:t>
            </a:r>
          </a:p>
          <a:p>
            <a:pPr lvl="1"/>
            <a:r>
              <a:rPr lang="en-US" dirty="0" smtClean="0"/>
              <a:t>Major QA steps (e.g. leak, pressure tests)</a:t>
            </a:r>
          </a:p>
          <a:p>
            <a:r>
              <a:rPr lang="en-US" dirty="0" smtClean="0"/>
              <a:t>More formal debrief / review at project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7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ISMS Guiding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3386781" cy="5381694"/>
          </a:xfrm>
        </p:spPr>
        <p:txBody>
          <a:bodyPr/>
          <a:lstStyle/>
          <a:p>
            <a:r>
              <a:rPr lang="en-US" dirty="0" smtClean="0"/>
              <a:t>Line management responsibility</a:t>
            </a:r>
          </a:p>
          <a:p>
            <a:r>
              <a:rPr lang="en-US" dirty="0" smtClean="0"/>
              <a:t>Clear roles and responsibilities</a:t>
            </a:r>
          </a:p>
          <a:p>
            <a:r>
              <a:rPr lang="en-US" dirty="0" smtClean="0"/>
              <a:t>Competence commensurate with responsibilities</a:t>
            </a:r>
          </a:p>
          <a:p>
            <a:r>
              <a:rPr lang="en-US" dirty="0" smtClean="0"/>
              <a:t>Balanced priorities</a:t>
            </a:r>
          </a:p>
          <a:p>
            <a:r>
              <a:rPr lang="en-US" dirty="0" smtClean="0"/>
              <a:t>Identification of safety standards / requirements</a:t>
            </a:r>
          </a:p>
          <a:p>
            <a:r>
              <a:rPr lang="en-US" dirty="0" smtClean="0"/>
              <a:t>Hazard controls tailored to work</a:t>
            </a:r>
          </a:p>
          <a:p>
            <a:r>
              <a:rPr lang="en-US" dirty="0" smtClean="0"/>
              <a:t>Operation authorization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3097" y="1285873"/>
            <a:ext cx="5410200" cy="3867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i="1" dirty="0" smtClean="0"/>
              <a:t>What things must we consider if we wish to do high-quality work together? 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618855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ISMS Principles – Line management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3386781" cy="5381694"/>
          </a:xfrm>
        </p:spPr>
        <p:txBody>
          <a:bodyPr/>
          <a:lstStyle/>
          <a:p>
            <a:r>
              <a:rPr lang="en-US" dirty="0" smtClean="0"/>
              <a:t>Line management responsibility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Clear roles and responsibilities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Competence commensurate with responsibilities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Balanced priorities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Identification of safety standards / requirements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Hazard controls tailored to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Operation authorization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5720" y="966055"/>
            <a:ext cx="491757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Direct oversight of the work and the workers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level of protection against unsafe decisions</a:t>
            </a:r>
          </a:p>
          <a:p>
            <a:r>
              <a:rPr lang="en-US" dirty="0" smtClean="0"/>
              <a:t>Authority may be given away, but responsibility can only be shared</a:t>
            </a:r>
          </a:p>
        </p:txBody>
      </p:sp>
    </p:spTree>
    <p:extLst>
      <p:ext uri="{BB962C8B-B14F-4D97-AF65-F5344CB8AC3E}">
        <p14:creationId xmlns:p14="http://schemas.microsoft.com/office/powerpoint/2010/main" val="218003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ISMS Principles – Clear R&amp;Rs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338678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Line management responsibility</a:t>
            </a:r>
          </a:p>
          <a:p>
            <a:r>
              <a:rPr lang="en-US" dirty="0" smtClean="0"/>
              <a:t>Clear roles and responsibilities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Competence commensurate with responsibilities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Balanced priorities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Identification of safety standards / requirements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Hazard controls tailored to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Operation authorization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5720" y="966055"/>
            <a:ext cx="491757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 from </a:t>
            </a:r>
            <a:r>
              <a:rPr lang="en-US" dirty="0"/>
              <a:t>CRY-17-68620-OSP Cryogenic Department Low-Energy Pressure </a:t>
            </a:r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336" y="2247900"/>
            <a:ext cx="6225961" cy="382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78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2388561" cy="5381694"/>
          </a:xfrm>
        </p:spPr>
        <p:txBody>
          <a:bodyPr/>
          <a:lstStyle/>
          <a:p>
            <a:r>
              <a:rPr lang="en-US" dirty="0" smtClean="0"/>
              <a:t>Define the scope of work</a:t>
            </a:r>
          </a:p>
          <a:p>
            <a:r>
              <a:rPr lang="en-US" dirty="0" smtClean="0"/>
              <a:t>Analyze the hazards</a:t>
            </a:r>
          </a:p>
          <a:p>
            <a:r>
              <a:rPr lang="en-US" dirty="0" smtClean="0"/>
              <a:t>Develop and implement hazard controls</a:t>
            </a:r>
          </a:p>
          <a:p>
            <a:r>
              <a:rPr lang="en-US" dirty="0" smtClean="0"/>
              <a:t>Perform work within controls</a:t>
            </a:r>
          </a:p>
          <a:p>
            <a:r>
              <a:rPr lang="en-US" dirty="0" smtClean="0"/>
              <a:t>Provide feedback and continuous improvement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Safety – Fabrication</a:t>
            </a:r>
            <a:r>
              <a:rPr lang="en-US" dirty="0"/>
              <a:t>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89885" y="1219200"/>
            <a:ext cx="5883412" cy="18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i="1" dirty="0" smtClean="0"/>
              <a:t>How does work get done at JLab?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2460746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ISMS Principles – Competence </a:t>
            </a:r>
            <a:r>
              <a:rPr lang="el-GR" dirty="0"/>
              <a:t>∝</a:t>
            </a:r>
            <a:r>
              <a:rPr lang="en-US" dirty="0" smtClean="0"/>
              <a:t>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338678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Line management responsibility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Clear roles and responsibilities</a:t>
            </a:r>
          </a:p>
          <a:p>
            <a:r>
              <a:rPr lang="en-US" dirty="0" smtClean="0"/>
              <a:t>Competence commensurate with responsibilities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Balanced priorities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Identification of safety standards / requirements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Hazard controls tailored to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Operation authorization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5720" y="966055"/>
            <a:ext cx="491757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personnel have already been assigned to the project</a:t>
            </a:r>
          </a:p>
          <a:p>
            <a:r>
              <a:rPr lang="en-US" dirty="0" smtClean="0"/>
              <a:t>Personnel assigned to roles are qualified for the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4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ISMS Principles – Balanced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338678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Line management responsibility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Clear roles and responsibilities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Competence commensurate with responsibilities</a:t>
            </a:r>
          </a:p>
          <a:p>
            <a:r>
              <a:rPr lang="en-US" dirty="0" smtClean="0"/>
              <a:t>Balanced priorities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Identification of safety standards / requirements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Hazard controls tailored to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Operation authorization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5720" y="966055"/>
            <a:ext cx="491757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Timeliness of the project is critical to lab success, under high scrutiny</a:t>
            </a:r>
          </a:p>
          <a:p>
            <a:r>
              <a:rPr lang="en-US" dirty="0" smtClean="0"/>
              <a:t>Safe execution of the project is also under high scrutiny</a:t>
            </a:r>
          </a:p>
          <a:p>
            <a:r>
              <a:rPr lang="en-US" dirty="0" smtClean="0"/>
              <a:t>These priorities are balanced through a high degree of planning and preparedness</a:t>
            </a:r>
          </a:p>
          <a:p>
            <a:pPr lvl="1"/>
            <a:r>
              <a:rPr lang="en-US" dirty="0" smtClean="0"/>
              <a:t>Especially for the time-sensitive parts of the work</a:t>
            </a:r>
          </a:p>
        </p:txBody>
      </p:sp>
    </p:spTree>
    <p:extLst>
      <p:ext uri="{BB962C8B-B14F-4D97-AF65-F5344CB8AC3E}">
        <p14:creationId xmlns:p14="http://schemas.microsoft.com/office/powerpoint/2010/main" val="1113980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ISMS Principles – ID of safety standards /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338678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Line management responsibility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Clear roles and responsibilities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Competence commensurate with responsibilities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Balanced priorities</a:t>
            </a:r>
          </a:p>
          <a:p>
            <a:r>
              <a:rPr lang="en-US" dirty="0" smtClean="0"/>
              <a:t>Identification of safety standards / requirements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Hazard controls tailored to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Operation authorization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5720" y="966055"/>
            <a:ext cx="491757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Standards &amp; requirements originate with</a:t>
            </a:r>
          </a:p>
          <a:p>
            <a:pPr lvl="1"/>
            <a:r>
              <a:rPr lang="en-US" dirty="0" smtClean="0"/>
              <a:t>Current common understanding within our work groups</a:t>
            </a:r>
          </a:p>
          <a:p>
            <a:pPr lvl="1"/>
            <a:r>
              <a:rPr lang="en-US" dirty="0" smtClean="0"/>
              <a:t>JLab ESH&amp;Q manual</a:t>
            </a:r>
          </a:p>
          <a:p>
            <a:pPr lvl="1"/>
            <a:r>
              <a:rPr lang="en-US" dirty="0" smtClean="0"/>
              <a:t>Actively solicited guidance from JLab &amp; external SMEs</a:t>
            </a:r>
          </a:p>
          <a:p>
            <a:pPr lvl="1"/>
            <a:r>
              <a:rPr lang="en-US" dirty="0" smtClean="0"/>
              <a:t>Feedback from prior reviews such as this</a:t>
            </a:r>
          </a:p>
        </p:txBody>
      </p:sp>
    </p:spTree>
    <p:extLst>
      <p:ext uri="{BB962C8B-B14F-4D97-AF65-F5344CB8AC3E}">
        <p14:creationId xmlns:p14="http://schemas.microsoft.com/office/powerpoint/2010/main" val="780931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ISMS Principles – Hazard controls tailored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338678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Line management responsibility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Clear roles and responsibilities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Competence commensurate with responsibilities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Balanced priorities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Identification of safety standards / requirements</a:t>
            </a:r>
          </a:p>
          <a:p>
            <a:r>
              <a:rPr lang="en-US" dirty="0" smtClean="0"/>
              <a:t>Hazard controls tailored to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Operation authorization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5720" y="966055"/>
            <a:ext cx="491757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Planned activities occur at all unmitigated risk codes 1 – 3</a:t>
            </a:r>
          </a:p>
          <a:p>
            <a:r>
              <a:rPr lang="en-US" dirty="0" smtClean="0"/>
              <a:t>Implemented work controls range from formal to informal as shown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47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ISMS Principles – Operation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338678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Line management responsibility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Clear roles and responsibilities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Competence commensurate with responsibilities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Balanced priorities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Identification of safety standards / requirements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Hazard controls tailored to work</a:t>
            </a:r>
          </a:p>
          <a:p>
            <a:r>
              <a:rPr lang="en-US" dirty="0" smtClean="0"/>
              <a:t>Operation authorization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5720" y="966055"/>
            <a:ext cx="491757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Project schedule includes many opportunities to solicit authorization to proceed</a:t>
            </a:r>
          </a:p>
          <a:p>
            <a:pPr lvl="1"/>
            <a:r>
              <a:rPr lang="en-US" dirty="0" smtClean="0"/>
              <a:t>Upcoming readiness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08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br>
              <a:rPr lang="en-US" dirty="0" smtClean="0"/>
            </a:br>
            <a:r>
              <a:rPr lang="en-US" dirty="0" smtClean="0"/>
              <a:t>Fabrication</a:t>
            </a:r>
            <a:r>
              <a:rPr lang="en-US" dirty="0"/>
              <a:t>, </a:t>
            </a:r>
            <a:r>
              <a:rPr lang="en-US" dirty="0" smtClean="0"/>
              <a:t>assembly</a:t>
            </a:r>
            <a:r>
              <a:rPr lang="en-US" dirty="0"/>
              <a:t>, and i</a:t>
            </a:r>
            <a:r>
              <a:rPr lang="en-US" dirty="0" smtClean="0"/>
              <a:t>nstallation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Nate </a:t>
            </a:r>
            <a:r>
              <a:rPr lang="en-US" dirty="0" err="1" smtClean="0"/>
              <a:t>Laverdure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Wednesday, January 16,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functions – Define the scope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2388561" cy="5381694"/>
          </a:xfrm>
        </p:spPr>
        <p:txBody>
          <a:bodyPr/>
          <a:lstStyle/>
          <a:p>
            <a:r>
              <a:rPr lang="en-US" dirty="0" smtClean="0"/>
              <a:t>Define the scope of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Analyze the hazards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Develop and implement hazard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Perform work within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Provide feedback and continuous improvement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9880" y="966055"/>
            <a:ext cx="59234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Well defined project scope</a:t>
            </a:r>
          </a:p>
          <a:p>
            <a:pPr lvl="1"/>
            <a:r>
              <a:rPr lang="en-US" dirty="0" smtClean="0"/>
              <a:t>As discussed in other 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0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functions – Analyze the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238856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Define the scope of work</a:t>
            </a:r>
          </a:p>
          <a:p>
            <a:r>
              <a:rPr lang="en-US" dirty="0" smtClean="0"/>
              <a:t>Analyze the hazards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Develop and implement hazard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Perform work within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Provide feedback and continuous improvement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9880" y="966055"/>
            <a:ext cx="59234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Highly detailed THA worksheet within </a:t>
            </a:r>
            <a:r>
              <a:rPr lang="en-US" dirty="0" err="1" smtClean="0"/>
              <a:t>CTLis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649" y="1527112"/>
            <a:ext cx="495587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598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</a:t>
            </a:r>
            <a:r>
              <a:rPr lang="en-US" dirty="0"/>
              <a:t>functions – Analyze the </a:t>
            </a:r>
            <a:r>
              <a:rPr lang="en-US" dirty="0" smtClean="0"/>
              <a:t>hazards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238856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Define the scope of work</a:t>
            </a:r>
          </a:p>
          <a:p>
            <a:r>
              <a:rPr lang="en-US" dirty="0" smtClean="0"/>
              <a:t>Analyze the hazards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Develop and implement hazard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Perform work within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Provide feedback and continuous improvement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9880" y="966055"/>
            <a:ext cx="59234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Supported by highly detailed general THA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4163" y="1443990"/>
            <a:ext cx="4954850" cy="490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3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</a:t>
            </a:r>
            <a:r>
              <a:rPr lang="en-US" dirty="0"/>
              <a:t>functions – Analyze the </a:t>
            </a:r>
            <a:r>
              <a:rPr lang="en-US" dirty="0" smtClean="0"/>
              <a:t>hazards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238856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Define the scope of work</a:t>
            </a:r>
          </a:p>
          <a:p>
            <a:r>
              <a:rPr lang="en-US" dirty="0" smtClean="0"/>
              <a:t>Analyze the hazards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Develop and implement hazard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Perform work within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Provide feedback and continuous improvement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9880" y="966055"/>
            <a:ext cx="59234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Hazards are identified for each task through </a:t>
            </a:r>
            <a:r>
              <a:rPr lang="en-US" dirty="0"/>
              <a:t>the </a:t>
            </a:r>
            <a:r>
              <a:rPr lang="en-US" dirty="0" smtClean="0"/>
              <a:t>fabrication</a:t>
            </a:r>
            <a:r>
              <a:rPr lang="en-US" dirty="0"/>
              <a:t>, assembly, and </a:t>
            </a:r>
            <a:r>
              <a:rPr lang="en-US" dirty="0" smtClean="0"/>
              <a:t>installation</a:t>
            </a:r>
          </a:p>
          <a:p>
            <a:r>
              <a:rPr lang="en-US" dirty="0" smtClean="0"/>
              <a:t>Each identified hazard is pre-mitigated and a risk code is assigned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43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</a:t>
            </a:r>
            <a:r>
              <a:rPr lang="en-US" dirty="0"/>
              <a:t>functions – Analyze the </a:t>
            </a:r>
            <a:r>
              <a:rPr lang="en-US" dirty="0" smtClean="0"/>
              <a:t>hazards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238856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Define the scope of work</a:t>
            </a:r>
          </a:p>
          <a:p>
            <a:r>
              <a:rPr lang="en-US" dirty="0" smtClean="0"/>
              <a:t>Analyze the hazards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Develop and implement hazard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Perform work within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Provide feedback and continuous improvement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9880" y="966055"/>
            <a:ext cx="59234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hazards considered:</a:t>
            </a:r>
          </a:p>
          <a:p>
            <a:pPr lvl="1"/>
            <a:r>
              <a:rPr lang="en-US" dirty="0" smtClean="0"/>
              <a:t>Fire</a:t>
            </a:r>
          </a:p>
          <a:p>
            <a:pPr lvl="1"/>
            <a:r>
              <a:rPr lang="en-US" dirty="0"/>
              <a:t>Fall from elevated working positions</a:t>
            </a:r>
          </a:p>
          <a:p>
            <a:pPr lvl="1"/>
            <a:r>
              <a:rPr lang="en-US" dirty="0"/>
              <a:t>Errors in material handling</a:t>
            </a:r>
          </a:p>
          <a:p>
            <a:pPr lvl="1"/>
            <a:r>
              <a:rPr lang="en-US" dirty="0" smtClean="0"/>
              <a:t>Confined </a:t>
            </a:r>
            <a:r>
              <a:rPr lang="en-US" dirty="0"/>
              <a:t>space</a:t>
            </a:r>
          </a:p>
          <a:p>
            <a:pPr lvl="1"/>
            <a:r>
              <a:rPr lang="en-US" dirty="0"/>
              <a:t>Blind </a:t>
            </a:r>
            <a:r>
              <a:rPr lang="en-US" dirty="0" smtClean="0"/>
              <a:t>penetration</a:t>
            </a:r>
            <a:endParaRPr lang="en-US" dirty="0"/>
          </a:p>
          <a:p>
            <a:pPr lvl="1"/>
            <a:r>
              <a:rPr lang="en-US" dirty="0" smtClean="0"/>
              <a:t>Air quality (dust, smoke, chemicals)</a:t>
            </a:r>
          </a:p>
          <a:p>
            <a:pPr lvl="1"/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Contact with temperature extremes (cryogenics, hot work)</a:t>
            </a:r>
          </a:p>
          <a:p>
            <a:pPr lvl="1"/>
            <a:r>
              <a:rPr lang="en-US" dirty="0" smtClean="0"/>
              <a:t>Chemical exposure</a:t>
            </a:r>
          </a:p>
        </p:txBody>
      </p:sp>
    </p:spTree>
    <p:extLst>
      <p:ext uri="{BB962C8B-B14F-4D97-AF65-F5344CB8AC3E}">
        <p14:creationId xmlns:p14="http://schemas.microsoft.com/office/powerpoint/2010/main" val="178325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functions – Develop and implement hazard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238856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Define the scope of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Analyze the hazards</a:t>
            </a:r>
          </a:p>
          <a:p>
            <a:r>
              <a:rPr lang="en-US" dirty="0" smtClean="0"/>
              <a:t>Develop and implement hazard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Perform work within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Provide feedback and continuous improvement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9880" y="966055"/>
            <a:ext cx="59234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Standard protecting measures</a:t>
            </a:r>
          </a:p>
          <a:p>
            <a:r>
              <a:rPr lang="en-US" dirty="0" smtClean="0"/>
              <a:t>Improved safety via extensive engineering &amp; design</a:t>
            </a:r>
          </a:p>
          <a:p>
            <a:pPr lvl="1"/>
            <a:r>
              <a:rPr lang="en-US" dirty="0" smtClean="0"/>
              <a:t>Minimization of confined space work</a:t>
            </a:r>
          </a:p>
          <a:p>
            <a:pPr lvl="1"/>
            <a:r>
              <a:rPr lang="en-US" dirty="0" smtClean="0"/>
              <a:t>Minimization of work at heights</a:t>
            </a:r>
          </a:p>
          <a:p>
            <a:pPr lvl="1"/>
            <a:r>
              <a:rPr lang="en-US" dirty="0" smtClean="0"/>
              <a:t>Engineered lifting devices</a:t>
            </a:r>
          </a:p>
          <a:p>
            <a:pPr lvl="1"/>
            <a:r>
              <a:rPr lang="en-US" dirty="0" smtClean="0"/>
              <a:t>Appropriate materials selected, appropriate welding procedures selected, appropriate </a:t>
            </a:r>
            <a:r>
              <a:rPr lang="en-US" dirty="0"/>
              <a:t>safety </a:t>
            </a:r>
            <a:r>
              <a:rPr lang="en-US" dirty="0" smtClean="0"/>
              <a:t>factors used in calculations, etc.</a:t>
            </a:r>
            <a:endParaRPr lang="en-US" dirty="0"/>
          </a:p>
          <a:p>
            <a:pPr lvl="1"/>
            <a:r>
              <a:rPr lang="en-US" dirty="0" smtClean="0"/>
              <a:t>Formal design review process</a:t>
            </a:r>
          </a:p>
          <a:p>
            <a:r>
              <a:rPr lang="en-US" dirty="0" smtClean="0"/>
              <a:t>Improved </a:t>
            </a:r>
            <a:r>
              <a:rPr lang="en-US" dirty="0"/>
              <a:t>safety via </a:t>
            </a:r>
            <a:r>
              <a:rPr lang="en-US" dirty="0" smtClean="0"/>
              <a:t>extensive work planning</a:t>
            </a:r>
          </a:p>
          <a:p>
            <a:pPr lvl="1"/>
            <a:r>
              <a:rPr lang="en-US" dirty="0" smtClean="0"/>
              <a:t>Well-defined project schedule with all players including subcontractors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17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functions – Perform work within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2388561" cy="5381694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Define the scope of work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Analyze the hazards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Develop and implement hazard controls</a:t>
            </a:r>
          </a:p>
          <a:p>
            <a:r>
              <a:rPr lang="en-US" dirty="0" smtClean="0"/>
              <a:t>Perform work within controls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Provide feedback and continuous improvement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Safety – Fabrication, assembly, and installation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9880" y="966055"/>
            <a:ext cx="5923417" cy="53816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Monitoring tools</a:t>
            </a:r>
          </a:p>
          <a:p>
            <a:pPr lvl="1"/>
            <a:r>
              <a:rPr lang="en-US" dirty="0" err="1" smtClean="0"/>
              <a:t>CTLis</a:t>
            </a:r>
            <a:endParaRPr lang="en-US" dirty="0" smtClean="0"/>
          </a:p>
          <a:p>
            <a:pPr lvl="1"/>
            <a:r>
              <a:rPr lang="en-US" dirty="0"/>
              <a:t>Pre-job briefings</a:t>
            </a:r>
          </a:p>
          <a:p>
            <a:pPr lvl="1"/>
            <a:r>
              <a:rPr lang="en-US" dirty="0" smtClean="0"/>
              <a:t>STOP observation program</a:t>
            </a:r>
          </a:p>
          <a:p>
            <a:r>
              <a:rPr lang="en-US" dirty="0" smtClean="0"/>
              <a:t>Work controls</a:t>
            </a:r>
          </a:p>
          <a:p>
            <a:pPr lvl="1"/>
            <a:r>
              <a:rPr lang="en-US" dirty="0" smtClean="0"/>
              <a:t>OSPs / TOSPs for higher risk code activities</a:t>
            </a:r>
          </a:p>
          <a:p>
            <a:pPr lvl="1"/>
            <a:r>
              <a:rPr lang="en-US" dirty="0" smtClean="0"/>
              <a:t>AHA for subcontractor coordination</a:t>
            </a:r>
          </a:p>
          <a:p>
            <a:pPr lvl="1"/>
            <a:r>
              <a:rPr lang="en-US" dirty="0" smtClean="0"/>
              <a:t>Permits (hot work, confined space entry, blind penetration, lift plans) for routine medium risk code activities</a:t>
            </a:r>
          </a:p>
          <a:p>
            <a:pPr lvl="1"/>
            <a:r>
              <a:rPr lang="en-US" dirty="0" smtClean="0"/>
              <a:t>Current training qualifications</a:t>
            </a:r>
          </a:p>
          <a:p>
            <a:r>
              <a:rPr lang="en-US" dirty="0" smtClean="0"/>
              <a:t>Monitoring personnel</a:t>
            </a:r>
          </a:p>
          <a:p>
            <a:pPr lvl="1"/>
            <a:r>
              <a:rPr lang="en-US" dirty="0" smtClean="0"/>
              <a:t>Project manager for overall coordination of the effort of multiple groups</a:t>
            </a:r>
          </a:p>
          <a:p>
            <a:pPr lvl="1"/>
            <a:r>
              <a:rPr lang="en-US" dirty="0" smtClean="0"/>
              <a:t>Line supervisors for JLab workers</a:t>
            </a:r>
          </a:p>
          <a:p>
            <a:pPr lvl="1"/>
            <a:r>
              <a:rPr lang="en-US" dirty="0" smtClean="0"/>
              <a:t>SOTR for subcontractor coordination</a:t>
            </a:r>
          </a:p>
          <a:p>
            <a:pPr lvl="1"/>
            <a:r>
              <a:rPr lang="en-US" dirty="0" smtClean="0"/>
              <a:t>Subcontractor’s supervisor for sub workers</a:t>
            </a:r>
          </a:p>
        </p:txBody>
      </p:sp>
    </p:spTree>
    <p:extLst>
      <p:ext uri="{BB962C8B-B14F-4D97-AF65-F5344CB8AC3E}">
        <p14:creationId xmlns:p14="http://schemas.microsoft.com/office/powerpoint/2010/main" val="1622948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518</TotalTime>
  <Words>1668</Words>
  <Application>Microsoft Office PowerPoint</Application>
  <PresentationFormat>On-screen Show (4:3)</PresentationFormat>
  <Paragraphs>307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Safety Fabrication, assembly, and installation</vt:lpstr>
      <vt:lpstr>Core functions</vt:lpstr>
      <vt:lpstr>Core functions – Define the scope of work</vt:lpstr>
      <vt:lpstr>Core functions – Analyze the hazards</vt:lpstr>
      <vt:lpstr>Core functions – Analyze the hazards (continued)</vt:lpstr>
      <vt:lpstr>Core functions – Analyze the hazards (continued)</vt:lpstr>
      <vt:lpstr>Core functions – Analyze the hazards (continued)</vt:lpstr>
      <vt:lpstr>Core functions – Develop and implement hazard controls</vt:lpstr>
      <vt:lpstr>Core functions – Perform work within controls</vt:lpstr>
      <vt:lpstr>Core functions – Perform work w/in controls (continued)</vt:lpstr>
      <vt:lpstr>Core functions – Perform work w/in controls (continued)</vt:lpstr>
      <vt:lpstr>Core functions – Perform work w/in controls (continued)</vt:lpstr>
      <vt:lpstr>Core functions – Perform work w/in controls (continued)</vt:lpstr>
      <vt:lpstr>Core functions – Perform work w/in controls (continued)</vt:lpstr>
      <vt:lpstr>Core functions – Perform work w/in controls (continued)</vt:lpstr>
      <vt:lpstr>Core functions – Provide feedback and CI</vt:lpstr>
      <vt:lpstr>ISMS Guiding Principles</vt:lpstr>
      <vt:lpstr>ISMS Principles – Line management responsibility</vt:lpstr>
      <vt:lpstr>ISMS Principles – Clear R&amp;Rs</vt:lpstr>
      <vt:lpstr>ISMS Principles – Competence ∝ responsibilities</vt:lpstr>
      <vt:lpstr>ISMS Principles – Balanced priorities</vt:lpstr>
      <vt:lpstr>ISMS Principles – ID of safety standards / requirements</vt:lpstr>
      <vt:lpstr>ISMS Principles – Hazard controls tailored to work</vt:lpstr>
      <vt:lpstr>ISMS Principles – Operation authorization</vt:lpstr>
      <vt:lpstr>Safety Fabrication, assembly, and installation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Baker</dc:creator>
  <cp:lastModifiedBy>Nathaniel Laverdure</cp:lastModifiedBy>
  <cp:revision>59</cp:revision>
  <dcterms:created xsi:type="dcterms:W3CDTF">2018-06-01T19:50:56Z</dcterms:created>
  <dcterms:modified xsi:type="dcterms:W3CDTF">2019-01-14T20:39:13Z</dcterms:modified>
</cp:coreProperties>
</file>