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472" r:id="rId2"/>
    <p:sldId id="260" r:id="rId3"/>
    <p:sldId id="539" r:id="rId4"/>
    <p:sldId id="540" r:id="rId5"/>
    <p:sldId id="544" r:id="rId6"/>
    <p:sldId id="546" r:id="rId7"/>
    <p:sldId id="562" r:id="rId8"/>
    <p:sldId id="502" r:id="rId9"/>
    <p:sldId id="555" r:id="rId10"/>
    <p:sldId id="563" r:id="rId11"/>
    <p:sldId id="534" r:id="rId12"/>
    <p:sldId id="475" r:id="rId13"/>
    <p:sldId id="256" r:id="rId14"/>
    <p:sldId id="549" r:id="rId15"/>
    <p:sldId id="476" r:id="rId16"/>
    <p:sldId id="257" r:id="rId17"/>
    <p:sldId id="558" r:id="rId18"/>
    <p:sldId id="528" r:id="rId19"/>
    <p:sldId id="531" r:id="rId20"/>
    <p:sldId id="554" r:id="rId21"/>
    <p:sldId id="559" r:id="rId22"/>
    <p:sldId id="557" r:id="rId23"/>
    <p:sldId id="473" r:id="rId24"/>
    <p:sldId id="474" r:id="rId25"/>
    <p:sldId id="505" r:id="rId26"/>
    <p:sldId id="525" r:id="rId27"/>
    <p:sldId id="486" r:id="rId28"/>
    <p:sldId id="550" r:id="rId29"/>
    <p:sldId id="551" r:id="rId30"/>
    <p:sldId id="553" r:id="rId31"/>
    <p:sldId id="542" r:id="rId32"/>
    <p:sldId id="543" r:id="rId33"/>
    <p:sldId id="477" r:id="rId34"/>
    <p:sldId id="547" r:id="rId35"/>
    <p:sldId id="515" r:id="rId36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49"/>
    <a:srgbClr val="725704"/>
    <a:srgbClr val="956FE2"/>
    <a:srgbClr val="721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03"/>
    <p:restoredTop sz="95864"/>
  </p:normalViewPr>
  <p:slideViewPr>
    <p:cSldViewPr snapToGrid="0" snapToObjects="1">
      <p:cViewPr varScale="1">
        <p:scale>
          <a:sx n="121" d="100"/>
          <a:sy n="121" d="100"/>
        </p:scale>
        <p:origin x="16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84232-5463-4143-A30E-3E8E5EF69E04}" type="datetimeFigureOut">
              <a:rPr lang="en-US" smtClean="0"/>
              <a:t>3/3/19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0657C-7D08-5741-AA7A-8FA1C7EC6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3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4EE48-362E-E34E-B6C9-218DFD20DB46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23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6DCA-319B-A14E-A4E9-CF8C570EC2D4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380D-5BD5-9645-99EB-4D432E2AEDE6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00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36B22-D717-E642-B186-9148E5C14967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 Carman, CLAS Collaboration Meeting – Mar.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1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341F1-2938-CB45-A816-B8F342460D9F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 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7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8037-1F78-4F4F-A509-4B31A8F70D2C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 Car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8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0336-AB77-C648-A58D-790AB4772B14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 Carman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316CF-F228-7F4D-9CFD-D3CF76DF870A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D.S. Carman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1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BB4E-CB90-F249-B01F-0E343B6C1846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2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A19B-4349-C14D-B97B-BFAA986E1D41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8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5CCF-0A13-F24F-8083-5BABB3C857E0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1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57A10-5D4A-6442-BB7B-5930AB261455}" type="datetime1">
              <a:rPr lang="en-US" smtClean="0"/>
              <a:t>3/3/19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91838" y="6356351"/>
            <a:ext cx="35800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D.S. Carman, CLAS Collaboration Meeting – Mar.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15D68-AA46-3242-A37C-458164E2A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C2467B-CE77-964D-8B1B-8D8B334C76BA}"/>
              </a:ext>
            </a:extLst>
          </p:cNvPr>
          <p:cNvSpPr txBox="1"/>
          <p:nvPr/>
        </p:nvSpPr>
        <p:spPr>
          <a:xfrm>
            <a:off x="2365123" y="6147235"/>
            <a:ext cx="442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902030302020204" pitchFamily="66" charset="0"/>
              </a:rPr>
              <a:t>Daniel S. Carman, Mar. 5,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0C7BC-5C70-7A45-AA5D-9BD67638A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55" y="1955761"/>
            <a:ext cx="6400800" cy="3665957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8837B4-A956-A946-98E7-050C9C77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30" y="807802"/>
            <a:ext cx="8394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5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B6130-B6C4-204C-A473-0234A45D0C39}"/>
              </a:ext>
            </a:extLst>
          </p:cNvPr>
          <p:cNvSpPr txBox="1"/>
          <p:nvPr/>
        </p:nvSpPr>
        <p:spPr>
          <a:xfrm>
            <a:off x="2032493" y="277544"/>
            <a:ext cx="51076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ECAL Timing Calibration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0B8DB3D-AE79-3E42-ABF0-234178B1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CC1AC6-5A0F-7440-ABDE-3813BFA77FCF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1C6D9-62EF-BF4A-B204-BAA74136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4" y="1103345"/>
            <a:ext cx="4572000" cy="253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CFEE1-4186-ED4E-9152-E0FD29EC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2" y="3973137"/>
            <a:ext cx="4572000" cy="2588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8CA38-8FB5-CA42-B158-E2ED89EDE25A}"/>
              </a:ext>
            </a:extLst>
          </p:cNvPr>
          <p:cNvSpPr txBox="1"/>
          <p:nvPr/>
        </p:nvSpPr>
        <p:spPr>
          <a:xfrm>
            <a:off x="1875322" y="822018"/>
            <a:ext cx="217044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Previous algorithm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A3D96-9FBF-B644-95F0-E13F06729599}"/>
              </a:ext>
            </a:extLst>
          </p:cNvPr>
          <p:cNvSpPr txBox="1"/>
          <p:nvPr/>
        </p:nvSpPr>
        <p:spPr>
          <a:xfrm>
            <a:off x="1924545" y="3683854"/>
            <a:ext cx="185607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New algorithm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890BA-06AC-C34B-A15D-A06CB55BD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138" y="2178962"/>
            <a:ext cx="3931920" cy="3125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0D40E-975F-EE49-B9E3-D4919E7D3673}"/>
              </a:ext>
            </a:extLst>
          </p:cNvPr>
          <p:cNvSpPr txBox="1"/>
          <p:nvPr/>
        </p:nvSpPr>
        <p:spPr>
          <a:xfrm>
            <a:off x="1" y="1488332"/>
            <a:ext cx="566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PCAL</a:t>
            </a:r>
          </a:p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ECin</a:t>
            </a:r>
          </a:p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ECout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C2654-2057-4E49-A835-0A73A5D9BB9A}"/>
              </a:ext>
            </a:extLst>
          </p:cNvPr>
          <p:cNvSpPr txBox="1"/>
          <p:nvPr/>
        </p:nvSpPr>
        <p:spPr>
          <a:xfrm>
            <a:off x="0" y="4432571"/>
            <a:ext cx="566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PCAL</a:t>
            </a:r>
          </a:p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ECin</a:t>
            </a:r>
          </a:p>
          <a:p>
            <a:pPr algn="r">
              <a:spcAft>
                <a:spcPts val="5400"/>
              </a:spcAft>
            </a:pPr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ECout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D6A03-DA5D-8F4E-A441-3580D8266333}"/>
              </a:ext>
            </a:extLst>
          </p:cNvPr>
          <p:cNvSpPr txBox="1"/>
          <p:nvPr/>
        </p:nvSpPr>
        <p:spPr>
          <a:xfrm>
            <a:off x="1024128" y="1186155"/>
            <a:ext cx="3706239" cy="24622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U                                       V                                     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0B50EA-4C7E-C04D-834D-B01FAC8413EE}"/>
              </a:ext>
            </a:extLst>
          </p:cNvPr>
          <p:cNvSpPr txBox="1"/>
          <p:nvPr/>
        </p:nvSpPr>
        <p:spPr>
          <a:xfrm>
            <a:off x="1023344" y="4053186"/>
            <a:ext cx="3706239" cy="24622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Comic Sans MS" panose="030F0902030302020204" pitchFamily="66" charset="0"/>
              </a:rPr>
              <a:t>U                                       V                                     W</a:t>
            </a:r>
          </a:p>
        </p:txBody>
      </p:sp>
    </p:spTree>
    <p:extLst>
      <p:ext uri="{BB962C8B-B14F-4D97-AF65-F5344CB8AC3E}">
        <p14:creationId xmlns:p14="http://schemas.microsoft.com/office/powerpoint/2010/main" val="378644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2227633" y="274320"/>
            <a:ext cx="46939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Forward Tagger Status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D98F2-5D72-314F-B7FC-62B44B610186}"/>
              </a:ext>
            </a:extLst>
          </p:cNvPr>
          <p:cNvSpPr/>
          <p:nvPr/>
        </p:nvSpPr>
        <p:spPr>
          <a:xfrm>
            <a:off x="4184073" y="4996873"/>
            <a:ext cx="4516582" cy="163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234987A-190E-E840-80C7-FCD6EFC3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4ED7E-9884-CF48-B479-E7A6E670F201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F836F4-1754-3A44-BDEE-DB034125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783" y="2804635"/>
            <a:ext cx="2957585" cy="3804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416F6A-82A9-7C46-919E-F40A6221FB36}"/>
              </a:ext>
            </a:extLst>
          </p:cNvPr>
          <p:cNvSpPr txBox="1"/>
          <p:nvPr/>
        </p:nvSpPr>
        <p:spPr>
          <a:xfrm>
            <a:off x="397548" y="3452293"/>
            <a:ext cx="478746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dirty="0">
                <a:latin typeface="Comic Sans MS" panose="030F0902030302020204" pitchFamily="66" charset="0"/>
              </a:rPr>
              <a:t>Calibration &amp; Performance</a:t>
            </a: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FT-Cal: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Resolutions:</a:t>
            </a:r>
          </a:p>
          <a:p>
            <a:pPr marL="862013" lvl="2" indent="-1190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 </a:t>
            </a:r>
            <a:r>
              <a:rPr lang="en-US" sz="1400" dirty="0">
                <a:solidFill>
                  <a:srgbClr val="008C49"/>
                </a:solidFill>
                <a:latin typeface="Symbol" pitchFamily="2" charset="2"/>
              </a:rPr>
              <a:t>s</a:t>
            </a:r>
            <a:r>
              <a:rPr lang="en-US" sz="1400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e</a:t>
            </a: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/E ~ 3.3%</a:t>
            </a:r>
          </a:p>
          <a:p>
            <a:pPr marL="862013" lvl="2" indent="-1190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8C49"/>
                </a:solidFill>
                <a:latin typeface="Symbol" pitchFamily="2" charset="2"/>
              </a:rPr>
              <a:t>s</a:t>
            </a:r>
            <a:r>
              <a:rPr lang="en-US" sz="1400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M</a:t>
            </a:r>
            <a:r>
              <a:rPr lang="en-US" sz="1400" baseline="-25000" dirty="0">
                <a:solidFill>
                  <a:srgbClr val="008C49"/>
                </a:solidFill>
                <a:latin typeface="Symbol" pitchFamily="2" charset="2"/>
              </a:rPr>
              <a:t>gg</a:t>
            </a: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 ~ 4.4%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Optimize shower leakage corrections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Add time walk correction to timing calibration</a:t>
            </a:r>
          </a:p>
          <a:p>
            <a:pPr marL="173038" indent="-173038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FT-Hodo: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Energy and timing calibrations fully implemented and tested </a:t>
            </a:r>
          </a:p>
          <a:p>
            <a:pPr marL="173038" indent="-173038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FT-Trk: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Track reconstruction implemented and being validated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Tracker alignment work not yet begun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7436B1-631A-1F4A-A144-CF79217CDCA5}"/>
              </a:ext>
            </a:extLst>
          </p:cNvPr>
          <p:cNvSpPr txBox="1"/>
          <p:nvPr/>
        </p:nvSpPr>
        <p:spPr>
          <a:xfrm>
            <a:off x="7501944" y="3229629"/>
            <a:ext cx="156449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  <a:latin typeface="Comic Sans MS" panose="030F0902030302020204" pitchFamily="66" charset="0"/>
              </a:rPr>
              <a:t>Single crystal timing resolution &lt; 200 ps with energy cut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B94B9-292C-F346-8BF4-1A3C3648CF45}"/>
              </a:ext>
            </a:extLst>
          </p:cNvPr>
          <p:cNvSpPr txBox="1"/>
          <p:nvPr/>
        </p:nvSpPr>
        <p:spPr>
          <a:xfrm>
            <a:off x="401345" y="987889"/>
            <a:ext cx="5115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dirty="0">
                <a:latin typeface="Comic Sans MS" panose="030F0902030302020204" pitchFamily="66" charset="0"/>
              </a:rPr>
              <a:t>Hardware status</a:t>
            </a: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FT-Cal &amp; FT-Hodo:</a:t>
            </a:r>
          </a:p>
          <a:p>
            <a:pPr marL="465138" lvl="1" indent="-179388">
              <a:spcAft>
                <a:spcPts val="600"/>
              </a:spcAft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Stable operations (FT-Cal at 5° C, upgraded FEE for FT-Hodo to reduce gain dependence on beam current)</a:t>
            </a:r>
          </a:p>
          <a:p>
            <a:pPr marL="173038" indent="-173038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omic Sans MS" panose="030F0902030302020204" pitchFamily="66" charset="0"/>
              </a:rPr>
              <a:t>FT-Trk: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Cables swaps of 2018 Spring and Fall run understood and fixed in software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2 disconnects and 2 swaps after January installation: need to improve checkout procedure</a:t>
            </a:r>
          </a:p>
          <a:p>
            <a:pPr marL="465138" lvl="1" indent="-179388"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Noisy PLC under investigation</a:t>
            </a:r>
          </a:p>
        </p:txBody>
      </p:sp>
      <p:pic>
        <p:nvPicPr>
          <p:cNvPr id="18" name="Picture 17" descr="Plot_01-10-2019_03.16.25_PM.png">
            <a:extLst>
              <a:ext uri="{FF2B5EF4-FFF2-40B4-BE49-F238E27FC236}">
                <a16:creationId xmlns:a16="http://schemas.microsoft.com/office/drawing/2014/main" id="{71A8EE8B-9196-2E46-A627-FCAA00BA7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24" y="1074309"/>
            <a:ext cx="3502009" cy="17532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D789B0-DCCA-2B4A-B2C2-DE2108AA8D29}"/>
              </a:ext>
            </a:extLst>
          </p:cNvPr>
          <p:cNvSpPr txBox="1"/>
          <p:nvPr/>
        </p:nvSpPr>
        <p:spPr>
          <a:xfrm>
            <a:off x="5565055" y="803736"/>
            <a:ext cx="3537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70C0"/>
                </a:solidFill>
                <a:latin typeface="Comic Sans MS" panose="030F0902030302020204" pitchFamily="66" charset="0"/>
              </a:rPr>
              <a:t>Spring18 FT-TRK occupancy after swap corrections</a:t>
            </a:r>
          </a:p>
        </p:txBody>
      </p:sp>
    </p:spTree>
    <p:extLst>
      <p:ext uri="{BB962C8B-B14F-4D97-AF65-F5344CB8AC3E}">
        <p14:creationId xmlns:p14="http://schemas.microsoft.com/office/powerpoint/2010/main" val="427308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9427D1B-6A11-0A44-82A1-59D5A278CD37}"/>
              </a:ext>
            </a:extLst>
          </p:cNvPr>
          <p:cNvSpPr txBox="1"/>
          <p:nvPr/>
        </p:nvSpPr>
        <p:spPr>
          <a:xfrm>
            <a:off x="738720" y="274320"/>
            <a:ext cx="7746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Forward Detector PID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CBB1A-F854-EC4E-8A60-35E8CF6D9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74" y="1257974"/>
            <a:ext cx="4023360" cy="2523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94CBA3-48AB-8C45-9A00-BB779656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80" y="3766862"/>
            <a:ext cx="4023360" cy="2527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15DCC3-DF87-F849-A585-05A1C8A30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874" y="3785642"/>
            <a:ext cx="4023360" cy="2525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CA127B-6590-194D-9D6F-40F006C52E87}"/>
              </a:ext>
            </a:extLst>
          </p:cNvPr>
          <p:cNvSpPr txBox="1"/>
          <p:nvPr/>
        </p:nvSpPr>
        <p:spPr>
          <a:xfrm>
            <a:off x="850946" y="977641"/>
            <a:ext cx="122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positives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DA4C92-3C36-C640-9684-8FC2642799F1}"/>
              </a:ext>
            </a:extLst>
          </p:cNvPr>
          <p:cNvSpPr txBox="1"/>
          <p:nvPr/>
        </p:nvSpPr>
        <p:spPr>
          <a:xfrm>
            <a:off x="7259767" y="925018"/>
            <a:ext cx="122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negatives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8551F3-6B21-1046-8765-63BDE75026F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06247" y="1289405"/>
            <a:ext cx="4023360" cy="2560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F6F2F3-0BB7-2F4A-8118-4EB0CAE95663}"/>
              </a:ext>
            </a:extLst>
          </p:cNvPr>
          <p:cNvSpPr txBox="1"/>
          <p:nvPr/>
        </p:nvSpPr>
        <p:spPr>
          <a:xfrm>
            <a:off x="1089603" y="1549897"/>
            <a:ext cx="43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π</a:t>
            </a:r>
            <a:r>
              <a:rPr lang="en-US" baseline="30000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A103CA-325E-C34E-9A39-A083DD72267C}"/>
              </a:ext>
            </a:extLst>
          </p:cNvPr>
          <p:cNvSpPr txBox="1"/>
          <p:nvPr/>
        </p:nvSpPr>
        <p:spPr>
          <a:xfrm>
            <a:off x="1335644" y="213793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K</a:t>
            </a:r>
            <a:r>
              <a:rPr lang="en-US" baseline="30000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311783-045D-DD4D-8405-55FD65775185}"/>
              </a:ext>
            </a:extLst>
          </p:cNvPr>
          <p:cNvSpPr txBox="1"/>
          <p:nvPr/>
        </p:nvSpPr>
        <p:spPr>
          <a:xfrm>
            <a:off x="1909910" y="2585061"/>
            <a:ext cx="30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B880B2F-AEF1-3F4A-ABCB-5F3A299D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C4D47B-5A47-AF4B-A9FA-343DBE7C3F3A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82B485-12E1-5B49-B6AF-694AD30DF82D}"/>
              </a:ext>
            </a:extLst>
          </p:cNvPr>
          <p:cNvSpPr txBox="1"/>
          <p:nvPr/>
        </p:nvSpPr>
        <p:spPr>
          <a:xfrm>
            <a:off x="52679" y="6241189"/>
            <a:ext cx="4327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run 4013, 10.6 GeV, T:-100%, S:-100%</a:t>
            </a:r>
          </a:p>
        </p:txBody>
      </p:sp>
    </p:spTree>
    <p:extLst>
      <p:ext uri="{BB962C8B-B14F-4D97-AF65-F5344CB8AC3E}">
        <p14:creationId xmlns:p14="http://schemas.microsoft.com/office/powerpoint/2010/main" val="411450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558D6BD-12EB-C94A-98FC-47CA39195FBE}"/>
              </a:ext>
            </a:extLst>
          </p:cNvPr>
          <p:cNvSpPr txBox="1"/>
          <p:nvPr/>
        </p:nvSpPr>
        <p:spPr>
          <a:xfrm>
            <a:off x="3932306" y="973887"/>
            <a:ext cx="5030829" cy="54938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1775" indent="-231775">
              <a:spcAft>
                <a:spcPts val="600"/>
              </a:spcAft>
              <a:buClr>
                <a:srgbClr val="7030A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Timing response limited to date:</a:t>
            </a:r>
          </a:p>
          <a:p>
            <a:pPr marL="465138" lvl="1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need to turn on vz corrections to RF: </a:t>
            </a:r>
          </a:p>
          <a:p>
            <a:pPr marL="920750" lvl="2" indent="-16986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adds 83 ps in quadrature</a:t>
            </a:r>
          </a:p>
          <a:p>
            <a:pPr marL="465138" lvl="1" indent="-16986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need to turn on position-dependent corrections: </a:t>
            </a:r>
          </a:p>
          <a:p>
            <a:pPr marL="920750" lvl="2" indent="-16986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improves </a:t>
            </a:r>
            <a:r>
              <a:rPr lang="en-US" sz="1600" i="1" dirty="0">
                <a:solidFill>
                  <a:srgbClr val="008C49"/>
                </a:solidFill>
                <a:latin typeface="Symbol" pitchFamily="2" charset="2"/>
              </a:rPr>
              <a:t>D</a:t>
            </a: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t by 15%</a:t>
            </a:r>
          </a:p>
          <a:p>
            <a:pPr marL="465138" lvl="1" indent="-169863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resolution smearing due to TDCs (100 ps LSB):</a:t>
            </a:r>
          </a:p>
          <a:p>
            <a:pPr marL="920750" lvl="2" indent="-16986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panel-1a/2 : all counters</a:t>
            </a:r>
          </a:p>
          <a:p>
            <a:pPr marL="920750" lvl="2" indent="-16986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panel-1b: counters #49-62</a:t>
            </a:r>
          </a:p>
          <a:p>
            <a:pPr marL="231775" indent="-231775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Combining times for panel-1b/1a:</a:t>
            </a:r>
          </a:p>
          <a:p>
            <a:pPr marL="465138" lvl="1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work in progress using MC data:</a:t>
            </a:r>
          </a:p>
          <a:p>
            <a:pPr marL="920750" lvl="2" indent="-169863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improves </a:t>
            </a:r>
            <a:r>
              <a:rPr lang="en-US" sz="1600" i="1" dirty="0">
                <a:solidFill>
                  <a:srgbClr val="008C49"/>
                </a:solidFill>
                <a:latin typeface="Symbol" pitchFamily="2" charset="2"/>
              </a:rPr>
              <a:t>D</a:t>
            </a:r>
            <a:r>
              <a:rPr lang="en-US" sz="1600" i="1" dirty="0">
                <a:solidFill>
                  <a:srgbClr val="008C49"/>
                </a:solidFill>
                <a:latin typeface="Comic Sans MS" panose="030F0902030302020204" pitchFamily="66" charset="0"/>
              </a:rPr>
              <a:t>t by 15% from using time from panel-1b alone</a:t>
            </a:r>
          </a:p>
          <a:p>
            <a:pPr marL="463550" lvl="1" indent="-169863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study includes optimize hit cluster definitions in each FTOF panel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B3C6F-330D-F947-8DDC-11993BDA4917}"/>
              </a:ext>
            </a:extLst>
          </p:cNvPr>
          <p:cNvSpPr txBox="1"/>
          <p:nvPr/>
        </p:nvSpPr>
        <p:spPr>
          <a:xfrm>
            <a:off x="3131943" y="274320"/>
            <a:ext cx="294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FTOF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D6776-B13D-5544-9BEE-2F9891D5FCFA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5" y="942483"/>
            <a:ext cx="347472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2F86F-B0AF-9D44-85DE-615D56611AD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8755" y="3657484"/>
            <a:ext cx="347472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2B334E-8668-5B4B-83C7-83D15343AE04}"/>
              </a:ext>
            </a:extLst>
          </p:cNvPr>
          <p:cNvSpPr txBox="1"/>
          <p:nvPr/>
        </p:nvSpPr>
        <p:spPr>
          <a:xfrm>
            <a:off x="1220462" y="1092663"/>
            <a:ext cx="175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10.6 GeV, Run 4013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Tor:-100%, Sol:-100%</a:t>
            </a:r>
          </a:p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tag 5b.7.1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8C76C-0F24-1D4E-8F8D-CA5CEB63F5A9}"/>
              </a:ext>
            </a:extLst>
          </p:cNvPr>
          <p:cNvSpPr txBox="1"/>
          <p:nvPr/>
        </p:nvSpPr>
        <p:spPr>
          <a:xfrm>
            <a:off x="1054079" y="3847430"/>
            <a:ext cx="902307" cy="52322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omic Sans MS" panose="030F0902030302020204" pitchFamily="66" charset="0"/>
              </a:rPr>
              <a:t>corr off</a:t>
            </a:r>
          </a:p>
          <a:p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corr on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6079025-D2BD-034D-A17C-FA388F57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76777-9648-6945-9BB5-FFAF7C9C21D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382496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1965434" y="274320"/>
            <a:ext cx="5213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FTOF PID Limitations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A54BE62D-B571-424B-ACC3-92C5C4F4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3A5860-C91C-1F4B-B01A-F3BC2BA8F7D7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97C76-DB06-DA4A-ABFD-9346D79D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" y="1135180"/>
            <a:ext cx="6400800" cy="480588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E3ED46-7479-5D43-B652-3AB56F302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70807"/>
              </p:ext>
            </p:extLst>
          </p:nvPr>
        </p:nvGraphicFramePr>
        <p:xfrm>
          <a:off x="6016448" y="2759448"/>
          <a:ext cx="291490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656">
                  <a:extLst>
                    <a:ext uri="{9D8B030D-6E8A-4147-A177-3AD203B41FA5}">
                      <a16:colId xmlns:a16="http://schemas.microsoft.com/office/drawing/2014/main" val="2707603704"/>
                    </a:ext>
                  </a:extLst>
                </a:gridCol>
                <a:gridCol w="1058557">
                  <a:extLst>
                    <a:ext uri="{9D8B030D-6E8A-4147-A177-3AD203B41FA5}">
                      <a16:colId xmlns:a16="http://schemas.microsoft.com/office/drawing/2014/main" val="3439994590"/>
                    </a:ext>
                  </a:extLst>
                </a:gridCol>
                <a:gridCol w="1087691">
                  <a:extLst>
                    <a:ext uri="{9D8B030D-6E8A-4147-A177-3AD203B41FA5}">
                      <a16:colId xmlns:a16="http://schemas.microsoft.com/office/drawing/2014/main" val="834058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  <a:r>
                        <a:rPr lang="en-US" b="0" dirty="0">
                          <a:solidFill>
                            <a:srgbClr val="7030A0"/>
                          </a:solidFill>
                          <a:latin typeface="Symbol" pitchFamily="2" charset="2"/>
                        </a:rPr>
                        <a:t>s</a:t>
                      </a:r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 Limit</a:t>
                      </a:r>
                    </a:p>
                  </a:txBody>
                  <a:tcPr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Current</a:t>
                      </a:r>
                    </a:p>
                  </a:txBody>
                  <a:tcP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Spec</a:t>
                      </a:r>
                    </a:p>
                  </a:txBody>
                  <a:tcPr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146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/K</a:t>
                      </a:r>
                    </a:p>
                  </a:txBody>
                  <a:tcPr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2.3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2.8 GeV</a:t>
                      </a:r>
                    </a:p>
                  </a:txBody>
                  <a:tcPr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467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K/p</a:t>
                      </a:r>
                    </a:p>
                  </a:txBody>
                  <a:tcPr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3.9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4.8 GeV</a:t>
                      </a:r>
                    </a:p>
                  </a:txBody>
                  <a:tcPr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7991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/p</a:t>
                      </a:r>
                    </a:p>
                  </a:txBody>
                  <a:tcPr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4.6 GeV</a:t>
                      </a:r>
                    </a:p>
                  </a:txBody>
                  <a:tcPr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5.5 GeV</a:t>
                      </a:r>
                    </a:p>
                  </a:txBody>
                  <a:tcPr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67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99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808068" y="294640"/>
            <a:ext cx="76129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Central Detector PID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9DC0A-FF49-1C4A-935D-87F9FE6DA3AD}"/>
              </a:ext>
            </a:extLst>
          </p:cNvPr>
          <p:cNvSpPr txBox="1"/>
          <p:nvPr/>
        </p:nvSpPr>
        <p:spPr>
          <a:xfrm>
            <a:off x="173375" y="6285945"/>
            <a:ext cx="3928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run 4013, 10.6 GeV, T:-100%, S:-100%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3EA6F-BA91-4A40-A7C4-EB090C52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34" y="1201992"/>
            <a:ext cx="4114800" cy="2598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6D6D2-3CA0-2843-AF31-A02358C0F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71" y="1201214"/>
            <a:ext cx="4114800" cy="25871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129696-E5E3-CD4B-8187-A7037BC2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18" y="3740274"/>
            <a:ext cx="4114800" cy="25794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6FD14-4F8A-4C41-A508-A7E9903F2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71" y="3740274"/>
            <a:ext cx="4114800" cy="25914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38393B-54B9-6143-A75D-2EE8AB6F504A}"/>
              </a:ext>
            </a:extLst>
          </p:cNvPr>
          <p:cNvSpPr txBox="1"/>
          <p:nvPr/>
        </p:nvSpPr>
        <p:spPr>
          <a:xfrm>
            <a:off x="783679" y="919897"/>
            <a:ext cx="122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positives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0C044-22CA-2849-8D6A-4AEC5F0801AE}"/>
              </a:ext>
            </a:extLst>
          </p:cNvPr>
          <p:cNvSpPr txBox="1"/>
          <p:nvPr/>
        </p:nvSpPr>
        <p:spPr>
          <a:xfrm>
            <a:off x="7192500" y="916735"/>
            <a:ext cx="122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negatives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1A3AB1F-2B8A-5E47-998C-3F32FF52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3CC4-9A17-944E-AE1A-2E27D53549FB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291677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5D6A0C5-AE78-9449-B7A3-895AF1DDEF7F}"/>
              </a:ext>
            </a:extLst>
          </p:cNvPr>
          <p:cNvSpPr txBox="1"/>
          <p:nvPr/>
        </p:nvSpPr>
        <p:spPr>
          <a:xfrm>
            <a:off x="265607" y="4706035"/>
            <a:ext cx="434609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dirty="0">
                <a:latin typeface="Comic Sans MS" panose="030F0902030302020204" pitchFamily="66" charset="0"/>
              </a:rPr>
              <a:t>Time resolution limitations (current):</a:t>
            </a:r>
          </a:p>
          <a:p>
            <a:pPr marL="344488" lvl="1" indent="-230188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Lack of RF vertex correction</a:t>
            </a:r>
          </a:p>
          <a:p>
            <a:pPr marL="344488" lvl="1" indent="-230188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Issues with curved end shapes</a:t>
            </a:r>
          </a:p>
          <a:p>
            <a:pPr marL="344488" lvl="1" indent="-230188"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Response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2AEDA-AFDD-8849-AF99-AEE0179AF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08" y="2785388"/>
            <a:ext cx="4023360" cy="1330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650F4-3363-FA4D-8E04-7BB78FB5AA41}"/>
              </a:ext>
            </a:extLst>
          </p:cNvPr>
          <p:cNvSpPr txBox="1"/>
          <p:nvPr/>
        </p:nvSpPr>
        <p:spPr>
          <a:xfrm>
            <a:off x="5532790" y="3937037"/>
            <a:ext cx="2659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CTOF scintillation bar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34E4D8-2144-6C42-A0CB-EAC198A60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" y="1201101"/>
            <a:ext cx="4389120" cy="3079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BA1D2C-145A-8544-8A58-9C04C19FDA43}"/>
              </a:ext>
            </a:extLst>
          </p:cNvPr>
          <p:cNvSpPr txBox="1"/>
          <p:nvPr/>
        </p:nvSpPr>
        <p:spPr>
          <a:xfrm>
            <a:off x="747068" y="3401017"/>
            <a:ext cx="195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149FE"/>
                </a:solidFill>
                <a:latin typeface="Comic Sans MS" panose="030F0902030302020204" pitchFamily="66" charset="0"/>
              </a:rPr>
              <a:t>DNP cooking</a:t>
            </a:r>
            <a:r>
              <a:rPr lang="en-US" sz="1200" dirty="0">
                <a:latin typeface="Comic Sans MS" panose="030F0902030302020204" pitchFamily="66" charset="0"/>
              </a:rPr>
              <a:t>,</a:t>
            </a:r>
            <a:r>
              <a:rPr lang="en-US" sz="1200" dirty="0">
                <a:solidFill>
                  <a:srgbClr val="2149FE"/>
                </a:solidFill>
                <a:latin typeface="Comic Sans MS" panose="030F0902030302020204" pitchFamily="66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omic Sans MS" panose="030F0902030302020204" pitchFamily="66" charset="0"/>
              </a:rPr>
              <a:t>RF vzcorr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4DEB6-4AF6-0543-AADF-8487CEAD6439}"/>
              </a:ext>
            </a:extLst>
          </p:cNvPr>
          <p:cNvSpPr txBox="1"/>
          <p:nvPr/>
        </p:nvSpPr>
        <p:spPr>
          <a:xfrm>
            <a:off x="655556" y="831816"/>
            <a:ext cx="358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10.6 GeV Torus=-100%, Solenoid=-100%</a:t>
            </a:r>
          </a:p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Run 4013, tag 5b.4.0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09FF3-4A7C-9D40-B006-8DDD486C17F8}"/>
              </a:ext>
            </a:extLst>
          </p:cNvPr>
          <p:cNvSpPr txBox="1"/>
          <p:nvPr/>
        </p:nvSpPr>
        <p:spPr>
          <a:xfrm>
            <a:off x="3063934" y="274320"/>
            <a:ext cx="3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CTOF Status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5C71A59-3F3D-2340-A65E-1251142B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E0BA47-4B76-364B-BEBE-B643406FDAE6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D5FE9-C07C-9944-86A3-A8A5AAC7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568" y="1279487"/>
            <a:ext cx="4572000" cy="800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5BA63-730B-5843-BA1C-757B2AF437E2}"/>
              </a:ext>
            </a:extLst>
          </p:cNvPr>
          <p:cNvSpPr txBox="1"/>
          <p:nvPr/>
        </p:nvSpPr>
        <p:spPr>
          <a:xfrm>
            <a:off x="4722581" y="908409"/>
            <a:ext cx="424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Time "residual" used for calibration: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AE41A-33FE-EC4D-8CC5-A6DAE41B2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453" y="2169697"/>
            <a:ext cx="200025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E38A6-106C-3B43-A4C8-46847B986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126" y="4387132"/>
            <a:ext cx="3492500" cy="2222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3A38D8-9A65-514A-BC20-C2306E814F1E}"/>
              </a:ext>
            </a:extLst>
          </p:cNvPr>
          <p:cNvSpPr txBox="1"/>
          <p:nvPr/>
        </p:nvSpPr>
        <p:spPr>
          <a:xfrm>
            <a:off x="6132207" y="5798642"/>
            <a:ext cx="17457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z = ½v</a:t>
            </a:r>
            <a:r>
              <a:rPr lang="en-US" sz="16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eff 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(t</a:t>
            </a:r>
            <a:r>
              <a:rPr lang="en-US" sz="16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U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-t</a:t>
            </a:r>
            <a:r>
              <a:rPr lang="en-US" sz="1600" baseline="-25000" dirty="0">
                <a:solidFill>
                  <a:srgbClr val="7030A0"/>
                </a:solidFill>
                <a:latin typeface="Comic Sans MS" panose="030F0902030302020204" pitchFamily="66" charset="0"/>
              </a:rPr>
              <a:t>D</a:t>
            </a:r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E131C9-CC6E-3A43-B4DA-24F1F8B23D77}"/>
              </a:ext>
            </a:extLst>
          </p:cNvPr>
          <p:cNvSpPr/>
          <p:nvPr/>
        </p:nvSpPr>
        <p:spPr>
          <a:xfrm>
            <a:off x="7715617" y="4709102"/>
            <a:ext cx="564225" cy="315073"/>
          </a:xfrm>
          <a:prstGeom prst="ellipse">
            <a:avLst/>
          </a:prstGeom>
          <a:noFill/>
          <a:ln w="19050">
            <a:solidFill>
              <a:srgbClr val="008C4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618C2-B7C9-0F4F-AD47-D44CCAD96C48}"/>
              </a:ext>
            </a:extLst>
          </p:cNvPr>
          <p:cNvSpPr txBox="1"/>
          <p:nvPr/>
        </p:nvSpPr>
        <p:spPr>
          <a:xfrm>
            <a:off x="7718942" y="5204263"/>
            <a:ext cx="1328043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Cherenkov light effect?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C788AF-84F6-FC4A-B8F3-20BBF27A5420}"/>
              </a:ext>
            </a:extLst>
          </p:cNvPr>
          <p:cNvCxnSpPr>
            <a:stCxn id="17" idx="6"/>
            <a:endCxn id="20" idx="0"/>
          </p:cNvCxnSpPr>
          <p:nvPr/>
        </p:nvCxnSpPr>
        <p:spPr>
          <a:xfrm>
            <a:off x="8279842" y="4866639"/>
            <a:ext cx="103122" cy="33762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4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9209FF3-4A7C-9D40-B006-8DDD486C17F8}"/>
              </a:ext>
            </a:extLst>
          </p:cNvPr>
          <p:cNvSpPr txBox="1"/>
          <p:nvPr/>
        </p:nvSpPr>
        <p:spPr>
          <a:xfrm>
            <a:off x="3063934" y="274320"/>
            <a:ext cx="3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CTOF Status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B5C71A59-3F3D-2340-A65E-1251142B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E0BA47-4B76-364B-BEBE-B643406FDAE6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D2C42-C29B-0740-B4D6-365D291F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779"/>
            <a:ext cx="9144000" cy="41624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3C9D3D-C4A5-954B-A73B-EFC194D81758}"/>
              </a:ext>
            </a:extLst>
          </p:cNvPr>
          <p:cNvSpPr/>
          <p:nvPr/>
        </p:nvSpPr>
        <p:spPr>
          <a:xfrm>
            <a:off x="6889898" y="1329070"/>
            <a:ext cx="2254102" cy="20946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3F4D9-60D4-D141-8BA1-F28B251EFBEA}"/>
              </a:ext>
            </a:extLst>
          </p:cNvPr>
          <p:cNvSpPr/>
          <p:nvPr/>
        </p:nvSpPr>
        <p:spPr>
          <a:xfrm>
            <a:off x="0" y="3415607"/>
            <a:ext cx="2254102" cy="209461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45D72C-0E2D-0E4E-9EA8-C575BE737F77}"/>
              </a:ext>
            </a:extLst>
          </p:cNvPr>
          <p:cNvSpPr txBox="1"/>
          <p:nvPr/>
        </p:nvSpPr>
        <p:spPr>
          <a:xfrm>
            <a:off x="1648038" y="5858540"/>
            <a:ext cx="5847907" cy="6463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Plan to remove vertex time dependence with ad hoc functional correction –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67012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30308" y="274320"/>
            <a:ext cx="5213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DC Status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8A5B9-1389-1849-8725-5693AAB16A8F}"/>
              </a:ext>
            </a:extLst>
          </p:cNvPr>
          <p:cNvSpPr txBox="1"/>
          <p:nvPr/>
        </p:nvSpPr>
        <p:spPr>
          <a:xfrm>
            <a:off x="212933" y="4815931"/>
            <a:ext cx="4572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Comic Sans MS" panose="030F0902030302020204" pitchFamily="66" charset="0"/>
              </a:rPr>
              <a:t>Status and Plans: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Position resolutions 350-450 </a:t>
            </a:r>
            <a:r>
              <a:rPr lang="en-US" sz="1600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m (typical)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Investigate different t</a:t>
            </a: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  <a:sym typeface="Wingdings" pitchFamily="2" charset="2"/>
              </a:rPr>
              <a:t>d function forms to better describe the data</a:t>
            </a:r>
            <a:endParaRPr lang="en-US" sz="1600" dirty="0">
              <a:solidFill>
                <a:srgbClr val="0070C0"/>
              </a:solidFill>
              <a:latin typeface="Comic Sans MS" panose="030F0902030302020204" pitchFamily="66" charset="0"/>
            </a:endParaRP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omic Sans MS" panose="030F0902030302020204" pitchFamily="66" charset="0"/>
              </a:rPr>
              <a:t>Understand parameter correlations/limits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D1770EB7-7CFE-AA48-A98A-FD5AC2A5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B29008-874D-3245-9825-7D78A8801AFB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33ADF-4EB2-CD4B-BD30-A8095557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32" y="1031375"/>
            <a:ext cx="4572000" cy="3627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69EDBD-4772-8348-929B-C2576F560D6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55" y="2873085"/>
            <a:ext cx="3657600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0B2C3F-E5BA-1644-9D37-B7B7E3D1CCC3}"/>
              </a:ext>
            </a:extLst>
          </p:cNvPr>
          <p:cNvSpPr txBox="1"/>
          <p:nvPr/>
        </p:nvSpPr>
        <p:spPr>
          <a:xfrm>
            <a:off x="4891253" y="5116553"/>
            <a:ext cx="4178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Develop status table for reconstruction and MC matching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Alignment (nearly done)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Recalibration monitoring metrics understood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CE36A7-4071-B74E-95C0-A443BD7297F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66553" y="566707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6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B8D444F-7334-2C41-AF1E-0C7EDE8BAD32}"/>
              </a:ext>
            </a:extLst>
          </p:cNvPr>
          <p:cNvSpPr txBox="1"/>
          <p:nvPr/>
        </p:nvSpPr>
        <p:spPr>
          <a:xfrm>
            <a:off x="1695927" y="274320"/>
            <a:ext cx="58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Forward Tracking Efficiency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1DC96-755F-9645-B1A8-DAD7F2F32224}"/>
              </a:ext>
            </a:extLst>
          </p:cNvPr>
          <p:cNvSpPr txBox="1"/>
          <p:nvPr/>
        </p:nvSpPr>
        <p:spPr>
          <a:xfrm>
            <a:off x="4189264" y="1190060"/>
            <a:ext cx="484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Fall-off of tracking efficiency with beam current seen in RG-A, -K, and -B</a:t>
            </a: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Working to understand sources of loss; improvements expected moving 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823B8-CBD3-8840-8C4E-7635459C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01" y="2689690"/>
            <a:ext cx="3714932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75662-7A1C-AE4A-B56A-9EAA8FD6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5" y="1246997"/>
            <a:ext cx="3474720" cy="10823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71C7D5-436C-6840-97C6-4BF8E395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136" y="2727033"/>
            <a:ext cx="3754605" cy="3657600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6BE092E-C5A3-9346-A033-80F71402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F1E9B-7C2F-754C-93D0-DE3B65013493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ED6D5-BF82-7B44-AFEF-33F16AD49258}"/>
              </a:ext>
            </a:extLst>
          </p:cNvPr>
          <p:cNvSpPr txBox="1"/>
          <p:nvPr/>
        </p:nvSpPr>
        <p:spPr>
          <a:xfrm>
            <a:off x="2954115" y="202155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2/16/19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F8189F-F5E8-8249-AD2C-C3380AF4C66A}"/>
              </a:ext>
            </a:extLst>
          </p:cNvPr>
          <p:cNvSpPr txBox="1"/>
          <p:nvPr/>
        </p:nvSpPr>
        <p:spPr>
          <a:xfrm>
            <a:off x="5509246" y="5486400"/>
            <a:ext cx="179961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figure of merit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C230B-E37A-824A-8D38-7C4136E63326}"/>
              </a:ext>
            </a:extLst>
          </p:cNvPr>
          <p:cNvSpPr txBox="1"/>
          <p:nvPr/>
        </p:nvSpPr>
        <p:spPr>
          <a:xfrm>
            <a:off x="2131155" y="2628634"/>
            <a:ext cx="113768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0.5%/nA</a:t>
            </a:r>
          </a:p>
        </p:txBody>
      </p:sp>
    </p:spTree>
    <p:extLst>
      <p:ext uri="{BB962C8B-B14F-4D97-AF65-F5344CB8AC3E}">
        <p14:creationId xmlns:p14="http://schemas.microsoft.com/office/powerpoint/2010/main" val="43528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37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CLAS12 Run Periods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2921FEFB-3382-A84C-A5D3-C1A676DA9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5F1F88-0072-A248-915D-AA0A02D972AD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27025-EDD6-624B-BEF7-1A2CA13E8521}"/>
              </a:ext>
            </a:extLst>
          </p:cNvPr>
          <p:cNvSpPr txBox="1"/>
          <p:nvPr/>
        </p:nvSpPr>
        <p:spPr>
          <a:xfrm>
            <a:off x="481864" y="1179013"/>
            <a:ext cx="3973174" cy="13388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Comic Sans MS" panose="030F0902030302020204" pitchFamily="66" charset="0"/>
              </a:rPr>
              <a:t>Engineering</a:t>
            </a:r>
            <a:r>
              <a:rPr lang="en-US" sz="1800" b="0" dirty="0">
                <a:latin typeface="Comic Sans MS" panose="030F0902030302020204" pitchFamily="66" charset="0"/>
              </a:rPr>
              <a:t> Run: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2.2, 6.4, 10.6 GeV polarized electrons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Li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quid-hydrogen target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</a:rPr>
              <a:t>Dec. 2017 – Jan. 2018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959A3C-FB57-FB4A-98AE-815D4EA798A5}"/>
              </a:ext>
            </a:extLst>
          </p:cNvPr>
          <p:cNvSpPr txBox="1"/>
          <p:nvPr/>
        </p:nvSpPr>
        <p:spPr>
          <a:xfrm>
            <a:off x="482161" y="3011514"/>
            <a:ext cx="3214028" cy="2816156"/>
          </a:xfrm>
          <a:prstGeom prst="rect">
            <a:avLst/>
          </a:prstGeom>
          <a:noFill/>
          <a:ln w="38100">
            <a:solidFill>
              <a:srgbClr val="008C49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Comic Sans MS" panose="030F0902030302020204" pitchFamily="66" charset="0"/>
              </a:rPr>
              <a:t>Run Group A: 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13 experiments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10.6 GeV polarized electrons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Liquid-hydrogen target</a:t>
            </a:r>
          </a:p>
          <a:p>
            <a:pPr marL="177800" indent="-1778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1) Feb. – May 2018</a:t>
            </a:r>
          </a:p>
          <a:p>
            <a:pPr marL="635000" lvl="2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7030A0"/>
                </a:solidFill>
                <a:latin typeface="Comic Sans MS" panose="030F0902030302020204" pitchFamily="66" charset="0"/>
              </a:rPr>
              <a:t>1.1 PB, 126 mC</a:t>
            </a:r>
          </a:p>
          <a:p>
            <a:pPr marL="177800" indent="-1778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2) Sep. - Nov. 2018</a:t>
            </a:r>
          </a:p>
          <a:p>
            <a:pPr marL="635000" lvl="2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7030A0"/>
                </a:solidFill>
                <a:latin typeface="Comic Sans MS" panose="030F0902030302020204" pitchFamily="66" charset="0"/>
              </a:rPr>
              <a:t>0.6 PB, 99 mC</a:t>
            </a:r>
          </a:p>
          <a:p>
            <a:pPr marL="177800" lvl="1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8000"/>
                </a:solidFill>
                <a:latin typeface="Comic Sans MS" panose="030F0902030302020204" pitchFamily="66" charset="0"/>
              </a:rPr>
              <a:t>~40% of approved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8824C0-5039-4943-9387-639CD9505A1F}"/>
              </a:ext>
            </a:extLst>
          </p:cNvPr>
          <p:cNvSpPr txBox="1"/>
          <p:nvPr/>
        </p:nvSpPr>
        <p:spPr>
          <a:xfrm>
            <a:off x="5046585" y="1181485"/>
            <a:ext cx="3429000" cy="230832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Comic Sans MS" panose="030F0902030302020204" pitchFamily="66" charset="0"/>
              </a:rPr>
              <a:t>Run Group K: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B0F0"/>
                </a:solidFill>
                <a:latin typeface="Comic Sans MS" panose="030F0902030302020204" pitchFamily="66" charset="0"/>
              </a:rPr>
              <a:t>3 experiments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B0F0"/>
                </a:solidFill>
                <a:latin typeface="Comic Sans MS" panose="030F0902030302020204" pitchFamily="66" charset="0"/>
              </a:rPr>
              <a:t>6.6, 8.8 GeV polarized electrons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B0F0"/>
                </a:solidFill>
                <a:latin typeface="Comic Sans MS" panose="030F0902030302020204" pitchFamily="66" charset="0"/>
              </a:rPr>
              <a:t>Liquid-hydrogen target</a:t>
            </a:r>
          </a:p>
          <a:p>
            <a:pPr marL="177800" indent="-1778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B0F0"/>
                </a:solidFill>
                <a:latin typeface="Comic Sans MS" panose="030F0902030302020204" pitchFamily="66" charset="0"/>
              </a:rPr>
              <a:t>Nov. – Dec. 2018</a:t>
            </a:r>
          </a:p>
          <a:p>
            <a:pPr marL="635000" lvl="2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7030A0"/>
                </a:solidFill>
                <a:latin typeface="Comic Sans MS" panose="030F0902030302020204" pitchFamily="66" charset="0"/>
              </a:rPr>
              <a:t>0.35 PB, 45 mC</a:t>
            </a:r>
          </a:p>
          <a:p>
            <a:pPr marL="177800" lvl="1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B0F0"/>
                </a:solidFill>
                <a:latin typeface="Comic Sans MS" panose="030F0902030302020204" pitchFamily="66" charset="0"/>
              </a:rPr>
              <a:t>~7% of approved 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ECD06A-6C10-6347-A30E-9260808F9C8D}"/>
              </a:ext>
            </a:extLst>
          </p:cNvPr>
          <p:cNvSpPr txBox="1"/>
          <p:nvPr/>
        </p:nvSpPr>
        <p:spPr>
          <a:xfrm>
            <a:off x="5049348" y="3877885"/>
            <a:ext cx="3426237" cy="223907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Comic Sans MS" panose="030F0902030302020204" pitchFamily="66" charset="0"/>
              </a:rPr>
              <a:t>Run Group B: 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8 experiments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10.6 GeV polarized electrons</a:t>
            </a:r>
          </a:p>
          <a:p>
            <a:pPr marL="177800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Liquid-deuterium target</a:t>
            </a:r>
          </a:p>
          <a:p>
            <a:pPr marL="177800" indent="-177800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Feb. – Mar. 2019</a:t>
            </a:r>
          </a:p>
          <a:p>
            <a:pPr marL="635000" lvl="2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0.28</a:t>
            </a:r>
            <a:r>
              <a:rPr lang="en-US" sz="1400" b="0" dirty="0">
                <a:solidFill>
                  <a:srgbClr val="7030A0"/>
                </a:solidFill>
                <a:latin typeface="Comic Sans MS" panose="030F0902030302020204" pitchFamily="66" charset="0"/>
              </a:rPr>
              <a:t> PB, 36 mC (</a:t>
            </a:r>
            <a:r>
              <a:rPr lang="en-US" sz="1400" dirty="0">
                <a:solidFill>
                  <a:srgbClr val="7030A0"/>
                </a:solidFill>
                <a:latin typeface="Comic Sans MS" panose="030F0902030302020204" pitchFamily="66" charset="0"/>
              </a:rPr>
              <a:t>so far</a:t>
            </a:r>
            <a:r>
              <a:rPr lang="en-US" sz="1400" b="0" dirty="0">
                <a:solidFill>
                  <a:srgbClr val="7030A0"/>
                </a:solidFill>
                <a:latin typeface="Comic Sans MS" panose="030F0902030302020204" pitchFamily="66" charset="0"/>
              </a:rPr>
              <a:t>)</a:t>
            </a:r>
          </a:p>
          <a:p>
            <a:pPr marL="177800" lvl="1" indent="-1778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2"/>
                </a:solidFill>
                <a:latin typeface="Comic Sans MS" panose="030F0902030302020204" pitchFamily="66" charset="0"/>
              </a:rPr>
              <a:t>~30% of approved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505DF-1693-E640-875A-406C0F1D86B3}"/>
              </a:ext>
            </a:extLst>
          </p:cNvPr>
          <p:cNvSpPr/>
          <p:nvPr/>
        </p:nvSpPr>
        <p:spPr>
          <a:xfrm>
            <a:off x="481864" y="1179013"/>
            <a:ext cx="1963624" cy="3308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38B697-3E7E-9349-84EF-BCDCD265A129}"/>
              </a:ext>
            </a:extLst>
          </p:cNvPr>
          <p:cNvSpPr/>
          <p:nvPr/>
        </p:nvSpPr>
        <p:spPr>
          <a:xfrm>
            <a:off x="481865" y="3011514"/>
            <a:ext cx="1580852" cy="3308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9E4C8-C0B2-3B4C-851B-CB4A258B8D3A}"/>
              </a:ext>
            </a:extLst>
          </p:cNvPr>
          <p:cNvSpPr/>
          <p:nvPr/>
        </p:nvSpPr>
        <p:spPr>
          <a:xfrm>
            <a:off x="5049348" y="1189663"/>
            <a:ext cx="1490472" cy="3308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907751-9294-0B47-B9FC-D3588006A89D}"/>
              </a:ext>
            </a:extLst>
          </p:cNvPr>
          <p:cNvSpPr/>
          <p:nvPr/>
        </p:nvSpPr>
        <p:spPr>
          <a:xfrm>
            <a:off x="5049348" y="3877885"/>
            <a:ext cx="1517904" cy="3308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8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B8D444F-7334-2C41-AF1E-0C7EDE8BAD32}"/>
              </a:ext>
            </a:extLst>
          </p:cNvPr>
          <p:cNvSpPr txBox="1"/>
          <p:nvPr/>
        </p:nvSpPr>
        <p:spPr>
          <a:xfrm>
            <a:off x="1695927" y="274320"/>
            <a:ext cx="58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CVT Status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AE55431-AC7D-A145-8EC1-7398CC42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75901-7DFD-E74C-8E85-3DE00BF7A07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4FF55-89C6-804B-A1A7-6AC80579A5A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40044" y="1079772"/>
            <a:ext cx="36576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65E8C-F167-8647-8EEB-B5884364553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7704" y="1079772"/>
            <a:ext cx="36576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CB97A6-CF28-AE43-8EA7-6BBD46FBF870}"/>
              </a:ext>
            </a:extLst>
          </p:cNvPr>
          <p:cNvSpPr txBox="1"/>
          <p:nvPr/>
        </p:nvSpPr>
        <p:spPr>
          <a:xfrm>
            <a:off x="194553" y="4893013"/>
            <a:ext cx="440662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Repairs to BMT made in Jan.</a:t>
            </a:r>
          </a:p>
          <a:p>
            <a:pPr marL="173038" indent="-173038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SVT and MM performance good for RG-B </a:t>
            </a:r>
            <a:r>
              <a:rPr lang="en-US" i="1" dirty="0">
                <a:solidFill>
                  <a:srgbClr val="008C49"/>
                </a:solidFill>
                <a:latin typeface="Comic Sans MS" panose="030F0902030302020204" pitchFamily="66" charset="0"/>
              </a:rPr>
              <a:t>(N.B. SVT leakage currents)</a:t>
            </a:r>
          </a:p>
          <a:p>
            <a:pPr marL="173038" indent="-173038"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Alignment of CVT (MM and SVT) in progress – converging soon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76133-52F8-B74E-8BA5-F42444FA1208}"/>
              </a:ext>
            </a:extLst>
          </p:cNvPr>
          <p:cNvSpPr txBox="1"/>
          <p:nvPr/>
        </p:nvSpPr>
        <p:spPr>
          <a:xfrm>
            <a:off x="4771948" y="4873557"/>
            <a:ext cx="43039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Occupancies in SVT &lt; 1% - should yield high efficiency, but this is not the case -</a:t>
            </a:r>
          </a:p>
          <a:p>
            <a:pPr lvl="1" algn="ctr">
              <a:spcBef>
                <a:spcPts val="1200"/>
              </a:spcBef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Possible deficiencies in tracking algorithm 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0EC60-9B91-8B42-B592-7098892EA2A7}"/>
              </a:ext>
            </a:extLst>
          </p:cNvPr>
          <p:cNvSpPr txBox="1"/>
          <p:nvPr/>
        </p:nvSpPr>
        <p:spPr>
          <a:xfrm>
            <a:off x="1021109" y="786384"/>
            <a:ext cx="2923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Production data @ 35 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4A66C6-8F90-BE47-B4A7-3FBBA6CEFADB}"/>
              </a:ext>
            </a:extLst>
          </p:cNvPr>
          <p:cNvSpPr txBox="1"/>
          <p:nvPr/>
        </p:nvSpPr>
        <p:spPr>
          <a:xfrm>
            <a:off x="5320208" y="784768"/>
            <a:ext cx="29235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Zero field alignment data</a:t>
            </a:r>
          </a:p>
        </p:txBody>
      </p:sp>
    </p:spTree>
    <p:extLst>
      <p:ext uri="{BB962C8B-B14F-4D97-AF65-F5344CB8AC3E}">
        <p14:creationId xmlns:p14="http://schemas.microsoft.com/office/powerpoint/2010/main" val="255607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BF2FB4-61B0-C44B-B2F2-767EC4ACC0C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82" b="6181"/>
          <a:stretch/>
        </p:blipFill>
        <p:spPr>
          <a:xfrm>
            <a:off x="359549" y="4646776"/>
            <a:ext cx="7270284" cy="15441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D444F-7334-2C41-AF1E-0C7EDE8BAD32}"/>
              </a:ext>
            </a:extLst>
          </p:cNvPr>
          <p:cNvSpPr txBox="1"/>
          <p:nvPr/>
        </p:nvSpPr>
        <p:spPr>
          <a:xfrm>
            <a:off x="1695927" y="274320"/>
            <a:ext cx="58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SVT Status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AE55431-AC7D-A145-8EC1-7398CC42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75901-7DFD-E74C-8E85-3DE00BF7A07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6EC95-C008-EA4C-93F3-296310CAA9F3}"/>
              </a:ext>
            </a:extLst>
          </p:cNvPr>
          <p:cNvSpPr txBox="1"/>
          <p:nvPr/>
        </p:nvSpPr>
        <p:spPr>
          <a:xfrm>
            <a:off x="144379" y="1780679"/>
            <a:ext cx="372972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3600"/>
              </a:spcAft>
            </a:pPr>
            <a:r>
              <a:rPr lang="en-US" sz="800" dirty="0">
                <a:latin typeface="Comic Sans MS" panose="030F0902030302020204" pitchFamily="66" charset="0"/>
              </a:rPr>
              <a:t>500</a:t>
            </a:r>
          </a:p>
          <a:p>
            <a:pPr algn="r">
              <a:spcAft>
                <a:spcPts val="3600"/>
              </a:spcAft>
            </a:pPr>
            <a:r>
              <a:rPr lang="en-US" sz="800" dirty="0">
                <a:latin typeface="Comic Sans MS" panose="030F0902030302020204" pitchFamily="66" charset="0"/>
              </a:rPr>
              <a:t>400</a:t>
            </a:r>
          </a:p>
          <a:p>
            <a:pPr algn="r">
              <a:spcAft>
                <a:spcPts val="3600"/>
              </a:spcAft>
            </a:pPr>
            <a:r>
              <a:rPr lang="en-US" sz="800" dirty="0">
                <a:latin typeface="Comic Sans MS" panose="030F0902030302020204" pitchFamily="66" charset="0"/>
              </a:rPr>
              <a:t>300</a:t>
            </a:r>
          </a:p>
          <a:p>
            <a:pPr algn="r">
              <a:spcAft>
                <a:spcPts val="3600"/>
              </a:spcAft>
            </a:pPr>
            <a:r>
              <a:rPr lang="en-US" sz="800" dirty="0">
                <a:latin typeface="Comic Sans MS" panose="030F0902030302020204" pitchFamily="66" charset="0"/>
              </a:rPr>
              <a:t>200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454993-AACD-1B4C-B6D4-12DB07EE4632}"/>
              </a:ext>
            </a:extLst>
          </p:cNvPr>
          <p:cNvSpPr txBox="1"/>
          <p:nvPr/>
        </p:nvSpPr>
        <p:spPr>
          <a:xfrm>
            <a:off x="125463" y="1327946"/>
            <a:ext cx="391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121C2-A7CF-E64F-980A-D14218FF7995}"/>
              </a:ext>
            </a:extLst>
          </p:cNvPr>
          <p:cNvSpPr txBox="1"/>
          <p:nvPr/>
        </p:nvSpPr>
        <p:spPr>
          <a:xfrm>
            <a:off x="45568" y="4455216"/>
            <a:ext cx="372972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900"/>
              </a:spcAft>
            </a:pPr>
            <a:r>
              <a:rPr lang="en-US" sz="800" dirty="0">
                <a:latin typeface="Comic Sans MS" panose="030F0902030302020204" pitchFamily="66" charset="0"/>
              </a:rPr>
              <a:t>60</a:t>
            </a:r>
          </a:p>
          <a:p>
            <a:pPr algn="r">
              <a:spcAft>
                <a:spcPts val="900"/>
              </a:spcAft>
            </a:pPr>
            <a:r>
              <a:rPr lang="en-US" sz="800" dirty="0">
                <a:latin typeface="Comic Sans MS" panose="030F0902030302020204" pitchFamily="66" charset="0"/>
              </a:rPr>
              <a:t>50</a:t>
            </a:r>
          </a:p>
          <a:p>
            <a:pPr algn="r">
              <a:spcAft>
                <a:spcPts val="900"/>
              </a:spcAft>
            </a:pPr>
            <a:r>
              <a:rPr lang="en-US" sz="800" dirty="0">
                <a:latin typeface="Comic Sans MS" panose="030F0902030302020204" pitchFamily="66" charset="0"/>
              </a:rPr>
              <a:t>40</a:t>
            </a:r>
          </a:p>
          <a:p>
            <a:pPr algn="r">
              <a:spcAft>
                <a:spcPts val="900"/>
              </a:spcAft>
            </a:pPr>
            <a:r>
              <a:rPr lang="en-US" sz="800" dirty="0">
                <a:latin typeface="Comic Sans MS" panose="030F0902030302020204" pitchFamily="66" charset="0"/>
              </a:rPr>
              <a:t>30</a:t>
            </a:r>
          </a:p>
          <a:p>
            <a:pPr algn="r">
              <a:spcAft>
                <a:spcPts val="900"/>
              </a:spcAft>
            </a:pPr>
            <a:r>
              <a:rPr lang="en-US" sz="800" dirty="0">
                <a:latin typeface="Comic Sans MS" panose="030F0902030302020204" pitchFamily="66" charset="0"/>
              </a:rPr>
              <a:t>20</a:t>
            </a:r>
          </a:p>
          <a:p>
            <a:pPr algn="r">
              <a:spcAft>
                <a:spcPts val="3600"/>
              </a:spcAft>
            </a:pPr>
            <a:r>
              <a:rPr lang="en-US" sz="8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9FA55-DB8B-0743-AFEB-0D1B9E4C5148}"/>
              </a:ext>
            </a:extLst>
          </p:cNvPr>
          <p:cNvSpPr txBox="1"/>
          <p:nvPr/>
        </p:nvSpPr>
        <p:spPr>
          <a:xfrm>
            <a:off x="127140" y="4153211"/>
            <a:ext cx="3918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D417E-9599-7043-9C26-EA82BF6839D9}"/>
              </a:ext>
            </a:extLst>
          </p:cNvPr>
          <p:cNvSpPr txBox="1"/>
          <p:nvPr/>
        </p:nvSpPr>
        <p:spPr>
          <a:xfrm>
            <a:off x="6353433" y="780439"/>
            <a:ext cx="180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leakage currents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74F017-5362-EE47-97D9-CAF169866C3D}"/>
              </a:ext>
            </a:extLst>
          </p:cNvPr>
          <p:cNvSpPr txBox="1"/>
          <p:nvPr/>
        </p:nvSpPr>
        <p:spPr>
          <a:xfrm>
            <a:off x="6594590" y="4153211"/>
            <a:ext cx="148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beam current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48C06-AC81-3849-8535-B55DBAE7554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054"/>
          <a:stretch/>
        </p:blipFill>
        <p:spPr>
          <a:xfrm>
            <a:off x="457867" y="1110724"/>
            <a:ext cx="8589117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54E0F4-3E70-6E42-88BE-2D191011A566}"/>
              </a:ext>
            </a:extLst>
          </p:cNvPr>
          <p:cNvSpPr txBox="1"/>
          <p:nvPr/>
        </p:nvSpPr>
        <p:spPr>
          <a:xfrm>
            <a:off x="998234" y="6193362"/>
            <a:ext cx="57171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Feb. 13	                    Feb. 18   	                Feb. 23                                 Feb.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C3A46-ECC6-3842-A0A2-62513B89E2F4}"/>
              </a:ext>
            </a:extLst>
          </p:cNvPr>
          <p:cNvSpPr txBox="1"/>
          <p:nvPr/>
        </p:nvSpPr>
        <p:spPr>
          <a:xfrm>
            <a:off x="998235" y="3787946"/>
            <a:ext cx="571719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Feb. 13	                    Feb. 18   	                Feb. 23                                 Feb. 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BBF88-D19D-D449-B43B-0DC9AA65A611}"/>
              </a:ext>
            </a:extLst>
          </p:cNvPr>
          <p:cNvSpPr txBox="1"/>
          <p:nvPr/>
        </p:nvSpPr>
        <p:spPr>
          <a:xfrm>
            <a:off x="7147031" y="1254376"/>
            <a:ext cx="464890" cy="206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L1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L2</a:t>
            </a:r>
          </a:p>
          <a:p>
            <a:pPr>
              <a:spcBef>
                <a:spcPts val="2600"/>
              </a:spcBef>
            </a:pPr>
            <a:r>
              <a:rPr lang="en-US" sz="1400" dirty="0">
                <a:latin typeface="Comic Sans MS" panose="030F0902030302020204" pitchFamily="66" charset="0"/>
              </a:rPr>
              <a:t>L6</a:t>
            </a:r>
          </a:p>
          <a:p>
            <a:pPr>
              <a:spcBef>
                <a:spcPts val="1500"/>
              </a:spcBef>
            </a:pPr>
            <a:r>
              <a:rPr lang="en-US" sz="1400" dirty="0">
                <a:latin typeface="Comic Sans MS" panose="030F0902030302020204" pitchFamily="66" charset="0"/>
              </a:rPr>
              <a:t>L4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L3</a:t>
            </a:r>
          </a:p>
          <a:p>
            <a:pPr>
              <a:spcBef>
                <a:spcPts val="1000"/>
              </a:spcBef>
            </a:pPr>
            <a:r>
              <a:rPr lang="en-US" sz="1400" dirty="0">
                <a:latin typeface="Comic Sans MS" panose="030F0902030302020204" pitchFamily="66" charset="0"/>
              </a:rPr>
              <a:t>L5</a:t>
            </a:r>
          </a:p>
        </p:txBody>
      </p:sp>
    </p:spTree>
    <p:extLst>
      <p:ext uri="{BB962C8B-B14F-4D97-AF65-F5344CB8AC3E}">
        <p14:creationId xmlns:p14="http://schemas.microsoft.com/office/powerpoint/2010/main" val="66484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B8D444F-7334-2C41-AF1E-0C7EDE8BAD32}"/>
              </a:ext>
            </a:extLst>
          </p:cNvPr>
          <p:cNvSpPr txBox="1"/>
          <p:nvPr/>
        </p:nvSpPr>
        <p:spPr>
          <a:xfrm>
            <a:off x="1695927" y="274320"/>
            <a:ext cx="5821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Central Tracking 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63F1F-9D5C-BE4F-8AAE-72F98259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45" y="2826347"/>
            <a:ext cx="3826319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7C3D2-B5C9-BF4B-8C85-7A2194D4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408" y="2826347"/>
            <a:ext cx="3756122" cy="3657600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AE55431-AC7D-A145-8EC1-7398CC42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75901-7DFD-E74C-8E85-3DE00BF7A07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CDFD07-CF0F-6342-83A9-7C43DF76863E}"/>
              </a:ext>
            </a:extLst>
          </p:cNvPr>
          <p:cNvSpPr txBox="1"/>
          <p:nvPr/>
        </p:nvSpPr>
        <p:spPr>
          <a:xfrm>
            <a:off x="4189264" y="1190060"/>
            <a:ext cx="484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Fall-off of tracking efficiency with beam current</a:t>
            </a:r>
          </a:p>
          <a:p>
            <a:pPr marL="17303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Working to understand sources of loss to see if improvements are possible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A7873F-FE60-EB42-A571-1681B3E5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95" y="1246997"/>
            <a:ext cx="3474720" cy="10823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55616B-32A9-C342-AD86-F2F6F1061616}"/>
              </a:ext>
            </a:extLst>
          </p:cNvPr>
          <p:cNvSpPr txBox="1"/>
          <p:nvPr/>
        </p:nvSpPr>
        <p:spPr>
          <a:xfrm>
            <a:off x="2954115" y="202155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2/16/19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817D-7A4D-434F-B193-3C8983B78EAF}"/>
              </a:ext>
            </a:extLst>
          </p:cNvPr>
          <p:cNvSpPr txBox="1"/>
          <p:nvPr/>
        </p:nvSpPr>
        <p:spPr>
          <a:xfrm>
            <a:off x="5509246" y="5486400"/>
            <a:ext cx="179961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figure of merit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D3D3B-D497-7E42-818C-58CDC1B60B53}"/>
              </a:ext>
            </a:extLst>
          </p:cNvPr>
          <p:cNvSpPr txBox="1"/>
          <p:nvPr/>
        </p:nvSpPr>
        <p:spPr>
          <a:xfrm>
            <a:off x="2189523" y="2628634"/>
            <a:ext cx="101087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1%/nA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0EBA2-5CE6-9E46-B05F-62448B708CB0}"/>
              </a:ext>
            </a:extLst>
          </p:cNvPr>
          <p:cNvSpPr txBox="1"/>
          <p:nvPr/>
        </p:nvSpPr>
        <p:spPr>
          <a:xfrm>
            <a:off x="1322962" y="3210128"/>
            <a:ext cx="1128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positive tracks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AF369-605C-644F-86B7-4EFCDD52771A}"/>
              </a:ext>
            </a:extLst>
          </p:cNvPr>
          <p:cNvSpPr txBox="1"/>
          <p:nvPr/>
        </p:nvSpPr>
        <p:spPr>
          <a:xfrm>
            <a:off x="2954115" y="3210128"/>
            <a:ext cx="1128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negative tracks</a:t>
            </a:r>
          </a:p>
        </p:txBody>
      </p:sp>
    </p:spTree>
    <p:extLst>
      <p:ext uri="{BB962C8B-B14F-4D97-AF65-F5344CB8AC3E}">
        <p14:creationId xmlns:p14="http://schemas.microsoft.com/office/powerpoint/2010/main" val="277778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1965434" y="274320"/>
            <a:ext cx="5213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HTCC Calibration Status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6A5015D-C836-D24A-BA97-6D8240AE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C1DEAC-522D-5946-98BD-C5AC02B615F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18F17-7491-744F-A5F3-6F4C38CBD5A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1" y="1236071"/>
            <a:ext cx="4663440" cy="3108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02B2EB-7F42-D24B-958A-27A5FF61DE73}"/>
              </a:ext>
            </a:extLst>
          </p:cNvPr>
          <p:cNvSpPr txBox="1"/>
          <p:nvPr/>
        </p:nvSpPr>
        <p:spPr>
          <a:xfrm>
            <a:off x="888116" y="850328"/>
            <a:ext cx="35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Gain matching uniformity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3A97DB-964C-7949-9EE7-92F14F6BD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79668"/>
            <a:ext cx="9144000" cy="19850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37B68E-EF34-964B-B82B-3F858BDBA5A1}"/>
              </a:ext>
            </a:extLst>
          </p:cNvPr>
          <p:cNvSpPr txBox="1"/>
          <p:nvPr/>
        </p:nvSpPr>
        <p:spPr>
          <a:xfrm>
            <a:off x="2804353" y="6181463"/>
            <a:ext cx="355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Typical Timing Calibration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B00DC4-59FC-1E49-8633-569748ADC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9"/>
          <a:stretch/>
        </p:blipFill>
        <p:spPr>
          <a:xfrm>
            <a:off x="5466914" y="1110811"/>
            <a:ext cx="3124200" cy="31102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470CC-95AA-0746-A884-E4B97E825035}"/>
              </a:ext>
            </a:extLst>
          </p:cNvPr>
          <p:cNvSpPr txBox="1"/>
          <p:nvPr/>
        </p:nvSpPr>
        <p:spPr>
          <a:xfrm>
            <a:off x="5838733" y="893732"/>
            <a:ext cx="280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Average NPhe Response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6A0576-0360-4B4F-A91C-2A7387D4434D}"/>
              </a:ext>
            </a:extLst>
          </p:cNvPr>
          <p:cNvSpPr txBox="1"/>
          <p:nvPr/>
        </p:nvSpPr>
        <p:spPr>
          <a:xfrm rot="16200000">
            <a:off x="4951285" y="2391508"/>
            <a:ext cx="723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HTCC</a:t>
            </a:r>
            <a:r>
              <a:rPr lang="en-US" sz="1400" baseline="-25000" dirty="0">
                <a:latin typeface="Comic Sans MS" panose="030F0902030302020204" pitchFamily="66" charset="0"/>
              </a:rPr>
              <a:t>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C66219-7E87-3D47-BDB5-5D64E870688C}"/>
              </a:ext>
            </a:extLst>
          </p:cNvPr>
          <p:cNvSpPr txBox="1"/>
          <p:nvPr/>
        </p:nvSpPr>
        <p:spPr>
          <a:xfrm>
            <a:off x="8095568" y="4225779"/>
            <a:ext cx="723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HTCC</a:t>
            </a:r>
            <a:r>
              <a:rPr lang="en-US" sz="1400" baseline="-25000" dirty="0">
                <a:latin typeface="Comic Sans MS" panose="030F0902030302020204" pitchFamily="66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290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4B3BE1-3DF5-E541-B900-5729CF17761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2521" t="4330" r="243" b="33733"/>
          <a:stretch/>
        </p:blipFill>
        <p:spPr>
          <a:xfrm>
            <a:off x="83319" y="312558"/>
            <a:ext cx="4663440" cy="2452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5002914" y="274320"/>
            <a:ext cx="35630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LTCC Status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285E6-58B4-A342-8C75-8F19856AB663}"/>
              </a:ext>
            </a:extLst>
          </p:cNvPr>
          <p:cNvSpPr txBox="1"/>
          <p:nvPr/>
        </p:nvSpPr>
        <p:spPr>
          <a:xfrm>
            <a:off x="4707847" y="4111197"/>
            <a:ext cx="4376217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Gain calibrations completed for LTCC</a:t>
            </a:r>
          </a:p>
          <a:p>
            <a:pPr marL="519113" lvl="1" indent="-230188">
              <a:spcAft>
                <a:spcPts val="600"/>
              </a:spcAft>
              <a:buClr>
                <a:srgbClr val="0070C0"/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hit cluster position and energy reconstruction not ready yet</a:t>
            </a:r>
          </a:p>
          <a:p>
            <a:pPr marL="173038" indent="-173038">
              <a:spcBef>
                <a:spcPts val="900"/>
              </a:spcBef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Timing calibration algorithm needs to be developed and tested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3B1DE-F04F-E94A-8B25-2A9744F83146}"/>
              </a:ext>
            </a:extLst>
          </p:cNvPr>
          <p:cNvSpPr txBox="1"/>
          <p:nvPr/>
        </p:nvSpPr>
        <p:spPr>
          <a:xfrm>
            <a:off x="4746759" y="987531"/>
            <a:ext cx="434908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Detector Configurations:</a:t>
            </a:r>
          </a:p>
          <a:p>
            <a:pPr marL="231775" indent="-231775">
              <a:spcBef>
                <a:spcPts val="6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Spring run: S2, S3, S5, S6; only S5 was (partially) filled with C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4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10</a:t>
            </a:r>
          </a:p>
          <a:p>
            <a:pPr marL="231775" indent="-231775">
              <a:spcBef>
                <a:spcPts val="600"/>
              </a:spcBef>
              <a:buClr>
                <a:srgbClr val="C00000"/>
              </a:buClr>
              <a:buSzPct val="80000"/>
              <a:buFont typeface="+mj-lt"/>
              <a:buAutoNum type="arabicPeriod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Fall run: S3, S5; only S3 was (partially) filled with C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4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10</a:t>
            </a:r>
          </a:p>
          <a:p>
            <a:pPr marL="460375" indent="-166688">
              <a:spcBef>
                <a:spcPts val="600"/>
              </a:spcBef>
              <a:buClr>
                <a:srgbClr val="72570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Gas levels of C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</a:rPr>
              <a:t>4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F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</a:rPr>
              <a:t>10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 varied with time in unknown way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SzPct val="80000"/>
              <a:buFont typeface="+mj-lt"/>
              <a:buAutoNum type="arabicPeriod" startAt="3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Winter run: S3, S5 filled with C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4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F</a:t>
            </a:r>
            <a:r>
              <a:rPr lang="en-US" baseline="-25000" dirty="0">
                <a:solidFill>
                  <a:srgbClr val="008C49"/>
                </a:solidFill>
                <a:latin typeface="Comic Sans MS" panose="030F0902030302020204" pitchFamily="66" charset="0"/>
              </a:rPr>
              <a:t>10</a:t>
            </a:r>
          </a:p>
          <a:p>
            <a:pPr marL="460375" indent="-166688">
              <a:spcBef>
                <a:spcPts val="600"/>
              </a:spcBef>
              <a:buClr>
                <a:srgbClr val="725704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Minimal leak rate in both boxes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F75BD46-8EB9-C842-BCCF-32F8ED77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FBA18-0F8B-1542-9B43-5A5EE3EC6D34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FBDE9-592A-6343-84C6-301BBC664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2"/>
          <a:stretch/>
        </p:blipFill>
        <p:spPr>
          <a:xfrm>
            <a:off x="978389" y="2844831"/>
            <a:ext cx="3017520" cy="36610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778651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1965434" y="274320"/>
            <a:ext cx="5213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RICH Calibration Status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0FC2433-0D3B-3B47-A996-40210558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2AB4A-74C7-3046-A10B-7B0C6DB1A2F0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F98C4-697B-364E-90C8-FC2505CD23CA}"/>
              </a:ext>
            </a:extLst>
          </p:cNvPr>
          <p:cNvSpPr txBox="1"/>
          <p:nvPr/>
        </p:nvSpPr>
        <p:spPr>
          <a:xfrm>
            <a:off x="397234" y="980750"/>
            <a:ext cx="8224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First version of the RICH time calibration suite ready</a:t>
            </a:r>
          </a:p>
          <a:p>
            <a:pPr marL="179388" lvl="1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total number of parameters is 25024 time offsets and 1564 time walk constants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tested only on run 4013 (software tag 5b.7.4)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B6FD4C5-59EB-6F40-A097-421F283BE2D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63833"/>
            <a:ext cx="37490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0FB1DB6-9D1A-424A-913F-03B6A7841B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8" y="4273172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7D13A1-4E3E-5149-88E0-687D3EF5A999}"/>
              </a:ext>
            </a:extLst>
          </p:cNvPr>
          <p:cNvSpPr txBox="1"/>
          <p:nvPr/>
        </p:nvSpPr>
        <p:spPr>
          <a:xfrm>
            <a:off x="587378" y="2159059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T = meas. – expected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71BF6E-AA94-2A43-8D53-62F4020C8B33}"/>
              </a:ext>
            </a:extLst>
          </p:cNvPr>
          <p:cNvSpPr txBox="1"/>
          <p:nvPr/>
        </p:nvSpPr>
        <p:spPr>
          <a:xfrm>
            <a:off x="744667" y="2685480"/>
            <a:ext cx="2369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902030302020204" pitchFamily="66" charset="0"/>
              </a:rPr>
              <a:t>before correction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3C6BA9-08D6-A347-8CE7-425060C16971}"/>
              </a:ext>
            </a:extLst>
          </p:cNvPr>
          <p:cNvSpPr txBox="1"/>
          <p:nvPr/>
        </p:nvSpPr>
        <p:spPr>
          <a:xfrm>
            <a:off x="839303" y="4602894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Comic Sans MS" panose="030F0902030302020204" pitchFamily="66" charset="0"/>
              </a:rPr>
              <a:t>after correction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47F05FBE-B049-DA4F-8690-AB7AAEB46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37" y="1575216"/>
            <a:ext cx="3724751" cy="251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FD2992AA-C6EA-AF4E-9D3E-F7E4C63E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13" y="4103357"/>
            <a:ext cx="36861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84B1063-692F-924D-BE06-12042AD1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05" y="4850900"/>
            <a:ext cx="2460308" cy="170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DABB515-3177-DD4D-949C-18E3A8EBFEC0}"/>
              </a:ext>
            </a:extLst>
          </p:cNvPr>
          <p:cNvSpPr txBox="1"/>
          <p:nvPr/>
        </p:nvSpPr>
        <p:spPr>
          <a:xfrm>
            <a:off x="4565247" y="5442254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Avg. res</a:t>
            </a:r>
          </a:p>
          <a:p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&lt;</a:t>
            </a:r>
            <a:r>
              <a:rPr lang="en-US" sz="14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1400" dirty="0">
                <a:solidFill>
                  <a:srgbClr val="C00000"/>
                </a:solidFill>
                <a:latin typeface="Comic Sans MS" panose="030F0902030302020204" pitchFamily="66" charset="0"/>
              </a:rPr>
              <a:t>&gt; = 0.65 ns</a:t>
            </a:r>
          </a:p>
        </p:txBody>
      </p:sp>
    </p:spTree>
    <p:extLst>
      <p:ext uri="{BB962C8B-B14F-4D97-AF65-F5344CB8AC3E}">
        <p14:creationId xmlns:p14="http://schemas.microsoft.com/office/powerpoint/2010/main" val="319375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D6C7B6-46D9-8840-B135-4A8BEFB1115D}"/>
              </a:ext>
            </a:extLst>
          </p:cNvPr>
          <p:cNvSpPr txBox="1"/>
          <p:nvPr/>
        </p:nvSpPr>
        <p:spPr>
          <a:xfrm>
            <a:off x="371783" y="274320"/>
            <a:ext cx="85107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RICH Cherenkov Angle Reconstruction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DB99C64-23CC-FD4F-8C57-74F70D82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FE1FF-E842-A348-9072-9CBCB6C68CAB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04A52-4663-B145-8C45-9F6401C0B237}"/>
              </a:ext>
            </a:extLst>
          </p:cNvPr>
          <p:cNvSpPr txBox="1"/>
          <p:nvPr/>
        </p:nvSpPr>
        <p:spPr>
          <a:xfrm>
            <a:off x="640224" y="1057541"/>
            <a:ext cx="433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Events with 1 electron in the RICH 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On-time photons, direct detection (no reflections)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C970806-66AD-7F44-80BD-E901B224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1" y="2038637"/>
            <a:ext cx="4114800" cy="365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E42373-F4FB-174D-8701-AC1B201A93AA}"/>
              </a:ext>
            </a:extLst>
          </p:cNvPr>
          <p:cNvSpPr txBox="1"/>
          <p:nvPr/>
        </p:nvSpPr>
        <p:spPr>
          <a:xfrm rot="16200000">
            <a:off x="-536196" y="2880065"/>
            <a:ext cx="206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Cherenkov angle [rad]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1153FCE2-04A1-4344-A3CF-36B64F97D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43" y="1291982"/>
            <a:ext cx="3191871" cy="30956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8E8CC1-39D3-0D44-AEED-310C37E334E4}"/>
              </a:ext>
            </a:extLst>
          </p:cNvPr>
          <p:cNvSpPr txBox="1"/>
          <p:nvPr/>
        </p:nvSpPr>
        <p:spPr>
          <a:xfrm>
            <a:off x="7792497" y="953428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PMT 9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5193416-1A17-6D43-9913-9EBFF9FD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89" y="4462872"/>
            <a:ext cx="2815421" cy="194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77C000-486F-194F-A5B8-4A5DFBE98D47}"/>
              </a:ext>
            </a:extLst>
          </p:cNvPr>
          <p:cNvSpPr txBox="1"/>
          <p:nvPr/>
        </p:nvSpPr>
        <p:spPr>
          <a:xfrm>
            <a:off x="5853843" y="5435768"/>
            <a:ext cx="14814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</a:rPr>
              <a:t>channel 4416</a:t>
            </a:r>
          </a:p>
          <a:p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Comic Sans MS" panose="030F0902030302020204" pitchFamily="66" charset="0"/>
              </a:rPr>
              <a:t>(</a:t>
            </a:r>
            <a:r>
              <a:rPr lang="en-US" sz="1600" dirty="0">
                <a:latin typeface="Symbol" pitchFamily="2" charset="2"/>
              </a:rPr>
              <a:t>q</a:t>
            </a:r>
            <a:r>
              <a:rPr lang="en-US" sz="1600" dirty="0">
                <a:latin typeface="Comic Sans MS" panose="030F0902030302020204" pitchFamily="66" charset="0"/>
              </a:rPr>
              <a:t>) ~ 5 mrad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B49FED-5A07-AA45-8509-EF6929203F33}"/>
              </a:ext>
            </a:extLst>
          </p:cNvPr>
          <p:cNvSpPr txBox="1"/>
          <p:nvPr/>
        </p:nvSpPr>
        <p:spPr>
          <a:xfrm>
            <a:off x="398905" y="5708144"/>
            <a:ext cx="5127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Single photon resolution close to the goal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Expected improvement from misalignment corr. 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omic Sans MS" panose="030F0902030302020204" pitchFamily="66" charset="0"/>
              </a:rPr>
              <a:t>Reflected photon reconstruction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1151654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E1944A-DF9A-EB4C-A27A-FCCA33E638F6}"/>
              </a:ext>
            </a:extLst>
          </p:cNvPr>
          <p:cNvSpPr txBox="1"/>
          <p:nvPr/>
        </p:nvSpPr>
        <p:spPr>
          <a:xfrm>
            <a:off x="3197586" y="274320"/>
            <a:ext cx="2755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CND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551F0-E5F6-AE45-B7C3-FDFFBA5672AD}"/>
              </a:ext>
            </a:extLst>
          </p:cNvPr>
          <p:cNvSpPr txBox="1"/>
          <p:nvPr/>
        </p:nvSpPr>
        <p:spPr>
          <a:xfrm>
            <a:off x="264695" y="1013765"/>
            <a:ext cx="475936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Calibration suite fully functional</a:t>
            </a:r>
          </a:p>
          <a:p>
            <a:pPr marL="179388" indent="-179388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Work in progress:</a:t>
            </a:r>
          </a:p>
          <a:p>
            <a:pPr marL="514350" lvl="1" indent="-168275"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Study resolution limitations</a:t>
            </a:r>
          </a:p>
          <a:p>
            <a:pPr marL="514350" lvl="1" indent="-168275">
              <a:spcAft>
                <a:spcPts val="3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Develop neutral identification in EB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89F6371D-D5C2-2B48-BDFA-3D9FD520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2C2D38-EC56-6544-BC78-06F4F8E6D0C5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511072-B8B2-6F42-BEA2-51060D7C2F9C}"/>
              </a:ext>
            </a:extLst>
          </p:cNvPr>
          <p:cNvGrpSpPr/>
          <p:nvPr/>
        </p:nvGrpSpPr>
        <p:grpSpPr>
          <a:xfrm>
            <a:off x="5482431" y="933433"/>
            <a:ext cx="3474720" cy="1828800"/>
            <a:chOff x="5425253" y="4460790"/>
            <a:chExt cx="3474720" cy="1828800"/>
          </a:xfrm>
        </p:grpSpPr>
        <p:pic>
          <p:nvPicPr>
            <p:cNvPr id="30" name="Image 5">
              <a:extLst>
                <a:ext uri="{FF2B5EF4-FFF2-40B4-BE49-F238E27FC236}">
                  <a16:creationId xmlns:a16="http://schemas.microsoft.com/office/drawing/2014/main" id="{62D6C671-7BFE-1546-A91D-29C915775EE9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8" b="886"/>
            <a:stretch/>
          </p:blipFill>
          <p:spPr>
            <a:xfrm>
              <a:off x="5425253" y="4460790"/>
              <a:ext cx="3474720" cy="1828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D1E7EF-5FC9-F74A-A974-D4C61EBFAEA5}"/>
                </a:ext>
              </a:extLst>
            </p:cNvPr>
            <p:cNvSpPr txBox="1"/>
            <p:nvPr/>
          </p:nvSpPr>
          <p:spPr>
            <a:xfrm>
              <a:off x="7292243" y="4605284"/>
              <a:ext cx="14032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Symbol" pitchFamily="2" charset="2"/>
                </a:rPr>
                <a:t>d</a:t>
              </a:r>
              <a:r>
                <a:rPr lang="en-US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t = 156 ps</a:t>
              </a:r>
            </a:p>
          </p:txBody>
        </p:sp>
      </p:grpSp>
      <p:pic>
        <p:nvPicPr>
          <p:cNvPr id="29" name="Image 4">
            <a:extLst>
              <a:ext uri="{FF2B5EF4-FFF2-40B4-BE49-F238E27FC236}">
                <a16:creationId xmlns:a16="http://schemas.microsoft.com/office/drawing/2014/main" id="{A398B867-EC51-8047-8267-4914057A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3" y="2866701"/>
            <a:ext cx="3657600" cy="1828800"/>
          </a:xfrm>
          <a:prstGeom prst="rect">
            <a:avLst/>
          </a:prstGeom>
        </p:spPr>
      </p:pic>
      <p:pic>
        <p:nvPicPr>
          <p:cNvPr id="31" name="Espace réservé du contenu 5">
            <a:extLst>
              <a:ext uri="{FF2B5EF4-FFF2-40B4-BE49-F238E27FC236}">
                <a16:creationId xmlns:a16="http://schemas.microsoft.com/office/drawing/2014/main" id="{74125D3F-E963-6344-AF0F-57FC2511204D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/>
          <a:stretch/>
        </p:blipFill>
        <p:spPr>
          <a:xfrm>
            <a:off x="96578" y="4635253"/>
            <a:ext cx="3017520" cy="1920240"/>
          </a:xfrm>
          <a:prstGeom prst="rect">
            <a:avLst/>
          </a:prstGeom>
        </p:spPr>
      </p:pic>
      <p:pic>
        <p:nvPicPr>
          <p:cNvPr id="32" name="Espace réservé du contenu 6">
            <a:extLst>
              <a:ext uri="{FF2B5EF4-FFF2-40B4-BE49-F238E27FC236}">
                <a16:creationId xmlns:a16="http://schemas.microsoft.com/office/drawing/2014/main" id="{EF31E3F0-3736-3D4D-97B0-38C4F749F539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>
          <a:xfrm>
            <a:off x="96578" y="2626620"/>
            <a:ext cx="3017520" cy="1920240"/>
          </a:xfrm>
          <a:prstGeom prst="rect">
            <a:avLst/>
          </a:prstGeom>
        </p:spPr>
      </p:pic>
      <p:sp>
        <p:nvSpPr>
          <p:cNvPr id="33" name="ZoneTexte 9">
            <a:extLst>
              <a:ext uri="{FF2B5EF4-FFF2-40B4-BE49-F238E27FC236}">
                <a16:creationId xmlns:a16="http://schemas.microsoft.com/office/drawing/2014/main" id="{65BCF38F-FAD2-EE4E-8CD2-E3F4198C0B4D}"/>
              </a:ext>
            </a:extLst>
          </p:cNvPr>
          <p:cNvSpPr txBox="1"/>
          <p:nvPr/>
        </p:nvSpPr>
        <p:spPr>
          <a:xfrm>
            <a:off x="2865924" y="5388592"/>
            <a:ext cx="1925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Missing neutrons</a:t>
            </a:r>
            <a:endParaRPr lang="fr-FR" sz="1600" dirty="0">
              <a:solidFill>
                <a:srgbClr val="7030A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4" name="ZoneTexte 10">
            <a:extLst>
              <a:ext uri="{FF2B5EF4-FFF2-40B4-BE49-F238E27FC236}">
                <a16:creationId xmlns:a16="http://schemas.microsoft.com/office/drawing/2014/main" id="{C4361891-B7B8-FA48-8EDA-9F79BBA3ED15}"/>
              </a:ext>
            </a:extLst>
          </p:cNvPr>
          <p:cNvSpPr txBox="1"/>
          <p:nvPr/>
        </p:nvSpPr>
        <p:spPr>
          <a:xfrm>
            <a:off x="2882954" y="3417463"/>
            <a:ext cx="1536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CND neutrons</a:t>
            </a:r>
            <a:endParaRPr lang="fr-FR" sz="1600" dirty="0">
              <a:solidFill>
                <a:srgbClr val="7030A0"/>
              </a:solidFill>
              <a:latin typeface="Comic Sans MS" panose="030F09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ZoneTexte 11">
            <a:extLst>
              <a:ext uri="{FF2B5EF4-FFF2-40B4-BE49-F238E27FC236}">
                <a16:creationId xmlns:a16="http://schemas.microsoft.com/office/drawing/2014/main" id="{ABD4AA5E-208D-584C-847C-9479A083A056}"/>
              </a:ext>
            </a:extLst>
          </p:cNvPr>
          <p:cNvSpPr txBox="1"/>
          <p:nvPr/>
        </p:nvSpPr>
        <p:spPr>
          <a:xfrm>
            <a:off x="3185553" y="4364404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= efficiency~8.2%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2AE24B-4DEE-AD4E-B31D-643865DF53BC}"/>
              </a:ext>
            </a:extLst>
          </p:cNvPr>
          <p:cNvCxnSpPr>
            <a:cxnSpLocks/>
          </p:cNvCxnSpPr>
          <p:nvPr/>
        </p:nvCxnSpPr>
        <p:spPr>
          <a:xfrm>
            <a:off x="96578" y="4546860"/>
            <a:ext cx="3067348" cy="13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77B781-1E7A-8A48-9B5F-7C20A8C4BC43}"/>
              </a:ext>
            </a:extLst>
          </p:cNvPr>
          <p:cNvSpPr txBox="1"/>
          <p:nvPr/>
        </p:nvSpPr>
        <p:spPr>
          <a:xfrm>
            <a:off x="3003809" y="6027757"/>
            <a:ext cx="1115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run 3842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915A2-E6A8-064A-9B97-5ED1DEA4A0F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90991" y="4706854"/>
            <a:ext cx="36576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C4052-7A6A-164A-A8A1-B447EFE8BF9D}"/>
              </a:ext>
            </a:extLst>
          </p:cNvPr>
          <p:cNvSpPr txBox="1"/>
          <p:nvPr/>
        </p:nvSpPr>
        <p:spPr>
          <a:xfrm>
            <a:off x="3363310" y="2626620"/>
            <a:ext cx="1282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p(</a:t>
            </a:r>
            <a:r>
              <a:rPr lang="en-US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e,e'</a:t>
            </a:r>
            <a:r>
              <a:rPr lang="en-US" dirty="0" err="1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baseline="30000" dirty="0">
                <a:solidFill>
                  <a:srgbClr val="C00000"/>
                </a:solidFill>
                <a:latin typeface="Comic Sans MS" panose="030F0902030302020204" pitchFamily="66" charset="0"/>
              </a:rPr>
              <a:t>+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)X</a:t>
            </a:r>
          </a:p>
        </p:txBody>
      </p:sp>
    </p:spTree>
    <p:extLst>
      <p:ext uri="{BB962C8B-B14F-4D97-AF65-F5344CB8AC3E}">
        <p14:creationId xmlns:p14="http://schemas.microsoft.com/office/powerpoint/2010/main" val="147996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9209FF3-4A7C-9D40-B006-8DDD486C17F8}"/>
              </a:ext>
            </a:extLst>
          </p:cNvPr>
          <p:cNvSpPr txBox="1"/>
          <p:nvPr/>
        </p:nvSpPr>
        <p:spPr>
          <a:xfrm>
            <a:off x="3063934" y="274320"/>
            <a:ext cx="30540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BAND Status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6986BCF8-1266-7B4D-9F84-C7F15437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4013C8-4CD1-BF4E-BC5B-AD21F7991B9F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A983CAB-29AD-3442-8C9A-1E94821B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0714" y="907007"/>
            <a:ext cx="3200400" cy="383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CF2B1F9C-E0B7-2441-A33E-3C60D68B2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3973" t="18497" r="13089" b="18256"/>
          <a:stretch>
            <a:fillRect/>
          </a:stretch>
        </p:blipFill>
        <p:spPr>
          <a:xfrm>
            <a:off x="504836" y="1747308"/>
            <a:ext cx="4206240" cy="2171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598" extrusionOk="0">
                <a:moveTo>
                  <a:pt x="10688" y="0"/>
                </a:moveTo>
                <a:cubicBezTo>
                  <a:pt x="4530" y="0"/>
                  <a:pt x="3692" y="16"/>
                  <a:pt x="3551" y="131"/>
                </a:cubicBezTo>
                <a:cubicBezTo>
                  <a:pt x="3422" y="236"/>
                  <a:pt x="3286" y="251"/>
                  <a:pt x="2842" y="206"/>
                </a:cubicBezTo>
                <a:cubicBezTo>
                  <a:pt x="2540" y="174"/>
                  <a:pt x="2142" y="177"/>
                  <a:pt x="1956" y="211"/>
                </a:cubicBezTo>
                <a:lnTo>
                  <a:pt x="1619" y="272"/>
                </a:lnTo>
                <a:lnTo>
                  <a:pt x="1619" y="555"/>
                </a:lnTo>
                <a:lnTo>
                  <a:pt x="1619" y="839"/>
                </a:lnTo>
                <a:lnTo>
                  <a:pt x="1955" y="903"/>
                </a:lnTo>
                <a:cubicBezTo>
                  <a:pt x="2140" y="937"/>
                  <a:pt x="2552" y="935"/>
                  <a:pt x="2874" y="903"/>
                </a:cubicBezTo>
                <a:cubicBezTo>
                  <a:pt x="3384" y="851"/>
                  <a:pt x="3474" y="861"/>
                  <a:pt x="3573" y="988"/>
                </a:cubicBezTo>
                <a:lnTo>
                  <a:pt x="3686" y="1135"/>
                </a:lnTo>
                <a:lnTo>
                  <a:pt x="3582" y="1298"/>
                </a:lnTo>
                <a:cubicBezTo>
                  <a:pt x="3487" y="1449"/>
                  <a:pt x="3432" y="1459"/>
                  <a:pt x="2883" y="1405"/>
                </a:cubicBezTo>
                <a:cubicBezTo>
                  <a:pt x="2556" y="1372"/>
                  <a:pt x="2137" y="1371"/>
                  <a:pt x="1954" y="1405"/>
                </a:cubicBezTo>
                <a:lnTo>
                  <a:pt x="1619" y="1466"/>
                </a:lnTo>
                <a:lnTo>
                  <a:pt x="1619" y="1749"/>
                </a:lnTo>
                <a:lnTo>
                  <a:pt x="1619" y="2035"/>
                </a:lnTo>
                <a:lnTo>
                  <a:pt x="1955" y="2096"/>
                </a:lnTo>
                <a:cubicBezTo>
                  <a:pt x="2140" y="2130"/>
                  <a:pt x="2552" y="2132"/>
                  <a:pt x="2874" y="2099"/>
                </a:cubicBezTo>
                <a:cubicBezTo>
                  <a:pt x="3384" y="2047"/>
                  <a:pt x="3474" y="2058"/>
                  <a:pt x="3573" y="2185"/>
                </a:cubicBezTo>
                <a:lnTo>
                  <a:pt x="3686" y="2331"/>
                </a:lnTo>
                <a:lnTo>
                  <a:pt x="3582" y="2494"/>
                </a:lnTo>
                <a:cubicBezTo>
                  <a:pt x="3487" y="2645"/>
                  <a:pt x="3432" y="2653"/>
                  <a:pt x="2883" y="2599"/>
                </a:cubicBezTo>
                <a:cubicBezTo>
                  <a:pt x="2556" y="2566"/>
                  <a:pt x="2137" y="2567"/>
                  <a:pt x="1954" y="2601"/>
                </a:cubicBezTo>
                <a:lnTo>
                  <a:pt x="1619" y="2663"/>
                </a:lnTo>
                <a:lnTo>
                  <a:pt x="1619" y="2946"/>
                </a:lnTo>
                <a:lnTo>
                  <a:pt x="1619" y="3231"/>
                </a:lnTo>
                <a:lnTo>
                  <a:pt x="1956" y="3293"/>
                </a:lnTo>
                <a:cubicBezTo>
                  <a:pt x="2142" y="3327"/>
                  <a:pt x="2540" y="3327"/>
                  <a:pt x="2844" y="3296"/>
                </a:cubicBezTo>
                <a:cubicBezTo>
                  <a:pt x="3189" y="3260"/>
                  <a:pt x="3439" y="3273"/>
                  <a:pt x="3513" y="3328"/>
                </a:cubicBezTo>
                <a:cubicBezTo>
                  <a:pt x="3762" y="3513"/>
                  <a:pt x="3569" y="3587"/>
                  <a:pt x="2836" y="3587"/>
                </a:cubicBezTo>
                <a:cubicBezTo>
                  <a:pt x="2246" y="3587"/>
                  <a:pt x="2067" y="3613"/>
                  <a:pt x="1962" y="3720"/>
                </a:cubicBezTo>
                <a:cubicBezTo>
                  <a:pt x="1851" y="3833"/>
                  <a:pt x="1734" y="3845"/>
                  <a:pt x="1249" y="3795"/>
                </a:cubicBezTo>
                <a:cubicBezTo>
                  <a:pt x="930" y="3762"/>
                  <a:pt x="520" y="3761"/>
                  <a:pt x="337" y="3795"/>
                </a:cubicBezTo>
                <a:lnTo>
                  <a:pt x="5" y="3856"/>
                </a:lnTo>
                <a:lnTo>
                  <a:pt x="5" y="4142"/>
                </a:lnTo>
                <a:lnTo>
                  <a:pt x="5" y="4428"/>
                </a:lnTo>
                <a:lnTo>
                  <a:pt x="299" y="4489"/>
                </a:lnTo>
                <a:cubicBezTo>
                  <a:pt x="460" y="4523"/>
                  <a:pt x="864" y="4526"/>
                  <a:pt x="1194" y="4495"/>
                </a:cubicBezTo>
                <a:cubicBezTo>
                  <a:pt x="1705" y="4447"/>
                  <a:pt x="1817" y="4458"/>
                  <a:pt x="1934" y="4577"/>
                </a:cubicBezTo>
                <a:lnTo>
                  <a:pt x="2072" y="4719"/>
                </a:lnTo>
                <a:lnTo>
                  <a:pt x="1970" y="4882"/>
                </a:lnTo>
                <a:cubicBezTo>
                  <a:pt x="1877" y="5029"/>
                  <a:pt x="1794" y="5043"/>
                  <a:pt x="1100" y="5037"/>
                </a:cubicBezTo>
                <a:cubicBezTo>
                  <a:pt x="-134" y="5026"/>
                  <a:pt x="5" y="4982"/>
                  <a:pt x="5" y="5379"/>
                </a:cubicBezTo>
                <a:lnTo>
                  <a:pt x="5" y="5720"/>
                </a:lnTo>
                <a:lnTo>
                  <a:pt x="957" y="5720"/>
                </a:lnTo>
                <a:cubicBezTo>
                  <a:pt x="1714" y="5720"/>
                  <a:pt x="1926" y="5746"/>
                  <a:pt x="1993" y="5843"/>
                </a:cubicBezTo>
                <a:cubicBezTo>
                  <a:pt x="2063" y="5944"/>
                  <a:pt x="2067" y="5986"/>
                  <a:pt x="2020" y="6078"/>
                </a:cubicBezTo>
                <a:cubicBezTo>
                  <a:pt x="1978" y="6163"/>
                  <a:pt x="1723" y="6198"/>
                  <a:pt x="984" y="6217"/>
                </a:cubicBezTo>
                <a:lnTo>
                  <a:pt x="5" y="6241"/>
                </a:lnTo>
                <a:lnTo>
                  <a:pt x="5" y="6580"/>
                </a:lnTo>
                <a:lnTo>
                  <a:pt x="5" y="6914"/>
                </a:lnTo>
                <a:lnTo>
                  <a:pt x="957" y="6914"/>
                </a:lnTo>
                <a:cubicBezTo>
                  <a:pt x="1736" y="6914"/>
                  <a:pt x="1924" y="6938"/>
                  <a:pt x="1993" y="7042"/>
                </a:cubicBezTo>
                <a:cubicBezTo>
                  <a:pt x="2077" y="7169"/>
                  <a:pt x="2077" y="7172"/>
                  <a:pt x="1993" y="7299"/>
                </a:cubicBezTo>
                <a:cubicBezTo>
                  <a:pt x="1924" y="7404"/>
                  <a:pt x="1736" y="7427"/>
                  <a:pt x="957" y="7427"/>
                </a:cubicBezTo>
                <a:lnTo>
                  <a:pt x="5" y="7427"/>
                </a:lnTo>
                <a:lnTo>
                  <a:pt x="5" y="7769"/>
                </a:lnTo>
                <a:lnTo>
                  <a:pt x="5" y="8111"/>
                </a:lnTo>
                <a:lnTo>
                  <a:pt x="938" y="8111"/>
                </a:lnTo>
                <a:cubicBezTo>
                  <a:pt x="1784" y="8111"/>
                  <a:pt x="1880" y="8126"/>
                  <a:pt x="1971" y="8271"/>
                </a:cubicBezTo>
                <a:lnTo>
                  <a:pt x="2072" y="8431"/>
                </a:lnTo>
                <a:lnTo>
                  <a:pt x="1934" y="8570"/>
                </a:lnTo>
                <a:cubicBezTo>
                  <a:pt x="1817" y="8689"/>
                  <a:pt x="1705" y="8703"/>
                  <a:pt x="1194" y="8655"/>
                </a:cubicBezTo>
                <a:cubicBezTo>
                  <a:pt x="864" y="8625"/>
                  <a:pt x="460" y="8627"/>
                  <a:pt x="299" y="8661"/>
                </a:cubicBezTo>
                <a:lnTo>
                  <a:pt x="5" y="8722"/>
                </a:lnTo>
                <a:lnTo>
                  <a:pt x="5" y="9008"/>
                </a:lnTo>
                <a:lnTo>
                  <a:pt x="5" y="9291"/>
                </a:lnTo>
                <a:lnTo>
                  <a:pt x="338" y="9353"/>
                </a:lnTo>
                <a:cubicBezTo>
                  <a:pt x="522" y="9386"/>
                  <a:pt x="942" y="9388"/>
                  <a:pt x="1269" y="9355"/>
                </a:cubicBezTo>
                <a:cubicBezTo>
                  <a:pt x="1819" y="9301"/>
                  <a:pt x="1873" y="9310"/>
                  <a:pt x="1969" y="9462"/>
                </a:cubicBezTo>
                <a:lnTo>
                  <a:pt x="2072" y="9625"/>
                </a:lnTo>
                <a:lnTo>
                  <a:pt x="1934" y="9766"/>
                </a:lnTo>
                <a:cubicBezTo>
                  <a:pt x="1817" y="9886"/>
                  <a:pt x="1705" y="9897"/>
                  <a:pt x="1194" y="9849"/>
                </a:cubicBezTo>
                <a:cubicBezTo>
                  <a:pt x="864" y="9818"/>
                  <a:pt x="460" y="9823"/>
                  <a:pt x="299" y="9857"/>
                </a:cubicBezTo>
                <a:lnTo>
                  <a:pt x="5" y="9919"/>
                </a:lnTo>
                <a:lnTo>
                  <a:pt x="5" y="10202"/>
                </a:lnTo>
                <a:lnTo>
                  <a:pt x="5" y="10488"/>
                </a:lnTo>
                <a:lnTo>
                  <a:pt x="338" y="10549"/>
                </a:lnTo>
                <a:cubicBezTo>
                  <a:pt x="522" y="10583"/>
                  <a:pt x="942" y="10581"/>
                  <a:pt x="1269" y="10549"/>
                </a:cubicBezTo>
                <a:cubicBezTo>
                  <a:pt x="1819" y="10494"/>
                  <a:pt x="1873" y="10504"/>
                  <a:pt x="1969" y="10656"/>
                </a:cubicBezTo>
                <a:lnTo>
                  <a:pt x="2072" y="10821"/>
                </a:lnTo>
                <a:lnTo>
                  <a:pt x="1934" y="10960"/>
                </a:lnTo>
                <a:cubicBezTo>
                  <a:pt x="1817" y="11080"/>
                  <a:pt x="1705" y="11093"/>
                  <a:pt x="1194" y="11046"/>
                </a:cubicBezTo>
                <a:cubicBezTo>
                  <a:pt x="864" y="11015"/>
                  <a:pt x="460" y="11017"/>
                  <a:pt x="299" y="11051"/>
                </a:cubicBezTo>
                <a:lnTo>
                  <a:pt x="5" y="11112"/>
                </a:lnTo>
                <a:lnTo>
                  <a:pt x="5" y="11396"/>
                </a:lnTo>
                <a:lnTo>
                  <a:pt x="5" y="11681"/>
                </a:lnTo>
                <a:lnTo>
                  <a:pt x="338" y="11743"/>
                </a:lnTo>
                <a:cubicBezTo>
                  <a:pt x="522" y="11776"/>
                  <a:pt x="942" y="11778"/>
                  <a:pt x="1269" y="11745"/>
                </a:cubicBezTo>
                <a:cubicBezTo>
                  <a:pt x="1819" y="11691"/>
                  <a:pt x="1873" y="11700"/>
                  <a:pt x="1969" y="11852"/>
                </a:cubicBezTo>
                <a:lnTo>
                  <a:pt x="2072" y="12015"/>
                </a:lnTo>
                <a:lnTo>
                  <a:pt x="1933" y="12157"/>
                </a:lnTo>
                <a:cubicBezTo>
                  <a:pt x="1814" y="12277"/>
                  <a:pt x="1709" y="12291"/>
                  <a:pt x="1235" y="12242"/>
                </a:cubicBezTo>
                <a:cubicBezTo>
                  <a:pt x="929" y="12210"/>
                  <a:pt x="526" y="12213"/>
                  <a:pt x="341" y="12247"/>
                </a:cubicBezTo>
                <a:lnTo>
                  <a:pt x="5" y="12309"/>
                </a:lnTo>
                <a:lnTo>
                  <a:pt x="5" y="12595"/>
                </a:lnTo>
                <a:lnTo>
                  <a:pt x="5" y="12878"/>
                </a:lnTo>
                <a:lnTo>
                  <a:pt x="299" y="12939"/>
                </a:lnTo>
                <a:cubicBezTo>
                  <a:pt x="460" y="12973"/>
                  <a:pt x="864" y="12978"/>
                  <a:pt x="1194" y="12947"/>
                </a:cubicBezTo>
                <a:cubicBezTo>
                  <a:pt x="1705" y="12899"/>
                  <a:pt x="1817" y="12911"/>
                  <a:pt x="1934" y="13030"/>
                </a:cubicBezTo>
                <a:lnTo>
                  <a:pt x="2072" y="13171"/>
                </a:lnTo>
                <a:lnTo>
                  <a:pt x="1967" y="13337"/>
                </a:lnTo>
                <a:cubicBezTo>
                  <a:pt x="1870" y="13492"/>
                  <a:pt x="1819" y="13500"/>
                  <a:pt x="1264" y="13444"/>
                </a:cubicBezTo>
                <a:cubicBezTo>
                  <a:pt x="935" y="13411"/>
                  <a:pt x="517" y="13411"/>
                  <a:pt x="336" y="13444"/>
                </a:cubicBezTo>
                <a:lnTo>
                  <a:pt x="5" y="13503"/>
                </a:lnTo>
                <a:lnTo>
                  <a:pt x="5" y="13788"/>
                </a:lnTo>
                <a:lnTo>
                  <a:pt x="5" y="14074"/>
                </a:lnTo>
                <a:lnTo>
                  <a:pt x="299" y="14136"/>
                </a:lnTo>
                <a:cubicBezTo>
                  <a:pt x="460" y="14169"/>
                  <a:pt x="864" y="14172"/>
                  <a:pt x="1194" y="14141"/>
                </a:cubicBezTo>
                <a:cubicBezTo>
                  <a:pt x="1705" y="14093"/>
                  <a:pt x="1817" y="14104"/>
                  <a:pt x="1934" y="14224"/>
                </a:cubicBezTo>
                <a:lnTo>
                  <a:pt x="2072" y="14365"/>
                </a:lnTo>
                <a:lnTo>
                  <a:pt x="1971" y="14525"/>
                </a:lnTo>
                <a:cubicBezTo>
                  <a:pt x="1880" y="14670"/>
                  <a:pt x="1784" y="14683"/>
                  <a:pt x="938" y="14683"/>
                </a:cubicBezTo>
                <a:lnTo>
                  <a:pt x="5" y="14683"/>
                </a:lnTo>
                <a:lnTo>
                  <a:pt x="5" y="15025"/>
                </a:lnTo>
                <a:lnTo>
                  <a:pt x="5" y="15369"/>
                </a:lnTo>
                <a:lnTo>
                  <a:pt x="957" y="15369"/>
                </a:lnTo>
                <a:cubicBezTo>
                  <a:pt x="1684" y="15369"/>
                  <a:pt x="1926" y="15394"/>
                  <a:pt x="1988" y="15482"/>
                </a:cubicBezTo>
                <a:cubicBezTo>
                  <a:pt x="2064" y="15591"/>
                  <a:pt x="2063" y="15603"/>
                  <a:pt x="1964" y="15738"/>
                </a:cubicBezTo>
                <a:cubicBezTo>
                  <a:pt x="1876" y="15859"/>
                  <a:pt x="1727" y="15879"/>
                  <a:pt x="934" y="15879"/>
                </a:cubicBezTo>
                <a:lnTo>
                  <a:pt x="5" y="15879"/>
                </a:lnTo>
                <a:lnTo>
                  <a:pt x="5" y="16221"/>
                </a:lnTo>
                <a:lnTo>
                  <a:pt x="5" y="16563"/>
                </a:lnTo>
                <a:lnTo>
                  <a:pt x="957" y="16563"/>
                </a:lnTo>
                <a:cubicBezTo>
                  <a:pt x="1736" y="16563"/>
                  <a:pt x="1924" y="16587"/>
                  <a:pt x="1993" y="16691"/>
                </a:cubicBezTo>
                <a:cubicBezTo>
                  <a:pt x="2077" y="16818"/>
                  <a:pt x="2077" y="16818"/>
                  <a:pt x="1993" y="16945"/>
                </a:cubicBezTo>
                <a:cubicBezTo>
                  <a:pt x="1924" y="17050"/>
                  <a:pt x="1736" y="17073"/>
                  <a:pt x="957" y="17073"/>
                </a:cubicBezTo>
                <a:lnTo>
                  <a:pt x="5" y="17073"/>
                </a:lnTo>
                <a:lnTo>
                  <a:pt x="5" y="17418"/>
                </a:lnTo>
                <a:lnTo>
                  <a:pt x="5" y="17757"/>
                </a:lnTo>
                <a:lnTo>
                  <a:pt x="919" y="17757"/>
                </a:lnTo>
                <a:cubicBezTo>
                  <a:pt x="1795" y="17757"/>
                  <a:pt x="2055" y="17817"/>
                  <a:pt x="2055" y="18016"/>
                </a:cubicBezTo>
                <a:cubicBezTo>
                  <a:pt x="2055" y="18067"/>
                  <a:pt x="1990" y="18163"/>
                  <a:pt x="1908" y="18230"/>
                </a:cubicBezTo>
                <a:cubicBezTo>
                  <a:pt x="1795" y="18323"/>
                  <a:pt x="1629" y="18336"/>
                  <a:pt x="1178" y="18296"/>
                </a:cubicBezTo>
                <a:cubicBezTo>
                  <a:pt x="857" y="18268"/>
                  <a:pt x="461" y="18273"/>
                  <a:pt x="299" y="18307"/>
                </a:cubicBezTo>
                <a:lnTo>
                  <a:pt x="5" y="18369"/>
                </a:lnTo>
                <a:lnTo>
                  <a:pt x="5" y="18654"/>
                </a:lnTo>
                <a:lnTo>
                  <a:pt x="5" y="18940"/>
                </a:lnTo>
                <a:lnTo>
                  <a:pt x="336" y="18999"/>
                </a:lnTo>
                <a:cubicBezTo>
                  <a:pt x="517" y="19032"/>
                  <a:pt x="935" y="19032"/>
                  <a:pt x="1264" y="18999"/>
                </a:cubicBezTo>
                <a:cubicBezTo>
                  <a:pt x="1819" y="18943"/>
                  <a:pt x="1870" y="18951"/>
                  <a:pt x="1967" y="19106"/>
                </a:cubicBezTo>
                <a:lnTo>
                  <a:pt x="2072" y="19271"/>
                </a:lnTo>
                <a:lnTo>
                  <a:pt x="1934" y="19413"/>
                </a:lnTo>
                <a:cubicBezTo>
                  <a:pt x="1817" y="19532"/>
                  <a:pt x="1705" y="19543"/>
                  <a:pt x="1194" y="19496"/>
                </a:cubicBezTo>
                <a:cubicBezTo>
                  <a:pt x="864" y="19465"/>
                  <a:pt x="460" y="19470"/>
                  <a:pt x="299" y="19504"/>
                </a:cubicBezTo>
                <a:lnTo>
                  <a:pt x="5" y="19565"/>
                </a:lnTo>
                <a:lnTo>
                  <a:pt x="5" y="19848"/>
                </a:lnTo>
                <a:lnTo>
                  <a:pt x="5" y="20134"/>
                </a:lnTo>
                <a:lnTo>
                  <a:pt x="338" y="20195"/>
                </a:lnTo>
                <a:cubicBezTo>
                  <a:pt x="522" y="20229"/>
                  <a:pt x="942" y="20230"/>
                  <a:pt x="1269" y="20198"/>
                </a:cubicBezTo>
                <a:cubicBezTo>
                  <a:pt x="1819" y="20143"/>
                  <a:pt x="1873" y="20150"/>
                  <a:pt x="1969" y="20302"/>
                </a:cubicBezTo>
                <a:lnTo>
                  <a:pt x="2072" y="20468"/>
                </a:lnTo>
                <a:lnTo>
                  <a:pt x="1933" y="20609"/>
                </a:lnTo>
                <a:cubicBezTo>
                  <a:pt x="1814" y="20730"/>
                  <a:pt x="1709" y="20744"/>
                  <a:pt x="1235" y="20695"/>
                </a:cubicBezTo>
                <a:cubicBezTo>
                  <a:pt x="929" y="20663"/>
                  <a:pt x="526" y="20666"/>
                  <a:pt x="341" y="20700"/>
                </a:cubicBezTo>
                <a:lnTo>
                  <a:pt x="5" y="20761"/>
                </a:lnTo>
                <a:lnTo>
                  <a:pt x="5" y="21044"/>
                </a:lnTo>
                <a:lnTo>
                  <a:pt x="5" y="21330"/>
                </a:lnTo>
                <a:lnTo>
                  <a:pt x="338" y="21389"/>
                </a:lnTo>
                <a:cubicBezTo>
                  <a:pt x="522" y="21423"/>
                  <a:pt x="939" y="21427"/>
                  <a:pt x="1265" y="21397"/>
                </a:cubicBezTo>
                <a:cubicBezTo>
                  <a:pt x="1744" y="21354"/>
                  <a:pt x="1881" y="21368"/>
                  <a:pt x="1969" y="21469"/>
                </a:cubicBezTo>
                <a:cubicBezTo>
                  <a:pt x="2063" y="21577"/>
                  <a:pt x="3215" y="21595"/>
                  <a:pt x="10685" y="21597"/>
                </a:cubicBezTo>
                <a:cubicBezTo>
                  <a:pt x="18382" y="21600"/>
                  <a:pt x="19308" y="21585"/>
                  <a:pt x="19425" y="21466"/>
                </a:cubicBezTo>
                <a:cubicBezTo>
                  <a:pt x="19534" y="21357"/>
                  <a:pt x="19654" y="21343"/>
                  <a:pt x="20134" y="21392"/>
                </a:cubicBezTo>
                <a:cubicBezTo>
                  <a:pt x="20452" y="21424"/>
                  <a:pt x="20864" y="21425"/>
                  <a:pt x="21049" y="21392"/>
                </a:cubicBezTo>
                <a:lnTo>
                  <a:pt x="21385" y="21330"/>
                </a:lnTo>
                <a:lnTo>
                  <a:pt x="21385" y="21044"/>
                </a:lnTo>
                <a:lnTo>
                  <a:pt x="21385" y="20761"/>
                </a:lnTo>
                <a:lnTo>
                  <a:pt x="21049" y="20700"/>
                </a:lnTo>
                <a:cubicBezTo>
                  <a:pt x="20864" y="20666"/>
                  <a:pt x="20452" y="20665"/>
                  <a:pt x="20134" y="20697"/>
                </a:cubicBezTo>
                <a:cubicBezTo>
                  <a:pt x="19643" y="20747"/>
                  <a:pt x="19536" y="20734"/>
                  <a:pt x="19419" y="20615"/>
                </a:cubicBezTo>
                <a:cubicBezTo>
                  <a:pt x="19289" y="20484"/>
                  <a:pt x="19284" y="20466"/>
                  <a:pt x="19352" y="20334"/>
                </a:cubicBezTo>
                <a:cubicBezTo>
                  <a:pt x="19415" y="20212"/>
                  <a:pt x="19517" y="20195"/>
                  <a:pt x="20089" y="20219"/>
                </a:cubicBezTo>
                <a:cubicBezTo>
                  <a:pt x="20454" y="20235"/>
                  <a:pt x="20894" y="20221"/>
                  <a:pt x="21068" y="20190"/>
                </a:cubicBezTo>
                <a:lnTo>
                  <a:pt x="21385" y="20134"/>
                </a:lnTo>
                <a:lnTo>
                  <a:pt x="21385" y="19848"/>
                </a:lnTo>
                <a:lnTo>
                  <a:pt x="21385" y="19565"/>
                </a:lnTo>
                <a:lnTo>
                  <a:pt x="21046" y="19504"/>
                </a:lnTo>
                <a:cubicBezTo>
                  <a:pt x="20860" y="19469"/>
                  <a:pt x="20448" y="19467"/>
                  <a:pt x="20130" y="19498"/>
                </a:cubicBezTo>
                <a:cubicBezTo>
                  <a:pt x="19643" y="19546"/>
                  <a:pt x="19531" y="19531"/>
                  <a:pt x="19416" y="19415"/>
                </a:cubicBezTo>
                <a:cubicBezTo>
                  <a:pt x="19289" y="19287"/>
                  <a:pt x="19283" y="19270"/>
                  <a:pt x="19352" y="19138"/>
                </a:cubicBezTo>
                <a:cubicBezTo>
                  <a:pt x="19414" y="19016"/>
                  <a:pt x="19513" y="18999"/>
                  <a:pt x="20044" y="19023"/>
                </a:cubicBezTo>
                <a:cubicBezTo>
                  <a:pt x="20385" y="19038"/>
                  <a:pt x="20826" y="19024"/>
                  <a:pt x="21024" y="18993"/>
                </a:cubicBezTo>
                <a:lnTo>
                  <a:pt x="21385" y="18937"/>
                </a:lnTo>
                <a:lnTo>
                  <a:pt x="21385" y="18654"/>
                </a:lnTo>
                <a:lnTo>
                  <a:pt x="21385" y="18371"/>
                </a:lnTo>
                <a:lnTo>
                  <a:pt x="21046" y="18307"/>
                </a:lnTo>
                <a:cubicBezTo>
                  <a:pt x="20860" y="18273"/>
                  <a:pt x="20457" y="18271"/>
                  <a:pt x="20150" y="18302"/>
                </a:cubicBezTo>
                <a:cubicBezTo>
                  <a:pt x="19694" y="18347"/>
                  <a:pt x="19568" y="18334"/>
                  <a:pt x="19462" y="18227"/>
                </a:cubicBezTo>
                <a:cubicBezTo>
                  <a:pt x="19391" y="18155"/>
                  <a:pt x="19333" y="18060"/>
                  <a:pt x="19333" y="18016"/>
                </a:cubicBezTo>
                <a:cubicBezTo>
                  <a:pt x="19333" y="17809"/>
                  <a:pt x="19548" y="17757"/>
                  <a:pt x="20443" y="17757"/>
                </a:cubicBezTo>
                <a:lnTo>
                  <a:pt x="21385" y="17757"/>
                </a:lnTo>
                <a:lnTo>
                  <a:pt x="21385" y="17418"/>
                </a:lnTo>
                <a:lnTo>
                  <a:pt x="21385" y="17073"/>
                </a:lnTo>
                <a:lnTo>
                  <a:pt x="20433" y="17073"/>
                </a:lnTo>
                <a:cubicBezTo>
                  <a:pt x="19654" y="17073"/>
                  <a:pt x="19466" y="17050"/>
                  <a:pt x="19397" y="16945"/>
                </a:cubicBezTo>
                <a:cubicBezTo>
                  <a:pt x="19313" y="16818"/>
                  <a:pt x="19313" y="16818"/>
                  <a:pt x="19397" y="16691"/>
                </a:cubicBezTo>
                <a:cubicBezTo>
                  <a:pt x="19466" y="16587"/>
                  <a:pt x="19654" y="16563"/>
                  <a:pt x="20433" y="16563"/>
                </a:cubicBezTo>
                <a:lnTo>
                  <a:pt x="21385" y="16563"/>
                </a:lnTo>
                <a:lnTo>
                  <a:pt x="21385" y="16221"/>
                </a:lnTo>
                <a:lnTo>
                  <a:pt x="21385" y="15879"/>
                </a:lnTo>
                <a:lnTo>
                  <a:pt x="20429" y="15879"/>
                </a:lnTo>
                <a:cubicBezTo>
                  <a:pt x="19552" y="15879"/>
                  <a:pt x="19465" y="15867"/>
                  <a:pt x="19371" y="15717"/>
                </a:cubicBezTo>
                <a:lnTo>
                  <a:pt x="19268" y="15551"/>
                </a:lnTo>
                <a:lnTo>
                  <a:pt x="19391" y="15460"/>
                </a:lnTo>
                <a:cubicBezTo>
                  <a:pt x="19465" y="15405"/>
                  <a:pt x="19886" y="15369"/>
                  <a:pt x="20449" y="15369"/>
                </a:cubicBezTo>
                <a:lnTo>
                  <a:pt x="21385" y="15369"/>
                </a:lnTo>
                <a:lnTo>
                  <a:pt x="21385" y="15025"/>
                </a:lnTo>
                <a:lnTo>
                  <a:pt x="21385" y="14683"/>
                </a:lnTo>
                <a:lnTo>
                  <a:pt x="20429" y="14683"/>
                </a:lnTo>
                <a:cubicBezTo>
                  <a:pt x="19557" y="14683"/>
                  <a:pt x="19465" y="14670"/>
                  <a:pt x="19372" y="14523"/>
                </a:cubicBezTo>
                <a:lnTo>
                  <a:pt x="19270" y="14363"/>
                </a:lnTo>
                <a:lnTo>
                  <a:pt x="19438" y="14224"/>
                </a:lnTo>
                <a:cubicBezTo>
                  <a:pt x="19576" y="14111"/>
                  <a:pt x="19704" y="14096"/>
                  <a:pt x="20157" y="14141"/>
                </a:cubicBezTo>
                <a:cubicBezTo>
                  <a:pt x="20460" y="14171"/>
                  <a:pt x="20860" y="14167"/>
                  <a:pt x="21046" y="14133"/>
                </a:cubicBezTo>
                <a:lnTo>
                  <a:pt x="21385" y="14071"/>
                </a:lnTo>
                <a:lnTo>
                  <a:pt x="21385" y="13788"/>
                </a:lnTo>
                <a:lnTo>
                  <a:pt x="21385" y="13503"/>
                </a:lnTo>
                <a:lnTo>
                  <a:pt x="21049" y="13441"/>
                </a:lnTo>
                <a:cubicBezTo>
                  <a:pt x="20864" y="13407"/>
                  <a:pt x="20452" y="13406"/>
                  <a:pt x="20134" y="13439"/>
                </a:cubicBezTo>
                <a:cubicBezTo>
                  <a:pt x="19651" y="13488"/>
                  <a:pt x="19534" y="13476"/>
                  <a:pt x="19423" y="13364"/>
                </a:cubicBezTo>
                <a:cubicBezTo>
                  <a:pt x="19349" y="13290"/>
                  <a:pt x="19290" y="13210"/>
                  <a:pt x="19290" y="13185"/>
                </a:cubicBezTo>
                <a:cubicBezTo>
                  <a:pt x="19290" y="13160"/>
                  <a:pt x="19358" y="13085"/>
                  <a:pt x="19442" y="13017"/>
                </a:cubicBezTo>
                <a:cubicBezTo>
                  <a:pt x="19561" y="12919"/>
                  <a:pt x="19712" y="12904"/>
                  <a:pt x="20150" y="12947"/>
                </a:cubicBezTo>
                <a:cubicBezTo>
                  <a:pt x="20457" y="12977"/>
                  <a:pt x="20860" y="12973"/>
                  <a:pt x="21046" y="12939"/>
                </a:cubicBezTo>
                <a:lnTo>
                  <a:pt x="21385" y="12878"/>
                </a:lnTo>
                <a:lnTo>
                  <a:pt x="21385" y="12595"/>
                </a:lnTo>
                <a:lnTo>
                  <a:pt x="21385" y="12309"/>
                </a:lnTo>
                <a:lnTo>
                  <a:pt x="21049" y="12247"/>
                </a:lnTo>
                <a:cubicBezTo>
                  <a:pt x="20864" y="12214"/>
                  <a:pt x="20452" y="12213"/>
                  <a:pt x="20134" y="12245"/>
                </a:cubicBezTo>
                <a:cubicBezTo>
                  <a:pt x="19651" y="12294"/>
                  <a:pt x="19534" y="12280"/>
                  <a:pt x="19423" y="12167"/>
                </a:cubicBezTo>
                <a:cubicBezTo>
                  <a:pt x="19349" y="12093"/>
                  <a:pt x="19290" y="12015"/>
                  <a:pt x="19290" y="11994"/>
                </a:cubicBezTo>
                <a:cubicBezTo>
                  <a:pt x="19290" y="11973"/>
                  <a:pt x="19349" y="11897"/>
                  <a:pt x="19423" y="11823"/>
                </a:cubicBezTo>
                <a:cubicBezTo>
                  <a:pt x="19534" y="11710"/>
                  <a:pt x="19651" y="11696"/>
                  <a:pt x="20134" y="11745"/>
                </a:cubicBezTo>
                <a:cubicBezTo>
                  <a:pt x="20452" y="11778"/>
                  <a:pt x="20864" y="11777"/>
                  <a:pt x="21049" y="11743"/>
                </a:cubicBezTo>
                <a:lnTo>
                  <a:pt x="21385" y="11681"/>
                </a:lnTo>
                <a:lnTo>
                  <a:pt x="21385" y="11398"/>
                </a:lnTo>
                <a:lnTo>
                  <a:pt x="21385" y="11112"/>
                </a:lnTo>
                <a:lnTo>
                  <a:pt x="21049" y="11051"/>
                </a:lnTo>
                <a:cubicBezTo>
                  <a:pt x="20864" y="11017"/>
                  <a:pt x="20452" y="11019"/>
                  <a:pt x="20134" y="11051"/>
                </a:cubicBezTo>
                <a:cubicBezTo>
                  <a:pt x="19651" y="11100"/>
                  <a:pt x="19534" y="11086"/>
                  <a:pt x="19423" y="10974"/>
                </a:cubicBezTo>
                <a:cubicBezTo>
                  <a:pt x="19349" y="10899"/>
                  <a:pt x="19290" y="10821"/>
                  <a:pt x="19290" y="10800"/>
                </a:cubicBezTo>
                <a:cubicBezTo>
                  <a:pt x="19290" y="10779"/>
                  <a:pt x="19349" y="10703"/>
                  <a:pt x="19423" y="10629"/>
                </a:cubicBezTo>
                <a:cubicBezTo>
                  <a:pt x="19534" y="10517"/>
                  <a:pt x="19651" y="10503"/>
                  <a:pt x="20134" y="10552"/>
                </a:cubicBezTo>
                <a:cubicBezTo>
                  <a:pt x="20452" y="10584"/>
                  <a:pt x="20864" y="10583"/>
                  <a:pt x="21049" y="10549"/>
                </a:cubicBezTo>
                <a:lnTo>
                  <a:pt x="21385" y="10488"/>
                </a:lnTo>
                <a:lnTo>
                  <a:pt x="21385" y="10207"/>
                </a:lnTo>
                <a:cubicBezTo>
                  <a:pt x="21385" y="9929"/>
                  <a:pt x="21383" y="9926"/>
                  <a:pt x="21131" y="9871"/>
                </a:cubicBezTo>
                <a:cubicBezTo>
                  <a:pt x="20991" y="9840"/>
                  <a:pt x="20557" y="9821"/>
                  <a:pt x="20167" y="9828"/>
                </a:cubicBezTo>
                <a:cubicBezTo>
                  <a:pt x="19565" y="9839"/>
                  <a:pt x="19446" y="9820"/>
                  <a:pt x="19386" y="9702"/>
                </a:cubicBezTo>
                <a:cubicBezTo>
                  <a:pt x="19329" y="9591"/>
                  <a:pt x="19326" y="9543"/>
                  <a:pt x="19371" y="9457"/>
                </a:cubicBezTo>
                <a:cubicBezTo>
                  <a:pt x="19412" y="9377"/>
                  <a:pt x="19599" y="9356"/>
                  <a:pt x="20089" y="9377"/>
                </a:cubicBezTo>
                <a:cubicBezTo>
                  <a:pt x="20453" y="9392"/>
                  <a:pt x="20894" y="9378"/>
                  <a:pt x="21068" y="9347"/>
                </a:cubicBezTo>
                <a:lnTo>
                  <a:pt x="21385" y="9291"/>
                </a:lnTo>
                <a:lnTo>
                  <a:pt x="21385" y="9008"/>
                </a:lnTo>
                <a:lnTo>
                  <a:pt x="21385" y="8722"/>
                </a:lnTo>
                <a:lnTo>
                  <a:pt x="21090" y="8661"/>
                </a:lnTo>
                <a:cubicBezTo>
                  <a:pt x="20928" y="8627"/>
                  <a:pt x="20523" y="8623"/>
                  <a:pt x="20191" y="8653"/>
                </a:cubicBezTo>
                <a:cubicBezTo>
                  <a:pt x="19699" y="8697"/>
                  <a:pt x="19565" y="8681"/>
                  <a:pt x="19461" y="8575"/>
                </a:cubicBezTo>
                <a:cubicBezTo>
                  <a:pt x="19391" y="8504"/>
                  <a:pt x="19333" y="8414"/>
                  <a:pt x="19333" y="8370"/>
                </a:cubicBezTo>
                <a:cubicBezTo>
                  <a:pt x="19333" y="8163"/>
                  <a:pt x="19548" y="8111"/>
                  <a:pt x="20443" y="8111"/>
                </a:cubicBezTo>
                <a:lnTo>
                  <a:pt x="21385" y="8111"/>
                </a:lnTo>
                <a:lnTo>
                  <a:pt x="21385" y="7769"/>
                </a:lnTo>
                <a:lnTo>
                  <a:pt x="21385" y="7427"/>
                </a:lnTo>
                <a:lnTo>
                  <a:pt x="20433" y="7427"/>
                </a:lnTo>
                <a:cubicBezTo>
                  <a:pt x="19654" y="7427"/>
                  <a:pt x="19466" y="7404"/>
                  <a:pt x="19397" y="7299"/>
                </a:cubicBezTo>
                <a:cubicBezTo>
                  <a:pt x="19313" y="7172"/>
                  <a:pt x="19313" y="7169"/>
                  <a:pt x="19397" y="7042"/>
                </a:cubicBezTo>
                <a:cubicBezTo>
                  <a:pt x="19466" y="6938"/>
                  <a:pt x="19654" y="6914"/>
                  <a:pt x="20433" y="6914"/>
                </a:cubicBezTo>
                <a:lnTo>
                  <a:pt x="21385" y="6914"/>
                </a:lnTo>
                <a:lnTo>
                  <a:pt x="21385" y="6575"/>
                </a:lnTo>
                <a:lnTo>
                  <a:pt x="21385" y="6233"/>
                </a:lnTo>
                <a:lnTo>
                  <a:pt x="20433" y="6233"/>
                </a:lnTo>
                <a:cubicBezTo>
                  <a:pt x="19654" y="6233"/>
                  <a:pt x="19466" y="6210"/>
                  <a:pt x="19397" y="6105"/>
                </a:cubicBezTo>
                <a:cubicBezTo>
                  <a:pt x="19313" y="5978"/>
                  <a:pt x="19313" y="5975"/>
                  <a:pt x="19397" y="5849"/>
                </a:cubicBezTo>
                <a:cubicBezTo>
                  <a:pt x="19466" y="5744"/>
                  <a:pt x="19654" y="5720"/>
                  <a:pt x="20433" y="5720"/>
                </a:cubicBezTo>
                <a:lnTo>
                  <a:pt x="21385" y="5720"/>
                </a:lnTo>
                <a:lnTo>
                  <a:pt x="21385" y="5379"/>
                </a:lnTo>
                <a:cubicBezTo>
                  <a:pt x="21385" y="4972"/>
                  <a:pt x="21466" y="5000"/>
                  <a:pt x="20241" y="4997"/>
                </a:cubicBezTo>
                <a:cubicBezTo>
                  <a:pt x="19536" y="4995"/>
                  <a:pt x="19414" y="4976"/>
                  <a:pt x="19350" y="4853"/>
                </a:cubicBezTo>
                <a:cubicBezTo>
                  <a:pt x="19281" y="4718"/>
                  <a:pt x="19287" y="4702"/>
                  <a:pt x="19439" y="4577"/>
                </a:cubicBezTo>
                <a:cubicBezTo>
                  <a:pt x="19571" y="4470"/>
                  <a:pt x="19712" y="4454"/>
                  <a:pt x="20198" y="4497"/>
                </a:cubicBezTo>
                <a:cubicBezTo>
                  <a:pt x="20526" y="4527"/>
                  <a:pt x="20928" y="4523"/>
                  <a:pt x="21090" y="4489"/>
                </a:cubicBezTo>
                <a:lnTo>
                  <a:pt x="21385" y="4428"/>
                </a:lnTo>
                <a:lnTo>
                  <a:pt x="21385" y="4142"/>
                </a:lnTo>
                <a:lnTo>
                  <a:pt x="21385" y="3856"/>
                </a:lnTo>
                <a:lnTo>
                  <a:pt x="21049" y="3795"/>
                </a:lnTo>
                <a:cubicBezTo>
                  <a:pt x="20864" y="3761"/>
                  <a:pt x="20452" y="3760"/>
                  <a:pt x="20134" y="3792"/>
                </a:cubicBezTo>
                <a:cubicBezTo>
                  <a:pt x="19654" y="3841"/>
                  <a:pt x="19534" y="3827"/>
                  <a:pt x="19425" y="3718"/>
                </a:cubicBezTo>
                <a:cubicBezTo>
                  <a:pt x="19322" y="3613"/>
                  <a:pt x="19138" y="3587"/>
                  <a:pt x="18553" y="3587"/>
                </a:cubicBezTo>
                <a:cubicBezTo>
                  <a:pt x="18132" y="3587"/>
                  <a:pt x="17800" y="3550"/>
                  <a:pt x="17786" y="3504"/>
                </a:cubicBezTo>
                <a:cubicBezTo>
                  <a:pt x="17722" y="3304"/>
                  <a:pt x="17949" y="3243"/>
                  <a:pt x="18536" y="3298"/>
                </a:cubicBezTo>
                <a:cubicBezTo>
                  <a:pt x="18867" y="3329"/>
                  <a:pt x="19270" y="3327"/>
                  <a:pt x="19432" y="3293"/>
                </a:cubicBezTo>
                <a:lnTo>
                  <a:pt x="19726" y="3231"/>
                </a:lnTo>
                <a:lnTo>
                  <a:pt x="19726" y="2946"/>
                </a:lnTo>
                <a:lnTo>
                  <a:pt x="19726" y="2660"/>
                </a:lnTo>
                <a:lnTo>
                  <a:pt x="19434" y="2601"/>
                </a:lnTo>
                <a:cubicBezTo>
                  <a:pt x="19273" y="2567"/>
                  <a:pt x="18871" y="2564"/>
                  <a:pt x="18541" y="2596"/>
                </a:cubicBezTo>
                <a:cubicBezTo>
                  <a:pt x="18039" y="2644"/>
                  <a:pt x="17919" y="2633"/>
                  <a:pt x="17809" y="2521"/>
                </a:cubicBezTo>
                <a:cubicBezTo>
                  <a:pt x="17736" y="2447"/>
                  <a:pt x="17675" y="2369"/>
                  <a:pt x="17675" y="2347"/>
                </a:cubicBezTo>
                <a:cubicBezTo>
                  <a:pt x="17675" y="2326"/>
                  <a:pt x="17736" y="2250"/>
                  <a:pt x="17809" y="2177"/>
                </a:cubicBezTo>
                <a:cubicBezTo>
                  <a:pt x="17919" y="2065"/>
                  <a:pt x="18039" y="2051"/>
                  <a:pt x="18541" y="2099"/>
                </a:cubicBezTo>
                <a:cubicBezTo>
                  <a:pt x="18871" y="2131"/>
                  <a:pt x="19273" y="2130"/>
                  <a:pt x="19434" y="2096"/>
                </a:cubicBezTo>
                <a:lnTo>
                  <a:pt x="19726" y="2038"/>
                </a:lnTo>
                <a:lnTo>
                  <a:pt x="19726" y="1749"/>
                </a:lnTo>
                <a:lnTo>
                  <a:pt x="19726" y="1466"/>
                </a:lnTo>
                <a:lnTo>
                  <a:pt x="19434" y="1405"/>
                </a:lnTo>
                <a:cubicBezTo>
                  <a:pt x="19273" y="1371"/>
                  <a:pt x="18871" y="1367"/>
                  <a:pt x="18541" y="1399"/>
                </a:cubicBezTo>
                <a:cubicBezTo>
                  <a:pt x="18039" y="1448"/>
                  <a:pt x="17919" y="1436"/>
                  <a:pt x="17809" y="1325"/>
                </a:cubicBezTo>
                <a:cubicBezTo>
                  <a:pt x="17736" y="1251"/>
                  <a:pt x="17675" y="1175"/>
                  <a:pt x="17675" y="1154"/>
                </a:cubicBezTo>
                <a:cubicBezTo>
                  <a:pt x="17675" y="1133"/>
                  <a:pt x="17736" y="1056"/>
                  <a:pt x="17809" y="983"/>
                </a:cubicBezTo>
                <a:cubicBezTo>
                  <a:pt x="17919" y="871"/>
                  <a:pt x="18039" y="857"/>
                  <a:pt x="18541" y="905"/>
                </a:cubicBezTo>
                <a:cubicBezTo>
                  <a:pt x="18871" y="937"/>
                  <a:pt x="19273" y="936"/>
                  <a:pt x="19434" y="903"/>
                </a:cubicBezTo>
                <a:lnTo>
                  <a:pt x="19726" y="841"/>
                </a:lnTo>
                <a:lnTo>
                  <a:pt x="19726" y="555"/>
                </a:lnTo>
                <a:lnTo>
                  <a:pt x="19726" y="270"/>
                </a:lnTo>
                <a:lnTo>
                  <a:pt x="19432" y="208"/>
                </a:lnTo>
                <a:cubicBezTo>
                  <a:pt x="19270" y="174"/>
                  <a:pt x="18876" y="173"/>
                  <a:pt x="18557" y="203"/>
                </a:cubicBezTo>
                <a:cubicBezTo>
                  <a:pt x="18093" y="247"/>
                  <a:pt x="17946" y="230"/>
                  <a:pt x="17821" y="128"/>
                </a:cubicBezTo>
                <a:cubicBezTo>
                  <a:pt x="17685" y="17"/>
                  <a:pt x="16780" y="0"/>
                  <a:pt x="10688" y="0"/>
                </a:cubicBezTo>
                <a:close/>
                <a:moveTo>
                  <a:pt x="10673" y="11951"/>
                </a:moveTo>
                <a:cubicBezTo>
                  <a:pt x="12714" y="11951"/>
                  <a:pt x="14755" y="11979"/>
                  <a:pt x="14772" y="12034"/>
                </a:cubicBezTo>
                <a:cubicBezTo>
                  <a:pt x="14839" y="12245"/>
                  <a:pt x="14594" y="12305"/>
                  <a:pt x="13751" y="12280"/>
                </a:cubicBezTo>
                <a:cubicBezTo>
                  <a:pt x="13274" y="12265"/>
                  <a:pt x="12871" y="12274"/>
                  <a:pt x="12858" y="12301"/>
                </a:cubicBezTo>
                <a:cubicBezTo>
                  <a:pt x="12844" y="12328"/>
                  <a:pt x="12821" y="12469"/>
                  <a:pt x="12806" y="12613"/>
                </a:cubicBezTo>
                <a:lnTo>
                  <a:pt x="12780" y="12875"/>
                </a:lnTo>
                <a:lnTo>
                  <a:pt x="13120" y="12939"/>
                </a:lnTo>
                <a:cubicBezTo>
                  <a:pt x="13307" y="12973"/>
                  <a:pt x="13721" y="12974"/>
                  <a:pt x="14039" y="12942"/>
                </a:cubicBezTo>
                <a:cubicBezTo>
                  <a:pt x="14530" y="12892"/>
                  <a:pt x="14638" y="12903"/>
                  <a:pt x="14756" y="13022"/>
                </a:cubicBezTo>
                <a:cubicBezTo>
                  <a:pt x="14885" y="13153"/>
                  <a:pt x="14889" y="13173"/>
                  <a:pt x="14821" y="13305"/>
                </a:cubicBezTo>
                <a:cubicBezTo>
                  <a:pt x="14759" y="13427"/>
                  <a:pt x="14614" y="13451"/>
                  <a:pt x="13790" y="13473"/>
                </a:cubicBezTo>
                <a:lnTo>
                  <a:pt x="12832" y="13500"/>
                </a:lnTo>
                <a:lnTo>
                  <a:pt x="12832" y="13786"/>
                </a:lnTo>
                <a:lnTo>
                  <a:pt x="12832" y="14074"/>
                </a:lnTo>
                <a:lnTo>
                  <a:pt x="13125" y="14136"/>
                </a:lnTo>
                <a:cubicBezTo>
                  <a:pt x="13286" y="14169"/>
                  <a:pt x="13688" y="14170"/>
                  <a:pt x="14018" y="14138"/>
                </a:cubicBezTo>
                <a:cubicBezTo>
                  <a:pt x="14533" y="14088"/>
                  <a:pt x="14639" y="14101"/>
                  <a:pt x="14760" y="14224"/>
                </a:cubicBezTo>
                <a:lnTo>
                  <a:pt x="14900" y="14365"/>
                </a:lnTo>
                <a:lnTo>
                  <a:pt x="14799" y="14525"/>
                </a:lnTo>
                <a:cubicBezTo>
                  <a:pt x="14708" y="14670"/>
                  <a:pt x="14613" y="14683"/>
                  <a:pt x="13766" y="14683"/>
                </a:cubicBezTo>
                <a:lnTo>
                  <a:pt x="12832" y="14683"/>
                </a:lnTo>
                <a:lnTo>
                  <a:pt x="12832" y="14977"/>
                </a:lnTo>
                <a:lnTo>
                  <a:pt x="12832" y="15268"/>
                </a:lnTo>
                <a:lnTo>
                  <a:pt x="13125" y="15329"/>
                </a:lnTo>
                <a:cubicBezTo>
                  <a:pt x="13287" y="15363"/>
                  <a:pt x="13680" y="15366"/>
                  <a:pt x="13998" y="15335"/>
                </a:cubicBezTo>
                <a:cubicBezTo>
                  <a:pt x="14459" y="15289"/>
                  <a:pt x="14607" y="15304"/>
                  <a:pt x="14730" y="15404"/>
                </a:cubicBezTo>
                <a:cubicBezTo>
                  <a:pt x="14814" y="15473"/>
                  <a:pt x="14883" y="15551"/>
                  <a:pt x="14883" y="15578"/>
                </a:cubicBezTo>
                <a:cubicBezTo>
                  <a:pt x="14883" y="15604"/>
                  <a:pt x="14820" y="15702"/>
                  <a:pt x="14742" y="15794"/>
                </a:cubicBezTo>
                <a:cubicBezTo>
                  <a:pt x="14612" y="15948"/>
                  <a:pt x="14549" y="15958"/>
                  <a:pt x="13968" y="15909"/>
                </a:cubicBezTo>
                <a:cubicBezTo>
                  <a:pt x="13619" y="15879"/>
                  <a:pt x="13221" y="15883"/>
                  <a:pt x="13083" y="15917"/>
                </a:cubicBezTo>
                <a:cubicBezTo>
                  <a:pt x="12844" y="15975"/>
                  <a:pt x="12832" y="15989"/>
                  <a:pt x="12832" y="16221"/>
                </a:cubicBezTo>
                <a:cubicBezTo>
                  <a:pt x="12832" y="16459"/>
                  <a:pt x="12840" y="16466"/>
                  <a:pt x="13127" y="16526"/>
                </a:cubicBezTo>
                <a:cubicBezTo>
                  <a:pt x="13289" y="16560"/>
                  <a:pt x="13683" y="16564"/>
                  <a:pt x="14002" y="16534"/>
                </a:cubicBezTo>
                <a:cubicBezTo>
                  <a:pt x="14472" y="16490"/>
                  <a:pt x="14608" y="16503"/>
                  <a:pt x="14709" y="16606"/>
                </a:cubicBezTo>
                <a:cubicBezTo>
                  <a:pt x="15053" y="16954"/>
                  <a:pt x="14832" y="17092"/>
                  <a:pt x="13957" y="17079"/>
                </a:cubicBezTo>
                <a:cubicBezTo>
                  <a:pt x="13580" y="17073"/>
                  <a:pt x="13172" y="17095"/>
                  <a:pt x="13052" y="17127"/>
                </a:cubicBezTo>
                <a:cubicBezTo>
                  <a:pt x="12837" y="17182"/>
                  <a:pt x="12832" y="17190"/>
                  <a:pt x="12832" y="17471"/>
                </a:cubicBezTo>
                <a:lnTo>
                  <a:pt x="12832" y="17757"/>
                </a:lnTo>
                <a:lnTo>
                  <a:pt x="13766" y="17757"/>
                </a:lnTo>
                <a:cubicBezTo>
                  <a:pt x="14623" y="17757"/>
                  <a:pt x="14707" y="17771"/>
                  <a:pt x="14802" y="17923"/>
                </a:cubicBezTo>
                <a:lnTo>
                  <a:pt x="14904" y="18088"/>
                </a:lnTo>
                <a:lnTo>
                  <a:pt x="14741" y="18224"/>
                </a:lnTo>
                <a:cubicBezTo>
                  <a:pt x="14605" y="18337"/>
                  <a:pt x="14475" y="18349"/>
                  <a:pt x="13998" y="18302"/>
                </a:cubicBezTo>
                <a:cubicBezTo>
                  <a:pt x="13680" y="18271"/>
                  <a:pt x="13287" y="18273"/>
                  <a:pt x="13125" y="18307"/>
                </a:cubicBezTo>
                <a:lnTo>
                  <a:pt x="12832" y="18369"/>
                </a:lnTo>
                <a:lnTo>
                  <a:pt x="12832" y="18662"/>
                </a:lnTo>
                <a:lnTo>
                  <a:pt x="12832" y="18953"/>
                </a:lnTo>
                <a:lnTo>
                  <a:pt x="13752" y="18953"/>
                </a:lnTo>
                <a:cubicBezTo>
                  <a:pt x="14633" y="18953"/>
                  <a:pt x="14880" y="19012"/>
                  <a:pt x="14817" y="19212"/>
                </a:cubicBezTo>
                <a:cubicBezTo>
                  <a:pt x="14801" y="19263"/>
                  <a:pt x="13234" y="19295"/>
                  <a:pt x="10695" y="19295"/>
                </a:cubicBezTo>
                <a:cubicBezTo>
                  <a:pt x="8155" y="19295"/>
                  <a:pt x="6589" y="19263"/>
                  <a:pt x="6573" y="19212"/>
                </a:cubicBezTo>
                <a:cubicBezTo>
                  <a:pt x="6510" y="19012"/>
                  <a:pt x="6757" y="18953"/>
                  <a:pt x="7638" y="18953"/>
                </a:cubicBezTo>
                <a:lnTo>
                  <a:pt x="8557" y="18953"/>
                </a:lnTo>
                <a:lnTo>
                  <a:pt x="8557" y="18662"/>
                </a:lnTo>
                <a:lnTo>
                  <a:pt x="8557" y="18369"/>
                </a:lnTo>
                <a:lnTo>
                  <a:pt x="8262" y="18307"/>
                </a:lnTo>
                <a:cubicBezTo>
                  <a:pt x="8100" y="18273"/>
                  <a:pt x="7698" y="18271"/>
                  <a:pt x="7367" y="18302"/>
                </a:cubicBezTo>
                <a:cubicBezTo>
                  <a:pt x="6871" y="18348"/>
                  <a:pt x="6743" y="18336"/>
                  <a:pt x="6636" y="18227"/>
                </a:cubicBezTo>
                <a:cubicBezTo>
                  <a:pt x="6564" y="18155"/>
                  <a:pt x="6506" y="18058"/>
                  <a:pt x="6506" y="18011"/>
                </a:cubicBezTo>
                <a:cubicBezTo>
                  <a:pt x="6506" y="17818"/>
                  <a:pt x="6775" y="17757"/>
                  <a:pt x="7643" y="17757"/>
                </a:cubicBezTo>
                <a:lnTo>
                  <a:pt x="8557" y="17757"/>
                </a:lnTo>
                <a:lnTo>
                  <a:pt x="8557" y="17471"/>
                </a:lnTo>
                <a:cubicBezTo>
                  <a:pt x="8557" y="17194"/>
                  <a:pt x="8550" y="17182"/>
                  <a:pt x="8355" y="17129"/>
                </a:cubicBezTo>
                <a:cubicBezTo>
                  <a:pt x="8243" y="17099"/>
                  <a:pt x="7820" y="17073"/>
                  <a:pt x="7414" y="17073"/>
                </a:cubicBezTo>
                <a:cubicBezTo>
                  <a:pt x="6710" y="17073"/>
                  <a:pt x="6506" y="17016"/>
                  <a:pt x="6506" y="16812"/>
                </a:cubicBezTo>
                <a:cubicBezTo>
                  <a:pt x="6506" y="16764"/>
                  <a:pt x="6573" y="16668"/>
                  <a:pt x="6656" y="16601"/>
                </a:cubicBezTo>
                <a:cubicBezTo>
                  <a:pt x="6775" y="16504"/>
                  <a:pt x="6930" y="16491"/>
                  <a:pt x="7387" y="16534"/>
                </a:cubicBezTo>
                <a:cubicBezTo>
                  <a:pt x="7706" y="16564"/>
                  <a:pt x="8100" y="16560"/>
                  <a:pt x="8262" y="16526"/>
                </a:cubicBezTo>
                <a:cubicBezTo>
                  <a:pt x="8549" y="16466"/>
                  <a:pt x="8557" y="16458"/>
                  <a:pt x="8557" y="16221"/>
                </a:cubicBezTo>
                <a:cubicBezTo>
                  <a:pt x="8557" y="15985"/>
                  <a:pt x="8549" y="15977"/>
                  <a:pt x="8262" y="15917"/>
                </a:cubicBezTo>
                <a:cubicBezTo>
                  <a:pt x="8100" y="15883"/>
                  <a:pt x="7706" y="15879"/>
                  <a:pt x="7387" y="15909"/>
                </a:cubicBezTo>
                <a:cubicBezTo>
                  <a:pt x="6930" y="15952"/>
                  <a:pt x="6775" y="15939"/>
                  <a:pt x="6656" y="15842"/>
                </a:cubicBezTo>
                <a:cubicBezTo>
                  <a:pt x="6471" y="15691"/>
                  <a:pt x="6466" y="15581"/>
                  <a:pt x="6636" y="15409"/>
                </a:cubicBezTo>
                <a:cubicBezTo>
                  <a:pt x="6743" y="15301"/>
                  <a:pt x="6871" y="15288"/>
                  <a:pt x="7367" y="15335"/>
                </a:cubicBezTo>
                <a:cubicBezTo>
                  <a:pt x="7698" y="15366"/>
                  <a:pt x="8100" y="15363"/>
                  <a:pt x="8262" y="15329"/>
                </a:cubicBezTo>
                <a:lnTo>
                  <a:pt x="8557" y="15268"/>
                </a:lnTo>
                <a:lnTo>
                  <a:pt x="8557" y="14977"/>
                </a:lnTo>
                <a:lnTo>
                  <a:pt x="8557" y="14683"/>
                </a:lnTo>
                <a:lnTo>
                  <a:pt x="7623" y="14683"/>
                </a:lnTo>
                <a:cubicBezTo>
                  <a:pt x="6776" y="14683"/>
                  <a:pt x="6681" y="14670"/>
                  <a:pt x="6589" y="14525"/>
                </a:cubicBezTo>
                <a:lnTo>
                  <a:pt x="6488" y="14365"/>
                </a:lnTo>
                <a:lnTo>
                  <a:pt x="6627" y="14224"/>
                </a:lnTo>
                <a:cubicBezTo>
                  <a:pt x="6745" y="14104"/>
                  <a:pt x="6856" y="14093"/>
                  <a:pt x="7367" y="14141"/>
                </a:cubicBezTo>
                <a:cubicBezTo>
                  <a:pt x="7698" y="14172"/>
                  <a:pt x="8100" y="14169"/>
                  <a:pt x="8262" y="14136"/>
                </a:cubicBezTo>
                <a:lnTo>
                  <a:pt x="8557" y="14074"/>
                </a:lnTo>
                <a:lnTo>
                  <a:pt x="8557" y="13780"/>
                </a:lnTo>
                <a:lnTo>
                  <a:pt x="8557" y="13489"/>
                </a:lnTo>
                <a:lnTo>
                  <a:pt x="7623" y="13489"/>
                </a:lnTo>
                <a:cubicBezTo>
                  <a:pt x="6791" y="13489"/>
                  <a:pt x="6679" y="13474"/>
                  <a:pt x="6593" y="13337"/>
                </a:cubicBezTo>
                <a:cubicBezTo>
                  <a:pt x="6502" y="13192"/>
                  <a:pt x="6501" y="13177"/>
                  <a:pt x="6574" y="13059"/>
                </a:cubicBezTo>
                <a:cubicBezTo>
                  <a:pt x="6636" y="12960"/>
                  <a:pt x="6779" y="12941"/>
                  <a:pt x="7288" y="12963"/>
                </a:cubicBezTo>
                <a:cubicBezTo>
                  <a:pt x="7638" y="12979"/>
                  <a:pt x="8066" y="12965"/>
                  <a:pt x="8240" y="12934"/>
                </a:cubicBezTo>
                <a:lnTo>
                  <a:pt x="8557" y="12878"/>
                </a:lnTo>
                <a:lnTo>
                  <a:pt x="8557" y="12587"/>
                </a:lnTo>
                <a:cubicBezTo>
                  <a:pt x="8557" y="12239"/>
                  <a:pt x="8607" y="12253"/>
                  <a:pt x="7483" y="12290"/>
                </a:cubicBezTo>
                <a:cubicBezTo>
                  <a:pt x="6754" y="12315"/>
                  <a:pt x="6506" y="12245"/>
                  <a:pt x="6573" y="12034"/>
                </a:cubicBezTo>
                <a:cubicBezTo>
                  <a:pt x="6590" y="11979"/>
                  <a:pt x="8632" y="11951"/>
                  <a:pt x="10673" y="1195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Facing Downstream">
            <a:extLst>
              <a:ext uri="{FF2B5EF4-FFF2-40B4-BE49-F238E27FC236}">
                <a16:creationId xmlns:a16="http://schemas.microsoft.com/office/drawing/2014/main" id="{48674AFF-554C-434A-8936-E26CD2C4921F}"/>
              </a:ext>
            </a:extLst>
          </p:cNvPr>
          <p:cNvSpPr txBox="1"/>
          <p:nvPr/>
        </p:nvSpPr>
        <p:spPr>
          <a:xfrm>
            <a:off x="1514496" y="1206494"/>
            <a:ext cx="230259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>
                <a:solidFill>
                  <a:srgbClr val="008C49"/>
                </a:solidFill>
                <a:latin typeface="Comic Sans MS" panose="030F0902030302020204" pitchFamily="66" charset="0"/>
              </a:rPr>
              <a:t>Facing Downstream</a:t>
            </a:r>
          </a:p>
        </p:txBody>
      </p:sp>
      <p:sp>
        <p:nvSpPr>
          <p:cNvPr id="14" name="Side View">
            <a:extLst>
              <a:ext uri="{FF2B5EF4-FFF2-40B4-BE49-F238E27FC236}">
                <a16:creationId xmlns:a16="http://schemas.microsoft.com/office/drawing/2014/main" id="{DA9C8056-883C-4841-B784-6F51A8447189}"/>
              </a:ext>
            </a:extLst>
          </p:cNvPr>
          <p:cNvSpPr txBox="1"/>
          <p:nvPr/>
        </p:nvSpPr>
        <p:spPr>
          <a:xfrm>
            <a:off x="7284287" y="1292812"/>
            <a:ext cx="108113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Side View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A6847512-EEE0-604D-ABEF-4622F38442AC}"/>
              </a:ext>
            </a:extLst>
          </p:cNvPr>
          <p:cNvSpPr/>
          <p:nvPr/>
        </p:nvSpPr>
        <p:spPr>
          <a:xfrm flipH="1">
            <a:off x="5316278" y="2725056"/>
            <a:ext cx="3700135" cy="1153109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/>
          </a:p>
        </p:txBody>
      </p:sp>
      <p:sp>
        <p:nvSpPr>
          <p:cNvPr id="17" name="Beam">
            <a:extLst>
              <a:ext uri="{FF2B5EF4-FFF2-40B4-BE49-F238E27FC236}">
                <a16:creationId xmlns:a16="http://schemas.microsoft.com/office/drawing/2014/main" id="{CBE9741C-A310-7947-82AD-72C4F3A71FDC}"/>
              </a:ext>
            </a:extLst>
          </p:cNvPr>
          <p:cNvSpPr txBox="1"/>
          <p:nvPr/>
        </p:nvSpPr>
        <p:spPr>
          <a:xfrm>
            <a:off x="5711137" y="3958820"/>
            <a:ext cx="60112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rPr lang="en-US"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b</a:t>
            </a:r>
            <a:r>
              <a:rPr sz="1600" dirty="0">
                <a:solidFill>
                  <a:srgbClr val="008C49"/>
                </a:solidFill>
                <a:latin typeface="Comic Sans MS" panose="030F0902030302020204" pitchFamily="66" charset="0"/>
              </a:rPr>
              <a:t>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E2329-3791-C641-985B-4397070CBF6D}"/>
              </a:ext>
            </a:extLst>
          </p:cNvPr>
          <p:cNvSpPr txBox="1"/>
          <p:nvPr/>
        </p:nvSpPr>
        <p:spPr>
          <a:xfrm>
            <a:off x="642605" y="4669651"/>
            <a:ext cx="80123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Angular coverage: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 ~ 155</a:t>
            </a:r>
            <a:r>
              <a:rPr lang="en-US" baseline="30000" dirty="0">
                <a:solidFill>
                  <a:schemeClr val="accent1"/>
                </a:solidFill>
                <a:latin typeface="Comic Sans MS" panose="030F0902030302020204" pitchFamily="66" charset="0"/>
              </a:rPr>
              <a:t>o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-176</a:t>
            </a:r>
            <a:r>
              <a:rPr lang="en-US" baseline="30000" dirty="0">
                <a:solidFill>
                  <a:schemeClr val="accent1"/>
                </a:solidFill>
                <a:latin typeface="Comic Sans MS" panose="030F0902030302020204" pitchFamily="66" charset="0"/>
              </a:rPr>
              <a:t>o</a:t>
            </a:r>
          </a:p>
          <a:p>
            <a:pPr marL="179388" indent="-179388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Timing resolution &lt; 300 ps</a:t>
            </a:r>
          </a:p>
          <a:p>
            <a:pPr marL="179388" indent="-179388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Design neutron efficiency ~35% at 2 MeVee deposited energy</a:t>
            </a:r>
          </a:p>
          <a:p>
            <a:pPr marL="179388" indent="-179388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Design neutron momentum resolution 1.5% at 450 MeV/c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72D40-DA12-8547-8329-769D28CABE0E}"/>
              </a:ext>
            </a:extLst>
          </p:cNvPr>
          <p:cNvSpPr txBox="1"/>
          <p:nvPr/>
        </p:nvSpPr>
        <p:spPr>
          <a:xfrm>
            <a:off x="606056" y="4189228"/>
            <a:ext cx="1626781" cy="369332"/>
          </a:xfrm>
          <a:prstGeom prst="rect">
            <a:avLst/>
          </a:prstGeom>
          <a:noFill/>
          <a:ln w="38100">
            <a:solidFill>
              <a:srgbClr val="008C4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BAND Specs:</a:t>
            </a:r>
          </a:p>
        </p:txBody>
      </p:sp>
    </p:spTree>
    <p:extLst>
      <p:ext uri="{BB962C8B-B14F-4D97-AF65-F5344CB8AC3E}">
        <p14:creationId xmlns:p14="http://schemas.microsoft.com/office/powerpoint/2010/main" val="2954442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452F09-2005-DC48-8AFA-782CD6A2A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63"/>
          <a:stretch/>
        </p:blipFill>
        <p:spPr>
          <a:xfrm>
            <a:off x="920280" y="1137385"/>
            <a:ext cx="7296392" cy="24882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209FF3-4A7C-9D40-B006-8DDD486C17F8}"/>
              </a:ext>
            </a:extLst>
          </p:cNvPr>
          <p:cNvSpPr txBox="1"/>
          <p:nvPr/>
        </p:nvSpPr>
        <p:spPr>
          <a:xfrm>
            <a:off x="3063934" y="274320"/>
            <a:ext cx="30540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BAND Status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09307A9-9BFB-684F-B3E3-863617DD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3DDBC-11FA-4244-B8F6-7E3CFD854CF8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D7C0BF96-E84A-4A40-9E09-73DF050D244D}"/>
                  </a:ext>
                </a:extLst>
              </p:cNvPr>
              <p:cNvSpPr txBox="1"/>
              <p:nvPr/>
            </p:nvSpPr>
            <p:spPr>
              <a:xfrm>
                <a:off x="6405993" y="3716250"/>
                <a:ext cx="1755672" cy="47628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sz="1600">
                          <a:solidFill>
                            <a:srgbClr val="000000"/>
                          </a:solidFill>
                          <a:latin typeface="Comic Sans MS" panose="030F0902030302020204" pitchFamily="66" charset="0"/>
                        </a:rPr>
                        <m:t>RF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rgbClr val="000000"/>
                          </a:solidFill>
                          <a:latin typeface="Comic Sans MS" panose="030F0902030302020204" pitchFamily="66" charset="0"/>
                        </a:rPr>
                        <m:t> </m:t>
                      </m:r>
                      <m:r>
                        <m:rPr>
                          <m:nor/>
                        </m:rPr>
                        <a:rPr sz="1600">
                          <a:solidFill>
                            <a:srgbClr val="000000"/>
                          </a:solidFill>
                          <a:latin typeface="Comic Sans MS" panose="030F0902030302020204" pitchFamily="66" charset="0"/>
                        </a:rPr>
                        <m:t>[</m:t>
                      </m:r>
                      <m:r>
                        <m:rPr>
                          <m:nor/>
                        </m:rPr>
                        <a:rPr sz="1600">
                          <a:solidFill>
                            <a:srgbClr val="000000"/>
                          </a:solidFill>
                          <a:latin typeface="Comic Sans MS" panose="030F0902030302020204" pitchFamily="66" charset="0"/>
                        </a:rPr>
                        <m:t>ns</m:t>
                      </m:r>
                      <m:r>
                        <m:rPr>
                          <m:nor/>
                        </m:rPr>
                        <a:rPr sz="1600">
                          <a:solidFill>
                            <a:srgbClr val="000000"/>
                          </a:solidFill>
                          <a:latin typeface="Comic Sans MS" panose="030F0902030302020204" pitchFamily="66" charset="0"/>
                        </a:rPr>
                        <m:t>]</m:t>
                      </m:r>
                    </m:oMath>
                  </m:oMathPara>
                </a14:m>
                <a:endParaRPr sz="1600" dirty="0"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D7C0BF96-E84A-4A40-9E09-73DF050D2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993" y="3716250"/>
                <a:ext cx="1755672" cy="476284"/>
              </a:xfrm>
              <a:prstGeom prst="rect">
                <a:avLst/>
              </a:prstGeom>
              <a:blipFill>
                <a:blip r:embed="rId3"/>
                <a:stretch>
                  <a:fillRect r="-2878" b="-1052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6CB55C43-0E40-E446-8F22-B9B6B2846869}"/>
                  </a:ext>
                </a:extLst>
              </p:cNvPr>
              <p:cNvSpPr txBox="1"/>
              <p:nvPr/>
            </p:nvSpPr>
            <p:spPr>
              <a:xfrm>
                <a:off x="1436832" y="878955"/>
                <a:ext cx="1286442" cy="27699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8C49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i="1" smtClean="0">
                          <a:solidFill>
                            <a:srgbClr val="008C49"/>
                          </a:solidFill>
                          <a:latin typeface="Cambria Math" panose="02040503050406030204" pitchFamily="18" charset="0"/>
                        </a:rPr>
                        <m:t>≈1.5</m:t>
                      </m:r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08C49"/>
                          </a:solidFill>
                          <a:latin typeface="Comic Sans MS" panose="030F0902030302020204" pitchFamily="66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8C49"/>
                          </a:solidFill>
                          <a:latin typeface="Comic Sans MS" panose="030F0902030302020204" pitchFamily="66" charset="0"/>
                        </a:rPr>
                        <m:t>[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8C49"/>
                          </a:solidFill>
                          <a:latin typeface="Comic Sans MS" panose="030F0902030302020204" pitchFamily="66" charset="0"/>
                        </a:rPr>
                        <m:t>ns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rgbClr val="008C49"/>
                          </a:solidFill>
                          <a:latin typeface="Comic Sans MS" panose="030F0902030302020204" pitchFamily="66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8C49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1" name="Equation">
                <a:extLst>
                  <a:ext uri="{FF2B5EF4-FFF2-40B4-BE49-F238E27FC236}">
                    <a16:creationId xmlns:a16="http://schemas.microsoft.com/office/drawing/2014/main" id="{6CB55C43-0E40-E446-8F22-B9B6B2846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832" y="878955"/>
                <a:ext cx="1286442" cy="276999"/>
              </a:xfrm>
              <a:prstGeom prst="rect">
                <a:avLst/>
              </a:prstGeom>
              <a:blipFill>
                <a:blip r:embed="rId4"/>
                <a:stretch>
                  <a:fillRect l="-980" t="-30435" r="-4902" b="-3913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116F01B8-CC7B-8042-86FC-61A7246D38E1}"/>
                  </a:ext>
                </a:extLst>
              </p:cNvPr>
              <p:cNvSpPr txBox="1"/>
              <p:nvPr/>
            </p:nvSpPr>
            <p:spPr>
              <a:xfrm>
                <a:off x="1596583" y="1600003"/>
                <a:ext cx="218458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C82505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sz="2000" dirty="0">
                  <a:solidFill>
                    <a:srgbClr val="C82506"/>
                  </a:solidFill>
                  <a:latin typeface="Comic Sans MS" panose="030F0902030302020204" pitchFamily="66" charset="0"/>
                </a:endParaRPr>
              </a:p>
            </p:txBody>
          </p:sp>
        </mc:Choice>
        <mc:Fallback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116F01B8-CC7B-8042-86FC-61A7246D3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583" y="1600003"/>
                <a:ext cx="218458" cy="307777"/>
              </a:xfrm>
              <a:prstGeom prst="rect">
                <a:avLst/>
              </a:prstGeom>
              <a:blipFill>
                <a:blip r:embed="rId5"/>
                <a:stretch>
                  <a:fillRect l="-22222" r="-11111" b="-2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onstructed BAND hits including:…">
            <a:extLst>
              <a:ext uri="{FF2B5EF4-FFF2-40B4-BE49-F238E27FC236}">
                <a16:creationId xmlns:a16="http://schemas.microsoft.com/office/drawing/2014/main" id="{4B5D7C13-B4DD-C840-96C2-7F4A7C6600A0}"/>
              </a:ext>
            </a:extLst>
          </p:cNvPr>
          <p:cNvSpPr txBox="1"/>
          <p:nvPr/>
        </p:nvSpPr>
        <p:spPr>
          <a:xfrm>
            <a:off x="1532986" y="4625191"/>
            <a:ext cx="6101029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31775" lvl="1" indent="-168275" algn="l">
              <a:spcAft>
                <a:spcPts val="600"/>
              </a:spcAft>
              <a:buClr>
                <a:srgbClr val="C00000"/>
              </a:buClr>
              <a:buSzPct val="100000"/>
              <a:buChar char="•"/>
            </a:pP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Attenuation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 corrections</a:t>
            </a:r>
            <a:endParaRPr dirty="0">
              <a:solidFill>
                <a:schemeClr val="accent1"/>
              </a:solidFill>
              <a:latin typeface="Comic Sans MS" panose="030F0902030302020204" pitchFamily="66" charset="0"/>
            </a:endParaRPr>
          </a:p>
          <a:p>
            <a:pPr marL="231775" lvl="1" indent="-168275" algn="l">
              <a:spcAft>
                <a:spcPts val="600"/>
              </a:spcAft>
              <a:buClr>
                <a:srgbClr val="C00000"/>
              </a:buClr>
              <a:buSzPct val="100000"/>
              <a:buChar char="•"/>
            </a:pP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(L-R) 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timing </a:t>
            </a: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offsets</a:t>
            </a:r>
          </a:p>
          <a:p>
            <a:pPr marL="231775" lvl="1" indent="-168275" algn="l">
              <a:spcAft>
                <a:spcPts val="600"/>
              </a:spcAft>
              <a:buClr>
                <a:srgbClr val="C00000"/>
              </a:buClr>
              <a:buSzPct val="100000"/>
              <a:buChar char="•"/>
            </a:pP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Speed of light in individual bar</a:t>
            </a:r>
          </a:p>
          <a:p>
            <a:pPr marL="231775" lvl="1" indent="-168275" algn="l">
              <a:spcAft>
                <a:spcPts val="600"/>
              </a:spcAft>
              <a:buClr>
                <a:srgbClr val="C00000"/>
              </a:buClr>
              <a:buSzPct val="100000"/>
              <a:buChar char="•"/>
            </a:pP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Paddle-to-paddle offsets from laser</a:t>
            </a:r>
          </a:p>
          <a:p>
            <a:pPr marL="231775" lvl="1" indent="-168275" algn="l">
              <a:spcAft>
                <a:spcPts val="600"/>
              </a:spcAft>
              <a:buClr>
                <a:srgbClr val="C00000"/>
              </a:buClr>
              <a:buSzPct val="100000"/>
              <a:buChar char="•"/>
            </a:pPr>
            <a:r>
              <a:rPr dirty="0">
                <a:solidFill>
                  <a:schemeClr val="accent1"/>
                </a:solidFill>
                <a:latin typeface="Comic Sans MS" panose="030F0902030302020204" pitchFamily="66" charset="0"/>
              </a:rPr>
              <a:t>(Still to come: time-walk and path length corrections)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5C05F-A6AC-B347-AEEB-A8AFB6E23ECE}"/>
              </a:ext>
            </a:extLst>
          </p:cNvPr>
          <p:cNvSpPr txBox="1"/>
          <p:nvPr/>
        </p:nvSpPr>
        <p:spPr>
          <a:xfrm>
            <a:off x="689877" y="4208336"/>
            <a:ext cx="414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Reconstructed BAND hits including: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11FB22-7C8D-8840-A8DB-4CAE34B7A38C}"/>
              </a:ext>
            </a:extLst>
          </p:cNvPr>
          <p:cNvSpPr/>
          <p:nvPr/>
        </p:nvSpPr>
        <p:spPr>
          <a:xfrm>
            <a:off x="2154621" y="1460938"/>
            <a:ext cx="2123089" cy="294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A5888E21-6173-CD4A-BC79-F95C05576610}"/>
              </a:ext>
            </a:extLst>
          </p:cNvPr>
          <p:cNvSpPr/>
          <p:nvPr/>
        </p:nvSpPr>
        <p:spPr>
          <a:xfrm flipV="1">
            <a:off x="2793672" y="1380941"/>
            <a:ext cx="1" cy="2103120"/>
          </a:xfrm>
          <a:prstGeom prst="line">
            <a:avLst/>
          </a:prstGeom>
          <a:ln w="254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>
              <a:latin typeface="Comic Sans MS" panose="030F0902030302020204" pitchFamily="66" charset="0"/>
            </a:endParaRP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08412719-5C14-504D-A830-55A0289C9948}"/>
              </a:ext>
            </a:extLst>
          </p:cNvPr>
          <p:cNvSpPr/>
          <p:nvPr/>
        </p:nvSpPr>
        <p:spPr>
          <a:xfrm flipV="1">
            <a:off x="2012377" y="1380941"/>
            <a:ext cx="1" cy="2103120"/>
          </a:xfrm>
          <a:prstGeom prst="line">
            <a:avLst/>
          </a:prstGeom>
          <a:ln w="25400">
            <a:solidFill>
              <a:srgbClr val="0070C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dirty="0"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92FCF-B7D4-024F-8B47-8BF40AD6C38A}"/>
              </a:ext>
            </a:extLst>
          </p:cNvPr>
          <p:cNvSpPr txBox="1"/>
          <p:nvPr/>
        </p:nvSpPr>
        <p:spPr>
          <a:xfrm>
            <a:off x="2861874" y="1617130"/>
            <a:ext cx="15896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n (250 MeV/c)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C73336-8E6E-D24F-85E9-C58B7A3715FD}"/>
              </a:ext>
            </a:extLst>
          </p:cNvPr>
          <p:cNvCxnSpPr/>
          <p:nvPr/>
        </p:nvCxnSpPr>
        <p:spPr>
          <a:xfrm>
            <a:off x="2039010" y="1755228"/>
            <a:ext cx="74980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6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6745D-4E87-CD48-B031-C6D249011386}"/>
              </a:ext>
            </a:extLst>
          </p:cNvPr>
          <p:cNvSpPr txBox="1"/>
          <p:nvPr/>
        </p:nvSpPr>
        <p:spPr>
          <a:xfrm>
            <a:off x="1011358" y="6118847"/>
            <a:ext cx="714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Initial calibrations for all systems completed for pass-0 cooking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F3E325E-8524-A148-9D4D-57AFF3CC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73CBF7-626D-FB46-AF92-A68794EAD019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A7CD0-3FBD-C345-BB42-C3CAAD726CD6}"/>
              </a:ext>
            </a:extLst>
          </p:cNvPr>
          <p:cNvSpPr txBox="1"/>
          <p:nvPr/>
        </p:nvSpPr>
        <p:spPr>
          <a:xfrm>
            <a:off x="1449421" y="350196"/>
            <a:ext cx="619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902030302020204" pitchFamily="66" charset="0"/>
              </a:rPr>
              <a:t>CLAS12 Calibration Status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5854DEC-2D73-2141-B4BD-86D5C0785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35012"/>
              </p:ext>
            </p:extLst>
          </p:nvPr>
        </p:nvGraphicFramePr>
        <p:xfrm>
          <a:off x="466926" y="1034626"/>
          <a:ext cx="8346335" cy="49377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92581">
                  <a:extLst>
                    <a:ext uri="{9D8B030D-6E8A-4147-A177-3AD203B41FA5}">
                      <a16:colId xmlns:a16="http://schemas.microsoft.com/office/drawing/2014/main" val="3803815155"/>
                    </a:ext>
                  </a:extLst>
                </a:gridCol>
                <a:gridCol w="944110">
                  <a:extLst>
                    <a:ext uri="{9D8B030D-6E8A-4147-A177-3AD203B41FA5}">
                      <a16:colId xmlns:a16="http://schemas.microsoft.com/office/drawing/2014/main" val="3391975523"/>
                    </a:ext>
                  </a:extLst>
                </a:gridCol>
                <a:gridCol w="1593185">
                  <a:extLst>
                    <a:ext uri="{9D8B030D-6E8A-4147-A177-3AD203B41FA5}">
                      <a16:colId xmlns:a16="http://schemas.microsoft.com/office/drawing/2014/main" val="3640320601"/>
                    </a:ext>
                  </a:extLst>
                </a:gridCol>
                <a:gridCol w="1043292">
                  <a:extLst>
                    <a:ext uri="{9D8B030D-6E8A-4147-A177-3AD203B41FA5}">
                      <a16:colId xmlns:a16="http://schemas.microsoft.com/office/drawing/2014/main" val="1165561458"/>
                    </a:ext>
                  </a:extLst>
                </a:gridCol>
                <a:gridCol w="878825">
                  <a:extLst>
                    <a:ext uri="{9D8B030D-6E8A-4147-A177-3AD203B41FA5}">
                      <a16:colId xmlns:a16="http://schemas.microsoft.com/office/drawing/2014/main" val="1154769121"/>
                    </a:ext>
                  </a:extLst>
                </a:gridCol>
                <a:gridCol w="974241">
                  <a:extLst>
                    <a:ext uri="{9D8B030D-6E8A-4147-A177-3AD203B41FA5}">
                      <a16:colId xmlns:a16="http://schemas.microsoft.com/office/drawing/2014/main" val="2481479709"/>
                    </a:ext>
                  </a:extLst>
                </a:gridCol>
                <a:gridCol w="1155027">
                  <a:extLst>
                    <a:ext uri="{9D8B030D-6E8A-4147-A177-3AD203B41FA5}">
                      <a16:colId xmlns:a16="http://schemas.microsoft.com/office/drawing/2014/main" val="3712098155"/>
                    </a:ext>
                  </a:extLst>
                </a:gridCol>
                <a:gridCol w="1165074">
                  <a:extLst>
                    <a:ext uri="{9D8B030D-6E8A-4147-A177-3AD203B41FA5}">
                      <a16:colId xmlns:a16="http://schemas.microsoft.com/office/drawing/2014/main" val="3129804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#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Run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Run Group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Torus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Sol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&lt;i&gt; (nA)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  <a:r>
                        <a:rPr lang="en-US" b="0" baseline="-250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b</a:t>
                      </a:r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 (GeV)</a:t>
                      </a:r>
                    </a:p>
                  </a:txBody>
                  <a:tcPr anchor="ctr"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Date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5853394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3222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A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(Spring 18)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+100%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2/15/18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5996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3355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A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(Spring 18)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2/20/18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5264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4013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A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(Spring 18)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50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106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4/18/18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48013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5036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A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(Fall 18)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45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10/11/18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83546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5664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A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(Fall 18)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+100%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50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11/26/18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87257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5700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K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(Winter 18)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+100%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30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7.5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11/30/18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5402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6164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B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(Spring 19)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35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2/10/19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493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6233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B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</a:rPr>
                        <a:t>(Spring 19)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Comic Sans MS" panose="030F0902030302020204" pitchFamily="66" charset="0"/>
                        </a:rPr>
                        <a:t>-100%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35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10.6</a:t>
                      </a:r>
                    </a:p>
                  </a:txBody>
                  <a:tcPr anchor="ctr"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omic Sans MS" panose="030F0902030302020204" pitchFamily="66" charset="0"/>
                        </a:rPr>
                        <a:t>2/25/19</a:t>
                      </a:r>
                    </a:p>
                  </a:txBody>
                  <a:tcPr anchor="ctr"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478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578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9209FF3-4A7C-9D40-B006-8DDD486C17F8}"/>
              </a:ext>
            </a:extLst>
          </p:cNvPr>
          <p:cNvSpPr txBox="1"/>
          <p:nvPr/>
        </p:nvSpPr>
        <p:spPr>
          <a:xfrm>
            <a:off x="2383277" y="274320"/>
            <a:ext cx="43579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Performance Status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264CECC-7698-4244-96C7-3394C52F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FB36D-6415-2143-ADA1-D05487E6E412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5321DCF-C822-6D4B-832F-61C5F5E9DF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1523932"/>
                  </p:ext>
                </p:extLst>
              </p:nvPr>
            </p:nvGraphicFramePr>
            <p:xfrm>
              <a:off x="180753" y="1066058"/>
              <a:ext cx="8803754" cy="5019372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944046">
                      <a:extLst>
                        <a:ext uri="{9D8B030D-6E8A-4147-A177-3AD203B41FA5}">
                          <a16:colId xmlns:a16="http://schemas.microsoft.com/office/drawing/2014/main" val="2976937867"/>
                        </a:ext>
                      </a:extLst>
                    </a:gridCol>
                    <a:gridCol w="2154500">
                      <a:extLst>
                        <a:ext uri="{9D8B030D-6E8A-4147-A177-3AD203B41FA5}">
                          <a16:colId xmlns:a16="http://schemas.microsoft.com/office/drawing/2014/main" val="3284336122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3172514508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763289460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310227777"/>
                        </a:ext>
                      </a:extLst>
                    </a:gridCol>
                  </a:tblGrid>
                  <a:tr h="418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System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Spec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Achieved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Spec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Achieved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438179152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BAND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&lt;eff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n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&gt; = 35%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3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33613540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CND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&lt;eff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n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&gt; = 10%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= 130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160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76779126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CTOF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t = 65 ps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130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7867962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DC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x = 250 – 400 </a:t>
                          </a:r>
                          <a:r>
                            <a:rPr lang="en-US" sz="1600" dirty="0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350 – 500 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5425411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ECAL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s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E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/E = 10%/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b="0" i="0" smtClean="0">
                                      <a:latin typeface="Comic Sans MS" panose="030F0902030302020204" pitchFamily="66" charset="0"/>
                                    </a:rPr>
                                    <m:t>E</m:t>
                                  </m:r>
                                </m:e>
                              </m:rad>
                            </m:oMath>
                          </a14:m>
                          <a:endParaRPr lang="en-US" sz="1600" dirty="0"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10%/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solidFill>
                                        <a:srgbClr val="008C49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b="0" i="0" smtClean="0">
                                      <a:solidFill>
                                        <a:srgbClr val="008C49"/>
                                      </a:solidFill>
                                      <a:latin typeface="Comic Sans MS" panose="030F0902030302020204" pitchFamily="66" charset="0"/>
                                    </a:rPr>
                                    <m:t>E</m:t>
                                  </m:r>
                                </m:e>
                              </m:rad>
                            </m:oMath>
                          </a14:m>
                          <a:endParaRPr lang="en-US" sz="1600" dirty="0">
                            <a:solidFill>
                              <a:srgbClr val="008C49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500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&lt; 600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000231013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FT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s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E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/E &lt; 2%/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b="0" i="0" smtClean="0">
                                      <a:latin typeface="Comic Sans MS" panose="030F0902030302020204" pitchFamily="66" charset="0"/>
                                    </a:rPr>
                                    <m:t>E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 + 1%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3.3%/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 b="0" i="0" smtClean="0">
                                      <a:solidFill>
                                        <a:srgbClr val="C00000"/>
                                      </a:solidFill>
                                      <a:latin typeface="Comic Sans MS" panose="030F0902030302020204" pitchFamily="66" charset="0"/>
                                    </a:rPr>
                                    <m:t>E</m:t>
                                  </m:r>
                                </m:e>
                              </m:rad>
                            </m:oMath>
                          </a14:m>
                          <a:endParaRPr lang="en-US" sz="1600" dirty="0">
                            <a:solidFill>
                              <a:srgbClr val="C00000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300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~200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92660831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FTOF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60 – 100 ps (p1b)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100 – 150 ps (p1b)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90 – 160 ps (p1a)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110 – 250 ps (p1a)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019107697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HTCC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eff</a:t>
                          </a:r>
                          <a:r>
                            <a:rPr lang="en-US" sz="1600" baseline="-25000" dirty="0">
                              <a:latin typeface="Symbol" pitchFamily="2" charset="2"/>
                            </a:rPr>
                            <a:t>p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 &lt; 1%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&lt; 1%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&lt;nphe&gt;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7903762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LTCC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eff = 90%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= 1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13403303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RICH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t &lt; 1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0.7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p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/K rej &gt; 500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8479856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SVT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S/N &gt;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~15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x = 50 – 65 </a:t>
                          </a:r>
                          <a:r>
                            <a:rPr lang="en-US" sz="1600" dirty="0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~75 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36022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5321DCF-C822-6D4B-832F-61C5F5E9DF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1523932"/>
                  </p:ext>
                </p:extLst>
              </p:nvPr>
            </p:nvGraphicFramePr>
            <p:xfrm>
              <a:off x="180753" y="1066058"/>
              <a:ext cx="8803754" cy="5019372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944046">
                      <a:extLst>
                        <a:ext uri="{9D8B030D-6E8A-4147-A177-3AD203B41FA5}">
                          <a16:colId xmlns:a16="http://schemas.microsoft.com/office/drawing/2014/main" val="2976937867"/>
                        </a:ext>
                      </a:extLst>
                    </a:gridCol>
                    <a:gridCol w="2154500">
                      <a:extLst>
                        <a:ext uri="{9D8B030D-6E8A-4147-A177-3AD203B41FA5}">
                          <a16:colId xmlns:a16="http://schemas.microsoft.com/office/drawing/2014/main" val="3284336122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3172514508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763289460"/>
                        </a:ext>
                      </a:extLst>
                    </a:gridCol>
                    <a:gridCol w="1901736">
                      <a:extLst>
                        <a:ext uri="{9D8B030D-6E8A-4147-A177-3AD203B41FA5}">
                          <a16:colId xmlns:a16="http://schemas.microsoft.com/office/drawing/2014/main" val="310227777"/>
                        </a:ext>
                      </a:extLst>
                    </a:gridCol>
                  </a:tblGrid>
                  <a:tr h="418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System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Spec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Achieved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Spec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7030A0"/>
                              </a:solidFill>
                              <a:latin typeface="Comic Sans MS" panose="030F0902030302020204" pitchFamily="66" charset="0"/>
                            </a:rPr>
                            <a:t>Achieved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438179152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BAND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&lt;eff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n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&gt; = 35%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3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233613540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CND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&lt;eff</a:t>
                          </a:r>
                          <a:r>
                            <a:rPr lang="en-US" sz="1600" baseline="-25000" dirty="0">
                              <a:latin typeface="Comic Sans MS" panose="030F0902030302020204" pitchFamily="66" charset="0"/>
                            </a:rPr>
                            <a:t>n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&gt; = 10%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= 130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160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76779126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CTOF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t = 65 ps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130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7867962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DC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x = 250 – 400 </a:t>
                          </a:r>
                          <a:r>
                            <a:rPr lang="en-US" sz="1600" dirty="0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350 – 500 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tx1"/>
                            </a:solidFill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latin typeface="Comic Sans MS" panose="030F0902030302020204" pitchFamily="66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85425411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ECAL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5294" t="-491176" r="-267059" b="-5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64667" t="-491176" r="-202667" b="-59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500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&lt; 600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000231013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FT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5294" t="-609091" r="-267059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64667" t="-609091" r="-202667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&lt; 300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~200 ps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92660831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FTOF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60 – 100 ps (p1b)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100 – 150 ps (p1b)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90 – 160 ps (p1a)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110 – 250 ps (p1a)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019107697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HTCC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eff</a:t>
                          </a:r>
                          <a:r>
                            <a:rPr lang="en-US" sz="1600" baseline="-25000" dirty="0">
                              <a:latin typeface="Symbol" pitchFamily="2" charset="2"/>
                            </a:rPr>
                            <a:t>p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 &lt; 1%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&lt; 1%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&lt;nphe&gt;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7903762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LTCC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eff = 90%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t = 1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13403303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RICH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t &lt; 1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0.7 ns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Symbol" pitchFamily="2" charset="2"/>
                            </a:rPr>
                            <a:t>p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Comic Sans MS" panose="030F0902030302020204" pitchFamily="66" charset="0"/>
                            </a:rPr>
                            <a:t>/K rej &gt; 500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TBD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984798568"/>
                      </a:ext>
                    </a:extLst>
                  </a:tr>
                  <a:tr h="418281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accent1"/>
                              </a:solidFill>
                              <a:latin typeface="Comic Sans MS" panose="030F0902030302020204" pitchFamily="66" charset="0"/>
                            </a:rPr>
                            <a:t>SVT</a:t>
                          </a:r>
                        </a:p>
                      </a:txBody>
                      <a:tcPr anchor="ctr">
                        <a:lnL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S/N &gt;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008C49"/>
                              </a:solidFill>
                              <a:latin typeface="Comic Sans MS" panose="030F0902030302020204" pitchFamily="66" charset="0"/>
                            </a:rPr>
                            <a:t>~15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latin typeface="Symbol" pitchFamily="2" charset="2"/>
                            </a:rPr>
                            <a:t>d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x = 50 – 65 </a:t>
                          </a:r>
                          <a:r>
                            <a:rPr lang="en-US" sz="1600" dirty="0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~75 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latin typeface="Comic Sans MS" panose="030F0902030302020204" pitchFamily="66" charset="0"/>
                            </a:rPr>
                            <a:t>m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57150" cap="flat" cmpd="sng" algn="ctr">
                          <a:solidFill>
                            <a:srgbClr val="7030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36022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A23292-1952-094B-AE64-DA378292E5A6}"/>
              </a:ext>
            </a:extLst>
          </p:cNvPr>
          <p:cNvSpPr txBox="1"/>
          <p:nvPr/>
        </p:nvSpPr>
        <p:spPr>
          <a:xfrm>
            <a:off x="1707431" y="6192476"/>
            <a:ext cx="573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omic Sans MS" panose="030F0902030302020204" pitchFamily="66" charset="0"/>
              </a:rPr>
              <a:t> *Entries highlighted in red have not yet met spec's</a:t>
            </a:r>
          </a:p>
        </p:txBody>
      </p:sp>
    </p:spTree>
    <p:extLst>
      <p:ext uri="{BB962C8B-B14F-4D97-AF65-F5344CB8AC3E}">
        <p14:creationId xmlns:p14="http://schemas.microsoft.com/office/powerpoint/2010/main" val="4010866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44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Remaining Calibration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C2710-9B39-7546-AAA4-2995D2CFDA6A}"/>
              </a:ext>
            </a:extLst>
          </p:cNvPr>
          <p:cNvSpPr txBox="1"/>
          <p:nvPr/>
        </p:nvSpPr>
        <p:spPr>
          <a:xfrm>
            <a:off x="316909" y="982240"/>
            <a:ext cx="8274205" cy="557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DC: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Complete detector alignment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Change to new t → d function to improve flexibility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FTOF: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Include vertex correction to RF time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Implement position-dependent time-walk correction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Include FADC/TDC hit matching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Understand systematics in MIP peak position (e.g. vs. torus polarity)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CTOF/CND:</a:t>
            </a:r>
          </a:p>
          <a:p>
            <a:pPr marL="628650" lvl="1" indent="-171450">
              <a:spcBef>
                <a:spcPts val="2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Include vertex correction to ST (using optimal vertex)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Correct for time shift associated with event at end of bar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LTCC: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No timing calibration – need code development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BAND: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Implement time-walk corrections to timing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Include path-length corrections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1C9B37E-98FF-074D-AD70-9519B875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B4AE1-9661-924C-9041-9A908994DD9C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A862-16BC-974D-B577-3470394028E5}"/>
              </a:ext>
            </a:extLst>
          </p:cNvPr>
          <p:cNvSpPr txBox="1"/>
          <p:nvPr/>
        </p:nvSpPr>
        <p:spPr>
          <a:xfrm>
            <a:off x="7144301" y="1092545"/>
            <a:ext cx="167474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Short term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Longer term</a:t>
            </a:r>
          </a:p>
        </p:txBody>
      </p:sp>
    </p:spTree>
    <p:extLst>
      <p:ext uri="{BB962C8B-B14F-4D97-AF65-F5344CB8AC3E}">
        <p14:creationId xmlns:p14="http://schemas.microsoft.com/office/powerpoint/2010/main" val="4276487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44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Remaining Calibration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C7BA2-5042-D64A-B2C2-D46587C9AD15}"/>
              </a:ext>
            </a:extLst>
          </p:cNvPr>
          <p:cNvSpPr txBox="1"/>
          <p:nvPr/>
        </p:nvSpPr>
        <p:spPr>
          <a:xfrm>
            <a:off x="278780" y="1162320"/>
            <a:ext cx="8764859" cy="542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ECAL:</a:t>
            </a:r>
          </a:p>
          <a:p>
            <a:pPr marL="628650" lvl="1" indent="-171450">
              <a:spcBef>
                <a:spcPts val="2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Complete studies of long-term energy calibration drift</a:t>
            </a:r>
          </a:p>
          <a:p>
            <a:pPr marL="628650" lvl="1" indent="-171450">
              <a:spcBef>
                <a:spcPts val="2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Understand systematics in MIP peak position (e.g. vs. torus polarity)</a:t>
            </a:r>
          </a:p>
          <a:p>
            <a:pPr marL="628650" lvl="1" indent="-171450">
              <a:spcBef>
                <a:spcPts val="2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Develop PMT gain corrections to account for loss with time</a:t>
            </a:r>
          </a:p>
          <a:p>
            <a:pPr marL="628650" lvl="1" indent="-171450">
              <a:spcBef>
                <a:spcPts val="2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Develop new timing calibration scheme and implement into calibrations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Understand systematics in timing vs. PID, path length, geom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FT: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CAL: Refine fitting procedure for energy calibration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CAL: Include TW correction to optimize timing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HODO: Address small bias in fits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E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TRK: Reconstruction code development underway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CVT: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Complete alignment work</a:t>
            </a:r>
          </a:p>
          <a:p>
            <a:pPr marL="231775" indent="-231775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dirty="0">
                <a:latin typeface="Comic Sans MS" panose="030F0902030302020204" pitchFamily="66" charset="0"/>
              </a:rPr>
              <a:t>RICH:</a:t>
            </a:r>
          </a:p>
          <a:p>
            <a:pPr marL="628650" lvl="1" indent="-171450">
              <a:spcAft>
                <a:spcPts val="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Complete development of PID scheme and implement in Event Builder</a:t>
            </a:r>
          </a:p>
          <a:p>
            <a:pPr marL="628650" lvl="1" indent="-1714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Complete alignment work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57651A2-5CFA-1048-AD31-02D147C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87429-3F65-2A4B-A970-25F34B08D64C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67ECE-A474-954B-B681-6BC608495A4D}"/>
              </a:ext>
            </a:extLst>
          </p:cNvPr>
          <p:cNvSpPr txBox="1"/>
          <p:nvPr/>
        </p:nvSpPr>
        <p:spPr>
          <a:xfrm>
            <a:off x="7333481" y="850808"/>
            <a:ext cx="167474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Short term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Comic Sans MS" panose="030F0902030302020204" pitchFamily="66" charset="0"/>
              </a:rPr>
              <a:t>Longer term</a:t>
            </a:r>
          </a:p>
        </p:txBody>
      </p:sp>
    </p:spTree>
    <p:extLst>
      <p:ext uri="{BB962C8B-B14F-4D97-AF65-F5344CB8AC3E}">
        <p14:creationId xmlns:p14="http://schemas.microsoft.com/office/powerpoint/2010/main" val="1186200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D98824-06AD-4A40-BB9E-BD2AB41F2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29785"/>
              </p:ext>
            </p:extLst>
          </p:nvPr>
        </p:nvGraphicFramePr>
        <p:xfrm>
          <a:off x="744681" y="1341582"/>
          <a:ext cx="7738918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519">
                  <a:extLst>
                    <a:ext uri="{9D8B030D-6E8A-4147-A177-3AD203B41FA5}">
                      <a16:colId xmlns:a16="http://schemas.microsoft.com/office/drawing/2014/main" val="2064346485"/>
                    </a:ext>
                  </a:extLst>
                </a:gridCol>
                <a:gridCol w="2410063">
                  <a:extLst>
                    <a:ext uri="{9D8B030D-6E8A-4147-A177-3AD203B41FA5}">
                      <a16:colId xmlns:a16="http://schemas.microsoft.com/office/drawing/2014/main" val="1474330735"/>
                    </a:ext>
                  </a:extLst>
                </a:gridCol>
                <a:gridCol w="3838336">
                  <a:extLst>
                    <a:ext uri="{9D8B030D-6E8A-4147-A177-3AD203B41FA5}">
                      <a16:colId xmlns:a16="http://schemas.microsoft.com/office/drawing/2014/main" val="401590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Subsystem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Group Leader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RG-A/K Calibrator(s)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3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Silvia Niccolai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Pierre Chatagnon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71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Daniel S. Carman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Chan Kim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7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Mac Mestayer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Dilini Bulumulla, Latif Kabul, Shirsendu Nanda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Cole Smith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Cole Smith/Joshua Artem Tan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9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Raffaella De Vita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Raffaella De Vita, Nick Zachariou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2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FTOF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Daniel S. Carman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Christopher McLauchlin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95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HTCC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Youri Sharabian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Nick Markov, Will Phelps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90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 LTCC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Maurizio Ungaro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Maurizio Ungaro, Burcu Duran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553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MVT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Maxime Defurne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Maxime Defurne, Guillaume Christiaens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47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Marco Contalbrigo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Marco Contalbrigo, Andrey Kim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7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SVT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Yuri Gotra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Yuri Gotra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4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9FF7FC2-73DC-E341-83F7-2853608F5409}"/>
              </a:ext>
            </a:extLst>
          </p:cNvPr>
          <p:cNvSpPr txBox="1"/>
          <p:nvPr/>
        </p:nvSpPr>
        <p:spPr>
          <a:xfrm>
            <a:off x="1066800" y="274320"/>
            <a:ext cx="699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Run Group A/K – Calibration Team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5E8F658-5D97-644E-83CC-606193D3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60656-BC10-CD4A-B03D-2956148F6BFA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3444632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FF7FC2-73DC-E341-83F7-2853608F5409}"/>
              </a:ext>
            </a:extLst>
          </p:cNvPr>
          <p:cNvSpPr txBox="1"/>
          <p:nvPr/>
        </p:nvSpPr>
        <p:spPr>
          <a:xfrm>
            <a:off x="1066800" y="274320"/>
            <a:ext cx="699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Run Group B – Calibration Team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1E4C96-E399-F045-83B6-CE78242C8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260024"/>
              </p:ext>
            </p:extLst>
          </p:nvPr>
        </p:nvGraphicFramePr>
        <p:xfrm>
          <a:off x="174998" y="894101"/>
          <a:ext cx="8765309" cy="54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9">
                  <a:extLst>
                    <a:ext uri="{9D8B030D-6E8A-4147-A177-3AD203B41FA5}">
                      <a16:colId xmlns:a16="http://schemas.microsoft.com/office/drawing/2014/main" val="2064346485"/>
                    </a:ext>
                  </a:extLst>
                </a:gridCol>
                <a:gridCol w="2733964">
                  <a:extLst>
                    <a:ext uri="{9D8B030D-6E8A-4147-A177-3AD203B41FA5}">
                      <a16:colId xmlns:a16="http://schemas.microsoft.com/office/drawing/2014/main" val="1474330735"/>
                    </a:ext>
                  </a:extLst>
                </a:gridCol>
                <a:gridCol w="4756726">
                  <a:extLst>
                    <a:ext uri="{9D8B030D-6E8A-4147-A177-3AD203B41FA5}">
                      <a16:colId xmlns:a16="http://schemas.microsoft.com/office/drawing/2014/main" val="401590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Subsystem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Group Leader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Comic Sans MS" panose="030F0902030302020204" pitchFamily="66" charset="0"/>
                        </a:rPr>
                        <a:t>Calibrator(s)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3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Larry Weinstein (ODU)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Florian Hauenstein (ODU), Efrain </a:t>
                      </a:r>
                      <a:r>
                        <a:rPr lang="en-US" sz="1600" dirty="0" err="1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Segarra</a:t>
                      </a:r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 (MIT), </a:t>
                      </a:r>
                      <a:r>
                        <a:rPr lang="en-US" sz="1600" b="0" kern="1200" dirty="0" err="1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Reynier</a:t>
                      </a:r>
                      <a:r>
                        <a:rPr lang="en-US" sz="1600" b="0" kern="1200" dirty="0">
                          <a:solidFill>
                            <a:srgbClr val="7030A0"/>
                          </a:solidFill>
                          <a:effectLst/>
                          <a:latin typeface="Comic Sans MS" panose="030F0902030302020204" pitchFamily="66" charset="0"/>
                          <a:ea typeface="+mn-ea"/>
                          <a:cs typeface="+mn-cs"/>
                        </a:rPr>
                        <a:t> Cruz Torres (MIT)</a:t>
                      </a:r>
                      <a:endParaRPr lang="en-US" sz="1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415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Silvia Niccolai (Orsay)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Paul Naidoo (Glasgow)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715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CTOF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Daniel S. Carman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Achyut Khanal (FIU)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7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Mac Mestayer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Shirsendu Nanda (MSU)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29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ECAL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Cole Smith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Cole Smith, Susan Schadmand (Juelich)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9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Raffaella De Vita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Raffaella De Vita, Nick Zachariou (Edinburgh)</a:t>
                      </a:r>
                    </a:p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Susan Schadmand (Juelich), Alessandra Filippi (INFNTUR)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52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FTOF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Daniel S. Carman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Jose Carvajal (FIU)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957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HTCC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Youri Sharabian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Isabella Illari (GWU)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590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LTCC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Maurizio Ungaro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Maurizio Ungaro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553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MVT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Maxime Defurne (Saclay)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Maxime Defurne, Gerry Gilfoyle (RICH)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47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Marco Contalbrigo (INFN)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Hyon-Suk Jo (KNU)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7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  <a:latin typeface="Comic Sans MS" panose="030F0902030302020204" pitchFamily="66" charset="0"/>
                        </a:rPr>
                        <a:t>SVT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anose="030F0902030302020204" pitchFamily="66" charset="0"/>
                        </a:rPr>
                        <a:t>Yuri Gotra (JLab)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Yuri Gotra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420"/>
                  </a:ext>
                </a:extLst>
              </a:tr>
            </a:tbl>
          </a:graphicData>
        </a:graphic>
      </p:graphicFrame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DDB579C-BECC-E641-A815-E571E788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037CD-9DA2-C244-AFFD-4CB1009C8E23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1699648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F28208-2728-E74F-A7B2-CDE6092E8C22}"/>
              </a:ext>
            </a:extLst>
          </p:cNvPr>
          <p:cNvSpPr txBox="1"/>
          <p:nvPr/>
        </p:nvSpPr>
        <p:spPr>
          <a:xfrm>
            <a:off x="489625" y="274320"/>
            <a:ext cx="81538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Detector Calibration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43277-987B-ED45-B0AC-E946B9BF86DF}"/>
              </a:ext>
            </a:extLst>
          </p:cNvPr>
          <p:cNvSpPr txBox="1"/>
          <p:nvPr/>
        </p:nvSpPr>
        <p:spPr>
          <a:xfrm>
            <a:off x="258619" y="1182148"/>
            <a:ext cx="868218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9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The calibration suites for all subsystems are well advanced</a:t>
            </a:r>
          </a:p>
          <a:p>
            <a:pPr marL="742950" lvl="1" indent="-285750">
              <a:spcAft>
                <a:spcPts val="600"/>
              </a:spcAft>
              <a:buClr>
                <a:srgbClr val="008C49"/>
              </a:buCl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Development work continues (optimization and fine-tuning in most cases)</a:t>
            </a:r>
          </a:p>
          <a:p>
            <a:pPr marL="228600" indent="-228600">
              <a:spcBef>
                <a:spcPts val="15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Initial calibrations have been completed for all subsystems</a:t>
            </a:r>
          </a:p>
          <a:p>
            <a:pPr marL="742950" lvl="1" indent="-285750">
              <a:spcAft>
                <a:spcPts val="900"/>
              </a:spcAft>
              <a:buClr>
                <a:srgbClr val="008C49"/>
              </a:buCl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For most subsystems, the calibrations will need to be redone due to improvements in the reconstruction, alignment, and algorithms</a:t>
            </a:r>
          </a:p>
          <a:p>
            <a:pPr marL="742950" lvl="1" indent="-285750">
              <a:spcAft>
                <a:spcPts val="900"/>
              </a:spcAft>
              <a:buClr>
                <a:srgbClr val="008C49"/>
              </a:buCl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A complete pass-0 (in progress) studied with the available monitoring tools will be used to determine when calibrations need to be redone</a:t>
            </a:r>
          </a:p>
          <a:p>
            <a:pPr marL="742950" lvl="1" indent="-285750">
              <a:buClr>
                <a:srgbClr val="008C49"/>
              </a:buCl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Understand metrics for recalibration for each subsystem are being developed </a:t>
            </a:r>
          </a:p>
          <a:p>
            <a:pPr marL="228600" indent="-228600">
              <a:spcBef>
                <a:spcPts val="15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Limitations of calibrations toward achieving design specifications being investigated</a:t>
            </a:r>
          </a:p>
          <a:p>
            <a:pPr marL="749300" lvl="1" indent="-288925">
              <a:spcAft>
                <a:spcPts val="900"/>
              </a:spcAft>
              <a:buClr>
                <a:srgbClr val="008C49"/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Most issues understood and work plans to overcome them in progress</a:t>
            </a:r>
          </a:p>
          <a:p>
            <a:pPr marL="749300" lvl="1" indent="-288925">
              <a:buClr>
                <a:srgbClr val="008C49"/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Working closely with Software Group and RG-A Coordinator to track the remaining work necessary before pass-1 of RG-A spring data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2B6FCE3-E6A1-D74A-A136-F26C4A22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4A1D0-E1B6-DC40-BF1C-F004468B9624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213747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1FACA2-21F8-DA4E-B69D-A0B8BBB5597B}"/>
              </a:ext>
            </a:extLst>
          </p:cNvPr>
          <p:cNvSpPr txBox="1"/>
          <p:nvPr/>
        </p:nvSpPr>
        <p:spPr>
          <a:xfrm>
            <a:off x="116963" y="274320"/>
            <a:ext cx="893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CLAS12 Calibration Sequence &amp; Dependencies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F9C2B-D6C1-044A-A1F8-BCABFC3ACF0D}"/>
              </a:ext>
            </a:extLst>
          </p:cNvPr>
          <p:cNvSpPr txBox="1"/>
          <p:nvPr/>
        </p:nvSpPr>
        <p:spPr>
          <a:xfrm>
            <a:off x="165368" y="1120590"/>
            <a:ext cx="794750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spcAft>
                <a:spcPts val="600"/>
              </a:spcAft>
              <a:buClr>
                <a:srgbClr val="C00000"/>
              </a:buClr>
              <a:buFont typeface="+mj-lt"/>
              <a:buAutoNum type="arabicParenR"/>
            </a:pPr>
            <a:r>
              <a:rPr lang="en-US" dirty="0">
                <a:latin typeface="Comic Sans MS" panose="030F0902030302020204" pitchFamily="66" charset="0"/>
              </a:rPr>
              <a:t>DC Calibration:</a:t>
            </a:r>
          </a:p>
          <a:p>
            <a:pPr marL="522288" indent="-231775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</a:rPr>
              <a:t>time </a:t>
            </a: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  <a:sym typeface="Wingdings" pitchFamily="2" charset="2"/>
              </a:rPr>
              <a:t> distance calibration 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relies on at least crude ST calibration from FTOF (few ns level)</a:t>
            </a:r>
          </a:p>
          <a:p>
            <a:pPr marL="290513" indent="-290513">
              <a:spcBef>
                <a:spcPts val="18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arenR" startAt="2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FTOF (+ CTOF Time Matching) Calibration:</a:t>
            </a:r>
          </a:p>
          <a:p>
            <a:pPr marL="571500" indent="-280988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  <a:sym typeface="Wingdings" pitchFamily="2" charset="2"/>
              </a:rPr>
              <a:t>energy calibration 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can be done before DC calibration using even crude DC calibration parameters for path length corrections</a:t>
            </a:r>
          </a:p>
          <a:p>
            <a:pPr marL="571500" indent="-280988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  <a:sym typeface="Wingdings" pitchFamily="2" charset="2"/>
              </a:rPr>
              <a:t>timing calibration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calibrate FTOF timing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defines event ST using electron in ECAL (1st option), positron in ECAL (2nd option), high momentum pion/track in DC/FTOF (3rd option)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calibrate offset between CTOF FADC and TDC time</a:t>
            </a:r>
          </a:p>
          <a:p>
            <a:pPr marL="290513" indent="-290513">
              <a:spcBef>
                <a:spcPts val="18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arenR" startAt="3"/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CLAS12 Subsystem Calibration:</a:t>
            </a:r>
          </a:p>
          <a:p>
            <a:pPr marL="571500" indent="-280988">
              <a:buClr>
                <a:schemeClr val="accent6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en-US" dirty="0">
                <a:solidFill>
                  <a:srgbClr val="0070C0"/>
                </a:solidFill>
                <a:latin typeface="Comic Sans MS" panose="030F0902030302020204" pitchFamily="66" charset="0"/>
                <a:sym typeface="Wingdings" pitchFamily="2" charset="2"/>
              </a:rPr>
              <a:t>CND, CTOF, ECAL, FT (Hodo, Cal), HTCC, LTCC, RICH calibrations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timing calibration employs event ST from FTOF</a:t>
            </a:r>
          </a:p>
          <a:p>
            <a:pPr marL="742950" lvl="1" indent="-1714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energy calibration employs PID from EB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Assumption:  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mic Sans MS" panose="030F0902030302020204" pitchFamily="66" charset="0"/>
                <a:sym typeface="Wingdings" pitchFamily="2" charset="2"/>
              </a:rPr>
              <a:t>CVT + FT-Trk do not require calibration (only good alignment)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DDBE5-E49C-694D-A2CB-CC4FDEFA86C1}"/>
              </a:ext>
            </a:extLst>
          </p:cNvPr>
          <p:cNvGrpSpPr/>
          <p:nvPr/>
        </p:nvGrpSpPr>
        <p:grpSpPr>
          <a:xfrm>
            <a:off x="7889131" y="1535940"/>
            <a:ext cx="982494" cy="1186456"/>
            <a:chOff x="7889131" y="1994170"/>
            <a:chExt cx="982494" cy="1186456"/>
          </a:xfrm>
        </p:grpSpPr>
        <p:sp>
          <p:nvSpPr>
            <p:cNvPr id="10" name="Curved Left Arrow 9">
              <a:extLst>
                <a:ext uri="{FF2B5EF4-FFF2-40B4-BE49-F238E27FC236}">
                  <a16:creationId xmlns:a16="http://schemas.microsoft.com/office/drawing/2014/main" id="{01ADFA31-94D3-CB45-8771-D910A7293847}"/>
                </a:ext>
              </a:extLst>
            </p:cNvPr>
            <p:cNvSpPr/>
            <p:nvPr/>
          </p:nvSpPr>
          <p:spPr>
            <a:xfrm>
              <a:off x="8112870" y="1994170"/>
              <a:ext cx="535019" cy="81712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56042A-76A2-BA40-93A1-2BEBD38EFD10}"/>
                </a:ext>
              </a:extLst>
            </p:cNvPr>
            <p:cNvSpPr txBox="1"/>
            <p:nvPr/>
          </p:nvSpPr>
          <p:spPr>
            <a:xfrm>
              <a:off x="7889131" y="2811294"/>
              <a:ext cx="982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recook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3C0EA9-B1D3-DB40-B89C-11420776929A}"/>
              </a:ext>
            </a:extLst>
          </p:cNvPr>
          <p:cNvGrpSpPr/>
          <p:nvPr/>
        </p:nvGrpSpPr>
        <p:grpSpPr>
          <a:xfrm>
            <a:off x="7889131" y="4110527"/>
            <a:ext cx="982494" cy="1186456"/>
            <a:chOff x="7889131" y="4179651"/>
            <a:chExt cx="982494" cy="1186456"/>
          </a:xfrm>
        </p:grpSpPr>
        <p:sp>
          <p:nvSpPr>
            <p:cNvPr id="14" name="Curved Left Arrow 13">
              <a:extLst>
                <a:ext uri="{FF2B5EF4-FFF2-40B4-BE49-F238E27FC236}">
                  <a16:creationId xmlns:a16="http://schemas.microsoft.com/office/drawing/2014/main" id="{BA3EC8ED-0847-984C-934F-58ABA0B171D4}"/>
                </a:ext>
              </a:extLst>
            </p:cNvPr>
            <p:cNvSpPr/>
            <p:nvPr/>
          </p:nvSpPr>
          <p:spPr>
            <a:xfrm>
              <a:off x="8112869" y="4179651"/>
              <a:ext cx="535019" cy="81712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0412C-BCE2-7C49-887B-6463A0C329EF}"/>
                </a:ext>
              </a:extLst>
            </p:cNvPr>
            <p:cNvSpPr txBox="1"/>
            <p:nvPr/>
          </p:nvSpPr>
          <p:spPr>
            <a:xfrm>
              <a:off x="7889131" y="4996775"/>
              <a:ext cx="982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recook</a:t>
              </a: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6EE8D97-6D61-CC4C-BF29-C81695CF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81573-1AF5-E54A-A948-16232184E22F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380743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44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Monitoring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91A89-BAC7-C840-A488-A8EA04137573}"/>
              </a:ext>
            </a:extLst>
          </p:cNvPr>
          <p:cNvSpPr txBox="1"/>
          <p:nvPr/>
        </p:nvSpPr>
        <p:spPr>
          <a:xfrm>
            <a:off x="637954" y="6206640"/>
            <a:ext cx="1305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Andrey Kim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FE8A9-F2E2-364C-80C7-58AE985D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645" y="1311098"/>
            <a:ext cx="1828800" cy="23640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7008DD-EA34-894E-84F3-CA903FAFC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645" y="3769011"/>
            <a:ext cx="1828800" cy="23668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3113C5-12EF-B84B-BF6F-4EF58CF2B0A9}"/>
              </a:ext>
            </a:extLst>
          </p:cNvPr>
          <p:cNvSpPr txBox="1"/>
          <p:nvPr/>
        </p:nvSpPr>
        <p:spPr>
          <a:xfrm>
            <a:off x="2208569" y="954072"/>
            <a:ext cx="29133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Electrons per trigger per sector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46474-41A0-3D4D-A6F0-FA63C9406B14}"/>
              </a:ext>
            </a:extLst>
          </p:cNvPr>
          <p:cNvSpPr txBox="1"/>
          <p:nvPr/>
        </p:nvSpPr>
        <p:spPr>
          <a:xfrm>
            <a:off x="2208568" y="3588180"/>
            <a:ext cx="29133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Average HTCC nphe per sector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129DD836-7A77-A042-A2BC-2C7589B8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186AC2-B564-8044-980E-515057806B63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4097A-8B7B-6447-82F3-4D91AEF8F83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8823" y="3909496"/>
            <a:ext cx="6858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4C3143-BD8B-5349-AFE4-B5EAABB3860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3" y="1286410"/>
            <a:ext cx="6858000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6A082-7431-2048-A154-305BBA092E02}"/>
              </a:ext>
            </a:extLst>
          </p:cNvPr>
          <p:cNvSpPr txBox="1"/>
          <p:nvPr/>
        </p:nvSpPr>
        <p:spPr>
          <a:xfrm>
            <a:off x="2703006" y="6225372"/>
            <a:ext cx="364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omic Sans MS" panose="030F0902030302020204" pitchFamily="66" charset="0"/>
              </a:rPr>
              <a:t>https://clas12mon.jlab.org/rga/timeline/</a:t>
            </a:r>
          </a:p>
        </p:txBody>
      </p:sp>
    </p:spTree>
    <p:extLst>
      <p:ext uri="{BB962C8B-B14F-4D97-AF65-F5344CB8AC3E}">
        <p14:creationId xmlns:p14="http://schemas.microsoft.com/office/powerpoint/2010/main" val="330371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44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When to Recalibrate DC?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8BAFB-F44D-9A45-A86A-4DBD37133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209" y="2832430"/>
            <a:ext cx="15240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01EC5B-5A1D-574C-B305-F1FADA810F6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31774" y="1026291"/>
            <a:ext cx="2834640" cy="548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29D6C-4FFC-EC47-88D1-BA0C79438F8E}"/>
              </a:ext>
            </a:extLst>
          </p:cNvPr>
          <p:cNvSpPr txBox="1"/>
          <p:nvPr/>
        </p:nvSpPr>
        <p:spPr>
          <a:xfrm>
            <a:off x="127586" y="1127036"/>
            <a:ext cx="460389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omic Sans MS" panose="030F0902030302020204" pitchFamily="66" charset="0"/>
              </a:rPr>
              <a:t>Time difference between superlayer pairs </a:t>
            </a: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 avg. velocity: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R1: 362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 difference 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⇒ ~10 ns</a:t>
            </a:r>
          </a:p>
          <a:p>
            <a:pPr marL="635000" lvl="1" indent="-177800">
              <a:buClr>
                <a:srgbClr val="7030A0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Avg. velocity ~36 </a:t>
            </a:r>
            <a:r>
              <a:rPr lang="en-US" dirty="0">
                <a:solidFill>
                  <a:srgbClr val="008C49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m/ns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R2: 734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m difference ⇒ ~40 ns</a:t>
            </a:r>
          </a:p>
          <a:p>
            <a:pPr marL="635000" lvl="1" indent="-177800">
              <a:buClr>
                <a:srgbClr val="7030A0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Avg. velocity ~18 </a:t>
            </a:r>
            <a:r>
              <a:rPr lang="en-US" dirty="0">
                <a:solidFill>
                  <a:srgbClr val="008C49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m/ns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R3: 860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m difference ⇒ ~40 ns</a:t>
            </a:r>
          </a:p>
          <a:p>
            <a:pPr marL="635000" lvl="1" indent="-177800">
              <a:buClr>
                <a:srgbClr val="7030A0"/>
              </a:buClr>
              <a:buSzPct val="75000"/>
              <a:buFont typeface="Wingdings" pitchFamily="2" charset="2"/>
              <a:buChar char="Ø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Avg. velocity ~21 </a:t>
            </a:r>
            <a:r>
              <a:rPr lang="en-US" dirty="0">
                <a:solidFill>
                  <a:srgbClr val="008C49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m/ns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latin typeface="Comic Sans MS" panose="030F0902030302020204" pitchFamily="66" charset="0"/>
              </a:rPr>
              <a:t>R2 and R3 are sensitive to 5 ns effects:</a:t>
            </a:r>
          </a:p>
          <a:p>
            <a:pPr marL="179388" indent="-179388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5 ns x 20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m/ns 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 100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</a:t>
            </a:r>
          </a:p>
          <a:p>
            <a:pPr marL="179388" indent="-179388">
              <a:spcBef>
                <a:spcPts val="3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5 ns in middle of cell 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D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max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=10 ns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latin typeface="Comic Sans MS" panose="030F0902030302020204" pitchFamily="66" charset="0"/>
                <a:sym typeface="Wingdings" pitchFamily="2" charset="2"/>
              </a:rPr>
              <a:t>Plan:</a:t>
            </a:r>
          </a:p>
          <a:p>
            <a:pPr marL="465138" indent="-285750">
              <a:spcAft>
                <a:spcPts val="300"/>
              </a:spcAft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Update T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max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 when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D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max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 = ±5-20 ns</a:t>
            </a:r>
          </a:p>
          <a:p>
            <a:pPr marL="465138" indent="-285750">
              <a:spcAft>
                <a:spcPts val="300"/>
              </a:spcAft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Full recalibration when 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  <a:sym typeface="Wingdings" pitchFamily="2" charset="2"/>
              </a:rPr>
              <a:t>D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baseline="-25000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max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&gt;20 ns</a:t>
            </a:r>
          </a:p>
          <a:p>
            <a:pPr marL="465138" indent="-285750">
              <a:buClr>
                <a:srgbClr val="C00000"/>
              </a:buClr>
              <a:buSzPct val="80000"/>
              <a:buFont typeface="+mj-lt"/>
              <a:buAutoNum type="arabicParenR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  <a:sym typeface="Wingdings" pitchFamily="2" charset="2"/>
              </a:rPr>
              <a:t>R1 numbers  ±3-10 ns and &gt;10 ns</a:t>
            </a:r>
            <a:endParaRPr lang="en-US" dirty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E0F3C8-408A-A041-A21F-5BB903CF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CB1B7-3F65-934A-B180-89873A891893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</p:spTree>
    <p:extLst>
      <p:ext uri="{BB962C8B-B14F-4D97-AF65-F5344CB8AC3E}">
        <p14:creationId xmlns:p14="http://schemas.microsoft.com/office/powerpoint/2010/main" val="376325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C272-0F6A-9B46-88A5-77386D25B905}"/>
              </a:ext>
            </a:extLst>
          </p:cNvPr>
          <p:cNvSpPr txBox="1"/>
          <p:nvPr/>
        </p:nvSpPr>
        <p:spPr>
          <a:xfrm>
            <a:off x="1307944" y="274320"/>
            <a:ext cx="65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When to Recalibrate FTOF?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E0F3C8-408A-A041-A21F-5BB903CF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CB1B7-3F65-934A-B180-89873A891893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13DAED9-922E-F34F-86A4-CFA1277C4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57198"/>
              </p:ext>
            </p:extLst>
          </p:nvPr>
        </p:nvGraphicFramePr>
        <p:xfrm>
          <a:off x="6164094" y="2278053"/>
          <a:ext cx="1676400" cy="1112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54996">
                  <a:extLst>
                    <a:ext uri="{9D8B030D-6E8A-4147-A177-3AD203B41FA5}">
                      <a16:colId xmlns:a16="http://schemas.microsoft.com/office/drawing/2014/main" val="1800948791"/>
                    </a:ext>
                  </a:extLst>
                </a:gridCol>
                <a:gridCol w="1021404">
                  <a:extLst>
                    <a:ext uri="{9D8B030D-6E8A-4147-A177-3AD203B41FA5}">
                      <a16:colId xmlns:a16="http://schemas.microsoft.com/office/drawing/2014/main" val="2805193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2.8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049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K/p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4.8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73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Symbol" pitchFamily="2" charset="2"/>
                        </a:rPr>
                        <a:t>p</a:t>
                      </a:r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7030A0"/>
                          </a:solidFill>
                          <a:latin typeface="Comic Sans MS" panose="030F0902030302020204" pitchFamily="66" charset="0"/>
                        </a:rPr>
                        <a:t>5.4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3740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437F590-9273-5D45-84E1-3598DB882CB5}"/>
              </a:ext>
            </a:extLst>
          </p:cNvPr>
          <p:cNvSpPr txBox="1"/>
          <p:nvPr/>
        </p:nvSpPr>
        <p:spPr>
          <a:xfrm>
            <a:off x="5573948" y="1338253"/>
            <a:ext cx="332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Nominal PID separation from design specs at 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4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dirty="0">
                <a:latin typeface="Comic Sans MS" panose="030F0902030302020204" pitchFamily="66" charset="0"/>
              </a:rPr>
              <a:t> level: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CF388-E7FC-C540-8E0B-D26596DA2DB7}"/>
              </a:ext>
            </a:extLst>
          </p:cNvPr>
          <p:cNvSpPr txBox="1"/>
          <p:nvPr/>
        </p:nvSpPr>
        <p:spPr>
          <a:xfrm>
            <a:off x="156117" y="4854552"/>
            <a:ext cx="885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902030302020204" pitchFamily="66" charset="0"/>
              </a:rPr>
              <a:t>Recalibrate FTOF when 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t&gt; worsens to shift separation by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p = 250 MeV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8860C3-3316-DA44-963D-A35C37CFC29D}"/>
              </a:ext>
            </a:extLst>
          </p:cNvPr>
          <p:cNvSpPr txBox="1"/>
          <p:nvPr/>
        </p:nvSpPr>
        <p:spPr>
          <a:xfrm>
            <a:off x="5719862" y="3753230"/>
            <a:ext cx="3035029" cy="369332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Average FTOF 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t = 80 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34E33-CF62-F94C-BDC2-AF1CA7D76984}"/>
              </a:ext>
            </a:extLst>
          </p:cNvPr>
          <p:cNvSpPr txBox="1"/>
          <p:nvPr/>
        </p:nvSpPr>
        <p:spPr>
          <a:xfrm>
            <a:off x="1203420" y="5459976"/>
            <a:ext cx="672461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⇒</a:t>
            </a:r>
            <a:r>
              <a:rPr lang="en-US" dirty="0">
                <a:latin typeface="Comic Sans MS" panose="030F0902030302020204" pitchFamily="66" charset="0"/>
              </a:rPr>
              <a:t> Recalibrate FTOF when:</a:t>
            </a:r>
          </a:p>
          <a:p>
            <a:pPr marL="465138" indent="-1746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Panel-1a &lt;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t&gt; ≥ 170 ps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(nominal avg. = 150 ps)</a:t>
            </a:r>
          </a:p>
          <a:p>
            <a:pPr marL="465138" indent="-174625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Panel-1b &lt;</a:t>
            </a:r>
            <a:r>
              <a:rPr lang="en-US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t&gt; ≥ 90 ps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anose="030F0902030302020204" pitchFamily="66" charset="0"/>
              </a:rPr>
              <a:t>(nominal avg. = 80 ps)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E4D4D-0D4C-2A47-B688-58D371BDFE9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8" y="959793"/>
            <a:ext cx="502920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94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B6130-B6C4-204C-A473-0234A45D0C39}"/>
              </a:ext>
            </a:extLst>
          </p:cNvPr>
          <p:cNvSpPr txBox="1"/>
          <p:nvPr/>
        </p:nvSpPr>
        <p:spPr>
          <a:xfrm>
            <a:off x="2032493" y="277544"/>
            <a:ext cx="51076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ECAL Status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0B8DB3D-AE79-3E42-ABF0-234178B1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CC1AC6-5A0F-7440-ABDE-3813BFA77FCF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F20A2-782C-F34F-A548-6349D845E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713" y="866801"/>
            <a:ext cx="4572000" cy="4517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C31A1-1B25-E54F-8789-15F8DB24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6" y="866803"/>
            <a:ext cx="4206240" cy="2628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46F88F-F318-8240-B9B3-0F470EECB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2" y="5115084"/>
            <a:ext cx="4749800" cy="1457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759533-4E0B-C540-B091-F0A59AAD2AFC}"/>
              </a:ext>
            </a:extLst>
          </p:cNvPr>
          <p:cNvSpPr txBox="1"/>
          <p:nvPr/>
        </p:nvSpPr>
        <p:spPr>
          <a:xfrm>
            <a:off x="383646" y="3527906"/>
            <a:ext cx="41186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Study ECAL performance using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 analysis:</a:t>
            </a:r>
          </a:p>
          <a:p>
            <a:pPr marL="285750" indent="-169863"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Change in </a:t>
            </a:r>
            <a:r>
              <a:rPr lang="en-US" dirty="0">
                <a:solidFill>
                  <a:srgbClr val="008C49"/>
                </a:solidFill>
                <a:latin typeface="Symbol" pitchFamily="2" charset="2"/>
              </a:rPr>
              <a:t>p</a:t>
            </a:r>
            <a:r>
              <a:rPr lang="en-US" baseline="30000" dirty="0">
                <a:solidFill>
                  <a:srgbClr val="008C49"/>
                </a:solidFill>
                <a:latin typeface="Comic Sans MS" panose="030F0902030302020204" pitchFamily="66" charset="0"/>
              </a:rPr>
              <a:t>0</a:t>
            </a: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 mass with time indicates ~5-10% loss of PMT gain in RG-A spring 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5F67E-3946-AB43-A3AD-DE2BF69129A6}"/>
              </a:ext>
            </a:extLst>
          </p:cNvPr>
          <p:cNvSpPr txBox="1"/>
          <p:nvPr/>
        </p:nvSpPr>
        <p:spPr>
          <a:xfrm>
            <a:off x="4877749" y="5516907"/>
            <a:ext cx="410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C49"/>
                </a:solidFill>
                <a:latin typeface="Comic Sans MS" panose="030F0902030302020204" pitchFamily="66" charset="0"/>
              </a:rPr>
              <a:t>To track PMT calibrations need to match cosmic data to beam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B72AA-F397-E448-BC4F-DF841A43B75A}"/>
              </a:ext>
            </a:extLst>
          </p:cNvPr>
          <p:cNvSpPr txBox="1"/>
          <p:nvPr/>
        </p:nvSpPr>
        <p:spPr>
          <a:xfrm>
            <a:off x="1058635" y="1217214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6AA25-A9D9-A443-8B30-0C1D6A5A906F}"/>
              </a:ext>
            </a:extLst>
          </p:cNvPr>
          <p:cNvSpPr txBox="1"/>
          <p:nvPr/>
        </p:nvSpPr>
        <p:spPr>
          <a:xfrm>
            <a:off x="2442992" y="1217215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E8B43-8FC3-C049-B4AA-EC6676D3343A}"/>
              </a:ext>
            </a:extLst>
          </p:cNvPr>
          <p:cNvSpPr txBox="1"/>
          <p:nvPr/>
        </p:nvSpPr>
        <p:spPr>
          <a:xfrm>
            <a:off x="3790675" y="1217214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DDEAD-5A49-E748-A3A4-7B527CDA85E5}"/>
              </a:ext>
            </a:extLst>
          </p:cNvPr>
          <p:cNvSpPr txBox="1"/>
          <p:nvPr/>
        </p:nvSpPr>
        <p:spPr>
          <a:xfrm>
            <a:off x="1058635" y="2515334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F7FE9-8772-2D4D-B57A-C3535083E3DF}"/>
              </a:ext>
            </a:extLst>
          </p:cNvPr>
          <p:cNvSpPr txBox="1"/>
          <p:nvPr/>
        </p:nvSpPr>
        <p:spPr>
          <a:xfrm>
            <a:off x="2423742" y="2521873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5F070-AA72-DA46-9044-0A6017EBB148}"/>
              </a:ext>
            </a:extLst>
          </p:cNvPr>
          <p:cNvSpPr txBox="1"/>
          <p:nvPr/>
        </p:nvSpPr>
        <p:spPr>
          <a:xfrm>
            <a:off x="3788849" y="2515333"/>
            <a:ext cx="47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8C49"/>
                </a:solidFill>
                <a:latin typeface="Comic Sans MS" panose="030F0902030302020204" pitchFamily="66" charset="0"/>
              </a:rPr>
              <a:t>S6</a:t>
            </a:r>
          </a:p>
        </p:txBody>
      </p:sp>
    </p:spTree>
    <p:extLst>
      <p:ext uri="{BB962C8B-B14F-4D97-AF65-F5344CB8AC3E}">
        <p14:creationId xmlns:p14="http://schemas.microsoft.com/office/powerpoint/2010/main" val="846200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6B6130-B6C4-204C-A473-0234A45D0C39}"/>
              </a:ext>
            </a:extLst>
          </p:cNvPr>
          <p:cNvSpPr txBox="1"/>
          <p:nvPr/>
        </p:nvSpPr>
        <p:spPr>
          <a:xfrm>
            <a:off x="2032493" y="277544"/>
            <a:ext cx="51076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ECAL Timing Calibration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C0B8DB3D-AE79-3E42-ABF0-234178B1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114" y="6483947"/>
            <a:ext cx="455871" cy="365125"/>
          </a:xfrm>
        </p:spPr>
        <p:txBody>
          <a:bodyPr/>
          <a:lstStyle/>
          <a:p>
            <a:pPr algn="ctr"/>
            <a:fld id="{23215D68-AA46-3242-A37C-458164E2A817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CC1AC6-5A0F-7440-ABDE-3813BFA77FCF}"/>
              </a:ext>
            </a:extLst>
          </p:cNvPr>
          <p:cNvSpPr txBox="1"/>
          <p:nvPr/>
        </p:nvSpPr>
        <p:spPr>
          <a:xfrm>
            <a:off x="2571231" y="6555493"/>
            <a:ext cx="402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D.S. Carman, CLAS Collaboration Meeting – Mar.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D8BED-EE5F-6E40-9A4B-31F322EC6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3"/>
          <a:stretch/>
        </p:blipFill>
        <p:spPr>
          <a:xfrm>
            <a:off x="0" y="1457008"/>
            <a:ext cx="9144000" cy="4746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8CA38-8FB5-CA42-B158-E2ED89EDE25A}"/>
              </a:ext>
            </a:extLst>
          </p:cNvPr>
          <p:cNvSpPr txBox="1"/>
          <p:nvPr/>
        </p:nvSpPr>
        <p:spPr>
          <a:xfrm>
            <a:off x="1225899" y="1087676"/>
            <a:ext cx="2170444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Previous algorithm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A3D96-9FBF-B644-95F0-E13F06729599}"/>
              </a:ext>
            </a:extLst>
          </p:cNvPr>
          <p:cNvSpPr txBox="1"/>
          <p:nvPr/>
        </p:nvSpPr>
        <p:spPr>
          <a:xfrm>
            <a:off x="5690238" y="1087676"/>
            <a:ext cx="1856073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mic Sans MS" panose="030F0902030302020204" pitchFamily="66" charset="0"/>
              </a:rPr>
              <a:t>New algorithm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EE85B-FD05-EF47-A292-E1CC5A4C00CE}"/>
              </a:ext>
            </a:extLst>
          </p:cNvPr>
          <p:cNvSpPr/>
          <p:nvPr/>
        </p:nvSpPr>
        <p:spPr>
          <a:xfrm>
            <a:off x="68094" y="4698460"/>
            <a:ext cx="4221804" cy="1352144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 w="38100">
            <a:solidFill>
              <a:srgbClr val="008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C2B27C-AAD8-6A4F-AFD8-26F0B5FF401F}"/>
              </a:ext>
            </a:extLst>
          </p:cNvPr>
          <p:cNvSpPr/>
          <p:nvPr/>
        </p:nvSpPr>
        <p:spPr>
          <a:xfrm>
            <a:off x="4379819" y="2911366"/>
            <a:ext cx="4677675" cy="924910"/>
          </a:xfrm>
          <a:prstGeom prst="rect">
            <a:avLst/>
          </a:prstGeom>
          <a:solidFill>
            <a:schemeClr val="accent4">
              <a:lumMod val="20000"/>
              <a:lumOff val="80000"/>
              <a:alpha val="31000"/>
            </a:schemeClr>
          </a:solidFill>
          <a:ln w="38100">
            <a:solidFill>
              <a:srgbClr val="008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45841</TotalTime>
  <Words>3004</Words>
  <Application>Microsoft Macintosh PowerPoint</Application>
  <PresentationFormat>Letter Paper (8.5x11 in)</PresentationFormat>
  <Paragraphs>627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 S. Carman</cp:lastModifiedBy>
  <cp:revision>264</cp:revision>
  <cp:lastPrinted>2018-11-05T18:50:10Z</cp:lastPrinted>
  <dcterms:created xsi:type="dcterms:W3CDTF">2018-05-29T14:58:17Z</dcterms:created>
  <dcterms:modified xsi:type="dcterms:W3CDTF">2019-03-05T15:44:30Z</dcterms:modified>
</cp:coreProperties>
</file>