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99" r:id="rId2"/>
    <p:sldId id="308" r:id="rId3"/>
    <p:sldId id="307" r:id="rId4"/>
    <p:sldId id="301" r:id="rId5"/>
    <p:sldId id="305" r:id="rId6"/>
    <p:sldId id="306" r:id="rId7"/>
    <p:sldId id="333" r:id="rId8"/>
    <p:sldId id="328" r:id="rId9"/>
    <p:sldId id="329" r:id="rId10"/>
    <p:sldId id="330" r:id="rId11"/>
    <p:sldId id="331" r:id="rId12"/>
    <p:sldId id="332" r:id="rId13"/>
    <p:sldId id="320" r:id="rId14"/>
    <p:sldId id="321" r:id="rId15"/>
    <p:sldId id="304" r:id="rId16"/>
    <p:sldId id="323" r:id="rId17"/>
    <p:sldId id="324" r:id="rId18"/>
    <p:sldId id="325" r:id="rId19"/>
    <p:sldId id="326" r:id="rId20"/>
    <p:sldId id="327" r:id="rId21"/>
    <p:sldId id="300" r:id="rId22"/>
    <p:sldId id="31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001"/>
    <a:srgbClr val="BADDE1"/>
    <a:srgbClr val="A4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7" autoAdjust="0"/>
    <p:restoredTop sz="93276" autoAdjust="0"/>
  </p:normalViewPr>
  <p:slideViewPr>
    <p:cSldViewPr snapToGrid="0" snapToObjects="1">
      <p:cViewPr varScale="1">
        <p:scale>
          <a:sx n="122" d="100"/>
          <a:sy n="122" d="100"/>
        </p:scale>
        <p:origin x="13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-VG:Users:gurjyan:Desktop:Work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Expected</a:t>
            </a:r>
            <a:r>
              <a:rPr lang="en-US" baseline="0"/>
              <a:t> Data Ratyes</a:t>
            </a:r>
          </a:p>
          <a:p>
            <a:pPr>
              <a:defRPr/>
            </a:pPr>
            <a:r>
              <a:rPr lang="en-US" baseline="0"/>
              <a:t>Jefferson Lab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152-EB4A-AFF5-E1C95A6AAE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52-EB4A-AFF5-E1C95A6AAE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52-EB4A-AFF5-E1C95A6AAE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152-EB4A-AFF5-E1C95A6AAE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Sheet1!$A$1:$A$4</c:f>
              <c:strCache>
                <c:ptCount val="4"/>
                <c:pt idx="0">
                  <c:v>CLAS12</c:v>
                </c:pt>
                <c:pt idx="1">
                  <c:v>GlueX</c:v>
                </c:pt>
                <c:pt idx="2">
                  <c:v>TDIS</c:v>
                </c:pt>
                <c:pt idx="3">
                  <c:v>SoLID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1.5</c:v>
                </c:pt>
                <c:pt idx="1">
                  <c:v>3.0</c:v>
                </c:pt>
                <c:pt idx="2">
                  <c:v>4.0</c:v>
                </c:pt>
                <c:pt idx="3">
                  <c:v>30.0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152-EB4A-AFF5-E1C95A6AA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33303840"/>
        <c:axId val="-633301520"/>
      </c:barChart>
      <c:catAx>
        <c:axId val="-63330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33301520"/>
        <c:crosses val="autoZero"/>
        <c:auto val="1"/>
        <c:lblAlgn val="ctr"/>
        <c:lblOffset val="100"/>
        <c:noMultiLvlLbl val="0"/>
      </c:catAx>
      <c:valAx>
        <c:axId val="-63330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Gbyte/s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3330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>
                <a:solidFill>
                  <a:srgbClr val="254061"/>
                </a:solidFill>
                <a:latin typeface="Cambria"/>
                <a:cs typeface="Cambria"/>
              </a:rPr>
              <a:t>Global</a:t>
            </a:r>
            <a:r>
              <a:rPr lang="en-US" sz="1200" baseline="0" dirty="0">
                <a:solidFill>
                  <a:srgbClr val="254061"/>
                </a:solidFill>
                <a:latin typeface="Cambria"/>
                <a:cs typeface="Cambria"/>
              </a:rPr>
              <a:t> Digital Data</a:t>
            </a:r>
            <a:endParaRPr lang="en-US" sz="1200" dirty="0">
              <a:solidFill>
                <a:srgbClr val="254061"/>
              </a:solidFill>
              <a:latin typeface="Cambria"/>
              <a:cs typeface="Cambria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Scientific</c:v>
                </c:pt>
              </c:strCache>
            </c:strRef>
          </c:tx>
          <c:invertIfNegative val="0"/>
          <c:cat>
            <c:strRef>
              <c:f>Sheet1!$A$10:$A$20</c:f>
              <c:strCache>
                <c:ptCount val="11"/>
                <c:pt idx="0">
                  <c:v>Y2010</c:v>
                </c:pt>
                <c:pt idx="1">
                  <c:v>Y2011</c:v>
                </c:pt>
                <c:pt idx="2">
                  <c:v>Y2012</c:v>
                </c:pt>
                <c:pt idx="3">
                  <c:v>Y2013</c:v>
                </c:pt>
                <c:pt idx="4">
                  <c:v>Y2014</c:v>
                </c:pt>
                <c:pt idx="5">
                  <c:v>Y2015</c:v>
                </c:pt>
                <c:pt idx="6">
                  <c:v>Y2016</c:v>
                </c:pt>
                <c:pt idx="7">
                  <c:v>Y2017</c:v>
                </c:pt>
                <c:pt idx="8">
                  <c:v>Y2018</c:v>
                </c:pt>
                <c:pt idx="9">
                  <c:v>Y2019</c:v>
                </c:pt>
                <c:pt idx="10">
                  <c:v>Y2020</c:v>
                </c:pt>
              </c:strCache>
            </c:strRef>
          </c:cat>
          <c:val>
            <c:numRef>
              <c:f>Sheet1!$B$10:$B$20</c:f>
              <c:numCache>
                <c:formatCode>General</c:formatCode>
                <c:ptCount val="11"/>
                <c:pt idx="0">
                  <c:v>0.7</c:v>
                </c:pt>
                <c:pt idx="1">
                  <c:v>0.945</c:v>
                </c:pt>
                <c:pt idx="2">
                  <c:v>1.155</c:v>
                </c:pt>
                <c:pt idx="3">
                  <c:v>1.435</c:v>
                </c:pt>
                <c:pt idx="4">
                  <c:v>1.785</c:v>
                </c:pt>
                <c:pt idx="5">
                  <c:v>2.7685</c:v>
                </c:pt>
                <c:pt idx="6">
                  <c:v>3.675</c:v>
                </c:pt>
                <c:pt idx="7">
                  <c:v>4.899999999999999</c:v>
                </c:pt>
                <c:pt idx="8">
                  <c:v>6.3</c:v>
                </c:pt>
                <c:pt idx="9">
                  <c:v>9.1</c:v>
                </c:pt>
                <c:pt idx="10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B6-2B47-AF76-4EEFEB4F86E7}"/>
            </c:ext>
          </c:extLst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NonScientific </c:v>
                </c:pt>
              </c:strCache>
            </c:strRef>
          </c:tx>
          <c:invertIfNegative val="0"/>
          <c:cat>
            <c:strRef>
              <c:f>Sheet1!$A$10:$A$20</c:f>
              <c:strCache>
                <c:ptCount val="11"/>
                <c:pt idx="0">
                  <c:v>Y2010</c:v>
                </c:pt>
                <c:pt idx="1">
                  <c:v>Y2011</c:v>
                </c:pt>
                <c:pt idx="2">
                  <c:v>Y2012</c:v>
                </c:pt>
                <c:pt idx="3">
                  <c:v>Y2013</c:v>
                </c:pt>
                <c:pt idx="4">
                  <c:v>Y2014</c:v>
                </c:pt>
                <c:pt idx="5">
                  <c:v>Y2015</c:v>
                </c:pt>
                <c:pt idx="6">
                  <c:v>Y2016</c:v>
                </c:pt>
                <c:pt idx="7">
                  <c:v>Y2017</c:v>
                </c:pt>
                <c:pt idx="8">
                  <c:v>Y2018</c:v>
                </c:pt>
                <c:pt idx="9">
                  <c:v>Y2019</c:v>
                </c:pt>
                <c:pt idx="10">
                  <c:v>Y2020</c:v>
                </c:pt>
              </c:strCache>
            </c:strRef>
          </c:cat>
          <c:val>
            <c:numRef>
              <c:f>Sheet1!$C$10:$C$20</c:f>
              <c:numCache>
                <c:formatCode>General</c:formatCode>
                <c:ptCount val="11"/>
                <c:pt idx="0">
                  <c:v>1.3</c:v>
                </c:pt>
                <c:pt idx="1">
                  <c:v>1.755</c:v>
                </c:pt>
                <c:pt idx="2">
                  <c:v>2.145</c:v>
                </c:pt>
                <c:pt idx="3">
                  <c:v>2.665</c:v>
                </c:pt>
                <c:pt idx="4">
                  <c:v>3.314999999999999</c:v>
                </c:pt>
                <c:pt idx="5">
                  <c:v>5.141500000000001</c:v>
                </c:pt>
                <c:pt idx="6">
                  <c:v>6.824999999999965</c:v>
                </c:pt>
                <c:pt idx="7">
                  <c:v>9.100000000000001</c:v>
                </c:pt>
                <c:pt idx="8">
                  <c:v>11.7</c:v>
                </c:pt>
                <c:pt idx="9">
                  <c:v>16.9</c:v>
                </c:pt>
                <c:pt idx="10">
                  <c:v>23.4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B6-2B47-AF76-4EEFEB4F8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-633274832"/>
        <c:axId val="-633272080"/>
      </c:barChart>
      <c:catAx>
        <c:axId val="-633274832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crossAx val="-633272080"/>
        <c:crosses val="autoZero"/>
        <c:auto val="1"/>
        <c:lblAlgn val="ctr"/>
        <c:lblOffset val="100"/>
        <c:noMultiLvlLbl val="0"/>
      </c:catAx>
      <c:valAx>
        <c:axId val="-633272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Exabyte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-6332748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HEP-SPEC 2006 includes also</a:t>
            </a:r>
            <a:r>
              <a:rPr lang="en-US" baseline="0" dirty="0"/>
              <a:t> software performance measures.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1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OpenFabrics</a:t>
            </a:r>
            <a:r>
              <a:rPr lang="en-US" dirty="0"/>
              <a:t> for RDMA,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Google flat-buffers and Apache Arrow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RDMA-accelerated data transfer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0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4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9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EDFBE-63D3-5642-AB72-8BF5B40C3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86" y="181303"/>
            <a:ext cx="7937298" cy="942130"/>
          </a:xfrm>
        </p:spPr>
        <p:txBody>
          <a:bodyPr/>
          <a:lstStyle/>
          <a:p>
            <a:r>
              <a:rPr lang="en-US" sz="2800" dirty="0"/>
              <a:t>Physics Data Processing With Micro-Services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FE3872-9EE9-CE46-89B6-3998859BB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386" y="2926855"/>
            <a:ext cx="8583013" cy="1006642"/>
          </a:xfrm>
        </p:spPr>
        <p:txBody>
          <a:bodyPr/>
          <a:lstStyle/>
          <a:p>
            <a:r>
              <a:rPr lang="en-US" dirty="0"/>
              <a:t>Reactive Data-Stream Processing Framework For Distributed Heterogeneous Computing Environments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402298-0936-9D46-959E-E1B2373789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386" y="5126730"/>
            <a:ext cx="8583013" cy="420862"/>
          </a:xfrm>
        </p:spPr>
        <p:txBody>
          <a:bodyPr>
            <a:normAutofit fontScale="77500" lnSpcReduction="20000"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Gyurjyan</a:t>
            </a:r>
            <a:r>
              <a:rPr lang="en-US" sz="1200" dirty="0"/>
              <a:t> , G. </a:t>
            </a:r>
            <a:r>
              <a:rPr lang="en-US" sz="1200" dirty="0" err="1"/>
              <a:t>Heyes</a:t>
            </a:r>
            <a:endParaRPr lang="en-US" sz="1200" dirty="0"/>
          </a:p>
          <a:p>
            <a:r>
              <a:rPr lang="en-US" sz="1200" dirty="0"/>
              <a:t>JLAB Data Acquisition Group</a:t>
            </a:r>
            <a:endParaRPr lang="en-US" sz="1200" baseline="30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826797-DC74-CE46-B504-BD2C966FB36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738595" y="6375700"/>
            <a:ext cx="2057400" cy="365125"/>
          </a:xfrm>
        </p:spPr>
        <p:txBody>
          <a:bodyPr/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July 9, 2019</a:t>
            </a:r>
          </a:p>
        </p:txBody>
      </p:sp>
    </p:spTree>
    <p:extLst>
      <p:ext uri="{BB962C8B-B14F-4D97-AF65-F5344CB8AC3E}">
        <p14:creationId xmlns:p14="http://schemas.microsoft.com/office/powerpoint/2010/main" val="338975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BFCED-01FC-6E4D-8900-8AF831FC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E830C1C-7C9D-1D4F-8292-2890E911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29EF9D-3164-374C-9438-09807F4DA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600" y="2320758"/>
            <a:ext cx="6181016" cy="33987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1A623BD-FF23-2D4F-BA23-B0323DE82CB8}"/>
              </a:ext>
            </a:extLst>
          </p:cNvPr>
          <p:cNvSpPr/>
          <p:nvPr/>
        </p:nvSpPr>
        <p:spPr>
          <a:xfrm>
            <a:off x="3057501" y="2320758"/>
            <a:ext cx="606751" cy="23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D10B3-BCD6-EB49-B978-A175F2D2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38383C-079C-3C42-B5B0-5818ABBED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Generic K-Means clustering service on GPGPU.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Generic Fuzzy-C Means clustering service (unsupervised ML).</a:t>
            </a:r>
          </a:p>
          <a:p>
            <a:r>
              <a:rPr lang="en-US" dirty="0"/>
              <a:t>Heterogeneous data-processing optimization: adaptive WFMS</a:t>
            </a:r>
          </a:p>
          <a:p>
            <a:pPr lvl="1"/>
            <a:r>
              <a:rPr lang="en-US" dirty="0"/>
              <a:t>Make sure that the computing resources are optimal match for a service and the resource can be fully utilized. </a:t>
            </a:r>
          </a:p>
          <a:p>
            <a:r>
              <a:rPr lang="en-US" dirty="0"/>
              <a:t>RDMA-accelerated data transfer.</a:t>
            </a:r>
          </a:p>
          <a:p>
            <a:r>
              <a:rPr lang="en-US" dirty="0"/>
              <a:t>FPGA – CPU data stream pipe design. </a:t>
            </a:r>
          </a:p>
          <a:p>
            <a:pPr lvl="1"/>
            <a:r>
              <a:rPr lang="en-US" dirty="0"/>
              <a:t>FPGA MPI, utilizing RDMA or shared memory.</a:t>
            </a:r>
          </a:p>
          <a:p>
            <a:r>
              <a:rPr lang="en-US" dirty="0"/>
              <a:t>Streaming data-quantum redesign. </a:t>
            </a:r>
          </a:p>
          <a:p>
            <a:pPr lvl="1"/>
            <a:r>
              <a:rPr lang="en-US" dirty="0"/>
              <a:t>Achieve 0 copy</a:t>
            </a:r>
          </a:p>
          <a:p>
            <a:pPr lvl="1"/>
            <a:r>
              <a:rPr lang="en-US" dirty="0"/>
              <a:t>Avoid data serialization across heterogeneous hardware/software structures 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07BF3F-C6C2-854D-9E35-AF6093AF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733A38-D2AD-F04B-9DD0-B0435BB4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39F2DE-F512-D54C-8042-F8FCE8C945C1}"/>
              </a:ext>
            </a:extLst>
          </p:cNvPr>
          <p:cNvSpPr txBox="1"/>
          <p:nvPr/>
        </p:nvSpPr>
        <p:spPr>
          <a:xfrm>
            <a:off x="3680167" y="3285068"/>
            <a:ext cx="1721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363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Micro-services in nutshell</a:t>
            </a:r>
            <a:endParaRPr lang="en-US" sz="2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454907" y="1682447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dirty="0"/>
              <a:t>Application is made of components that communicate data</a:t>
            </a:r>
          </a:p>
          <a:p>
            <a:pPr lvl="1"/>
            <a:r>
              <a:rPr lang="en-US" sz="1650" dirty="0"/>
              <a:t>Small, simple and independent</a:t>
            </a:r>
          </a:p>
          <a:p>
            <a:pPr lvl="1"/>
            <a:r>
              <a:rPr lang="en-US" sz="1650" dirty="0"/>
              <a:t>Easier to understand and develop</a:t>
            </a:r>
          </a:p>
          <a:p>
            <a:pPr lvl="1"/>
            <a:r>
              <a:rPr lang="en-US" sz="1650" dirty="0"/>
              <a:t>Less dependencies </a:t>
            </a:r>
          </a:p>
          <a:p>
            <a:pPr lvl="1"/>
            <a:r>
              <a:rPr lang="en-US" sz="1650" dirty="0"/>
              <a:t>Faster to build and deploy</a:t>
            </a:r>
          </a:p>
          <a:p>
            <a:pPr lvl="1"/>
            <a:r>
              <a:rPr lang="en-US" sz="1650" dirty="0"/>
              <a:t>Reduced develop-deploy-debug cycle </a:t>
            </a:r>
          </a:p>
          <a:p>
            <a:pPr lvl="1"/>
            <a:r>
              <a:rPr lang="en-US" sz="1650" dirty="0">
                <a:solidFill>
                  <a:srgbClr val="C00000"/>
                </a:solidFill>
              </a:rPr>
              <a:t>Easy to migrate to data</a:t>
            </a:r>
          </a:p>
          <a:p>
            <a:pPr lvl="1"/>
            <a:r>
              <a:rPr lang="en-US" sz="1650" dirty="0"/>
              <a:t>Scales independently</a:t>
            </a:r>
          </a:p>
          <a:p>
            <a:pPr lvl="1"/>
            <a:r>
              <a:rPr lang="en-US" sz="1650" dirty="0"/>
              <a:t>Independent optimizations</a:t>
            </a:r>
          </a:p>
          <a:p>
            <a:pPr lvl="1"/>
            <a:r>
              <a:rPr lang="en-US" sz="1650" dirty="0"/>
              <a:t>Improves fault isolation</a:t>
            </a:r>
          </a:p>
          <a:p>
            <a:pPr lvl="1"/>
            <a:r>
              <a:rPr lang="en-US" sz="1650" dirty="0"/>
              <a:t>Eliminates long term commitment to a single technology stack.</a:t>
            </a:r>
          </a:p>
          <a:p>
            <a:pPr lvl="1"/>
            <a:r>
              <a:rPr lang="en-US" sz="1650" dirty="0"/>
              <a:t>Easy to embrace new technologies</a:t>
            </a:r>
          </a:p>
          <a:p>
            <a:endParaRPr lang="en-US" dirty="0"/>
          </a:p>
        </p:txBody>
      </p:sp>
      <p:pic>
        <p:nvPicPr>
          <p:cNvPr id="6" name="Picture 5" descr="CJQA8gCUEAAYaSS.png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57" y="2620943"/>
            <a:ext cx="3162315" cy="11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Flow based programming (FBP)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2226469"/>
            <a:ext cx="7886700" cy="111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Glue between micro-services</a:t>
            </a:r>
          </a:p>
          <a:p>
            <a:r>
              <a:rPr lang="en-US" sz="1800"/>
              <a:t>How they connect to achieve computational goals</a:t>
            </a:r>
          </a:p>
          <a:p>
            <a:r>
              <a:rPr lang="en-US" sz="1800"/>
              <a:t>Makes application truly distributed   </a:t>
            </a:r>
            <a:endParaRPr lang="en-US" sz="1800" dirty="0"/>
          </a:p>
        </p:txBody>
      </p:sp>
      <p:sp>
        <p:nvSpPr>
          <p:cNvPr id="6" name="Oval 5"/>
          <p:cNvSpPr/>
          <p:nvPr/>
        </p:nvSpPr>
        <p:spPr>
          <a:xfrm>
            <a:off x="1581460" y="3887895"/>
            <a:ext cx="871780" cy="7904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1613425" y="3887895"/>
            <a:ext cx="871780" cy="790414"/>
          </a:xfrm>
          <a:prstGeom prst="ellipse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76487" y="4283099"/>
            <a:ext cx="1246645" cy="2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723132" y="3887892"/>
            <a:ext cx="871780" cy="790414"/>
          </a:xfrm>
          <a:prstGeom prst="ellipse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684" y="5097997"/>
            <a:ext cx="23060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{ A calls B } </a:t>
            </a:r>
            <a:r>
              <a:rPr lang="en-US" sz="1350" dirty="0" err="1"/>
              <a:t>v.s</a:t>
            </a:r>
            <a:r>
              <a:rPr lang="en-US" sz="1350" dirty="0"/>
              <a:t>. { A message B }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99809" y="3799729"/>
            <a:ext cx="664006" cy="26128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08527" y="4480704"/>
            <a:ext cx="655287" cy="285766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554228" y="3799729"/>
            <a:ext cx="655287" cy="26128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54228" y="4451140"/>
            <a:ext cx="655287" cy="31532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6192" y="4252867"/>
            <a:ext cx="795258" cy="320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34321" y="3975868"/>
            <a:ext cx="242585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350" dirty="0"/>
              <a:t>B reacts on message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/>
              <a:t>Named inputs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/>
              <a:t>Sync/</a:t>
            </a:r>
            <a:r>
              <a:rPr lang="en-US" sz="1350" dirty="0" err="1"/>
              <a:t>async</a:t>
            </a:r>
            <a:r>
              <a:rPr lang="en-US" sz="1350" dirty="0"/>
              <a:t> message passing </a:t>
            </a:r>
          </a:p>
        </p:txBody>
      </p:sp>
    </p:spTree>
    <p:extLst>
      <p:ext uri="{BB962C8B-B14F-4D97-AF65-F5344CB8AC3E}">
        <p14:creationId xmlns:p14="http://schemas.microsoft.com/office/powerpoint/2010/main" val="15908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get by using this framework?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2697" y="1295400"/>
            <a:ext cx="4614103" cy="5273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Different language bindings to present user engines in C++, C, Fortran, Java, Python, </a:t>
            </a:r>
            <a:r>
              <a:rPr lang="en-US" sz="1600" dirty="0">
                <a:solidFill>
                  <a:srgbClr val="92D050"/>
                </a:solidFill>
              </a:rPr>
              <a:t>HLS, </a:t>
            </a:r>
            <a:r>
              <a:rPr lang="en-US" sz="1600" dirty="0" err="1">
                <a:solidFill>
                  <a:srgbClr val="92D050"/>
                </a:solidFill>
              </a:rPr>
              <a:t>opneCL</a:t>
            </a:r>
            <a:r>
              <a:rPr lang="en-US" sz="1600" dirty="0">
                <a:solidFill>
                  <a:srgbClr val="92D050"/>
                </a:solidFill>
              </a:rPr>
              <a:t>, </a:t>
            </a:r>
            <a:r>
              <a:rPr lang="en-US" sz="1600" dirty="0" err="1">
                <a:solidFill>
                  <a:srgbClr val="92D050"/>
                </a:solidFill>
              </a:rPr>
              <a:t>Cuda</a:t>
            </a:r>
            <a:r>
              <a:rPr lang="en-US" sz="1600" dirty="0">
                <a:solidFill>
                  <a:srgbClr val="92D050"/>
                </a:solidFill>
              </a:rPr>
              <a:t>. </a:t>
            </a:r>
          </a:p>
          <a:p>
            <a:r>
              <a:rPr lang="en-US" sz="1600" dirty="0"/>
              <a:t> Reacts to:</a:t>
            </a:r>
          </a:p>
          <a:p>
            <a:pPr lvl="1"/>
            <a:r>
              <a:rPr lang="en-US" sz="1600" dirty="0"/>
              <a:t>Streaming-unit (message-driven and responsive)</a:t>
            </a:r>
          </a:p>
          <a:p>
            <a:pPr lvl="1"/>
            <a:r>
              <a:rPr lang="en-US" sz="1600" dirty="0"/>
              <a:t>Service failure (resilient)</a:t>
            </a:r>
          </a:p>
          <a:p>
            <a:pPr lvl="1"/>
            <a:r>
              <a:rPr lang="en-US" sz="1600" dirty="0"/>
              <a:t>Variable load conditions (elastic)</a:t>
            </a:r>
          </a:p>
          <a:p>
            <a:r>
              <a:rPr lang="en-US" sz="1600" dirty="0"/>
              <a:t>Provides multi-threading:</a:t>
            </a:r>
          </a:p>
          <a:p>
            <a:pPr lvl="1"/>
            <a:r>
              <a:rPr lang="en-US" sz="1600" dirty="0"/>
              <a:t>Non blocking processing</a:t>
            </a:r>
          </a:p>
          <a:p>
            <a:pPr lvl="2"/>
            <a:r>
              <a:rPr lang="en-US" sz="1400" dirty="0"/>
              <a:t>Threads don’t block on </a:t>
            </a:r>
            <a:r>
              <a:rPr lang="en-US" sz="1400" dirty="0" err="1"/>
              <a:t>async</a:t>
            </a:r>
            <a:r>
              <a:rPr lang="en-US" sz="1400" dirty="0"/>
              <a:t> execution.</a:t>
            </a:r>
          </a:p>
          <a:p>
            <a:pPr lvl="1"/>
            <a:r>
              <a:rPr lang="en-US" sz="1600" dirty="0"/>
              <a:t>Task oriented orchestration</a:t>
            </a:r>
          </a:p>
          <a:p>
            <a:pPr lvl="2"/>
            <a:r>
              <a:rPr lang="en-US" sz="1400" dirty="0"/>
              <a:t>Can be altered dynamically based on running conditions</a:t>
            </a:r>
          </a:p>
          <a:p>
            <a:r>
              <a:rPr lang="en-US" sz="1600" dirty="0"/>
              <a:t>Graphical application representation and design.</a:t>
            </a:r>
          </a:p>
        </p:txBody>
      </p:sp>
      <p:pic>
        <p:nvPicPr>
          <p:cNvPr id="10045" name="Picture 100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31920"/>
            <a:ext cx="417412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65" y="1026003"/>
            <a:ext cx="4324864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Framework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08814" y="2611071"/>
            <a:ext cx="5392637" cy="206976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hape 42"/>
          <p:cNvSpPr/>
          <p:nvPr/>
        </p:nvSpPr>
        <p:spPr>
          <a:xfrm>
            <a:off x="2775398" y="3192472"/>
            <a:ext cx="914475" cy="85711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-US" sz="825" b="1" dirty="0"/>
              <a:t>FE</a:t>
            </a:r>
            <a:endParaRPr lang="en" sz="825" b="1" dirty="0"/>
          </a:p>
        </p:txBody>
      </p:sp>
      <p:sp>
        <p:nvSpPr>
          <p:cNvPr id="7" name="Shape 45"/>
          <p:cNvSpPr/>
          <p:nvPr/>
        </p:nvSpPr>
        <p:spPr>
          <a:xfrm>
            <a:off x="2835534" y="3441622"/>
            <a:ext cx="800368" cy="50426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endParaRPr sz="750" b="1" dirty="0"/>
          </a:p>
        </p:txBody>
      </p:sp>
      <p:sp>
        <p:nvSpPr>
          <p:cNvPr id="8" name="Rectangle 7"/>
          <p:cNvSpPr/>
          <p:nvPr/>
        </p:nvSpPr>
        <p:spPr>
          <a:xfrm>
            <a:off x="1808814" y="4735034"/>
            <a:ext cx="5392637" cy="342068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800000"/>
                </a:solidFill>
              </a:rPr>
              <a:t> Service Bus (</a:t>
            </a:r>
            <a:r>
              <a:rPr lang="en-US" sz="900" dirty="0" err="1">
                <a:solidFill>
                  <a:srgbClr val="800000"/>
                </a:solidFill>
              </a:rPr>
              <a:t>xMsg</a:t>
            </a:r>
            <a:r>
              <a:rPr lang="en-US" sz="900" dirty="0">
                <a:solidFill>
                  <a:srgbClr val="800000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2030" y="4446375"/>
            <a:ext cx="80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800000"/>
                </a:solidFill>
              </a:rPr>
              <a:t>Service Layer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8814" y="2058819"/>
            <a:ext cx="5392637" cy="49432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800000"/>
                </a:solidFill>
              </a:rPr>
              <a:t>Orchestration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0045" y="3219799"/>
            <a:ext cx="57579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Registration</a:t>
            </a:r>
          </a:p>
        </p:txBody>
      </p:sp>
      <p:sp>
        <p:nvSpPr>
          <p:cNvPr id="12" name="Shape 42"/>
          <p:cNvSpPr/>
          <p:nvPr/>
        </p:nvSpPr>
        <p:spPr>
          <a:xfrm>
            <a:off x="4134710" y="3889460"/>
            <a:ext cx="914475" cy="75341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" sz="825" b="1" dirty="0"/>
              <a:t>DPE</a:t>
            </a:r>
          </a:p>
        </p:txBody>
      </p:sp>
      <p:sp>
        <p:nvSpPr>
          <p:cNvPr id="13" name="Shape 45"/>
          <p:cNvSpPr/>
          <p:nvPr/>
        </p:nvSpPr>
        <p:spPr>
          <a:xfrm>
            <a:off x="4194847" y="4138611"/>
            <a:ext cx="517556" cy="36371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r>
              <a:rPr lang="en-US" sz="750" b="1" dirty="0"/>
              <a:t>SC</a:t>
            </a:r>
            <a:endParaRPr sz="750" b="1" dirty="0"/>
          </a:p>
        </p:txBody>
      </p:sp>
      <p:sp>
        <p:nvSpPr>
          <p:cNvPr id="14" name="Shape 46"/>
          <p:cNvSpPr/>
          <p:nvPr/>
        </p:nvSpPr>
        <p:spPr>
          <a:xfrm>
            <a:off x="4422205" y="4211329"/>
            <a:ext cx="517556" cy="36371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-US" sz="750" b="1" dirty="0"/>
              <a:t>S</a:t>
            </a:r>
            <a:r>
              <a:rPr lang="en" sz="750" b="1" dirty="0"/>
              <a:t>C</a:t>
            </a:r>
          </a:p>
        </p:txBody>
      </p:sp>
      <p:sp>
        <p:nvSpPr>
          <p:cNvPr id="15" name="Shape 50"/>
          <p:cNvSpPr/>
          <p:nvPr/>
        </p:nvSpPr>
        <p:spPr>
          <a:xfrm>
            <a:off x="4622972" y="4225425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16" name="Shape 50"/>
          <p:cNvSpPr/>
          <p:nvPr/>
        </p:nvSpPr>
        <p:spPr>
          <a:xfrm>
            <a:off x="4693805" y="4361862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17" name="Shape 50"/>
          <p:cNvSpPr/>
          <p:nvPr/>
        </p:nvSpPr>
        <p:spPr>
          <a:xfrm>
            <a:off x="4520168" y="4354326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18" name="Shape 42"/>
          <p:cNvSpPr/>
          <p:nvPr/>
        </p:nvSpPr>
        <p:spPr>
          <a:xfrm>
            <a:off x="5600128" y="2741076"/>
            <a:ext cx="914475" cy="75341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" sz="825" b="1" dirty="0"/>
              <a:t>DPE</a:t>
            </a:r>
          </a:p>
        </p:txBody>
      </p:sp>
      <p:sp>
        <p:nvSpPr>
          <p:cNvPr id="19" name="Shape 45"/>
          <p:cNvSpPr/>
          <p:nvPr/>
        </p:nvSpPr>
        <p:spPr>
          <a:xfrm>
            <a:off x="5660264" y="2990227"/>
            <a:ext cx="517556" cy="36371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r>
              <a:rPr lang="en-US" sz="750" b="1" dirty="0"/>
              <a:t>SC</a:t>
            </a:r>
            <a:endParaRPr sz="750" b="1" dirty="0"/>
          </a:p>
        </p:txBody>
      </p:sp>
      <p:sp>
        <p:nvSpPr>
          <p:cNvPr id="20" name="Shape 46"/>
          <p:cNvSpPr/>
          <p:nvPr/>
        </p:nvSpPr>
        <p:spPr>
          <a:xfrm>
            <a:off x="5887622" y="3062945"/>
            <a:ext cx="517556" cy="36371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-US" sz="750" b="1" dirty="0"/>
              <a:t>S</a:t>
            </a:r>
            <a:r>
              <a:rPr lang="en" sz="750" b="1" dirty="0"/>
              <a:t>C</a:t>
            </a:r>
          </a:p>
        </p:txBody>
      </p:sp>
      <p:sp>
        <p:nvSpPr>
          <p:cNvPr id="21" name="Shape 50"/>
          <p:cNvSpPr/>
          <p:nvPr/>
        </p:nvSpPr>
        <p:spPr>
          <a:xfrm>
            <a:off x="6088390" y="3077040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22" name="Shape 50"/>
          <p:cNvSpPr/>
          <p:nvPr/>
        </p:nvSpPr>
        <p:spPr>
          <a:xfrm>
            <a:off x="6159223" y="3213477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23" name="Shape 50"/>
          <p:cNvSpPr/>
          <p:nvPr/>
        </p:nvSpPr>
        <p:spPr>
          <a:xfrm>
            <a:off x="5985586" y="3205941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24" name="Shape 42"/>
          <p:cNvSpPr/>
          <p:nvPr/>
        </p:nvSpPr>
        <p:spPr>
          <a:xfrm>
            <a:off x="5597106" y="3889460"/>
            <a:ext cx="914475" cy="75341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" sz="825" b="1" dirty="0"/>
              <a:t>DPE</a:t>
            </a:r>
          </a:p>
        </p:txBody>
      </p:sp>
      <p:sp>
        <p:nvSpPr>
          <p:cNvPr id="25" name="Shape 45"/>
          <p:cNvSpPr/>
          <p:nvPr/>
        </p:nvSpPr>
        <p:spPr>
          <a:xfrm>
            <a:off x="5657242" y="4138611"/>
            <a:ext cx="517556" cy="36371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r>
              <a:rPr lang="en-US" sz="750" b="1" dirty="0"/>
              <a:t>SC</a:t>
            </a:r>
            <a:endParaRPr sz="750" b="1" dirty="0"/>
          </a:p>
        </p:txBody>
      </p:sp>
      <p:sp>
        <p:nvSpPr>
          <p:cNvPr id="26" name="Shape 46"/>
          <p:cNvSpPr/>
          <p:nvPr/>
        </p:nvSpPr>
        <p:spPr>
          <a:xfrm>
            <a:off x="5884600" y="4211329"/>
            <a:ext cx="517556" cy="36371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-US" sz="750" b="1" dirty="0"/>
              <a:t>S</a:t>
            </a:r>
            <a:r>
              <a:rPr lang="en" sz="750" b="1" dirty="0"/>
              <a:t>C</a:t>
            </a:r>
          </a:p>
        </p:txBody>
      </p:sp>
      <p:sp>
        <p:nvSpPr>
          <p:cNvPr id="27" name="Shape 50"/>
          <p:cNvSpPr/>
          <p:nvPr/>
        </p:nvSpPr>
        <p:spPr>
          <a:xfrm>
            <a:off x="6085368" y="4225425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28" name="Shape 50"/>
          <p:cNvSpPr/>
          <p:nvPr/>
        </p:nvSpPr>
        <p:spPr>
          <a:xfrm>
            <a:off x="6156201" y="4361862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29" name="Shape 50"/>
          <p:cNvSpPr/>
          <p:nvPr/>
        </p:nvSpPr>
        <p:spPr>
          <a:xfrm>
            <a:off x="5982564" y="4354326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cxnSp>
        <p:nvCxnSpPr>
          <p:cNvPr id="30" name="Straight Connector 29"/>
          <p:cNvCxnSpPr>
            <a:stCxn id="33" idx="2"/>
            <a:endCxn id="39" idx="0"/>
          </p:cNvCxnSpPr>
          <p:nvPr/>
        </p:nvCxnSpPr>
        <p:spPr>
          <a:xfrm flipH="1">
            <a:off x="6054345" y="3494490"/>
            <a:ext cx="3022" cy="394972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31" name="Straight Connector 30"/>
          <p:cNvCxnSpPr>
            <a:stCxn id="39" idx="1"/>
            <a:endCxn id="27" idx="3"/>
          </p:cNvCxnSpPr>
          <p:nvPr/>
        </p:nvCxnSpPr>
        <p:spPr>
          <a:xfrm flipH="1">
            <a:off x="5049186" y="4266167"/>
            <a:ext cx="547921" cy="0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32" name="Shape 42"/>
          <p:cNvSpPr/>
          <p:nvPr/>
        </p:nvSpPr>
        <p:spPr>
          <a:xfrm>
            <a:off x="4134710" y="2741076"/>
            <a:ext cx="914475" cy="75341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" sz="825" b="1" dirty="0"/>
              <a:t>DPE</a:t>
            </a:r>
          </a:p>
        </p:txBody>
      </p:sp>
      <p:sp>
        <p:nvSpPr>
          <p:cNvPr id="33" name="Shape 45"/>
          <p:cNvSpPr/>
          <p:nvPr/>
        </p:nvSpPr>
        <p:spPr>
          <a:xfrm>
            <a:off x="4194847" y="2990227"/>
            <a:ext cx="517556" cy="36371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r>
              <a:rPr lang="en-US" sz="750" b="1" dirty="0"/>
              <a:t>SC</a:t>
            </a:r>
            <a:endParaRPr sz="750" b="1" dirty="0"/>
          </a:p>
        </p:txBody>
      </p:sp>
      <p:sp>
        <p:nvSpPr>
          <p:cNvPr id="34" name="Shape 46"/>
          <p:cNvSpPr/>
          <p:nvPr/>
        </p:nvSpPr>
        <p:spPr>
          <a:xfrm>
            <a:off x="4422205" y="3062945"/>
            <a:ext cx="517556" cy="363713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buNone/>
            </a:pPr>
            <a:r>
              <a:rPr lang="en-US" sz="750" b="1" dirty="0"/>
              <a:t>S</a:t>
            </a:r>
            <a:r>
              <a:rPr lang="en" sz="750" b="1" dirty="0"/>
              <a:t>C</a:t>
            </a:r>
          </a:p>
        </p:txBody>
      </p:sp>
      <p:sp>
        <p:nvSpPr>
          <p:cNvPr id="35" name="Shape 50"/>
          <p:cNvSpPr/>
          <p:nvPr/>
        </p:nvSpPr>
        <p:spPr>
          <a:xfrm>
            <a:off x="4622972" y="3077040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36" name="Shape 50"/>
          <p:cNvSpPr/>
          <p:nvPr/>
        </p:nvSpPr>
        <p:spPr>
          <a:xfrm>
            <a:off x="4693805" y="3213477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sp>
        <p:nvSpPr>
          <p:cNvPr id="37" name="Shape 50"/>
          <p:cNvSpPr/>
          <p:nvPr/>
        </p:nvSpPr>
        <p:spPr>
          <a:xfrm>
            <a:off x="4520168" y="3205941"/>
            <a:ext cx="217118" cy="191974"/>
          </a:xfrm>
          <a:prstGeom prst="ellipse">
            <a:avLst/>
          </a:prstGeom>
          <a:solidFill>
            <a:srgbClr val="E6B8A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buNone/>
            </a:pPr>
            <a:r>
              <a:rPr lang="en" sz="750" dirty="0"/>
              <a:t>S</a:t>
            </a:r>
          </a:p>
        </p:txBody>
      </p:sp>
      <p:cxnSp>
        <p:nvCxnSpPr>
          <p:cNvPr id="38" name="Straight Connector 37"/>
          <p:cNvCxnSpPr>
            <a:stCxn id="27" idx="0"/>
            <a:endCxn id="47" idx="2"/>
          </p:cNvCxnSpPr>
          <p:nvPr/>
        </p:nvCxnSpPr>
        <p:spPr>
          <a:xfrm flipV="1">
            <a:off x="4591948" y="3494490"/>
            <a:ext cx="0" cy="394972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39" name="Straight Connector 38"/>
          <p:cNvCxnSpPr>
            <a:stCxn id="47" idx="3"/>
            <a:endCxn id="33" idx="1"/>
          </p:cNvCxnSpPr>
          <p:nvPr/>
        </p:nvCxnSpPr>
        <p:spPr>
          <a:xfrm>
            <a:off x="5049185" y="3117782"/>
            <a:ext cx="550943" cy="0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40" name="Straight Connector 39"/>
          <p:cNvCxnSpPr>
            <a:stCxn id="27" idx="3"/>
            <a:endCxn id="33" idx="1"/>
          </p:cNvCxnSpPr>
          <p:nvPr/>
        </p:nvCxnSpPr>
        <p:spPr>
          <a:xfrm flipV="1">
            <a:off x="5049185" y="3117784"/>
            <a:ext cx="550943" cy="1148384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41" name="Straight Connector 40"/>
          <p:cNvCxnSpPr>
            <a:stCxn id="39" idx="1"/>
            <a:endCxn id="47" idx="3"/>
          </p:cNvCxnSpPr>
          <p:nvPr/>
        </p:nvCxnSpPr>
        <p:spPr>
          <a:xfrm flipH="1" flipV="1">
            <a:off x="5049186" y="3117784"/>
            <a:ext cx="547921" cy="1148384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42" name="Rectangle 41"/>
          <p:cNvSpPr/>
          <p:nvPr/>
        </p:nvSpPr>
        <p:spPr>
          <a:xfrm>
            <a:off x="2896685" y="3484125"/>
            <a:ext cx="685800" cy="168555"/>
          </a:xfrm>
          <a:prstGeom prst="rect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gateway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86350" y="3696353"/>
            <a:ext cx="685800" cy="168555"/>
          </a:xfrm>
          <a:prstGeom prst="rect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security</a:t>
            </a:r>
          </a:p>
        </p:txBody>
      </p:sp>
      <p:sp>
        <p:nvSpPr>
          <p:cNvPr id="44" name="Down Arrow 43"/>
          <p:cNvSpPr/>
          <p:nvPr/>
        </p:nvSpPr>
        <p:spPr>
          <a:xfrm>
            <a:off x="3146752" y="3625974"/>
            <a:ext cx="159458" cy="1477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Left-Right Arrow 44"/>
          <p:cNvSpPr/>
          <p:nvPr/>
        </p:nvSpPr>
        <p:spPr>
          <a:xfrm>
            <a:off x="2344476" y="3360939"/>
            <a:ext cx="1762945" cy="629459"/>
          </a:xfrm>
          <a:prstGeom prst="leftRightArrow">
            <a:avLst/>
          </a:prstGeom>
          <a:solidFill>
            <a:schemeClr val="accent1">
              <a:lumMod val="75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4370729" y="2725187"/>
            <a:ext cx="7723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/>
              <a:t>Local Registration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27244" y="2720221"/>
            <a:ext cx="7723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/>
              <a:t>Local Registration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56937" y="3865093"/>
            <a:ext cx="7723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/>
              <a:t>Local Registration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45080" y="3865093"/>
            <a:ext cx="7723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/>
              <a:t>Local Registration</a:t>
            </a:r>
          </a:p>
        </p:txBody>
      </p:sp>
    </p:spTree>
    <p:extLst>
      <p:ext uri="{BB962C8B-B14F-4D97-AF65-F5344CB8AC3E}">
        <p14:creationId xmlns:p14="http://schemas.microsoft.com/office/powerpoint/2010/main" val="8451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User engine multi-threading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57B1EC4-07D9-F944-95D9-47835B449B9B}"/>
              </a:ext>
            </a:extLst>
          </p:cNvPr>
          <p:cNvSpPr/>
          <p:nvPr/>
        </p:nvSpPr>
        <p:spPr>
          <a:xfrm>
            <a:off x="1937013" y="2395916"/>
            <a:ext cx="1795133" cy="1808555"/>
          </a:xfrm>
          <a:prstGeom prst="ellipse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559817" y="3029336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SE1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98938" y="2556911"/>
            <a:ext cx="6078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Service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71141" y="3298277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8" idx="2"/>
          </p:cNvCxnSpPr>
          <p:nvPr/>
        </p:nvCxnSpPr>
        <p:spPr>
          <a:xfrm flipV="1">
            <a:off x="1954701" y="3298278"/>
            <a:ext cx="605117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6"/>
          </p:cNvCxnSpPr>
          <p:nvPr/>
        </p:nvCxnSpPr>
        <p:spPr>
          <a:xfrm>
            <a:off x="3075288" y="3298278"/>
            <a:ext cx="6163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91612" y="3298278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35842" y="4198796"/>
            <a:ext cx="1377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One request at a time</a:t>
            </a:r>
          </a:p>
        </p:txBody>
      </p:sp>
      <p:sp>
        <p:nvSpPr>
          <p:cNvPr id="13" name="Oval 12"/>
          <p:cNvSpPr/>
          <p:nvPr/>
        </p:nvSpPr>
        <p:spPr>
          <a:xfrm>
            <a:off x="6163290" y="2912787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79305" y="2547241"/>
            <a:ext cx="577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Service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08641" y="3181728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5" idx="2"/>
          </p:cNvCxnSpPr>
          <p:nvPr/>
        </p:nvCxnSpPr>
        <p:spPr>
          <a:xfrm flipV="1">
            <a:off x="5558174" y="3181728"/>
            <a:ext cx="605117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5" idx="6"/>
          </p:cNvCxnSpPr>
          <p:nvPr/>
        </p:nvCxnSpPr>
        <p:spPr>
          <a:xfrm>
            <a:off x="6678762" y="3181728"/>
            <a:ext cx="6163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295085" y="3181728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8317" y="4203354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Multiple simultaneous requests</a:t>
            </a:r>
          </a:p>
        </p:txBody>
      </p:sp>
      <p:sp>
        <p:nvSpPr>
          <p:cNvPr id="20" name="Oval 19"/>
          <p:cNvSpPr/>
          <p:nvPr/>
        </p:nvSpPr>
        <p:spPr>
          <a:xfrm>
            <a:off x="6277590" y="3027087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</a:t>
            </a:r>
            <a:endParaRPr lang="en-US" sz="2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909352" y="3296027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32" idx="2"/>
          </p:cNvCxnSpPr>
          <p:nvPr/>
        </p:nvCxnSpPr>
        <p:spPr>
          <a:xfrm>
            <a:off x="5558174" y="3293787"/>
            <a:ext cx="719417" cy="224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2" idx="6"/>
          </p:cNvCxnSpPr>
          <p:nvPr/>
        </p:nvCxnSpPr>
        <p:spPr>
          <a:xfrm flipV="1">
            <a:off x="6793062" y="3293787"/>
            <a:ext cx="502024" cy="224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297328" y="3296028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391890" y="3141387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911870" y="3410327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558174" y="3410328"/>
            <a:ext cx="837866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7" idx="6"/>
          </p:cNvCxnSpPr>
          <p:nvPr/>
        </p:nvCxnSpPr>
        <p:spPr>
          <a:xfrm>
            <a:off x="6907362" y="3410327"/>
            <a:ext cx="387724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299570" y="3410328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506190" y="3255687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SE1</a:t>
            </a:r>
            <a:endParaRPr lang="en-US" sz="24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911870" y="3524628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58174" y="3524627"/>
            <a:ext cx="948017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21662" y="3524628"/>
            <a:ext cx="2734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299570" y="3524628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8" idx="7"/>
          </p:cNvCxnSpPr>
          <p:nvPr/>
        </p:nvCxnSpPr>
        <p:spPr>
          <a:xfrm flipH="1">
            <a:off x="2999798" y="2587816"/>
            <a:ext cx="934355" cy="520291"/>
          </a:xfrm>
          <a:prstGeom prst="straightConnector1">
            <a:avLst/>
          </a:prstGeom>
          <a:ln w="9525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79678" y="2395916"/>
            <a:ext cx="9765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Service Engine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EE9299E-5DFC-D94A-AFF0-E3E1258815C2}"/>
              </a:ext>
            </a:extLst>
          </p:cNvPr>
          <p:cNvSpPr/>
          <p:nvPr/>
        </p:nvSpPr>
        <p:spPr>
          <a:xfrm>
            <a:off x="5505022" y="2395916"/>
            <a:ext cx="1795133" cy="1808555"/>
          </a:xfrm>
          <a:prstGeom prst="ellipse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342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Data processing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81418" y="1954978"/>
            <a:ext cx="4449060" cy="3549134"/>
          </a:xfrm>
          <a:prstGeom prst="roundRect">
            <a:avLst/>
          </a:prstGeom>
          <a:solidFill>
            <a:srgbClr val="008000">
              <a:alpha val="20000"/>
            </a:srgbClr>
          </a:solidFill>
          <a:ln>
            <a:solidFill>
              <a:srgbClr val="008000">
                <a:alpha val="4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559148" y="2230141"/>
            <a:ext cx="1736912" cy="141194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164266" y="2446437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569293" y="2241347"/>
            <a:ext cx="12442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Service Container 1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75590" y="2715379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9" idx="2"/>
          </p:cNvCxnSpPr>
          <p:nvPr/>
        </p:nvCxnSpPr>
        <p:spPr>
          <a:xfrm flipV="1">
            <a:off x="2559150" y="2715379"/>
            <a:ext cx="605117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6"/>
          </p:cNvCxnSpPr>
          <p:nvPr/>
        </p:nvCxnSpPr>
        <p:spPr>
          <a:xfrm>
            <a:off x="3679737" y="2715379"/>
            <a:ext cx="6163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62444" y="2715379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174022" y="3037055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SEn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885346" y="3305996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8" idx="2"/>
          </p:cNvCxnSpPr>
          <p:nvPr/>
        </p:nvCxnSpPr>
        <p:spPr>
          <a:xfrm flipV="1">
            <a:off x="2568906" y="3305997"/>
            <a:ext cx="605117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8" idx="6"/>
          </p:cNvCxnSpPr>
          <p:nvPr/>
        </p:nvCxnSpPr>
        <p:spPr>
          <a:xfrm>
            <a:off x="3689493" y="3305997"/>
            <a:ext cx="6163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05817" y="3305997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580520" y="3901186"/>
            <a:ext cx="1736912" cy="141194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185638" y="4117482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SE1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590664" y="3912392"/>
            <a:ext cx="12458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Service Container n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896962" y="4386424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54" idx="2"/>
          </p:cNvCxnSpPr>
          <p:nvPr/>
        </p:nvCxnSpPr>
        <p:spPr>
          <a:xfrm flipV="1">
            <a:off x="2580522" y="4386424"/>
            <a:ext cx="605117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4" idx="6"/>
          </p:cNvCxnSpPr>
          <p:nvPr/>
        </p:nvCxnSpPr>
        <p:spPr>
          <a:xfrm>
            <a:off x="3701109" y="4386424"/>
            <a:ext cx="6163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317433" y="4386423"/>
            <a:ext cx="2859442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195394" y="4708100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SEn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06718" y="4977041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590278" y="4977042"/>
            <a:ext cx="605117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10865" y="4977042"/>
            <a:ext cx="6163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327189" y="4977040"/>
            <a:ext cx="2849686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Hexagon 30"/>
          <p:cNvSpPr/>
          <p:nvPr/>
        </p:nvSpPr>
        <p:spPr>
          <a:xfrm>
            <a:off x="4767301" y="3761782"/>
            <a:ext cx="892546" cy="485237"/>
          </a:xfrm>
          <a:prstGeom prst="hexagon">
            <a:avLst/>
          </a:prstGeom>
          <a:solidFill>
            <a:srgbClr val="FF66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tx1"/>
                </a:solidFill>
              </a:rPr>
              <a:t>Registration</a:t>
            </a:r>
          </a:p>
        </p:txBody>
      </p:sp>
      <p:sp>
        <p:nvSpPr>
          <p:cNvPr id="32" name="Hexagon 31"/>
          <p:cNvSpPr/>
          <p:nvPr/>
        </p:nvSpPr>
        <p:spPr>
          <a:xfrm>
            <a:off x="5747896" y="3759907"/>
            <a:ext cx="792907" cy="485237"/>
          </a:xfrm>
          <a:prstGeom prst="hexagon">
            <a:avLst/>
          </a:prstGeom>
          <a:solidFill>
            <a:srgbClr val="FF66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tx1"/>
                </a:solidFill>
              </a:rPr>
              <a:t>Admin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80104" y="2231083"/>
            <a:ext cx="1736912" cy="141194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Oval 33"/>
          <p:cNvSpPr/>
          <p:nvPr/>
        </p:nvSpPr>
        <p:spPr>
          <a:xfrm>
            <a:off x="5385221" y="2556054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4790248" y="2264701"/>
            <a:ext cx="12442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Service Container 2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780105" y="2724144"/>
            <a:ext cx="605117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5" idx="6"/>
          </p:cNvCxnSpPr>
          <p:nvPr/>
        </p:nvCxnSpPr>
        <p:spPr>
          <a:xfrm>
            <a:off x="5900693" y="2824996"/>
            <a:ext cx="6163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517017" y="2824996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499521" y="2670354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</a:t>
            </a:r>
            <a:endParaRPr lang="en-US" sz="2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131283" y="2939295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4" idx="1"/>
          </p:cNvCxnSpPr>
          <p:nvPr/>
        </p:nvCxnSpPr>
        <p:spPr>
          <a:xfrm>
            <a:off x="4780105" y="2937054"/>
            <a:ext cx="719417" cy="224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44" idx="3"/>
          </p:cNvCxnSpPr>
          <p:nvPr/>
        </p:nvCxnSpPr>
        <p:spPr>
          <a:xfrm flipV="1">
            <a:off x="6014993" y="2937054"/>
            <a:ext cx="502024" cy="224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6519259" y="2939296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5613821" y="2784654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</a:t>
            </a:r>
            <a:endParaRPr lang="en-US" sz="24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133801" y="3053595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780105" y="3053596"/>
            <a:ext cx="837866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129293" y="3053595"/>
            <a:ext cx="387724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6521502" y="3053596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728121" y="2898954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SE1</a:t>
            </a:r>
            <a:endParaRPr lang="en-US" sz="24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4133801" y="3167896"/>
            <a:ext cx="6835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780105" y="3167895"/>
            <a:ext cx="948017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243593" y="3167896"/>
            <a:ext cx="27342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521502" y="3167895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5842421" y="3013254"/>
            <a:ext cx="515471" cy="537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SE1</a:t>
            </a:r>
            <a:endParaRPr lang="en-US" sz="24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817360" y="3304607"/>
            <a:ext cx="1025061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357892" y="3282195"/>
            <a:ext cx="18291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6523744" y="3282195"/>
            <a:ext cx="58270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611259" y="5134439"/>
            <a:ext cx="17908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Data processing Environment</a:t>
            </a:r>
          </a:p>
        </p:txBody>
      </p:sp>
      <p:cxnSp>
        <p:nvCxnSpPr>
          <p:cNvPr id="59" name="Straight Arrow Connector 58"/>
          <p:cNvCxnSpPr>
            <a:endCxn id="54" idx="1"/>
          </p:cNvCxnSpPr>
          <p:nvPr/>
        </p:nvCxnSpPr>
        <p:spPr>
          <a:xfrm flipH="1">
            <a:off x="3261127" y="3549195"/>
            <a:ext cx="6509" cy="6470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6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Transient data unit: streaming data quantum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8113" y="2227417"/>
            <a:ext cx="3766931" cy="2665121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Data driven, data centric design.</a:t>
            </a:r>
          </a:p>
          <a:p>
            <a:pPr lvl="1"/>
            <a:r>
              <a:rPr lang="en-US" sz="1350" dirty="0"/>
              <a:t>The focus is on transient data event modifications. Advantage over algorithm driven design is that a much greater ignorance of the data processing code is allowed (loose coupling).</a:t>
            </a:r>
          </a:p>
          <a:p>
            <a:r>
              <a:rPr lang="en-US" sz="1500" dirty="0"/>
              <a:t>Design = service composition + event-routing.</a:t>
            </a:r>
          </a:p>
          <a:p>
            <a:pPr lvl="1"/>
            <a:r>
              <a:rPr lang="en-US" sz="1350" dirty="0"/>
              <a:t>Self routing (no routing scheduler)</a:t>
            </a:r>
          </a:p>
          <a:p>
            <a:r>
              <a:rPr lang="en-US" sz="1500" dirty="0"/>
              <a:t>Event routing graph defines application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39" y="1434766"/>
            <a:ext cx="5219962" cy="391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we face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73" y="3580255"/>
            <a:ext cx="4833025" cy="28002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73" y="1182688"/>
            <a:ext cx="4748855" cy="1961763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412404"/>
              </p:ext>
            </p:extLst>
          </p:nvPr>
        </p:nvGraphicFramePr>
        <p:xfrm>
          <a:off x="222497" y="988184"/>
          <a:ext cx="4004310" cy="235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644895"/>
              </p:ext>
            </p:extLst>
          </p:nvPr>
        </p:nvGraphicFramePr>
        <p:xfrm>
          <a:off x="323362" y="3599109"/>
          <a:ext cx="3802580" cy="2441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015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WFMS and API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31755" y="2442706"/>
            <a:ext cx="113043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S1 </a:t>
            </a:r>
            <a:r>
              <a:rPr lang="en-US" sz="1050" dirty="0">
                <a:solidFill>
                  <a:srgbClr val="800000"/>
                </a:solidFill>
              </a:rPr>
              <a:t>+</a:t>
            </a:r>
            <a:r>
              <a:rPr lang="en-US" sz="1050" dirty="0"/>
              <a:t> S2 </a:t>
            </a:r>
            <a:r>
              <a:rPr lang="en-US" sz="1050" dirty="0">
                <a:solidFill>
                  <a:srgbClr val="800000"/>
                </a:solidFill>
              </a:rPr>
              <a:t>+</a:t>
            </a:r>
            <a:r>
              <a:rPr lang="en-US" sz="1050" dirty="0"/>
              <a:t> S3 </a:t>
            </a:r>
            <a:r>
              <a:rPr lang="en-US" sz="1050" dirty="0">
                <a:solidFill>
                  <a:srgbClr val="800000"/>
                </a:solidFill>
              </a:rPr>
              <a:t>+</a:t>
            </a:r>
            <a:r>
              <a:rPr lang="en-US" sz="1050" dirty="0"/>
              <a:t> S4;</a:t>
            </a:r>
          </a:p>
          <a:p>
            <a:r>
              <a:rPr lang="en-US" sz="1050" dirty="0"/>
              <a:t>S3 </a:t>
            </a:r>
            <a:r>
              <a:rPr lang="en-US" sz="1050" dirty="0">
                <a:solidFill>
                  <a:srgbClr val="800000"/>
                </a:solidFill>
              </a:rPr>
              <a:t>+</a:t>
            </a:r>
            <a:r>
              <a:rPr lang="en-US" sz="1050" dirty="0"/>
              <a:t> S5 </a:t>
            </a:r>
            <a:r>
              <a:rPr lang="en-US" sz="1200" dirty="0">
                <a:solidFill>
                  <a:srgbClr val="800000"/>
                </a:solidFill>
              </a:rPr>
              <a:t>+</a:t>
            </a:r>
            <a:r>
              <a:rPr lang="en-US" sz="1200" dirty="0"/>
              <a:t> </a:t>
            </a:r>
            <a:r>
              <a:rPr lang="en-US" sz="1050" dirty="0"/>
              <a:t>S6;</a:t>
            </a:r>
          </a:p>
        </p:txBody>
      </p:sp>
      <p:sp>
        <p:nvSpPr>
          <p:cNvPr id="6" name="Rectangle 5"/>
          <p:cNvSpPr/>
          <p:nvPr/>
        </p:nvSpPr>
        <p:spPr>
          <a:xfrm>
            <a:off x="1653262" y="2243775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S1</a:t>
            </a:r>
          </a:p>
        </p:txBody>
      </p:sp>
      <p:sp>
        <p:nvSpPr>
          <p:cNvPr id="7" name="Rectangle 6"/>
          <p:cNvSpPr/>
          <p:nvPr/>
        </p:nvSpPr>
        <p:spPr>
          <a:xfrm>
            <a:off x="2585827" y="2243775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S2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1405" y="2243775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S3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0156" y="2243775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0156" y="3048758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21993" y="3048758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16657" y="2512103"/>
            <a:ext cx="3691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49224" y="2512103"/>
            <a:ext cx="36218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74801" y="2512103"/>
            <a:ext cx="33535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93104" y="2780430"/>
            <a:ext cx="617053" cy="527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73553" y="3317085"/>
            <a:ext cx="2484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78063" y="4637271"/>
            <a:ext cx="2052165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S1 </a:t>
            </a:r>
            <a:r>
              <a:rPr lang="en-US" sz="1050" dirty="0">
                <a:solidFill>
                  <a:srgbClr val="800000"/>
                </a:solidFill>
              </a:rPr>
              <a:t>+</a:t>
            </a:r>
            <a:r>
              <a:rPr lang="en-US" sz="1050" dirty="0"/>
              <a:t> S2 </a:t>
            </a:r>
            <a:r>
              <a:rPr lang="en-US" sz="1050" dirty="0">
                <a:solidFill>
                  <a:srgbClr val="800000"/>
                </a:solidFill>
              </a:rPr>
              <a:t>+</a:t>
            </a:r>
            <a:r>
              <a:rPr lang="en-US" sz="1050" dirty="0"/>
              <a:t> S3;</a:t>
            </a:r>
          </a:p>
          <a:p>
            <a:r>
              <a:rPr lang="en-US" sz="1050" b="1" dirty="0">
                <a:solidFill>
                  <a:schemeClr val="tx2"/>
                </a:solidFill>
              </a:rPr>
              <a:t>while</a:t>
            </a:r>
            <a:r>
              <a:rPr lang="en-US" sz="1050" dirty="0"/>
              <a:t>( S3 </a:t>
            </a:r>
            <a:r>
              <a:rPr lang="en-US" sz="1050" dirty="0">
                <a:solidFill>
                  <a:srgbClr val="1F497D"/>
                </a:solidFill>
              </a:rPr>
              <a:t>==</a:t>
            </a:r>
            <a:r>
              <a:rPr lang="en-US" sz="1050" dirty="0"/>
              <a:t> ”needs calibration") {</a:t>
            </a:r>
          </a:p>
          <a:p>
            <a:r>
              <a:rPr lang="en-US" sz="1050" dirty="0"/>
              <a:t>    F1 </a:t>
            </a:r>
            <a:r>
              <a:rPr lang="en-US" sz="1050" dirty="0">
                <a:solidFill>
                  <a:srgbClr val="800000"/>
                </a:solidFill>
              </a:rPr>
              <a:t>+</a:t>
            </a:r>
            <a:r>
              <a:rPr lang="en-US" sz="1050" dirty="0"/>
              <a:t> F2 </a:t>
            </a:r>
            <a:r>
              <a:rPr lang="en-US" sz="1050" dirty="0">
                <a:solidFill>
                  <a:srgbClr val="800000"/>
                </a:solidFill>
              </a:rPr>
              <a:t>+</a:t>
            </a:r>
            <a:r>
              <a:rPr lang="en-US" sz="1050" dirty="0"/>
              <a:t> S3;</a:t>
            </a:r>
          </a:p>
          <a:p>
            <a:r>
              <a:rPr lang="da-DK" sz="1050" dirty="0"/>
              <a:t>} </a:t>
            </a:r>
            <a:r>
              <a:rPr lang="da-DK" sz="1050" b="1" dirty="0"/>
              <a:t> </a:t>
            </a:r>
            <a:endParaRPr lang="da-DK" sz="1050" dirty="0"/>
          </a:p>
          <a:p>
            <a:r>
              <a:rPr lang="da-DK" sz="1050" dirty="0"/>
              <a:t>   S3 </a:t>
            </a:r>
            <a:r>
              <a:rPr lang="da-DK" sz="1050" dirty="0">
                <a:solidFill>
                  <a:srgbClr val="800000"/>
                </a:solidFill>
              </a:rPr>
              <a:t>+</a:t>
            </a:r>
            <a:r>
              <a:rPr lang="da-DK" sz="1050" dirty="0"/>
              <a:t> S4 </a:t>
            </a:r>
            <a:r>
              <a:rPr lang="da-DK" sz="1050" dirty="0">
                <a:solidFill>
                  <a:srgbClr val="800000"/>
                </a:solidFill>
              </a:rPr>
              <a:t>+</a:t>
            </a:r>
            <a:r>
              <a:rPr lang="da-DK" sz="1050" dirty="0"/>
              <a:t> S6;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16350" y="4894419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48915" y="4894419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74493" y="4894419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73244" y="4894419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4493" y="3843468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09502" y="4894419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S6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79745" y="5162747"/>
            <a:ext cx="3691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912312" y="5162747"/>
            <a:ext cx="36218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837889" y="5162747"/>
            <a:ext cx="33535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736641" y="5162747"/>
            <a:ext cx="2728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837889" y="4111796"/>
            <a:ext cx="2795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17477" y="3843468"/>
            <a:ext cx="563396" cy="536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F2</a:t>
            </a:r>
          </a:p>
        </p:txBody>
      </p:sp>
      <p:cxnSp>
        <p:nvCxnSpPr>
          <p:cNvPr id="30" name="Elbow Connector 29"/>
          <p:cNvCxnSpPr/>
          <p:nvPr/>
        </p:nvCxnSpPr>
        <p:spPr>
          <a:xfrm flipH="1">
            <a:off x="5556193" y="4111795"/>
            <a:ext cx="1124681" cy="782624"/>
          </a:xfrm>
          <a:prstGeom prst="bentConnector4">
            <a:avLst>
              <a:gd name="adj1" fmla="val -15244"/>
              <a:gd name="adj2" fmla="val 6714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386916" y="4380123"/>
            <a:ext cx="0" cy="514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8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49AC8BCB-F524-7842-BDDE-9DADE84FAB21}"/>
              </a:ext>
            </a:extLst>
          </p:cNvPr>
          <p:cNvSpPr txBox="1"/>
          <p:nvPr/>
        </p:nvSpPr>
        <p:spPr>
          <a:xfrm>
            <a:off x="3708674" y="1364331"/>
            <a:ext cx="19912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Detector reconstruction services (DRS)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Cluster, segment finder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Road finder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614D281-E3DA-7342-9F41-4B06B74557C3}"/>
              </a:ext>
            </a:extLst>
          </p:cNvPr>
          <p:cNvSpPr/>
          <p:nvPr/>
        </p:nvSpPr>
        <p:spPr>
          <a:xfrm>
            <a:off x="2059538" y="1674975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5A75A6-A832-5647-B1C1-A7A0B52E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" y="240539"/>
            <a:ext cx="8686799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Heterogeneous streaming or triggered </a:t>
            </a:r>
            <a:r>
              <a:rPr lang="en-US"/>
              <a:t>data processing (Hall-B)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E78553-435F-234D-BE28-98CD8F38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2D069410-C20B-4B4D-BC33-765D16A648BC}"/>
              </a:ext>
            </a:extLst>
          </p:cNvPr>
          <p:cNvSpPr/>
          <p:nvPr/>
        </p:nvSpPr>
        <p:spPr>
          <a:xfrm>
            <a:off x="552271" y="2201366"/>
            <a:ext cx="743484" cy="4529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Detector 1</a:t>
            </a:r>
          </a:p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Sector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88E4B4-188B-9241-9895-57341F49DAF4}"/>
              </a:ext>
            </a:extLst>
          </p:cNvPr>
          <p:cNvSpPr/>
          <p:nvPr/>
        </p:nvSpPr>
        <p:spPr>
          <a:xfrm>
            <a:off x="1927078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1D69FF-0D88-3447-B08E-D42E74636F55}"/>
              </a:ext>
            </a:extLst>
          </p:cNvPr>
          <p:cNvSpPr/>
          <p:nvPr/>
        </p:nvSpPr>
        <p:spPr>
          <a:xfrm>
            <a:off x="2059538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58E9628-F732-3945-9CED-3E1FEBA6C7B0}"/>
              </a:ext>
            </a:extLst>
          </p:cNvPr>
          <p:cNvSpPr/>
          <p:nvPr/>
        </p:nvSpPr>
        <p:spPr>
          <a:xfrm>
            <a:off x="2191998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D3C1D92-B5CE-B64A-B572-B0366EB11C0B}"/>
              </a:ext>
            </a:extLst>
          </p:cNvPr>
          <p:cNvSpPr/>
          <p:nvPr/>
        </p:nvSpPr>
        <p:spPr>
          <a:xfrm>
            <a:off x="2456918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C25EC6E-A7A9-464C-877D-B79052C0A532}"/>
              </a:ext>
            </a:extLst>
          </p:cNvPr>
          <p:cNvSpPr/>
          <p:nvPr/>
        </p:nvSpPr>
        <p:spPr>
          <a:xfrm>
            <a:off x="2326597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14F429-22E2-9346-B7A0-BAEE8C3DEBE0}"/>
              </a:ext>
            </a:extLst>
          </p:cNvPr>
          <p:cNvSpPr/>
          <p:nvPr/>
        </p:nvSpPr>
        <p:spPr>
          <a:xfrm>
            <a:off x="2713292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EDB0DA-2652-E445-AD1E-E99212076503}"/>
              </a:ext>
            </a:extLst>
          </p:cNvPr>
          <p:cNvSpPr/>
          <p:nvPr/>
        </p:nvSpPr>
        <p:spPr>
          <a:xfrm>
            <a:off x="1854438" y="1196410"/>
            <a:ext cx="1068224" cy="1123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F27C332-BB58-5746-8952-7E94BEA3A502}"/>
              </a:ext>
            </a:extLst>
          </p:cNvPr>
          <p:cNvSpPr/>
          <p:nvPr/>
        </p:nvSpPr>
        <p:spPr>
          <a:xfrm>
            <a:off x="2189859" y="1758297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SIS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088DA9C-C0E8-2545-A58B-14CFD1FD8107}"/>
              </a:ext>
            </a:extLst>
          </p:cNvPr>
          <p:cNvSpPr/>
          <p:nvPr/>
        </p:nvSpPr>
        <p:spPr>
          <a:xfrm>
            <a:off x="2587239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2EB2A57-461B-6141-8EC3-8D19691CE30A}"/>
              </a:ext>
            </a:extLst>
          </p:cNvPr>
          <p:cNvSpPr/>
          <p:nvPr/>
        </p:nvSpPr>
        <p:spPr>
          <a:xfrm>
            <a:off x="2059538" y="2997436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73D6696-347F-FE49-AB68-698F8E2F054C}"/>
              </a:ext>
            </a:extLst>
          </p:cNvPr>
          <p:cNvSpPr/>
          <p:nvPr/>
        </p:nvSpPr>
        <p:spPr>
          <a:xfrm>
            <a:off x="1927078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AAD0B16-E6BC-EB4C-8553-D1CA642D96D0}"/>
              </a:ext>
            </a:extLst>
          </p:cNvPr>
          <p:cNvSpPr/>
          <p:nvPr/>
        </p:nvSpPr>
        <p:spPr>
          <a:xfrm>
            <a:off x="2059538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10A0DB9-6244-264E-9228-F905A24D4AA6}"/>
              </a:ext>
            </a:extLst>
          </p:cNvPr>
          <p:cNvSpPr/>
          <p:nvPr/>
        </p:nvSpPr>
        <p:spPr>
          <a:xfrm>
            <a:off x="2191998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A611974-9EA6-9845-A16D-A2A2453EED81}"/>
              </a:ext>
            </a:extLst>
          </p:cNvPr>
          <p:cNvSpPr/>
          <p:nvPr/>
        </p:nvSpPr>
        <p:spPr>
          <a:xfrm>
            <a:off x="2456918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AD0CCDA-916C-6548-A9BF-143992BC2DA5}"/>
              </a:ext>
            </a:extLst>
          </p:cNvPr>
          <p:cNvSpPr/>
          <p:nvPr/>
        </p:nvSpPr>
        <p:spPr>
          <a:xfrm>
            <a:off x="2326597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1351555-1520-8E41-B2CA-1C2C9FDA44C7}"/>
              </a:ext>
            </a:extLst>
          </p:cNvPr>
          <p:cNvSpPr/>
          <p:nvPr/>
        </p:nvSpPr>
        <p:spPr>
          <a:xfrm>
            <a:off x="2713292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2CDE9A8-0A88-E74E-B989-951996FEC570}"/>
              </a:ext>
            </a:extLst>
          </p:cNvPr>
          <p:cNvSpPr/>
          <p:nvPr/>
        </p:nvSpPr>
        <p:spPr>
          <a:xfrm>
            <a:off x="1854438" y="2518871"/>
            <a:ext cx="1068224" cy="1123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7CE7D19-4257-BD41-AD4A-615038AA8AAC}"/>
              </a:ext>
            </a:extLst>
          </p:cNvPr>
          <p:cNvSpPr/>
          <p:nvPr/>
        </p:nvSpPr>
        <p:spPr>
          <a:xfrm>
            <a:off x="2189859" y="3080758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SIS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7500C4C-6F33-6845-8DA2-96FB767DA5AA}"/>
              </a:ext>
            </a:extLst>
          </p:cNvPr>
          <p:cNvSpPr/>
          <p:nvPr/>
        </p:nvSpPr>
        <p:spPr>
          <a:xfrm>
            <a:off x="2587239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51B1636-FE4F-B944-A0EE-4EC6404AA8D5}"/>
              </a:ext>
            </a:extLst>
          </p:cNvPr>
          <p:cNvCxnSpPr/>
          <p:nvPr/>
        </p:nvCxnSpPr>
        <p:spPr>
          <a:xfrm>
            <a:off x="2125768" y="2429142"/>
            <a:ext cx="527701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43061AB-8D9C-F14F-9D5E-F51CE88D6635}"/>
              </a:ext>
            </a:extLst>
          </p:cNvPr>
          <p:cNvSpPr/>
          <p:nvPr/>
        </p:nvSpPr>
        <p:spPr>
          <a:xfrm>
            <a:off x="2059538" y="4375443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124C241-E803-6540-9831-8198853C5836}"/>
              </a:ext>
            </a:extLst>
          </p:cNvPr>
          <p:cNvSpPr/>
          <p:nvPr/>
        </p:nvSpPr>
        <p:spPr>
          <a:xfrm>
            <a:off x="1927078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BDD0D2A-298A-254F-AF1B-86F8CA9138D4}"/>
              </a:ext>
            </a:extLst>
          </p:cNvPr>
          <p:cNvSpPr/>
          <p:nvPr/>
        </p:nvSpPr>
        <p:spPr>
          <a:xfrm>
            <a:off x="2059538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14B97B2-EEFF-DC4F-88A2-CE149C21BA09}"/>
              </a:ext>
            </a:extLst>
          </p:cNvPr>
          <p:cNvSpPr/>
          <p:nvPr/>
        </p:nvSpPr>
        <p:spPr>
          <a:xfrm>
            <a:off x="2191998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4F78D65-E79F-CD4F-BE6C-DFC648C1AA64}"/>
              </a:ext>
            </a:extLst>
          </p:cNvPr>
          <p:cNvSpPr/>
          <p:nvPr/>
        </p:nvSpPr>
        <p:spPr>
          <a:xfrm>
            <a:off x="2456918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D8A51A3-9553-094D-BFE8-D41558CC2E4B}"/>
              </a:ext>
            </a:extLst>
          </p:cNvPr>
          <p:cNvSpPr/>
          <p:nvPr/>
        </p:nvSpPr>
        <p:spPr>
          <a:xfrm>
            <a:off x="2326597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75F343D-B9F8-9149-9109-595CD2A4BDD4}"/>
              </a:ext>
            </a:extLst>
          </p:cNvPr>
          <p:cNvSpPr/>
          <p:nvPr/>
        </p:nvSpPr>
        <p:spPr>
          <a:xfrm>
            <a:off x="2713292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543F4BD-38E6-8E49-A896-519C1002F3A4}"/>
              </a:ext>
            </a:extLst>
          </p:cNvPr>
          <p:cNvSpPr/>
          <p:nvPr/>
        </p:nvSpPr>
        <p:spPr>
          <a:xfrm>
            <a:off x="1854438" y="3896878"/>
            <a:ext cx="1068224" cy="1123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5BF0E151-B0D9-2542-873D-1B0839A9C7D1}"/>
              </a:ext>
            </a:extLst>
          </p:cNvPr>
          <p:cNvSpPr/>
          <p:nvPr/>
        </p:nvSpPr>
        <p:spPr>
          <a:xfrm>
            <a:off x="2189859" y="4458765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SIS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5C7E5F9-801D-3C48-8DFF-99FDEE54CC2A}"/>
              </a:ext>
            </a:extLst>
          </p:cNvPr>
          <p:cNvSpPr/>
          <p:nvPr/>
        </p:nvSpPr>
        <p:spPr>
          <a:xfrm>
            <a:off x="2587239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FA9C55AA-A99B-5F45-A73A-F1DCEF77176E}"/>
              </a:ext>
            </a:extLst>
          </p:cNvPr>
          <p:cNvSpPr/>
          <p:nvPr/>
        </p:nvSpPr>
        <p:spPr>
          <a:xfrm>
            <a:off x="2059538" y="5697904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9C9E43B3-E597-E147-8B57-619F402AB7B1}"/>
              </a:ext>
            </a:extLst>
          </p:cNvPr>
          <p:cNvSpPr/>
          <p:nvPr/>
        </p:nvSpPr>
        <p:spPr>
          <a:xfrm>
            <a:off x="1927078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1202AA9D-E7B7-9345-8B9D-630F47243524}"/>
              </a:ext>
            </a:extLst>
          </p:cNvPr>
          <p:cNvSpPr/>
          <p:nvPr/>
        </p:nvSpPr>
        <p:spPr>
          <a:xfrm>
            <a:off x="2059538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BBD49CAE-559D-7642-A328-726DE82257B9}"/>
              </a:ext>
            </a:extLst>
          </p:cNvPr>
          <p:cNvSpPr/>
          <p:nvPr/>
        </p:nvSpPr>
        <p:spPr>
          <a:xfrm>
            <a:off x="2191998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3525E1B-80B0-4842-BCF1-8665492D36CD}"/>
              </a:ext>
            </a:extLst>
          </p:cNvPr>
          <p:cNvSpPr/>
          <p:nvPr/>
        </p:nvSpPr>
        <p:spPr>
          <a:xfrm>
            <a:off x="2456918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94FB5E5D-ED0B-3640-9202-F2DCC925BD41}"/>
              </a:ext>
            </a:extLst>
          </p:cNvPr>
          <p:cNvSpPr/>
          <p:nvPr/>
        </p:nvSpPr>
        <p:spPr>
          <a:xfrm>
            <a:off x="2326597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1D67CA5-8F43-1F42-BC73-3927BCFBFA43}"/>
              </a:ext>
            </a:extLst>
          </p:cNvPr>
          <p:cNvSpPr/>
          <p:nvPr/>
        </p:nvSpPr>
        <p:spPr>
          <a:xfrm>
            <a:off x="2713292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B27F3A92-02AA-8F42-A265-A5040F17234A}"/>
              </a:ext>
            </a:extLst>
          </p:cNvPr>
          <p:cNvSpPr/>
          <p:nvPr/>
        </p:nvSpPr>
        <p:spPr>
          <a:xfrm>
            <a:off x="1854438" y="5219339"/>
            <a:ext cx="1068224" cy="1123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A95ADC1C-85E6-1246-AF51-E6FDEA5BB5B0}"/>
              </a:ext>
            </a:extLst>
          </p:cNvPr>
          <p:cNvSpPr/>
          <p:nvPr/>
        </p:nvSpPr>
        <p:spPr>
          <a:xfrm>
            <a:off x="2189859" y="5781226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SIS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D102D04-C42F-E343-8509-5A9298887239}"/>
              </a:ext>
            </a:extLst>
          </p:cNvPr>
          <p:cNvSpPr/>
          <p:nvPr/>
        </p:nvSpPr>
        <p:spPr>
          <a:xfrm>
            <a:off x="2587239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0F4D6E5B-8B19-5D49-A885-BE835A0AC25F}"/>
              </a:ext>
            </a:extLst>
          </p:cNvPr>
          <p:cNvCxnSpPr/>
          <p:nvPr/>
        </p:nvCxnSpPr>
        <p:spPr>
          <a:xfrm>
            <a:off x="2125768" y="5129610"/>
            <a:ext cx="527701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BB1BACC1-9C7A-794C-982D-5C4D3ACBD040}"/>
              </a:ext>
            </a:extLst>
          </p:cNvPr>
          <p:cNvCxnSpPr>
            <a:cxnSpLocks/>
          </p:cNvCxnSpPr>
          <p:nvPr/>
        </p:nvCxnSpPr>
        <p:spPr>
          <a:xfrm flipH="1">
            <a:off x="2719699" y="1628558"/>
            <a:ext cx="333284" cy="241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6267AEA-50DA-6647-9133-70E4824E6199}"/>
              </a:ext>
            </a:extLst>
          </p:cNvPr>
          <p:cNvSpPr txBox="1"/>
          <p:nvPr/>
        </p:nvSpPr>
        <p:spPr>
          <a:xfrm>
            <a:off x="3025832" y="1418733"/>
            <a:ext cx="365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VTP</a:t>
            </a:r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66AE75D4-CB20-214D-BB79-292B31488913}"/>
              </a:ext>
            </a:extLst>
          </p:cNvPr>
          <p:cNvCxnSpPr>
            <a:cxnSpLocks/>
          </p:cNvCxnSpPr>
          <p:nvPr/>
        </p:nvCxnSpPr>
        <p:spPr>
          <a:xfrm flipV="1">
            <a:off x="3039892" y="1620705"/>
            <a:ext cx="35174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C41C4B4F-6E6E-374C-8C3E-92EFF4C3D746}"/>
              </a:ext>
            </a:extLst>
          </p:cNvPr>
          <p:cNvCxnSpPr>
            <a:cxnSpLocks/>
            <a:endCxn id="37" idx="3"/>
          </p:cNvCxnSpPr>
          <p:nvPr/>
        </p:nvCxnSpPr>
        <p:spPr>
          <a:xfrm flipV="1">
            <a:off x="1553278" y="3401706"/>
            <a:ext cx="694776" cy="565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93B2DED2-5ACC-0544-887C-329844D70D98}"/>
              </a:ext>
            </a:extLst>
          </p:cNvPr>
          <p:cNvCxnSpPr>
            <a:cxnSpLocks/>
          </p:cNvCxnSpPr>
          <p:nvPr/>
        </p:nvCxnSpPr>
        <p:spPr>
          <a:xfrm>
            <a:off x="89671" y="3956710"/>
            <a:ext cx="14833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9AC8BCB-F524-7842-BDDE-9DADE84FAB21}"/>
              </a:ext>
            </a:extLst>
          </p:cNvPr>
          <p:cNvSpPr txBox="1"/>
          <p:nvPr/>
        </p:nvSpPr>
        <p:spPr>
          <a:xfrm>
            <a:off x="33522" y="3316249"/>
            <a:ext cx="159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Stream interface services (SIS)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Runs on FPGA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0 suppression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Electronic noise removal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95ECD959-B1AD-C841-8DA8-45ED3451B113}"/>
              </a:ext>
            </a:extLst>
          </p:cNvPr>
          <p:cNvCxnSpPr>
            <a:cxnSpLocks/>
          </p:cNvCxnSpPr>
          <p:nvPr/>
        </p:nvCxnSpPr>
        <p:spPr>
          <a:xfrm flipH="1">
            <a:off x="2843613" y="1138245"/>
            <a:ext cx="758440" cy="273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CF2BA45B-E58F-FC46-A51A-7957C2340D85}"/>
              </a:ext>
            </a:extLst>
          </p:cNvPr>
          <p:cNvSpPr txBox="1"/>
          <p:nvPr/>
        </p:nvSpPr>
        <p:spPr>
          <a:xfrm>
            <a:off x="3478139" y="930213"/>
            <a:ext cx="9717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Flash ADCs/TDCs</a:t>
            </a:r>
            <a:endParaRPr lang="en-US" dirty="0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AE54432E-83DB-6C40-9321-4F95C11464C4}"/>
              </a:ext>
            </a:extLst>
          </p:cNvPr>
          <p:cNvCxnSpPr>
            <a:cxnSpLocks/>
          </p:cNvCxnSpPr>
          <p:nvPr/>
        </p:nvCxnSpPr>
        <p:spPr>
          <a:xfrm flipV="1">
            <a:off x="3590302" y="1138245"/>
            <a:ext cx="795826" cy="1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FD31EB81-183A-FA46-80CA-11C0D5527237}"/>
              </a:ext>
            </a:extLst>
          </p:cNvPr>
          <p:cNvCxnSpPr>
            <a:cxnSpLocks/>
          </p:cNvCxnSpPr>
          <p:nvPr/>
        </p:nvCxnSpPr>
        <p:spPr>
          <a:xfrm>
            <a:off x="1868945" y="954301"/>
            <a:ext cx="170071" cy="259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7754BCE2-42F6-AE47-9F91-BD4330BD2BED}"/>
              </a:ext>
            </a:extLst>
          </p:cNvPr>
          <p:cNvSpPr txBox="1"/>
          <p:nvPr/>
        </p:nvSpPr>
        <p:spPr>
          <a:xfrm>
            <a:off x="1843134" y="745420"/>
            <a:ext cx="663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VXI Crate</a:t>
            </a:r>
            <a:endParaRPr 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AB09E625-56A4-E24A-8863-704F35FE32C1}"/>
              </a:ext>
            </a:extLst>
          </p:cNvPr>
          <p:cNvCxnSpPr>
            <a:cxnSpLocks/>
          </p:cNvCxnSpPr>
          <p:nvPr/>
        </p:nvCxnSpPr>
        <p:spPr>
          <a:xfrm>
            <a:off x="1874286" y="955940"/>
            <a:ext cx="492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xmlns="" id="{0AC41A4B-5F7E-244D-94B0-472F0569AE11}"/>
              </a:ext>
            </a:extLst>
          </p:cNvPr>
          <p:cNvSpPr/>
          <p:nvPr/>
        </p:nvSpPr>
        <p:spPr>
          <a:xfrm>
            <a:off x="552271" y="4903146"/>
            <a:ext cx="743484" cy="4529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Detector N</a:t>
            </a:r>
          </a:p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Sector  N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1C9CC37A-14DC-EA4A-8010-722522F3C888}"/>
              </a:ext>
            </a:extLst>
          </p:cNvPr>
          <p:cNvSpPr/>
          <p:nvPr/>
        </p:nvSpPr>
        <p:spPr>
          <a:xfrm>
            <a:off x="5105406" y="3483190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ERS 1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E5A6DF39-CA07-BC4D-9EA9-7146663CC0B9}"/>
              </a:ext>
            </a:extLst>
          </p:cNvPr>
          <p:cNvSpPr/>
          <p:nvPr/>
        </p:nvSpPr>
        <p:spPr>
          <a:xfrm>
            <a:off x="4179391" y="4537579"/>
            <a:ext cx="624912" cy="3152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EP</a:t>
            </a:r>
          </a:p>
        </p:txBody>
      </p: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xmlns="" id="{352A15B3-4821-C241-9572-579BFA692351}"/>
              </a:ext>
            </a:extLst>
          </p:cNvPr>
          <p:cNvCxnSpPr>
            <a:cxnSpLocks/>
            <a:stCxn id="60" idx="6"/>
            <a:endCxn id="136" idx="2"/>
          </p:cNvCxnSpPr>
          <p:nvPr/>
        </p:nvCxnSpPr>
        <p:spPr>
          <a:xfrm flipV="1">
            <a:off x="2587239" y="5195123"/>
            <a:ext cx="773919" cy="77411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>
            <a:extLst>
              <a:ext uri="{FF2B5EF4-FFF2-40B4-BE49-F238E27FC236}">
                <a16:creationId xmlns:a16="http://schemas.microsoft.com/office/drawing/2014/main" xmlns="" id="{20E91CAE-F5D2-4C4B-96A8-DB2E6E53683F}"/>
              </a:ext>
            </a:extLst>
          </p:cNvPr>
          <p:cNvCxnSpPr>
            <a:stCxn id="19" idx="6"/>
          </p:cNvCxnSpPr>
          <p:nvPr/>
        </p:nvCxnSpPr>
        <p:spPr>
          <a:xfrm>
            <a:off x="2587239" y="1946304"/>
            <a:ext cx="784981" cy="4422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lbow Connector 142">
            <a:extLst>
              <a:ext uri="{FF2B5EF4-FFF2-40B4-BE49-F238E27FC236}">
                <a16:creationId xmlns:a16="http://schemas.microsoft.com/office/drawing/2014/main" xmlns="" id="{5E6598BD-3A6E-EE43-AE64-D12FBB37C53B}"/>
              </a:ext>
            </a:extLst>
          </p:cNvPr>
          <p:cNvCxnSpPr>
            <a:stCxn id="37" idx="6"/>
            <a:endCxn id="117" idx="2"/>
          </p:cNvCxnSpPr>
          <p:nvPr/>
        </p:nvCxnSpPr>
        <p:spPr>
          <a:xfrm flipV="1">
            <a:off x="2587239" y="2485521"/>
            <a:ext cx="771606" cy="78324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lbow Connector 145">
            <a:extLst>
              <a:ext uri="{FF2B5EF4-FFF2-40B4-BE49-F238E27FC236}">
                <a16:creationId xmlns:a16="http://schemas.microsoft.com/office/drawing/2014/main" xmlns="" id="{E7E37E34-5AD9-9547-8D76-8327FE246AF3}"/>
              </a:ext>
            </a:extLst>
          </p:cNvPr>
          <p:cNvCxnSpPr>
            <a:stCxn id="50" idx="6"/>
          </p:cNvCxnSpPr>
          <p:nvPr/>
        </p:nvCxnSpPr>
        <p:spPr>
          <a:xfrm>
            <a:off x="2587239" y="4646772"/>
            <a:ext cx="771606" cy="4774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Elbow Connector 184">
            <a:extLst>
              <a:ext uri="{FF2B5EF4-FFF2-40B4-BE49-F238E27FC236}">
                <a16:creationId xmlns:a16="http://schemas.microsoft.com/office/drawing/2014/main" xmlns="" id="{02692019-EC0D-024C-A162-212E77860C2C}"/>
              </a:ext>
            </a:extLst>
          </p:cNvPr>
          <p:cNvCxnSpPr>
            <a:cxnSpLocks/>
            <a:stCxn id="134" idx="6"/>
            <a:endCxn id="107" idx="1"/>
          </p:cNvCxnSpPr>
          <p:nvPr/>
        </p:nvCxnSpPr>
        <p:spPr>
          <a:xfrm flipV="1">
            <a:off x="4685808" y="3799798"/>
            <a:ext cx="419598" cy="429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>
            <a:extLst>
              <a:ext uri="{FF2B5EF4-FFF2-40B4-BE49-F238E27FC236}">
                <a16:creationId xmlns:a16="http://schemas.microsoft.com/office/drawing/2014/main" xmlns="" id="{01E616F2-FF79-6D48-B15D-D7B982964885}"/>
              </a:ext>
            </a:extLst>
          </p:cNvPr>
          <p:cNvSpPr/>
          <p:nvPr/>
        </p:nvSpPr>
        <p:spPr>
          <a:xfrm>
            <a:off x="5932349" y="3493567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DRS X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xmlns="" id="{285E1114-31A1-2A4D-AF57-F34B38FD9091}"/>
              </a:ext>
            </a:extLst>
          </p:cNvPr>
          <p:cNvSpPr/>
          <p:nvPr/>
        </p:nvSpPr>
        <p:spPr>
          <a:xfrm>
            <a:off x="6808397" y="4436521"/>
            <a:ext cx="624912" cy="3152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DSTP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xmlns="" id="{92F14207-5D9C-7C4C-B8D4-703E5DEA2569}"/>
              </a:ext>
            </a:extLst>
          </p:cNvPr>
          <p:cNvSpPr/>
          <p:nvPr/>
        </p:nvSpPr>
        <p:spPr>
          <a:xfrm>
            <a:off x="6782304" y="3490425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ERS 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xmlns="" id="{3D9B256C-C903-6942-AC37-24434BA9CFA4}"/>
              </a:ext>
            </a:extLst>
          </p:cNvPr>
          <p:cNvSpPr/>
          <p:nvPr/>
        </p:nvSpPr>
        <p:spPr>
          <a:xfrm>
            <a:off x="7832012" y="2532165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ANAS 1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xmlns="" id="{BB22043A-65AA-8640-865B-0676B8B1508C}"/>
              </a:ext>
            </a:extLst>
          </p:cNvPr>
          <p:cNvSpPr/>
          <p:nvPr/>
        </p:nvSpPr>
        <p:spPr>
          <a:xfrm>
            <a:off x="7832012" y="3490425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ANAS 2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xmlns="" id="{DE8C9EE2-C594-944E-8E9D-2ABD64352F32}"/>
              </a:ext>
            </a:extLst>
          </p:cNvPr>
          <p:cNvSpPr/>
          <p:nvPr/>
        </p:nvSpPr>
        <p:spPr>
          <a:xfrm>
            <a:off x="7832012" y="4467371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ANAS N</a:t>
            </a: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xmlns="" id="{51683A20-733E-B14F-81E2-427FA7FEA958}"/>
              </a:ext>
            </a:extLst>
          </p:cNvPr>
          <p:cNvCxnSpPr>
            <a:stCxn id="107" idx="3"/>
            <a:endCxn id="186" idx="1"/>
          </p:cNvCxnSpPr>
          <p:nvPr/>
        </p:nvCxnSpPr>
        <p:spPr>
          <a:xfrm>
            <a:off x="5764957" y="3799798"/>
            <a:ext cx="167392" cy="10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xmlns="" id="{18A88244-D2FC-6947-A11C-5D817DC10757}"/>
              </a:ext>
            </a:extLst>
          </p:cNvPr>
          <p:cNvCxnSpPr/>
          <p:nvPr/>
        </p:nvCxnSpPr>
        <p:spPr>
          <a:xfrm flipV="1">
            <a:off x="6591900" y="3807033"/>
            <a:ext cx="190404" cy="3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xmlns="" id="{E197BEDE-C00A-9D43-B1F7-EEE602FCFCFA}"/>
              </a:ext>
            </a:extLst>
          </p:cNvPr>
          <p:cNvCxnSpPr>
            <a:stCxn id="188" idx="3"/>
            <a:endCxn id="190" idx="1"/>
          </p:cNvCxnSpPr>
          <p:nvPr/>
        </p:nvCxnSpPr>
        <p:spPr>
          <a:xfrm>
            <a:off x="7441855" y="3807033"/>
            <a:ext cx="3901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Elbow Connector 198">
            <a:extLst>
              <a:ext uri="{FF2B5EF4-FFF2-40B4-BE49-F238E27FC236}">
                <a16:creationId xmlns:a16="http://schemas.microsoft.com/office/drawing/2014/main" xmlns="" id="{685399FC-44E7-4F46-9A70-E77977255585}"/>
              </a:ext>
            </a:extLst>
          </p:cNvPr>
          <p:cNvCxnSpPr>
            <a:cxnSpLocks/>
          </p:cNvCxnSpPr>
          <p:nvPr/>
        </p:nvCxnSpPr>
        <p:spPr>
          <a:xfrm flipV="1">
            <a:off x="7441855" y="2788951"/>
            <a:ext cx="390157" cy="9582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lbow Connector 200">
            <a:extLst>
              <a:ext uri="{FF2B5EF4-FFF2-40B4-BE49-F238E27FC236}">
                <a16:creationId xmlns:a16="http://schemas.microsoft.com/office/drawing/2014/main" xmlns="" id="{6CCF7FBC-A616-7842-AB37-3EC1859418B1}"/>
              </a:ext>
            </a:extLst>
          </p:cNvPr>
          <p:cNvCxnSpPr>
            <a:cxnSpLocks/>
          </p:cNvCxnSpPr>
          <p:nvPr/>
        </p:nvCxnSpPr>
        <p:spPr>
          <a:xfrm>
            <a:off x="7441855" y="3875401"/>
            <a:ext cx="390157" cy="97694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xmlns="" id="{46A4CA83-2356-BB4B-933C-7161B6154FB9}"/>
              </a:ext>
            </a:extLst>
          </p:cNvPr>
          <p:cNvCxnSpPr>
            <a:cxnSpLocks/>
            <a:endCxn id="107" idx="0"/>
          </p:cNvCxnSpPr>
          <p:nvPr/>
        </p:nvCxnSpPr>
        <p:spPr>
          <a:xfrm flipH="1">
            <a:off x="5435182" y="1817464"/>
            <a:ext cx="532595" cy="16657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2F68B0D5-5839-2442-8FEE-C4C1DA8DC838}"/>
              </a:ext>
            </a:extLst>
          </p:cNvPr>
          <p:cNvCxnSpPr>
            <a:cxnSpLocks/>
          </p:cNvCxnSpPr>
          <p:nvPr/>
        </p:nvCxnSpPr>
        <p:spPr>
          <a:xfrm flipV="1">
            <a:off x="5960903" y="1817463"/>
            <a:ext cx="253066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4064DF9B-F447-8045-B730-AF080CCFBBB6}"/>
              </a:ext>
            </a:extLst>
          </p:cNvPr>
          <p:cNvSpPr txBox="1"/>
          <p:nvPr/>
        </p:nvSpPr>
        <p:spPr>
          <a:xfrm>
            <a:off x="5933644" y="1054934"/>
            <a:ext cx="27430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Detector reconstruction services (DRS)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Full detector reconstruction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Calibration, alignment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err="1"/>
              <a:t>Kalman</a:t>
            </a:r>
            <a:r>
              <a:rPr lang="en-US" sz="900" dirty="0"/>
              <a:t> filter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Note: some DRS services  might run on GPGPU/TPU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xmlns="" id="{46F2CAED-2485-EB46-BA68-6F806D7394DA}"/>
              </a:ext>
            </a:extLst>
          </p:cNvPr>
          <p:cNvCxnSpPr>
            <a:cxnSpLocks/>
          </p:cNvCxnSpPr>
          <p:nvPr/>
        </p:nvCxnSpPr>
        <p:spPr>
          <a:xfrm flipH="1" flipV="1">
            <a:off x="4271263" y="4834779"/>
            <a:ext cx="415054" cy="7121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xmlns="" id="{0DD4FB35-725C-5D45-B08E-F9D41B7E9CCB}"/>
              </a:ext>
            </a:extLst>
          </p:cNvPr>
          <p:cNvCxnSpPr/>
          <p:nvPr/>
        </p:nvCxnSpPr>
        <p:spPr>
          <a:xfrm>
            <a:off x="4676299" y="5542211"/>
            <a:ext cx="7761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0655EE38-6E14-3B48-8A2C-088A2EA017AA}"/>
              </a:ext>
            </a:extLst>
          </p:cNvPr>
          <p:cNvSpPr txBox="1"/>
          <p:nvPr/>
        </p:nvSpPr>
        <p:spPr>
          <a:xfrm>
            <a:off x="4659387" y="521624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Event persistency</a:t>
            </a:r>
          </a:p>
          <a:p>
            <a:r>
              <a:rPr lang="en-US" sz="900" dirty="0"/>
              <a:t>Raw data</a:t>
            </a:r>
            <a:endParaRPr lang="en-US" dirty="0"/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xmlns="" id="{4A769244-2FFB-9844-A5AF-FB163C6EA9E0}"/>
              </a:ext>
            </a:extLst>
          </p:cNvPr>
          <p:cNvCxnSpPr>
            <a:cxnSpLocks/>
          </p:cNvCxnSpPr>
          <p:nvPr/>
        </p:nvCxnSpPr>
        <p:spPr>
          <a:xfrm flipH="1">
            <a:off x="6058871" y="2599852"/>
            <a:ext cx="251996" cy="8905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xmlns="" id="{6437CB70-16AF-9349-AFA0-AC61F63DF899}"/>
              </a:ext>
            </a:extLst>
          </p:cNvPr>
          <p:cNvCxnSpPr>
            <a:cxnSpLocks/>
          </p:cNvCxnSpPr>
          <p:nvPr/>
        </p:nvCxnSpPr>
        <p:spPr>
          <a:xfrm>
            <a:off x="6310867" y="2599852"/>
            <a:ext cx="97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xmlns="" id="{36057D24-519B-7644-A7E2-AD6AA4E095B4}"/>
              </a:ext>
            </a:extLst>
          </p:cNvPr>
          <p:cNvSpPr txBox="1"/>
          <p:nvPr/>
        </p:nvSpPr>
        <p:spPr>
          <a:xfrm>
            <a:off x="6170631" y="2112618"/>
            <a:ext cx="16466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Some detectors might need</a:t>
            </a:r>
          </a:p>
          <a:p>
            <a:r>
              <a:rPr lang="en-US" sz="900" dirty="0"/>
              <a:t>other detector’s data to </a:t>
            </a:r>
          </a:p>
          <a:p>
            <a:r>
              <a:rPr lang="en-US" sz="900" dirty="0"/>
              <a:t>complete their reconstruction. </a:t>
            </a:r>
            <a:endParaRPr lang="en-US" dirty="0"/>
          </a:p>
        </p:txBody>
      </p: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xmlns="" id="{417941F7-9223-124D-AD64-BD373E2087F0}"/>
              </a:ext>
            </a:extLst>
          </p:cNvPr>
          <p:cNvCxnSpPr>
            <a:cxnSpLocks/>
          </p:cNvCxnSpPr>
          <p:nvPr/>
        </p:nvCxnSpPr>
        <p:spPr>
          <a:xfrm flipV="1">
            <a:off x="5105406" y="4107411"/>
            <a:ext cx="172576" cy="4260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xmlns="" id="{140C247D-77CE-1F4A-99CD-2BBF9FE72C5F}"/>
              </a:ext>
            </a:extLst>
          </p:cNvPr>
          <p:cNvSpPr txBox="1"/>
          <p:nvPr/>
        </p:nvSpPr>
        <p:spPr>
          <a:xfrm>
            <a:off x="5117015" y="4351043"/>
            <a:ext cx="1563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Event reconstruction services</a:t>
            </a:r>
            <a:endParaRPr lang="en-US" dirty="0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xmlns="" id="{F9037C55-3AF0-B24C-BF4A-AD4C5751EB91}"/>
              </a:ext>
            </a:extLst>
          </p:cNvPr>
          <p:cNvCxnSpPr>
            <a:cxnSpLocks/>
          </p:cNvCxnSpPr>
          <p:nvPr/>
        </p:nvCxnSpPr>
        <p:spPr>
          <a:xfrm>
            <a:off x="5096860" y="4544321"/>
            <a:ext cx="1495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xmlns="" id="{A8891F70-1E67-3D48-9E25-141DBC973F4B}"/>
              </a:ext>
            </a:extLst>
          </p:cNvPr>
          <p:cNvCxnSpPr>
            <a:stCxn id="188" idx="2"/>
            <a:endCxn id="187" idx="0"/>
          </p:cNvCxnSpPr>
          <p:nvPr/>
        </p:nvCxnSpPr>
        <p:spPr>
          <a:xfrm>
            <a:off x="7112080" y="4123641"/>
            <a:ext cx="8773" cy="312880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xmlns="" id="{BEB706A3-71DD-D044-A791-D29AC07962C4}"/>
              </a:ext>
            </a:extLst>
          </p:cNvPr>
          <p:cNvCxnSpPr>
            <a:cxnSpLocks/>
          </p:cNvCxnSpPr>
          <p:nvPr/>
        </p:nvCxnSpPr>
        <p:spPr>
          <a:xfrm flipV="1">
            <a:off x="6680685" y="4742314"/>
            <a:ext cx="172576" cy="4260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>
            <a:extLst>
              <a:ext uri="{FF2B5EF4-FFF2-40B4-BE49-F238E27FC236}">
                <a16:creationId xmlns:a16="http://schemas.microsoft.com/office/drawing/2014/main" xmlns="" id="{5BC5E470-B8B8-AA4A-87C5-754614658B4C}"/>
              </a:ext>
            </a:extLst>
          </p:cNvPr>
          <p:cNvSpPr txBox="1"/>
          <p:nvPr/>
        </p:nvSpPr>
        <p:spPr>
          <a:xfrm>
            <a:off x="5551448" y="485234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DST persistency</a:t>
            </a:r>
          </a:p>
          <a:p>
            <a:r>
              <a:rPr lang="en-US" sz="900" dirty="0"/>
              <a:t>Reconstructed data</a:t>
            </a:r>
            <a:endParaRPr lang="en-US" dirty="0"/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xmlns="" id="{D5A8FB5C-EDFE-F14A-ACE8-5517873F7A19}"/>
              </a:ext>
            </a:extLst>
          </p:cNvPr>
          <p:cNvCxnSpPr>
            <a:cxnSpLocks/>
          </p:cNvCxnSpPr>
          <p:nvPr/>
        </p:nvCxnSpPr>
        <p:spPr>
          <a:xfrm>
            <a:off x="5518151" y="5168331"/>
            <a:ext cx="11570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xmlns="" id="{0A64698F-57F0-F44F-8621-823BBE3F1AC2}"/>
              </a:ext>
            </a:extLst>
          </p:cNvPr>
          <p:cNvCxnSpPr>
            <a:cxnSpLocks/>
          </p:cNvCxnSpPr>
          <p:nvPr/>
        </p:nvCxnSpPr>
        <p:spPr>
          <a:xfrm>
            <a:off x="7742340" y="2109389"/>
            <a:ext cx="182555" cy="461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xmlns="" id="{69E75BE2-A388-D441-A6E2-C968C761A5BB}"/>
              </a:ext>
            </a:extLst>
          </p:cNvPr>
          <p:cNvCxnSpPr>
            <a:cxnSpLocks/>
          </p:cNvCxnSpPr>
          <p:nvPr/>
        </p:nvCxnSpPr>
        <p:spPr>
          <a:xfrm>
            <a:off x="7742340" y="2109389"/>
            <a:ext cx="8974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xmlns="" id="{9C3D728A-F8D1-CC4D-99B5-C8DE04FB6D22}"/>
              </a:ext>
            </a:extLst>
          </p:cNvPr>
          <p:cNvSpPr txBox="1"/>
          <p:nvPr/>
        </p:nvSpPr>
        <p:spPr>
          <a:xfrm>
            <a:off x="7733794" y="1906581"/>
            <a:ext cx="963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Analysis services</a:t>
            </a:r>
            <a:endParaRPr lang="en-US" dirty="0"/>
          </a:p>
        </p:txBody>
      </p:sp>
      <p:cxnSp>
        <p:nvCxnSpPr>
          <p:cNvPr id="260" name="Elbow Connector 259">
            <a:extLst>
              <a:ext uri="{FF2B5EF4-FFF2-40B4-BE49-F238E27FC236}">
                <a16:creationId xmlns:a16="http://schemas.microsoft.com/office/drawing/2014/main" xmlns="" id="{037C0488-8A2F-EB4D-996F-D29ED718AA21}"/>
              </a:ext>
            </a:extLst>
          </p:cNvPr>
          <p:cNvCxnSpPr>
            <a:cxnSpLocks/>
          </p:cNvCxnSpPr>
          <p:nvPr/>
        </p:nvCxnSpPr>
        <p:spPr>
          <a:xfrm flipV="1">
            <a:off x="1295755" y="1345961"/>
            <a:ext cx="631323" cy="10391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xmlns="" id="{A317BDC4-DEE5-704F-89CA-2EE4BED67FB5}"/>
              </a:ext>
            </a:extLst>
          </p:cNvPr>
          <p:cNvCxnSpPr>
            <a:cxnSpLocks/>
          </p:cNvCxnSpPr>
          <p:nvPr/>
        </p:nvCxnSpPr>
        <p:spPr>
          <a:xfrm>
            <a:off x="1295755" y="2470560"/>
            <a:ext cx="631323" cy="2833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xmlns="" id="{415AF94B-D962-4445-AC63-AB55FBC912D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295755" y="2427830"/>
            <a:ext cx="6089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Elbow Connector 267">
            <a:extLst>
              <a:ext uri="{FF2B5EF4-FFF2-40B4-BE49-F238E27FC236}">
                <a16:creationId xmlns:a16="http://schemas.microsoft.com/office/drawing/2014/main" xmlns="" id="{B4918FA7-7EC5-3B41-98D3-1C94354938D9}"/>
              </a:ext>
            </a:extLst>
          </p:cNvPr>
          <p:cNvCxnSpPr>
            <a:cxnSpLocks/>
          </p:cNvCxnSpPr>
          <p:nvPr/>
        </p:nvCxnSpPr>
        <p:spPr>
          <a:xfrm flipV="1">
            <a:off x="1295755" y="4046429"/>
            <a:ext cx="631323" cy="10404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Elbow Connector 270">
            <a:extLst>
              <a:ext uri="{FF2B5EF4-FFF2-40B4-BE49-F238E27FC236}">
                <a16:creationId xmlns:a16="http://schemas.microsoft.com/office/drawing/2014/main" xmlns="" id="{DCBC7674-51F3-5143-8E56-D4AE095F7BF5}"/>
              </a:ext>
            </a:extLst>
          </p:cNvPr>
          <p:cNvCxnSpPr>
            <a:cxnSpLocks/>
          </p:cNvCxnSpPr>
          <p:nvPr/>
        </p:nvCxnSpPr>
        <p:spPr>
          <a:xfrm>
            <a:off x="1295755" y="5180886"/>
            <a:ext cx="631323" cy="28201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xmlns="" id="{C7C067D4-EE87-D846-826E-CD7F8F09A18B}"/>
              </a:ext>
            </a:extLst>
          </p:cNvPr>
          <p:cNvCxnSpPr>
            <a:stCxn id="97" idx="3"/>
          </p:cNvCxnSpPr>
          <p:nvPr/>
        </p:nvCxnSpPr>
        <p:spPr>
          <a:xfrm flipV="1">
            <a:off x="1295755" y="5124206"/>
            <a:ext cx="631323" cy="5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Down Arrow 288">
            <a:extLst>
              <a:ext uri="{FF2B5EF4-FFF2-40B4-BE49-F238E27FC236}">
                <a16:creationId xmlns:a16="http://schemas.microsoft.com/office/drawing/2014/main" xmlns="" id="{FAC7B5F6-AB4D-F64C-BE1D-2A641626FAB0}"/>
              </a:ext>
            </a:extLst>
          </p:cNvPr>
          <p:cNvSpPr/>
          <p:nvPr/>
        </p:nvSpPr>
        <p:spPr>
          <a:xfrm>
            <a:off x="2343155" y="2849348"/>
            <a:ext cx="88661" cy="241418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Down Arrow 289">
            <a:extLst>
              <a:ext uri="{FF2B5EF4-FFF2-40B4-BE49-F238E27FC236}">
                <a16:creationId xmlns:a16="http://schemas.microsoft.com/office/drawing/2014/main" xmlns="" id="{8A17F902-A657-2F40-BFE5-B4777242A04D}"/>
              </a:ext>
            </a:extLst>
          </p:cNvPr>
          <p:cNvSpPr/>
          <p:nvPr/>
        </p:nvSpPr>
        <p:spPr>
          <a:xfrm>
            <a:off x="2341643" y="1523286"/>
            <a:ext cx="88661" cy="241418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Down Arrow 290">
            <a:extLst>
              <a:ext uri="{FF2B5EF4-FFF2-40B4-BE49-F238E27FC236}">
                <a16:creationId xmlns:a16="http://schemas.microsoft.com/office/drawing/2014/main" xmlns="" id="{DE757480-CFBD-6347-B4A6-45E3E9B69270}"/>
              </a:ext>
            </a:extLst>
          </p:cNvPr>
          <p:cNvSpPr/>
          <p:nvPr/>
        </p:nvSpPr>
        <p:spPr>
          <a:xfrm>
            <a:off x="2350382" y="4221110"/>
            <a:ext cx="88661" cy="241418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Down Arrow 291">
            <a:extLst>
              <a:ext uri="{FF2B5EF4-FFF2-40B4-BE49-F238E27FC236}">
                <a16:creationId xmlns:a16="http://schemas.microsoft.com/office/drawing/2014/main" xmlns="" id="{A2E07C23-38D9-F441-93F0-20964985FDF7}"/>
              </a:ext>
            </a:extLst>
          </p:cNvPr>
          <p:cNvSpPr/>
          <p:nvPr/>
        </p:nvSpPr>
        <p:spPr>
          <a:xfrm>
            <a:off x="2350381" y="5549423"/>
            <a:ext cx="88661" cy="241418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xmlns="" id="{3EB5B313-0926-5640-A8AC-896281EC3857}"/>
              </a:ext>
            </a:extLst>
          </p:cNvPr>
          <p:cNvSpPr txBox="1"/>
          <p:nvPr/>
        </p:nvSpPr>
        <p:spPr>
          <a:xfrm>
            <a:off x="3840611" y="5904405"/>
            <a:ext cx="49295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Note: FPGA based CLARA service’s code base (C++) will be deployed in CPU first  for 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verification and quality control, and only after will be deployed into FPGAs.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To use existing hardware in a streaming mode data must be reduced while streaming.</a:t>
            </a:r>
          </a:p>
        </p:txBody>
      </p:sp>
      <p:cxnSp>
        <p:nvCxnSpPr>
          <p:cNvPr id="20" name="Straight Arrow Connector 19"/>
          <p:cNvCxnSpPr>
            <a:stCxn id="134" idx="4"/>
            <a:endCxn id="108" idx="0"/>
          </p:cNvCxnSpPr>
          <p:nvPr/>
        </p:nvCxnSpPr>
        <p:spPr>
          <a:xfrm>
            <a:off x="4487118" y="3992098"/>
            <a:ext cx="4729" cy="545481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FA9C55AA-A99B-5F45-A73A-F1DCEF77176E}"/>
              </a:ext>
            </a:extLst>
          </p:cNvPr>
          <p:cNvSpPr/>
          <p:nvPr/>
        </p:nvSpPr>
        <p:spPr>
          <a:xfrm>
            <a:off x="3228524" y="2214192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xmlns="" id="{A95ADC1C-85E6-1246-AF51-E6FDEA5BB5B0}"/>
              </a:ext>
            </a:extLst>
          </p:cNvPr>
          <p:cNvSpPr/>
          <p:nvPr/>
        </p:nvSpPr>
        <p:spPr>
          <a:xfrm>
            <a:off x="3358845" y="2297514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dirty="0">
                <a:solidFill>
                  <a:schemeClr val="tx1"/>
                </a:solidFill>
              </a:rPr>
              <a:t>DRS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xmlns="" id="{BB1BACC1-9C7A-794C-982D-5C4D3ACBD040}"/>
              </a:ext>
            </a:extLst>
          </p:cNvPr>
          <p:cNvCxnSpPr>
            <a:cxnSpLocks/>
          </p:cNvCxnSpPr>
          <p:nvPr/>
        </p:nvCxnSpPr>
        <p:spPr>
          <a:xfrm>
            <a:off x="3071589" y="1634525"/>
            <a:ext cx="175117" cy="587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FA9C55AA-A99B-5F45-A73A-F1DCEF77176E}"/>
              </a:ext>
            </a:extLst>
          </p:cNvPr>
          <p:cNvSpPr/>
          <p:nvPr/>
        </p:nvSpPr>
        <p:spPr>
          <a:xfrm>
            <a:off x="3230837" y="4923794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A95ADC1C-85E6-1246-AF51-E6FDEA5BB5B0}"/>
              </a:ext>
            </a:extLst>
          </p:cNvPr>
          <p:cNvSpPr/>
          <p:nvPr/>
        </p:nvSpPr>
        <p:spPr>
          <a:xfrm>
            <a:off x="3361158" y="5007116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dirty="0">
                <a:solidFill>
                  <a:schemeClr val="tx1"/>
                </a:solidFill>
              </a:rPr>
              <a:t>DRS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xmlns="" id="{C41C4B4F-6E6E-374C-8C3E-92EFF4C3D746}"/>
              </a:ext>
            </a:extLst>
          </p:cNvPr>
          <p:cNvCxnSpPr>
            <a:cxnSpLocks/>
            <a:endCxn id="117" idx="0"/>
          </p:cNvCxnSpPr>
          <p:nvPr/>
        </p:nvCxnSpPr>
        <p:spPr>
          <a:xfrm flipH="1">
            <a:off x="3557535" y="1855867"/>
            <a:ext cx="179823" cy="441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93B2DED2-5ACC-0544-887C-329844D70D98}"/>
              </a:ext>
            </a:extLst>
          </p:cNvPr>
          <p:cNvCxnSpPr>
            <a:cxnSpLocks/>
          </p:cNvCxnSpPr>
          <p:nvPr/>
        </p:nvCxnSpPr>
        <p:spPr>
          <a:xfrm>
            <a:off x="3725645" y="1873483"/>
            <a:ext cx="1237642" cy="17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FA9C55AA-A99B-5F45-A73A-F1DCEF77176E}"/>
              </a:ext>
            </a:extLst>
          </p:cNvPr>
          <p:cNvSpPr/>
          <p:nvPr/>
        </p:nvSpPr>
        <p:spPr>
          <a:xfrm>
            <a:off x="3228524" y="3533990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A95ADC1C-85E6-1246-AF51-E6FDEA5BB5B0}"/>
              </a:ext>
            </a:extLst>
          </p:cNvPr>
          <p:cNvSpPr/>
          <p:nvPr/>
        </p:nvSpPr>
        <p:spPr>
          <a:xfrm>
            <a:off x="3358845" y="3617312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SRS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xmlns="" id="{C41C4B4F-6E6E-374C-8C3E-92EFF4C3D746}"/>
              </a:ext>
            </a:extLst>
          </p:cNvPr>
          <p:cNvCxnSpPr>
            <a:cxnSpLocks/>
          </p:cNvCxnSpPr>
          <p:nvPr/>
        </p:nvCxnSpPr>
        <p:spPr>
          <a:xfrm flipH="1">
            <a:off x="3609125" y="3305965"/>
            <a:ext cx="184662" cy="301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93B2DED2-5ACC-0544-887C-329844D70D98}"/>
              </a:ext>
            </a:extLst>
          </p:cNvPr>
          <p:cNvCxnSpPr>
            <a:cxnSpLocks/>
          </p:cNvCxnSpPr>
          <p:nvPr/>
        </p:nvCxnSpPr>
        <p:spPr>
          <a:xfrm>
            <a:off x="3786038" y="3305965"/>
            <a:ext cx="1237642" cy="17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49AC8BCB-F524-7842-BDDE-9DADE84FAB21}"/>
              </a:ext>
            </a:extLst>
          </p:cNvPr>
          <p:cNvSpPr txBox="1"/>
          <p:nvPr/>
        </p:nvSpPr>
        <p:spPr>
          <a:xfrm>
            <a:off x="3700183" y="2826238"/>
            <a:ext cx="18774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Sector reconstruction services (SRS)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Geometry matching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Partial software trigger</a:t>
            </a:r>
          </a:p>
        </p:txBody>
      </p:sp>
      <p:cxnSp>
        <p:nvCxnSpPr>
          <p:cNvPr id="5" name="Straight Arrow Connector 4"/>
          <p:cNvCxnSpPr>
            <a:stCxn id="117" idx="4"/>
            <a:endCxn id="122" idx="0"/>
          </p:cNvCxnSpPr>
          <p:nvPr/>
        </p:nvCxnSpPr>
        <p:spPr>
          <a:xfrm>
            <a:off x="3557535" y="2673528"/>
            <a:ext cx="0" cy="943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36" idx="0"/>
            <a:endCxn id="122" idx="4"/>
          </p:cNvCxnSpPr>
          <p:nvPr/>
        </p:nvCxnSpPr>
        <p:spPr>
          <a:xfrm flipH="1" flipV="1">
            <a:off x="3557535" y="3993326"/>
            <a:ext cx="2313" cy="1013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C6267AEA-50DA-6647-9133-70E4824E6199}"/>
              </a:ext>
            </a:extLst>
          </p:cNvPr>
          <p:cNvSpPr txBox="1"/>
          <p:nvPr/>
        </p:nvSpPr>
        <p:spPr>
          <a:xfrm>
            <a:off x="3705962" y="4160969"/>
            <a:ext cx="3497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SSP</a:t>
            </a:r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66AE75D4-CB20-214D-BB79-292B31488913}"/>
              </a:ext>
            </a:extLst>
          </p:cNvPr>
          <p:cNvCxnSpPr>
            <a:cxnSpLocks/>
          </p:cNvCxnSpPr>
          <p:nvPr/>
        </p:nvCxnSpPr>
        <p:spPr>
          <a:xfrm flipV="1">
            <a:off x="3730465" y="4353192"/>
            <a:ext cx="35174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xmlns="" id="{BB1BACC1-9C7A-794C-982D-5C4D3ACBD040}"/>
              </a:ext>
            </a:extLst>
          </p:cNvPr>
          <p:cNvCxnSpPr>
            <a:cxnSpLocks/>
          </p:cNvCxnSpPr>
          <p:nvPr/>
        </p:nvCxnSpPr>
        <p:spPr>
          <a:xfrm flipH="1" flipV="1">
            <a:off x="3668437" y="4076648"/>
            <a:ext cx="57853" cy="281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FA9C55AA-A99B-5F45-A73A-F1DCEF77176E}"/>
              </a:ext>
            </a:extLst>
          </p:cNvPr>
          <p:cNvSpPr/>
          <p:nvPr/>
        </p:nvSpPr>
        <p:spPr>
          <a:xfrm>
            <a:off x="4158107" y="3532762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A95ADC1C-85E6-1246-AF51-E6FDEA5BB5B0}"/>
              </a:ext>
            </a:extLst>
          </p:cNvPr>
          <p:cNvSpPr/>
          <p:nvPr/>
        </p:nvSpPr>
        <p:spPr>
          <a:xfrm>
            <a:off x="4288428" y="3616084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EBS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C6267AEA-50DA-6647-9133-70E4824E6199}"/>
              </a:ext>
            </a:extLst>
          </p:cNvPr>
          <p:cNvSpPr txBox="1"/>
          <p:nvPr/>
        </p:nvSpPr>
        <p:spPr>
          <a:xfrm>
            <a:off x="4985359" y="4635356"/>
            <a:ext cx="18373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EB service (GT) or CODA (triggered)</a:t>
            </a:r>
            <a:endParaRPr lang="en-US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xmlns="" id="{66AE75D4-CB20-214D-BB79-292B31488913}"/>
              </a:ext>
            </a:extLst>
          </p:cNvPr>
          <p:cNvCxnSpPr>
            <a:cxnSpLocks/>
          </p:cNvCxnSpPr>
          <p:nvPr/>
        </p:nvCxnSpPr>
        <p:spPr>
          <a:xfrm flipV="1">
            <a:off x="5023680" y="4834779"/>
            <a:ext cx="1695326" cy="62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xmlns="" id="{BB1BACC1-9C7A-794C-982D-5C4D3ACBD040}"/>
              </a:ext>
            </a:extLst>
          </p:cNvPr>
          <p:cNvCxnSpPr>
            <a:cxnSpLocks/>
            <a:endCxn id="134" idx="5"/>
          </p:cNvCxnSpPr>
          <p:nvPr/>
        </p:nvCxnSpPr>
        <p:spPr>
          <a:xfrm flipH="1" flipV="1">
            <a:off x="4627613" y="3937032"/>
            <a:ext cx="396067" cy="8977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22" idx="6"/>
            <a:endCxn id="134" idx="2"/>
          </p:cNvCxnSpPr>
          <p:nvPr/>
        </p:nvCxnSpPr>
        <p:spPr>
          <a:xfrm flipV="1">
            <a:off x="3756225" y="3804091"/>
            <a:ext cx="532203" cy="1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C6267AEA-50DA-6647-9133-70E4824E6199}"/>
              </a:ext>
            </a:extLst>
          </p:cNvPr>
          <p:cNvSpPr txBox="1"/>
          <p:nvPr/>
        </p:nvSpPr>
        <p:spPr>
          <a:xfrm>
            <a:off x="3075958" y="2841667"/>
            <a:ext cx="388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VXS </a:t>
            </a:r>
            <a:endParaRPr lang="en-US" dirty="0"/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xmlns="" id="{66AE75D4-CB20-214D-BB79-292B31488913}"/>
              </a:ext>
            </a:extLst>
          </p:cNvPr>
          <p:cNvCxnSpPr>
            <a:cxnSpLocks/>
          </p:cNvCxnSpPr>
          <p:nvPr/>
        </p:nvCxnSpPr>
        <p:spPr>
          <a:xfrm flipV="1">
            <a:off x="3090018" y="3043639"/>
            <a:ext cx="35174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xmlns="" id="{BB1BACC1-9C7A-794C-982D-5C4D3ACBD040}"/>
              </a:ext>
            </a:extLst>
          </p:cNvPr>
          <p:cNvCxnSpPr>
            <a:cxnSpLocks/>
          </p:cNvCxnSpPr>
          <p:nvPr/>
        </p:nvCxnSpPr>
        <p:spPr>
          <a:xfrm flipH="1">
            <a:off x="2989889" y="3059833"/>
            <a:ext cx="96006" cy="1879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xmlns="" id="{BB1BACC1-9C7A-794C-982D-5C4D3ACBD040}"/>
              </a:ext>
            </a:extLst>
          </p:cNvPr>
          <p:cNvCxnSpPr>
            <a:cxnSpLocks/>
          </p:cNvCxnSpPr>
          <p:nvPr/>
        </p:nvCxnSpPr>
        <p:spPr>
          <a:xfrm>
            <a:off x="3440650" y="3059079"/>
            <a:ext cx="71491" cy="219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4804303" y="3891238"/>
            <a:ext cx="301103" cy="824309"/>
          </a:xfrm>
          <a:prstGeom prst="bentConnector3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3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We developed a software framework for designing physics data processing applications deployed in a heterogeneous hardware and software environments. Basic characteristics:</a:t>
            </a:r>
          </a:p>
          <a:p>
            <a:r>
              <a:rPr lang="en-US" sz="1800" dirty="0"/>
              <a:t>Message passing interface (MPI) both for data and workflow-management</a:t>
            </a:r>
          </a:p>
          <a:p>
            <a:r>
              <a:rPr lang="en-US" sz="1800" dirty="0"/>
              <a:t>Data processing applications based on independent software building blocks (micro-services, think software LEGO).</a:t>
            </a:r>
          </a:p>
          <a:p>
            <a:pPr lvl="1"/>
            <a:r>
              <a:rPr lang="en-US" sz="1600" dirty="0"/>
              <a:t>Standard containers for user algorithms (service engine)</a:t>
            </a:r>
          </a:p>
          <a:p>
            <a:pPr lvl="1"/>
            <a:r>
              <a:rPr lang="en-US" sz="1600" dirty="0"/>
              <a:t>Technology agnostic</a:t>
            </a:r>
          </a:p>
          <a:p>
            <a:pPr lvl="1"/>
            <a:r>
              <a:rPr lang="en-US" sz="1600" dirty="0"/>
              <a:t>Service communications (Service Bus) defined outside of the user engine.</a:t>
            </a:r>
          </a:p>
          <a:p>
            <a:r>
              <a:rPr lang="en-US" sz="1800" dirty="0"/>
              <a:t>Process level workflow management and API</a:t>
            </a:r>
          </a:p>
          <a:p>
            <a:pPr lvl="1"/>
            <a:r>
              <a:rPr lang="en-US" sz="1600" dirty="0"/>
              <a:t>Fault tolerance</a:t>
            </a:r>
          </a:p>
          <a:p>
            <a:pPr lvl="1"/>
            <a:r>
              <a:rPr lang="en-US" sz="1600" dirty="0"/>
              <a:t>Elasticity</a:t>
            </a:r>
          </a:p>
          <a:p>
            <a:pPr lvl="1"/>
            <a:r>
              <a:rPr lang="en-US" sz="1600" dirty="0"/>
              <a:t>Easy design, deployment and maintenance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CPU based architecture limitations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9" y="4064976"/>
            <a:ext cx="4148137" cy="25540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" y="1178562"/>
            <a:ext cx="4347482" cy="2772852"/>
          </a:xfrm>
          <a:prstGeom prst="rect">
            <a:avLst/>
          </a:prstGeom>
        </p:spPr>
      </p:pic>
      <p:pic>
        <p:nvPicPr>
          <p:cNvPr id="8" name="Picture 4" descr="pasted-image.png">
            <a:extLst>
              <a:ext uri="{FF2B5EF4-FFF2-40B4-BE49-F238E27FC236}">
                <a16:creationId xmlns:a16="http://schemas.microsoft.com/office/drawing/2014/main" xmlns="" id="{CDE3A4F0-F7DB-B642-AA3D-1C35B8AFA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108" y="3454002"/>
            <a:ext cx="4433763" cy="284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95144" y="1523126"/>
            <a:ext cx="2063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/>
              <a:t>MIPS/clock speed plateau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395144" y="2239933"/>
            <a:ext cx="3748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/>
              <a:t>Squeezing more cores per chip becomes difficult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24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Only CPU based parallelism is not enough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90DB4C-3B69-3845-8FC4-E600E5ABF7E6}"/>
              </a:ext>
            </a:extLst>
          </p:cNvPr>
          <p:cNvSpPr/>
          <p:nvPr/>
        </p:nvSpPr>
        <p:spPr>
          <a:xfrm>
            <a:off x="308920" y="1746788"/>
            <a:ext cx="8464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2"/>
              </a:rPr>
              <a:t>Frameworks face the challenge of handling the massive parallelism and heterogeneity that will be present in future computing facilities, including multi-core and many-core systems, GPUs, Tensor Processing Units (TPUs), and tiered memory systems, each integrated with storage and high-speed network interconnections.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6103913-0845-F34B-8E2C-439408B686D3}"/>
              </a:ext>
            </a:extLst>
          </p:cNvPr>
          <p:cNvSpPr/>
          <p:nvPr/>
        </p:nvSpPr>
        <p:spPr>
          <a:xfrm>
            <a:off x="497457" y="3215186"/>
            <a:ext cx="609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MSSBX10"/>
              </a:rPr>
              <a:t>A Roadmap for HEP Software and Computing R&amp;D for the 2020s. HEP Software Foundation, Feb. 2018 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93ED19B-F893-0540-BAED-29755835F6A3}"/>
              </a:ext>
            </a:extLst>
          </p:cNvPr>
          <p:cNvSpPr/>
          <p:nvPr/>
        </p:nvSpPr>
        <p:spPr>
          <a:xfrm>
            <a:off x="308918" y="3849684"/>
            <a:ext cx="8464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Future data processing applications must be able to scale within a multi-core CPU environment and utilize an increasing number of heterogeneous HPC platforms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B7A61A-C4CD-B743-BA55-9E963E0A7A7F}"/>
              </a:ext>
            </a:extLst>
          </p:cNvPr>
          <p:cNvSpPr/>
          <p:nvPr/>
        </p:nvSpPr>
        <p:spPr>
          <a:xfrm>
            <a:off x="497456" y="4722709"/>
            <a:ext cx="79694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High-Performance Computing” A.L. </a:t>
            </a:r>
            <a:r>
              <a:rPr lang="en-US" sz="1100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Lastovetsky</a:t>
            </a:r>
            <a:r>
              <a:rPr lang="en-US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J.J. </a:t>
            </a:r>
            <a:r>
              <a:rPr lang="en-US" sz="1100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Dongarra</a:t>
            </a:r>
            <a:r>
              <a:rPr lang="en-US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May, 2009</a:t>
            </a:r>
            <a:r>
              <a:rPr lang="en-US" sz="11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514173-D528-9444-8651-70CD0AAB6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399" y="4773014"/>
            <a:ext cx="2726267" cy="14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recommendations?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250696"/>
            <a:ext cx="8464378" cy="4280970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Better use of SIMD capabilities of current and future CPU architectures.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Improve the throughput of multithreaded software trigger and event reconstruction applications.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Utilization of computing architectures using technologies beyond CPUs (e.g. integrating FPGAs, GPUs into software trigger and online reconstruction applications)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Enable the development, automation, and deployment of extended quality assurance and quality control tools, and facilities for software trigger and reconstruction algorithms.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Enable full offline analysis chains to be ported into real-time, and develop frameworks that allow non-expert offline analysis to design and deploy physics data processing systems.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Develop and demonstrate efficient techniques for physics event reconstruction and identification in complex environments.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/>
              <a:t>Evolve or rewrite existing toolkits and algorithms focused on their physics and technical performance at high event complexity.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6103913-0845-F34B-8E2C-439408B686D3}"/>
              </a:ext>
            </a:extLst>
          </p:cNvPr>
          <p:cNvSpPr/>
          <p:nvPr/>
        </p:nvSpPr>
        <p:spPr>
          <a:xfrm>
            <a:off x="308919" y="5907586"/>
            <a:ext cx="6092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MSSBX10"/>
              </a:rPr>
              <a:t>A Roadmap for HEP Software and Computing R&amp;D for the 2020s. HEP Software Foundation, Feb. 2018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16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we currently have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Reactive data stream processing framework that implements micro-services architecture and FBP.</a:t>
            </a:r>
          </a:p>
          <a:p>
            <a:endParaRPr lang="en-US" sz="1800" dirty="0"/>
          </a:p>
          <a:p>
            <a:r>
              <a:rPr lang="en-US" sz="1600" dirty="0"/>
              <a:t>Defines streaming transient-data structure</a:t>
            </a:r>
          </a:p>
          <a:p>
            <a:pPr lvl="1"/>
            <a:r>
              <a:rPr lang="en-US" sz="1600" dirty="0"/>
              <a:t>User data format agnostic</a:t>
            </a:r>
          </a:p>
          <a:p>
            <a:r>
              <a:rPr lang="en-US" sz="1600" dirty="0"/>
              <a:t>Provides service container to present user algorithm (engine) as an independent service. (think software LEGO)</a:t>
            </a:r>
          </a:p>
          <a:p>
            <a:r>
              <a:rPr lang="en-US" sz="1600" dirty="0"/>
              <a:t>Defines service communication channel (service bus) outside of the user engine. </a:t>
            </a:r>
          </a:p>
          <a:p>
            <a:r>
              <a:rPr lang="en-US" sz="1600" dirty="0"/>
              <a:t>Stream-unit level workflow management system and API</a:t>
            </a:r>
          </a:p>
          <a:p>
            <a:r>
              <a:rPr lang="en-US" sz="1600" dirty="0"/>
              <a:t>Supports C++, JAVA, Python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A2EC874-7D18-F246-8FB0-04D410B44F9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687072" y="966055"/>
            <a:ext cx="4086225" cy="22985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46BC380D-7DF1-4345-BDB1-1F47AFC1805F}"/>
              </a:ext>
            </a:extLst>
          </p:cNvPr>
          <p:cNvSpPr/>
          <p:nvPr/>
        </p:nvSpPr>
        <p:spPr>
          <a:xfrm>
            <a:off x="5225142" y="4820045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628D7F-E2EF-FC47-9AB5-E2D501B8B8AA}"/>
              </a:ext>
            </a:extLst>
          </p:cNvPr>
          <p:cNvSpPr txBox="1"/>
          <p:nvPr/>
        </p:nvSpPr>
        <p:spPr>
          <a:xfrm>
            <a:off x="5176875" y="4512268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B36EF4E-5A44-E549-8CEF-B86314B6ACE7}"/>
              </a:ext>
            </a:extLst>
          </p:cNvPr>
          <p:cNvSpPr/>
          <p:nvPr/>
        </p:nvSpPr>
        <p:spPr>
          <a:xfrm>
            <a:off x="5652172" y="4820045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64CDE6-7B05-1640-8B49-D409C4FD525B}"/>
              </a:ext>
            </a:extLst>
          </p:cNvPr>
          <p:cNvSpPr txBox="1"/>
          <p:nvPr/>
        </p:nvSpPr>
        <p:spPr>
          <a:xfrm>
            <a:off x="5603905" y="4512268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EDA9AFD-9308-1C47-851A-1184C81CE11B}"/>
              </a:ext>
            </a:extLst>
          </p:cNvPr>
          <p:cNvSpPr/>
          <p:nvPr/>
        </p:nvSpPr>
        <p:spPr>
          <a:xfrm>
            <a:off x="6086210" y="4584913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9F794C-F63E-774C-B691-A8C5421A0AD0}"/>
              </a:ext>
            </a:extLst>
          </p:cNvPr>
          <p:cNvSpPr/>
          <p:nvPr/>
        </p:nvSpPr>
        <p:spPr>
          <a:xfrm>
            <a:off x="6086210" y="5091098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CE5AFC-1F69-F941-B0DF-11BCEAC21659}"/>
              </a:ext>
            </a:extLst>
          </p:cNvPr>
          <p:cNvSpPr txBox="1"/>
          <p:nvPr/>
        </p:nvSpPr>
        <p:spPr>
          <a:xfrm>
            <a:off x="6037943" y="4277135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F460633-DFA4-C043-9EE5-84A04C82FC5A}"/>
              </a:ext>
            </a:extLst>
          </p:cNvPr>
          <p:cNvSpPr txBox="1"/>
          <p:nvPr/>
        </p:nvSpPr>
        <p:spPr>
          <a:xfrm>
            <a:off x="6018926" y="4824541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S’3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FFA78C4-2E44-BD44-B0F6-5F0B6526FF73}"/>
              </a:ext>
            </a:extLst>
          </p:cNvPr>
          <p:cNvSpPr/>
          <p:nvPr/>
        </p:nvSpPr>
        <p:spPr>
          <a:xfrm>
            <a:off x="6658813" y="4820045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5FAAFE6-2885-B145-B790-45617B5DED86}"/>
              </a:ext>
            </a:extLst>
          </p:cNvPr>
          <p:cNvSpPr txBox="1"/>
          <p:nvPr/>
        </p:nvSpPr>
        <p:spPr>
          <a:xfrm>
            <a:off x="6610546" y="4512268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049572D-0E24-A046-AF86-89B0719C6601}"/>
              </a:ext>
            </a:extLst>
          </p:cNvPr>
          <p:cNvSpPr/>
          <p:nvPr/>
        </p:nvSpPr>
        <p:spPr>
          <a:xfrm>
            <a:off x="7176308" y="4193027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FDD82B0-FDD7-6743-BFD8-B75AD834CF4A}"/>
              </a:ext>
            </a:extLst>
          </p:cNvPr>
          <p:cNvSpPr txBox="1"/>
          <p:nvPr/>
        </p:nvSpPr>
        <p:spPr>
          <a:xfrm>
            <a:off x="7128041" y="388525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47081A6-A5F5-2942-BF13-72AEFA45AD2C}"/>
              </a:ext>
            </a:extLst>
          </p:cNvPr>
          <p:cNvSpPr/>
          <p:nvPr/>
        </p:nvSpPr>
        <p:spPr>
          <a:xfrm>
            <a:off x="7702620" y="4193027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F3DA4D5-09A8-464C-BC8B-7EBE8C24DF23}"/>
              </a:ext>
            </a:extLst>
          </p:cNvPr>
          <p:cNvSpPr txBox="1"/>
          <p:nvPr/>
        </p:nvSpPr>
        <p:spPr>
          <a:xfrm>
            <a:off x="7654353" y="3885250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7759F89-75C9-764C-AC0F-ECCC64C27D36}"/>
              </a:ext>
            </a:extLst>
          </p:cNvPr>
          <p:cNvSpPr/>
          <p:nvPr/>
        </p:nvSpPr>
        <p:spPr>
          <a:xfrm>
            <a:off x="7164113" y="4820045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79D6D0F-84FC-1742-8639-DF1B6DAE109A}"/>
              </a:ext>
            </a:extLst>
          </p:cNvPr>
          <p:cNvSpPr txBox="1"/>
          <p:nvPr/>
        </p:nvSpPr>
        <p:spPr>
          <a:xfrm>
            <a:off x="7149054" y="4512268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7E8E961-ACB8-A740-A53F-FC2770ADBC58}"/>
              </a:ext>
            </a:extLst>
          </p:cNvPr>
          <p:cNvSpPr/>
          <p:nvPr/>
        </p:nvSpPr>
        <p:spPr>
          <a:xfrm>
            <a:off x="7702620" y="4820045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0DA1A7-CA38-7D44-A05F-FA0F520259FC}"/>
              </a:ext>
            </a:extLst>
          </p:cNvPr>
          <p:cNvSpPr txBox="1"/>
          <p:nvPr/>
        </p:nvSpPr>
        <p:spPr>
          <a:xfrm>
            <a:off x="7654353" y="4512268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05F8940-75D0-7B45-A16D-8BC99A97EDF8}"/>
              </a:ext>
            </a:extLst>
          </p:cNvPr>
          <p:cNvSpPr/>
          <p:nvPr/>
        </p:nvSpPr>
        <p:spPr>
          <a:xfrm>
            <a:off x="6658813" y="5879737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10FDCB0-8CB2-6F42-B508-81019FF4C388}"/>
              </a:ext>
            </a:extLst>
          </p:cNvPr>
          <p:cNvSpPr txBox="1"/>
          <p:nvPr/>
        </p:nvSpPr>
        <p:spPr>
          <a:xfrm>
            <a:off x="6610546" y="557196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S8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EB2EB68F-56DE-794A-8423-3905A8542D77}"/>
              </a:ext>
            </a:extLst>
          </p:cNvPr>
          <p:cNvSpPr/>
          <p:nvPr/>
        </p:nvSpPr>
        <p:spPr>
          <a:xfrm>
            <a:off x="6194528" y="5879737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11814DC-8ED1-AF41-A5A8-84551D3FC003}"/>
              </a:ext>
            </a:extLst>
          </p:cNvPr>
          <p:cNvSpPr txBox="1"/>
          <p:nvPr/>
        </p:nvSpPr>
        <p:spPr>
          <a:xfrm>
            <a:off x="6146261" y="557196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469EAE4-A39E-9247-9CCF-994F3D984A2D}"/>
              </a:ext>
            </a:extLst>
          </p:cNvPr>
          <p:cNvSpPr/>
          <p:nvPr/>
        </p:nvSpPr>
        <p:spPr>
          <a:xfrm>
            <a:off x="5940446" y="4245277"/>
            <a:ext cx="575563" cy="128176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7EC35753-9714-7F4C-90B7-0A821B222C1E}"/>
              </a:ext>
            </a:extLst>
          </p:cNvPr>
          <p:cNvCxnSpPr>
            <a:stCxn id="11" idx="6"/>
          </p:cNvCxnSpPr>
          <p:nvPr/>
        </p:nvCxnSpPr>
        <p:spPr>
          <a:xfrm>
            <a:off x="5486399" y="4950674"/>
            <a:ext cx="1657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8DEADEFE-C8B6-DA4E-B835-9E57376EBE6D}"/>
              </a:ext>
            </a:extLst>
          </p:cNvPr>
          <p:cNvCxnSpPr>
            <a:cxnSpLocks/>
          </p:cNvCxnSpPr>
          <p:nvPr/>
        </p:nvCxnSpPr>
        <p:spPr>
          <a:xfrm flipV="1">
            <a:off x="5913429" y="4715542"/>
            <a:ext cx="172781" cy="235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01D862BC-AB69-BB40-8368-25AE997BAAA2}"/>
              </a:ext>
            </a:extLst>
          </p:cNvPr>
          <p:cNvCxnSpPr/>
          <p:nvPr/>
        </p:nvCxnSpPr>
        <p:spPr>
          <a:xfrm>
            <a:off x="5913429" y="4950674"/>
            <a:ext cx="172781" cy="271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A10BD21C-6C6B-3742-9E37-119E964407DD}"/>
              </a:ext>
            </a:extLst>
          </p:cNvPr>
          <p:cNvCxnSpPr/>
          <p:nvPr/>
        </p:nvCxnSpPr>
        <p:spPr>
          <a:xfrm>
            <a:off x="6347467" y="4715542"/>
            <a:ext cx="311346" cy="235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FF148A20-D9B1-BB47-B730-CC0A31A355C3}"/>
              </a:ext>
            </a:extLst>
          </p:cNvPr>
          <p:cNvCxnSpPr/>
          <p:nvPr/>
        </p:nvCxnSpPr>
        <p:spPr>
          <a:xfrm flipV="1">
            <a:off x="6347467" y="4950674"/>
            <a:ext cx="311346" cy="271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C0F0DF8E-A274-4946-9290-1ACE1747408C}"/>
              </a:ext>
            </a:extLst>
          </p:cNvPr>
          <p:cNvCxnSpPr/>
          <p:nvPr/>
        </p:nvCxnSpPr>
        <p:spPr>
          <a:xfrm>
            <a:off x="6920070" y="4950674"/>
            <a:ext cx="244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D8BE168C-D038-D744-BB12-4F51C4AACC44}"/>
              </a:ext>
            </a:extLst>
          </p:cNvPr>
          <p:cNvCxnSpPr/>
          <p:nvPr/>
        </p:nvCxnSpPr>
        <p:spPr>
          <a:xfrm flipV="1">
            <a:off x="6920070" y="4323656"/>
            <a:ext cx="256238" cy="627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339FE025-B07E-1F42-8F64-CC1C627308CE}"/>
              </a:ext>
            </a:extLst>
          </p:cNvPr>
          <p:cNvCxnSpPr/>
          <p:nvPr/>
        </p:nvCxnSpPr>
        <p:spPr>
          <a:xfrm>
            <a:off x="7437565" y="4323656"/>
            <a:ext cx="2650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7526BA9E-6333-9E48-9CA4-1A85CDB5B570}"/>
              </a:ext>
            </a:extLst>
          </p:cNvPr>
          <p:cNvCxnSpPr/>
          <p:nvPr/>
        </p:nvCxnSpPr>
        <p:spPr>
          <a:xfrm>
            <a:off x="6455785" y="6010366"/>
            <a:ext cx="203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361B06FD-908F-A347-97DE-E8AF488B5FE6}"/>
              </a:ext>
            </a:extLst>
          </p:cNvPr>
          <p:cNvCxnSpPr/>
          <p:nvPr/>
        </p:nvCxnSpPr>
        <p:spPr>
          <a:xfrm flipV="1">
            <a:off x="6920070" y="5081302"/>
            <a:ext cx="374672" cy="92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3E0160F9-2EF0-BF46-9911-72849590E720}"/>
              </a:ext>
            </a:extLst>
          </p:cNvPr>
          <p:cNvCxnSpPr/>
          <p:nvPr/>
        </p:nvCxnSpPr>
        <p:spPr>
          <a:xfrm>
            <a:off x="7425370" y="4950674"/>
            <a:ext cx="277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F9AF9E63-2332-1444-9578-723A3069344A}"/>
              </a:ext>
            </a:extLst>
          </p:cNvPr>
          <p:cNvSpPr/>
          <p:nvPr/>
        </p:nvSpPr>
        <p:spPr>
          <a:xfrm>
            <a:off x="8189675" y="4193027"/>
            <a:ext cx="261257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10490D6-420A-7A4C-A095-F3F57ED3DDB7}"/>
              </a:ext>
            </a:extLst>
          </p:cNvPr>
          <p:cNvSpPr txBox="1"/>
          <p:nvPr/>
        </p:nvSpPr>
        <p:spPr>
          <a:xfrm>
            <a:off x="8141408" y="3885250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S10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xmlns="" id="{D5ABEDD6-3A88-0A49-8B03-B939094C765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439464" y="3929870"/>
            <a:ext cx="130629" cy="656941"/>
          </a:xfrm>
          <a:prstGeom prst="curvedConnector4">
            <a:avLst>
              <a:gd name="adj1" fmla="val -454998"/>
              <a:gd name="adj2" fmla="val 12485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970CA8D4-91B9-DE41-A43C-3E66CFC6842A}"/>
              </a:ext>
            </a:extLst>
          </p:cNvPr>
          <p:cNvCxnSpPr/>
          <p:nvPr/>
        </p:nvCxnSpPr>
        <p:spPr>
          <a:xfrm>
            <a:off x="7963877" y="4323656"/>
            <a:ext cx="2257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347467" y="3885250"/>
            <a:ext cx="703573" cy="627018"/>
          </a:xfrm>
          <a:prstGeom prst="straightConnector1">
            <a:avLst/>
          </a:prstGeom>
          <a:ln w="31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214072" y="3730069"/>
            <a:ext cx="12153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Communication channel 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059342" y="4250200"/>
            <a:ext cx="703573" cy="627018"/>
          </a:xfrm>
          <a:prstGeom prst="straightConnector1">
            <a:avLst/>
          </a:prstGeom>
          <a:ln w="31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254828" y="4084345"/>
            <a:ext cx="9284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Service container </a:t>
            </a:r>
          </a:p>
        </p:txBody>
      </p:sp>
      <p:sp>
        <p:nvSpPr>
          <p:cNvPr id="5" name="Smiley Face 4"/>
          <p:cNvSpPr/>
          <p:nvPr/>
        </p:nvSpPr>
        <p:spPr>
          <a:xfrm>
            <a:off x="5370169" y="5584501"/>
            <a:ext cx="328991" cy="295236"/>
          </a:xfrm>
          <a:prstGeom prst="smileyFace">
            <a:avLst/>
          </a:prstGeom>
          <a:solidFill>
            <a:srgbClr val="00B0F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51" idx="3"/>
          </p:cNvCxnSpPr>
          <p:nvPr/>
        </p:nvCxnSpPr>
        <p:spPr>
          <a:xfrm flipV="1">
            <a:off x="4867330" y="5810179"/>
            <a:ext cx="498391" cy="227309"/>
          </a:xfrm>
          <a:prstGeom prst="straightConnector1">
            <a:avLst/>
          </a:prstGeom>
          <a:ln w="31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855515" y="5929766"/>
            <a:ext cx="10118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Workflow manager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762915" y="4907698"/>
            <a:ext cx="45719" cy="73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>
            <a:endCxn id="49" idx="2"/>
          </p:cNvCxnSpPr>
          <p:nvPr/>
        </p:nvCxnSpPr>
        <p:spPr>
          <a:xfrm flipV="1">
            <a:off x="5248111" y="4981154"/>
            <a:ext cx="537664" cy="351573"/>
          </a:xfrm>
          <a:prstGeom prst="straightConnector1">
            <a:avLst/>
          </a:prstGeom>
          <a:ln w="31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405302" y="5255484"/>
            <a:ext cx="8114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Service engine </a:t>
            </a:r>
          </a:p>
        </p:txBody>
      </p:sp>
    </p:spTree>
    <p:extLst>
      <p:ext uri="{BB962C8B-B14F-4D97-AF65-F5344CB8AC3E}">
        <p14:creationId xmlns:p14="http://schemas.microsoft.com/office/powerpoint/2010/main" val="20324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at HSF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7" y="848655"/>
            <a:ext cx="7210097" cy="3639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5" y="4670097"/>
            <a:ext cx="2795751" cy="1594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27" y="4670097"/>
            <a:ext cx="2834316" cy="1615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74" y="4670097"/>
            <a:ext cx="2871037" cy="16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5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95993-FD02-4F4B-A27C-700124F0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Framework’s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3398ACC-6191-5B47-8EE9-E9A7E9F8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officeArt object">
            <a:extLst>
              <a:ext uri="{FF2B5EF4-FFF2-40B4-BE49-F238E27FC236}">
                <a16:creationId xmlns:a16="http://schemas.microsoft.com/office/drawing/2014/main" xmlns="" id="{1388479D-2901-D74C-9717-1331D138C55B}"/>
              </a:ext>
            </a:extLst>
          </p:cNvPr>
          <p:cNvSpPr/>
          <p:nvPr/>
        </p:nvSpPr>
        <p:spPr>
          <a:xfrm>
            <a:off x="1406133" y="1935978"/>
            <a:ext cx="952500" cy="952500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officeArt object">
            <a:extLst>
              <a:ext uri="{FF2B5EF4-FFF2-40B4-BE49-F238E27FC236}">
                <a16:creationId xmlns:a16="http://schemas.microsoft.com/office/drawing/2014/main" xmlns="" id="{E6DE416D-CD16-0A4F-9D9B-C64CA7D44E6E}"/>
              </a:ext>
            </a:extLst>
          </p:cNvPr>
          <p:cNvSpPr/>
          <p:nvPr/>
        </p:nvSpPr>
        <p:spPr>
          <a:xfrm>
            <a:off x="2254493" y="2287133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officeArt object">
            <a:extLst>
              <a:ext uri="{FF2B5EF4-FFF2-40B4-BE49-F238E27FC236}">
                <a16:creationId xmlns:a16="http://schemas.microsoft.com/office/drawing/2014/main" xmlns="" id="{D6917129-B9F1-7046-8F69-91F81BA11BD7}"/>
              </a:ext>
            </a:extLst>
          </p:cNvPr>
          <p:cNvSpPr/>
          <p:nvPr/>
        </p:nvSpPr>
        <p:spPr>
          <a:xfrm>
            <a:off x="1240398" y="2268083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8" name="officeArt object">
            <a:extLst>
              <a:ext uri="{FF2B5EF4-FFF2-40B4-BE49-F238E27FC236}">
                <a16:creationId xmlns:a16="http://schemas.microsoft.com/office/drawing/2014/main" xmlns="" id="{6E376C75-D429-DB4B-9D29-9D8BB21A54B8}"/>
              </a:ext>
            </a:extLst>
          </p:cNvPr>
          <p:cNvCxnSpPr/>
          <p:nvPr/>
        </p:nvCxnSpPr>
        <p:spPr>
          <a:xfrm>
            <a:off x="2326883" y="2306183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9" name="officeArt object">
            <a:extLst>
              <a:ext uri="{FF2B5EF4-FFF2-40B4-BE49-F238E27FC236}">
                <a16:creationId xmlns:a16="http://schemas.microsoft.com/office/drawing/2014/main" xmlns="" id="{B1A2731F-EDD0-D543-92B6-D07923CE5650}"/>
              </a:ext>
            </a:extLst>
          </p:cNvPr>
          <p:cNvCxnSpPr/>
          <p:nvPr/>
        </p:nvCxnSpPr>
        <p:spPr>
          <a:xfrm>
            <a:off x="2326883" y="2555738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10" name="officeArt object">
            <a:extLst>
              <a:ext uri="{FF2B5EF4-FFF2-40B4-BE49-F238E27FC236}">
                <a16:creationId xmlns:a16="http://schemas.microsoft.com/office/drawing/2014/main" xmlns="" id="{88A52432-104A-5142-9828-599C3D739522}"/>
              </a:ext>
            </a:extLst>
          </p:cNvPr>
          <p:cNvCxnSpPr/>
          <p:nvPr/>
        </p:nvCxnSpPr>
        <p:spPr>
          <a:xfrm>
            <a:off x="1288023" y="2287133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11" name="officeArt object">
            <a:extLst>
              <a:ext uri="{FF2B5EF4-FFF2-40B4-BE49-F238E27FC236}">
                <a16:creationId xmlns:a16="http://schemas.microsoft.com/office/drawing/2014/main" xmlns="" id="{A900C278-582E-3142-9B8A-161463EC5464}"/>
              </a:ext>
            </a:extLst>
          </p:cNvPr>
          <p:cNvCxnSpPr/>
          <p:nvPr/>
        </p:nvCxnSpPr>
        <p:spPr>
          <a:xfrm>
            <a:off x="1301358" y="2555738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12" name="officeArt object">
            <a:extLst>
              <a:ext uri="{FF2B5EF4-FFF2-40B4-BE49-F238E27FC236}">
                <a16:creationId xmlns:a16="http://schemas.microsoft.com/office/drawing/2014/main" xmlns="" id="{8AA6ADD0-A59C-C049-853C-17A7AF29169F}"/>
              </a:ext>
            </a:extLst>
          </p:cNvPr>
          <p:cNvSpPr/>
          <p:nvPr/>
        </p:nvSpPr>
        <p:spPr>
          <a:xfrm>
            <a:off x="3472423" y="2306183"/>
            <a:ext cx="2000250" cy="287020"/>
          </a:xfrm>
          <a:prstGeom prst="roundRect">
            <a:avLst>
              <a:gd name="adj" fmla="val 4967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3" name="officeArt object">
            <a:extLst>
              <a:ext uri="{FF2B5EF4-FFF2-40B4-BE49-F238E27FC236}">
                <a16:creationId xmlns:a16="http://schemas.microsoft.com/office/drawing/2014/main" xmlns="" id="{3FAD1B55-A970-524B-8007-E9CA31719A89}"/>
              </a:ext>
            </a:extLst>
          </p:cNvPr>
          <p:cNvCxnSpPr/>
          <p:nvPr/>
        </p:nvCxnSpPr>
        <p:spPr>
          <a:xfrm>
            <a:off x="3527668" y="2306183"/>
            <a:ext cx="190500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14" name="officeArt object">
            <a:extLst>
              <a:ext uri="{FF2B5EF4-FFF2-40B4-BE49-F238E27FC236}">
                <a16:creationId xmlns:a16="http://schemas.microsoft.com/office/drawing/2014/main" xmlns="" id="{B309C090-4C12-2B48-898E-9CC1CF206592}"/>
              </a:ext>
            </a:extLst>
          </p:cNvPr>
          <p:cNvCxnSpPr/>
          <p:nvPr/>
        </p:nvCxnSpPr>
        <p:spPr>
          <a:xfrm>
            <a:off x="3539733" y="2574788"/>
            <a:ext cx="190500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15" name="Text Box 16">
            <a:extLst>
              <a:ext uri="{FF2B5EF4-FFF2-40B4-BE49-F238E27FC236}">
                <a16:creationId xmlns:a16="http://schemas.microsoft.com/office/drawing/2014/main" xmlns="" id="{41DA8FE0-B512-E44D-AA73-18F8F3DB9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20" y="2973213"/>
            <a:ext cx="2041525" cy="5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Processing Station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xmlns="" id="{68A2DA96-F2B0-3040-9013-EDF7FC80C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181" y="3024293"/>
            <a:ext cx="1995487" cy="43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Data-Stream Pipe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7" name="Picture 48">
            <a:extLst>
              <a:ext uri="{FF2B5EF4-FFF2-40B4-BE49-F238E27FC236}">
                <a16:creationId xmlns:a16="http://schemas.microsoft.com/office/drawing/2014/main" xmlns="" id="{47612CC4-43CC-ED45-B69E-FE363420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74" y="2035355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8" name="Text Box 1">
            <a:extLst>
              <a:ext uri="{FF2B5EF4-FFF2-40B4-BE49-F238E27FC236}">
                <a16:creationId xmlns:a16="http://schemas.microsoft.com/office/drawing/2014/main" xmlns="" id="{D1F69EF4-4A09-FA40-9CBF-BEE2E5327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811" y="3069116"/>
            <a:ext cx="1676400" cy="34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lang="en-US" altLang="en-US" sz="1500" dirty="0">
                <a:solidFill>
                  <a:srgbClr val="000000"/>
                </a:solidFill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WFMS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0E421A8-951B-D94C-B3D4-239252E748A9}"/>
              </a:ext>
            </a:extLst>
          </p:cNvPr>
          <p:cNvSpPr txBox="1"/>
          <p:nvPr/>
        </p:nvSpPr>
        <p:spPr>
          <a:xfrm>
            <a:off x="842724" y="3605423"/>
            <a:ext cx="21643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Provides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Engine run-time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Engine multithreading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Engine configuration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EDA720B-1D03-AB45-91FA-368B79D5B178}"/>
              </a:ext>
            </a:extLst>
          </p:cNvPr>
          <p:cNvSpPr txBox="1"/>
          <p:nvPr/>
        </p:nvSpPr>
        <p:spPr>
          <a:xfrm>
            <a:off x="3460091" y="3605423"/>
            <a:ext cx="20249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Provides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MPI: pub-sub, </a:t>
            </a:r>
            <a:r>
              <a:rPr lang="en-US" sz="1100" dirty="0" err="1">
                <a:solidFill>
                  <a:schemeClr val="accent3">
                    <a:lumMod val="75000"/>
                  </a:schemeClr>
                </a:solidFill>
              </a:rPr>
              <a:t>req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-rep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Data-quantum serialization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Metadata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44BD763-FA3B-CA4A-8C93-9DDB3CA3293E}"/>
              </a:ext>
            </a:extLst>
          </p:cNvPr>
          <p:cNvSpPr txBox="1"/>
          <p:nvPr/>
        </p:nvSpPr>
        <p:spPr>
          <a:xfrm>
            <a:off x="5708143" y="3506053"/>
            <a:ext cx="3026791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Provides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Application deployment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Application monitoring </a:t>
            </a:r>
            <a:br>
              <a:rPr lang="en-US" sz="11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and real-time benchmarking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Exception logging and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Application recovery and data-flow </a:t>
            </a:r>
            <a:br>
              <a:rPr lang="en-US" sz="11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synchronization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Farm (batch/cloud)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Hardware specific deployment optimizations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Service registration and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Data-set handling and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9AB68-AC66-EC42-9D11-B42EFDE3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building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399F7D-6EF3-F743-9DB1-00832F92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officeArt object">
            <a:extLst>
              <a:ext uri="{FF2B5EF4-FFF2-40B4-BE49-F238E27FC236}">
                <a16:creationId xmlns:a16="http://schemas.microsoft.com/office/drawing/2014/main" xmlns="" id="{E4F6446D-4ACB-0A4E-ADE1-55DA11F637CB}"/>
              </a:ext>
            </a:extLst>
          </p:cNvPr>
          <p:cNvSpPr/>
          <p:nvPr/>
        </p:nvSpPr>
        <p:spPr>
          <a:xfrm>
            <a:off x="3653790" y="3161197"/>
            <a:ext cx="952500" cy="952500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officeArt object">
            <a:extLst>
              <a:ext uri="{FF2B5EF4-FFF2-40B4-BE49-F238E27FC236}">
                <a16:creationId xmlns:a16="http://schemas.microsoft.com/office/drawing/2014/main" xmlns="" id="{EC2B706D-1C8B-D04A-956A-6AD28E882A12}"/>
              </a:ext>
            </a:extLst>
          </p:cNvPr>
          <p:cNvSpPr/>
          <p:nvPr/>
        </p:nvSpPr>
        <p:spPr>
          <a:xfrm>
            <a:off x="4502150" y="3512352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officeArt object">
            <a:extLst>
              <a:ext uri="{FF2B5EF4-FFF2-40B4-BE49-F238E27FC236}">
                <a16:creationId xmlns:a16="http://schemas.microsoft.com/office/drawing/2014/main" xmlns="" id="{5886B4E5-5AC5-B943-B28E-2627553D9705}"/>
              </a:ext>
            </a:extLst>
          </p:cNvPr>
          <p:cNvSpPr/>
          <p:nvPr/>
        </p:nvSpPr>
        <p:spPr>
          <a:xfrm>
            <a:off x="3488055" y="3493302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8" name="officeArt object">
            <a:extLst>
              <a:ext uri="{FF2B5EF4-FFF2-40B4-BE49-F238E27FC236}">
                <a16:creationId xmlns:a16="http://schemas.microsoft.com/office/drawing/2014/main" xmlns="" id="{F7FF268E-ECD2-AB49-A140-4B95F3DD512D}"/>
              </a:ext>
            </a:extLst>
          </p:cNvPr>
          <p:cNvCxnSpPr/>
          <p:nvPr/>
        </p:nvCxnSpPr>
        <p:spPr>
          <a:xfrm>
            <a:off x="4574540" y="3531402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9" name="officeArt object">
            <a:extLst>
              <a:ext uri="{FF2B5EF4-FFF2-40B4-BE49-F238E27FC236}">
                <a16:creationId xmlns:a16="http://schemas.microsoft.com/office/drawing/2014/main" xmlns="" id="{5B3BA7B5-D548-2E4E-8357-E4F84841AE07}"/>
              </a:ext>
            </a:extLst>
          </p:cNvPr>
          <p:cNvCxnSpPr/>
          <p:nvPr/>
        </p:nvCxnSpPr>
        <p:spPr>
          <a:xfrm>
            <a:off x="4574540" y="3780957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10" name="officeArt object">
            <a:extLst>
              <a:ext uri="{FF2B5EF4-FFF2-40B4-BE49-F238E27FC236}">
                <a16:creationId xmlns:a16="http://schemas.microsoft.com/office/drawing/2014/main" xmlns="" id="{66E1A3E3-2EA2-2E42-96BE-55E6EEB7E6B6}"/>
              </a:ext>
            </a:extLst>
          </p:cNvPr>
          <p:cNvCxnSpPr/>
          <p:nvPr/>
        </p:nvCxnSpPr>
        <p:spPr>
          <a:xfrm>
            <a:off x="3535680" y="3512352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11" name="officeArt object">
            <a:extLst>
              <a:ext uri="{FF2B5EF4-FFF2-40B4-BE49-F238E27FC236}">
                <a16:creationId xmlns:a16="http://schemas.microsoft.com/office/drawing/2014/main" xmlns="" id="{14532C5E-5B84-ED4C-82D2-673C03232206}"/>
              </a:ext>
            </a:extLst>
          </p:cNvPr>
          <p:cNvCxnSpPr/>
          <p:nvPr/>
        </p:nvCxnSpPr>
        <p:spPr>
          <a:xfrm>
            <a:off x="3549015" y="3780957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12" name="Text Box 16">
            <a:extLst>
              <a:ext uri="{FF2B5EF4-FFF2-40B4-BE49-F238E27FC236}">
                <a16:creationId xmlns:a16="http://schemas.microsoft.com/office/drawing/2014/main" xmlns="" id="{3CA58581-6EF4-5E49-B846-93DC60929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277" y="4067175"/>
            <a:ext cx="2041525" cy="5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Processing Station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officeArt object">
            <a:extLst>
              <a:ext uri="{FF2B5EF4-FFF2-40B4-BE49-F238E27FC236}">
                <a16:creationId xmlns:a16="http://schemas.microsoft.com/office/drawing/2014/main" xmlns="" id="{3063089F-8CD3-8043-B2E2-453B60E80899}"/>
              </a:ext>
            </a:extLst>
          </p:cNvPr>
          <p:cNvSpPr/>
          <p:nvPr/>
        </p:nvSpPr>
        <p:spPr>
          <a:xfrm>
            <a:off x="1432544" y="3382520"/>
            <a:ext cx="513080" cy="513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8974" y="1912"/>
                </a:moveTo>
                <a:lnTo>
                  <a:pt x="12626" y="5363"/>
                </a:lnTo>
                <a:lnTo>
                  <a:pt x="8974" y="8812"/>
                </a:lnTo>
                <a:lnTo>
                  <a:pt x="8974" y="6625"/>
                </a:lnTo>
                <a:cubicBezTo>
                  <a:pt x="7284" y="7338"/>
                  <a:pt x="6092" y="9018"/>
                  <a:pt x="6092" y="10967"/>
                </a:cubicBezTo>
                <a:cubicBezTo>
                  <a:pt x="6092" y="13564"/>
                  <a:pt x="8203" y="15677"/>
                  <a:pt x="10800" y="15677"/>
                </a:cubicBezTo>
                <a:cubicBezTo>
                  <a:pt x="13397" y="15677"/>
                  <a:pt x="15508" y="13564"/>
                  <a:pt x="15508" y="10967"/>
                </a:cubicBezTo>
                <a:cubicBezTo>
                  <a:pt x="15508" y="9509"/>
                  <a:pt x="14849" y="8154"/>
                  <a:pt x="13699" y="7258"/>
                </a:cubicBezTo>
                <a:lnTo>
                  <a:pt x="15130" y="5427"/>
                </a:lnTo>
                <a:cubicBezTo>
                  <a:pt x="16847" y="6772"/>
                  <a:pt x="17837" y="8791"/>
                  <a:pt x="17837" y="10967"/>
                </a:cubicBezTo>
                <a:cubicBezTo>
                  <a:pt x="17837" y="14844"/>
                  <a:pt x="14682" y="17999"/>
                  <a:pt x="10805" y="17999"/>
                </a:cubicBezTo>
                <a:cubicBezTo>
                  <a:pt x="6928" y="17999"/>
                  <a:pt x="3770" y="14845"/>
                  <a:pt x="3770" y="10962"/>
                </a:cubicBezTo>
                <a:cubicBezTo>
                  <a:pt x="3770" y="7717"/>
                  <a:pt x="5983" y="4973"/>
                  <a:pt x="8974" y="4168"/>
                </a:cubicBezTo>
                <a:lnTo>
                  <a:pt x="8974" y="19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4" name="officeArt object">
            <a:extLst>
              <a:ext uri="{FF2B5EF4-FFF2-40B4-BE49-F238E27FC236}">
                <a16:creationId xmlns:a16="http://schemas.microsoft.com/office/drawing/2014/main" xmlns="" id="{94AEC891-D6CA-FF48-9026-CCA57F65C98D}"/>
              </a:ext>
            </a:extLst>
          </p:cNvPr>
          <p:cNvCxnSpPr/>
          <p:nvPr/>
        </p:nvCxnSpPr>
        <p:spPr>
          <a:xfrm>
            <a:off x="1945624" y="3639060"/>
            <a:ext cx="245110" cy="0"/>
          </a:xfrm>
          <a:prstGeom prst="line">
            <a:avLst/>
          </a:prstGeom>
          <a:noFill/>
          <a:ln w="12700" cap="flat">
            <a:solidFill>
              <a:srgbClr val="3A45FB"/>
            </a:solidFill>
            <a:prstDash val="solid"/>
            <a:miter lim="400000"/>
            <a:tailEnd type="triangle" w="med" len="med"/>
          </a:ln>
          <a:effectLst/>
        </p:spPr>
      </p:cxnSp>
      <p:cxnSp>
        <p:nvCxnSpPr>
          <p:cNvPr id="15" name="officeArt object">
            <a:extLst>
              <a:ext uri="{FF2B5EF4-FFF2-40B4-BE49-F238E27FC236}">
                <a16:creationId xmlns:a16="http://schemas.microsoft.com/office/drawing/2014/main" xmlns="" id="{9C4411D0-371A-2140-A549-AFB5670220B7}"/>
              </a:ext>
            </a:extLst>
          </p:cNvPr>
          <p:cNvCxnSpPr/>
          <p:nvPr/>
        </p:nvCxnSpPr>
        <p:spPr>
          <a:xfrm>
            <a:off x="1187434" y="3624005"/>
            <a:ext cx="245110" cy="0"/>
          </a:xfrm>
          <a:prstGeom prst="line">
            <a:avLst/>
          </a:prstGeom>
          <a:noFill/>
          <a:ln w="12700" cap="flat">
            <a:solidFill>
              <a:srgbClr val="3A45FB"/>
            </a:solidFill>
            <a:prstDash val="solid"/>
            <a:miter lim="400000"/>
            <a:tailEnd type="triangle" w="med" len="med"/>
          </a:ln>
          <a:effectLst/>
        </p:spPr>
      </p:cxnSp>
      <p:sp>
        <p:nvSpPr>
          <p:cNvPr id="16" name="Text Box 16">
            <a:extLst>
              <a:ext uri="{FF2B5EF4-FFF2-40B4-BE49-F238E27FC236}">
                <a16:creationId xmlns:a16="http://schemas.microsoft.com/office/drawing/2014/main" xmlns="" id="{9873F026-C340-6344-B6C3-448F74A29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911" y="4067175"/>
            <a:ext cx="2167438" cy="5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processing Engine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Curved Down Arrow 16">
            <a:extLst>
              <a:ext uri="{FF2B5EF4-FFF2-40B4-BE49-F238E27FC236}">
                <a16:creationId xmlns:a16="http://schemas.microsoft.com/office/drawing/2014/main" xmlns="" id="{D6A2B412-D992-3541-8915-9C41C8B3EE05}"/>
              </a:ext>
            </a:extLst>
          </p:cNvPr>
          <p:cNvSpPr/>
          <p:nvPr/>
        </p:nvSpPr>
        <p:spPr>
          <a:xfrm>
            <a:off x="1432544" y="2113322"/>
            <a:ext cx="2899610" cy="966366"/>
          </a:xfrm>
          <a:prstGeom prst="curvedDownArrow">
            <a:avLst>
              <a:gd name="adj1" fmla="val 50000"/>
              <a:gd name="adj2" fmla="val 50000"/>
              <a:gd name="adj3" fmla="val 32857"/>
            </a:avLst>
          </a:prstGeom>
          <a:solidFill>
            <a:schemeClr val="tx1">
              <a:lumMod val="65000"/>
              <a:lumOff val="3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xmlns="" id="{D1D83C3D-B453-F04C-BE51-7EA36DFADB8A}"/>
              </a:ext>
            </a:extLst>
          </p:cNvPr>
          <p:cNvSpPr/>
          <p:nvPr/>
        </p:nvSpPr>
        <p:spPr>
          <a:xfrm>
            <a:off x="5407041" y="3421630"/>
            <a:ext cx="830030" cy="430363"/>
          </a:xfrm>
          <a:prstGeom prst="stripedRightArrow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fficeArt object">
            <a:extLst>
              <a:ext uri="{FF2B5EF4-FFF2-40B4-BE49-F238E27FC236}">
                <a16:creationId xmlns:a16="http://schemas.microsoft.com/office/drawing/2014/main" xmlns="" id="{63F06953-0598-7F4F-92B9-0BB51D342019}"/>
              </a:ext>
            </a:extLst>
          </p:cNvPr>
          <p:cNvSpPr/>
          <p:nvPr/>
        </p:nvSpPr>
        <p:spPr>
          <a:xfrm>
            <a:off x="6956021" y="3147755"/>
            <a:ext cx="952500" cy="952500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officeArt object">
            <a:extLst>
              <a:ext uri="{FF2B5EF4-FFF2-40B4-BE49-F238E27FC236}">
                <a16:creationId xmlns:a16="http://schemas.microsoft.com/office/drawing/2014/main" xmlns="" id="{41E66EBF-8910-3943-8CC9-A122BA360657}"/>
              </a:ext>
            </a:extLst>
          </p:cNvPr>
          <p:cNvSpPr/>
          <p:nvPr/>
        </p:nvSpPr>
        <p:spPr>
          <a:xfrm>
            <a:off x="7804381" y="3498910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officeArt object">
            <a:extLst>
              <a:ext uri="{FF2B5EF4-FFF2-40B4-BE49-F238E27FC236}">
                <a16:creationId xmlns:a16="http://schemas.microsoft.com/office/drawing/2014/main" xmlns="" id="{A1E229D0-E474-6F4D-BAE8-BA48BECC5FFD}"/>
              </a:ext>
            </a:extLst>
          </p:cNvPr>
          <p:cNvSpPr/>
          <p:nvPr/>
        </p:nvSpPr>
        <p:spPr>
          <a:xfrm>
            <a:off x="6790286" y="3479860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2" name="officeArt object">
            <a:extLst>
              <a:ext uri="{FF2B5EF4-FFF2-40B4-BE49-F238E27FC236}">
                <a16:creationId xmlns:a16="http://schemas.microsoft.com/office/drawing/2014/main" xmlns="" id="{C831DFBD-C23C-A543-99AE-DF103700D5BD}"/>
              </a:ext>
            </a:extLst>
          </p:cNvPr>
          <p:cNvCxnSpPr/>
          <p:nvPr/>
        </p:nvCxnSpPr>
        <p:spPr>
          <a:xfrm>
            <a:off x="7876771" y="3517960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23" name="officeArt object">
            <a:extLst>
              <a:ext uri="{FF2B5EF4-FFF2-40B4-BE49-F238E27FC236}">
                <a16:creationId xmlns:a16="http://schemas.microsoft.com/office/drawing/2014/main" xmlns="" id="{0FF98E2F-8A07-F447-9AA0-ADC7D4E3700F}"/>
              </a:ext>
            </a:extLst>
          </p:cNvPr>
          <p:cNvCxnSpPr/>
          <p:nvPr/>
        </p:nvCxnSpPr>
        <p:spPr>
          <a:xfrm>
            <a:off x="7876771" y="3767515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24" name="officeArt object">
            <a:extLst>
              <a:ext uri="{FF2B5EF4-FFF2-40B4-BE49-F238E27FC236}">
                <a16:creationId xmlns:a16="http://schemas.microsoft.com/office/drawing/2014/main" xmlns="" id="{36472340-38B1-B144-831D-AE29B114D3BE}"/>
              </a:ext>
            </a:extLst>
          </p:cNvPr>
          <p:cNvCxnSpPr/>
          <p:nvPr/>
        </p:nvCxnSpPr>
        <p:spPr>
          <a:xfrm>
            <a:off x="6837911" y="3498910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25" name="officeArt object">
            <a:extLst>
              <a:ext uri="{FF2B5EF4-FFF2-40B4-BE49-F238E27FC236}">
                <a16:creationId xmlns:a16="http://schemas.microsoft.com/office/drawing/2014/main" xmlns="" id="{9C292E10-1FA3-8940-9B36-F862ED848C46}"/>
              </a:ext>
            </a:extLst>
          </p:cNvPr>
          <p:cNvCxnSpPr/>
          <p:nvPr/>
        </p:nvCxnSpPr>
        <p:spPr>
          <a:xfrm>
            <a:off x="6851246" y="3767515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26" name="officeArt object">
            <a:extLst>
              <a:ext uri="{FF2B5EF4-FFF2-40B4-BE49-F238E27FC236}">
                <a16:creationId xmlns:a16="http://schemas.microsoft.com/office/drawing/2014/main" xmlns="" id="{D5AB890D-F58E-194B-BBB0-4BF4D2BFEF31}"/>
              </a:ext>
            </a:extLst>
          </p:cNvPr>
          <p:cNvSpPr/>
          <p:nvPr/>
        </p:nvSpPr>
        <p:spPr>
          <a:xfrm>
            <a:off x="7183011" y="3361935"/>
            <a:ext cx="513080" cy="513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8974" y="1912"/>
                </a:moveTo>
                <a:lnTo>
                  <a:pt x="12626" y="5363"/>
                </a:lnTo>
                <a:lnTo>
                  <a:pt x="8974" y="8812"/>
                </a:lnTo>
                <a:lnTo>
                  <a:pt x="8974" y="6625"/>
                </a:lnTo>
                <a:cubicBezTo>
                  <a:pt x="7284" y="7338"/>
                  <a:pt x="6092" y="9018"/>
                  <a:pt x="6092" y="10967"/>
                </a:cubicBezTo>
                <a:cubicBezTo>
                  <a:pt x="6092" y="13564"/>
                  <a:pt x="8203" y="15677"/>
                  <a:pt x="10800" y="15677"/>
                </a:cubicBezTo>
                <a:cubicBezTo>
                  <a:pt x="13397" y="15677"/>
                  <a:pt x="15508" y="13564"/>
                  <a:pt x="15508" y="10967"/>
                </a:cubicBezTo>
                <a:cubicBezTo>
                  <a:pt x="15508" y="9509"/>
                  <a:pt x="14849" y="8154"/>
                  <a:pt x="13699" y="7258"/>
                </a:cubicBezTo>
                <a:lnTo>
                  <a:pt x="15130" y="5427"/>
                </a:lnTo>
                <a:cubicBezTo>
                  <a:pt x="16847" y="6772"/>
                  <a:pt x="17837" y="8791"/>
                  <a:pt x="17837" y="10967"/>
                </a:cubicBezTo>
                <a:cubicBezTo>
                  <a:pt x="17837" y="14844"/>
                  <a:pt x="14682" y="17999"/>
                  <a:pt x="10805" y="17999"/>
                </a:cubicBezTo>
                <a:cubicBezTo>
                  <a:pt x="6928" y="17999"/>
                  <a:pt x="3770" y="14845"/>
                  <a:pt x="3770" y="10962"/>
                </a:cubicBezTo>
                <a:cubicBezTo>
                  <a:pt x="3770" y="7717"/>
                  <a:pt x="5983" y="4973"/>
                  <a:pt x="8974" y="4168"/>
                </a:cubicBezTo>
                <a:lnTo>
                  <a:pt x="8974" y="19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7" name="officeArt object">
            <a:extLst>
              <a:ext uri="{FF2B5EF4-FFF2-40B4-BE49-F238E27FC236}">
                <a16:creationId xmlns:a16="http://schemas.microsoft.com/office/drawing/2014/main" xmlns="" id="{CC4720A0-1AA0-F24C-8B4C-24D103C873B0}"/>
              </a:ext>
            </a:extLst>
          </p:cNvPr>
          <p:cNvCxnSpPr/>
          <p:nvPr/>
        </p:nvCxnSpPr>
        <p:spPr>
          <a:xfrm>
            <a:off x="7684499" y="3633530"/>
            <a:ext cx="245110" cy="0"/>
          </a:xfrm>
          <a:prstGeom prst="line">
            <a:avLst/>
          </a:prstGeom>
          <a:noFill/>
          <a:ln w="12700" cap="flat">
            <a:solidFill>
              <a:srgbClr val="3A45FB"/>
            </a:solidFill>
            <a:prstDash val="solid"/>
            <a:miter lim="400000"/>
            <a:tailEnd type="triangle" w="med" len="med"/>
          </a:ln>
          <a:effectLst/>
        </p:spPr>
      </p:cxnSp>
      <p:cxnSp>
        <p:nvCxnSpPr>
          <p:cNvPr id="28" name="officeArt object">
            <a:extLst>
              <a:ext uri="{FF2B5EF4-FFF2-40B4-BE49-F238E27FC236}">
                <a16:creationId xmlns:a16="http://schemas.microsoft.com/office/drawing/2014/main" xmlns="" id="{55AC0933-4449-3246-B371-7C701D71444F}"/>
              </a:ext>
            </a:extLst>
          </p:cNvPr>
          <p:cNvCxnSpPr/>
          <p:nvPr/>
        </p:nvCxnSpPr>
        <p:spPr>
          <a:xfrm>
            <a:off x="6938341" y="3618475"/>
            <a:ext cx="245110" cy="0"/>
          </a:xfrm>
          <a:prstGeom prst="line">
            <a:avLst/>
          </a:prstGeom>
          <a:noFill/>
          <a:ln w="12700" cap="flat">
            <a:solidFill>
              <a:srgbClr val="3A45FB"/>
            </a:solidFill>
            <a:prstDash val="solid"/>
            <a:miter lim="400000"/>
            <a:tailEnd type="triangle" w="med" len="med"/>
          </a:ln>
          <a:effectLst/>
        </p:spPr>
      </p:cxnSp>
      <p:sp>
        <p:nvSpPr>
          <p:cNvPr id="29" name="Text Box 16">
            <a:extLst>
              <a:ext uri="{FF2B5EF4-FFF2-40B4-BE49-F238E27FC236}">
                <a16:creationId xmlns:a16="http://schemas.microsoft.com/office/drawing/2014/main" xmlns="" id="{5D13B1CE-F0DC-6441-B7DA-76A507497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260" y="4063070"/>
            <a:ext cx="2041525" cy="5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lang="en-US" altLang="en-US" sz="1500">
                <a:solidFill>
                  <a:srgbClr val="000000"/>
                </a:solidFill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Processing Service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32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26000</TotalTime>
  <Words>1285</Words>
  <Application>Microsoft Macintosh PowerPoint</Application>
  <PresentationFormat>On-screen Show (4:3)</PresentationFormat>
  <Paragraphs>313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.PingFangSC-Regular</vt:lpstr>
      <vt:lpstr>Arial Unicode MS</vt:lpstr>
      <vt:lpstr>Calibri</vt:lpstr>
      <vt:lpstr>Cambria</vt:lpstr>
      <vt:lpstr>CMR12</vt:lpstr>
      <vt:lpstr>CMSSBX10</vt:lpstr>
      <vt:lpstr>Palatino Linotype</vt:lpstr>
      <vt:lpstr>PingFangSC-Regular</vt:lpstr>
      <vt:lpstr>Times</vt:lpstr>
      <vt:lpstr>Times New Roman</vt:lpstr>
      <vt:lpstr>Arial</vt:lpstr>
      <vt:lpstr>Office Theme</vt:lpstr>
      <vt:lpstr>Physics Data Processing With Micro-Services</vt:lpstr>
      <vt:lpstr>Problem we face </vt:lpstr>
      <vt:lpstr>CPU based architecture limitations</vt:lpstr>
      <vt:lpstr>Only CPU based parallelism is not enough  </vt:lpstr>
      <vt:lpstr>What are recommendations?</vt:lpstr>
      <vt:lpstr>What we currently have?</vt:lpstr>
      <vt:lpstr>Recognition at HSF</vt:lpstr>
      <vt:lpstr>Framework’s components</vt:lpstr>
      <vt:lpstr>Service building</vt:lpstr>
      <vt:lpstr>Application design</vt:lpstr>
      <vt:lpstr>Work in progress</vt:lpstr>
      <vt:lpstr>PowerPoint Presentation</vt:lpstr>
      <vt:lpstr> Micro-services in nutshell</vt:lpstr>
      <vt:lpstr> Flow based programming (FBP)</vt:lpstr>
      <vt:lpstr>What we get by using this framework?</vt:lpstr>
      <vt:lpstr> Framework architecture</vt:lpstr>
      <vt:lpstr> User engine multi-threading </vt:lpstr>
      <vt:lpstr> Data processing environment</vt:lpstr>
      <vt:lpstr>Transient data unit: streaming data quantum</vt:lpstr>
      <vt:lpstr>WFMS and API</vt:lpstr>
      <vt:lpstr>Heterogeneous streaming or triggered data processing (Hall-B)</vt:lpstr>
      <vt:lpstr>Conclusions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Microsoft Office User</cp:lastModifiedBy>
  <cp:revision>206</cp:revision>
  <dcterms:created xsi:type="dcterms:W3CDTF">2017-11-20T21:19:42Z</dcterms:created>
  <dcterms:modified xsi:type="dcterms:W3CDTF">2019-07-09T13:58:42Z</dcterms:modified>
</cp:coreProperties>
</file>