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31" r:id="rId2"/>
    <p:sldId id="340" r:id="rId3"/>
    <p:sldId id="328" r:id="rId4"/>
    <p:sldId id="342" r:id="rId5"/>
    <p:sldId id="34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4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5" autoAdjust="0"/>
    <p:restoredTop sz="94585" autoAdjust="0"/>
  </p:normalViewPr>
  <p:slideViewPr>
    <p:cSldViewPr>
      <p:cViewPr varScale="1">
        <p:scale>
          <a:sx n="89" d="100"/>
          <a:sy n="89" d="100"/>
        </p:scale>
        <p:origin x="1864" y="176"/>
      </p:cViewPr>
      <p:guideLst>
        <p:guide orient="horz" pos="2400"/>
        <p:guide pos="2880"/>
      </p:guideLst>
    </p:cSldViewPr>
  </p:slideViewPr>
  <p:outlineViewPr>
    <p:cViewPr>
      <p:scale>
        <a:sx n="33" d="100"/>
        <a:sy n="33" d="100"/>
      </p:scale>
      <p:origin x="0" y="1155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8"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8" charset="0"/>
              </a:defRPr>
            </a:lvl1pPr>
          </a:lstStyle>
          <a:p>
            <a:pPr>
              <a:defRPr/>
            </a:pPr>
            <a:fld id="{44F7DDD0-A54B-42D0-9C89-378B2B3DDD96}" type="datetime1">
              <a:rPr lang="en-US"/>
              <a:pPr>
                <a:defRPr/>
              </a:pPr>
              <a:t>9/10/19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8"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8" charset="0"/>
              </a:defRPr>
            </a:lvl1pPr>
          </a:lstStyle>
          <a:p>
            <a:pPr>
              <a:defRPr/>
            </a:pPr>
            <a:fld id="{444602BB-28CC-4FD7-8B7F-2532843D6C82}" type="slidenum">
              <a:rPr lang="en-US"/>
              <a:pPr>
                <a:defRPr/>
              </a:pPr>
              <a:t>‹#›</a:t>
            </a:fld>
            <a:endParaRPr lang="en-US"/>
          </a:p>
        </p:txBody>
      </p:sp>
    </p:spTree>
    <p:extLst>
      <p:ext uri="{BB962C8B-B14F-4D97-AF65-F5344CB8AC3E}">
        <p14:creationId xmlns:p14="http://schemas.microsoft.com/office/powerpoint/2010/main" val="1650699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63" charset="-128"/>
        <a:cs typeface="ＭＳ Ｐゴシック" pitchFamily="63"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6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0"/>
            <a:ext cx="573405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Layout 1">
    <p:spTree>
      <p:nvGrpSpPr>
        <p:cNvPr id="1" name=""/>
        <p:cNvGrpSpPr/>
        <p:nvPr/>
      </p:nvGrpSpPr>
      <p:grpSpPr>
        <a:xfrm>
          <a:off x="0" y="0"/>
          <a:ext cx="0" cy="0"/>
          <a:chOff x="0" y="0"/>
          <a:chExt cx="0" cy="0"/>
        </a:xfrm>
      </p:grpSpPr>
      <p:sp>
        <p:nvSpPr>
          <p:cNvPr id="2" name="Title 1"/>
          <p:cNvSpPr>
            <a:spLocks noGrp="1"/>
          </p:cNvSpPr>
          <p:nvPr>
            <p:ph type="title"/>
          </p:nvPr>
        </p:nvSpPr>
        <p:spPr>
          <a:xfrm>
            <a:off x="308919" y="240539"/>
            <a:ext cx="8464378" cy="487490"/>
          </a:xfrm>
        </p:spPr>
        <p:txBody>
          <a:bodyPr>
            <a:normAutofit/>
          </a:bodyPr>
          <a:lstStyle>
            <a:lvl1pPr>
              <a:defRPr sz="1800" b="1" cap="none" baseline="0">
                <a:latin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308919" y="966055"/>
            <a:ext cx="8464378" cy="5381694"/>
          </a:xfrm>
        </p:spPr>
        <p:txBody>
          <a:bodyPr/>
          <a:lstStyle>
            <a:lvl1pPr>
              <a:defRPr sz="1650" baseline="0">
                <a:solidFill>
                  <a:schemeClr val="tx1"/>
                </a:solidFill>
                <a:latin typeface="Arial" charset="0"/>
              </a:defRPr>
            </a:lvl1pPr>
            <a:lvl2pPr marL="514350" indent="-171450">
              <a:buFont typeface="PingFangSC-Regular" charset="-122"/>
              <a:buChar char="－"/>
              <a:defRPr sz="1500" baseline="0">
                <a:solidFill>
                  <a:schemeClr val="tx1"/>
                </a:solidFill>
                <a:latin typeface="Arial" charset="0"/>
              </a:defRPr>
            </a:lvl2pPr>
            <a:lvl3pPr marL="857250" indent="-171450">
              <a:buFont typeface="Arial" charset="0"/>
              <a:buChar char="•"/>
              <a:defRPr sz="1350" baseline="0">
                <a:solidFill>
                  <a:schemeClr val="tx1"/>
                </a:solidFill>
                <a:latin typeface="Arial" charset="0"/>
              </a:defRPr>
            </a:lvl3pPr>
            <a:lvl4pPr marL="1243013" indent="-214313">
              <a:buFont typeface="PingFangSC-Regular" charset="-122"/>
              <a:buChar char="－"/>
              <a:defRPr sz="1200" baseline="0">
                <a:solidFill>
                  <a:schemeClr val="tx1"/>
                </a:solidFill>
                <a:latin typeface="Arial" charset="0"/>
              </a:defRPr>
            </a:lvl4pPr>
            <a:lvl5pPr marL="1543050" indent="-171450">
              <a:buFont typeface="Arial" charset="0"/>
              <a:buChar char="•"/>
              <a:defRPr sz="1050" baseline="0">
                <a:solidFill>
                  <a:schemeClr val="tx1"/>
                </a:solidFill>
                <a:latin typeface="Arial"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8920" y="6467336"/>
            <a:ext cx="3917888" cy="311322"/>
          </a:xfrm>
        </p:spPr>
        <p:txBody>
          <a:bodyPr/>
          <a:lstStyle>
            <a:lvl1pPr algn="l">
              <a:defRPr baseline="0">
                <a:solidFill>
                  <a:schemeClr val="tx1"/>
                </a:solidFill>
                <a:latin typeface="Arial" charset="0"/>
              </a:defRPr>
            </a:lvl1pPr>
          </a:lstStyle>
          <a:p>
            <a:r>
              <a:rPr lang="en-US" dirty="0"/>
              <a:t>Scientific Computing Update</a:t>
            </a:r>
          </a:p>
        </p:txBody>
      </p:sp>
      <p:sp>
        <p:nvSpPr>
          <p:cNvPr id="6" name="Slide Number Placeholder 5"/>
          <p:cNvSpPr>
            <a:spLocks noGrp="1"/>
          </p:cNvSpPr>
          <p:nvPr>
            <p:ph type="sldNum" sz="quarter" idx="12"/>
          </p:nvPr>
        </p:nvSpPr>
        <p:spPr>
          <a:xfrm>
            <a:off x="4226808" y="6467336"/>
            <a:ext cx="536158" cy="303364"/>
          </a:xfrm>
        </p:spPr>
        <p:txBody>
          <a:bodyPr/>
          <a:lstStyle>
            <a:lvl1pPr algn="ctr">
              <a:defRPr sz="750" baseline="0">
                <a:solidFill>
                  <a:schemeClr val="tx1"/>
                </a:solidFill>
                <a:latin typeface="Arial" panose="020B0604020202020204" pitchFamily="34" charset="0"/>
                <a:cs typeface="Arial" panose="020B0604020202020204" pitchFamily="34" charset="0"/>
              </a:defRPr>
            </a:lvl1pPr>
          </a:lstStyle>
          <a:p>
            <a:fld id="{07E1C93C-5050-FC42-8F10-D22D4F119D13}" type="slidenum">
              <a:rPr lang="en-US" smtClean="0"/>
              <a:pPr/>
              <a:t>‹#›</a:t>
            </a:fld>
            <a:endParaRPr lang="en-US" dirty="0"/>
          </a:p>
        </p:txBody>
      </p:sp>
      <p:cxnSp>
        <p:nvCxnSpPr>
          <p:cNvPr id="9" name="Straight Connector 8"/>
          <p:cNvCxnSpPr/>
          <p:nvPr userDrawn="1"/>
        </p:nvCxnSpPr>
        <p:spPr>
          <a:xfrm>
            <a:off x="-12356" y="735987"/>
            <a:ext cx="9156357"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64233" y="6387402"/>
            <a:ext cx="1071001" cy="462435"/>
          </a:xfrm>
          <a:prstGeom prst="rect">
            <a:avLst/>
          </a:prstGeom>
        </p:spPr>
      </p:pic>
    </p:spTree>
    <p:extLst>
      <p:ext uri="{BB962C8B-B14F-4D97-AF65-F5344CB8AC3E}">
        <p14:creationId xmlns:p14="http://schemas.microsoft.com/office/powerpoint/2010/main" val="3806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lvl1pPr>
              <a:defRPr i="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533400" y="914400"/>
            <a:ext cx="8305800" cy="5410200"/>
          </a:xfrm>
        </p:spPr>
        <p:txBody>
          <a:bodyPr/>
          <a:lstStyle>
            <a:lvl1pPr>
              <a:defRPr>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buFont typeface="Arial" pitchFamily="34" charset="0"/>
              <a:buChar char="•"/>
              <a:defRPr sz="14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62000" y="914400"/>
            <a:ext cx="77724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chemeClr val="tx2"/>
          </a:solidFill>
          <a:latin typeface="+mj-lt"/>
          <a:ea typeface="ＭＳ Ｐゴシック" pitchFamily="63" charset="-128"/>
          <a:cs typeface="ＭＳ Ｐゴシック" pitchFamily="63" charset="-128"/>
        </a:defRPr>
      </a:lvl1pPr>
      <a:lvl2pPr algn="ctr" rtl="0" eaLnBrk="0" fontAlgn="base" hangingPunct="0">
        <a:spcBef>
          <a:spcPct val="0"/>
        </a:spcBef>
        <a:spcAft>
          <a:spcPct val="0"/>
        </a:spcAft>
        <a:defRPr sz="3600" b="1">
          <a:solidFill>
            <a:schemeClr val="tx2"/>
          </a:solidFill>
          <a:latin typeface="Times"/>
          <a:ea typeface="ＭＳ Ｐゴシック" pitchFamily="63" charset="-128"/>
          <a:cs typeface="ＭＳ Ｐゴシック" pitchFamily="63" charset="-128"/>
        </a:defRPr>
      </a:lvl2pPr>
      <a:lvl3pPr algn="ctr" rtl="0" eaLnBrk="0" fontAlgn="base" hangingPunct="0">
        <a:spcBef>
          <a:spcPct val="0"/>
        </a:spcBef>
        <a:spcAft>
          <a:spcPct val="0"/>
        </a:spcAft>
        <a:defRPr sz="3600" b="1">
          <a:solidFill>
            <a:schemeClr val="tx2"/>
          </a:solidFill>
          <a:latin typeface="Times"/>
          <a:ea typeface="ＭＳ Ｐゴシック" pitchFamily="63" charset="-128"/>
          <a:cs typeface="ＭＳ Ｐゴシック" pitchFamily="63" charset="-128"/>
        </a:defRPr>
      </a:lvl3pPr>
      <a:lvl4pPr algn="ctr" rtl="0" eaLnBrk="0" fontAlgn="base" hangingPunct="0">
        <a:spcBef>
          <a:spcPct val="0"/>
        </a:spcBef>
        <a:spcAft>
          <a:spcPct val="0"/>
        </a:spcAft>
        <a:defRPr sz="3600" b="1">
          <a:solidFill>
            <a:schemeClr val="tx2"/>
          </a:solidFill>
          <a:latin typeface="Times"/>
          <a:ea typeface="ＭＳ Ｐゴシック" pitchFamily="63" charset="-128"/>
          <a:cs typeface="ＭＳ Ｐゴシック" pitchFamily="63" charset="-128"/>
        </a:defRPr>
      </a:lvl4pPr>
      <a:lvl5pPr algn="ctr" rtl="0" eaLnBrk="0" fontAlgn="base" hangingPunct="0">
        <a:spcBef>
          <a:spcPct val="0"/>
        </a:spcBef>
        <a:spcAft>
          <a:spcPct val="0"/>
        </a:spcAft>
        <a:defRPr sz="3600" b="1">
          <a:solidFill>
            <a:schemeClr val="tx2"/>
          </a:solidFill>
          <a:latin typeface="Times"/>
          <a:ea typeface="ＭＳ Ｐゴシック" pitchFamily="63" charset="-128"/>
          <a:cs typeface="ＭＳ Ｐゴシック" pitchFamily="63" charset="-128"/>
        </a:defRPr>
      </a:lvl5pPr>
      <a:lvl6pPr marL="457200" algn="ctr" rtl="0" eaLnBrk="1" fontAlgn="base" hangingPunct="1">
        <a:spcBef>
          <a:spcPct val="0"/>
        </a:spcBef>
        <a:spcAft>
          <a:spcPct val="0"/>
        </a:spcAft>
        <a:defRPr sz="3600" b="1">
          <a:solidFill>
            <a:schemeClr val="tx2"/>
          </a:solidFill>
          <a:latin typeface="Times"/>
        </a:defRPr>
      </a:lvl6pPr>
      <a:lvl7pPr marL="914400" algn="ctr" rtl="0" eaLnBrk="1" fontAlgn="base" hangingPunct="1">
        <a:spcBef>
          <a:spcPct val="0"/>
        </a:spcBef>
        <a:spcAft>
          <a:spcPct val="0"/>
        </a:spcAft>
        <a:defRPr sz="3600" b="1">
          <a:solidFill>
            <a:schemeClr val="tx2"/>
          </a:solidFill>
          <a:latin typeface="Times"/>
        </a:defRPr>
      </a:lvl7pPr>
      <a:lvl8pPr marL="1371600" algn="ctr" rtl="0" eaLnBrk="1" fontAlgn="base" hangingPunct="1">
        <a:spcBef>
          <a:spcPct val="0"/>
        </a:spcBef>
        <a:spcAft>
          <a:spcPct val="0"/>
        </a:spcAft>
        <a:defRPr sz="3600" b="1">
          <a:solidFill>
            <a:schemeClr val="tx2"/>
          </a:solidFill>
          <a:latin typeface="Times"/>
        </a:defRPr>
      </a:lvl8pPr>
      <a:lvl9pPr marL="1828800" algn="ctr" rtl="0" eaLnBrk="1" fontAlgn="base" hangingPunct="1">
        <a:spcBef>
          <a:spcPct val="0"/>
        </a:spcBef>
        <a:spcAft>
          <a:spcPct val="0"/>
        </a:spcAft>
        <a:defRPr sz="3600" b="1">
          <a:solidFill>
            <a:schemeClr val="tx2"/>
          </a:solidFill>
          <a:latin typeface="Times"/>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63" charset="-128"/>
          <a:cs typeface="ＭＳ Ｐゴシック" pitchFamily="63"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8"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8" charset="-128"/>
        </a:defRPr>
      </a:lvl3pPr>
      <a:lvl4pPr marL="1600200" indent="-228600" algn="l" rtl="0" eaLnBrk="0" fontAlgn="base" hangingPunct="0">
        <a:spcBef>
          <a:spcPct val="20000"/>
        </a:spcBef>
        <a:spcAft>
          <a:spcPct val="0"/>
        </a:spcAft>
        <a:buChar char="–"/>
        <a:defRPr sz="2400">
          <a:solidFill>
            <a:schemeClr val="tx1"/>
          </a:solidFill>
          <a:latin typeface="+mn-lt"/>
          <a:ea typeface="ＭＳ Ｐゴシック" pitchFamily="68" charset="-128"/>
        </a:defRPr>
      </a:lvl4pPr>
      <a:lvl5pPr marL="2057400" indent="-228600" algn="l" rtl="0" eaLnBrk="0" fontAlgn="base" hangingPunct="0">
        <a:spcBef>
          <a:spcPct val="20000"/>
        </a:spcBef>
        <a:spcAft>
          <a:spcPct val="0"/>
        </a:spcAft>
        <a:buChar char="»"/>
        <a:defRPr sz="2400">
          <a:solidFill>
            <a:schemeClr val="tx1"/>
          </a:solidFill>
          <a:latin typeface="+mn-lt"/>
          <a:ea typeface="ＭＳ Ｐゴシック" pitchFamily="68" charset="-128"/>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62000" y="1371600"/>
            <a:ext cx="7772400" cy="2667000"/>
          </a:xfrm>
        </p:spPr>
        <p:txBody>
          <a:bodyPr/>
          <a:lstStyle/>
          <a:p>
            <a:pPr lvl="1" eaLnBrk="1" hangingPunct="1">
              <a:spcAft>
                <a:spcPts val="2400"/>
              </a:spcAft>
            </a:pPr>
            <a:r>
              <a:rPr lang="en-US" dirty="0">
                <a:ea typeface="ＭＳ Ｐゴシック" pitchFamily="-1" charset="-128"/>
                <a:cs typeface="ＭＳ Ｐゴシック" pitchFamily="-1" charset="-128"/>
              </a:rPr>
              <a:t>Planning</a:t>
            </a:r>
            <a:br>
              <a:rPr lang="en-US" dirty="0">
                <a:ea typeface="ＭＳ Ｐゴシック" pitchFamily="-1" charset="-128"/>
                <a:cs typeface="ＭＳ Ｐゴシック" pitchFamily="-1" charset="-128"/>
              </a:rPr>
            </a:br>
            <a:br>
              <a:rPr lang="en-US" dirty="0">
                <a:ea typeface="ＭＳ Ｐゴシック" pitchFamily="-1" charset="-128"/>
                <a:cs typeface="ＭＳ Ｐゴシック" pitchFamily="-1" charset="-128"/>
              </a:rPr>
            </a:br>
            <a:r>
              <a:rPr lang="en-US" sz="1000" dirty="0">
                <a:ea typeface="ＭＳ Ｐゴシック" pitchFamily="-1" charset="-128"/>
                <a:cs typeface="ＭＳ Ｐゴシック" pitchFamily="-1" charset="-128"/>
              </a:rPr>
              <a:t> </a:t>
            </a:r>
            <a:br>
              <a:rPr lang="en-US" dirty="0">
                <a:ea typeface="ＭＳ Ｐゴシック" pitchFamily="-1" charset="-128"/>
                <a:cs typeface="ＭＳ Ｐゴシック" pitchFamily="-1" charset="-128"/>
              </a:rPr>
            </a:br>
            <a:r>
              <a:rPr lang="en-US" sz="2800" b="0" dirty="0">
                <a:ea typeface="ＭＳ Ｐゴシック" pitchFamily="-1" charset="-128"/>
                <a:cs typeface="ＭＳ Ｐゴシック" pitchFamily="-1" charset="-128"/>
              </a:rPr>
              <a:t>Roundtable</a:t>
            </a:r>
            <a:br>
              <a:rPr lang="en-US" sz="2800" b="0" dirty="0">
                <a:ea typeface="ＭＳ Ｐゴシック" pitchFamily="-1" charset="-128"/>
                <a:cs typeface="ＭＳ Ｐゴシック" pitchFamily="-1" charset="-128"/>
              </a:rPr>
            </a:br>
            <a:r>
              <a:rPr lang="en-US" sz="1000" b="0" dirty="0">
                <a:ea typeface="ＭＳ Ｐゴシック" pitchFamily="-1" charset="-128"/>
                <a:cs typeface="ＭＳ Ｐゴシック" pitchFamily="-1" charset="-128"/>
              </a:rPr>
              <a:t> </a:t>
            </a:r>
            <a:br>
              <a:rPr lang="en-US" sz="2800" b="0" dirty="0">
                <a:ea typeface="ＭＳ Ｐゴシック" pitchFamily="-1" charset="-128"/>
                <a:cs typeface="ＭＳ Ｐゴシック" pitchFamily="-1" charset="-128"/>
              </a:rPr>
            </a:br>
            <a:r>
              <a:rPr lang="en-US" sz="1800" b="0" i="1" dirty="0">
                <a:ea typeface="ＭＳ Ｐゴシック" pitchFamily="-1" charset="-128"/>
                <a:cs typeface="ＭＳ Ｐゴシック" pitchFamily="-1" charset="-128"/>
              </a:rPr>
              <a:t>Amber Boehnlein</a:t>
            </a:r>
            <a:br>
              <a:rPr lang="en-US" sz="1800" b="0" i="1" dirty="0">
                <a:ea typeface="ＭＳ Ｐゴシック" pitchFamily="-1" charset="-128"/>
                <a:cs typeface="ＭＳ Ｐゴシック" pitchFamily="-1" charset="-128"/>
              </a:rPr>
            </a:br>
            <a:r>
              <a:rPr lang="en-US" sz="1800" b="0" i="1" dirty="0">
                <a:ea typeface="ＭＳ Ｐゴシック" pitchFamily="-1" charset="-128"/>
                <a:cs typeface="ＭＳ Ｐゴシック" pitchFamily="-1" charset="-128"/>
              </a:rPr>
              <a:t>IT Division Director</a:t>
            </a:r>
            <a:endParaRPr lang="en-US" b="0" dirty="0">
              <a:ea typeface="ＭＳ Ｐゴシック" pitchFamily="-1" charset="-128"/>
              <a:cs typeface="ＭＳ Ｐゴシック" pitchFamily="-1" charset="-128"/>
            </a:endParaRPr>
          </a:p>
        </p:txBody>
      </p:sp>
      <p:sp>
        <p:nvSpPr>
          <p:cNvPr id="14339" name="Rectangle 3"/>
          <p:cNvSpPr>
            <a:spLocks noGrp="1" noChangeArrowheads="1"/>
          </p:cNvSpPr>
          <p:nvPr>
            <p:ph type="subTitle" idx="1"/>
          </p:nvPr>
        </p:nvSpPr>
        <p:spPr>
          <a:xfrm>
            <a:off x="1143000" y="4419600"/>
            <a:ext cx="5410200" cy="1447800"/>
          </a:xfrm>
        </p:spPr>
        <p:txBody>
          <a:bodyPr/>
          <a:lstStyle/>
          <a:p>
            <a:pPr algn="l" eaLnBrk="1" hangingPunct="1"/>
            <a:r>
              <a:rPr lang="en-US" sz="1800" i="1" dirty="0">
                <a:ea typeface="ＭＳ Ｐゴシック" pitchFamily="-1" charset="-128"/>
                <a:cs typeface="ＭＳ Ｐゴシック" pitchFamily="-1" charset="-128"/>
              </a:rPr>
              <a:t>Outline</a:t>
            </a:r>
          </a:p>
          <a:p>
            <a:pPr lvl="1" algn="l" eaLnBrk="1" hangingPunct="1"/>
            <a:r>
              <a:rPr lang="en-US" sz="1800" dirty="0"/>
              <a:t>IT Division News</a:t>
            </a:r>
          </a:p>
          <a:p>
            <a:pPr lvl="1" algn="l" eaLnBrk="1" hangingPunct="1"/>
            <a:r>
              <a:rPr lang="en-US" sz="1800" dirty="0" err="1"/>
              <a:t>SciComp</a:t>
            </a:r>
            <a:r>
              <a:rPr lang="en-US" sz="1800" dirty="0"/>
              <a:t> News</a:t>
            </a:r>
          </a:p>
          <a:p>
            <a:pPr lvl="1" algn="l" eaLnBrk="1" hangingPunct="1"/>
            <a:r>
              <a:rPr lang="en-US" sz="1800" dirty="0"/>
              <a:t>Advanced Computing</a:t>
            </a:r>
          </a:p>
          <a:p>
            <a:pPr algn="l" eaLnBrk="1" hangingPunct="1"/>
            <a:endParaRPr lang="en-US" sz="1800" dirty="0">
              <a:ea typeface="ＭＳ Ｐゴシック" pitchFamily="-1" charset="-128"/>
              <a:cs typeface="ＭＳ Ｐゴシック" pitchFamily="-1" charset="-128"/>
            </a:endParaRPr>
          </a:p>
        </p:txBody>
      </p:sp>
    </p:spTree>
    <p:extLst>
      <p:ext uri="{BB962C8B-B14F-4D97-AF65-F5344CB8AC3E}">
        <p14:creationId xmlns:p14="http://schemas.microsoft.com/office/powerpoint/2010/main" val="210451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A8E74-0D59-4543-A78B-8AFE30CB8C42}"/>
              </a:ext>
            </a:extLst>
          </p:cNvPr>
          <p:cNvSpPr>
            <a:spLocks noGrp="1"/>
          </p:cNvSpPr>
          <p:nvPr>
            <p:ph type="title"/>
          </p:nvPr>
        </p:nvSpPr>
        <p:spPr/>
        <p:txBody>
          <a:bodyPr/>
          <a:lstStyle/>
          <a:p>
            <a:r>
              <a:rPr lang="en-US" dirty="0" err="1"/>
              <a:t>SciComp</a:t>
            </a:r>
            <a:r>
              <a:rPr lang="en-US" dirty="0"/>
              <a:t> Reorg</a:t>
            </a:r>
          </a:p>
        </p:txBody>
      </p:sp>
      <p:sp>
        <p:nvSpPr>
          <p:cNvPr id="3" name="Content Placeholder 2">
            <a:extLst>
              <a:ext uri="{FF2B5EF4-FFF2-40B4-BE49-F238E27FC236}">
                <a16:creationId xmlns:a16="http://schemas.microsoft.com/office/drawing/2014/main" id="{44C16FFB-97E4-DC4A-A041-8AF8632405CC}"/>
              </a:ext>
            </a:extLst>
          </p:cNvPr>
          <p:cNvSpPr>
            <a:spLocks noGrp="1"/>
          </p:cNvSpPr>
          <p:nvPr>
            <p:ph idx="1"/>
          </p:nvPr>
        </p:nvSpPr>
        <p:spPr/>
        <p:txBody>
          <a:bodyPr/>
          <a:lstStyle/>
          <a:p>
            <a:r>
              <a:rPr lang="en-US" dirty="0"/>
              <a:t>Organizational Changes:</a:t>
            </a:r>
          </a:p>
          <a:p>
            <a:pPr marL="685800" lvl="1">
              <a:buFont typeface="Arial" charset="0"/>
              <a:buChar char="•"/>
            </a:pPr>
            <a:r>
              <a:rPr lang="en-US" dirty="0" err="1"/>
              <a:t>SciComp</a:t>
            </a:r>
            <a:r>
              <a:rPr lang="en-US" dirty="0"/>
              <a:t> Operations reintegrated into Computing and Network Infrastructure (CNI)</a:t>
            </a:r>
          </a:p>
          <a:p>
            <a:pPr marL="1085850" lvl="2">
              <a:buFont typeface="Arial" charset="0"/>
              <a:buChar char="•"/>
            </a:pPr>
            <a:r>
              <a:rPr lang="en-US" dirty="0">
                <a:cs typeface="Calibri"/>
              </a:rPr>
              <a:t>Leveraging CNI Sysadmin and networking resources</a:t>
            </a:r>
            <a:endParaRPr lang="en-US" dirty="0"/>
          </a:p>
          <a:p>
            <a:pPr marL="1085850" lvl="2">
              <a:buFont typeface="Arial" charset="0"/>
              <a:buChar char="•"/>
            </a:pPr>
            <a:r>
              <a:rPr lang="en-US" dirty="0"/>
              <a:t>Sandy Philpott Retired; Austin </a:t>
            </a:r>
            <a:r>
              <a:rPr lang="en-US" dirty="0" err="1"/>
              <a:t>Brazzel</a:t>
            </a:r>
            <a:r>
              <a:rPr lang="en-US" dirty="0"/>
              <a:t> started July 1</a:t>
            </a:r>
          </a:p>
          <a:p>
            <a:pPr marL="1085850" lvl="2">
              <a:buFont typeface="Arial" charset="0"/>
              <a:buChar char="•"/>
            </a:pPr>
            <a:r>
              <a:rPr lang="en-US" dirty="0"/>
              <a:t>Wes Moore moves into the group</a:t>
            </a:r>
          </a:p>
          <a:p>
            <a:pPr marL="685800" lvl="1">
              <a:buFont typeface="Arial" charset="0"/>
              <a:buChar char="•"/>
            </a:pPr>
            <a:r>
              <a:rPr lang="en-US" dirty="0"/>
              <a:t>Thomas Britten: New Staff Scientist started in August.</a:t>
            </a:r>
          </a:p>
          <a:p>
            <a:pPr marL="685800" lvl="1">
              <a:buFont typeface="Arial" charset="0"/>
              <a:buChar char="•"/>
            </a:pPr>
            <a:r>
              <a:rPr lang="en-US" dirty="0"/>
              <a:t>Machine Learning position—will attempt to repost</a:t>
            </a:r>
          </a:p>
          <a:p>
            <a:pPr marL="685800" lvl="1">
              <a:buFont typeface="Arial" charset="0"/>
              <a:buChar char="•"/>
            </a:pPr>
            <a:endParaRPr lang="en-US" dirty="0"/>
          </a:p>
          <a:p>
            <a:pPr marL="685800" lvl="1">
              <a:buFont typeface="Arial" charset="0"/>
              <a:buChar char="•"/>
            </a:pPr>
            <a:endParaRPr lang="en-US" dirty="0"/>
          </a:p>
          <a:p>
            <a:pPr marL="685800" lvl="1">
              <a:buFont typeface="Arial" charset="0"/>
              <a:buChar char="•"/>
            </a:pPr>
            <a:r>
              <a:rPr lang="en-US" dirty="0"/>
              <a:t>Many thanks to Chip and Sandy for their Leadership over the years</a:t>
            </a:r>
          </a:p>
          <a:p>
            <a:pPr marL="400050" lvl="1" indent="0">
              <a:buNone/>
            </a:pPr>
            <a:endParaRPr lang="en-US" dirty="0"/>
          </a:p>
          <a:p>
            <a:pPr lvl="1"/>
            <a:endParaRPr lang="en-US" dirty="0"/>
          </a:p>
        </p:txBody>
      </p:sp>
    </p:spTree>
    <p:extLst>
      <p:ext uri="{BB962C8B-B14F-4D97-AF65-F5344CB8AC3E}">
        <p14:creationId xmlns:p14="http://schemas.microsoft.com/office/powerpoint/2010/main" val="296131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latin typeface="Arial"/>
                <a:cs typeface="Arial"/>
              </a:rPr>
              <a:t>What do we hope to achieve with the Reorg?</a:t>
            </a:r>
            <a:endParaRPr lang="en-US" sz="2400" dirty="0"/>
          </a:p>
        </p:txBody>
      </p:sp>
      <p:sp>
        <p:nvSpPr>
          <p:cNvPr id="3" name="Content Placeholder 2"/>
          <p:cNvSpPr>
            <a:spLocks noGrp="1"/>
          </p:cNvSpPr>
          <p:nvPr>
            <p:ph idx="1"/>
          </p:nvPr>
        </p:nvSpPr>
        <p:spPr>
          <a:xfrm>
            <a:off x="308919" y="1143000"/>
            <a:ext cx="8464378" cy="3523794"/>
          </a:xfrm>
        </p:spPr>
        <p:txBody>
          <a:bodyPr vert="horz" wrap="square" lIns="68580" tIns="34290" rIns="68580" bIns="34290" numCol="1" rtlCol="0" anchor="t" anchorCtr="0" compatLnSpc="1">
            <a:prstTxWarp prst="textNoShape">
              <a:avLst/>
            </a:prstTxWarp>
            <a:normAutofit/>
          </a:bodyPr>
          <a:lstStyle/>
          <a:p>
            <a:r>
              <a:rPr lang="en-US" dirty="0"/>
              <a:t>Simplify</a:t>
            </a:r>
          </a:p>
          <a:p>
            <a:pPr lvl="1"/>
            <a:r>
              <a:rPr lang="en-US" i="1" dirty="0"/>
              <a:t>e.g. </a:t>
            </a:r>
            <a:r>
              <a:rPr lang="en-US" dirty="0"/>
              <a:t>Make batch scheduling more intuitive and understandable</a:t>
            </a:r>
          </a:p>
          <a:p>
            <a:pPr lvl="1"/>
            <a:r>
              <a:rPr lang="en-US" dirty="0">
                <a:latin typeface="Arial"/>
                <a:cs typeface="Arial"/>
              </a:rPr>
              <a:t>Balance user experience with system utilization (wait time, down time, failover)</a:t>
            </a:r>
          </a:p>
          <a:p>
            <a:r>
              <a:rPr lang="en-US" dirty="0">
                <a:latin typeface="Arial"/>
                <a:cs typeface="Arial"/>
              </a:rPr>
              <a:t>Decouple</a:t>
            </a:r>
            <a:endParaRPr lang="en-US" dirty="0"/>
          </a:p>
          <a:p>
            <a:pPr lvl="1"/>
            <a:r>
              <a:rPr lang="en-US" dirty="0">
                <a:latin typeface="Arial"/>
                <a:cs typeface="Arial"/>
              </a:rPr>
              <a:t>Avoid linkages between systems that can be decoupled (</a:t>
            </a:r>
            <a:r>
              <a:rPr lang="en-US" i="1" dirty="0">
                <a:latin typeface="Arial"/>
                <a:cs typeface="Arial"/>
              </a:rPr>
              <a:t>e.g. </a:t>
            </a:r>
            <a:r>
              <a:rPr lang="en-US" dirty="0" err="1">
                <a:latin typeface="Arial"/>
                <a:cs typeface="Arial"/>
              </a:rPr>
              <a:t>Lustre</a:t>
            </a:r>
            <a:r>
              <a:rPr lang="en-US" dirty="0">
                <a:latin typeface="Arial"/>
                <a:cs typeface="Arial"/>
              </a:rPr>
              <a:t> and off-site data transfer; Data ingest from halls and Offline processing)</a:t>
            </a:r>
          </a:p>
          <a:p>
            <a:r>
              <a:rPr lang="en-US" dirty="0"/>
              <a:t>Monitor and Automate</a:t>
            </a:r>
          </a:p>
          <a:p>
            <a:pPr lvl="1"/>
            <a:r>
              <a:rPr lang="en-US" dirty="0"/>
              <a:t>Add monitoring that focuses on service availability, not just up/down state</a:t>
            </a:r>
          </a:p>
          <a:p>
            <a:r>
              <a:rPr lang="en-US" dirty="0"/>
              <a:t>Regularize Configuration Management of systems, networks, and software tools</a:t>
            </a:r>
          </a:p>
          <a:p>
            <a:r>
              <a:rPr lang="en-US" dirty="0">
                <a:latin typeface="Arial"/>
                <a:cs typeface="Arial"/>
              </a:rPr>
              <a:t>Focus on Services, not just servers</a:t>
            </a:r>
          </a:p>
          <a:p>
            <a:r>
              <a:rPr lang="en-US" dirty="0">
                <a:latin typeface="Arial"/>
                <a:cs typeface="Arial"/>
              </a:rPr>
              <a:t>Rearchitect-assessing a change to the storage model</a:t>
            </a:r>
          </a:p>
          <a:p>
            <a:endParaRPr lang="en-US" dirty="0">
              <a:latin typeface="Arial"/>
              <a:cs typeface="Arial"/>
            </a:endParaRP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t>Scientific Computing Update</a:t>
            </a:r>
            <a:endParaRPr lang="en-US" dirty="0"/>
          </a:p>
        </p:txBody>
      </p:sp>
      <p:sp>
        <p:nvSpPr>
          <p:cNvPr id="5" name="Slide Number Placeholder 4"/>
          <p:cNvSpPr>
            <a:spLocks noGrp="1"/>
          </p:cNvSpPr>
          <p:nvPr>
            <p:ph type="sldNum" sz="quarter" idx="12"/>
          </p:nvPr>
        </p:nvSpPr>
        <p:spPr/>
        <p:txBody>
          <a:bodyPr/>
          <a:lstStyle/>
          <a:p>
            <a:fld id="{07E1C93C-5050-FC42-8F10-D22D4F119D13}" type="slidenum">
              <a:rPr lang="en-US" smtClean="0"/>
              <a:pPr/>
              <a:t>3</a:t>
            </a:fld>
            <a:endParaRPr lang="en-US" dirty="0"/>
          </a:p>
        </p:txBody>
      </p:sp>
      <p:sp>
        <p:nvSpPr>
          <p:cNvPr id="6" name="TextBox 5"/>
          <p:cNvSpPr txBox="1"/>
          <p:nvPr/>
        </p:nvSpPr>
        <p:spPr>
          <a:xfrm>
            <a:off x="308919" y="4419600"/>
            <a:ext cx="8464378" cy="1477328"/>
          </a:xfrm>
          <a:prstGeom prst="rect">
            <a:avLst/>
          </a:prstGeom>
          <a:noFill/>
        </p:spPr>
        <p:txBody>
          <a:bodyPr wrap="square" rtlCol="0" anchor="t">
            <a:spAutoFit/>
          </a:bodyPr>
          <a:lstStyle/>
          <a:p>
            <a:r>
              <a:rPr lang="en-US" i="1" dirty="0"/>
              <a:t>Many of these changes have deep roots in the production systems, which incur long lead times, but we have had some early successes, particularly in new system and network designs for off-site processing.</a:t>
            </a:r>
          </a:p>
          <a:p>
            <a:endParaRPr lang="en-US" i="1" dirty="0"/>
          </a:p>
          <a:p>
            <a:endParaRPr lang="en-US" i="1" dirty="0"/>
          </a:p>
        </p:txBody>
      </p:sp>
      <p:sp>
        <p:nvSpPr>
          <p:cNvPr id="7" name="TextBox 6">
            <a:extLst>
              <a:ext uri="{FF2B5EF4-FFF2-40B4-BE49-F238E27FC236}">
                <a16:creationId xmlns:a16="http://schemas.microsoft.com/office/drawing/2014/main" id="{CB58EC7A-FA8F-984C-BEA3-1D90DD580DBE}"/>
              </a:ext>
            </a:extLst>
          </p:cNvPr>
          <p:cNvSpPr txBox="1"/>
          <p:nvPr/>
        </p:nvSpPr>
        <p:spPr>
          <a:xfrm>
            <a:off x="6934200" y="990600"/>
            <a:ext cx="1672253" cy="369332"/>
          </a:xfrm>
          <a:prstGeom prst="rect">
            <a:avLst/>
          </a:prstGeom>
          <a:noFill/>
        </p:spPr>
        <p:txBody>
          <a:bodyPr wrap="none" rtlCol="0">
            <a:spAutoFit/>
          </a:bodyPr>
          <a:lstStyle/>
          <a:p>
            <a:r>
              <a:rPr lang="en-US" i="1" dirty="0"/>
              <a:t>Credit B. Hess</a:t>
            </a:r>
          </a:p>
        </p:txBody>
      </p:sp>
    </p:spTree>
    <p:extLst>
      <p:ext uri="{BB962C8B-B14F-4D97-AF65-F5344CB8AC3E}">
        <p14:creationId xmlns:p14="http://schemas.microsoft.com/office/powerpoint/2010/main" val="1015026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F78D-7AF0-9F48-AAD1-590CCEF9A59B}"/>
              </a:ext>
            </a:extLst>
          </p:cNvPr>
          <p:cNvSpPr>
            <a:spLocks noGrp="1"/>
          </p:cNvSpPr>
          <p:nvPr>
            <p:ph type="title"/>
          </p:nvPr>
        </p:nvSpPr>
        <p:spPr/>
        <p:txBody>
          <a:bodyPr/>
          <a:lstStyle/>
          <a:p>
            <a:r>
              <a:rPr lang="en-US" dirty="0"/>
              <a:t>Memory usage on the farm</a:t>
            </a:r>
          </a:p>
        </p:txBody>
      </p:sp>
      <p:pic>
        <p:nvPicPr>
          <p:cNvPr id="5" name="Content Placeholder 4">
            <a:extLst>
              <a:ext uri="{FF2B5EF4-FFF2-40B4-BE49-F238E27FC236}">
                <a16:creationId xmlns:a16="http://schemas.microsoft.com/office/drawing/2014/main" id="{EA501061-D2BA-9D44-BF4A-E21121B217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2633" y="1325357"/>
            <a:ext cx="3890664" cy="4343401"/>
          </a:xfrm>
        </p:spPr>
      </p:pic>
      <p:pic>
        <p:nvPicPr>
          <p:cNvPr id="7" name="Picture 6">
            <a:extLst>
              <a:ext uri="{FF2B5EF4-FFF2-40B4-BE49-F238E27FC236}">
                <a16:creationId xmlns:a16="http://schemas.microsoft.com/office/drawing/2014/main" id="{30A84B9C-AC5B-1D47-81DB-96FF968354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219199"/>
            <a:ext cx="4454008" cy="4425747"/>
          </a:xfrm>
          <a:prstGeom prst="rect">
            <a:avLst/>
          </a:prstGeom>
        </p:spPr>
      </p:pic>
      <p:sp>
        <p:nvSpPr>
          <p:cNvPr id="8" name="TextBox 7">
            <a:extLst>
              <a:ext uri="{FF2B5EF4-FFF2-40B4-BE49-F238E27FC236}">
                <a16:creationId xmlns:a16="http://schemas.microsoft.com/office/drawing/2014/main" id="{ACC3615C-B97C-064F-AF57-D93852B04E81}"/>
              </a:ext>
            </a:extLst>
          </p:cNvPr>
          <p:cNvSpPr txBox="1"/>
          <p:nvPr/>
        </p:nvSpPr>
        <p:spPr>
          <a:xfrm>
            <a:off x="1547842" y="914400"/>
            <a:ext cx="2262158" cy="369332"/>
          </a:xfrm>
          <a:prstGeom prst="rect">
            <a:avLst/>
          </a:prstGeom>
          <a:noFill/>
        </p:spPr>
        <p:txBody>
          <a:bodyPr wrap="none" rtlCol="0">
            <a:spAutoFit/>
          </a:bodyPr>
          <a:lstStyle/>
          <a:p>
            <a:r>
              <a:rPr lang="en-US" dirty="0"/>
              <a:t>Memory Requested </a:t>
            </a:r>
          </a:p>
        </p:txBody>
      </p:sp>
      <p:sp>
        <p:nvSpPr>
          <p:cNvPr id="9" name="TextBox 8">
            <a:extLst>
              <a:ext uri="{FF2B5EF4-FFF2-40B4-BE49-F238E27FC236}">
                <a16:creationId xmlns:a16="http://schemas.microsoft.com/office/drawing/2014/main" id="{424DE3E8-32AE-6C4E-B1AD-24C423F9E257}"/>
              </a:ext>
            </a:extLst>
          </p:cNvPr>
          <p:cNvSpPr txBox="1"/>
          <p:nvPr/>
        </p:nvSpPr>
        <p:spPr>
          <a:xfrm>
            <a:off x="6172200" y="914400"/>
            <a:ext cx="1620957" cy="369332"/>
          </a:xfrm>
          <a:prstGeom prst="rect">
            <a:avLst/>
          </a:prstGeom>
          <a:noFill/>
        </p:spPr>
        <p:txBody>
          <a:bodyPr wrap="none" rtlCol="0">
            <a:spAutoFit/>
          </a:bodyPr>
          <a:lstStyle/>
          <a:p>
            <a:r>
              <a:rPr lang="en-US" dirty="0"/>
              <a:t>Memory Used</a:t>
            </a:r>
          </a:p>
        </p:txBody>
      </p:sp>
      <p:sp>
        <p:nvSpPr>
          <p:cNvPr id="10" name="TextBox 9">
            <a:extLst>
              <a:ext uri="{FF2B5EF4-FFF2-40B4-BE49-F238E27FC236}">
                <a16:creationId xmlns:a16="http://schemas.microsoft.com/office/drawing/2014/main" id="{0EB24FEC-DF1B-AA40-8FDC-604E292880A3}"/>
              </a:ext>
            </a:extLst>
          </p:cNvPr>
          <p:cNvSpPr txBox="1"/>
          <p:nvPr/>
        </p:nvSpPr>
        <p:spPr>
          <a:xfrm>
            <a:off x="990600" y="5486400"/>
            <a:ext cx="5801653" cy="923330"/>
          </a:xfrm>
          <a:prstGeom prst="rect">
            <a:avLst/>
          </a:prstGeom>
          <a:noFill/>
        </p:spPr>
        <p:txBody>
          <a:bodyPr wrap="none" rtlCol="0">
            <a:spAutoFit/>
          </a:bodyPr>
          <a:lstStyle/>
          <a:p>
            <a:r>
              <a:rPr lang="en-US" dirty="0"/>
              <a:t>Working to understand ‘quirks’ and develop better tools</a:t>
            </a:r>
          </a:p>
          <a:p>
            <a:endParaRPr lang="en-US" dirty="0"/>
          </a:p>
          <a:p>
            <a:r>
              <a:rPr lang="en-US" dirty="0"/>
              <a:t>Looking for more feedback</a:t>
            </a:r>
          </a:p>
        </p:txBody>
      </p:sp>
    </p:spTree>
    <p:extLst>
      <p:ext uri="{BB962C8B-B14F-4D97-AF65-F5344CB8AC3E}">
        <p14:creationId xmlns:p14="http://schemas.microsoft.com/office/powerpoint/2010/main" val="3021640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1AA8B-4CB9-9543-A503-AFD5656F4DD0}"/>
              </a:ext>
            </a:extLst>
          </p:cNvPr>
          <p:cNvSpPr>
            <a:spLocks noGrp="1"/>
          </p:cNvSpPr>
          <p:nvPr>
            <p:ph type="title"/>
          </p:nvPr>
        </p:nvSpPr>
        <p:spPr/>
        <p:txBody>
          <a:bodyPr/>
          <a:lstStyle/>
          <a:p>
            <a:r>
              <a:rPr lang="en-US" dirty="0"/>
              <a:t>Planning</a:t>
            </a:r>
          </a:p>
        </p:txBody>
      </p:sp>
      <p:sp>
        <p:nvSpPr>
          <p:cNvPr id="3" name="Content Placeholder 2">
            <a:extLst>
              <a:ext uri="{FF2B5EF4-FFF2-40B4-BE49-F238E27FC236}">
                <a16:creationId xmlns:a16="http://schemas.microsoft.com/office/drawing/2014/main" id="{5DF7E8DA-1A3A-C048-B711-CFD83CCCB8B7}"/>
              </a:ext>
            </a:extLst>
          </p:cNvPr>
          <p:cNvSpPr>
            <a:spLocks noGrp="1"/>
          </p:cNvSpPr>
          <p:nvPr>
            <p:ph idx="1"/>
          </p:nvPr>
        </p:nvSpPr>
        <p:spPr/>
        <p:txBody>
          <a:bodyPr/>
          <a:lstStyle/>
          <a:p>
            <a:r>
              <a:rPr lang="en-US" dirty="0"/>
              <a:t>The goals are collaborative, which means we have to build a shared vision</a:t>
            </a:r>
          </a:p>
          <a:p>
            <a:r>
              <a:rPr lang="en-US" dirty="0"/>
              <a:t>The Distributed computing planning has paid off.</a:t>
            </a:r>
          </a:p>
          <a:p>
            <a:r>
              <a:rPr lang="en-US" dirty="0"/>
              <a:t>ENP—investments in disk and </a:t>
            </a:r>
            <a:r>
              <a:rPr lang="en-US" dirty="0" err="1"/>
              <a:t>cpu</a:t>
            </a:r>
            <a:r>
              <a:rPr lang="en-US"/>
              <a:t> in FY19 </a:t>
            </a:r>
          </a:p>
          <a:p>
            <a:r>
              <a:rPr lang="en-US" dirty="0"/>
              <a:t>Preliminary planning has started</a:t>
            </a:r>
          </a:p>
          <a:p>
            <a:pPr lvl="1"/>
            <a:r>
              <a:rPr lang="en-US" dirty="0"/>
              <a:t>Last spring—three white papers with a two year outlook</a:t>
            </a:r>
          </a:p>
          <a:p>
            <a:pPr lvl="1"/>
            <a:r>
              <a:rPr lang="en-US" dirty="0"/>
              <a:t>Machine Learning, HPC into the future and </a:t>
            </a:r>
            <a:r>
              <a:rPr lang="en-US" dirty="0" err="1"/>
              <a:t>SciComp</a:t>
            </a:r>
            <a:r>
              <a:rPr lang="en-US" dirty="0"/>
              <a:t> Ops</a:t>
            </a:r>
          </a:p>
          <a:p>
            <a:pPr lvl="1"/>
            <a:r>
              <a:rPr lang="en-US" dirty="0"/>
              <a:t>The Scientific Computing Ops white paper  has formed a basis for IT internal work and points of discussion across the lab</a:t>
            </a:r>
          </a:p>
          <a:p>
            <a:r>
              <a:rPr lang="en-US" dirty="0"/>
              <a:t> More will be white papers will be commissioned (I’m the bottle neck…)</a:t>
            </a:r>
          </a:p>
          <a:p>
            <a:r>
              <a:rPr lang="en-US" dirty="0"/>
              <a:t>For FY20, the Lab agenda includes three formal white paper deliverables</a:t>
            </a:r>
          </a:p>
          <a:p>
            <a:pPr lvl="1"/>
            <a:r>
              <a:rPr lang="en-US" dirty="0"/>
              <a:t>Develop an outline and plan for a modern distributed approach to bulk data processing.</a:t>
            </a:r>
          </a:p>
          <a:p>
            <a:pPr lvl="1"/>
            <a:r>
              <a:rPr lang="en-US" dirty="0"/>
              <a:t> Develop an outline and plan for a modern approach to data storage and management</a:t>
            </a:r>
          </a:p>
          <a:p>
            <a:pPr lvl="1"/>
            <a:r>
              <a:rPr lang="en-US" dirty="0"/>
              <a:t> Develop white paper on integrating current efforts into a programmatic approach that includes actions based on Lab Leadership Meeting at ASCR request targeted towards earning a core competency  </a:t>
            </a:r>
          </a:p>
          <a:p>
            <a:endParaRPr lang="en-US" dirty="0"/>
          </a:p>
          <a:p>
            <a:pPr marL="685800" lvl="2" indent="0">
              <a:buNone/>
            </a:pPr>
            <a:endParaRPr lang="en-US" dirty="0"/>
          </a:p>
          <a:p>
            <a:pPr marL="342900" lvl="1" indent="0">
              <a:buNone/>
            </a:pPr>
            <a:endParaRPr lang="en-US" dirty="0"/>
          </a:p>
          <a:p>
            <a:pPr marL="342900" lvl="1" indent="0">
              <a:buNone/>
            </a:pPr>
            <a:r>
              <a:rPr lang="en-US" dirty="0"/>
              <a:t>		</a:t>
            </a:r>
          </a:p>
        </p:txBody>
      </p:sp>
      <p:pic>
        <p:nvPicPr>
          <p:cNvPr id="5" name="Picture 4">
            <a:extLst>
              <a:ext uri="{FF2B5EF4-FFF2-40B4-BE49-F238E27FC236}">
                <a16:creationId xmlns:a16="http://schemas.microsoft.com/office/drawing/2014/main" id="{362FE610-F6DB-8243-9CCF-8FCA941E88C8}"/>
              </a:ext>
            </a:extLst>
          </p:cNvPr>
          <p:cNvPicPr>
            <a:picLocks noChangeAspect="1"/>
          </p:cNvPicPr>
          <p:nvPr/>
        </p:nvPicPr>
        <p:blipFill>
          <a:blip r:embed="rId2"/>
          <a:stretch>
            <a:fillRect/>
          </a:stretch>
        </p:blipFill>
        <p:spPr>
          <a:xfrm>
            <a:off x="457200" y="5257800"/>
            <a:ext cx="7575956" cy="684629"/>
          </a:xfrm>
          <a:prstGeom prst="rect">
            <a:avLst/>
          </a:prstGeom>
        </p:spPr>
      </p:pic>
    </p:spTree>
    <p:extLst>
      <p:ext uri="{BB962C8B-B14F-4D97-AF65-F5344CB8AC3E}">
        <p14:creationId xmlns:p14="http://schemas.microsoft.com/office/powerpoint/2010/main" val="2945766590"/>
      </p:ext>
    </p:extLst>
  </p:cSld>
  <p:clrMapOvr>
    <a:masterClrMapping/>
  </p:clrMapOvr>
</p:sld>
</file>

<file path=ppt/theme/theme1.xml><?xml version="1.0" encoding="utf-8"?>
<a:theme xmlns:a="http://schemas.openxmlformats.org/drawingml/2006/main" name="JLab_PowerPoint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JLab_PowerPoint1</Template>
  <TotalTime>34809</TotalTime>
  <Words>415</Words>
  <Application>Microsoft Macintosh PowerPoint</Application>
  <PresentationFormat>On-screen Show (4:3)</PresentationFormat>
  <Paragraphs>55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ＭＳ Ｐゴシック</vt:lpstr>
      <vt:lpstr>PingFangSC-Regular</vt:lpstr>
      <vt:lpstr>Arial</vt:lpstr>
      <vt:lpstr>Calibri</vt:lpstr>
      <vt:lpstr>Times</vt:lpstr>
      <vt:lpstr>JLab_PowerPoint1</vt:lpstr>
      <vt:lpstr>Planning    Roundtable   Amber Boehnlein IT Division Director</vt:lpstr>
      <vt:lpstr>SciComp Reorg</vt:lpstr>
      <vt:lpstr>What do we hope to achieve with the Reorg?</vt:lpstr>
      <vt:lpstr>Memory usage on the farm</vt:lpstr>
      <vt:lpstr>Planning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Division</dc:title>
  <dc:creator>Roy Whitney</dc:creator>
  <cp:lastModifiedBy>Amber Boehnlein</cp:lastModifiedBy>
  <cp:revision>318</cp:revision>
  <cp:lastPrinted>2017-01-05T14:57:44Z</cp:lastPrinted>
  <dcterms:created xsi:type="dcterms:W3CDTF">2010-08-09T13:46:45Z</dcterms:created>
  <dcterms:modified xsi:type="dcterms:W3CDTF">2019-09-10T16:51:47Z</dcterms:modified>
</cp:coreProperties>
</file>