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25"/>
  </p:notesMasterIdLst>
  <p:sldIdLst>
    <p:sldId id="256" r:id="rId2"/>
    <p:sldId id="431" r:id="rId3"/>
    <p:sldId id="435" r:id="rId4"/>
    <p:sldId id="493" r:id="rId5"/>
    <p:sldId id="579" r:id="rId6"/>
    <p:sldId id="337" r:id="rId7"/>
    <p:sldId id="436" r:id="rId8"/>
    <p:sldId id="438" r:id="rId9"/>
    <p:sldId id="497" r:id="rId10"/>
    <p:sldId id="582" r:id="rId11"/>
    <p:sldId id="581" r:id="rId12"/>
    <p:sldId id="583" r:id="rId13"/>
    <p:sldId id="584" r:id="rId14"/>
    <p:sldId id="500" r:id="rId15"/>
    <p:sldId id="496" r:id="rId16"/>
    <p:sldId id="590" r:id="rId17"/>
    <p:sldId id="422" r:id="rId18"/>
    <p:sldId id="499" r:id="rId19"/>
    <p:sldId id="591" r:id="rId20"/>
    <p:sldId id="585" r:id="rId21"/>
    <p:sldId id="587" r:id="rId22"/>
    <p:sldId id="588" r:id="rId23"/>
    <p:sldId id="589" r:id="rId24"/>
  </p:sldIdLst>
  <p:sldSz cx="9144000" cy="6858000" type="screen4x3"/>
  <p:notesSz cx="6858000" cy="9144000"/>
  <p:defaultTex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EEFFFF"/>
    <a:srgbClr val="0CB107"/>
    <a:srgbClr val="00C2BE"/>
    <a:srgbClr val="2426FF"/>
    <a:srgbClr val="EBEBEB"/>
    <a:srgbClr val="E6CF00"/>
    <a:srgbClr val="9314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p:restoredTop sz="88776"/>
  </p:normalViewPr>
  <p:slideViewPr>
    <p:cSldViewPr>
      <p:cViewPr varScale="1">
        <p:scale>
          <a:sx n="113" d="100"/>
          <a:sy n="113" d="100"/>
        </p:scale>
        <p:origin x="2288" y="176"/>
      </p:cViewPr>
      <p:guideLst>
        <p:guide orient="horz" pos="2160"/>
        <p:guide pos="2880"/>
      </p:guideLst>
    </p:cSldViewPr>
  </p:slideViewPr>
  <p:outlineViewPr>
    <p:cViewPr>
      <p:scale>
        <a:sx n="33" d="100"/>
        <a:sy n="33" d="100"/>
      </p:scale>
      <p:origin x="0" y="-26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317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17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a:lvl1pPr>
          </a:lstStyle>
          <a:p>
            <a:pPr>
              <a:defRPr/>
            </a:pPr>
            <a:endParaRPr lang="en-US"/>
          </a:p>
        </p:txBody>
      </p:sp>
      <p:sp>
        <p:nvSpPr>
          <p:cNvPr id="317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a:lvl1pPr>
          </a:lstStyle>
          <a:p>
            <a:pPr>
              <a:defRPr/>
            </a:pPr>
            <a:fld id="{8892FAC2-3510-1743-97FA-2C94410C5D4F}" type="slidenum">
              <a:rPr lang="en-US"/>
              <a:pPr>
                <a:defRPr/>
              </a:pPr>
              <a:t>‹#›</a:t>
            </a:fld>
            <a:endParaRPr lang="en-US"/>
          </a:p>
        </p:txBody>
      </p:sp>
    </p:spTree>
    <p:extLst>
      <p:ext uri="{BB962C8B-B14F-4D97-AF65-F5344CB8AC3E}">
        <p14:creationId xmlns:p14="http://schemas.microsoft.com/office/powerpoint/2010/main" val="30338556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6BA2BEC3-DC3D-1642-BF86-0385AC709E57}" type="slidenum">
              <a:rPr lang="en-US"/>
              <a:pPr/>
              <a:t>1</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Image from PANDA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15</a:t>
            </a:fld>
            <a:endParaRPr lang="en-US"/>
          </a:p>
        </p:txBody>
      </p:sp>
    </p:spTree>
    <p:extLst>
      <p:ext uri="{BB962C8B-B14F-4D97-AF65-F5344CB8AC3E}">
        <p14:creationId xmlns:p14="http://schemas.microsoft.com/office/powerpoint/2010/main" val="3722654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92FAC2-3510-1743-97FA-2C94410C5D4F}" type="slidenum">
              <a:rPr lang="en-US" smtClean="0"/>
              <a:pPr>
                <a:defRPr/>
              </a:pPr>
              <a:t>16</a:t>
            </a:fld>
            <a:endParaRPr lang="en-US"/>
          </a:p>
        </p:txBody>
      </p:sp>
    </p:spTree>
    <p:extLst>
      <p:ext uri="{BB962C8B-B14F-4D97-AF65-F5344CB8AC3E}">
        <p14:creationId xmlns:p14="http://schemas.microsoft.com/office/powerpoint/2010/main" val="2965181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92FAC2-3510-1743-97FA-2C94410C5D4F}" type="slidenum">
              <a:rPr lang="en-US" smtClean="0"/>
              <a:pPr>
                <a:defRPr/>
              </a:pPr>
              <a:t>17</a:t>
            </a:fld>
            <a:endParaRPr lang="en-US"/>
          </a:p>
        </p:txBody>
      </p:sp>
    </p:spTree>
    <p:extLst>
      <p:ext uri="{BB962C8B-B14F-4D97-AF65-F5344CB8AC3E}">
        <p14:creationId xmlns:p14="http://schemas.microsoft.com/office/powerpoint/2010/main" val="3919572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ERR Committee feedback: 1) Need more detailed plan for final design and fabrication of Moller; what-if scenarios for contingencies; what exactly are we missing with ½ run time and will we still have something to publish with even less statistics?</a:t>
            </a:r>
          </a:p>
          <a:p>
            <a:r>
              <a:rPr lang="en-US" dirty="0"/>
              <a:t>2) Need detailed breakdown of systematic uncertainties for </a:t>
            </a:r>
            <a:r>
              <a:rPr lang="en-US" dirty="0" err="1"/>
              <a:t>q.el</a:t>
            </a:r>
            <a:r>
              <a:rPr lang="en-US" dirty="0"/>
              <a:t>. d(</a:t>
            </a:r>
            <a:r>
              <a:rPr lang="en-US" dirty="0" err="1"/>
              <a:t>e,ep</a:t>
            </a:r>
            <a:r>
              <a:rPr lang="en-US" dirty="0"/>
              <a:t>)</a:t>
            </a:r>
          </a:p>
          <a:p>
            <a:r>
              <a:rPr lang="en-US" dirty="0"/>
              <a:t>3) More clarification how we can publish in 2 years instead of 4</a:t>
            </a:r>
          </a:p>
          <a:p>
            <a:r>
              <a:rPr lang="en-US" dirty="0"/>
              <a:t>4) Who will be responsible for overall run preparations, software, …</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18</a:t>
            </a:fld>
            <a:endParaRPr lang="en-US"/>
          </a:p>
        </p:txBody>
      </p:sp>
    </p:spTree>
    <p:extLst>
      <p:ext uri="{BB962C8B-B14F-4D97-AF65-F5344CB8AC3E}">
        <p14:creationId xmlns:p14="http://schemas.microsoft.com/office/powerpoint/2010/main" val="2250124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22</a:t>
            </a:fld>
            <a:endParaRPr lang="en-US"/>
          </a:p>
        </p:txBody>
      </p:sp>
    </p:spTree>
    <p:extLst>
      <p:ext uri="{BB962C8B-B14F-4D97-AF65-F5344CB8AC3E}">
        <p14:creationId xmlns:p14="http://schemas.microsoft.com/office/powerpoint/2010/main" val="1850224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2</a:t>
            </a:fld>
            <a:endParaRPr lang="en-US"/>
          </a:p>
        </p:txBody>
      </p:sp>
    </p:spTree>
    <p:extLst>
      <p:ext uri="{BB962C8B-B14F-4D97-AF65-F5344CB8AC3E}">
        <p14:creationId xmlns:p14="http://schemas.microsoft.com/office/powerpoint/2010/main" val="159787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fontAlgn="base" hangingPunct="1">
              <a:spcBef>
                <a:spcPct val="0"/>
              </a:spcBef>
              <a:spcAft>
                <a:spcPct val="0"/>
              </a:spcAft>
            </a:pPr>
            <a:fld id="{D6370C3E-5204-AF4D-8AF4-2FBEC8DDCAED}" type="slidenum">
              <a:rPr lang="en-US" sz="1200"/>
              <a:pPr eaLnBrk="1" fontAlgn="base" hangingPunct="1">
                <a:spcBef>
                  <a:spcPct val="0"/>
                </a:spcBef>
                <a:spcAft>
                  <a:spcPct val="0"/>
                </a:spcAft>
              </a:pPr>
              <a:t>4</a:t>
            </a:fld>
            <a:endParaRPr 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dirty="0">
                <a:latin typeface="Calibri" charset="0"/>
              </a:rPr>
              <a:t>Example of statistics achievable with specified running conditions vs. proposal</a:t>
            </a:r>
          </a:p>
        </p:txBody>
      </p:sp>
    </p:spTree>
    <p:extLst>
      <p:ext uri="{BB962C8B-B14F-4D97-AF65-F5344CB8AC3E}">
        <p14:creationId xmlns:p14="http://schemas.microsoft.com/office/powerpoint/2010/main" val="718172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94F2D4-20F0-0E4F-89B0-BD5F2F323452}" type="slidenum">
              <a:rPr lang="en-US" sz="1300"/>
              <a:pPr eaLnBrk="1" hangingPunct="1"/>
              <a:t>5</a:t>
            </a:fld>
            <a:endParaRPr lang="en-US" sz="130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50537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FC6992A6-A82E-43D0-A077-F8223F86E17D}" type="slidenum">
              <a:rPr lang="en-US" smtClean="0"/>
              <a:pPr>
                <a:defRPr/>
              </a:pPr>
              <a:t>6</a:t>
            </a:fld>
            <a:endParaRPr lang="en-US"/>
          </a:p>
        </p:txBody>
      </p:sp>
    </p:spTree>
    <p:extLst>
      <p:ext uri="{BB962C8B-B14F-4D97-AF65-F5344CB8AC3E}">
        <p14:creationId xmlns:p14="http://schemas.microsoft.com/office/powerpoint/2010/main" val="4248460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t>
            </a:r>
            <a:r>
              <a:rPr lang="en-US" dirty="0" err="1"/>
              <a:t>FoM</a:t>
            </a:r>
            <a:r>
              <a:rPr lang="en-US" dirty="0"/>
              <a:t> during production running about 65-70%, mostly due to reduced polarization but partially due to overhead. No-field includes no Solenoid field! All “days” are “calendar days”</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9</a:t>
            </a:fld>
            <a:endParaRPr lang="en-US"/>
          </a:p>
        </p:txBody>
      </p:sp>
    </p:spTree>
    <p:extLst>
      <p:ext uri="{BB962C8B-B14F-4D97-AF65-F5344CB8AC3E}">
        <p14:creationId xmlns:p14="http://schemas.microsoft.com/office/powerpoint/2010/main" val="124121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RGB had “muon” and “photon” triggers raising the total to 15 kHz. Expect 5 kHz for </a:t>
            </a:r>
            <a:r>
              <a:rPr lang="en-US" dirty="0" err="1"/>
              <a:t>inbending</a:t>
            </a:r>
            <a:r>
              <a:rPr lang="en-US" dirty="0"/>
              <a:t>, up to 10 kHz for </a:t>
            </a:r>
            <a:r>
              <a:rPr lang="en-US" dirty="0" err="1"/>
              <a:t>outbending</a:t>
            </a:r>
            <a:endParaRPr lang="en-US" dirty="0"/>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10</a:t>
            </a:fld>
            <a:endParaRPr lang="en-US"/>
          </a:p>
        </p:txBody>
      </p:sp>
    </p:spTree>
    <p:extLst>
      <p:ext uri="{BB962C8B-B14F-4D97-AF65-F5344CB8AC3E}">
        <p14:creationId xmlns:p14="http://schemas.microsoft.com/office/powerpoint/2010/main" val="705530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12</a:t>
            </a:fld>
            <a:endParaRPr lang="en-US"/>
          </a:p>
        </p:txBody>
      </p:sp>
    </p:spTree>
    <p:extLst>
      <p:ext uri="{BB962C8B-B14F-4D97-AF65-F5344CB8AC3E}">
        <p14:creationId xmlns:p14="http://schemas.microsoft.com/office/powerpoint/2010/main" val="3663779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 uncertainties based on EG1dvcs.</a:t>
            </a:r>
          </a:p>
        </p:txBody>
      </p:sp>
      <p:sp>
        <p:nvSpPr>
          <p:cNvPr id="4" name="Slide Number Placeholder 3"/>
          <p:cNvSpPr>
            <a:spLocks noGrp="1"/>
          </p:cNvSpPr>
          <p:nvPr>
            <p:ph type="sldNum" sz="quarter" idx="5"/>
          </p:nvPr>
        </p:nvSpPr>
        <p:spPr/>
        <p:txBody>
          <a:bodyPr/>
          <a:lstStyle/>
          <a:p>
            <a:pPr>
              <a:defRPr/>
            </a:pPr>
            <a:fld id="{8892FAC2-3510-1743-97FA-2C94410C5D4F}" type="slidenum">
              <a:rPr lang="en-US" smtClean="0"/>
              <a:pPr>
                <a:defRPr/>
              </a:pPr>
              <a:t>14</a:t>
            </a:fld>
            <a:endParaRPr lang="en-US"/>
          </a:p>
        </p:txBody>
      </p:sp>
    </p:spTree>
    <p:extLst>
      <p:ext uri="{BB962C8B-B14F-4D97-AF65-F5344CB8AC3E}">
        <p14:creationId xmlns:p14="http://schemas.microsoft.com/office/powerpoint/2010/main" val="108641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2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545267-AE6C-BD4A-9BB9-EE4841335240}" type="slidenum">
              <a:rPr lang="en-US"/>
              <a:pPr>
                <a:defRPr/>
              </a:pPr>
              <a:t>‹#›</a:t>
            </a:fld>
            <a:endParaRPr lang="en-US"/>
          </a:p>
        </p:txBody>
      </p:sp>
    </p:spTree>
    <p:extLst>
      <p:ext uri="{BB962C8B-B14F-4D97-AF65-F5344CB8AC3E}">
        <p14:creationId xmlns:p14="http://schemas.microsoft.com/office/powerpoint/2010/main" val="150429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3C82C6-7BAD-4845-B528-DDA48D23C10B}" type="slidenum">
              <a:rPr lang="en-US"/>
              <a:pPr>
                <a:defRPr/>
              </a:pPr>
              <a:t>‹#›</a:t>
            </a:fld>
            <a:endParaRPr lang="en-US"/>
          </a:p>
        </p:txBody>
      </p:sp>
    </p:spTree>
    <p:extLst>
      <p:ext uri="{BB962C8B-B14F-4D97-AF65-F5344CB8AC3E}">
        <p14:creationId xmlns:p14="http://schemas.microsoft.com/office/powerpoint/2010/main" val="2982831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60CAB3-2C36-5E40-8A28-711A2A91E7A4}" type="slidenum">
              <a:rPr lang="en-US"/>
              <a:pPr>
                <a:defRPr/>
              </a:pPr>
              <a:t>‹#›</a:t>
            </a:fld>
            <a:endParaRPr lang="en-US"/>
          </a:p>
        </p:txBody>
      </p:sp>
    </p:spTree>
    <p:extLst>
      <p:ext uri="{BB962C8B-B14F-4D97-AF65-F5344CB8AC3E}">
        <p14:creationId xmlns:p14="http://schemas.microsoft.com/office/powerpoint/2010/main" val="715340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4A7C56-ADD1-4A4F-9F5D-759AE578C7EB}" type="slidenum">
              <a:rPr lang="en-US"/>
              <a:pPr>
                <a:defRPr/>
              </a:pPr>
              <a:t>‹#›</a:t>
            </a:fld>
            <a:endParaRPr lang="en-US"/>
          </a:p>
        </p:txBody>
      </p:sp>
    </p:spTree>
    <p:extLst>
      <p:ext uri="{BB962C8B-B14F-4D97-AF65-F5344CB8AC3E}">
        <p14:creationId xmlns:p14="http://schemas.microsoft.com/office/powerpoint/2010/main" val="1367620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593E2-9D45-FE4E-8BF8-47C54D1C05B1}" type="slidenum">
              <a:rPr lang="en-US"/>
              <a:pPr>
                <a:defRPr/>
              </a:pPr>
              <a:t>‹#›</a:t>
            </a:fld>
            <a:endParaRPr lang="en-US"/>
          </a:p>
        </p:txBody>
      </p:sp>
    </p:spTree>
    <p:extLst>
      <p:ext uri="{BB962C8B-B14F-4D97-AF65-F5344CB8AC3E}">
        <p14:creationId xmlns:p14="http://schemas.microsoft.com/office/powerpoint/2010/main" val="3425092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18E559-1F2A-4E4D-9A2E-2DB310AE50E2}" type="slidenum">
              <a:rPr lang="en-US"/>
              <a:pPr>
                <a:defRPr/>
              </a:pPr>
              <a:t>‹#›</a:t>
            </a:fld>
            <a:endParaRPr lang="en-US"/>
          </a:p>
        </p:txBody>
      </p:sp>
    </p:spTree>
    <p:extLst>
      <p:ext uri="{BB962C8B-B14F-4D97-AF65-F5344CB8AC3E}">
        <p14:creationId xmlns:p14="http://schemas.microsoft.com/office/powerpoint/2010/main" val="3875288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8AD05A-2EB2-1F48-918B-440173FEDCE1}" type="slidenum">
              <a:rPr lang="en-US"/>
              <a:pPr>
                <a:defRPr/>
              </a:pPr>
              <a:t>‹#›</a:t>
            </a:fld>
            <a:endParaRPr lang="en-US"/>
          </a:p>
        </p:txBody>
      </p:sp>
    </p:spTree>
    <p:extLst>
      <p:ext uri="{BB962C8B-B14F-4D97-AF65-F5344CB8AC3E}">
        <p14:creationId xmlns:p14="http://schemas.microsoft.com/office/powerpoint/2010/main" val="2947412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1CE4C2-967B-4648-B53D-A501FFB2DFA0}" type="slidenum">
              <a:rPr lang="en-US"/>
              <a:pPr>
                <a:defRPr/>
              </a:pPr>
              <a:t>‹#›</a:t>
            </a:fld>
            <a:endParaRPr lang="en-US"/>
          </a:p>
        </p:txBody>
      </p:sp>
    </p:spTree>
    <p:extLst>
      <p:ext uri="{BB962C8B-B14F-4D97-AF65-F5344CB8AC3E}">
        <p14:creationId xmlns:p14="http://schemas.microsoft.com/office/powerpoint/2010/main" val="2179372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B123B9-F45E-3346-9578-B7DBAD51010E}" type="slidenum">
              <a:rPr lang="en-US"/>
              <a:pPr>
                <a:defRPr/>
              </a:pPr>
              <a:t>‹#›</a:t>
            </a:fld>
            <a:endParaRPr lang="en-US"/>
          </a:p>
        </p:txBody>
      </p:sp>
    </p:spTree>
    <p:extLst>
      <p:ext uri="{BB962C8B-B14F-4D97-AF65-F5344CB8AC3E}">
        <p14:creationId xmlns:p14="http://schemas.microsoft.com/office/powerpoint/2010/main" val="1054425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31614A-3F3D-424E-AE0D-849F9C805602}" type="slidenum">
              <a:rPr lang="en-US"/>
              <a:pPr>
                <a:defRPr/>
              </a:pPr>
              <a:t>‹#›</a:t>
            </a:fld>
            <a:endParaRPr lang="en-US"/>
          </a:p>
        </p:txBody>
      </p:sp>
    </p:spTree>
    <p:extLst>
      <p:ext uri="{BB962C8B-B14F-4D97-AF65-F5344CB8AC3E}">
        <p14:creationId xmlns:p14="http://schemas.microsoft.com/office/powerpoint/2010/main" val="1227533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E4589D-46A3-AD41-9543-8837FD161FE5}" type="slidenum">
              <a:rPr lang="en-US"/>
              <a:pPr>
                <a:defRPr/>
              </a:pPr>
              <a:t>‹#›</a:t>
            </a:fld>
            <a:endParaRPr lang="en-US"/>
          </a:p>
        </p:txBody>
      </p:sp>
    </p:spTree>
    <p:extLst>
      <p:ext uri="{BB962C8B-B14F-4D97-AF65-F5344CB8AC3E}">
        <p14:creationId xmlns:p14="http://schemas.microsoft.com/office/powerpoint/2010/main" val="4205854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CAFFC-D498-EF44-8146-FE216E43A572}" type="slidenum">
              <a:rPr lang="en-US"/>
              <a:pPr>
                <a:defRPr/>
              </a:pPr>
              <a:t>‹#›</a:t>
            </a:fld>
            <a:endParaRPr lang="en-US"/>
          </a:p>
        </p:txBody>
      </p:sp>
    </p:spTree>
    <p:extLst>
      <p:ext uri="{BB962C8B-B14F-4D97-AF65-F5344CB8AC3E}">
        <p14:creationId xmlns:p14="http://schemas.microsoft.com/office/powerpoint/2010/main" val="72512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BEBEB"/>
            </a:gs>
            <a:gs pos="50000">
              <a:schemeClr val="accent1"/>
            </a:gs>
            <a:gs pos="100000">
              <a:srgbClr val="EBEBEB"/>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defRPr/>
            </a:pPr>
            <a:endParaRPr lang="en-US"/>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a:defRPr/>
            </a:pPr>
            <a:endParaRPr lang="en-US"/>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007E3AF3-8E8A-AB47-ABE8-D610EC81D4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6" Type="http://schemas.openxmlformats.org/officeDocument/2006/relationships/image" Target="../media/image24.tiff"/><Relationship Id="rId5" Type="http://schemas.openxmlformats.org/officeDocument/2006/relationships/image" Target="../media/image23.emf"/><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w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4.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0" y="0"/>
            <a:ext cx="9144000" cy="1668415"/>
          </a:xfrm>
        </p:spPr>
        <p:txBody>
          <a:bodyPr/>
          <a:lstStyle/>
          <a:p>
            <a:pPr eaLnBrk="1" hangingPunct="1">
              <a:lnSpc>
                <a:spcPts val="4400"/>
              </a:lnSpc>
              <a:spcBef>
                <a:spcPts val="0"/>
              </a:spcBef>
            </a:pPr>
            <a:r>
              <a:rPr lang="en-US" sz="4000" dirty="0">
                <a:latin typeface="Arial" charset="0"/>
                <a:ea typeface="Osaka" charset="0"/>
                <a:cs typeface="Osaka" charset="0"/>
              </a:rPr>
              <a:t>Readiness Status </a:t>
            </a:r>
            <a:br>
              <a:rPr lang="en-US" sz="4000" dirty="0">
                <a:latin typeface="Arial" charset="0"/>
                <a:ea typeface="Osaka" charset="0"/>
                <a:cs typeface="Osaka" charset="0"/>
              </a:rPr>
            </a:br>
            <a:r>
              <a:rPr lang="en-US" sz="2800" dirty="0">
                <a:latin typeface="Arial" charset="0"/>
                <a:ea typeface="Osaka" charset="0"/>
                <a:cs typeface="Osaka" charset="0"/>
              </a:rPr>
              <a:t>CLAS12 Run Group C</a:t>
            </a:r>
            <a:br>
              <a:rPr lang="en-US" sz="2800" dirty="0">
                <a:latin typeface="Arial" charset="0"/>
                <a:ea typeface="Osaka" charset="0"/>
                <a:cs typeface="Osaka" charset="0"/>
              </a:rPr>
            </a:br>
            <a:r>
              <a:rPr lang="en-US" sz="2800" dirty="0">
                <a:latin typeface="Arial" charset="0"/>
                <a:ea typeface="Osaka" charset="0"/>
                <a:cs typeface="Osaka" charset="0"/>
              </a:rPr>
              <a:t>June 19, 2019</a:t>
            </a:r>
            <a:endParaRPr lang="en-US" sz="4000" dirty="0">
              <a:latin typeface="Arial" charset="0"/>
              <a:ea typeface="Osaka" charset="0"/>
              <a:cs typeface="Osaka" charset="0"/>
            </a:endParaRPr>
          </a:p>
        </p:txBody>
      </p:sp>
      <p:sp>
        <p:nvSpPr>
          <p:cNvPr id="15362" name="Rectangle 3"/>
          <p:cNvSpPr>
            <a:spLocks noGrp="1" noChangeArrowheads="1"/>
          </p:cNvSpPr>
          <p:nvPr>
            <p:ph type="subTitle" idx="1"/>
          </p:nvPr>
        </p:nvSpPr>
        <p:spPr>
          <a:xfrm>
            <a:off x="1219200" y="5243752"/>
            <a:ext cx="7391400" cy="1143000"/>
          </a:xfrm>
        </p:spPr>
        <p:txBody>
          <a:bodyPr/>
          <a:lstStyle/>
          <a:p>
            <a:pPr eaLnBrk="1" hangingPunct="1"/>
            <a:endParaRPr lang="en-US" sz="2400" b="1" dirty="0">
              <a:solidFill>
                <a:srgbClr val="2426FF"/>
              </a:solidFill>
              <a:latin typeface="Arial" charset="0"/>
              <a:ea typeface="Osaka" charset="0"/>
              <a:cs typeface="Osaka" charset="0"/>
            </a:endParaRPr>
          </a:p>
          <a:p>
            <a:pPr eaLnBrk="1" hangingPunct="1"/>
            <a:r>
              <a:rPr lang="en-US" sz="2400" dirty="0">
                <a:solidFill>
                  <a:srgbClr val="2426FF"/>
                </a:solidFill>
                <a:latin typeface="Arial" charset="0"/>
                <a:ea typeface="Osaka" charset="0"/>
                <a:cs typeface="Osaka" charset="0"/>
              </a:rPr>
              <a:t>Sebastian Kuhn, </a:t>
            </a:r>
            <a:r>
              <a:rPr lang="en-US" sz="2400" i="1" dirty="0">
                <a:solidFill>
                  <a:srgbClr val="2426FF"/>
                </a:solidFill>
                <a:latin typeface="Arial" charset="0"/>
                <a:ea typeface="Osaka" charset="0"/>
                <a:cs typeface="Osaka" charset="0"/>
              </a:rPr>
              <a:t>Old Dominion University</a:t>
            </a:r>
            <a:endParaRPr lang="en-US" sz="2400" dirty="0">
              <a:solidFill>
                <a:srgbClr val="2426FF"/>
              </a:solidFill>
              <a:latin typeface="Arial" charset="0"/>
              <a:ea typeface="Osaka" charset="0"/>
              <a:cs typeface="Osaka" charset="0"/>
            </a:endParaRPr>
          </a:p>
        </p:txBody>
      </p:sp>
      <p:pic>
        <p:nvPicPr>
          <p:cNvPr id="2" name="Picture 1">
            <a:extLst>
              <a:ext uri="{FF2B5EF4-FFF2-40B4-BE49-F238E27FC236}">
                <a16:creationId xmlns:a16="http://schemas.microsoft.com/office/drawing/2014/main" id="{F0184FC3-6E69-5040-8C3E-4EDD04FE2A47}"/>
              </a:ext>
            </a:extLst>
          </p:cNvPr>
          <p:cNvPicPr>
            <a:picLocks noChangeAspect="1"/>
          </p:cNvPicPr>
          <p:nvPr/>
        </p:nvPicPr>
        <p:blipFill>
          <a:blip r:embed="rId3"/>
          <a:stretch>
            <a:fillRect/>
          </a:stretch>
        </p:blipFill>
        <p:spPr>
          <a:xfrm flipH="1">
            <a:off x="0" y="2471315"/>
            <a:ext cx="9144000" cy="19153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06DA3-ACD1-1C40-BD52-CEE563019735}"/>
              </a:ext>
            </a:extLst>
          </p:cNvPr>
          <p:cNvSpPr>
            <a:spLocks noGrp="1"/>
          </p:cNvSpPr>
          <p:nvPr>
            <p:ph type="title"/>
          </p:nvPr>
        </p:nvSpPr>
        <p:spPr/>
        <p:txBody>
          <a:bodyPr/>
          <a:lstStyle/>
          <a:p>
            <a:r>
              <a:rPr lang="en-US" dirty="0"/>
              <a:t>Trigger and Data Rate</a:t>
            </a:r>
          </a:p>
        </p:txBody>
      </p:sp>
      <p:sp>
        <p:nvSpPr>
          <p:cNvPr id="3" name="Content Placeholder 2">
            <a:extLst>
              <a:ext uri="{FF2B5EF4-FFF2-40B4-BE49-F238E27FC236}">
                <a16:creationId xmlns:a16="http://schemas.microsoft.com/office/drawing/2014/main" id="{E3D16E93-91B6-D34C-91D9-C1D275E6ADAB}"/>
              </a:ext>
            </a:extLst>
          </p:cNvPr>
          <p:cNvSpPr>
            <a:spLocks noGrp="1"/>
          </p:cNvSpPr>
          <p:nvPr>
            <p:ph idx="1"/>
          </p:nvPr>
        </p:nvSpPr>
        <p:spPr>
          <a:xfrm>
            <a:off x="381000" y="1981200"/>
            <a:ext cx="8610600" cy="990600"/>
          </a:xfrm>
        </p:spPr>
        <p:txBody>
          <a:bodyPr/>
          <a:lstStyle/>
          <a:p>
            <a:r>
              <a:rPr lang="en-US" sz="2400" dirty="0"/>
              <a:t>Same trigger as RG B (e</a:t>
            </a:r>
            <a:r>
              <a:rPr lang="en-US" sz="2400" baseline="30000" dirty="0"/>
              <a:t>-</a:t>
            </a:r>
            <a:r>
              <a:rPr lang="en-US" sz="2400" dirty="0"/>
              <a:t> in Forward Tracker + random)</a:t>
            </a:r>
          </a:p>
          <a:p>
            <a:r>
              <a:rPr lang="en-US" sz="2400" dirty="0"/>
              <a:t>Data rate about 1/3 of RG B, about 2/3 of total data on tape</a:t>
            </a:r>
            <a:endParaRPr lang="en-US" sz="2800" dirty="0"/>
          </a:p>
        </p:txBody>
      </p:sp>
      <p:sp>
        <p:nvSpPr>
          <p:cNvPr id="8" name="TextBox 7">
            <a:extLst>
              <a:ext uri="{FF2B5EF4-FFF2-40B4-BE49-F238E27FC236}">
                <a16:creationId xmlns:a16="http://schemas.microsoft.com/office/drawing/2014/main" id="{37E974A2-A930-C34D-9479-E420667C29D5}"/>
              </a:ext>
            </a:extLst>
          </p:cNvPr>
          <p:cNvSpPr txBox="1"/>
          <p:nvPr/>
        </p:nvSpPr>
        <p:spPr>
          <a:xfrm>
            <a:off x="914400" y="3150751"/>
            <a:ext cx="457200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400" dirty="0"/>
              <a:t>PCAL+ECAL=300 MeV corresponds P</a:t>
            </a:r>
            <a:r>
              <a:rPr lang="en-US" sz="1400" baseline="-25000" dirty="0"/>
              <a:t>e</a:t>
            </a:r>
            <a:r>
              <a:rPr lang="en-US" sz="1400" dirty="0"/>
              <a:t>~1.6 GeV  when trigger is 100% effective.  W &lt; 4.0, y &lt; 0.85</a:t>
            </a:r>
          </a:p>
        </p:txBody>
      </p:sp>
      <p:pic>
        <p:nvPicPr>
          <p:cNvPr id="9" name="Content Placeholder 3" descr="xB_diff_Esumcuts_2667.png">
            <a:extLst>
              <a:ext uri="{FF2B5EF4-FFF2-40B4-BE49-F238E27FC236}">
                <a16:creationId xmlns:a16="http://schemas.microsoft.com/office/drawing/2014/main" id="{CAA1632E-7BB3-CC41-866A-6DAB6ACC9859}"/>
              </a:ext>
            </a:extLst>
          </p:cNvPr>
          <p:cNvPicPr>
            <a:picLocks noChangeAspect="1"/>
          </p:cNvPicPr>
          <p:nvPr/>
        </p:nvPicPr>
        <p:blipFill rotWithShape="1">
          <a:blip r:embed="rId3">
            <a:extLst>
              <a:ext uri="{28A0092B-C50C-407E-A947-70E740481C1C}">
                <a14:useLocalDpi xmlns:a14="http://schemas.microsoft.com/office/drawing/2010/main" val="0"/>
              </a:ext>
            </a:extLst>
          </a:blip>
          <a:srcRect l="2396" r="773"/>
          <a:stretch/>
        </p:blipFill>
        <p:spPr bwMode="auto">
          <a:xfrm>
            <a:off x="214412" y="3657446"/>
            <a:ext cx="2985988" cy="297243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Content Placeholder 5" descr="W_diff_Esumcuts_2667.png">
            <a:extLst>
              <a:ext uri="{FF2B5EF4-FFF2-40B4-BE49-F238E27FC236}">
                <a16:creationId xmlns:a16="http://schemas.microsoft.com/office/drawing/2014/main" id="{12A7780C-C165-4D41-B602-1C429222971C}"/>
              </a:ext>
            </a:extLst>
          </p:cNvPr>
          <p:cNvPicPr>
            <a:picLocks noChangeAspect="1"/>
          </p:cNvPicPr>
          <p:nvPr/>
        </p:nvPicPr>
        <p:blipFill rotWithShape="1">
          <a:blip r:embed="rId4">
            <a:extLst>
              <a:ext uri="{28A0092B-C50C-407E-A947-70E740481C1C}">
                <a14:useLocalDpi xmlns:a14="http://schemas.microsoft.com/office/drawing/2010/main" val="0"/>
              </a:ext>
            </a:extLst>
          </a:blip>
          <a:srcRect l="3207" r="1315"/>
          <a:stretch/>
        </p:blipFill>
        <p:spPr>
          <a:xfrm>
            <a:off x="3429000" y="3704118"/>
            <a:ext cx="2898055" cy="2925763"/>
          </a:xfrm>
          <a:prstGeom prst="rect">
            <a:avLst/>
          </a:prstGeom>
        </p:spPr>
      </p:pic>
      <p:graphicFrame>
        <p:nvGraphicFramePr>
          <p:cNvPr id="13" name="Table 12">
            <a:extLst>
              <a:ext uri="{FF2B5EF4-FFF2-40B4-BE49-F238E27FC236}">
                <a16:creationId xmlns:a16="http://schemas.microsoft.com/office/drawing/2014/main" id="{F3A8C0B3-D579-1E4D-AE69-E8E75946073B}"/>
              </a:ext>
            </a:extLst>
          </p:cNvPr>
          <p:cNvGraphicFramePr>
            <a:graphicFrameLocks noGrp="1"/>
          </p:cNvGraphicFramePr>
          <p:nvPr/>
        </p:nvGraphicFramePr>
        <p:xfrm>
          <a:off x="6327055" y="3025580"/>
          <a:ext cx="2816946" cy="3604301"/>
        </p:xfrm>
        <a:graphic>
          <a:graphicData uri="http://schemas.openxmlformats.org/drawingml/2006/table">
            <a:tbl>
              <a:tblPr firstRow="1" bandRow="1"/>
              <a:tblGrid>
                <a:gridCol w="1408473">
                  <a:extLst>
                    <a:ext uri="{9D8B030D-6E8A-4147-A177-3AD203B41FA5}">
                      <a16:colId xmlns:a16="http://schemas.microsoft.com/office/drawing/2014/main" val="867600947"/>
                    </a:ext>
                  </a:extLst>
                </a:gridCol>
                <a:gridCol w="1408473">
                  <a:extLst>
                    <a:ext uri="{9D8B030D-6E8A-4147-A177-3AD203B41FA5}">
                      <a16:colId xmlns:a16="http://schemas.microsoft.com/office/drawing/2014/main" val="2289531359"/>
                    </a:ext>
                  </a:extLst>
                </a:gridCol>
              </a:tblGrid>
              <a:tr h="386056">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050" dirty="0"/>
                        <a:t>Target</a:t>
                      </a:r>
                    </a:p>
                  </a:txBody>
                  <a:tcP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1050" dirty="0"/>
                        <a:t>LD2</a:t>
                      </a:r>
                    </a:p>
                  </a:txBody>
                  <a:tcP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3892258316"/>
                  </a:ext>
                </a:extLst>
              </a:tr>
              <a:tr h="386056">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HTCC</a:t>
                      </a:r>
                    </a:p>
                  </a:txBody>
                  <a:tcP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5B9BD5">
                        <a:shade val="60000"/>
                      </a:srgbClr>
                    </a:solidFill>
                  </a:tcPr>
                </a:tc>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&gt; 2 phe</a:t>
                      </a:r>
                    </a:p>
                  </a:txBody>
                  <a:tcP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5B9BD5">
                        <a:shade val="60000"/>
                      </a:srgbClr>
                    </a:solidFill>
                  </a:tcPr>
                </a:tc>
                <a:extLst>
                  <a:ext uri="{0D108BD9-81ED-4DB2-BD59-A6C34878D82A}">
                    <a16:rowId xmlns:a16="http://schemas.microsoft.com/office/drawing/2014/main" val="1376407349"/>
                  </a:ext>
                </a:extLst>
              </a:tr>
              <a:tr h="386056">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ECAL+PCAL</a:t>
                      </a:r>
                    </a:p>
                  </a:txBody>
                  <a:tcPr>
                    <a:lnL>
                      <a:noFill/>
                    </a:lnL>
                    <a:lnR>
                      <a:noFill/>
                    </a:lnR>
                    <a:lnT>
                      <a:noFill/>
                    </a:lnT>
                    <a:lnB>
                      <a:no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&gt; 250-300 MeV</a:t>
                      </a:r>
                    </a:p>
                  </a:txBody>
                  <a:tcPr>
                    <a:lnL>
                      <a:noFill/>
                    </a:lnL>
                    <a:lnR>
                      <a:noFill/>
                    </a:lnR>
                    <a:lnT>
                      <a:noFill/>
                    </a:lnT>
                    <a:lnB>
                      <a:no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954375230"/>
                  </a:ext>
                </a:extLst>
              </a:tr>
              <a:tr h="386056">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DC ROAD</a:t>
                      </a:r>
                    </a:p>
                  </a:txBody>
                  <a:tcPr>
                    <a:lnL>
                      <a:noFill/>
                    </a:lnL>
                    <a:lnR>
                      <a:noFill/>
                    </a:lnR>
                    <a:lnT>
                      <a:noFill/>
                    </a:lnT>
                    <a:lnB>
                      <a:noFill/>
                    </a:lnB>
                    <a:lnTlToBr w="12700" cmpd="sng">
                      <a:noFill/>
                      <a:prstDash val="solid"/>
                    </a:lnTlToBr>
                    <a:lnBlToTr w="12700" cmpd="sng">
                      <a:noFill/>
                      <a:prstDash val="solid"/>
                    </a:lnBlToTr>
                    <a:solidFill>
                      <a:srgbClr val="5B9BD5">
                        <a:shade val="60000"/>
                      </a:srgbClr>
                    </a:solidFill>
                  </a:tcPr>
                </a:tc>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Data based</a:t>
                      </a:r>
                    </a:p>
                  </a:txBody>
                  <a:tcPr>
                    <a:lnL>
                      <a:noFill/>
                    </a:lnL>
                    <a:lnR>
                      <a:noFill/>
                    </a:lnR>
                    <a:lnT>
                      <a:noFill/>
                    </a:lnT>
                    <a:lnB>
                      <a:noFill/>
                    </a:lnB>
                    <a:lnTlToBr w="12700" cmpd="sng">
                      <a:noFill/>
                      <a:prstDash val="solid"/>
                    </a:lnTlToBr>
                    <a:lnBlToTr w="12700" cmpd="sng">
                      <a:noFill/>
                      <a:prstDash val="solid"/>
                    </a:lnBlToTr>
                    <a:solidFill>
                      <a:srgbClr val="5B9BD5">
                        <a:shade val="60000"/>
                      </a:srgbClr>
                    </a:solidFill>
                  </a:tcPr>
                </a:tc>
                <a:extLst>
                  <a:ext uri="{0D108BD9-81ED-4DB2-BD59-A6C34878D82A}">
                    <a16:rowId xmlns:a16="http://schemas.microsoft.com/office/drawing/2014/main" val="3480261130"/>
                  </a:ext>
                </a:extLst>
              </a:tr>
              <a:tr h="386056">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Track-PCALU</a:t>
                      </a:r>
                    </a:p>
                  </a:txBody>
                  <a:tcPr>
                    <a:lnL>
                      <a:noFill/>
                    </a:lnL>
                    <a:lnR>
                      <a:noFill/>
                    </a:lnR>
                    <a:lnT>
                      <a:noFill/>
                    </a:lnT>
                    <a:lnB>
                      <a:no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Space correlation</a:t>
                      </a:r>
                    </a:p>
                  </a:txBody>
                  <a:tcPr>
                    <a:lnL>
                      <a:noFill/>
                    </a:lnL>
                    <a:lnR>
                      <a:noFill/>
                    </a:lnR>
                    <a:lnT>
                      <a:noFill/>
                    </a:lnT>
                    <a:lnB>
                      <a:no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4100933268"/>
                  </a:ext>
                </a:extLst>
              </a:tr>
              <a:tr h="386056">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Sign of the particle</a:t>
                      </a:r>
                    </a:p>
                  </a:txBody>
                  <a:tcPr>
                    <a:lnL>
                      <a:noFill/>
                    </a:lnL>
                    <a:lnR>
                      <a:noFill/>
                    </a:lnR>
                    <a:lnT>
                      <a:noFill/>
                    </a:lnT>
                    <a:lnB>
                      <a:noFill/>
                    </a:lnB>
                    <a:lnTlToBr w="12700" cmpd="sng">
                      <a:noFill/>
                      <a:prstDash val="solid"/>
                    </a:lnTlToBr>
                    <a:lnBlToTr w="12700" cmpd="sng">
                      <a:noFill/>
                      <a:prstDash val="solid"/>
                    </a:lnBlToTr>
                    <a:solidFill>
                      <a:srgbClr val="5B9BD5">
                        <a:shade val="60000"/>
                      </a:srgbClr>
                    </a:solidFill>
                  </a:tcPr>
                </a:tc>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Negative</a:t>
                      </a:r>
                    </a:p>
                  </a:txBody>
                  <a:tcPr>
                    <a:lnL>
                      <a:noFill/>
                    </a:lnL>
                    <a:lnR>
                      <a:noFill/>
                    </a:lnR>
                    <a:lnT>
                      <a:noFill/>
                    </a:lnT>
                    <a:lnB>
                      <a:noFill/>
                    </a:lnB>
                    <a:lnTlToBr w="12700" cmpd="sng">
                      <a:noFill/>
                      <a:prstDash val="solid"/>
                    </a:lnTlToBr>
                    <a:lnBlToTr w="12700" cmpd="sng">
                      <a:noFill/>
                      <a:prstDash val="solid"/>
                    </a:lnBlToTr>
                    <a:solidFill>
                      <a:srgbClr val="5B9BD5">
                        <a:shade val="60000"/>
                      </a:srgbClr>
                    </a:solidFill>
                  </a:tcPr>
                </a:tc>
                <a:extLst>
                  <a:ext uri="{0D108BD9-81ED-4DB2-BD59-A6C34878D82A}">
                    <a16:rowId xmlns:a16="http://schemas.microsoft.com/office/drawing/2014/main" val="3416287356"/>
                  </a:ext>
                </a:extLst>
              </a:tr>
              <a:tr h="461706">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Trigger purity</a:t>
                      </a:r>
                    </a:p>
                  </a:txBody>
                  <a:tcPr>
                    <a:lnL>
                      <a:noFill/>
                    </a:lnL>
                    <a:lnR>
                      <a:noFill/>
                    </a:lnR>
                    <a:lnT>
                      <a:noFill/>
                    </a:lnT>
                    <a:lnB>
                      <a:no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b="1" dirty="0">
                          <a:solidFill>
                            <a:srgbClr val="FF0000"/>
                          </a:solidFill>
                        </a:rPr>
                        <a:t>54%</a:t>
                      </a:r>
                      <a:r>
                        <a:rPr lang="en-US" sz="1050" dirty="0"/>
                        <a:t> of events have PID=11 particle</a:t>
                      </a:r>
                    </a:p>
                  </a:txBody>
                  <a:tcPr>
                    <a:lnL>
                      <a:noFill/>
                    </a:lnL>
                    <a:lnR>
                      <a:noFill/>
                    </a:lnR>
                    <a:lnT>
                      <a:noFill/>
                    </a:lnT>
                    <a:lnB>
                      <a:no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393331102"/>
                  </a:ext>
                </a:extLst>
              </a:tr>
              <a:tr h="386056">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Current</a:t>
                      </a:r>
                    </a:p>
                  </a:txBody>
                  <a:tcPr>
                    <a:lnL>
                      <a:noFill/>
                    </a:lnL>
                    <a:lnR>
                      <a:noFill/>
                    </a:lnR>
                    <a:lnT>
                      <a:noFill/>
                    </a:lnT>
                    <a:lnB>
                      <a:noFill/>
                    </a:lnB>
                    <a:lnTlToBr w="12700" cmpd="sng">
                      <a:noFill/>
                      <a:prstDash val="solid"/>
                    </a:lnTlToBr>
                    <a:lnBlToTr w="12700" cmpd="sng">
                      <a:noFill/>
                      <a:prstDash val="solid"/>
                    </a:lnBlToTr>
                    <a:solidFill>
                      <a:srgbClr val="5B9BD5">
                        <a:shade val="60000"/>
                      </a:srgbClr>
                    </a:solidFill>
                  </a:tcPr>
                </a:tc>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dirty="0"/>
                        <a:t>50 nA</a:t>
                      </a:r>
                    </a:p>
                  </a:txBody>
                  <a:tcPr>
                    <a:lnL>
                      <a:noFill/>
                    </a:lnL>
                    <a:lnR>
                      <a:noFill/>
                    </a:lnR>
                    <a:lnT>
                      <a:noFill/>
                    </a:lnT>
                    <a:lnB>
                      <a:noFill/>
                    </a:lnB>
                    <a:lnTlToBr w="12700" cmpd="sng">
                      <a:noFill/>
                      <a:prstDash val="solid"/>
                    </a:lnTlToBr>
                    <a:lnBlToTr w="12700" cmpd="sng">
                      <a:noFill/>
                      <a:prstDash val="solid"/>
                    </a:lnBlToTr>
                    <a:solidFill>
                      <a:srgbClr val="5B9BD5">
                        <a:shade val="60000"/>
                      </a:srgbClr>
                    </a:solidFill>
                  </a:tcPr>
                </a:tc>
                <a:extLst>
                  <a:ext uri="{0D108BD9-81ED-4DB2-BD59-A6C34878D82A}">
                    <a16:rowId xmlns:a16="http://schemas.microsoft.com/office/drawing/2014/main" val="2455943902"/>
                  </a:ext>
                </a:extLst>
              </a:tr>
              <a:tr h="440203">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b="1" dirty="0">
                          <a:solidFill>
                            <a:srgbClr val="FF0000"/>
                          </a:solidFill>
                        </a:rPr>
                        <a:t>Trigger Rate @50 nA</a:t>
                      </a:r>
                    </a:p>
                  </a:txBody>
                  <a:tcPr>
                    <a:lnL>
                      <a:noFill/>
                    </a:lnL>
                    <a:lnR>
                      <a:noFill/>
                    </a:lnR>
                    <a:lnT>
                      <a:noFill/>
                    </a:lnT>
                    <a:lnB>
                      <a:noFill/>
                    </a:lnB>
                    <a:lnTlToBr w="12700" cmpd="sng">
                      <a:noFill/>
                      <a:prstDash val="solid"/>
                    </a:lnTlToBr>
                    <a:lnBlToTr w="12700" cmpd="sng">
                      <a:noFill/>
                      <a:prstDash val="solid"/>
                    </a:lnBlToTr>
                    <a:solidFill>
                      <a:srgbClr val="5B9BD5"/>
                    </a:solidFill>
                  </a:tcPr>
                </a:tc>
                <a:tc>
                  <a:txBody>
                    <a:bodyPr/>
                    <a:lstStyle>
                      <a:lvl1pPr marL="0" algn="l" defTabSz="457200" rtl="0" eaLnBrk="1" latinLnBrk="0" hangingPunct="1">
                        <a:defRPr sz="1800" kern="1200">
                          <a:solidFill>
                            <a:schemeClr val="lt1"/>
                          </a:solidFill>
                          <a:latin typeface="Calibri" panose="020F0502020204030204"/>
                        </a:defRPr>
                      </a:lvl1pPr>
                      <a:lvl2pPr marL="457200" algn="l" defTabSz="457200" rtl="0" eaLnBrk="1" latinLnBrk="0" hangingPunct="1">
                        <a:defRPr sz="1800" kern="1200">
                          <a:solidFill>
                            <a:schemeClr val="lt1"/>
                          </a:solidFill>
                          <a:latin typeface="Calibri" panose="020F0502020204030204"/>
                        </a:defRPr>
                      </a:lvl2pPr>
                      <a:lvl3pPr marL="914400" algn="l" defTabSz="457200" rtl="0" eaLnBrk="1" latinLnBrk="0" hangingPunct="1">
                        <a:defRPr sz="1800" kern="1200">
                          <a:solidFill>
                            <a:schemeClr val="lt1"/>
                          </a:solidFill>
                          <a:latin typeface="Calibri" panose="020F0502020204030204"/>
                        </a:defRPr>
                      </a:lvl3pPr>
                      <a:lvl4pPr marL="1371600" algn="l" defTabSz="457200" rtl="0" eaLnBrk="1" latinLnBrk="0" hangingPunct="1">
                        <a:defRPr sz="1800" kern="1200">
                          <a:solidFill>
                            <a:schemeClr val="lt1"/>
                          </a:solidFill>
                          <a:latin typeface="Calibri" panose="020F0502020204030204"/>
                        </a:defRPr>
                      </a:lvl4pPr>
                      <a:lvl5pPr marL="1828800" algn="l" defTabSz="457200" rtl="0" eaLnBrk="1" latinLnBrk="0" hangingPunct="1">
                        <a:defRPr sz="1800" kern="1200">
                          <a:solidFill>
                            <a:schemeClr val="lt1"/>
                          </a:solidFill>
                          <a:latin typeface="Calibri" panose="020F0502020204030204"/>
                        </a:defRPr>
                      </a:lvl5pPr>
                      <a:lvl6pPr marL="2286000" algn="l" defTabSz="457200" rtl="0" eaLnBrk="1" latinLnBrk="0" hangingPunct="1">
                        <a:defRPr sz="1800" kern="1200">
                          <a:solidFill>
                            <a:schemeClr val="lt1"/>
                          </a:solidFill>
                          <a:latin typeface="Calibri" panose="020F0502020204030204"/>
                        </a:defRPr>
                      </a:lvl6pPr>
                      <a:lvl7pPr marL="2743200" algn="l" defTabSz="457200" rtl="0" eaLnBrk="1" latinLnBrk="0" hangingPunct="1">
                        <a:defRPr sz="1800" kern="1200">
                          <a:solidFill>
                            <a:schemeClr val="lt1"/>
                          </a:solidFill>
                          <a:latin typeface="Calibri" panose="020F0502020204030204"/>
                        </a:defRPr>
                      </a:lvl7pPr>
                      <a:lvl8pPr marL="3200400" algn="l" defTabSz="457200" rtl="0" eaLnBrk="1" latinLnBrk="0" hangingPunct="1">
                        <a:defRPr sz="1800" kern="1200">
                          <a:solidFill>
                            <a:schemeClr val="lt1"/>
                          </a:solidFill>
                          <a:latin typeface="Calibri" panose="020F0502020204030204"/>
                        </a:defRPr>
                      </a:lvl8pPr>
                      <a:lvl9pPr marL="3657600" algn="l" defTabSz="457200" rtl="0" eaLnBrk="1" latinLnBrk="0" hangingPunct="1">
                        <a:defRPr sz="1800" kern="1200">
                          <a:solidFill>
                            <a:schemeClr val="lt1"/>
                          </a:solidFill>
                          <a:latin typeface="Calibri" panose="020F0502020204030204"/>
                        </a:defRPr>
                      </a:lvl9pPr>
                    </a:lstStyle>
                    <a:p>
                      <a:r>
                        <a:rPr lang="en-US" sz="1050" b="1" dirty="0">
                          <a:solidFill>
                            <a:srgbClr val="FF0000"/>
                          </a:solidFill>
                        </a:rPr>
                        <a:t>5 kHz</a:t>
                      </a:r>
                    </a:p>
                  </a:txBody>
                  <a:tcPr>
                    <a:lnL>
                      <a:noFill/>
                    </a:lnL>
                    <a:lnR>
                      <a:noFill/>
                    </a:lnR>
                    <a:lnT>
                      <a:noFill/>
                    </a:lnT>
                    <a:lnB>
                      <a:no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818771518"/>
                  </a:ext>
                </a:extLst>
              </a:tr>
            </a:tbl>
          </a:graphicData>
        </a:graphic>
      </p:graphicFrame>
      <p:sp>
        <p:nvSpPr>
          <p:cNvPr id="14" name="TextBox 13">
            <a:extLst>
              <a:ext uri="{FF2B5EF4-FFF2-40B4-BE49-F238E27FC236}">
                <a16:creationId xmlns:a16="http://schemas.microsoft.com/office/drawing/2014/main" id="{8CD16B22-3B12-0346-AE69-45C4C296FB76}"/>
              </a:ext>
            </a:extLst>
          </p:cNvPr>
          <p:cNvSpPr txBox="1"/>
          <p:nvPr/>
        </p:nvSpPr>
        <p:spPr>
          <a:xfrm>
            <a:off x="6327055" y="6406662"/>
            <a:ext cx="2362200" cy="276999"/>
          </a:xfrm>
          <a:prstGeom prst="rect">
            <a:avLst/>
          </a:prstGeom>
          <a:noFill/>
        </p:spPr>
        <p:txBody>
          <a:bodyPr wrap="square" rtlCol="0">
            <a:spAutoFit/>
          </a:bodyPr>
          <a:lstStyle/>
          <a:p>
            <a:r>
              <a:rPr lang="en-US" dirty="0"/>
              <a:t>About double for </a:t>
            </a:r>
            <a:r>
              <a:rPr lang="en-US" dirty="0" err="1"/>
              <a:t>outbending</a:t>
            </a:r>
            <a:endParaRPr lang="en-US" dirty="0"/>
          </a:p>
        </p:txBody>
      </p:sp>
    </p:spTree>
    <p:extLst>
      <p:ext uri="{BB962C8B-B14F-4D97-AF65-F5344CB8AC3E}">
        <p14:creationId xmlns:p14="http://schemas.microsoft.com/office/powerpoint/2010/main" val="238938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A8B0A0-3394-BC41-AFF0-07F1B15BEEE2}"/>
              </a:ext>
            </a:extLst>
          </p:cNvPr>
          <p:cNvPicPr>
            <a:picLocks noChangeAspect="1"/>
          </p:cNvPicPr>
          <p:nvPr/>
        </p:nvPicPr>
        <p:blipFill>
          <a:blip r:embed="rId2"/>
          <a:stretch>
            <a:fillRect/>
          </a:stretch>
        </p:blipFill>
        <p:spPr>
          <a:xfrm>
            <a:off x="311150" y="190500"/>
            <a:ext cx="8521700" cy="6477000"/>
          </a:xfrm>
          <a:prstGeom prst="rect">
            <a:avLst/>
          </a:prstGeom>
        </p:spPr>
      </p:pic>
    </p:spTree>
    <p:extLst>
      <p:ext uri="{BB962C8B-B14F-4D97-AF65-F5344CB8AC3E}">
        <p14:creationId xmlns:p14="http://schemas.microsoft.com/office/powerpoint/2010/main" val="2821768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521EF1-181D-EA49-B86F-53523D98071E}"/>
              </a:ext>
            </a:extLst>
          </p:cNvPr>
          <p:cNvPicPr>
            <a:picLocks noChangeAspect="1"/>
          </p:cNvPicPr>
          <p:nvPr/>
        </p:nvPicPr>
        <p:blipFill>
          <a:blip r:embed="rId3"/>
          <a:stretch>
            <a:fillRect/>
          </a:stretch>
        </p:blipFill>
        <p:spPr>
          <a:xfrm>
            <a:off x="0" y="0"/>
            <a:ext cx="9144000" cy="5497033"/>
          </a:xfrm>
          <a:prstGeom prst="rect">
            <a:avLst/>
          </a:prstGeom>
        </p:spPr>
      </p:pic>
      <p:pic>
        <p:nvPicPr>
          <p:cNvPr id="3" name="Picture 2">
            <a:extLst>
              <a:ext uri="{FF2B5EF4-FFF2-40B4-BE49-F238E27FC236}">
                <a16:creationId xmlns:a16="http://schemas.microsoft.com/office/drawing/2014/main" id="{78DCF19E-40ED-A94B-A294-0A2455516544}"/>
              </a:ext>
            </a:extLst>
          </p:cNvPr>
          <p:cNvPicPr>
            <a:picLocks noChangeAspect="1"/>
          </p:cNvPicPr>
          <p:nvPr/>
        </p:nvPicPr>
        <p:blipFill>
          <a:blip r:embed="rId4"/>
          <a:stretch>
            <a:fillRect/>
          </a:stretch>
        </p:blipFill>
        <p:spPr>
          <a:xfrm>
            <a:off x="0" y="4804509"/>
            <a:ext cx="5044805" cy="2044255"/>
          </a:xfrm>
          <a:prstGeom prst="rect">
            <a:avLst/>
          </a:prstGeom>
        </p:spPr>
      </p:pic>
    </p:spTree>
    <p:extLst>
      <p:ext uri="{BB962C8B-B14F-4D97-AF65-F5344CB8AC3E}">
        <p14:creationId xmlns:p14="http://schemas.microsoft.com/office/powerpoint/2010/main" val="2672639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42260-1B1D-D94B-9B71-489D57FD5ACC}"/>
              </a:ext>
            </a:extLst>
          </p:cNvPr>
          <p:cNvPicPr>
            <a:picLocks noChangeAspect="1"/>
          </p:cNvPicPr>
          <p:nvPr/>
        </p:nvPicPr>
        <p:blipFill>
          <a:blip r:embed="rId2"/>
          <a:stretch>
            <a:fillRect/>
          </a:stretch>
        </p:blipFill>
        <p:spPr>
          <a:xfrm>
            <a:off x="11545" y="-256999"/>
            <a:ext cx="9105900" cy="3771900"/>
          </a:xfrm>
          <a:prstGeom prst="rect">
            <a:avLst/>
          </a:prstGeom>
        </p:spPr>
      </p:pic>
      <p:pic>
        <p:nvPicPr>
          <p:cNvPr id="3" name="Picture 2">
            <a:extLst>
              <a:ext uri="{FF2B5EF4-FFF2-40B4-BE49-F238E27FC236}">
                <a16:creationId xmlns:a16="http://schemas.microsoft.com/office/drawing/2014/main" id="{F8C5399D-9EE3-344C-AA12-DD3E811BD6DF}"/>
              </a:ext>
            </a:extLst>
          </p:cNvPr>
          <p:cNvPicPr>
            <a:picLocks noChangeAspect="1"/>
          </p:cNvPicPr>
          <p:nvPr/>
        </p:nvPicPr>
        <p:blipFill>
          <a:blip r:embed="rId3"/>
          <a:stretch>
            <a:fillRect/>
          </a:stretch>
        </p:blipFill>
        <p:spPr>
          <a:xfrm>
            <a:off x="6248400" y="0"/>
            <a:ext cx="1823717" cy="1628951"/>
          </a:xfrm>
          <a:prstGeom prst="rect">
            <a:avLst/>
          </a:prstGeom>
        </p:spPr>
      </p:pic>
      <p:pic>
        <p:nvPicPr>
          <p:cNvPr id="4" name="Picture 3">
            <a:extLst>
              <a:ext uri="{FF2B5EF4-FFF2-40B4-BE49-F238E27FC236}">
                <a16:creationId xmlns:a16="http://schemas.microsoft.com/office/drawing/2014/main" id="{42867210-CE43-DA45-8501-612F871ED130}"/>
              </a:ext>
            </a:extLst>
          </p:cNvPr>
          <p:cNvPicPr>
            <a:picLocks noChangeAspect="1"/>
          </p:cNvPicPr>
          <p:nvPr/>
        </p:nvPicPr>
        <p:blipFill>
          <a:blip r:embed="rId4"/>
          <a:stretch>
            <a:fillRect/>
          </a:stretch>
        </p:blipFill>
        <p:spPr>
          <a:xfrm>
            <a:off x="196850" y="4800600"/>
            <a:ext cx="8750300" cy="1892300"/>
          </a:xfrm>
          <a:prstGeom prst="rect">
            <a:avLst/>
          </a:prstGeom>
        </p:spPr>
      </p:pic>
      <p:sp>
        <p:nvSpPr>
          <p:cNvPr id="5" name="TextBox 4">
            <a:extLst>
              <a:ext uri="{FF2B5EF4-FFF2-40B4-BE49-F238E27FC236}">
                <a16:creationId xmlns:a16="http://schemas.microsoft.com/office/drawing/2014/main" id="{9219DD8B-05F4-4740-AD7E-83C5C54F48EC}"/>
              </a:ext>
            </a:extLst>
          </p:cNvPr>
          <p:cNvSpPr txBox="1"/>
          <p:nvPr/>
        </p:nvSpPr>
        <p:spPr>
          <a:xfrm>
            <a:off x="1752600" y="3897224"/>
            <a:ext cx="6096000" cy="369332"/>
          </a:xfrm>
          <a:prstGeom prst="rect">
            <a:avLst/>
          </a:prstGeom>
          <a:noFill/>
        </p:spPr>
        <p:txBody>
          <a:bodyPr wrap="square" rtlCol="0">
            <a:spAutoFit/>
          </a:bodyPr>
          <a:lstStyle/>
          <a:p>
            <a:r>
              <a:rPr lang="en-US" sz="1800" dirty="0"/>
              <a:t>New </a:t>
            </a:r>
            <a:r>
              <a:rPr lang="en-US" sz="1800" dirty="0" err="1"/>
              <a:t>Møller</a:t>
            </a:r>
            <a:r>
              <a:rPr lang="en-US" sz="1800" dirty="0"/>
              <a:t> Cone Configurations</a:t>
            </a:r>
          </a:p>
        </p:txBody>
      </p:sp>
      <p:pic>
        <p:nvPicPr>
          <p:cNvPr id="6" name="Picture 5">
            <a:extLst>
              <a:ext uri="{FF2B5EF4-FFF2-40B4-BE49-F238E27FC236}">
                <a16:creationId xmlns:a16="http://schemas.microsoft.com/office/drawing/2014/main" id="{FF7EA8BA-992F-5B47-B8F9-A0BE05A5E1BA}"/>
              </a:ext>
            </a:extLst>
          </p:cNvPr>
          <p:cNvPicPr>
            <a:picLocks noChangeAspect="1"/>
          </p:cNvPicPr>
          <p:nvPr/>
        </p:nvPicPr>
        <p:blipFill>
          <a:blip r:embed="rId5"/>
          <a:stretch>
            <a:fillRect/>
          </a:stretch>
        </p:blipFill>
        <p:spPr>
          <a:xfrm>
            <a:off x="583045" y="-255676"/>
            <a:ext cx="7251700" cy="4152900"/>
          </a:xfrm>
          <a:prstGeom prst="rect">
            <a:avLst/>
          </a:prstGeom>
        </p:spPr>
      </p:pic>
      <p:pic>
        <p:nvPicPr>
          <p:cNvPr id="7" name="Picture 6">
            <a:extLst>
              <a:ext uri="{FF2B5EF4-FFF2-40B4-BE49-F238E27FC236}">
                <a16:creationId xmlns:a16="http://schemas.microsoft.com/office/drawing/2014/main" id="{2FC544BD-033A-504A-97F5-0E6194E9477A}"/>
              </a:ext>
            </a:extLst>
          </p:cNvPr>
          <p:cNvPicPr>
            <a:picLocks noChangeAspect="1"/>
          </p:cNvPicPr>
          <p:nvPr/>
        </p:nvPicPr>
        <p:blipFill>
          <a:blip r:embed="rId6"/>
          <a:stretch>
            <a:fillRect/>
          </a:stretch>
        </p:blipFill>
        <p:spPr>
          <a:xfrm>
            <a:off x="0" y="4218000"/>
            <a:ext cx="9144000" cy="2640000"/>
          </a:xfrm>
          <a:prstGeom prst="rect">
            <a:avLst/>
          </a:prstGeom>
        </p:spPr>
      </p:pic>
    </p:spTree>
    <p:extLst>
      <p:ext uri="{BB962C8B-B14F-4D97-AF65-F5344CB8AC3E}">
        <p14:creationId xmlns:p14="http://schemas.microsoft.com/office/powerpoint/2010/main" val="42319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DC4DD-74B6-0443-82E1-6781CB74BFA4}"/>
              </a:ext>
            </a:extLst>
          </p:cNvPr>
          <p:cNvSpPr>
            <a:spLocks noGrp="1"/>
          </p:cNvSpPr>
          <p:nvPr>
            <p:ph type="title"/>
          </p:nvPr>
        </p:nvSpPr>
        <p:spPr>
          <a:xfrm>
            <a:off x="685800" y="0"/>
            <a:ext cx="7772400" cy="1143000"/>
          </a:xfrm>
        </p:spPr>
        <p:txBody>
          <a:bodyPr/>
          <a:lstStyle/>
          <a:p>
            <a:r>
              <a:rPr lang="en-US" dirty="0"/>
              <a:t>Extraction of </a:t>
            </a:r>
            <a:r>
              <a:rPr lang="en-US" dirty="0" err="1"/>
              <a:t>P</a:t>
            </a:r>
            <a:r>
              <a:rPr lang="en-US" baseline="-25000" dirty="0" err="1"/>
              <a:t>beam</a:t>
            </a:r>
            <a:r>
              <a:rPr lang="en-US" dirty="0"/>
              <a:t>*</a:t>
            </a:r>
            <a:r>
              <a:rPr lang="en-US" dirty="0" err="1"/>
              <a:t>P</a:t>
            </a:r>
            <a:r>
              <a:rPr lang="en-US" baseline="-25000" dirty="0" err="1"/>
              <a:t>target</a:t>
            </a:r>
            <a:endParaRPr lang="en-US" baseline="-25000" dirty="0"/>
          </a:p>
        </p:txBody>
      </p:sp>
      <p:sp>
        <p:nvSpPr>
          <p:cNvPr id="8" name="Content Placeholder 2">
            <a:extLst>
              <a:ext uri="{FF2B5EF4-FFF2-40B4-BE49-F238E27FC236}">
                <a16:creationId xmlns:a16="http://schemas.microsoft.com/office/drawing/2014/main" id="{790011C4-AF47-8341-BF32-B624ACA3DC11}"/>
              </a:ext>
            </a:extLst>
          </p:cNvPr>
          <p:cNvSpPr>
            <a:spLocks noGrp="1"/>
          </p:cNvSpPr>
          <p:nvPr>
            <p:ph idx="1"/>
          </p:nvPr>
        </p:nvSpPr>
        <p:spPr>
          <a:xfrm>
            <a:off x="533400" y="1219200"/>
            <a:ext cx="8382000" cy="4876800"/>
          </a:xfrm>
        </p:spPr>
        <p:txBody>
          <a:bodyPr/>
          <a:lstStyle/>
          <a:p>
            <a:r>
              <a:rPr lang="en-US" sz="2000" dirty="0"/>
              <a:t>One Moller polarimeter run / week (similar to RGA/B) -&gt; </a:t>
            </a:r>
            <a:r>
              <a:rPr lang="en-US" sz="2000" dirty="0" err="1"/>
              <a:t>P</a:t>
            </a:r>
            <a:r>
              <a:rPr lang="en-US" sz="2000" baseline="-25000" dirty="0" err="1"/>
              <a:t>beam</a:t>
            </a:r>
            <a:endParaRPr lang="en-US" sz="2000" dirty="0"/>
          </a:p>
          <a:p>
            <a:r>
              <a:rPr lang="en-US" sz="2000" dirty="0"/>
              <a:t>Continuous monitoring with NMR: relative trends in </a:t>
            </a:r>
            <a:r>
              <a:rPr lang="en-US" sz="2000" dirty="0" err="1"/>
              <a:t>P</a:t>
            </a:r>
            <a:r>
              <a:rPr lang="en-US" sz="2000" baseline="-25000" dirty="0" err="1"/>
              <a:t>target</a:t>
            </a:r>
            <a:endParaRPr lang="en-US" sz="2000" dirty="0"/>
          </a:p>
          <a:p>
            <a:r>
              <a:rPr lang="en-US" sz="2000" dirty="0"/>
              <a:t>Absolute determination of P</a:t>
            </a:r>
            <a:r>
              <a:rPr lang="en-US" sz="2000" baseline="-25000" dirty="0"/>
              <a:t>b</a:t>
            </a:r>
            <a:r>
              <a:rPr lang="en-US" sz="2000" dirty="0"/>
              <a:t>*P</a:t>
            </a:r>
            <a:r>
              <a:rPr lang="en-US" sz="2000" baseline="-25000" dirty="0"/>
              <a:t>t</a:t>
            </a:r>
            <a:r>
              <a:rPr lang="en-US" sz="2000" dirty="0"/>
              <a:t>: </a:t>
            </a:r>
            <a:br>
              <a:rPr lang="en-US" sz="2000" dirty="0"/>
            </a:br>
            <a:r>
              <a:rPr lang="en-US" sz="2000" dirty="0"/>
              <a:t>(Quasi-)elastic ep coincidences (e</a:t>
            </a:r>
            <a:r>
              <a:rPr lang="en-US" sz="2000" baseline="30000" dirty="0"/>
              <a:t>-</a:t>
            </a:r>
            <a:r>
              <a:rPr lang="en-US" sz="2000" dirty="0"/>
              <a:t> in FD, p in CD)</a:t>
            </a:r>
          </a:p>
          <a:p>
            <a:pPr lvl="1"/>
            <a:r>
              <a:rPr lang="en-US" sz="1600" dirty="0"/>
              <a:t>Highly selective – 4 constraints </a:t>
            </a:r>
          </a:p>
          <a:p>
            <a:pPr lvl="1"/>
            <a:r>
              <a:rPr lang="en-US" sz="1600" dirty="0"/>
              <a:t>nuclear background strongly suppressed due to Fermi-Motion – see DVCS</a:t>
            </a:r>
          </a:p>
          <a:p>
            <a:pPr lvl="1"/>
            <a:r>
              <a:rPr lang="en-US" sz="1600" dirty="0"/>
              <a:t>High rates at moderate Q</a:t>
            </a:r>
            <a:r>
              <a:rPr lang="en-US" sz="1600" baseline="30000" dirty="0"/>
              <a:t>2</a:t>
            </a:r>
            <a:r>
              <a:rPr lang="en-US" sz="1600" dirty="0"/>
              <a:t> &lt; 4 GeV</a:t>
            </a:r>
            <a:r>
              <a:rPr lang="en-US" sz="1600" baseline="30000" dirty="0"/>
              <a:t>2</a:t>
            </a:r>
          </a:p>
          <a:p>
            <a:r>
              <a:rPr lang="en-US" sz="2000" dirty="0"/>
              <a:t>Expected precision</a:t>
            </a:r>
          </a:p>
          <a:p>
            <a:pPr lvl="1"/>
            <a:r>
              <a:rPr lang="en-US" sz="1800" dirty="0"/>
              <a:t>5% statistical uncertainty on Pb*Pt for H after 2 hour run</a:t>
            </a:r>
          </a:p>
          <a:p>
            <a:pPr lvl="1"/>
            <a:r>
              <a:rPr lang="en-US" sz="1800" dirty="0"/>
              <a:t>12% statistical uncertainty on Pb*Pt for D after 2 hour run</a:t>
            </a:r>
          </a:p>
          <a:p>
            <a:pPr lvl="1"/>
            <a:r>
              <a:rPr lang="en-US" sz="1800" dirty="0"/>
              <a:t>Enough to cross-calibrate NMR and observe drifts over 1 shift</a:t>
            </a:r>
          </a:p>
          <a:p>
            <a:pPr lvl="1"/>
            <a:r>
              <a:rPr lang="en-US" sz="1800" dirty="0"/>
              <a:t>Final uncertainty (3-4%) determined by systematics (&lt; 0.5% stat.)</a:t>
            </a:r>
          </a:p>
          <a:p>
            <a:r>
              <a:rPr lang="en-US" sz="2200" dirty="0" err="1"/>
              <a:t>P</a:t>
            </a:r>
            <a:r>
              <a:rPr lang="en-US" sz="2200" baseline="-25000" dirty="0" err="1"/>
              <a:t>target</a:t>
            </a:r>
            <a:r>
              <a:rPr lang="en-US" sz="2200" dirty="0"/>
              <a:t> from Pb*Pt and Pb from </a:t>
            </a:r>
            <a:r>
              <a:rPr lang="en-US" sz="2200" dirty="0" err="1"/>
              <a:t>Møller</a:t>
            </a:r>
            <a:r>
              <a:rPr lang="en-US" sz="2200" dirty="0"/>
              <a:t> polarimeter -&gt; 5%</a:t>
            </a:r>
          </a:p>
          <a:p>
            <a:pPr lvl="1"/>
            <a:endParaRPr lang="en-US" sz="1800" dirty="0"/>
          </a:p>
        </p:txBody>
      </p:sp>
    </p:spTree>
    <p:extLst>
      <p:ext uri="{BB962C8B-B14F-4D97-AF65-F5344CB8AC3E}">
        <p14:creationId xmlns:p14="http://schemas.microsoft.com/office/powerpoint/2010/main" val="3306361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F6B200C-A402-2540-8618-53B034B1A661}"/>
              </a:ext>
            </a:extLst>
          </p:cNvPr>
          <p:cNvPicPr>
            <a:picLocks noChangeAspect="1"/>
          </p:cNvPicPr>
          <p:nvPr/>
        </p:nvPicPr>
        <p:blipFill>
          <a:blip r:embed="rId3"/>
          <a:stretch>
            <a:fillRect/>
          </a:stretch>
        </p:blipFill>
        <p:spPr>
          <a:xfrm>
            <a:off x="3252730" y="4362900"/>
            <a:ext cx="3071870" cy="2483921"/>
          </a:xfrm>
          <a:prstGeom prst="rect">
            <a:avLst/>
          </a:prstGeom>
        </p:spPr>
      </p:pic>
      <p:pic>
        <p:nvPicPr>
          <p:cNvPr id="14" name="Picture 13">
            <a:extLst>
              <a:ext uri="{FF2B5EF4-FFF2-40B4-BE49-F238E27FC236}">
                <a16:creationId xmlns:a16="http://schemas.microsoft.com/office/drawing/2014/main" id="{C358FF37-B7C2-364E-A5A4-D5B039EDB10F}"/>
              </a:ext>
            </a:extLst>
          </p:cNvPr>
          <p:cNvPicPr>
            <a:picLocks noChangeAspect="1"/>
          </p:cNvPicPr>
          <p:nvPr/>
        </p:nvPicPr>
        <p:blipFill>
          <a:blip r:embed="rId4"/>
          <a:stretch>
            <a:fillRect/>
          </a:stretch>
        </p:blipFill>
        <p:spPr>
          <a:xfrm>
            <a:off x="34886" y="1524000"/>
            <a:ext cx="2330587" cy="2819400"/>
          </a:xfrm>
          <a:prstGeom prst="rect">
            <a:avLst/>
          </a:prstGeom>
        </p:spPr>
      </p:pic>
      <p:sp>
        <p:nvSpPr>
          <p:cNvPr id="2" name="Title 1">
            <a:extLst>
              <a:ext uri="{FF2B5EF4-FFF2-40B4-BE49-F238E27FC236}">
                <a16:creationId xmlns:a16="http://schemas.microsoft.com/office/drawing/2014/main" id="{2CDDC4DD-74B6-0443-82E1-6781CB74BFA4}"/>
              </a:ext>
            </a:extLst>
          </p:cNvPr>
          <p:cNvSpPr>
            <a:spLocks noGrp="1"/>
          </p:cNvSpPr>
          <p:nvPr>
            <p:ph type="title"/>
          </p:nvPr>
        </p:nvSpPr>
        <p:spPr>
          <a:xfrm>
            <a:off x="685800" y="0"/>
            <a:ext cx="7772400" cy="1143000"/>
          </a:xfrm>
        </p:spPr>
        <p:txBody>
          <a:bodyPr/>
          <a:lstStyle/>
          <a:p>
            <a:r>
              <a:rPr lang="en-US" dirty="0"/>
              <a:t>Extraction of </a:t>
            </a:r>
            <a:r>
              <a:rPr lang="en-US" dirty="0" err="1"/>
              <a:t>P</a:t>
            </a:r>
            <a:r>
              <a:rPr lang="en-US" baseline="-25000" dirty="0" err="1"/>
              <a:t>beam</a:t>
            </a:r>
            <a:r>
              <a:rPr lang="en-US" dirty="0"/>
              <a:t>*</a:t>
            </a:r>
            <a:r>
              <a:rPr lang="en-US" dirty="0" err="1"/>
              <a:t>P</a:t>
            </a:r>
            <a:r>
              <a:rPr lang="en-US" baseline="-25000" dirty="0" err="1"/>
              <a:t>target</a:t>
            </a:r>
            <a:endParaRPr lang="en-US" baseline="-25000" dirty="0"/>
          </a:p>
        </p:txBody>
      </p:sp>
      <p:sp>
        <p:nvSpPr>
          <p:cNvPr id="8" name="Content Placeholder 2">
            <a:extLst>
              <a:ext uri="{FF2B5EF4-FFF2-40B4-BE49-F238E27FC236}">
                <a16:creationId xmlns:a16="http://schemas.microsoft.com/office/drawing/2014/main" id="{790011C4-AF47-8341-BF32-B624ACA3DC11}"/>
              </a:ext>
            </a:extLst>
          </p:cNvPr>
          <p:cNvSpPr>
            <a:spLocks noGrp="1"/>
          </p:cNvSpPr>
          <p:nvPr>
            <p:ph idx="1"/>
          </p:nvPr>
        </p:nvSpPr>
        <p:spPr>
          <a:xfrm>
            <a:off x="533400" y="1153279"/>
            <a:ext cx="8382000" cy="4876800"/>
          </a:xfrm>
        </p:spPr>
        <p:txBody>
          <a:bodyPr/>
          <a:lstStyle/>
          <a:p>
            <a:r>
              <a:rPr lang="en-US" sz="2000" dirty="0"/>
              <a:t>Analysis from RGA – rates are consistent with simulation</a:t>
            </a: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endParaRPr lang="en-US" sz="2000" dirty="0"/>
          </a:p>
          <a:p>
            <a:pPr lvl="1"/>
            <a:endParaRPr lang="en-US" sz="1800" dirty="0"/>
          </a:p>
        </p:txBody>
      </p:sp>
      <p:pic>
        <p:nvPicPr>
          <p:cNvPr id="15" name="Picture 14">
            <a:extLst>
              <a:ext uri="{FF2B5EF4-FFF2-40B4-BE49-F238E27FC236}">
                <a16:creationId xmlns:a16="http://schemas.microsoft.com/office/drawing/2014/main" id="{F41D5910-5B73-7947-BD08-42FC63F05F24}"/>
              </a:ext>
            </a:extLst>
          </p:cNvPr>
          <p:cNvPicPr>
            <a:picLocks noChangeAspect="1"/>
          </p:cNvPicPr>
          <p:nvPr/>
        </p:nvPicPr>
        <p:blipFill>
          <a:blip r:embed="rId5"/>
          <a:stretch>
            <a:fillRect/>
          </a:stretch>
        </p:blipFill>
        <p:spPr>
          <a:xfrm>
            <a:off x="2514600" y="1524000"/>
            <a:ext cx="3486758" cy="2819400"/>
          </a:xfrm>
          <a:prstGeom prst="rect">
            <a:avLst/>
          </a:prstGeom>
        </p:spPr>
      </p:pic>
      <p:pic>
        <p:nvPicPr>
          <p:cNvPr id="16" name="Picture 15">
            <a:extLst>
              <a:ext uri="{FF2B5EF4-FFF2-40B4-BE49-F238E27FC236}">
                <a16:creationId xmlns:a16="http://schemas.microsoft.com/office/drawing/2014/main" id="{BDBDEAD3-B077-BD47-A9B4-C8BD8AFC5D36}"/>
              </a:ext>
            </a:extLst>
          </p:cNvPr>
          <p:cNvPicPr>
            <a:picLocks noChangeAspect="1"/>
          </p:cNvPicPr>
          <p:nvPr/>
        </p:nvPicPr>
        <p:blipFill>
          <a:blip r:embed="rId6"/>
          <a:stretch>
            <a:fillRect/>
          </a:stretch>
        </p:blipFill>
        <p:spPr>
          <a:xfrm>
            <a:off x="6499871" y="1588876"/>
            <a:ext cx="2330587" cy="4942721"/>
          </a:xfrm>
          <a:prstGeom prst="rect">
            <a:avLst/>
          </a:prstGeom>
        </p:spPr>
      </p:pic>
      <p:pic>
        <p:nvPicPr>
          <p:cNvPr id="17" name="Picture 16">
            <a:extLst>
              <a:ext uri="{FF2B5EF4-FFF2-40B4-BE49-F238E27FC236}">
                <a16:creationId xmlns:a16="http://schemas.microsoft.com/office/drawing/2014/main" id="{E38B00C0-3CF3-C441-A09D-519DE26E434E}"/>
              </a:ext>
            </a:extLst>
          </p:cNvPr>
          <p:cNvPicPr>
            <a:picLocks noChangeAspect="1"/>
          </p:cNvPicPr>
          <p:nvPr/>
        </p:nvPicPr>
        <p:blipFill>
          <a:blip r:embed="rId7"/>
          <a:stretch>
            <a:fillRect/>
          </a:stretch>
        </p:blipFill>
        <p:spPr>
          <a:xfrm>
            <a:off x="52329" y="4379586"/>
            <a:ext cx="3071871" cy="2483921"/>
          </a:xfrm>
          <a:prstGeom prst="rect">
            <a:avLst/>
          </a:prstGeom>
        </p:spPr>
      </p:pic>
      <p:sp>
        <p:nvSpPr>
          <p:cNvPr id="19" name="TextBox 18">
            <a:extLst>
              <a:ext uri="{FF2B5EF4-FFF2-40B4-BE49-F238E27FC236}">
                <a16:creationId xmlns:a16="http://schemas.microsoft.com/office/drawing/2014/main" id="{C6292B22-6441-B741-A05F-FBB885F0B70F}"/>
              </a:ext>
            </a:extLst>
          </p:cNvPr>
          <p:cNvSpPr txBox="1"/>
          <p:nvPr/>
        </p:nvSpPr>
        <p:spPr>
          <a:xfrm>
            <a:off x="313542" y="1828800"/>
            <a:ext cx="905658" cy="369332"/>
          </a:xfrm>
          <a:prstGeom prst="rect">
            <a:avLst/>
          </a:prstGeom>
          <a:noFill/>
        </p:spPr>
        <p:txBody>
          <a:bodyPr wrap="square" rtlCol="0">
            <a:spAutoFit/>
          </a:bodyPr>
          <a:lstStyle/>
          <a:p>
            <a:r>
              <a:rPr lang="en-US" sz="1800" dirty="0">
                <a:latin typeface="Symbol" pitchFamily="2" charset="2"/>
              </a:rPr>
              <a:t>Df &lt; 5</a:t>
            </a:r>
            <a:r>
              <a:rPr lang="en-US" sz="1800" baseline="30000" dirty="0">
                <a:latin typeface="Symbol" pitchFamily="2" charset="2"/>
              </a:rPr>
              <a:t>o</a:t>
            </a:r>
          </a:p>
        </p:txBody>
      </p:sp>
      <p:sp>
        <p:nvSpPr>
          <p:cNvPr id="20" name="TextBox 19">
            <a:extLst>
              <a:ext uri="{FF2B5EF4-FFF2-40B4-BE49-F238E27FC236}">
                <a16:creationId xmlns:a16="http://schemas.microsoft.com/office/drawing/2014/main" id="{34DDBA19-D86F-9942-A96A-0FB6F8209D5D}"/>
              </a:ext>
            </a:extLst>
          </p:cNvPr>
          <p:cNvSpPr txBox="1"/>
          <p:nvPr/>
        </p:nvSpPr>
        <p:spPr>
          <a:xfrm>
            <a:off x="4876800" y="3657600"/>
            <a:ext cx="914400" cy="369332"/>
          </a:xfrm>
          <a:prstGeom prst="rect">
            <a:avLst/>
          </a:prstGeom>
          <a:noFill/>
        </p:spPr>
        <p:txBody>
          <a:bodyPr wrap="square" rtlCol="0">
            <a:spAutoFit/>
          </a:bodyPr>
          <a:lstStyle/>
          <a:p>
            <a:r>
              <a:rPr lang="en-US" sz="1800" dirty="0" err="1"/>
              <a:t>z</a:t>
            </a:r>
            <a:r>
              <a:rPr lang="en-US" sz="1800" baseline="-25000" dirty="0" err="1"/>
              <a:t>vertex</a:t>
            </a:r>
            <a:endParaRPr lang="en-US" sz="1800" baseline="-25000" dirty="0"/>
          </a:p>
        </p:txBody>
      </p:sp>
      <p:sp>
        <p:nvSpPr>
          <p:cNvPr id="21" name="TextBox 20">
            <a:extLst>
              <a:ext uri="{FF2B5EF4-FFF2-40B4-BE49-F238E27FC236}">
                <a16:creationId xmlns:a16="http://schemas.microsoft.com/office/drawing/2014/main" id="{B0BD3621-5772-9340-AC39-3612C1E1AC3F}"/>
              </a:ext>
            </a:extLst>
          </p:cNvPr>
          <p:cNvSpPr txBox="1"/>
          <p:nvPr/>
        </p:nvSpPr>
        <p:spPr>
          <a:xfrm>
            <a:off x="6499871" y="1828800"/>
            <a:ext cx="967729" cy="584775"/>
          </a:xfrm>
          <a:prstGeom prst="rect">
            <a:avLst/>
          </a:prstGeom>
          <a:noFill/>
        </p:spPr>
        <p:txBody>
          <a:bodyPr wrap="square" rtlCol="0">
            <a:spAutoFit/>
          </a:bodyPr>
          <a:lstStyle/>
          <a:p>
            <a:r>
              <a:rPr lang="en-US" sz="1600" dirty="0">
                <a:latin typeface="Symbol" pitchFamily="2" charset="2"/>
              </a:rPr>
              <a:t>D</a:t>
            </a:r>
            <a:r>
              <a:rPr lang="en-US" sz="1600" dirty="0"/>
              <a:t>E &lt; 0.5 GeV</a:t>
            </a:r>
          </a:p>
        </p:txBody>
      </p:sp>
      <p:sp>
        <p:nvSpPr>
          <p:cNvPr id="22" name="TextBox 21">
            <a:extLst>
              <a:ext uri="{FF2B5EF4-FFF2-40B4-BE49-F238E27FC236}">
                <a16:creationId xmlns:a16="http://schemas.microsoft.com/office/drawing/2014/main" id="{62CA60FE-34FD-034D-AB0C-D63498AD503F}"/>
              </a:ext>
            </a:extLst>
          </p:cNvPr>
          <p:cNvSpPr txBox="1"/>
          <p:nvPr/>
        </p:nvSpPr>
        <p:spPr>
          <a:xfrm>
            <a:off x="457200" y="4648200"/>
            <a:ext cx="2057400" cy="584775"/>
          </a:xfrm>
          <a:prstGeom prst="rect">
            <a:avLst/>
          </a:prstGeom>
          <a:noFill/>
        </p:spPr>
        <p:txBody>
          <a:bodyPr wrap="square" rtlCol="0">
            <a:spAutoFit/>
          </a:bodyPr>
          <a:lstStyle/>
          <a:p>
            <a:r>
              <a:rPr lang="en-US" sz="1600" dirty="0" err="1"/>
              <a:t>E</a:t>
            </a:r>
            <a:r>
              <a:rPr lang="en-US" sz="1600" baseline="-25000" dirty="0" err="1"/>
              <a:t>beam</a:t>
            </a:r>
            <a:r>
              <a:rPr lang="en-US" sz="1600" dirty="0"/>
              <a:t> reconstructed from </a:t>
            </a:r>
            <a:r>
              <a:rPr lang="en-US" sz="1600" dirty="0" err="1">
                <a:latin typeface="Symbol" pitchFamily="2" charset="2"/>
              </a:rPr>
              <a:t>q</a:t>
            </a:r>
            <a:r>
              <a:rPr lang="en-US" sz="1600" baseline="-25000" dirty="0" err="1"/>
              <a:t>e</a:t>
            </a:r>
            <a:r>
              <a:rPr lang="en-US" sz="1600" dirty="0"/>
              <a:t> and </a:t>
            </a:r>
            <a:r>
              <a:rPr lang="en-US" sz="1600" dirty="0" err="1">
                <a:latin typeface="Symbol" pitchFamily="2" charset="2"/>
              </a:rPr>
              <a:t>q</a:t>
            </a:r>
            <a:r>
              <a:rPr lang="en-US" sz="1600" baseline="-25000" dirty="0" err="1"/>
              <a:t>p</a:t>
            </a:r>
            <a:endParaRPr lang="en-US" sz="1600" baseline="-25000" dirty="0"/>
          </a:p>
        </p:txBody>
      </p:sp>
      <p:sp>
        <p:nvSpPr>
          <p:cNvPr id="23" name="TextBox 22">
            <a:extLst>
              <a:ext uri="{FF2B5EF4-FFF2-40B4-BE49-F238E27FC236}">
                <a16:creationId xmlns:a16="http://schemas.microsoft.com/office/drawing/2014/main" id="{3E6C6389-8C76-4340-A1C3-D2F752E9DA68}"/>
              </a:ext>
            </a:extLst>
          </p:cNvPr>
          <p:cNvSpPr txBox="1"/>
          <p:nvPr/>
        </p:nvSpPr>
        <p:spPr>
          <a:xfrm>
            <a:off x="3539087" y="4648200"/>
            <a:ext cx="804313" cy="369332"/>
          </a:xfrm>
          <a:prstGeom prst="rect">
            <a:avLst/>
          </a:prstGeom>
          <a:noFill/>
        </p:spPr>
        <p:txBody>
          <a:bodyPr wrap="square" rtlCol="0">
            <a:spAutoFit/>
          </a:bodyPr>
          <a:lstStyle/>
          <a:p>
            <a:r>
              <a:rPr lang="en-US" sz="1800" dirty="0"/>
              <a:t>W</a:t>
            </a:r>
          </a:p>
        </p:txBody>
      </p:sp>
    </p:spTree>
    <p:extLst>
      <p:ext uri="{BB962C8B-B14F-4D97-AF65-F5344CB8AC3E}">
        <p14:creationId xmlns:p14="http://schemas.microsoft.com/office/powerpoint/2010/main" val="1808597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93" y="-94565"/>
            <a:ext cx="4305300" cy="637401"/>
          </a:xfrm>
        </p:spPr>
        <p:txBody>
          <a:bodyPr/>
          <a:lstStyle/>
          <a:p>
            <a:pPr algn="l"/>
            <a:r>
              <a:rPr lang="en-US" dirty="0"/>
              <a:t>Manpower</a:t>
            </a:r>
          </a:p>
        </p:txBody>
      </p:sp>
      <p:sp>
        <p:nvSpPr>
          <p:cNvPr id="3" name="Content Placeholder 2"/>
          <p:cNvSpPr>
            <a:spLocks noGrp="1"/>
          </p:cNvSpPr>
          <p:nvPr>
            <p:ph idx="1"/>
          </p:nvPr>
        </p:nvSpPr>
        <p:spPr>
          <a:xfrm>
            <a:off x="449355" y="909922"/>
            <a:ext cx="8245289" cy="5585007"/>
          </a:xfrm>
        </p:spPr>
        <p:txBody>
          <a:bodyPr numCol="2"/>
          <a:lstStyle/>
          <a:p>
            <a:r>
              <a:rPr lang="en-US" sz="1600" dirty="0"/>
              <a:t>IPN Orsay:</a:t>
            </a:r>
          </a:p>
          <a:p>
            <a:pPr lvl="1"/>
            <a:r>
              <a:rPr lang="en-US" sz="1200" dirty="0"/>
              <a:t>Senior Staff: S. </a:t>
            </a:r>
            <a:r>
              <a:rPr lang="en-US" sz="1200" dirty="0" err="1"/>
              <a:t>Niccolai</a:t>
            </a:r>
            <a:r>
              <a:rPr lang="en-US" sz="1200" dirty="0"/>
              <a:t> </a:t>
            </a:r>
            <a:r>
              <a:rPr lang="en-US" sz="1200" baseline="30000" dirty="0"/>
              <a:t>*)</a:t>
            </a:r>
            <a:r>
              <a:rPr lang="en-US" sz="1200" dirty="0"/>
              <a:t>, D. Marchand, …</a:t>
            </a:r>
          </a:p>
          <a:p>
            <a:pPr lvl="1"/>
            <a:r>
              <a:rPr lang="en-US" sz="1200" dirty="0"/>
              <a:t>2 Ph.D. students, 1 postdoc</a:t>
            </a:r>
          </a:p>
          <a:p>
            <a:r>
              <a:rPr lang="en-US" sz="1600" dirty="0" err="1"/>
              <a:t>Saclay</a:t>
            </a:r>
            <a:r>
              <a:rPr lang="en-US" sz="1600" dirty="0"/>
              <a:t>: </a:t>
            </a:r>
          </a:p>
          <a:p>
            <a:pPr lvl="1"/>
            <a:r>
              <a:rPr lang="en-US" sz="1200" dirty="0"/>
              <a:t>Senior Staff: M. </a:t>
            </a:r>
            <a:r>
              <a:rPr lang="en-US" sz="1200" dirty="0" err="1"/>
              <a:t>Defurne</a:t>
            </a:r>
            <a:r>
              <a:rPr lang="en-US" sz="1200" dirty="0"/>
              <a:t>, F. </a:t>
            </a:r>
            <a:r>
              <a:rPr lang="en-US" sz="1200" dirty="0" err="1"/>
              <a:t>Sabatié</a:t>
            </a:r>
            <a:r>
              <a:rPr lang="en-US" sz="1200" dirty="0"/>
              <a:t> </a:t>
            </a:r>
            <a:r>
              <a:rPr lang="en-US" sz="1200" baseline="30000" dirty="0"/>
              <a:t>*)</a:t>
            </a:r>
            <a:r>
              <a:rPr lang="en-US" sz="1200" dirty="0"/>
              <a:t>, …, </a:t>
            </a:r>
          </a:p>
          <a:p>
            <a:pPr lvl="1"/>
            <a:r>
              <a:rPr lang="en-US" sz="1200" dirty="0"/>
              <a:t>2 Ph.D. students, 1 postdoc</a:t>
            </a:r>
          </a:p>
          <a:p>
            <a:r>
              <a:rPr lang="en-US" sz="1600" dirty="0"/>
              <a:t>Old Dominion University</a:t>
            </a:r>
          </a:p>
          <a:p>
            <a:pPr lvl="1"/>
            <a:r>
              <a:rPr lang="en-US" sz="1200" dirty="0"/>
              <a:t>Faculty: S. Kuhn </a:t>
            </a:r>
            <a:r>
              <a:rPr lang="en-US" sz="1200" baseline="30000" dirty="0"/>
              <a:t>*)</a:t>
            </a:r>
            <a:r>
              <a:rPr lang="en-US" sz="1200" dirty="0"/>
              <a:t> (contact), S. </a:t>
            </a:r>
            <a:r>
              <a:rPr lang="en-US" sz="1200" dirty="0" err="1"/>
              <a:t>Bültmann</a:t>
            </a:r>
            <a:r>
              <a:rPr lang="en-US" sz="1200" dirty="0"/>
              <a:t> </a:t>
            </a:r>
            <a:r>
              <a:rPr lang="en-US" sz="1200" baseline="30000" dirty="0"/>
              <a:t>*)</a:t>
            </a:r>
            <a:r>
              <a:rPr lang="en-US" sz="1200" dirty="0"/>
              <a:t> </a:t>
            </a:r>
            <a:endParaRPr lang="en-US" sz="1200" baseline="30000" dirty="0"/>
          </a:p>
          <a:p>
            <a:pPr lvl="1"/>
            <a:r>
              <a:rPr lang="en-US" sz="1200" dirty="0"/>
              <a:t>Postdoc(TBD) [+ technician T. </a:t>
            </a:r>
            <a:r>
              <a:rPr lang="en-US" sz="1200" dirty="0" err="1"/>
              <a:t>Hartlove</a:t>
            </a:r>
            <a:r>
              <a:rPr lang="en-US" sz="1200" dirty="0"/>
              <a:t> (25% FTE)]</a:t>
            </a:r>
          </a:p>
          <a:p>
            <a:pPr lvl="1"/>
            <a:r>
              <a:rPr lang="en-US" sz="1200" dirty="0"/>
              <a:t>Students: V. </a:t>
            </a:r>
            <a:r>
              <a:rPr lang="en-US" sz="1200" dirty="0" err="1"/>
              <a:t>Lagerquist</a:t>
            </a:r>
            <a:r>
              <a:rPr lang="en-US" sz="1200" dirty="0"/>
              <a:t>, P. Pandey,…</a:t>
            </a:r>
          </a:p>
          <a:p>
            <a:r>
              <a:rPr lang="en-US" sz="1600" dirty="0"/>
              <a:t>Fairfield U.</a:t>
            </a:r>
          </a:p>
          <a:p>
            <a:pPr lvl="1"/>
            <a:r>
              <a:rPr lang="en-US" sz="1200" dirty="0"/>
              <a:t>Faculty: A. </a:t>
            </a:r>
            <a:r>
              <a:rPr lang="en-US" sz="1200" dirty="0" err="1"/>
              <a:t>Biselli</a:t>
            </a:r>
            <a:r>
              <a:rPr lang="en-US" sz="1200" dirty="0"/>
              <a:t> </a:t>
            </a:r>
            <a:r>
              <a:rPr lang="en-US" sz="1200" baseline="30000" dirty="0"/>
              <a:t>*)</a:t>
            </a:r>
            <a:endParaRPr lang="en-US" sz="1200" dirty="0"/>
          </a:p>
          <a:p>
            <a:pPr lvl="1"/>
            <a:r>
              <a:rPr lang="en-US" sz="1200" dirty="0"/>
              <a:t>1 student</a:t>
            </a:r>
          </a:p>
          <a:p>
            <a:r>
              <a:rPr lang="en-US" sz="1600" dirty="0"/>
              <a:t>University of Glasgow</a:t>
            </a:r>
          </a:p>
          <a:p>
            <a:pPr lvl="1"/>
            <a:r>
              <a:rPr lang="en-US" sz="1200" dirty="0"/>
              <a:t>Faculty: D. </a:t>
            </a:r>
            <a:r>
              <a:rPr lang="en-US" sz="1200" dirty="0" err="1"/>
              <a:t>Sokhan</a:t>
            </a:r>
            <a:endParaRPr lang="en-US" sz="1200" dirty="0"/>
          </a:p>
          <a:p>
            <a:pPr lvl="1"/>
            <a:r>
              <a:rPr lang="en-US" sz="1200" dirty="0"/>
              <a:t>1 Ph.D. student</a:t>
            </a:r>
          </a:p>
          <a:p>
            <a:r>
              <a:rPr lang="en-US" sz="1600" dirty="0"/>
              <a:t>Idaho State University</a:t>
            </a:r>
          </a:p>
          <a:p>
            <a:pPr lvl="1"/>
            <a:r>
              <a:rPr lang="en-US" sz="1200" dirty="0"/>
              <a:t>Faculty: T. Forest</a:t>
            </a:r>
            <a:endParaRPr lang="en-US" sz="1200" baseline="30000" dirty="0"/>
          </a:p>
          <a:p>
            <a:pPr lvl="1"/>
            <a:r>
              <a:rPr lang="en-US" sz="1200" dirty="0"/>
              <a:t>Student: TBD</a:t>
            </a:r>
            <a:endParaRPr lang="en-US" sz="1200" b="1" dirty="0"/>
          </a:p>
          <a:p>
            <a:r>
              <a:rPr lang="en-US" sz="1600" dirty="0"/>
              <a:t>U. </a:t>
            </a:r>
            <a:r>
              <a:rPr lang="en-US" sz="1600" dirty="0" err="1"/>
              <a:t>Va</a:t>
            </a:r>
            <a:endParaRPr lang="en-US" sz="1600" dirty="0"/>
          </a:p>
          <a:p>
            <a:pPr lvl="1"/>
            <a:r>
              <a:rPr lang="en-US" sz="1200" dirty="0"/>
              <a:t>Faculty: Dustin Keller </a:t>
            </a:r>
            <a:r>
              <a:rPr lang="en-US" sz="1200" baseline="30000" dirty="0"/>
              <a:t>*)</a:t>
            </a:r>
          </a:p>
          <a:p>
            <a:pPr lvl="1"/>
            <a:r>
              <a:rPr lang="en-US" sz="1200" dirty="0"/>
              <a:t>Partial postdoc; 1 Ph.D. student</a:t>
            </a:r>
          </a:p>
          <a:p>
            <a:r>
              <a:rPr lang="en-US" sz="1600" dirty="0"/>
              <a:t>William and Mary</a:t>
            </a:r>
          </a:p>
          <a:p>
            <a:pPr lvl="1"/>
            <a:r>
              <a:rPr lang="en-US" sz="1200" dirty="0"/>
              <a:t>Faculty: K. </a:t>
            </a:r>
            <a:r>
              <a:rPr lang="en-US" sz="1200" dirty="0" err="1"/>
              <a:t>Griffioen</a:t>
            </a:r>
            <a:r>
              <a:rPr lang="en-US" sz="1200" dirty="0"/>
              <a:t> </a:t>
            </a:r>
            <a:r>
              <a:rPr lang="en-US" sz="1200" baseline="30000" dirty="0"/>
              <a:t>*)</a:t>
            </a:r>
            <a:endParaRPr lang="en-US" sz="1200" dirty="0"/>
          </a:p>
          <a:p>
            <a:pPr lvl="1"/>
            <a:r>
              <a:rPr lang="en-US" sz="1200" dirty="0"/>
              <a:t>Postdoc: ?	(Ph.D. Student, TBD)</a:t>
            </a:r>
          </a:p>
          <a:p>
            <a:r>
              <a:rPr lang="en-US" sz="1600" dirty="0"/>
              <a:t>Argonne National Lab</a:t>
            </a:r>
          </a:p>
          <a:p>
            <a:pPr lvl="1"/>
            <a:r>
              <a:rPr lang="en-US" sz="1200" dirty="0"/>
              <a:t>Senior Staff: W. Armstrong</a:t>
            </a:r>
          </a:p>
          <a:p>
            <a:pPr lvl="1"/>
            <a:r>
              <a:rPr lang="en-US" sz="1200" dirty="0"/>
              <a:t>2 postdocs</a:t>
            </a:r>
          </a:p>
          <a:p>
            <a:r>
              <a:rPr lang="en-US" sz="1600" dirty="0"/>
              <a:t>Jefferson Lab</a:t>
            </a:r>
          </a:p>
          <a:p>
            <a:pPr lvl="1"/>
            <a:r>
              <a:rPr lang="en-US" sz="1200" dirty="0"/>
              <a:t>Senior Physics Staff: H. Avakian*),… E. </a:t>
            </a:r>
            <a:r>
              <a:rPr lang="en-US" sz="1200" dirty="0" err="1"/>
              <a:t>Pasyuk</a:t>
            </a:r>
            <a:r>
              <a:rPr lang="en-US" sz="1200" dirty="0"/>
              <a:t> (Physics Liaison)</a:t>
            </a:r>
          </a:p>
          <a:p>
            <a:pPr lvl="1"/>
            <a:r>
              <a:rPr lang="en-US" sz="1200" dirty="0"/>
              <a:t>Target Group: C. Keith *), J. Maxwell, J. Brock, C. Carlin. Slow Controls: W. Moore</a:t>
            </a:r>
          </a:p>
          <a:p>
            <a:pPr lvl="1"/>
            <a:r>
              <a:rPr lang="en-US" sz="1200" dirty="0"/>
              <a:t>Engineering/Design: R. Miller, C. Wiggins</a:t>
            </a:r>
          </a:p>
          <a:p>
            <a:pPr lvl="1"/>
            <a:r>
              <a:rPr lang="en-US" sz="1200" dirty="0"/>
              <a:t>Simulation and Analysis software: M. </a:t>
            </a:r>
            <a:r>
              <a:rPr lang="en-US" sz="1200" dirty="0" err="1"/>
              <a:t>Ungaro</a:t>
            </a:r>
            <a:r>
              <a:rPr lang="en-US" sz="1200" dirty="0"/>
              <a:t>, V. Ziegler, N. </a:t>
            </a:r>
            <a:r>
              <a:rPr lang="en-US" sz="1200" dirty="0" err="1"/>
              <a:t>Baltzell</a:t>
            </a:r>
            <a:r>
              <a:rPr lang="en-US" sz="1200" dirty="0"/>
              <a:t>, V. </a:t>
            </a:r>
            <a:r>
              <a:rPr lang="en-US" sz="1200" dirty="0" err="1"/>
              <a:t>Gyurjyan</a:t>
            </a:r>
            <a:r>
              <a:rPr lang="en-US" sz="1200" dirty="0"/>
              <a:t>, G. </a:t>
            </a:r>
            <a:r>
              <a:rPr lang="en-US" sz="1200" dirty="0" err="1"/>
              <a:t>Gavalian</a:t>
            </a:r>
            <a:endParaRPr lang="en-US" sz="1200" dirty="0"/>
          </a:p>
          <a:p>
            <a:pPr lvl="1"/>
            <a:r>
              <a:rPr lang="en-US" sz="1200" dirty="0"/>
              <a:t>Acc/Ops: M. </a:t>
            </a:r>
            <a:r>
              <a:rPr lang="en-US" sz="1200" dirty="0" err="1"/>
              <a:t>Tiefenback</a:t>
            </a:r>
            <a:r>
              <a:rPr lang="en-US" sz="1200" dirty="0"/>
              <a:t>, B. Cade</a:t>
            </a:r>
          </a:p>
          <a:p>
            <a:pPr lvl="1"/>
            <a:endParaRPr lang="en-US" sz="1200" dirty="0"/>
          </a:p>
        </p:txBody>
      </p:sp>
      <p:sp>
        <p:nvSpPr>
          <p:cNvPr id="4" name="TextBox 3"/>
          <p:cNvSpPr txBox="1"/>
          <p:nvPr/>
        </p:nvSpPr>
        <p:spPr>
          <a:xfrm>
            <a:off x="4800600" y="4832708"/>
            <a:ext cx="5867400" cy="276999"/>
          </a:xfrm>
          <a:prstGeom prst="rect">
            <a:avLst/>
          </a:prstGeom>
          <a:noFill/>
        </p:spPr>
        <p:txBody>
          <a:bodyPr wrap="square" rtlCol="0">
            <a:spAutoFit/>
          </a:bodyPr>
          <a:lstStyle/>
          <a:p>
            <a:r>
              <a:rPr lang="en-US" baseline="30000" dirty="0"/>
              <a:t>*)</a:t>
            </a:r>
            <a:r>
              <a:rPr lang="en-US" dirty="0"/>
              <a:t> Co-spokesperson</a:t>
            </a:r>
          </a:p>
        </p:txBody>
      </p:sp>
      <p:sp>
        <p:nvSpPr>
          <p:cNvPr id="5" name="Slide Number Placeholder 4"/>
          <p:cNvSpPr>
            <a:spLocks noGrp="1"/>
          </p:cNvSpPr>
          <p:nvPr>
            <p:ph type="sldNum" sz="quarter" idx="12"/>
          </p:nvPr>
        </p:nvSpPr>
        <p:spPr/>
        <p:txBody>
          <a:bodyPr/>
          <a:lstStyle/>
          <a:p>
            <a:pPr>
              <a:defRPr/>
            </a:pPr>
            <a:fld id="{F8F593E2-9D45-FE4E-8BF8-47C54D1C05B1}" type="slidenum">
              <a:rPr lang="en-US" smtClean="0"/>
              <a:pPr>
                <a:defRPr/>
              </a:pPr>
              <a:t>16</a:t>
            </a:fld>
            <a:endParaRPr lang="en-US" dirty="0"/>
          </a:p>
        </p:txBody>
      </p:sp>
      <p:sp>
        <p:nvSpPr>
          <p:cNvPr id="6" name="TextBox 5">
            <a:extLst>
              <a:ext uri="{FF2B5EF4-FFF2-40B4-BE49-F238E27FC236}">
                <a16:creationId xmlns:a16="http://schemas.microsoft.com/office/drawing/2014/main" id="{697DBBEB-932A-654A-979C-CD4888C4010C}"/>
              </a:ext>
            </a:extLst>
          </p:cNvPr>
          <p:cNvSpPr txBox="1"/>
          <p:nvPr/>
        </p:nvSpPr>
        <p:spPr>
          <a:xfrm>
            <a:off x="4800600" y="5740924"/>
            <a:ext cx="3981450" cy="276999"/>
          </a:xfrm>
          <a:prstGeom prst="rect">
            <a:avLst/>
          </a:prstGeom>
          <a:noFill/>
        </p:spPr>
        <p:txBody>
          <a:bodyPr wrap="square" rtlCol="0">
            <a:spAutoFit/>
          </a:bodyPr>
          <a:lstStyle/>
          <a:p>
            <a:r>
              <a:rPr lang="en-US" dirty="0"/>
              <a:t>+ Christopher Newport U.,…</a:t>
            </a:r>
          </a:p>
        </p:txBody>
      </p:sp>
    </p:spTree>
    <p:extLst>
      <p:ext uri="{BB962C8B-B14F-4D97-AF65-F5344CB8AC3E}">
        <p14:creationId xmlns:p14="http://schemas.microsoft.com/office/powerpoint/2010/main" val="4013435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Status</a:t>
            </a:r>
          </a:p>
        </p:txBody>
      </p:sp>
      <p:sp>
        <p:nvSpPr>
          <p:cNvPr id="3" name="Content Placeholder 2"/>
          <p:cNvSpPr>
            <a:spLocks noGrp="1"/>
          </p:cNvSpPr>
          <p:nvPr>
            <p:ph idx="1"/>
          </p:nvPr>
        </p:nvSpPr>
        <p:spPr>
          <a:xfrm>
            <a:off x="685800" y="1676400"/>
            <a:ext cx="8001000" cy="4953000"/>
          </a:xfrm>
        </p:spPr>
        <p:txBody>
          <a:bodyPr/>
          <a:lstStyle/>
          <a:p>
            <a:r>
              <a:rPr lang="en-US" sz="2000" dirty="0"/>
              <a:t>Design of the polarized target, including insertion cart, nearly complete</a:t>
            </a:r>
          </a:p>
          <a:p>
            <a:r>
              <a:rPr lang="en-US" sz="2000" dirty="0"/>
              <a:t>Refrigerator built and tested, most other components on hand</a:t>
            </a:r>
          </a:p>
          <a:p>
            <a:r>
              <a:rPr lang="en-US" sz="2000" dirty="0"/>
              <a:t>Beamline design, including raster system and target insertion cart, close to complete</a:t>
            </a:r>
          </a:p>
          <a:p>
            <a:r>
              <a:rPr lang="en-US" sz="2000" dirty="0"/>
              <a:t>New </a:t>
            </a:r>
            <a:r>
              <a:rPr lang="en-US" sz="2000" dirty="0" err="1"/>
              <a:t>Møller</a:t>
            </a:r>
            <a:r>
              <a:rPr lang="en-US" sz="2000" dirty="0"/>
              <a:t> shield conceptual design largely complete; detailed design with engineering input has begun</a:t>
            </a:r>
          </a:p>
          <a:p>
            <a:r>
              <a:rPr lang="en-US" sz="2000" dirty="0"/>
              <a:t>First round of simulations for all crucial channels and backgrounds complete</a:t>
            </a:r>
          </a:p>
          <a:p>
            <a:r>
              <a:rPr lang="en-US" sz="2000" dirty="0"/>
              <a:t>Manpower for timely completion of target and beamline in place</a:t>
            </a:r>
          </a:p>
          <a:p>
            <a:r>
              <a:rPr lang="en-US" sz="2000" dirty="0"/>
              <a:t>Operations, commissioning &amp; calibration and safety documentation in progress – preliminary documents posted</a:t>
            </a:r>
          </a:p>
          <a:p>
            <a:r>
              <a:rPr lang="en-US" sz="2400" b="1" dirty="0"/>
              <a:t>ERR June 17, 2019: </a:t>
            </a:r>
            <a:br>
              <a:rPr lang="en-US" sz="2000" dirty="0"/>
            </a:br>
            <a:r>
              <a:rPr lang="en-US" sz="2000" dirty="0"/>
              <a:t>https://</a:t>
            </a:r>
            <a:r>
              <a:rPr lang="en-US" sz="2000" dirty="0" err="1"/>
              <a:t>clasweb.jlab.org</a:t>
            </a:r>
            <a:r>
              <a:rPr lang="en-US" sz="2000" dirty="0"/>
              <a:t>/wiki/</a:t>
            </a:r>
            <a:r>
              <a:rPr lang="en-US" sz="2000" dirty="0" err="1"/>
              <a:t>index.php</a:t>
            </a:r>
            <a:r>
              <a:rPr lang="en-US" sz="2000" dirty="0"/>
              <a:t>/RGC_ERR</a:t>
            </a:r>
          </a:p>
        </p:txBody>
      </p:sp>
    </p:spTree>
    <p:extLst>
      <p:ext uri="{BB962C8B-B14F-4D97-AF65-F5344CB8AC3E}">
        <p14:creationId xmlns:p14="http://schemas.microsoft.com/office/powerpoint/2010/main" val="4153991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1ADA5-67BA-0E43-880D-90F5FDABDB36}"/>
              </a:ext>
            </a:extLst>
          </p:cNvPr>
          <p:cNvSpPr>
            <a:spLocks noGrp="1"/>
          </p:cNvSpPr>
          <p:nvPr>
            <p:ph type="title"/>
          </p:nvPr>
        </p:nvSpPr>
        <p:spPr/>
        <p:txBody>
          <a:bodyPr/>
          <a:lstStyle/>
          <a:p>
            <a:r>
              <a:rPr lang="en-US" dirty="0"/>
              <a:t>Timeline</a:t>
            </a:r>
          </a:p>
        </p:txBody>
      </p:sp>
      <p:pic>
        <p:nvPicPr>
          <p:cNvPr id="3" name="Picture 2">
            <a:extLst>
              <a:ext uri="{FF2B5EF4-FFF2-40B4-BE49-F238E27FC236}">
                <a16:creationId xmlns:a16="http://schemas.microsoft.com/office/drawing/2014/main" id="{A8A490D9-1A82-4C46-BE78-01D7C8BCF48F}"/>
              </a:ext>
            </a:extLst>
          </p:cNvPr>
          <p:cNvPicPr>
            <a:picLocks noChangeAspect="1"/>
          </p:cNvPicPr>
          <p:nvPr/>
        </p:nvPicPr>
        <p:blipFill>
          <a:blip r:embed="rId3"/>
          <a:stretch>
            <a:fillRect/>
          </a:stretch>
        </p:blipFill>
        <p:spPr>
          <a:xfrm>
            <a:off x="75381" y="1657350"/>
            <a:ext cx="9033387" cy="4286250"/>
          </a:xfrm>
          <a:prstGeom prst="rect">
            <a:avLst/>
          </a:prstGeom>
        </p:spPr>
      </p:pic>
    </p:spTree>
    <p:extLst>
      <p:ext uri="{BB962C8B-B14F-4D97-AF65-F5344CB8AC3E}">
        <p14:creationId xmlns:p14="http://schemas.microsoft.com/office/powerpoint/2010/main" val="2334392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FD3C-2F2E-2543-B8EE-C2A957476E2B}"/>
              </a:ext>
            </a:extLst>
          </p:cNvPr>
          <p:cNvSpPr>
            <a:spLocks noGrp="1"/>
          </p:cNvSpPr>
          <p:nvPr>
            <p:ph type="title"/>
          </p:nvPr>
        </p:nvSpPr>
        <p:spPr>
          <a:xfrm>
            <a:off x="685800" y="0"/>
            <a:ext cx="7772400" cy="1143000"/>
          </a:xfrm>
        </p:spPr>
        <p:txBody>
          <a:bodyPr/>
          <a:lstStyle/>
          <a:p>
            <a:r>
              <a:rPr lang="en-US" dirty="0"/>
              <a:t>Draft ERR Recommendations</a:t>
            </a:r>
          </a:p>
        </p:txBody>
      </p:sp>
      <p:sp>
        <p:nvSpPr>
          <p:cNvPr id="3" name="Content Placeholder 2">
            <a:extLst>
              <a:ext uri="{FF2B5EF4-FFF2-40B4-BE49-F238E27FC236}">
                <a16:creationId xmlns:a16="http://schemas.microsoft.com/office/drawing/2014/main" id="{7B4B2949-AAA6-E244-9A69-4F207BB6E865}"/>
              </a:ext>
            </a:extLst>
          </p:cNvPr>
          <p:cNvSpPr>
            <a:spLocks noGrp="1"/>
          </p:cNvSpPr>
          <p:nvPr>
            <p:ph idx="1"/>
          </p:nvPr>
        </p:nvSpPr>
        <p:spPr>
          <a:xfrm>
            <a:off x="685800" y="914400"/>
            <a:ext cx="7772400" cy="5791200"/>
          </a:xfrm>
        </p:spPr>
        <p:txBody>
          <a:bodyPr/>
          <a:lstStyle/>
          <a:p>
            <a:pPr marL="514350" indent="-514350">
              <a:buFont typeface="+mj-lt"/>
              <a:buAutoNum type="arabicPeriod"/>
            </a:pPr>
            <a:r>
              <a:rPr lang="en-US" sz="1600" dirty="0"/>
              <a:t>We recommend the development of a timeline for the final design and construction of the Moller Shield, as well as an estimate of the best-case/worst-case scenario for raster/luminosity based on the occupancy of the detector.  Also, discuss the impact to the run-plan due to greater overhead cost or reduced luminosity should the Moller shield not be able to reduce the occupancy to the necessary level.</a:t>
            </a:r>
          </a:p>
          <a:p>
            <a:pPr marL="514350" indent="-514350">
              <a:buFont typeface="+mj-lt"/>
              <a:buAutoNum type="arabicPeriod"/>
            </a:pPr>
            <a:r>
              <a:rPr lang="en-US" sz="1600" dirty="0"/>
              <a:t>We recommend the inclusion of a more detailed error budget for the product </a:t>
            </a:r>
            <a:r>
              <a:rPr lang="en-US" sz="1600" dirty="0" err="1"/>
              <a:t>P</a:t>
            </a:r>
            <a:r>
              <a:rPr lang="en-US" sz="1600" baseline="-25000" dirty="0" err="1"/>
              <a:t>beam</a:t>
            </a:r>
            <a:r>
              <a:rPr lang="en-US" sz="1600" dirty="0"/>
              <a:t>*</a:t>
            </a:r>
            <a:r>
              <a:rPr lang="en-US" sz="1600" dirty="0" err="1"/>
              <a:t>P</a:t>
            </a:r>
            <a:r>
              <a:rPr lang="en-US" sz="1600" baseline="-25000" dirty="0" err="1"/>
              <a:t>target</a:t>
            </a:r>
            <a:r>
              <a:rPr lang="en-US" sz="1600" dirty="0"/>
              <a:t>, specifically for the extraction of Pb*Pt from d(</a:t>
            </a:r>
            <a:r>
              <a:rPr lang="en-US" sz="1600" dirty="0" err="1"/>
              <a:t>e,e'p</a:t>
            </a:r>
            <a:r>
              <a:rPr lang="en-US" sz="1600" dirty="0"/>
              <a:t>) quasi-elastic asymmetries.</a:t>
            </a:r>
          </a:p>
          <a:p>
            <a:pPr marL="514350" indent="-514350">
              <a:buFont typeface="+mj-lt"/>
              <a:buAutoNum type="arabicPeriod"/>
            </a:pPr>
            <a:r>
              <a:rPr lang="en-US" sz="1600" dirty="0"/>
              <a:t>We recommend the inclusion of a brief description of the changes in the analysis scheme relative to the framework used during the 6 GeV era, that could allow you to meet the publication schedule presented, which is significantly accelerated compared to the typical track record of 6 GeV-era analyses of similar scope. </a:t>
            </a:r>
          </a:p>
          <a:p>
            <a:pPr marL="514350" indent="-514350">
              <a:buFont typeface="+mj-lt"/>
              <a:buAutoNum type="arabicPeriod"/>
            </a:pPr>
            <a:r>
              <a:rPr lang="en-US" sz="1600" dirty="0"/>
              <a:t>We recommend the inclusion of a brief description of the physics impact (and effect on publication timetable) of the data that would be taken in "part I" of the run group as compared to the full proposal for each experiment. </a:t>
            </a:r>
          </a:p>
          <a:p>
            <a:pPr marL="514350" indent="-514350">
              <a:buFont typeface="+mj-lt"/>
              <a:buAutoNum type="arabicPeriod"/>
            </a:pPr>
            <a:r>
              <a:rPr lang="en-US" sz="1600" dirty="0"/>
              <a:t>We recommend the inclusion of a list of the primary responsible person/persons for the major efforts associated with the preparation of the experiment and the readiness for timely analysis/publication of the results.</a:t>
            </a:r>
          </a:p>
        </p:txBody>
      </p:sp>
      <p:sp>
        <p:nvSpPr>
          <p:cNvPr id="4" name="TextBox 3">
            <a:extLst>
              <a:ext uri="{FF2B5EF4-FFF2-40B4-BE49-F238E27FC236}">
                <a16:creationId xmlns:a16="http://schemas.microsoft.com/office/drawing/2014/main" id="{B1C6A67E-3416-F548-AF2E-5D19AF3F6E9E}"/>
              </a:ext>
            </a:extLst>
          </p:cNvPr>
          <p:cNvSpPr txBox="1"/>
          <p:nvPr/>
        </p:nvSpPr>
        <p:spPr>
          <a:xfrm>
            <a:off x="0" y="6400801"/>
            <a:ext cx="9448800" cy="338554"/>
          </a:xfrm>
          <a:prstGeom prst="rect">
            <a:avLst/>
          </a:prstGeom>
          <a:noFill/>
        </p:spPr>
        <p:txBody>
          <a:bodyPr wrap="square" rtlCol="0">
            <a:spAutoFit/>
          </a:bodyPr>
          <a:lstStyle/>
          <a:p>
            <a:r>
              <a:rPr lang="en-US" sz="1600" dirty="0"/>
              <a:t>J. Pierce and A. Puckett, private communication. NOT THE OFFICIAL ERR COMMITTEE REPORT!</a:t>
            </a:r>
          </a:p>
        </p:txBody>
      </p:sp>
    </p:spTree>
    <p:extLst>
      <p:ext uri="{BB962C8B-B14F-4D97-AF65-F5344CB8AC3E}">
        <p14:creationId xmlns:p14="http://schemas.microsoft.com/office/powerpoint/2010/main" val="1010451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RG C Goals:</a:t>
            </a:r>
          </a:p>
        </p:txBody>
      </p:sp>
      <p:sp>
        <p:nvSpPr>
          <p:cNvPr id="3" name="Content Placeholder 2"/>
          <p:cNvSpPr>
            <a:spLocks noGrp="1"/>
          </p:cNvSpPr>
          <p:nvPr>
            <p:ph idx="1"/>
          </p:nvPr>
        </p:nvSpPr>
        <p:spPr/>
        <p:txBody>
          <a:bodyPr/>
          <a:lstStyle/>
          <a:p>
            <a:r>
              <a:rPr lang="en-US" sz="2400" dirty="0"/>
              <a:t>Measure inclusive spin structure functions (A</a:t>
            </a:r>
            <a:r>
              <a:rPr lang="en-US" sz="2400" baseline="-25000" dirty="0"/>
              <a:t>1</a:t>
            </a:r>
            <a:r>
              <a:rPr lang="en-US" sz="2400" dirty="0"/>
              <a:t>, g</a:t>
            </a:r>
            <a:r>
              <a:rPr lang="en-US" sz="2400" baseline="-25000" dirty="0"/>
              <a:t>1</a:t>
            </a:r>
            <a:r>
              <a:rPr lang="en-US" sz="2400" dirty="0"/>
              <a:t>) of the proton and deuteron -&gt; neutron</a:t>
            </a:r>
          </a:p>
          <a:p>
            <a:r>
              <a:rPr lang="en-US" sz="2400" dirty="0"/>
              <a:t>Combine with flavor tagging (π, K) to extract </a:t>
            </a:r>
            <a:r>
              <a:rPr lang="en-US" sz="2400" dirty="0" err="1">
                <a:latin typeface="Symbol" pitchFamily="2" charset="2"/>
              </a:rPr>
              <a:t>D</a:t>
            </a:r>
            <a:r>
              <a:rPr lang="en-US" sz="2400" dirty="0" err="1"/>
              <a:t>q</a:t>
            </a:r>
            <a:r>
              <a:rPr lang="en-US" sz="2400" dirty="0"/>
              <a:t> in the valence and moderate-</a:t>
            </a:r>
            <a:r>
              <a:rPr lang="en-US" sz="2400" i="1" dirty="0"/>
              <a:t>x</a:t>
            </a:r>
            <a:r>
              <a:rPr lang="en-US" sz="2400" dirty="0"/>
              <a:t> sea regions</a:t>
            </a:r>
          </a:p>
          <a:p>
            <a:r>
              <a:rPr lang="en-US" sz="2400" dirty="0"/>
              <a:t>Provide anchor for PDF fits, higher twist and duality studies, and tests of fundamental sum rules</a:t>
            </a:r>
          </a:p>
          <a:p>
            <a:r>
              <a:rPr lang="en-US" sz="2400" dirty="0"/>
              <a:t>Measure spin- and transverse momentum-dependent (TMD) PDFs (SIDIS)</a:t>
            </a:r>
          </a:p>
          <a:p>
            <a:r>
              <a:rPr lang="en-US" sz="2400" dirty="0"/>
              <a:t>Measure target single and beam/target double spin asymmetries in p and n DVCS</a:t>
            </a:r>
          </a:p>
        </p:txBody>
      </p:sp>
    </p:spTree>
    <p:extLst>
      <p:ext uri="{BB962C8B-B14F-4D97-AF65-F5344CB8AC3E}">
        <p14:creationId xmlns:p14="http://schemas.microsoft.com/office/powerpoint/2010/main" val="169521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9FFD-3644-F24D-80E2-F418079C9861}"/>
              </a:ext>
            </a:extLst>
          </p:cNvPr>
          <p:cNvSpPr>
            <a:spLocks noGrp="1"/>
          </p:cNvSpPr>
          <p:nvPr>
            <p:ph type="title"/>
          </p:nvPr>
        </p:nvSpPr>
        <p:spPr/>
        <p:txBody>
          <a:bodyPr/>
          <a:lstStyle/>
          <a:p>
            <a:r>
              <a:rPr lang="en-US" dirty="0"/>
              <a:t>Backup</a:t>
            </a:r>
          </a:p>
        </p:txBody>
      </p:sp>
    </p:spTree>
    <p:extLst>
      <p:ext uri="{BB962C8B-B14F-4D97-AF65-F5344CB8AC3E}">
        <p14:creationId xmlns:p14="http://schemas.microsoft.com/office/powerpoint/2010/main" val="2227250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5A4008-F2D6-264A-B03E-0BB6B38113B5}"/>
              </a:ext>
            </a:extLst>
          </p:cNvPr>
          <p:cNvPicPr>
            <a:picLocks noChangeAspect="1"/>
          </p:cNvPicPr>
          <p:nvPr/>
        </p:nvPicPr>
        <p:blipFill>
          <a:blip r:embed="rId2"/>
          <a:stretch>
            <a:fillRect/>
          </a:stretch>
        </p:blipFill>
        <p:spPr>
          <a:xfrm>
            <a:off x="50800" y="63500"/>
            <a:ext cx="9042400" cy="6731000"/>
          </a:xfrm>
          <a:prstGeom prst="rect">
            <a:avLst/>
          </a:prstGeom>
        </p:spPr>
      </p:pic>
    </p:spTree>
    <p:extLst>
      <p:ext uri="{BB962C8B-B14F-4D97-AF65-F5344CB8AC3E}">
        <p14:creationId xmlns:p14="http://schemas.microsoft.com/office/powerpoint/2010/main" val="3563050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DF13CE-F7A3-1D4F-9901-017F4D95A990}"/>
              </a:ext>
            </a:extLst>
          </p:cNvPr>
          <p:cNvPicPr>
            <a:picLocks noChangeAspect="1"/>
          </p:cNvPicPr>
          <p:nvPr/>
        </p:nvPicPr>
        <p:blipFill>
          <a:blip r:embed="rId3"/>
          <a:stretch>
            <a:fillRect/>
          </a:stretch>
        </p:blipFill>
        <p:spPr>
          <a:xfrm>
            <a:off x="25400" y="25400"/>
            <a:ext cx="9093200" cy="6807200"/>
          </a:xfrm>
          <a:prstGeom prst="rect">
            <a:avLst/>
          </a:prstGeom>
        </p:spPr>
      </p:pic>
    </p:spTree>
    <p:extLst>
      <p:ext uri="{BB962C8B-B14F-4D97-AF65-F5344CB8AC3E}">
        <p14:creationId xmlns:p14="http://schemas.microsoft.com/office/powerpoint/2010/main" val="2705534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386CDE-C18F-EE4A-953C-746EA8F60D71}"/>
              </a:ext>
            </a:extLst>
          </p:cNvPr>
          <p:cNvPicPr>
            <a:picLocks noChangeAspect="1"/>
          </p:cNvPicPr>
          <p:nvPr/>
        </p:nvPicPr>
        <p:blipFill>
          <a:blip r:embed="rId2"/>
          <a:stretch>
            <a:fillRect/>
          </a:stretch>
        </p:blipFill>
        <p:spPr>
          <a:xfrm>
            <a:off x="184150" y="1581150"/>
            <a:ext cx="8775700" cy="3695700"/>
          </a:xfrm>
          <a:prstGeom prst="rect">
            <a:avLst/>
          </a:prstGeom>
        </p:spPr>
      </p:pic>
    </p:spTree>
    <p:extLst>
      <p:ext uri="{BB962C8B-B14F-4D97-AF65-F5344CB8AC3E}">
        <p14:creationId xmlns:p14="http://schemas.microsoft.com/office/powerpoint/2010/main" val="2294941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C331-379B-8447-A46C-508B97F840AE}"/>
              </a:ext>
            </a:extLst>
          </p:cNvPr>
          <p:cNvSpPr>
            <a:spLocks noGrp="1"/>
          </p:cNvSpPr>
          <p:nvPr>
            <p:ph type="title"/>
          </p:nvPr>
        </p:nvSpPr>
        <p:spPr>
          <a:xfrm>
            <a:off x="228600" y="0"/>
            <a:ext cx="8458200" cy="1143000"/>
          </a:xfrm>
        </p:spPr>
        <p:txBody>
          <a:bodyPr/>
          <a:lstStyle/>
          <a:p>
            <a:r>
              <a:rPr lang="en-US" dirty="0"/>
              <a:t>Approved Experiments in RG C</a:t>
            </a:r>
          </a:p>
        </p:txBody>
      </p:sp>
      <p:sp>
        <p:nvSpPr>
          <p:cNvPr id="5" name="TextBox 4">
            <a:extLst>
              <a:ext uri="{FF2B5EF4-FFF2-40B4-BE49-F238E27FC236}">
                <a16:creationId xmlns:a16="http://schemas.microsoft.com/office/drawing/2014/main" id="{4C8B3749-6724-6343-86E0-ED9389C56958}"/>
              </a:ext>
            </a:extLst>
          </p:cNvPr>
          <p:cNvSpPr txBox="1"/>
          <p:nvPr/>
        </p:nvSpPr>
        <p:spPr>
          <a:xfrm>
            <a:off x="228600" y="5943600"/>
            <a:ext cx="8763000" cy="369332"/>
          </a:xfrm>
          <a:prstGeom prst="rect">
            <a:avLst/>
          </a:prstGeom>
          <a:solidFill>
            <a:schemeClr val="accent5"/>
          </a:solidFill>
        </p:spPr>
        <p:txBody>
          <a:bodyPr wrap="square" rtlCol="0">
            <a:spAutoFit/>
          </a:bodyPr>
          <a:lstStyle/>
          <a:p>
            <a:r>
              <a:rPr lang="en-US" sz="1800" dirty="0"/>
              <a:t>Total number of approved beam (PAC) days: 185 (120 p, 60 d, 5 auxiliary)</a:t>
            </a:r>
          </a:p>
        </p:txBody>
      </p:sp>
      <p:pic>
        <p:nvPicPr>
          <p:cNvPr id="3" name="Picture 2">
            <a:extLst>
              <a:ext uri="{FF2B5EF4-FFF2-40B4-BE49-F238E27FC236}">
                <a16:creationId xmlns:a16="http://schemas.microsoft.com/office/drawing/2014/main" id="{65CAA769-AA42-1D47-9E9D-25377B617E6F}"/>
              </a:ext>
            </a:extLst>
          </p:cNvPr>
          <p:cNvPicPr>
            <a:picLocks noChangeAspect="1"/>
          </p:cNvPicPr>
          <p:nvPr/>
        </p:nvPicPr>
        <p:blipFill>
          <a:blip r:embed="rId2"/>
          <a:stretch>
            <a:fillRect/>
          </a:stretch>
        </p:blipFill>
        <p:spPr>
          <a:xfrm>
            <a:off x="0" y="1248507"/>
            <a:ext cx="9144000" cy="4360985"/>
          </a:xfrm>
          <a:prstGeom prst="rect">
            <a:avLst/>
          </a:prstGeom>
        </p:spPr>
      </p:pic>
    </p:spTree>
    <p:extLst>
      <p:ext uri="{BB962C8B-B14F-4D97-AF65-F5344CB8AC3E}">
        <p14:creationId xmlns:p14="http://schemas.microsoft.com/office/powerpoint/2010/main" val="3537360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304800"/>
            <a:ext cx="8991600" cy="685800"/>
          </a:xfrm>
        </p:spPr>
        <p:txBody>
          <a:bodyPr/>
          <a:lstStyle/>
          <a:p>
            <a:pPr eaLnBrk="1" hangingPunct="1">
              <a:defRPr/>
            </a:pPr>
            <a:r>
              <a:rPr lang="en-US" b="1" dirty="0">
                <a:latin typeface="Times" charset="0"/>
              </a:rPr>
              <a:t>Predicted Data from CLAS12 - DIS</a:t>
            </a:r>
          </a:p>
        </p:txBody>
      </p:sp>
      <p:sp>
        <p:nvSpPr>
          <p:cNvPr id="22530" name="Text Box 10"/>
          <p:cNvSpPr txBox="1">
            <a:spLocks noChangeArrowheads="1"/>
          </p:cNvSpPr>
          <p:nvPr/>
        </p:nvSpPr>
        <p:spPr bwMode="auto">
          <a:xfrm>
            <a:off x="1295400" y="1143000"/>
            <a:ext cx="16764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a:solidFill>
                  <a:srgbClr val="FF5050"/>
                </a:solidFill>
                <a:latin typeface="Comic Sans MS" charset="0"/>
              </a:rPr>
              <a:t>Proton</a:t>
            </a:r>
          </a:p>
        </p:txBody>
      </p:sp>
      <p:sp>
        <p:nvSpPr>
          <p:cNvPr id="22531" name="Text Box 11"/>
          <p:cNvSpPr txBox="1">
            <a:spLocks noChangeArrowheads="1"/>
          </p:cNvSpPr>
          <p:nvPr/>
        </p:nvSpPr>
        <p:spPr bwMode="auto">
          <a:xfrm>
            <a:off x="6019800" y="1143000"/>
            <a:ext cx="15240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a:solidFill>
                  <a:srgbClr val="FF5050"/>
                </a:solidFill>
                <a:latin typeface="Comic Sans MS" charset="0"/>
              </a:rPr>
              <a:t>Deuteron</a:t>
            </a:r>
          </a:p>
        </p:txBody>
      </p:sp>
      <p:sp>
        <p:nvSpPr>
          <p:cNvPr id="22532" name="Text Box 12"/>
          <p:cNvSpPr txBox="1">
            <a:spLocks noChangeArrowheads="1"/>
          </p:cNvSpPr>
          <p:nvPr/>
        </p:nvSpPr>
        <p:spPr bwMode="auto">
          <a:xfrm>
            <a:off x="3505200" y="1219200"/>
            <a:ext cx="1828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spcBef>
                <a:spcPct val="50000"/>
              </a:spcBef>
            </a:pPr>
            <a:r>
              <a:rPr lang="en-US" sz="1800">
                <a:solidFill>
                  <a:srgbClr val="760F9B"/>
                </a:solidFill>
                <a:latin typeface="Comic Sans MS" charset="0"/>
              </a:rPr>
              <a:t>W &gt; 2; Q</a:t>
            </a:r>
            <a:r>
              <a:rPr lang="en-US" sz="1800" baseline="30000">
                <a:solidFill>
                  <a:srgbClr val="760F9B"/>
                </a:solidFill>
                <a:latin typeface="Comic Sans MS" charset="0"/>
              </a:rPr>
              <a:t>2</a:t>
            </a:r>
            <a:r>
              <a:rPr lang="en-US" sz="1800">
                <a:solidFill>
                  <a:srgbClr val="760F9B"/>
                </a:solidFill>
                <a:latin typeface="Comic Sans MS" charset="0"/>
              </a:rPr>
              <a:t> &gt; 1</a:t>
            </a:r>
          </a:p>
        </p:txBody>
      </p:sp>
      <p:pic>
        <p:nvPicPr>
          <p:cNvPr id="22533" name="Picture 19" descr="A1d_CLAS12"/>
          <p:cNvPicPr>
            <a:picLocks noChangeAspect="1" noChangeArrowheads="1"/>
          </p:cNvPicPr>
          <p:nvPr/>
        </p:nvPicPr>
        <p:blipFill>
          <a:blip r:embed="rId3">
            <a:extLst>
              <a:ext uri="{28A0092B-C50C-407E-A947-70E740481C1C}">
                <a14:useLocalDpi xmlns:a14="http://schemas.microsoft.com/office/drawing/2010/main" val="0"/>
              </a:ext>
            </a:extLst>
          </a:blip>
          <a:srcRect r="10400"/>
          <a:stretch>
            <a:fillRect/>
          </a:stretch>
        </p:blipFill>
        <p:spPr bwMode="auto">
          <a:xfrm>
            <a:off x="4724400" y="1905000"/>
            <a:ext cx="4267200"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20" descr="A1p_CLAS12"/>
          <p:cNvPicPr>
            <a:picLocks noChangeAspect="1" noChangeArrowheads="1"/>
          </p:cNvPicPr>
          <p:nvPr/>
        </p:nvPicPr>
        <p:blipFill>
          <a:blip r:embed="rId4">
            <a:extLst>
              <a:ext uri="{28A0092B-C50C-407E-A947-70E740481C1C}">
                <a14:useLocalDpi xmlns:a14="http://schemas.microsoft.com/office/drawing/2010/main" val="0"/>
              </a:ext>
            </a:extLst>
          </a:blip>
          <a:srcRect r="12675"/>
          <a:stretch>
            <a:fillRect/>
          </a:stretch>
        </p:blipFill>
        <p:spPr bwMode="auto">
          <a:xfrm>
            <a:off x="295275" y="1905000"/>
            <a:ext cx="412432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9B8718-7D05-EF46-9CCF-44EDCD801D37}"/>
              </a:ext>
            </a:extLst>
          </p:cNvPr>
          <p:cNvPicPr>
            <a:picLocks noChangeAspect="1"/>
          </p:cNvPicPr>
          <p:nvPr/>
        </p:nvPicPr>
        <p:blipFill>
          <a:blip r:embed="rId5">
            <a:alphaModFix amt="50000"/>
          </a:blip>
          <a:stretch>
            <a:fillRect/>
          </a:stretch>
        </p:blipFill>
        <p:spPr>
          <a:xfrm>
            <a:off x="990600" y="2667000"/>
            <a:ext cx="3352800" cy="3263900"/>
          </a:xfrm>
          <a:prstGeom prst="rect">
            <a:avLst/>
          </a:prstGeom>
        </p:spPr>
      </p:pic>
      <p:pic>
        <p:nvPicPr>
          <p:cNvPr id="4" name="Picture 3">
            <a:extLst>
              <a:ext uri="{FF2B5EF4-FFF2-40B4-BE49-F238E27FC236}">
                <a16:creationId xmlns:a16="http://schemas.microsoft.com/office/drawing/2014/main" id="{81AC7DF8-F4C9-8C4A-B786-E096C109314A}"/>
              </a:ext>
            </a:extLst>
          </p:cNvPr>
          <p:cNvPicPr>
            <a:picLocks noChangeAspect="1"/>
          </p:cNvPicPr>
          <p:nvPr/>
        </p:nvPicPr>
        <p:blipFill>
          <a:blip r:embed="rId6">
            <a:alphaModFix amt="50000"/>
          </a:blip>
          <a:stretch>
            <a:fillRect/>
          </a:stretch>
        </p:blipFill>
        <p:spPr>
          <a:xfrm>
            <a:off x="5414733" y="2743200"/>
            <a:ext cx="3412032" cy="3220494"/>
          </a:xfrm>
          <a:prstGeom prst="rect">
            <a:avLst/>
          </a:prstGeom>
        </p:spPr>
      </p:pic>
    </p:spTree>
    <p:extLst>
      <p:ext uri="{BB962C8B-B14F-4D97-AF65-F5344CB8AC3E}">
        <p14:creationId xmlns:p14="http://schemas.microsoft.com/office/powerpoint/2010/main" val="3134542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5-28 at 9.38.3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762000"/>
            <a:ext cx="4648200" cy="3276600"/>
          </a:xfrm>
          <a:prstGeom prst="rect">
            <a:avLst/>
          </a:prstGeom>
        </p:spPr>
      </p:pic>
      <p:sp>
        <p:nvSpPr>
          <p:cNvPr id="31747"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H. Avakian, RGC,  May 30</a:t>
            </a:r>
          </a:p>
        </p:txBody>
      </p:sp>
      <p:sp>
        <p:nvSpPr>
          <p:cNvPr id="31749" name="Rectangle 3"/>
          <p:cNvSpPr>
            <a:spLocks noGrp="1" noChangeArrowheads="1"/>
          </p:cNvSpPr>
          <p:nvPr>
            <p:ph type="title"/>
          </p:nvPr>
        </p:nvSpPr>
        <p:spPr>
          <a:xfrm>
            <a:off x="457200" y="152400"/>
            <a:ext cx="6781800" cy="563563"/>
          </a:xfrm>
        </p:spPr>
        <p:txBody>
          <a:bodyPr/>
          <a:lstStyle/>
          <a:p>
            <a:pPr eaLnBrk="1" hangingPunct="1"/>
            <a:r>
              <a:rPr lang="en-US" sz="3200">
                <a:latin typeface="Arial" charset="0"/>
                <a:ea typeface="ＭＳ Ｐゴシック" charset="0"/>
                <a:cs typeface="ＭＳ Ｐゴシック" charset="0"/>
              </a:rPr>
              <a:t>Kotzinian-Mulders Asymmetries</a:t>
            </a:r>
          </a:p>
        </p:txBody>
      </p:sp>
      <p:pic>
        <p:nvPicPr>
          <p:cNvPr id="31750" name="Picture 8" descr="muldtab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66800"/>
            <a:ext cx="219551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Line 6"/>
          <p:cNvSpPr>
            <a:spLocks noChangeShapeType="1"/>
          </p:cNvSpPr>
          <p:nvPr/>
        </p:nvSpPr>
        <p:spPr bwMode="auto">
          <a:xfrm>
            <a:off x="2438400" y="1676400"/>
            <a:ext cx="1143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317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0"/>
            <a:ext cx="1387475"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7" name="Text Box 21"/>
          <p:cNvSpPr txBox="1">
            <a:spLocks noChangeArrowheads="1"/>
          </p:cNvSpPr>
          <p:nvPr/>
        </p:nvSpPr>
        <p:spPr bwMode="auto">
          <a:xfrm>
            <a:off x="2514600" y="5791200"/>
            <a:ext cx="5273675" cy="376238"/>
          </a:xfrm>
          <a:prstGeom prst="rect">
            <a:avLst/>
          </a:prstGeom>
          <a:solidFill>
            <a:srgbClr val="FFFF99"/>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Worm gear TMDs are unique (no analog in GPDs)</a:t>
            </a:r>
          </a:p>
        </p:txBody>
      </p:sp>
      <p:pic>
        <p:nvPicPr>
          <p:cNvPr id="31755" name="Picture 15"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2438400" y="838200"/>
            <a:ext cx="228600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38"/>
          <p:cNvGrpSpPr>
            <a:grpSpLocks/>
          </p:cNvGrpSpPr>
          <p:nvPr/>
        </p:nvGrpSpPr>
        <p:grpSpPr bwMode="auto">
          <a:xfrm>
            <a:off x="152400" y="3124200"/>
            <a:ext cx="4114800" cy="2505075"/>
            <a:chOff x="4800600" y="3790950"/>
            <a:chExt cx="4114800" cy="2504877"/>
          </a:xfrm>
        </p:grpSpPr>
        <p:sp>
          <p:nvSpPr>
            <p:cNvPr id="31763" name="Rectangle 13"/>
            <p:cNvSpPr>
              <a:spLocks noChangeArrowheads="1"/>
            </p:cNvSpPr>
            <p:nvPr/>
          </p:nvSpPr>
          <p:spPr bwMode="auto">
            <a:xfrm>
              <a:off x="5943600" y="5988050"/>
              <a:ext cx="23303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b="1"/>
                <a:t>B.Musch arXiv:0907.2381</a:t>
              </a:r>
            </a:p>
          </p:txBody>
        </p:sp>
        <p:pic>
          <p:nvPicPr>
            <p:cNvPr id="3176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3790950"/>
              <a:ext cx="4114800"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5" descr="txp_fig"/>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6705600" y="3886200"/>
              <a:ext cx="411163" cy="29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 name="Rectangle 39"/>
          <p:cNvSpPr/>
          <p:nvPr/>
        </p:nvSpPr>
        <p:spPr bwMode="auto">
          <a:xfrm>
            <a:off x="1828800" y="1600200"/>
            <a:ext cx="381000" cy="304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759" name="TextBox 26"/>
          <p:cNvSpPr txBox="1">
            <a:spLocks noChangeArrowheads="1"/>
          </p:cNvSpPr>
          <p:nvPr/>
        </p:nvSpPr>
        <p:spPr bwMode="auto">
          <a:xfrm>
            <a:off x="10406063" y="43021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5" name="Rectangle 4"/>
          <p:cNvSpPr/>
          <p:nvPr/>
        </p:nvSpPr>
        <p:spPr>
          <a:xfrm>
            <a:off x="4876800" y="4191000"/>
            <a:ext cx="4267201" cy="523220"/>
          </a:xfrm>
          <a:prstGeom prst="rect">
            <a:avLst/>
          </a:prstGeom>
        </p:spPr>
        <p:txBody>
          <a:bodyPr wrap="square">
            <a:spAutoFit/>
          </a:bodyPr>
          <a:lstStyle/>
          <a:p>
            <a:r>
              <a:rPr lang="en-US" sz="1400" dirty="0"/>
              <a:t>A.V. </a:t>
            </a:r>
            <a:r>
              <a:rPr lang="en-US" sz="1400" dirty="0" err="1"/>
              <a:t>Efremov</a:t>
            </a:r>
            <a:r>
              <a:rPr lang="en-US" sz="1400" dirty="0"/>
              <a:t>, K. </a:t>
            </a:r>
            <a:r>
              <a:rPr lang="en-US" sz="1400" dirty="0" err="1"/>
              <a:t>Goeke</a:t>
            </a:r>
            <a:r>
              <a:rPr lang="en-US" sz="1400" dirty="0"/>
              <a:t> and P. Schweitzer, Czech. J. Phys. 55 (2005) A189, </a:t>
            </a:r>
            <a:r>
              <a:rPr lang="is-IS" sz="1400" dirty="0"/>
              <a:t>hep-ph/0412420.</a:t>
            </a:r>
            <a:endParaRPr lang="en-US" sz="1400" dirty="0"/>
          </a:p>
        </p:txBody>
      </p:sp>
    </p:spTree>
    <p:extLst>
      <p:ext uri="{BB962C8B-B14F-4D97-AF65-F5344CB8AC3E}">
        <p14:creationId xmlns:p14="http://schemas.microsoft.com/office/powerpoint/2010/main" val="61420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4" name="Image 23" descr="asym_polndvcs_tsa_newvgg_50days_noFT_newerr.eps"/>
          <p:cNvPicPr>
            <a:picLocks noChangeAspect="1"/>
          </p:cNvPicPr>
          <p:nvPr/>
        </p:nvPicPr>
        <p:blipFill>
          <a:blip r:embed="rId4"/>
          <a:stretch>
            <a:fillRect/>
          </a:stretch>
        </p:blipFill>
        <p:spPr>
          <a:xfrm>
            <a:off x="1749971" y="1054486"/>
            <a:ext cx="7504391" cy="5806969"/>
          </a:xfrm>
          <a:prstGeom prst="rect">
            <a:avLst/>
          </a:prstGeom>
        </p:spPr>
      </p:pic>
      <p:sp>
        <p:nvSpPr>
          <p:cNvPr id="26626" name="Text Box 2"/>
          <p:cNvSpPr txBox="1">
            <a:spLocks noChangeArrowheads="1"/>
          </p:cNvSpPr>
          <p:nvPr/>
        </p:nvSpPr>
        <p:spPr bwMode="auto">
          <a:xfrm>
            <a:off x="1537055" y="22879"/>
            <a:ext cx="6444265" cy="523220"/>
          </a:xfrm>
          <a:prstGeom prst="rect">
            <a:avLst/>
          </a:prstGeom>
          <a:noFill/>
          <a:ln w="9525">
            <a:noFill/>
            <a:miter lim="800000"/>
            <a:headEnd/>
            <a:tailEnd/>
          </a:ln>
        </p:spPr>
        <p:txBody>
          <a:bodyPr wrap="none">
            <a:spAutoFit/>
          </a:bodyPr>
          <a:lstStyle/>
          <a:p>
            <a:r>
              <a:rPr lang="fr-FR" sz="2800" dirty="0" err="1">
                <a:solidFill>
                  <a:srgbClr val="0000FF"/>
                </a:solidFill>
                <a:latin typeface="Times New Roman" pitchFamily="18" charset="0"/>
              </a:rPr>
              <a:t>Projected</a:t>
            </a:r>
            <a:r>
              <a:rPr lang="fr-FR" sz="2800" dirty="0">
                <a:solidFill>
                  <a:srgbClr val="0000FF"/>
                </a:solidFill>
                <a:latin typeface="Times New Roman" pitchFamily="18" charset="0"/>
              </a:rPr>
              <a:t> </a:t>
            </a:r>
            <a:r>
              <a:rPr lang="fr-FR" sz="2800" dirty="0" err="1">
                <a:solidFill>
                  <a:srgbClr val="0000FF"/>
                </a:solidFill>
                <a:latin typeface="Times New Roman" pitchFamily="18" charset="0"/>
              </a:rPr>
              <a:t>results</a:t>
            </a:r>
            <a:r>
              <a:rPr lang="fr-FR" sz="2800" dirty="0">
                <a:solidFill>
                  <a:srgbClr val="0000FF"/>
                </a:solidFill>
                <a:latin typeface="Times New Roman" pitchFamily="18" charset="0"/>
              </a:rPr>
              <a:t>: </a:t>
            </a:r>
            <a:r>
              <a:rPr lang="fr-FR" sz="2800" dirty="0" err="1">
                <a:solidFill>
                  <a:srgbClr val="0000FF"/>
                </a:solidFill>
                <a:latin typeface="Times New Roman" pitchFamily="18" charset="0"/>
              </a:rPr>
              <a:t>target</a:t>
            </a:r>
            <a:r>
              <a:rPr lang="fr-FR" sz="2800" dirty="0">
                <a:solidFill>
                  <a:srgbClr val="0000FF"/>
                </a:solidFill>
                <a:latin typeface="Times New Roman" pitchFamily="18" charset="0"/>
              </a:rPr>
              <a:t>-spin </a:t>
            </a:r>
            <a:r>
              <a:rPr lang="fr-FR" sz="2800" dirty="0" err="1">
                <a:solidFill>
                  <a:srgbClr val="0000FF"/>
                </a:solidFill>
                <a:latin typeface="Times New Roman" pitchFamily="18" charset="0"/>
              </a:rPr>
              <a:t>asymmetry</a:t>
            </a:r>
            <a:endParaRPr lang="en-US" sz="2800" dirty="0">
              <a:solidFill>
                <a:srgbClr val="0000FF"/>
              </a:solidFill>
              <a:latin typeface="Times New Roman" pitchFamily="18" charset="0"/>
            </a:endParaRPr>
          </a:p>
        </p:txBody>
      </p:sp>
      <p:sp>
        <p:nvSpPr>
          <p:cNvPr id="26628" name="Text Box 62"/>
          <p:cNvSpPr txBox="1">
            <a:spLocks noChangeArrowheads="1"/>
          </p:cNvSpPr>
          <p:nvPr/>
        </p:nvSpPr>
        <p:spPr bwMode="auto">
          <a:xfrm>
            <a:off x="4527441" y="583312"/>
            <a:ext cx="4632325" cy="338554"/>
          </a:xfrm>
          <a:prstGeom prst="rect">
            <a:avLst/>
          </a:prstGeom>
          <a:noFill/>
          <a:ln w="9525">
            <a:noFill/>
            <a:miter lim="800000"/>
            <a:headEnd/>
            <a:tailEnd/>
          </a:ln>
        </p:spPr>
        <p:txBody>
          <a:bodyPr wrap="square">
            <a:spAutoFit/>
          </a:bodyPr>
          <a:lstStyle/>
          <a:p>
            <a:pPr>
              <a:spcBef>
                <a:spcPct val="50000"/>
              </a:spcBef>
              <a:buClr>
                <a:schemeClr val="tx1"/>
              </a:buClr>
            </a:pPr>
            <a:r>
              <a:rPr lang="en-US" sz="1600" b="0" dirty="0">
                <a:latin typeface="Times New Roman" pitchFamily="18" charset="0"/>
                <a:cs typeface="Arial" charset="0"/>
              </a:rPr>
              <a:t>L = </a:t>
            </a:r>
            <a:r>
              <a:rPr lang="en-US" sz="1600" dirty="0">
                <a:latin typeface="Times New Roman" pitchFamily="18" charset="0"/>
                <a:cs typeface="Arial" charset="0"/>
              </a:rPr>
              <a:t>3/20∙10</a:t>
            </a:r>
            <a:r>
              <a:rPr lang="en-US" sz="1600" baseline="30000" dirty="0">
                <a:latin typeface="Times New Roman" pitchFamily="18" charset="0"/>
                <a:cs typeface="Arial" charset="0"/>
              </a:rPr>
              <a:t>35</a:t>
            </a:r>
            <a:r>
              <a:rPr lang="en-US" sz="1600" dirty="0">
                <a:latin typeface="Times New Roman" pitchFamily="18" charset="0"/>
                <a:cs typeface="Arial" charset="0"/>
              </a:rPr>
              <a:t>cm</a:t>
            </a:r>
            <a:r>
              <a:rPr lang="en-US" sz="1600" baseline="30000" dirty="0">
                <a:latin typeface="Times New Roman" pitchFamily="18" charset="0"/>
                <a:cs typeface="Arial" charset="0"/>
              </a:rPr>
              <a:t>-2</a:t>
            </a:r>
            <a:r>
              <a:rPr lang="en-US" sz="1600" dirty="0">
                <a:latin typeface="Times New Roman" pitchFamily="18" charset="0"/>
                <a:cs typeface="Arial" charset="0"/>
              </a:rPr>
              <a:t>s</a:t>
            </a:r>
            <a:r>
              <a:rPr lang="en-US" sz="1600" baseline="30000" dirty="0">
                <a:latin typeface="Times New Roman" pitchFamily="18" charset="0"/>
                <a:cs typeface="Arial" charset="0"/>
              </a:rPr>
              <a:t>-1</a:t>
            </a:r>
            <a:r>
              <a:rPr lang="en-US" sz="1600" b="0" dirty="0">
                <a:latin typeface="Times New Roman" pitchFamily="18" charset="0"/>
                <a:cs typeface="Arial" charset="0"/>
              </a:rPr>
              <a:t>, Time = </a:t>
            </a:r>
            <a:r>
              <a:rPr lang="en-US" sz="1600" dirty="0">
                <a:latin typeface="Times New Roman" pitchFamily="18" charset="0"/>
                <a:cs typeface="Arial" charset="0"/>
              </a:rPr>
              <a:t>50 days</a:t>
            </a:r>
            <a:r>
              <a:rPr lang="fr-FR" sz="1600" b="0" dirty="0">
                <a:latin typeface="Times New Roman" pitchFamily="18" charset="0"/>
                <a:cs typeface="Arial" charset="0"/>
              </a:rPr>
              <a:t> , P</a:t>
            </a:r>
            <a:r>
              <a:rPr lang="fr-FR" sz="1600" b="0" baseline="-25000" dirty="0">
                <a:latin typeface="Times New Roman" pitchFamily="18" charset="0"/>
                <a:cs typeface="Arial" charset="0"/>
              </a:rPr>
              <a:t>t</a:t>
            </a:r>
            <a:r>
              <a:rPr lang="fr-FR" sz="1600" b="0" dirty="0">
                <a:latin typeface="Times New Roman" pitchFamily="18" charset="0"/>
                <a:cs typeface="Arial" charset="0"/>
              </a:rPr>
              <a:t> = 0.4</a:t>
            </a:r>
            <a:endParaRPr lang="en-US" sz="1600" b="0" dirty="0">
              <a:latin typeface="Times New Roman" pitchFamily="18" charset="0"/>
              <a:cs typeface="Arial" charset="0"/>
            </a:endParaRPr>
          </a:p>
        </p:txBody>
      </p:sp>
      <p:sp>
        <p:nvSpPr>
          <p:cNvPr id="26632" name="Text Box 66"/>
          <p:cNvSpPr txBox="1">
            <a:spLocks noChangeArrowheads="1"/>
          </p:cNvSpPr>
          <p:nvPr/>
        </p:nvSpPr>
        <p:spPr bwMode="auto">
          <a:xfrm>
            <a:off x="126129" y="1252495"/>
            <a:ext cx="1702676" cy="3293209"/>
          </a:xfrm>
          <a:prstGeom prst="rect">
            <a:avLst/>
          </a:prstGeom>
          <a:solidFill>
            <a:srgbClr val="00B0F0"/>
          </a:solidFill>
          <a:ln w="9525">
            <a:noFill/>
            <a:miter lim="800000"/>
            <a:headEnd/>
            <a:tailEnd/>
          </a:ln>
        </p:spPr>
        <p:txBody>
          <a:bodyPr wrap="square">
            <a:spAutoFit/>
          </a:bodyPr>
          <a:lstStyle/>
          <a:p>
            <a:pPr algn="ctr">
              <a:buFont typeface="Wingdings" pitchFamily="2" charset="2"/>
              <a:buChar char="ü"/>
            </a:pPr>
            <a:r>
              <a:rPr lang="en-US" sz="1600" dirty="0">
                <a:solidFill>
                  <a:schemeClr val="bg1"/>
                </a:solidFill>
                <a:latin typeface="Times New Roman" pitchFamily="18" charset="0"/>
              </a:rPr>
              <a:t>Count rates computed with </a:t>
            </a:r>
            <a:r>
              <a:rPr lang="en-US" sz="1600" dirty="0" err="1">
                <a:solidFill>
                  <a:schemeClr val="bg1"/>
                </a:solidFill>
                <a:latin typeface="Times New Roman" pitchFamily="18" charset="0"/>
              </a:rPr>
              <a:t>nDVCS+BH</a:t>
            </a:r>
            <a:r>
              <a:rPr lang="en-US" sz="1600" dirty="0">
                <a:solidFill>
                  <a:schemeClr val="bg1"/>
                </a:solidFill>
                <a:latin typeface="Times New Roman" pitchFamily="18" charset="0"/>
              </a:rPr>
              <a:t> </a:t>
            </a:r>
          </a:p>
          <a:p>
            <a:pPr algn="ctr"/>
            <a:r>
              <a:rPr lang="en-US" sz="1600" dirty="0">
                <a:solidFill>
                  <a:schemeClr val="bg1"/>
                </a:solidFill>
                <a:latin typeface="Times New Roman" pitchFamily="18" charset="0"/>
              </a:rPr>
              <a:t>event generator </a:t>
            </a:r>
          </a:p>
          <a:p>
            <a:pPr algn="ctr"/>
            <a:r>
              <a:rPr lang="en-US" sz="1600" dirty="0">
                <a:solidFill>
                  <a:schemeClr val="bg1"/>
                </a:solidFill>
                <a:latin typeface="Times New Roman" pitchFamily="18" charset="0"/>
              </a:rPr>
              <a:t>+ CLAS12 acceptance from </a:t>
            </a:r>
            <a:r>
              <a:rPr lang="en-US" sz="1600" dirty="0" err="1">
                <a:solidFill>
                  <a:schemeClr val="bg1"/>
                </a:solidFill>
                <a:latin typeface="Times New Roman" pitchFamily="18" charset="0"/>
              </a:rPr>
              <a:t>FastMC</a:t>
            </a:r>
            <a:endParaRPr lang="en-US" sz="1600" dirty="0">
              <a:solidFill>
                <a:schemeClr val="bg1"/>
              </a:solidFill>
              <a:latin typeface="Times New Roman" pitchFamily="18" charset="0"/>
            </a:endParaRPr>
          </a:p>
          <a:p>
            <a:pPr algn="ctr"/>
            <a:r>
              <a:rPr lang="en-US" sz="1600" dirty="0">
                <a:solidFill>
                  <a:schemeClr val="bg1"/>
                </a:solidFill>
                <a:latin typeface="Times New Roman" pitchFamily="18" charset="0"/>
              </a:rPr>
              <a:t>+ CND efficiency from GEANT4 simulation</a:t>
            </a:r>
          </a:p>
          <a:p>
            <a:pPr algn="ctr">
              <a:buFont typeface="Wingdings" pitchFamily="2" charset="2"/>
              <a:buChar char="ü"/>
            </a:pPr>
            <a:r>
              <a:rPr lang="fr-FR" sz="1600" dirty="0" err="1">
                <a:solidFill>
                  <a:schemeClr val="bg1"/>
                </a:solidFill>
                <a:latin typeface="Times New Roman" pitchFamily="18" charset="0"/>
              </a:rPr>
              <a:t>Asymmetries</a:t>
            </a:r>
            <a:r>
              <a:rPr lang="fr-FR" sz="1600" dirty="0">
                <a:solidFill>
                  <a:schemeClr val="bg1"/>
                </a:solidFill>
                <a:latin typeface="Times New Roman" pitchFamily="18" charset="0"/>
              </a:rPr>
              <a:t> </a:t>
            </a:r>
            <a:r>
              <a:rPr lang="fr-FR" sz="1600" dirty="0" err="1">
                <a:solidFill>
                  <a:schemeClr val="bg1"/>
                </a:solidFill>
                <a:latin typeface="Times New Roman" pitchFamily="18" charset="0"/>
              </a:rPr>
              <a:t>computed</a:t>
            </a:r>
            <a:r>
              <a:rPr lang="fr-FR" sz="1600" dirty="0">
                <a:solidFill>
                  <a:schemeClr val="bg1"/>
                </a:solidFill>
                <a:latin typeface="Times New Roman" pitchFamily="18" charset="0"/>
              </a:rPr>
              <a:t> </a:t>
            </a:r>
            <a:r>
              <a:rPr lang="fr-FR" sz="1600" dirty="0" err="1">
                <a:solidFill>
                  <a:schemeClr val="bg1"/>
                </a:solidFill>
                <a:latin typeface="Times New Roman" pitchFamily="18" charset="0"/>
              </a:rPr>
              <a:t>with</a:t>
            </a:r>
            <a:r>
              <a:rPr lang="fr-FR" sz="1600" dirty="0">
                <a:solidFill>
                  <a:schemeClr val="bg1"/>
                </a:solidFill>
                <a:latin typeface="Times New Roman" pitchFamily="18" charset="0"/>
              </a:rPr>
              <a:t> </a:t>
            </a:r>
            <a:r>
              <a:rPr lang="fr-FR" sz="1600" dirty="0" err="1">
                <a:solidFill>
                  <a:schemeClr val="bg1"/>
                </a:solidFill>
                <a:latin typeface="Times New Roman" pitchFamily="18" charset="0"/>
              </a:rPr>
              <a:t>VGG</a:t>
            </a:r>
            <a:r>
              <a:rPr lang="fr-FR" sz="1600" dirty="0">
                <a:solidFill>
                  <a:schemeClr val="bg1"/>
                </a:solidFill>
                <a:latin typeface="Times New Roman" pitchFamily="18" charset="0"/>
              </a:rPr>
              <a:t> model</a:t>
            </a:r>
            <a:endParaRPr lang="en-US" sz="1600" dirty="0">
              <a:solidFill>
                <a:schemeClr val="bg1"/>
              </a:solidFill>
              <a:latin typeface="Times New Roman" pitchFamily="18" charset="0"/>
            </a:endParaRPr>
          </a:p>
        </p:txBody>
      </p:sp>
      <p:graphicFrame>
        <p:nvGraphicFramePr>
          <p:cNvPr id="214017" name="Object 1"/>
          <p:cNvGraphicFramePr>
            <a:graphicFrameLocks noChangeAspect="1"/>
          </p:cNvGraphicFramePr>
          <p:nvPr/>
        </p:nvGraphicFramePr>
        <p:xfrm>
          <a:off x="2246313" y="612775"/>
          <a:ext cx="1847850" cy="685800"/>
        </p:xfrm>
        <a:graphic>
          <a:graphicData uri="http://schemas.openxmlformats.org/presentationml/2006/ole">
            <mc:AlternateContent xmlns:mc="http://schemas.openxmlformats.org/markup-compatibility/2006">
              <mc:Choice xmlns:v="urn:schemas-microsoft-com:vml" Requires="v">
                <p:oleObj spid="_x0000_s2066" name="Équation" r:id="rId5" imgW="1371600" imgH="507960" progId="Equation.3">
                  <p:embed/>
                </p:oleObj>
              </mc:Choice>
              <mc:Fallback>
                <p:oleObj name="Équation" r:id="rId5" imgW="1371600" imgH="507960" progId="Equation.3">
                  <p:embed/>
                  <p:pic>
                    <p:nvPicPr>
                      <p:cNvPr id="214017"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6313" y="612775"/>
                        <a:ext cx="184785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p:nvPr/>
        </p:nvSpPr>
        <p:spPr>
          <a:xfrm>
            <a:off x="15759" y="4869410"/>
            <a:ext cx="2191407" cy="1446550"/>
          </a:xfrm>
          <a:prstGeom prst="rect">
            <a:avLst/>
          </a:prstGeom>
        </p:spPr>
        <p:txBody>
          <a:bodyPr wrap="square">
            <a:spAutoFit/>
          </a:bodyPr>
          <a:lstStyle/>
          <a:p>
            <a:r>
              <a:rPr lang="fr-FR" b="0" dirty="0">
                <a:latin typeface="Times New Roman" pitchFamily="18" charset="0"/>
                <a:cs typeface="Times New Roman" pitchFamily="18" charset="0"/>
              </a:rPr>
              <a:t>• 4 </a:t>
            </a:r>
            <a:r>
              <a:rPr lang="fr-FR" b="0" dirty="0" err="1">
                <a:latin typeface="Times New Roman" pitchFamily="18" charset="0"/>
                <a:cs typeface="Times New Roman" pitchFamily="18" charset="0"/>
              </a:rPr>
              <a:t>bins</a:t>
            </a:r>
            <a:r>
              <a:rPr lang="fr-FR" b="0" dirty="0">
                <a:latin typeface="Times New Roman" pitchFamily="18" charset="0"/>
                <a:cs typeface="Times New Roman" pitchFamily="18" charset="0"/>
              </a:rPr>
              <a:t> in Q</a:t>
            </a:r>
            <a:r>
              <a:rPr lang="fr-FR" b="0" baseline="30000" dirty="0">
                <a:latin typeface="Times New Roman" pitchFamily="18" charset="0"/>
                <a:cs typeface="Times New Roman" pitchFamily="18" charset="0"/>
              </a:rPr>
              <a:t>2</a:t>
            </a:r>
            <a:endParaRPr lang="fr-FR" b="0" dirty="0">
              <a:latin typeface="Times New Roman" pitchFamily="18" charset="0"/>
              <a:cs typeface="Times New Roman" pitchFamily="18" charset="0"/>
            </a:endParaRPr>
          </a:p>
          <a:p>
            <a:r>
              <a:rPr lang="fr-FR" b="0" dirty="0">
                <a:latin typeface="Times New Roman" pitchFamily="18" charset="0"/>
                <a:cs typeface="Times New Roman" pitchFamily="18" charset="0"/>
              </a:rPr>
              <a:t>• 4 </a:t>
            </a:r>
            <a:r>
              <a:rPr lang="fr-FR" b="0" dirty="0" err="1">
                <a:latin typeface="Times New Roman" pitchFamily="18" charset="0"/>
                <a:cs typeface="Times New Roman" pitchFamily="18" charset="0"/>
              </a:rPr>
              <a:t>bins</a:t>
            </a:r>
            <a:r>
              <a:rPr lang="fr-FR" b="0" dirty="0">
                <a:latin typeface="Times New Roman" pitchFamily="18" charset="0"/>
                <a:cs typeface="Times New Roman" pitchFamily="18" charset="0"/>
              </a:rPr>
              <a:t> in −t</a:t>
            </a:r>
          </a:p>
          <a:p>
            <a:r>
              <a:rPr lang="fr-FR" b="0" dirty="0">
                <a:latin typeface="Times New Roman" pitchFamily="18" charset="0"/>
                <a:cs typeface="Times New Roman" pitchFamily="18" charset="0"/>
              </a:rPr>
              <a:t>• 4 </a:t>
            </a:r>
            <a:r>
              <a:rPr lang="fr-FR" b="0" dirty="0" err="1">
                <a:latin typeface="Times New Roman" pitchFamily="18" charset="0"/>
                <a:cs typeface="Times New Roman" pitchFamily="18" charset="0"/>
              </a:rPr>
              <a:t>bins</a:t>
            </a:r>
            <a:r>
              <a:rPr lang="fr-FR" b="0" dirty="0">
                <a:latin typeface="Times New Roman" pitchFamily="18" charset="0"/>
                <a:cs typeface="Times New Roman" pitchFamily="18" charset="0"/>
              </a:rPr>
              <a:t> in </a:t>
            </a:r>
            <a:r>
              <a:rPr lang="fr-FR" b="0" dirty="0" err="1">
                <a:latin typeface="Times New Roman" pitchFamily="18" charset="0"/>
                <a:cs typeface="Times New Roman" pitchFamily="18" charset="0"/>
              </a:rPr>
              <a:t>x</a:t>
            </a:r>
            <a:r>
              <a:rPr lang="fr-FR" b="0" baseline="-25000" dirty="0" err="1">
                <a:latin typeface="Times New Roman" pitchFamily="18" charset="0"/>
                <a:cs typeface="Times New Roman" pitchFamily="18" charset="0"/>
              </a:rPr>
              <a:t>B</a:t>
            </a:r>
            <a:endParaRPr lang="fr-FR" b="0" dirty="0">
              <a:latin typeface="Times New Roman" pitchFamily="18" charset="0"/>
              <a:cs typeface="Times New Roman" pitchFamily="18" charset="0"/>
            </a:endParaRPr>
          </a:p>
          <a:p>
            <a:r>
              <a:rPr lang="fr-FR" b="0" dirty="0">
                <a:latin typeface="Times New Roman" pitchFamily="18" charset="0"/>
                <a:cs typeface="Times New Roman" pitchFamily="18" charset="0"/>
              </a:rPr>
              <a:t>• 12 </a:t>
            </a:r>
            <a:r>
              <a:rPr lang="fr-FR" b="0" dirty="0" err="1">
                <a:latin typeface="Times New Roman" pitchFamily="18" charset="0"/>
                <a:cs typeface="Times New Roman" pitchFamily="18" charset="0"/>
              </a:rPr>
              <a:t>bins</a:t>
            </a:r>
            <a:r>
              <a:rPr lang="fr-FR" b="0" dirty="0">
                <a:latin typeface="Times New Roman" pitchFamily="18" charset="0"/>
                <a:cs typeface="Times New Roman" pitchFamily="18" charset="0"/>
              </a:rPr>
              <a:t> in </a:t>
            </a:r>
            <a:r>
              <a:rPr lang="el-GR" b="0" dirty="0">
                <a:latin typeface="Times New Roman" pitchFamily="18" charset="0"/>
                <a:cs typeface="Times New Roman" pitchFamily="18" charset="0"/>
              </a:rPr>
              <a:t>φ</a:t>
            </a:r>
            <a:endParaRPr lang="fr-FR" b="0" dirty="0">
              <a:latin typeface="Times New Roman" pitchFamily="18" charset="0"/>
              <a:cs typeface="Times New Roman" pitchFamily="18" charset="0"/>
            </a:endParaRPr>
          </a:p>
          <a:p>
            <a:r>
              <a:rPr lang="fr-FR" sz="1600" b="0" dirty="0">
                <a:latin typeface="Times New Roman" pitchFamily="18" charset="0"/>
                <a:cs typeface="Times New Roman" pitchFamily="18" charset="0"/>
              </a:rPr>
              <a:t>(</a:t>
            </a:r>
            <a:r>
              <a:rPr lang="fr-FR" sz="1600" b="0" dirty="0" err="1">
                <a:latin typeface="Times New Roman" pitchFamily="18" charset="0"/>
                <a:cs typeface="Times New Roman" pitchFamily="18" charset="0"/>
              </a:rPr>
              <a:t>Same</a:t>
            </a:r>
            <a:r>
              <a:rPr lang="fr-FR" sz="1600" b="0" dirty="0">
                <a:latin typeface="Times New Roman" pitchFamily="18" charset="0"/>
                <a:cs typeface="Times New Roman" pitchFamily="18" charset="0"/>
              </a:rPr>
              <a:t> as E12-11-003)</a:t>
            </a:r>
          </a:p>
        </p:txBody>
      </p:sp>
      <p:sp>
        <p:nvSpPr>
          <p:cNvPr id="17" name="ZoneTexte 16"/>
          <p:cNvSpPr txBox="1"/>
          <p:nvPr/>
        </p:nvSpPr>
        <p:spPr>
          <a:xfrm>
            <a:off x="3326529" y="2617066"/>
            <a:ext cx="284052" cy="307777"/>
          </a:xfrm>
          <a:prstGeom prst="rect">
            <a:avLst/>
          </a:prstGeom>
          <a:noFill/>
        </p:spPr>
        <p:txBody>
          <a:bodyPr wrap="none" rtlCol="0">
            <a:spAutoFit/>
          </a:bodyPr>
          <a:lstStyle/>
          <a:p>
            <a:r>
              <a:rPr lang="fr-FR" sz="1400" dirty="0"/>
              <a:t>0</a:t>
            </a:r>
            <a:endParaRPr lang="en-US" sz="1400" dirty="0"/>
          </a:p>
        </p:txBody>
      </p:sp>
      <p:sp>
        <p:nvSpPr>
          <p:cNvPr id="20" name="ZoneTexte 19"/>
          <p:cNvSpPr txBox="1"/>
          <p:nvPr/>
        </p:nvSpPr>
        <p:spPr>
          <a:xfrm>
            <a:off x="3210918" y="1319037"/>
            <a:ext cx="284052" cy="307777"/>
          </a:xfrm>
          <a:prstGeom prst="rect">
            <a:avLst/>
          </a:prstGeom>
          <a:noFill/>
        </p:spPr>
        <p:txBody>
          <a:bodyPr wrap="none" rtlCol="0">
            <a:spAutoFit/>
          </a:bodyPr>
          <a:lstStyle/>
          <a:p>
            <a:r>
              <a:rPr lang="fr-FR" sz="1400" dirty="0"/>
              <a:t>1</a:t>
            </a:r>
            <a:endParaRPr lang="en-US" sz="1400" dirty="0"/>
          </a:p>
        </p:txBody>
      </p:sp>
      <p:sp>
        <p:nvSpPr>
          <p:cNvPr id="21" name="ZoneTexte 20"/>
          <p:cNvSpPr txBox="1"/>
          <p:nvPr/>
        </p:nvSpPr>
        <p:spPr>
          <a:xfrm>
            <a:off x="3142602" y="3915093"/>
            <a:ext cx="343364" cy="307777"/>
          </a:xfrm>
          <a:prstGeom prst="rect">
            <a:avLst/>
          </a:prstGeom>
          <a:noFill/>
        </p:spPr>
        <p:txBody>
          <a:bodyPr wrap="none" rtlCol="0">
            <a:spAutoFit/>
          </a:bodyPr>
          <a:lstStyle/>
          <a:p>
            <a:r>
              <a:rPr lang="fr-FR" sz="1400" dirty="0"/>
              <a:t>-1</a:t>
            </a:r>
            <a:endParaRPr lang="en-US" sz="1400" dirty="0"/>
          </a:p>
        </p:txBody>
      </p:sp>
      <p:sp>
        <p:nvSpPr>
          <p:cNvPr id="22" name="ZoneTexte 21"/>
          <p:cNvSpPr txBox="1"/>
          <p:nvPr/>
        </p:nvSpPr>
        <p:spPr>
          <a:xfrm>
            <a:off x="4776951" y="3547242"/>
            <a:ext cx="3322576" cy="461665"/>
          </a:xfrm>
          <a:prstGeom prst="rect">
            <a:avLst/>
          </a:prstGeom>
          <a:solidFill>
            <a:srgbClr val="FFFF00"/>
          </a:solidFill>
        </p:spPr>
        <p:txBody>
          <a:bodyPr wrap="none" rtlCol="0">
            <a:spAutoFit/>
          </a:bodyPr>
          <a:lstStyle/>
          <a:p>
            <a:r>
              <a:rPr lang="fr-FR" sz="2400" dirty="0">
                <a:latin typeface="Times New Roman" pitchFamily="18" charset="0"/>
                <a:cs typeface="Times New Roman" pitchFamily="18" charset="0"/>
              </a:rPr>
              <a:t>First time </a:t>
            </a:r>
            <a:r>
              <a:rPr lang="fr-FR" sz="2400" dirty="0" err="1">
                <a:latin typeface="Times New Roman" pitchFamily="18" charset="0"/>
                <a:cs typeface="Times New Roman" pitchFamily="18" charset="0"/>
              </a:rPr>
              <a:t>measurement</a:t>
            </a:r>
            <a:endParaRPr lang="en-US" sz="2400" dirty="0">
              <a:latin typeface="Times New Roman" pitchFamily="18" charset="0"/>
              <a:cs typeface="Times New Roman" pitchFamily="18" charset="0"/>
            </a:endParaRPr>
          </a:p>
        </p:txBody>
      </p:sp>
      <p:sp>
        <p:nvSpPr>
          <p:cNvPr id="23" name="ZoneTexte 22"/>
          <p:cNvSpPr txBox="1"/>
          <p:nvPr/>
        </p:nvSpPr>
        <p:spPr>
          <a:xfrm>
            <a:off x="7283670" y="977459"/>
            <a:ext cx="1252522" cy="400110"/>
          </a:xfrm>
          <a:prstGeom prst="rect">
            <a:avLst/>
          </a:prstGeom>
          <a:noFill/>
          <a:ln>
            <a:solidFill>
              <a:srgbClr val="0000FF"/>
            </a:solidFill>
          </a:ln>
        </p:spPr>
        <p:txBody>
          <a:bodyPr wrap="none" rtlCol="0">
            <a:spAutoFit/>
          </a:bodyPr>
          <a:lstStyle/>
          <a:p>
            <a:r>
              <a:rPr lang="fr-FR" sz="2000" dirty="0" err="1">
                <a:solidFill>
                  <a:srgbClr val="0000FF"/>
                </a:solidFill>
                <a:latin typeface="Times New Roman" pitchFamily="18" charset="0"/>
                <a:cs typeface="Times New Roman" pitchFamily="18" charset="0"/>
              </a:rPr>
              <a:t>TSA</a:t>
            </a:r>
            <a:r>
              <a:rPr lang="fr-FR" sz="2000" dirty="0">
                <a:solidFill>
                  <a:srgbClr val="0000FF"/>
                </a:solidFill>
                <a:latin typeface="Times New Roman" pitchFamily="18" charset="0"/>
                <a:cs typeface="Times New Roman" pitchFamily="18" charset="0"/>
              </a:rPr>
              <a:t> ~ 0.2</a:t>
            </a:r>
            <a:endParaRPr lang="en-US" sz="2000" dirty="0">
              <a:solidFill>
                <a:srgbClr val="0000FF"/>
              </a:solidFill>
              <a:latin typeface="Times New Roman" pitchFamily="18" charset="0"/>
              <a:cs typeface="Times New Roman" pitchFamily="18" charset="0"/>
            </a:endParaRPr>
          </a:p>
        </p:txBody>
      </p:sp>
      <p:cxnSp>
        <p:nvCxnSpPr>
          <p:cNvPr id="19" name="Connecteur droit avec flèche 18"/>
          <p:cNvCxnSpPr/>
          <p:nvPr/>
        </p:nvCxnSpPr>
        <p:spPr bwMode="auto">
          <a:xfrm flipV="1">
            <a:off x="4966182" y="1387366"/>
            <a:ext cx="1450428"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5" name="ZoneTexte 24"/>
          <p:cNvSpPr txBox="1"/>
          <p:nvPr/>
        </p:nvSpPr>
        <p:spPr>
          <a:xfrm>
            <a:off x="5470674" y="1087821"/>
            <a:ext cx="322524" cy="338554"/>
          </a:xfrm>
          <a:prstGeom prst="rect">
            <a:avLst/>
          </a:prstGeom>
          <a:noFill/>
        </p:spPr>
        <p:txBody>
          <a:bodyPr wrap="none" rtlCol="0">
            <a:spAutoFit/>
          </a:bodyPr>
          <a:lstStyle/>
          <a:p>
            <a:r>
              <a:rPr lang="fr-FR" sz="1600" dirty="0">
                <a:latin typeface="+mn-lt"/>
                <a:cs typeface="Times New Roman" pitchFamily="18" charset="0"/>
              </a:rPr>
              <a:t>-t</a:t>
            </a:r>
            <a:endParaRPr lang="en-US" sz="1600" dirty="0">
              <a:latin typeface="+mn-lt"/>
              <a:cs typeface="Times New Roman" pitchFamily="18" charset="0"/>
            </a:endParaRPr>
          </a:p>
        </p:txBody>
      </p:sp>
      <p:sp>
        <p:nvSpPr>
          <p:cNvPr id="26" name="ZoneTexte 25"/>
          <p:cNvSpPr txBox="1"/>
          <p:nvPr/>
        </p:nvSpPr>
        <p:spPr>
          <a:xfrm>
            <a:off x="4871541" y="1135111"/>
            <a:ext cx="284052" cy="307777"/>
          </a:xfrm>
          <a:prstGeom prst="rect">
            <a:avLst/>
          </a:prstGeom>
          <a:noFill/>
        </p:spPr>
        <p:txBody>
          <a:bodyPr wrap="none" rtlCol="0">
            <a:spAutoFit/>
          </a:bodyPr>
          <a:lstStyle/>
          <a:p>
            <a:r>
              <a:rPr lang="fr-FR" sz="1400" dirty="0"/>
              <a:t>0</a:t>
            </a:r>
            <a:endParaRPr lang="en-US" sz="1400" dirty="0"/>
          </a:p>
        </p:txBody>
      </p:sp>
      <p:sp>
        <p:nvSpPr>
          <p:cNvPr id="27" name="ZoneTexte 26"/>
          <p:cNvSpPr txBox="1"/>
          <p:nvPr/>
        </p:nvSpPr>
        <p:spPr>
          <a:xfrm>
            <a:off x="6017165" y="1114089"/>
            <a:ext cx="433132" cy="307777"/>
          </a:xfrm>
          <a:prstGeom prst="rect">
            <a:avLst/>
          </a:prstGeom>
          <a:noFill/>
        </p:spPr>
        <p:txBody>
          <a:bodyPr wrap="none" rtlCol="0">
            <a:spAutoFit/>
          </a:bodyPr>
          <a:lstStyle/>
          <a:p>
            <a:r>
              <a:rPr lang="fr-FR" sz="1400" dirty="0"/>
              <a:t>1.2</a:t>
            </a:r>
            <a:endParaRPr lang="en-US" sz="1400" dirty="0"/>
          </a:p>
        </p:txBody>
      </p:sp>
      <p:sp>
        <p:nvSpPr>
          <p:cNvPr id="2" name="TextBox 1">
            <a:extLst>
              <a:ext uri="{FF2B5EF4-FFF2-40B4-BE49-F238E27FC236}">
                <a16:creationId xmlns:a16="http://schemas.microsoft.com/office/drawing/2014/main" id="{ECF8104C-D3D1-4A4B-BB6C-B2D845730FB5}"/>
              </a:ext>
            </a:extLst>
          </p:cNvPr>
          <p:cNvSpPr txBox="1"/>
          <p:nvPr/>
        </p:nvSpPr>
        <p:spPr>
          <a:xfrm>
            <a:off x="15759" y="34691"/>
            <a:ext cx="1600200" cy="523220"/>
          </a:xfrm>
          <a:prstGeom prst="rect">
            <a:avLst/>
          </a:prstGeom>
          <a:noFill/>
        </p:spPr>
        <p:txBody>
          <a:bodyPr wrap="square" rtlCol="0">
            <a:spAutoFit/>
          </a:bodyPr>
          <a:lstStyle/>
          <a:p>
            <a:r>
              <a:rPr lang="en-US" sz="2800" dirty="0"/>
              <a:t>n DVCS</a:t>
            </a:r>
          </a:p>
        </p:txBody>
      </p:sp>
    </p:spTree>
    <p:extLst>
      <p:ext uri="{BB962C8B-B14F-4D97-AF65-F5344CB8AC3E}">
        <p14:creationId xmlns:p14="http://schemas.microsoft.com/office/powerpoint/2010/main" val="271649045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864C-37DF-7A41-8464-9E48C2014638}"/>
              </a:ext>
            </a:extLst>
          </p:cNvPr>
          <p:cNvSpPr>
            <a:spLocks noGrp="1"/>
          </p:cNvSpPr>
          <p:nvPr>
            <p:ph type="title"/>
          </p:nvPr>
        </p:nvSpPr>
        <p:spPr/>
        <p:txBody>
          <a:bodyPr/>
          <a:lstStyle/>
          <a:p>
            <a:r>
              <a:rPr lang="en-US" dirty="0"/>
              <a:t>Requirements</a:t>
            </a:r>
          </a:p>
        </p:txBody>
      </p:sp>
      <p:sp>
        <p:nvSpPr>
          <p:cNvPr id="6" name="Content Placeholder 2">
            <a:extLst>
              <a:ext uri="{FF2B5EF4-FFF2-40B4-BE49-F238E27FC236}">
                <a16:creationId xmlns:a16="http://schemas.microsoft.com/office/drawing/2014/main" id="{3C94D015-007D-5B4A-82E8-4D3408294CF9}"/>
              </a:ext>
            </a:extLst>
          </p:cNvPr>
          <p:cNvSpPr>
            <a:spLocks noGrp="1"/>
          </p:cNvSpPr>
          <p:nvPr>
            <p:ph idx="1"/>
          </p:nvPr>
        </p:nvSpPr>
        <p:spPr>
          <a:xfrm>
            <a:off x="685800" y="1631414"/>
            <a:ext cx="8077200" cy="4648200"/>
          </a:xfrm>
        </p:spPr>
        <p:txBody>
          <a:bodyPr/>
          <a:lstStyle/>
          <a:p>
            <a:r>
              <a:rPr lang="en-US" sz="2000" dirty="0"/>
              <a:t>&gt; 10.5 GeV electron beam (4 days at 2.2 GeV for commissioning/calibration), beam polarization &gt; 0.85</a:t>
            </a:r>
          </a:p>
          <a:p>
            <a:r>
              <a:rPr lang="en-US" sz="2000" dirty="0"/>
              <a:t>p and d (ammonia and deuterated ammonia) targets polarized (via DNP) along or opposite to the beam direction</a:t>
            </a:r>
          </a:p>
          <a:p>
            <a:r>
              <a:rPr lang="en-US" sz="2000" dirty="0"/>
              <a:t>Standard CLAS12 Forward Tracker including 4 sectors of LTCC and 1-2 sectors of RICH; NO FT for part 1</a:t>
            </a:r>
          </a:p>
          <a:p>
            <a:r>
              <a:rPr lang="en-US" sz="2000" dirty="0"/>
              <a:t>Standard CLAS12 Central Detector with all components (SVT, BMT, FMT </a:t>
            </a:r>
            <a:r>
              <a:rPr lang="en-US" sz="2000" baseline="30000" dirty="0"/>
              <a:t>*)</a:t>
            </a:r>
            <a:r>
              <a:rPr lang="en-US" sz="2000" dirty="0"/>
              <a:t>, CTOF, CND); no BAND</a:t>
            </a:r>
          </a:p>
          <a:p>
            <a:r>
              <a:rPr lang="en-US" sz="2000" dirty="0"/>
              <a:t>New </a:t>
            </a:r>
            <a:r>
              <a:rPr lang="en-US" sz="2000" dirty="0" err="1"/>
              <a:t>Møller</a:t>
            </a:r>
            <a:r>
              <a:rPr lang="en-US" sz="2000" dirty="0"/>
              <a:t> shield (preferred but not required), upgraded beam line with 2 cm diameter raster, new BOM for FSD</a:t>
            </a:r>
          </a:p>
          <a:p>
            <a:r>
              <a:rPr lang="en-US" sz="2000" dirty="0"/>
              <a:t>Standard e</a:t>
            </a:r>
            <a:r>
              <a:rPr lang="en-US" sz="2000" baseline="30000" dirty="0"/>
              <a:t>-</a:t>
            </a:r>
            <a:r>
              <a:rPr lang="en-US" sz="2000" dirty="0"/>
              <a:t> inclusive trigger; data rate and data storage similar to RG B </a:t>
            </a:r>
          </a:p>
          <a:p>
            <a:r>
              <a:rPr lang="en-US" sz="2000" dirty="0"/>
              <a:t>All target EPICS and </a:t>
            </a:r>
            <a:r>
              <a:rPr lang="en-US" sz="2000" dirty="0" err="1"/>
              <a:t>Labview</a:t>
            </a:r>
            <a:r>
              <a:rPr lang="en-US" sz="2000" dirty="0"/>
              <a:t> controls/readouts as well as raster magnet control and readout, and helicity-tagged gated FC</a:t>
            </a:r>
          </a:p>
        </p:txBody>
      </p:sp>
      <p:sp>
        <p:nvSpPr>
          <p:cNvPr id="3" name="TextBox 2">
            <a:extLst>
              <a:ext uri="{FF2B5EF4-FFF2-40B4-BE49-F238E27FC236}">
                <a16:creationId xmlns:a16="http://schemas.microsoft.com/office/drawing/2014/main" id="{2BA6F216-DBE7-4E40-A451-FCAB4E7C5F7E}"/>
              </a:ext>
            </a:extLst>
          </p:cNvPr>
          <p:cNvSpPr txBox="1"/>
          <p:nvPr/>
        </p:nvSpPr>
        <p:spPr>
          <a:xfrm>
            <a:off x="152400" y="6400800"/>
            <a:ext cx="8610600" cy="307777"/>
          </a:xfrm>
          <a:prstGeom prst="rect">
            <a:avLst/>
          </a:prstGeom>
          <a:noFill/>
        </p:spPr>
        <p:txBody>
          <a:bodyPr wrap="square" rtlCol="0">
            <a:spAutoFit/>
          </a:bodyPr>
          <a:lstStyle/>
          <a:p>
            <a:r>
              <a:rPr lang="en-US" sz="1400" baseline="30000" dirty="0"/>
              <a:t>*)</a:t>
            </a:r>
            <a:r>
              <a:rPr lang="en-US" sz="1400" dirty="0"/>
              <a:t> If successfully modified by </a:t>
            </a:r>
            <a:r>
              <a:rPr lang="en-US" sz="1400" dirty="0" err="1"/>
              <a:t>Saclay</a:t>
            </a:r>
            <a:r>
              <a:rPr lang="en-US" sz="1400" dirty="0"/>
              <a:t> and re-commissioned during previous RGs; not absolutely necessary.</a:t>
            </a:r>
          </a:p>
        </p:txBody>
      </p:sp>
    </p:spTree>
    <p:extLst>
      <p:ext uri="{BB962C8B-B14F-4D97-AF65-F5344CB8AC3E}">
        <p14:creationId xmlns:p14="http://schemas.microsoft.com/office/powerpoint/2010/main" val="1564744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8DCC-34E7-1449-A889-904B812A5395}"/>
              </a:ext>
            </a:extLst>
          </p:cNvPr>
          <p:cNvSpPr>
            <a:spLocks noGrp="1"/>
          </p:cNvSpPr>
          <p:nvPr>
            <p:ph type="title"/>
          </p:nvPr>
        </p:nvSpPr>
        <p:spPr/>
        <p:txBody>
          <a:bodyPr/>
          <a:lstStyle/>
          <a:p>
            <a:r>
              <a:rPr lang="en-US" dirty="0"/>
              <a:t>Proposed Run plan</a:t>
            </a:r>
          </a:p>
        </p:txBody>
      </p:sp>
      <p:sp>
        <p:nvSpPr>
          <p:cNvPr id="6" name="Content Placeholder 2">
            <a:extLst>
              <a:ext uri="{FF2B5EF4-FFF2-40B4-BE49-F238E27FC236}">
                <a16:creationId xmlns:a16="http://schemas.microsoft.com/office/drawing/2014/main" id="{53A81F3B-1BBA-2C43-AFC6-A7DF37B3608A}"/>
              </a:ext>
            </a:extLst>
          </p:cNvPr>
          <p:cNvSpPr>
            <a:spLocks noGrp="1"/>
          </p:cNvSpPr>
          <p:nvPr>
            <p:ph idx="1"/>
          </p:nvPr>
        </p:nvSpPr>
        <p:spPr>
          <a:xfrm>
            <a:off x="685800" y="1981200"/>
            <a:ext cx="7772400" cy="4114800"/>
          </a:xfrm>
        </p:spPr>
        <p:txBody>
          <a:bodyPr/>
          <a:lstStyle/>
          <a:p>
            <a:r>
              <a:rPr lang="en-US" sz="2000" dirty="0"/>
              <a:t>Proposal:</a:t>
            </a:r>
          </a:p>
          <a:p>
            <a:pPr lvl="1"/>
            <a:r>
              <a:rPr lang="en-US" sz="1800" dirty="0"/>
              <a:t>Complete the d/n part of RG C since it requires “only” 55 PAC days (plus ancillary runs) and no FT.</a:t>
            </a:r>
          </a:p>
          <a:p>
            <a:pPr lvl="1"/>
            <a:r>
              <a:rPr lang="en-US" sz="1800" dirty="0"/>
              <a:t>Run at least 30 days (= approved time without E12-06-119b and hence without FT) on p. </a:t>
            </a:r>
          </a:p>
          <a:p>
            <a:pPr lvl="1"/>
            <a:r>
              <a:rPr lang="en-US" sz="1800" dirty="0"/>
              <a:t>Reserve 6 PAC days for ancillary runs </a:t>
            </a:r>
          </a:p>
          <a:p>
            <a:pPr lvl="1"/>
            <a:r>
              <a:rPr lang="en-US" sz="1800" dirty="0"/>
              <a:t>Sum total: 91 PAC days = 182 calendar days</a:t>
            </a:r>
          </a:p>
          <a:p>
            <a:pPr lvl="1"/>
            <a:r>
              <a:rPr lang="en-US" sz="1800" dirty="0"/>
              <a:t>Take data in all possible combinations of target polarization (+/-),</a:t>
            </a:r>
            <a:r>
              <a:rPr lang="en-US" sz="1800" dirty="0">
                <a:latin typeface="Symbol" pitchFamily="2" charset="2"/>
              </a:rPr>
              <a:t> l</a:t>
            </a:r>
            <a:r>
              <a:rPr lang="en-US" sz="1800" dirty="0"/>
              <a:t>/2 plate (in/out), solenoid field (full field = +/-5 T 50/50) and Torus field (full field 80% </a:t>
            </a:r>
            <a:r>
              <a:rPr lang="en-US" sz="1800" dirty="0" err="1"/>
              <a:t>inbending</a:t>
            </a:r>
            <a:r>
              <a:rPr lang="en-US" sz="1800" dirty="0"/>
              <a:t> / 20% </a:t>
            </a:r>
            <a:r>
              <a:rPr lang="en-US" sz="1800" dirty="0" err="1"/>
              <a:t>outbending</a:t>
            </a:r>
            <a:r>
              <a:rPr lang="en-US" sz="1800" dirty="0"/>
              <a:t>) </a:t>
            </a:r>
          </a:p>
          <a:p>
            <a:pPr lvl="1"/>
            <a:r>
              <a:rPr lang="en-US" sz="1800" dirty="0" err="1"/>
              <a:t>Outbending</a:t>
            </a:r>
            <a:r>
              <a:rPr lang="en-US" sz="1800" dirty="0"/>
              <a:t> necessary to minimize systematic errors (false asymmetries) and collect sufficient data for calibrations, corrections, systematic studies and to subtract background from charge-symmetric (not scattered) electrons as well as improve coverage for negatively charged </a:t>
            </a:r>
            <a:r>
              <a:rPr lang="en-US" sz="1800" dirty="0" err="1"/>
              <a:t>pions</a:t>
            </a:r>
            <a:r>
              <a:rPr lang="en-US" sz="1800" dirty="0"/>
              <a:t>.</a:t>
            </a:r>
          </a:p>
        </p:txBody>
      </p:sp>
    </p:spTree>
    <p:extLst>
      <p:ext uri="{BB962C8B-B14F-4D97-AF65-F5344CB8AC3E}">
        <p14:creationId xmlns:p14="http://schemas.microsoft.com/office/powerpoint/2010/main" val="275588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8DCC-34E7-1449-A889-904B812A5395}"/>
              </a:ext>
            </a:extLst>
          </p:cNvPr>
          <p:cNvSpPr>
            <a:spLocks noGrp="1"/>
          </p:cNvSpPr>
          <p:nvPr>
            <p:ph type="title"/>
          </p:nvPr>
        </p:nvSpPr>
        <p:spPr/>
        <p:txBody>
          <a:bodyPr/>
          <a:lstStyle/>
          <a:p>
            <a:r>
              <a:rPr lang="en-US" dirty="0"/>
              <a:t>Proposed Run plan</a:t>
            </a:r>
          </a:p>
        </p:txBody>
      </p:sp>
      <p:sp>
        <p:nvSpPr>
          <p:cNvPr id="3" name="Content Placeholder 2">
            <a:extLst>
              <a:ext uri="{FF2B5EF4-FFF2-40B4-BE49-F238E27FC236}">
                <a16:creationId xmlns:a16="http://schemas.microsoft.com/office/drawing/2014/main" id="{6E91A1F5-9C59-EA41-B5C9-2716695738E4}"/>
              </a:ext>
            </a:extLst>
          </p:cNvPr>
          <p:cNvSpPr>
            <a:spLocks noGrp="1"/>
          </p:cNvSpPr>
          <p:nvPr>
            <p:ph idx="1"/>
          </p:nvPr>
        </p:nvSpPr>
        <p:spPr>
          <a:xfrm>
            <a:off x="685800" y="1981200"/>
            <a:ext cx="8001000" cy="4114800"/>
          </a:xfrm>
        </p:spPr>
        <p:txBody>
          <a:bodyPr/>
          <a:lstStyle/>
          <a:p>
            <a:r>
              <a:rPr lang="en-US" sz="2000" dirty="0"/>
              <a:t>Special Runs:</a:t>
            </a:r>
          </a:p>
          <a:p>
            <a:pPr lvl="1"/>
            <a:r>
              <a:rPr lang="en-US" sz="1800" dirty="0"/>
              <a:t>Commissioning (7 calendar days), including </a:t>
            </a:r>
          </a:p>
          <a:p>
            <a:pPr lvl="2"/>
            <a:r>
              <a:rPr lang="en-US" sz="1400" dirty="0"/>
              <a:t>Low energy </a:t>
            </a:r>
          </a:p>
          <a:p>
            <a:pPr lvl="2"/>
            <a:r>
              <a:rPr lang="en-US" sz="1400" dirty="0"/>
              <a:t>Beam current scan </a:t>
            </a:r>
          </a:p>
          <a:p>
            <a:pPr lvl="2"/>
            <a:r>
              <a:rPr lang="en-US" sz="1400" dirty="0"/>
              <a:t>Torus field scan (including no-field running) </a:t>
            </a:r>
          </a:p>
          <a:p>
            <a:pPr lvl="1"/>
            <a:r>
              <a:rPr lang="en-US" sz="1800" dirty="0"/>
              <a:t>Empty target (5 additional shifts, once/month) – 1.7 calendar days</a:t>
            </a:r>
          </a:p>
          <a:p>
            <a:pPr lvl="1"/>
            <a:r>
              <a:rPr lang="en-US" sz="1800" baseline="30000" dirty="0"/>
              <a:t>12</a:t>
            </a:r>
            <a:r>
              <a:rPr lang="en-US" sz="1800" dirty="0"/>
              <a:t>C target (2 additional shifts/month) – 3.3 calendar days</a:t>
            </a:r>
          </a:p>
          <a:p>
            <a:pPr lvl="1"/>
            <a:r>
              <a:rPr lang="en-US" sz="1800" dirty="0" err="1"/>
              <a:t>Outbending</a:t>
            </a:r>
            <a:r>
              <a:rPr lang="en-US" sz="1800" dirty="0"/>
              <a:t> runs (20% of total regular run time)</a:t>
            </a:r>
          </a:p>
          <a:p>
            <a:r>
              <a:rPr lang="en-US" sz="2000" dirty="0"/>
              <a:t>Overhead during regular running: 3 shifts/week (of which 1 is  concurrent with weekly beam studies)</a:t>
            </a:r>
            <a:endParaRPr lang="en-US" sz="2200" dirty="0"/>
          </a:p>
          <a:p>
            <a:pPr lvl="1"/>
            <a:r>
              <a:rPr lang="en-US" sz="1800" dirty="0"/>
              <a:t>Polarization reversal (once or twice every day, 1 hour)</a:t>
            </a:r>
          </a:p>
          <a:p>
            <a:pPr lvl="1"/>
            <a:r>
              <a:rPr lang="en-US" sz="1800" dirty="0"/>
              <a:t>Anneals combined with target exchange 2 times a week (1 shift each)</a:t>
            </a:r>
          </a:p>
          <a:p>
            <a:pPr lvl="1"/>
            <a:r>
              <a:rPr lang="en-US" sz="1800" dirty="0"/>
              <a:t>TE measurements (at least before and after every target change)</a:t>
            </a:r>
          </a:p>
          <a:p>
            <a:pPr lvl="1"/>
            <a:r>
              <a:rPr lang="en-US" sz="1800" dirty="0" err="1"/>
              <a:t>Møller</a:t>
            </a:r>
            <a:r>
              <a:rPr lang="en-US" sz="1800" dirty="0"/>
              <a:t> runs (1-2 times a week, concurrent with anneals) </a:t>
            </a:r>
          </a:p>
        </p:txBody>
      </p:sp>
    </p:spTree>
    <p:extLst>
      <p:ext uri="{BB962C8B-B14F-4D97-AF65-F5344CB8AC3E}">
        <p14:creationId xmlns:p14="http://schemas.microsoft.com/office/powerpoint/2010/main" val="4360855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A_{UL}^{\sin2\phi} \sim {h_{1L}^{\perp} H_1^{\perp}}\sin2\phi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18"/>
  <p:tag name="PICTUREFILESIZE" val="23093"/>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h_{1L}^{\perp u} \nonumber &#10;\end{eqnarray}&#10;\end{document}&#10;"/>
  <p:tag name="EXTERNALNAME" val="txp_fig"/>
  <p:tag name="BLEND" val="False"/>
  <p:tag name="TRANSPARENT" val="False"/>
  <p:tag name="KEEPFILES" val="False"/>
  <p:tag name="DEBUGPAUSE" val="False"/>
  <p:tag name="RESOLUTION" val="1200"/>
  <p:tag name="TIMEOUT" val="(none)"/>
  <p:tag name="BOXWIDTH" val="396"/>
  <p:tag name="BOXHEIGHT" val="337"/>
  <p:tag name="BOXFONT" val="10"/>
  <p:tag name="BOXWRAP" val="False"/>
  <p:tag name="WORKAROUNDTRANSPARENCYBUG" val="False"/>
  <p:tag name="ALLOWFONTSUBSTITUTION" val="False"/>
  <p:tag name="BITMAPFORMAT" val="png256"/>
  <p:tag name="ORIGWIDTH" val="36"/>
  <p:tag name="PICTUREFILESIZE" val="4920"/>
</p:tagLst>
</file>

<file path=ppt/theme/theme1.xml><?xml version="1.0" encoding="utf-8"?>
<a:theme xmlns:a="http://schemas.openxmlformats.org/drawingml/2006/main" name="Blank Presentation">
  <a:themeElements>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macsek:Applications:Microsoft Office 2004:Templates:Presentations:Designs:Blank Presentation</Template>
  <TotalTime>5213</TotalTime>
  <Words>1405</Words>
  <Application>Microsoft Macintosh PowerPoint</Application>
  <PresentationFormat>On-screen Show (4:3)</PresentationFormat>
  <Paragraphs>195</Paragraphs>
  <Slides>23</Slides>
  <Notes>14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Comic Sans MS</vt:lpstr>
      <vt:lpstr>Symbol</vt:lpstr>
      <vt:lpstr>Times</vt:lpstr>
      <vt:lpstr>Times New Roman</vt:lpstr>
      <vt:lpstr>Wingdings</vt:lpstr>
      <vt:lpstr>Blank Presentation</vt:lpstr>
      <vt:lpstr>Équation</vt:lpstr>
      <vt:lpstr>Readiness Status  CLAS12 Run Group C June 19, 2019</vt:lpstr>
      <vt:lpstr>RG C Goals:</vt:lpstr>
      <vt:lpstr>Approved Experiments in RG C</vt:lpstr>
      <vt:lpstr>Predicted Data from CLAS12 - DIS</vt:lpstr>
      <vt:lpstr>Kotzinian-Mulders Asymmetries</vt:lpstr>
      <vt:lpstr>PowerPoint Presentation</vt:lpstr>
      <vt:lpstr>Requirements</vt:lpstr>
      <vt:lpstr>Proposed Run plan</vt:lpstr>
      <vt:lpstr>Proposed Run plan</vt:lpstr>
      <vt:lpstr>Trigger and Data Rate</vt:lpstr>
      <vt:lpstr>PowerPoint Presentation</vt:lpstr>
      <vt:lpstr>PowerPoint Presentation</vt:lpstr>
      <vt:lpstr>PowerPoint Presentation</vt:lpstr>
      <vt:lpstr>Extraction of Pbeam*Ptarget</vt:lpstr>
      <vt:lpstr>Extraction of Pbeam*Ptarget</vt:lpstr>
      <vt:lpstr>Manpower</vt:lpstr>
      <vt:lpstr>Project Status</vt:lpstr>
      <vt:lpstr>Timeline</vt:lpstr>
      <vt:lpstr>Draft ERR Recommendations</vt:lpstr>
      <vt:lpstr>Backup</vt:lpstr>
      <vt:lpstr>PowerPoint Presentation</vt:lpstr>
      <vt:lpstr>PowerPoint Presentation</vt:lpstr>
      <vt:lpstr>PowerPoint Presentation</vt:lpstr>
    </vt:vector>
  </TitlesOfParts>
  <Company>Old Dominion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D(e,e’ps) with “Spectator Tagging”</dc:title>
  <dc:creator>Sebastian Kuhn</dc:creator>
  <cp:lastModifiedBy>Kuhn, Sebastian E.</cp:lastModifiedBy>
  <cp:revision>258</cp:revision>
  <dcterms:created xsi:type="dcterms:W3CDTF">2007-10-23T12:57:48Z</dcterms:created>
  <dcterms:modified xsi:type="dcterms:W3CDTF">2019-06-19T18:12:12Z</dcterms:modified>
</cp:coreProperties>
</file>