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330" r:id="rId2"/>
    <p:sldId id="1416" r:id="rId3"/>
    <p:sldId id="1409" r:id="rId4"/>
    <p:sldId id="1418" r:id="rId5"/>
    <p:sldId id="1420" r:id="rId6"/>
    <p:sldId id="1398" r:id="rId7"/>
    <p:sldId id="1361" r:id="rId8"/>
    <p:sldId id="1362" r:id="rId9"/>
    <p:sldId id="1370" r:id="rId10"/>
    <p:sldId id="1365" r:id="rId11"/>
    <p:sldId id="1408" r:id="rId12"/>
    <p:sldId id="1352" r:id="rId13"/>
    <p:sldId id="1381" r:id="rId14"/>
    <p:sldId id="1384" r:id="rId15"/>
    <p:sldId id="1386" r:id="rId16"/>
    <p:sldId id="1396" r:id="rId17"/>
    <p:sldId id="1419" r:id="rId18"/>
    <p:sldId id="1357" r:id="rId19"/>
    <p:sldId id="1404" r:id="rId20"/>
    <p:sldId id="1345" r:id="rId21"/>
    <p:sldId id="1422" r:id="rId22"/>
    <p:sldId id="609" r:id="rId23"/>
    <p:sldId id="1421" r:id="rId24"/>
    <p:sldId id="1426" r:id="rId25"/>
    <p:sldId id="524" r:id="rId26"/>
    <p:sldId id="1351" r:id="rId27"/>
    <p:sldId id="1394" r:id="rId28"/>
    <p:sldId id="1428" r:id="rId29"/>
    <p:sldId id="1415" r:id="rId30"/>
    <p:sldId id="1354" r:id="rId31"/>
    <p:sldId id="1383" r:id="rId32"/>
    <p:sldId id="1379" r:id="rId33"/>
    <p:sldId id="525" r:id="rId34"/>
    <p:sldId id="1377" r:id="rId35"/>
    <p:sldId id="1366" r:id="rId36"/>
    <p:sldId id="1378" r:id="rId37"/>
    <p:sldId id="138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BAE"/>
    <a:srgbClr val="22B14C"/>
    <a:srgbClr val="2908DF"/>
    <a:srgbClr val="00A5A6"/>
    <a:srgbClr val="1C3CFF"/>
    <a:srgbClr val="0D36B6"/>
    <a:srgbClr val="00622F"/>
    <a:srgbClr val="00F304"/>
    <a:srgbClr val="F6ADFF"/>
    <a:srgbClr val="DC3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1" autoAdjust="0"/>
    <p:restoredTop sz="91147" autoAdjust="0"/>
  </p:normalViewPr>
  <p:slideViewPr>
    <p:cSldViewPr snapToGrid="0" snapToObjects="1">
      <p:cViewPr varScale="1">
        <p:scale>
          <a:sx n="88" d="100"/>
          <a:sy n="88" d="100"/>
        </p:scale>
        <p:origin x="20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48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 of CEBAF Operations</a:t>
            </a:r>
          </a:p>
        </c:rich>
      </c:tx>
      <c:layout>
        <c:manualLayout>
          <c:xMode val="edge"/>
          <c:yMode val="edge"/>
          <c:x val="0.33829727533571063"/>
          <c:y val="4.13928387595278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3.9404654074461865E-2"/>
          <c:y val="0.10483973294315894"/>
          <c:w val="0.94447191314167112"/>
          <c:h val="0.832659012410863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morning" dir="t"/>
            </a:scene3d>
            <a:sp3d prstMaterial="dkEdge">
              <a:bevelT w="63500" h="25400" prst="softRound"/>
            </a:sp3d>
          </c:spPr>
          <c:invertIfNegative val="0"/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75-CD49-894F-9A227C0F5075}"/>
              </c:ext>
            </c:extLst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3-3675-CD49-894F-9A227C0F5075}"/>
              </c:ext>
            </c:extLst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rotWithShape="0">
                  <a:srgbClr val="000000"/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5-3675-CD49-894F-9A227C0F5075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7-3675-CD49-894F-9A227C0F5075}"/>
              </c:ext>
            </c:extLst>
          </c:dPt>
          <c:dPt>
            <c:idx val="19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9-3675-CD49-894F-9A227C0F5075}"/>
              </c:ext>
            </c:extLst>
          </c:dPt>
          <c:dPt>
            <c:idx val="20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B-3675-CD49-894F-9A227C0F5075}"/>
              </c:ext>
            </c:extLst>
          </c:dPt>
          <c:dPt>
            <c:idx val="21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D-3675-CD49-894F-9A227C0F5075}"/>
              </c:ext>
            </c:extLst>
          </c:dPt>
          <c:dPt>
            <c:idx val="22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F-3675-CD49-894F-9A227C0F5075}"/>
              </c:ext>
            </c:extLst>
          </c:dPt>
          <c:cat>
            <c:strRef>
              <c:f>'chart data'!$B$8:$B$30</c:f>
              <c:strCache>
                <c:ptCount val="23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  <c:pt idx="19">
                  <c:v>FY20</c:v>
                </c:pt>
                <c:pt idx="20">
                  <c:v>FY21</c:v>
                </c:pt>
                <c:pt idx="21">
                  <c:v>FY22</c:v>
                </c:pt>
                <c:pt idx="22">
                  <c:v>FY23</c:v>
                </c:pt>
              </c:strCache>
            </c:strRef>
          </c:cat>
          <c:val>
            <c:numRef>
              <c:f>'chart data'!$C$8:$C$30</c:f>
              <c:numCache>
                <c:formatCode>General</c:formatCode>
                <c:ptCount val="23"/>
                <c:pt idx="0">
                  <c:v>37.5</c:v>
                </c:pt>
                <c:pt idx="1">
                  <c:v>32.700000000000003</c:v>
                </c:pt>
                <c:pt idx="2">
                  <c:v>37.5</c:v>
                </c:pt>
                <c:pt idx="3" formatCode="0.00">
                  <c:v>40.982143000000001</c:v>
                </c:pt>
                <c:pt idx="4" formatCode="0.00">
                  <c:v>42.488095000000001</c:v>
                </c:pt>
                <c:pt idx="5" formatCode="0.00">
                  <c:v>35.422618999999997</c:v>
                </c:pt>
                <c:pt idx="6" formatCode="0.00">
                  <c:v>36</c:v>
                </c:pt>
                <c:pt idx="7" formatCode="0.00">
                  <c:v>25.327380999999999</c:v>
                </c:pt>
                <c:pt idx="8" formatCode="0.00">
                  <c:v>33.297618999999997</c:v>
                </c:pt>
                <c:pt idx="9" formatCode="0.00">
                  <c:v>35.5</c:v>
                </c:pt>
                <c:pt idx="10" formatCode="0.00">
                  <c:v>29.916667</c:v>
                </c:pt>
                <c:pt idx="11" formatCode="0.00">
                  <c:v>26.6</c:v>
                </c:pt>
                <c:pt idx="13" formatCode="0.00">
                  <c:v>20</c:v>
                </c:pt>
                <c:pt idx="14" formatCode="0.00">
                  <c:v>18</c:v>
                </c:pt>
                <c:pt idx="15" formatCode="0.00">
                  <c:v>16</c:v>
                </c:pt>
                <c:pt idx="16" formatCode="0.00">
                  <c:v>16</c:v>
                </c:pt>
                <c:pt idx="17" formatCode="0.00">
                  <c:v>19</c:v>
                </c:pt>
                <c:pt idx="18" formatCode="0.00">
                  <c:v>32</c:v>
                </c:pt>
                <c:pt idx="19" formatCode="0.00">
                  <c:v>26</c:v>
                </c:pt>
                <c:pt idx="20" formatCode="0.00">
                  <c:v>34</c:v>
                </c:pt>
                <c:pt idx="21" formatCode="0.00">
                  <c:v>34</c:v>
                </c:pt>
                <c:pt idx="22" formatCode="0.0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675-CD49-894F-9A227C0F5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3"/>
        <c:axId val="546540976"/>
        <c:axId val="546541632"/>
      </c:barChart>
      <c:catAx>
        <c:axId val="54654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6541632"/>
        <c:crosses val="autoZero"/>
        <c:auto val="1"/>
        <c:lblAlgn val="ctr"/>
        <c:lblOffset val="100"/>
        <c:noMultiLvlLbl val="0"/>
      </c:catAx>
      <c:valAx>
        <c:axId val="54654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6540976"/>
        <c:crosses val="autoZero"/>
        <c:crossBetween val="between"/>
      </c:valAx>
      <c:spPr>
        <a:gradFill>
          <a:gsLst>
            <a:gs pos="0">
              <a:schemeClr val="tx1">
                <a:lumMod val="50000"/>
                <a:lumOff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Sheet1!$P$2</c:f>
              <c:strCache>
                <c:ptCount val="1"/>
                <c:pt idx="0">
                  <c:v>US University Users</c:v>
                </c:pt>
              </c:strCache>
            </c:strRef>
          </c:tx>
          <c:spPr>
            <a:ln w="50800" cap="rnd">
              <a:solidFill>
                <a:schemeClr val="accent1">
                  <a:lumMod val="75000"/>
                </a:schemeClr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75000"/>
                </a:schemeClr>
              </a:solidFill>
              <a:ln w="63500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Sheet1!$P$3:$P$16</c:f>
              <c:numCache>
                <c:formatCode>General</c:formatCode>
                <c:ptCount val="14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795</c:v>
                </c:pt>
                <c:pt idx="13">
                  <c:v>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0-C34C-A8AE-FED9B2C77668}"/>
            </c:ext>
          </c:extLst>
        </c:ser>
        <c:ser>
          <c:idx val="1"/>
          <c:order val="1"/>
          <c:tx>
            <c:strRef>
              <c:f>Sheet1!$Q$2</c:f>
              <c:strCache>
                <c:ptCount val="1"/>
                <c:pt idx="0">
                  <c:v>International Users</c:v>
                </c:pt>
              </c:strCache>
            </c:strRef>
          </c:tx>
          <c:spPr>
            <a:ln w="50800" cap="rnd">
              <a:solidFill>
                <a:srgbClr val="CC0000"/>
              </a:solidFill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63500">
                <a:solidFill>
                  <a:srgbClr val="CC0000"/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Sheet1!$Q$3:$Q$16</c:f>
              <c:numCache>
                <c:formatCode>General</c:formatCode>
                <c:ptCount val="14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557</c:v>
                </c:pt>
                <c:pt idx="13">
                  <c:v>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0-C34C-A8AE-FED9B2C77668}"/>
            </c:ext>
          </c:extLst>
        </c:ser>
        <c:ser>
          <c:idx val="2"/>
          <c:order val="2"/>
          <c:tx>
            <c:strRef>
              <c:f>Sheet1!$R$2</c:f>
              <c:strCache>
                <c:ptCount val="1"/>
                <c:pt idx="0">
                  <c:v>Other Users</c:v>
                </c:pt>
              </c:strCache>
            </c:strRef>
          </c:tx>
          <c:spPr>
            <a:ln w="50800" cap="rnd">
              <a:solidFill>
                <a:srgbClr val="92D050"/>
              </a:solidFill>
            </a:ln>
            <a:effectLst/>
          </c:spPr>
          <c:marker>
            <c:symbol val="circle"/>
            <c:size val="3"/>
            <c:spPr>
              <a:solidFill>
                <a:srgbClr val="92D050"/>
              </a:solidFill>
              <a:ln w="63500">
                <a:solidFill>
                  <a:srgbClr val="92D050"/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Sheet1!$R$3:$R$16</c:f>
              <c:numCache>
                <c:formatCode>General</c:formatCode>
                <c:ptCount val="14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278</c:v>
                </c:pt>
                <c:pt idx="13" formatCode="0">
                  <c:v>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0-C34C-A8AE-FED9B2C77668}"/>
            </c:ext>
          </c:extLst>
        </c:ser>
        <c:ser>
          <c:idx val="3"/>
          <c:order val="3"/>
          <c:tx>
            <c:strRef>
              <c:f>Sheet1!$S$2</c:f>
              <c:strCache>
                <c:ptCount val="1"/>
                <c:pt idx="0">
                  <c:v>Total Users</c:v>
                </c:pt>
              </c:strCache>
            </c:strRef>
          </c:tx>
          <c:spPr>
            <a:ln w="50800" cap="rnd">
              <a:solidFill>
                <a:srgbClr val="7030A0"/>
              </a:solidFill>
            </a:ln>
            <a:effectLst/>
          </c:spPr>
          <c:marker>
            <c:symbol val="circle"/>
            <c:size val="3"/>
            <c:spPr>
              <a:solidFill>
                <a:srgbClr val="9A13ED"/>
              </a:solidFill>
              <a:ln w="63500">
                <a:solidFill>
                  <a:srgbClr val="7030A0"/>
                </a:solidFill>
              </a:ln>
              <a:effectLst/>
            </c:spPr>
          </c:marker>
          <c:cat>
            <c:strRef>
              <c:f>Sheet1!$O$3:$O$16</c:f>
              <c:strCache>
                <c:ptCount val="14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</c:strCache>
            </c:strRef>
          </c:cat>
          <c:val>
            <c:numRef>
              <c:f>Sheet1!$S$3:$S$16</c:f>
              <c:numCache>
                <c:formatCode>General</c:formatCode>
                <c:ptCount val="14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1630</c:v>
                </c:pt>
                <c:pt idx="13" formatCode="0">
                  <c:v>1692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0-C34C-A8AE-FED9B2C7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8588992"/>
        <c:axId val="408583744"/>
      </c:lineChart>
      <c:catAx>
        <c:axId val="40858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8583744"/>
        <c:crosses val="autoZero"/>
        <c:auto val="1"/>
        <c:lblAlgn val="ctr"/>
        <c:lblOffset val="100"/>
        <c:noMultiLvlLbl val="0"/>
      </c:catAx>
      <c:valAx>
        <c:axId val="40858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858899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>
        <a:lumMod val="5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0.06364</cdr:x>
      <cdr:y>0.30483</cdr:y>
    </cdr:from>
    <cdr:to>
      <cdr:x>0.98757</cdr:x>
      <cdr:y>0.30483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E0EF163-ADF5-E041-B3D9-18240762B230}"/>
            </a:ext>
          </a:extLst>
        </cdr:cNvPr>
        <cdr:cNvCxnSpPr/>
      </cdr:nvCxnSpPr>
      <cdr:spPr>
        <a:xfrm xmlns:a="http://schemas.openxmlformats.org/drawingml/2006/main">
          <a:off x="551404" y="1656272"/>
          <a:ext cx="8005313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8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2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34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586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7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7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25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3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8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12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0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32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61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86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PAC </a:t>
            </a:r>
            <a:r>
              <a:rPr lang="it-IT" dirty="0" err="1"/>
              <a:t>days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748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workshop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HSF, OSG and WLCG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progress on common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HEP Software and Computing in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decade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HSF=HEP Software Foundation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OSG=Open Science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Grid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WLCG=Worldwide LHC Computing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Grid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NERSC=</a:t>
            </a:r>
            <a:r>
              <a:rPr lang="it-IT" b="1" i="0" u="none" strike="noStrike" dirty="0">
                <a:solidFill>
                  <a:srgbClr val="52565A"/>
                </a:solidFill>
                <a:effectLst/>
                <a:latin typeface="arial" panose="020B0604020202020204" pitchFamily="34" charset="0"/>
              </a:rPr>
              <a:t>National Energy </a:t>
            </a:r>
            <a:r>
              <a:rPr lang="it-IT" b="1" i="0" u="none" strike="noStrike" dirty="0" err="1">
                <a:solidFill>
                  <a:srgbClr val="52565A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it-IT" b="1" i="0" u="none" strike="noStrike" dirty="0">
                <a:solidFill>
                  <a:srgbClr val="5256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52565A"/>
                </a:solidFill>
                <a:effectLst/>
                <a:latin typeface="arial" panose="020B0604020202020204" pitchFamily="34" charset="0"/>
              </a:rPr>
              <a:t>Scientific</a:t>
            </a:r>
            <a:r>
              <a:rPr lang="it-IT" b="1" i="0" u="none" strike="noStrike" dirty="0">
                <a:solidFill>
                  <a:srgbClr val="52565A"/>
                </a:solidFill>
                <a:effectLst/>
                <a:latin typeface="arial" panose="020B0604020202020204" pitchFamily="34" charset="0"/>
              </a:rPr>
              <a:t> Computing</a:t>
            </a:r>
            <a:r>
              <a:rPr lang="it-IT" b="0" i="0" u="none" strike="noStrike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 Center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OLCF=</a:t>
            </a:r>
            <a:r>
              <a:rPr lang="it-IT" b="0" i="0" u="none" strike="noStrike" dirty="0" err="1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Oak</a:t>
            </a:r>
            <a:r>
              <a:rPr lang="it-IT" b="0" i="0" u="none" strike="noStrike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 Ridge Leadership Computing </a:t>
            </a:r>
            <a:r>
              <a:rPr lang="it-IT" b="0" i="0" u="none" strike="noStrike" dirty="0" err="1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Facility</a:t>
            </a:r>
            <a:endParaRPr lang="it-IT" b="0" i="0" u="none" strike="noStrike" dirty="0">
              <a:solidFill>
                <a:srgbClr val="3C4043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ASCR=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Computing </a:t>
            </a: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0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0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18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with no </a:t>
            </a:r>
            <a:r>
              <a:rPr lang="it-IT" dirty="0" err="1"/>
              <a:t>substantive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document</a:t>
            </a:r>
            <a:r>
              <a:rPr lang="it-IT" dirty="0"/>
              <a:t> </a:t>
            </a:r>
            <a:r>
              <a:rPr lang="it-IT" dirty="0" err="1"/>
              <a:t>goes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with </a:t>
            </a:r>
            <a:r>
              <a:rPr lang="it-IT" dirty="0" err="1"/>
              <a:t>signatures</a:t>
            </a:r>
            <a:r>
              <a:rPr lang="it-IT" dirty="0"/>
              <a:t> from </a:t>
            </a:r>
            <a:r>
              <a:rPr lang="it-IT" dirty="0" err="1"/>
              <a:t>JLab</a:t>
            </a:r>
            <a:r>
              <a:rPr lang="it-IT" dirty="0"/>
              <a:t> and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collaborating</a:t>
            </a:r>
            <a:r>
              <a:rPr lang="it-IT" dirty="0"/>
              <a:t> </a:t>
            </a:r>
            <a:r>
              <a:rPr lang="it-IT" dirty="0" err="1"/>
              <a:t>institution</a:t>
            </a:r>
            <a:r>
              <a:rPr lang="it-IT" dirty="0"/>
              <a:t> and </a:t>
            </a:r>
            <a:r>
              <a:rPr lang="it-IT" dirty="0" err="1"/>
              <a:t>needs</a:t>
            </a:r>
            <a:r>
              <a:rPr lang="it-IT" dirty="0"/>
              <a:t> no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approvals</a:t>
            </a:r>
            <a:r>
              <a:rPr lang="it-IT" dirty="0"/>
              <a:t> from DOE.  Once </a:t>
            </a:r>
            <a:r>
              <a:rPr lang="it-IT" dirty="0" err="1"/>
              <a:t>signed</a:t>
            </a:r>
            <a:r>
              <a:rPr lang="it-IT" dirty="0"/>
              <a:t> by </a:t>
            </a:r>
            <a:r>
              <a:rPr lang="it-IT" dirty="0" err="1"/>
              <a:t>both</a:t>
            </a:r>
            <a:r>
              <a:rPr lang="it-IT" dirty="0"/>
              <a:t> parties,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place</a:t>
            </a:r>
            <a:r>
              <a:rPr lang="it-IT" dirty="0"/>
              <a:t> and ready to </a:t>
            </a:r>
            <a:r>
              <a:rPr lang="it-IT" dirty="0" err="1"/>
              <a:t>utilize</a:t>
            </a:r>
            <a:r>
              <a:rPr lang="it-IT" dirty="0"/>
              <a:t>. 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a </a:t>
            </a:r>
            <a:r>
              <a:rPr lang="it-IT" dirty="0" err="1"/>
              <a:t>Procurement</a:t>
            </a:r>
            <a:r>
              <a:rPr lang="it-IT" dirty="0"/>
              <a:t> </a:t>
            </a:r>
            <a:r>
              <a:rPr lang="it-IT" dirty="0" err="1"/>
              <a:t>document</a:t>
            </a:r>
            <a:r>
              <a:rPr lang="it-IT" dirty="0"/>
              <a:t> and </a:t>
            </a:r>
            <a:r>
              <a:rPr lang="it-IT" dirty="0" err="1"/>
              <a:t>tracked</a:t>
            </a:r>
            <a:r>
              <a:rPr lang="it-IT" dirty="0"/>
              <a:t> and </a:t>
            </a:r>
            <a:r>
              <a:rPr lang="it-IT" dirty="0" err="1"/>
              <a:t>filed</a:t>
            </a:r>
            <a:r>
              <a:rPr lang="it-IT" dirty="0"/>
              <a:t> by </a:t>
            </a:r>
            <a:r>
              <a:rPr lang="it-IT" dirty="0" err="1"/>
              <a:t>Procurement</a:t>
            </a:r>
            <a:r>
              <a:rPr lang="it-IT" dirty="0"/>
              <a:t>.</a:t>
            </a:r>
            <a:endParaRPr lang="it-IT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89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4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971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83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81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8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64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9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47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5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77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9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3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1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2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84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6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January 27, 2020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January 27,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January 27,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roblin@jlab.org?subject=A.I.%20For%20Nuclear%20Physics%20Workshop" TargetMode="External"/><Relationship Id="rId3" Type="http://schemas.openxmlformats.org/officeDocument/2006/relationships/image" Target="../media/image46.emf"/><Relationship Id="rId7" Type="http://schemas.openxmlformats.org/officeDocument/2006/relationships/hyperlink" Target="mailto:bmck@jlab.org?subject=A.I.%20For%20Nuclear%20Physics%20Workshop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tifa@jlab.org?subject=A.I.%20for%20Nuclear%20Physics%20Workshop" TargetMode="External"/><Relationship Id="rId5" Type="http://schemas.openxmlformats.org/officeDocument/2006/relationships/hyperlink" Target="mailto:amber@jlab.org?subject=A.I.%20For%20Nuclear%20Physics%20Workshop" TargetMode="External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work_governanc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tmp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nature.com/nature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6C329F-9EA5-FE40-B5B6-B7F84F7DD9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8234" y="6250849"/>
            <a:ext cx="2159279" cy="42194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venir Heavy" panose="02000503020000020003" pitchFamily="2" charset="0"/>
                <a:cs typeface="Avenir Black"/>
              </a:rPr>
              <a:t>Patrizia Rossi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C866E-4571-9947-A1D9-DD69348E3B0E}"/>
              </a:ext>
            </a:extLst>
          </p:cNvPr>
          <p:cNvSpPr txBox="1"/>
          <p:nvPr/>
        </p:nvSpPr>
        <p:spPr>
          <a:xfrm>
            <a:off x="0" y="184912"/>
            <a:ext cx="9144000" cy="71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400" dirty="0">
                <a:solidFill>
                  <a:schemeClr val="accent1"/>
                </a:solidFill>
                <a:latin typeface="Avenir Roman" panose="02000503020000020003" pitchFamily="2" charset="0"/>
                <a:ea typeface="+mj-ea"/>
              </a:rPr>
              <a:t>Jefferson Lab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7AAC0-AAB2-5D44-80CE-56199D9147F6}"/>
              </a:ext>
            </a:extLst>
          </p:cNvPr>
          <p:cNvSpPr txBox="1"/>
          <p:nvPr/>
        </p:nvSpPr>
        <p:spPr>
          <a:xfrm>
            <a:off x="1724503" y="2144446"/>
            <a:ext cx="60522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Avenir Book" panose="02000503020000020003" pitchFamily="2" charset="0"/>
              </a:rPr>
              <a:t>Hall C </a:t>
            </a:r>
            <a:r>
              <a:rPr lang="it-IT" sz="2800" dirty="0" err="1">
                <a:latin typeface="Avenir Book" panose="02000503020000020003" pitchFamily="2" charset="0"/>
              </a:rPr>
              <a:t>Winter</a:t>
            </a:r>
            <a:r>
              <a:rPr lang="it-IT" sz="2800" dirty="0">
                <a:latin typeface="Avenir Book" panose="02000503020000020003" pitchFamily="2" charset="0"/>
              </a:rPr>
              <a:t> Collaboration Meeting</a:t>
            </a:r>
          </a:p>
          <a:p>
            <a:r>
              <a:rPr lang="it-IT" sz="2800" dirty="0">
                <a:latin typeface="Avenir Book" panose="02000503020000020003" pitchFamily="2" charset="0"/>
              </a:rPr>
              <a:t>Jefferson Lab - </a:t>
            </a:r>
            <a:r>
              <a:rPr lang="it-IT" sz="2800" dirty="0" err="1">
                <a:latin typeface="Avenir Book" panose="02000503020000020003" pitchFamily="2" charset="0"/>
              </a:rPr>
              <a:t>January</a:t>
            </a:r>
            <a:r>
              <a:rPr lang="it-IT" sz="2800" dirty="0">
                <a:latin typeface="Avenir Book" panose="02000503020000020003" pitchFamily="2" charset="0"/>
              </a:rPr>
              <a:t> 28, 2020</a:t>
            </a:r>
          </a:p>
        </p:txBody>
      </p:sp>
    </p:spTree>
    <p:extLst>
      <p:ext uri="{BB962C8B-B14F-4D97-AF65-F5344CB8AC3E}">
        <p14:creationId xmlns:p14="http://schemas.microsoft.com/office/powerpoint/2010/main" val="33024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CLAS12 Analysis Status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4A611-A7BF-D547-80C5-FBBFACF44EA5}"/>
              </a:ext>
            </a:extLst>
          </p:cNvPr>
          <p:cNvSpPr txBox="1">
            <a:spLocks/>
          </p:cNvSpPr>
          <p:nvPr/>
        </p:nvSpPr>
        <p:spPr>
          <a:xfrm>
            <a:off x="4552974" y="5764238"/>
            <a:ext cx="153582" cy="17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A66997C-3C46-AB4F-97C8-0686CEE0B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6178" y="3323771"/>
            <a:ext cx="4607821" cy="346669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0BBDE7-D71B-CD42-AA1B-34FD8ADAB345}"/>
              </a:ext>
            </a:extLst>
          </p:cNvPr>
          <p:cNvSpPr/>
          <p:nvPr/>
        </p:nvSpPr>
        <p:spPr>
          <a:xfrm>
            <a:off x="5053666" y="1400351"/>
            <a:ext cx="3634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Results</a:t>
            </a:r>
            <a:r>
              <a:rPr lang="it-IT" b="1" dirty="0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presented</a:t>
            </a:r>
            <a:r>
              <a:rPr lang="it-IT" b="1" dirty="0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by </a:t>
            </a:r>
            <a:r>
              <a:rPr lang="it-IT" b="1" dirty="0" err="1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N.Markov</a:t>
            </a:r>
            <a:r>
              <a:rPr lang="it-IT" b="1" dirty="0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at</a:t>
            </a:r>
            <a:r>
              <a:rPr lang="it-IT" b="1" dirty="0">
                <a:solidFill>
                  <a:srgbClr val="000000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the DNP, Fall 2019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28BEBBE-6000-0745-82AF-37A65582C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79" y="871039"/>
            <a:ext cx="4624204" cy="346451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328">
            <a:extLst>
              <a:ext uri="{FF2B5EF4-FFF2-40B4-BE49-F238E27FC236}">
                <a16:creationId xmlns:a16="http://schemas.microsoft.com/office/drawing/2014/main" id="{86DC73CE-97BA-3249-8B71-122CB5F64CD9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28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Summer 2019 low energy running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 Box 328">
            <a:extLst>
              <a:ext uri="{FF2B5EF4-FFF2-40B4-BE49-F238E27FC236}">
                <a16:creationId xmlns:a16="http://schemas.microsoft.com/office/drawing/2014/main" id="{E988D599-6A9A-724E-B5C2-EECFF405119B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12D43-30E9-1846-AA2E-CF57E274601F}"/>
              </a:ext>
            </a:extLst>
          </p:cNvPr>
          <p:cNvSpPr txBox="1"/>
          <p:nvPr/>
        </p:nvSpPr>
        <p:spPr>
          <a:xfrm>
            <a:off x="73579" y="873109"/>
            <a:ext cx="8967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E12-06-101 :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Measurement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the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Charged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Pion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Form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Factor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to High Q</a:t>
            </a:r>
            <a:r>
              <a:rPr kumimoji="0" lang="it-IT" sz="1700" b="0" i="1" u="none" strike="noStrike" kern="1200" cap="none" spc="0" normalizeH="0" baseline="30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endParaRPr kumimoji="0" lang="en-US" sz="1700" b="0" i="1" u="none" strike="noStrike" kern="1200" cap="none" spc="0" normalizeH="0" baseline="3000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E12-07-105 : 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Scaling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Study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the L-T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Separated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Pion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Electroproduction</a:t>
            </a:r>
            <a:endParaRPr kumimoji="0" lang="it-IT" sz="1700" b="0" i="1" u="none" strike="noStrike" kern="1200" cap="none" spc="0" normalizeH="0" baseline="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DEBC4BD-7025-A841-B24E-9D7051260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65447"/>
              </p:ext>
            </p:extLst>
          </p:nvPr>
        </p:nvGraphicFramePr>
        <p:xfrm>
          <a:off x="150425" y="1724405"/>
          <a:ext cx="4135313" cy="14385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8518">
                  <a:extLst>
                    <a:ext uri="{9D8B030D-6E8A-4147-A177-3AD203B41FA5}">
                      <a16:colId xmlns:a16="http://schemas.microsoft.com/office/drawing/2014/main" val="2178652622"/>
                    </a:ext>
                  </a:extLst>
                </a:gridCol>
                <a:gridCol w="543211">
                  <a:extLst>
                    <a:ext uri="{9D8B030D-6E8A-4147-A177-3AD203B41FA5}">
                      <a16:colId xmlns:a16="http://schemas.microsoft.com/office/drawing/2014/main" val="1566142805"/>
                    </a:ext>
                  </a:extLst>
                </a:gridCol>
                <a:gridCol w="1217847">
                  <a:extLst>
                    <a:ext uri="{9D8B030D-6E8A-4147-A177-3AD203B41FA5}">
                      <a16:colId xmlns:a16="http://schemas.microsoft.com/office/drawing/2014/main" val="2215294055"/>
                    </a:ext>
                  </a:extLst>
                </a:gridCol>
                <a:gridCol w="1515737">
                  <a:extLst>
                    <a:ext uri="{9D8B030D-6E8A-4147-A177-3AD203B41FA5}">
                      <a16:colId xmlns:a16="http://schemas.microsoft.com/office/drawing/2014/main" val="3186347519"/>
                    </a:ext>
                  </a:extLst>
                </a:gridCol>
              </a:tblGrid>
              <a:tr h="276250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dirty="0"/>
                        <a:t> (GeV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x</a:t>
                      </a:r>
                      <a:r>
                        <a:rPr lang="en-US" sz="1200" baseline="-25000" dirty="0" err="1"/>
                        <a:t>B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L/T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312656"/>
                  </a:ext>
                </a:extLst>
              </a:tr>
              <a:tr h="262593">
                <a:tc>
                  <a:txBody>
                    <a:bodyPr/>
                    <a:lstStyle/>
                    <a:p>
                      <a:r>
                        <a:rPr lang="en-US" sz="1200" dirty="0"/>
                        <a:t>0.375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Form 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399285"/>
                  </a:ext>
                </a:extLst>
              </a:tr>
              <a:tr h="225037">
                <a:tc>
                  <a:txBody>
                    <a:bodyPr/>
                    <a:lstStyle/>
                    <a:p>
                      <a:r>
                        <a:rPr lang="en-US" sz="1200" dirty="0"/>
                        <a:t>0.425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Form 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470930"/>
                  </a:ext>
                </a:extLst>
              </a:tr>
              <a:tr h="320059">
                <a:tc>
                  <a:txBody>
                    <a:bodyPr/>
                    <a:lstStyle/>
                    <a:p>
                      <a:r>
                        <a:rPr lang="en-US" sz="1200" dirty="0"/>
                        <a:t>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Reaction mechanism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132362"/>
                  </a:ext>
                </a:extLst>
              </a:tr>
              <a:tr h="293588">
                <a:tc>
                  <a:txBody>
                    <a:bodyPr/>
                    <a:lstStyle/>
                    <a:p>
                      <a:r>
                        <a:rPr lang="en-US" sz="1200" dirty="0"/>
                        <a:t>2.12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Reaction mechanism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56417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D8AEF5F-A306-3B4B-8E20-89BA6A3D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74" y="1939633"/>
            <a:ext cx="360861" cy="297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947602-5537-7A49-85B7-2B8F54F45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50" y="2245778"/>
            <a:ext cx="360861" cy="297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1B34E24-1D93-264B-9CDC-9A8ADB5DAF6F}"/>
              </a:ext>
            </a:extLst>
          </p:cNvPr>
          <p:cNvSpPr/>
          <p:nvPr/>
        </p:nvSpPr>
        <p:spPr>
          <a:xfrm>
            <a:off x="4343236" y="1748407"/>
            <a:ext cx="1547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Low Q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points match onto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+e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elastic scat. data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A9408-BEAD-7045-8637-16208955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300" y="1627580"/>
            <a:ext cx="2737099" cy="1944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D13386-E109-994E-AFFB-B644F021CAA3}"/>
              </a:ext>
            </a:extLst>
          </p:cNvPr>
          <p:cNvSpPr txBox="1"/>
          <p:nvPr/>
        </p:nvSpPr>
        <p:spPr>
          <a:xfrm>
            <a:off x="129639" y="3637565"/>
            <a:ext cx="84981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E12-15-001: 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Measurement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the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Generalized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Polarizabilities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the Proton in Virtual Compton </a:t>
            </a:r>
            <a:r>
              <a:rPr kumimoji="0" lang="it-IT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Scattering</a:t>
            </a:r>
            <a:r>
              <a:rPr kumimoji="0" lang="it-IT" sz="17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-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p(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e,e’p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)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ɣ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+mn-cs"/>
            </a:endParaRP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C706C063-9032-534E-81E9-76E2E9DE494D}"/>
              </a:ext>
            </a:extLst>
          </p:cNvPr>
          <p:cNvSpPr/>
          <p:nvPr/>
        </p:nvSpPr>
        <p:spPr>
          <a:xfrm rot="9982760" flipH="1">
            <a:off x="5433570" y="2260503"/>
            <a:ext cx="813816" cy="868680"/>
          </a:xfrm>
          <a:prstGeom prst="bentArrow">
            <a:avLst>
              <a:gd name="adj1" fmla="val 3933"/>
              <a:gd name="adj2" fmla="val 9450"/>
              <a:gd name="adj3" fmla="val 25000"/>
              <a:gd name="adj4" fmla="val 41744"/>
            </a:avLst>
          </a:prstGeom>
          <a:solidFill>
            <a:srgbClr val="22B14C"/>
          </a:solidFill>
          <a:ln>
            <a:solidFill>
              <a:srgbClr val="22B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87DDF-B77C-374A-B262-2D58D15DFB05}"/>
              </a:ext>
            </a:extLst>
          </p:cNvPr>
          <p:cNvSpPr/>
          <p:nvPr/>
        </p:nvSpPr>
        <p:spPr>
          <a:xfrm>
            <a:off x="0" y="4283953"/>
            <a:ext cx="64089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73038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Measure proton’s electric &amp; magnetic Generalized Polarizabilities</a:t>
            </a:r>
          </a:p>
          <a:p>
            <a:pPr marL="14287"/>
            <a:endParaRPr lang="en-US" sz="400" dirty="0">
              <a:latin typeface="Avenir Book" panose="02000503020000020003" pitchFamily="2" charset="0"/>
            </a:endParaRPr>
          </a:p>
          <a:p>
            <a:pPr marL="187325" indent="-173038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Map nucleon polarization densities</a:t>
            </a:r>
          </a:p>
          <a:p>
            <a:pPr marL="187325" indent="-173038">
              <a:buFont typeface="Arial" panose="020B0604020202020204" pitchFamily="34" charset="0"/>
              <a:buChar char="•"/>
            </a:pPr>
            <a:endParaRPr lang="en-US" sz="400" dirty="0">
              <a:latin typeface="Avenir Book" panose="02000503020000020003" pitchFamily="2" charset="0"/>
            </a:endParaRPr>
          </a:p>
          <a:p>
            <a:pPr marL="187325" indent="-173038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Address puzzling </a:t>
            </a:r>
            <a:r>
              <a:rPr lang="it-IT" sz="1600" b="1" dirty="0" err="1">
                <a:latin typeface="Symbol" pitchFamily="2" charset="2"/>
              </a:rPr>
              <a:t>a</a:t>
            </a:r>
            <a:r>
              <a:rPr lang="it-IT" sz="1600" b="1" baseline="-25000" dirty="0" err="1">
                <a:latin typeface="Avenir Heavy" panose="02000503020000020003" pitchFamily="2" charset="0"/>
              </a:rPr>
              <a:t>E</a:t>
            </a:r>
            <a:r>
              <a:rPr lang="el-GR" sz="1600" dirty="0">
                <a:latin typeface="Avenir Book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enhancement</a:t>
            </a:r>
            <a:r>
              <a:rPr lang="el-GR" sz="1600" dirty="0">
                <a:latin typeface="Avenir Book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at low Q</a:t>
            </a:r>
            <a:r>
              <a:rPr lang="en-US" baseline="30000" dirty="0">
                <a:latin typeface="Avenir Book" panose="02000503020000020003" pitchFamily="2" charset="0"/>
              </a:rPr>
              <a:t>2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  <a:p>
            <a:pPr marL="187325" indent="-173038">
              <a:buFont typeface="Arial" panose="020B0604020202020204" pitchFamily="34" charset="0"/>
              <a:buChar char="•"/>
            </a:pPr>
            <a:endParaRPr lang="en-US" sz="400" dirty="0">
              <a:latin typeface="Avenir Book" panose="02000503020000020003" pitchFamily="2" charset="0"/>
            </a:endParaRPr>
          </a:p>
          <a:p>
            <a:pPr marL="187325" indent="-173038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Heavy" panose="02000503020000020003" pitchFamily="2" charset="0"/>
              </a:rPr>
              <a:t>Preliminary results – Spring 2020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679607-8C70-1A46-9B4B-6961C3040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225" y="4253118"/>
            <a:ext cx="2522174" cy="19621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4C7099-8D8D-934D-AA6B-5025B3AC176B}"/>
              </a:ext>
            </a:extLst>
          </p:cNvPr>
          <p:cNvSpPr txBox="1"/>
          <p:nvPr/>
        </p:nvSpPr>
        <p:spPr>
          <a:xfrm>
            <a:off x="4572000" y="5053789"/>
            <a:ext cx="1654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Photon Missing Mass reconstruction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itchFamily="2" charset="2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773ED-7A73-7648-8396-39918A852B2C}"/>
              </a:ext>
            </a:extLst>
          </p:cNvPr>
          <p:cNvGrpSpPr/>
          <p:nvPr/>
        </p:nvGrpSpPr>
        <p:grpSpPr>
          <a:xfrm>
            <a:off x="3588373" y="5484676"/>
            <a:ext cx="2534927" cy="1329940"/>
            <a:chOff x="2453404" y="1001440"/>
            <a:chExt cx="3314224" cy="170514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965196-C308-564D-BE2E-BBC4242D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3404" y="1001440"/>
              <a:ext cx="3314224" cy="1705145"/>
            </a:xfrm>
            <a:prstGeom prst="rect">
              <a:avLst/>
            </a:prstGeom>
          </p:spPr>
        </p:pic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5A1F8ED6-640B-4A40-B10D-1BC575F14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408" y="1023544"/>
              <a:ext cx="1507303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sng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Missing Mass 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CE0E76D1-1611-424A-ADAA-724A944167DF}"/>
              </a:ext>
            </a:extLst>
          </p:cNvPr>
          <p:cNvSpPr/>
          <p:nvPr/>
        </p:nvSpPr>
        <p:spPr bwMode="auto">
          <a:xfrm>
            <a:off x="4557298" y="5976948"/>
            <a:ext cx="381000" cy="68580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45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51085" y="655463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A</a:t>
            </a:r>
            <a:r>
              <a:rPr lang="en-US" sz="3800" b="0" baseline="-2500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1</a:t>
            </a:r>
            <a:r>
              <a:rPr lang="en-US" sz="3800" b="0" baseline="3000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</a:t>
            </a:r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/d</a:t>
            </a:r>
            <a:r>
              <a:rPr lang="en-US" sz="3800" b="0" baseline="-2500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2</a:t>
            </a:r>
            <a:r>
              <a:rPr lang="en-US" sz="3800" b="0" baseline="3000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</a:t>
            </a:r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</a:t>
            </a:r>
            <a:r>
              <a:rPr lang="en-US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(E12-06-110, E12-06-121) </a:t>
            </a:r>
            <a:endParaRPr lang="en-US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 Box 328">
            <a:extLst>
              <a:ext uri="{FF2B5EF4-FFF2-40B4-BE49-F238E27FC236}">
                <a16:creationId xmlns:a16="http://schemas.microsoft.com/office/drawing/2014/main" id="{2E916108-C174-5A44-BEB4-D39F963D4A87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497F3-B542-654C-AA1D-D00E1D98A4A6}"/>
              </a:ext>
            </a:extLst>
          </p:cNvPr>
          <p:cNvSpPr txBox="1"/>
          <p:nvPr/>
        </p:nvSpPr>
        <p:spPr>
          <a:xfrm>
            <a:off x="59959" y="1725471"/>
            <a:ext cx="61822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Polarized 3He target installed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Run started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– data taken for optics studies (extended target), reference cell and transverse polarization check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5+ good cells + back cells on hand.  Cell production continues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Data taking at 5 pass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Target polarizations typically above 50% for the longitudinal polarization orientation and often above 60% for transverse</a:t>
            </a:r>
            <a:r>
              <a:rPr lang="en-US" sz="2000">
                <a:solidFill>
                  <a:srgbClr val="000000"/>
                </a:solidFill>
                <a:latin typeface="Avenir Book" panose="02000503020000020003" pitchFamily="2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6E0BF0-8DD0-3643-B9B4-DAC9EE894306}"/>
              </a:ext>
            </a:extLst>
          </p:cNvPr>
          <p:cNvSpPr/>
          <p:nvPr/>
        </p:nvSpPr>
        <p:spPr>
          <a:xfrm>
            <a:off x="2291054" y="53528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Optics targets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Reference Cell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8DE4B-55D1-4649-9F32-924381491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11" y="3586673"/>
            <a:ext cx="2794412" cy="3184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E6FD7-4B39-344E-824C-2BF878018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85" y="893618"/>
            <a:ext cx="2122933" cy="29717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A21468-F98F-9A44-835D-E820D559356D}"/>
              </a:ext>
            </a:extLst>
          </p:cNvPr>
          <p:cNvCxnSpPr>
            <a:cxnSpLocks/>
          </p:cNvCxnSpPr>
          <p:nvPr/>
        </p:nvCxnSpPr>
        <p:spPr>
          <a:xfrm flipV="1">
            <a:off x="5244103" y="5096567"/>
            <a:ext cx="1766165" cy="4870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25830C-F4EA-D444-97E2-7FB51F22E37F}"/>
              </a:ext>
            </a:extLst>
          </p:cNvPr>
          <p:cNvCxnSpPr>
            <a:cxnSpLocks/>
          </p:cNvCxnSpPr>
          <p:nvPr/>
        </p:nvCxnSpPr>
        <p:spPr>
          <a:xfrm flipV="1">
            <a:off x="5639366" y="5390563"/>
            <a:ext cx="2071544" cy="6480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4E7310-9932-9640-8729-D2162EB0A922}"/>
              </a:ext>
            </a:extLst>
          </p:cNvPr>
          <p:cNvCxnSpPr>
            <a:cxnSpLocks/>
          </p:cNvCxnSpPr>
          <p:nvPr/>
        </p:nvCxnSpPr>
        <p:spPr>
          <a:xfrm flipV="1">
            <a:off x="5650349" y="5888325"/>
            <a:ext cx="2822957" cy="7061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2F8F93D-57A5-7A47-804B-A18E938EC716}"/>
              </a:ext>
            </a:extLst>
          </p:cNvPr>
          <p:cNvSpPr/>
          <p:nvPr/>
        </p:nvSpPr>
        <p:spPr>
          <a:xfrm>
            <a:off x="6663110" y="893618"/>
            <a:ext cx="2242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Polarized 3He target 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A98A6-D136-2E4D-81F3-F23E94624FE2}"/>
              </a:ext>
            </a:extLst>
          </p:cNvPr>
          <p:cNvSpPr txBox="1"/>
          <p:nvPr/>
        </p:nvSpPr>
        <p:spPr>
          <a:xfrm>
            <a:off x="26157" y="843608"/>
            <a:ext cx="667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A</a:t>
            </a:r>
            <a:r>
              <a:rPr kumimoji="0" lang="it-IT" sz="2000" b="1" i="0" u="none" strike="noStrike" kern="1200" cap="none" spc="0" normalizeH="0" baseline="-25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1</a:t>
            </a:r>
            <a:r>
              <a:rPr kumimoji="0" lang="it-IT" sz="2000" b="1" i="0" u="none" strike="noStrike" kern="1200" cap="none" spc="0" normalizeH="0" baseline="30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: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Measurement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Neutron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Spin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Asymmetry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490538" marR="0" lvl="0" indent="-433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d</a:t>
            </a:r>
            <a:r>
              <a:rPr kumimoji="0" 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2</a:t>
            </a:r>
            <a:r>
              <a:rPr kumimoji="0" lang="it-IT" sz="1800" b="1" i="0" u="none" strike="noStrike" kern="1200" cap="none" spc="0" normalizeH="0" baseline="30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Measurement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the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Neutron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g</a:t>
            </a:r>
            <a:r>
              <a:rPr kumimoji="0" lang="it-IT" sz="2000" b="0" i="1" u="none" strike="noStrike" kern="1200" cap="none" spc="0" normalizeH="0" baseline="-25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and d</a:t>
            </a:r>
            <a:r>
              <a:rPr kumimoji="0" lang="it-IT" sz="2000" b="0" i="1" u="none" strike="noStrike" kern="1200" cap="none" spc="0" normalizeH="0" baseline="-25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 High Q</a:t>
            </a:r>
            <a:r>
              <a:rPr kumimoji="0" lang="it-IT" sz="2000" b="0" i="1" u="none" strike="noStrike" kern="1200" cap="none" spc="0" normalizeH="0" baseline="3000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7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Highlights for Jan 2019 – Jan 2020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 Box 328">
            <a:extLst>
              <a:ext uri="{FF2B5EF4-FFF2-40B4-BE49-F238E27FC236}">
                <a16:creationId xmlns:a16="http://schemas.microsoft.com/office/drawing/2014/main" id="{54EA06B3-D37F-D342-9CDE-892C8A6C2E6F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D</a:t>
            </a:r>
            <a:endParaRPr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FBE54C-0B29-514A-A3B7-B9005DA7F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78" y="1022685"/>
            <a:ext cx="8719457" cy="5680193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2019 CY: 86 days with beam</a:t>
            </a:r>
          </a:p>
          <a:p>
            <a:pPr lvl="1"/>
            <a:r>
              <a:rPr lang="en-US" sz="1900" dirty="0" err="1">
                <a:latin typeface="Avenir Book" panose="02000503020000020003" pitchFamily="2" charset="0"/>
              </a:rPr>
              <a:t>PrimeX</a:t>
            </a:r>
            <a:r>
              <a:rPr lang="en-US" sz="1900" dirty="0">
                <a:latin typeface="Avenir Book" panose="02000503020000020003" pitchFamily="2" charset="0"/>
              </a:rPr>
              <a:t>-</a:t>
            </a:r>
            <a:r>
              <a:rPr lang="el-GR" sz="1900" dirty="0">
                <a:latin typeface="Avenir Book" panose="02000503020000020003" pitchFamily="2" charset="0"/>
              </a:rPr>
              <a:t>η</a:t>
            </a:r>
            <a:r>
              <a:rPr lang="en-US" sz="1900" dirty="0">
                <a:latin typeface="Avenir Book" panose="02000503020000020003" pitchFamily="2" charset="0"/>
              </a:rPr>
              <a:t>: E12-10-011  30% data collected</a:t>
            </a:r>
          </a:p>
          <a:p>
            <a:pPr lvl="1"/>
            <a:r>
              <a:rPr lang="en-US" sz="1900" dirty="0">
                <a:latin typeface="Avenir Book" panose="02000503020000020003" pitchFamily="2" charset="0"/>
              </a:rPr>
              <a:t>DIRC commissioned (Cherenkov for </a:t>
            </a:r>
            <a:r>
              <a:rPr lang="en-US" sz="1900" dirty="0" err="1">
                <a:latin typeface="Avenir Book" panose="02000503020000020003" pitchFamily="2" charset="0"/>
              </a:rPr>
              <a:t>GlueX</a:t>
            </a:r>
            <a:r>
              <a:rPr lang="en-US" sz="1900" dirty="0">
                <a:latin typeface="Avenir Book" panose="02000503020000020003" pitchFamily="2" charset="0"/>
              </a:rPr>
              <a:t>-II  E12-12-002)</a:t>
            </a:r>
          </a:p>
          <a:p>
            <a:pPr marL="457200" lvl="1" indent="0">
              <a:buNone/>
            </a:pPr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dirty="0" err="1">
                <a:latin typeface="Avenir Book" panose="02000503020000020003" pitchFamily="2" charset="0"/>
              </a:rPr>
              <a:t>GlueX</a:t>
            </a:r>
            <a:r>
              <a:rPr lang="en-US" dirty="0">
                <a:latin typeface="Avenir Book" panose="02000503020000020003" pitchFamily="2" charset="0"/>
              </a:rPr>
              <a:t>-I data analysis and publications</a:t>
            </a:r>
          </a:p>
          <a:p>
            <a:pPr lvl="1"/>
            <a:r>
              <a:rPr lang="en-US" sz="1800" dirty="0">
                <a:latin typeface="Avenir Book" panose="02000503020000020003" pitchFamily="2" charset="0"/>
              </a:rPr>
              <a:t>100% of </a:t>
            </a:r>
            <a:r>
              <a:rPr lang="en-US" sz="1800" dirty="0" err="1">
                <a:latin typeface="Avenir Book" panose="02000503020000020003" pitchFamily="2" charset="0"/>
              </a:rPr>
              <a:t>GlueX</a:t>
            </a:r>
            <a:r>
              <a:rPr lang="en-US" sz="1800" dirty="0">
                <a:latin typeface="Avenir Book" panose="02000503020000020003" pitchFamily="2" charset="0"/>
              </a:rPr>
              <a:t>-I data processed (data from 2016-2018); </a:t>
            </a:r>
          </a:p>
          <a:p>
            <a:pPr lvl="1"/>
            <a:r>
              <a:rPr lang="en-US" sz="1800" dirty="0">
                <a:latin typeface="Avenir Book" panose="02000503020000020003" pitchFamily="2" charset="0"/>
              </a:rPr>
              <a:t>Publications: 1 PRL, 1 PRC, 1 NIM, 3 for PRC are under internal review, based on 25% of data</a:t>
            </a:r>
          </a:p>
          <a:p>
            <a:pPr lvl="1"/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2020 CY Schedule:</a:t>
            </a:r>
          </a:p>
          <a:p>
            <a:pPr lvl="1"/>
            <a:r>
              <a:rPr lang="en-US" sz="1900" dirty="0">
                <a:latin typeface="Avenir Book" panose="02000503020000020003" pitchFamily="2" charset="0"/>
              </a:rPr>
              <a:t>117 days </a:t>
            </a:r>
            <a:r>
              <a:rPr lang="en-US" sz="1900" dirty="0" err="1">
                <a:latin typeface="Avenir Book" panose="02000503020000020003" pitchFamily="2" charset="0"/>
              </a:rPr>
              <a:t>GlueX</a:t>
            </a:r>
            <a:r>
              <a:rPr lang="en-US" sz="1900" dirty="0">
                <a:latin typeface="Avenir Book" panose="02000503020000020003" pitchFamily="2" charset="0"/>
              </a:rPr>
              <a:t>-II E12-12-002 (with DIRC) – 1/3 of approved time</a:t>
            </a:r>
          </a:p>
          <a:p>
            <a:pPr marL="457200" lvl="1" indent="0">
              <a:buNone/>
            </a:pPr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sz="2400" dirty="0" err="1">
                <a:latin typeface="Avenir Book" panose="02000503020000020003" pitchFamily="2" charset="0"/>
              </a:rPr>
              <a:t>GlueX</a:t>
            </a:r>
            <a:r>
              <a:rPr lang="en-US" sz="2400" dirty="0">
                <a:latin typeface="Avenir Book" panose="02000503020000020003" pitchFamily="2" charset="0"/>
              </a:rPr>
              <a:t> @ high rate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performance has been tested the last fall for a few hours. The data rate was a bit more than 1GB/s. The dead time was about 10%, caused mostly by two elements: the </a:t>
            </a:r>
            <a:r>
              <a:rPr lang="en-US" dirty="0" err="1">
                <a:latin typeface="Avenir Book" panose="02000503020000020003" pitchFamily="2" charset="0"/>
              </a:rPr>
              <a:t>tripple</a:t>
            </a:r>
            <a:r>
              <a:rPr lang="en-US" dirty="0">
                <a:latin typeface="Avenir Book" panose="02000503020000020003" pitchFamily="2" charset="0"/>
              </a:rPr>
              <a:t> polarimeter detector, and the DIRC. There is a plan to </a:t>
            </a:r>
            <a:r>
              <a:rPr lang="en-US" dirty="0" err="1">
                <a:latin typeface="Avenir Book" panose="02000503020000020003" pitchFamily="2" charset="0"/>
              </a:rPr>
              <a:t>inprove</a:t>
            </a:r>
            <a:r>
              <a:rPr lang="en-US" dirty="0">
                <a:latin typeface="Avenir Book" panose="02000503020000020003" pitchFamily="2" charset="0"/>
              </a:rPr>
              <a:t> both by the beginning of this run.</a:t>
            </a:r>
            <a:endParaRPr lang="en-US" sz="2000" dirty="0">
              <a:latin typeface="Avenir Book" panose="02000503020000020003" pitchFamily="2" charset="0"/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999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Beam Asymmetry Measurements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68DFD-F330-EC46-9237-A80253F0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3" y="1211267"/>
            <a:ext cx="4005943" cy="2494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BDB9C-1F5D-5C49-B71D-E9F79512A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7" y="4186886"/>
            <a:ext cx="3995057" cy="2475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FD978-BEDA-6142-B678-838334667AB2}"/>
              </a:ext>
            </a:extLst>
          </p:cNvPr>
          <p:cNvSpPr txBox="1"/>
          <p:nvPr/>
        </p:nvSpPr>
        <p:spPr>
          <a:xfrm>
            <a:off x="836799" y="844274"/>
            <a:ext cx="293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Phys.Rev</a:t>
            </a:r>
            <a:r>
              <a:rPr lang="en-US" sz="1600" b="1" dirty="0"/>
              <a:t>. C100, 052201R (2019) </a:t>
            </a:r>
          </a:p>
        </p:txBody>
      </p:sp>
      <p:sp>
        <p:nvSpPr>
          <p:cNvPr id="9" name="ɣ p → p + π0 η…">
            <a:extLst>
              <a:ext uri="{FF2B5EF4-FFF2-40B4-BE49-F238E27FC236}">
                <a16:creationId xmlns:a16="http://schemas.microsoft.com/office/drawing/2014/main" id="{6E787F04-D8C2-1240-8304-E33907A30C4F}"/>
              </a:ext>
            </a:extLst>
          </p:cNvPr>
          <p:cNvSpPr txBox="1"/>
          <p:nvPr/>
        </p:nvSpPr>
        <p:spPr>
          <a:xfrm>
            <a:off x="718676" y="3825842"/>
            <a:ext cx="151483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ɣ p → η</a:t>
            </a:r>
            <a:r>
              <a:rPr lang="en-US" sz="2000" dirty="0"/>
              <a:t>‘ + p</a:t>
            </a:r>
            <a:endParaRPr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64951-183E-CB43-85AC-E6BC72100BAB}"/>
              </a:ext>
            </a:extLst>
          </p:cNvPr>
          <p:cNvSpPr txBox="1"/>
          <p:nvPr/>
        </p:nvSpPr>
        <p:spPr>
          <a:xfrm>
            <a:off x="2329373" y="3848332"/>
            <a:ext cx="182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First measurement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4E936-7462-3C4E-A2D1-98CB3A1D3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80" y="1013551"/>
            <a:ext cx="3561340" cy="2976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6DA855-CFCF-8348-BFAC-1DAC52B6096B}"/>
              </a:ext>
            </a:extLst>
          </p:cNvPr>
          <p:cNvSpPr txBox="1"/>
          <p:nvPr/>
        </p:nvSpPr>
        <p:spPr>
          <a:xfrm>
            <a:off x="5499460" y="734577"/>
            <a:ext cx="2824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For PRC, under internal review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40C9CB-32E1-8E49-B7AE-3EAA3B4C5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91" y="4067010"/>
            <a:ext cx="3350936" cy="2691516"/>
          </a:xfrm>
          <a:prstGeom prst="rect">
            <a:avLst/>
          </a:prstGeom>
        </p:spPr>
      </p:pic>
      <p:sp>
        <p:nvSpPr>
          <p:cNvPr id="14" name="ɣ p → p + π0 η…">
            <a:extLst>
              <a:ext uri="{FF2B5EF4-FFF2-40B4-BE49-F238E27FC236}">
                <a16:creationId xmlns:a16="http://schemas.microsoft.com/office/drawing/2014/main" id="{F3FCCC16-3824-8342-A5A6-6B2D122E2962}"/>
              </a:ext>
            </a:extLst>
          </p:cNvPr>
          <p:cNvSpPr txBox="1"/>
          <p:nvPr/>
        </p:nvSpPr>
        <p:spPr>
          <a:xfrm>
            <a:off x="1047608" y="1224291"/>
            <a:ext cx="144430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ɣ p → η</a:t>
            </a:r>
            <a:r>
              <a:rPr lang="en-US" sz="2000" dirty="0"/>
              <a:t> + p</a:t>
            </a:r>
            <a:endParaRPr sz="2000" dirty="0"/>
          </a:p>
        </p:txBody>
      </p:sp>
      <p:sp>
        <p:nvSpPr>
          <p:cNvPr id="15" name="ɣ p → p + π0 η…">
            <a:extLst>
              <a:ext uri="{FF2B5EF4-FFF2-40B4-BE49-F238E27FC236}">
                <a16:creationId xmlns:a16="http://schemas.microsoft.com/office/drawing/2014/main" id="{A708D97C-FCF6-5140-ADC0-9DA75CB7E348}"/>
              </a:ext>
            </a:extLst>
          </p:cNvPr>
          <p:cNvSpPr txBox="1"/>
          <p:nvPr/>
        </p:nvSpPr>
        <p:spPr>
          <a:xfrm>
            <a:off x="6951459" y="3000834"/>
            <a:ext cx="137217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ɣ p →</a:t>
            </a:r>
            <a:r>
              <a:rPr lang="en-US" sz="2000" dirty="0"/>
              <a:t>K</a:t>
            </a:r>
            <a:r>
              <a:rPr lang="en-US" sz="2000" baseline="30000" dirty="0"/>
              <a:t>+</a:t>
            </a:r>
            <a:r>
              <a:rPr lang="en-US" sz="2000" dirty="0">
                <a:sym typeface="Symbol" panose="05050102010706020507" pitchFamily="18" charset="2"/>
              </a:rPr>
              <a:t></a:t>
            </a:r>
            <a:r>
              <a:rPr lang="en-US" sz="2000" baseline="30000" dirty="0">
                <a:sym typeface="Symbol" panose="05050102010706020507" pitchFamily="18" charset="2"/>
              </a:rPr>
              <a:t>0</a:t>
            </a:r>
            <a:r>
              <a:rPr sz="2000" dirty="0"/>
              <a:t> </a:t>
            </a:r>
          </a:p>
        </p:txBody>
      </p:sp>
      <p:sp>
        <p:nvSpPr>
          <p:cNvPr id="16" name="ɣ p → p + π0 η…">
            <a:extLst>
              <a:ext uri="{FF2B5EF4-FFF2-40B4-BE49-F238E27FC236}">
                <a16:creationId xmlns:a16="http://schemas.microsoft.com/office/drawing/2014/main" id="{AB73BDA5-980E-984B-8CFF-3E3A4FD298D0}"/>
              </a:ext>
            </a:extLst>
          </p:cNvPr>
          <p:cNvSpPr txBox="1"/>
          <p:nvPr/>
        </p:nvSpPr>
        <p:spPr>
          <a:xfrm>
            <a:off x="6961550" y="5802316"/>
            <a:ext cx="144591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ɣ p →</a:t>
            </a:r>
            <a:r>
              <a:rPr lang="en-US" sz="2000" dirty="0"/>
              <a:t>π</a:t>
            </a:r>
            <a:r>
              <a:rPr lang="en-US" sz="2000" baseline="30000" dirty="0"/>
              <a:t>-</a:t>
            </a:r>
            <a:r>
              <a:rPr lang="en-US" sz="2000" dirty="0">
                <a:sym typeface="Symbol" panose="05050102010706020507" pitchFamily="18" charset="2"/>
              </a:rPr>
              <a:t></a:t>
            </a:r>
            <a:r>
              <a:rPr lang="en-US" sz="2000" baseline="30000" dirty="0">
                <a:sym typeface="Symbol" panose="05050102010706020507" pitchFamily="18" charset="2"/>
              </a:rPr>
              <a:t>++</a:t>
            </a:r>
            <a:r>
              <a:rPr sz="2000" dirty="0"/>
              <a:t> </a:t>
            </a:r>
          </a:p>
        </p:txBody>
      </p:sp>
      <p:sp>
        <p:nvSpPr>
          <p:cNvPr id="17" name="Text Box 328">
            <a:extLst>
              <a:ext uri="{FF2B5EF4-FFF2-40B4-BE49-F238E27FC236}">
                <a16:creationId xmlns:a16="http://schemas.microsoft.com/office/drawing/2014/main" id="{EB677682-41B9-B148-98ED-BF30EA29FBAD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755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4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Spectroscopy Prospects: </a:t>
            </a:r>
            <a:r>
              <a:rPr lang="en-US" sz="34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ɣ</a:t>
            </a:r>
            <a:r>
              <a:rPr lang="en-US" sz="34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p → p + </a:t>
            </a:r>
            <a:r>
              <a:rPr lang="el-GR" sz="34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π η </a:t>
            </a:r>
            <a:endParaRPr lang="en-US" sz="34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 Box 328">
            <a:extLst>
              <a:ext uri="{FF2B5EF4-FFF2-40B4-BE49-F238E27FC236}">
                <a16:creationId xmlns:a16="http://schemas.microsoft.com/office/drawing/2014/main" id="{6F7AC35B-58B8-AC4E-A04F-8401515C4BD1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D</a:t>
            </a:r>
            <a:endParaRPr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42EEB1F-E295-954B-9C2C-84D3F4467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0591" y="3584555"/>
            <a:ext cx="4042944" cy="294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EtaPiMinusMass_forSean (1).pdf" descr="EtaPiMinusMass_forSean (1).pdf">
            <a:extLst>
              <a:ext uri="{FF2B5EF4-FFF2-40B4-BE49-F238E27FC236}">
                <a16:creationId xmlns:a16="http://schemas.microsoft.com/office/drawing/2014/main" id="{811E4828-7701-5145-82C0-8389A3531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0031" y="709813"/>
            <a:ext cx="4364280" cy="282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9.png" descr="image19.png">
            <a:extLst>
              <a:ext uri="{FF2B5EF4-FFF2-40B4-BE49-F238E27FC236}">
                <a16:creationId xmlns:a16="http://schemas.microsoft.com/office/drawing/2014/main" id="{A228063A-A8FB-8645-9504-4887DCF16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79469" y="4965402"/>
            <a:ext cx="1034854" cy="4895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a0(980)">
            <a:extLst>
              <a:ext uri="{FF2B5EF4-FFF2-40B4-BE49-F238E27FC236}">
                <a16:creationId xmlns:a16="http://schemas.microsoft.com/office/drawing/2014/main" id="{47CFCC61-20B7-854F-8C30-6791134E5BFF}"/>
              </a:ext>
            </a:extLst>
          </p:cNvPr>
          <p:cNvSpPr txBox="1"/>
          <p:nvPr/>
        </p:nvSpPr>
        <p:spPr>
          <a:xfrm>
            <a:off x="5544079" y="3534664"/>
            <a:ext cx="89607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dirty="0">
                <a:solidFill>
                  <a:srgbClr val="2908DF"/>
                </a:solidFill>
              </a:rPr>
              <a:t>a</a:t>
            </a:r>
            <a:r>
              <a:rPr sz="1969" baseline="-5999" dirty="0">
                <a:solidFill>
                  <a:srgbClr val="2908DF"/>
                </a:solidFill>
              </a:rPr>
              <a:t>0</a:t>
            </a:r>
            <a:r>
              <a:rPr sz="1969" dirty="0">
                <a:solidFill>
                  <a:srgbClr val="2908DF"/>
                </a:solidFill>
              </a:rPr>
              <a:t>(980)</a:t>
            </a:r>
          </a:p>
        </p:txBody>
      </p:sp>
      <p:sp>
        <p:nvSpPr>
          <p:cNvPr id="10" name="a2(1320)">
            <a:extLst>
              <a:ext uri="{FF2B5EF4-FFF2-40B4-BE49-F238E27FC236}">
                <a16:creationId xmlns:a16="http://schemas.microsoft.com/office/drawing/2014/main" id="{195D3DEC-9677-FD4B-861E-CDE339A09AE7}"/>
              </a:ext>
            </a:extLst>
          </p:cNvPr>
          <p:cNvSpPr txBox="1"/>
          <p:nvPr/>
        </p:nvSpPr>
        <p:spPr>
          <a:xfrm>
            <a:off x="6483977" y="4265860"/>
            <a:ext cx="103714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dirty="0">
                <a:solidFill>
                  <a:srgbClr val="2908DF"/>
                </a:solidFill>
              </a:rPr>
              <a:t>a</a:t>
            </a:r>
            <a:r>
              <a:rPr sz="1969" baseline="-5999" dirty="0">
                <a:solidFill>
                  <a:srgbClr val="2908DF"/>
                </a:solidFill>
              </a:rPr>
              <a:t>2</a:t>
            </a:r>
            <a:r>
              <a:rPr sz="1969" dirty="0">
                <a:solidFill>
                  <a:srgbClr val="2908DF"/>
                </a:solidFill>
              </a:rPr>
              <a:t>(1320)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E4222103-8CA5-F040-B65E-EE2C50FC536F}"/>
              </a:ext>
            </a:extLst>
          </p:cNvPr>
          <p:cNvSpPr/>
          <p:nvPr/>
        </p:nvSpPr>
        <p:spPr>
          <a:xfrm>
            <a:off x="5728120" y="3860800"/>
            <a:ext cx="263999" cy="38704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2" name="ɣ p → p + π0 η…">
            <a:extLst>
              <a:ext uri="{FF2B5EF4-FFF2-40B4-BE49-F238E27FC236}">
                <a16:creationId xmlns:a16="http://schemas.microsoft.com/office/drawing/2014/main" id="{00EA4327-FEE8-9D4D-A5E9-2D77A7C5F895}"/>
              </a:ext>
            </a:extLst>
          </p:cNvPr>
          <p:cNvSpPr txBox="1"/>
          <p:nvPr/>
        </p:nvSpPr>
        <p:spPr>
          <a:xfrm>
            <a:off x="6340031" y="3740154"/>
            <a:ext cx="2300310" cy="695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dirty="0"/>
              <a:t>ɣ p → p + π</a:t>
            </a:r>
            <a:r>
              <a:rPr sz="2250" baseline="31999" dirty="0"/>
              <a:t>0</a:t>
            </a:r>
            <a:r>
              <a:rPr sz="2250" dirty="0"/>
              <a:t> η</a:t>
            </a:r>
          </a:p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dirty="0"/>
              <a:t>                η → </a:t>
            </a:r>
            <a:r>
              <a:rPr sz="2250" dirty="0" err="1"/>
              <a:t>ɣɣ</a:t>
            </a:r>
            <a:endParaRPr sz="2250" dirty="0"/>
          </a:p>
        </p:txBody>
      </p:sp>
      <p:sp>
        <p:nvSpPr>
          <p:cNvPr id="13" name="ɣ p → Δ++ + π− η…">
            <a:extLst>
              <a:ext uri="{FF2B5EF4-FFF2-40B4-BE49-F238E27FC236}">
                <a16:creationId xmlns:a16="http://schemas.microsoft.com/office/drawing/2014/main" id="{E6FEA751-420A-A04D-AD8E-2D0D9824BCF3}"/>
              </a:ext>
            </a:extLst>
          </p:cNvPr>
          <p:cNvSpPr txBox="1"/>
          <p:nvPr/>
        </p:nvSpPr>
        <p:spPr>
          <a:xfrm>
            <a:off x="6403938" y="981796"/>
            <a:ext cx="2380460" cy="695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/>
              <a:t>ɣ p → Δ</a:t>
            </a:r>
            <a:r>
              <a:rPr sz="2250" baseline="31999"/>
              <a:t>++</a:t>
            </a:r>
            <a:r>
              <a:rPr sz="2250"/>
              <a:t> + π</a:t>
            </a:r>
            <a:r>
              <a:rPr sz="2250" baseline="31999"/>
              <a:t>−</a:t>
            </a:r>
            <a:r>
              <a:rPr sz="2250"/>
              <a:t> η</a:t>
            </a:r>
          </a:p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/>
              <a:t>                 η → ɣɣ</a:t>
            </a:r>
          </a:p>
        </p:txBody>
      </p:sp>
      <p:sp>
        <p:nvSpPr>
          <p:cNvPr id="14" name="a2(1320)">
            <a:extLst>
              <a:ext uri="{FF2B5EF4-FFF2-40B4-BE49-F238E27FC236}">
                <a16:creationId xmlns:a16="http://schemas.microsoft.com/office/drawing/2014/main" id="{55829494-188B-E64D-B577-80799557A25B}"/>
              </a:ext>
            </a:extLst>
          </p:cNvPr>
          <p:cNvSpPr txBox="1"/>
          <p:nvPr/>
        </p:nvSpPr>
        <p:spPr>
          <a:xfrm>
            <a:off x="6478702" y="1692914"/>
            <a:ext cx="965009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6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dirty="0">
                <a:solidFill>
                  <a:srgbClr val="2908DF"/>
                </a:solidFill>
              </a:rPr>
              <a:t>a</a:t>
            </a:r>
            <a:r>
              <a:rPr sz="1828" baseline="-5999" dirty="0">
                <a:solidFill>
                  <a:srgbClr val="2908DF"/>
                </a:solidFill>
              </a:rPr>
              <a:t>2</a:t>
            </a:r>
            <a:r>
              <a:rPr sz="1828" dirty="0">
                <a:solidFill>
                  <a:srgbClr val="2908DF"/>
                </a:solidFill>
              </a:rPr>
              <a:t>(1320)</a:t>
            </a:r>
          </a:p>
        </p:txBody>
      </p:sp>
      <p:sp>
        <p:nvSpPr>
          <p:cNvPr id="15" name="a0(980)">
            <a:extLst>
              <a:ext uri="{FF2B5EF4-FFF2-40B4-BE49-F238E27FC236}">
                <a16:creationId xmlns:a16="http://schemas.microsoft.com/office/drawing/2014/main" id="{2A090F34-4F72-544B-B696-18B95E509C5B}"/>
              </a:ext>
            </a:extLst>
          </p:cNvPr>
          <p:cNvSpPr txBox="1"/>
          <p:nvPr/>
        </p:nvSpPr>
        <p:spPr>
          <a:xfrm>
            <a:off x="5228907" y="1590044"/>
            <a:ext cx="835165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6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 dirty="0">
                <a:solidFill>
                  <a:srgbClr val="2908DF"/>
                </a:solidFill>
              </a:rPr>
              <a:t>a</a:t>
            </a:r>
            <a:r>
              <a:rPr sz="1828" baseline="-5999" dirty="0">
                <a:solidFill>
                  <a:srgbClr val="2908DF"/>
                </a:solidFill>
              </a:rPr>
              <a:t>0</a:t>
            </a:r>
            <a:r>
              <a:rPr sz="1828" dirty="0">
                <a:solidFill>
                  <a:srgbClr val="2908DF"/>
                </a:solidFill>
              </a:rPr>
              <a:t>(980)</a:t>
            </a:r>
          </a:p>
        </p:txBody>
      </p:sp>
      <p:pic>
        <p:nvPicPr>
          <p:cNvPr id="16" name="image19.png" descr="image19.png">
            <a:extLst>
              <a:ext uri="{FF2B5EF4-FFF2-40B4-BE49-F238E27FC236}">
                <a16:creationId xmlns:a16="http://schemas.microsoft.com/office/drawing/2014/main" id="{CBC1D7A5-360E-884B-89D5-CE187DF5F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18078" y="2090230"/>
            <a:ext cx="1157416" cy="547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etapi0_subtracted_corrected_full.pdf" descr="etapi0_subtracted_corrected_full.pdf">
            <a:extLst>
              <a:ext uri="{FF2B5EF4-FFF2-40B4-BE49-F238E27FC236}">
                <a16:creationId xmlns:a16="http://schemas.microsoft.com/office/drawing/2014/main" id="{8D5D462D-D333-6343-AE83-730EDEB7B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629" y="3292106"/>
            <a:ext cx="4330369" cy="294037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a0(980)">
            <a:extLst>
              <a:ext uri="{FF2B5EF4-FFF2-40B4-BE49-F238E27FC236}">
                <a16:creationId xmlns:a16="http://schemas.microsoft.com/office/drawing/2014/main" id="{237AB2D9-AFBE-EC4A-A145-E1A2E925F079}"/>
              </a:ext>
            </a:extLst>
          </p:cNvPr>
          <p:cNvSpPr txBox="1"/>
          <p:nvPr/>
        </p:nvSpPr>
        <p:spPr>
          <a:xfrm>
            <a:off x="694602" y="3311422"/>
            <a:ext cx="1171232" cy="3642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98" dirty="0">
                <a:solidFill>
                  <a:srgbClr val="2908DF"/>
                </a:solidFill>
              </a:rPr>
              <a:t>a</a:t>
            </a:r>
            <a:r>
              <a:rPr sz="1898" baseline="-5999" dirty="0">
                <a:solidFill>
                  <a:srgbClr val="2908DF"/>
                </a:solidFill>
              </a:rPr>
              <a:t>0</a:t>
            </a:r>
            <a:r>
              <a:rPr sz="1898" dirty="0">
                <a:solidFill>
                  <a:srgbClr val="2908DF"/>
                </a:solidFill>
              </a:rPr>
              <a:t>(980)</a:t>
            </a:r>
          </a:p>
        </p:txBody>
      </p:sp>
      <p:sp>
        <p:nvSpPr>
          <p:cNvPr id="20" name="a2(1320)">
            <a:extLst>
              <a:ext uri="{FF2B5EF4-FFF2-40B4-BE49-F238E27FC236}">
                <a16:creationId xmlns:a16="http://schemas.microsoft.com/office/drawing/2014/main" id="{F8509C41-8A35-B449-A76F-567E243A4A65}"/>
              </a:ext>
            </a:extLst>
          </p:cNvPr>
          <p:cNvSpPr txBox="1"/>
          <p:nvPr/>
        </p:nvSpPr>
        <p:spPr>
          <a:xfrm>
            <a:off x="1861343" y="4393190"/>
            <a:ext cx="998671" cy="3642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7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98" dirty="0">
                <a:solidFill>
                  <a:srgbClr val="2908DF"/>
                </a:solidFill>
              </a:rPr>
              <a:t>a</a:t>
            </a:r>
            <a:r>
              <a:rPr sz="1898" baseline="-5999" dirty="0">
                <a:solidFill>
                  <a:srgbClr val="2908DF"/>
                </a:solidFill>
              </a:rPr>
              <a:t>2</a:t>
            </a:r>
            <a:r>
              <a:rPr sz="1898" dirty="0">
                <a:solidFill>
                  <a:srgbClr val="2908DF"/>
                </a:solidFill>
              </a:rPr>
              <a:t>(1320)</a:t>
            </a:r>
          </a:p>
        </p:txBody>
      </p:sp>
      <p:sp>
        <p:nvSpPr>
          <p:cNvPr id="21" name="M(ηπ0) (GeV/c2)">
            <a:extLst>
              <a:ext uri="{FF2B5EF4-FFF2-40B4-BE49-F238E27FC236}">
                <a16:creationId xmlns:a16="http://schemas.microsoft.com/office/drawing/2014/main" id="{E2BA9756-573F-394E-8D48-A76F03EC05C7}"/>
              </a:ext>
            </a:extLst>
          </p:cNvPr>
          <p:cNvSpPr txBox="1"/>
          <p:nvPr/>
        </p:nvSpPr>
        <p:spPr>
          <a:xfrm>
            <a:off x="2208756" y="6077374"/>
            <a:ext cx="2384242" cy="31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547"/>
              <a:t>M(ηπ</a:t>
            </a:r>
            <a:r>
              <a:rPr sz="1547" baseline="31999"/>
              <a:t>0</a:t>
            </a:r>
            <a:r>
              <a:rPr sz="1547"/>
              <a:t>) (GeV/c</a:t>
            </a:r>
            <a:r>
              <a:rPr sz="1547" baseline="31999"/>
              <a:t>2</a:t>
            </a:r>
            <a:r>
              <a:rPr sz="1547"/>
              <a:t>)</a:t>
            </a:r>
          </a:p>
        </p:txBody>
      </p:sp>
      <p:sp>
        <p:nvSpPr>
          <p:cNvPr id="22" name="ɣ p → p + π0 η…">
            <a:extLst>
              <a:ext uri="{FF2B5EF4-FFF2-40B4-BE49-F238E27FC236}">
                <a16:creationId xmlns:a16="http://schemas.microsoft.com/office/drawing/2014/main" id="{F36099A4-C92C-8440-A8F1-416E904BFE57}"/>
              </a:ext>
            </a:extLst>
          </p:cNvPr>
          <p:cNvSpPr txBox="1"/>
          <p:nvPr/>
        </p:nvSpPr>
        <p:spPr>
          <a:xfrm>
            <a:off x="1938921" y="3583629"/>
            <a:ext cx="2333973" cy="695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dirty="0"/>
              <a:t>ɣ p → p + π</a:t>
            </a:r>
            <a:r>
              <a:rPr sz="2250" baseline="31999" dirty="0"/>
              <a:t>0</a:t>
            </a:r>
            <a:r>
              <a:rPr sz="2250" dirty="0"/>
              <a:t> η</a:t>
            </a:r>
          </a:p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50" dirty="0"/>
              <a:t>        η → π</a:t>
            </a:r>
            <a:r>
              <a:rPr sz="2250" baseline="31999" dirty="0"/>
              <a:t>0</a:t>
            </a:r>
            <a:r>
              <a:rPr sz="2250" dirty="0"/>
              <a:t>π</a:t>
            </a:r>
            <a:r>
              <a:rPr sz="2250" baseline="31999" dirty="0"/>
              <a:t>+</a:t>
            </a:r>
            <a:r>
              <a:rPr sz="2250" dirty="0"/>
              <a:t>π</a:t>
            </a:r>
            <a:r>
              <a:rPr sz="2250" baseline="31999" dirty="0"/>
              <a:t>−</a:t>
            </a:r>
          </a:p>
        </p:txBody>
      </p:sp>
      <p:pic>
        <p:nvPicPr>
          <p:cNvPr id="23" name="image19.png" descr="image19.png">
            <a:extLst>
              <a:ext uri="{FF2B5EF4-FFF2-40B4-BE49-F238E27FC236}">
                <a16:creationId xmlns:a16="http://schemas.microsoft.com/office/drawing/2014/main" id="{6AAFF16A-D97E-D44B-AA13-165A4E1C2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3525" y="4936380"/>
            <a:ext cx="1157417" cy="54753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ηπ / ηʹπ important channels for early hybrid searches…">
            <a:extLst>
              <a:ext uri="{FF2B5EF4-FFF2-40B4-BE49-F238E27FC236}">
                <a16:creationId xmlns:a16="http://schemas.microsoft.com/office/drawing/2014/main" id="{9B1D3908-21AA-944E-B698-F2F93A606AD9}"/>
              </a:ext>
            </a:extLst>
          </p:cNvPr>
          <p:cNvSpPr txBox="1">
            <a:spLocks/>
          </p:cNvSpPr>
          <p:nvPr/>
        </p:nvSpPr>
        <p:spPr>
          <a:xfrm>
            <a:off x="175352" y="980692"/>
            <a:ext cx="4613785" cy="24321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3"/>
              </a:spcBef>
              <a:buClr>
                <a:srgbClr val="000000"/>
              </a:buCl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l-GR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ηπ</a:t>
            </a:r>
            <a:r>
              <a:rPr lang="el-GR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/ </a:t>
            </a:r>
            <a:r>
              <a:rPr lang="el-GR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ηʹπ</a:t>
            </a:r>
            <a:r>
              <a:rPr lang="el-GR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important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channels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for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early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hybrid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searches</a:t>
            </a:r>
            <a:endParaRPr lang="it-IT" sz="3000" dirty="0">
              <a:latin typeface="Avenir Book" panose="02000503020000020003" pitchFamily="2" charset="0"/>
              <a:ea typeface="Helvetica"/>
              <a:cs typeface="Helvetica"/>
              <a:sym typeface="Helvetica"/>
            </a:endParaRPr>
          </a:p>
          <a:p>
            <a:pPr>
              <a:spcBef>
                <a:spcPts val="703"/>
              </a:spcBef>
              <a:buClr>
                <a:srgbClr val="000000"/>
              </a:buCl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endParaRPr lang="it-IT" sz="3000" dirty="0">
              <a:latin typeface="Avenir Book" panose="02000503020000020003" pitchFamily="2" charset="0"/>
              <a:ea typeface="Helvetica"/>
              <a:cs typeface="Helvetica"/>
              <a:sym typeface="Helvetica"/>
            </a:endParaRPr>
          </a:p>
          <a:p>
            <a:pPr>
              <a:spcBef>
                <a:spcPts val="703"/>
              </a:spcBef>
              <a:buClr>
                <a:srgbClr val="000000"/>
              </a:buCl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With 20% of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GlueX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Phase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-I data,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we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see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several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well-known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mesons</a:t>
            </a:r>
            <a:endParaRPr lang="it-IT" sz="3000" dirty="0">
              <a:latin typeface="Avenir Book" panose="02000503020000020003" pitchFamily="2" charset="0"/>
              <a:ea typeface="Helvetica"/>
              <a:cs typeface="Helvetica"/>
              <a:sym typeface="Helvetica"/>
            </a:endParaRPr>
          </a:p>
          <a:p>
            <a:pPr>
              <a:spcBef>
                <a:spcPts val="703"/>
              </a:spcBef>
              <a:buClr>
                <a:srgbClr val="000000"/>
              </a:buCl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endParaRPr lang="it-IT" sz="3000" dirty="0">
              <a:latin typeface="Avenir Book" panose="02000503020000020003" pitchFamily="2" charset="0"/>
              <a:ea typeface="Helvetica"/>
              <a:cs typeface="Helvetica"/>
              <a:sym typeface="Helvetica"/>
            </a:endParaRPr>
          </a:p>
          <a:p>
            <a:pPr>
              <a:spcBef>
                <a:spcPts val="703"/>
              </a:spcBef>
              <a:buClr>
                <a:srgbClr val="000000"/>
              </a:buCl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Expect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twice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COMPASS </a:t>
            </a:r>
            <a:r>
              <a:rPr lang="el-GR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πη</a:t>
            </a:r>
            <a:r>
              <a:rPr lang="el-GR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/ </a:t>
            </a:r>
            <a:r>
              <a:rPr lang="el-GR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πη</a:t>
            </a:r>
            <a:r>
              <a:rPr lang="el-GR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ʹ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events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 with full </a:t>
            </a:r>
            <a:r>
              <a:rPr lang="it-IT" sz="3000" dirty="0" err="1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Phase</a:t>
            </a:r>
            <a:r>
              <a:rPr lang="it-IT" sz="3000" dirty="0">
                <a:latin typeface="Avenir Book" panose="02000503020000020003" pitchFamily="2" charset="0"/>
                <a:ea typeface="Helvetica"/>
                <a:cs typeface="Helvetica"/>
                <a:sym typeface="Helvetica"/>
              </a:rPr>
              <a:t>-I data</a:t>
            </a:r>
          </a:p>
        </p:txBody>
      </p:sp>
    </p:spTree>
    <p:extLst>
      <p:ext uri="{BB962C8B-B14F-4D97-AF65-F5344CB8AC3E}">
        <p14:creationId xmlns:p14="http://schemas.microsoft.com/office/powerpoint/2010/main" val="162889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Publications in the last 6 months: </a:t>
            </a:r>
            <a:r>
              <a:rPr lang="en-US" sz="2800" b="0" dirty="0">
                <a:solidFill>
                  <a:srgbClr val="2908DF"/>
                </a:solidFill>
                <a:latin typeface="Avenir Roman" panose="02000503020000020003" pitchFamily="2" charset="0"/>
                <a:cs typeface="Avenir Black"/>
              </a:rPr>
              <a:t>Hall </a:t>
            </a:r>
            <a:r>
              <a:rPr lang="en-US" sz="2800" b="0" dirty="0">
                <a:solidFill>
                  <a:srgbClr val="2908DF"/>
                </a:solidFill>
                <a:latin typeface="Avenir Roman" panose="02000503020000020003" pitchFamily="2" charset="0"/>
              </a:rPr>
              <a:t>A</a:t>
            </a:r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,</a:t>
            </a:r>
            <a:r>
              <a:rPr lang="en-US" sz="2800" b="0" dirty="0">
                <a:solidFill>
                  <a:srgbClr val="2908DF"/>
                </a:solidFill>
                <a:latin typeface="Avenir Roman" panose="02000503020000020003" pitchFamily="2" charset="0"/>
              </a:rPr>
              <a:t> </a:t>
            </a:r>
            <a:r>
              <a:rPr lang="en-US" sz="2800" b="0" dirty="0">
                <a:solidFill>
                  <a:srgbClr val="22B14C"/>
                </a:solidFill>
                <a:latin typeface="Avenir Roman" panose="02000503020000020003" pitchFamily="2" charset="0"/>
                <a:cs typeface="Avenir Black"/>
              </a:rPr>
              <a:t>B</a:t>
            </a:r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, </a:t>
            </a:r>
            <a:r>
              <a:rPr lang="en-US" sz="2800" b="0" dirty="0">
                <a:latin typeface="Avenir Roman" panose="02000503020000020003" pitchFamily="2" charset="0"/>
                <a:cs typeface="Avenir Black"/>
              </a:rPr>
              <a:t>C</a:t>
            </a:r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(12 GeV)</a:t>
            </a:r>
            <a:endParaRPr lang="en-US" sz="2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1213CA-B305-6944-A426-A8C81D579B7B}"/>
              </a:ext>
            </a:extLst>
          </p:cNvPr>
          <p:cNvSpPr/>
          <p:nvPr/>
        </p:nvSpPr>
        <p:spPr>
          <a:xfrm>
            <a:off x="0" y="958279"/>
            <a:ext cx="9144000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Murphy et. al.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Measurement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of the cross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sections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for inclusive electron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scattering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in the E12-14-012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experiment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at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Jefferson Lab</a:t>
            </a:r>
            <a:b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</a:br>
            <a:r>
              <a:rPr lang="it-IT" dirty="0" err="1">
                <a:solidFill>
                  <a:srgbClr val="2908DF"/>
                </a:solidFill>
                <a:latin typeface="Avenir Book" panose="02000503020000020003" pitchFamily="2" charset="0"/>
              </a:rPr>
              <a:t>Phys</a:t>
            </a: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. Rev. C 100, 054606 (2019). </a:t>
            </a:r>
            <a:r>
              <a:rPr lang="it-IT" dirty="0" err="1">
                <a:solidFill>
                  <a:srgbClr val="2908DF"/>
                </a:solidFill>
                <a:latin typeface="Avenir Book" panose="02000503020000020003" pitchFamily="2" charset="0"/>
              </a:rPr>
              <a:t>November</a:t>
            </a: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 2019</a:t>
            </a:r>
          </a:p>
          <a:p>
            <a:pPr marL="228600" indent="-228600">
              <a:buFont typeface="+mj-lt"/>
              <a:buAutoNum type="arabicPeriod"/>
            </a:pPr>
            <a:endParaRPr lang="it-IT" sz="8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it-IT" sz="8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Cruz-Torres et. al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Comparing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proton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momentum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distributions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 in 𝐴=2 and 3 nuclei via 2H 3H and 3He (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e,e'p</a:t>
            </a:r>
            <a:r>
              <a:rPr lang="it-IT" b="1" dirty="0">
                <a:solidFill>
                  <a:srgbClr val="2908DF"/>
                </a:solidFill>
                <a:latin typeface="Avenir Heavy" panose="02000503020000020003" pitchFamily="2" charset="0"/>
              </a:rPr>
              <a:t>) </a:t>
            </a:r>
            <a:r>
              <a:rPr lang="it-IT" b="1" dirty="0" err="1">
                <a:solidFill>
                  <a:srgbClr val="2908DF"/>
                </a:solidFill>
                <a:latin typeface="Avenir Heavy" panose="02000503020000020003" pitchFamily="2" charset="0"/>
              </a:rPr>
              <a:t>measurements</a:t>
            </a:r>
            <a:b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</a:br>
            <a:r>
              <a:rPr lang="it-IT" dirty="0" err="1">
                <a:solidFill>
                  <a:srgbClr val="2908DF"/>
                </a:solidFill>
                <a:latin typeface="Avenir Book" panose="02000503020000020003" pitchFamily="2" charset="0"/>
              </a:rPr>
              <a:t>Phys</a:t>
            </a: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. </a:t>
            </a:r>
            <a:r>
              <a:rPr lang="it-IT" dirty="0" err="1">
                <a:solidFill>
                  <a:srgbClr val="2908DF"/>
                </a:solidFill>
                <a:latin typeface="Avenir Book" panose="02000503020000020003" pitchFamily="2" charset="0"/>
              </a:rPr>
              <a:t>Lett</a:t>
            </a: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. B797 134890 (2019) </a:t>
            </a:r>
            <a:r>
              <a:rPr lang="it-IT" dirty="0" err="1">
                <a:solidFill>
                  <a:srgbClr val="2908DF"/>
                </a:solidFill>
                <a:latin typeface="Avenir Book" panose="02000503020000020003" pitchFamily="2" charset="0"/>
              </a:rPr>
              <a:t>October</a:t>
            </a:r>
            <a:r>
              <a:rPr lang="it-IT" dirty="0">
                <a:solidFill>
                  <a:srgbClr val="2908DF"/>
                </a:solidFill>
                <a:latin typeface="Avenir Book" panose="02000503020000020003" pitchFamily="2" charset="0"/>
              </a:rPr>
              <a:t> 2019</a:t>
            </a: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2908DF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solidFill>
                  <a:srgbClr val="22B14C"/>
                </a:solidFill>
                <a:latin typeface="Avenir Book" panose="02000503020000020003" pitchFamily="2" charset="0"/>
              </a:rPr>
              <a:t>W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. </a:t>
            </a:r>
            <a:r>
              <a:rPr lang="it-IT" dirty="0" err="1">
                <a:solidFill>
                  <a:srgbClr val="22B14C"/>
                </a:solidFill>
                <a:latin typeface="Avenir Book" panose="02000503020000020003" pitchFamily="2" charset="0"/>
              </a:rPr>
              <a:t>Xiuong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 et al (</a:t>
            </a:r>
            <a:r>
              <a:rPr lang="it-IT" dirty="0" err="1">
                <a:solidFill>
                  <a:srgbClr val="22B14C"/>
                </a:solidFill>
                <a:latin typeface="Avenir Book" panose="02000503020000020003" pitchFamily="2" charset="0"/>
              </a:rPr>
              <a:t>PRad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 Collaboration) "</a:t>
            </a:r>
            <a:r>
              <a:rPr lang="it-IT" b="1" dirty="0">
                <a:solidFill>
                  <a:srgbClr val="22B14C"/>
                </a:solidFill>
                <a:latin typeface="Avenir Heavy" panose="02000503020000020003" pitchFamily="2" charset="0"/>
              </a:rPr>
              <a:t>A small </a:t>
            </a:r>
            <a:r>
              <a:rPr lang="it-IT" b="1" dirty="0" err="1">
                <a:solidFill>
                  <a:srgbClr val="22B14C"/>
                </a:solidFill>
                <a:latin typeface="Avenir Heavy" panose="02000503020000020003" pitchFamily="2" charset="0"/>
              </a:rPr>
              <a:t>proton</a:t>
            </a:r>
            <a:r>
              <a:rPr lang="it-IT" b="1" dirty="0">
                <a:solidFill>
                  <a:srgbClr val="22B14C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2B14C"/>
                </a:solidFill>
                <a:latin typeface="Avenir Heavy" panose="02000503020000020003" pitchFamily="2" charset="0"/>
              </a:rPr>
              <a:t>charge</a:t>
            </a:r>
            <a:r>
              <a:rPr lang="it-IT" b="1" dirty="0">
                <a:solidFill>
                  <a:srgbClr val="22B14C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2B14C"/>
                </a:solidFill>
                <a:latin typeface="Avenir Heavy" panose="02000503020000020003" pitchFamily="2" charset="0"/>
              </a:rPr>
              <a:t>radius</a:t>
            </a:r>
            <a:r>
              <a:rPr lang="it-IT" b="1" dirty="0">
                <a:solidFill>
                  <a:srgbClr val="22B14C"/>
                </a:solidFill>
                <a:latin typeface="Avenir Heavy" panose="02000503020000020003" pitchFamily="2" charset="0"/>
              </a:rPr>
              <a:t> from an electron–</a:t>
            </a:r>
            <a:r>
              <a:rPr lang="it-IT" b="1" dirty="0" err="1">
                <a:solidFill>
                  <a:srgbClr val="22B14C"/>
                </a:solidFill>
                <a:latin typeface="Avenir Heavy" panose="02000503020000020003" pitchFamily="2" charset="0"/>
              </a:rPr>
              <a:t>proton</a:t>
            </a:r>
            <a:r>
              <a:rPr lang="it-IT" b="1" dirty="0">
                <a:solidFill>
                  <a:srgbClr val="22B14C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2B14C"/>
                </a:solidFill>
                <a:latin typeface="Avenir Heavy" panose="02000503020000020003" pitchFamily="2" charset="0"/>
              </a:rPr>
              <a:t>scattering</a:t>
            </a:r>
            <a:r>
              <a:rPr lang="it-IT" b="1" dirty="0">
                <a:solidFill>
                  <a:srgbClr val="22B14C"/>
                </a:solidFill>
                <a:latin typeface="Avenir Heavy" panose="02000503020000020003" pitchFamily="2" charset="0"/>
              </a:rPr>
              <a:t> </a:t>
            </a:r>
            <a:r>
              <a:rPr lang="it-IT" b="1" dirty="0" err="1">
                <a:solidFill>
                  <a:srgbClr val="22B14C"/>
                </a:solidFill>
                <a:latin typeface="Avenir Heavy" panose="02000503020000020003" pitchFamily="2" charset="0"/>
              </a:rPr>
              <a:t>experiment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»</a:t>
            </a:r>
          </a:p>
          <a:p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      Nature 575, 147 (2019). </a:t>
            </a:r>
          </a:p>
          <a:p>
            <a:endParaRPr lang="it-IT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it-IT" dirty="0">
                <a:solidFill>
                  <a:srgbClr val="22B14C"/>
                </a:solidFill>
                <a:latin typeface="Avenir Heavy" panose="02000503020000020003" pitchFamily="2" charset="0"/>
              </a:rPr>
              <a:t>The CLAS12 Detector 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- </a:t>
            </a:r>
            <a:r>
              <a:rPr lang="it-IT" dirty="0" err="1">
                <a:solidFill>
                  <a:srgbClr val="22B14C"/>
                </a:solidFill>
                <a:latin typeface="Avenir Book" panose="02000503020000020003" pitchFamily="2" charset="0"/>
              </a:rPr>
              <a:t>submitted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 to NIM </a:t>
            </a:r>
            <a:r>
              <a:rPr lang="it-IT" dirty="0" err="1">
                <a:solidFill>
                  <a:srgbClr val="22B14C"/>
                </a:solidFill>
                <a:latin typeface="Avenir Book" panose="02000503020000020003" pitchFamily="2" charset="0"/>
              </a:rPr>
              <a:t>as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 special </a:t>
            </a:r>
            <a:r>
              <a:rPr lang="it-IT" dirty="0" err="1">
                <a:solidFill>
                  <a:srgbClr val="22B14C"/>
                </a:solidFill>
                <a:latin typeface="Avenir Book" panose="02000503020000020003" pitchFamily="2" charset="0"/>
              </a:rPr>
              <a:t>edition</a:t>
            </a:r>
            <a:r>
              <a:rPr lang="it-IT" dirty="0">
                <a:solidFill>
                  <a:srgbClr val="22B14C"/>
                </a:solidFill>
                <a:latin typeface="Avenir Book" panose="02000503020000020003" pitchFamily="2" charset="0"/>
              </a:rPr>
              <a:t> </a:t>
            </a:r>
          </a:p>
          <a:p>
            <a:pPr marL="342900" indent="-342900">
              <a:buFont typeface="+mj-lt"/>
              <a:buAutoNum type="arabicPeriod" startAt="4"/>
            </a:pPr>
            <a:endParaRPr lang="it-IT" dirty="0">
              <a:solidFill>
                <a:srgbClr val="22B14C"/>
              </a:solidFill>
              <a:latin typeface="Avenir Book" panose="02000503020000020003" pitchFamily="2" charset="0"/>
            </a:endParaRPr>
          </a:p>
          <a:p>
            <a:pPr marL="342900" lvl="0" indent="-342900">
              <a:buFont typeface="+mj-lt"/>
              <a:buAutoNum type="arabicPeriod" startAt="5"/>
              <a:defRPr/>
            </a:pPr>
            <a:r>
              <a:rPr lang="it-IT" dirty="0" err="1">
                <a:latin typeface="Avenir Book" panose="02000503020000020003" pitchFamily="2" charset="0"/>
              </a:rPr>
              <a:t>Day</a:t>
            </a:r>
            <a:r>
              <a:rPr lang="it-IT" dirty="0">
                <a:latin typeface="Avenir Book" panose="02000503020000020003" pitchFamily="2" charset="0"/>
              </a:rPr>
              <a:t> et. al. </a:t>
            </a:r>
            <a:r>
              <a:rPr lang="it-IT" b="1" dirty="0" err="1">
                <a:latin typeface="Avenir Heavy" panose="02000503020000020003" pitchFamily="2" charset="0"/>
              </a:rPr>
              <a:t>Conceptual</a:t>
            </a:r>
            <a:r>
              <a:rPr lang="it-IT" b="1" dirty="0">
                <a:latin typeface="Avenir Heavy" panose="02000503020000020003" pitchFamily="2" charset="0"/>
              </a:rPr>
              <a:t> Design </a:t>
            </a:r>
            <a:r>
              <a:rPr lang="it-IT" b="1" dirty="0" err="1">
                <a:latin typeface="Avenir Heavy" panose="02000503020000020003" pitchFamily="2" charset="0"/>
              </a:rPr>
              <a:t>Study</a:t>
            </a:r>
            <a:r>
              <a:rPr lang="it-IT" b="1" dirty="0">
                <a:latin typeface="Avenir Heavy" panose="02000503020000020003" pitchFamily="2" charset="0"/>
              </a:rPr>
              <a:t> of a Compact </a:t>
            </a:r>
            <a:r>
              <a:rPr lang="it-IT" b="1" dirty="0" err="1">
                <a:latin typeface="Avenir Heavy" panose="02000503020000020003" pitchFamily="2" charset="0"/>
              </a:rPr>
              <a:t>Photon</a:t>
            </a:r>
            <a:r>
              <a:rPr lang="it-IT" b="1" dirty="0">
                <a:latin typeface="Avenir Heavy" panose="02000503020000020003" pitchFamily="2" charset="0"/>
              </a:rPr>
              <a:t> Source (CPS) for Jefferson Lab </a:t>
            </a:r>
            <a:r>
              <a:rPr lang="it-IT" dirty="0">
                <a:latin typeface="Avenir Book" panose="02000503020000020003" pitchFamily="2" charset="0"/>
              </a:rPr>
              <a:t>arXiv:1912.07355 </a:t>
            </a:r>
            <a:r>
              <a:rPr lang="it-IT" dirty="0" err="1">
                <a:latin typeface="Avenir Book" panose="02000503020000020003" pitchFamily="2" charset="0"/>
              </a:rPr>
              <a:t>December</a:t>
            </a:r>
            <a:r>
              <a:rPr lang="it-IT" dirty="0">
                <a:latin typeface="Avenir Book" panose="02000503020000020003" pitchFamily="2" charset="0"/>
              </a:rPr>
              <a:t> 2019</a:t>
            </a:r>
          </a:p>
          <a:p>
            <a:pPr marL="228600" lvl="0" indent="-228600">
              <a:buFont typeface="+mj-lt"/>
              <a:buAutoNum type="arabicPeriod" startAt="5"/>
              <a:defRPr/>
            </a:pPr>
            <a:endParaRPr lang="it-IT" sz="9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lvl="0" indent="-342900">
              <a:buFont typeface="+mj-lt"/>
              <a:buAutoNum type="arabicPeriod" startAt="5"/>
              <a:defRPr/>
            </a:pPr>
            <a:r>
              <a:rPr lang="it-IT" dirty="0" err="1">
                <a:latin typeface="Avenir Book" panose="02000503020000020003" pitchFamily="2" charset="0"/>
              </a:rPr>
              <a:t>Horn</a:t>
            </a:r>
            <a:r>
              <a:rPr lang="it-IT" dirty="0">
                <a:latin typeface="Avenir Book" panose="02000503020000020003" pitchFamily="2" charset="0"/>
              </a:rPr>
              <a:t> et. al. </a:t>
            </a:r>
            <a:r>
              <a:rPr lang="it-IT" b="1" dirty="0" err="1">
                <a:latin typeface="Avenir Heavy" panose="02000503020000020003" pitchFamily="2" charset="0"/>
              </a:rPr>
              <a:t>Scintillating</a:t>
            </a:r>
            <a:r>
              <a:rPr lang="it-IT" b="1" dirty="0">
                <a:latin typeface="Avenir Heavy" panose="02000503020000020003" pitchFamily="2" charset="0"/>
              </a:rPr>
              <a:t> </a:t>
            </a:r>
            <a:r>
              <a:rPr lang="it-IT" b="1" dirty="0" err="1">
                <a:latin typeface="Avenir Heavy" panose="02000503020000020003" pitchFamily="2" charset="0"/>
              </a:rPr>
              <a:t>crystals</a:t>
            </a:r>
            <a:r>
              <a:rPr lang="it-IT" b="1" dirty="0">
                <a:latin typeface="Avenir Heavy" panose="02000503020000020003" pitchFamily="2" charset="0"/>
              </a:rPr>
              <a:t> for the </a:t>
            </a:r>
            <a:r>
              <a:rPr lang="it-IT" b="1" dirty="0" err="1">
                <a:latin typeface="Avenir Heavy" panose="02000503020000020003" pitchFamily="2" charset="0"/>
              </a:rPr>
              <a:t>Neutral</a:t>
            </a:r>
            <a:r>
              <a:rPr lang="it-IT" b="1" dirty="0">
                <a:latin typeface="Avenir Heavy" panose="02000503020000020003" pitchFamily="2" charset="0"/>
              </a:rPr>
              <a:t> </a:t>
            </a:r>
            <a:r>
              <a:rPr lang="it-IT" b="1" dirty="0" err="1">
                <a:latin typeface="Avenir Heavy" panose="02000503020000020003" pitchFamily="2" charset="0"/>
              </a:rPr>
              <a:t>Particle</a:t>
            </a:r>
            <a:r>
              <a:rPr lang="it-IT" b="1" dirty="0">
                <a:latin typeface="Avenir Heavy" panose="02000503020000020003" pitchFamily="2" charset="0"/>
              </a:rPr>
              <a:t> </a:t>
            </a:r>
            <a:r>
              <a:rPr lang="it-IT" b="1" dirty="0" err="1">
                <a:latin typeface="Avenir Heavy" panose="02000503020000020003" pitchFamily="2" charset="0"/>
              </a:rPr>
              <a:t>Spectrometer</a:t>
            </a:r>
            <a:r>
              <a:rPr lang="it-IT" b="1" dirty="0">
                <a:latin typeface="Avenir Heavy" panose="02000503020000020003" pitchFamily="2" charset="0"/>
              </a:rPr>
              <a:t> in Hall C </a:t>
            </a:r>
            <a:r>
              <a:rPr lang="it-IT" b="1" dirty="0" err="1">
                <a:latin typeface="Avenir Heavy" panose="02000503020000020003" pitchFamily="2" charset="0"/>
              </a:rPr>
              <a:t>at</a:t>
            </a:r>
            <a:r>
              <a:rPr lang="it-IT" b="1" dirty="0">
                <a:latin typeface="Avenir Heavy" panose="02000503020000020003" pitchFamily="2" charset="0"/>
              </a:rPr>
              <a:t> </a:t>
            </a:r>
            <a:r>
              <a:rPr lang="it-IT" b="1" dirty="0" err="1">
                <a:latin typeface="Avenir Heavy" panose="02000503020000020003" pitchFamily="2" charset="0"/>
              </a:rPr>
              <a:t>JLab</a:t>
            </a:r>
            <a:r>
              <a:rPr lang="it-IT" b="1" dirty="0">
                <a:latin typeface="Avenir Heavy" panose="02000503020000020003" pitchFamily="2" charset="0"/>
              </a:rPr>
              <a:t> </a:t>
            </a:r>
            <a:r>
              <a:rPr lang="it-IT" dirty="0">
                <a:latin typeface="Avenir Book" panose="02000503020000020003" pitchFamily="2" charset="0"/>
              </a:rPr>
              <a:t>arXiv:1911.11577 (</a:t>
            </a:r>
            <a:r>
              <a:rPr lang="it-IT" dirty="0" err="1">
                <a:latin typeface="Avenir Book" panose="02000503020000020003" pitchFamily="2" charset="0"/>
              </a:rPr>
              <a:t>accepted</a:t>
            </a:r>
            <a:r>
              <a:rPr lang="it-IT" dirty="0">
                <a:latin typeface="Avenir Book" panose="02000503020000020003" pitchFamily="2" charset="0"/>
              </a:rPr>
              <a:t> by NIM A) </a:t>
            </a:r>
            <a:r>
              <a:rPr lang="it-IT" dirty="0" err="1">
                <a:latin typeface="Avenir Book" panose="02000503020000020003" pitchFamily="2" charset="0"/>
              </a:rPr>
              <a:t>November</a:t>
            </a:r>
            <a:r>
              <a:rPr lang="it-IT" dirty="0">
                <a:latin typeface="Avenir Book" panose="02000503020000020003" pitchFamily="2" charset="0"/>
              </a:rPr>
              <a:t> 2019</a:t>
            </a:r>
          </a:p>
          <a:p>
            <a:endParaRPr lang="it-IT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endParaRPr lang="it-IT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2908DF"/>
              </a:solidFill>
              <a:latin typeface="Avenir Book" panose="02000503020000020003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it-IT" sz="8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it-IT" sz="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59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Jefferson Lab’s User Community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86DD1A-A8E1-334F-81FD-82658883FD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073202"/>
              </p:ext>
            </p:extLst>
          </p:nvPr>
        </p:nvGraphicFramePr>
        <p:xfrm>
          <a:off x="422931" y="929001"/>
          <a:ext cx="8143909" cy="4528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12D6EEB-0370-9E43-8D64-0143041AFB81}"/>
              </a:ext>
            </a:extLst>
          </p:cNvPr>
          <p:cNvSpPr/>
          <p:nvPr/>
        </p:nvSpPr>
        <p:spPr>
          <a:xfrm>
            <a:off x="1137692" y="5700744"/>
            <a:ext cx="6178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venir Book" panose="02000503020000020003" pitchFamily="2" charset="0"/>
              </a:rPr>
              <a:t>User Community Continues to Grow !</a:t>
            </a:r>
            <a:endParaRPr lang="it-IT" sz="2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76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656" y="6547172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Where we are with the 12 GeV program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474486-E9DC-E243-83A6-8F3CC0C0C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512587"/>
              </p:ext>
            </p:extLst>
          </p:nvPr>
        </p:nvGraphicFramePr>
        <p:xfrm>
          <a:off x="117813" y="799599"/>
          <a:ext cx="8908374" cy="5015911"/>
        </p:xfrm>
        <a:graphic>
          <a:graphicData uri="http://schemas.openxmlformats.org/drawingml/2006/table">
            <a:tbl>
              <a:tblPr/>
              <a:tblGrid>
                <a:gridCol w="4192176">
                  <a:extLst>
                    <a:ext uri="{9D8B030D-6E8A-4147-A177-3AD203B41FA5}">
                      <a16:colId xmlns:a16="http://schemas.microsoft.com/office/drawing/2014/main" val="3608937305"/>
                    </a:ext>
                  </a:extLst>
                </a:gridCol>
                <a:gridCol w="786033">
                  <a:extLst>
                    <a:ext uri="{9D8B030D-6E8A-4147-A177-3AD203B41FA5}">
                      <a16:colId xmlns:a16="http://schemas.microsoft.com/office/drawing/2014/main" val="3146073324"/>
                    </a:ext>
                  </a:extLst>
                </a:gridCol>
                <a:gridCol w="786033">
                  <a:extLst>
                    <a:ext uri="{9D8B030D-6E8A-4147-A177-3AD203B41FA5}">
                      <a16:colId xmlns:a16="http://schemas.microsoft.com/office/drawing/2014/main" val="593239726"/>
                    </a:ext>
                  </a:extLst>
                </a:gridCol>
                <a:gridCol w="786033">
                  <a:extLst>
                    <a:ext uri="{9D8B030D-6E8A-4147-A177-3AD203B41FA5}">
                      <a16:colId xmlns:a16="http://schemas.microsoft.com/office/drawing/2014/main" val="2044224656"/>
                    </a:ext>
                  </a:extLst>
                </a:gridCol>
                <a:gridCol w="786033">
                  <a:extLst>
                    <a:ext uri="{9D8B030D-6E8A-4147-A177-3AD203B41FA5}">
                      <a16:colId xmlns:a16="http://schemas.microsoft.com/office/drawing/2014/main" val="2862286711"/>
                    </a:ext>
                  </a:extLst>
                </a:gridCol>
                <a:gridCol w="786033">
                  <a:extLst>
                    <a:ext uri="{9D8B030D-6E8A-4147-A177-3AD203B41FA5}">
                      <a16:colId xmlns:a16="http://schemas.microsoft.com/office/drawing/2014/main" val="2359847622"/>
                    </a:ext>
                  </a:extLst>
                </a:gridCol>
                <a:gridCol w="786033">
                  <a:extLst>
                    <a:ext uri="{9D8B030D-6E8A-4147-A177-3AD203B41FA5}">
                      <a16:colId xmlns:a16="http://schemas.microsoft.com/office/drawing/2014/main" val="2522185629"/>
                    </a:ext>
                  </a:extLst>
                </a:gridCol>
              </a:tblGrid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268462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12819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26095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24726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734943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1850"/>
                  </a:ext>
                </a:extLst>
              </a:tr>
              <a:tr h="911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78910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808508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8.0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8.2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5.9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23.3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220937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14.8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54.7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8432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05750CB-D699-0E46-8C51-FFAC24A672DB}"/>
              </a:ext>
            </a:extLst>
          </p:cNvPr>
          <p:cNvSpPr/>
          <p:nvPr/>
        </p:nvSpPr>
        <p:spPr>
          <a:xfrm>
            <a:off x="371927" y="5815510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Heavy" panose="02000503020000020003" pitchFamily="2" charset="0"/>
                <a:ea typeface="Arial" panose="020B0604020202020204" pitchFamily="34" charset="0"/>
              </a:rPr>
              <a:t>12 Fully Completed </a:t>
            </a:r>
            <a:r>
              <a:rPr lang="en-US" b="1" dirty="0" err="1">
                <a:latin typeface="Avenir Heavy" panose="02000503020000020003" pitchFamily="2" charset="0"/>
                <a:ea typeface="Arial" panose="020B0604020202020204" pitchFamily="34" charset="0"/>
              </a:rPr>
              <a:t>Exps</a:t>
            </a:r>
            <a:r>
              <a:rPr lang="en-US" b="1" dirty="0">
                <a:latin typeface="Avenir Heavy" panose="02000503020000020003" pitchFamily="2" charset="0"/>
                <a:ea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Heavy" panose="02000503020000020003" pitchFamily="2" charset="0"/>
                <a:ea typeface="Arial" panose="020B0604020202020204" pitchFamily="34" charset="0"/>
              </a:rPr>
              <a:t>13 Partially Completed </a:t>
            </a:r>
            <a:r>
              <a:rPr lang="en-US" b="1" dirty="0" err="1">
                <a:latin typeface="Avenir Heavy" panose="02000503020000020003" pitchFamily="2" charset="0"/>
                <a:ea typeface="Arial" panose="020B0604020202020204" pitchFamily="34" charset="0"/>
              </a:rPr>
              <a:t>Exps</a:t>
            </a:r>
            <a:r>
              <a:rPr lang="en-US" b="1" dirty="0">
                <a:latin typeface="Avenir Heavy" panose="02000503020000020003" pitchFamily="2" charset="0"/>
                <a:ea typeface="Arial" panose="020B0604020202020204" pitchFamily="34" charset="0"/>
              </a:rPr>
              <a:t>. + 4 Partially Completed Run Groups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33738-43AF-7349-9E6C-9F3B149204F1}"/>
              </a:ext>
            </a:extLst>
          </p:cNvPr>
          <p:cNvSpPr txBox="1"/>
          <p:nvPr/>
        </p:nvSpPr>
        <p:spPr>
          <a:xfrm>
            <a:off x="71845" y="58455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2A192-F101-444D-9D0D-0BA18C12E7CE}"/>
              </a:ext>
            </a:extLst>
          </p:cNvPr>
          <p:cNvSpPr txBox="1"/>
          <p:nvPr/>
        </p:nvSpPr>
        <p:spPr>
          <a:xfrm>
            <a:off x="8786948" y="49072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7847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30454"/>
            <a:ext cx="9144000" cy="650573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Scheduling Status of the Experiments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6847D4-A6DF-8645-BD49-C4BE39F04F27}"/>
              </a:ext>
            </a:extLst>
          </p:cNvPr>
          <p:cNvSpPr/>
          <p:nvPr/>
        </p:nvSpPr>
        <p:spPr>
          <a:xfrm>
            <a:off x="5497912" y="882101"/>
            <a:ext cx="3529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Heavy" panose="02000503020000020003" pitchFamily="2" charset="0"/>
                <a:ea typeface="Arial" panose="020B0604020202020204" pitchFamily="34" charset="0"/>
              </a:rPr>
              <a:t>Scheduled Experiments until September 2021</a:t>
            </a:r>
            <a:endParaRPr lang="it-IT" b="1" dirty="0">
              <a:latin typeface="Avenir Heavy" panose="02000503020000020003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21D902-6E1C-5041-91D5-6A425EA1A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725019"/>
              </p:ext>
            </p:extLst>
          </p:nvPr>
        </p:nvGraphicFramePr>
        <p:xfrm>
          <a:off x="144862" y="955817"/>
          <a:ext cx="5200650" cy="3429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095">
                  <a:extLst>
                    <a:ext uri="{9D8B030D-6E8A-4147-A177-3AD203B41FA5}">
                      <a16:colId xmlns:a16="http://schemas.microsoft.com/office/drawing/2014/main" val="920082318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13580026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9432357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19644173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Experiment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Hall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Contact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Beam Req. Submitted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004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Niccolai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31-Jul-2016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3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L. El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Fassi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*1*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025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F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S. </a:t>
                      </a:r>
                      <a:r>
                        <a:rPr lang="en-US" sz="1100">
                          <a:effectLst/>
                        </a:rPr>
                        <a:t>Kuhn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28-Jul-2017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89816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K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A. D’Angelo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13-Jul-2017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67935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M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O. Hen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*1*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223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I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S. </a:t>
                      </a:r>
                      <a:r>
                        <a:rPr lang="en-US" sz="1100" dirty="0" err="1">
                          <a:effectLst/>
                        </a:rPr>
                        <a:t>Stepanyan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27-Jul-2017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3548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E12-06-105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D. Day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28-Jul-2017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8535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E12-06-110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X. Zheng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30-May-2018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0606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E12-06-121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B. Sawatzky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30-May-2018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75942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E12-10-008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D. Gaskell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6-Aug-2014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3441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E12-10-011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A. Gasparian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1-Aug-2017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12404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E12-12-002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C. Meyer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23-May-2019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69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E12-12-004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K. </a:t>
                      </a:r>
                      <a:r>
                        <a:rPr lang="en-US" sz="1100" dirty="0" err="1">
                          <a:effectLst/>
                        </a:rPr>
                        <a:t>Paschke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28-Jul-2017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379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E12-17-005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O. Hen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31-Jul-2017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57606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E12-19-003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O. Hen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*2*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5133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E12-19-006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T. Horn &amp; G. Huber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1-Aug-2016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9351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E12-09-019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B. Wojtsekhowski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31-Jul-2017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0095302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77E7C27-D50B-7C49-8F95-F3F0B62574F8}"/>
              </a:ext>
            </a:extLst>
          </p:cNvPr>
          <p:cNvSpPr/>
          <p:nvPr/>
        </p:nvSpPr>
        <p:spPr>
          <a:xfrm>
            <a:off x="5497911" y="1600283"/>
            <a:ext cx="3384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00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</a:rPr>
              <a:t>*1* = Pending luminosity test with                nuclear targets</a:t>
            </a:r>
            <a:endParaRPr lang="it-IT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</a:rPr>
              <a:t>*2* = Pending ERR completion</a:t>
            </a:r>
            <a:r>
              <a:rPr lang="it-IT" sz="1600" dirty="0"/>
              <a:t>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D7C98F0-8C96-E347-9D6F-692A309ED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925936"/>
              </p:ext>
            </p:extLst>
          </p:nvPr>
        </p:nvGraphicFramePr>
        <p:xfrm>
          <a:off x="118983" y="4523518"/>
          <a:ext cx="5257800" cy="2095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36435747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3752535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89023683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25978848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Experiment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Hall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Contact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Beam Req. Submitted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781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S. Kuhn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*1*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16541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Run Group L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Z. Meziani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*3*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75004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E12-06-104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P. Bosted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15-Aug-2019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364191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E12-06-107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D. Dutta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19-Aug-2019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767564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E12-13-003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C. Meyer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29-Jul-2016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0238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E12-13-007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R. Ent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16-Aug-2019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65649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E12-13-010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C. Muñoz Camacho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16-Aug-2019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898946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E12-14-003 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B. </a:t>
                      </a:r>
                      <a:r>
                        <a:rPr lang="en-US" sz="1100" dirty="0" err="1">
                          <a:effectLst/>
                        </a:rPr>
                        <a:t>Wojtsekhowski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*2*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62158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E12-14-005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D. Dutta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*2*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18944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E12-17-004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B. Sawatzky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79070" indent="-17907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*3*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1238985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8FAAAF5-09B5-C244-AF6B-59C9D520A087}"/>
              </a:ext>
            </a:extLst>
          </p:cNvPr>
          <p:cNvSpPr/>
          <p:nvPr/>
        </p:nvSpPr>
        <p:spPr>
          <a:xfrm>
            <a:off x="5421712" y="4632081"/>
            <a:ext cx="3682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Heavy" panose="02000503020000020003" pitchFamily="2" charset="0"/>
                <a:ea typeface="Arial" panose="020B0604020202020204" pitchFamily="34" charset="0"/>
              </a:rPr>
              <a:t>New Experiments to be Scheduled</a:t>
            </a:r>
            <a:endParaRPr lang="it-IT" b="1" dirty="0">
              <a:latin typeface="Avenir Heavy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E4D976-BB19-1448-AFCA-74BDD91389CE}"/>
              </a:ext>
            </a:extLst>
          </p:cNvPr>
          <p:cNvSpPr txBox="1"/>
          <p:nvPr/>
        </p:nvSpPr>
        <p:spPr>
          <a:xfrm>
            <a:off x="5497911" y="5278412"/>
            <a:ext cx="33848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</a:rPr>
              <a:t>*1* = TBD, pending luminosity test with nuclear targets</a:t>
            </a:r>
            <a:endParaRPr lang="it-IT" sz="1600" dirty="0">
              <a:latin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</a:rPr>
              <a:t>*2* = TBD, passed ERR</a:t>
            </a:r>
            <a:endParaRPr lang="it-IT" sz="1600" dirty="0">
              <a:latin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</a:rPr>
              <a:t>*3* = TBD, pending ERR completion</a:t>
            </a:r>
            <a:endParaRPr lang="it-IT" sz="1600" dirty="0">
              <a:latin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658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Jefferson Lab News and Highlights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53122-1277-3146-B0BE-2D88ED626678}"/>
              </a:ext>
            </a:extLst>
          </p:cNvPr>
          <p:cNvSpPr txBox="1">
            <a:spLocks/>
          </p:cNvSpPr>
          <p:nvPr/>
        </p:nvSpPr>
        <p:spPr>
          <a:xfrm>
            <a:off x="0" y="787505"/>
            <a:ext cx="9144000" cy="60704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/>
            <a:r>
              <a:rPr lang="en-US" sz="1800" dirty="0">
                <a:latin typeface="Avenir Book" panose="02000503020000020003" pitchFamily="2" charset="0"/>
              </a:rPr>
              <a:t>12 GeV Scientific era is in full-swing</a:t>
            </a:r>
          </a:p>
          <a:p>
            <a:pPr marL="344488" indent="-344488"/>
            <a:r>
              <a:rPr lang="en-US" sz="1800" dirty="0">
                <a:latin typeface="Avenir Book" panose="02000503020000020003" pitchFamily="2" charset="0"/>
              </a:rPr>
              <a:t>Completed second full year of CEBAF 12 GeV Operations</a:t>
            </a:r>
          </a:p>
          <a:p>
            <a:pPr marL="1005840" lvl="1" indent="-344488">
              <a:buSzPct val="100000"/>
              <a:buFont typeface="Arial" panose="020B0604020202020204" pitchFamily="34" charset="0"/>
              <a:buChar char="–"/>
            </a:pPr>
            <a:r>
              <a:rPr lang="en-US" sz="1600" dirty="0">
                <a:latin typeface="Avenir Book" panose="02000503020000020003" pitchFamily="2" charset="0"/>
              </a:rPr>
              <a:t>Delivered ~32 weeks operations in FY19; reliability 81.5%</a:t>
            </a:r>
          </a:p>
          <a:p>
            <a:pPr marL="1005840" lvl="1" indent="-344488">
              <a:buSzPct val="100000"/>
              <a:buFont typeface="Arial" panose="020B0604020202020204" pitchFamily="34" charset="0"/>
              <a:buChar char="–"/>
            </a:pPr>
            <a:r>
              <a:rPr lang="en-US" sz="1600" dirty="0">
                <a:latin typeface="Avenir Book" panose="02000503020000020003" pitchFamily="2" charset="0"/>
              </a:rPr>
              <a:t>Challenges in achieving top energy due to gradient limitations</a:t>
            </a:r>
          </a:p>
          <a:p>
            <a:pPr marL="339725" indent="-339725"/>
            <a:r>
              <a:rPr lang="en-US" sz="1800" dirty="0">
                <a:latin typeface="Avenir Book" panose="02000503020000020003" pitchFamily="2" charset="0"/>
              </a:rPr>
              <a:t>MOLLER Project is working toward CD-1</a:t>
            </a:r>
          </a:p>
          <a:p>
            <a:pPr marL="1005840" lvl="1" indent="-344488">
              <a:buSzPct val="100000"/>
              <a:buFont typeface="Arial" panose="020B0604020202020204" pitchFamily="34" charset="0"/>
              <a:buChar char="–"/>
            </a:pPr>
            <a:r>
              <a:rPr lang="en-US" sz="1600" dirty="0">
                <a:latin typeface="Avenir Book" panose="02000503020000020003" pitchFamily="2" charset="0"/>
              </a:rPr>
              <a:t>Review January 14-16, 2020</a:t>
            </a:r>
          </a:p>
          <a:p>
            <a:pPr marL="339725" indent="-339725"/>
            <a:r>
              <a:rPr lang="en-US" sz="1800" dirty="0" err="1">
                <a:latin typeface="Avenir Book" panose="02000503020000020003" pitchFamily="2" charset="0"/>
              </a:rPr>
              <a:t>SoLID</a:t>
            </a:r>
            <a:r>
              <a:rPr lang="en-US" sz="1800" dirty="0">
                <a:latin typeface="Avenir Book" panose="02000503020000020003" pitchFamily="2" charset="0"/>
              </a:rPr>
              <a:t> Project updated </a:t>
            </a:r>
            <a:r>
              <a:rPr lang="en-US" sz="1800" dirty="0" err="1">
                <a:latin typeface="Avenir Book" panose="02000503020000020003" pitchFamily="2" charset="0"/>
              </a:rPr>
              <a:t>pCDR</a:t>
            </a:r>
            <a:r>
              <a:rPr lang="en-US" sz="1800" dirty="0">
                <a:latin typeface="Avenir Book" panose="02000503020000020003" pitchFamily="2" charset="0"/>
              </a:rPr>
              <a:t>, updated cost estimate, range, schedule with detailed Work Breakdown Structure</a:t>
            </a:r>
          </a:p>
          <a:p>
            <a:pPr marL="796925" lvl="1" indent="-339725"/>
            <a:r>
              <a:rPr lang="en-US" sz="1600" dirty="0">
                <a:latin typeface="Avenir Book" panose="02000503020000020003" pitchFamily="2" charset="0"/>
              </a:rPr>
              <a:t>In December Collaboration received funding for Pre-R&amp;D</a:t>
            </a:r>
          </a:p>
          <a:p>
            <a:pPr marL="796925" lvl="1" indent="-339725"/>
            <a:r>
              <a:rPr lang="en-US" sz="1600" dirty="0">
                <a:latin typeface="Avenir Book" panose="02000503020000020003" pitchFamily="2" charset="0"/>
              </a:rPr>
              <a:t>Anticipating Science Review</a:t>
            </a:r>
          </a:p>
          <a:p>
            <a:pPr marL="796925" lvl="1" indent="-339725"/>
            <a:r>
              <a:rPr lang="en-US" sz="1600" dirty="0" err="1">
                <a:latin typeface="Avenir Book" panose="02000503020000020003" pitchFamily="2" charset="0"/>
              </a:rPr>
              <a:t>JLab</a:t>
            </a:r>
            <a:r>
              <a:rPr lang="en-US" sz="1600" dirty="0">
                <a:latin typeface="Avenir Book" panose="02000503020000020003" pitchFamily="2" charset="0"/>
              </a:rPr>
              <a:t> CLEO-II magnet refurbish</a:t>
            </a:r>
          </a:p>
          <a:p>
            <a:pPr marL="339725" indent="-339725"/>
            <a:r>
              <a:rPr lang="en-US" sz="1800" dirty="0">
                <a:latin typeface="Avenir Book" panose="02000503020000020003" pitchFamily="2" charset="0"/>
              </a:rPr>
              <a:t>EIC CD-0 (“Approve Mission Need”) approved on Dec. 19th 2019, and on Jan. 9th 2020 the DOE selected BNL as the site for building the EIC (see talk by Doug H</a:t>
            </a:r>
            <a:r>
              <a:rPr lang="en-US" sz="1800">
                <a:latin typeface="Avenir Book" panose="02000503020000020003" pitchFamily="2" charset="0"/>
              </a:rPr>
              <a:t>.) </a:t>
            </a:r>
          </a:p>
          <a:p>
            <a:pPr marL="339725" indent="-339725"/>
            <a:r>
              <a:rPr lang="en-US" sz="1800">
                <a:latin typeface="Avenir Book" panose="02000503020000020003" pitchFamily="2" charset="0"/>
              </a:rPr>
              <a:t>DOE </a:t>
            </a:r>
            <a:r>
              <a:rPr lang="en-US" sz="1800" dirty="0">
                <a:latin typeface="Avenir Book" panose="02000503020000020003" pitchFamily="2" charset="0"/>
              </a:rPr>
              <a:t>Support for important Jefferson Lab initiatives:</a:t>
            </a:r>
          </a:p>
          <a:p>
            <a:pPr marL="1005840" lvl="1" indent="-347472">
              <a:buFont typeface="Arial" panose="020B0604020202020204" pitchFamily="34" charset="0"/>
              <a:buChar char="–"/>
            </a:pPr>
            <a:r>
              <a:rPr lang="en-US" sz="1600" dirty="0">
                <a:latin typeface="Avenir Book" panose="02000503020000020003" pitchFamily="2" charset="0"/>
              </a:rPr>
              <a:t>CEBAF Center Renovation and Expansion Project</a:t>
            </a:r>
          </a:p>
          <a:p>
            <a:pPr marL="1005840" lvl="1" indent="-347472">
              <a:buFont typeface="Arial" panose="020B0604020202020204" pitchFamily="34" charset="0"/>
              <a:buChar char="–"/>
            </a:pPr>
            <a:r>
              <a:rPr lang="en-US" sz="1600" dirty="0">
                <a:latin typeface="Avenir Book" panose="02000503020000020003" pitchFamily="2" charset="0"/>
              </a:rPr>
              <a:t>MOLLER Project start receiving OPC funds</a:t>
            </a:r>
          </a:p>
          <a:p>
            <a:pPr marL="1005840" lvl="1" indent="-347472">
              <a:buFont typeface="Arial" panose="020B0604020202020204" pitchFamily="34" charset="0"/>
              <a:buChar char="–"/>
            </a:pPr>
            <a:r>
              <a:rPr lang="en-US" sz="1600" dirty="0">
                <a:latin typeface="Avenir Book" panose="02000503020000020003" pitchFamily="2" charset="0"/>
              </a:rPr>
              <a:t>End Station Refrigerator funding </a:t>
            </a:r>
          </a:p>
          <a:p>
            <a:pPr marL="339725" indent="-339725"/>
            <a:r>
              <a:rPr lang="en-US" sz="1800" dirty="0">
                <a:latin typeface="Avenir Book" panose="02000503020000020003" pitchFamily="2" charset="0"/>
              </a:rPr>
              <a:t>Continue to progress on Inclusion and Diversity initiatives – hiring full-time D&amp;I lead</a:t>
            </a:r>
          </a:p>
        </p:txBody>
      </p:sp>
    </p:spTree>
    <p:extLst>
      <p:ext uri="{BB962C8B-B14F-4D97-AF65-F5344CB8AC3E}">
        <p14:creationId xmlns:p14="http://schemas.microsoft.com/office/powerpoint/2010/main" val="359378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Scheduling 2020-2021</a:t>
            </a:r>
            <a:endParaRPr lang="en-US" sz="36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35143-7931-314C-AE54-F20BD0EA6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521"/>
            <a:ext cx="9144000" cy="50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PAC48</a:t>
            </a:r>
            <a:endParaRPr lang="en-US" sz="36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1C7883-8CFD-4743-A3AD-16B18F642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427827"/>
            <a:ext cx="8464378" cy="4534061"/>
          </a:xfrm>
        </p:spPr>
        <p:txBody>
          <a:bodyPr/>
          <a:lstStyle/>
          <a:p>
            <a:r>
              <a:rPr lang="en-US" dirty="0"/>
              <a:t>New Chair:  Markus Diehl</a:t>
            </a:r>
          </a:p>
          <a:p>
            <a:endParaRPr lang="en-US" dirty="0"/>
          </a:p>
          <a:p>
            <a:r>
              <a:rPr lang="en-US" dirty="0"/>
              <a:t>New members: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Aschenauer</a:t>
            </a:r>
            <a:r>
              <a:rPr lang="en-US" dirty="0"/>
              <a:t>, Shinya Sawada, </a:t>
            </a:r>
            <a:r>
              <a:rPr lang="en-US" dirty="0" err="1"/>
              <a:t>Concettina</a:t>
            </a:r>
            <a:r>
              <a:rPr lang="en-US" dirty="0"/>
              <a:t> </a:t>
            </a:r>
            <a:r>
              <a:rPr lang="en-US" dirty="0" err="1"/>
              <a:t>Sfienti</a:t>
            </a:r>
            <a:r>
              <a:rPr lang="en-US" dirty="0"/>
              <a:t>,  Feng Yuan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Meeting scheduled for week of July 13.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Proposals due June 1.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Will continue Jeopardy process...</a:t>
            </a:r>
          </a:p>
        </p:txBody>
      </p:sp>
    </p:spTree>
    <p:extLst>
      <p:ext uri="{BB962C8B-B14F-4D97-AF65-F5344CB8AC3E}">
        <p14:creationId xmlns:p14="http://schemas.microsoft.com/office/powerpoint/2010/main" val="1638659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Virginia Center for Nuclear </a:t>
            </a:r>
            <a:r>
              <a:rPr lang="en-US" sz="36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Femtography</a:t>
            </a:r>
            <a:endParaRPr lang="en-US" sz="37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C01637A-CB0B-4244-830C-17A95005A41A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917A4-4341-1E4E-8B6D-A0C34AFD3217}"/>
              </a:ext>
            </a:extLst>
          </p:cNvPr>
          <p:cNvSpPr txBox="1"/>
          <p:nvPr/>
        </p:nvSpPr>
        <p:spPr>
          <a:xfrm>
            <a:off x="103999" y="1619918"/>
            <a:ext cx="9040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marR="0" lvl="0" indent="-3444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Funded by Commonwealth to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…..to facilitate the application of modern developments in data science to the problem of imaging and visualization of sub-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femtometer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scale structure of protons, neutrons, and atomic nuclei”</a:t>
            </a:r>
          </a:p>
          <a:p>
            <a:pPr marL="461963" marR="0" lvl="0" indent="-3444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Multi-disciplinary, bringing together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65C1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nuclear theorists and experimentalists, mathematicians, computer scientists,… … and architects and artists!</a:t>
            </a:r>
          </a:p>
          <a:p>
            <a:pPr marL="461963" indent="-344488" defTabSz="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Seven joint lab/university initiatives </a:t>
            </a:r>
            <a:r>
              <a:rPr lang="en-US" sz="160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funded by the Commonwealth of VA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04F65-F46F-EB4A-BE8C-01279B56C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837491"/>
            <a:ext cx="2345285" cy="714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31403-01C8-8443-8F96-FE59827CC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499" y="3547214"/>
            <a:ext cx="2066768" cy="3223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18996C-0857-B54A-85D4-C82C42F7BFFE}"/>
              </a:ext>
            </a:extLst>
          </p:cNvPr>
          <p:cNvSpPr/>
          <p:nvPr/>
        </p:nvSpPr>
        <p:spPr>
          <a:xfrm>
            <a:off x="103998" y="3635034"/>
            <a:ext cx="66628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225" lvl="0" indent="-285750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venir Book" panose="02000503020000020003" pitchFamily="2" charset="0"/>
              </a:rPr>
              <a:t>1st Workshop at University of Virginia in Dec 2018</a:t>
            </a:r>
          </a:p>
          <a:p>
            <a:pPr marL="403225" lvl="0" indent="-285750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Avenir Book" panose="02000503020000020003" pitchFamily="2" charset="0"/>
            </a:endParaRPr>
          </a:p>
          <a:p>
            <a:pPr marL="403225" lvl="0" indent="-285750" defTabSz="685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venir Book" panose="02000503020000020003" pitchFamily="2" charset="0"/>
              </a:rPr>
              <a:t>Symposium at SURA Headquarters in Aug 2019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Review, share, and capitalize on progress made so far.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Explore new avenues and ideas - </a:t>
            </a:r>
            <a:r>
              <a:rPr lang="en-US" sz="1400" dirty="0" err="1">
                <a:solidFill>
                  <a:srgbClr val="000000"/>
                </a:solidFill>
                <a:latin typeface="Avenir Book" panose="02000503020000020003" pitchFamily="2" charset="0"/>
              </a:rPr>
              <a:t>e.g</a:t>
            </a: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 machine learning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Specific goals:</a:t>
            </a:r>
          </a:p>
          <a:p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	Development of next round of activities</a:t>
            </a:r>
          </a:p>
          <a:p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	Securing long-term future of effort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618A0-AE58-8B40-B04C-3369F32C31C3}"/>
              </a:ext>
            </a:extLst>
          </p:cNvPr>
          <p:cNvSpPr txBox="1"/>
          <p:nvPr/>
        </p:nvSpPr>
        <p:spPr>
          <a:xfrm>
            <a:off x="504115" y="5849198"/>
            <a:ext cx="48843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Note: Increased funding ($1.25M/</a:t>
            </a:r>
            <a:r>
              <a:rPr lang="en-US" sz="1600" dirty="0" err="1">
                <a:solidFill>
                  <a:srgbClr val="FF0000"/>
                </a:solidFill>
                <a:latin typeface="Avenir Book" panose="02000503020000020003" pitchFamily="2" charset="0"/>
              </a:rPr>
              <a:t>yr</a:t>
            </a:r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) in VA Governor’s budget for FY20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753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Advanced Computing Initiatives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AF86D-609B-4048-96E4-4BC25DB8BDE5}"/>
              </a:ext>
            </a:extLst>
          </p:cNvPr>
          <p:cNvSpPr txBox="1"/>
          <p:nvPr/>
        </p:nvSpPr>
        <p:spPr>
          <a:xfrm>
            <a:off x="359375" y="816900"/>
            <a:ext cx="851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Oblique" panose="02000503020000020003" pitchFamily="2" charset="0"/>
                <a:ea typeface="Times New Roman" pitchFamily="18" charset="0"/>
                <a:cs typeface="Arial" panose="020B0604020202020204" pitchFamily="34" charset="0"/>
              </a:rPr>
              <a:t>Computation is crucial to all aspects of our NP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5FEB3-5325-8142-BC2B-DD8A113CB7F1}"/>
              </a:ext>
            </a:extLst>
          </p:cNvPr>
          <p:cNvSpPr txBox="1"/>
          <p:nvPr/>
        </p:nvSpPr>
        <p:spPr>
          <a:xfrm>
            <a:off x="267730" y="1173582"/>
            <a:ext cx="6593603" cy="546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5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Heavy" panose="02000503020000020003" pitchFamily="2" charset="0"/>
                <a:cs typeface="Arial" panose="020B0604020202020204" pitchFamily="34" charset="0"/>
              </a:rPr>
              <a:t>Initiative 1: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Physics Centered Computing Model for 12 GeV Physics Program and future EIC to insure experiment-theory integration 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Modern computational and data science techniques and hardware technologies provide an opportunity to modernize the experimental computing paradigm.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Streaming readout: Innovation in Nuclear Data Readout and Analysis: start to end streaming tests with GEM detector underway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Data reconstruction at NERSC with </a:t>
            </a:r>
            <a:r>
              <a:rPr kumimoji="0" lang="en-US" sz="145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GlueX</a:t>
            </a:r>
            <a:r>
              <a:rPr kumimoji="0" lang="en-US" sz="14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 Data in production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5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Extracting 3-D distributions from experimental data is a large scale computationally challenging inverse problem: Developing next generation codes in consultation with OLCF.</a:t>
            </a:r>
            <a:endParaRPr kumimoji="0" lang="en-US" sz="1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50" b="1" dirty="0">
                <a:solidFill>
                  <a:srgbClr val="00000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Initiative 2:  </a:t>
            </a: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Develop computational and data science methodology and infrastructure to realize the scientific goals of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    Nuclear </a:t>
            </a:r>
            <a:r>
              <a:rPr lang="en-US" sz="1450" dirty="0" err="1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Femtography</a:t>
            </a: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Established Center for Nuclear </a:t>
            </a:r>
            <a:r>
              <a:rPr lang="en-US" sz="1450" dirty="0" err="1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Femtography</a:t>
            </a: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in 2018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Topical areas: Visualization, imaging techniques  QCD Theory, machine learning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50" b="1" dirty="0">
                <a:solidFill>
                  <a:srgbClr val="000000"/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Initiative 3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Particle Accelerator Simulation and Operation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sz="1450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Focal area for 2020 is mining CEBAF operational data</a:t>
            </a:r>
          </a:p>
          <a:p>
            <a:pPr marL="4572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8" defTabSz="914400">
              <a:spcAft>
                <a:spcPts val="400"/>
              </a:spcAft>
              <a:defRPr/>
            </a:pPr>
            <a:r>
              <a:rPr lang="en-US" sz="1450" noProof="0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October 31, 2019: Briefing to DOE-ASCR on computation at </a:t>
            </a:r>
            <a:r>
              <a:rPr lang="en-US" sz="1450" noProof="0" dirty="0" err="1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JLab</a:t>
            </a:r>
            <a:endParaRPr kumimoji="0" lang="en-US" sz="145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8DA58-45B5-F848-BC34-B2069551AC51}"/>
              </a:ext>
            </a:extLst>
          </p:cNvPr>
          <p:cNvSpPr txBox="1"/>
          <p:nvPr/>
        </p:nvSpPr>
        <p:spPr>
          <a:xfrm>
            <a:off x="6712199" y="2695200"/>
            <a:ext cx="1986966" cy="3647152"/>
          </a:xfrm>
          <a:prstGeom prst="rect">
            <a:avLst/>
          </a:prstGeom>
          <a:solidFill>
            <a:srgbClr val="0000FF"/>
          </a:solidFill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Hosted HOW2019 at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in Nuclear Data Readout and Analysis (INDRA)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 operational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Invited talks on streaming at ASCR workshops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Invited talk on Streaming Data at the DOE booth at Supercomputing 18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streaming readout consortium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Co-organized Virginia Symposium on Imaging &amp; Visualization in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AC585-1938-7147-9DAE-6613261E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199" y="1116304"/>
            <a:ext cx="1986966" cy="1589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21C387-03ED-5348-8D0E-3EFE52FDD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031" y="4304011"/>
            <a:ext cx="1270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3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Workshop Announcement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3D93B-1AF0-C04F-85E9-5D59AA346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2" y="918692"/>
            <a:ext cx="4762730" cy="4803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EF41E-EB66-7544-967B-0D945261E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692" y="918692"/>
            <a:ext cx="4200763" cy="2661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30090E-58B2-504F-B935-A2C4E4F8E959}"/>
              </a:ext>
            </a:extLst>
          </p:cNvPr>
          <p:cNvSpPr txBox="1"/>
          <p:nvPr/>
        </p:nvSpPr>
        <p:spPr>
          <a:xfrm>
            <a:off x="5598017" y="3837904"/>
            <a:ext cx="25606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Local Organizing Committee</a:t>
            </a:r>
            <a:r>
              <a:rPr lang="en-US" sz="1400" dirty="0"/>
              <a:t> </a:t>
            </a:r>
          </a:p>
          <a:p>
            <a:r>
              <a:rPr lang="en-US" sz="1400" dirty="0">
                <a:hlinkClick r:id="rId5"/>
              </a:rPr>
              <a:t>Amber </a:t>
            </a:r>
            <a:r>
              <a:rPr lang="en-US" sz="1400" dirty="0" err="1">
                <a:hlinkClick r:id="rId5"/>
              </a:rPr>
              <a:t>Boehnlein</a:t>
            </a:r>
            <a:r>
              <a:rPr lang="en-US" sz="1400" dirty="0"/>
              <a:t> (Jefferson Lab)</a:t>
            </a:r>
          </a:p>
          <a:p>
            <a:r>
              <a:rPr lang="en-US" sz="1400" dirty="0" err="1">
                <a:hlinkClick r:id="rId6"/>
              </a:rPr>
              <a:t>Latifa</a:t>
            </a:r>
            <a:r>
              <a:rPr lang="en-US" sz="1400" dirty="0">
                <a:hlinkClick r:id="rId6"/>
              </a:rPr>
              <a:t> </a:t>
            </a:r>
            <a:r>
              <a:rPr lang="en-US" sz="1400" dirty="0" err="1">
                <a:hlinkClick r:id="rId6"/>
              </a:rPr>
              <a:t>Elouadrhiri</a:t>
            </a:r>
            <a:r>
              <a:rPr lang="en-US" sz="1400" dirty="0"/>
              <a:t> (Jefferson Lab)</a:t>
            </a:r>
          </a:p>
          <a:p>
            <a:r>
              <a:rPr lang="en-US" sz="1400" dirty="0">
                <a:hlinkClick r:id="rId7"/>
              </a:rPr>
              <a:t>Robert McKeown</a:t>
            </a:r>
            <a:r>
              <a:rPr lang="en-US" sz="1400" dirty="0"/>
              <a:t> (Jefferson Lab)</a:t>
            </a:r>
          </a:p>
          <a:p>
            <a:r>
              <a:rPr lang="en-US" sz="1400" dirty="0">
                <a:hlinkClick r:id="rId8"/>
              </a:rPr>
              <a:t>Yves Roblin</a:t>
            </a:r>
            <a:r>
              <a:rPr lang="en-US" sz="1400" dirty="0"/>
              <a:t> (Jefferson Lab)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29FC8-8BA5-5A4E-93BC-BA45DD31BF2D}"/>
              </a:ext>
            </a:extLst>
          </p:cNvPr>
          <p:cNvSpPr txBox="1"/>
          <p:nvPr/>
        </p:nvSpPr>
        <p:spPr>
          <a:xfrm>
            <a:off x="5685701" y="5352526"/>
            <a:ext cx="23852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369BAE"/>
                </a:solidFill>
                <a:latin typeface="Avenir Heavy" panose="02000503020000020003" pitchFamily="2" charset="0"/>
              </a:rPr>
              <a:t>Planning in progress</a:t>
            </a:r>
          </a:p>
        </p:txBody>
      </p:sp>
    </p:spTree>
    <p:extLst>
      <p:ext uri="{BB962C8B-B14F-4D97-AF65-F5344CB8AC3E}">
        <p14:creationId xmlns:p14="http://schemas.microsoft.com/office/powerpoint/2010/main" val="1421342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Some Safety Issues</a:t>
            </a:r>
            <a:endParaRPr lang="en-US" sz="40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DC8CD-B232-6E4E-9979-104E3A44673A}"/>
              </a:ext>
            </a:extLst>
          </p:cNvPr>
          <p:cNvSpPr/>
          <p:nvPr/>
        </p:nvSpPr>
        <p:spPr>
          <a:xfrm>
            <a:off x="148997" y="5267007"/>
            <a:ext cx="8807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venir-light" panose="02000503020000020003" pitchFamily="2" charset="0"/>
              </a:rPr>
              <a:t>DOE OFFICE OF ENFORCEMENT - NOV. 19-22</a:t>
            </a:r>
            <a:br>
              <a:rPr lang="it-IT" sz="2400" dirty="0">
                <a:latin typeface="avenir-light" panose="02000503020000020003" pitchFamily="2" charset="0"/>
              </a:rPr>
            </a:br>
            <a:r>
              <a:rPr lang="it-IT" sz="2400" dirty="0">
                <a:latin typeface="avenir-light" panose="02000503020000020003" pitchFamily="2" charset="0"/>
              </a:rPr>
              <a:t>A team from the </a:t>
            </a:r>
            <a:r>
              <a:rPr lang="it-IT" sz="2400" dirty="0" err="1">
                <a:latin typeface="avenir-light" panose="02000503020000020003" pitchFamily="2" charset="0"/>
              </a:rPr>
              <a:t>Department</a:t>
            </a:r>
            <a:r>
              <a:rPr lang="it-IT" sz="2400" dirty="0">
                <a:latin typeface="avenir-light" panose="02000503020000020003" pitchFamily="2" charset="0"/>
              </a:rPr>
              <a:t> of Energy Office of </a:t>
            </a:r>
            <a:r>
              <a:rPr lang="it-IT" sz="2400" dirty="0" err="1">
                <a:latin typeface="avenir-light" panose="02000503020000020003" pitchFamily="2" charset="0"/>
              </a:rPr>
              <a:t>Enforcement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was</a:t>
            </a:r>
            <a:r>
              <a:rPr lang="it-IT" sz="2400" dirty="0">
                <a:latin typeface="avenir-light" panose="02000503020000020003" pitchFamily="2" charset="0"/>
              </a:rPr>
              <a:t> on-site Nov. 19 - 22, to investigate </a:t>
            </a:r>
            <a:r>
              <a:rPr lang="it-IT" sz="2400" dirty="0" err="1">
                <a:latin typeface="avenir-light" panose="02000503020000020003" pitchFamily="2" charset="0"/>
              </a:rPr>
              <a:t>recent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safety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events</a:t>
            </a:r>
            <a:r>
              <a:rPr lang="it-IT" sz="2400" dirty="0">
                <a:latin typeface="avenir-light" panose="02000503020000020003" pitchFamily="2" charset="0"/>
              </a:rPr>
              <a:t>. </a:t>
            </a:r>
            <a:endParaRPr lang="it-IT" sz="2400" b="0" i="0" u="none" strike="noStrike" dirty="0">
              <a:effectLst/>
              <a:latin typeface="avenir-light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8052DA-E20A-B248-8907-D95807878FD9}"/>
              </a:ext>
            </a:extLst>
          </p:cNvPr>
          <p:cNvSpPr/>
          <p:nvPr/>
        </p:nvSpPr>
        <p:spPr>
          <a:xfrm>
            <a:off x="107029" y="4381915"/>
            <a:ext cx="8697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venir Book" panose="02000503020000020003" pitchFamily="2" charset="0"/>
              </a:rPr>
              <a:t>09/03/2019: </a:t>
            </a:r>
            <a:r>
              <a:rPr lang="it-IT" dirty="0" err="1">
                <a:latin typeface="Avenir Book" panose="02000503020000020003" pitchFamily="2" charset="0"/>
              </a:rPr>
              <a:t>Employee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Receives</a:t>
            </a:r>
            <a:r>
              <a:rPr lang="it-IT" dirty="0">
                <a:latin typeface="Avenir Book" panose="02000503020000020003" pitchFamily="2" charset="0"/>
              </a:rPr>
              <a:t> a Shock </a:t>
            </a:r>
            <a:r>
              <a:rPr lang="it-IT" dirty="0" err="1">
                <a:latin typeface="Avenir Book" panose="02000503020000020003" pitchFamily="2" charset="0"/>
              </a:rPr>
              <a:t>While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Troubleshooting</a:t>
            </a:r>
            <a:r>
              <a:rPr lang="it-IT" dirty="0">
                <a:latin typeface="Avenir Book" panose="02000503020000020003" pitchFamily="2" charset="0"/>
              </a:rPr>
              <a:t> IMAC Desktop Computer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3CB93-C887-2E40-AD08-1F7946DCE47C}"/>
              </a:ext>
            </a:extLst>
          </p:cNvPr>
          <p:cNvSpPr/>
          <p:nvPr/>
        </p:nvSpPr>
        <p:spPr>
          <a:xfrm>
            <a:off x="126086" y="1212140"/>
            <a:ext cx="8891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venir Book" panose="02000503020000020003" pitchFamily="2" charset="0"/>
              </a:rPr>
              <a:t>04/26/2019</a:t>
            </a:r>
            <a:r>
              <a:rPr lang="it-IT" dirty="0">
                <a:latin typeface="Avenir Book" panose="02000503020000020003" pitchFamily="2" charset="0"/>
              </a:rPr>
              <a:t>: An </a:t>
            </a:r>
            <a:r>
              <a:rPr lang="it-IT" dirty="0" err="1">
                <a:latin typeface="Avenir Book" panose="02000503020000020003" pitchFamily="2" charset="0"/>
              </a:rPr>
              <a:t>engineer</a:t>
            </a:r>
            <a:r>
              <a:rPr lang="it-IT" dirty="0">
                <a:latin typeface="Avenir Book" panose="02000503020000020003" pitchFamily="2" charset="0"/>
              </a:rPr>
              <a:t> (E1) </a:t>
            </a:r>
            <a:r>
              <a:rPr lang="it-IT" dirty="0" err="1">
                <a:latin typeface="Avenir Book" panose="02000503020000020003" pitchFamily="2" charset="0"/>
              </a:rPr>
              <a:t>working</a:t>
            </a:r>
            <a:r>
              <a:rPr lang="it-IT" dirty="0">
                <a:latin typeface="Avenir Book" panose="02000503020000020003" pitchFamily="2" charset="0"/>
              </a:rPr>
              <a:t> on the CEBAF Radio </a:t>
            </a:r>
            <a:r>
              <a:rPr lang="it-IT" dirty="0" err="1">
                <a:latin typeface="Avenir Book" panose="02000503020000020003" pitchFamily="2" charset="0"/>
              </a:rPr>
              <a:t>Frequency</a:t>
            </a:r>
            <a:r>
              <a:rPr lang="it-IT" dirty="0">
                <a:latin typeface="Avenir Book" panose="02000503020000020003" pitchFamily="2" charset="0"/>
              </a:rPr>
              <a:t> (RF) Separator System </a:t>
            </a:r>
            <a:r>
              <a:rPr lang="it-IT" dirty="0" err="1">
                <a:latin typeface="Avenir Book" panose="02000503020000020003" pitchFamily="2" charset="0"/>
              </a:rPr>
              <a:t>received</a:t>
            </a:r>
            <a:r>
              <a:rPr lang="it-IT" dirty="0">
                <a:latin typeface="Avenir Book" panose="02000503020000020003" pitchFamily="2" charset="0"/>
              </a:rPr>
              <a:t> an </a:t>
            </a:r>
            <a:r>
              <a:rPr lang="it-IT" dirty="0" err="1">
                <a:latin typeface="Avenir Book" panose="02000503020000020003" pitchFamily="2" charset="0"/>
              </a:rPr>
              <a:t>electrical</a:t>
            </a:r>
            <a:r>
              <a:rPr lang="it-IT" dirty="0">
                <a:latin typeface="Avenir Book" panose="02000503020000020003" pitchFamily="2" charset="0"/>
              </a:rPr>
              <a:t> shock </a:t>
            </a:r>
            <a:r>
              <a:rPr lang="it-IT" dirty="0" err="1">
                <a:latin typeface="Avenir Book" panose="02000503020000020003" pitchFamily="2" charset="0"/>
              </a:rPr>
              <a:t>sufficient</a:t>
            </a:r>
            <a:r>
              <a:rPr lang="it-IT" dirty="0">
                <a:latin typeface="Avenir Book" panose="02000503020000020003" pitchFamily="2" charset="0"/>
              </a:rPr>
              <a:t> to cause </a:t>
            </a:r>
            <a:r>
              <a:rPr lang="it-IT" dirty="0" err="1">
                <a:latin typeface="Avenir Book" panose="02000503020000020003" pitchFamily="2" charset="0"/>
              </a:rPr>
              <a:t>temporary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impairment</a:t>
            </a:r>
            <a:r>
              <a:rPr lang="it-IT" dirty="0">
                <a:latin typeface="Avenir Book" panose="02000503020000020003" pitchFamily="2" charset="0"/>
              </a:rPr>
              <a:t>. The E1 </a:t>
            </a:r>
            <a:r>
              <a:rPr lang="it-IT" dirty="0" err="1">
                <a:latin typeface="Avenir Book" panose="02000503020000020003" pitchFamily="2" charset="0"/>
              </a:rPr>
              <a:t>exited</a:t>
            </a:r>
            <a:r>
              <a:rPr lang="it-IT" dirty="0">
                <a:latin typeface="Avenir Book" panose="02000503020000020003" pitchFamily="2" charset="0"/>
              </a:rPr>
              <a:t> the building and </a:t>
            </a:r>
            <a:r>
              <a:rPr lang="it-IT" dirty="0" err="1">
                <a:latin typeface="Avenir Book" panose="02000503020000020003" pitchFamily="2" charset="0"/>
              </a:rPr>
              <a:t>was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transported</a:t>
            </a:r>
            <a:r>
              <a:rPr lang="it-IT" dirty="0">
                <a:latin typeface="Avenir Book" panose="02000503020000020003" pitchFamily="2" charset="0"/>
              </a:rPr>
              <a:t> by a </a:t>
            </a:r>
            <a:r>
              <a:rPr lang="it-IT" dirty="0" err="1">
                <a:latin typeface="Avenir Book" panose="02000503020000020003" pitchFamily="2" charset="0"/>
              </a:rPr>
              <a:t>coworker</a:t>
            </a:r>
            <a:r>
              <a:rPr lang="it-IT" dirty="0">
                <a:latin typeface="Avenir Book" panose="02000503020000020003" pitchFamily="2" charset="0"/>
              </a:rPr>
              <a:t> to </a:t>
            </a:r>
            <a:r>
              <a:rPr lang="it-IT" dirty="0" err="1">
                <a:latin typeface="Avenir Book" panose="02000503020000020003" pitchFamily="2" charset="0"/>
              </a:rPr>
              <a:t>Occupational</a:t>
            </a:r>
            <a:r>
              <a:rPr lang="it-IT" dirty="0">
                <a:latin typeface="Avenir Book" panose="02000503020000020003" pitchFamily="2" charset="0"/>
              </a:rPr>
              <a:t> Medicine </a:t>
            </a:r>
            <a:r>
              <a:rPr lang="it-IT" dirty="0" err="1">
                <a:latin typeface="Avenir Book" panose="02000503020000020003" pitchFamily="2" charset="0"/>
              </a:rPr>
              <a:t>before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being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taken</a:t>
            </a:r>
            <a:r>
              <a:rPr lang="it-IT" dirty="0">
                <a:latin typeface="Avenir Book" panose="02000503020000020003" pitchFamily="2" charset="0"/>
              </a:rPr>
              <a:t> to a </a:t>
            </a:r>
            <a:r>
              <a:rPr lang="it-IT" dirty="0" err="1">
                <a:latin typeface="Avenir Book" panose="02000503020000020003" pitchFamily="2" charset="0"/>
              </a:rPr>
              <a:t>local</a:t>
            </a:r>
            <a:r>
              <a:rPr lang="it-IT" dirty="0">
                <a:latin typeface="Avenir Book" panose="02000503020000020003" pitchFamily="2" charset="0"/>
              </a:rPr>
              <a:t> hospital for overnight </a:t>
            </a:r>
            <a:r>
              <a:rPr lang="it-IT" dirty="0" err="1">
                <a:latin typeface="Avenir Book" panose="02000503020000020003" pitchFamily="2" charset="0"/>
              </a:rPr>
              <a:t>observation</a:t>
            </a:r>
            <a:r>
              <a:rPr lang="it-IT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154E2-1E4D-9840-AA29-1343D7A2E0AB}"/>
              </a:ext>
            </a:extLst>
          </p:cNvPr>
          <p:cNvSpPr/>
          <p:nvPr/>
        </p:nvSpPr>
        <p:spPr>
          <a:xfrm>
            <a:off x="107029" y="2855015"/>
            <a:ext cx="8891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venir Book" panose="02000503020000020003" pitchFamily="2" charset="0"/>
              </a:rPr>
              <a:t>06/07/2019</a:t>
            </a:r>
            <a:r>
              <a:rPr lang="it-IT" dirty="0">
                <a:latin typeface="Avenir Book" panose="02000503020000020003" pitchFamily="2" charset="0"/>
              </a:rPr>
              <a:t>: A Graduate </a:t>
            </a:r>
            <a:r>
              <a:rPr lang="it-IT" dirty="0" err="1">
                <a:latin typeface="Avenir Book" panose="02000503020000020003" pitchFamily="2" charset="0"/>
              </a:rPr>
              <a:t>student</a:t>
            </a:r>
            <a:r>
              <a:rPr lang="it-IT" dirty="0">
                <a:latin typeface="Avenir Book" panose="02000503020000020003" pitchFamily="2" charset="0"/>
              </a:rPr>
              <a:t>, </a:t>
            </a:r>
            <a:r>
              <a:rPr lang="it-IT" dirty="0" err="1">
                <a:latin typeface="Avenir Book" panose="02000503020000020003" pitchFamily="2" charset="0"/>
              </a:rPr>
              <a:t>working</a:t>
            </a:r>
            <a:r>
              <a:rPr lang="it-IT" dirty="0">
                <a:latin typeface="Avenir Book" panose="02000503020000020003" pitchFamily="2" charset="0"/>
              </a:rPr>
              <a:t> in EEL Lab 102A, </a:t>
            </a:r>
            <a:r>
              <a:rPr lang="it-IT" dirty="0" err="1">
                <a:latin typeface="Avenir Book" panose="02000503020000020003" pitchFamily="2" charset="0"/>
              </a:rPr>
              <a:t>realized</a:t>
            </a:r>
            <a:r>
              <a:rPr lang="it-IT" dirty="0">
                <a:latin typeface="Avenir Book" panose="02000503020000020003" pitchFamily="2" charset="0"/>
              </a:rPr>
              <a:t> the </a:t>
            </a:r>
            <a:r>
              <a:rPr lang="it-IT" dirty="0" err="1">
                <a:latin typeface="Avenir Book" panose="02000503020000020003" pitchFamily="2" charset="0"/>
              </a:rPr>
              <a:t>while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inspecting</a:t>
            </a:r>
            <a:r>
              <a:rPr lang="it-IT" dirty="0">
                <a:latin typeface="Avenir Book" panose="02000503020000020003" pitchFamily="2" charset="0"/>
              </a:rPr>
              <a:t> a laser </a:t>
            </a:r>
            <a:r>
              <a:rPr lang="it-IT" dirty="0" err="1">
                <a:latin typeface="Avenir Book" panose="02000503020000020003" pitchFamily="2" charset="0"/>
              </a:rPr>
              <a:t>fiber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using</a:t>
            </a:r>
            <a:r>
              <a:rPr lang="it-IT" dirty="0">
                <a:latin typeface="Avenir Book" panose="02000503020000020003" pitchFamily="2" charset="0"/>
              </a:rPr>
              <a:t> a </a:t>
            </a:r>
            <a:r>
              <a:rPr lang="it-IT" dirty="0" err="1">
                <a:latin typeface="Avenir Book" panose="02000503020000020003" pitchFamily="2" charset="0"/>
              </a:rPr>
              <a:t>fiber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inspection</a:t>
            </a:r>
            <a:r>
              <a:rPr lang="it-IT" dirty="0">
                <a:latin typeface="Avenir Book" panose="02000503020000020003" pitchFamily="2" charset="0"/>
              </a:rPr>
              <a:t> scope, </a:t>
            </a:r>
            <a:r>
              <a:rPr lang="it-IT" dirty="0" err="1">
                <a:latin typeface="Avenir Book" panose="02000503020000020003" pitchFamily="2" charset="0"/>
              </a:rPr>
              <a:t>that</a:t>
            </a:r>
            <a:r>
              <a:rPr lang="it-IT" dirty="0">
                <a:latin typeface="Avenir Book" panose="02000503020000020003" pitchFamily="2" charset="0"/>
              </a:rPr>
              <a:t> the 30W laser </a:t>
            </a:r>
            <a:r>
              <a:rPr lang="it-IT" dirty="0" err="1">
                <a:latin typeface="Avenir Book" panose="02000503020000020003" pitchFamily="2" charset="0"/>
              </a:rPr>
              <a:t>was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still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energized</a:t>
            </a:r>
            <a:r>
              <a:rPr lang="it-IT" dirty="0">
                <a:latin typeface="Avenir Book" panose="02000503020000020003" pitchFamily="2" charset="0"/>
              </a:rPr>
              <a:t>. </a:t>
            </a:r>
            <a:r>
              <a:rPr lang="it-IT" dirty="0" err="1">
                <a:latin typeface="Avenir Book" panose="02000503020000020003" pitchFamily="2" charset="0"/>
              </a:rPr>
              <a:t>Fortunately</a:t>
            </a:r>
            <a:r>
              <a:rPr lang="it-IT" dirty="0">
                <a:latin typeface="Avenir Book" panose="02000503020000020003" pitchFamily="2" charset="0"/>
              </a:rPr>
              <a:t> the </a:t>
            </a:r>
            <a:r>
              <a:rPr lang="it-IT" dirty="0" err="1">
                <a:latin typeface="Avenir Book" panose="02000503020000020003" pitchFamily="2" charset="0"/>
              </a:rPr>
              <a:t>student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was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wearing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protective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eye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wear</a:t>
            </a:r>
            <a:r>
              <a:rPr lang="it-IT" dirty="0">
                <a:latin typeface="Avenir Book" panose="02000503020000020003" pitchFamily="2" charset="0"/>
              </a:rPr>
              <a:t> and </a:t>
            </a:r>
            <a:r>
              <a:rPr lang="it-IT" dirty="0" err="1">
                <a:latin typeface="Avenir Book" panose="02000503020000020003" pitchFamily="2" charset="0"/>
              </a:rPr>
              <a:t>did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not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feel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any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adverse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effects</a:t>
            </a:r>
            <a:r>
              <a:rPr lang="it-IT" dirty="0">
                <a:latin typeface="Avenir Book" panose="02000503020000020003" pitchFamily="2" charset="0"/>
              </a:rPr>
              <a:t> from the </a:t>
            </a:r>
            <a:r>
              <a:rPr lang="it-IT" dirty="0" err="1">
                <a:latin typeface="Avenir Book" panose="02000503020000020003" pitchFamily="2" charset="0"/>
              </a:rPr>
              <a:t>exposure</a:t>
            </a:r>
            <a:r>
              <a:rPr lang="it-IT" dirty="0">
                <a:latin typeface="Avenir Book" panose="02000503020000020003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13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0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New Physics Division Work Planning Requirement</a:t>
            </a:r>
            <a:endParaRPr lang="en-US" sz="30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DC8CD-B232-6E4E-9979-104E3A44673A}"/>
              </a:ext>
            </a:extLst>
          </p:cNvPr>
          <p:cNvSpPr/>
          <p:nvPr/>
        </p:nvSpPr>
        <p:spPr>
          <a:xfrm>
            <a:off x="190965" y="932881"/>
            <a:ext cx="88078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venir-light" panose="02000503020000020003" pitchFamily="2" charset="0"/>
              </a:rPr>
              <a:t>The </a:t>
            </a:r>
            <a:r>
              <a:rPr lang="it-IT" sz="2400" dirty="0" err="1">
                <a:latin typeface="avenir-light" panose="02000503020000020003" pitchFamily="2" charset="0"/>
              </a:rPr>
              <a:t>Physics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Division</a:t>
            </a:r>
            <a:r>
              <a:rPr lang="it-IT" sz="2400" dirty="0">
                <a:latin typeface="avenir-light" panose="02000503020000020003" pitchFamily="2" charset="0"/>
              </a:rPr>
              <a:t> Work Planning </a:t>
            </a:r>
            <a:r>
              <a:rPr lang="it-IT" sz="2400" dirty="0" err="1">
                <a:latin typeface="avenir-light" panose="02000503020000020003" pitchFamily="2" charset="0"/>
              </a:rPr>
              <a:t>Requirements</a:t>
            </a:r>
            <a:r>
              <a:rPr lang="it-IT" sz="2400" dirty="0">
                <a:latin typeface="avenir-light" panose="02000503020000020003" pitchFamily="2" charset="0"/>
              </a:rPr>
              <a:t> are </a:t>
            </a:r>
            <a:r>
              <a:rPr lang="it-IT" sz="2400" dirty="0" err="1">
                <a:latin typeface="avenir-light" panose="02000503020000020003" pitchFamily="2" charset="0"/>
              </a:rPr>
              <a:t>related</a:t>
            </a:r>
            <a:r>
              <a:rPr lang="it-IT" sz="2400" dirty="0">
                <a:latin typeface="avenir-light" panose="02000503020000020003" pitchFamily="2" charset="0"/>
              </a:rPr>
              <a:t> to work planning, control and </a:t>
            </a:r>
            <a:r>
              <a:rPr lang="it-IT" sz="2400" dirty="0" err="1">
                <a:latin typeface="avenir-light" panose="02000503020000020003" pitchFamily="2" charset="0"/>
              </a:rPr>
              <a:t>authorization</a:t>
            </a:r>
            <a:r>
              <a:rPr lang="it-IT" sz="2400" dirty="0">
                <a:latin typeface="avenir-light" panose="02000503020000020003" pitchFamily="2" charset="0"/>
              </a:rPr>
              <a:t> for work </a:t>
            </a:r>
            <a:r>
              <a:rPr lang="it-IT" sz="2400" dirty="0" err="1">
                <a:latin typeface="avenir-light" panose="02000503020000020003" pitchFamily="2" charset="0"/>
              </a:rPr>
              <a:t>projects</a:t>
            </a:r>
            <a:r>
              <a:rPr lang="it-IT" sz="2400" dirty="0">
                <a:latin typeface="avenir-light" panose="02000503020000020003" pitchFamily="2" charset="0"/>
              </a:rPr>
              <a:t> and test </a:t>
            </a:r>
            <a:r>
              <a:rPr lang="it-IT" sz="2400" dirty="0" err="1">
                <a:latin typeface="avenir-light" panose="02000503020000020003" pitchFamily="2" charset="0"/>
              </a:rPr>
              <a:t>setups</a:t>
            </a:r>
            <a:r>
              <a:rPr lang="it-IT" sz="2400" dirty="0">
                <a:latin typeface="avenir-light" panose="02000503020000020003" pitchFamily="2" charset="0"/>
              </a:rPr>
              <a:t> in </a:t>
            </a:r>
            <a:r>
              <a:rPr lang="it-IT" sz="2400" dirty="0" err="1">
                <a:latin typeface="avenir-light" panose="02000503020000020003" pitchFamily="2" charset="0"/>
              </a:rPr>
              <a:t>division</a:t>
            </a:r>
            <a:r>
              <a:rPr lang="it-IT" sz="2400" dirty="0">
                <a:latin typeface="avenir-light" panose="02000503020000020003" pitchFamily="2" charset="0"/>
              </a:rPr>
              <a:t> work </a:t>
            </a:r>
            <a:r>
              <a:rPr lang="it-IT" sz="2400" dirty="0" err="1">
                <a:latin typeface="avenir-light" panose="02000503020000020003" pitchFamily="2" charset="0"/>
              </a:rPr>
              <a:t>areas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across</a:t>
            </a:r>
            <a:r>
              <a:rPr lang="it-IT" sz="2400" dirty="0">
                <a:latin typeface="avenir-light" panose="02000503020000020003" pitchFamily="2" charset="0"/>
              </a:rPr>
              <a:t> the </a:t>
            </a:r>
            <a:r>
              <a:rPr lang="it-IT" sz="2400" dirty="0" err="1">
                <a:latin typeface="avenir-light" panose="02000503020000020003" pitchFamily="2" charset="0"/>
              </a:rPr>
              <a:t>laboratory</a:t>
            </a:r>
            <a:r>
              <a:rPr lang="it-IT" sz="2400" dirty="0">
                <a:latin typeface="avenir-light" panose="02000503020000020003" pitchFamily="2" charset="0"/>
              </a:rPr>
              <a:t>.</a:t>
            </a:r>
          </a:p>
          <a:p>
            <a:endParaRPr lang="it-IT" sz="2400" b="0" i="0" u="none" strike="noStrike" dirty="0">
              <a:effectLst/>
              <a:latin typeface="avenir-light" panose="02000503020000020003" pitchFamily="2" charset="0"/>
            </a:endParaRPr>
          </a:p>
          <a:p>
            <a:r>
              <a:rPr lang="it-IT" sz="2400" dirty="0">
                <a:solidFill>
                  <a:srgbClr val="5B6065"/>
                </a:solidFill>
                <a:latin typeface="avenir-light" panose="02000503020000020003" pitchFamily="2" charset="0"/>
                <a:hlinkClick r:id="rId3"/>
              </a:rPr>
              <a:t>https://www.jlab.org/physics/work_governance</a:t>
            </a:r>
            <a:endParaRPr lang="it-IT" sz="2400" dirty="0">
              <a:solidFill>
                <a:srgbClr val="5B6065"/>
              </a:solidFill>
              <a:latin typeface="avenir-light" panose="02000503020000020003" pitchFamily="2" charset="0"/>
            </a:endParaRPr>
          </a:p>
          <a:p>
            <a:endParaRPr lang="it-IT" sz="2400" b="0" i="0" u="none" strike="noStrike" dirty="0">
              <a:solidFill>
                <a:srgbClr val="5B6065"/>
              </a:solidFill>
              <a:effectLst/>
              <a:latin typeface="avenir-light" panose="02000503020000020003" pitchFamily="2" charset="0"/>
            </a:endParaRPr>
          </a:p>
          <a:p>
            <a:r>
              <a:rPr lang="it-IT" sz="2400" dirty="0" err="1">
                <a:latin typeface="avenir-light" panose="02000503020000020003" pitchFamily="2" charset="0"/>
              </a:rPr>
              <a:t>Any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electrical</a:t>
            </a:r>
            <a:r>
              <a:rPr lang="it-IT" sz="2400" dirty="0">
                <a:latin typeface="avenir-light" panose="02000503020000020003" pitchFamily="2" charset="0"/>
              </a:rPr>
              <a:t> work on </a:t>
            </a:r>
            <a:r>
              <a:rPr lang="it-IT" sz="2400" dirty="0" err="1">
                <a:latin typeface="avenir-light" panose="02000503020000020003" pitchFamily="2" charset="0"/>
              </a:rPr>
              <a:t>equipment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that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is</a:t>
            </a:r>
            <a:r>
              <a:rPr lang="it-IT" sz="2400" dirty="0">
                <a:latin typeface="avenir-light" panose="02000503020000020003" pitchFamily="2" charset="0"/>
              </a:rPr>
              <a:t> over 50 </a:t>
            </a:r>
            <a:r>
              <a:rPr lang="it-IT" sz="2400" dirty="0" err="1">
                <a:latin typeface="avenir-light" panose="02000503020000020003" pitchFamily="2" charset="0"/>
              </a:rPr>
              <a:t>volts</a:t>
            </a:r>
            <a:r>
              <a:rPr lang="it-IT" sz="2400" dirty="0">
                <a:latin typeface="avenir-light" panose="02000503020000020003" pitchFamily="2" charset="0"/>
              </a:rPr>
              <a:t> AC or 60 </a:t>
            </a:r>
            <a:r>
              <a:rPr lang="it-IT" sz="2400" dirty="0" err="1">
                <a:latin typeface="avenir-light" panose="02000503020000020003" pitchFamily="2" charset="0"/>
              </a:rPr>
              <a:t>volts</a:t>
            </a:r>
            <a:r>
              <a:rPr lang="it-IT" sz="2400" dirty="0">
                <a:latin typeface="avenir-light" panose="02000503020000020003" pitchFamily="2" charset="0"/>
              </a:rPr>
              <a:t> DC (Class 2 or 3)  </a:t>
            </a:r>
            <a:r>
              <a:rPr lang="it-IT" sz="2400" dirty="0" err="1">
                <a:latin typeface="avenir-light" panose="02000503020000020003" pitchFamily="2" charset="0"/>
              </a:rPr>
              <a:t>that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is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being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worked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above</a:t>
            </a:r>
            <a:r>
              <a:rPr lang="it-IT" sz="2400" dirty="0">
                <a:latin typeface="avenir-light" panose="02000503020000020003" pitchFamily="2" charset="0"/>
              </a:rPr>
              <a:t> Mode 1 (</a:t>
            </a:r>
            <a:r>
              <a:rPr lang="it-IT" sz="2400" dirty="0" err="1">
                <a:latin typeface="avenir-light" panose="02000503020000020003" pitchFamily="2" charset="0"/>
              </a:rPr>
              <a:t>meaning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exposed</a:t>
            </a:r>
            <a:r>
              <a:rPr lang="it-IT" sz="2400" dirty="0">
                <a:latin typeface="avenir-light" panose="02000503020000020003" pitchFamily="2" charset="0"/>
              </a:rPr>
              <a:t> &amp; </a:t>
            </a:r>
            <a:r>
              <a:rPr lang="it-IT" sz="2400" dirty="0" err="1">
                <a:latin typeface="avenir-light" panose="02000503020000020003" pitchFamily="2" charset="0"/>
              </a:rPr>
              <a:t>energized</a:t>
            </a:r>
            <a:r>
              <a:rPr lang="it-IT" sz="2400" dirty="0">
                <a:latin typeface="avenir-light" panose="02000503020000020003" pitchFamily="2" charset="0"/>
              </a:rPr>
              <a:t>) </a:t>
            </a:r>
            <a:r>
              <a:rPr lang="it-IT" sz="2400" dirty="0" err="1">
                <a:latin typeface="avenir-light" panose="02000503020000020003" pitchFamily="2" charset="0"/>
              </a:rPr>
              <a:t>is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required</a:t>
            </a:r>
            <a:r>
              <a:rPr lang="it-IT" sz="2400" dirty="0">
                <a:latin typeface="avenir-light" panose="02000503020000020003" pitchFamily="2" charset="0"/>
              </a:rPr>
              <a:t> to </a:t>
            </a:r>
            <a:r>
              <a:rPr lang="it-IT" sz="2400" dirty="0" err="1">
                <a:latin typeface="avenir-light" panose="02000503020000020003" pitchFamily="2" charset="0"/>
              </a:rPr>
              <a:t>have</a:t>
            </a:r>
            <a:r>
              <a:rPr lang="it-IT" sz="2400" dirty="0">
                <a:latin typeface="avenir-light" panose="02000503020000020003" pitchFamily="2" charset="0"/>
              </a:rPr>
              <a:t> an </a:t>
            </a:r>
            <a:r>
              <a:rPr lang="it-IT" sz="2400" dirty="0" err="1">
                <a:latin typeface="avenir-light" panose="02000503020000020003" pitchFamily="2" charset="0"/>
              </a:rPr>
              <a:t>Electrical</a:t>
            </a:r>
            <a:r>
              <a:rPr lang="it-IT" sz="2400" dirty="0">
                <a:latin typeface="avenir-light" panose="02000503020000020003" pitchFamily="2" charset="0"/>
              </a:rPr>
              <a:t> Work </a:t>
            </a:r>
            <a:r>
              <a:rPr lang="it-IT" sz="2400" dirty="0" err="1">
                <a:latin typeface="avenir-light" panose="02000503020000020003" pitchFamily="2" charset="0"/>
              </a:rPr>
              <a:t>Checklist</a:t>
            </a:r>
            <a:r>
              <a:rPr lang="it-IT" sz="2400" dirty="0">
                <a:latin typeface="avenir-light" panose="02000503020000020003" pitchFamily="2" charset="0"/>
              </a:rPr>
              <a:t>. </a:t>
            </a:r>
            <a:r>
              <a:rPr lang="it-IT" sz="2400" dirty="0" err="1">
                <a:latin typeface="avenir-light" panose="02000503020000020003" pitchFamily="2" charset="0"/>
              </a:rPr>
              <a:t>This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checklist</a:t>
            </a:r>
            <a:r>
              <a:rPr lang="it-IT" sz="2400" dirty="0">
                <a:latin typeface="avenir-light" panose="02000503020000020003" pitchFamily="2" charset="0"/>
              </a:rPr>
              <a:t> must be </a:t>
            </a:r>
            <a:r>
              <a:rPr lang="it-IT" sz="2400" dirty="0" err="1">
                <a:latin typeface="avenir-light" panose="02000503020000020003" pitchFamily="2" charset="0"/>
              </a:rPr>
              <a:t>signed</a:t>
            </a:r>
            <a:r>
              <a:rPr lang="it-IT" sz="2400" dirty="0">
                <a:latin typeface="avenir-light" panose="02000503020000020003" pitchFamily="2" charset="0"/>
              </a:rPr>
              <a:t> off by the </a:t>
            </a:r>
            <a:r>
              <a:rPr lang="it-IT" sz="2400" dirty="0" err="1">
                <a:latin typeface="avenir-light" panose="02000503020000020003" pitchFamily="2" charset="0"/>
              </a:rPr>
              <a:t>person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doing</a:t>
            </a:r>
            <a:r>
              <a:rPr lang="it-IT" sz="2400" dirty="0">
                <a:latin typeface="avenir-light" panose="02000503020000020003" pitchFamily="2" charset="0"/>
              </a:rPr>
              <a:t> the work and </a:t>
            </a:r>
            <a:r>
              <a:rPr lang="it-IT" sz="2400" dirty="0" err="1">
                <a:latin typeface="avenir-light" panose="02000503020000020003" pitchFamily="2" charset="0"/>
              </a:rPr>
              <a:t>another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electrical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worker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that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is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qualified</a:t>
            </a:r>
            <a:r>
              <a:rPr lang="it-IT" sz="2400" dirty="0">
                <a:latin typeface="avenir-light" panose="02000503020000020003" pitchFamily="2" charset="0"/>
              </a:rPr>
              <a:t> on </a:t>
            </a:r>
            <a:r>
              <a:rPr lang="it-IT" sz="2400" dirty="0" err="1">
                <a:latin typeface="avenir-light" panose="02000503020000020003" pitchFamily="2" charset="0"/>
              </a:rPr>
              <a:t>that</a:t>
            </a:r>
            <a:r>
              <a:rPr lang="it-IT" sz="2400" dirty="0">
                <a:latin typeface="avenir-light" panose="02000503020000020003" pitchFamily="2" charset="0"/>
              </a:rPr>
              <a:t> </a:t>
            </a:r>
            <a:r>
              <a:rPr lang="it-IT" sz="2400" dirty="0" err="1">
                <a:latin typeface="avenir-light" panose="02000503020000020003" pitchFamily="2" charset="0"/>
              </a:rPr>
              <a:t>piece</a:t>
            </a:r>
            <a:r>
              <a:rPr lang="it-IT" sz="2400" dirty="0">
                <a:latin typeface="avenir-light" panose="02000503020000020003" pitchFamily="2" charset="0"/>
              </a:rPr>
              <a:t> of </a:t>
            </a:r>
            <a:r>
              <a:rPr lang="it-IT" sz="2400" dirty="0" err="1">
                <a:latin typeface="avenir-light" panose="02000503020000020003" pitchFamily="2" charset="0"/>
              </a:rPr>
              <a:t>equipment</a:t>
            </a:r>
            <a:r>
              <a:rPr lang="it-IT" sz="2400" dirty="0">
                <a:latin typeface="avenir-light" panose="02000503020000020003" pitchFamily="2" charset="0"/>
              </a:rPr>
              <a:t>, </a:t>
            </a:r>
            <a:r>
              <a:rPr lang="it-IT" sz="2400" dirty="0" err="1">
                <a:latin typeface="avenir-light" panose="02000503020000020003" pitchFamily="2" charset="0"/>
              </a:rPr>
              <a:t>preferably</a:t>
            </a:r>
            <a:r>
              <a:rPr lang="it-IT" sz="2400" dirty="0">
                <a:latin typeface="avenir-light" panose="02000503020000020003" pitchFamily="2" charset="0"/>
              </a:rPr>
              <a:t> a supervisor. </a:t>
            </a:r>
            <a:r>
              <a:rPr lang="it-IT" sz="2400" dirty="0" err="1">
                <a:latin typeface="avenir-light" panose="02000503020000020003" pitchFamily="2" charset="0"/>
              </a:rPr>
              <a:t>Checklists</a:t>
            </a:r>
            <a:r>
              <a:rPr lang="it-IT" sz="2400" dirty="0">
                <a:latin typeface="avenir-light" panose="02000503020000020003" pitchFamily="2" charset="0"/>
              </a:rPr>
              <a:t> must be </a:t>
            </a:r>
            <a:r>
              <a:rPr lang="it-IT" sz="2400" dirty="0" err="1">
                <a:latin typeface="avenir-light" panose="02000503020000020003" pitchFamily="2" charset="0"/>
              </a:rPr>
              <a:t>recorded</a:t>
            </a:r>
            <a:r>
              <a:rPr lang="it-IT" sz="2400" dirty="0">
                <a:latin typeface="avenir-light" panose="02000503020000020003" pitchFamily="2" charset="0"/>
              </a:rPr>
              <a:t> in </a:t>
            </a:r>
            <a:r>
              <a:rPr lang="it-IT" sz="2400" dirty="0" err="1">
                <a:latin typeface="avenir-light" panose="02000503020000020003" pitchFamily="2" charset="0"/>
              </a:rPr>
              <a:t>either</a:t>
            </a:r>
            <a:r>
              <a:rPr lang="it-IT" sz="2400" dirty="0">
                <a:latin typeface="avenir-light" panose="02000503020000020003" pitchFamily="2" charset="0"/>
              </a:rPr>
              <a:t> a task list or in an </a:t>
            </a:r>
            <a:r>
              <a:rPr lang="it-IT" sz="2400" dirty="0" err="1">
                <a:latin typeface="avenir-light" panose="02000503020000020003" pitchFamily="2" charset="0"/>
              </a:rPr>
              <a:t>elog</a:t>
            </a:r>
            <a:r>
              <a:rPr lang="it-IT" sz="2400" dirty="0">
                <a:latin typeface="avenir-light" panose="02000503020000020003" pitchFamily="2" charset="0"/>
              </a:rPr>
              <a:t>.</a:t>
            </a:r>
          </a:p>
          <a:p>
            <a:endParaRPr lang="it-IT" b="0" i="0" u="none" strike="noStrike" dirty="0">
              <a:solidFill>
                <a:srgbClr val="5B6065"/>
              </a:solidFill>
              <a:effectLst/>
              <a:latin typeface="avenir-light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72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Non-Proprietary User Agreement (NPUA)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32C417-C883-C241-84DA-6DABC3A772E1}"/>
              </a:ext>
            </a:extLst>
          </p:cNvPr>
          <p:cNvSpPr/>
          <p:nvPr/>
        </p:nvSpPr>
        <p:spPr>
          <a:xfrm>
            <a:off x="91375" y="990484"/>
            <a:ext cx="8807022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Problems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with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MOUs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continue.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MOUs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can't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get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any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moving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,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even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if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there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are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overarching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agreements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in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place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.</a:t>
            </a: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Temporary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solution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that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can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allow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us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to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sign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an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agreement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with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Labs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and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University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: Non-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Proprietary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User Agreement (NPUA)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Per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our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Legal office, the NPUA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allows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JLab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to do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everything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we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could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do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regarding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collaboration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with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other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labs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and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institutions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the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MOU's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did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- i.e.,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visiting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students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and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users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,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reimbursement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for per diem and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lodging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for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visitors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,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equipment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loans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, etc</a:t>
            </a: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</a:rPr>
              <a:t>.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We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have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two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NPUAs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in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place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now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(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Kharkov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in the Ukraine and Duke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University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) with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Manitoba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and Orsay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pending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.</a:t>
            </a:r>
            <a:r>
              <a:rPr lang="it-IT" sz="2000" dirty="0">
                <a:solidFill>
                  <a:srgbClr val="000000"/>
                </a:solidFill>
                <a:latin typeface="Avenir Book" panose="02000503020000020003" pitchFamily="2" charset="0"/>
              </a:rPr>
              <a:t> 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There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is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no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real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write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-up from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anyone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this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time and the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form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we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are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asked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to use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is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on the DOE website.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The NPUA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is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temporary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used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by BNL and FERMILAB to do business with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their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users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but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they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also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want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to go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beyond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it-IT" sz="1900" dirty="0" err="1">
                <a:solidFill>
                  <a:srgbClr val="000000"/>
                </a:solidFill>
                <a:latin typeface="Avenir Book" panose="02000503020000020003" pitchFamily="2" charset="0"/>
              </a:rPr>
              <a:t>it</a:t>
            </a:r>
            <a:r>
              <a:rPr lang="it-IT" sz="1900" dirty="0">
                <a:solidFill>
                  <a:srgbClr val="000000"/>
                </a:solidFill>
                <a:latin typeface="Avenir Book" panose="02000503020000020003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3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Backup Slides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364672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A0874-B878-C54B-B29D-4129BA6E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776" y="0"/>
            <a:ext cx="673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5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Jefferson Lab Inclusion Survey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9ABB4-1433-3646-84EF-2D5A49236D1F}"/>
              </a:ext>
            </a:extLst>
          </p:cNvPr>
          <p:cNvSpPr txBox="1"/>
          <p:nvPr/>
        </p:nvSpPr>
        <p:spPr>
          <a:xfrm>
            <a:off x="399569" y="1283234"/>
            <a:ext cx="83703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venir Book" panose="02000503020000020003" pitchFamily="2" charset="0"/>
              </a:rPr>
              <a:t>Jefferson </a:t>
            </a:r>
            <a:r>
              <a:rPr lang="it-IT" sz="2400" dirty="0" err="1">
                <a:latin typeface="Avenir Book" panose="02000503020000020003" pitchFamily="2" charset="0"/>
              </a:rPr>
              <a:t>Lab’s</a:t>
            </a:r>
            <a:r>
              <a:rPr lang="it-IT" sz="2400" dirty="0">
                <a:latin typeface="Avenir Book" panose="02000503020000020003" pitchFamily="2" charset="0"/>
              </a:rPr>
              <a:t> first </a:t>
            </a:r>
            <a:r>
              <a:rPr lang="it-IT" sz="2400" dirty="0" err="1">
                <a:latin typeface="Avenir Book" panose="02000503020000020003" pitchFamily="2" charset="0"/>
              </a:rPr>
              <a:t>Inclusion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Survey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including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u="sng" dirty="0">
                <a:latin typeface="Avenir Book" panose="02000503020000020003" pitchFamily="2" charset="0"/>
              </a:rPr>
              <a:t>staff and </a:t>
            </a:r>
            <a:r>
              <a:rPr lang="it-IT" sz="2400" u="sng" dirty="0" err="1">
                <a:latin typeface="Avenir Book" panose="02000503020000020003" pitchFamily="2" charset="0"/>
              </a:rPr>
              <a:t>users</a:t>
            </a:r>
            <a:endParaRPr lang="it-IT" sz="2400" u="sng" dirty="0">
              <a:latin typeface="Avenir Book" panose="02000503020000020003" pitchFamily="2" charset="0"/>
            </a:endParaRP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venir Book" panose="02000503020000020003" pitchFamily="2" charset="0"/>
              </a:rPr>
              <a:t>The goal </a:t>
            </a:r>
            <a:r>
              <a:rPr lang="it-IT" sz="2400" dirty="0" err="1">
                <a:latin typeface="Avenir Book" panose="02000503020000020003" pitchFamily="2" charset="0"/>
              </a:rPr>
              <a:t>is</a:t>
            </a:r>
            <a:r>
              <a:rPr lang="it-IT" sz="2400" dirty="0">
                <a:latin typeface="Avenir Book" panose="02000503020000020003" pitchFamily="2" charset="0"/>
              </a:rPr>
              <a:t> to </a:t>
            </a:r>
            <a:r>
              <a:rPr lang="it-IT" sz="2400" dirty="0" err="1">
                <a:latin typeface="Avenir Book" panose="02000503020000020003" pitchFamily="2" charset="0"/>
              </a:rPr>
              <a:t>measure</a:t>
            </a:r>
            <a:r>
              <a:rPr lang="it-IT" sz="2400" dirty="0">
                <a:latin typeface="Avenir Book" panose="02000503020000020003" pitchFamily="2" charset="0"/>
              </a:rPr>
              <a:t> the </a:t>
            </a:r>
            <a:r>
              <a:rPr lang="it-IT" sz="2400" dirty="0" err="1">
                <a:latin typeface="Avenir Book" panose="02000503020000020003" pitchFamily="2" charset="0"/>
              </a:rPr>
              <a:t>Lab’s</a:t>
            </a:r>
            <a:r>
              <a:rPr lang="it-IT" sz="2400" dirty="0">
                <a:latin typeface="Avenir Book" panose="02000503020000020003" pitchFamily="2" charset="0"/>
              </a:rPr>
              <a:t> culture from an </a:t>
            </a:r>
            <a:r>
              <a:rPr lang="it-IT" sz="2400" dirty="0" err="1">
                <a:latin typeface="Avenir Book" panose="02000503020000020003" pitchFamily="2" charset="0"/>
              </a:rPr>
              <a:t>inclusion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lens</a:t>
            </a:r>
            <a:r>
              <a:rPr lang="it-IT" sz="2400" dirty="0">
                <a:latin typeface="Avenir Book" panose="02000503020000020003" pitchFamily="2" charset="0"/>
              </a:rPr>
              <a:t> and </a:t>
            </a:r>
            <a:r>
              <a:rPr lang="it-IT" sz="2400" dirty="0" err="1">
                <a:latin typeface="Avenir Book" panose="02000503020000020003" pitchFamily="2" charset="0"/>
              </a:rPr>
              <a:t>is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centered</a:t>
            </a:r>
            <a:r>
              <a:rPr lang="it-IT" sz="2400" dirty="0">
                <a:latin typeface="Avenir Book" panose="02000503020000020003" pitchFamily="2" charset="0"/>
              </a:rPr>
              <a:t> on </a:t>
            </a:r>
            <a:r>
              <a:rPr lang="it-IT" sz="2400" dirty="0" err="1">
                <a:latin typeface="Avenir Book" panose="02000503020000020003" pitchFamily="2" charset="0"/>
              </a:rPr>
              <a:t>themes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such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as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fairness</a:t>
            </a:r>
            <a:r>
              <a:rPr lang="it-IT" sz="2400" dirty="0">
                <a:latin typeface="Avenir Book" panose="02000503020000020003" pitchFamily="2" charset="0"/>
              </a:rPr>
              <a:t>, </a:t>
            </a:r>
            <a:r>
              <a:rPr lang="it-IT" sz="2400" dirty="0" err="1">
                <a:latin typeface="Avenir Book" panose="02000503020000020003" pitchFamily="2" charset="0"/>
              </a:rPr>
              <a:t>belonging</a:t>
            </a:r>
            <a:r>
              <a:rPr lang="it-IT" sz="2400" dirty="0">
                <a:latin typeface="Avenir Book" panose="02000503020000020003" pitchFamily="2" charset="0"/>
              </a:rPr>
              <a:t>, </a:t>
            </a:r>
            <a:r>
              <a:rPr lang="it-IT" sz="2400" dirty="0" err="1">
                <a:latin typeface="Avenir Book" panose="02000503020000020003" pitchFamily="2" charset="0"/>
              </a:rPr>
              <a:t>decision-making</a:t>
            </a:r>
            <a:r>
              <a:rPr lang="it-IT" sz="2400" dirty="0">
                <a:latin typeface="Avenir Book" panose="02000503020000020003" pitchFamily="2" charset="0"/>
              </a:rPr>
              <a:t> and voice. The </a:t>
            </a:r>
            <a:r>
              <a:rPr lang="it-IT" sz="2400" dirty="0" err="1">
                <a:latin typeface="Avenir Book" panose="02000503020000020003" pitchFamily="2" charset="0"/>
              </a:rPr>
              <a:t>survey</a:t>
            </a:r>
            <a:r>
              <a:rPr lang="it-IT" sz="2400" dirty="0">
                <a:latin typeface="Avenir Book" panose="02000503020000020003" pitchFamily="2" charset="0"/>
              </a:rPr>
              <a:t> data </a:t>
            </a:r>
            <a:r>
              <a:rPr lang="it-IT" sz="2400" dirty="0" err="1">
                <a:latin typeface="Avenir Book" panose="02000503020000020003" pitchFamily="2" charset="0"/>
              </a:rPr>
              <a:t>will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allow</a:t>
            </a:r>
            <a:r>
              <a:rPr lang="it-IT" sz="2400" dirty="0">
                <a:latin typeface="Avenir Book" panose="02000503020000020003" pitchFamily="2" charset="0"/>
              </a:rPr>
              <a:t> Jefferson Lab to </a:t>
            </a:r>
            <a:r>
              <a:rPr lang="it-IT" sz="2400" dirty="0" err="1">
                <a:latin typeface="Avenir Book" panose="02000503020000020003" pitchFamily="2" charset="0"/>
              </a:rPr>
              <a:t>make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decisions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based</a:t>
            </a:r>
            <a:r>
              <a:rPr lang="it-IT" sz="2400" dirty="0">
                <a:latin typeface="Avenir Book" panose="02000503020000020003" pitchFamily="2" charset="0"/>
              </a:rPr>
              <a:t> on data and assist leadership with </a:t>
            </a:r>
            <a:r>
              <a:rPr lang="it-IT" sz="2400" dirty="0" err="1">
                <a:latin typeface="Avenir Book" panose="02000503020000020003" pitchFamily="2" charset="0"/>
              </a:rPr>
              <a:t>understanding</a:t>
            </a:r>
            <a:r>
              <a:rPr lang="it-IT" sz="2400" dirty="0">
                <a:latin typeface="Avenir Book" panose="02000503020000020003" pitchFamily="2" charset="0"/>
              </a:rPr>
              <a:t> the culture and </a:t>
            </a:r>
            <a:r>
              <a:rPr lang="it-IT" sz="2400" dirty="0" err="1">
                <a:latin typeface="Avenir Book" panose="02000503020000020003" pitchFamily="2" charset="0"/>
              </a:rPr>
              <a:t>changes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needed</a:t>
            </a:r>
            <a:r>
              <a:rPr lang="it-IT" sz="2400" dirty="0">
                <a:latin typeface="Avenir Book" panose="02000503020000020003" pitchFamily="2" charset="0"/>
              </a:rPr>
              <a:t>. </a:t>
            </a:r>
            <a:r>
              <a:rPr lang="it-IT" sz="2400" dirty="0" err="1">
                <a:latin typeface="Avenir Book" panose="02000503020000020003" pitchFamily="2" charset="0"/>
              </a:rPr>
              <a:t>Results</a:t>
            </a:r>
            <a:r>
              <a:rPr lang="it-IT" sz="2400" dirty="0">
                <a:latin typeface="Avenir Book" panose="02000503020000020003" pitchFamily="2" charset="0"/>
              </a:rPr>
              <a:t> of the </a:t>
            </a:r>
            <a:r>
              <a:rPr lang="it-IT" sz="2400" dirty="0" err="1">
                <a:latin typeface="Avenir Book" panose="02000503020000020003" pitchFamily="2" charset="0"/>
              </a:rPr>
              <a:t>survey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will</a:t>
            </a:r>
            <a:r>
              <a:rPr lang="it-IT" sz="2400" dirty="0">
                <a:latin typeface="Avenir Book" panose="02000503020000020003" pitchFamily="2" charset="0"/>
              </a:rPr>
              <a:t> be </a:t>
            </a:r>
            <a:r>
              <a:rPr lang="it-IT" sz="2400" dirty="0" err="1">
                <a:latin typeface="Avenir Book" panose="02000503020000020003" pitchFamily="2" charset="0"/>
              </a:rPr>
              <a:t>shared</a:t>
            </a:r>
            <a:r>
              <a:rPr lang="it-IT" sz="2400" dirty="0">
                <a:latin typeface="Avenir Book" panose="02000503020000020003" pitchFamily="2" charset="0"/>
              </a:rPr>
              <a:t> with the Jefferson Lab community in Q3 2020.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venir Book" panose="02000503020000020003" pitchFamily="2" charset="0"/>
              </a:rPr>
              <a:t>The </a:t>
            </a:r>
            <a:r>
              <a:rPr lang="it-IT" sz="2400" dirty="0" err="1">
                <a:latin typeface="Avenir Book" panose="02000503020000020003" pitchFamily="2" charset="0"/>
              </a:rPr>
              <a:t>survey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will</a:t>
            </a:r>
            <a:r>
              <a:rPr lang="it-IT" sz="2400" dirty="0">
                <a:latin typeface="Avenir Book" panose="02000503020000020003" pitchFamily="2" charset="0"/>
              </a:rPr>
              <a:t> be </a:t>
            </a:r>
            <a:r>
              <a:rPr lang="it-IT" sz="2400" dirty="0" err="1">
                <a:latin typeface="Avenir Book" panose="02000503020000020003" pitchFamily="2" charset="0"/>
              </a:rPr>
              <a:t>active</a:t>
            </a:r>
            <a:r>
              <a:rPr lang="it-IT" sz="2400" dirty="0">
                <a:latin typeface="Avenir Book" panose="02000503020000020003" pitchFamily="2" charset="0"/>
              </a:rPr>
              <a:t> and open to </a:t>
            </a:r>
            <a:r>
              <a:rPr lang="it-IT" sz="2400" dirty="0" err="1">
                <a:latin typeface="Avenir Book" panose="02000503020000020003" pitchFamily="2" charset="0"/>
              </a:rPr>
              <a:t>all</a:t>
            </a:r>
            <a:r>
              <a:rPr lang="it-IT" sz="2400" dirty="0">
                <a:latin typeface="Avenir Book" panose="02000503020000020003" pitchFamily="2" charset="0"/>
              </a:rPr>
              <a:t> staff and </a:t>
            </a:r>
            <a:r>
              <a:rPr lang="it-IT" sz="2400" dirty="0" err="1">
                <a:latin typeface="Avenir Book" panose="02000503020000020003" pitchFamily="2" charset="0"/>
              </a:rPr>
              <a:t>Users</a:t>
            </a:r>
            <a:r>
              <a:rPr lang="it-IT" sz="2400" dirty="0">
                <a:latin typeface="Avenir Book" panose="02000503020000020003" pitchFamily="2" charset="0"/>
              </a:rPr>
              <a:t> </a:t>
            </a:r>
            <a:r>
              <a:rPr lang="it-IT" sz="2400" dirty="0" err="1">
                <a:latin typeface="Avenir Book" panose="02000503020000020003" pitchFamily="2" charset="0"/>
              </a:rPr>
              <a:t>until</a:t>
            </a:r>
            <a:r>
              <a:rPr lang="it-IT" sz="2400" dirty="0">
                <a:latin typeface="Avenir Book" panose="02000503020000020003" pitchFamily="2" charset="0"/>
              </a:rPr>
              <a:t> 11:59 p.m. EST, </a:t>
            </a:r>
            <a:r>
              <a:rPr lang="it-IT" sz="2400" dirty="0" err="1">
                <a:latin typeface="Avenir Book" panose="02000503020000020003" pitchFamily="2" charset="0"/>
              </a:rPr>
              <a:t>January</a:t>
            </a:r>
            <a:r>
              <a:rPr lang="it-IT" sz="2400" dirty="0">
                <a:latin typeface="Avenir Book" panose="02000503020000020003" pitchFamily="2" charset="0"/>
              </a:rPr>
              <a:t> 28, 2020.</a:t>
            </a: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673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Where we are with the 12 GeV program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FE8E8B-D9F9-314B-B0C4-65AA3E094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083154"/>
              </p:ext>
            </p:extLst>
          </p:nvPr>
        </p:nvGraphicFramePr>
        <p:xfrm>
          <a:off x="279938" y="1215542"/>
          <a:ext cx="8429896" cy="4805845"/>
        </p:xfrm>
        <a:graphic>
          <a:graphicData uri="http://schemas.openxmlformats.org/drawingml/2006/table">
            <a:tbl>
              <a:tblPr/>
              <a:tblGrid>
                <a:gridCol w="4511134">
                  <a:extLst>
                    <a:ext uri="{9D8B030D-6E8A-4147-A177-3AD203B41FA5}">
                      <a16:colId xmlns:a16="http://schemas.microsoft.com/office/drawing/2014/main" val="803227152"/>
                    </a:ext>
                  </a:extLst>
                </a:gridCol>
                <a:gridCol w="774639">
                  <a:extLst>
                    <a:ext uri="{9D8B030D-6E8A-4147-A177-3AD203B41FA5}">
                      <a16:colId xmlns:a16="http://schemas.microsoft.com/office/drawing/2014/main" val="2982361365"/>
                    </a:ext>
                  </a:extLst>
                </a:gridCol>
                <a:gridCol w="622749">
                  <a:extLst>
                    <a:ext uri="{9D8B030D-6E8A-4147-A177-3AD203B41FA5}">
                      <a16:colId xmlns:a16="http://schemas.microsoft.com/office/drawing/2014/main" val="3574069002"/>
                    </a:ext>
                  </a:extLst>
                </a:gridCol>
                <a:gridCol w="577182">
                  <a:extLst>
                    <a:ext uri="{9D8B030D-6E8A-4147-A177-3AD203B41FA5}">
                      <a16:colId xmlns:a16="http://schemas.microsoft.com/office/drawing/2014/main" val="4073112692"/>
                    </a:ext>
                  </a:extLst>
                </a:gridCol>
                <a:gridCol w="653127">
                  <a:extLst>
                    <a:ext uri="{9D8B030D-6E8A-4147-A177-3AD203B41FA5}">
                      <a16:colId xmlns:a16="http://schemas.microsoft.com/office/drawing/2014/main" val="4247424142"/>
                    </a:ext>
                  </a:extLst>
                </a:gridCol>
                <a:gridCol w="561993">
                  <a:extLst>
                    <a:ext uri="{9D8B030D-6E8A-4147-A177-3AD203B41FA5}">
                      <a16:colId xmlns:a16="http://schemas.microsoft.com/office/drawing/2014/main" val="1790933998"/>
                    </a:ext>
                  </a:extLst>
                </a:gridCol>
                <a:gridCol w="729072">
                  <a:extLst>
                    <a:ext uri="{9D8B030D-6E8A-4147-A177-3AD203B41FA5}">
                      <a16:colId xmlns:a16="http://schemas.microsoft.com/office/drawing/2014/main" val="3979502259"/>
                    </a:ext>
                  </a:extLst>
                </a:gridCol>
              </a:tblGrid>
              <a:tr h="3719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5268"/>
                  </a:ext>
                </a:extLst>
              </a:tr>
              <a:tr h="5511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221661"/>
                  </a:ext>
                </a:extLst>
              </a:tr>
              <a:tr h="3371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150.5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406.5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196666"/>
                  </a:ext>
                </a:extLst>
              </a:tr>
              <a:tr h="3371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092409"/>
                  </a:ext>
                </a:extLst>
              </a:tr>
              <a:tr h="3371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1427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14213"/>
                  </a:ext>
                </a:extLst>
              </a:tr>
              <a:tr h="3371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89836"/>
                  </a:ext>
                </a:extLst>
              </a:tr>
              <a:tr h="674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0848"/>
                  </a:ext>
                </a:extLst>
              </a:tr>
              <a:tr h="2975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1295.5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769.0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4658.5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21309"/>
                  </a:ext>
                </a:extLst>
              </a:tr>
              <a:tr h="2975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(includes MOLLER)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821.5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4138.5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874794"/>
                  </a:ext>
                </a:extLst>
              </a:tr>
              <a:tr h="364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1295.5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3580.5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49367"/>
                  </a:ext>
                </a:extLst>
              </a:tr>
              <a:tr h="304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MOLLER)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821.5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3060.5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225359"/>
                  </a:ext>
                </a:extLst>
              </a:tr>
              <a:tr h="2975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211.5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221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129.0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138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699.5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774761"/>
                  </a:ext>
                </a:extLst>
              </a:tr>
              <a:tr h="2975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805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597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321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2361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842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464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Near-threshold J/</a:t>
            </a:r>
            <a:r>
              <a:rPr lang="en-US" sz="3600" b="0" dirty="0">
                <a:solidFill>
                  <a:schemeClr val="accent1"/>
                </a:solidFill>
                <a:latin typeface="Symbol" pitchFamily="2" charset="2"/>
                <a:cs typeface="Avenir Black"/>
              </a:rPr>
              <a:t>y</a:t>
            </a:r>
            <a:r>
              <a:rPr lang="en-US" sz="36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photoproduction</a:t>
            </a:r>
            <a:endParaRPr lang="en-US" sz="36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6" name="Text Box 328">
            <a:extLst>
              <a:ext uri="{FF2B5EF4-FFF2-40B4-BE49-F238E27FC236}">
                <a16:creationId xmlns:a16="http://schemas.microsoft.com/office/drawing/2014/main" id="{67F1F4B8-AE81-FA4A-B133-C4A54DA80684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D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BC21D-E714-8C44-96FF-B07AEDA25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3" y="3529653"/>
            <a:ext cx="3664591" cy="2842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6784AF-D5DF-014E-B33E-B75ACD52F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64" y="3529653"/>
            <a:ext cx="4136327" cy="284410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8CD6ED8-A5B6-F046-B6A9-66D9965471D6}"/>
              </a:ext>
            </a:extLst>
          </p:cNvPr>
          <p:cNvSpPr txBox="1"/>
          <p:nvPr/>
        </p:nvSpPr>
        <p:spPr>
          <a:xfrm>
            <a:off x="-46757" y="825779"/>
            <a:ext cx="5828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GlueX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Collaboration,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A.Ali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et al  PRL 123, 072001 (Aug 2019)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78832A-667E-3F49-88EB-632F7D6AD0C0}"/>
              </a:ext>
            </a:extLst>
          </p:cNvPr>
          <p:cNvSpPr>
            <a:spLocks noGrp="1"/>
          </p:cNvSpPr>
          <p:nvPr/>
        </p:nvSpPr>
        <p:spPr>
          <a:xfrm>
            <a:off x="21771" y="1178343"/>
            <a:ext cx="9122229" cy="2126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Probes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gluonic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field in the nucleon at high 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     - measured cross section is larger than expected from two-gluon-exchange models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    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Cambria Math"/>
                <a:cs typeface="+mn-cs"/>
              </a:rPr>
              <a:t>agrees with theoretical calculations with large gluonic contribution to the mass of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Cambria Math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Search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LHCb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pentaquarks Pc produced in the s-channel: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/>
                <a:ea typeface="Cambria Math"/>
                <a:cs typeface="+mn-cs"/>
              </a:rPr>
              <a:t>→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Pc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/>
                <a:ea typeface="Cambria Math"/>
                <a:cs typeface="+mn-cs"/>
              </a:rPr>
              <a:t>→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J/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y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≈ 10GeV -no evidence found, model-dependent upper limits on Br(Pc  →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Cambria Math"/>
                <a:cs typeface="+mn-cs"/>
              </a:rPr>
              <a:t>J/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mbria Math"/>
                <a:cs typeface="+mn-cs"/>
              </a:rPr>
              <a:t>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Cambria Math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 of 2-4% at 90%CL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Published: 25% of statistics, full data set has been processed (about 2000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Cambria Math"/>
                <a:cs typeface="+mn-cs"/>
              </a:rPr>
              <a:t>J/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Cambria Math"/>
                <a:cs typeface="+mn-cs"/>
              </a:rPr>
              <a:t>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090EE-AD2F-4649-803E-BAD2FDF976A3}"/>
              </a:ext>
            </a:extLst>
          </p:cNvPr>
          <p:cNvSpPr txBox="1"/>
          <p:nvPr/>
        </p:nvSpPr>
        <p:spPr>
          <a:xfrm>
            <a:off x="5863409" y="825779"/>
            <a:ext cx="317321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p→J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ψ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+p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J/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ψ→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14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DIRC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DAAD79-9C80-AF45-82CD-3F2AA6248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013" y="1359718"/>
            <a:ext cx="2481945" cy="1326332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All bar boxes from SLAC installed </a:t>
            </a:r>
          </a:p>
          <a:p>
            <a:r>
              <a:rPr lang="en-US" sz="1600" dirty="0">
                <a:latin typeface="Avenir Book" panose="02000503020000020003" pitchFamily="2" charset="0"/>
              </a:rPr>
              <a:t>New mirror optics installed in photon detectors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C49EC-254F-2341-AF7E-F986A4F98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76"/>
          <a:stretch/>
        </p:blipFill>
        <p:spPr>
          <a:xfrm>
            <a:off x="2685960" y="990925"/>
            <a:ext cx="3617851" cy="226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CFEFC-C909-E24C-873A-5CADD7DFB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48" y="990925"/>
            <a:ext cx="2335766" cy="3119160"/>
          </a:xfrm>
          <a:prstGeom prst="rect">
            <a:avLst/>
          </a:prstGeom>
        </p:spPr>
      </p:pic>
      <p:sp>
        <p:nvSpPr>
          <p:cNvPr id="8" name="Text Box 328">
            <a:extLst>
              <a:ext uri="{FF2B5EF4-FFF2-40B4-BE49-F238E27FC236}">
                <a16:creationId xmlns:a16="http://schemas.microsoft.com/office/drawing/2014/main" id="{FCD1D592-BF4D-F24C-B6A8-0FD8EB354AE1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D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61A60-4E94-2E4A-91F1-1AC34E62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809" y="3466505"/>
            <a:ext cx="3281264" cy="2792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575A8-B2FE-E84F-96A0-F86185DB9D2D}"/>
              </a:ext>
            </a:extLst>
          </p:cNvPr>
          <p:cNvSpPr txBox="1">
            <a:spLocks/>
          </p:cNvSpPr>
          <p:nvPr/>
        </p:nvSpPr>
        <p:spPr>
          <a:xfrm>
            <a:off x="244148" y="4242525"/>
            <a:ext cx="2997073" cy="23764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Cherenkov photon performance: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Hit patterns match the expected distributions from simulation</a:t>
            </a:r>
          </a:p>
          <a:p>
            <a:pPr marL="514350" lvl="1" indent="-171450" defTabSz="685800">
              <a:spcBef>
                <a:spcPts val="375"/>
              </a:spcBef>
            </a:pPr>
            <a:r>
              <a:rPr lang="en-US" sz="1600" dirty="0">
                <a:solidFill>
                  <a:prstClr val="black"/>
                </a:solidFill>
                <a:latin typeface="Avenir Book" panose="02000503020000020003" pitchFamily="2" charset="0"/>
              </a:rPr>
              <a:t>Single photon resolution meets particle ID requirements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3FB7E81B-30A8-194B-8979-CE15EE35E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506498" y="3752691"/>
            <a:ext cx="2792471" cy="222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4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MOLLER – last six months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0623A-80D5-9D44-943A-68A048E0E315}"/>
              </a:ext>
            </a:extLst>
          </p:cNvPr>
          <p:cNvSpPr txBox="1"/>
          <p:nvPr/>
        </p:nvSpPr>
        <p:spPr>
          <a:xfrm>
            <a:off x="76200" y="990600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June 2020 – Regular monthly DOE Project phone calls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August – OPC funding started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Prepare CDR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Prepare for CD1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November – Internal Cost Review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Endorsed cost estimate, contingency and risk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December – Convened Change Control Board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Chose magnet coils in vacuum (vs. helium)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December – Moller Design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January – Director’s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Early 2020? - CD1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B78CA-F52A-2C4B-8206-7F8BBB94D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22" y="4195085"/>
            <a:ext cx="5213350" cy="2272251"/>
          </a:xfrm>
          <a:prstGeom prst="rect">
            <a:avLst/>
          </a:prstGeom>
        </p:spPr>
      </p:pic>
      <p:sp>
        <p:nvSpPr>
          <p:cNvPr id="7" name="Text Box 328">
            <a:extLst>
              <a:ext uri="{FF2B5EF4-FFF2-40B4-BE49-F238E27FC236}">
                <a16:creationId xmlns:a16="http://schemas.microsoft.com/office/drawing/2014/main" id="{00872BE0-49DA-2342-88EF-4DF12DAC87D8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50535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Recent </a:t>
            </a:r>
            <a:r>
              <a:rPr lang="en-US" sz="38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SoLID</a:t>
            </a:r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Activities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3A944-74AA-6146-A3C2-32E892415993}"/>
              </a:ext>
            </a:extLst>
          </p:cNvPr>
          <p:cNvSpPr txBox="1"/>
          <p:nvPr/>
        </p:nvSpPr>
        <p:spPr>
          <a:xfrm>
            <a:off x="0" y="53340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Updated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pCDR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, updated cost estimate, range, schedule with detailed Work Breakdown 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September – Director’s review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December – Received funding for Pre-R&amp;D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High rate Cherenkov detector studies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DAQ tests – high rate and trigger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GEM readout tests (Use VMM3 chip instead of APV25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Anticipating Science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CLEO-II magnet refurbish - capital equipment funding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Received outer steel from Cornell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Work defined and started to prepare for cool-down and low-power tests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Cryo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reservoir (based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standard) near ready for procurement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Detector Support Group started instrumentation rack and control software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FE254-0848-BB42-BD3A-C44F0966C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1274105"/>
            <a:ext cx="2743200" cy="1877856"/>
          </a:xfrm>
          <a:prstGeom prst="rect">
            <a:avLst/>
          </a:prstGeom>
        </p:spPr>
      </p:pic>
      <p:sp>
        <p:nvSpPr>
          <p:cNvPr id="7" name="Text Box 328">
            <a:extLst>
              <a:ext uri="{FF2B5EF4-FFF2-40B4-BE49-F238E27FC236}">
                <a16:creationId xmlns:a16="http://schemas.microsoft.com/office/drawing/2014/main" id="{1F8EAE47-8636-BA42-8A68-AF0ED6141D5C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75274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28405" y="653990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CLAS12 2020 Runs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8BAD93-14B5-2146-9057-2077A0202A22}"/>
              </a:ext>
            </a:extLst>
          </p:cNvPr>
          <p:cNvSpPr/>
          <p:nvPr/>
        </p:nvSpPr>
        <p:spPr>
          <a:xfrm>
            <a:off x="-1" y="846961"/>
            <a:ext cx="6879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RG-B: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January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Nuclear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Target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Tests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: 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February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2-8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BoNUS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: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February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12-May 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F83E15-27D5-CE4A-BAA9-8DDCBC2C42C3}"/>
              </a:ext>
            </a:extLst>
          </p:cNvPr>
          <p:cNvSpPr/>
          <p:nvPr/>
        </p:nvSpPr>
        <p:spPr>
          <a:xfrm>
            <a:off x="68029" y="1847658"/>
            <a:ext cx="4426857" cy="470898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Nuclear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Target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Tests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Measure occupancies and the leakage currents in the silicon sensor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Validate Simulation by measuring radiation dose at various locations around the target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Safe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operation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of the SVT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requires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good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estimate of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physical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backgrounds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radiation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exposure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E096B9-ECD2-9D48-BDF6-BC8926D961F3}"/>
              </a:ext>
            </a:extLst>
          </p:cNvPr>
          <p:cNvSpPr/>
          <p:nvPr/>
        </p:nvSpPr>
        <p:spPr>
          <a:xfrm>
            <a:off x="4762965" y="1847658"/>
            <a:ext cx="4381033" cy="464742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BoNUS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2908DF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Validate F2n/F2p ratio by tagging almost unbound neutrons using detection of low momentum protons in a radial TPC (RTPC)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</p:txBody>
      </p:sp>
      <p:grpSp>
        <p:nvGrpSpPr>
          <p:cNvPr id="38" name="Picture 61">
            <a:extLst>
              <a:ext uri="{FF2B5EF4-FFF2-40B4-BE49-F238E27FC236}">
                <a16:creationId xmlns:a16="http://schemas.microsoft.com/office/drawing/2014/main" id="{119407A9-9E23-154D-AFBD-F894ACE627AD}"/>
              </a:ext>
            </a:extLst>
          </p:cNvPr>
          <p:cNvGrpSpPr/>
          <p:nvPr/>
        </p:nvGrpSpPr>
        <p:grpSpPr>
          <a:xfrm>
            <a:off x="6489465" y="3761779"/>
            <a:ext cx="2418651" cy="2365051"/>
            <a:chOff x="0" y="1899"/>
            <a:chExt cx="2418649" cy="2365050"/>
          </a:xfrm>
        </p:grpSpPr>
        <p:sp>
          <p:nvSpPr>
            <p:cNvPr id="39" name="Rectangle">
              <a:extLst>
                <a:ext uri="{FF2B5EF4-FFF2-40B4-BE49-F238E27FC236}">
                  <a16:creationId xmlns:a16="http://schemas.microsoft.com/office/drawing/2014/main" id="{307C0FA7-60F1-8B4D-B282-E2830F60A135}"/>
                </a:ext>
              </a:extLst>
            </p:cNvPr>
            <p:cNvSpPr/>
            <p:nvPr/>
          </p:nvSpPr>
          <p:spPr>
            <a:xfrm>
              <a:off x="0" y="58613"/>
              <a:ext cx="2418650" cy="23083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sym typeface="Gill Sans MT"/>
              </a:endParaRPr>
            </a:p>
          </p:txBody>
        </p:sp>
        <p:pic>
          <p:nvPicPr>
            <p:cNvPr id="40" name="image54.tif" descr="image54.tif">
              <a:extLst>
                <a:ext uri="{FF2B5EF4-FFF2-40B4-BE49-F238E27FC236}">
                  <a16:creationId xmlns:a16="http://schemas.microsoft.com/office/drawing/2014/main" id="{0105203B-8D3F-7749-9310-53564813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838" b="1314"/>
            <a:stretch>
              <a:fillRect/>
            </a:stretch>
          </p:blipFill>
          <p:spPr>
            <a:xfrm>
              <a:off x="0" y="1899"/>
              <a:ext cx="2418650" cy="2333960"/>
            </a:xfrm>
            <a:prstGeom prst="rect">
              <a:avLst/>
            </a:prstGeom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41" name="TextBox 62">
            <a:extLst>
              <a:ext uri="{FF2B5EF4-FFF2-40B4-BE49-F238E27FC236}">
                <a16:creationId xmlns:a16="http://schemas.microsoft.com/office/drawing/2014/main" id="{622950DB-F41E-7247-A28E-B58E22715737}"/>
              </a:ext>
            </a:extLst>
          </p:cNvPr>
          <p:cNvSpPr txBox="1"/>
          <p:nvPr/>
        </p:nvSpPr>
        <p:spPr>
          <a:xfrm>
            <a:off x="7169351" y="3832816"/>
            <a:ext cx="1480200" cy="646331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Projected results for d(x)/u(x)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at CLAS12</a:t>
            </a:r>
          </a:p>
        </p:txBody>
      </p:sp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B1DFC77D-42CB-AE4F-AD02-6B912FFA7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7801" y="4178793"/>
            <a:ext cx="953354" cy="89443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11">
            <a:extLst>
              <a:ext uri="{FF2B5EF4-FFF2-40B4-BE49-F238E27FC236}">
                <a16:creationId xmlns:a16="http://schemas.microsoft.com/office/drawing/2014/main" id="{CBB1664B-F5EE-D243-9957-FFEED1AA7A6E}"/>
              </a:ext>
            </a:extLst>
          </p:cNvPr>
          <p:cNvSpPr txBox="1"/>
          <p:nvPr/>
        </p:nvSpPr>
        <p:spPr>
          <a:xfrm>
            <a:off x="5043966" y="3475377"/>
            <a:ext cx="977189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AE0A2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e</a:t>
            </a:r>
            <a:r>
              <a:rPr kumimoji="0" sz="1500" b="0" i="0" u="none" strike="noStrike" kern="1200" cap="none" spc="0" normalizeH="0" baseline="3000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-</a:t>
            </a:r>
            <a:r>
              <a:rPr kumimoji="0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D→e</a:t>
            </a:r>
            <a:r>
              <a:rPr kumimoji="0" sz="1500" b="0" i="0" u="none" strike="noStrike" kern="1200" cap="none" spc="0" normalizeH="0" baseline="3000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-</a:t>
            </a:r>
            <a:r>
              <a:rPr kumimoji="0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p</a:t>
            </a:r>
            <a:r>
              <a:rPr kumimoji="0" sz="1500" b="0" i="0" u="none" strike="noStrike" kern="1200" cap="none" spc="0" normalizeH="0" baseline="-2500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</a:t>
            </a:r>
            <a:r>
              <a:rPr kumimoji="0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AE0A24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X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AE0A24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pic>
        <p:nvPicPr>
          <p:cNvPr id="44" name="Picture 40" descr="Picture 40">
            <a:extLst>
              <a:ext uri="{FF2B5EF4-FFF2-40B4-BE49-F238E27FC236}">
                <a16:creationId xmlns:a16="http://schemas.microsoft.com/office/drawing/2014/main" id="{CA6806C5-93E1-BE4A-9189-2298E7A80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6363" y="5165929"/>
            <a:ext cx="1577645" cy="9660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6742D6-45EB-FD40-A895-68E10DDAA9A6}"/>
              </a:ext>
            </a:extLst>
          </p:cNvPr>
          <p:cNvSpPr/>
          <p:nvPr/>
        </p:nvSpPr>
        <p:spPr>
          <a:xfrm>
            <a:off x="4766677" y="5129321"/>
            <a:ext cx="693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RTPC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Heavy" panose="02000503020000020003" pitchFamily="2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14CBD02-B3A2-0C43-AD1B-094E9806D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29" y="3673376"/>
            <a:ext cx="3486145" cy="1963049"/>
          </a:xfrm>
          <a:prstGeom prst="rect">
            <a:avLst/>
          </a:prstGeom>
        </p:spPr>
      </p:pic>
      <p:sp>
        <p:nvSpPr>
          <p:cNvPr id="46" name="Text Box 328">
            <a:extLst>
              <a:ext uri="{FF2B5EF4-FFF2-40B4-BE49-F238E27FC236}">
                <a16:creationId xmlns:a16="http://schemas.microsoft.com/office/drawing/2014/main" id="{63988EDE-D21B-254B-B72D-C240B3742258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B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10781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Neutral Particle Spectrometer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 Box 328">
            <a:extLst>
              <a:ext uri="{FF2B5EF4-FFF2-40B4-BE49-F238E27FC236}">
                <a16:creationId xmlns:a16="http://schemas.microsoft.com/office/drawing/2014/main" id="{A1BFC929-EA1D-E245-A766-D23ED5BB30E2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EF1AF-69C9-0945-A058-B99958F9613F}"/>
              </a:ext>
            </a:extLst>
          </p:cNvPr>
          <p:cNvSpPr txBox="1"/>
          <p:nvPr/>
        </p:nvSpPr>
        <p:spPr>
          <a:xfrm>
            <a:off x="152400" y="887173"/>
            <a:ext cx="596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NPS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Expts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08DF"/>
                </a:solidFill>
                <a:effectLst/>
                <a:uLnTx/>
                <a:uFillTx/>
                <a:latin typeface="Avenir Heavy" panose="02000503020000020003" pitchFamily="2" charset="0"/>
                <a:ea typeface="+mn-ea"/>
                <a:cs typeface="+mn-cs"/>
              </a:rPr>
              <a:t> E12-13-010/E13-13-007, E12-14-003/E12-14-005) passed ERR, beam time request submitted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07099-F289-234E-B68C-8C68DF4EAACC}"/>
              </a:ext>
            </a:extLst>
          </p:cNvPr>
          <p:cNvSpPr txBox="1"/>
          <p:nvPr/>
        </p:nvSpPr>
        <p:spPr>
          <a:xfrm>
            <a:off x="171189" y="1868753"/>
            <a:ext cx="59662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NPS Sweep magnet (CUA/ODU MRI) mapped in test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Calorimeter frame designed (Orsay).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Crystal testing ongoing (CUA).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Crytur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PbWO4 crystals in production, 464 received (of which 64 are for Hall D/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 and tested. 500 more coming. NIM paper on crystals accepted.  arXiv:1911.11577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Base fabrication (Ohio) complete, PMTs on hand.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Software/DAQ development ongoing (Orsay, JMU, Glasgow,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6C3D9-2FD5-2D4D-816C-65A98B9F2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60" y="5046133"/>
            <a:ext cx="3158251" cy="794657"/>
          </a:xfrm>
          <a:prstGeom prst="rect">
            <a:avLst/>
          </a:prstGeom>
        </p:spPr>
      </p:pic>
      <p:pic>
        <p:nvPicPr>
          <p:cNvPr id="9" name="Image 21">
            <a:extLst>
              <a:ext uri="{FF2B5EF4-FFF2-40B4-BE49-F238E27FC236}">
                <a16:creationId xmlns:a16="http://schemas.microsoft.com/office/drawing/2014/main" id="{C6D58227-7D56-1A47-9E86-DA0D14494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6" y="4644720"/>
            <a:ext cx="2743200" cy="2125980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4783ED83-2512-3649-95B6-3974FF9AD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3" y="5558767"/>
            <a:ext cx="2925053" cy="1113436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B845684-3B60-6541-8704-C36D54D80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4" y="818540"/>
            <a:ext cx="2959224" cy="1848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7F42E77E-390A-7944-A900-2AE83371C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4287" r="3236" b="10267"/>
          <a:stretch/>
        </p:blipFill>
        <p:spPr>
          <a:xfrm>
            <a:off x="6213710" y="2790857"/>
            <a:ext cx="2803288" cy="17230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06154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Compact </a:t>
            </a:r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Photon Source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Text Box 328">
            <a:extLst>
              <a:ext uri="{FF2B5EF4-FFF2-40B4-BE49-F238E27FC236}">
                <a16:creationId xmlns:a16="http://schemas.microsoft.com/office/drawing/2014/main" id="{9D6C58C6-4055-CE41-9E41-E606623D120B}"/>
              </a:ext>
            </a:extLst>
          </p:cNvPr>
          <p:cNvSpPr txBox="1"/>
          <p:nvPr/>
        </p:nvSpPr>
        <p:spPr>
          <a:xfrm>
            <a:off x="7710910" y="122242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Hall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F5749-8154-3C4F-9041-798E6E94430B}"/>
              </a:ext>
            </a:extLst>
          </p:cNvPr>
          <p:cNvSpPr txBox="1"/>
          <p:nvPr/>
        </p:nvSpPr>
        <p:spPr>
          <a:xfrm>
            <a:off x="-1" y="917895"/>
            <a:ext cx="90047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" panose="020B0604020202020204" pitchFamily="34" charset="0"/>
              </a:rPr>
              <a:t>Combines in a single shielded assembly all elements necessary for the production of high-intensity photon beams and ensures that the operational dose rates are acceptable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" panose="020B0604020202020204" pitchFamily="34" charset="0"/>
              </a:rPr>
              <a:t>Optimized to minimize weight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CPS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concept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successfully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passed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a Technical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Review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in 2018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" panose="020B0604020202020204" pitchFamily="34" charset="0"/>
              </a:rPr>
              <a:t>Magnet CAD design and preliminary drawings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" panose="020B0604020202020204" pitchFamily="34" charset="0"/>
              </a:rPr>
              <a:t>CPS article submitted to NIMA (arXiv:1912.07355). Article has authors from both Hall C (CPS for polarized target experiments) and Hall D (CPS for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84B00-5687-4C4C-A37A-866CA4AC5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7" y="4428423"/>
            <a:ext cx="4464938" cy="1575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93C7D-718F-AB4B-8227-1EE0A2776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56" y="4029781"/>
            <a:ext cx="3443036" cy="258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CEBAF Operation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ACE7FB6-648F-3C46-B731-68D27D519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00102"/>
              </p:ext>
            </p:extLst>
          </p:nvPr>
        </p:nvGraphicFramePr>
        <p:xfrm>
          <a:off x="1069987" y="849717"/>
          <a:ext cx="6849798" cy="429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718839C-3915-854A-B7C8-3CD0B41050F0}"/>
              </a:ext>
            </a:extLst>
          </p:cNvPr>
          <p:cNvSpPr txBox="1"/>
          <p:nvPr/>
        </p:nvSpPr>
        <p:spPr>
          <a:xfrm>
            <a:off x="137886" y="5138309"/>
            <a:ext cx="8868228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dirty="0" err="1">
                <a:latin typeface="Avenir Book" panose="02000503020000020003" pitchFamily="2" charset="0"/>
              </a:rPr>
              <a:t>Cebaf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is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approaching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optimal weeks of operation: 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working towards 34 weeks of reliable operations</a:t>
            </a:r>
            <a:endParaRPr lang="en-US" dirty="0">
              <a:latin typeface="Avenir Book" panose="02000503020000020003" pitchFamily="2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FY20 operations planning incorporates installation of replacement 2K Cold Box</a:t>
            </a:r>
          </a:p>
        </p:txBody>
      </p:sp>
    </p:spTree>
    <p:extLst>
      <p:ext uri="{BB962C8B-B14F-4D97-AF65-F5344CB8AC3E}">
        <p14:creationId xmlns:p14="http://schemas.microsoft.com/office/powerpoint/2010/main" val="269524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Jefferson Lab Budget Status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362C75A-3723-D041-9646-BD45B5EDC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79" y="1051671"/>
            <a:ext cx="4249633" cy="2464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venir Book" panose="02000503020000020003" pitchFamily="2" charset="0"/>
              </a:rPr>
              <a:t>Recent challenge has been achieving adequate funding to fully operate our facility and address infrastructure and reliability limitations </a:t>
            </a:r>
          </a:p>
          <a:p>
            <a:r>
              <a:rPr lang="en-US" sz="1800" dirty="0">
                <a:latin typeface="Avenir Book" panose="02000503020000020003" pitchFamily="2" charset="0"/>
              </a:rPr>
              <a:t>Operations funding was increased in FY18 and FY19 </a:t>
            </a:r>
            <a:r>
              <a:rPr lang="en-US" sz="1800" dirty="0" err="1">
                <a:latin typeface="Avenir Book" panose="02000503020000020003" pitchFamily="2" charset="0"/>
              </a:rPr>
              <a:t>approps</a:t>
            </a:r>
            <a:r>
              <a:rPr lang="en-US" sz="1800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0E18C-A0A6-C04E-86BF-66E35020313E}"/>
              </a:ext>
            </a:extLst>
          </p:cNvPr>
          <p:cNvSpPr txBox="1">
            <a:spLocks/>
          </p:cNvSpPr>
          <p:nvPr/>
        </p:nvSpPr>
        <p:spPr>
          <a:xfrm>
            <a:off x="268579" y="4633545"/>
            <a:ext cx="8655533" cy="2094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venir Book" panose="02000503020000020003" pitchFamily="2" charset="0"/>
              </a:rPr>
              <a:t>FY20 DOE-NP funding of $713M is a 3.3% increase relative to FY19 ($690M)</a:t>
            </a:r>
          </a:p>
          <a:p>
            <a:pPr lvl="1"/>
            <a:r>
              <a:rPr lang="en-US" sz="1600" dirty="0">
                <a:latin typeface="Avenir Book" panose="02000503020000020003" pitchFamily="2" charset="0"/>
              </a:rPr>
              <a:t>Operations and maintenance is up 7.3% ($660M vs. $615M), construction reduced from $75M to $53M reflecting FRIB </a:t>
            </a:r>
            <a:r>
              <a:rPr lang="en-US" sz="1600" dirty="0" err="1">
                <a:latin typeface="Avenir Book" panose="02000503020000020003" pitchFamily="2" charset="0"/>
              </a:rPr>
              <a:t>rolloff</a:t>
            </a:r>
            <a:r>
              <a:rPr lang="en-US" sz="1600" dirty="0">
                <a:latin typeface="Avenir Book" panose="02000503020000020003" pitchFamily="2" charset="0"/>
              </a:rPr>
              <a:t>, including $1M for EIC</a:t>
            </a:r>
            <a:endParaRPr lang="en-US" sz="1800" dirty="0">
              <a:latin typeface="Avenir Book" panose="02000503020000020003" pitchFamily="2" charset="0"/>
            </a:endParaRPr>
          </a:p>
          <a:p>
            <a:r>
              <a:rPr lang="en-US" sz="1800" dirty="0">
                <a:latin typeface="Avenir Book" panose="02000503020000020003" pitchFamily="2" charset="0"/>
              </a:rPr>
              <a:t>MOLLER TPC funding $2M in FY20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9BCED7-DE28-BA4C-AB81-E43F80B81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568261"/>
              </p:ext>
            </p:extLst>
          </p:nvPr>
        </p:nvGraphicFramePr>
        <p:xfrm>
          <a:off x="390305" y="3416959"/>
          <a:ext cx="41279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977">
                  <a:extLst>
                    <a:ext uri="{9D8B030D-6E8A-4147-A177-3AD203B41FA5}">
                      <a16:colId xmlns:a16="http://schemas.microsoft.com/office/drawing/2014/main" val="1908170523"/>
                    </a:ext>
                  </a:extLst>
                </a:gridCol>
                <a:gridCol w="1031977">
                  <a:extLst>
                    <a:ext uri="{9D8B030D-6E8A-4147-A177-3AD203B41FA5}">
                      <a16:colId xmlns:a16="http://schemas.microsoft.com/office/drawing/2014/main" val="1842533296"/>
                    </a:ext>
                  </a:extLst>
                </a:gridCol>
                <a:gridCol w="1031977">
                  <a:extLst>
                    <a:ext uri="{9D8B030D-6E8A-4147-A177-3AD203B41FA5}">
                      <a16:colId xmlns:a16="http://schemas.microsoft.com/office/drawing/2014/main" val="60627904"/>
                    </a:ext>
                  </a:extLst>
                </a:gridCol>
                <a:gridCol w="1031977">
                  <a:extLst>
                    <a:ext uri="{9D8B030D-6E8A-4147-A177-3AD203B41FA5}">
                      <a16:colId xmlns:a16="http://schemas.microsoft.com/office/drawing/2014/main" val="1046658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FY16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7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2532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003B67-EB3B-A047-BFD8-99A31ECBA86E}"/>
              </a:ext>
            </a:extLst>
          </p:cNvPr>
          <p:cNvSpPr txBox="1"/>
          <p:nvPr/>
        </p:nvSpPr>
        <p:spPr>
          <a:xfrm>
            <a:off x="403752" y="3025126"/>
            <a:ext cx="440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Jefferson Lab Nuclear Physics funding ($M)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33F40-620A-C74E-B7C5-8A959AB62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14" y="1107273"/>
            <a:ext cx="4285536" cy="266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93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PREX-2 / CREX: </a:t>
            </a:r>
            <a:r>
              <a:rPr lang="en-US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Neutron skin of </a:t>
            </a:r>
            <a:r>
              <a:rPr lang="en-US" b="0" baseline="3000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208</a:t>
            </a:r>
            <a:r>
              <a:rPr lang="en-US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Pb and </a:t>
            </a:r>
            <a:r>
              <a:rPr lang="en-US" b="0" baseline="3000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48</a:t>
            </a:r>
            <a:r>
              <a:rPr lang="en-US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Ca</a:t>
            </a:r>
            <a:endParaRPr lang="en-US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B598790-1CB1-004D-81EF-B420DA517720}"/>
              </a:ext>
            </a:extLst>
          </p:cNvPr>
          <p:cNvSpPr txBox="1">
            <a:spLocks/>
          </p:cNvSpPr>
          <p:nvPr/>
        </p:nvSpPr>
        <p:spPr>
          <a:xfrm>
            <a:off x="8719229" y="6592632"/>
            <a:ext cx="164824" cy="2463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8" name="PREX-2…">
            <a:extLst>
              <a:ext uri="{FF2B5EF4-FFF2-40B4-BE49-F238E27FC236}">
                <a16:creationId xmlns:a16="http://schemas.microsoft.com/office/drawing/2014/main" id="{8791C42E-1DB1-A442-B6FD-B20A2E3A6FFD}"/>
              </a:ext>
            </a:extLst>
          </p:cNvPr>
          <p:cNvSpPr txBox="1"/>
          <p:nvPr/>
        </p:nvSpPr>
        <p:spPr>
          <a:xfrm>
            <a:off x="133420" y="1434397"/>
            <a:ext cx="5934774" cy="1639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680" tIns="34680" rIns="34680" bIns="34680" anchor="ctr">
            <a:spAutoFit/>
          </a:bodyPr>
          <a:lstStyle/>
          <a:p>
            <a:pPr>
              <a:defRPr b="1"/>
            </a:pPr>
            <a:r>
              <a:rPr b="1" dirty="0">
                <a:solidFill>
                  <a:srgbClr val="2908DF"/>
                </a:solidFill>
                <a:latin typeface="Avenir Heavy" panose="02000503020000020003" pitchFamily="2" charset="0"/>
              </a:rPr>
              <a:t>PREX-2</a:t>
            </a:r>
          </a:p>
          <a:p>
            <a:pPr marL="196706" indent="-156065">
              <a:buSzPct val="100000"/>
              <a:buChar char="•"/>
              <a:defRPr sz="2000"/>
            </a:pPr>
            <a:r>
              <a:rPr lang="it-IT" sz="1400" dirty="0">
                <a:latin typeface="Avenir Book" panose="02000503020000020003" pitchFamily="2" charset="0"/>
              </a:rPr>
              <a:t>I</a:t>
            </a:r>
            <a:r>
              <a:rPr sz="1400" dirty="0" err="1">
                <a:latin typeface="Avenir Book" panose="02000503020000020003" pitchFamily="2" charset="0"/>
              </a:rPr>
              <a:t>nstalled</a:t>
            </a:r>
            <a:r>
              <a:rPr sz="1400" dirty="0">
                <a:latin typeface="Avenir Book" panose="02000503020000020003" pitchFamily="2" charset="0"/>
              </a:rPr>
              <a:t> </a:t>
            </a:r>
            <a:r>
              <a:rPr lang="en-US" sz="1400" dirty="0">
                <a:latin typeface="Avenir Book" panose="02000503020000020003" pitchFamily="2" charset="0"/>
              </a:rPr>
              <a:t>in </a:t>
            </a:r>
            <a:r>
              <a:rPr sz="1400" dirty="0">
                <a:latin typeface="Avenir Book" panose="02000503020000020003" pitchFamily="2" charset="0"/>
              </a:rPr>
              <a:t>spring 2019, ran</a:t>
            </a:r>
            <a:r>
              <a:rPr lang="en-US" sz="1400" dirty="0">
                <a:latin typeface="Avenir Book" panose="02000503020000020003" pitchFamily="2" charset="0"/>
              </a:rPr>
              <a:t> in </a:t>
            </a:r>
            <a:r>
              <a:rPr sz="1400" dirty="0">
                <a:latin typeface="Avenir Book" panose="02000503020000020003" pitchFamily="2" charset="0"/>
              </a:rPr>
              <a:t>summer 2019</a:t>
            </a:r>
          </a:p>
          <a:p>
            <a:pPr marL="196706" indent="-156065">
              <a:buSzPct val="100000"/>
              <a:buChar char="•"/>
              <a:defRPr sz="2000"/>
            </a:pPr>
            <a:r>
              <a:rPr sz="1400" dirty="0">
                <a:latin typeface="Avenir Book" panose="02000503020000020003" pitchFamily="2" charset="0"/>
              </a:rPr>
              <a:t>Major experimental challenge: 5 GHz rate</a:t>
            </a:r>
            <a:r>
              <a:rPr lang="en-US" sz="1400" dirty="0">
                <a:latin typeface="Avenir Book" panose="02000503020000020003" pitchFamily="2" charset="0"/>
              </a:rPr>
              <a:t> (2/3 of </a:t>
            </a:r>
            <a:r>
              <a:rPr lang="en-US" sz="1400" dirty="0" err="1">
                <a:latin typeface="Avenir Book" panose="02000503020000020003" pitchFamily="2" charset="0"/>
              </a:rPr>
              <a:t>Qweak</a:t>
            </a:r>
            <a:r>
              <a:rPr lang="en-US" sz="1400" dirty="0">
                <a:latin typeface="Avenir Book" panose="02000503020000020003" pitchFamily="2" charset="0"/>
              </a:rPr>
              <a:t>,</a:t>
            </a:r>
            <a:r>
              <a:rPr sz="1400" dirty="0">
                <a:latin typeface="Avenir Book" panose="02000503020000020003" pitchFamily="2" charset="0"/>
              </a:rPr>
              <a:t> </a:t>
            </a:r>
            <a:r>
              <a:rPr lang="en-US" sz="1400" dirty="0">
                <a:latin typeface="Avenir Book" panose="02000503020000020003" pitchFamily="2" charset="0"/>
              </a:rPr>
              <a:t>but </a:t>
            </a:r>
            <a:r>
              <a:rPr sz="1400" dirty="0">
                <a:latin typeface="Avenir Book" panose="02000503020000020003" pitchFamily="2" charset="0"/>
              </a:rPr>
              <a:t>with </a:t>
            </a:r>
            <a:r>
              <a:rPr lang="en-US" sz="1400" dirty="0">
                <a:latin typeface="Avenir Book" panose="02000503020000020003" pitchFamily="2" charset="0"/>
              </a:rPr>
              <a:t>~</a:t>
            </a:r>
            <a:r>
              <a:rPr sz="1400" dirty="0">
                <a:latin typeface="Avenir Book" panose="02000503020000020003" pitchFamily="2" charset="0"/>
              </a:rPr>
              <a:t>10x </a:t>
            </a:r>
            <a:r>
              <a:rPr lang="en-US" sz="1400" dirty="0">
                <a:latin typeface="Avenir Book" panose="02000503020000020003" pitchFamily="2" charset="0"/>
              </a:rPr>
              <a:t>the </a:t>
            </a:r>
            <a:r>
              <a:rPr sz="1400" dirty="0">
                <a:latin typeface="Avenir Book" panose="02000503020000020003" pitchFamily="2" charset="0"/>
              </a:rPr>
              <a:t>beam sensitivity</a:t>
            </a:r>
            <a:r>
              <a:rPr lang="en-US" sz="1400" dirty="0">
                <a:latin typeface="Avenir Book" panose="02000503020000020003" pitchFamily="2" charset="0"/>
              </a:rPr>
              <a:t>)</a:t>
            </a:r>
            <a:endParaRPr sz="1400" dirty="0">
              <a:latin typeface="Avenir Book" panose="02000503020000020003" pitchFamily="2" charset="0"/>
            </a:endParaRPr>
          </a:p>
          <a:p>
            <a:pPr marL="196706" indent="-156065">
              <a:buSzPct val="100000"/>
              <a:buChar char="•"/>
              <a:defRPr sz="2000"/>
            </a:pPr>
            <a:r>
              <a:rPr sz="1400" dirty="0">
                <a:latin typeface="Avenir Book" panose="02000503020000020003" pitchFamily="2" charset="0"/>
              </a:rPr>
              <a:t>Radiation shielding, target, beam asymmetry control - all as designed</a:t>
            </a:r>
          </a:p>
          <a:p>
            <a:pPr marL="196706" indent="-156065">
              <a:buSzPct val="100000"/>
              <a:buChar char="•"/>
              <a:defRPr sz="2000"/>
            </a:pPr>
            <a:r>
              <a:rPr sz="1400" dirty="0">
                <a:latin typeface="Avenir Book" panose="02000503020000020003" pitchFamily="2" charset="0"/>
              </a:rPr>
              <a:t>75% of proposed data taken, </a:t>
            </a:r>
            <a:r>
              <a:rPr sz="1400" dirty="0" err="1">
                <a:latin typeface="Avenir Book" panose="02000503020000020003" pitchFamily="2" charset="0"/>
              </a:rPr>
              <a:t>δA</a:t>
            </a:r>
            <a:r>
              <a:rPr sz="1400" baseline="-5999" dirty="0" err="1">
                <a:latin typeface="Avenir Book" panose="02000503020000020003" pitchFamily="2" charset="0"/>
              </a:rPr>
              <a:t>PV</a:t>
            </a:r>
            <a:r>
              <a:rPr sz="1400" baseline="-5999" dirty="0">
                <a:latin typeface="Avenir Book" panose="02000503020000020003" pitchFamily="2" charset="0"/>
              </a:rPr>
              <a:t> </a:t>
            </a:r>
            <a:r>
              <a:rPr sz="1400" dirty="0">
                <a:latin typeface="Avenir Book" panose="02000503020000020003" pitchFamily="2" charset="0"/>
              </a:rPr>
              <a:t>/ A</a:t>
            </a:r>
            <a:r>
              <a:rPr sz="1400" baseline="-5999" dirty="0">
                <a:latin typeface="Avenir Book" panose="02000503020000020003" pitchFamily="2" charset="0"/>
              </a:rPr>
              <a:t>PV</a:t>
            </a:r>
            <a:r>
              <a:rPr sz="1400" dirty="0">
                <a:latin typeface="Avenir Book" panose="02000503020000020003" pitchFamily="2" charset="0"/>
              </a:rPr>
              <a:t> ~ 3%</a:t>
            </a:r>
            <a:endParaRPr lang="en-US" sz="1400" dirty="0">
              <a:latin typeface="Avenir Book" panose="02000503020000020003" pitchFamily="2" charset="0"/>
            </a:endParaRPr>
          </a:p>
          <a:p>
            <a:pPr marL="196706" indent="-156065">
              <a:buSzPct val="100000"/>
              <a:buChar char="•"/>
              <a:defRPr sz="2000"/>
            </a:pPr>
            <a:r>
              <a:rPr lang="en-US" sz="1400" b="1" dirty="0">
                <a:solidFill>
                  <a:srgbClr val="1C3CFF"/>
                </a:solidFill>
                <a:latin typeface="Avenir Heavy" panose="02000503020000020003" pitchFamily="2" charset="0"/>
              </a:rPr>
              <a:t>Expect result fall 2020.</a:t>
            </a:r>
            <a:endParaRPr sz="1400" b="1" dirty="0">
              <a:solidFill>
                <a:srgbClr val="1C3CFF"/>
              </a:solidFill>
              <a:latin typeface="Avenir Heavy" panose="02000503020000020003" pitchFamily="2" charset="0"/>
            </a:endParaRPr>
          </a:p>
        </p:txBody>
      </p:sp>
      <p:sp>
        <p:nvSpPr>
          <p:cNvPr id="9" name="CREX…">
            <a:extLst>
              <a:ext uri="{FF2B5EF4-FFF2-40B4-BE49-F238E27FC236}">
                <a16:creationId xmlns:a16="http://schemas.microsoft.com/office/drawing/2014/main" id="{A29CCD80-52E9-3145-8246-7281A380AA17}"/>
              </a:ext>
            </a:extLst>
          </p:cNvPr>
          <p:cNvSpPr txBox="1"/>
          <p:nvPr/>
        </p:nvSpPr>
        <p:spPr>
          <a:xfrm>
            <a:off x="99748" y="3145595"/>
            <a:ext cx="6125731" cy="120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680" tIns="34680" rIns="34680" bIns="34680" anchor="ctr">
            <a:spAutoFit/>
          </a:bodyPr>
          <a:lstStyle/>
          <a:p>
            <a:pPr>
              <a:defRPr b="1"/>
            </a:pPr>
            <a:r>
              <a:rPr b="1" dirty="0">
                <a:solidFill>
                  <a:srgbClr val="2908DF"/>
                </a:solidFill>
                <a:latin typeface="Avenir Heavy" panose="02000503020000020003" pitchFamily="2" charset="0"/>
              </a:rPr>
              <a:t>CREX</a:t>
            </a:r>
          </a:p>
          <a:p>
            <a:pPr marL="196706" indent="-156065">
              <a:buSzPct val="100000"/>
              <a:buChar char="•"/>
              <a:defRPr sz="2000"/>
            </a:pPr>
            <a:r>
              <a:rPr sz="1400" dirty="0">
                <a:latin typeface="Avenir Book" panose="02000503020000020003" pitchFamily="2" charset="0"/>
              </a:rPr>
              <a:t>Started Dec ’19, runs through spring</a:t>
            </a:r>
          </a:p>
          <a:p>
            <a:pPr marL="196706" indent="-156065">
              <a:buSzPct val="100000"/>
              <a:buFontTx/>
              <a:buChar char="•"/>
              <a:defRPr sz="2000"/>
            </a:pPr>
            <a:r>
              <a:rPr lang="en-US" sz="1400" dirty="0">
                <a:latin typeface="Avenir Book" panose="02000503020000020003" pitchFamily="2" charset="0"/>
              </a:rPr>
              <a:t>On January 18 a beam excursion damaged the </a:t>
            </a:r>
            <a:r>
              <a:rPr lang="en-US" sz="1400" baseline="30000" dirty="0">
                <a:latin typeface="Avenir Book" panose="02000503020000020003" pitchFamily="2" charset="0"/>
              </a:rPr>
              <a:t>48</a:t>
            </a:r>
            <a:r>
              <a:rPr lang="en-US" sz="1400" dirty="0">
                <a:latin typeface="Avenir Book" panose="02000503020000020003" pitchFamily="2" charset="0"/>
              </a:rPr>
              <a:t>Ca target.</a:t>
            </a:r>
          </a:p>
          <a:p>
            <a:pPr marL="196706" indent="-156065">
              <a:buSzPct val="100000"/>
              <a:buFontTx/>
              <a:buChar char="•"/>
              <a:defRPr sz="2000"/>
            </a:pPr>
            <a:r>
              <a:rPr lang="it-IT" sz="1400" dirty="0">
                <a:latin typeface="Avenir Book" panose="02000503020000020003" pitchFamily="2" charset="0"/>
              </a:rPr>
              <a:t>The target </a:t>
            </a:r>
            <a:r>
              <a:rPr lang="it-IT" sz="1400" dirty="0" err="1">
                <a:latin typeface="Avenir Book" panose="02000503020000020003" pitchFamily="2" charset="0"/>
              </a:rPr>
              <a:t>has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been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repaired</a:t>
            </a:r>
            <a:r>
              <a:rPr lang="it-IT" sz="1400" dirty="0">
                <a:latin typeface="Avenir Book" panose="02000503020000020003" pitchFamily="2" charset="0"/>
              </a:rPr>
              <a:t> with a </a:t>
            </a:r>
            <a:r>
              <a:rPr lang="it-IT" sz="1400" dirty="0" err="1">
                <a:latin typeface="Avenir Book" panose="02000503020000020003" pitchFamily="2" charset="0"/>
              </a:rPr>
              <a:t>combination</a:t>
            </a:r>
            <a:r>
              <a:rPr lang="it-IT" sz="1400" dirty="0">
                <a:latin typeface="Avenir Book" panose="02000503020000020003" pitchFamily="2" charset="0"/>
              </a:rPr>
              <a:t> of disks from </a:t>
            </a:r>
            <a:r>
              <a:rPr lang="it-IT" sz="1400" dirty="0" err="1">
                <a:latin typeface="Avenir Book" panose="02000503020000020003" pitchFamily="2" charset="0"/>
              </a:rPr>
              <a:t>three</a:t>
            </a:r>
            <a:r>
              <a:rPr lang="it-IT" sz="1400" dirty="0">
                <a:latin typeface="Avenir Book" panose="02000503020000020003" pitchFamily="2" charset="0"/>
              </a:rPr>
              <a:t> separate targets </a:t>
            </a:r>
            <a:r>
              <a:rPr lang="it-IT" sz="1400" dirty="0" err="1">
                <a:latin typeface="Avenir Book" panose="02000503020000020003" pitchFamily="2" charset="0"/>
              </a:rPr>
              <a:t>we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had</a:t>
            </a:r>
            <a:r>
              <a:rPr lang="it-IT" sz="1400" dirty="0">
                <a:latin typeface="Avenir Book" panose="02000503020000020003" pitchFamily="2" charset="0"/>
              </a:rPr>
              <a:t>  in </a:t>
            </a:r>
            <a:r>
              <a:rPr lang="it-IT" sz="1400" dirty="0" err="1">
                <a:latin typeface="Avenir Book" panose="02000503020000020003" pitchFamily="2" charset="0"/>
              </a:rPr>
              <a:t>reserve</a:t>
            </a:r>
            <a:r>
              <a:rPr lang="it-IT" sz="1400" dirty="0">
                <a:latin typeface="Avenir Book" panose="02000503020000020003" pitchFamily="2" charset="0"/>
              </a:rPr>
              <a:t> for </a:t>
            </a:r>
            <a:r>
              <a:rPr lang="it-IT" sz="1400" dirty="0" err="1">
                <a:latin typeface="Avenir Book" panose="02000503020000020003" pitchFamily="2" charset="0"/>
              </a:rPr>
              <a:t>other</a:t>
            </a:r>
            <a:r>
              <a:rPr lang="it-IT" sz="1400" dirty="0">
                <a:latin typeface="Avenir Book" panose="02000503020000020003" pitchFamily="2" charset="0"/>
              </a:rPr>
              <a:t> </a:t>
            </a:r>
            <a:r>
              <a:rPr lang="it-IT" sz="1400" dirty="0" err="1">
                <a:latin typeface="Avenir Book" panose="02000503020000020003" pitchFamily="2" charset="0"/>
              </a:rPr>
              <a:t>experiments</a:t>
            </a:r>
            <a:r>
              <a:rPr lang="it-IT" sz="1400" dirty="0">
                <a:latin typeface="Avenir Book" panose="02000503020000020003" pitchFamily="2" charset="0"/>
              </a:rPr>
              <a:t>. </a:t>
            </a:r>
            <a:endParaRPr sz="1400" dirty="0">
              <a:latin typeface="Avenir Book" panose="02000503020000020003" pitchFamily="2" charset="0"/>
            </a:endParaRPr>
          </a:p>
        </p:txBody>
      </p:sp>
      <p:pic>
        <p:nvPicPr>
          <p:cNvPr id="10" name="NewSkin48vs208.pdf" descr="NewSkin48vs208.pdf">
            <a:extLst>
              <a:ext uri="{FF2B5EF4-FFF2-40B4-BE49-F238E27FC236}">
                <a16:creationId xmlns:a16="http://schemas.microsoft.com/office/drawing/2014/main" id="{F3D4D3AE-13AD-254A-BA4C-8CC9A42A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" t="13199" r="8643" b="1566"/>
          <a:stretch>
            <a:fillRect/>
          </a:stretch>
        </p:blipFill>
        <p:spPr>
          <a:xfrm>
            <a:off x="6074019" y="2546577"/>
            <a:ext cx="2946965" cy="1934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">
            <a:extLst>
              <a:ext uri="{FF2B5EF4-FFF2-40B4-BE49-F238E27FC236}">
                <a16:creationId xmlns:a16="http://schemas.microsoft.com/office/drawing/2014/main" id="{18E97764-39D8-3447-A1D9-C15C647B41FB}"/>
              </a:ext>
            </a:extLst>
          </p:cNvPr>
          <p:cNvGrpSpPr/>
          <p:nvPr/>
        </p:nvGrpSpPr>
        <p:grpSpPr>
          <a:xfrm>
            <a:off x="133420" y="4895686"/>
            <a:ext cx="4979399" cy="1904751"/>
            <a:chOff x="0" y="0"/>
            <a:chExt cx="7293896" cy="2790105"/>
          </a:xfrm>
        </p:grpSpPr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98E618E9-1B41-DC4A-AA0F-D4367CC8BC57}"/>
                </a:ext>
              </a:extLst>
            </p:cNvPr>
            <p:cNvGrpSpPr/>
            <p:nvPr/>
          </p:nvGrpSpPr>
          <p:grpSpPr>
            <a:xfrm>
              <a:off x="0" y="0"/>
              <a:ext cx="7293896" cy="2790105"/>
              <a:chOff x="0" y="0"/>
              <a:chExt cx="7293895" cy="2790104"/>
            </a:xfrm>
          </p:grpSpPr>
          <p:pic>
            <p:nvPicPr>
              <p:cNvPr id="16" name="Image" descr="Image">
                <a:extLst>
                  <a:ext uri="{FF2B5EF4-FFF2-40B4-BE49-F238E27FC236}">
                    <a16:creationId xmlns:a16="http://schemas.microsoft.com/office/drawing/2014/main" id="{9FD33CA6-CC14-A24B-9A90-2E9BDEA93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3770" t="55374" r="20608"/>
              <a:stretch>
                <a:fillRect/>
              </a:stretch>
            </p:blipFill>
            <p:spPr>
              <a:xfrm>
                <a:off x="0" y="0"/>
                <a:ext cx="7293896" cy="2790105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7" name="plot by Tao Ye">
                <a:extLst>
                  <a:ext uri="{FF2B5EF4-FFF2-40B4-BE49-F238E27FC236}">
                    <a16:creationId xmlns:a16="http://schemas.microsoft.com/office/drawing/2014/main" id="{63C6E703-0F70-314C-ADF6-38D99DFFCDF0}"/>
                  </a:ext>
                </a:extLst>
              </p:cNvPr>
              <p:cNvSpPr txBox="1"/>
              <p:nvPr/>
            </p:nvSpPr>
            <p:spPr>
              <a:xfrm>
                <a:off x="4401740" y="49813"/>
                <a:ext cx="1359324" cy="4209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010" tIns="26010" rIns="26010" bIns="26010" numCol="1" anchor="ctr">
                <a:noAutofit/>
              </a:bodyPr>
              <a:lstStyle>
                <a:lvl1pPr>
                  <a:defRPr sz="1400" i="1"/>
                </a:lvl1pPr>
              </a:lstStyle>
              <a:p>
                <a:r>
                  <a:rPr sz="956"/>
                  <a:t>plot by Tao Ye</a:t>
                </a:r>
              </a:p>
            </p:txBody>
          </p:sp>
        </p:grpSp>
        <p:sp>
          <p:nvSpPr>
            <p:cNvPr id="13" name="50 μA">
              <a:extLst>
                <a:ext uri="{FF2B5EF4-FFF2-40B4-BE49-F238E27FC236}">
                  <a16:creationId xmlns:a16="http://schemas.microsoft.com/office/drawing/2014/main" id="{3760B56E-6C53-7C41-8A6C-0A110AA8CA1B}"/>
                </a:ext>
              </a:extLst>
            </p:cNvPr>
            <p:cNvSpPr txBox="1"/>
            <p:nvPr/>
          </p:nvSpPr>
          <p:spPr>
            <a:xfrm>
              <a:off x="936816" y="1934957"/>
              <a:ext cx="569864" cy="333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680" tIns="34680" rIns="34680" bIns="34680" numCol="1" anchor="ctr">
              <a:spAutoFit/>
            </a:bodyPr>
            <a:lstStyle>
              <a:lvl1pPr>
                <a:defRPr sz="1500" b="1"/>
              </a:lvl1pPr>
            </a:lstStyle>
            <a:p>
              <a:r>
                <a:rPr sz="1024"/>
                <a:t>50 μA</a:t>
              </a:r>
            </a:p>
          </p:txBody>
        </p:sp>
        <p:sp>
          <p:nvSpPr>
            <p:cNvPr id="14" name="70 μA">
              <a:extLst>
                <a:ext uri="{FF2B5EF4-FFF2-40B4-BE49-F238E27FC236}">
                  <a16:creationId xmlns:a16="http://schemas.microsoft.com/office/drawing/2014/main" id="{D8928A63-D225-3244-88A2-FA40932AF63A}"/>
                </a:ext>
              </a:extLst>
            </p:cNvPr>
            <p:cNvSpPr txBox="1"/>
            <p:nvPr/>
          </p:nvSpPr>
          <p:spPr>
            <a:xfrm>
              <a:off x="3645231" y="1934957"/>
              <a:ext cx="569864" cy="333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680" tIns="34680" rIns="34680" bIns="34680" numCol="1" anchor="ctr">
              <a:spAutoFit/>
            </a:bodyPr>
            <a:lstStyle>
              <a:lvl1pPr>
                <a:defRPr sz="1500" b="1"/>
              </a:lvl1pPr>
            </a:lstStyle>
            <a:p>
              <a:r>
                <a:rPr sz="1024"/>
                <a:t>70 μA</a:t>
              </a:r>
            </a:p>
          </p:txBody>
        </p:sp>
        <p:sp>
          <p:nvSpPr>
            <p:cNvPr id="15" name="85 μA">
              <a:extLst>
                <a:ext uri="{FF2B5EF4-FFF2-40B4-BE49-F238E27FC236}">
                  <a16:creationId xmlns:a16="http://schemas.microsoft.com/office/drawing/2014/main" id="{53E6E110-4C00-204D-8E05-4772F1FED78E}"/>
                </a:ext>
              </a:extLst>
            </p:cNvPr>
            <p:cNvSpPr txBox="1"/>
            <p:nvPr/>
          </p:nvSpPr>
          <p:spPr>
            <a:xfrm>
              <a:off x="6188109" y="1930654"/>
              <a:ext cx="569864" cy="333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680" tIns="34680" rIns="34680" bIns="34680" numCol="1" anchor="ctr">
              <a:spAutoFit/>
            </a:bodyPr>
            <a:lstStyle>
              <a:lvl1pPr>
                <a:defRPr sz="1500" b="1"/>
              </a:lvl1pPr>
            </a:lstStyle>
            <a:p>
              <a:r>
                <a:rPr sz="1024"/>
                <a:t>85 μA</a:t>
              </a:r>
            </a:p>
          </p:txBody>
        </p:sp>
      </p:grp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DB704F32-79F0-724F-95F4-4E1D96D054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66" r="44308" b="46276"/>
          <a:stretch>
            <a:fillRect/>
          </a:stretch>
        </p:blipFill>
        <p:spPr>
          <a:xfrm>
            <a:off x="3236074" y="4570110"/>
            <a:ext cx="1387839" cy="1006569"/>
          </a:xfrm>
          <a:prstGeom prst="rect">
            <a:avLst/>
          </a:prstGeom>
          <a:ln w="12700"/>
        </p:spPr>
      </p:pic>
      <p:sp>
        <p:nvSpPr>
          <p:cNvPr id="20" name="PREX-2 performance">
            <a:extLst>
              <a:ext uri="{FF2B5EF4-FFF2-40B4-BE49-F238E27FC236}">
                <a16:creationId xmlns:a16="http://schemas.microsoft.com/office/drawing/2014/main" id="{1EE8A8F7-8DB2-B941-B9F9-2FEEAACCD896}"/>
              </a:ext>
            </a:extLst>
          </p:cNvPr>
          <p:cNvSpPr txBox="1"/>
          <p:nvPr/>
        </p:nvSpPr>
        <p:spPr>
          <a:xfrm>
            <a:off x="696024" y="4657798"/>
            <a:ext cx="1559035" cy="28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680" tIns="34680" rIns="34680" bIns="34680" anchor="ctr">
            <a:spAutoFit/>
          </a:bodyPr>
          <a:lstStyle>
            <a:lvl1pPr>
              <a:defRPr sz="2000" b="1"/>
            </a:lvl1pPr>
          </a:lstStyle>
          <a:p>
            <a:r>
              <a:rPr sz="1365" dirty="0"/>
              <a:t>PREX-2 performance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5982161E-FA07-4141-86A4-E19908F6E6AE}"/>
              </a:ext>
            </a:extLst>
          </p:cNvPr>
          <p:cNvGrpSpPr/>
          <p:nvPr/>
        </p:nvGrpSpPr>
        <p:grpSpPr>
          <a:xfrm>
            <a:off x="6616174" y="821320"/>
            <a:ext cx="2357286" cy="1607146"/>
            <a:chOff x="0" y="-1"/>
            <a:chExt cx="3754414" cy="2586854"/>
          </a:xfrm>
        </p:grpSpPr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CAB94D9F-5BAD-D045-941F-8CC5B18589E9}"/>
                </a:ext>
              </a:extLst>
            </p:cNvPr>
            <p:cNvGrpSpPr/>
            <p:nvPr/>
          </p:nvGrpSpPr>
          <p:grpSpPr>
            <a:xfrm>
              <a:off x="0" y="-1"/>
              <a:ext cx="3754414" cy="2586854"/>
              <a:chOff x="0" y="0"/>
              <a:chExt cx="3754414" cy="2586852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CE74F075-49A4-B14E-89BE-19D68F19D44A}"/>
                  </a:ext>
                </a:extLst>
              </p:cNvPr>
              <p:cNvSpPr/>
              <p:nvPr/>
            </p:nvSpPr>
            <p:spPr>
              <a:xfrm>
                <a:off x="11835" y="14762"/>
                <a:ext cx="3742580" cy="257209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80" tIns="34680" rIns="34680" bIns="34680" numCol="1" anchor="ctr">
                <a:noAutofit/>
              </a:bodyPr>
              <a:lstStyle/>
              <a:p>
                <a:endParaRPr sz="1229"/>
              </a:p>
            </p:txBody>
          </p:sp>
          <p:pic>
            <p:nvPicPr>
              <p:cNvPr id="25" name="leadradius.png" descr="leadradius.png">
                <a:extLst>
                  <a:ext uri="{FF2B5EF4-FFF2-40B4-BE49-F238E27FC236}">
                    <a16:creationId xmlns:a16="http://schemas.microsoft.com/office/drawing/2014/main" id="{7AE7F8E0-23D5-8D40-83B6-52463D70CCD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rcRect t="14905"/>
              <a:stretch>
                <a:fillRect/>
              </a:stretch>
            </p:blipFill>
            <p:spPr>
              <a:xfrm>
                <a:off x="0" y="0"/>
                <a:ext cx="3745138" cy="25838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" name="208Pb">
              <a:extLst>
                <a:ext uri="{FF2B5EF4-FFF2-40B4-BE49-F238E27FC236}">
                  <a16:creationId xmlns:a16="http://schemas.microsoft.com/office/drawing/2014/main" id="{B6BA87E7-1929-0F4D-AA41-4D43311B3FE1}"/>
                </a:ext>
              </a:extLst>
            </p:cNvPr>
            <p:cNvSpPr txBox="1"/>
            <p:nvPr/>
          </p:nvSpPr>
          <p:spPr>
            <a:xfrm>
              <a:off x="2835804" y="169980"/>
              <a:ext cx="605085" cy="39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680" tIns="34680" rIns="34680" bIns="34680" numCol="1" anchor="ctr">
              <a:spAutoFit/>
            </a:bodyPr>
            <a:lstStyle/>
            <a:p>
              <a:pPr>
                <a:defRPr sz="1900"/>
              </a:pPr>
              <a:r>
                <a:rPr sz="1297" baseline="31999"/>
                <a:t>208</a:t>
              </a:r>
              <a:r>
                <a:rPr sz="1297"/>
                <a:t>Pb</a:t>
              </a:r>
            </a:p>
          </p:txBody>
        </p:sp>
      </p:grpSp>
      <p:sp>
        <p:nvSpPr>
          <p:cNvPr id="26" name="CREX…">
            <a:extLst>
              <a:ext uri="{FF2B5EF4-FFF2-40B4-BE49-F238E27FC236}">
                <a16:creationId xmlns:a16="http://schemas.microsoft.com/office/drawing/2014/main" id="{86C81775-1DD7-6F43-A0A4-D5D735A44FE8}"/>
              </a:ext>
            </a:extLst>
          </p:cNvPr>
          <p:cNvSpPr txBox="1"/>
          <p:nvPr/>
        </p:nvSpPr>
        <p:spPr>
          <a:xfrm>
            <a:off x="96451" y="861972"/>
            <a:ext cx="6519723" cy="490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680" tIns="34680" rIns="34680" bIns="34680" anchor="ctr">
            <a:spAutoFit/>
          </a:bodyPr>
          <a:lstStyle/>
          <a:p>
            <a:pPr marL="196706" indent="-156065">
              <a:buSzPct val="100000"/>
              <a:buFontTx/>
              <a:buChar char="•"/>
              <a:defRPr sz="2000"/>
            </a:pPr>
            <a:r>
              <a:rPr lang="en-US" sz="1365" b="1" dirty="0">
                <a:latin typeface="Avenir Heavy" panose="02000503020000020003" pitchFamily="2" charset="0"/>
              </a:rPr>
              <a:t>Goal: measure the neutrons “skin” predicted on heavy nuclei using A</a:t>
            </a:r>
            <a:r>
              <a:rPr lang="en-US" sz="1365" b="1" baseline="-25000" dirty="0">
                <a:latin typeface="Avenir Heavy" panose="02000503020000020003" pitchFamily="2" charset="0"/>
              </a:rPr>
              <a:t>PV</a:t>
            </a:r>
            <a:r>
              <a:rPr lang="en-US" sz="1365" b="1" dirty="0">
                <a:latin typeface="Avenir Heavy" panose="02000503020000020003" pitchFamily="2" charset="0"/>
              </a:rPr>
              <a:t> measurements which are sensitive to the neutron </a:t>
            </a:r>
            <a:r>
              <a:rPr lang="en-US" sz="1365" b="1" dirty="0" err="1">
                <a:latin typeface="Avenir Heavy" panose="02000503020000020003" pitchFamily="2" charset="0"/>
              </a:rPr>
              <a:t>r.m.s</a:t>
            </a:r>
            <a:r>
              <a:rPr lang="en-US" sz="1365" b="1" dirty="0">
                <a:latin typeface="Avenir Heavy" panose="02000503020000020003" pitchFamily="2" charset="0"/>
              </a:rPr>
              <a:t>. radius R</a:t>
            </a:r>
            <a:r>
              <a:rPr lang="en-US" sz="1365" b="1" baseline="-25000" dirty="0">
                <a:latin typeface="Avenir Heavy" panose="02000503020000020003" pitchFamily="2" charset="0"/>
              </a:rPr>
              <a:t>n</a:t>
            </a:r>
          </a:p>
        </p:txBody>
      </p:sp>
      <p:sp>
        <p:nvSpPr>
          <p:cNvPr id="27" name="Text Box 328">
            <a:extLst>
              <a:ext uri="{FF2B5EF4-FFF2-40B4-BE49-F238E27FC236}">
                <a16:creationId xmlns:a16="http://schemas.microsoft.com/office/drawing/2014/main" id="{0D6E4CA4-08FD-3140-B006-9A35F5D1E037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A</a:t>
            </a:r>
            <a:endParaRPr dirty="0"/>
          </a:p>
        </p:txBody>
      </p:sp>
      <p:grpSp>
        <p:nvGrpSpPr>
          <p:cNvPr id="28" name="Group">
            <a:extLst>
              <a:ext uri="{FF2B5EF4-FFF2-40B4-BE49-F238E27FC236}">
                <a16:creationId xmlns:a16="http://schemas.microsoft.com/office/drawing/2014/main" id="{526E5D2B-FFCA-5E4A-972D-077DE95B699D}"/>
              </a:ext>
            </a:extLst>
          </p:cNvPr>
          <p:cNvGrpSpPr/>
          <p:nvPr/>
        </p:nvGrpSpPr>
        <p:grpSpPr>
          <a:xfrm>
            <a:off x="5156362" y="4651532"/>
            <a:ext cx="3956403" cy="2162710"/>
            <a:chOff x="0" y="0"/>
            <a:chExt cx="4658943" cy="2310139"/>
          </a:xfrm>
        </p:grpSpPr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5EDEB860-6494-9F4A-91E0-C4246075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658944" cy="231014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0" name="χ2 / ndf      9.5 / 7…">
              <a:extLst>
                <a:ext uri="{FF2B5EF4-FFF2-40B4-BE49-F238E27FC236}">
                  <a16:creationId xmlns:a16="http://schemas.microsoft.com/office/drawing/2014/main" id="{00874032-D06A-E743-B180-340A3627B897}"/>
                </a:ext>
              </a:extLst>
            </p:cNvPr>
            <p:cNvSpPr txBox="1"/>
            <p:nvPr/>
          </p:nvSpPr>
          <p:spPr>
            <a:xfrm>
              <a:off x="529641" y="74761"/>
              <a:ext cx="1896820" cy="469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>
                <a:defRPr sz="1500">
                  <a:latin typeface="Times"/>
                  <a:ea typeface="Times"/>
                  <a:cs typeface="Times"/>
                  <a:sym typeface="Times"/>
                </a:defRPr>
              </a:pPr>
              <a:r>
                <a:t>χ</a:t>
              </a:r>
              <a:r>
                <a:rPr baseline="31999"/>
                <a:t>2 </a:t>
              </a:r>
              <a:r>
                <a:t>/ ndf      9.5 / 7</a:t>
              </a:r>
            </a:p>
            <a:p>
              <a:pPr>
                <a:defRPr sz="1500">
                  <a:latin typeface="Times"/>
                  <a:ea typeface="Times"/>
                  <a:cs typeface="Times"/>
                  <a:sym typeface="Times"/>
                </a:defRPr>
              </a:pPr>
              <a:r>
                <a:t>Uncertainty   ~15.0 ppb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15F856D-9586-C04B-BFE1-A6DEF82687C6}"/>
              </a:ext>
            </a:extLst>
          </p:cNvPr>
          <p:cNvSpPr/>
          <p:nvPr/>
        </p:nvSpPr>
        <p:spPr>
          <a:xfrm>
            <a:off x="7544589" y="4924596"/>
            <a:ext cx="118155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000000"/>
                </a:solidFill>
                <a:latin typeface="Avenir Heavy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it-IT" sz="1200" b="1" dirty="0">
                <a:solidFill>
                  <a:srgbClr val="000000"/>
                </a:solidFill>
                <a:latin typeface="Avenir Heavy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0000"/>
                </a:solidFill>
                <a:latin typeface="Avenir Heavy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r>
              <a:rPr lang="it-IT" sz="1200" b="1" dirty="0">
                <a:solidFill>
                  <a:srgbClr val="000000"/>
                </a:solidFill>
                <a:latin typeface="Avenir Heavy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200" b="1" dirty="0"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0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SBS </a:t>
            </a:r>
            <a:r>
              <a:rPr lang="en-US" sz="3800" b="0" dirty="0" err="1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GMn</a:t>
            </a:r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 preparations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A5AF-7BEC-B24D-BF1E-2799D29C2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20586"/>
            <a:ext cx="3480253" cy="1976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34C73-BE61-E849-8F56-6B46D05F3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8" y="3829739"/>
            <a:ext cx="1680549" cy="2940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DE640-F767-FD44-B22A-5D7200E2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899" y="3829739"/>
            <a:ext cx="1659954" cy="295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AD7DEA-5846-0842-8522-C6E19B225660}"/>
              </a:ext>
            </a:extLst>
          </p:cNvPr>
          <p:cNvSpPr txBox="1"/>
          <p:nvPr/>
        </p:nvSpPr>
        <p:spPr>
          <a:xfrm>
            <a:off x="152400" y="768986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venir Heavy" panose="02000503020000020003" pitchFamily="2" charset="0"/>
              </a:rPr>
              <a:t>Preparing detectors for 2020 installation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Avenir Heavy" panose="02000503020000020003" pitchFamily="2" charset="0"/>
              </a:rPr>
              <a:t>BigBite</a:t>
            </a:r>
            <a:r>
              <a:rPr lang="en-US" sz="2000" b="1" dirty="0">
                <a:solidFill>
                  <a:schemeClr val="tx1"/>
                </a:solidFill>
                <a:latin typeface="Avenir Heavy" panose="02000503020000020003" pitchFamily="2" charset="0"/>
              </a:rPr>
              <a:t> spectrometer under cosmic tests in </a:t>
            </a:r>
            <a:r>
              <a:rPr lang="en-US" sz="2000" b="1" dirty="0" err="1">
                <a:solidFill>
                  <a:schemeClr val="tx1"/>
                </a:solidFill>
                <a:latin typeface="Avenir Heavy" panose="02000503020000020003" pitchFamily="2" charset="0"/>
              </a:rPr>
              <a:t>TestLab</a:t>
            </a:r>
            <a:endParaRPr lang="en-US" sz="2000" b="1" dirty="0">
              <a:solidFill>
                <a:schemeClr val="tx1"/>
              </a:solidFill>
              <a:latin typeface="Avenir Heavy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1906F-3B55-0E4F-80C7-5190C1F62DB8}"/>
              </a:ext>
            </a:extLst>
          </p:cNvPr>
          <p:cNvSpPr txBox="1"/>
          <p:nvPr/>
        </p:nvSpPr>
        <p:spPr>
          <a:xfrm>
            <a:off x="152400" y="1410947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2908DF"/>
                </a:solidFill>
              </a:rPr>
              <a:t>HCAL under cosmic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67726-B602-F14B-A957-0E8015958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886" y="1777958"/>
            <a:ext cx="3593837" cy="4689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09801-018A-E647-A322-4B2FA4D5D85B}"/>
              </a:ext>
            </a:extLst>
          </p:cNvPr>
          <p:cNvSpPr txBox="1"/>
          <p:nvPr/>
        </p:nvSpPr>
        <p:spPr>
          <a:xfrm>
            <a:off x="4762965" y="144274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2908DF"/>
                </a:solidFill>
              </a:rPr>
              <a:t>GEM under cosmic testing</a:t>
            </a:r>
          </a:p>
        </p:txBody>
      </p:sp>
      <p:sp>
        <p:nvSpPr>
          <p:cNvPr id="12" name="Text Box 328">
            <a:extLst>
              <a:ext uri="{FF2B5EF4-FFF2-40B4-BE49-F238E27FC236}">
                <a16:creationId xmlns:a16="http://schemas.microsoft.com/office/drawing/2014/main" id="{C748933E-E2BF-F94A-A1BB-6380DE265690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34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Proton Charge Radius 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48D98-92ED-E042-B107-3A52743543AB}"/>
              </a:ext>
            </a:extLst>
          </p:cNvPr>
          <p:cNvSpPr txBox="1"/>
          <p:nvPr/>
        </p:nvSpPr>
        <p:spPr>
          <a:xfrm>
            <a:off x="6457950" y="5726908"/>
            <a:ext cx="1543050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7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11</a:t>
            </a:r>
          </a:p>
        </p:txBody>
      </p:sp>
      <p:pic>
        <p:nvPicPr>
          <p:cNvPr id="6" name="Picture 8" descr="Picture 8">
            <a:extLst>
              <a:ext uri="{FF2B5EF4-FFF2-40B4-BE49-F238E27FC236}">
                <a16:creationId xmlns:a16="http://schemas.microsoft.com/office/drawing/2014/main" id="{7AB8642E-F60D-A34E-B034-FCF53B367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672" y="959077"/>
            <a:ext cx="952501" cy="404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0D48E05-DEFF-6D41-8A50-8446C2D1C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706" y="4985200"/>
            <a:ext cx="4427180" cy="176520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8" name="Nature volume 575, pages147–150(2019)">
            <a:extLst>
              <a:ext uri="{FF2B5EF4-FFF2-40B4-BE49-F238E27FC236}">
                <a16:creationId xmlns:a16="http://schemas.microsoft.com/office/drawing/2014/main" id="{6E8F07D7-1291-D64F-9939-07CDF009565D}"/>
              </a:ext>
            </a:extLst>
          </p:cNvPr>
          <p:cNvSpPr txBox="1"/>
          <p:nvPr/>
        </p:nvSpPr>
        <p:spPr>
          <a:xfrm>
            <a:off x="130510" y="4473934"/>
            <a:ext cx="3572451" cy="39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ts val="2600"/>
              </a:lnSpc>
              <a:defRPr sz="10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 b="1" u="sng" dirty="0">
                <a:ln w="0" cap="flat">
                  <a:solidFill>
                    <a:srgbClr val="0000EE"/>
                  </a:solidFill>
                  <a:prstDash val="solid"/>
                  <a:miter lim="400000"/>
                </a:ln>
                <a:latin typeface="Avenir Heavy" panose="02000503020000020003" pitchFamily="2" charset="0"/>
                <a:hlinkClick r:id="rId5"/>
              </a:rPr>
              <a:t>Nature</a:t>
            </a:r>
            <a:r>
              <a:rPr sz="1400" b="1" dirty="0">
                <a:latin typeface="Avenir Heavy" panose="02000503020000020003" pitchFamily="2" charset="0"/>
              </a:rPr>
              <a:t> volume 575, pages147–150(2019)</a:t>
            </a:r>
          </a:p>
        </p:txBody>
      </p:sp>
      <p:sp>
        <p:nvSpPr>
          <p:cNvPr id="9" name="High precision experiment…">
            <a:extLst>
              <a:ext uri="{FF2B5EF4-FFF2-40B4-BE49-F238E27FC236}">
                <a16:creationId xmlns:a16="http://schemas.microsoft.com/office/drawing/2014/main" id="{54D74853-E7AC-E04B-A8A9-1A352D1A0B2E}"/>
              </a:ext>
            </a:extLst>
          </p:cNvPr>
          <p:cNvSpPr txBox="1"/>
          <p:nvPr/>
        </p:nvSpPr>
        <p:spPr>
          <a:xfrm>
            <a:off x="130510" y="1553374"/>
            <a:ext cx="4062407" cy="143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>
                <a:latin typeface="Avenir Book" panose="02000503020000020003" pitchFamily="2" charset="0"/>
              </a:rPr>
              <a:t>High precision experiment</a:t>
            </a:r>
          </a:p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>
                <a:latin typeface="Avenir Book" panose="02000503020000020003" pitchFamily="2" charset="0"/>
              </a:rPr>
              <a:t>New windowless target system</a:t>
            </a:r>
          </a:p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>
                <a:latin typeface="Avenir Book" panose="02000503020000020003" pitchFamily="2" charset="0"/>
              </a:rPr>
              <a:t>Use a calorimeter as a spectrometer</a:t>
            </a:r>
          </a:p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>
                <a:latin typeface="Avenir Book" panose="02000503020000020003" pitchFamily="2" charset="0"/>
              </a:rPr>
              <a:t>Use e-e scattering to </a:t>
            </a:r>
            <a:r>
              <a:rPr sz="1600" dirty="0" err="1">
                <a:latin typeface="Avenir Book" panose="02000503020000020003" pitchFamily="2" charset="0"/>
              </a:rPr>
              <a:t>renormalise</a:t>
            </a:r>
            <a:r>
              <a:rPr sz="1600" dirty="0">
                <a:latin typeface="Avenir Book" panose="02000503020000020003" pitchFamily="2" charset="0"/>
              </a:rPr>
              <a:t> e-p scattering data</a:t>
            </a:r>
          </a:p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>
                <a:latin typeface="Avenir Book" panose="02000503020000020003" pitchFamily="2" charset="0"/>
              </a:rPr>
              <a:t>Very small angle coverage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B98AF8E-75AF-6A48-B3C6-8565188F1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t="7445" b="2481"/>
          <a:stretch>
            <a:fillRect/>
          </a:stretch>
        </p:blipFill>
        <p:spPr>
          <a:xfrm>
            <a:off x="185672" y="3108644"/>
            <a:ext cx="3539258" cy="3389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he slope of GPE(Q2 → 0) is prop to r2p…">
            <a:extLst>
              <a:ext uri="{FF2B5EF4-FFF2-40B4-BE49-F238E27FC236}">
                <a16:creationId xmlns:a16="http://schemas.microsoft.com/office/drawing/2014/main" id="{DD0F1D18-802D-6748-BBC3-5496004E284B}"/>
              </a:ext>
            </a:extLst>
          </p:cNvPr>
          <p:cNvSpPr txBox="1"/>
          <p:nvPr/>
        </p:nvSpPr>
        <p:spPr>
          <a:xfrm>
            <a:off x="106915" y="3742734"/>
            <a:ext cx="3874333" cy="510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500" b="1" dirty="0">
                <a:latin typeface="Avenir Heavy" panose="02000503020000020003" pitchFamily="2" charset="0"/>
              </a:rPr>
              <a:t>The slope of G</a:t>
            </a:r>
            <a:r>
              <a:rPr sz="1500" b="1" baseline="31999" dirty="0">
                <a:latin typeface="Avenir Heavy" panose="02000503020000020003" pitchFamily="2" charset="0"/>
              </a:rPr>
              <a:t>P</a:t>
            </a:r>
            <a:r>
              <a:rPr sz="1500" b="1" baseline="-5999" dirty="0">
                <a:latin typeface="Avenir Heavy" panose="02000503020000020003" pitchFamily="2" charset="0"/>
              </a:rPr>
              <a:t>E</a:t>
            </a:r>
            <a:r>
              <a:rPr sz="1500" b="1" dirty="0">
                <a:latin typeface="Avenir Heavy" panose="02000503020000020003" pitchFamily="2" charset="0"/>
              </a:rPr>
              <a:t>(Q</a:t>
            </a:r>
            <a:r>
              <a:rPr sz="1500" b="1" baseline="31999" dirty="0">
                <a:latin typeface="Avenir Heavy" panose="02000503020000020003" pitchFamily="2" charset="0"/>
              </a:rPr>
              <a:t>2 </a:t>
            </a:r>
            <a:r>
              <a:rPr sz="1500" b="1" dirty="0">
                <a:latin typeface="Avenir Heavy" panose="02000503020000020003" pitchFamily="2" charset="0"/>
                <a:ea typeface="Arial"/>
                <a:cs typeface="Arial"/>
                <a:sym typeface="Arial"/>
              </a:rPr>
              <a:t>→ </a:t>
            </a:r>
            <a:r>
              <a:rPr sz="1500" b="1" dirty="0">
                <a:latin typeface="Avenir Heavy" panose="02000503020000020003" pitchFamily="2" charset="0"/>
              </a:rPr>
              <a:t>0) is prop to r</a:t>
            </a:r>
            <a:r>
              <a:rPr sz="1500" b="1" baseline="31999" dirty="0">
                <a:latin typeface="Avenir Heavy" panose="02000503020000020003" pitchFamily="2" charset="0"/>
              </a:rPr>
              <a:t>2</a:t>
            </a:r>
            <a:r>
              <a:rPr sz="1500" b="1" baseline="-5999" dirty="0">
                <a:latin typeface="Avenir Heavy" panose="02000503020000020003" pitchFamily="2" charset="0"/>
              </a:rPr>
              <a:t>p</a:t>
            </a:r>
          </a:p>
          <a:p>
            <a:pPr marL="228600" indent="-228600">
              <a:lnSpc>
                <a:spcPct val="80000"/>
              </a:lnSpc>
              <a:spcBef>
                <a:spcPts val="300"/>
              </a:spcBef>
              <a:buSzPct val="100000"/>
              <a:buChar char="▪"/>
              <a:defRPr sz="15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500" b="1" dirty="0">
                <a:latin typeface="Avenir Heavy" panose="02000503020000020003" pitchFamily="2" charset="0"/>
              </a:rPr>
              <a:t>Careful scrutiny of systematic errors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266DF631-1565-ED4C-81CB-B67D10A9B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89830" y="3309245"/>
            <a:ext cx="5196114" cy="23897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p = 0.831± 0.007stat ± 0.012 syst">
            <a:extLst>
              <a:ext uri="{FF2B5EF4-FFF2-40B4-BE49-F238E27FC236}">
                <a16:creationId xmlns:a16="http://schemas.microsoft.com/office/drawing/2014/main" id="{B402821D-7CD8-6043-AB43-AD18188F0E24}"/>
              </a:ext>
            </a:extLst>
          </p:cNvPr>
          <p:cNvSpPr txBox="1"/>
          <p:nvPr/>
        </p:nvSpPr>
        <p:spPr>
          <a:xfrm>
            <a:off x="5191720" y="5809245"/>
            <a:ext cx="313162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4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b="1" dirty="0" err="1">
                <a:latin typeface="Avenir Heavy" panose="02000503020000020003" pitchFamily="2" charset="0"/>
              </a:rPr>
              <a:t>r</a:t>
            </a:r>
            <a:r>
              <a:rPr sz="1600" b="1" baseline="-5999" dirty="0" err="1">
                <a:latin typeface="Avenir Heavy" panose="02000503020000020003" pitchFamily="2" charset="0"/>
              </a:rPr>
              <a:t>p</a:t>
            </a:r>
            <a:r>
              <a:rPr sz="1600" b="1" dirty="0">
                <a:latin typeface="Avenir Heavy" panose="02000503020000020003" pitchFamily="2" charset="0"/>
              </a:rPr>
              <a:t> = 0.831± 0.007</a:t>
            </a:r>
            <a:r>
              <a:rPr sz="1600" b="1" baseline="-5999" dirty="0">
                <a:latin typeface="Avenir Heavy" panose="02000503020000020003" pitchFamily="2" charset="0"/>
              </a:rPr>
              <a:t>stat</a:t>
            </a:r>
            <a:r>
              <a:rPr sz="1600" b="1" dirty="0">
                <a:latin typeface="Avenir Heavy" panose="02000503020000020003" pitchFamily="2" charset="0"/>
              </a:rPr>
              <a:t> ± 0.012 </a:t>
            </a:r>
            <a:r>
              <a:rPr sz="1600" b="1" baseline="-5999" dirty="0" err="1">
                <a:latin typeface="Avenir Heavy" panose="02000503020000020003" pitchFamily="2" charset="0"/>
              </a:rPr>
              <a:t>syst</a:t>
            </a:r>
            <a:endParaRPr sz="1600" b="1" baseline="-5999" dirty="0">
              <a:latin typeface="Avenir Heavy" panose="02000503020000020003" pitchFamily="2" charset="0"/>
            </a:endParaRP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D339DB1D-D3DD-D74B-A7A1-50CBEC8D6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89830" y="1289762"/>
            <a:ext cx="5196114" cy="192448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 Box 328">
            <a:extLst>
              <a:ext uri="{FF2B5EF4-FFF2-40B4-BE49-F238E27FC236}">
                <a16:creationId xmlns:a16="http://schemas.microsoft.com/office/drawing/2014/main" id="{FC328AF4-D49F-7047-83A8-B807526B0CBB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53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CLAS12 Data Taking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23" name="Picture 2" descr="Picture 2">
            <a:extLst>
              <a:ext uri="{FF2B5EF4-FFF2-40B4-BE49-F238E27FC236}">
                <a16:creationId xmlns:a16="http://schemas.microsoft.com/office/drawing/2014/main" id="{1974BF3E-F7F2-E245-949D-7DB02D8A1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1764" b="64"/>
          <a:stretch>
            <a:fillRect/>
          </a:stretch>
        </p:blipFill>
        <p:spPr>
          <a:xfrm>
            <a:off x="120359" y="883104"/>
            <a:ext cx="2424715" cy="183080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28F4E3-2D2E-DA4A-A6F1-81AB6C81650A}"/>
              </a:ext>
            </a:extLst>
          </p:cNvPr>
          <p:cNvSpPr/>
          <p:nvPr/>
        </p:nvSpPr>
        <p:spPr>
          <a:xfrm>
            <a:off x="2742574" y="805169"/>
            <a:ext cx="5568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00206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Feb</a:t>
            </a:r>
            <a:r>
              <a:rPr lang="it-IT" sz="1600" dirty="0">
                <a:solidFill>
                  <a:srgbClr val="00206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2017 (KPP) - Spring/Fall 2019 (</a:t>
            </a:r>
            <a:r>
              <a:rPr lang="it-IT" sz="1600" dirty="0" err="1">
                <a:solidFill>
                  <a:srgbClr val="00206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physics</a:t>
            </a:r>
            <a:r>
              <a:rPr lang="it-IT" sz="1600" dirty="0">
                <a:solidFill>
                  <a:srgbClr val="00206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runs</a:t>
            </a:r>
            <a:r>
              <a:rPr lang="it-IT" sz="1600" dirty="0">
                <a:solidFill>
                  <a:srgbClr val="00206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26904-C658-F040-A704-1F8DC54C3D3F}"/>
              </a:ext>
            </a:extLst>
          </p:cNvPr>
          <p:cNvSpPr/>
          <p:nvPr/>
        </p:nvSpPr>
        <p:spPr>
          <a:xfrm>
            <a:off x="2698411" y="1057298"/>
            <a:ext cx="32333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－</a:t>
            </a:r>
            <a:r>
              <a:rPr lang="it-IT" sz="1600" b="1" dirty="0" err="1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Run</a:t>
            </a:r>
            <a:r>
              <a:rPr lang="it-IT" sz="1600" b="1" dirty="0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Group 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13 </a:t>
            </a:r>
            <a:r>
              <a:rPr lang="it-IT" sz="1400" b="1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experiments</a:t>
            </a:r>
            <a:endParaRPr lang="it-IT" sz="1400" b="1" dirty="0">
              <a:solidFill>
                <a:srgbClr val="000000"/>
              </a:solidFill>
              <a:latin typeface="Avenir Book" panose="02000503020000020003" pitchFamily="2" charset="0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10.2-10.6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GeV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polarized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e-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Liquid-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hydrogen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~50% of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approved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beam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time</a:t>
            </a:r>
          </a:p>
          <a:p>
            <a:endParaRPr lang="it-IT" sz="800" dirty="0">
              <a:solidFill>
                <a:srgbClr val="000000"/>
              </a:solidFill>
              <a:latin typeface="Times" pitchFamily="2" charset="0"/>
            </a:endParaRPr>
          </a:p>
          <a:p>
            <a:r>
              <a:rPr lang="it-IT" sz="1600" b="1" dirty="0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－</a:t>
            </a:r>
            <a:r>
              <a:rPr lang="it-IT" sz="1600" b="1" dirty="0" err="1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Run</a:t>
            </a:r>
            <a:r>
              <a:rPr lang="it-IT" sz="1600" b="1" dirty="0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Group 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3 </a:t>
            </a:r>
            <a:r>
              <a:rPr lang="it-IT" sz="1400" b="1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experiments</a:t>
            </a:r>
            <a:endParaRPr lang="it-IT" sz="1400" b="1" dirty="0">
              <a:solidFill>
                <a:srgbClr val="000000"/>
              </a:solidFill>
              <a:latin typeface="Avenir Book" panose="02000503020000020003" pitchFamily="2" charset="0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6.5, 7.5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GeV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polarizede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-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electrons</a:t>
            </a:r>
            <a:endParaRPr lang="it-IT" sz="1400" dirty="0">
              <a:solidFill>
                <a:srgbClr val="000000"/>
              </a:solidFill>
              <a:latin typeface="Avenir Book" panose="02000503020000020003" pitchFamily="2" charset="0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Liquid-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hydrogen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~12% of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approved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beam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time</a:t>
            </a:r>
          </a:p>
          <a:p>
            <a:endParaRPr lang="it-IT" sz="800" dirty="0">
              <a:solidFill>
                <a:srgbClr val="000000"/>
              </a:solidFill>
              <a:latin typeface="Times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DD5A36-6CC0-CE4F-82AE-BF5216A1B2DB}"/>
              </a:ext>
            </a:extLst>
          </p:cNvPr>
          <p:cNvGrpSpPr/>
          <p:nvPr/>
        </p:nvGrpSpPr>
        <p:grpSpPr>
          <a:xfrm>
            <a:off x="6304331" y="2337370"/>
            <a:ext cx="1884280" cy="1689061"/>
            <a:chOff x="6179060" y="2365348"/>
            <a:chExt cx="1884280" cy="1689061"/>
          </a:xfrm>
        </p:grpSpPr>
        <p:pic>
          <p:nvPicPr>
            <p:cNvPr id="24" name="Picture 2" descr="Picture 2">
              <a:extLst>
                <a:ext uri="{FF2B5EF4-FFF2-40B4-BE49-F238E27FC236}">
                  <a16:creationId xmlns:a16="http://schemas.microsoft.com/office/drawing/2014/main" id="{058A4E38-1DD2-764D-8E13-A6326D72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t="261" r="50478" b="261"/>
            <a:stretch>
              <a:fillRect/>
            </a:stretch>
          </p:blipFill>
          <p:spPr>
            <a:xfrm>
              <a:off x="6179060" y="2365348"/>
              <a:ext cx="1884280" cy="16890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E4DD23-3A4B-E34E-ADD0-F796DB81C128}"/>
                </a:ext>
              </a:extLst>
            </p:cNvPr>
            <p:cNvSpPr/>
            <p:nvPr/>
          </p:nvSpPr>
          <p:spPr>
            <a:xfrm>
              <a:off x="6398257" y="2415327"/>
              <a:ext cx="106859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b="1" dirty="0" err="1">
                  <a:solidFill>
                    <a:srgbClr val="000000"/>
                  </a:solidFill>
                  <a:latin typeface="Avenir Black" panose="02000503020000020003" pitchFamily="2" charset="0"/>
                </a:rPr>
                <a:t>E</a:t>
              </a:r>
              <a:r>
                <a:rPr lang="it-IT" sz="1100" b="1" baseline="-25000" dirty="0" err="1">
                  <a:solidFill>
                    <a:srgbClr val="000000"/>
                  </a:solidFill>
                  <a:latin typeface="Avenir Black" panose="02000503020000020003" pitchFamily="2" charset="0"/>
                </a:rPr>
                <a:t>e</a:t>
              </a:r>
              <a:r>
                <a:rPr lang="it-IT" sz="1100" b="1" dirty="0">
                  <a:solidFill>
                    <a:srgbClr val="000000"/>
                  </a:solidFill>
                  <a:latin typeface="Avenir Black" panose="02000503020000020003" pitchFamily="2" charset="0"/>
                </a:rPr>
                <a:t>: </a:t>
              </a:r>
              <a:r>
                <a:rPr lang="it-IT" sz="1100" b="1" dirty="0">
                  <a:solidFill>
                    <a:srgbClr val="00B050"/>
                  </a:solidFill>
                  <a:latin typeface="Avenir Black" panose="02000503020000020003" pitchFamily="2" charset="0"/>
                </a:rPr>
                <a:t>10.6 </a:t>
              </a:r>
              <a:r>
                <a:rPr lang="it-IT" sz="1100" b="1" dirty="0" err="1">
                  <a:solidFill>
                    <a:srgbClr val="00B050"/>
                  </a:solidFill>
                  <a:latin typeface="Avenir Black" panose="02000503020000020003" pitchFamily="2" charset="0"/>
                </a:rPr>
                <a:t>GeV</a:t>
              </a:r>
              <a:endParaRPr lang="it-IT" sz="1100" b="1" dirty="0">
                <a:solidFill>
                  <a:srgbClr val="00B050"/>
                </a:solidFill>
                <a:latin typeface="Avenir Black" panose="02000503020000020003" pitchFamily="2" charset="0"/>
              </a:endParaRPr>
            </a:p>
          </p:txBody>
        </p:sp>
      </p:grpSp>
      <p:sp>
        <p:nvSpPr>
          <p:cNvPr id="28" name="Text Box 328">
            <a:extLst>
              <a:ext uri="{FF2B5EF4-FFF2-40B4-BE49-F238E27FC236}">
                <a16:creationId xmlns:a16="http://schemas.microsoft.com/office/drawing/2014/main" id="{EDBC9F76-1FE7-DB4D-91B9-F3034C517023}"/>
              </a:ext>
            </a:extLst>
          </p:cNvPr>
          <p:cNvSpPr txBox="1"/>
          <p:nvPr/>
        </p:nvSpPr>
        <p:spPr>
          <a:xfrm>
            <a:off x="7647747" y="43403"/>
            <a:ext cx="13257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008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Hall </a:t>
            </a:r>
            <a:r>
              <a:rPr lang="en-US" dirty="0"/>
              <a:t>B</a:t>
            </a:r>
            <a:endParaRPr dirty="0"/>
          </a:p>
        </p:txBody>
      </p:sp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205B127A-382F-E244-9676-E1D05EF4E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604" t="3427" r="5050" b="203"/>
          <a:stretch>
            <a:fillRect/>
          </a:stretch>
        </p:blipFill>
        <p:spPr>
          <a:xfrm>
            <a:off x="120359" y="4184752"/>
            <a:ext cx="2669350" cy="239245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E875082-4B0A-3E48-8537-E8BC45581913}"/>
              </a:ext>
            </a:extLst>
          </p:cNvPr>
          <p:cNvSpPr/>
          <p:nvPr/>
        </p:nvSpPr>
        <p:spPr>
          <a:xfrm>
            <a:off x="5887633" y="1013931"/>
            <a:ext cx="30195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800" dirty="0">
              <a:solidFill>
                <a:srgbClr val="000000"/>
              </a:solidFill>
              <a:latin typeface="Times" pitchFamily="2" charset="0"/>
            </a:endParaRPr>
          </a:p>
          <a:p>
            <a:r>
              <a:rPr lang="it-IT" sz="1600" b="1" dirty="0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－</a:t>
            </a:r>
            <a:r>
              <a:rPr lang="it-IT" sz="1600" b="1" dirty="0" err="1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Run</a:t>
            </a:r>
            <a:r>
              <a:rPr lang="it-IT" sz="1600" b="1" dirty="0">
                <a:solidFill>
                  <a:srgbClr val="9C001C"/>
                </a:solidFill>
                <a:latin typeface="Avenir Heavy" panose="02000503020000020003" pitchFamily="2" charset="0"/>
                <a:cs typeface="Gill Sans" panose="020B0502020104020203" pitchFamily="34" charset="-79"/>
              </a:rPr>
              <a:t> Group 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7 </a:t>
            </a:r>
            <a:r>
              <a:rPr lang="it-IT" sz="1400" b="1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experiments</a:t>
            </a:r>
            <a:endParaRPr lang="it-IT" sz="1400" b="1" dirty="0">
              <a:solidFill>
                <a:srgbClr val="000000"/>
              </a:solidFill>
              <a:latin typeface="Avenir Book" panose="02000503020000020003" pitchFamily="2" charset="0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10.2-10.5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GeV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polarized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e-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Liquid-</a:t>
            </a:r>
            <a:r>
              <a:rPr lang="it-IT" sz="1400" dirty="0" err="1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deuterium</a:t>
            </a:r>
            <a:r>
              <a:rPr lang="it-IT" sz="1400" dirty="0">
                <a:solidFill>
                  <a:srgbClr val="000000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~31% of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approved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beam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AAB2F1-D439-724C-BFD1-F33CC067CB04}"/>
              </a:ext>
            </a:extLst>
          </p:cNvPr>
          <p:cNvSpPr/>
          <p:nvPr/>
        </p:nvSpPr>
        <p:spPr>
          <a:xfrm>
            <a:off x="35462" y="3673399"/>
            <a:ext cx="5602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venir Roman" panose="02000503020000020003" pitchFamily="2" charset="0"/>
                <a:ea typeface="+mj-ea"/>
              </a:rPr>
              <a:t>HPS: Summer 2019 low energy running</a:t>
            </a:r>
            <a:endParaRPr lang="it-IT" sz="2400" dirty="0">
              <a:solidFill>
                <a:schemeClr val="accent1"/>
              </a:solidFill>
              <a:latin typeface="Avenir Roman" panose="02000503020000020003" pitchFamily="2" charset="0"/>
              <a:ea typeface="+mj-e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187C4C-1B8C-7A48-ACB4-3259FFA939E1}"/>
              </a:ext>
            </a:extLst>
          </p:cNvPr>
          <p:cNvSpPr/>
          <p:nvPr/>
        </p:nvSpPr>
        <p:spPr>
          <a:xfrm>
            <a:off x="2789709" y="4135064"/>
            <a:ext cx="6406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0" lvl="1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Collected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~ 60% of the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expected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data</a:t>
            </a:r>
          </a:p>
          <a:p>
            <a:pPr marL="603250" lvl="1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Two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major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upgrades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: </a:t>
            </a:r>
          </a:p>
          <a:p>
            <a:pPr marL="1047750" lvl="2" indent="-273050">
              <a:buFont typeface="System Font Regular"/>
              <a:buChar char="-"/>
            </a:pP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+1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layer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Si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tracker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to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extend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the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coverage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</a:t>
            </a:r>
          </a:p>
          <a:p>
            <a:pPr marL="1047750" lvl="2" indent="-273050">
              <a:buFont typeface="System Font Regular"/>
              <a:buChar char="-"/>
            </a:pP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a new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hodoscope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to trigger on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e+e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-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pairs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out of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ECal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accept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.</a:t>
            </a:r>
          </a:p>
        </p:txBody>
      </p:sp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9C473CAA-2ED2-B340-9A51-88C6CB776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b="20110"/>
          <a:stretch>
            <a:fillRect/>
          </a:stretch>
        </p:blipFill>
        <p:spPr>
          <a:xfrm>
            <a:off x="3167744" y="5124347"/>
            <a:ext cx="1822268" cy="145285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B8EE28D-55EB-194C-A8FA-4D13B0FF8084}"/>
              </a:ext>
            </a:extLst>
          </p:cNvPr>
          <p:cNvSpPr/>
          <p:nvPr/>
        </p:nvSpPr>
        <p:spPr>
          <a:xfrm>
            <a:off x="5014922" y="5096722"/>
            <a:ext cx="35804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Where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venir" panose="02000503020000020003" pitchFamily="2" charset="0"/>
              </a:rPr>
              <a:t>we</a:t>
            </a:r>
            <a:r>
              <a:rPr lang="it-IT" sz="1400" dirty="0">
                <a:solidFill>
                  <a:srgbClr val="000000"/>
                </a:solidFill>
                <a:latin typeface="Avenir" panose="02000503020000020003" pitchFamily="2" charset="0"/>
              </a:rPr>
              <a:t> are: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sz="400" dirty="0">
              <a:solidFill>
                <a:srgbClr val="000000"/>
              </a:solidFill>
              <a:latin typeface="Avenir" panose="02000503020000020003" pitchFamily="2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venir" panose="02000503020000020003" pitchFamily="2" charset="0"/>
              </a:rPr>
              <a:t>    </a:t>
            </a:r>
            <a:r>
              <a:rPr lang="it-IT" sz="1400" b="1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180 </a:t>
            </a:r>
            <a:r>
              <a:rPr lang="it-IT" sz="1400" b="1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total</a:t>
            </a:r>
            <a:r>
              <a:rPr lang="it-IT" sz="1400" b="1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b="1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approved</a:t>
            </a:r>
            <a:r>
              <a:rPr lang="it-IT" sz="1400" b="1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PAC </a:t>
            </a:r>
            <a:r>
              <a:rPr lang="it-IT" sz="1400" b="1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days</a:t>
            </a:r>
            <a:endParaRPr lang="it-IT" sz="1400" b="1" dirty="0">
              <a:solidFill>
                <a:srgbClr val="2908DF"/>
              </a:solidFill>
              <a:latin typeface="Avenir Book" panose="02000503020000020003" pitchFamily="2" charset="0"/>
              <a:cs typeface="Gill Sans" panose="020B0502020104020203" pitchFamily="34" charset="-79"/>
            </a:endParaRPr>
          </a:p>
          <a:p>
            <a:pPr marL="285750" indent="-285750">
              <a:buFont typeface="System Font Regular"/>
              <a:buChar char="-"/>
            </a:pP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2015/16 2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eng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.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run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@ 1.1 &amp; 2.2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GeV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(15 PAC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days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)</a:t>
            </a:r>
          </a:p>
          <a:p>
            <a:pPr marL="285750" indent="-285750">
              <a:buFont typeface="System Font Regular"/>
              <a:buChar char="-"/>
            </a:pP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2019: 30  PAC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days</a:t>
            </a:r>
            <a:endParaRPr lang="it-IT" sz="1400" dirty="0">
              <a:solidFill>
                <a:srgbClr val="2908DF"/>
              </a:solidFill>
              <a:latin typeface="Avenir Book" panose="02000503020000020003" pitchFamily="2" charset="0"/>
              <a:cs typeface="Gill Sans" panose="020B0502020104020203" pitchFamily="34" charset="-79"/>
            </a:endParaRPr>
          </a:p>
          <a:p>
            <a:pPr marL="285750" indent="-285750">
              <a:buFont typeface="System Font Regular"/>
              <a:buChar char="-"/>
            </a:pP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2021: ~30 PAC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days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at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3.7 </a:t>
            </a:r>
            <a:r>
              <a:rPr lang="it-IT" sz="1400" dirty="0" err="1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GeV</a:t>
            </a:r>
            <a:r>
              <a:rPr lang="it-IT" sz="1400" dirty="0">
                <a:solidFill>
                  <a:srgbClr val="2908DF"/>
                </a:solidFill>
                <a:latin typeface="Avenir Book" panose="02000503020000020003" pitchFamily="2" charset="0"/>
                <a:cs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244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32112</TotalTime>
  <Words>3910</Words>
  <Application>Microsoft Macintosh PowerPoint</Application>
  <PresentationFormat>On-screen Show (4:3)</PresentationFormat>
  <Paragraphs>802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3" baseType="lpstr">
      <vt:lpstr>PingFangSC-Regular</vt:lpstr>
      <vt:lpstr>.PingFangSC-Regular</vt:lpstr>
      <vt:lpstr>Arial</vt:lpstr>
      <vt:lpstr>Arial</vt:lpstr>
      <vt:lpstr>Arial Narrow</vt:lpstr>
      <vt:lpstr>Avenir</vt:lpstr>
      <vt:lpstr>Avenir Black</vt:lpstr>
      <vt:lpstr>Avenir Book</vt:lpstr>
      <vt:lpstr>Avenir Heavy</vt:lpstr>
      <vt:lpstr>Avenir Oblique</vt:lpstr>
      <vt:lpstr>Avenir Roman</vt:lpstr>
      <vt:lpstr>avenir-light</vt:lpstr>
      <vt:lpstr>Calibri</vt:lpstr>
      <vt:lpstr>Cambria Math</vt:lpstr>
      <vt:lpstr>Comic Sans MS</vt:lpstr>
      <vt:lpstr>Courier New</vt:lpstr>
      <vt:lpstr>Gill Sans</vt:lpstr>
      <vt:lpstr>Gill Sans MT</vt:lpstr>
      <vt:lpstr>Gill Sans SemiBold</vt:lpstr>
      <vt:lpstr>Helvetica</vt:lpstr>
      <vt:lpstr>Symbol</vt:lpstr>
      <vt:lpstr>System Font Regular</vt:lpstr>
      <vt:lpstr>Times</vt:lpstr>
      <vt:lpstr>Times New Roman</vt:lpstr>
      <vt:lpstr>Wingdings</vt:lpstr>
      <vt:lpstr>Office Theme</vt:lpstr>
      <vt:lpstr>PowerPoint Presentation</vt:lpstr>
      <vt:lpstr>Jefferson Lab News and Highlights</vt:lpstr>
      <vt:lpstr>Jefferson Lab Inclusion Survey</vt:lpstr>
      <vt:lpstr>CEBAF Operation</vt:lpstr>
      <vt:lpstr>Jefferson Lab Budget Status</vt:lpstr>
      <vt:lpstr>PREX-2 / CREX: Neutron skin of 208Pb and 48Ca</vt:lpstr>
      <vt:lpstr>SBS GMn preparations</vt:lpstr>
      <vt:lpstr>Proton Charge Radius </vt:lpstr>
      <vt:lpstr>CLAS12 Data Taking</vt:lpstr>
      <vt:lpstr>CLAS12 Analysis Status</vt:lpstr>
      <vt:lpstr>Summer 2019 low energy running</vt:lpstr>
      <vt:lpstr>A1n /d2n (E12-06-110, E12-06-121) </vt:lpstr>
      <vt:lpstr>Highlights for Jan 2019 – Jan 2020</vt:lpstr>
      <vt:lpstr>Beam Asymmetry Measurements</vt:lpstr>
      <vt:lpstr>Spectroscopy Prospects: ɣ p → p + π η </vt:lpstr>
      <vt:lpstr>Publications in the last 6 months: Hall A, B, C (12 GeV)</vt:lpstr>
      <vt:lpstr>Jefferson Lab’s User Community</vt:lpstr>
      <vt:lpstr>Where we are with the 12 GeV program</vt:lpstr>
      <vt:lpstr>Scheduling Status of the Experiments</vt:lpstr>
      <vt:lpstr>Scheduling 2020-2021</vt:lpstr>
      <vt:lpstr>PAC48</vt:lpstr>
      <vt:lpstr>Virginia Center for Nuclear Femtography</vt:lpstr>
      <vt:lpstr>Advanced Computing Initiatives</vt:lpstr>
      <vt:lpstr>Workshop Announcement</vt:lpstr>
      <vt:lpstr>Some Safety Issues</vt:lpstr>
      <vt:lpstr>New Physics Division Work Planning Requirement</vt:lpstr>
      <vt:lpstr>Non-Proprietary User Agreement (NPUA)</vt:lpstr>
      <vt:lpstr>Backup Slides</vt:lpstr>
      <vt:lpstr>PowerPoint Presentation</vt:lpstr>
      <vt:lpstr>Where we are with the 12 GeV program</vt:lpstr>
      <vt:lpstr>Near-threshold J/y photoproduction</vt:lpstr>
      <vt:lpstr>DIRC</vt:lpstr>
      <vt:lpstr>MOLLER – last six months</vt:lpstr>
      <vt:lpstr>Recent SoLID Activities</vt:lpstr>
      <vt:lpstr>CLAS12 2020 Runs</vt:lpstr>
      <vt:lpstr>Neutral Particle Spectrometer</vt:lpstr>
      <vt:lpstr>Compact Photon Source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Microsoft Office User</cp:lastModifiedBy>
  <cp:revision>1133</cp:revision>
  <cp:lastPrinted>2020-01-16T15:56:37Z</cp:lastPrinted>
  <dcterms:created xsi:type="dcterms:W3CDTF">2019-07-21T14:59:33Z</dcterms:created>
  <dcterms:modified xsi:type="dcterms:W3CDTF">2020-01-28T03:25:29Z</dcterms:modified>
</cp:coreProperties>
</file>