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28"/>
  </p:notesMasterIdLst>
  <p:sldIdLst>
    <p:sldId id="256" r:id="rId2"/>
    <p:sldId id="257" r:id="rId3"/>
    <p:sldId id="394" r:id="rId4"/>
    <p:sldId id="738" r:id="rId5"/>
    <p:sldId id="758" r:id="rId6"/>
    <p:sldId id="759" r:id="rId7"/>
    <p:sldId id="760" r:id="rId8"/>
    <p:sldId id="761" r:id="rId9"/>
    <p:sldId id="742" r:id="rId10"/>
    <p:sldId id="743" r:id="rId11"/>
    <p:sldId id="754" r:id="rId12"/>
    <p:sldId id="745" r:id="rId13"/>
    <p:sldId id="763" r:id="rId14"/>
    <p:sldId id="752" r:id="rId15"/>
    <p:sldId id="751" r:id="rId16"/>
    <p:sldId id="781" r:id="rId17"/>
    <p:sldId id="762" r:id="rId18"/>
    <p:sldId id="764" r:id="rId19"/>
    <p:sldId id="765" r:id="rId20"/>
    <p:sldId id="753" r:id="rId21"/>
    <p:sldId id="730" r:id="rId22"/>
    <p:sldId id="782" r:id="rId23"/>
    <p:sldId id="783" r:id="rId24"/>
    <p:sldId id="784" r:id="rId25"/>
    <p:sldId id="741" r:id="rId26"/>
    <p:sldId id="785"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3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81"/>
  </p:normalViewPr>
  <p:slideViewPr>
    <p:cSldViewPr snapToGrid="0" snapToObjects="1">
      <p:cViewPr varScale="1">
        <p:scale>
          <a:sx n="143" d="100"/>
          <a:sy n="143" d="100"/>
        </p:scale>
        <p:origin x="520" y="19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07104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 name="Google Shape;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f2968fc0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f2968fc0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2439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2287588" y="514350"/>
            <a:ext cx="4570412" cy="2571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914400" y="3257550"/>
            <a:ext cx="7315200" cy="3086100"/>
          </a:xfrm>
          <a:prstGeom prst="rect">
            <a:avLst/>
          </a:prstGeom>
        </p:spPr>
        <p:txBody>
          <a:bodyPr wrap="square" lIns="93162" tIns="93162" rIns="93162" bIns="93162" anchor="t" anchorCtr="0">
            <a:noAutofit/>
          </a:bodyPr>
          <a:lstStyle/>
          <a:p>
            <a:endParaRPr/>
          </a:p>
        </p:txBody>
      </p:sp>
    </p:spTree>
    <p:extLst>
      <p:ext uri="{BB962C8B-B14F-4D97-AF65-F5344CB8AC3E}">
        <p14:creationId xmlns:p14="http://schemas.microsoft.com/office/powerpoint/2010/main" val="91134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2295261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2295261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62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617d12725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617d12725d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617d12725d_1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318882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091a506b1_4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5091a506b1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784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153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20401c5f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20401c5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66475" y="1287125"/>
            <a:ext cx="8411100" cy="12603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Arial"/>
              <a:buNone/>
              <a:defRPr b="0" i="0" u="none" strike="noStrike" cap="none">
                <a:solidFill>
                  <a:schemeClr val="dk1"/>
                </a:solidFil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subTitle" idx="1"/>
          </p:nvPr>
        </p:nvSpPr>
        <p:spPr>
          <a:xfrm>
            <a:off x="685800" y="2687645"/>
            <a:ext cx="7772400" cy="1897200"/>
          </a:xfrm>
          <a:prstGeom prst="rect">
            <a:avLst/>
          </a:prstGeom>
          <a:noFill/>
          <a:ln>
            <a:noFill/>
          </a:ln>
        </p:spPr>
        <p:txBody>
          <a:bodyPr spcFirstLastPara="1" wrap="square" lIns="91425" tIns="91425" rIns="91425" bIns="91425" anchor="ctr" anchorCtr="0"/>
          <a:lstStyle>
            <a:lvl1pPr lvl="0"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2000"/>
              <a:buFont typeface="Arial"/>
              <a:buNone/>
              <a:defRPr sz="2000" b="0" i="0" u="none" strike="noStrike" cap="none">
                <a:solidFill>
                  <a:schemeClr val="dk2"/>
                </a:solidFill>
                <a:latin typeface="Arial"/>
                <a:ea typeface="Arial"/>
                <a:cs typeface="Arial"/>
                <a:sym typeface="Arial"/>
              </a:defRPr>
            </a:lvl9pPr>
          </a:lstStyle>
          <a:p>
            <a:endParaRPr/>
          </a:p>
        </p:txBody>
      </p:sp>
      <p:pic>
        <p:nvPicPr>
          <p:cNvPr id="13" name="Google Shape;13;p2"/>
          <p:cNvPicPr preferRelativeResize="0"/>
          <p:nvPr/>
        </p:nvPicPr>
        <p:blipFill>
          <a:blip r:embed="rId2">
            <a:alphaModFix/>
          </a:blip>
          <a:stretch>
            <a:fillRect/>
          </a:stretch>
        </p:blipFill>
        <p:spPr>
          <a:xfrm>
            <a:off x="-1" y="0"/>
            <a:ext cx="2523790" cy="84517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28600" y="34534"/>
            <a:ext cx="8229600" cy="5574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000"/>
              <a:buFont typeface="Arial"/>
              <a:buNone/>
              <a:defRPr sz="3000" b="0">
                <a:solidFill>
                  <a:schemeClr val="dk1"/>
                </a:solidFil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336625" y="739031"/>
            <a:ext cx="8533500" cy="4134000"/>
          </a:xfrm>
          <a:prstGeom prst="rect">
            <a:avLst/>
          </a:prstGeom>
          <a:noFill/>
          <a:ln>
            <a:noFill/>
          </a:ln>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19" name="Google Shape;19;p3"/>
          <p:cNvPicPr preferRelativeResize="0"/>
          <p:nvPr/>
        </p:nvPicPr>
        <p:blipFill>
          <a:blip r:embed="rId2">
            <a:alphaModFix/>
          </a:blip>
          <a:stretch>
            <a:fillRect/>
          </a:stretch>
        </p:blipFill>
        <p:spPr>
          <a:xfrm>
            <a:off x="7537325" y="0"/>
            <a:ext cx="1205006" cy="648862"/>
          </a:xfrm>
          <a:prstGeom prst="rect">
            <a:avLst/>
          </a:prstGeom>
          <a:noFill/>
          <a:ln>
            <a:noFill/>
          </a:ln>
        </p:spPr>
      </p:pic>
      <p:cxnSp>
        <p:nvCxnSpPr>
          <p:cNvPr id="20" name="Google Shape;20;p3"/>
          <p:cNvCxnSpPr/>
          <p:nvPr/>
        </p:nvCxnSpPr>
        <p:spPr>
          <a:xfrm>
            <a:off x="-13950" y="696002"/>
            <a:ext cx="9171900" cy="0"/>
          </a:xfrm>
          <a:prstGeom prst="straightConnector1">
            <a:avLst/>
          </a:prstGeom>
          <a:noFill/>
          <a:ln w="114300" cap="flat" cmpd="sng">
            <a:solidFill>
              <a:schemeClr val="lt2"/>
            </a:solidFill>
            <a:prstDash val="solid"/>
            <a:round/>
            <a:headEnd type="none" w="med" len="med"/>
            <a:tailEnd type="none" w="med" len="med"/>
          </a:ln>
        </p:spPr>
      </p:cxnSp>
      <p:sp>
        <p:nvSpPr>
          <p:cNvPr id="21" name="Google Shape;21;p3"/>
          <p:cNvSpPr txBox="1">
            <a:spLocks noGrp="1"/>
          </p:cNvSpPr>
          <p:nvPr>
            <p:ph type="sldNum" idx="12"/>
          </p:nvPr>
        </p:nvSpPr>
        <p:spPr>
          <a:xfrm>
            <a:off x="7566175" y="4851433"/>
            <a:ext cx="548700" cy="292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25" name="Google Shape;25;p4"/>
          <p:cNvSpPr txBox="1">
            <a:spLocks noGrp="1"/>
          </p:cNvSpPr>
          <p:nvPr>
            <p:ph type="body" idx="1"/>
          </p:nvPr>
        </p:nvSpPr>
        <p:spPr>
          <a:xfrm>
            <a:off x="457200" y="1200150"/>
            <a:ext cx="39945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6" name="Google Shape;26;p4"/>
          <p:cNvSpPr txBox="1">
            <a:spLocks noGrp="1"/>
          </p:cNvSpPr>
          <p:nvPr>
            <p:ph type="body" idx="2"/>
          </p:nvPr>
        </p:nvSpPr>
        <p:spPr>
          <a:xfrm>
            <a:off x="4692274" y="1200150"/>
            <a:ext cx="39945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7" name="Google Shape;27;p4"/>
          <p:cNvSpPr txBox="1">
            <a:spLocks noGrp="1"/>
          </p:cNvSpPr>
          <p:nvPr>
            <p:ph type="sldNum" idx="12"/>
          </p:nvPr>
        </p:nvSpPr>
        <p:spPr>
          <a:xfrm>
            <a:off x="8244159" y="474731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30" name="Google Shape;30;p5"/>
          <p:cNvSpPr txBox="1">
            <a:spLocks noGrp="1"/>
          </p:cNvSpPr>
          <p:nvPr>
            <p:ph type="sldNum" idx="12"/>
          </p:nvPr>
        </p:nvSpPr>
        <p:spPr>
          <a:xfrm>
            <a:off x="8244159" y="474731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57200" y="4406309"/>
            <a:ext cx="8229600" cy="519600"/>
          </a:xfrm>
          <a:prstGeom prst="rect">
            <a:avLst/>
          </a:prstGeom>
          <a:noFill/>
          <a:ln>
            <a:noFill/>
          </a:ln>
        </p:spPr>
        <p:txBody>
          <a:bodyPr spcFirstLastPara="1" wrap="square" lIns="91425" tIns="91425" rIns="91425" bIns="91425" anchor="t" anchorCtr="0"/>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
        <p:nvSpPr>
          <p:cNvPr id="33" name="Google Shape;33;p6"/>
          <p:cNvSpPr txBox="1">
            <a:spLocks noGrp="1"/>
          </p:cNvSpPr>
          <p:nvPr>
            <p:ph type="sldNum" idx="12"/>
          </p:nvPr>
        </p:nvSpPr>
        <p:spPr>
          <a:xfrm>
            <a:off x="8244159" y="474731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7"/>
          <p:cNvSpPr txBox="1">
            <a:spLocks noGrp="1"/>
          </p:cNvSpPr>
          <p:nvPr>
            <p:ph type="sldNum" idx="12"/>
          </p:nvPr>
        </p:nvSpPr>
        <p:spPr>
          <a:xfrm>
            <a:off x="8244159" y="474731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31800" y="485775"/>
            <a:ext cx="8305800" cy="733425"/>
          </a:xfrm>
        </p:spPr>
        <p:txBody>
          <a:bodyPr/>
          <a:lstStyle/>
          <a:p>
            <a:r>
              <a:rPr lang="ru-RU" dirty="0"/>
              <a:t>Образец заголовка</a:t>
            </a:r>
          </a:p>
        </p:txBody>
      </p:sp>
      <p:sp>
        <p:nvSpPr>
          <p:cNvPr id="3" name="Объект 2"/>
          <p:cNvSpPr>
            <a:spLocks noGrp="1"/>
          </p:cNvSpPr>
          <p:nvPr>
            <p:ph idx="1"/>
          </p:nvPr>
        </p:nvSpPr>
        <p:spPr>
          <a:xfrm>
            <a:off x="457200" y="1314451"/>
            <a:ext cx="8229600" cy="3280172"/>
          </a:xfrm>
        </p:spPr>
        <p:txBody>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ru-RU" dirty="0"/>
          </a:p>
        </p:txBody>
      </p:sp>
      <p:sp>
        <p:nvSpPr>
          <p:cNvPr id="4" name="Дата 3"/>
          <p:cNvSpPr>
            <a:spLocks noGrp="1"/>
          </p:cNvSpPr>
          <p:nvPr>
            <p:ph type="dt" sz="half" idx="10"/>
          </p:nvPr>
        </p:nvSpPr>
        <p:spPr/>
        <p:txBody>
          <a:bodyPr/>
          <a:lstStyle>
            <a:lvl1pPr>
              <a:defRPr/>
            </a:lvl1pPr>
          </a:lstStyle>
          <a:p>
            <a:pPr>
              <a:defRPr/>
            </a:pPr>
            <a:fld id="{FAB3B240-DA4F-5C49-B762-8D124D16D8BD}" type="datetime1">
              <a:rPr lang="ru-RU"/>
              <a:pPr>
                <a:defRPr/>
              </a:pPr>
              <a:t>07.04.2020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en-US" dirty="0" err="1"/>
              <a:t>A.Klimentov</a:t>
            </a:r>
            <a:endParaRPr lang="ru-RU" dirty="0"/>
          </a:p>
        </p:txBody>
      </p:sp>
      <p:sp>
        <p:nvSpPr>
          <p:cNvPr id="6" name="Номер слайда 5"/>
          <p:cNvSpPr>
            <a:spLocks noGrp="1"/>
          </p:cNvSpPr>
          <p:nvPr>
            <p:ph type="sldNum" sz="quarter" idx="12"/>
          </p:nvPr>
        </p:nvSpPr>
        <p:spPr/>
        <p:txBody>
          <a:bodyPr/>
          <a:lstStyle>
            <a:lvl1pPr>
              <a:defRPr/>
            </a:lvl1pPr>
          </a:lstStyle>
          <a:p>
            <a:pPr>
              <a:defRPr/>
            </a:pPr>
            <a:fld id="{93D41CE9-1A78-B24D-82F6-B76B10F7B5C4}" type="slidenum">
              <a:rPr lang="ru-RU"/>
              <a:pPr>
                <a:defRPr/>
              </a:pPr>
              <a:t>‹#›</a:t>
            </a:fld>
            <a:endParaRPr lang="ru-RU"/>
          </a:p>
        </p:txBody>
      </p:sp>
    </p:spTree>
    <p:extLst>
      <p:ext uri="{BB962C8B-B14F-4D97-AF65-F5344CB8AC3E}">
        <p14:creationId xmlns:p14="http://schemas.microsoft.com/office/powerpoint/2010/main" val="3946501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8" name="Google Shape;8;p1"/>
          <p:cNvPicPr preferRelativeResize="0"/>
          <p:nvPr/>
        </p:nvPicPr>
        <p:blipFill>
          <a:blip r:embed="rId9">
            <a:alphaModFix/>
          </a:blip>
          <a:stretch>
            <a:fillRect/>
          </a:stretch>
        </p:blipFill>
        <p:spPr>
          <a:xfrm>
            <a:off x="0" y="4774594"/>
            <a:ext cx="1820197" cy="368907"/>
          </a:xfrm>
          <a:prstGeom prst="rect">
            <a:avLst/>
          </a:prstGeom>
          <a:noFill/>
          <a:ln>
            <a:noFill/>
          </a:ln>
        </p:spPr>
      </p:pic>
      <p:sp>
        <p:nvSpPr>
          <p:cNvPr id="9" name="Google Shape;9;p1"/>
          <p:cNvSpPr txBox="1">
            <a:spLocks noGrp="1"/>
          </p:cNvSpPr>
          <p:nvPr>
            <p:ph type="sldNum" idx="12"/>
          </p:nvPr>
        </p:nvSpPr>
        <p:spPr>
          <a:xfrm>
            <a:off x="8244159" y="4747310"/>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dashb-atlas-ddm.cern.ch/ddm2/#activity=(Staging)&amp;date.from=201809102200&amp;date.interval=0&amp;date.to=201809111000&amp;dst.site=(IN2P3)&amp;dst.token=(DATADISK)&amp;grouping.src=(tier,token,site,country,cloud,federation)&amp;p.grouping=activity&amp;s.state=STAGING_FAILED&amp;src.site=(IN2P3)&amp;src.token=(DATATAPE)" TargetMode="External"/><Relationship Id="rId3" Type="http://schemas.openxmlformats.org/officeDocument/2006/relationships/hyperlink" Target="http://dashb-atlas-ddm.cern.ch/ddm2/#activity=(Analysis+Download,Analysis+Input,Analysis+Logs+OS+Upload,Analysis+Logs+Upload,Analysis+Upload,CLI+Download,Data+Brokering,Data+Consolidation,Data+Export+Test,Data+Rebalancing,Data+rebalancing,Debug,Deletion,Event+Service+Download,Event+Service+Upload,Express,Functional+Test,Functional+Test+Google,Functional+Test+WebDAV,Functional+Test+XrootD,Group+Subscriptions,Production,Production+Download,Production+Input,Production+Logs+OS+Upload,Production+Logs+Upload,Production+Output,Production+Upload,Recovery,SFO+to+EOS+export,Staging,T0+Export,T0+Tape,Upload/Download+(Job),Upload/Download+(User),User+Subscriptions,default,on,on,on,on,rucio-integration,test,test%3AT0_T1+export,test%3AT1_T2+export,testactivity10,testactivity20,testactivity70)&amp;date.from=201806080000&amp;date.interval=0&amp;date.to=201806090000&amp;dst.site=(BNL)&amp;dst.token=(DATADISK)&amp;grouping.src=(tier,token,site,country,cloud,federation)&amp;p.grouping=activity&amp;s.state=STAGING_FAILED&amp;src.site=(BNL)&amp;src.token=(DATATAPE)" TargetMode="External"/><Relationship Id="rId7" Type="http://schemas.openxmlformats.org/officeDocument/2006/relationships/hyperlink" Target="http://dashb-atlas-ddm.cern.ch/ddm2/#activity=(Staging)&amp;date.from=201808172200&amp;date.interval=0&amp;date.to=201808181000&amp;dst.site=(TRIUMF)&amp;dst.token=(DATADISK)&amp;grouping.src=(tier,token,site,country,cloud,federation)&amp;p.grouping=activity&amp;s.state=STAGING_FAILED&amp;src.site=(TRIUMF)&amp;src.token=(DATATAPE)"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dashb-atlas-ddm.cern.ch/ddm2/#activity=(Staging)&amp;date.from=201807240000&amp;date.interval=0&amp;date.to=201807250000&amp;dst.site=(PIC)&amp;dst.token=(DATADISK)&amp;grouping.src=(tier,token,site,country,cloud,federation)&amp;p.grouping=activity&amp;s.state=STAGING_FAILED&amp;src.site=(PIC)&amp;src.token=(DATATAPE)" TargetMode="External"/><Relationship Id="rId11" Type="http://schemas.openxmlformats.org/officeDocument/2006/relationships/hyperlink" Target="http://dashb-atlas-ddm.cern.ch/ddm2/#activity=(Staging)&amp;date.from=201810020000&amp;date.interval=0&amp;date.to=201810030000&amp;dst.site=(NDGF)&amp;dst.token=(DATADISK)&amp;grouping.src=(tier,token,site,country,cloud,federation)&amp;p.grouping=activity&amp;src.site=(NDGF)&amp;sr" TargetMode="External"/><Relationship Id="rId5" Type="http://schemas.openxmlformats.org/officeDocument/2006/relationships/hyperlink" Target="http://dashb-atlas-ddm.cern.ch/ddm2/#activity=(Staging)&amp;date.from=201807170000&amp;date.interval=0&amp;date.to=201807180000&amp;dst.site=(INFN)&amp;dst.token=(DATADISK)&amp;grouping.src=(tier,token,site,country,cloud,federation)&amp;p.grouping=activity&amp;s.state=STAGING_FAILED&amp;src.site=(INFN)&amp;src.token=(DATATAPE)" TargetMode="External"/><Relationship Id="rId10" Type="http://schemas.openxmlformats.org/officeDocument/2006/relationships/hyperlink" Target="http://dashb-atlas-ddm.cern.ch/ddm2/#activity=(Staging)&amp;d.state=(TRANSFER_DONE)&amp;date.from=201809251600&amp;date.interval=0&amp;date.to=201809252000&amp;dst.site=(RAL-LCG2-ECHO)&amp;dst.token=(DATADISK)&amp;grouping.dst=(cloud,token)&amp;grouping.src=(token,cloud)&amp;p.grouping=src&amp;src.site=(RAL-LCG2)&amp;src.token=(TEST)" TargetMode="External"/><Relationship Id="rId4" Type="http://schemas.openxmlformats.org/officeDocument/2006/relationships/hyperlink" Target="http://dashb-atlas-ddm.cern.ch/ddm2/#activity=(Staging)&amp;date.from=201807180000&amp;date.interval=0&amp;date.to=201807200000&amp;dst.site=(FZK)&amp;dst.token=(DATADISK)&amp;grouping.src=(tier,token,site,country,cloud,federation)&amp;p.grouping=activity&amp;s.state=STAGING_FAILED&amp;src.site=(FZK)&amp;src.token=(DATATAPE)" TargetMode="External"/><Relationship Id="rId9" Type="http://schemas.openxmlformats.org/officeDocument/2006/relationships/hyperlink" Target="http://dashb-atlas-ddm.cern.ch/ddm2/#activity=(Staging)&amp;date.from=201809060000&amp;date.interval=0&amp;date.to=201809080000&amp;dst.site=(SARA)&amp;dst.token=(DATADISK)&amp;grouping.src=(tier,token,site,country,cloud,federation)&amp;p.grouping=activity&amp;s.state=STAGING_FAILED&amp;src.site=(SARA)&amp;src.token=(DATATAP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tiff"/><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8"/>
          <p:cNvSpPr txBox="1">
            <a:spLocks noGrp="1"/>
          </p:cNvSpPr>
          <p:nvPr>
            <p:ph type="ctrTitle"/>
          </p:nvPr>
        </p:nvSpPr>
        <p:spPr>
          <a:xfrm>
            <a:off x="220500" y="803195"/>
            <a:ext cx="8703000" cy="12603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dirty="0">
                <a:solidFill>
                  <a:srgbClr val="000000"/>
                </a:solidFill>
              </a:rPr>
              <a:t>The ATLAS Data Carousel Project</a:t>
            </a:r>
            <a:endParaRPr sz="3600" dirty="0">
              <a:solidFill>
                <a:srgbClr val="000000"/>
              </a:solidFill>
            </a:endParaRPr>
          </a:p>
        </p:txBody>
      </p:sp>
      <p:sp>
        <p:nvSpPr>
          <p:cNvPr id="41" name="Google Shape;41;p8"/>
          <p:cNvSpPr txBox="1">
            <a:spLocks noGrp="1"/>
          </p:cNvSpPr>
          <p:nvPr>
            <p:ph type="subTitle" idx="1"/>
          </p:nvPr>
        </p:nvSpPr>
        <p:spPr>
          <a:xfrm>
            <a:off x="685800" y="2144608"/>
            <a:ext cx="7772400" cy="237299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en-US" sz="1800" dirty="0"/>
          </a:p>
          <a:p>
            <a:pPr marL="0" lvl="0" indent="0" algn="ctr" rtl="0">
              <a:spcBef>
                <a:spcPts val="0"/>
              </a:spcBef>
              <a:spcAft>
                <a:spcPts val="0"/>
              </a:spcAft>
              <a:buNone/>
            </a:pPr>
            <a:r>
              <a:rPr lang="en-US" sz="1800" dirty="0"/>
              <a:t>Alexei </a:t>
            </a:r>
            <a:r>
              <a:rPr lang="en-US" sz="1800" dirty="0" err="1"/>
              <a:t>Klimentov</a:t>
            </a:r>
            <a:r>
              <a:rPr lang="en-US" sz="1800" dirty="0"/>
              <a:t> and  Xin Zhao</a:t>
            </a:r>
          </a:p>
          <a:p>
            <a:pPr marL="0" lvl="0" indent="0" algn="ctr" rtl="0">
              <a:spcBef>
                <a:spcPts val="0"/>
              </a:spcBef>
              <a:spcAft>
                <a:spcPts val="0"/>
              </a:spcAft>
              <a:buNone/>
            </a:pPr>
            <a:endParaRPr lang="ru-RU" sz="1800" dirty="0"/>
          </a:p>
          <a:p>
            <a:pPr marL="0" lvl="0" indent="0" algn="ctr" rtl="0">
              <a:spcBef>
                <a:spcPts val="0"/>
              </a:spcBef>
              <a:spcAft>
                <a:spcPts val="0"/>
              </a:spcAft>
              <a:buNone/>
            </a:pPr>
            <a:r>
              <a:rPr lang="en-US" sz="1800" dirty="0"/>
              <a:t>NPPS and SDCC </a:t>
            </a:r>
          </a:p>
          <a:p>
            <a:pPr marL="0" lvl="0" indent="0" algn="ctr" rtl="0">
              <a:spcBef>
                <a:spcPts val="0"/>
              </a:spcBef>
              <a:spcAft>
                <a:spcPts val="0"/>
              </a:spcAft>
              <a:buNone/>
            </a:pPr>
            <a:r>
              <a:rPr lang="en-US" sz="1800" dirty="0"/>
              <a:t>BNL Physics Department</a:t>
            </a:r>
            <a:endParaRPr lang="en" sz="1800" dirty="0"/>
          </a:p>
          <a:p>
            <a:pPr marL="0" lvl="0" indent="0" algn="ctr" rtl="0">
              <a:spcBef>
                <a:spcPts val="0"/>
              </a:spcBef>
              <a:spcAft>
                <a:spcPts val="0"/>
              </a:spcAft>
              <a:buNone/>
            </a:pPr>
            <a:endParaRPr dirty="0"/>
          </a:p>
          <a:p>
            <a:pPr marL="0" lvl="0" indent="0" algn="ctr" rtl="0">
              <a:spcBef>
                <a:spcPts val="0"/>
              </a:spcBef>
              <a:spcAft>
                <a:spcPts val="0"/>
              </a:spcAft>
              <a:buClr>
                <a:schemeClr val="dk1"/>
              </a:buClr>
              <a:buSzPts val="1100"/>
              <a:buFont typeface="Arial"/>
              <a:buNone/>
            </a:pPr>
            <a:endParaRPr lang="en-US" dirty="0"/>
          </a:p>
          <a:p>
            <a:pPr marL="0" lvl="0" indent="0" algn="ctr" rtl="0">
              <a:spcBef>
                <a:spcPts val="0"/>
              </a:spcBef>
              <a:spcAft>
                <a:spcPts val="0"/>
              </a:spcAft>
              <a:buClr>
                <a:schemeClr val="dk1"/>
              </a:buClr>
              <a:buSzPts val="1100"/>
              <a:buFont typeface="Arial"/>
              <a:buNone/>
            </a:pPr>
            <a:endParaRPr lang="en-US" dirty="0"/>
          </a:p>
          <a:p>
            <a:pPr marL="0" lvl="0" indent="0" algn="ctr" rtl="0">
              <a:spcBef>
                <a:spcPts val="0"/>
              </a:spcBef>
              <a:spcAft>
                <a:spcPts val="0"/>
              </a:spcAft>
              <a:buClr>
                <a:schemeClr val="dk1"/>
              </a:buClr>
              <a:buSzPts val="1100"/>
              <a:buFont typeface="Arial"/>
              <a:buNone/>
            </a:pPr>
            <a:r>
              <a:rPr lang="en" dirty="0"/>
              <a:t>Software and Computing Round Table (J</a:t>
            </a:r>
            <a:r>
              <a:rPr lang="en-US" dirty="0"/>
              <a:t>L</a:t>
            </a:r>
            <a:r>
              <a:rPr lang="en" dirty="0"/>
              <a:t>ab)</a:t>
            </a:r>
          </a:p>
          <a:p>
            <a:pPr marL="0" lvl="0" indent="0" algn="ctr" rtl="0">
              <a:spcBef>
                <a:spcPts val="0"/>
              </a:spcBef>
              <a:spcAft>
                <a:spcPts val="0"/>
              </a:spcAft>
              <a:buClr>
                <a:schemeClr val="dk1"/>
              </a:buClr>
              <a:buSzPts val="1100"/>
              <a:buFont typeface="Arial"/>
              <a:buNone/>
            </a:pPr>
            <a:endParaRPr lang="en-US" dirty="0"/>
          </a:p>
          <a:p>
            <a:pPr marL="0" lvl="0" indent="0" algn="ctr" rtl="0">
              <a:spcBef>
                <a:spcPts val="0"/>
              </a:spcBef>
              <a:spcAft>
                <a:spcPts val="0"/>
              </a:spcAft>
              <a:buClr>
                <a:schemeClr val="dk1"/>
              </a:buClr>
              <a:buSzPts val="1100"/>
              <a:buFont typeface="Arial"/>
              <a:buNone/>
            </a:pPr>
            <a:r>
              <a:rPr lang="en-US" dirty="0"/>
              <a:t>April</a:t>
            </a:r>
            <a:r>
              <a:rPr lang="en" dirty="0"/>
              <a:t> </a:t>
            </a:r>
            <a:r>
              <a:rPr lang="en-US" dirty="0"/>
              <a:t> 7,</a:t>
            </a:r>
            <a:r>
              <a:rPr lang="en" dirty="0"/>
              <a:t> 2020</a:t>
            </a:r>
            <a:endParaRPr dirty="0"/>
          </a:p>
          <a:p>
            <a:pPr marL="0" lvl="0" indent="0" algn="ctr" rtl="0">
              <a:spcBef>
                <a:spcPts val="0"/>
              </a:spcBef>
              <a:spcAft>
                <a:spcPts val="0"/>
              </a:spcAft>
              <a:buNone/>
            </a:pPr>
            <a:endParaRPr dirty="0"/>
          </a:p>
        </p:txBody>
      </p:sp>
      <p:sp>
        <p:nvSpPr>
          <p:cNvPr id="42" name="Google Shape;42;p8"/>
          <p:cNvSpPr txBox="1">
            <a:spLocks noGrp="1"/>
          </p:cNvSpPr>
          <p:nvPr>
            <p:ph type="ctrTitle"/>
          </p:nvPr>
        </p:nvSpPr>
        <p:spPr>
          <a:xfrm>
            <a:off x="5149400" y="35700"/>
            <a:ext cx="3756000" cy="34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b="0">
                <a:solidFill>
                  <a:srgbClr val="FFFFFF"/>
                </a:solidFill>
              </a:rPr>
              <a:t>S&amp;C Week, Valencia, last week</a:t>
            </a:r>
            <a:endParaRPr sz="1800" b="0">
              <a:solidFill>
                <a:srgbClr val="FFFFFF"/>
              </a:solidFill>
            </a:endParaRPr>
          </a:p>
        </p:txBody>
      </p:sp>
      <p:pic>
        <p:nvPicPr>
          <p:cNvPr id="6" name="Google Shape;222;p38"/>
          <p:cNvPicPr preferRelativeResize="0"/>
          <p:nvPr/>
        </p:nvPicPr>
        <p:blipFill>
          <a:blip r:embed="rId3">
            <a:alphaModFix/>
          </a:blip>
          <a:stretch>
            <a:fillRect/>
          </a:stretch>
        </p:blipFill>
        <p:spPr>
          <a:xfrm>
            <a:off x="8106600" y="6164724"/>
            <a:ext cx="577650" cy="577650"/>
          </a:xfrm>
          <a:prstGeom prst="rect">
            <a:avLst/>
          </a:prstGeom>
          <a:noFill/>
          <a:ln>
            <a:noFill/>
          </a:ln>
        </p:spPr>
      </p:pic>
      <p:pic>
        <p:nvPicPr>
          <p:cNvPr id="7" name="Google Shape;222;p38"/>
          <p:cNvPicPr preferRelativeResize="0"/>
          <p:nvPr/>
        </p:nvPicPr>
        <p:blipFill>
          <a:blip r:embed="rId3">
            <a:alphaModFix/>
          </a:blip>
          <a:stretch>
            <a:fillRect/>
          </a:stretch>
        </p:blipFill>
        <p:spPr>
          <a:xfrm>
            <a:off x="8259000" y="6317124"/>
            <a:ext cx="577650" cy="57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59" y="9929"/>
            <a:ext cx="8305800" cy="733425"/>
          </a:xfrm>
        </p:spPr>
        <p:txBody>
          <a:bodyPr/>
          <a:lstStyle/>
          <a:p>
            <a:r>
              <a:rPr lang="en-US" dirty="0">
                <a:solidFill>
                  <a:srgbClr val="00633B"/>
                </a:solidFill>
              </a:rPr>
              <a:t>Data Carousel Project Phases</a:t>
            </a:r>
            <a:endParaRPr lang="en-US" dirty="0"/>
          </a:p>
        </p:txBody>
      </p:sp>
      <p:sp>
        <p:nvSpPr>
          <p:cNvPr id="3" name="Content Placeholder 2"/>
          <p:cNvSpPr>
            <a:spLocks noGrp="1"/>
          </p:cNvSpPr>
          <p:nvPr>
            <p:ph idx="1"/>
          </p:nvPr>
        </p:nvSpPr>
        <p:spPr>
          <a:xfrm>
            <a:off x="141563" y="584266"/>
            <a:ext cx="8793124" cy="3280172"/>
          </a:xfrm>
        </p:spPr>
        <p:txBody>
          <a:bodyPr/>
          <a:lstStyle/>
          <a:p>
            <a:pPr>
              <a:lnSpc>
                <a:spcPct val="120000"/>
              </a:lnSpc>
            </a:pPr>
            <a:r>
              <a:rPr lang="en-US" sz="2000" dirty="0"/>
              <a:t>Phase I : Tape Sites Evaluation</a:t>
            </a:r>
          </a:p>
          <a:p>
            <a:pPr lvl="1">
              <a:lnSpc>
                <a:spcPct val="120000"/>
              </a:lnSpc>
            </a:pPr>
            <a:r>
              <a:rPr lang="en-US" sz="1600" dirty="0"/>
              <a:t>Conduct tape staging tests, understand tape system performance at  sites and define primary metrics</a:t>
            </a:r>
          </a:p>
          <a:p>
            <a:pPr>
              <a:lnSpc>
                <a:spcPct val="120000"/>
              </a:lnSpc>
            </a:pPr>
            <a:r>
              <a:rPr lang="en-US" sz="2000" dirty="0"/>
              <a:t>Phase II : ProdSys2/</a:t>
            </a:r>
            <a:r>
              <a:rPr lang="en-US" sz="2000" dirty="0" err="1"/>
              <a:t>Rucio</a:t>
            </a:r>
            <a:r>
              <a:rPr lang="en-US" sz="2000" dirty="0"/>
              <a:t>/Facilities integration</a:t>
            </a:r>
          </a:p>
          <a:p>
            <a:pPr lvl="1">
              <a:lnSpc>
                <a:spcPct val="120000"/>
              </a:lnSpc>
            </a:pPr>
            <a:r>
              <a:rPr lang="en-US" sz="1600" dirty="0"/>
              <a:t>Address issues found in Phase I</a:t>
            </a:r>
          </a:p>
          <a:p>
            <a:pPr lvl="1">
              <a:lnSpc>
                <a:spcPct val="120000"/>
              </a:lnSpc>
            </a:pPr>
            <a:r>
              <a:rPr lang="en-US" sz="1600" dirty="0"/>
              <a:t>Deeper integration between workflow, workload and data management systems (ProdSys2/</a:t>
            </a:r>
            <a:r>
              <a:rPr lang="en-US" sz="1600" dirty="0" err="1"/>
              <a:t>PanDA</a:t>
            </a:r>
            <a:r>
              <a:rPr lang="en-US" sz="1600" dirty="0"/>
              <a:t>/</a:t>
            </a:r>
            <a:r>
              <a:rPr lang="en-US" sz="1600" dirty="0" err="1"/>
              <a:t>Rucio</a:t>
            </a:r>
            <a:r>
              <a:rPr lang="en-US" sz="1600" dirty="0"/>
              <a:t>), plus facilities </a:t>
            </a:r>
          </a:p>
          <a:p>
            <a:pPr lvl="1">
              <a:lnSpc>
                <a:spcPct val="120000"/>
              </a:lnSpc>
            </a:pPr>
            <a:r>
              <a:rPr lang="en-US" sz="1600" dirty="0"/>
              <a:t>Identify missing software components (if any)</a:t>
            </a:r>
          </a:p>
          <a:p>
            <a:pPr>
              <a:lnSpc>
                <a:spcPct val="120000"/>
              </a:lnSpc>
            </a:pPr>
            <a:r>
              <a:rPr lang="en-US" sz="2000" dirty="0"/>
              <a:t>Phase III : Run production, at scale, for selected workflows </a:t>
            </a:r>
          </a:p>
          <a:p>
            <a:pPr lvl="1">
              <a:lnSpc>
                <a:spcPct val="120000"/>
              </a:lnSpc>
            </a:pPr>
            <a:r>
              <a:rPr lang="en-US" sz="1800" dirty="0"/>
              <a:t>Address it in cold/hot storage context</a:t>
            </a:r>
          </a:p>
          <a:p>
            <a:pPr marL="38100" indent="0">
              <a:lnSpc>
                <a:spcPct val="120000"/>
              </a:lnSpc>
              <a:buNone/>
            </a:pPr>
            <a:endParaRPr lang="en-US" sz="2600" dirty="0"/>
          </a:p>
        </p:txBody>
      </p:sp>
      <p:sp>
        <p:nvSpPr>
          <p:cNvPr id="4" name="Slide Number Placeholder 3"/>
          <p:cNvSpPr>
            <a:spLocks noGrp="1"/>
          </p:cNvSpPr>
          <p:nvPr>
            <p:ph type="sldNum" sz="quarter" idx="12"/>
          </p:nvPr>
        </p:nvSpPr>
        <p:spPr/>
        <p:txBody>
          <a:bodyPr/>
          <a:lstStyle/>
          <a:p>
            <a:pPr>
              <a:defRPr/>
            </a:pPr>
            <a:fld id="{93D41CE9-1A78-B24D-82F6-B76B10F7B5C4}" type="slidenum">
              <a:rPr lang="ru-RU" smtClean="0"/>
              <a:pPr>
                <a:defRPr/>
              </a:pPr>
              <a:t>10</a:t>
            </a:fld>
            <a:endParaRPr lang="ru-RU"/>
          </a:p>
        </p:txBody>
      </p:sp>
      <p:sp>
        <p:nvSpPr>
          <p:cNvPr id="6" name="Content Placeholder 2"/>
          <p:cNvSpPr txBox="1">
            <a:spLocks/>
          </p:cNvSpPr>
          <p:nvPr/>
        </p:nvSpPr>
        <p:spPr>
          <a:xfrm>
            <a:off x="141563" y="4035211"/>
            <a:ext cx="9011535" cy="5413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marR="0" lvl="1"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20000"/>
              </a:lnSpc>
              <a:buFont typeface="Arial"/>
              <a:buNone/>
            </a:pPr>
            <a:r>
              <a:rPr lang="en-US" sz="1800" i="1" dirty="0">
                <a:solidFill>
                  <a:srgbClr val="00633B"/>
                </a:solidFill>
              </a:rPr>
              <a:t>Now we are at the beginning of  Phase III (‘run production at scale) </a:t>
            </a:r>
          </a:p>
          <a:p>
            <a:pPr marL="0" indent="0">
              <a:lnSpc>
                <a:spcPct val="120000"/>
              </a:lnSpc>
              <a:buFont typeface="Arial"/>
              <a:buNone/>
            </a:pPr>
            <a:r>
              <a:rPr lang="en-US" sz="1800" i="1" dirty="0">
                <a:solidFill>
                  <a:srgbClr val="00633B"/>
                </a:solidFill>
              </a:rPr>
              <a:t>Goal : to have data carousel in production for LHC Run3</a:t>
            </a:r>
          </a:p>
        </p:txBody>
      </p:sp>
    </p:spTree>
    <p:extLst>
      <p:ext uri="{BB962C8B-B14F-4D97-AF65-F5344CB8AC3E}">
        <p14:creationId xmlns:p14="http://schemas.microsoft.com/office/powerpoint/2010/main" val="143650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28442"/>
            <a:ext cx="8305800" cy="733425"/>
          </a:xfrm>
        </p:spPr>
        <p:txBody>
          <a:bodyPr/>
          <a:lstStyle/>
          <a:p>
            <a:r>
              <a:rPr lang="en-US" sz="3200" dirty="0">
                <a:solidFill>
                  <a:srgbClr val="00633B"/>
                </a:solidFill>
              </a:rPr>
              <a:t>Data Carousel Phase I. Jun-Nov 2018</a:t>
            </a:r>
          </a:p>
        </p:txBody>
      </p:sp>
      <p:sp>
        <p:nvSpPr>
          <p:cNvPr id="3" name="Content Placeholder 2"/>
          <p:cNvSpPr>
            <a:spLocks noGrp="1"/>
          </p:cNvSpPr>
          <p:nvPr>
            <p:ph idx="1"/>
          </p:nvPr>
        </p:nvSpPr>
        <p:spPr>
          <a:xfrm>
            <a:off x="38070" y="500251"/>
            <a:ext cx="4449142" cy="2243827"/>
          </a:xfrm>
        </p:spPr>
        <p:txBody>
          <a:bodyPr/>
          <a:lstStyle/>
          <a:p>
            <a:r>
              <a:rPr lang="en-US" sz="1300" dirty="0"/>
              <a:t>Established baseline measurement of current tape capacities</a:t>
            </a:r>
          </a:p>
          <a:p>
            <a:r>
              <a:rPr lang="en-US" sz="1300" dirty="0"/>
              <a:t>All ATLAS T1s (but NRC-KI and ASGC) and T0 (CERN)  participated</a:t>
            </a:r>
          </a:p>
          <a:p>
            <a:r>
              <a:rPr lang="en-US" sz="1300" dirty="0"/>
              <a:t>Overall throughput from all T1s (as of Nov, 2018) reached ~600TB/day</a:t>
            </a:r>
          </a:p>
          <a:p>
            <a:r>
              <a:rPr lang="en-US" sz="1300" dirty="0"/>
              <a:t>CERN conducted its own Tape Archive (CTA) test, reached ~2GB/s throughput </a:t>
            </a:r>
          </a:p>
          <a:p>
            <a:endParaRPr lang="en-US" dirty="0"/>
          </a:p>
        </p:txBody>
      </p:sp>
      <p:sp>
        <p:nvSpPr>
          <p:cNvPr id="6" name="Content Placeholder 3">
            <a:extLst>
              <a:ext uri="{FF2B5EF4-FFF2-40B4-BE49-F238E27FC236}">
                <a16:creationId xmlns:a16="http://schemas.microsoft.com/office/drawing/2014/main" id="{743BC9DA-3576-4F0F-8300-3697A9D1F810}"/>
              </a:ext>
            </a:extLst>
          </p:cNvPr>
          <p:cNvSpPr txBox="1">
            <a:spLocks/>
          </p:cNvSpPr>
          <p:nvPr/>
        </p:nvSpPr>
        <p:spPr>
          <a:xfrm>
            <a:off x="0" y="4221444"/>
            <a:ext cx="4723287" cy="7022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000" dirty="0"/>
              <a:t>Average Tape Throughput: throughput directly from local site tape monitoring   </a:t>
            </a:r>
          </a:p>
          <a:p>
            <a:pPr marL="0" indent="0">
              <a:lnSpc>
                <a:spcPct val="100000"/>
              </a:lnSpc>
              <a:spcBef>
                <a:spcPts val="600"/>
              </a:spcBef>
              <a:buNone/>
            </a:pPr>
            <a:r>
              <a:rPr lang="en-US" sz="1000" dirty="0"/>
              <a:t>Stable </a:t>
            </a:r>
            <a:r>
              <a:rPr lang="en-US" sz="1000" dirty="0" err="1"/>
              <a:t>Rucio</a:t>
            </a:r>
            <a:r>
              <a:rPr lang="en-US" sz="1000" dirty="0"/>
              <a:t> Throughput: from </a:t>
            </a:r>
            <a:r>
              <a:rPr lang="en-US" sz="1000" dirty="0" err="1"/>
              <a:t>rucio</a:t>
            </a:r>
            <a:r>
              <a:rPr lang="en-US" sz="1000" dirty="0"/>
              <a:t> dashboard, over a “stable” run time</a:t>
            </a:r>
          </a:p>
          <a:p>
            <a:pPr marL="0" indent="0">
              <a:lnSpc>
                <a:spcPct val="100000"/>
              </a:lnSpc>
              <a:spcBef>
                <a:spcPts val="600"/>
              </a:spcBef>
              <a:buNone/>
            </a:pPr>
            <a:r>
              <a:rPr lang="en-US" sz="1000" dirty="0"/>
              <a:t>Test Average Throughput: total volume staged / total </a:t>
            </a:r>
            <a:r>
              <a:rPr lang="en-US" sz="1000" dirty="0" err="1"/>
              <a:t>walltime</a:t>
            </a:r>
            <a:r>
              <a:rPr lang="en-US" sz="1000" dirty="0"/>
              <a:t> of the test</a:t>
            </a:r>
          </a:p>
        </p:txBody>
      </p:sp>
      <p:pic>
        <p:nvPicPr>
          <p:cNvPr id="7" name="Picture 6"/>
          <p:cNvPicPr>
            <a:picLocks noChangeAspect="1"/>
          </p:cNvPicPr>
          <p:nvPr/>
        </p:nvPicPr>
        <p:blipFill>
          <a:blip r:embed="rId2"/>
          <a:stretch>
            <a:fillRect/>
          </a:stretch>
        </p:blipFill>
        <p:spPr>
          <a:xfrm>
            <a:off x="134228" y="2514449"/>
            <a:ext cx="3023058" cy="1706995"/>
          </a:xfrm>
          <a:prstGeom prst="rect">
            <a:avLst/>
          </a:prstGeom>
        </p:spPr>
      </p:pic>
      <p:sp>
        <p:nvSpPr>
          <p:cNvPr id="8" name="TextBox 7"/>
          <p:cNvSpPr txBox="1"/>
          <p:nvPr/>
        </p:nvSpPr>
        <p:spPr>
          <a:xfrm>
            <a:off x="2182355" y="2930958"/>
            <a:ext cx="921075" cy="215444"/>
          </a:xfrm>
          <a:prstGeom prst="rect">
            <a:avLst/>
          </a:prstGeom>
          <a:noFill/>
        </p:spPr>
        <p:txBody>
          <a:bodyPr wrap="square" rtlCol="0">
            <a:spAutoFit/>
          </a:bodyPr>
          <a:lstStyle/>
          <a:p>
            <a:r>
              <a:rPr lang="en-US" sz="800" dirty="0"/>
              <a:t>CERN CTA test</a:t>
            </a:r>
          </a:p>
        </p:txBody>
      </p:sp>
      <p:graphicFrame>
        <p:nvGraphicFramePr>
          <p:cNvPr id="9" name="Table 8">
            <a:extLst>
              <a:ext uri="{FF2B5EF4-FFF2-40B4-BE49-F238E27FC236}">
                <a16:creationId xmlns:a16="http://schemas.microsoft.com/office/drawing/2014/main" id="{C3579BF9-F39E-2848-B5B4-B3618AA16DD5}"/>
              </a:ext>
            </a:extLst>
          </p:cNvPr>
          <p:cNvGraphicFramePr>
            <a:graphicFrameLocks noGrp="1"/>
          </p:cNvGraphicFramePr>
          <p:nvPr>
            <p:extLst>
              <p:ext uri="{D42A27DB-BD31-4B8C-83A1-F6EECF244321}">
                <p14:modId xmlns:p14="http://schemas.microsoft.com/office/powerpoint/2010/main" val="1617411587"/>
              </p:ext>
            </p:extLst>
          </p:nvPr>
        </p:nvGraphicFramePr>
        <p:xfrm>
          <a:off x="4487212" y="604983"/>
          <a:ext cx="4626319" cy="4343751"/>
        </p:xfrm>
        <a:graphic>
          <a:graphicData uri="http://schemas.openxmlformats.org/drawingml/2006/table">
            <a:tbl>
              <a:tblPr firstRow="1" bandRow="1">
                <a:tableStyleId>{5C22544A-7EE6-4342-B048-85BDC9FD1C3A}</a:tableStyleId>
              </a:tblPr>
              <a:tblGrid>
                <a:gridCol w="588473">
                  <a:extLst>
                    <a:ext uri="{9D8B030D-6E8A-4147-A177-3AD203B41FA5}">
                      <a16:colId xmlns:a16="http://schemas.microsoft.com/office/drawing/2014/main" val="576948984"/>
                    </a:ext>
                  </a:extLst>
                </a:gridCol>
                <a:gridCol w="767516">
                  <a:extLst>
                    <a:ext uri="{9D8B030D-6E8A-4147-A177-3AD203B41FA5}">
                      <a16:colId xmlns:a16="http://schemas.microsoft.com/office/drawing/2014/main" val="4163844342"/>
                    </a:ext>
                  </a:extLst>
                </a:gridCol>
                <a:gridCol w="806505">
                  <a:extLst>
                    <a:ext uri="{9D8B030D-6E8A-4147-A177-3AD203B41FA5}">
                      <a16:colId xmlns:a16="http://schemas.microsoft.com/office/drawing/2014/main" val="20002"/>
                    </a:ext>
                  </a:extLst>
                </a:gridCol>
                <a:gridCol w="779916">
                  <a:extLst>
                    <a:ext uri="{9D8B030D-6E8A-4147-A177-3AD203B41FA5}">
                      <a16:colId xmlns:a16="http://schemas.microsoft.com/office/drawing/2014/main" val="2355134784"/>
                    </a:ext>
                  </a:extLst>
                </a:gridCol>
                <a:gridCol w="691289">
                  <a:extLst>
                    <a:ext uri="{9D8B030D-6E8A-4147-A177-3AD203B41FA5}">
                      <a16:colId xmlns:a16="http://schemas.microsoft.com/office/drawing/2014/main" val="3160210536"/>
                    </a:ext>
                  </a:extLst>
                </a:gridCol>
                <a:gridCol w="992620">
                  <a:extLst>
                    <a:ext uri="{9D8B030D-6E8A-4147-A177-3AD203B41FA5}">
                      <a16:colId xmlns:a16="http://schemas.microsoft.com/office/drawing/2014/main" val="2752012210"/>
                    </a:ext>
                  </a:extLst>
                </a:gridCol>
              </a:tblGrid>
              <a:tr h="531471">
                <a:tc>
                  <a:txBody>
                    <a:bodyPr/>
                    <a:lstStyle/>
                    <a:p>
                      <a:pPr algn="ctr"/>
                      <a:r>
                        <a:rPr lang="en-US" sz="800" dirty="0"/>
                        <a:t>Site</a:t>
                      </a:r>
                    </a:p>
                  </a:txBody>
                  <a:tcPr marL="68580" marR="68580" marT="34290" marB="34290"/>
                </a:tc>
                <a:tc>
                  <a:txBody>
                    <a:bodyPr/>
                    <a:lstStyle/>
                    <a:p>
                      <a:pPr algn="ctr"/>
                      <a:r>
                        <a:rPr lang="en-US" sz="800" dirty="0"/>
                        <a:t>Tape Drives </a:t>
                      </a:r>
                      <a:endParaRPr lang="ru-RU" sz="800" dirty="0"/>
                    </a:p>
                    <a:p>
                      <a:pPr algn="ctr"/>
                      <a:r>
                        <a:rPr lang="en-US" sz="800" dirty="0"/>
                        <a:t>used</a:t>
                      </a:r>
                    </a:p>
                  </a:txBody>
                  <a:tcPr marL="68580" marR="68580" marT="34290" marB="34290"/>
                </a:tc>
                <a:tc>
                  <a:txBody>
                    <a:bodyPr/>
                    <a:lstStyle/>
                    <a:p>
                      <a:pPr algn="ctr"/>
                      <a:r>
                        <a:rPr lang="en-US" sz="800" dirty="0"/>
                        <a:t>Average</a:t>
                      </a:r>
                      <a:r>
                        <a:rPr lang="en-US" sz="800" baseline="0" dirty="0"/>
                        <a:t> </a:t>
                      </a:r>
                      <a:r>
                        <a:rPr lang="en-US" sz="800" dirty="0"/>
                        <a:t>Tape (re)mounts</a:t>
                      </a:r>
                      <a:endParaRPr lang="ru-RU" sz="800" dirty="0"/>
                    </a:p>
                    <a:p>
                      <a:pPr algn="ctr"/>
                      <a:r>
                        <a:rPr lang="ru-RU" sz="800" dirty="0"/>
                        <a:t>#</a:t>
                      </a:r>
                      <a:endParaRPr lang="en-US" sz="800" dirty="0"/>
                    </a:p>
                  </a:txBody>
                  <a:tcPr marL="68580" marR="68580" marT="34290" marB="34290"/>
                </a:tc>
                <a:tc>
                  <a:txBody>
                    <a:bodyPr/>
                    <a:lstStyle/>
                    <a:p>
                      <a:pPr algn="ctr"/>
                      <a:r>
                        <a:rPr lang="en-US" sz="800" dirty="0"/>
                        <a:t>Average Tape throughput</a:t>
                      </a:r>
                    </a:p>
                  </a:txBody>
                  <a:tcPr marL="68580" marR="68580" marT="34290" marB="34290"/>
                </a:tc>
                <a:tc>
                  <a:txBody>
                    <a:bodyPr/>
                    <a:lstStyle/>
                    <a:p>
                      <a:pPr algn="ctr"/>
                      <a:r>
                        <a:rPr lang="en-US" sz="800" dirty="0"/>
                        <a:t>Stable </a:t>
                      </a:r>
                      <a:r>
                        <a:rPr lang="en-US" sz="800" dirty="0" err="1"/>
                        <a:t>Rucio</a:t>
                      </a:r>
                      <a:r>
                        <a:rPr lang="en-US" sz="800" dirty="0"/>
                        <a:t> throughput </a:t>
                      </a:r>
                    </a:p>
                  </a:txBody>
                  <a:tcPr marL="68580" marR="68580" marT="34290" marB="34290"/>
                </a:tc>
                <a:tc>
                  <a:txBody>
                    <a:bodyPr/>
                    <a:lstStyle/>
                    <a:p>
                      <a:pPr algn="ctr"/>
                      <a:r>
                        <a:rPr lang="en-US" sz="800" dirty="0"/>
                        <a:t>Test Average throughput</a:t>
                      </a:r>
                    </a:p>
                  </a:txBody>
                  <a:tcPr marL="68580" marR="68580" marT="34290" marB="34290"/>
                </a:tc>
                <a:extLst>
                  <a:ext uri="{0D108BD9-81ED-4DB2-BD59-A6C34878D82A}">
                    <a16:rowId xmlns:a16="http://schemas.microsoft.com/office/drawing/2014/main" val="222729159"/>
                  </a:ext>
                </a:extLst>
              </a:tr>
              <a:tr h="298497">
                <a:tc>
                  <a:txBody>
                    <a:bodyPr/>
                    <a:lstStyle/>
                    <a:p>
                      <a:pPr algn="ctr"/>
                      <a:r>
                        <a:rPr lang="en-US" sz="800" dirty="0"/>
                        <a:t>BNL</a:t>
                      </a:r>
                    </a:p>
                  </a:txBody>
                  <a:tcPr marL="68580" marR="68580" marT="34290" marB="34290"/>
                </a:tc>
                <a:tc>
                  <a:txBody>
                    <a:bodyPr/>
                    <a:lstStyle/>
                    <a:p>
                      <a:pPr algn="ctr"/>
                      <a:r>
                        <a:rPr lang="en-US" sz="800" dirty="0"/>
                        <a:t>31 LTO6/7</a:t>
                      </a:r>
                    </a:p>
                  </a:txBody>
                  <a:tcPr marL="68580" marR="68580" marT="34290" marB="34290"/>
                </a:tc>
                <a:tc>
                  <a:txBody>
                    <a:bodyPr/>
                    <a:lstStyle/>
                    <a:p>
                      <a:pPr algn="ctr"/>
                      <a:r>
                        <a:rPr lang="en-US" sz="800" dirty="0"/>
                        <a:t>2.6 </a:t>
                      </a:r>
                    </a:p>
                  </a:txBody>
                  <a:tcPr marL="68580" marR="68580" marT="34290" marB="34290"/>
                </a:tc>
                <a:tc>
                  <a:txBody>
                    <a:bodyPr/>
                    <a:lstStyle/>
                    <a:p>
                      <a:pPr algn="ctr"/>
                      <a:r>
                        <a:rPr lang="en-US" sz="800" dirty="0"/>
                        <a:t>1~2.5GB/s</a:t>
                      </a:r>
                    </a:p>
                  </a:txBody>
                  <a:tcPr marL="68580" marR="68580" marT="34290" marB="34290"/>
                </a:tc>
                <a:tc>
                  <a:txBody>
                    <a:bodyPr/>
                    <a:lstStyle/>
                    <a:p>
                      <a:pPr algn="ctr"/>
                      <a:r>
                        <a:rPr lang="en-US" sz="800" dirty="0">
                          <a:hlinkClick r:id="rId3"/>
                        </a:rPr>
                        <a:t>866MB/s</a:t>
                      </a:r>
                      <a:endParaRPr lang="en-US" sz="800" dirty="0"/>
                    </a:p>
                  </a:txBody>
                  <a:tcPr marL="68580" marR="68580" marT="34290" marB="34290"/>
                </a:tc>
                <a:tc>
                  <a:txBody>
                    <a:bodyPr/>
                    <a:lstStyle/>
                    <a:p>
                      <a:pPr algn="ctr"/>
                      <a:r>
                        <a:rPr lang="en-US" sz="800" dirty="0"/>
                        <a:t>545MB/s (47TB/day)</a:t>
                      </a:r>
                    </a:p>
                  </a:txBody>
                  <a:tcPr marL="68580" marR="68580" marT="34290" marB="34290"/>
                </a:tc>
                <a:extLst>
                  <a:ext uri="{0D108BD9-81ED-4DB2-BD59-A6C34878D82A}">
                    <a16:rowId xmlns:a16="http://schemas.microsoft.com/office/drawing/2014/main" val="2594214195"/>
                  </a:ext>
                </a:extLst>
              </a:tr>
              <a:tr h="298497">
                <a:tc>
                  <a:txBody>
                    <a:bodyPr/>
                    <a:lstStyle/>
                    <a:p>
                      <a:pPr algn="ctr"/>
                      <a:r>
                        <a:rPr lang="en-US" sz="800" dirty="0"/>
                        <a:t>FZK</a:t>
                      </a:r>
                    </a:p>
                  </a:txBody>
                  <a:tcPr marL="68580" marR="68580" marT="34290" marB="34290"/>
                </a:tc>
                <a:tc>
                  <a:txBody>
                    <a:bodyPr/>
                    <a:lstStyle/>
                    <a:p>
                      <a:pPr algn="ctr"/>
                      <a:r>
                        <a:rPr lang="en-US" sz="800" dirty="0"/>
                        <a:t>8 T10KC/D </a:t>
                      </a:r>
                    </a:p>
                  </a:txBody>
                  <a:tcPr marL="68580" marR="68580" marT="34290" marB="34290"/>
                </a:tc>
                <a:tc>
                  <a:txBody>
                    <a:bodyPr/>
                    <a:lstStyle/>
                    <a:p>
                      <a:pPr algn="ctr"/>
                      <a:r>
                        <a:rPr lang="en-US" sz="800" dirty="0"/>
                        <a:t>&gt;20</a:t>
                      </a:r>
                    </a:p>
                  </a:txBody>
                  <a:tcPr marL="68580" marR="68580" marT="34290" marB="34290"/>
                </a:tc>
                <a:tc>
                  <a:txBody>
                    <a:bodyPr/>
                    <a:lstStyle/>
                    <a:p>
                      <a:pPr algn="ctr"/>
                      <a:r>
                        <a:rPr lang="en-US" sz="800" dirty="0"/>
                        <a:t>~400MB/s</a:t>
                      </a:r>
                    </a:p>
                  </a:txBody>
                  <a:tcPr marL="68580" marR="68580" marT="34290" marB="34290"/>
                </a:tc>
                <a:tc>
                  <a:txBody>
                    <a:bodyPr/>
                    <a:lstStyle/>
                    <a:p>
                      <a:pPr algn="ctr"/>
                      <a:r>
                        <a:rPr lang="en-US" sz="800" dirty="0">
                          <a:hlinkClick r:id="rId4"/>
                        </a:rPr>
                        <a:t>300MB/s</a:t>
                      </a:r>
                      <a:endParaRPr lang="en-US" sz="800" dirty="0"/>
                    </a:p>
                  </a:txBody>
                  <a:tcPr marL="68580" marR="68580" marT="34290" marB="34290"/>
                </a:tc>
                <a:tc>
                  <a:txBody>
                    <a:bodyPr/>
                    <a:lstStyle/>
                    <a:p>
                      <a:pPr algn="ctr"/>
                      <a:r>
                        <a:rPr lang="en-US" sz="800" dirty="0"/>
                        <a:t>286MB/s (25TB/day)</a:t>
                      </a:r>
                    </a:p>
                  </a:txBody>
                  <a:tcPr marL="68580" marR="68580" marT="34290" marB="34290"/>
                </a:tc>
                <a:extLst>
                  <a:ext uri="{0D108BD9-81ED-4DB2-BD59-A6C34878D82A}">
                    <a16:rowId xmlns:a16="http://schemas.microsoft.com/office/drawing/2014/main" val="1696435795"/>
                  </a:ext>
                </a:extLst>
              </a:tr>
              <a:tr h="531471">
                <a:tc>
                  <a:txBody>
                    <a:bodyPr/>
                    <a:lstStyle/>
                    <a:p>
                      <a:pPr algn="ctr"/>
                      <a:r>
                        <a:rPr lang="en-US" sz="800" dirty="0"/>
                        <a:t>INFN</a:t>
                      </a:r>
                    </a:p>
                  </a:txBody>
                  <a:tcPr marL="68580" marR="68580" marT="34290" marB="34290"/>
                </a:tc>
                <a:tc>
                  <a:txBody>
                    <a:bodyPr/>
                    <a:lstStyle/>
                    <a:p>
                      <a:pPr algn="ctr"/>
                      <a:r>
                        <a:rPr lang="en-US" sz="800" dirty="0"/>
                        <a:t>2 T10KD </a:t>
                      </a:r>
                    </a:p>
                  </a:txBody>
                  <a:tcPr marL="68580" marR="68580" marT="34290" marB="34290"/>
                </a:tc>
                <a:tc>
                  <a:txBody>
                    <a:bodyPr/>
                    <a:lstStyle/>
                    <a:p>
                      <a:pPr algn="ctr"/>
                      <a:r>
                        <a:rPr lang="en-US" sz="800" dirty="0"/>
                        <a:t>Majority tapes</a:t>
                      </a:r>
                      <a:r>
                        <a:rPr lang="en-US" sz="800" baseline="0" dirty="0"/>
                        <a:t> mounted once</a:t>
                      </a:r>
                      <a:endParaRPr lang="en-US" sz="800" dirty="0"/>
                    </a:p>
                  </a:txBody>
                  <a:tcPr marL="68580" marR="68580" marT="34290" marB="34290"/>
                </a:tc>
                <a:tc>
                  <a:txBody>
                    <a:bodyPr/>
                    <a:lstStyle/>
                    <a:p>
                      <a:pPr algn="ctr"/>
                      <a:r>
                        <a:rPr lang="en-US" sz="800" dirty="0"/>
                        <a:t>277MB/s</a:t>
                      </a:r>
                    </a:p>
                  </a:txBody>
                  <a:tcPr marL="68580" marR="68580" marT="34290" marB="34290"/>
                </a:tc>
                <a:tc>
                  <a:txBody>
                    <a:bodyPr/>
                    <a:lstStyle/>
                    <a:p>
                      <a:pPr algn="ctr"/>
                      <a:r>
                        <a:rPr lang="en-US" sz="800" dirty="0">
                          <a:hlinkClick r:id="rId5"/>
                        </a:rPr>
                        <a:t>300MB/s</a:t>
                      </a:r>
                      <a:endParaRPr lang="en-US" sz="800" dirty="0"/>
                    </a:p>
                  </a:txBody>
                  <a:tcPr marL="68580" marR="68580" marT="34290" marB="34290"/>
                </a:tc>
                <a:tc>
                  <a:txBody>
                    <a:bodyPr/>
                    <a:lstStyle/>
                    <a:p>
                      <a:pPr algn="ctr"/>
                      <a:r>
                        <a:rPr lang="en-US" sz="800" dirty="0"/>
                        <a:t>255MB/s (22TB/day)</a:t>
                      </a:r>
                    </a:p>
                  </a:txBody>
                  <a:tcPr marL="68580" marR="68580" marT="34290" marB="34290"/>
                </a:tc>
                <a:extLst>
                  <a:ext uri="{0D108BD9-81ED-4DB2-BD59-A6C34878D82A}">
                    <a16:rowId xmlns:a16="http://schemas.microsoft.com/office/drawing/2014/main" val="2286899680"/>
                  </a:ext>
                </a:extLst>
              </a:tr>
              <a:tr h="414984">
                <a:tc>
                  <a:txBody>
                    <a:bodyPr/>
                    <a:lstStyle/>
                    <a:p>
                      <a:pPr algn="ctr"/>
                      <a:r>
                        <a:rPr lang="en-US" sz="800" dirty="0"/>
                        <a:t>PIC</a:t>
                      </a:r>
                    </a:p>
                  </a:txBody>
                  <a:tcPr marL="68580" marR="68580" marT="34290" marB="34290"/>
                </a:tc>
                <a:tc>
                  <a:txBody>
                    <a:bodyPr/>
                    <a:lstStyle/>
                    <a:p>
                      <a:pPr algn="ctr"/>
                      <a:r>
                        <a:rPr lang="en-US" sz="800" dirty="0"/>
                        <a:t>5~6 T10KD </a:t>
                      </a:r>
                    </a:p>
                  </a:txBody>
                  <a:tcPr marL="68580" marR="68580" marT="34290" marB="34290"/>
                </a:tc>
                <a:tc>
                  <a:txBody>
                    <a:bodyPr/>
                    <a:lstStyle/>
                    <a:p>
                      <a:pPr algn="ctr"/>
                      <a:r>
                        <a:rPr lang="en-US" sz="800" dirty="0"/>
                        <a:t>Some outliers (&gt;40 times)</a:t>
                      </a:r>
                    </a:p>
                  </a:txBody>
                  <a:tcPr marL="68580" marR="68580" marT="34290" marB="34290"/>
                </a:tc>
                <a:tc>
                  <a:txBody>
                    <a:bodyPr/>
                    <a:lstStyle/>
                    <a:p>
                      <a:pPr algn="ctr"/>
                      <a:r>
                        <a:rPr lang="en-US" sz="800" dirty="0"/>
                        <a:t>500MB/s</a:t>
                      </a:r>
                    </a:p>
                  </a:txBody>
                  <a:tcPr marL="68580" marR="68580" marT="34290" marB="34290"/>
                </a:tc>
                <a:tc>
                  <a:txBody>
                    <a:bodyPr/>
                    <a:lstStyle/>
                    <a:p>
                      <a:pPr algn="ctr"/>
                      <a:r>
                        <a:rPr lang="en-US" sz="800" dirty="0">
                          <a:hlinkClick r:id="rId6"/>
                        </a:rPr>
                        <a:t>380MB/s</a:t>
                      </a:r>
                      <a:endParaRPr lang="en-US" sz="800" dirty="0"/>
                    </a:p>
                  </a:txBody>
                  <a:tcPr marL="68580" marR="68580" marT="34290" marB="34290"/>
                </a:tc>
                <a:tc>
                  <a:txBody>
                    <a:bodyPr/>
                    <a:lstStyle/>
                    <a:p>
                      <a:pPr algn="ctr"/>
                      <a:r>
                        <a:rPr lang="en-US" sz="800" dirty="0"/>
                        <a:t>400MB/s (35TB/day)</a:t>
                      </a:r>
                    </a:p>
                  </a:txBody>
                  <a:tcPr marL="68580" marR="68580" marT="34290" marB="34290"/>
                </a:tc>
                <a:extLst>
                  <a:ext uri="{0D108BD9-81ED-4DB2-BD59-A6C34878D82A}">
                    <a16:rowId xmlns:a16="http://schemas.microsoft.com/office/drawing/2014/main" val="3671238342"/>
                  </a:ext>
                </a:extLst>
              </a:tr>
              <a:tr h="414984">
                <a:tc>
                  <a:txBody>
                    <a:bodyPr/>
                    <a:lstStyle/>
                    <a:p>
                      <a:pPr algn="ctr"/>
                      <a:r>
                        <a:rPr lang="en-US" sz="800" dirty="0"/>
                        <a:t>TRIUMF</a:t>
                      </a:r>
                    </a:p>
                  </a:txBody>
                  <a:tcPr marL="68580" marR="68580" marT="34290" marB="34290"/>
                </a:tc>
                <a:tc>
                  <a:txBody>
                    <a:bodyPr/>
                    <a:lstStyle/>
                    <a:p>
                      <a:pPr algn="ctr"/>
                      <a:r>
                        <a:rPr lang="en-US" sz="800" dirty="0"/>
                        <a:t>11 LTO7 </a:t>
                      </a:r>
                    </a:p>
                  </a:txBody>
                  <a:tcPr marL="68580" marR="68580" marT="34290" marB="34290"/>
                </a:tc>
                <a:tc>
                  <a:txBody>
                    <a:bodyPr/>
                    <a:lstStyle/>
                    <a:p>
                      <a:pPr algn="ctr"/>
                      <a:r>
                        <a:rPr lang="en-US" sz="800" dirty="0"/>
                        <a:t>Very</a:t>
                      </a:r>
                      <a:r>
                        <a:rPr lang="en-US" sz="800" baseline="0" dirty="0"/>
                        <a:t> low (</a:t>
                      </a:r>
                      <a:r>
                        <a:rPr lang="en-US" sz="800" dirty="0"/>
                        <a:t>near 0) remounts</a:t>
                      </a:r>
                    </a:p>
                  </a:txBody>
                  <a:tcPr marL="68580" marR="68580" marT="34290" marB="34290"/>
                </a:tc>
                <a:tc>
                  <a:txBody>
                    <a:bodyPr/>
                    <a:lstStyle/>
                    <a:p>
                      <a:pPr algn="ctr"/>
                      <a:r>
                        <a:rPr lang="en-US" sz="800" dirty="0"/>
                        <a:t>1.1GB/s</a:t>
                      </a:r>
                    </a:p>
                  </a:txBody>
                  <a:tcPr marL="68580" marR="68580" marT="34290" marB="34290"/>
                </a:tc>
                <a:tc>
                  <a:txBody>
                    <a:bodyPr/>
                    <a:lstStyle/>
                    <a:p>
                      <a:pPr algn="ctr"/>
                      <a:r>
                        <a:rPr lang="en-US" sz="800" dirty="0">
                          <a:hlinkClick r:id="rId7"/>
                        </a:rPr>
                        <a:t>1GB/s</a:t>
                      </a:r>
                      <a:endParaRPr lang="en-US" sz="800" dirty="0"/>
                    </a:p>
                  </a:txBody>
                  <a:tcPr marL="68580" marR="68580" marT="34290" marB="34290"/>
                </a:tc>
                <a:tc>
                  <a:txBody>
                    <a:bodyPr/>
                    <a:lstStyle/>
                    <a:p>
                      <a:pPr algn="ctr"/>
                      <a:r>
                        <a:rPr lang="en-US" sz="800" dirty="0"/>
                        <a:t>700MB/s (60TB/day)</a:t>
                      </a:r>
                    </a:p>
                  </a:txBody>
                  <a:tcPr marL="68580" marR="68580" marT="34290" marB="34290"/>
                </a:tc>
                <a:extLst>
                  <a:ext uri="{0D108BD9-81ED-4DB2-BD59-A6C34878D82A}">
                    <a16:rowId xmlns:a16="http://schemas.microsoft.com/office/drawing/2014/main" val="473600357"/>
                  </a:ext>
                </a:extLst>
              </a:tr>
              <a:tr h="414984">
                <a:tc>
                  <a:txBody>
                    <a:bodyPr/>
                    <a:lstStyle/>
                    <a:p>
                      <a:pPr algn="ctr"/>
                      <a:r>
                        <a:rPr lang="en-US" sz="800" dirty="0"/>
                        <a:t>CCIN2P3</a:t>
                      </a:r>
                    </a:p>
                  </a:txBody>
                  <a:tcPr marL="68580" marR="68580" marT="34290" marB="34290"/>
                </a:tc>
                <a:tc>
                  <a:txBody>
                    <a:bodyPr/>
                    <a:lstStyle/>
                    <a:p>
                      <a:pPr algn="ctr"/>
                      <a:r>
                        <a:rPr lang="en-US" sz="800" dirty="0"/>
                        <a:t>36 T10KD </a:t>
                      </a:r>
                    </a:p>
                  </a:txBody>
                  <a:tcPr marL="68580" marR="68580" marT="34290" marB="34290"/>
                </a:tc>
                <a:tc>
                  <a:txBody>
                    <a:bodyPr/>
                    <a:lstStyle/>
                    <a:p>
                      <a:pPr algn="ctr"/>
                      <a:r>
                        <a:rPr lang="en-US" sz="800" dirty="0"/>
                        <a:t>~5.33</a:t>
                      </a:r>
                    </a:p>
                  </a:txBody>
                  <a:tcPr marL="68580" marR="68580" marT="34290" marB="34290"/>
                </a:tc>
                <a:tc>
                  <a:txBody>
                    <a:bodyPr/>
                    <a:lstStyle/>
                    <a:p>
                      <a:pPr algn="ctr"/>
                      <a:r>
                        <a:rPr lang="en-US" sz="800"/>
                        <a:t>2.2GB/s</a:t>
                      </a:r>
                      <a:endParaRPr lang="en-US" sz="800" dirty="0"/>
                    </a:p>
                  </a:txBody>
                  <a:tcPr marL="68580" marR="68580" marT="34290" marB="34290"/>
                </a:tc>
                <a:tc>
                  <a:txBody>
                    <a:bodyPr/>
                    <a:lstStyle/>
                    <a:p>
                      <a:pPr algn="ctr"/>
                      <a:r>
                        <a:rPr lang="en-US" sz="800" dirty="0">
                          <a:hlinkClick r:id="rId8"/>
                        </a:rPr>
                        <a:t>3GB/s</a:t>
                      </a:r>
                      <a:endParaRPr lang="en-US" sz="800" dirty="0"/>
                    </a:p>
                  </a:txBody>
                  <a:tcPr marL="68580" marR="68580" marT="34290" marB="34290"/>
                </a:tc>
                <a:tc>
                  <a:txBody>
                    <a:bodyPr/>
                    <a:lstStyle/>
                    <a:p>
                      <a:pPr algn="ctr"/>
                      <a:r>
                        <a:rPr lang="en-US" sz="800" dirty="0"/>
                        <a:t>2.1GB/s (180TB/day)</a:t>
                      </a:r>
                    </a:p>
                  </a:txBody>
                  <a:tcPr marL="68580" marR="68580" marT="34290" marB="34290"/>
                </a:tc>
                <a:extLst>
                  <a:ext uri="{0D108BD9-81ED-4DB2-BD59-A6C34878D82A}">
                    <a16:rowId xmlns:a16="http://schemas.microsoft.com/office/drawing/2014/main" val="1468677502"/>
                  </a:ext>
                </a:extLst>
              </a:tr>
              <a:tr h="414984">
                <a:tc>
                  <a:txBody>
                    <a:bodyPr/>
                    <a:lstStyle/>
                    <a:p>
                      <a:pPr algn="ctr"/>
                      <a:r>
                        <a:rPr lang="en-US" sz="800" dirty="0"/>
                        <a:t>SARA-NIKHEF</a:t>
                      </a:r>
                    </a:p>
                  </a:txBody>
                  <a:tcPr marL="68580" marR="68580" marT="34290" marB="34290"/>
                </a:tc>
                <a:tc>
                  <a:txBody>
                    <a:bodyPr/>
                    <a:lstStyle/>
                    <a:p>
                      <a:pPr algn="ctr"/>
                      <a:r>
                        <a:rPr lang="en-US" sz="800" dirty="0"/>
                        <a:t>10 T10KD </a:t>
                      </a:r>
                    </a:p>
                  </a:txBody>
                  <a:tcPr marL="68580" marR="68580" marT="34290" marB="34290"/>
                </a:tc>
                <a:tc>
                  <a:txBody>
                    <a:bodyPr/>
                    <a:lstStyle/>
                    <a:p>
                      <a:pPr algn="ctr"/>
                      <a:r>
                        <a:rPr lang="en-US" sz="800" dirty="0"/>
                        <a:t>2.6~4.8 </a:t>
                      </a:r>
                    </a:p>
                  </a:txBody>
                  <a:tcPr marL="68580" marR="68580" marT="34290" marB="34290"/>
                </a:tc>
                <a:tc>
                  <a:txBody>
                    <a:bodyPr/>
                    <a:lstStyle/>
                    <a:p>
                      <a:pPr algn="ctr"/>
                      <a:r>
                        <a:rPr lang="en-US" sz="800" dirty="0"/>
                        <a:t>500~700MB/s</a:t>
                      </a:r>
                    </a:p>
                  </a:txBody>
                  <a:tcPr marL="68580" marR="68580" marT="34290" marB="34290"/>
                </a:tc>
                <a:tc>
                  <a:txBody>
                    <a:bodyPr/>
                    <a:lstStyle/>
                    <a:p>
                      <a:pPr algn="ctr"/>
                      <a:r>
                        <a:rPr lang="en-US" sz="800" dirty="0">
                          <a:hlinkClick r:id="rId9"/>
                        </a:rPr>
                        <a:t>640MB/s</a:t>
                      </a:r>
                      <a:endParaRPr lang="en-US" sz="800" dirty="0"/>
                    </a:p>
                  </a:txBody>
                  <a:tcPr marL="68580" marR="68580" marT="34290" marB="34290"/>
                </a:tc>
                <a:tc>
                  <a:txBody>
                    <a:bodyPr/>
                    <a:lstStyle/>
                    <a:p>
                      <a:pPr algn="ctr"/>
                      <a:r>
                        <a:rPr lang="en-US" sz="800" dirty="0"/>
                        <a:t>630MB/s (54TB/day)</a:t>
                      </a:r>
                    </a:p>
                  </a:txBody>
                  <a:tcPr marL="68580" marR="68580" marT="34290" marB="34290"/>
                </a:tc>
                <a:extLst>
                  <a:ext uri="{0D108BD9-81ED-4DB2-BD59-A6C34878D82A}">
                    <a16:rowId xmlns:a16="http://schemas.microsoft.com/office/drawing/2014/main" val="1713307857"/>
                  </a:ext>
                </a:extLst>
              </a:tr>
              <a:tr h="414984">
                <a:tc>
                  <a:txBody>
                    <a:bodyPr/>
                    <a:lstStyle/>
                    <a:p>
                      <a:pPr algn="ctr"/>
                      <a:r>
                        <a:rPr lang="en-US" sz="800" dirty="0"/>
                        <a:t>RAL</a:t>
                      </a:r>
                    </a:p>
                  </a:txBody>
                  <a:tcPr marL="68580" marR="68580" marT="34290" marB="34290"/>
                </a:tc>
                <a:tc>
                  <a:txBody>
                    <a:bodyPr/>
                    <a:lstStyle/>
                    <a:p>
                      <a:pPr algn="ctr"/>
                      <a:r>
                        <a:rPr lang="en-US" sz="800" dirty="0"/>
                        <a:t>10 T10KD </a:t>
                      </a:r>
                    </a:p>
                  </a:txBody>
                  <a:tcPr marL="68580" marR="68580" marT="34290" marB="34290"/>
                </a:tc>
                <a:tc>
                  <a:txBody>
                    <a:bodyPr/>
                    <a:lstStyle/>
                    <a:p>
                      <a:pPr algn="ctr"/>
                      <a:r>
                        <a:rPr lang="en-US" sz="800" dirty="0"/>
                        <a:t>n/a</a:t>
                      </a:r>
                    </a:p>
                  </a:txBody>
                  <a:tcPr marL="68580" marR="68580" marT="34290" marB="34290"/>
                </a:tc>
                <a:tc>
                  <a:txBody>
                    <a:bodyPr/>
                    <a:lstStyle/>
                    <a:p>
                      <a:pPr algn="ctr"/>
                      <a:r>
                        <a:rPr lang="en-US" sz="800" dirty="0"/>
                        <a:t>1.6GB/s</a:t>
                      </a:r>
                    </a:p>
                  </a:txBody>
                  <a:tcPr marL="68580" marR="68580" marT="34290" marB="34290"/>
                </a:tc>
                <a:tc>
                  <a:txBody>
                    <a:bodyPr/>
                    <a:lstStyle/>
                    <a:p>
                      <a:pPr algn="ctr"/>
                      <a:r>
                        <a:rPr lang="en-US" sz="800" dirty="0">
                          <a:hlinkClick r:id="rId10"/>
                        </a:rPr>
                        <a:t>2GB/s</a:t>
                      </a:r>
                      <a:endParaRPr lang="en-US" sz="800" dirty="0"/>
                    </a:p>
                  </a:txBody>
                  <a:tcPr marL="68580" marR="68580" marT="34290" marB="34290"/>
                </a:tc>
                <a:tc>
                  <a:txBody>
                    <a:bodyPr/>
                    <a:lstStyle/>
                    <a:p>
                      <a:pPr algn="ctr"/>
                      <a:r>
                        <a:rPr lang="en-US" sz="800" dirty="0"/>
                        <a:t>1.6GB/s (138TB/day)</a:t>
                      </a:r>
                    </a:p>
                  </a:txBody>
                  <a:tcPr marL="68580" marR="68580" marT="34290" marB="34290"/>
                </a:tc>
                <a:extLst>
                  <a:ext uri="{0D108BD9-81ED-4DB2-BD59-A6C34878D82A}">
                    <a16:rowId xmlns:a16="http://schemas.microsoft.com/office/drawing/2014/main" val="748063049"/>
                  </a:ext>
                </a:extLst>
              </a:tr>
              <a:tr h="531471">
                <a:tc>
                  <a:txBody>
                    <a:bodyPr/>
                    <a:lstStyle/>
                    <a:p>
                      <a:pPr algn="ctr"/>
                      <a:r>
                        <a:rPr lang="en-US" sz="800" dirty="0"/>
                        <a:t>NDGF</a:t>
                      </a:r>
                    </a:p>
                  </a:txBody>
                  <a:tcPr marL="68580" marR="68580" marT="34290" marB="34290"/>
                </a:tc>
                <a:tc>
                  <a:txBody>
                    <a:bodyPr/>
                    <a:lstStyle/>
                    <a:p>
                      <a:pPr algn="ctr"/>
                      <a:r>
                        <a:rPr lang="en-US" sz="800" dirty="0"/>
                        <a:t>10 IBM Jaguar/LTO-5/6 </a:t>
                      </a:r>
                      <a:r>
                        <a:rPr lang="ru-RU" sz="800" dirty="0"/>
                        <a:t>(@</a:t>
                      </a:r>
                      <a:r>
                        <a:rPr lang="en-US" sz="800" baseline="0" dirty="0"/>
                        <a:t>4 sites</a:t>
                      </a:r>
                      <a:r>
                        <a:rPr lang="ru-RU" sz="800" baseline="0" dirty="0"/>
                        <a:t>)</a:t>
                      </a:r>
                      <a:endParaRPr lang="en-US" sz="800" dirty="0"/>
                    </a:p>
                  </a:txBody>
                  <a:tcPr marL="68580" marR="68580" marT="34290" marB="34290"/>
                </a:tc>
                <a:tc>
                  <a:txBody>
                    <a:bodyPr/>
                    <a:lstStyle/>
                    <a:p>
                      <a:pPr algn="ctr"/>
                      <a:r>
                        <a:rPr lang="en-US" sz="800" dirty="0"/>
                        <a:t>~3 </a:t>
                      </a:r>
                    </a:p>
                  </a:txBody>
                  <a:tcPr marL="68580" marR="68580" marT="34290" marB="34290"/>
                </a:tc>
                <a:tc>
                  <a:txBody>
                    <a:bodyPr/>
                    <a:lstStyle/>
                    <a:p>
                      <a:pPr algn="ctr"/>
                      <a:r>
                        <a:rPr lang="en-US" sz="800" dirty="0"/>
                        <a:t>200~800MB/s</a:t>
                      </a:r>
                    </a:p>
                  </a:txBody>
                  <a:tcPr marL="68580" marR="68580" marT="34290" marB="34290"/>
                </a:tc>
                <a:tc>
                  <a:txBody>
                    <a:bodyPr/>
                    <a:lstStyle/>
                    <a:p>
                      <a:pPr algn="ctr"/>
                      <a:r>
                        <a:rPr lang="en-US" sz="800" dirty="0">
                          <a:hlinkClick r:id="rId11"/>
                        </a:rPr>
                        <a:t>500MB/s</a:t>
                      </a:r>
                      <a:endParaRPr lang="en-US" sz="800" dirty="0"/>
                    </a:p>
                  </a:txBody>
                  <a:tcPr marL="68580" marR="68580" marT="34290" marB="34290"/>
                </a:tc>
                <a:tc>
                  <a:txBody>
                    <a:bodyPr/>
                    <a:lstStyle/>
                    <a:p>
                      <a:pPr algn="ctr"/>
                      <a:r>
                        <a:rPr lang="en-US" sz="800" dirty="0"/>
                        <a:t>300MB/s (26TB/day)</a:t>
                      </a:r>
                    </a:p>
                  </a:txBody>
                  <a:tcPr marL="68580" marR="68580" marT="34290" marB="3429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a:defRPr/>
            </a:pPr>
            <a:fld id="{93D41CE9-1A78-B24D-82F6-B76B10F7B5C4}" type="slidenum">
              <a:rPr lang="ru-RU" smtClean="0"/>
              <a:pPr>
                <a:defRPr/>
              </a:pPr>
              <a:t>11</a:t>
            </a:fld>
            <a:endParaRPr lang="ru-RU"/>
          </a:p>
        </p:txBody>
      </p:sp>
    </p:spTree>
    <p:extLst>
      <p:ext uri="{BB962C8B-B14F-4D97-AF65-F5344CB8AC3E}">
        <p14:creationId xmlns:p14="http://schemas.microsoft.com/office/powerpoint/2010/main" val="2528159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09" y="0"/>
            <a:ext cx="8305800" cy="733425"/>
          </a:xfrm>
        </p:spPr>
        <p:txBody>
          <a:bodyPr/>
          <a:lstStyle/>
          <a:p>
            <a:r>
              <a:rPr lang="en-US" sz="3200" dirty="0">
                <a:solidFill>
                  <a:srgbClr val="00633B"/>
                </a:solidFill>
              </a:rPr>
              <a:t>Data Carousel Phase I. Lessons Learned</a:t>
            </a:r>
            <a:endParaRPr lang="en-US" sz="3200" dirty="0"/>
          </a:p>
        </p:txBody>
      </p:sp>
      <p:sp>
        <p:nvSpPr>
          <p:cNvPr id="3" name="Content Placeholder 2"/>
          <p:cNvSpPr>
            <a:spLocks noGrp="1"/>
          </p:cNvSpPr>
          <p:nvPr>
            <p:ph idx="1"/>
          </p:nvPr>
        </p:nvSpPr>
        <p:spPr>
          <a:xfrm>
            <a:off x="277136" y="852487"/>
            <a:ext cx="8589728" cy="3652284"/>
          </a:xfrm>
        </p:spPr>
        <p:txBody>
          <a:bodyPr/>
          <a:lstStyle/>
          <a:p>
            <a:r>
              <a:rPr lang="en-US" sz="2400" dirty="0"/>
              <a:t>Tape frontend --- a potential bottleneck for </a:t>
            </a:r>
            <a:r>
              <a:rPr lang="en-US" sz="2000" dirty="0"/>
              <a:t> an effective tape usage</a:t>
            </a:r>
          </a:p>
          <a:p>
            <a:pPr lvl="1"/>
            <a:r>
              <a:rPr lang="en-US" sz="2000" dirty="0"/>
              <a:t>Limiting number of incoming staging requests</a:t>
            </a:r>
          </a:p>
          <a:p>
            <a:pPr lvl="1"/>
            <a:r>
              <a:rPr lang="en-US" sz="2000" dirty="0"/>
              <a:t>Limiting number of staging requests to pass to backend tape</a:t>
            </a:r>
          </a:p>
          <a:p>
            <a:pPr lvl="1"/>
            <a:r>
              <a:rPr lang="en-US" sz="2000" dirty="0"/>
              <a:t>Limiting number of files to retrieve from tape disk buffer</a:t>
            </a:r>
          </a:p>
          <a:p>
            <a:pPr lvl="1"/>
            <a:r>
              <a:rPr lang="en-US" sz="2000" dirty="0"/>
              <a:t>Limiting number of files to transfer to the final destination</a:t>
            </a:r>
          </a:p>
          <a:p>
            <a:pPr marL="457200" lvl="1" indent="0">
              <a:buNone/>
            </a:pPr>
            <a:endParaRPr lang="en-US" sz="2000" dirty="0"/>
          </a:p>
          <a:p>
            <a:r>
              <a:rPr lang="en-US" sz="2400" dirty="0"/>
              <a:t>Data organization (file placement on tape) is vital</a:t>
            </a:r>
          </a:p>
          <a:p>
            <a:pPr lvl="1"/>
            <a:r>
              <a:rPr lang="en-US" sz="2000" dirty="0"/>
              <a:t>Good throughput seen from sites who organize writing to tape (especially in case grouping data by datasets)</a:t>
            </a:r>
          </a:p>
          <a:p>
            <a:pPr lvl="1"/>
            <a:r>
              <a:rPr lang="en-US" sz="2000" dirty="0"/>
              <a:t>Usually the reason for performance difference between two sites that have similar hardware and software setup</a:t>
            </a:r>
          </a:p>
          <a:p>
            <a:endParaRPr lang="en-US" sz="2800" dirty="0"/>
          </a:p>
        </p:txBody>
      </p:sp>
      <p:sp>
        <p:nvSpPr>
          <p:cNvPr id="4" name="Slide Number Placeholder 3"/>
          <p:cNvSpPr>
            <a:spLocks noGrp="1"/>
          </p:cNvSpPr>
          <p:nvPr>
            <p:ph type="sldNum" sz="quarter" idx="12"/>
          </p:nvPr>
        </p:nvSpPr>
        <p:spPr/>
        <p:txBody>
          <a:bodyPr/>
          <a:lstStyle/>
          <a:p>
            <a:pPr>
              <a:defRPr/>
            </a:pPr>
            <a:fld id="{93D41CE9-1A78-B24D-82F6-B76B10F7B5C4}" type="slidenum">
              <a:rPr lang="ru-RU" smtClean="0"/>
              <a:pPr>
                <a:defRPr/>
              </a:pPr>
              <a:t>12</a:t>
            </a:fld>
            <a:endParaRPr lang="ru-RU"/>
          </a:p>
        </p:txBody>
      </p:sp>
    </p:spTree>
    <p:extLst>
      <p:ext uri="{BB962C8B-B14F-4D97-AF65-F5344CB8AC3E}">
        <p14:creationId xmlns:p14="http://schemas.microsoft.com/office/powerpoint/2010/main" val="3128265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25E4-D549-B74F-99BD-07EEF5CCC11E}"/>
              </a:ext>
            </a:extLst>
          </p:cNvPr>
          <p:cNvSpPr>
            <a:spLocks noGrp="1"/>
          </p:cNvSpPr>
          <p:nvPr>
            <p:ph type="title"/>
          </p:nvPr>
        </p:nvSpPr>
        <p:spPr>
          <a:xfrm>
            <a:off x="419100" y="-155685"/>
            <a:ext cx="8305800" cy="733425"/>
          </a:xfrm>
        </p:spPr>
        <p:txBody>
          <a:bodyPr/>
          <a:lstStyle/>
          <a:p>
            <a:r>
              <a:rPr lang="en-US" sz="2800" dirty="0">
                <a:solidFill>
                  <a:srgbClr val="00633B"/>
                </a:solidFill>
              </a:rPr>
              <a:t>Data Carousel Phase II. Aug-Oct 2019</a:t>
            </a:r>
            <a:endParaRPr lang="en-US" sz="2800" dirty="0"/>
          </a:p>
        </p:txBody>
      </p:sp>
      <p:sp>
        <p:nvSpPr>
          <p:cNvPr id="3" name="Content Placeholder 2">
            <a:extLst>
              <a:ext uri="{FF2B5EF4-FFF2-40B4-BE49-F238E27FC236}">
                <a16:creationId xmlns:a16="http://schemas.microsoft.com/office/drawing/2014/main" id="{52526D6E-01BF-3144-99DC-7C4C5002CDB5}"/>
              </a:ext>
            </a:extLst>
          </p:cNvPr>
          <p:cNvSpPr>
            <a:spLocks noGrp="1"/>
          </p:cNvSpPr>
          <p:nvPr>
            <p:ph idx="1"/>
          </p:nvPr>
        </p:nvSpPr>
        <p:spPr>
          <a:xfrm>
            <a:off x="288909" y="456218"/>
            <a:ext cx="8229600" cy="3280172"/>
          </a:xfrm>
        </p:spPr>
        <p:txBody>
          <a:bodyPr/>
          <a:lstStyle/>
          <a:p>
            <a:r>
              <a:rPr lang="en-US" sz="1600" dirty="0"/>
              <a:t>Deeper integration of workflow/workload  management (ProdSys2/JEDI/</a:t>
            </a:r>
            <a:r>
              <a:rPr lang="en-US" sz="1600" dirty="0" err="1"/>
              <a:t>PanDA</a:t>
            </a:r>
            <a:r>
              <a:rPr lang="en-US" sz="1600" dirty="0"/>
              <a:t>), data management (</a:t>
            </a:r>
            <a:r>
              <a:rPr lang="en-US" sz="1600" dirty="0" err="1"/>
              <a:t>Rucio</a:t>
            </a:r>
            <a:r>
              <a:rPr lang="en-US" sz="1600" dirty="0"/>
              <a:t>) systems and facilities</a:t>
            </a:r>
          </a:p>
          <a:p>
            <a:pPr lvl="1"/>
            <a:r>
              <a:rPr lang="en-US" sz="1200" dirty="0"/>
              <a:t>ProdSys2/</a:t>
            </a:r>
            <a:r>
              <a:rPr lang="en-US" sz="1200" dirty="0" err="1"/>
              <a:t>Rucio</a:t>
            </a:r>
            <a:r>
              <a:rPr lang="en-US" sz="1200" dirty="0"/>
              <a:t> communication protocol</a:t>
            </a:r>
          </a:p>
          <a:p>
            <a:pPr lvl="1"/>
            <a:r>
              <a:rPr lang="en-US" sz="1200" dirty="0"/>
              <a:t>New algorithms for data staging to respect global shares and priorities, resources, and sites tape performance (staging profile)</a:t>
            </a:r>
          </a:p>
          <a:p>
            <a:r>
              <a:rPr lang="en-US" sz="1600" dirty="0"/>
              <a:t>Two rounds of data carousel exercises have been conducted :</a:t>
            </a:r>
          </a:p>
          <a:p>
            <a:pPr lvl="1"/>
            <a:r>
              <a:rPr lang="en-US" sz="1400" dirty="0"/>
              <a:t>the second round was combined with data reprocessing  campaign</a:t>
            </a:r>
          </a:p>
          <a:p>
            <a:pPr lvl="1"/>
            <a:r>
              <a:rPr lang="en-US" sz="1400" dirty="0"/>
              <a:t>It took 5 days  to have 70-90% data staged</a:t>
            </a:r>
          </a:p>
          <a:p>
            <a:r>
              <a:rPr lang="en-US" sz="1600" dirty="0"/>
              <a:t>FTS and </a:t>
            </a:r>
            <a:r>
              <a:rPr lang="en-US" sz="1600" dirty="0" err="1"/>
              <a:t>dCache</a:t>
            </a:r>
            <a:r>
              <a:rPr lang="en-US" sz="1600" dirty="0"/>
              <a:t> limitations</a:t>
            </a:r>
          </a:p>
          <a:p>
            <a:endParaRPr lang="en-US" dirty="0"/>
          </a:p>
        </p:txBody>
      </p:sp>
      <p:sp>
        <p:nvSpPr>
          <p:cNvPr id="4" name="Slide Number Placeholder 3">
            <a:extLst>
              <a:ext uri="{FF2B5EF4-FFF2-40B4-BE49-F238E27FC236}">
                <a16:creationId xmlns:a16="http://schemas.microsoft.com/office/drawing/2014/main" id="{D12B1295-E402-2143-940B-A64941AC7618}"/>
              </a:ext>
            </a:extLst>
          </p:cNvPr>
          <p:cNvSpPr>
            <a:spLocks noGrp="1"/>
          </p:cNvSpPr>
          <p:nvPr>
            <p:ph type="sldNum" sz="quarter" idx="12"/>
          </p:nvPr>
        </p:nvSpPr>
        <p:spPr/>
        <p:txBody>
          <a:bodyPr/>
          <a:lstStyle/>
          <a:p>
            <a:pPr>
              <a:defRPr/>
            </a:pPr>
            <a:fld id="{93D41CE9-1A78-B24D-82F6-B76B10F7B5C4}" type="slidenum">
              <a:rPr lang="ru-RU" smtClean="0"/>
              <a:pPr>
                <a:defRPr/>
              </a:pPr>
              <a:t>13</a:t>
            </a:fld>
            <a:endParaRPr lang="ru-RU"/>
          </a:p>
        </p:txBody>
      </p:sp>
      <p:pic>
        <p:nvPicPr>
          <p:cNvPr id="7" name="Picture 2" descr="https://lh3.googleusercontent.com/vj5V_WhUMbakcMcc6-3VTtpAh-8WsTUSZvLb0GOHazH6b7IfFp-Goo1LJrPb6N0NcBCdXiI4qIyfeBh9rdpzNWQvTok-A66zxcWt4ueD5tTniMZPMw6KoG2amgXQDidnLDYQv8-cz0I">
            <a:extLst>
              <a:ext uri="{FF2B5EF4-FFF2-40B4-BE49-F238E27FC236}">
                <a16:creationId xmlns:a16="http://schemas.microsoft.com/office/drawing/2014/main" id="{37EDE8BA-0FFC-D542-8554-594DF98E8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70" y="2871386"/>
            <a:ext cx="4412268" cy="209319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s://lh4.googleusercontent.com/wvya8gpqmITLhfg7gy6ZfqzXbmpnTkDB2NOhVPIVNZ03SPXXlbpCPKDkIbzXh2wDqjeprcyKoZbfrHkIEOqYzLI5N6ZxKxpeM_oSQfrk82oQZBYq64SP8twxyalSqCMYyyOri-fI9FY">
            <a:extLst>
              <a:ext uri="{FF2B5EF4-FFF2-40B4-BE49-F238E27FC236}">
                <a16:creationId xmlns:a16="http://schemas.microsoft.com/office/drawing/2014/main" id="{AC8CA8A5-8EB6-2C4C-8CC5-D70B2A204D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519" y="2785039"/>
            <a:ext cx="2168850" cy="148503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77484C5A-6574-1D42-9203-3A1C160F5B4A}"/>
              </a:ext>
            </a:extLst>
          </p:cNvPr>
          <p:cNvSpPr/>
          <p:nvPr/>
        </p:nvSpPr>
        <p:spPr>
          <a:xfrm>
            <a:off x="419100" y="2742763"/>
            <a:ext cx="4572000" cy="553998"/>
          </a:xfrm>
          <a:prstGeom prst="rect">
            <a:avLst/>
          </a:prstGeom>
        </p:spPr>
        <p:txBody>
          <a:bodyPr>
            <a:spAutoFit/>
          </a:bodyPr>
          <a:lstStyle/>
          <a:p>
            <a:r>
              <a:rPr lang="en-US" sz="1000" dirty="0"/>
              <a:t>Long delay between 90% and </a:t>
            </a:r>
          </a:p>
          <a:p>
            <a:r>
              <a:rPr lang="en-US" sz="1000" dirty="0"/>
              <a:t>100%, which happened to </a:t>
            </a:r>
          </a:p>
          <a:p>
            <a:r>
              <a:rPr lang="en-US" sz="1000" dirty="0"/>
              <a:t>many sites</a:t>
            </a:r>
          </a:p>
        </p:txBody>
      </p:sp>
      <p:sp>
        <p:nvSpPr>
          <p:cNvPr id="10" name="TextBox 9">
            <a:extLst>
              <a:ext uri="{FF2B5EF4-FFF2-40B4-BE49-F238E27FC236}">
                <a16:creationId xmlns:a16="http://schemas.microsoft.com/office/drawing/2014/main" id="{1B271316-6A42-0746-9E50-64C403A18006}"/>
              </a:ext>
            </a:extLst>
          </p:cNvPr>
          <p:cNvSpPr txBox="1"/>
          <p:nvPr/>
        </p:nvSpPr>
        <p:spPr>
          <a:xfrm>
            <a:off x="3641372" y="2871386"/>
            <a:ext cx="1035861" cy="430887"/>
          </a:xfrm>
          <a:prstGeom prst="rect">
            <a:avLst/>
          </a:prstGeom>
          <a:noFill/>
        </p:spPr>
        <p:txBody>
          <a:bodyPr wrap="none" rtlCol="0">
            <a:spAutoFit/>
          </a:bodyPr>
          <a:lstStyle/>
          <a:p>
            <a:r>
              <a:rPr lang="en-US" sz="1100" dirty="0"/>
              <a:t># of attempts </a:t>
            </a:r>
          </a:p>
          <a:p>
            <a:r>
              <a:rPr lang="en-US" sz="1100" dirty="0"/>
              <a:t>to transfer file</a:t>
            </a:r>
          </a:p>
        </p:txBody>
      </p:sp>
      <p:pic>
        <p:nvPicPr>
          <p:cNvPr id="11" name="Picture 2" descr="https://lh4.googleusercontent.com/hFu7ukSGoIXMpOftTlloH-EzCGqE9fXS7qqL0e1dsHsMENjXH8oKkGO9UBjohD7QWdkEBHW8qqwjZUnvDDduwCZIK7ull-FaRCextrMwS8eNxDIsE-Z2ccWkE36S25Ye4wM0dQL3itc">
            <a:extLst>
              <a:ext uri="{FF2B5EF4-FFF2-40B4-BE49-F238E27FC236}">
                <a16:creationId xmlns:a16="http://schemas.microsoft.com/office/drawing/2014/main" id="{25AF9E4C-7CE6-0E4A-8994-99B4520229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9192" y="2321860"/>
            <a:ext cx="4133038" cy="236537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a:extLst>
              <a:ext uri="{FF2B5EF4-FFF2-40B4-BE49-F238E27FC236}">
                <a16:creationId xmlns:a16="http://schemas.microsoft.com/office/drawing/2014/main" id="{9F1B5734-5CB5-A443-8F4F-2DD6E7C484A9}"/>
              </a:ext>
            </a:extLst>
          </p:cNvPr>
          <p:cNvSpPr txBox="1"/>
          <p:nvPr/>
        </p:nvSpPr>
        <p:spPr>
          <a:xfrm>
            <a:off x="5722898" y="2261788"/>
            <a:ext cx="3277156" cy="400110"/>
          </a:xfrm>
          <a:prstGeom prst="rect">
            <a:avLst/>
          </a:prstGeom>
          <a:solidFill>
            <a:schemeClr val="bg1"/>
          </a:solidFill>
        </p:spPr>
        <p:txBody>
          <a:bodyPr wrap="square" rtlCol="0">
            <a:spAutoFit/>
          </a:bodyPr>
          <a:lstStyle/>
          <a:p>
            <a:pPr algn="ctr"/>
            <a:r>
              <a:rPr lang="en-US" sz="1000" dirty="0"/>
              <a:t>Staging throughput (GB/s)  from three Tier-1s (colored) over time (Aug 8 </a:t>
            </a:r>
            <a:r>
              <a:rPr lang="mr-IN" sz="1000" dirty="0"/>
              <a:t>–</a:t>
            </a:r>
            <a:r>
              <a:rPr lang="en-US" sz="1000" dirty="0"/>
              <a:t> 13, 2019)</a:t>
            </a:r>
          </a:p>
        </p:txBody>
      </p:sp>
      <p:sp>
        <p:nvSpPr>
          <p:cNvPr id="5" name="TextBox 4">
            <a:extLst>
              <a:ext uri="{FF2B5EF4-FFF2-40B4-BE49-F238E27FC236}">
                <a16:creationId xmlns:a16="http://schemas.microsoft.com/office/drawing/2014/main" id="{6946B9F0-AD26-EF4D-8AEB-BD1C656DE8E8}"/>
              </a:ext>
            </a:extLst>
          </p:cNvPr>
          <p:cNvSpPr txBox="1"/>
          <p:nvPr/>
        </p:nvSpPr>
        <p:spPr>
          <a:xfrm>
            <a:off x="6158753" y="3065929"/>
            <a:ext cx="1576072" cy="307777"/>
          </a:xfrm>
          <a:prstGeom prst="rect">
            <a:avLst/>
          </a:prstGeom>
          <a:noFill/>
        </p:spPr>
        <p:txBody>
          <a:bodyPr wrap="none" rtlCol="0">
            <a:spAutoFit/>
          </a:bodyPr>
          <a:lstStyle/>
          <a:p>
            <a:r>
              <a:rPr lang="en-US" dirty="0">
                <a:solidFill>
                  <a:srgbClr val="FF0000"/>
                </a:solidFill>
              </a:rPr>
              <a:t>Frontend crashes</a:t>
            </a:r>
          </a:p>
        </p:txBody>
      </p:sp>
      <p:cxnSp>
        <p:nvCxnSpPr>
          <p:cNvPr id="13" name="Straight Connector 12">
            <a:extLst>
              <a:ext uri="{FF2B5EF4-FFF2-40B4-BE49-F238E27FC236}">
                <a16:creationId xmlns:a16="http://schemas.microsoft.com/office/drawing/2014/main" id="{A869CE8E-07B1-3E45-BB47-90C60E669D56}"/>
              </a:ext>
            </a:extLst>
          </p:cNvPr>
          <p:cNvCxnSpPr>
            <a:cxnSpLocks/>
            <a:stCxn id="5" idx="2"/>
          </p:cNvCxnSpPr>
          <p:nvPr/>
        </p:nvCxnSpPr>
        <p:spPr>
          <a:xfrm flipH="1">
            <a:off x="6300661" y="3373706"/>
            <a:ext cx="646128" cy="66937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F30C4F2-2D73-7346-8E16-559EACE7316B}"/>
              </a:ext>
            </a:extLst>
          </p:cNvPr>
          <p:cNvCxnSpPr>
            <a:stCxn id="5" idx="2"/>
          </p:cNvCxnSpPr>
          <p:nvPr/>
        </p:nvCxnSpPr>
        <p:spPr>
          <a:xfrm>
            <a:off x="6946789" y="3373706"/>
            <a:ext cx="859" cy="678341"/>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7901CE7-6274-7749-B3CC-BC953083CCA8}"/>
              </a:ext>
            </a:extLst>
          </p:cNvPr>
          <p:cNvCxnSpPr/>
          <p:nvPr/>
        </p:nvCxnSpPr>
        <p:spPr>
          <a:xfrm>
            <a:off x="6964612" y="3373706"/>
            <a:ext cx="691247" cy="76671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64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305800" cy="733425"/>
          </a:xfrm>
        </p:spPr>
        <p:txBody>
          <a:bodyPr/>
          <a:lstStyle/>
          <a:p>
            <a:r>
              <a:rPr lang="en-US" sz="3200" dirty="0">
                <a:solidFill>
                  <a:srgbClr val="00633B"/>
                </a:solidFill>
              </a:rPr>
              <a:t>Data Carousel. Smart writing</a:t>
            </a:r>
          </a:p>
        </p:txBody>
      </p:sp>
      <p:sp>
        <p:nvSpPr>
          <p:cNvPr id="3" name="Content Placeholder 2"/>
          <p:cNvSpPr>
            <a:spLocks noGrp="1"/>
          </p:cNvSpPr>
          <p:nvPr>
            <p:ph idx="1"/>
          </p:nvPr>
        </p:nvSpPr>
        <p:spPr>
          <a:xfrm>
            <a:off x="134964" y="711977"/>
            <a:ext cx="5043558" cy="3280172"/>
          </a:xfrm>
        </p:spPr>
        <p:txBody>
          <a:bodyPr/>
          <a:lstStyle/>
          <a:p>
            <a:r>
              <a:rPr lang="en-US" sz="1500" dirty="0"/>
              <a:t>Efficient data carousel is not possible without smart writing</a:t>
            </a:r>
          </a:p>
          <a:p>
            <a:r>
              <a:rPr lang="en-US" sz="1500" dirty="0"/>
              <a:t>It is a team effort between storage SW developers, sites and experiments (TRIUMF has a very interesting experience)</a:t>
            </a:r>
          </a:p>
          <a:p>
            <a:r>
              <a:rPr lang="en-US" sz="1500" dirty="0"/>
              <a:t>It is still under discussion how ‘ATLAS’ can pass meta information to ‘sites’</a:t>
            </a:r>
          </a:p>
          <a:p>
            <a:r>
              <a:rPr lang="en-US" sz="1500" dirty="0"/>
              <a:t>Possible options</a:t>
            </a:r>
          </a:p>
          <a:p>
            <a:pPr lvl="1"/>
            <a:r>
              <a:rPr lang="en-US" sz="1200" dirty="0"/>
              <a:t>Tape families --- too high of a layer than datasets, won’t help much</a:t>
            </a:r>
          </a:p>
          <a:p>
            <a:pPr lvl="1"/>
            <a:r>
              <a:rPr lang="en-US" sz="1200" dirty="0"/>
              <a:t>Bigger files</a:t>
            </a:r>
          </a:p>
          <a:p>
            <a:pPr marL="990600" lvl="2" indent="0">
              <a:buNone/>
            </a:pPr>
            <a:r>
              <a:rPr lang="en-US" sz="1200" dirty="0"/>
              <a:t>- Zip small output files before writing to tape. </a:t>
            </a:r>
          </a:p>
          <a:p>
            <a:pPr marL="990600" lvl="2" indent="0">
              <a:buNone/>
            </a:pPr>
            <a:r>
              <a:rPr lang="en-US" sz="1200" dirty="0"/>
              <a:t>- Target 10GB</a:t>
            </a:r>
          </a:p>
          <a:p>
            <a:pPr lvl="1"/>
            <a:r>
              <a:rPr lang="en-US" sz="1400" dirty="0"/>
              <a:t>Co-locating files from the same dataset on tape</a:t>
            </a:r>
          </a:p>
          <a:p>
            <a:pPr marL="990600" lvl="2" indent="0">
              <a:buNone/>
            </a:pPr>
            <a:r>
              <a:rPr lang="en-US" sz="1200" dirty="0"/>
              <a:t>- Since they will be recalled together, equivalent to “bigger fat file” </a:t>
            </a:r>
            <a:endParaRPr lang="en-US" sz="1200" dirty="0">
              <a:sym typeface="Wingdings" panose="05000000000000000000" pitchFamily="2" charset="2"/>
            </a:endParaRPr>
          </a:p>
          <a:p>
            <a:pPr marL="990600" lvl="2" indent="0">
              <a:buNone/>
            </a:pPr>
            <a:r>
              <a:rPr lang="en-US" sz="1200" dirty="0">
                <a:sym typeface="Wingdings" panose="05000000000000000000" pitchFamily="2" charset="2"/>
              </a:rPr>
              <a:t>- We have a site that put all files of a dataset on one tape (or 1+ for bigger dataset). Reach almost stream reading speed of a tape drive per tape mount  </a:t>
            </a:r>
            <a:endParaRPr lang="en-US" sz="1200" dirty="0"/>
          </a:p>
          <a:p>
            <a:pPr lvl="1"/>
            <a:endParaRPr lang="en-US" sz="1200" dirty="0"/>
          </a:p>
          <a:p>
            <a:pPr lvl="1"/>
            <a:endParaRPr lang="en-US" sz="1400" dirty="0"/>
          </a:p>
        </p:txBody>
      </p:sp>
      <p:sp>
        <p:nvSpPr>
          <p:cNvPr id="4" name="Slide Number Placeholder 3"/>
          <p:cNvSpPr>
            <a:spLocks noGrp="1"/>
          </p:cNvSpPr>
          <p:nvPr>
            <p:ph type="sldNum" sz="quarter" idx="12"/>
          </p:nvPr>
        </p:nvSpPr>
        <p:spPr/>
        <p:txBody>
          <a:bodyPr/>
          <a:lstStyle/>
          <a:p>
            <a:pPr>
              <a:defRPr/>
            </a:pPr>
            <a:fld id="{93D41CE9-1A78-B24D-82F6-B76B10F7B5C4}" type="slidenum">
              <a:rPr lang="ru-RU" smtClean="0"/>
              <a:pPr>
                <a:defRPr/>
              </a:pPr>
              <a:t>14</a:t>
            </a:fld>
            <a:endParaRPr lang="ru-RU"/>
          </a:p>
        </p:txBody>
      </p:sp>
      <p:pic>
        <p:nvPicPr>
          <p:cNvPr id="5" name="Picture 2" descr="https://lh4.googleusercontent.com/LRE9wk6KGR-C6tVzK8MiMnhfDGMAveIGJMI35zbPc7k-mnfl2nXczQOoJIWWnfIVZAz0HMzRwZzeHk8GPiARz_fSLdzkN4hL6LS4NqtjZ6K36AIHanBSRZZ2DqA6jP6zAex8TE_ZW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900" y="852487"/>
            <a:ext cx="4043100" cy="31029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225790" y="3906108"/>
            <a:ext cx="2783246" cy="246221"/>
          </a:xfrm>
          <a:prstGeom prst="rect">
            <a:avLst/>
          </a:prstGeom>
          <a:solidFill>
            <a:schemeClr val="bg1"/>
          </a:solidFill>
        </p:spPr>
        <p:txBody>
          <a:bodyPr wrap="square" rtlCol="0">
            <a:spAutoFit/>
          </a:bodyPr>
          <a:lstStyle/>
          <a:p>
            <a:pPr algn="ctr"/>
            <a:r>
              <a:rPr lang="en-US" sz="1000" dirty="0"/>
              <a:t>(Plot is courtesy of Luc </a:t>
            </a:r>
            <a:r>
              <a:rPr lang="en-US" sz="1000" dirty="0" err="1"/>
              <a:t>Goossens</a:t>
            </a:r>
            <a:r>
              <a:rPr lang="en-US" sz="1000" dirty="0"/>
              <a:t> (CERN))</a:t>
            </a:r>
          </a:p>
        </p:txBody>
      </p:sp>
      <p:sp>
        <p:nvSpPr>
          <p:cNvPr id="7" name="TextBox 6">
            <a:extLst>
              <a:ext uri="{FF2B5EF4-FFF2-40B4-BE49-F238E27FC236}">
                <a16:creationId xmlns:a16="http://schemas.microsoft.com/office/drawing/2014/main" id="{0AC49E7A-8112-AC4D-B7FF-EF3EC44A1CD2}"/>
              </a:ext>
            </a:extLst>
          </p:cNvPr>
          <p:cNvSpPr txBox="1"/>
          <p:nvPr/>
        </p:nvSpPr>
        <p:spPr>
          <a:xfrm>
            <a:off x="5130392" y="856952"/>
            <a:ext cx="344966" cy="307777"/>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110972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28" y="0"/>
            <a:ext cx="8305800" cy="733425"/>
          </a:xfrm>
        </p:spPr>
        <p:txBody>
          <a:bodyPr/>
          <a:lstStyle/>
          <a:p>
            <a:r>
              <a:rPr lang="en-US" sz="3000" dirty="0">
                <a:solidFill>
                  <a:srgbClr val="00633B"/>
                </a:solidFill>
              </a:rPr>
              <a:t>Data Carousel and </a:t>
            </a:r>
            <a:r>
              <a:rPr lang="en-US" sz="3000" dirty="0" err="1">
                <a:solidFill>
                  <a:srgbClr val="00633B"/>
                </a:solidFill>
              </a:rPr>
              <a:t>iDDS</a:t>
            </a:r>
            <a:r>
              <a:rPr lang="en-US" sz="3000" dirty="0">
                <a:solidFill>
                  <a:srgbClr val="00633B"/>
                </a:solidFill>
              </a:rPr>
              <a:t> (I)</a:t>
            </a:r>
          </a:p>
        </p:txBody>
      </p:sp>
      <p:sp>
        <p:nvSpPr>
          <p:cNvPr id="3" name="Content Placeholder 2"/>
          <p:cNvSpPr>
            <a:spLocks noGrp="1"/>
          </p:cNvSpPr>
          <p:nvPr>
            <p:ph idx="1"/>
          </p:nvPr>
        </p:nvSpPr>
        <p:spPr>
          <a:xfrm>
            <a:off x="109359" y="605788"/>
            <a:ext cx="8229600" cy="1934112"/>
          </a:xfrm>
        </p:spPr>
        <p:txBody>
          <a:bodyPr/>
          <a:lstStyle/>
          <a:p>
            <a:pPr marL="406400" lvl="0" indent="-342900">
              <a:lnSpc>
                <a:spcPct val="90000"/>
              </a:lnSpc>
              <a:spcBef>
                <a:spcPts val="0"/>
              </a:spcBef>
              <a:buClr>
                <a:srgbClr val="006600"/>
              </a:buClr>
              <a:buSzPts val="2200"/>
              <a:buFont typeface="Courier New"/>
              <a:buChar char="o"/>
            </a:pPr>
            <a:r>
              <a:rPr lang="en-US" sz="1400" dirty="0">
                <a:solidFill>
                  <a:schemeClr val="tx1"/>
                </a:solidFill>
                <a:latin typeface="+mn-lt"/>
                <a:ea typeface="Comic Sans MS"/>
                <a:cs typeface="Comic Sans MS"/>
                <a:sym typeface="Comic Sans MS"/>
              </a:rPr>
              <a:t>A dataset is a unit of ATLAS data processing and replication</a:t>
            </a:r>
          </a:p>
          <a:p>
            <a:pPr marL="406400" lvl="0" indent="-342900">
              <a:lnSpc>
                <a:spcPct val="90000"/>
              </a:lnSpc>
              <a:spcBef>
                <a:spcPts val="0"/>
              </a:spcBef>
              <a:buClr>
                <a:srgbClr val="006600"/>
              </a:buClr>
              <a:buSzPts val="2200"/>
              <a:buFont typeface="Courier New"/>
              <a:buChar char="o"/>
            </a:pPr>
            <a:r>
              <a:rPr lang="en-US" sz="1400" dirty="0">
                <a:solidFill>
                  <a:schemeClr val="tx1"/>
                </a:solidFill>
                <a:latin typeface="+mn-lt"/>
                <a:ea typeface="Comic Sans MS"/>
                <a:cs typeface="Comic Sans MS"/>
                <a:sym typeface="Comic Sans MS"/>
              </a:rPr>
              <a:t> Data carousel works with datasets and ProdSys2 sends staging request per dataset although files are used in downstream systems</a:t>
            </a:r>
          </a:p>
          <a:p>
            <a:pPr marL="793750" lvl="1" indent="-285750">
              <a:lnSpc>
                <a:spcPct val="90000"/>
              </a:lnSpc>
              <a:buClr>
                <a:srgbClr val="0033CC"/>
              </a:buClr>
              <a:buSzPts val="2000"/>
              <a:buFont typeface="Wingdings" charset="2"/>
              <a:buChar char="ü"/>
            </a:pPr>
            <a:r>
              <a:rPr lang="en-US" sz="1400" dirty="0">
                <a:solidFill>
                  <a:srgbClr val="000000"/>
                </a:solidFill>
                <a:latin typeface="+mn-lt"/>
                <a:ea typeface="Comic Sans MS"/>
                <a:cs typeface="Comic Sans MS"/>
                <a:sym typeface="Comic Sans MS"/>
              </a:rPr>
              <a:t>Files in each dataset are </a:t>
            </a:r>
            <a:r>
              <a:rPr lang="en-US" sz="1400" dirty="0" err="1">
                <a:solidFill>
                  <a:srgbClr val="000000"/>
                </a:solidFill>
                <a:latin typeface="+mn-lt"/>
                <a:ea typeface="Comic Sans MS"/>
                <a:cs typeface="Comic Sans MS"/>
                <a:sym typeface="Comic Sans MS"/>
              </a:rPr>
              <a:t>prestaged</a:t>
            </a:r>
            <a:r>
              <a:rPr lang="en-US" sz="1400" dirty="0">
                <a:solidFill>
                  <a:srgbClr val="000000"/>
                </a:solidFill>
                <a:latin typeface="+mn-lt"/>
                <a:ea typeface="Comic Sans MS"/>
                <a:cs typeface="Comic Sans MS"/>
                <a:sym typeface="Comic Sans MS"/>
              </a:rPr>
              <a:t> by the tape system rather randomly</a:t>
            </a:r>
          </a:p>
          <a:p>
            <a:pPr marL="63500" lvl="0" indent="0">
              <a:lnSpc>
                <a:spcPct val="90000"/>
              </a:lnSpc>
              <a:spcBef>
                <a:spcPts val="0"/>
              </a:spcBef>
              <a:buClr>
                <a:srgbClr val="006600"/>
              </a:buClr>
              <a:buSzPts val="2200"/>
              <a:buNone/>
            </a:pPr>
            <a:r>
              <a:rPr lang="en-US" sz="1400" dirty="0" err="1">
                <a:solidFill>
                  <a:srgbClr val="000000"/>
                </a:solidFill>
                <a:latin typeface="+mn-lt"/>
                <a:ea typeface="Comic Sans MS"/>
                <a:cs typeface="Comic Sans MS"/>
                <a:sym typeface="Comic Sans MS"/>
              </a:rPr>
              <a:t>Prodsys</a:t>
            </a:r>
            <a:r>
              <a:rPr lang="en-US" sz="1400" dirty="0">
                <a:solidFill>
                  <a:srgbClr val="000000"/>
                </a:solidFill>
                <a:latin typeface="+mn-lt"/>
                <a:ea typeface="Comic Sans MS"/>
                <a:cs typeface="Comic Sans MS"/>
                <a:sym typeface="Comic Sans MS"/>
              </a:rPr>
              <a:t> is an upstream component which is far from actual resources. </a:t>
            </a:r>
          </a:p>
          <a:p>
            <a:pPr marL="63500" lvl="0" indent="0">
              <a:lnSpc>
                <a:spcPct val="90000"/>
              </a:lnSpc>
              <a:spcBef>
                <a:spcPts val="0"/>
              </a:spcBef>
              <a:buClr>
                <a:srgbClr val="006600"/>
              </a:buClr>
              <a:buSzPts val="2200"/>
              <a:buNone/>
            </a:pPr>
            <a:r>
              <a:rPr lang="en-US" sz="1400" dirty="0">
                <a:solidFill>
                  <a:srgbClr val="000000"/>
                </a:solidFill>
                <a:latin typeface="+mn-lt"/>
                <a:ea typeface="Comic Sans MS"/>
                <a:cs typeface="Comic Sans MS"/>
                <a:sym typeface="Comic Sans MS"/>
              </a:rPr>
              <a:t>A possible solutions is an orchestration by </a:t>
            </a:r>
            <a:r>
              <a:rPr lang="en-US" sz="1400" dirty="0" err="1">
                <a:solidFill>
                  <a:srgbClr val="000000"/>
                </a:solidFill>
                <a:latin typeface="+mn-lt"/>
                <a:ea typeface="Comic Sans MS"/>
                <a:cs typeface="Comic Sans MS"/>
                <a:sym typeface="Comic Sans MS"/>
              </a:rPr>
              <a:t>iDDS</a:t>
            </a:r>
            <a:r>
              <a:rPr lang="en-US" sz="1400" dirty="0">
                <a:solidFill>
                  <a:srgbClr val="000000"/>
                </a:solidFill>
                <a:latin typeface="+mn-lt"/>
                <a:ea typeface="Comic Sans MS"/>
                <a:cs typeface="Comic Sans MS"/>
                <a:sym typeface="Comic Sans MS"/>
              </a:rPr>
              <a:t> with inter-service messaging </a:t>
            </a:r>
          </a:p>
          <a:p>
            <a:pPr marL="63500" indent="0">
              <a:lnSpc>
                <a:spcPct val="90000"/>
              </a:lnSpc>
              <a:spcBef>
                <a:spcPts val="0"/>
              </a:spcBef>
              <a:buClr>
                <a:srgbClr val="006600"/>
              </a:buClr>
              <a:buSzPts val="2200"/>
              <a:buNone/>
            </a:pPr>
            <a:r>
              <a:rPr lang="en-US" sz="1400" dirty="0">
                <a:solidFill>
                  <a:srgbClr val="000000"/>
                </a:solidFill>
                <a:latin typeface="+mn-lt"/>
                <a:ea typeface="Comic Sans MS"/>
                <a:cs typeface="Comic Sans MS"/>
                <a:sym typeface="Comic Sans MS"/>
              </a:rPr>
              <a:t>Mapping Data Carousel to </a:t>
            </a:r>
            <a:r>
              <a:rPr lang="en-US" sz="1400" dirty="0" err="1">
                <a:solidFill>
                  <a:srgbClr val="000000"/>
                </a:solidFill>
                <a:latin typeface="+mn-lt"/>
                <a:ea typeface="Comic Sans MS"/>
                <a:cs typeface="Comic Sans MS"/>
                <a:sym typeface="Comic Sans MS"/>
              </a:rPr>
              <a:t>iDDS</a:t>
            </a:r>
            <a:r>
              <a:rPr lang="en-US" sz="1400" dirty="0">
                <a:solidFill>
                  <a:srgbClr val="000000"/>
                </a:solidFill>
                <a:latin typeface="+mn-lt"/>
                <a:ea typeface="Comic Sans MS"/>
                <a:cs typeface="Comic Sans MS"/>
                <a:sym typeface="Comic Sans MS"/>
              </a:rPr>
              <a:t> workflow :</a:t>
            </a:r>
          </a:p>
          <a:p>
            <a:pPr marL="806450" lvl="1" indent="-285750">
              <a:lnSpc>
                <a:spcPct val="90000"/>
              </a:lnSpc>
              <a:buClr>
                <a:srgbClr val="0033CC"/>
              </a:buClr>
              <a:buSzPts val="1800"/>
              <a:buFont typeface="Wingdings" charset="2"/>
              <a:buChar char="§"/>
            </a:pPr>
            <a:r>
              <a:rPr lang="en-US" sz="1200" dirty="0">
                <a:solidFill>
                  <a:srgbClr val="000000"/>
                </a:solidFill>
                <a:latin typeface="+mn-lt"/>
                <a:ea typeface="Comic Sans MS"/>
                <a:cs typeface="Comic Sans MS"/>
                <a:sym typeface="Comic Sans MS"/>
              </a:rPr>
              <a:t>Original collection : Files on TAPE, New collection : File replicas on DISK</a:t>
            </a:r>
          </a:p>
          <a:p>
            <a:pPr marL="806450" lvl="1" indent="-285750">
              <a:lnSpc>
                <a:spcPct val="90000"/>
              </a:lnSpc>
              <a:buClr>
                <a:srgbClr val="0033CC"/>
              </a:buClr>
              <a:buSzPts val="1800"/>
              <a:buFont typeface="Wingdings" charset="2"/>
              <a:buChar char="§"/>
            </a:pPr>
            <a:r>
              <a:rPr lang="en-US" sz="1200" dirty="0">
                <a:solidFill>
                  <a:srgbClr val="000000"/>
                </a:solidFill>
                <a:latin typeface="+mn-lt"/>
                <a:ea typeface="Comic Sans MS"/>
                <a:cs typeface="Comic Sans MS"/>
                <a:sym typeface="Comic Sans MS"/>
              </a:rPr>
              <a:t>Delivery service : </a:t>
            </a:r>
            <a:r>
              <a:rPr lang="en-US" sz="1200" dirty="0" err="1">
                <a:solidFill>
                  <a:srgbClr val="000000"/>
                </a:solidFill>
                <a:latin typeface="+mn-lt"/>
                <a:ea typeface="Comic Sans MS"/>
                <a:cs typeface="Comic Sans MS"/>
                <a:sym typeface="Comic Sans MS"/>
              </a:rPr>
              <a:t>Rucio</a:t>
            </a:r>
            <a:r>
              <a:rPr lang="en-US" sz="1200" dirty="0">
                <a:solidFill>
                  <a:srgbClr val="000000"/>
                </a:solidFill>
                <a:latin typeface="+mn-lt"/>
                <a:ea typeface="Comic Sans MS"/>
                <a:cs typeface="Comic Sans MS"/>
                <a:sym typeface="Comic Sans MS"/>
              </a:rPr>
              <a:t>/FTS (near term) WAN/</a:t>
            </a:r>
            <a:r>
              <a:rPr lang="en-US" sz="1200" dirty="0" err="1">
                <a:solidFill>
                  <a:srgbClr val="000000"/>
                </a:solidFill>
                <a:latin typeface="+mn-lt"/>
                <a:ea typeface="Comic Sans MS"/>
                <a:cs typeface="Comic Sans MS"/>
                <a:sym typeface="Comic Sans MS"/>
              </a:rPr>
              <a:t>Xcache</a:t>
            </a:r>
            <a:r>
              <a:rPr lang="en-US" sz="1200" dirty="0">
                <a:solidFill>
                  <a:srgbClr val="000000"/>
                </a:solidFill>
                <a:latin typeface="+mn-lt"/>
                <a:ea typeface="Comic Sans MS"/>
                <a:cs typeface="Comic Sans MS"/>
                <a:sym typeface="Comic Sans MS"/>
              </a:rPr>
              <a:t> (for streaming mode) </a:t>
            </a:r>
          </a:p>
          <a:p>
            <a:pPr marL="806450" lvl="1" indent="-285750">
              <a:lnSpc>
                <a:spcPct val="90000"/>
              </a:lnSpc>
              <a:buClr>
                <a:srgbClr val="0033CC"/>
              </a:buClr>
              <a:buSzPts val="1800"/>
              <a:buFont typeface="Wingdings" charset="2"/>
              <a:buChar char="§"/>
            </a:pPr>
            <a:r>
              <a:rPr lang="en-US" sz="1200" dirty="0">
                <a:solidFill>
                  <a:srgbClr val="000000"/>
                </a:solidFill>
                <a:latin typeface="+mn-lt"/>
                <a:ea typeface="Comic Sans MS"/>
                <a:cs typeface="Comic Sans MS"/>
                <a:sym typeface="Comic Sans MS"/>
              </a:rPr>
              <a:t>Notification : The list of </a:t>
            </a:r>
            <a:r>
              <a:rPr lang="en-US" sz="1200" dirty="0" err="1">
                <a:solidFill>
                  <a:srgbClr val="000000"/>
                </a:solidFill>
                <a:latin typeface="+mn-lt"/>
                <a:ea typeface="Comic Sans MS"/>
                <a:cs typeface="Comic Sans MS"/>
                <a:sym typeface="Comic Sans MS"/>
              </a:rPr>
              <a:t>prestaged</a:t>
            </a:r>
            <a:r>
              <a:rPr lang="en-US" sz="1200" dirty="0">
                <a:solidFill>
                  <a:srgbClr val="000000"/>
                </a:solidFill>
                <a:latin typeface="+mn-lt"/>
                <a:ea typeface="Comic Sans MS"/>
                <a:cs typeface="Comic Sans MS"/>
                <a:sym typeface="Comic Sans MS"/>
              </a:rPr>
              <a:t> files</a:t>
            </a:r>
          </a:p>
          <a:p>
            <a:pPr marL="349250" indent="-285750">
              <a:lnSpc>
                <a:spcPct val="90000"/>
              </a:lnSpc>
              <a:spcBef>
                <a:spcPts val="0"/>
              </a:spcBef>
              <a:buClr>
                <a:srgbClr val="006600"/>
              </a:buClr>
              <a:buSzPts val="2200"/>
            </a:pPr>
            <a:endParaRPr lang="en-US" sz="1400" dirty="0">
              <a:solidFill>
                <a:srgbClr val="000000"/>
              </a:solidFill>
              <a:latin typeface="+mn-lt"/>
              <a:ea typeface="Comic Sans MS"/>
              <a:cs typeface="Comic Sans MS"/>
              <a:sym typeface="Comic Sans MS"/>
            </a:endParaRPr>
          </a:p>
          <a:p>
            <a:pPr marL="349250" indent="-285750">
              <a:lnSpc>
                <a:spcPct val="90000"/>
              </a:lnSpc>
              <a:spcBef>
                <a:spcPts val="0"/>
              </a:spcBef>
              <a:buClr>
                <a:srgbClr val="006600"/>
              </a:buClr>
              <a:buSzPts val="2200"/>
            </a:pPr>
            <a:endParaRPr lang="en-US" sz="1800" dirty="0">
              <a:solidFill>
                <a:srgbClr val="000000"/>
              </a:solidFill>
              <a:latin typeface="+mn-lt"/>
              <a:ea typeface="Comic Sans MS"/>
              <a:cs typeface="Comic Sans MS"/>
              <a:sym typeface="Comic Sans MS"/>
            </a:endParaRPr>
          </a:p>
          <a:p>
            <a:pPr marL="406400" indent="-342900">
              <a:lnSpc>
                <a:spcPct val="90000"/>
              </a:lnSpc>
              <a:spcBef>
                <a:spcPts val="0"/>
              </a:spcBef>
              <a:buClr>
                <a:srgbClr val="006600"/>
              </a:buClr>
              <a:buSzPts val="2200"/>
            </a:pPr>
            <a:endParaRPr lang="en-US" sz="2000" dirty="0">
              <a:solidFill>
                <a:srgbClr val="000000"/>
              </a:solidFill>
              <a:latin typeface="+mn-lt"/>
            </a:endParaRPr>
          </a:p>
        </p:txBody>
      </p:sp>
      <p:sp>
        <p:nvSpPr>
          <p:cNvPr id="4" name="Slide Number Placeholder 3"/>
          <p:cNvSpPr>
            <a:spLocks noGrp="1"/>
          </p:cNvSpPr>
          <p:nvPr>
            <p:ph type="sldNum" sz="quarter" idx="12"/>
          </p:nvPr>
        </p:nvSpPr>
        <p:spPr/>
        <p:txBody>
          <a:bodyPr/>
          <a:lstStyle/>
          <a:p>
            <a:pPr>
              <a:defRPr/>
            </a:pPr>
            <a:fld id="{93D41CE9-1A78-B24D-82F6-B76B10F7B5C4}" type="slidenum">
              <a:rPr lang="ru-RU" smtClean="0"/>
              <a:pPr>
                <a:defRPr/>
              </a:pPr>
              <a:t>15</a:t>
            </a:fld>
            <a:endParaRPr lang="ru-RU"/>
          </a:p>
        </p:txBody>
      </p:sp>
      <p:pic>
        <p:nvPicPr>
          <p:cNvPr id="25" name="Picture 24">
            <a:extLst>
              <a:ext uri="{FF2B5EF4-FFF2-40B4-BE49-F238E27FC236}">
                <a16:creationId xmlns:a16="http://schemas.microsoft.com/office/drawing/2014/main" id="{33AAA3D7-596B-EC43-B9B4-10593E003465}"/>
              </a:ext>
            </a:extLst>
          </p:cNvPr>
          <p:cNvPicPr>
            <a:picLocks noChangeAspect="1"/>
          </p:cNvPicPr>
          <p:nvPr/>
        </p:nvPicPr>
        <p:blipFill>
          <a:blip r:embed="rId2"/>
          <a:stretch>
            <a:fillRect/>
          </a:stretch>
        </p:blipFill>
        <p:spPr>
          <a:xfrm>
            <a:off x="1709026" y="2603601"/>
            <a:ext cx="5455604" cy="2402021"/>
          </a:xfrm>
          <a:prstGeom prst="rect">
            <a:avLst/>
          </a:prstGeom>
        </p:spPr>
      </p:pic>
      <p:sp>
        <p:nvSpPr>
          <p:cNvPr id="26" name="TextBox 25">
            <a:extLst>
              <a:ext uri="{FF2B5EF4-FFF2-40B4-BE49-F238E27FC236}">
                <a16:creationId xmlns:a16="http://schemas.microsoft.com/office/drawing/2014/main" id="{7E8B0BDA-E40D-4D4B-B5FC-EC6B5DC12EC8}"/>
              </a:ext>
            </a:extLst>
          </p:cNvPr>
          <p:cNvSpPr txBox="1"/>
          <p:nvPr/>
        </p:nvSpPr>
        <p:spPr>
          <a:xfrm>
            <a:off x="6915356" y="4551102"/>
            <a:ext cx="992579" cy="196208"/>
          </a:xfrm>
          <a:prstGeom prst="rect">
            <a:avLst/>
          </a:prstGeom>
          <a:noFill/>
        </p:spPr>
        <p:txBody>
          <a:bodyPr wrap="none" rtlCol="0">
            <a:spAutoFit/>
          </a:bodyPr>
          <a:lstStyle/>
          <a:p>
            <a:r>
              <a:rPr lang="en-US" sz="675" dirty="0"/>
              <a:t>Courtesy of </a:t>
            </a:r>
            <a:r>
              <a:rPr lang="en-US" sz="675" dirty="0" err="1"/>
              <a:t>T.Maeno</a:t>
            </a:r>
            <a:endParaRPr lang="en-US" sz="675" dirty="0"/>
          </a:p>
        </p:txBody>
      </p:sp>
    </p:spTree>
    <p:extLst>
      <p:ext uri="{BB962C8B-B14F-4D97-AF65-F5344CB8AC3E}">
        <p14:creationId xmlns:p14="http://schemas.microsoft.com/office/powerpoint/2010/main" val="991304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B8E05-DC7F-EC46-BC9A-C655250AAD76}"/>
              </a:ext>
            </a:extLst>
          </p:cNvPr>
          <p:cNvSpPr>
            <a:spLocks noGrp="1"/>
          </p:cNvSpPr>
          <p:nvPr>
            <p:ph type="title"/>
          </p:nvPr>
        </p:nvSpPr>
        <p:spPr>
          <a:xfrm>
            <a:off x="1448628" y="0"/>
            <a:ext cx="6246743" cy="745629"/>
          </a:xfrm>
        </p:spPr>
        <p:txBody>
          <a:bodyPr>
            <a:normAutofit/>
          </a:bodyPr>
          <a:lstStyle/>
          <a:p>
            <a:r>
              <a:rPr lang="en-US" sz="2850" dirty="0">
                <a:solidFill>
                  <a:srgbClr val="00633B"/>
                </a:solidFill>
              </a:rPr>
              <a:t>Data Carousel and </a:t>
            </a:r>
            <a:r>
              <a:rPr lang="en-US" sz="2850" dirty="0" err="1">
                <a:solidFill>
                  <a:srgbClr val="00633B"/>
                </a:solidFill>
              </a:rPr>
              <a:t>iDDS</a:t>
            </a:r>
            <a:r>
              <a:rPr lang="en-US" sz="2850" dirty="0">
                <a:solidFill>
                  <a:srgbClr val="00633B"/>
                </a:solidFill>
              </a:rPr>
              <a:t> (II) </a:t>
            </a:r>
          </a:p>
        </p:txBody>
      </p:sp>
      <p:pic>
        <p:nvPicPr>
          <p:cNvPr id="5" name="Picture 4">
            <a:extLst>
              <a:ext uri="{FF2B5EF4-FFF2-40B4-BE49-F238E27FC236}">
                <a16:creationId xmlns:a16="http://schemas.microsoft.com/office/drawing/2014/main" id="{A70E1064-D159-E643-9636-CE4778035F71}"/>
              </a:ext>
            </a:extLst>
          </p:cNvPr>
          <p:cNvPicPr>
            <a:picLocks noChangeAspect="1"/>
          </p:cNvPicPr>
          <p:nvPr/>
        </p:nvPicPr>
        <p:blipFill>
          <a:blip r:embed="rId2"/>
          <a:stretch>
            <a:fillRect/>
          </a:stretch>
        </p:blipFill>
        <p:spPr>
          <a:xfrm>
            <a:off x="1574488" y="742684"/>
            <a:ext cx="5740712" cy="3122057"/>
          </a:xfrm>
          <a:prstGeom prst="rect">
            <a:avLst/>
          </a:prstGeom>
        </p:spPr>
      </p:pic>
      <p:sp>
        <p:nvSpPr>
          <p:cNvPr id="7" name="TextBox 6">
            <a:extLst>
              <a:ext uri="{FF2B5EF4-FFF2-40B4-BE49-F238E27FC236}">
                <a16:creationId xmlns:a16="http://schemas.microsoft.com/office/drawing/2014/main" id="{7220E76C-92BB-FC4A-9FDF-8D3B127DD052}"/>
              </a:ext>
            </a:extLst>
          </p:cNvPr>
          <p:cNvSpPr txBox="1"/>
          <p:nvPr/>
        </p:nvSpPr>
        <p:spPr>
          <a:xfrm>
            <a:off x="7173110" y="888359"/>
            <a:ext cx="635110" cy="248209"/>
          </a:xfrm>
          <a:prstGeom prst="rect">
            <a:avLst/>
          </a:prstGeom>
          <a:noFill/>
        </p:spPr>
        <p:txBody>
          <a:bodyPr wrap="none" rtlCol="0">
            <a:spAutoFit/>
          </a:bodyPr>
          <a:lstStyle/>
          <a:p>
            <a:r>
              <a:rPr lang="en-US" sz="1013" dirty="0"/>
              <a:t>Y2020+</a:t>
            </a:r>
          </a:p>
        </p:txBody>
      </p:sp>
      <p:sp>
        <p:nvSpPr>
          <p:cNvPr id="8" name="TextBox 7">
            <a:extLst>
              <a:ext uri="{FF2B5EF4-FFF2-40B4-BE49-F238E27FC236}">
                <a16:creationId xmlns:a16="http://schemas.microsoft.com/office/drawing/2014/main" id="{10A66A6B-30F9-844B-B200-C68EE000A84A}"/>
              </a:ext>
            </a:extLst>
          </p:cNvPr>
          <p:cNvSpPr txBox="1"/>
          <p:nvPr/>
        </p:nvSpPr>
        <p:spPr>
          <a:xfrm>
            <a:off x="6861568" y="3648335"/>
            <a:ext cx="992579" cy="196208"/>
          </a:xfrm>
          <a:prstGeom prst="rect">
            <a:avLst/>
          </a:prstGeom>
          <a:noFill/>
        </p:spPr>
        <p:txBody>
          <a:bodyPr wrap="none" rtlCol="0">
            <a:spAutoFit/>
          </a:bodyPr>
          <a:lstStyle/>
          <a:p>
            <a:r>
              <a:rPr lang="en-US" sz="675" dirty="0"/>
              <a:t>Courtesy of </a:t>
            </a:r>
            <a:r>
              <a:rPr lang="en-US" sz="675" dirty="0" err="1"/>
              <a:t>T.Maeno</a:t>
            </a:r>
            <a:endParaRPr lang="en-US" sz="675" dirty="0"/>
          </a:p>
        </p:txBody>
      </p:sp>
      <p:sp>
        <p:nvSpPr>
          <p:cNvPr id="10" name="TextBox 9">
            <a:extLst>
              <a:ext uri="{FF2B5EF4-FFF2-40B4-BE49-F238E27FC236}">
                <a16:creationId xmlns:a16="http://schemas.microsoft.com/office/drawing/2014/main" id="{7BDAAD6C-A332-944F-8AD0-0B4DDBFA927F}"/>
              </a:ext>
            </a:extLst>
          </p:cNvPr>
          <p:cNvSpPr txBox="1"/>
          <p:nvPr/>
        </p:nvSpPr>
        <p:spPr>
          <a:xfrm>
            <a:off x="1335625" y="3951302"/>
            <a:ext cx="5236625" cy="1587038"/>
          </a:xfrm>
          <a:prstGeom prst="rect">
            <a:avLst/>
          </a:prstGeom>
          <a:noFill/>
        </p:spPr>
        <p:txBody>
          <a:bodyPr wrap="square" rtlCol="0">
            <a:spAutoFit/>
          </a:bodyPr>
          <a:lstStyle/>
          <a:p>
            <a:pPr marL="160735" indent="-160735">
              <a:buFont typeface="Arial" panose="020B0604020202020204" pitchFamily="34" charset="0"/>
              <a:buChar char="•"/>
            </a:pPr>
            <a:r>
              <a:rPr lang="en-US" sz="1200" dirty="0"/>
              <a:t>Improve data streaming granularity</a:t>
            </a:r>
          </a:p>
          <a:p>
            <a:pPr marL="417910" lvl="1" indent="-160735">
              <a:buFont typeface="Arial" panose="020B0604020202020204" pitchFamily="34" charset="0"/>
              <a:buChar char="•"/>
            </a:pPr>
            <a:r>
              <a:rPr lang="en-US" sz="1200" dirty="0"/>
              <a:t>from sub-block to file</a:t>
            </a:r>
          </a:p>
          <a:p>
            <a:pPr marL="160735" indent="-160735">
              <a:buFont typeface="Arial" panose="020B0604020202020204" pitchFamily="34" charset="0"/>
              <a:buChar char="•"/>
            </a:pPr>
            <a:r>
              <a:rPr lang="en-US" sz="1200" dirty="0"/>
              <a:t>A new </a:t>
            </a:r>
            <a:r>
              <a:rPr lang="en-US" sz="1200" dirty="0" err="1"/>
              <a:t>PanDA</a:t>
            </a:r>
            <a:r>
              <a:rPr lang="en-US" sz="1200" dirty="0"/>
              <a:t> component – Reactor</a:t>
            </a:r>
          </a:p>
          <a:p>
            <a:pPr marL="417910" lvl="1" indent="-160735">
              <a:buFont typeface="Arial" panose="020B0604020202020204" pitchFamily="34" charset="0"/>
              <a:buChar char="•"/>
            </a:pPr>
            <a:r>
              <a:rPr lang="en-US" sz="1200" dirty="0"/>
              <a:t>To receive messages from </a:t>
            </a:r>
            <a:r>
              <a:rPr lang="en-US" sz="1200" dirty="0" err="1"/>
              <a:t>iDDS</a:t>
            </a:r>
            <a:r>
              <a:rPr lang="en-US" sz="1200" dirty="0"/>
              <a:t> via ActiveMQ and take  actions, e.g. update file and task information, dictate file grouping, and trigger job generation </a:t>
            </a:r>
          </a:p>
          <a:p>
            <a:endParaRPr lang="en-US" sz="1500" dirty="0"/>
          </a:p>
          <a:p>
            <a:endParaRPr lang="en-US" sz="1013" dirty="0"/>
          </a:p>
        </p:txBody>
      </p:sp>
    </p:spTree>
    <p:extLst>
      <p:ext uri="{BB962C8B-B14F-4D97-AF65-F5344CB8AC3E}">
        <p14:creationId xmlns:p14="http://schemas.microsoft.com/office/powerpoint/2010/main" val="3301796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3CCB-7B0E-ED49-BCFE-0F18901A3D91}"/>
              </a:ext>
            </a:extLst>
          </p:cNvPr>
          <p:cNvSpPr>
            <a:spLocks noGrp="1"/>
          </p:cNvSpPr>
          <p:nvPr>
            <p:ph type="title"/>
          </p:nvPr>
        </p:nvSpPr>
        <p:spPr>
          <a:xfrm>
            <a:off x="487059" y="198239"/>
            <a:ext cx="8305800" cy="733425"/>
          </a:xfrm>
        </p:spPr>
        <p:txBody>
          <a:bodyPr/>
          <a:lstStyle/>
          <a:p>
            <a:r>
              <a:rPr lang="en-US" sz="2800" dirty="0">
                <a:solidFill>
                  <a:srgbClr val="00633B"/>
                </a:solidFill>
              </a:rPr>
              <a:t>Data Carousel Phase III. </a:t>
            </a:r>
            <a:br>
              <a:rPr lang="en-US" sz="2800" dirty="0">
                <a:solidFill>
                  <a:srgbClr val="00633B"/>
                </a:solidFill>
              </a:rPr>
            </a:br>
            <a:r>
              <a:rPr lang="en-US" sz="2800" dirty="0">
                <a:solidFill>
                  <a:srgbClr val="00633B"/>
                </a:solidFill>
              </a:rPr>
              <a:t>Run Production at scale. Feb-Apr 2020</a:t>
            </a:r>
            <a:endParaRPr lang="en-US" sz="2800" dirty="0"/>
          </a:p>
        </p:txBody>
      </p:sp>
      <p:sp>
        <p:nvSpPr>
          <p:cNvPr id="3" name="Content Placeholder 2">
            <a:extLst>
              <a:ext uri="{FF2B5EF4-FFF2-40B4-BE49-F238E27FC236}">
                <a16:creationId xmlns:a16="http://schemas.microsoft.com/office/drawing/2014/main" id="{520177C7-A9FE-CE4B-BDEE-199148F6DF7F}"/>
              </a:ext>
            </a:extLst>
          </p:cNvPr>
          <p:cNvSpPr>
            <a:spLocks noGrp="1"/>
          </p:cNvSpPr>
          <p:nvPr>
            <p:ph idx="1"/>
          </p:nvPr>
        </p:nvSpPr>
        <p:spPr>
          <a:xfrm>
            <a:off x="427341" y="833052"/>
            <a:ext cx="8229600" cy="3280172"/>
          </a:xfrm>
        </p:spPr>
        <p:txBody>
          <a:bodyPr/>
          <a:lstStyle/>
          <a:p>
            <a:r>
              <a:rPr lang="en-US" sz="2800" dirty="0"/>
              <a:t>Reprocessing of complete LHC Run2 ATLAS data (~18.5 PB in total)</a:t>
            </a:r>
          </a:p>
          <a:p>
            <a:pPr lvl="1"/>
            <a:r>
              <a:rPr lang="en-US" sz="2000" dirty="0"/>
              <a:t>Perform in data carousel mode to avoid data staging in advance</a:t>
            </a:r>
          </a:p>
          <a:p>
            <a:pPr lvl="1"/>
            <a:r>
              <a:rPr lang="en-US" sz="2000" dirty="0"/>
              <a:t>Respect reprocessing share and priority vs other workflows</a:t>
            </a:r>
          </a:p>
          <a:p>
            <a:pPr lvl="2"/>
            <a:r>
              <a:rPr lang="en-US" sz="2000" dirty="0"/>
              <a:t>Group production</a:t>
            </a:r>
          </a:p>
          <a:p>
            <a:pPr lvl="2"/>
            <a:r>
              <a:rPr lang="en-US" sz="2000" dirty="0"/>
              <a:t>Monte-Carlo simulation</a:t>
            </a:r>
          </a:p>
          <a:p>
            <a:r>
              <a:rPr lang="en-US" sz="2800" dirty="0"/>
              <a:t>Different scenarios</a:t>
            </a:r>
          </a:p>
          <a:p>
            <a:pPr lvl="1"/>
            <a:r>
              <a:rPr lang="en-US" sz="2000" dirty="0"/>
              <a:t>All Tier1s and CERN</a:t>
            </a:r>
          </a:p>
          <a:p>
            <a:pPr lvl="1"/>
            <a:r>
              <a:rPr lang="en-US" sz="2000" dirty="0"/>
              <a:t>Tier1s only</a:t>
            </a:r>
          </a:p>
          <a:p>
            <a:pPr lvl="1"/>
            <a:r>
              <a:rPr lang="en-US" sz="2000" dirty="0"/>
              <a:t>Data Carousel with </a:t>
            </a:r>
            <a:r>
              <a:rPr lang="en-US" sz="2000" dirty="0" err="1"/>
              <a:t>iDDS</a:t>
            </a:r>
            <a:r>
              <a:rPr lang="en-US" sz="2000" dirty="0"/>
              <a:t> component</a:t>
            </a:r>
          </a:p>
        </p:txBody>
      </p:sp>
      <p:sp>
        <p:nvSpPr>
          <p:cNvPr id="4" name="Slide Number Placeholder 3">
            <a:extLst>
              <a:ext uri="{FF2B5EF4-FFF2-40B4-BE49-F238E27FC236}">
                <a16:creationId xmlns:a16="http://schemas.microsoft.com/office/drawing/2014/main" id="{EE1CB610-7385-0B4C-A235-1F5B4A1149AB}"/>
              </a:ext>
            </a:extLst>
          </p:cNvPr>
          <p:cNvSpPr>
            <a:spLocks noGrp="1"/>
          </p:cNvSpPr>
          <p:nvPr>
            <p:ph type="sldNum" sz="quarter" idx="12"/>
          </p:nvPr>
        </p:nvSpPr>
        <p:spPr/>
        <p:txBody>
          <a:bodyPr/>
          <a:lstStyle/>
          <a:p>
            <a:pPr>
              <a:defRPr/>
            </a:pPr>
            <a:fld id="{93D41CE9-1A78-B24D-82F6-B76B10F7B5C4}" type="slidenum">
              <a:rPr lang="ru-RU" smtClean="0"/>
              <a:pPr>
                <a:defRPr/>
              </a:pPr>
              <a:t>17</a:t>
            </a:fld>
            <a:endParaRPr lang="ru-RU"/>
          </a:p>
        </p:txBody>
      </p:sp>
    </p:spTree>
    <p:extLst>
      <p:ext uri="{BB962C8B-B14F-4D97-AF65-F5344CB8AC3E}">
        <p14:creationId xmlns:p14="http://schemas.microsoft.com/office/powerpoint/2010/main" val="318380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51A3B-625E-F04B-B83B-1FBF1C6C9DFE}"/>
              </a:ext>
            </a:extLst>
          </p:cNvPr>
          <p:cNvSpPr>
            <a:spLocks noGrp="1"/>
          </p:cNvSpPr>
          <p:nvPr>
            <p:ph type="title"/>
          </p:nvPr>
        </p:nvSpPr>
        <p:spPr>
          <a:xfrm>
            <a:off x="457200" y="0"/>
            <a:ext cx="8305800" cy="733425"/>
          </a:xfrm>
        </p:spPr>
        <p:txBody>
          <a:bodyPr/>
          <a:lstStyle/>
          <a:p>
            <a:r>
              <a:rPr lang="en-US" dirty="0">
                <a:solidFill>
                  <a:srgbClr val="00633B"/>
                </a:solidFill>
              </a:rPr>
              <a:t>Data Carousel Phase III Highlights</a:t>
            </a:r>
            <a:endParaRPr lang="en-US" dirty="0"/>
          </a:p>
        </p:txBody>
      </p:sp>
      <p:sp>
        <p:nvSpPr>
          <p:cNvPr id="3" name="Content Placeholder 2">
            <a:extLst>
              <a:ext uri="{FF2B5EF4-FFF2-40B4-BE49-F238E27FC236}">
                <a16:creationId xmlns:a16="http://schemas.microsoft.com/office/drawing/2014/main" id="{B62B1DA7-77B2-324D-8019-5919C3E08DFE}"/>
              </a:ext>
            </a:extLst>
          </p:cNvPr>
          <p:cNvSpPr>
            <a:spLocks noGrp="1"/>
          </p:cNvSpPr>
          <p:nvPr>
            <p:ph idx="1"/>
          </p:nvPr>
        </p:nvSpPr>
        <p:spPr>
          <a:xfrm>
            <a:off x="457200" y="733425"/>
            <a:ext cx="8229600" cy="1307211"/>
          </a:xfrm>
        </p:spPr>
        <p:txBody>
          <a:bodyPr/>
          <a:lstStyle/>
          <a:p>
            <a:r>
              <a:rPr lang="en-US" sz="2400" dirty="0"/>
              <a:t>Staging rate peak at 10+ GB/s</a:t>
            </a:r>
          </a:p>
          <a:p>
            <a:pPr lvl="1"/>
            <a:r>
              <a:rPr lang="en-US" sz="1800" dirty="0"/>
              <a:t>Limitations : reprocessing share, available disk space</a:t>
            </a:r>
          </a:p>
          <a:p>
            <a:pPr lvl="1"/>
            <a:r>
              <a:rPr lang="en-US" sz="1800" dirty="0"/>
              <a:t>Staging profile is a very close to an ideal “pulse shape”</a:t>
            </a:r>
          </a:p>
          <a:p>
            <a:pPr lvl="1"/>
            <a:r>
              <a:rPr lang="en-US" sz="1800" dirty="0"/>
              <a:t>Sites and </a:t>
            </a:r>
            <a:r>
              <a:rPr lang="en-US" sz="1800" dirty="0" err="1"/>
              <a:t>dCache</a:t>
            </a:r>
            <a:r>
              <a:rPr lang="en-US" sz="1800" dirty="0"/>
              <a:t> team continue</a:t>
            </a:r>
          </a:p>
          <a:p>
            <a:pPr marL="533400" lvl="1" indent="0">
              <a:buNone/>
            </a:pPr>
            <a:r>
              <a:rPr lang="en-US" sz="1800" dirty="0"/>
              <a:t>to tune tape system and tape frontend</a:t>
            </a:r>
            <a:endParaRPr lang="en-US" sz="2000" dirty="0"/>
          </a:p>
        </p:txBody>
      </p:sp>
      <p:sp>
        <p:nvSpPr>
          <p:cNvPr id="4" name="Slide Number Placeholder 3">
            <a:extLst>
              <a:ext uri="{FF2B5EF4-FFF2-40B4-BE49-F238E27FC236}">
                <a16:creationId xmlns:a16="http://schemas.microsoft.com/office/drawing/2014/main" id="{025435E1-3636-BE4B-93BA-2D637D509852}"/>
              </a:ext>
            </a:extLst>
          </p:cNvPr>
          <p:cNvSpPr>
            <a:spLocks noGrp="1"/>
          </p:cNvSpPr>
          <p:nvPr>
            <p:ph type="sldNum" sz="quarter" idx="12"/>
          </p:nvPr>
        </p:nvSpPr>
        <p:spPr/>
        <p:txBody>
          <a:bodyPr/>
          <a:lstStyle/>
          <a:p>
            <a:pPr>
              <a:defRPr/>
            </a:pPr>
            <a:fld id="{93D41CE9-1A78-B24D-82F6-B76B10F7B5C4}" type="slidenum">
              <a:rPr lang="ru-RU" smtClean="0"/>
              <a:pPr>
                <a:defRPr/>
              </a:pPr>
              <a:t>18</a:t>
            </a:fld>
            <a:endParaRPr lang="ru-RU"/>
          </a:p>
        </p:txBody>
      </p:sp>
      <p:pic>
        <p:nvPicPr>
          <p:cNvPr id="1028" name="Picture 4">
            <a:extLst>
              <a:ext uri="{FF2B5EF4-FFF2-40B4-BE49-F238E27FC236}">
                <a16:creationId xmlns:a16="http://schemas.microsoft.com/office/drawing/2014/main" id="{F5FDA7A9-B876-AF47-ACA7-3DCA16D76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0" y="2752165"/>
            <a:ext cx="5200015" cy="19951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6B1F210-0C8D-D14C-98BA-6E0DBC460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412" y="1806152"/>
            <a:ext cx="3612776" cy="13798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8CD8F5-53F4-E145-BA47-02401E70F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942" y="3113363"/>
            <a:ext cx="2370858" cy="20114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659441-84C7-0947-B42D-CF3FEA9F093D}"/>
              </a:ext>
            </a:extLst>
          </p:cNvPr>
          <p:cNvSpPr txBox="1"/>
          <p:nvPr/>
        </p:nvSpPr>
        <p:spPr>
          <a:xfrm>
            <a:off x="555812" y="2750030"/>
            <a:ext cx="2840842" cy="307777"/>
          </a:xfrm>
          <a:prstGeom prst="rect">
            <a:avLst/>
          </a:prstGeom>
          <a:noFill/>
        </p:spPr>
        <p:txBody>
          <a:bodyPr wrap="none" rtlCol="0">
            <a:spAutoFit/>
          </a:bodyPr>
          <a:lstStyle/>
          <a:p>
            <a:r>
              <a:rPr lang="en-US" dirty="0"/>
              <a:t>Data staging throughput : all sites</a:t>
            </a:r>
          </a:p>
        </p:txBody>
      </p:sp>
      <p:sp>
        <p:nvSpPr>
          <p:cNvPr id="6" name="TextBox 5">
            <a:extLst>
              <a:ext uri="{FF2B5EF4-FFF2-40B4-BE49-F238E27FC236}">
                <a16:creationId xmlns:a16="http://schemas.microsoft.com/office/drawing/2014/main" id="{B9F5C378-98FD-E64D-B367-062A87032D1D}"/>
              </a:ext>
            </a:extLst>
          </p:cNvPr>
          <p:cNvSpPr txBox="1"/>
          <p:nvPr/>
        </p:nvSpPr>
        <p:spPr>
          <a:xfrm>
            <a:off x="5413922" y="3471845"/>
            <a:ext cx="1239442" cy="738664"/>
          </a:xfrm>
          <a:prstGeom prst="rect">
            <a:avLst/>
          </a:prstGeom>
          <a:noFill/>
        </p:spPr>
        <p:txBody>
          <a:bodyPr wrap="none" rtlCol="0">
            <a:spAutoFit/>
          </a:bodyPr>
          <a:lstStyle/>
          <a:p>
            <a:r>
              <a:rPr lang="en-US" dirty="0"/>
              <a:t>Data staging </a:t>
            </a:r>
          </a:p>
          <a:p>
            <a:r>
              <a:rPr lang="en-US" dirty="0"/>
              <a:t>throughput</a:t>
            </a:r>
          </a:p>
          <a:p>
            <a:r>
              <a:rPr lang="en-US" dirty="0"/>
              <a:t>of one site</a:t>
            </a:r>
          </a:p>
        </p:txBody>
      </p:sp>
    </p:spTree>
    <p:extLst>
      <p:ext uri="{BB962C8B-B14F-4D97-AF65-F5344CB8AC3E}">
        <p14:creationId xmlns:p14="http://schemas.microsoft.com/office/powerpoint/2010/main" val="26725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E21A-7EC6-1347-BA59-423D350D87A1}"/>
              </a:ext>
            </a:extLst>
          </p:cNvPr>
          <p:cNvSpPr>
            <a:spLocks noGrp="1"/>
          </p:cNvSpPr>
          <p:nvPr>
            <p:ph type="title"/>
          </p:nvPr>
        </p:nvSpPr>
        <p:spPr>
          <a:xfrm>
            <a:off x="442531" y="-191183"/>
            <a:ext cx="8305800" cy="733425"/>
          </a:xfrm>
        </p:spPr>
        <p:txBody>
          <a:bodyPr/>
          <a:lstStyle/>
          <a:p>
            <a:r>
              <a:rPr lang="en-US" sz="2800" dirty="0">
                <a:solidFill>
                  <a:srgbClr val="00633B"/>
                </a:solidFill>
              </a:rPr>
              <a:t>Data Carousel Phase III Highlights. Cont’d</a:t>
            </a:r>
            <a:endParaRPr lang="en-US" sz="2800" dirty="0"/>
          </a:p>
        </p:txBody>
      </p:sp>
      <p:sp>
        <p:nvSpPr>
          <p:cNvPr id="3" name="Content Placeholder 2">
            <a:extLst>
              <a:ext uri="{FF2B5EF4-FFF2-40B4-BE49-F238E27FC236}">
                <a16:creationId xmlns:a16="http://schemas.microsoft.com/office/drawing/2014/main" id="{BDB68956-6595-014A-B633-E87C5CA3A821}"/>
              </a:ext>
            </a:extLst>
          </p:cNvPr>
          <p:cNvSpPr>
            <a:spLocks noGrp="1"/>
          </p:cNvSpPr>
          <p:nvPr>
            <p:ph idx="1"/>
          </p:nvPr>
        </p:nvSpPr>
        <p:spPr>
          <a:xfrm>
            <a:off x="288909" y="412158"/>
            <a:ext cx="8613044" cy="2286434"/>
          </a:xfrm>
        </p:spPr>
        <p:txBody>
          <a:bodyPr/>
          <a:lstStyle/>
          <a:p>
            <a:pPr lvl="0" indent="-342900">
              <a:spcBef>
                <a:spcPts val="0"/>
              </a:spcBef>
              <a:buSzPts val="1800"/>
            </a:pPr>
            <a:r>
              <a:rPr lang="en-US" sz="1700" dirty="0" err="1"/>
              <a:t>iDDS</a:t>
            </a:r>
            <a:r>
              <a:rPr lang="en-US" sz="1700" dirty="0"/>
              <a:t> integrated with Production System (ProdSys2), the last group of datasets is processed in April, data processing starts once the first files  are staged on disk, no longer wait for the whole dataset to finish staging</a:t>
            </a:r>
          </a:p>
          <a:p>
            <a:pPr lvl="1" indent="-317500">
              <a:buSzPts val="1400"/>
            </a:pPr>
            <a:r>
              <a:rPr lang="en-US" sz="1400" dirty="0" err="1"/>
              <a:t>iDDS</a:t>
            </a:r>
            <a:r>
              <a:rPr lang="en-US" sz="1400" dirty="0"/>
              <a:t> is working. Processing jobs start earlier</a:t>
            </a:r>
          </a:p>
          <a:p>
            <a:pPr lvl="1" indent="-317500">
              <a:buSzPts val="1400"/>
            </a:pPr>
            <a:r>
              <a:rPr lang="en-US" sz="1400" dirty="0"/>
              <a:t>More effect/impact to be analyzed later </a:t>
            </a:r>
          </a:p>
          <a:p>
            <a:pPr lvl="1" indent="-317500">
              <a:buSzPts val="1400"/>
            </a:pPr>
            <a:r>
              <a:rPr lang="en-US" sz="1400" dirty="0"/>
              <a:t>Overall throughput drops:</a:t>
            </a:r>
          </a:p>
          <a:p>
            <a:pPr lvl="2" indent="-317500">
              <a:buSzPts val="1400"/>
            </a:pPr>
            <a:r>
              <a:rPr lang="en-US" sz="1400" dirty="0"/>
              <a:t>Sites having downtime</a:t>
            </a:r>
          </a:p>
          <a:p>
            <a:pPr lvl="2" indent="-317500">
              <a:buSzPts val="1400"/>
            </a:pPr>
            <a:r>
              <a:rPr lang="en-US" sz="1400" dirty="0"/>
              <a:t>data15 are on older generation tapes at many sites, meaning the staging rate is lower than the newer data </a:t>
            </a:r>
          </a:p>
          <a:p>
            <a:pPr indent="-317500">
              <a:buSzPts val="1400"/>
            </a:pPr>
            <a:r>
              <a:rPr lang="en-US" sz="1700" dirty="0"/>
              <a:t>Advanced monitoring and task (campaign) execution time estimation</a:t>
            </a:r>
          </a:p>
          <a:p>
            <a:endParaRPr lang="en-US" dirty="0"/>
          </a:p>
        </p:txBody>
      </p:sp>
      <p:sp>
        <p:nvSpPr>
          <p:cNvPr id="4" name="Slide Number Placeholder 3">
            <a:extLst>
              <a:ext uri="{FF2B5EF4-FFF2-40B4-BE49-F238E27FC236}">
                <a16:creationId xmlns:a16="http://schemas.microsoft.com/office/drawing/2014/main" id="{DF30A3A6-4944-8E49-B8E5-9E51424E050A}"/>
              </a:ext>
            </a:extLst>
          </p:cNvPr>
          <p:cNvSpPr>
            <a:spLocks noGrp="1"/>
          </p:cNvSpPr>
          <p:nvPr>
            <p:ph type="sldNum" sz="quarter" idx="12"/>
          </p:nvPr>
        </p:nvSpPr>
        <p:spPr/>
        <p:txBody>
          <a:bodyPr/>
          <a:lstStyle/>
          <a:p>
            <a:pPr>
              <a:defRPr/>
            </a:pPr>
            <a:fld id="{93D41CE9-1A78-B24D-82F6-B76B10F7B5C4}" type="slidenum">
              <a:rPr lang="ru-RU" smtClean="0"/>
              <a:pPr>
                <a:defRPr/>
              </a:pPr>
              <a:t>19</a:t>
            </a:fld>
            <a:endParaRPr lang="ru-RU"/>
          </a:p>
        </p:txBody>
      </p:sp>
      <p:pic>
        <p:nvPicPr>
          <p:cNvPr id="5" name="Google Shape;114;p17">
            <a:extLst>
              <a:ext uri="{FF2B5EF4-FFF2-40B4-BE49-F238E27FC236}">
                <a16:creationId xmlns:a16="http://schemas.microsoft.com/office/drawing/2014/main" id="{26A34280-52EA-0744-9B4E-82A1BF2A19EA}"/>
              </a:ext>
            </a:extLst>
          </p:cNvPr>
          <p:cNvPicPr preferRelativeResize="0"/>
          <p:nvPr/>
        </p:nvPicPr>
        <p:blipFill>
          <a:blip r:embed="rId3">
            <a:alphaModFix/>
          </a:blip>
          <a:stretch>
            <a:fillRect/>
          </a:stretch>
        </p:blipFill>
        <p:spPr>
          <a:xfrm>
            <a:off x="4061012" y="2915939"/>
            <a:ext cx="4183147" cy="2188266"/>
          </a:xfrm>
          <a:prstGeom prst="rect">
            <a:avLst/>
          </a:prstGeom>
          <a:noFill/>
          <a:ln>
            <a:noFill/>
          </a:ln>
        </p:spPr>
      </p:pic>
      <p:sp>
        <p:nvSpPr>
          <p:cNvPr id="6" name="TextBox 5">
            <a:extLst>
              <a:ext uri="{FF2B5EF4-FFF2-40B4-BE49-F238E27FC236}">
                <a16:creationId xmlns:a16="http://schemas.microsoft.com/office/drawing/2014/main" id="{E07EDAB3-6AC4-C344-845B-12B92492A9B3}"/>
              </a:ext>
            </a:extLst>
          </p:cNvPr>
          <p:cNvSpPr txBox="1"/>
          <p:nvPr/>
        </p:nvSpPr>
        <p:spPr>
          <a:xfrm>
            <a:off x="4472802" y="3015450"/>
            <a:ext cx="3996607" cy="523220"/>
          </a:xfrm>
          <a:prstGeom prst="rect">
            <a:avLst/>
          </a:prstGeom>
          <a:noFill/>
        </p:spPr>
        <p:txBody>
          <a:bodyPr wrap="none" rtlCol="0">
            <a:spAutoFit/>
          </a:bodyPr>
          <a:lstStyle/>
          <a:p>
            <a:r>
              <a:rPr lang="en-US" dirty="0"/>
              <a:t>Daily data staging throughput (Prodsys2/</a:t>
            </a:r>
            <a:r>
              <a:rPr lang="en-US" dirty="0" err="1"/>
              <a:t>iDDS</a:t>
            </a:r>
            <a:r>
              <a:rPr lang="en-US" dirty="0"/>
              <a:t>)  </a:t>
            </a:r>
          </a:p>
          <a:p>
            <a:r>
              <a:rPr lang="en-US" dirty="0"/>
              <a:t>Mar 30- Apr 4, all sites</a:t>
            </a:r>
          </a:p>
        </p:txBody>
      </p:sp>
      <p:pic>
        <p:nvPicPr>
          <p:cNvPr id="8" name="Picture 7" descr="A screenshot of a social media post&#10;&#10;Description automatically generated">
            <a:extLst>
              <a:ext uri="{FF2B5EF4-FFF2-40B4-BE49-F238E27FC236}">
                <a16:creationId xmlns:a16="http://schemas.microsoft.com/office/drawing/2014/main" id="{FC0FD402-CD0F-D941-B1D6-84BA50161D73}"/>
              </a:ext>
            </a:extLst>
          </p:cNvPr>
          <p:cNvPicPr>
            <a:picLocks noChangeAspect="1"/>
          </p:cNvPicPr>
          <p:nvPr/>
        </p:nvPicPr>
        <p:blipFill>
          <a:blip r:embed="rId4"/>
          <a:stretch>
            <a:fillRect/>
          </a:stretch>
        </p:blipFill>
        <p:spPr>
          <a:xfrm>
            <a:off x="145626" y="2915939"/>
            <a:ext cx="3915386" cy="2227561"/>
          </a:xfrm>
          <a:prstGeom prst="rect">
            <a:avLst/>
          </a:prstGeom>
        </p:spPr>
      </p:pic>
    </p:spTree>
    <p:extLst>
      <p:ext uri="{BB962C8B-B14F-4D97-AF65-F5344CB8AC3E}">
        <p14:creationId xmlns:p14="http://schemas.microsoft.com/office/powerpoint/2010/main" val="23340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228600" y="34534"/>
            <a:ext cx="8229600" cy="5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Outline</a:t>
            </a:r>
            <a:endParaRPr/>
          </a:p>
        </p:txBody>
      </p:sp>
      <p:sp>
        <p:nvSpPr>
          <p:cNvPr id="48" name="Google Shape;48;p9"/>
          <p:cNvSpPr txBox="1">
            <a:spLocks noGrp="1"/>
          </p:cNvSpPr>
          <p:nvPr>
            <p:ph type="body" idx="1"/>
          </p:nvPr>
        </p:nvSpPr>
        <p:spPr>
          <a:xfrm>
            <a:off x="336625" y="739031"/>
            <a:ext cx="8533500" cy="413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dirty="0"/>
              <a:t>ATLAS</a:t>
            </a:r>
            <a:r>
              <a:rPr lang="en-US" dirty="0"/>
              <a:t> Distributed Computing Software Stack</a:t>
            </a:r>
            <a:endParaRPr lang="en" dirty="0"/>
          </a:p>
          <a:p>
            <a:pPr marL="457200" lvl="0" indent="-355600" algn="l" rtl="0">
              <a:spcBef>
                <a:spcPts val="600"/>
              </a:spcBef>
              <a:spcAft>
                <a:spcPts val="0"/>
              </a:spcAft>
              <a:buSzPts val="2000"/>
              <a:buChar char="●"/>
            </a:pPr>
            <a:r>
              <a:rPr lang="en-US" dirty="0"/>
              <a:t>Data Carousel objectives and motivation</a:t>
            </a:r>
            <a:endParaRPr lang="en" dirty="0"/>
          </a:p>
          <a:p>
            <a:pPr marL="457200" lvl="0" indent="-355600" algn="l" rtl="0">
              <a:spcBef>
                <a:spcPts val="600"/>
              </a:spcBef>
              <a:spcAft>
                <a:spcPts val="0"/>
              </a:spcAft>
              <a:buSzPts val="2000"/>
              <a:buChar char="●"/>
            </a:pPr>
            <a:r>
              <a:rPr lang="en-US" dirty="0"/>
              <a:t>Data Carousel Phases : </a:t>
            </a:r>
          </a:p>
          <a:p>
            <a:pPr lvl="1">
              <a:spcBef>
                <a:spcPts val="600"/>
              </a:spcBef>
              <a:buChar char="●"/>
            </a:pPr>
            <a:r>
              <a:rPr lang="en-US" dirty="0"/>
              <a:t>performance metrics</a:t>
            </a:r>
            <a:endParaRPr lang="en" dirty="0"/>
          </a:p>
          <a:p>
            <a:pPr lvl="1">
              <a:spcBef>
                <a:spcPts val="600"/>
              </a:spcBef>
              <a:buChar char="●"/>
            </a:pPr>
            <a:r>
              <a:rPr lang="en-US" dirty="0"/>
              <a:t>highlights and results</a:t>
            </a:r>
          </a:p>
          <a:p>
            <a:pPr marL="457200" lvl="0" indent="-355600" algn="l" rtl="0">
              <a:spcBef>
                <a:spcPts val="600"/>
              </a:spcBef>
              <a:spcAft>
                <a:spcPts val="0"/>
              </a:spcAft>
              <a:buSzPts val="2000"/>
              <a:buChar char="●"/>
            </a:pPr>
            <a:r>
              <a:rPr lang="en-US" dirty="0"/>
              <a:t>More challenges ahead</a:t>
            </a:r>
          </a:p>
          <a:p>
            <a:pPr marL="457200" lvl="0" indent="-355600" algn="l" rtl="0">
              <a:spcBef>
                <a:spcPts val="600"/>
              </a:spcBef>
              <a:spcAft>
                <a:spcPts val="0"/>
              </a:spcAft>
              <a:buSzPts val="2000"/>
              <a:buChar char="●"/>
            </a:pPr>
            <a:endParaRPr lang="en-US" dirty="0"/>
          </a:p>
          <a:p>
            <a:pPr marL="457200" lvl="0" indent="-355600" algn="l" rtl="0">
              <a:spcBef>
                <a:spcPts val="600"/>
              </a:spcBef>
              <a:spcAft>
                <a:spcPts val="0"/>
              </a:spcAft>
              <a:buSzPts val="2000"/>
              <a:buChar char="●"/>
            </a:pPr>
            <a:r>
              <a:rPr lang="en-US" dirty="0"/>
              <a:t>Backup slides</a:t>
            </a:r>
          </a:p>
          <a:p>
            <a:pPr lvl="1">
              <a:spcBef>
                <a:spcPts val="600"/>
              </a:spcBef>
              <a:buChar char="●"/>
            </a:pPr>
            <a:r>
              <a:rPr lang="en-US" dirty="0"/>
              <a:t>ATLAS-Google hot/cold storage R&amp;D project</a:t>
            </a:r>
            <a:endParaRPr dirty="0"/>
          </a:p>
        </p:txBody>
      </p:sp>
      <p:sp>
        <p:nvSpPr>
          <p:cNvPr id="49" name="Google Shape;49;p9"/>
          <p:cNvSpPr txBox="1">
            <a:spLocks noGrp="1"/>
          </p:cNvSpPr>
          <p:nvPr>
            <p:ph type="sldNum" idx="12"/>
          </p:nvPr>
        </p:nvSpPr>
        <p:spPr>
          <a:xfrm>
            <a:off x="7566175" y="4851433"/>
            <a:ext cx="548700" cy="29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633B"/>
                </a:solidFill>
              </a:rPr>
              <a:t>More Challenges Ahead </a:t>
            </a:r>
          </a:p>
        </p:txBody>
      </p:sp>
      <p:sp>
        <p:nvSpPr>
          <p:cNvPr id="3" name="Text Placeholder 2"/>
          <p:cNvSpPr>
            <a:spLocks noGrp="1"/>
          </p:cNvSpPr>
          <p:nvPr>
            <p:ph type="body" idx="1"/>
          </p:nvPr>
        </p:nvSpPr>
        <p:spPr>
          <a:xfrm>
            <a:off x="0" y="739031"/>
            <a:ext cx="9069572" cy="4134000"/>
          </a:xfrm>
        </p:spPr>
        <p:txBody>
          <a:bodyPr/>
          <a:lstStyle/>
          <a:p>
            <a:r>
              <a:rPr lang="en-US" sz="1600" dirty="0"/>
              <a:t>We successfully and quickly passed “a pilot project phase” between ATLAS, FTS, </a:t>
            </a:r>
            <a:r>
              <a:rPr lang="en-US" sz="1600" dirty="0" err="1"/>
              <a:t>dCache</a:t>
            </a:r>
            <a:r>
              <a:rPr lang="en-US" sz="1600" dirty="0"/>
              <a:t>, CTA and T0, T1 centers</a:t>
            </a:r>
          </a:p>
          <a:p>
            <a:pPr lvl="1"/>
            <a:r>
              <a:rPr lang="en-US" sz="1600" dirty="0"/>
              <a:t>…and obtain metrics vital for the project</a:t>
            </a:r>
          </a:p>
          <a:p>
            <a:pPr lvl="1"/>
            <a:r>
              <a:rPr lang="en-US" sz="1600" dirty="0"/>
              <a:t>Many unknown unknowns problem retired/solved (FTS database limitation is only an example). Known unknowns (smart writing, meta-information passing</a:t>
            </a:r>
            <a:r>
              <a:rPr lang="mr-IN" sz="1600" dirty="0"/>
              <a:t>…</a:t>
            </a:r>
            <a:r>
              <a:rPr lang="en-US" sz="1600" dirty="0"/>
              <a:t>) still remain</a:t>
            </a:r>
          </a:p>
          <a:p>
            <a:r>
              <a:rPr lang="en-US" sz="1400" dirty="0"/>
              <a:t>We demonstrated a “real Data Carousel” mode in action, in a production environment with many other concurrent activities (data writing, data rebalancing, data consolidation, </a:t>
            </a:r>
            <a:r>
              <a:rPr lang="en-US" sz="1400" dirty="0" err="1"/>
              <a:t>etc</a:t>
            </a:r>
            <a:r>
              <a:rPr lang="en-US" sz="1400" dirty="0"/>
              <a:t>)</a:t>
            </a:r>
          </a:p>
          <a:p>
            <a:r>
              <a:rPr lang="en-US" sz="1400" dirty="0"/>
              <a:t>We respected  reprocessing share and we are limited by the available disk space, that’s why we didn’t  stress tape services hard enough. In the future, we need to put more pressure on tape sites, to find new bottlenecks, with the goal to see the same pulse-shape performance, at a much larger scale. May be repeat Phase I exercise.</a:t>
            </a:r>
          </a:p>
          <a:p>
            <a:r>
              <a:rPr lang="en-US" sz="1400" dirty="0"/>
              <a:t>New software module (</a:t>
            </a:r>
            <a:r>
              <a:rPr lang="en-US" sz="1400" dirty="0" err="1"/>
              <a:t>iDDS</a:t>
            </a:r>
            <a:r>
              <a:rPr lang="en-US" sz="1400" dirty="0"/>
              <a:t>) is being evaluated and integrated with the ATLAS Production System, which can potentially mitigate the latency issue of staging inputs from tape directly</a:t>
            </a:r>
          </a:p>
          <a:p>
            <a:pPr lvl="1"/>
            <a:r>
              <a:rPr lang="en-US" sz="1400" dirty="0"/>
              <a:t>New algorithms to be developed for an intelligent decision making</a:t>
            </a:r>
          </a:p>
          <a:p>
            <a:pPr lvl="1"/>
            <a:endParaRPr lang="en-US" sz="1600" dirty="0"/>
          </a:p>
          <a:p>
            <a:pPr marL="101600" indent="0">
              <a:buNone/>
            </a:pPr>
            <a:endParaRPr lang="en-US" sz="14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20</a:t>
            </a:fld>
            <a:endParaRPr lang="uk-UA"/>
          </a:p>
        </p:txBody>
      </p:sp>
    </p:spTree>
    <p:extLst>
      <p:ext uri="{BB962C8B-B14F-4D97-AF65-F5344CB8AC3E}">
        <p14:creationId xmlns:p14="http://schemas.microsoft.com/office/powerpoint/2010/main" val="89892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2"/>
          <p:cNvSpPr txBox="1">
            <a:spLocks noGrp="1"/>
          </p:cNvSpPr>
          <p:nvPr>
            <p:ph type="title"/>
          </p:nvPr>
        </p:nvSpPr>
        <p:spPr>
          <a:xfrm>
            <a:off x="228600" y="34534"/>
            <a:ext cx="8229600" cy="5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a:t>
            </a:r>
            <a:r>
              <a:rPr lang="en-US" dirty="0"/>
              <a:t>s</a:t>
            </a:r>
            <a:endParaRPr dirty="0"/>
          </a:p>
        </p:txBody>
      </p:sp>
      <p:sp>
        <p:nvSpPr>
          <p:cNvPr id="281" name="Google Shape;281;p32"/>
          <p:cNvSpPr txBox="1">
            <a:spLocks noGrp="1"/>
          </p:cNvSpPr>
          <p:nvPr>
            <p:ph type="body" idx="1"/>
          </p:nvPr>
        </p:nvSpPr>
        <p:spPr>
          <a:xfrm>
            <a:off x="336625" y="739031"/>
            <a:ext cx="8533500" cy="41340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dirty="0"/>
              <a:t>It is a collaborative effort in ATLAS (Operations, Distributed Computing, Software developers), sites (T0 and T1s), </a:t>
            </a:r>
            <a:r>
              <a:rPr lang="en" dirty="0" err="1"/>
              <a:t>dCache</a:t>
            </a:r>
            <a:r>
              <a:rPr lang="en" dirty="0"/>
              <a:t>, FTS and CTA teams. Thank to all</a:t>
            </a:r>
          </a:p>
          <a:p>
            <a:pPr marL="558800" lvl="1" indent="0" algn="l" rtl="0">
              <a:spcBef>
                <a:spcPts val="0"/>
              </a:spcBef>
              <a:spcAft>
                <a:spcPts val="0"/>
              </a:spcAft>
              <a:buSzPts val="2000"/>
              <a:buNone/>
            </a:pPr>
            <a:endParaRPr lang="en-US" dirty="0"/>
          </a:p>
          <a:p>
            <a:pPr marL="558800" lvl="1" indent="0" algn="l" rtl="0">
              <a:spcBef>
                <a:spcPts val="0"/>
              </a:spcBef>
              <a:spcAft>
                <a:spcPts val="0"/>
              </a:spcAft>
              <a:buSzPts val="2000"/>
              <a:buNone/>
            </a:pPr>
            <a:endParaRPr lang="en-US" dirty="0"/>
          </a:p>
          <a:p>
            <a:pPr marL="558800" lvl="1" indent="0" algn="l" rtl="0">
              <a:spcBef>
                <a:spcPts val="0"/>
              </a:spcBef>
              <a:spcAft>
                <a:spcPts val="0"/>
              </a:spcAft>
              <a:buSzPts val="2000"/>
              <a:buNone/>
            </a:pPr>
            <a:endParaRPr lang="en-US" dirty="0"/>
          </a:p>
          <a:p>
            <a:pPr marL="558800" lvl="1" indent="0" algn="l" rtl="0">
              <a:spcBef>
                <a:spcPts val="0"/>
              </a:spcBef>
              <a:spcAft>
                <a:spcPts val="0"/>
              </a:spcAft>
              <a:buSzPts val="2000"/>
              <a:buNone/>
            </a:pPr>
            <a:endParaRPr lang="en-US" dirty="0"/>
          </a:p>
          <a:p>
            <a:pPr marL="914400" lvl="1" indent="-355600" algn="l" rtl="0">
              <a:spcBef>
                <a:spcPts val="0"/>
              </a:spcBef>
              <a:spcAft>
                <a:spcPts val="0"/>
              </a:spcAft>
              <a:buSzPts val="2000"/>
              <a:buChar char="○"/>
            </a:pPr>
            <a:endParaRPr lang="en-US" dirty="0"/>
          </a:p>
          <a:p>
            <a:pPr marL="101600" indent="0">
              <a:buNone/>
            </a:pPr>
            <a:br>
              <a:rPr lang="en-US" dirty="0"/>
            </a:br>
            <a:br>
              <a:rPr lang="en-US" dirty="0"/>
            </a:br>
            <a:endParaRPr lang="en-US" dirty="0"/>
          </a:p>
        </p:txBody>
      </p:sp>
      <p:sp>
        <p:nvSpPr>
          <p:cNvPr id="282" name="Google Shape;282;p32"/>
          <p:cNvSpPr txBox="1">
            <a:spLocks noGrp="1"/>
          </p:cNvSpPr>
          <p:nvPr>
            <p:ph type="sldNum" idx="12"/>
          </p:nvPr>
        </p:nvSpPr>
        <p:spPr>
          <a:xfrm>
            <a:off x="7566175" y="4851433"/>
            <a:ext cx="548700" cy="292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200189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93ED-DD17-4B4F-9C50-51FB68E9B7BF}"/>
              </a:ext>
            </a:extLst>
          </p:cNvPr>
          <p:cNvSpPr>
            <a:spLocks noGrp="1"/>
          </p:cNvSpPr>
          <p:nvPr>
            <p:ph type="title"/>
          </p:nvPr>
        </p:nvSpPr>
        <p:spPr/>
        <p:txBody>
          <a:bodyPr/>
          <a:lstStyle/>
          <a:p>
            <a:r>
              <a:rPr lang="en-US" dirty="0"/>
              <a:t>Back up slides</a:t>
            </a:r>
          </a:p>
        </p:txBody>
      </p:sp>
      <p:sp>
        <p:nvSpPr>
          <p:cNvPr id="3" name="Text Placeholder 2">
            <a:extLst>
              <a:ext uri="{FF2B5EF4-FFF2-40B4-BE49-F238E27FC236}">
                <a16:creationId xmlns:a16="http://schemas.microsoft.com/office/drawing/2014/main" id="{FDA995A4-697E-FE41-85A3-5E909C4825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A3CA9F-3EDB-D248-9137-CB7703E69A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093128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808" y="-118872"/>
            <a:ext cx="8328991" cy="708923"/>
          </a:xfrm>
        </p:spPr>
        <p:txBody>
          <a:bodyPr>
            <a:normAutofit fontScale="90000"/>
          </a:bodyPr>
          <a:lstStyle/>
          <a:p>
            <a:pPr algn="ctr">
              <a:lnSpc>
                <a:spcPct val="100000"/>
              </a:lnSpc>
            </a:pPr>
            <a:r>
              <a:rPr lang="en-US" dirty="0">
                <a:solidFill>
                  <a:srgbClr val="00633B"/>
                </a:solidFill>
              </a:rPr>
              <a:t>Hot/Cold Storage R&amp;D Project </a:t>
            </a:r>
          </a:p>
        </p:txBody>
      </p:sp>
      <p:sp>
        <p:nvSpPr>
          <p:cNvPr id="5" name="Content Placeholder 3">
            <a:extLst>
              <a:ext uri="{FF2B5EF4-FFF2-40B4-BE49-F238E27FC236}">
                <a16:creationId xmlns:a16="http://schemas.microsoft.com/office/drawing/2014/main" id="{743BC9DA-3576-4F0F-8300-3697A9D1F810}"/>
              </a:ext>
            </a:extLst>
          </p:cNvPr>
          <p:cNvSpPr txBox="1">
            <a:spLocks/>
          </p:cNvSpPr>
          <p:nvPr/>
        </p:nvSpPr>
        <p:spPr>
          <a:xfrm>
            <a:off x="357808" y="590051"/>
            <a:ext cx="8514588" cy="4178808"/>
          </a:xfrm>
          <a:prstGeom prst="rect">
            <a:avLst/>
          </a:prstGeom>
          <a:noFill/>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Five tracks (US-ATLAS / Google White Paper,  March 2019)  :</a:t>
            </a:r>
          </a:p>
          <a:p>
            <a:pPr marL="914400" lvl="1" indent="-457200">
              <a:buFont typeface="+mj-lt"/>
              <a:buAutoNum type="arabicPeriod"/>
            </a:pPr>
            <a:r>
              <a:rPr lang="en-US" i="1" dirty="0">
                <a:solidFill>
                  <a:srgbClr val="FF0000"/>
                </a:solidFill>
              </a:rPr>
              <a:t>Advanced data management across hot/warm/cold data sources</a:t>
            </a:r>
            <a:r>
              <a:rPr lang="en-US" dirty="0">
                <a:solidFill>
                  <a:srgbClr val="FF0000"/>
                </a:solidFill>
              </a:rPr>
              <a:t>; </a:t>
            </a:r>
          </a:p>
          <a:p>
            <a:pPr marL="914400" lvl="1" indent="-457200">
              <a:buFont typeface="+mj-lt"/>
              <a:buAutoNum type="arabicPeriod"/>
            </a:pPr>
            <a:r>
              <a:rPr lang="en-US" dirty="0">
                <a:solidFill>
                  <a:srgbClr val="C00000"/>
                </a:solidFill>
              </a:rPr>
              <a:t>Integration of machine learning and quantum computing for particle track reconstruction, filtering and data handling; </a:t>
            </a:r>
          </a:p>
          <a:p>
            <a:pPr marL="1371600" lvl="2" indent="-457200">
              <a:buFont typeface="+mj-lt"/>
              <a:buAutoNum type="arabicPeriod"/>
            </a:pPr>
            <a:r>
              <a:rPr lang="en-US" i="1" dirty="0"/>
              <a:t>The first US ATLAS – Google workshop in Mar @CA</a:t>
            </a:r>
          </a:p>
          <a:p>
            <a:pPr marL="914400" lvl="1" indent="-457200">
              <a:buFont typeface="+mj-lt"/>
              <a:buAutoNum type="arabicPeriod"/>
            </a:pPr>
            <a:r>
              <a:rPr lang="en-US" dirty="0">
                <a:solidFill>
                  <a:srgbClr val="C00000"/>
                </a:solidFill>
              </a:rPr>
              <a:t>HEP data formats and I/O optimizations for object storage systems; </a:t>
            </a:r>
          </a:p>
          <a:p>
            <a:pPr marL="1371600" lvl="2" indent="-457200">
              <a:buFont typeface="+mj-lt"/>
              <a:buAutoNum type="arabicPeriod"/>
            </a:pPr>
            <a:r>
              <a:rPr lang="en-US" i="1" dirty="0"/>
              <a:t>See I/O track materials on Mar 24th</a:t>
            </a:r>
          </a:p>
          <a:p>
            <a:pPr marL="914400" lvl="1" indent="-457200">
              <a:buFont typeface="+mj-lt"/>
              <a:buAutoNum type="arabicPeriod"/>
            </a:pPr>
            <a:r>
              <a:rPr lang="en-US" dirty="0"/>
              <a:t>Scaling end-user analysis across systems globally over heterogeneous computing infrastructure (WLCG grid sites, commercial cloud resources, HPCs); </a:t>
            </a:r>
          </a:p>
          <a:p>
            <a:pPr marL="914400" lvl="1" indent="-457200">
              <a:buFont typeface="+mj-lt"/>
              <a:buAutoNum type="arabicPeriod"/>
            </a:pPr>
            <a:r>
              <a:rPr lang="en-US" dirty="0"/>
              <a:t>Supporting local elasticity and autonomy of resources at WLCG sites</a:t>
            </a:r>
          </a:p>
          <a:p>
            <a:pPr marL="1371600" lvl="2" indent="-457200">
              <a:buFont typeface="+mj-lt"/>
              <a:buAutoNum type="arabicPeriod"/>
            </a:pPr>
            <a:r>
              <a:rPr lang="en-US" i="1" dirty="0"/>
              <a:t>U Tokyo Experience and accomplishments</a:t>
            </a:r>
          </a:p>
          <a:p>
            <a:r>
              <a:rPr lang="en-US" dirty="0"/>
              <a:t>Primary goals :</a:t>
            </a:r>
          </a:p>
          <a:p>
            <a:pPr lvl="1"/>
            <a:r>
              <a:rPr lang="en-US" dirty="0"/>
              <a:t>to allow ATLAS to explore the use of different computing models to prepare for High-Luminosity LHC, </a:t>
            </a:r>
          </a:p>
          <a:p>
            <a:pPr lvl="1"/>
            <a:r>
              <a:rPr lang="en-US" dirty="0"/>
              <a:t>to allow ATLAS user analysis to benefit from Google Cloud Platform, and to provide Google with demanding scientific use-cases in order to evaluate and improve their current and future R&amp;D efforts and product offerings. </a:t>
            </a:r>
          </a:p>
          <a:p>
            <a:pPr lvl="1"/>
            <a:endParaRPr lang="en-US" dirty="0"/>
          </a:p>
          <a:p>
            <a:pPr marL="0" indent="0">
              <a:buNone/>
            </a:pPr>
            <a:r>
              <a:rPr lang="en-US" dirty="0"/>
              <a:t>ATLAS (and HEP experiments in general)  needs to manage its data samples across a variety of mediums based on the types of data and its uses: from tape (or other cold storage technologies) to disk (spinning and </a:t>
            </a:r>
            <a:r>
              <a:rPr lang="en-US" dirty="0" err="1"/>
              <a:t>ssd</a:t>
            </a:r>
            <a:r>
              <a:rPr lang="en-US" dirty="0"/>
              <a:t>), to caches (including world wide accessed data in clouds and “data lakes”) … </a:t>
            </a:r>
          </a:p>
          <a:p>
            <a:pPr lvl="2"/>
            <a:endParaRPr lang="en-US" dirty="0"/>
          </a:p>
        </p:txBody>
      </p:sp>
      <p:sp>
        <p:nvSpPr>
          <p:cNvPr id="7" name="Google Shape;250;p41">
            <a:extLst>
              <a:ext uri="{FF2B5EF4-FFF2-40B4-BE49-F238E27FC236}">
                <a16:creationId xmlns:a16="http://schemas.microsoft.com/office/drawing/2014/main" id="{9FBBBBD9-EB4F-DA47-A429-05007D38579E}"/>
              </a:ext>
            </a:extLst>
          </p:cNvPr>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dirty="0"/>
          </a:p>
        </p:txBody>
      </p:sp>
      <p:sp>
        <p:nvSpPr>
          <p:cNvPr id="3" name="Left Brace 2">
            <a:extLst>
              <a:ext uri="{FF2B5EF4-FFF2-40B4-BE49-F238E27FC236}">
                <a16:creationId xmlns:a16="http://schemas.microsoft.com/office/drawing/2014/main" id="{2A2E5C24-1429-5C4F-8F2F-2F6EF09DB989}"/>
              </a:ext>
            </a:extLst>
          </p:cNvPr>
          <p:cNvSpPr/>
          <p:nvPr/>
        </p:nvSpPr>
        <p:spPr>
          <a:xfrm>
            <a:off x="667512" y="832104"/>
            <a:ext cx="118872" cy="905256"/>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F1B42D9-E7F8-D044-A6E1-D30E97B39F4A}"/>
              </a:ext>
            </a:extLst>
          </p:cNvPr>
          <p:cNvSpPr txBox="1"/>
          <p:nvPr/>
        </p:nvSpPr>
        <p:spPr>
          <a:xfrm>
            <a:off x="-45895" y="923544"/>
            <a:ext cx="787395" cy="492443"/>
          </a:xfrm>
          <a:prstGeom prst="rect">
            <a:avLst/>
          </a:prstGeom>
          <a:noFill/>
        </p:spPr>
        <p:txBody>
          <a:bodyPr wrap="none" rtlCol="0">
            <a:spAutoFit/>
          </a:bodyPr>
          <a:lstStyle/>
          <a:p>
            <a:r>
              <a:rPr lang="en-US" sz="1300" dirty="0">
                <a:solidFill>
                  <a:srgbClr val="C00000"/>
                </a:solidFill>
              </a:rPr>
              <a:t>CY2020</a:t>
            </a:r>
          </a:p>
          <a:p>
            <a:r>
              <a:rPr lang="en-US" sz="1300" dirty="0" err="1">
                <a:solidFill>
                  <a:srgbClr val="C00000"/>
                </a:solidFill>
              </a:rPr>
              <a:t>PoC</a:t>
            </a:r>
            <a:endParaRPr lang="en-US" sz="1300" dirty="0">
              <a:solidFill>
                <a:srgbClr val="C00000"/>
              </a:solidFill>
            </a:endParaRPr>
          </a:p>
        </p:txBody>
      </p:sp>
    </p:spTree>
    <p:extLst>
      <p:ext uri="{BB962C8B-B14F-4D97-AF65-F5344CB8AC3E}">
        <p14:creationId xmlns:p14="http://schemas.microsoft.com/office/powerpoint/2010/main" val="2873306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D2EDE5-1ADF-4C42-86A7-4D0768688F8B}"/>
              </a:ext>
            </a:extLst>
          </p:cNvPr>
          <p:cNvSpPr>
            <a:spLocks noGrp="1"/>
          </p:cNvSpPr>
          <p:nvPr>
            <p:ph type="sldNum" sz="quarter" idx="12"/>
          </p:nvPr>
        </p:nvSpPr>
        <p:spPr/>
        <p:txBody>
          <a:bodyPr/>
          <a:lstStyle/>
          <a:p>
            <a:pPr>
              <a:defRPr/>
            </a:pPr>
            <a:fld id="{93D41CE9-1A78-B24D-82F6-B76B10F7B5C4}" type="slidenum">
              <a:rPr lang="ru-RU" smtClean="0"/>
              <a:pPr>
                <a:defRPr/>
              </a:pPr>
              <a:t>24</a:t>
            </a:fld>
            <a:endParaRPr lang="ru-RU"/>
          </a:p>
        </p:txBody>
      </p:sp>
      <p:pic>
        <p:nvPicPr>
          <p:cNvPr id="6" name="Picture 5" descr="A screenshot of a cell phone&#10;&#10;Description automatically generated">
            <a:extLst>
              <a:ext uri="{FF2B5EF4-FFF2-40B4-BE49-F238E27FC236}">
                <a16:creationId xmlns:a16="http://schemas.microsoft.com/office/drawing/2014/main" id="{C384FEE2-5794-1049-B187-193F999FE81E}"/>
              </a:ext>
            </a:extLst>
          </p:cNvPr>
          <p:cNvPicPr>
            <a:picLocks noChangeAspect="1"/>
          </p:cNvPicPr>
          <p:nvPr/>
        </p:nvPicPr>
        <p:blipFill>
          <a:blip r:embed="rId2"/>
          <a:stretch>
            <a:fillRect/>
          </a:stretch>
        </p:blipFill>
        <p:spPr>
          <a:xfrm>
            <a:off x="100526" y="91440"/>
            <a:ext cx="6253715" cy="4728031"/>
          </a:xfrm>
          <a:prstGeom prst="rect">
            <a:avLst/>
          </a:prstGeom>
        </p:spPr>
      </p:pic>
      <p:pic>
        <p:nvPicPr>
          <p:cNvPr id="8" name="image2.png">
            <a:extLst>
              <a:ext uri="{FF2B5EF4-FFF2-40B4-BE49-F238E27FC236}">
                <a16:creationId xmlns:a16="http://schemas.microsoft.com/office/drawing/2014/main" id="{E43EE976-1FBE-9247-B47C-9B2958983CB4}"/>
              </a:ext>
            </a:extLst>
          </p:cNvPr>
          <p:cNvPicPr/>
          <p:nvPr/>
        </p:nvPicPr>
        <p:blipFill>
          <a:blip r:embed="rId3"/>
          <a:srcRect/>
          <a:stretch>
            <a:fillRect/>
          </a:stretch>
        </p:blipFill>
        <p:spPr>
          <a:xfrm>
            <a:off x="6392481" y="50583"/>
            <a:ext cx="2751519" cy="2633472"/>
          </a:xfrm>
          <a:prstGeom prst="rect">
            <a:avLst/>
          </a:prstGeom>
          <a:ln/>
        </p:spPr>
      </p:pic>
      <p:pic>
        <p:nvPicPr>
          <p:cNvPr id="9" name="image5.png">
            <a:extLst>
              <a:ext uri="{FF2B5EF4-FFF2-40B4-BE49-F238E27FC236}">
                <a16:creationId xmlns:a16="http://schemas.microsoft.com/office/drawing/2014/main" id="{964F0B59-2056-9B4C-A74B-1F93A20B904B}"/>
              </a:ext>
            </a:extLst>
          </p:cNvPr>
          <p:cNvPicPr/>
          <p:nvPr/>
        </p:nvPicPr>
        <p:blipFill>
          <a:blip r:embed="rId4"/>
          <a:srcRect/>
          <a:stretch>
            <a:fillRect/>
          </a:stretch>
        </p:blipFill>
        <p:spPr>
          <a:xfrm>
            <a:off x="6678849" y="2574340"/>
            <a:ext cx="2465151" cy="2569160"/>
          </a:xfrm>
          <a:prstGeom prst="rect">
            <a:avLst/>
          </a:prstGeom>
          <a:ln/>
        </p:spPr>
      </p:pic>
      <p:sp>
        <p:nvSpPr>
          <p:cNvPr id="10" name="Rectangle 9">
            <a:extLst>
              <a:ext uri="{FF2B5EF4-FFF2-40B4-BE49-F238E27FC236}">
                <a16:creationId xmlns:a16="http://schemas.microsoft.com/office/drawing/2014/main" id="{B166CEBD-5D34-8343-8640-047FE0CB74A3}"/>
              </a:ext>
            </a:extLst>
          </p:cNvPr>
          <p:cNvSpPr/>
          <p:nvPr/>
        </p:nvSpPr>
        <p:spPr>
          <a:xfrm>
            <a:off x="7196386" y="266996"/>
            <a:ext cx="1847088" cy="507831"/>
          </a:xfrm>
          <a:prstGeom prst="rect">
            <a:avLst/>
          </a:prstGeom>
        </p:spPr>
        <p:txBody>
          <a:bodyPr wrap="square">
            <a:spAutoFit/>
          </a:bodyPr>
          <a:lstStyle/>
          <a:p>
            <a:r>
              <a:rPr lang="en-US" sz="900" dirty="0">
                <a:latin typeface="Arial" panose="020B0604020202020204" pitchFamily="34" charset="0"/>
                <a:ea typeface="Arial" panose="020B0604020202020204" pitchFamily="34" charset="0"/>
              </a:rPr>
              <a:t>The distribution shows how</a:t>
            </a:r>
          </a:p>
          <a:p>
            <a:r>
              <a:rPr lang="en-US" sz="900" dirty="0">
                <a:latin typeface="Arial" panose="020B0604020202020204" pitchFamily="34" charset="0"/>
                <a:ea typeface="Arial" panose="020B0604020202020204" pitchFamily="34" charset="0"/>
              </a:rPr>
              <a:t> often a dataset has been </a:t>
            </a:r>
          </a:p>
          <a:p>
            <a:r>
              <a:rPr lang="en-US" sz="900" dirty="0">
                <a:latin typeface="Arial" panose="020B0604020202020204" pitchFamily="34" charset="0"/>
                <a:ea typeface="Arial" panose="020B0604020202020204" pitchFamily="34" charset="0"/>
              </a:rPr>
              <a:t>(re)used</a:t>
            </a:r>
            <a:r>
              <a:rPr lang="en-US" sz="900" dirty="0"/>
              <a:t> </a:t>
            </a:r>
          </a:p>
        </p:txBody>
      </p:sp>
      <p:sp>
        <p:nvSpPr>
          <p:cNvPr id="11" name="Rectangle 10">
            <a:extLst>
              <a:ext uri="{FF2B5EF4-FFF2-40B4-BE49-F238E27FC236}">
                <a16:creationId xmlns:a16="http://schemas.microsoft.com/office/drawing/2014/main" id="{6175B1A3-DB68-3B49-B2AC-BE2B51FF78EC}"/>
              </a:ext>
            </a:extLst>
          </p:cNvPr>
          <p:cNvSpPr/>
          <p:nvPr/>
        </p:nvSpPr>
        <p:spPr>
          <a:xfrm>
            <a:off x="7290672" y="2764853"/>
            <a:ext cx="1688736" cy="875111"/>
          </a:xfrm>
          <a:prstGeom prst="rect">
            <a:avLst/>
          </a:prstGeom>
        </p:spPr>
        <p:txBody>
          <a:bodyPr wrap="square">
            <a:spAutoFit/>
          </a:bodyPr>
          <a:lstStyle/>
          <a:p>
            <a:pPr>
              <a:lnSpc>
                <a:spcPct val="115000"/>
              </a:lnSpc>
            </a:pPr>
            <a:r>
              <a:rPr lang="en-US" sz="900" dirty="0">
                <a:latin typeface="Arial" panose="020B0604020202020204" pitchFamily="34" charset="0"/>
                <a:ea typeface="Arial" panose="020B0604020202020204" pitchFamily="34" charset="0"/>
              </a:rPr>
              <a:t>The distribution shows the </a:t>
            </a:r>
          </a:p>
          <a:p>
            <a:pPr>
              <a:lnSpc>
                <a:spcPct val="115000"/>
              </a:lnSpc>
            </a:pPr>
            <a:r>
              <a:rPr lang="en-US" sz="900" dirty="0">
                <a:latin typeface="Arial" panose="020B0604020202020204" pitchFamily="34" charset="0"/>
                <a:ea typeface="Arial" panose="020B0604020202020204" pitchFamily="34" charset="0"/>
              </a:rPr>
              <a:t>unique sum of (re)used dataset sizes dependent on how often the datasets have been used. </a:t>
            </a:r>
          </a:p>
        </p:txBody>
      </p:sp>
      <p:sp>
        <p:nvSpPr>
          <p:cNvPr id="12" name="TextBox 11">
            <a:extLst>
              <a:ext uri="{FF2B5EF4-FFF2-40B4-BE49-F238E27FC236}">
                <a16:creationId xmlns:a16="http://schemas.microsoft.com/office/drawing/2014/main" id="{4C8DAEE3-D06C-D042-8200-A8690C566BC1}"/>
              </a:ext>
            </a:extLst>
          </p:cNvPr>
          <p:cNvSpPr txBox="1"/>
          <p:nvPr/>
        </p:nvSpPr>
        <p:spPr>
          <a:xfrm>
            <a:off x="2200035" y="4900269"/>
            <a:ext cx="6592824" cy="492443"/>
          </a:xfrm>
          <a:prstGeom prst="rect">
            <a:avLst/>
          </a:prstGeom>
          <a:noFill/>
        </p:spPr>
        <p:txBody>
          <a:bodyPr wrap="square" rtlCol="0">
            <a:spAutoFit/>
          </a:bodyPr>
          <a:lstStyle/>
          <a:p>
            <a:r>
              <a:rPr lang="en-US" sz="1100" i="1" dirty="0">
                <a:latin typeface="Arial" panose="020B0604020202020204" pitchFamily="34" charset="0"/>
                <a:ea typeface="Arial" panose="020B0604020202020204" pitchFamily="34" charset="0"/>
              </a:rPr>
              <a:t>AOD dataset usage in derivation production from October-December 2019 (</a:t>
            </a:r>
            <a:r>
              <a:rPr lang="en-US" sz="1100" i="1" dirty="0" err="1">
                <a:latin typeface="Arial" panose="020B0604020202020204" pitchFamily="34" charset="0"/>
                <a:ea typeface="Arial" panose="020B0604020202020204" pitchFamily="34" charset="0"/>
              </a:rPr>
              <a:t>J.Elmsheuser</a:t>
            </a:r>
            <a:r>
              <a:rPr lang="en-US" sz="1100" i="1" dirty="0">
                <a:latin typeface="Arial" panose="020B0604020202020204" pitchFamily="34" charset="0"/>
                <a:ea typeface="Arial" panose="020B0604020202020204" pitchFamily="34" charset="0"/>
              </a:rPr>
              <a:t>).</a:t>
            </a:r>
          </a:p>
          <a:p>
            <a:endParaRPr lang="en-US" dirty="0"/>
          </a:p>
        </p:txBody>
      </p:sp>
      <p:cxnSp>
        <p:nvCxnSpPr>
          <p:cNvPr id="16" name="Straight Arrow Connector 15">
            <a:extLst>
              <a:ext uri="{FF2B5EF4-FFF2-40B4-BE49-F238E27FC236}">
                <a16:creationId xmlns:a16="http://schemas.microsoft.com/office/drawing/2014/main" id="{0E34B99C-241C-F04C-A1F1-2C17285DF02C}"/>
              </a:ext>
            </a:extLst>
          </p:cNvPr>
          <p:cNvCxnSpPr>
            <a:stCxn id="12" idx="0"/>
          </p:cNvCxnSpPr>
          <p:nvPr/>
        </p:nvCxnSpPr>
        <p:spPr>
          <a:xfrm flipV="1">
            <a:off x="5496447" y="1657507"/>
            <a:ext cx="1096377" cy="3242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26EF09A-9639-4442-884C-83633C7819AE}"/>
              </a:ext>
            </a:extLst>
          </p:cNvPr>
          <p:cNvCxnSpPr>
            <a:stCxn id="12" idx="0"/>
          </p:cNvCxnSpPr>
          <p:nvPr/>
        </p:nvCxnSpPr>
        <p:spPr>
          <a:xfrm flipV="1">
            <a:off x="5496447" y="4160520"/>
            <a:ext cx="1144162" cy="739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926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808" y="0"/>
            <a:ext cx="8328991" cy="708923"/>
          </a:xfrm>
        </p:spPr>
        <p:txBody>
          <a:bodyPr>
            <a:normAutofit fontScale="90000"/>
          </a:bodyPr>
          <a:lstStyle/>
          <a:p>
            <a:pPr algn="ctr">
              <a:lnSpc>
                <a:spcPct val="100000"/>
              </a:lnSpc>
            </a:pPr>
            <a:r>
              <a:rPr lang="en-US" dirty="0">
                <a:solidFill>
                  <a:srgbClr val="00633B"/>
                </a:solidFill>
              </a:rPr>
              <a:t>Hot/Cold Storage Track</a:t>
            </a:r>
          </a:p>
        </p:txBody>
      </p:sp>
      <p:sp>
        <p:nvSpPr>
          <p:cNvPr id="4" name="Content Placeholder 3">
            <a:extLst>
              <a:ext uri="{FF2B5EF4-FFF2-40B4-BE49-F238E27FC236}">
                <a16:creationId xmlns:a16="http://schemas.microsoft.com/office/drawing/2014/main" id="{743BC9DA-3576-4F0F-8300-3697A9D1F810}"/>
              </a:ext>
            </a:extLst>
          </p:cNvPr>
          <p:cNvSpPr>
            <a:spLocks noGrp="1"/>
          </p:cNvSpPr>
          <p:nvPr>
            <p:ph idx="1"/>
          </p:nvPr>
        </p:nvSpPr>
        <p:spPr>
          <a:xfrm>
            <a:off x="17336" y="974099"/>
            <a:ext cx="8768856" cy="3381141"/>
          </a:xfrm>
        </p:spPr>
        <p:txBody>
          <a:bodyPr>
            <a:normAutofit fontScale="70000" lnSpcReduction="20000"/>
          </a:bodyPr>
          <a:lstStyle/>
          <a:p>
            <a:pPr fontAlgn="base"/>
            <a:r>
              <a:rPr lang="en-US" sz="3200" dirty="0"/>
              <a:t>Use of GCS as cold data storage between Archival storage (TAPE) and hot storage (ATLAS disks). Evaluate various scenarios of data access on GCS (remote and local) and for different ATLAS activities, such as derivation production (AOD → DAOD data conversion), physics analysis (DAOD data access by ATLAS physicists) (steps 1-3) </a:t>
            </a:r>
          </a:p>
          <a:p>
            <a:pPr marL="38100" indent="0" fontAlgn="base">
              <a:buNone/>
            </a:pPr>
            <a:endParaRPr lang="en-US" sz="3200" u="sng" dirty="0"/>
          </a:p>
          <a:p>
            <a:pPr fontAlgn="base"/>
            <a:r>
              <a:rPr lang="en-US" sz="3200" dirty="0"/>
              <a:t>Storing  ‘medium-warm’  data in Analysis Object Data (AOD) format on GCS, produce ‘hot’  data in Derivation Analysis Object (DAOD) format and store them on ATLAS data disks (step 4)</a:t>
            </a:r>
            <a:endParaRPr lang="en-US" sz="1500" dirty="0"/>
          </a:p>
          <a:p>
            <a:pPr lvl="1">
              <a:lnSpc>
                <a:spcPct val="120000"/>
              </a:lnSpc>
            </a:pPr>
            <a:endParaRPr lang="en-US" sz="1500" dirty="0"/>
          </a:p>
          <a:p>
            <a:pPr lvl="1">
              <a:lnSpc>
                <a:spcPct val="120000"/>
              </a:lnSpc>
            </a:pPr>
            <a:endParaRPr lang="en-US" sz="2300" dirty="0"/>
          </a:p>
          <a:p>
            <a:pPr lvl="1"/>
            <a:endParaRPr lang="en-US" dirty="0"/>
          </a:p>
        </p:txBody>
      </p:sp>
      <p:sp>
        <p:nvSpPr>
          <p:cNvPr id="7" name="Google Shape;250;p41">
            <a:extLst>
              <a:ext uri="{FF2B5EF4-FFF2-40B4-BE49-F238E27FC236}">
                <a16:creationId xmlns:a16="http://schemas.microsoft.com/office/drawing/2014/main" id="{9FBBBBD9-EB4F-DA47-A429-05007D38579E}"/>
              </a:ext>
            </a:extLst>
          </p:cNvPr>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dirty="0"/>
          </a:p>
        </p:txBody>
      </p:sp>
    </p:spTree>
    <p:extLst>
      <p:ext uri="{BB962C8B-B14F-4D97-AF65-F5344CB8AC3E}">
        <p14:creationId xmlns:p14="http://schemas.microsoft.com/office/powerpoint/2010/main" val="41438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17F41E-120A-7544-AEC1-C741B6B7057D}"/>
              </a:ext>
            </a:extLst>
          </p:cNvPr>
          <p:cNvSpPr>
            <a:spLocks noGrp="1"/>
          </p:cNvSpPr>
          <p:nvPr>
            <p:ph type="sldNum" sz="quarter" idx="12"/>
          </p:nvPr>
        </p:nvSpPr>
        <p:spPr/>
        <p:txBody>
          <a:bodyPr/>
          <a:lstStyle/>
          <a:p>
            <a:pPr>
              <a:defRPr/>
            </a:pPr>
            <a:fld id="{93D41CE9-1A78-B24D-82F6-B76B10F7B5C4}" type="slidenum">
              <a:rPr lang="ru-RU" smtClean="0"/>
              <a:pPr>
                <a:defRPr/>
              </a:pPr>
              <a:t>26</a:t>
            </a:fld>
            <a:endParaRPr lang="ru-RU"/>
          </a:p>
        </p:txBody>
      </p:sp>
      <p:pic>
        <p:nvPicPr>
          <p:cNvPr id="1026" name="Picture 2">
            <a:extLst>
              <a:ext uri="{FF2B5EF4-FFF2-40B4-BE49-F238E27FC236}">
                <a16:creationId xmlns:a16="http://schemas.microsoft.com/office/drawing/2014/main" id="{4A0DA09B-64F4-8144-B02E-51594922D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76" y="85364"/>
            <a:ext cx="6272847" cy="475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5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30" name="Shape 630" descr="Screen Shot 2012-12-11 at 11.55.51.png"/>
          <p:cNvPicPr preferRelativeResize="0"/>
          <p:nvPr/>
        </p:nvPicPr>
        <p:blipFill rotWithShape="1">
          <a:blip r:embed="rId3">
            <a:alphaModFix/>
          </a:blip>
          <a:srcRect l="2987" t="3978" r="3937" b="3282"/>
          <a:stretch/>
        </p:blipFill>
        <p:spPr>
          <a:xfrm>
            <a:off x="3180342" y="1654499"/>
            <a:ext cx="2785317" cy="2672187"/>
          </a:xfrm>
          <a:prstGeom prst="ellipse">
            <a:avLst/>
          </a:prstGeom>
          <a:noFill/>
          <a:ln>
            <a:noFill/>
          </a:ln>
        </p:spPr>
      </p:pic>
      <p:sp>
        <p:nvSpPr>
          <p:cNvPr id="624" name="Shape 624"/>
          <p:cNvSpPr/>
          <p:nvPr/>
        </p:nvSpPr>
        <p:spPr>
          <a:xfrm>
            <a:off x="3949163" y="1087754"/>
            <a:ext cx="1254113" cy="566745"/>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26" name="Shape 626"/>
          <p:cNvSpPr txBox="1">
            <a:spLocks noGrp="1"/>
          </p:cNvSpPr>
          <p:nvPr>
            <p:ph type="sldNum" idx="12"/>
          </p:nvPr>
        </p:nvSpPr>
        <p:spPr>
          <a:xfrm>
            <a:off x="6514895" y="4871968"/>
            <a:ext cx="1200150" cy="205425"/>
          </a:xfrm>
          <a:prstGeom prst="rect">
            <a:avLst/>
          </a:prstGeom>
        </p:spPr>
        <p:txBody>
          <a:bodyPr spcFirstLastPara="1" vert="horz" wrap="square" lIns="68569" tIns="34275" rIns="68569" bIns="34275" rtlCol="0" anchor="ctr" anchorCtr="0">
            <a:noAutofit/>
          </a:bodyPr>
          <a:lstStyle/>
          <a:p>
            <a:pPr>
              <a:buClr>
                <a:srgbClr val="000000"/>
              </a:buClr>
            </a:pPr>
            <a:fld id="{00000000-1234-1234-1234-123412341234}" type="slidenum">
              <a:rPr lang="en"/>
              <a:pPr>
                <a:buClr>
                  <a:srgbClr val="000000"/>
                </a:buClr>
              </a:pPr>
              <a:t>3</a:t>
            </a:fld>
            <a:endParaRPr dirty="0"/>
          </a:p>
        </p:txBody>
      </p:sp>
      <p:sp>
        <p:nvSpPr>
          <p:cNvPr id="628" name="Shape 628"/>
          <p:cNvSpPr txBox="1"/>
          <p:nvPr/>
        </p:nvSpPr>
        <p:spPr>
          <a:xfrm>
            <a:off x="762000" y="168820"/>
            <a:ext cx="7386918" cy="606637"/>
          </a:xfrm>
          <a:prstGeom prst="rect">
            <a:avLst/>
          </a:prstGeom>
          <a:noFill/>
          <a:ln>
            <a:noFill/>
          </a:ln>
        </p:spPr>
        <p:txBody>
          <a:bodyPr spcFirstLastPara="1" wrap="square" lIns="68569" tIns="68569" rIns="68569" bIns="68569" anchor="t" anchorCtr="0">
            <a:noAutofit/>
          </a:bodyPr>
          <a:lstStyle/>
          <a:p>
            <a:r>
              <a:rPr lang="en-US" sz="2550" b="1" dirty="0">
                <a:solidFill>
                  <a:srgbClr val="00633B"/>
                </a:solidFill>
              </a:rPr>
              <a:t>ATLAS </a:t>
            </a:r>
            <a:r>
              <a:rPr lang="en" sz="2550" b="1" dirty="0">
                <a:solidFill>
                  <a:srgbClr val="00633B"/>
                </a:solidFill>
              </a:rPr>
              <a:t> </a:t>
            </a:r>
            <a:r>
              <a:rPr lang="en-US" sz="2550" b="1" dirty="0">
                <a:solidFill>
                  <a:srgbClr val="00633B"/>
                </a:solidFill>
              </a:rPr>
              <a:t>distributed computing software tools</a:t>
            </a:r>
            <a:endParaRPr sz="2550" b="1" dirty="0">
              <a:solidFill>
                <a:srgbClr val="00633B"/>
              </a:solidFill>
            </a:endParaRPr>
          </a:p>
        </p:txBody>
      </p:sp>
      <p:sp>
        <p:nvSpPr>
          <p:cNvPr id="629" name="Shape 629"/>
          <p:cNvSpPr txBox="1"/>
          <p:nvPr/>
        </p:nvSpPr>
        <p:spPr>
          <a:xfrm>
            <a:off x="4170605" y="2136329"/>
            <a:ext cx="1114088" cy="294525"/>
          </a:xfrm>
          <a:prstGeom prst="rect">
            <a:avLst/>
          </a:prstGeom>
          <a:noFill/>
          <a:ln>
            <a:noFill/>
          </a:ln>
        </p:spPr>
        <p:txBody>
          <a:bodyPr spcFirstLastPara="1" wrap="square" lIns="68569" tIns="68569" rIns="68569" bIns="68569" anchor="t" anchorCtr="0">
            <a:noAutofit/>
          </a:bodyPr>
          <a:lstStyle/>
          <a:p>
            <a:r>
              <a:rPr lang="en" sz="1050" dirty="0">
                <a:solidFill>
                  <a:schemeClr val="bg1"/>
                </a:solidFill>
              </a:rPr>
              <a:t>Distributed resources</a:t>
            </a:r>
            <a:endParaRPr sz="1050" dirty="0">
              <a:solidFill>
                <a:schemeClr val="bg1"/>
              </a:solidFill>
            </a:endParaRPr>
          </a:p>
        </p:txBody>
      </p:sp>
      <p:sp>
        <p:nvSpPr>
          <p:cNvPr id="631" name="Shape 631"/>
          <p:cNvSpPr/>
          <p:nvPr/>
        </p:nvSpPr>
        <p:spPr>
          <a:xfrm>
            <a:off x="3998685" y="3586763"/>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32" name="Shape 632"/>
          <p:cNvSpPr/>
          <p:nvPr/>
        </p:nvSpPr>
        <p:spPr>
          <a:xfrm>
            <a:off x="4381686" y="3188736"/>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33" name="Shape 633"/>
          <p:cNvSpPr/>
          <p:nvPr/>
        </p:nvSpPr>
        <p:spPr>
          <a:xfrm>
            <a:off x="3832059" y="3410739"/>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34" name="Shape 634"/>
          <p:cNvSpPr/>
          <p:nvPr/>
        </p:nvSpPr>
        <p:spPr>
          <a:xfrm>
            <a:off x="4066394" y="3489764"/>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35" name="Shape 635"/>
          <p:cNvSpPr/>
          <p:nvPr/>
        </p:nvSpPr>
        <p:spPr>
          <a:xfrm>
            <a:off x="3909469" y="3321617"/>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36" name="Shape 636"/>
          <p:cNvSpPr/>
          <p:nvPr/>
        </p:nvSpPr>
        <p:spPr>
          <a:xfrm>
            <a:off x="4458421" y="3075367"/>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37" name="Shape 637"/>
          <p:cNvSpPr/>
          <p:nvPr/>
        </p:nvSpPr>
        <p:spPr>
          <a:xfrm>
            <a:off x="4305274" y="3468181"/>
            <a:ext cx="114581" cy="1332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pic>
        <p:nvPicPr>
          <p:cNvPr id="638" name="Shape 638"/>
          <p:cNvPicPr preferRelativeResize="0"/>
          <p:nvPr/>
        </p:nvPicPr>
        <p:blipFill>
          <a:blip r:embed="rId4">
            <a:alphaModFix/>
          </a:blip>
          <a:stretch>
            <a:fillRect/>
          </a:stretch>
        </p:blipFill>
        <p:spPr>
          <a:xfrm>
            <a:off x="4113076" y="1237703"/>
            <a:ext cx="384395" cy="392072"/>
          </a:xfrm>
          <a:prstGeom prst="rect">
            <a:avLst/>
          </a:prstGeom>
          <a:noFill/>
          <a:ln>
            <a:noFill/>
          </a:ln>
        </p:spPr>
      </p:pic>
      <p:sp>
        <p:nvSpPr>
          <p:cNvPr id="639" name="Shape 639"/>
          <p:cNvSpPr/>
          <p:nvPr/>
        </p:nvSpPr>
        <p:spPr>
          <a:xfrm>
            <a:off x="4200293" y="3455298"/>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0" name="Shape 640"/>
          <p:cNvSpPr/>
          <p:nvPr/>
        </p:nvSpPr>
        <p:spPr>
          <a:xfrm>
            <a:off x="4277703" y="3366176"/>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1" name="Shape 641"/>
          <p:cNvSpPr/>
          <p:nvPr/>
        </p:nvSpPr>
        <p:spPr>
          <a:xfrm>
            <a:off x="4096561" y="3169352"/>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2" name="Shape 642"/>
          <p:cNvSpPr/>
          <p:nvPr/>
        </p:nvSpPr>
        <p:spPr>
          <a:xfrm>
            <a:off x="4173971" y="3080230"/>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3" name="Shape 643"/>
          <p:cNvSpPr/>
          <p:nvPr/>
        </p:nvSpPr>
        <p:spPr>
          <a:xfrm>
            <a:off x="4787586" y="3048749"/>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4" name="Shape 644"/>
          <p:cNvSpPr/>
          <p:nvPr/>
        </p:nvSpPr>
        <p:spPr>
          <a:xfrm>
            <a:off x="4864320" y="2935379"/>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5" name="Shape 645"/>
          <p:cNvSpPr/>
          <p:nvPr/>
        </p:nvSpPr>
        <p:spPr>
          <a:xfrm>
            <a:off x="4553136" y="3417336"/>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6" name="Shape 646"/>
          <p:cNvSpPr/>
          <p:nvPr/>
        </p:nvSpPr>
        <p:spPr>
          <a:xfrm>
            <a:off x="4629871" y="3303967"/>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7" name="Shape 647"/>
          <p:cNvSpPr/>
          <p:nvPr/>
        </p:nvSpPr>
        <p:spPr>
          <a:xfrm>
            <a:off x="5367355" y="2706786"/>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8" name="Shape 648"/>
          <p:cNvSpPr/>
          <p:nvPr/>
        </p:nvSpPr>
        <p:spPr>
          <a:xfrm>
            <a:off x="5444089" y="2593417"/>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49" name="Shape 649"/>
          <p:cNvSpPr/>
          <p:nvPr/>
        </p:nvSpPr>
        <p:spPr>
          <a:xfrm>
            <a:off x="4934047" y="2706786"/>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0" name="Shape 650"/>
          <p:cNvSpPr/>
          <p:nvPr/>
        </p:nvSpPr>
        <p:spPr>
          <a:xfrm>
            <a:off x="5010781" y="2593417"/>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1" name="Shape 651"/>
          <p:cNvSpPr/>
          <p:nvPr/>
        </p:nvSpPr>
        <p:spPr>
          <a:xfrm>
            <a:off x="3541325" y="2785011"/>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2" name="Shape 652"/>
          <p:cNvSpPr/>
          <p:nvPr/>
        </p:nvSpPr>
        <p:spPr>
          <a:xfrm>
            <a:off x="3618059" y="2671642"/>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3" name="Shape 653"/>
          <p:cNvSpPr/>
          <p:nvPr/>
        </p:nvSpPr>
        <p:spPr>
          <a:xfrm>
            <a:off x="3395005" y="2998367"/>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4" name="Shape 654"/>
          <p:cNvSpPr/>
          <p:nvPr/>
        </p:nvSpPr>
        <p:spPr>
          <a:xfrm>
            <a:off x="3471739" y="2884998"/>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5" name="Shape 655"/>
          <p:cNvSpPr/>
          <p:nvPr/>
        </p:nvSpPr>
        <p:spPr>
          <a:xfrm>
            <a:off x="3832053" y="2472824"/>
            <a:ext cx="97875" cy="12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6" name="Shape 656"/>
          <p:cNvSpPr/>
          <p:nvPr/>
        </p:nvSpPr>
        <p:spPr>
          <a:xfrm>
            <a:off x="3908788" y="2359454"/>
            <a:ext cx="114581" cy="133200"/>
          </a:xfrm>
          <a:prstGeom prst="ca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endParaRPr sz="1050"/>
          </a:p>
        </p:txBody>
      </p:sp>
      <p:sp>
        <p:nvSpPr>
          <p:cNvPr id="657" name="Shape 657"/>
          <p:cNvSpPr txBox="1"/>
          <p:nvPr/>
        </p:nvSpPr>
        <p:spPr>
          <a:xfrm>
            <a:off x="425830" y="2226648"/>
            <a:ext cx="2496200" cy="981919"/>
          </a:xfrm>
          <a:prstGeom prst="rect">
            <a:avLst/>
          </a:prstGeom>
          <a:noFill/>
          <a:ln>
            <a:noFill/>
          </a:ln>
        </p:spPr>
        <p:txBody>
          <a:bodyPr spcFirstLastPara="1" wrap="square" lIns="68569" tIns="68569" rIns="68569" bIns="68569" anchor="ctr" anchorCtr="0">
            <a:noAutofit/>
          </a:bodyPr>
          <a:lstStyle/>
          <a:p>
            <a:pPr marL="342892">
              <a:lnSpc>
                <a:spcPct val="115000"/>
              </a:lnSpc>
              <a:spcAft>
                <a:spcPts val="1200"/>
              </a:spcAft>
            </a:pPr>
            <a:r>
              <a:rPr lang="en" b="1" dirty="0">
                <a:solidFill>
                  <a:srgbClr val="008000"/>
                </a:solidFill>
              </a:rPr>
              <a:t>Workload Management</a:t>
            </a:r>
            <a:r>
              <a:rPr lang="en" dirty="0">
                <a:solidFill>
                  <a:srgbClr val="008000"/>
                </a:solidFill>
              </a:rPr>
              <a:t>: </a:t>
            </a:r>
            <a:r>
              <a:rPr lang="en" dirty="0">
                <a:solidFill>
                  <a:srgbClr val="595959"/>
                </a:solidFill>
              </a:rPr>
              <a:t>submission and scheduling of jobs &amp; task</a:t>
            </a:r>
            <a:r>
              <a:rPr lang="en-US" dirty="0">
                <a:solidFill>
                  <a:srgbClr val="595959"/>
                </a:solidFill>
              </a:rPr>
              <a:t>s</a:t>
            </a:r>
            <a:r>
              <a:rPr lang="en-US" b="1" dirty="0">
                <a:solidFill>
                  <a:srgbClr val="595959"/>
                </a:solidFill>
              </a:rPr>
              <a:t>. </a:t>
            </a:r>
            <a:r>
              <a:rPr lang="en-US" b="1" dirty="0" err="1">
                <a:solidFill>
                  <a:srgbClr val="00633B"/>
                </a:solidFill>
              </a:rPr>
              <a:t>PanDA</a:t>
            </a:r>
            <a:endParaRPr lang="en" b="1" dirty="0">
              <a:solidFill>
                <a:srgbClr val="00633B"/>
              </a:solidFill>
            </a:endParaRPr>
          </a:p>
        </p:txBody>
      </p:sp>
      <p:sp>
        <p:nvSpPr>
          <p:cNvPr id="658" name="Shape 658"/>
          <p:cNvSpPr txBox="1"/>
          <p:nvPr/>
        </p:nvSpPr>
        <p:spPr>
          <a:xfrm>
            <a:off x="5987505" y="756416"/>
            <a:ext cx="2537929" cy="832725"/>
          </a:xfrm>
          <a:prstGeom prst="rect">
            <a:avLst/>
          </a:prstGeom>
          <a:noFill/>
          <a:ln>
            <a:noFill/>
          </a:ln>
        </p:spPr>
        <p:txBody>
          <a:bodyPr spcFirstLastPara="1" wrap="square" lIns="68569" tIns="68569" rIns="68569" bIns="68569" anchor="ctr" anchorCtr="0">
            <a:noAutofit/>
          </a:bodyPr>
          <a:lstStyle/>
          <a:p>
            <a:pPr marL="342892">
              <a:lnSpc>
                <a:spcPct val="115000"/>
              </a:lnSpc>
              <a:spcAft>
                <a:spcPts val="1200"/>
              </a:spcAft>
            </a:pPr>
            <a:endParaRPr lang="en" sz="1050" b="1" dirty="0">
              <a:solidFill>
                <a:srgbClr val="800000"/>
              </a:solidFill>
            </a:endParaRPr>
          </a:p>
          <a:p>
            <a:pPr marL="342892">
              <a:lnSpc>
                <a:spcPct val="115000"/>
              </a:lnSpc>
              <a:spcAft>
                <a:spcPts val="1200"/>
              </a:spcAft>
            </a:pPr>
            <a:r>
              <a:rPr lang="en" b="1" dirty="0">
                <a:solidFill>
                  <a:srgbClr val="008000"/>
                </a:solidFill>
              </a:rPr>
              <a:t>Data Management</a:t>
            </a:r>
            <a:r>
              <a:rPr lang="en" dirty="0">
                <a:solidFill>
                  <a:srgbClr val="008000"/>
                </a:solidFill>
              </a:rPr>
              <a:t>: </a:t>
            </a:r>
            <a:r>
              <a:rPr lang="en" dirty="0">
                <a:solidFill>
                  <a:srgbClr val="595959"/>
                </a:solidFill>
              </a:rPr>
              <a:t>bookkeeping and distribution of files &amp; datasets. </a:t>
            </a:r>
            <a:r>
              <a:rPr lang="en" b="1" dirty="0" err="1">
                <a:solidFill>
                  <a:srgbClr val="00633B"/>
                </a:solidFill>
              </a:rPr>
              <a:t>Rucio</a:t>
            </a:r>
            <a:endParaRPr lang="en" b="1" dirty="0">
              <a:solidFill>
                <a:srgbClr val="00633B"/>
              </a:solidFill>
            </a:endParaRPr>
          </a:p>
        </p:txBody>
      </p:sp>
      <p:sp>
        <p:nvSpPr>
          <p:cNvPr id="37" name="Shape 657">
            <a:extLst>
              <a:ext uri="{FF2B5EF4-FFF2-40B4-BE49-F238E27FC236}">
                <a16:creationId xmlns:a16="http://schemas.microsoft.com/office/drawing/2014/main" id="{A17E45FA-8389-DE4D-990C-286E56F0915E}"/>
              </a:ext>
            </a:extLst>
          </p:cNvPr>
          <p:cNvSpPr txBox="1"/>
          <p:nvPr/>
        </p:nvSpPr>
        <p:spPr>
          <a:xfrm>
            <a:off x="450671" y="1023146"/>
            <a:ext cx="2640115" cy="1260445"/>
          </a:xfrm>
          <a:prstGeom prst="rect">
            <a:avLst/>
          </a:prstGeom>
          <a:noFill/>
          <a:ln>
            <a:noFill/>
          </a:ln>
        </p:spPr>
        <p:txBody>
          <a:bodyPr spcFirstLastPara="1" wrap="square" lIns="68569" tIns="68569" rIns="68569" bIns="68569" anchor="ctr" anchorCtr="0">
            <a:noAutofit/>
          </a:bodyPr>
          <a:lstStyle/>
          <a:p>
            <a:pPr marL="342892">
              <a:lnSpc>
                <a:spcPct val="115000"/>
              </a:lnSpc>
              <a:spcAft>
                <a:spcPts val="1200"/>
              </a:spcAft>
            </a:pPr>
            <a:r>
              <a:rPr lang="en" b="1" dirty="0">
                <a:solidFill>
                  <a:srgbClr val="008000"/>
                </a:solidFill>
              </a:rPr>
              <a:t>Workflow Management</a:t>
            </a:r>
            <a:r>
              <a:rPr lang="en" dirty="0">
                <a:solidFill>
                  <a:srgbClr val="008000"/>
                </a:solidFill>
              </a:rPr>
              <a:t>: </a:t>
            </a:r>
            <a:r>
              <a:rPr lang="en" dirty="0">
                <a:solidFill>
                  <a:srgbClr val="595959"/>
                </a:solidFill>
              </a:rPr>
              <a:t>“translates” physicist requests into production tasks. </a:t>
            </a:r>
            <a:r>
              <a:rPr lang="en" b="1" dirty="0">
                <a:solidFill>
                  <a:srgbClr val="00633B"/>
                </a:solidFill>
              </a:rPr>
              <a:t>ProdSys2</a:t>
            </a:r>
          </a:p>
          <a:p>
            <a:pPr marL="342892">
              <a:lnSpc>
                <a:spcPct val="115000"/>
              </a:lnSpc>
              <a:spcAft>
                <a:spcPts val="1200"/>
              </a:spcAft>
            </a:pPr>
            <a:r>
              <a:rPr lang="en" sz="900" dirty="0">
                <a:solidFill>
                  <a:srgbClr val="595959"/>
                </a:solidFill>
              </a:rPr>
              <a:t> </a:t>
            </a:r>
            <a:endParaRPr lang="en" sz="1050" i="1" dirty="0">
              <a:solidFill>
                <a:srgbClr val="FF0000"/>
              </a:solidFill>
            </a:endParaRPr>
          </a:p>
        </p:txBody>
      </p:sp>
      <p:sp>
        <p:nvSpPr>
          <p:cNvPr id="38" name="Shape 657">
            <a:extLst>
              <a:ext uri="{FF2B5EF4-FFF2-40B4-BE49-F238E27FC236}">
                <a16:creationId xmlns:a16="http://schemas.microsoft.com/office/drawing/2014/main" id="{FC462164-8EF6-E44F-991D-77DC2ACB59B7}"/>
              </a:ext>
            </a:extLst>
          </p:cNvPr>
          <p:cNvSpPr txBox="1"/>
          <p:nvPr/>
        </p:nvSpPr>
        <p:spPr>
          <a:xfrm>
            <a:off x="6171823" y="1985898"/>
            <a:ext cx="2461189" cy="1032300"/>
          </a:xfrm>
          <a:prstGeom prst="rect">
            <a:avLst/>
          </a:prstGeom>
          <a:noFill/>
          <a:ln>
            <a:noFill/>
          </a:ln>
        </p:spPr>
        <p:txBody>
          <a:bodyPr spcFirstLastPara="1" wrap="square" lIns="68569" tIns="68569" rIns="68569" bIns="68569" anchor="ctr" anchorCtr="0">
            <a:noAutofit/>
          </a:bodyPr>
          <a:lstStyle/>
          <a:p>
            <a:pPr marL="342892">
              <a:lnSpc>
                <a:spcPct val="115000"/>
              </a:lnSpc>
              <a:spcAft>
                <a:spcPts val="1200"/>
              </a:spcAft>
            </a:pPr>
            <a:r>
              <a:rPr lang="en" b="1" dirty="0">
                <a:solidFill>
                  <a:srgbClr val="008000"/>
                </a:solidFill>
              </a:rPr>
              <a:t>Information System</a:t>
            </a:r>
            <a:r>
              <a:rPr lang="en" dirty="0">
                <a:solidFill>
                  <a:srgbClr val="008000"/>
                </a:solidFill>
              </a:rPr>
              <a:t> </a:t>
            </a:r>
            <a:r>
              <a:rPr lang="en-US" dirty="0">
                <a:solidFill>
                  <a:srgbClr val="008000"/>
                </a:solidFill>
              </a:rPr>
              <a:t> </a:t>
            </a:r>
            <a:r>
              <a:rPr lang="en-US" dirty="0"/>
              <a:t>(ORACLE backend) </a:t>
            </a:r>
            <a:r>
              <a:rPr lang="en" dirty="0">
                <a:solidFill>
                  <a:srgbClr val="595959"/>
                </a:solidFill>
              </a:rPr>
              <a:t>Queues and resources description. </a:t>
            </a:r>
            <a:r>
              <a:rPr lang="en" b="1" dirty="0">
                <a:solidFill>
                  <a:srgbClr val="00633B"/>
                </a:solidFill>
              </a:rPr>
              <a:t>AGIS/CRIC</a:t>
            </a:r>
          </a:p>
        </p:txBody>
      </p:sp>
      <p:pic>
        <p:nvPicPr>
          <p:cNvPr id="3" name="Picture 2">
            <a:extLst>
              <a:ext uri="{FF2B5EF4-FFF2-40B4-BE49-F238E27FC236}">
                <a16:creationId xmlns:a16="http://schemas.microsoft.com/office/drawing/2014/main" id="{7E9CAEAE-929A-2242-8C96-EB8534986BC4}"/>
              </a:ext>
            </a:extLst>
          </p:cNvPr>
          <p:cNvPicPr>
            <a:picLocks noChangeAspect="1"/>
          </p:cNvPicPr>
          <p:nvPr/>
        </p:nvPicPr>
        <p:blipFill>
          <a:blip r:embed="rId5"/>
          <a:stretch>
            <a:fillRect/>
          </a:stretch>
        </p:blipFill>
        <p:spPr>
          <a:xfrm>
            <a:off x="4686906" y="1237703"/>
            <a:ext cx="366781" cy="416796"/>
          </a:xfrm>
          <a:prstGeom prst="rect">
            <a:avLst/>
          </a:prstGeom>
        </p:spPr>
      </p:pic>
      <p:sp>
        <p:nvSpPr>
          <p:cNvPr id="41" name="Shape 657">
            <a:extLst>
              <a:ext uri="{FF2B5EF4-FFF2-40B4-BE49-F238E27FC236}">
                <a16:creationId xmlns:a16="http://schemas.microsoft.com/office/drawing/2014/main" id="{2C1A3E6E-6D09-6D4E-9FD3-CE08CE3BCA57}"/>
              </a:ext>
            </a:extLst>
          </p:cNvPr>
          <p:cNvSpPr txBox="1"/>
          <p:nvPr/>
        </p:nvSpPr>
        <p:spPr>
          <a:xfrm>
            <a:off x="6056442" y="3303967"/>
            <a:ext cx="2368495" cy="1260445"/>
          </a:xfrm>
          <a:prstGeom prst="rect">
            <a:avLst/>
          </a:prstGeom>
          <a:noFill/>
          <a:ln>
            <a:noFill/>
          </a:ln>
        </p:spPr>
        <p:txBody>
          <a:bodyPr spcFirstLastPara="1" wrap="square" lIns="68569" tIns="68569" rIns="68569" bIns="68569" anchor="ctr" anchorCtr="0">
            <a:noAutofit/>
          </a:bodyPr>
          <a:lstStyle/>
          <a:p>
            <a:pPr marL="342892">
              <a:lnSpc>
                <a:spcPct val="115000"/>
              </a:lnSpc>
              <a:spcAft>
                <a:spcPts val="1200"/>
              </a:spcAft>
            </a:pPr>
            <a:r>
              <a:rPr lang="en" b="1" dirty="0">
                <a:solidFill>
                  <a:srgbClr val="008000"/>
                </a:solidFill>
              </a:rPr>
              <a:t>Databases</a:t>
            </a:r>
            <a:r>
              <a:rPr lang="en" dirty="0">
                <a:solidFill>
                  <a:srgbClr val="008000"/>
                </a:solidFill>
              </a:rPr>
              <a:t>:</a:t>
            </a:r>
            <a:r>
              <a:rPr lang="en" dirty="0">
                <a:solidFill>
                  <a:schemeClr val="accent6">
                    <a:lumMod val="75000"/>
                  </a:schemeClr>
                </a:solidFill>
              </a:rPr>
              <a:t> </a:t>
            </a:r>
            <a:r>
              <a:rPr lang="en" dirty="0">
                <a:solidFill>
                  <a:srgbClr val="595959"/>
                </a:solidFill>
              </a:rPr>
              <a:t>Conditions and data processing (ORACLE, </a:t>
            </a:r>
            <a:r>
              <a:rPr lang="en" dirty="0" err="1">
                <a:solidFill>
                  <a:srgbClr val="595959"/>
                </a:solidFill>
              </a:rPr>
              <a:t>mySQL</a:t>
            </a:r>
            <a:r>
              <a:rPr lang="en" dirty="0">
                <a:solidFill>
                  <a:srgbClr val="595959"/>
                </a:solidFill>
              </a:rPr>
              <a:t>, </a:t>
            </a:r>
            <a:r>
              <a:rPr lang="en" dirty="0" err="1">
                <a:solidFill>
                  <a:srgbClr val="595959"/>
                </a:solidFill>
              </a:rPr>
              <a:t>PostgresSQL</a:t>
            </a:r>
            <a:r>
              <a:rPr lang="en" dirty="0">
                <a:solidFill>
                  <a:srgbClr val="595959"/>
                </a:solidFill>
              </a:rPr>
              <a:t>)</a:t>
            </a:r>
          </a:p>
          <a:p>
            <a:pPr marL="342892">
              <a:lnSpc>
                <a:spcPct val="115000"/>
              </a:lnSpc>
              <a:spcAft>
                <a:spcPts val="1200"/>
              </a:spcAft>
            </a:pPr>
            <a:r>
              <a:rPr lang="en" sz="825" dirty="0">
                <a:solidFill>
                  <a:srgbClr val="595959"/>
                </a:solidFill>
              </a:rPr>
              <a:t> </a:t>
            </a:r>
            <a:endParaRPr lang="en" sz="825" i="1" dirty="0">
              <a:solidFill>
                <a:srgbClr val="FF0000"/>
              </a:solidFill>
            </a:endParaRPr>
          </a:p>
        </p:txBody>
      </p:sp>
      <p:sp>
        <p:nvSpPr>
          <p:cNvPr id="42" name="Shape 657">
            <a:extLst>
              <a:ext uri="{FF2B5EF4-FFF2-40B4-BE49-F238E27FC236}">
                <a16:creationId xmlns:a16="http://schemas.microsoft.com/office/drawing/2014/main" id="{DA0BBADF-A070-7748-A3B4-1CDFF9EA2B51}"/>
              </a:ext>
            </a:extLst>
          </p:cNvPr>
          <p:cNvSpPr txBox="1"/>
          <p:nvPr/>
        </p:nvSpPr>
        <p:spPr>
          <a:xfrm>
            <a:off x="297200" y="3463892"/>
            <a:ext cx="2779584" cy="981919"/>
          </a:xfrm>
          <a:prstGeom prst="rect">
            <a:avLst/>
          </a:prstGeom>
          <a:noFill/>
          <a:ln>
            <a:noFill/>
          </a:ln>
        </p:spPr>
        <p:txBody>
          <a:bodyPr spcFirstLastPara="1" wrap="square" lIns="68569" tIns="68569" rIns="68569" bIns="68569" anchor="ctr" anchorCtr="0">
            <a:noAutofit/>
          </a:bodyPr>
          <a:lstStyle/>
          <a:p>
            <a:pPr marL="342892">
              <a:lnSpc>
                <a:spcPct val="115000"/>
              </a:lnSpc>
              <a:spcAft>
                <a:spcPts val="1200"/>
              </a:spcAft>
            </a:pPr>
            <a:r>
              <a:rPr lang="en" b="1" dirty="0">
                <a:solidFill>
                  <a:srgbClr val="008000"/>
                </a:solidFill>
              </a:rPr>
              <a:t>Monitoring and Analytics</a:t>
            </a:r>
            <a:r>
              <a:rPr lang="en" dirty="0">
                <a:solidFill>
                  <a:schemeClr val="accent6">
                    <a:lumMod val="75000"/>
                  </a:schemeClr>
                </a:solidFill>
              </a:rPr>
              <a:t> </a:t>
            </a:r>
            <a:r>
              <a:rPr lang="en" dirty="0">
                <a:solidFill>
                  <a:srgbClr val="595959"/>
                </a:solidFill>
              </a:rPr>
              <a:t>production  jobs &amp; tasks, shares, users. </a:t>
            </a:r>
            <a:r>
              <a:rPr lang="en" b="1" dirty="0" err="1">
                <a:solidFill>
                  <a:srgbClr val="00633B"/>
                </a:solidFill>
              </a:rPr>
              <a:t>BigPanDA</a:t>
            </a:r>
            <a:r>
              <a:rPr lang="en" dirty="0">
                <a:solidFill>
                  <a:srgbClr val="00633B"/>
                </a:solidFill>
              </a:rPr>
              <a:t>,</a:t>
            </a:r>
            <a:r>
              <a:rPr lang="en" dirty="0">
                <a:solidFill>
                  <a:srgbClr val="595959"/>
                </a:solidFill>
              </a:rPr>
              <a:t> </a:t>
            </a:r>
            <a:r>
              <a:rPr lang="en" i="1" dirty="0">
                <a:solidFill>
                  <a:srgbClr val="595959"/>
                </a:solidFill>
              </a:rPr>
              <a:t>Kibana</a:t>
            </a:r>
            <a:endParaRPr lang="en" i="1" dirty="0">
              <a:solidFill>
                <a:srgbClr val="FF0000"/>
              </a:solidFill>
            </a:endParaRPr>
          </a:p>
        </p:txBody>
      </p:sp>
    </p:spTree>
    <p:extLst>
      <p:ext uri="{BB962C8B-B14F-4D97-AF65-F5344CB8AC3E}">
        <p14:creationId xmlns:p14="http://schemas.microsoft.com/office/powerpoint/2010/main" val="4113941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7" name="Picture 6">
            <a:extLst>
              <a:ext uri="{FF2B5EF4-FFF2-40B4-BE49-F238E27FC236}">
                <a16:creationId xmlns:a16="http://schemas.microsoft.com/office/drawing/2014/main" id="{53796E08-8C12-AE4D-A369-124ABD3AE4E0}"/>
              </a:ext>
            </a:extLst>
          </p:cNvPr>
          <p:cNvPicPr>
            <a:picLocks noChangeAspect="1"/>
          </p:cNvPicPr>
          <p:nvPr/>
        </p:nvPicPr>
        <p:blipFill>
          <a:blip r:embed="rId3"/>
          <a:stretch>
            <a:fillRect/>
          </a:stretch>
        </p:blipFill>
        <p:spPr>
          <a:xfrm>
            <a:off x="64140" y="3997787"/>
            <a:ext cx="1906552" cy="938555"/>
          </a:xfrm>
          <a:prstGeom prst="rect">
            <a:avLst/>
          </a:prstGeom>
        </p:spPr>
      </p:pic>
      <p:sp>
        <p:nvSpPr>
          <p:cNvPr id="306" name="Shape 306"/>
          <p:cNvSpPr/>
          <p:nvPr/>
        </p:nvSpPr>
        <p:spPr>
          <a:xfrm>
            <a:off x="3026154" y="3567272"/>
            <a:ext cx="618525" cy="4239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endParaRPr sz="750"/>
          </a:p>
        </p:txBody>
      </p:sp>
      <p:sp>
        <p:nvSpPr>
          <p:cNvPr id="308" name="Shape 308"/>
          <p:cNvSpPr/>
          <p:nvPr/>
        </p:nvSpPr>
        <p:spPr>
          <a:xfrm>
            <a:off x="5017417" y="1818000"/>
            <a:ext cx="618525" cy="818100"/>
          </a:xfrm>
          <a:prstGeom prst="can">
            <a:avLst>
              <a:gd name="adj" fmla="val 25000"/>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750"/>
              <a:t>PanDA DB</a:t>
            </a:r>
          </a:p>
        </p:txBody>
      </p:sp>
      <p:sp>
        <p:nvSpPr>
          <p:cNvPr id="309" name="Shape 309"/>
          <p:cNvSpPr/>
          <p:nvPr/>
        </p:nvSpPr>
        <p:spPr>
          <a:xfrm>
            <a:off x="4015690" y="2002800"/>
            <a:ext cx="475425" cy="4485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JEDI</a:t>
            </a:r>
          </a:p>
        </p:txBody>
      </p:sp>
      <p:cxnSp>
        <p:nvCxnSpPr>
          <p:cNvPr id="310" name="Shape 310"/>
          <p:cNvCxnSpPr>
            <a:stCxn id="309" idx="3"/>
            <a:endCxn id="308" idx="2"/>
          </p:cNvCxnSpPr>
          <p:nvPr/>
        </p:nvCxnSpPr>
        <p:spPr>
          <a:xfrm>
            <a:off x="4491115" y="2227050"/>
            <a:ext cx="526275" cy="0"/>
          </a:xfrm>
          <a:prstGeom prst="straightConnector1">
            <a:avLst/>
          </a:prstGeom>
          <a:noFill/>
          <a:ln w="9525" cap="flat" cmpd="sng">
            <a:solidFill>
              <a:schemeClr val="dk2"/>
            </a:solidFill>
            <a:prstDash val="solid"/>
            <a:round/>
            <a:headEnd type="triangle" w="lg" len="lg"/>
            <a:tailEnd type="triangle" w="lg" len="lg"/>
          </a:ln>
        </p:spPr>
      </p:cxnSp>
      <p:sp>
        <p:nvSpPr>
          <p:cNvPr id="311" name="Shape 311"/>
          <p:cNvSpPr/>
          <p:nvPr/>
        </p:nvSpPr>
        <p:spPr>
          <a:xfrm>
            <a:off x="2973121" y="1832400"/>
            <a:ext cx="585450" cy="789300"/>
          </a:xfrm>
          <a:prstGeom prst="can">
            <a:avLst>
              <a:gd name="adj" fmla="val 25000"/>
            </a:avLst>
          </a:prstGeom>
          <a:solidFill>
            <a:srgbClr val="F9CB9C"/>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750"/>
              <a:t>DEFT  DB</a:t>
            </a:r>
          </a:p>
        </p:txBody>
      </p:sp>
      <p:sp>
        <p:nvSpPr>
          <p:cNvPr id="312" name="Shape 312"/>
          <p:cNvSpPr/>
          <p:nvPr/>
        </p:nvSpPr>
        <p:spPr>
          <a:xfrm>
            <a:off x="1800058" y="2015100"/>
            <a:ext cx="715949" cy="423900"/>
          </a:xfrm>
          <a:prstGeom prst="roundRect">
            <a:avLst>
              <a:gd name="adj" fmla="val 16667"/>
            </a:avLst>
          </a:prstGeom>
          <a:solidFill>
            <a:srgbClr val="F9CB9C"/>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dirty="0"/>
              <a:t>ProdSys2/ DEFT</a:t>
            </a:r>
          </a:p>
        </p:txBody>
      </p:sp>
      <p:cxnSp>
        <p:nvCxnSpPr>
          <p:cNvPr id="313" name="Shape 313"/>
          <p:cNvCxnSpPr>
            <a:stCxn id="311" idx="4"/>
            <a:endCxn id="309" idx="1"/>
          </p:cNvCxnSpPr>
          <p:nvPr/>
        </p:nvCxnSpPr>
        <p:spPr>
          <a:xfrm>
            <a:off x="3558571" y="2227050"/>
            <a:ext cx="457200" cy="0"/>
          </a:xfrm>
          <a:prstGeom prst="straightConnector1">
            <a:avLst/>
          </a:prstGeom>
          <a:noFill/>
          <a:ln w="9525" cap="flat" cmpd="sng">
            <a:solidFill>
              <a:schemeClr val="dk2"/>
            </a:solidFill>
            <a:prstDash val="solid"/>
            <a:round/>
            <a:headEnd type="triangle" w="lg" len="lg"/>
            <a:tailEnd type="triangle" w="lg" len="lg"/>
          </a:ln>
        </p:spPr>
      </p:cxnSp>
      <p:cxnSp>
        <p:nvCxnSpPr>
          <p:cNvPr id="314" name="Shape 314"/>
          <p:cNvCxnSpPr>
            <a:stCxn id="312" idx="3"/>
            <a:endCxn id="311" idx="2"/>
          </p:cNvCxnSpPr>
          <p:nvPr/>
        </p:nvCxnSpPr>
        <p:spPr>
          <a:xfrm>
            <a:off x="2516007" y="2227050"/>
            <a:ext cx="457115" cy="0"/>
          </a:xfrm>
          <a:prstGeom prst="straightConnector1">
            <a:avLst/>
          </a:prstGeom>
          <a:noFill/>
          <a:ln w="9525" cap="flat" cmpd="sng">
            <a:solidFill>
              <a:schemeClr val="dk2"/>
            </a:solidFill>
            <a:prstDash val="solid"/>
            <a:round/>
            <a:headEnd type="triangle" w="lg" len="lg"/>
            <a:tailEnd type="triangle" w="lg" len="lg"/>
          </a:ln>
        </p:spPr>
      </p:cxnSp>
      <p:sp>
        <p:nvSpPr>
          <p:cNvPr id="315" name="Shape 315"/>
          <p:cNvSpPr/>
          <p:nvPr/>
        </p:nvSpPr>
        <p:spPr>
          <a:xfrm>
            <a:off x="6162246" y="2015100"/>
            <a:ext cx="640575" cy="4239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PanDA server</a:t>
            </a:r>
          </a:p>
        </p:txBody>
      </p:sp>
      <p:cxnSp>
        <p:nvCxnSpPr>
          <p:cNvPr id="316" name="Shape 316"/>
          <p:cNvCxnSpPr>
            <a:stCxn id="308" idx="4"/>
            <a:endCxn id="315" idx="1"/>
          </p:cNvCxnSpPr>
          <p:nvPr/>
        </p:nvCxnSpPr>
        <p:spPr>
          <a:xfrm>
            <a:off x="5635942" y="2227050"/>
            <a:ext cx="526275" cy="0"/>
          </a:xfrm>
          <a:prstGeom prst="straightConnector1">
            <a:avLst/>
          </a:prstGeom>
          <a:noFill/>
          <a:ln w="9525" cap="flat" cmpd="sng">
            <a:solidFill>
              <a:schemeClr val="dk2"/>
            </a:solidFill>
            <a:prstDash val="solid"/>
            <a:round/>
            <a:headEnd type="triangle" w="lg" len="lg"/>
            <a:tailEnd type="triangle" w="lg" len="lg"/>
          </a:ln>
        </p:spPr>
      </p:cxnSp>
      <p:sp>
        <p:nvSpPr>
          <p:cNvPr id="317" name="Shape 317"/>
          <p:cNvSpPr/>
          <p:nvPr/>
        </p:nvSpPr>
        <p:spPr>
          <a:xfrm>
            <a:off x="1473506" y="3722002"/>
            <a:ext cx="1235898" cy="1221587"/>
          </a:xfrm>
          <a:prstGeom prst="cloud">
            <a:avLst/>
          </a:prstGeom>
          <a:solidFill>
            <a:srgbClr val="FFFFFF"/>
          </a:solidFill>
          <a:ln w="9525" cap="flat" cmpd="sng">
            <a:solidFill>
              <a:schemeClr val="dk2"/>
            </a:solidFill>
            <a:prstDash val="dot"/>
            <a:round/>
            <a:headEnd type="none" w="med" len="med"/>
            <a:tailEnd type="none" w="med" len="med"/>
          </a:ln>
        </p:spPr>
        <p:txBody>
          <a:bodyPr wrap="square" lIns="68569" tIns="68569" rIns="68569" bIns="68569" anchor="ctr" anchorCtr="0">
            <a:noAutofit/>
          </a:bodyPr>
          <a:lstStyle/>
          <a:p>
            <a:endParaRPr sz="1050"/>
          </a:p>
        </p:txBody>
      </p:sp>
      <p:sp>
        <p:nvSpPr>
          <p:cNvPr id="318" name="Shape 318"/>
          <p:cNvSpPr/>
          <p:nvPr/>
        </p:nvSpPr>
        <p:spPr>
          <a:xfrm>
            <a:off x="3807994" y="3636125"/>
            <a:ext cx="1235898" cy="1305396"/>
          </a:xfrm>
          <a:prstGeom prst="cloud">
            <a:avLst/>
          </a:prstGeom>
          <a:solidFill>
            <a:srgbClr val="FFFFFF"/>
          </a:solidFill>
          <a:ln w="9525" cap="flat" cmpd="sng">
            <a:solidFill>
              <a:schemeClr val="dk2"/>
            </a:solidFill>
            <a:prstDash val="dot"/>
            <a:round/>
            <a:headEnd type="none" w="med" len="med"/>
            <a:tailEnd type="none" w="med" len="med"/>
          </a:ln>
        </p:spPr>
        <p:txBody>
          <a:bodyPr wrap="square" lIns="68569" tIns="68569" rIns="68569" bIns="68569" anchor="ctr" anchorCtr="0">
            <a:noAutofit/>
          </a:bodyPr>
          <a:lstStyle/>
          <a:p>
            <a:endParaRPr sz="1050"/>
          </a:p>
        </p:txBody>
      </p:sp>
      <p:sp>
        <p:nvSpPr>
          <p:cNvPr id="319" name="Shape 319"/>
          <p:cNvSpPr/>
          <p:nvPr/>
        </p:nvSpPr>
        <p:spPr>
          <a:xfrm>
            <a:off x="5304413" y="3651351"/>
            <a:ext cx="1235898" cy="1274940"/>
          </a:xfrm>
          <a:prstGeom prst="cloud">
            <a:avLst/>
          </a:prstGeom>
          <a:solidFill>
            <a:srgbClr val="FFFFFF"/>
          </a:solidFill>
          <a:ln w="9525" cap="flat" cmpd="sng">
            <a:solidFill>
              <a:schemeClr val="dk2"/>
            </a:solidFill>
            <a:prstDash val="dot"/>
            <a:round/>
            <a:headEnd type="none" w="med" len="med"/>
            <a:tailEnd type="none" w="med" len="med"/>
          </a:ln>
        </p:spPr>
        <p:txBody>
          <a:bodyPr wrap="square" lIns="68569" tIns="68569" rIns="68569" bIns="68569" anchor="ctr" anchorCtr="0">
            <a:noAutofit/>
          </a:bodyPr>
          <a:lstStyle/>
          <a:p>
            <a:endParaRPr sz="1050"/>
          </a:p>
        </p:txBody>
      </p:sp>
      <p:pic>
        <p:nvPicPr>
          <p:cNvPr id="320" name="Shape 320"/>
          <p:cNvPicPr preferRelativeResize="0"/>
          <p:nvPr/>
        </p:nvPicPr>
        <p:blipFill>
          <a:blip r:embed="rId4">
            <a:alphaModFix/>
          </a:blip>
          <a:stretch>
            <a:fillRect/>
          </a:stretch>
        </p:blipFill>
        <p:spPr>
          <a:xfrm>
            <a:off x="7037666" y="3922800"/>
            <a:ext cx="861147" cy="634924"/>
          </a:xfrm>
          <a:prstGeom prst="rect">
            <a:avLst/>
          </a:prstGeom>
          <a:noFill/>
          <a:ln>
            <a:noFill/>
          </a:ln>
        </p:spPr>
      </p:pic>
      <p:sp>
        <p:nvSpPr>
          <p:cNvPr id="321" name="Shape 321"/>
          <p:cNvSpPr/>
          <p:nvPr/>
        </p:nvSpPr>
        <p:spPr>
          <a:xfrm>
            <a:off x="5547827" y="3508175"/>
            <a:ext cx="836325" cy="2670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750"/>
              <a:t>ARC interface</a:t>
            </a:r>
          </a:p>
        </p:txBody>
      </p:sp>
      <p:pic>
        <p:nvPicPr>
          <p:cNvPr id="322" name="Shape 322"/>
          <p:cNvPicPr preferRelativeResize="0"/>
          <p:nvPr/>
        </p:nvPicPr>
        <p:blipFill rotWithShape="1">
          <a:blip r:embed="rId5">
            <a:alphaModFix/>
          </a:blip>
          <a:srcRect t="10621" r="7140" b="20226"/>
          <a:stretch/>
        </p:blipFill>
        <p:spPr>
          <a:xfrm>
            <a:off x="5789027" y="4164500"/>
            <a:ext cx="353924" cy="496449"/>
          </a:xfrm>
          <a:prstGeom prst="rect">
            <a:avLst/>
          </a:prstGeom>
          <a:noFill/>
          <a:ln>
            <a:noFill/>
          </a:ln>
        </p:spPr>
      </p:pic>
      <p:pic>
        <p:nvPicPr>
          <p:cNvPr id="323" name="Shape 323"/>
          <p:cNvPicPr preferRelativeResize="0"/>
          <p:nvPr/>
        </p:nvPicPr>
        <p:blipFill rotWithShape="1">
          <a:blip r:embed="rId5">
            <a:alphaModFix/>
          </a:blip>
          <a:srcRect t="10621" r="7140" b="20226"/>
          <a:stretch/>
        </p:blipFill>
        <p:spPr>
          <a:xfrm>
            <a:off x="4252061" y="4131950"/>
            <a:ext cx="353924" cy="496449"/>
          </a:xfrm>
          <a:prstGeom prst="rect">
            <a:avLst/>
          </a:prstGeom>
          <a:noFill/>
          <a:ln>
            <a:noFill/>
          </a:ln>
        </p:spPr>
      </p:pic>
      <p:pic>
        <p:nvPicPr>
          <p:cNvPr id="324" name="Shape 324"/>
          <p:cNvPicPr preferRelativeResize="0"/>
          <p:nvPr/>
        </p:nvPicPr>
        <p:blipFill rotWithShape="1">
          <a:blip r:embed="rId5">
            <a:alphaModFix/>
          </a:blip>
          <a:srcRect t="10621" r="7140" b="20226"/>
          <a:stretch/>
        </p:blipFill>
        <p:spPr>
          <a:xfrm>
            <a:off x="1893227" y="4077212"/>
            <a:ext cx="353924" cy="496449"/>
          </a:xfrm>
          <a:prstGeom prst="rect">
            <a:avLst/>
          </a:prstGeom>
          <a:noFill/>
          <a:ln>
            <a:noFill/>
          </a:ln>
        </p:spPr>
      </p:pic>
      <p:sp>
        <p:nvSpPr>
          <p:cNvPr id="325" name="Shape 325"/>
          <p:cNvSpPr/>
          <p:nvPr/>
        </p:nvSpPr>
        <p:spPr>
          <a:xfrm>
            <a:off x="5761013" y="3979550"/>
            <a:ext cx="409950" cy="2670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pilot</a:t>
            </a:r>
          </a:p>
        </p:txBody>
      </p:sp>
      <p:sp>
        <p:nvSpPr>
          <p:cNvPr id="326" name="Shape 326"/>
          <p:cNvSpPr/>
          <p:nvPr/>
        </p:nvSpPr>
        <p:spPr>
          <a:xfrm>
            <a:off x="2944050" y="3625773"/>
            <a:ext cx="650700" cy="435900"/>
          </a:xfrm>
          <a:prstGeom prst="roundRect">
            <a:avLst>
              <a:gd name="adj" fmla="val 16667"/>
            </a:avLst>
          </a:prstGeom>
          <a:solidFill>
            <a:srgbClr val="EAD1DC"/>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750"/>
              <a:t>Pilot scheduler</a:t>
            </a:r>
          </a:p>
        </p:txBody>
      </p:sp>
      <p:sp>
        <p:nvSpPr>
          <p:cNvPr id="327" name="Shape 327"/>
          <p:cNvSpPr/>
          <p:nvPr/>
        </p:nvSpPr>
        <p:spPr>
          <a:xfrm>
            <a:off x="4224047" y="3907675"/>
            <a:ext cx="409950" cy="2670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pilot</a:t>
            </a:r>
          </a:p>
        </p:txBody>
      </p:sp>
      <p:sp>
        <p:nvSpPr>
          <p:cNvPr id="328" name="Shape 328"/>
          <p:cNvSpPr/>
          <p:nvPr/>
        </p:nvSpPr>
        <p:spPr>
          <a:xfrm>
            <a:off x="1865213" y="3896037"/>
            <a:ext cx="409950" cy="2670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pilot</a:t>
            </a:r>
          </a:p>
        </p:txBody>
      </p:sp>
      <p:sp>
        <p:nvSpPr>
          <p:cNvPr id="329" name="Shape 329"/>
          <p:cNvSpPr txBox="1"/>
          <p:nvPr/>
        </p:nvSpPr>
        <p:spPr>
          <a:xfrm>
            <a:off x="2283939" y="4229392"/>
            <a:ext cx="962657" cy="426900"/>
          </a:xfrm>
          <a:prstGeom prst="rect">
            <a:avLst/>
          </a:prstGeom>
          <a:noFill/>
          <a:ln>
            <a:noFill/>
          </a:ln>
        </p:spPr>
        <p:txBody>
          <a:bodyPr wrap="square" lIns="68569" tIns="68569" rIns="68569" bIns="68569" anchor="t" anchorCtr="0">
            <a:noAutofit/>
          </a:bodyPr>
          <a:lstStyle/>
          <a:p>
            <a:r>
              <a:rPr lang="en" sz="1050" dirty="0"/>
              <a:t>EGEE/EGI</a:t>
            </a:r>
          </a:p>
        </p:txBody>
      </p:sp>
      <p:sp>
        <p:nvSpPr>
          <p:cNvPr id="330" name="Shape 330"/>
          <p:cNvSpPr txBox="1"/>
          <p:nvPr/>
        </p:nvSpPr>
        <p:spPr>
          <a:xfrm>
            <a:off x="4704472" y="4108049"/>
            <a:ext cx="599288" cy="426900"/>
          </a:xfrm>
          <a:prstGeom prst="rect">
            <a:avLst/>
          </a:prstGeom>
          <a:noFill/>
          <a:ln>
            <a:noFill/>
          </a:ln>
        </p:spPr>
        <p:txBody>
          <a:bodyPr wrap="square" lIns="68569" tIns="68569" rIns="68569" bIns="68569" anchor="t" anchorCtr="0">
            <a:noAutofit/>
          </a:bodyPr>
          <a:lstStyle/>
          <a:p>
            <a:r>
              <a:rPr lang="en" sz="1050" dirty="0"/>
              <a:t>OSG</a:t>
            </a:r>
          </a:p>
        </p:txBody>
      </p:sp>
      <p:sp>
        <p:nvSpPr>
          <p:cNvPr id="331" name="Shape 331"/>
          <p:cNvSpPr txBox="1"/>
          <p:nvPr/>
        </p:nvSpPr>
        <p:spPr>
          <a:xfrm>
            <a:off x="6242968" y="4080118"/>
            <a:ext cx="648103" cy="426900"/>
          </a:xfrm>
          <a:prstGeom prst="rect">
            <a:avLst/>
          </a:prstGeom>
          <a:noFill/>
          <a:ln>
            <a:noFill/>
          </a:ln>
        </p:spPr>
        <p:txBody>
          <a:bodyPr wrap="square" lIns="68569" tIns="68569" rIns="68569" bIns="68569" anchor="t" anchorCtr="0">
            <a:noAutofit/>
          </a:bodyPr>
          <a:lstStyle/>
          <a:p>
            <a:r>
              <a:rPr lang="en" sz="1050" dirty="0"/>
              <a:t>NDGF</a:t>
            </a:r>
          </a:p>
        </p:txBody>
      </p:sp>
      <p:cxnSp>
        <p:nvCxnSpPr>
          <p:cNvPr id="332" name="Shape 332"/>
          <p:cNvCxnSpPr>
            <a:stCxn id="326" idx="1"/>
            <a:endCxn id="328" idx="3"/>
          </p:cNvCxnSpPr>
          <p:nvPr/>
        </p:nvCxnSpPr>
        <p:spPr>
          <a:xfrm flipH="1">
            <a:off x="2275126" y="3843723"/>
            <a:ext cx="668925" cy="185700"/>
          </a:xfrm>
          <a:prstGeom prst="straightConnector1">
            <a:avLst/>
          </a:prstGeom>
          <a:noFill/>
          <a:ln w="9525" cap="flat" cmpd="sng">
            <a:solidFill>
              <a:schemeClr val="dk2"/>
            </a:solidFill>
            <a:prstDash val="solid"/>
            <a:round/>
            <a:headEnd type="none" w="lg" len="lg"/>
            <a:tailEnd type="triangle" w="lg" len="lg"/>
          </a:ln>
        </p:spPr>
      </p:cxnSp>
      <p:cxnSp>
        <p:nvCxnSpPr>
          <p:cNvPr id="333" name="Shape 333"/>
          <p:cNvCxnSpPr>
            <a:stCxn id="326" idx="3"/>
            <a:endCxn id="327" idx="1"/>
          </p:cNvCxnSpPr>
          <p:nvPr/>
        </p:nvCxnSpPr>
        <p:spPr>
          <a:xfrm>
            <a:off x="3594752" y="3843723"/>
            <a:ext cx="629325" cy="197400"/>
          </a:xfrm>
          <a:prstGeom prst="straightConnector1">
            <a:avLst/>
          </a:prstGeom>
          <a:noFill/>
          <a:ln w="9525" cap="flat" cmpd="sng">
            <a:solidFill>
              <a:schemeClr val="dk2"/>
            </a:solidFill>
            <a:prstDash val="solid"/>
            <a:round/>
            <a:headEnd type="none" w="lg" len="lg"/>
            <a:tailEnd type="triangle" w="lg" len="lg"/>
          </a:ln>
        </p:spPr>
      </p:cxnSp>
      <p:sp>
        <p:nvSpPr>
          <p:cNvPr id="334" name="Shape 334"/>
          <p:cNvSpPr txBox="1"/>
          <p:nvPr/>
        </p:nvSpPr>
        <p:spPr>
          <a:xfrm>
            <a:off x="1657446" y="4502512"/>
            <a:ext cx="753975" cy="426900"/>
          </a:xfrm>
          <a:prstGeom prst="rect">
            <a:avLst/>
          </a:prstGeom>
          <a:noFill/>
          <a:ln>
            <a:noFill/>
          </a:ln>
        </p:spPr>
        <p:txBody>
          <a:bodyPr wrap="square" lIns="68569" tIns="68569" rIns="68569" bIns="68569" anchor="t" anchorCtr="0">
            <a:noAutofit/>
          </a:bodyPr>
          <a:lstStyle/>
          <a:p>
            <a:r>
              <a:rPr lang="en" sz="750"/>
              <a:t>Worker nodes</a:t>
            </a:r>
          </a:p>
        </p:txBody>
      </p:sp>
      <p:cxnSp>
        <p:nvCxnSpPr>
          <p:cNvPr id="335" name="Shape 335"/>
          <p:cNvCxnSpPr>
            <a:stCxn id="315" idx="2"/>
            <a:endCxn id="328" idx="0"/>
          </p:cNvCxnSpPr>
          <p:nvPr/>
        </p:nvCxnSpPr>
        <p:spPr>
          <a:xfrm flipH="1">
            <a:off x="2070281" y="2439000"/>
            <a:ext cx="4412250" cy="1457100"/>
          </a:xfrm>
          <a:prstGeom prst="straightConnector1">
            <a:avLst/>
          </a:prstGeom>
          <a:noFill/>
          <a:ln w="9525" cap="flat" cmpd="sng">
            <a:solidFill>
              <a:schemeClr val="dk2"/>
            </a:solidFill>
            <a:prstDash val="solid"/>
            <a:round/>
            <a:headEnd type="none" w="lg" len="lg"/>
            <a:tailEnd type="triangle" w="lg" len="lg"/>
          </a:ln>
        </p:spPr>
      </p:cxnSp>
      <p:cxnSp>
        <p:nvCxnSpPr>
          <p:cNvPr id="336" name="Shape 336"/>
          <p:cNvCxnSpPr>
            <a:stCxn id="315" idx="2"/>
            <a:endCxn id="327" idx="0"/>
          </p:cNvCxnSpPr>
          <p:nvPr/>
        </p:nvCxnSpPr>
        <p:spPr>
          <a:xfrm flipH="1">
            <a:off x="4428956" y="2439000"/>
            <a:ext cx="2053575" cy="1468800"/>
          </a:xfrm>
          <a:prstGeom prst="straightConnector1">
            <a:avLst/>
          </a:prstGeom>
          <a:noFill/>
          <a:ln w="9525" cap="flat" cmpd="sng">
            <a:solidFill>
              <a:schemeClr val="dk2"/>
            </a:solidFill>
            <a:prstDash val="solid"/>
            <a:round/>
            <a:headEnd type="none" w="lg" len="lg"/>
            <a:tailEnd type="triangle" w="lg" len="lg"/>
          </a:ln>
        </p:spPr>
      </p:cxnSp>
      <p:cxnSp>
        <p:nvCxnSpPr>
          <p:cNvPr id="337" name="Shape 337"/>
          <p:cNvCxnSpPr>
            <a:stCxn id="315" idx="2"/>
            <a:endCxn id="321" idx="0"/>
          </p:cNvCxnSpPr>
          <p:nvPr/>
        </p:nvCxnSpPr>
        <p:spPr>
          <a:xfrm flipH="1">
            <a:off x="5965931" y="2439000"/>
            <a:ext cx="516600" cy="1069200"/>
          </a:xfrm>
          <a:prstGeom prst="straightConnector1">
            <a:avLst/>
          </a:prstGeom>
          <a:noFill/>
          <a:ln w="9525" cap="flat" cmpd="sng">
            <a:solidFill>
              <a:schemeClr val="dk2"/>
            </a:solidFill>
            <a:prstDash val="solid"/>
            <a:round/>
            <a:headEnd type="none" w="lg" len="lg"/>
            <a:tailEnd type="triangle" w="lg" len="lg"/>
          </a:ln>
        </p:spPr>
      </p:cxnSp>
      <p:sp>
        <p:nvSpPr>
          <p:cNvPr id="338" name="Shape 338"/>
          <p:cNvSpPr txBox="1"/>
          <p:nvPr/>
        </p:nvSpPr>
        <p:spPr>
          <a:xfrm>
            <a:off x="7964847" y="4007295"/>
            <a:ext cx="585450" cy="426900"/>
          </a:xfrm>
          <a:prstGeom prst="rect">
            <a:avLst/>
          </a:prstGeom>
          <a:noFill/>
          <a:ln>
            <a:noFill/>
          </a:ln>
        </p:spPr>
        <p:txBody>
          <a:bodyPr wrap="square" lIns="68569" tIns="68569" rIns="68569" bIns="68569" anchor="t" anchorCtr="0">
            <a:noAutofit/>
          </a:bodyPr>
          <a:lstStyle/>
          <a:p>
            <a:r>
              <a:rPr lang="en" sz="1050" dirty="0"/>
              <a:t>HPCs</a:t>
            </a:r>
          </a:p>
        </p:txBody>
      </p:sp>
      <p:sp>
        <p:nvSpPr>
          <p:cNvPr id="339" name="Shape 339"/>
          <p:cNvSpPr/>
          <p:nvPr/>
        </p:nvSpPr>
        <p:spPr>
          <a:xfrm>
            <a:off x="7396425" y="3740295"/>
            <a:ext cx="409950" cy="2670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pilot</a:t>
            </a:r>
          </a:p>
        </p:txBody>
      </p:sp>
      <p:cxnSp>
        <p:nvCxnSpPr>
          <p:cNvPr id="340" name="Shape 340"/>
          <p:cNvCxnSpPr>
            <a:stCxn id="315" idx="2"/>
            <a:endCxn id="339" idx="0"/>
          </p:cNvCxnSpPr>
          <p:nvPr/>
        </p:nvCxnSpPr>
        <p:spPr>
          <a:xfrm>
            <a:off x="6482532" y="2439001"/>
            <a:ext cx="1118868" cy="1301295"/>
          </a:xfrm>
          <a:prstGeom prst="straightConnector1">
            <a:avLst/>
          </a:prstGeom>
          <a:noFill/>
          <a:ln w="9525" cap="flat" cmpd="sng">
            <a:solidFill>
              <a:schemeClr val="dk2"/>
            </a:solidFill>
            <a:prstDash val="solid"/>
            <a:round/>
            <a:headEnd type="none" w="lg" len="lg"/>
            <a:tailEnd type="triangle" w="lg" len="lg"/>
          </a:ln>
        </p:spPr>
      </p:cxnSp>
      <p:pic>
        <p:nvPicPr>
          <p:cNvPr id="341" name="Shape 341"/>
          <p:cNvPicPr preferRelativeResize="0"/>
          <p:nvPr/>
        </p:nvPicPr>
        <p:blipFill>
          <a:blip r:embed="rId6">
            <a:alphaModFix/>
          </a:blip>
          <a:stretch>
            <a:fillRect/>
          </a:stretch>
        </p:blipFill>
        <p:spPr>
          <a:xfrm>
            <a:off x="1873633" y="863400"/>
            <a:ext cx="585449" cy="587461"/>
          </a:xfrm>
          <a:prstGeom prst="rect">
            <a:avLst/>
          </a:prstGeom>
          <a:noFill/>
          <a:ln>
            <a:noFill/>
          </a:ln>
        </p:spPr>
      </p:pic>
      <p:cxnSp>
        <p:nvCxnSpPr>
          <p:cNvPr id="342" name="Shape 342"/>
          <p:cNvCxnSpPr>
            <a:stCxn id="341" idx="2"/>
            <a:endCxn id="312" idx="0"/>
          </p:cNvCxnSpPr>
          <p:nvPr/>
        </p:nvCxnSpPr>
        <p:spPr>
          <a:xfrm flipH="1">
            <a:off x="2158033" y="1450861"/>
            <a:ext cx="8325" cy="564239"/>
          </a:xfrm>
          <a:prstGeom prst="straightConnector1">
            <a:avLst/>
          </a:prstGeom>
          <a:noFill/>
          <a:ln w="9525" cap="flat" cmpd="sng">
            <a:solidFill>
              <a:schemeClr val="dk2"/>
            </a:solidFill>
            <a:prstDash val="solid"/>
            <a:round/>
            <a:headEnd type="none" w="lg" len="lg"/>
            <a:tailEnd type="triangle" w="lg" len="lg"/>
          </a:ln>
        </p:spPr>
      </p:cxnSp>
      <p:sp>
        <p:nvSpPr>
          <p:cNvPr id="343" name="Shape 343"/>
          <p:cNvSpPr txBox="1"/>
          <p:nvPr/>
        </p:nvSpPr>
        <p:spPr>
          <a:xfrm>
            <a:off x="1855440" y="451224"/>
            <a:ext cx="795150" cy="426900"/>
          </a:xfrm>
          <a:prstGeom prst="rect">
            <a:avLst/>
          </a:prstGeom>
          <a:noFill/>
          <a:ln>
            <a:noFill/>
          </a:ln>
        </p:spPr>
        <p:txBody>
          <a:bodyPr wrap="square" lIns="68569" tIns="68569" rIns="68569" bIns="68569" anchor="t" anchorCtr="0">
            <a:noAutofit/>
          </a:bodyPr>
          <a:lstStyle/>
          <a:p>
            <a:r>
              <a:rPr lang="en" sz="750" dirty="0"/>
              <a:t>Physics Group</a:t>
            </a:r>
          </a:p>
          <a:p>
            <a:r>
              <a:rPr lang="en" sz="750" dirty="0"/>
              <a:t>production requests</a:t>
            </a:r>
          </a:p>
        </p:txBody>
      </p:sp>
      <p:cxnSp>
        <p:nvCxnSpPr>
          <p:cNvPr id="344" name="Shape 344"/>
          <p:cNvCxnSpPr>
            <a:stCxn id="321" idx="2"/>
            <a:endCxn id="325" idx="0"/>
          </p:cNvCxnSpPr>
          <p:nvPr/>
        </p:nvCxnSpPr>
        <p:spPr>
          <a:xfrm>
            <a:off x="5965988" y="3775175"/>
            <a:ext cx="0" cy="204300"/>
          </a:xfrm>
          <a:prstGeom prst="straightConnector1">
            <a:avLst/>
          </a:prstGeom>
          <a:noFill/>
          <a:ln w="9525" cap="flat" cmpd="sng">
            <a:solidFill>
              <a:schemeClr val="dk2"/>
            </a:solidFill>
            <a:prstDash val="solid"/>
            <a:round/>
            <a:headEnd type="none" w="lg" len="lg"/>
            <a:tailEnd type="triangle" w="lg" len="lg"/>
          </a:ln>
        </p:spPr>
      </p:cxnSp>
      <p:sp>
        <p:nvSpPr>
          <p:cNvPr id="345" name="Shape 345"/>
          <p:cNvSpPr txBox="1"/>
          <p:nvPr/>
        </p:nvSpPr>
        <p:spPr>
          <a:xfrm>
            <a:off x="2393747" y="3831475"/>
            <a:ext cx="582217" cy="267000"/>
          </a:xfrm>
          <a:prstGeom prst="rect">
            <a:avLst/>
          </a:prstGeom>
          <a:noFill/>
          <a:ln>
            <a:noFill/>
          </a:ln>
        </p:spPr>
        <p:txBody>
          <a:bodyPr wrap="square" lIns="68569" tIns="68569" rIns="68569" bIns="68569" anchor="t" anchorCtr="0">
            <a:noAutofit/>
          </a:bodyPr>
          <a:lstStyle/>
          <a:p>
            <a:r>
              <a:rPr lang="en" sz="750"/>
              <a:t>condor-g</a:t>
            </a:r>
          </a:p>
        </p:txBody>
      </p:sp>
      <p:sp>
        <p:nvSpPr>
          <p:cNvPr id="347" name="Shape 347"/>
          <p:cNvSpPr/>
          <p:nvPr/>
        </p:nvSpPr>
        <p:spPr>
          <a:xfrm>
            <a:off x="4728189" y="1026938"/>
            <a:ext cx="640575" cy="423900"/>
          </a:xfrm>
          <a:prstGeom prst="roundRect">
            <a:avLst>
              <a:gd name="adj" fmla="val 16667"/>
            </a:avLst>
          </a:prstGeom>
          <a:solidFill>
            <a:srgbClr val="CFE2F3"/>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Rucio</a:t>
            </a:r>
          </a:p>
        </p:txBody>
      </p:sp>
      <p:sp>
        <p:nvSpPr>
          <p:cNvPr id="349" name="Shape 349"/>
          <p:cNvSpPr txBox="1"/>
          <p:nvPr/>
        </p:nvSpPr>
        <p:spPr>
          <a:xfrm>
            <a:off x="6342809" y="2554216"/>
            <a:ext cx="380250" cy="267000"/>
          </a:xfrm>
          <a:prstGeom prst="rect">
            <a:avLst/>
          </a:prstGeom>
          <a:noFill/>
          <a:ln>
            <a:noFill/>
          </a:ln>
        </p:spPr>
        <p:txBody>
          <a:bodyPr wrap="square" lIns="68569" tIns="68569" rIns="68569" bIns="68569" anchor="t" anchorCtr="0">
            <a:noAutofit/>
          </a:bodyPr>
          <a:lstStyle/>
          <a:p>
            <a:r>
              <a:rPr lang="en" sz="750" dirty="0"/>
              <a:t>Jobs</a:t>
            </a:r>
          </a:p>
        </p:txBody>
      </p:sp>
      <p:cxnSp>
        <p:nvCxnSpPr>
          <p:cNvPr id="350" name="Shape 350"/>
          <p:cNvCxnSpPr>
            <a:stCxn id="309" idx="0"/>
            <a:endCxn id="347" idx="2"/>
          </p:cNvCxnSpPr>
          <p:nvPr/>
        </p:nvCxnSpPr>
        <p:spPr>
          <a:xfrm rot="10800000" flipH="1">
            <a:off x="4253400" y="1450800"/>
            <a:ext cx="795150" cy="552000"/>
          </a:xfrm>
          <a:prstGeom prst="straightConnector1">
            <a:avLst/>
          </a:prstGeom>
          <a:noFill/>
          <a:ln w="9525" cap="flat" cmpd="sng">
            <a:solidFill>
              <a:schemeClr val="dk2"/>
            </a:solidFill>
            <a:prstDash val="solid"/>
            <a:round/>
            <a:headEnd type="triangle" w="lg" len="lg"/>
            <a:tailEnd type="triangle" w="lg" len="lg"/>
          </a:ln>
        </p:spPr>
      </p:cxnSp>
      <p:cxnSp>
        <p:nvCxnSpPr>
          <p:cNvPr id="351" name="Shape 351"/>
          <p:cNvCxnSpPr>
            <a:stCxn id="315" idx="0"/>
            <a:endCxn id="347" idx="2"/>
          </p:cNvCxnSpPr>
          <p:nvPr/>
        </p:nvCxnSpPr>
        <p:spPr>
          <a:xfrm rot="10800000">
            <a:off x="5048381" y="1450800"/>
            <a:ext cx="1434150" cy="564300"/>
          </a:xfrm>
          <a:prstGeom prst="straightConnector1">
            <a:avLst/>
          </a:prstGeom>
          <a:noFill/>
          <a:ln w="9525" cap="flat" cmpd="sng">
            <a:solidFill>
              <a:schemeClr val="dk2"/>
            </a:solidFill>
            <a:prstDash val="solid"/>
            <a:round/>
            <a:headEnd type="triangle" w="lg" len="lg"/>
            <a:tailEnd type="triangle" w="lg" len="lg"/>
          </a:ln>
        </p:spPr>
      </p:cxnSp>
      <p:cxnSp>
        <p:nvCxnSpPr>
          <p:cNvPr id="352" name="Shape 352"/>
          <p:cNvCxnSpPr>
            <a:stCxn id="312" idx="0"/>
            <a:endCxn id="347" idx="2"/>
          </p:cNvCxnSpPr>
          <p:nvPr/>
        </p:nvCxnSpPr>
        <p:spPr>
          <a:xfrm flipV="1">
            <a:off x="2158033" y="1450839"/>
            <a:ext cx="2890445" cy="564262"/>
          </a:xfrm>
          <a:prstGeom prst="straightConnector1">
            <a:avLst/>
          </a:prstGeom>
          <a:noFill/>
          <a:ln w="9525" cap="flat" cmpd="sng">
            <a:solidFill>
              <a:schemeClr val="dk2"/>
            </a:solidFill>
            <a:prstDash val="solid"/>
            <a:round/>
            <a:headEnd type="triangle" w="lg" len="lg"/>
            <a:tailEnd type="triangle" w="lg" len="lg"/>
          </a:ln>
        </p:spPr>
      </p:cxnSp>
      <p:sp>
        <p:nvSpPr>
          <p:cNvPr id="353" name="Shape 353"/>
          <p:cNvSpPr/>
          <p:nvPr/>
        </p:nvSpPr>
        <p:spPr>
          <a:xfrm>
            <a:off x="2949113" y="1060712"/>
            <a:ext cx="640575" cy="423900"/>
          </a:xfrm>
          <a:prstGeom prst="roundRect">
            <a:avLst>
              <a:gd name="adj" fmla="val 16667"/>
            </a:avLst>
          </a:prstGeom>
          <a:solidFill>
            <a:srgbClr val="CFE2F3"/>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pPr algn="ctr"/>
            <a:r>
              <a:rPr lang="en" sz="900"/>
              <a:t>AMI</a:t>
            </a:r>
          </a:p>
        </p:txBody>
      </p:sp>
      <p:cxnSp>
        <p:nvCxnSpPr>
          <p:cNvPr id="354" name="Shape 354"/>
          <p:cNvCxnSpPr>
            <a:stCxn id="353" idx="2"/>
            <a:endCxn id="312" idx="0"/>
          </p:cNvCxnSpPr>
          <p:nvPr/>
        </p:nvCxnSpPr>
        <p:spPr>
          <a:xfrm flipH="1">
            <a:off x="2158033" y="1484613"/>
            <a:ext cx="1111369" cy="530488"/>
          </a:xfrm>
          <a:prstGeom prst="straightConnector1">
            <a:avLst/>
          </a:prstGeom>
          <a:noFill/>
          <a:ln w="9525" cap="flat" cmpd="sng">
            <a:solidFill>
              <a:schemeClr val="dk2"/>
            </a:solidFill>
            <a:prstDash val="solid"/>
            <a:round/>
            <a:headEnd type="none" w="lg" len="lg"/>
            <a:tailEnd type="triangle" w="lg" len="lg"/>
          </a:ln>
        </p:spPr>
      </p:cxnSp>
      <p:sp>
        <p:nvSpPr>
          <p:cNvPr id="355" name="Shape 355"/>
          <p:cNvSpPr/>
          <p:nvPr/>
        </p:nvSpPr>
        <p:spPr>
          <a:xfrm>
            <a:off x="2625546" y="1539475"/>
            <a:ext cx="526275" cy="204300"/>
          </a:xfrm>
          <a:prstGeom prst="flowChartConnector">
            <a:avLst/>
          </a:prstGeom>
          <a:solidFill>
            <a:schemeClr val="lt2"/>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600"/>
              <a:t>pyAMI</a:t>
            </a:r>
          </a:p>
        </p:txBody>
      </p:sp>
      <p:pic>
        <p:nvPicPr>
          <p:cNvPr id="356" name="Shape 356"/>
          <p:cNvPicPr preferRelativeResize="0"/>
          <p:nvPr/>
        </p:nvPicPr>
        <p:blipFill>
          <a:blip r:embed="rId7">
            <a:alphaModFix/>
          </a:blip>
          <a:stretch>
            <a:fillRect/>
          </a:stretch>
        </p:blipFill>
        <p:spPr>
          <a:xfrm>
            <a:off x="3558563" y="2699202"/>
            <a:ext cx="380250" cy="464750"/>
          </a:xfrm>
          <a:prstGeom prst="rect">
            <a:avLst/>
          </a:prstGeom>
          <a:noFill/>
          <a:ln>
            <a:noFill/>
          </a:ln>
        </p:spPr>
      </p:pic>
      <p:sp>
        <p:nvSpPr>
          <p:cNvPr id="357" name="Shape 357"/>
          <p:cNvSpPr txBox="1"/>
          <p:nvPr/>
        </p:nvSpPr>
        <p:spPr>
          <a:xfrm>
            <a:off x="4091852" y="2573968"/>
            <a:ext cx="655875" cy="426900"/>
          </a:xfrm>
          <a:prstGeom prst="rect">
            <a:avLst/>
          </a:prstGeom>
          <a:noFill/>
          <a:ln>
            <a:noFill/>
          </a:ln>
        </p:spPr>
        <p:txBody>
          <a:bodyPr wrap="square" lIns="68569" tIns="68569" rIns="68569" bIns="68569" anchor="t" anchorCtr="0">
            <a:noAutofit/>
          </a:bodyPr>
          <a:lstStyle/>
          <a:p>
            <a:r>
              <a:rPr lang="en" sz="750" dirty="0"/>
              <a:t>Analysis tasks</a:t>
            </a:r>
          </a:p>
        </p:txBody>
      </p:sp>
      <p:pic>
        <p:nvPicPr>
          <p:cNvPr id="358" name="Shape 358"/>
          <p:cNvPicPr preferRelativeResize="0"/>
          <p:nvPr/>
        </p:nvPicPr>
        <p:blipFill>
          <a:blip r:embed="rId8">
            <a:alphaModFix/>
          </a:blip>
          <a:stretch>
            <a:fillRect/>
          </a:stretch>
        </p:blipFill>
        <p:spPr>
          <a:xfrm>
            <a:off x="7309183" y="2893700"/>
            <a:ext cx="629325" cy="559391"/>
          </a:xfrm>
          <a:prstGeom prst="rect">
            <a:avLst/>
          </a:prstGeom>
          <a:noFill/>
          <a:ln>
            <a:noFill/>
          </a:ln>
        </p:spPr>
      </p:pic>
      <p:cxnSp>
        <p:nvCxnSpPr>
          <p:cNvPr id="359" name="Shape 359"/>
          <p:cNvCxnSpPr/>
          <p:nvPr/>
        </p:nvCxnSpPr>
        <p:spPr>
          <a:xfrm>
            <a:off x="6482533" y="2461550"/>
            <a:ext cx="826650" cy="449700"/>
          </a:xfrm>
          <a:prstGeom prst="straightConnector1">
            <a:avLst/>
          </a:prstGeom>
          <a:noFill/>
          <a:ln w="9525" cap="flat" cmpd="sng">
            <a:solidFill>
              <a:schemeClr val="dk2"/>
            </a:solidFill>
            <a:prstDash val="solid"/>
            <a:round/>
            <a:headEnd type="none" w="lg" len="lg"/>
            <a:tailEnd type="triangle" w="lg" len="lg"/>
          </a:ln>
        </p:spPr>
      </p:cxnSp>
      <p:sp>
        <p:nvSpPr>
          <p:cNvPr id="360" name="Shape 360"/>
          <p:cNvSpPr txBox="1"/>
          <p:nvPr/>
        </p:nvSpPr>
        <p:spPr>
          <a:xfrm>
            <a:off x="2477547" y="2018174"/>
            <a:ext cx="611998" cy="419398"/>
          </a:xfrm>
          <a:prstGeom prst="rect">
            <a:avLst/>
          </a:prstGeom>
          <a:noFill/>
          <a:ln>
            <a:noFill/>
          </a:ln>
        </p:spPr>
        <p:txBody>
          <a:bodyPr wrap="square" lIns="68569" tIns="68569" rIns="68569" bIns="68569" anchor="t" anchorCtr="0">
            <a:noAutofit/>
          </a:bodyPr>
          <a:lstStyle/>
          <a:p>
            <a:r>
              <a:rPr lang="en" sz="700" dirty="0"/>
              <a:t>Requests,</a:t>
            </a:r>
          </a:p>
          <a:p>
            <a:endParaRPr sz="700" dirty="0"/>
          </a:p>
          <a:p>
            <a:r>
              <a:rPr lang="en" sz="700" dirty="0"/>
              <a:t>Production Tasks</a:t>
            </a:r>
          </a:p>
        </p:txBody>
      </p:sp>
      <p:sp>
        <p:nvSpPr>
          <p:cNvPr id="361" name="Shape 361"/>
          <p:cNvSpPr txBox="1"/>
          <p:nvPr/>
        </p:nvSpPr>
        <p:spPr>
          <a:xfrm>
            <a:off x="3612271" y="2235690"/>
            <a:ext cx="655875" cy="426900"/>
          </a:xfrm>
          <a:prstGeom prst="rect">
            <a:avLst/>
          </a:prstGeom>
          <a:noFill/>
          <a:ln>
            <a:noFill/>
          </a:ln>
        </p:spPr>
        <p:txBody>
          <a:bodyPr wrap="square" lIns="68569" tIns="68569" rIns="68569" bIns="68569" anchor="t" anchorCtr="0">
            <a:noAutofit/>
          </a:bodyPr>
          <a:lstStyle/>
          <a:p>
            <a:r>
              <a:rPr lang="en" sz="750" dirty="0"/>
              <a:t>Tasks</a:t>
            </a:r>
          </a:p>
        </p:txBody>
      </p:sp>
      <p:sp>
        <p:nvSpPr>
          <p:cNvPr id="362" name="Shape 362"/>
          <p:cNvSpPr txBox="1"/>
          <p:nvPr/>
        </p:nvSpPr>
        <p:spPr>
          <a:xfrm>
            <a:off x="4578205" y="2264048"/>
            <a:ext cx="655875" cy="426900"/>
          </a:xfrm>
          <a:prstGeom prst="rect">
            <a:avLst/>
          </a:prstGeom>
          <a:noFill/>
          <a:ln>
            <a:noFill/>
          </a:ln>
        </p:spPr>
        <p:txBody>
          <a:bodyPr wrap="square" lIns="68569" tIns="68569" rIns="68569" bIns="68569" anchor="t" anchorCtr="0">
            <a:noAutofit/>
          </a:bodyPr>
          <a:lstStyle/>
          <a:p>
            <a:r>
              <a:rPr lang="en" sz="750" dirty="0"/>
              <a:t>Tasks</a:t>
            </a:r>
          </a:p>
          <a:p>
            <a:r>
              <a:rPr lang="en" sz="750" dirty="0"/>
              <a:t>Jobs</a:t>
            </a:r>
          </a:p>
        </p:txBody>
      </p:sp>
      <p:sp>
        <p:nvSpPr>
          <p:cNvPr id="363" name="Shape 363"/>
          <p:cNvSpPr/>
          <p:nvPr/>
        </p:nvSpPr>
        <p:spPr>
          <a:xfrm>
            <a:off x="7309181" y="2840100"/>
            <a:ext cx="409950" cy="2670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900"/>
              <a:t>pilot</a:t>
            </a:r>
          </a:p>
        </p:txBody>
      </p:sp>
      <p:cxnSp>
        <p:nvCxnSpPr>
          <p:cNvPr id="364" name="Shape 364"/>
          <p:cNvCxnSpPr>
            <a:stCxn id="353" idx="3"/>
            <a:endCxn id="347" idx="1"/>
          </p:cNvCxnSpPr>
          <p:nvPr/>
        </p:nvCxnSpPr>
        <p:spPr>
          <a:xfrm rot="10800000" flipH="1">
            <a:off x="3589688" y="1238762"/>
            <a:ext cx="1138500" cy="33900"/>
          </a:xfrm>
          <a:prstGeom prst="straightConnector1">
            <a:avLst/>
          </a:prstGeom>
          <a:noFill/>
          <a:ln w="9525" cap="flat" cmpd="sng">
            <a:solidFill>
              <a:schemeClr val="dk2"/>
            </a:solidFill>
            <a:prstDash val="solid"/>
            <a:round/>
            <a:headEnd type="stealth" w="lg" len="lg"/>
            <a:tailEnd type="triangle" w="lg" len="lg"/>
          </a:ln>
        </p:spPr>
      </p:cxnSp>
      <p:sp>
        <p:nvSpPr>
          <p:cNvPr id="365" name="Shape 365"/>
          <p:cNvSpPr txBox="1"/>
          <p:nvPr/>
        </p:nvSpPr>
        <p:spPr>
          <a:xfrm>
            <a:off x="3007483" y="633737"/>
            <a:ext cx="655875" cy="426900"/>
          </a:xfrm>
          <a:prstGeom prst="rect">
            <a:avLst/>
          </a:prstGeom>
          <a:noFill/>
          <a:ln>
            <a:noFill/>
          </a:ln>
        </p:spPr>
        <p:txBody>
          <a:bodyPr wrap="square" lIns="68569" tIns="68569" rIns="68569" bIns="68569" anchor="t" anchorCtr="0">
            <a:noAutofit/>
          </a:bodyPr>
          <a:lstStyle/>
          <a:p>
            <a:r>
              <a:rPr lang="en" sz="750"/>
              <a:t>Meta-data handling</a:t>
            </a:r>
          </a:p>
        </p:txBody>
      </p:sp>
      <p:sp>
        <p:nvSpPr>
          <p:cNvPr id="366" name="Shape 366"/>
          <p:cNvSpPr txBox="1"/>
          <p:nvPr/>
        </p:nvSpPr>
        <p:spPr>
          <a:xfrm>
            <a:off x="4746151" y="587700"/>
            <a:ext cx="966375" cy="426900"/>
          </a:xfrm>
          <a:prstGeom prst="rect">
            <a:avLst/>
          </a:prstGeom>
          <a:noFill/>
          <a:ln>
            <a:noFill/>
          </a:ln>
        </p:spPr>
        <p:txBody>
          <a:bodyPr wrap="square" lIns="68569" tIns="68569" rIns="68569" bIns="68569" anchor="t" anchorCtr="0">
            <a:noAutofit/>
          </a:bodyPr>
          <a:lstStyle/>
          <a:p>
            <a:r>
              <a:rPr lang="en" sz="750"/>
              <a:t>Distributed Data</a:t>
            </a:r>
          </a:p>
          <a:p>
            <a:r>
              <a:rPr lang="en" sz="750"/>
              <a:t>Management</a:t>
            </a:r>
          </a:p>
        </p:txBody>
      </p:sp>
      <p:cxnSp>
        <p:nvCxnSpPr>
          <p:cNvPr id="367" name="Shape 367"/>
          <p:cNvCxnSpPr/>
          <p:nvPr/>
        </p:nvCxnSpPr>
        <p:spPr>
          <a:xfrm rot="10800000" flipH="1">
            <a:off x="3880959" y="2556837"/>
            <a:ext cx="328050" cy="213600"/>
          </a:xfrm>
          <a:prstGeom prst="straightConnector1">
            <a:avLst/>
          </a:prstGeom>
          <a:noFill/>
          <a:ln w="9525" cap="flat" cmpd="sng">
            <a:solidFill>
              <a:schemeClr val="dk2"/>
            </a:solidFill>
            <a:prstDash val="solid"/>
            <a:round/>
            <a:headEnd type="none" w="lg" len="lg"/>
            <a:tailEnd type="triangle" w="lg" len="lg"/>
          </a:ln>
        </p:spPr>
      </p:cxnSp>
      <p:pic>
        <p:nvPicPr>
          <p:cNvPr id="368" name="Shape 368" descr="Screen Shot 2017-04-02 at 12.46.04.png"/>
          <p:cNvPicPr preferRelativeResize="0"/>
          <p:nvPr/>
        </p:nvPicPr>
        <p:blipFill>
          <a:blip r:embed="rId9">
            <a:alphaModFix/>
          </a:blip>
          <a:stretch>
            <a:fillRect/>
          </a:stretch>
        </p:blipFill>
        <p:spPr>
          <a:xfrm>
            <a:off x="1800057" y="2979048"/>
            <a:ext cx="571274" cy="558132"/>
          </a:xfrm>
          <a:prstGeom prst="rect">
            <a:avLst/>
          </a:prstGeom>
          <a:noFill/>
          <a:ln>
            <a:noFill/>
          </a:ln>
        </p:spPr>
      </p:pic>
      <p:cxnSp>
        <p:nvCxnSpPr>
          <p:cNvPr id="369" name="Shape 369"/>
          <p:cNvCxnSpPr>
            <a:cxnSpLocks/>
            <a:stCxn id="368" idx="0"/>
            <a:endCxn id="312" idx="2"/>
          </p:cNvCxnSpPr>
          <p:nvPr/>
        </p:nvCxnSpPr>
        <p:spPr>
          <a:xfrm flipV="1">
            <a:off x="2085694" y="2439000"/>
            <a:ext cx="72338" cy="540048"/>
          </a:xfrm>
          <a:prstGeom prst="straightConnector1">
            <a:avLst/>
          </a:prstGeom>
          <a:noFill/>
          <a:ln w="9525" cap="flat" cmpd="sng">
            <a:solidFill>
              <a:schemeClr val="dk2"/>
            </a:solidFill>
            <a:prstDash val="solid"/>
            <a:round/>
            <a:headEnd type="none" w="lg" len="lg"/>
            <a:tailEnd type="triangle" w="lg" len="lg"/>
          </a:ln>
        </p:spPr>
      </p:cxnSp>
      <p:sp>
        <p:nvSpPr>
          <p:cNvPr id="370" name="Shape 370"/>
          <p:cNvSpPr txBox="1"/>
          <p:nvPr/>
        </p:nvSpPr>
        <p:spPr>
          <a:xfrm>
            <a:off x="2184429" y="2712111"/>
            <a:ext cx="795150" cy="426900"/>
          </a:xfrm>
          <a:prstGeom prst="rect">
            <a:avLst/>
          </a:prstGeom>
          <a:noFill/>
          <a:ln>
            <a:noFill/>
          </a:ln>
        </p:spPr>
        <p:txBody>
          <a:bodyPr wrap="square" lIns="68569" tIns="68569" rIns="68569" bIns="68569" anchor="t" anchorCtr="0">
            <a:noAutofit/>
          </a:bodyPr>
          <a:lstStyle/>
          <a:p>
            <a:r>
              <a:rPr lang="en" sz="750" dirty="0"/>
              <a:t>ATLAS</a:t>
            </a:r>
          </a:p>
          <a:p>
            <a:r>
              <a:rPr lang="en" sz="750" dirty="0"/>
              <a:t>production requests</a:t>
            </a:r>
          </a:p>
        </p:txBody>
      </p:sp>
      <p:sp>
        <p:nvSpPr>
          <p:cNvPr id="3" name="TextBox 2"/>
          <p:cNvSpPr txBox="1"/>
          <p:nvPr/>
        </p:nvSpPr>
        <p:spPr>
          <a:xfrm>
            <a:off x="1648164" y="21898"/>
            <a:ext cx="6902133" cy="353943"/>
          </a:xfrm>
          <a:prstGeom prst="rect">
            <a:avLst/>
          </a:prstGeom>
          <a:noFill/>
        </p:spPr>
        <p:txBody>
          <a:bodyPr wrap="square" rtlCol="0">
            <a:spAutoFit/>
          </a:bodyPr>
          <a:lstStyle/>
          <a:p>
            <a:pPr algn="ctr"/>
            <a:r>
              <a:rPr lang="en-US" sz="1700" b="1" dirty="0">
                <a:solidFill>
                  <a:srgbClr val="00633B"/>
                </a:solidFill>
              </a:rPr>
              <a:t>ATLAS Workflow and Workload Management. ProdSys2/</a:t>
            </a:r>
            <a:r>
              <a:rPr lang="en-US" sz="1700" b="1" dirty="0" err="1">
                <a:solidFill>
                  <a:srgbClr val="00633B"/>
                </a:solidFill>
              </a:rPr>
              <a:t>PanDA</a:t>
            </a:r>
            <a:r>
              <a:rPr lang="en-US" sz="1700" b="1" dirty="0">
                <a:solidFill>
                  <a:srgbClr val="00633B"/>
                </a:solidFill>
              </a:rPr>
              <a:t> </a:t>
            </a:r>
          </a:p>
        </p:txBody>
      </p:sp>
      <p:pic>
        <p:nvPicPr>
          <p:cNvPr id="68" name="Picture 67"/>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550297" y="0"/>
            <a:ext cx="593702" cy="569954"/>
          </a:xfrm>
          <a:prstGeom prst="rect">
            <a:avLst/>
          </a:prstGeom>
        </p:spPr>
      </p:pic>
      <p:cxnSp>
        <p:nvCxnSpPr>
          <p:cNvPr id="72" name="Shape 367"/>
          <p:cNvCxnSpPr>
            <a:stCxn id="356" idx="1"/>
          </p:cNvCxnSpPr>
          <p:nvPr/>
        </p:nvCxnSpPr>
        <p:spPr>
          <a:xfrm flipH="1" flipV="1">
            <a:off x="2211706" y="2509310"/>
            <a:ext cx="1346858" cy="422267"/>
          </a:xfrm>
          <a:prstGeom prst="straightConnector1">
            <a:avLst/>
          </a:prstGeom>
          <a:noFill/>
          <a:ln w="9525" cap="flat" cmpd="sng">
            <a:solidFill>
              <a:schemeClr val="dk2"/>
            </a:solidFill>
            <a:prstDash val="solid"/>
            <a:round/>
            <a:headEnd type="none" w="lg" len="lg"/>
            <a:tailEnd type="triangle" w="lg" len="lg"/>
          </a:ln>
        </p:spPr>
      </p:cxnSp>
      <p:sp>
        <p:nvSpPr>
          <p:cNvPr id="4" name="Rounded Rectangle 3">
            <a:extLst>
              <a:ext uri="{FF2B5EF4-FFF2-40B4-BE49-F238E27FC236}">
                <a16:creationId xmlns:a16="http://schemas.microsoft.com/office/drawing/2014/main" id="{2BCEE23C-C8C1-734C-AB77-EE038B61012C}"/>
              </a:ext>
            </a:extLst>
          </p:cNvPr>
          <p:cNvSpPr/>
          <p:nvPr/>
        </p:nvSpPr>
        <p:spPr>
          <a:xfrm>
            <a:off x="6523634" y="3227713"/>
            <a:ext cx="789510" cy="2932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chemeClr val="tx1"/>
                </a:solidFill>
              </a:rPr>
              <a:t>harvester</a:t>
            </a:r>
          </a:p>
        </p:txBody>
      </p:sp>
      <p:sp>
        <p:nvSpPr>
          <p:cNvPr id="73" name="Rounded Rectangle 72">
            <a:extLst>
              <a:ext uri="{FF2B5EF4-FFF2-40B4-BE49-F238E27FC236}">
                <a16:creationId xmlns:a16="http://schemas.microsoft.com/office/drawing/2014/main" id="{216E9D25-E789-7B45-B89E-EE66D946D5D4}"/>
              </a:ext>
            </a:extLst>
          </p:cNvPr>
          <p:cNvSpPr/>
          <p:nvPr/>
        </p:nvSpPr>
        <p:spPr>
          <a:xfrm>
            <a:off x="6834333" y="2481508"/>
            <a:ext cx="789510" cy="2932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chemeClr val="tx1"/>
                </a:solidFill>
              </a:rPr>
              <a:t>harvester</a:t>
            </a:r>
          </a:p>
        </p:txBody>
      </p:sp>
      <p:sp>
        <p:nvSpPr>
          <p:cNvPr id="74" name="Rounded Rectangle 73">
            <a:extLst>
              <a:ext uri="{FF2B5EF4-FFF2-40B4-BE49-F238E27FC236}">
                <a16:creationId xmlns:a16="http://schemas.microsoft.com/office/drawing/2014/main" id="{58A829CE-0380-4B4B-B85B-3DF6F89E77A7}"/>
              </a:ext>
            </a:extLst>
          </p:cNvPr>
          <p:cNvSpPr/>
          <p:nvPr/>
        </p:nvSpPr>
        <p:spPr>
          <a:xfrm>
            <a:off x="4256220" y="2951434"/>
            <a:ext cx="789510" cy="2932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chemeClr val="tx1"/>
                </a:solidFill>
              </a:rPr>
              <a:t>harvester</a:t>
            </a:r>
          </a:p>
        </p:txBody>
      </p:sp>
      <p:sp>
        <p:nvSpPr>
          <p:cNvPr id="75" name="Rounded Rectangle 74">
            <a:extLst>
              <a:ext uri="{FF2B5EF4-FFF2-40B4-BE49-F238E27FC236}">
                <a16:creationId xmlns:a16="http://schemas.microsoft.com/office/drawing/2014/main" id="{ED9FAC3D-1998-0B4D-A46F-CFEFB3462602}"/>
              </a:ext>
            </a:extLst>
          </p:cNvPr>
          <p:cNvSpPr/>
          <p:nvPr/>
        </p:nvSpPr>
        <p:spPr>
          <a:xfrm>
            <a:off x="5553538" y="2891680"/>
            <a:ext cx="789510" cy="2932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i="1" dirty="0">
                <a:solidFill>
                  <a:schemeClr val="tx1"/>
                </a:solidFill>
              </a:rPr>
              <a:t>harvester</a:t>
            </a:r>
          </a:p>
        </p:txBody>
      </p:sp>
      <p:sp>
        <p:nvSpPr>
          <p:cNvPr id="5" name="TextBox 4">
            <a:extLst>
              <a:ext uri="{FF2B5EF4-FFF2-40B4-BE49-F238E27FC236}">
                <a16:creationId xmlns:a16="http://schemas.microsoft.com/office/drawing/2014/main" id="{E7353C8C-4806-C442-B1AE-339DD1729A65}"/>
              </a:ext>
            </a:extLst>
          </p:cNvPr>
          <p:cNvSpPr txBox="1"/>
          <p:nvPr/>
        </p:nvSpPr>
        <p:spPr>
          <a:xfrm>
            <a:off x="-1491" y="807784"/>
            <a:ext cx="1566089" cy="1631216"/>
          </a:xfrm>
          <a:prstGeom prst="rect">
            <a:avLst/>
          </a:prstGeom>
          <a:solidFill>
            <a:schemeClr val="bg1">
              <a:lumMod val="75000"/>
            </a:schemeClr>
          </a:solidFill>
        </p:spPr>
        <p:txBody>
          <a:bodyPr wrap="square" rtlCol="0">
            <a:spAutoFit/>
          </a:bodyPr>
          <a:lstStyle/>
          <a:p>
            <a:r>
              <a:rPr lang="en-US" sz="1000" dirty="0">
                <a:solidFill>
                  <a:srgbClr val="0070C0"/>
                </a:solidFill>
              </a:rPr>
              <a:t>Orchestrate all ATLAS </a:t>
            </a:r>
          </a:p>
          <a:p>
            <a:r>
              <a:rPr lang="en-US" sz="1000" dirty="0">
                <a:solidFill>
                  <a:srgbClr val="0070C0"/>
                </a:solidFill>
              </a:rPr>
              <a:t>Workflows :</a:t>
            </a:r>
          </a:p>
          <a:p>
            <a:pPr marL="171450" indent="-171450">
              <a:buFont typeface="Arial"/>
              <a:buChar char="•"/>
            </a:pPr>
            <a:r>
              <a:rPr lang="en-US" sz="1000" i="1" dirty="0"/>
              <a:t>MC Production</a:t>
            </a:r>
          </a:p>
          <a:p>
            <a:pPr marL="171450" indent="-171450">
              <a:buFont typeface="Arial"/>
              <a:buChar char="•"/>
            </a:pPr>
            <a:r>
              <a:rPr lang="en-US" sz="1000" i="1" dirty="0"/>
              <a:t>Physics Groups WF</a:t>
            </a:r>
          </a:p>
          <a:p>
            <a:pPr marL="171450" indent="-171450">
              <a:buFont typeface="Arial"/>
              <a:buChar char="•"/>
            </a:pPr>
            <a:r>
              <a:rPr lang="en-US" sz="1000" i="1" dirty="0"/>
              <a:t>Data reprocessing</a:t>
            </a:r>
          </a:p>
          <a:p>
            <a:pPr marL="171450" indent="-171450">
              <a:buFont typeface="Arial"/>
              <a:buChar char="•"/>
            </a:pPr>
            <a:r>
              <a:rPr lang="en-US" sz="1000" i="1" dirty="0"/>
              <a:t>T0 spill-over</a:t>
            </a:r>
          </a:p>
          <a:p>
            <a:pPr marL="171450" indent="-171450">
              <a:buFont typeface="Arial"/>
              <a:buChar char="•"/>
            </a:pPr>
            <a:r>
              <a:rPr lang="en-US" sz="1000" i="1" dirty="0"/>
              <a:t>HLT processing</a:t>
            </a:r>
          </a:p>
          <a:p>
            <a:pPr marL="171450" indent="-171450">
              <a:buFont typeface="Arial"/>
              <a:buChar char="•"/>
            </a:pPr>
            <a:r>
              <a:rPr lang="en-US" sz="1000" i="1" dirty="0"/>
              <a:t>SW validation</a:t>
            </a:r>
          </a:p>
          <a:p>
            <a:pPr marL="171450" indent="-171450">
              <a:buFont typeface="Arial"/>
              <a:buChar char="•"/>
            </a:pPr>
            <a:r>
              <a:rPr lang="en-US" sz="1000" i="1" dirty="0"/>
              <a:t>User’s analysis</a:t>
            </a:r>
          </a:p>
          <a:p>
            <a:pPr marL="171450" indent="-171450">
              <a:buFont typeface="Arial"/>
              <a:buChar char="•"/>
            </a:pPr>
            <a:r>
              <a:rPr lang="en-US" sz="1000" i="1" dirty="0"/>
              <a:t>ART</a:t>
            </a:r>
          </a:p>
        </p:txBody>
      </p:sp>
      <p:sp>
        <p:nvSpPr>
          <p:cNvPr id="2" name="TextBox 1">
            <a:extLst>
              <a:ext uri="{FF2B5EF4-FFF2-40B4-BE49-F238E27FC236}">
                <a16:creationId xmlns:a16="http://schemas.microsoft.com/office/drawing/2014/main" id="{188DF425-D8B0-3941-BC75-C636B384B692}"/>
              </a:ext>
            </a:extLst>
          </p:cNvPr>
          <p:cNvSpPr txBox="1"/>
          <p:nvPr/>
        </p:nvSpPr>
        <p:spPr>
          <a:xfrm>
            <a:off x="2070281" y="4796118"/>
            <a:ext cx="6933391" cy="569387"/>
          </a:xfrm>
          <a:prstGeom prst="rect">
            <a:avLst/>
          </a:prstGeom>
          <a:noFill/>
        </p:spPr>
        <p:txBody>
          <a:bodyPr wrap="square" rtlCol="0">
            <a:spAutoFit/>
          </a:bodyPr>
          <a:lstStyle/>
          <a:p>
            <a:r>
              <a:rPr lang="en-US" sz="1700" i="1" dirty="0"/>
              <a:t>Support ATLAS rich harvest of resources. Integrate WF and data flow</a:t>
            </a:r>
          </a:p>
          <a:p>
            <a:endParaRPr lang="en-US" dirty="0"/>
          </a:p>
        </p:txBody>
      </p:sp>
      <p:pic>
        <p:nvPicPr>
          <p:cNvPr id="78" name="Google Shape;982;p31">
            <a:extLst>
              <a:ext uri="{FF2B5EF4-FFF2-40B4-BE49-F238E27FC236}">
                <a16:creationId xmlns:a16="http://schemas.microsoft.com/office/drawing/2014/main" id="{2903F40F-D401-ED42-B553-B8AF1C99FA5A}"/>
              </a:ext>
            </a:extLst>
          </p:cNvPr>
          <p:cNvPicPr preferRelativeResize="0"/>
          <p:nvPr/>
        </p:nvPicPr>
        <p:blipFill>
          <a:blip r:embed="rId11">
            <a:alphaModFix/>
          </a:blip>
          <a:stretch>
            <a:fillRect/>
          </a:stretch>
        </p:blipFill>
        <p:spPr>
          <a:xfrm>
            <a:off x="86466" y="2784284"/>
            <a:ext cx="1713592" cy="1138516"/>
          </a:xfrm>
          <a:prstGeom prst="rect">
            <a:avLst/>
          </a:prstGeom>
          <a:noFill/>
          <a:ln>
            <a:noFill/>
          </a:ln>
        </p:spPr>
      </p:pic>
      <p:cxnSp>
        <p:nvCxnSpPr>
          <p:cNvPr id="79" name="Straight Connector 78">
            <a:extLst>
              <a:ext uri="{FF2B5EF4-FFF2-40B4-BE49-F238E27FC236}">
                <a16:creationId xmlns:a16="http://schemas.microsoft.com/office/drawing/2014/main" id="{CB8BF199-25EE-EF4D-B6BC-C4A61BAA6850}"/>
              </a:ext>
            </a:extLst>
          </p:cNvPr>
          <p:cNvCxnSpPr>
            <a:cxnSpLocks/>
          </p:cNvCxnSpPr>
          <p:nvPr/>
        </p:nvCxnSpPr>
        <p:spPr>
          <a:xfrm>
            <a:off x="5965931" y="1394531"/>
            <a:ext cx="0" cy="1123237"/>
          </a:xfrm>
          <a:prstGeom prst="line">
            <a:avLst/>
          </a:prstGeom>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AE47452F-D07C-6A41-B572-D14F07C03B64}"/>
              </a:ext>
            </a:extLst>
          </p:cNvPr>
          <p:cNvSpPr txBox="1"/>
          <p:nvPr/>
        </p:nvSpPr>
        <p:spPr>
          <a:xfrm>
            <a:off x="5420929" y="1377374"/>
            <a:ext cx="552104" cy="276999"/>
          </a:xfrm>
          <a:prstGeom prst="rect">
            <a:avLst/>
          </a:prstGeom>
          <a:noFill/>
        </p:spPr>
        <p:txBody>
          <a:bodyPr wrap="none" rtlCol="0">
            <a:spAutoFit/>
          </a:bodyPr>
          <a:lstStyle/>
          <a:p>
            <a:r>
              <a:rPr lang="en-US" sz="1200" dirty="0">
                <a:solidFill>
                  <a:schemeClr val="accent3">
                    <a:lumMod val="75000"/>
                  </a:schemeClr>
                </a:solidFill>
              </a:rPr>
              <a:t>WFM</a:t>
            </a:r>
          </a:p>
        </p:txBody>
      </p:sp>
      <p:sp>
        <p:nvSpPr>
          <p:cNvPr id="81" name="TextBox 80">
            <a:extLst>
              <a:ext uri="{FF2B5EF4-FFF2-40B4-BE49-F238E27FC236}">
                <a16:creationId xmlns:a16="http://schemas.microsoft.com/office/drawing/2014/main" id="{3BCB2B3D-1509-E849-B1FC-606DD6BB9CEA}"/>
              </a:ext>
            </a:extLst>
          </p:cNvPr>
          <p:cNvSpPr txBox="1"/>
          <p:nvPr/>
        </p:nvSpPr>
        <p:spPr>
          <a:xfrm>
            <a:off x="6005751" y="1394531"/>
            <a:ext cx="717308" cy="276999"/>
          </a:xfrm>
          <a:prstGeom prst="rect">
            <a:avLst/>
          </a:prstGeom>
          <a:noFill/>
        </p:spPr>
        <p:txBody>
          <a:bodyPr wrap="square" rtlCol="0">
            <a:spAutoFit/>
          </a:bodyPr>
          <a:lstStyle/>
          <a:p>
            <a:r>
              <a:rPr lang="en-US" sz="1200" dirty="0">
                <a:solidFill>
                  <a:schemeClr val="accent6">
                    <a:lumMod val="60000"/>
                    <a:lumOff val="40000"/>
                  </a:schemeClr>
                </a:solidFill>
              </a:rPr>
              <a:t>WMS</a:t>
            </a:r>
          </a:p>
        </p:txBody>
      </p:sp>
      <p:pic>
        <p:nvPicPr>
          <p:cNvPr id="83" name="Picture 82">
            <a:extLst>
              <a:ext uri="{FF2B5EF4-FFF2-40B4-BE49-F238E27FC236}">
                <a16:creationId xmlns:a16="http://schemas.microsoft.com/office/drawing/2014/main" id="{33F59FE6-ADFD-1149-AAF6-8EFD90A3FAA6}"/>
              </a:ext>
            </a:extLst>
          </p:cNvPr>
          <p:cNvPicPr>
            <a:picLocks noChangeAspect="1"/>
          </p:cNvPicPr>
          <p:nvPr/>
        </p:nvPicPr>
        <p:blipFill>
          <a:blip r:embed="rId12"/>
          <a:stretch>
            <a:fillRect/>
          </a:stretch>
        </p:blipFill>
        <p:spPr>
          <a:xfrm>
            <a:off x="5182433" y="923348"/>
            <a:ext cx="298215" cy="338880"/>
          </a:xfrm>
          <a:prstGeom prst="rect">
            <a:avLst/>
          </a:prstGeom>
        </p:spPr>
      </p:pic>
      <p:sp>
        <p:nvSpPr>
          <p:cNvPr id="84" name="Shape 321">
            <a:extLst>
              <a:ext uri="{FF2B5EF4-FFF2-40B4-BE49-F238E27FC236}">
                <a16:creationId xmlns:a16="http://schemas.microsoft.com/office/drawing/2014/main" id="{70A9CECA-AB65-5747-B605-41867F410EB4}"/>
              </a:ext>
            </a:extLst>
          </p:cNvPr>
          <p:cNvSpPr/>
          <p:nvPr/>
        </p:nvSpPr>
        <p:spPr>
          <a:xfrm>
            <a:off x="6505511" y="3599294"/>
            <a:ext cx="836325" cy="267000"/>
          </a:xfrm>
          <a:prstGeom prst="roundRect">
            <a:avLst>
              <a:gd name="adj" fmla="val 16667"/>
            </a:avLst>
          </a:prstGeom>
          <a:solidFill>
            <a:srgbClr val="FFF2CC"/>
          </a:solidFill>
          <a:ln w="9525" cap="flat" cmpd="sng">
            <a:solidFill>
              <a:schemeClr val="dk2"/>
            </a:solidFill>
            <a:prstDash val="solid"/>
            <a:round/>
            <a:headEnd type="none" w="med" len="med"/>
            <a:tailEnd type="none" w="med" len="med"/>
          </a:ln>
        </p:spPr>
        <p:txBody>
          <a:bodyPr wrap="square" lIns="68569" tIns="68569" rIns="68569" bIns="68569" anchor="ctr" anchorCtr="0">
            <a:noAutofit/>
          </a:bodyPr>
          <a:lstStyle/>
          <a:p>
            <a:r>
              <a:rPr lang="en" sz="750"/>
              <a:t>ARC interface</a:t>
            </a:r>
          </a:p>
        </p:txBody>
      </p:sp>
      <p:sp>
        <p:nvSpPr>
          <p:cNvPr id="10" name="TextBox 9">
            <a:extLst>
              <a:ext uri="{FF2B5EF4-FFF2-40B4-BE49-F238E27FC236}">
                <a16:creationId xmlns:a16="http://schemas.microsoft.com/office/drawing/2014/main" id="{62F29185-E29E-9941-B7A2-382E68B758AF}"/>
              </a:ext>
            </a:extLst>
          </p:cNvPr>
          <p:cNvSpPr txBox="1"/>
          <p:nvPr/>
        </p:nvSpPr>
        <p:spPr>
          <a:xfrm>
            <a:off x="4560" y="2498927"/>
            <a:ext cx="1574488" cy="323165"/>
          </a:xfrm>
          <a:prstGeom prst="rect">
            <a:avLst/>
          </a:prstGeom>
          <a:noFill/>
        </p:spPr>
        <p:txBody>
          <a:bodyPr wrap="none" rtlCol="0">
            <a:spAutoFit/>
          </a:bodyPr>
          <a:lstStyle/>
          <a:p>
            <a:r>
              <a:rPr lang="en-US" sz="1500" dirty="0">
                <a:solidFill>
                  <a:srgbClr val="0070C0"/>
                </a:solidFill>
              </a:rPr>
              <a:t>Shares/priorities</a:t>
            </a:r>
          </a:p>
        </p:txBody>
      </p:sp>
      <p:sp>
        <p:nvSpPr>
          <p:cNvPr id="13" name="Slide Number Placeholder 12">
            <a:extLst>
              <a:ext uri="{FF2B5EF4-FFF2-40B4-BE49-F238E27FC236}">
                <a16:creationId xmlns:a16="http://schemas.microsoft.com/office/drawing/2014/main" id="{57A03141-2A14-4147-BA47-C7BBA8E4DB4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 sz="1200" b="0" i="0" u="none" strike="noStrike" cap="none" smtClean="0">
                <a:solidFill>
                  <a:srgbClr val="888888"/>
                </a:solidFill>
                <a:latin typeface="Calibri"/>
                <a:ea typeface="Calibri"/>
                <a:cs typeface="Calibri"/>
                <a:sym typeface="Calibri"/>
              </a:rPr>
              <a:t>4</a:t>
            </a:fld>
            <a:endParaRPr lang="en" sz="1200" b="0" i="0" u="none" strike="noStrike" cap="none">
              <a:solidFill>
                <a:srgbClr val="888888"/>
              </a:solidFill>
              <a:latin typeface="Calibri"/>
              <a:ea typeface="Calibri"/>
              <a:cs typeface="Calibri"/>
              <a:sym typeface="Calibri"/>
            </a:endParaRPr>
          </a:p>
        </p:txBody>
      </p:sp>
      <p:pic>
        <p:nvPicPr>
          <p:cNvPr id="85" name="Google Shape;43;p8"/>
          <p:cNvPicPr preferRelativeResize="0"/>
          <p:nvPr/>
        </p:nvPicPr>
        <p:blipFill>
          <a:blip r:embed="rId13">
            <a:alphaModFix/>
          </a:blip>
          <a:stretch>
            <a:fillRect/>
          </a:stretch>
        </p:blipFill>
        <p:spPr>
          <a:xfrm>
            <a:off x="6802821" y="545999"/>
            <a:ext cx="2341179" cy="1893002"/>
          </a:xfrm>
          <a:prstGeom prst="rect">
            <a:avLst/>
          </a:prstGeom>
          <a:noFill/>
          <a:ln>
            <a:noFill/>
          </a:ln>
        </p:spPr>
      </p:pic>
      <p:sp>
        <p:nvSpPr>
          <p:cNvPr id="86" name="Shape 291"/>
          <p:cNvSpPr txBox="1"/>
          <p:nvPr/>
        </p:nvSpPr>
        <p:spPr>
          <a:xfrm>
            <a:off x="7898813" y="2451300"/>
            <a:ext cx="1203925" cy="1471500"/>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000" b="1" i="0" u="none" strike="noStrike" cap="none" dirty="0">
                <a:solidFill>
                  <a:srgbClr val="FF0000"/>
                </a:solidFill>
                <a:latin typeface="Calibri"/>
                <a:ea typeface="Calibri"/>
                <a:cs typeface="Calibri"/>
                <a:sym typeface="Calibri"/>
              </a:rPr>
              <a:t>First </a:t>
            </a:r>
            <a:r>
              <a:rPr lang="en-US" sz="1000" b="1" i="0" u="none" strike="noStrike" cap="none" dirty="0" err="1">
                <a:solidFill>
                  <a:srgbClr val="FF0000"/>
                </a:solidFill>
                <a:latin typeface="Calibri"/>
                <a:ea typeface="Calibri"/>
                <a:cs typeface="Calibri"/>
                <a:sym typeface="Calibri"/>
              </a:rPr>
              <a:t>exascale</a:t>
            </a:r>
            <a:r>
              <a:rPr lang="en-US" sz="1000" b="1" i="0" u="none" strike="noStrike" cap="none" dirty="0">
                <a:solidFill>
                  <a:srgbClr val="FF0000"/>
                </a:solidFill>
                <a:latin typeface="Calibri"/>
                <a:ea typeface="Calibri"/>
                <a:cs typeface="Calibri"/>
                <a:sym typeface="Calibri"/>
              </a:rPr>
              <a:t> workload</a:t>
            </a:r>
          </a:p>
          <a:p>
            <a:pPr marL="0" marR="0" lvl="0" indent="0" algn="ctr" rtl="0">
              <a:spcBef>
                <a:spcPts val="0"/>
              </a:spcBef>
              <a:buSzPct val="25000"/>
              <a:buNone/>
            </a:pPr>
            <a:r>
              <a:rPr lang="en-US" sz="1000" b="1" i="0" u="none" strike="noStrike" cap="none" dirty="0">
                <a:solidFill>
                  <a:srgbClr val="FF0000"/>
                </a:solidFill>
                <a:latin typeface="Calibri"/>
                <a:ea typeface="Calibri"/>
                <a:cs typeface="Calibri"/>
                <a:sym typeface="Calibri"/>
              </a:rPr>
              <a:t> manager in HENP</a:t>
            </a:r>
          </a:p>
          <a:p>
            <a:pPr marL="0" marR="0" lvl="0" indent="0" algn="ctr" rtl="0">
              <a:spcBef>
                <a:spcPts val="0"/>
              </a:spcBef>
              <a:buSzPct val="25000"/>
              <a:buNone/>
            </a:pPr>
            <a:r>
              <a:rPr lang="en-US" sz="1000" b="1" i="0" u="none" strike="noStrike" cap="none" dirty="0">
                <a:solidFill>
                  <a:srgbClr val="FF0000"/>
                </a:solidFill>
                <a:latin typeface="Calibri"/>
                <a:ea typeface="Calibri"/>
                <a:cs typeface="Calibri"/>
                <a:sym typeface="Calibri"/>
              </a:rPr>
              <a:t>1.</a:t>
            </a:r>
            <a:r>
              <a:rPr lang="en-US" sz="1000" b="1" dirty="0">
                <a:solidFill>
                  <a:srgbClr val="FF0000"/>
                </a:solidFill>
                <a:latin typeface="Calibri"/>
                <a:ea typeface="Calibri"/>
                <a:cs typeface="Calibri"/>
                <a:sym typeface="Calibri"/>
              </a:rPr>
              <a:t>4</a:t>
            </a:r>
            <a:r>
              <a:rPr lang="en-US" sz="1000" b="1" i="0" u="none" strike="noStrike" cap="none" dirty="0">
                <a:solidFill>
                  <a:srgbClr val="FF0000"/>
                </a:solidFill>
                <a:latin typeface="Calibri"/>
                <a:ea typeface="Calibri"/>
                <a:cs typeface="Calibri"/>
                <a:sym typeface="Calibri"/>
              </a:rPr>
              <a:t>+ </a:t>
            </a:r>
            <a:r>
              <a:rPr lang="en-US" sz="1000" b="1" i="0" u="none" strike="noStrike" cap="none" dirty="0" err="1">
                <a:solidFill>
                  <a:srgbClr val="FF0000"/>
                </a:solidFill>
                <a:latin typeface="Calibri"/>
                <a:ea typeface="Calibri"/>
                <a:cs typeface="Calibri"/>
                <a:sym typeface="Calibri"/>
              </a:rPr>
              <a:t>Exabytes</a:t>
            </a:r>
            <a:r>
              <a:rPr lang="en-US" sz="1000" b="1" i="0" u="none" strike="noStrike" cap="none" dirty="0">
                <a:solidFill>
                  <a:srgbClr val="FF0000"/>
                </a:solidFill>
                <a:latin typeface="Calibri"/>
                <a:ea typeface="Calibri"/>
                <a:cs typeface="Calibri"/>
                <a:sym typeface="Calibri"/>
              </a:rPr>
              <a:t> processed </a:t>
            </a:r>
            <a:r>
              <a:rPr lang="en-US" sz="1000" b="1" dirty="0">
                <a:solidFill>
                  <a:srgbClr val="FF0000"/>
                </a:solidFill>
                <a:latin typeface="Calibri"/>
                <a:ea typeface="Calibri"/>
                <a:cs typeface="Calibri"/>
                <a:sym typeface="Calibri"/>
              </a:rPr>
              <a:t>y</a:t>
            </a:r>
            <a:r>
              <a:rPr lang="en-US" sz="1000" b="1" i="0" u="none" strike="noStrike" cap="none" dirty="0">
                <a:solidFill>
                  <a:srgbClr val="FF0000"/>
                </a:solidFill>
                <a:latin typeface="Calibri"/>
                <a:ea typeface="Calibri"/>
                <a:cs typeface="Calibri"/>
                <a:sym typeface="Calibri"/>
              </a:rPr>
              <a:t>early in 2014/18</a:t>
            </a:r>
            <a:r>
              <a:rPr lang="en-US" sz="1000" b="1" dirty="0">
                <a:solidFill>
                  <a:srgbClr val="FF0000"/>
                </a:solidFill>
                <a:latin typeface="Calibri"/>
                <a:ea typeface="Calibri"/>
                <a:cs typeface="Calibri"/>
                <a:sym typeface="Calibri"/>
              </a:rPr>
              <a:t> </a:t>
            </a:r>
            <a:endParaRPr lang="en-US" sz="1000" b="1" i="0" u="none" strike="noStrike" cap="none" dirty="0">
              <a:solidFill>
                <a:srgbClr val="FF0000"/>
              </a:solidFill>
              <a:latin typeface="Calibri"/>
              <a:ea typeface="Calibri"/>
              <a:cs typeface="Calibri"/>
              <a:sym typeface="Calibri"/>
            </a:endParaRPr>
          </a:p>
          <a:p>
            <a:pPr marL="0" marR="0" lvl="0" indent="0" algn="ctr" rtl="0">
              <a:spcBef>
                <a:spcPts val="0"/>
              </a:spcBef>
              <a:buSzPct val="25000"/>
              <a:buNone/>
            </a:pPr>
            <a:r>
              <a:rPr lang="en-US" sz="1000" b="1" i="0" u="none" strike="noStrike" cap="none" dirty="0" err="1">
                <a:solidFill>
                  <a:srgbClr val="008000"/>
                </a:solidFill>
                <a:latin typeface="Calibri"/>
                <a:ea typeface="Calibri"/>
                <a:cs typeface="Calibri"/>
                <a:sym typeface="Calibri"/>
              </a:rPr>
              <a:t>Exascale</a:t>
            </a:r>
            <a:r>
              <a:rPr lang="en-US" sz="1000" b="1" i="0" u="none" strike="noStrike" cap="none" dirty="0">
                <a:solidFill>
                  <a:srgbClr val="008000"/>
                </a:solidFill>
                <a:latin typeface="Calibri"/>
                <a:ea typeface="Calibri"/>
                <a:cs typeface="Calibri"/>
                <a:sym typeface="Calibri"/>
              </a:rPr>
              <a:t> scientific data processing today</a:t>
            </a:r>
          </a:p>
        </p:txBody>
      </p:sp>
      <p:sp>
        <p:nvSpPr>
          <p:cNvPr id="87" name="Shape 292"/>
          <p:cNvSpPr txBox="1"/>
          <p:nvPr/>
        </p:nvSpPr>
        <p:spPr>
          <a:xfrm>
            <a:off x="-19290" y="0"/>
            <a:ext cx="1598338" cy="785886"/>
          </a:xfrm>
          <a:prstGeom prst="rect">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1" indent="0" algn="ctr" rtl="0">
              <a:spcBef>
                <a:spcPts val="0"/>
              </a:spcBef>
              <a:buSzPct val="25000"/>
              <a:buNone/>
            </a:pPr>
            <a:r>
              <a:rPr lang="en-US" sz="1000" b="1" i="0" u="none" strike="noStrike" cap="none" dirty="0">
                <a:solidFill>
                  <a:schemeClr val="dk1"/>
                </a:solidFill>
                <a:latin typeface="Calibri"/>
                <a:ea typeface="Calibri"/>
                <a:cs typeface="Calibri"/>
                <a:sym typeface="Calibri"/>
              </a:rPr>
              <a:t>Global ATLAS operations</a:t>
            </a:r>
          </a:p>
          <a:p>
            <a:pPr marL="0" marR="0" lvl="0" indent="0" algn="ctr" rtl="0">
              <a:spcBef>
                <a:spcPts val="0"/>
              </a:spcBef>
              <a:buSzPct val="25000"/>
              <a:buNone/>
            </a:pPr>
            <a:r>
              <a:rPr lang="en-US" sz="800" b="0" i="0" u="none" strike="noStrike" cap="none" dirty="0">
                <a:solidFill>
                  <a:schemeClr val="dk1"/>
                </a:solidFill>
                <a:latin typeface="Calibri"/>
                <a:ea typeface="Calibri"/>
                <a:cs typeface="Calibri"/>
                <a:sym typeface="Calibri"/>
              </a:rPr>
              <a:t>Up to ~</a:t>
            </a:r>
            <a:r>
              <a:rPr lang="en-US" sz="800" dirty="0">
                <a:solidFill>
                  <a:schemeClr val="dk1"/>
                </a:solidFill>
                <a:latin typeface="Calibri"/>
                <a:ea typeface="Calibri"/>
                <a:cs typeface="Calibri"/>
                <a:sym typeface="Calibri"/>
              </a:rPr>
              <a:t>1.2M</a:t>
            </a:r>
            <a:r>
              <a:rPr lang="en-US" sz="800" b="0" i="0" u="none" strike="noStrike" cap="none" dirty="0">
                <a:solidFill>
                  <a:schemeClr val="dk1"/>
                </a:solidFill>
                <a:latin typeface="Calibri"/>
                <a:ea typeface="Calibri"/>
                <a:cs typeface="Calibri"/>
                <a:sym typeface="Calibri"/>
              </a:rPr>
              <a:t> concurrent jobs</a:t>
            </a:r>
          </a:p>
          <a:p>
            <a:pPr marL="0" marR="0" lvl="1" indent="0" algn="ctr" rtl="0">
              <a:spcBef>
                <a:spcPts val="0"/>
              </a:spcBef>
              <a:buSzPct val="25000"/>
              <a:buNone/>
            </a:pPr>
            <a:r>
              <a:rPr lang="en-US" sz="800" b="0" i="0" u="none" strike="noStrike" cap="none" dirty="0">
                <a:solidFill>
                  <a:schemeClr val="dk1"/>
                </a:solidFill>
                <a:latin typeface="Calibri"/>
                <a:ea typeface="Calibri"/>
                <a:cs typeface="Calibri"/>
                <a:sym typeface="Calibri"/>
              </a:rPr>
              <a:t>25-30M jobs/month at &gt;</a:t>
            </a:r>
            <a:r>
              <a:rPr lang="en-US" sz="800" dirty="0">
                <a:solidFill>
                  <a:schemeClr val="dk1"/>
                </a:solidFill>
                <a:latin typeface="Calibri"/>
                <a:ea typeface="Calibri"/>
                <a:cs typeface="Calibri"/>
                <a:sym typeface="Calibri"/>
              </a:rPr>
              <a:t>2</a:t>
            </a:r>
            <a:r>
              <a:rPr lang="en-US" sz="800" b="0" i="0" u="none" strike="noStrike" cap="none" dirty="0">
                <a:solidFill>
                  <a:schemeClr val="dk1"/>
                </a:solidFill>
                <a:latin typeface="Calibri"/>
                <a:ea typeface="Calibri"/>
                <a:cs typeface="Calibri"/>
                <a:sym typeface="Calibri"/>
              </a:rPr>
              <a:t>50 sites</a:t>
            </a:r>
          </a:p>
          <a:p>
            <a:pPr marL="0" marR="0" lvl="0" indent="0" algn="ctr" rtl="0">
              <a:spcBef>
                <a:spcPts val="0"/>
              </a:spcBef>
              <a:buSzPct val="25000"/>
              <a:buNone/>
            </a:pPr>
            <a:r>
              <a:rPr lang="en-US" sz="1200" b="0" i="0" u="none" strike="noStrike" cap="none" dirty="0">
                <a:solidFill>
                  <a:schemeClr val="dk1"/>
                </a:solidFill>
                <a:latin typeface="Calibri"/>
                <a:ea typeface="Calibri"/>
                <a:cs typeface="Calibri"/>
                <a:sym typeface="Calibri"/>
              </a:rPr>
              <a:t> ~1400 ATLAS users</a:t>
            </a:r>
          </a:p>
        </p:txBody>
      </p:sp>
    </p:spTree>
    <p:extLst>
      <p:ext uri="{BB962C8B-B14F-4D97-AF65-F5344CB8AC3E}">
        <p14:creationId xmlns:p14="http://schemas.microsoft.com/office/powerpoint/2010/main" val="2133008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1671213" y="32519"/>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400" b="1" dirty="0">
                <a:solidFill>
                  <a:srgbClr val="00633B"/>
                </a:solidFill>
              </a:rPr>
              <a:t>ATLAS Data and Workload Management</a:t>
            </a:r>
            <a:endParaRPr sz="2400" b="1" dirty="0">
              <a:solidFill>
                <a:srgbClr val="00633B"/>
              </a:solidFill>
            </a:endParaRPr>
          </a:p>
        </p:txBody>
      </p:sp>
      <p:sp>
        <p:nvSpPr>
          <p:cNvPr id="78" name="Google Shape;78;p18"/>
          <p:cNvSpPr txBox="1">
            <a:spLocks noGrp="1"/>
          </p:cNvSpPr>
          <p:nvPr>
            <p:ph type="body" idx="1"/>
          </p:nvPr>
        </p:nvSpPr>
        <p:spPr>
          <a:xfrm>
            <a:off x="27542" y="719852"/>
            <a:ext cx="5385705" cy="144405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
                <a:srgbClr val="4A7DBA"/>
              </a:buClr>
              <a:buSzPts val="1800"/>
              <a:buNone/>
            </a:pPr>
            <a:r>
              <a:rPr lang="en-GB" sz="1400" dirty="0">
                <a:solidFill>
                  <a:srgbClr val="4A7DBA"/>
                </a:solidFill>
              </a:rPr>
              <a:t>A few numbers to set the scale</a:t>
            </a:r>
            <a:endParaRPr sz="1400" dirty="0">
              <a:solidFill>
                <a:srgbClr val="4A7DBA"/>
              </a:solidFill>
            </a:endParaRPr>
          </a:p>
          <a:p>
            <a:pPr indent="-317500">
              <a:spcBef>
                <a:spcPts val="0"/>
              </a:spcBef>
              <a:buSzPts val="1400"/>
              <a:buChar char="○"/>
            </a:pPr>
            <a:r>
              <a:rPr lang="en-US" sz="1200" dirty="0" err="1">
                <a:solidFill>
                  <a:srgbClr val="0070C0"/>
                </a:solidFill>
              </a:rPr>
              <a:t>PanDA</a:t>
            </a:r>
            <a:endParaRPr lang="en-US" sz="1200" dirty="0">
              <a:solidFill>
                <a:srgbClr val="0070C0"/>
              </a:solidFill>
            </a:endParaRPr>
          </a:p>
          <a:p>
            <a:pPr lvl="1" indent="-317500">
              <a:buSzPts val="1400"/>
            </a:pPr>
            <a:r>
              <a:rPr lang="en-GB" sz="1100" dirty="0"/>
              <a:t>Up to 1.2M jobs/day, 25M-30M jobs/month@250 sites</a:t>
            </a:r>
          </a:p>
          <a:p>
            <a:pPr lvl="1" indent="-317500">
              <a:buSzPts val="1400"/>
            </a:pPr>
            <a:r>
              <a:rPr lang="en-GB" sz="1100" dirty="0"/>
              <a:t>~1400 users</a:t>
            </a:r>
          </a:p>
          <a:p>
            <a:pPr lvl="1" indent="-317500">
              <a:buSzPts val="1400"/>
            </a:pPr>
            <a:r>
              <a:rPr lang="en-GB" sz="1100" dirty="0"/>
              <a:t>~1.4 exabytes processed yearly</a:t>
            </a:r>
          </a:p>
          <a:p>
            <a:pPr indent="-317500">
              <a:spcBef>
                <a:spcPts val="0"/>
              </a:spcBef>
              <a:buSzPts val="1400"/>
              <a:buChar char="○"/>
            </a:pPr>
            <a:r>
              <a:rPr lang="en-GB" sz="1200" dirty="0" err="1"/>
              <a:t>Rucio</a:t>
            </a:r>
            <a:endParaRPr lang="en-GB" sz="1200" dirty="0"/>
          </a:p>
          <a:p>
            <a:pPr lvl="1" indent="-317500">
              <a:buSzPts val="1400"/>
            </a:pPr>
            <a:r>
              <a:rPr lang="en-GB" sz="1100" dirty="0"/>
              <a:t>1B+ files, 460+ PB of data, 400+ Hz interaction</a:t>
            </a:r>
            <a:endParaRPr sz="1100" dirty="0"/>
          </a:p>
          <a:p>
            <a:pPr lvl="1" indent="-317500">
              <a:buSzPts val="1400"/>
            </a:pPr>
            <a:r>
              <a:rPr lang="en-GB" sz="1100" dirty="0"/>
              <a:t>120 data centres, 5 HPCs, 2 clouds, 1000 users</a:t>
            </a:r>
            <a:endParaRPr sz="1100" dirty="0"/>
          </a:p>
          <a:p>
            <a:pPr lvl="1" indent="-317500">
              <a:buSzPts val="1400"/>
            </a:pPr>
            <a:r>
              <a:rPr lang="en-GB" sz="1100" dirty="0"/>
              <a:t>500 Petabytes/year transferred &amp; deleted</a:t>
            </a:r>
            <a:endParaRPr sz="1100" dirty="0"/>
          </a:p>
          <a:p>
            <a:pPr lvl="1" indent="-317500">
              <a:buSzPts val="1400"/>
            </a:pPr>
            <a:r>
              <a:rPr lang="en-GB" sz="1100" dirty="0"/>
              <a:t>2.5 </a:t>
            </a:r>
            <a:r>
              <a:rPr lang="en-GB" sz="1100" dirty="0" err="1"/>
              <a:t>Exabytes</a:t>
            </a:r>
            <a:r>
              <a:rPr lang="en-GB" sz="1100" dirty="0"/>
              <a:t>/year downloaded &amp; uploaded</a:t>
            </a:r>
            <a:endParaRPr sz="1100" i="1" dirty="0"/>
          </a:p>
          <a:p>
            <a:pPr marL="114300" lvl="0" indent="0" algn="l" rtl="0">
              <a:spcBef>
                <a:spcPts val="0"/>
              </a:spcBef>
              <a:spcAft>
                <a:spcPts val="0"/>
              </a:spcAft>
              <a:buClr>
                <a:srgbClr val="4A7DBA"/>
              </a:buClr>
              <a:buSzPts val="1800"/>
              <a:buNone/>
            </a:pPr>
            <a:endParaRPr lang="ru-RU" dirty="0">
              <a:solidFill>
                <a:srgbClr val="4A7DBA"/>
              </a:solidFill>
            </a:endParaRPr>
          </a:p>
          <a:p>
            <a:pPr marL="114300" lvl="0" indent="0" algn="l" rtl="0">
              <a:spcBef>
                <a:spcPts val="0"/>
              </a:spcBef>
              <a:spcAft>
                <a:spcPts val="0"/>
              </a:spcAft>
              <a:buClr>
                <a:srgbClr val="4A7DBA"/>
              </a:buClr>
              <a:buSzPts val="1800"/>
              <a:buNone/>
            </a:pPr>
            <a:endParaRPr dirty="0">
              <a:solidFill>
                <a:srgbClr val="4A7DBA"/>
              </a:solidFill>
            </a:endParaRPr>
          </a:p>
        </p:txBody>
      </p:sp>
      <p:sp>
        <p:nvSpPr>
          <p:cNvPr id="79" name="Google Shape;79;p18"/>
          <p:cNvSpPr txBox="1">
            <a:spLocks noGrp="1"/>
          </p:cNvSpPr>
          <p:nvPr>
            <p:ph type="sldNum" idx="12"/>
          </p:nvPr>
        </p:nvSpPr>
        <p:spPr>
          <a:xfrm>
            <a:off x="8284350" y="4782875"/>
            <a:ext cx="548700" cy="24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t>5</a:t>
            </a:fld>
            <a:endParaRPr/>
          </a:p>
        </p:txBody>
      </p:sp>
      <p:pic>
        <p:nvPicPr>
          <p:cNvPr id="80" name="Google Shape;80;p18"/>
          <p:cNvPicPr preferRelativeResize="0"/>
          <p:nvPr/>
        </p:nvPicPr>
        <p:blipFill>
          <a:blip r:embed="rId3">
            <a:alphaModFix/>
          </a:blip>
          <a:stretch>
            <a:fillRect/>
          </a:stretch>
        </p:blipFill>
        <p:spPr>
          <a:xfrm>
            <a:off x="328794" y="3222524"/>
            <a:ext cx="3472875" cy="1286982"/>
          </a:xfrm>
          <a:prstGeom prst="rect">
            <a:avLst/>
          </a:prstGeom>
          <a:noFill/>
          <a:ln>
            <a:noFill/>
          </a:ln>
        </p:spPr>
      </p:pic>
      <p:sp>
        <p:nvSpPr>
          <p:cNvPr id="82" name="Google Shape;82;p18"/>
          <p:cNvSpPr txBox="1"/>
          <p:nvPr/>
        </p:nvSpPr>
        <p:spPr>
          <a:xfrm>
            <a:off x="1138600" y="3012318"/>
            <a:ext cx="2084999" cy="222728"/>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i="1" dirty="0">
                <a:solidFill>
                  <a:schemeClr val="dk2"/>
                </a:solidFill>
                <a:latin typeface="Calibri"/>
                <a:ea typeface="Calibri"/>
                <a:cs typeface="Calibri"/>
                <a:sym typeface="Calibri"/>
              </a:rPr>
              <a:t>Data Access Volume</a:t>
            </a:r>
            <a:endParaRPr sz="1600" i="1" dirty="0">
              <a:solidFill>
                <a:schemeClr val="dk2"/>
              </a:solidFill>
              <a:latin typeface="Calibri"/>
              <a:ea typeface="Calibri"/>
              <a:cs typeface="Calibri"/>
              <a:sym typeface="Calibri"/>
            </a:endParaRPr>
          </a:p>
        </p:txBody>
      </p:sp>
      <p:sp>
        <p:nvSpPr>
          <p:cNvPr id="84" name="Google Shape;84;p18"/>
          <p:cNvSpPr/>
          <p:nvPr/>
        </p:nvSpPr>
        <p:spPr>
          <a:xfrm>
            <a:off x="2088578" y="4389575"/>
            <a:ext cx="1172700" cy="393300"/>
          </a:xfrm>
          <a:prstGeom prst="roundRect">
            <a:avLst>
              <a:gd name="adj" fmla="val 16667"/>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50 PB/week</a:t>
            </a:r>
            <a:endParaRPr dirty="0"/>
          </a:p>
        </p:txBody>
      </p:sp>
      <p:cxnSp>
        <p:nvCxnSpPr>
          <p:cNvPr id="85" name="Google Shape;85;p18"/>
          <p:cNvCxnSpPr>
            <a:stCxn id="84" idx="0"/>
          </p:cNvCxnSpPr>
          <p:nvPr/>
        </p:nvCxnSpPr>
        <p:spPr>
          <a:xfrm rot="10800000">
            <a:off x="2285228" y="3784775"/>
            <a:ext cx="389700" cy="604800"/>
          </a:xfrm>
          <a:prstGeom prst="straightConnector1">
            <a:avLst/>
          </a:prstGeom>
          <a:noFill/>
          <a:ln w="28575" cap="flat" cmpd="sng">
            <a:solidFill>
              <a:srgbClr val="FF0000"/>
            </a:solidFill>
            <a:prstDash val="solid"/>
            <a:round/>
            <a:headEnd type="none" w="med" len="med"/>
            <a:tailEnd type="triangle" w="med" len="med"/>
          </a:ln>
        </p:spPr>
      </p:cxnSp>
      <p:pic>
        <p:nvPicPr>
          <p:cNvPr id="88" name="Google Shape;88;p18"/>
          <p:cNvPicPr preferRelativeResize="0"/>
          <p:nvPr/>
        </p:nvPicPr>
        <p:blipFill>
          <a:blip r:embed="rId4">
            <a:alphaModFix/>
          </a:blip>
          <a:stretch>
            <a:fillRect/>
          </a:stretch>
        </p:blipFill>
        <p:spPr>
          <a:xfrm>
            <a:off x="5618151" y="818458"/>
            <a:ext cx="3441501" cy="1940175"/>
          </a:xfrm>
          <a:prstGeom prst="rect">
            <a:avLst/>
          </a:prstGeom>
          <a:noFill/>
          <a:ln>
            <a:noFill/>
          </a:ln>
        </p:spPr>
      </p:pic>
      <p:pic>
        <p:nvPicPr>
          <p:cNvPr id="15" name="Picture 14">
            <a:extLst>
              <a:ext uri="{FF2B5EF4-FFF2-40B4-BE49-F238E27FC236}">
                <a16:creationId xmlns:a16="http://schemas.microsoft.com/office/drawing/2014/main" id="{7E9CAEAE-929A-2242-8C96-EB8534986BC4}"/>
              </a:ext>
            </a:extLst>
          </p:cNvPr>
          <p:cNvPicPr>
            <a:picLocks noChangeAspect="1"/>
          </p:cNvPicPr>
          <p:nvPr/>
        </p:nvPicPr>
        <p:blipFill>
          <a:blip r:embed="rId5"/>
          <a:stretch>
            <a:fillRect/>
          </a:stretch>
        </p:blipFill>
        <p:spPr>
          <a:xfrm>
            <a:off x="27543" y="15689"/>
            <a:ext cx="684768" cy="778145"/>
          </a:xfrm>
          <a:prstGeom prst="rect">
            <a:avLst/>
          </a:prstGeom>
        </p:spPr>
      </p:pic>
      <p:cxnSp>
        <p:nvCxnSpPr>
          <p:cNvPr id="3" name="Straight Connector 2">
            <a:extLst>
              <a:ext uri="{FF2B5EF4-FFF2-40B4-BE49-F238E27FC236}">
                <a16:creationId xmlns:a16="http://schemas.microsoft.com/office/drawing/2014/main" id="{99E70BCE-BE87-0947-8F2C-58A1FFD0BE7A}"/>
              </a:ext>
            </a:extLst>
          </p:cNvPr>
          <p:cNvCxnSpPr/>
          <p:nvPr/>
        </p:nvCxnSpPr>
        <p:spPr>
          <a:xfrm>
            <a:off x="7446320" y="1663248"/>
            <a:ext cx="0" cy="38270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5F2318A-346F-DA47-AEF0-B234582DA65D}"/>
              </a:ext>
            </a:extLst>
          </p:cNvPr>
          <p:cNvSpPr txBox="1"/>
          <p:nvPr/>
        </p:nvSpPr>
        <p:spPr>
          <a:xfrm>
            <a:off x="6935603" y="1367208"/>
            <a:ext cx="899605" cy="276999"/>
          </a:xfrm>
          <a:prstGeom prst="rect">
            <a:avLst/>
          </a:prstGeom>
          <a:noFill/>
        </p:spPr>
        <p:txBody>
          <a:bodyPr wrap="none" rtlCol="0">
            <a:spAutoFit/>
          </a:bodyPr>
          <a:lstStyle/>
          <a:p>
            <a:r>
              <a:rPr lang="en-US" sz="1200" dirty="0"/>
              <a:t>LHC Run2</a:t>
            </a:r>
          </a:p>
        </p:txBody>
      </p:sp>
      <p:cxnSp>
        <p:nvCxnSpPr>
          <p:cNvPr id="18" name="Straight Connector 17">
            <a:extLst>
              <a:ext uri="{FF2B5EF4-FFF2-40B4-BE49-F238E27FC236}">
                <a16:creationId xmlns:a16="http://schemas.microsoft.com/office/drawing/2014/main" id="{84E503AA-D020-1A47-B504-D4FDE70D6829}"/>
              </a:ext>
            </a:extLst>
          </p:cNvPr>
          <p:cNvCxnSpPr/>
          <p:nvPr/>
        </p:nvCxnSpPr>
        <p:spPr>
          <a:xfrm>
            <a:off x="6321974" y="2088256"/>
            <a:ext cx="0" cy="382700"/>
          </a:xfrm>
          <a:prstGeom prst="line">
            <a:avLst/>
          </a:prstGeom>
          <a:ln>
            <a:tailEnd type="stealt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4C38369-834E-0C48-AECF-0B97159CC2B6}"/>
              </a:ext>
            </a:extLst>
          </p:cNvPr>
          <p:cNvSpPr txBox="1"/>
          <p:nvPr/>
        </p:nvSpPr>
        <p:spPr>
          <a:xfrm>
            <a:off x="5811257" y="1792216"/>
            <a:ext cx="899605" cy="276999"/>
          </a:xfrm>
          <a:prstGeom prst="rect">
            <a:avLst/>
          </a:prstGeom>
          <a:noFill/>
        </p:spPr>
        <p:txBody>
          <a:bodyPr wrap="none" rtlCol="0">
            <a:spAutoFit/>
          </a:bodyPr>
          <a:lstStyle/>
          <a:p>
            <a:r>
              <a:rPr lang="en-US" sz="1200" dirty="0"/>
              <a:t>LHC Run1</a:t>
            </a:r>
          </a:p>
        </p:txBody>
      </p:sp>
      <p:sp>
        <p:nvSpPr>
          <p:cNvPr id="5" name="TextBox 4">
            <a:extLst>
              <a:ext uri="{FF2B5EF4-FFF2-40B4-BE49-F238E27FC236}">
                <a16:creationId xmlns:a16="http://schemas.microsoft.com/office/drawing/2014/main" id="{AB38F053-6697-BA4F-A3EF-1FD08BC329F4}"/>
              </a:ext>
            </a:extLst>
          </p:cNvPr>
          <p:cNvSpPr txBox="1"/>
          <p:nvPr/>
        </p:nvSpPr>
        <p:spPr>
          <a:xfrm>
            <a:off x="5321310" y="747164"/>
            <a:ext cx="389850" cy="276999"/>
          </a:xfrm>
          <a:prstGeom prst="rect">
            <a:avLst/>
          </a:prstGeom>
          <a:noFill/>
        </p:spPr>
        <p:txBody>
          <a:bodyPr wrap="none" rtlCol="0">
            <a:spAutoFit/>
          </a:bodyPr>
          <a:lstStyle/>
          <a:p>
            <a:r>
              <a:rPr lang="en-US" sz="1200" dirty="0"/>
              <a:t>PB</a:t>
            </a:r>
          </a:p>
        </p:txBody>
      </p:sp>
      <p:sp>
        <p:nvSpPr>
          <p:cNvPr id="6" name="TextBox 5">
            <a:extLst>
              <a:ext uri="{FF2B5EF4-FFF2-40B4-BE49-F238E27FC236}">
                <a16:creationId xmlns:a16="http://schemas.microsoft.com/office/drawing/2014/main" id="{F9232D8A-5D7E-C64E-9ADC-15ED716BFB6E}"/>
              </a:ext>
            </a:extLst>
          </p:cNvPr>
          <p:cNvSpPr txBox="1"/>
          <p:nvPr/>
        </p:nvSpPr>
        <p:spPr>
          <a:xfrm>
            <a:off x="84348" y="2544090"/>
            <a:ext cx="5729454" cy="492443"/>
          </a:xfrm>
          <a:prstGeom prst="rect">
            <a:avLst/>
          </a:prstGeom>
          <a:noFill/>
        </p:spPr>
        <p:txBody>
          <a:bodyPr wrap="none" rtlCol="0">
            <a:spAutoFit/>
          </a:bodyPr>
          <a:lstStyle/>
          <a:p>
            <a:r>
              <a:rPr lang="en-US" sz="1300" dirty="0">
                <a:solidFill>
                  <a:srgbClr val="FF0000"/>
                </a:solidFill>
              </a:rPr>
              <a:t>Both systems are highly scalable</a:t>
            </a:r>
          </a:p>
          <a:p>
            <a:r>
              <a:rPr lang="en-US" sz="1300" dirty="0">
                <a:solidFill>
                  <a:srgbClr val="FF0000"/>
                </a:solidFill>
              </a:rPr>
              <a:t>The first </a:t>
            </a:r>
            <a:r>
              <a:rPr lang="en-US" sz="1300" dirty="0" err="1">
                <a:solidFill>
                  <a:srgbClr val="FF0000"/>
                </a:solidFill>
              </a:rPr>
              <a:t>exascale</a:t>
            </a:r>
            <a:r>
              <a:rPr lang="en-US" sz="1300" dirty="0">
                <a:solidFill>
                  <a:srgbClr val="FF0000"/>
                </a:solidFill>
              </a:rPr>
              <a:t> scientific data and workload management systems today</a:t>
            </a:r>
          </a:p>
        </p:txBody>
      </p:sp>
      <p:pic>
        <p:nvPicPr>
          <p:cNvPr id="21" name="Shape 638">
            <a:extLst>
              <a:ext uri="{FF2B5EF4-FFF2-40B4-BE49-F238E27FC236}">
                <a16:creationId xmlns:a16="http://schemas.microsoft.com/office/drawing/2014/main" id="{24754C1A-150A-4049-9CE8-4C2270EB5448}"/>
              </a:ext>
            </a:extLst>
          </p:cNvPr>
          <p:cNvPicPr preferRelativeResize="0"/>
          <p:nvPr/>
        </p:nvPicPr>
        <p:blipFill>
          <a:blip r:embed="rId6">
            <a:alphaModFix/>
          </a:blip>
          <a:stretch>
            <a:fillRect/>
          </a:stretch>
        </p:blipFill>
        <p:spPr>
          <a:xfrm>
            <a:off x="697073" y="5370"/>
            <a:ext cx="762923" cy="731986"/>
          </a:xfrm>
          <a:prstGeom prst="rect">
            <a:avLst/>
          </a:prstGeom>
          <a:noFill/>
          <a:ln>
            <a:noFill/>
          </a:ln>
        </p:spPr>
      </p:pic>
      <p:sp>
        <p:nvSpPr>
          <p:cNvPr id="7" name="TextBox 6">
            <a:extLst>
              <a:ext uri="{FF2B5EF4-FFF2-40B4-BE49-F238E27FC236}">
                <a16:creationId xmlns:a16="http://schemas.microsoft.com/office/drawing/2014/main" id="{9CE7F563-F08F-FA4D-9A8A-DC740F509AE7}"/>
              </a:ext>
            </a:extLst>
          </p:cNvPr>
          <p:cNvSpPr txBox="1"/>
          <p:nvPr/>
        </p:nvSpPr>
        <p:spPr>
          <a:xfrm>
            <a:off x="7304043" y="2083030"/>
            <a:ext cx="1755609" cy="461665"/>
          </a:xfrm>
          <a:prstGeom prst="rect">
            <a:avLst/>
          </a:prstGeom>
          <a:noFill/>
        </p:spPr>
        <p:txBody>
          <a:bodyPr wrap="none" rtlCol="0">
            <a:spAutoFit/>
          </a:bodyPr>
          <a:lstStyle/>
          <a:p>
            <a:r>
              <a:rPr lang="en-US" sz="1200" dirty="0"/>
              <a:t>Approaching a total of </a:t>
            </a:r>
          </a:p>
          <a:p>
            <a:r>
              <a:rPr lang="en-US" sz="1200" dirty="0"/>
              <a:t>0.5 EB of data in </a:t>
            </a:r>
            <a:r>
              <a:rPr lang="en-US" sz="1200" dirty="0" err="1"/>
              <a:t>Rucio</a:t>
            </a:r>
            <a:endParaRPr lang="en-US" sz="1200" dirty="0"/>
          </a:p>
        </p:txBody>
      </p:sp>
      <p:pic>
        <p:nvPicPr>
          <p:cNvPr id="9" name="Picture 8" descr="A picture containing screenshot&#10;&#10;Description automatically generated">
            <a:extLst>
              <a:ext uri="{FF2B5EF4-FFF2-40B4-BE49-F238E27FC236}">
                <a16:creationId xmlns:a16="http://schemas.microsoft.com/office/drawing/2014/main" id="{5AD47D32-B43E-F849-96C6-C33068520AF0}"/>
              </a:ext>
            </a:extLst>
          </p:cNvPr>
          <p:cNvPicPr>
            <a:picLocks noChangeAspect="1"/>
          </p:cNvPicPr>
          <p:nvPr/>
        </p:nvPicPr>
        <p:blipFill>
          <a:blip r:embed="rId7"/>
          <a:stretch>
            <a:fillRect/>
          </a:stretch>
        </p:blipFill>
        <p:spPr>
          <a:xfrm>
            <a:off x="4051331" y="3041085"/>
            <a:ext cx="3174128" cy="1411417"/>
          </a:xfrm>
          <a:prstGeom prst="rect">
            <a:avLst/>
          </a:prstGeom>
        </p:spPr>
      </p:pic>
      <p:sp>
        <p:nvSpPr>
          <p:cNvPr id="10" name="TextBox 9">
            <a:extLst>
              <a:ext uri="{FF2B5EF4-FFF2-40B4-BE49-F238E27FC236}">
                <a16:creationId xmlns:a16="http://schemas.microsoft.com/office/drawing/2014/main" id="{721D497C-3764-5148-9875-471C83188117}"/>
              </a:ext>
            </a:extLst>
          </p:cNvPr>
          <p:cNvSpPr txBox="1"/>
          <p:nvPr/>
        </p:nvSpPr>
        <p:spPr>
          <a:xfrm>
            <a:off x="4293945" y="4439589"/>
            <a:ext cx="2834430" cy="677108"/>
          </a:xfrm>
          <a:prstGeom prst="rect">
            <a:avLst/>
          </a:prstGeom>
          <a:noFill/>
        </p:spPr>
        <p:txBody>
          <a:bodyPr wrap="none" rtlCol="0">
            <a:spAutoFit/>
          </a:bodyPr>
          <a:lstStyle/>
          <a:p>
            <a:r>
              <a:rPr lang="en-US" sz="1200" dirty="0"/>
              <a:t>Steady state of 400k+ running job slots</a:t>
            </a:r>
          </a:p>
          <a:p>
            <a:r>
              <a:rPr lang="en-US" sz="1200" dirty="0"/>
              <a:t> since the turn of the year </a:t>
            </a:r>
          </a:p>
          <a:p>
            <a:endParaRPr lang="en-US" dirty="0"/>
          </a:p>
        </p:txBody>
      </p:sp>
      <p:pic>
        <p:nvPicPr>
          <p:cNvPr id="28" name="Google Shape;154;p20">
            <a:extLst>
              <a:ext uri="{FF2B5EF4-FFF2-40B4-BE49-F238E27FC236}">
                <a16:creationId xmlns:a16="http://schemas.microsoft.com/office/drawing/2014/main" id="{25B0B990-E2F0-2348-9F03-1D71FBEF7631}"/>
              </a:ext>
            </a:extLst>
          </p:cNvPr>
          <p:cNvPicPr preferRelativeResize="0"/>
          <p:nvPr/>
        </p:nvPicPr>
        <p:blipFill>
          <a:blip r:embed="rId8">
            <a:alphaModFix/>
          </a:blip>
          <a:stretch>
            <a:fillRect/>
          </a:stretch>
        </p:blipFill>
        <p:spPr>
          <a:xfrm>
            <a:off x="7304043" y="2944490"/>
            <a:ext cx="1697972" cy="1619681"/>
          </a:xfrm>
          <a:prstGeom prst="rect">
            <a:avLst/>
          </a:prstGeom>
          <a:noFill/>
          <a:ln>
            <a:noFill/>
          </a:ln>
        </p:spPr>
      </p:pic>
      <p:sp>
        <p:nvSpPr>
          <p:cNvPr id="11" name="TextBox 10">
            <a:extLst>
              <a:ext uri="{FF2B5EF4-FFF2-40B4-BE49-F238E27FC236}">
                <a16:creationId xmlns:a16="http://schemas.microsoft.com/office/drawing/2014/main" id="{F6DD3CF3-6F8F-8A49-B783-79A2135AE174}"/>
              </a:ext>
            </a:extLst>
          </p:cNvPr>
          <p:cNvSpPr txBox="1"/>
          <p:nvPr/>
        </p:nvSpPr>
        <p:spPr>
          <a:xfrm>
            <a:off x="4441181" y="3096481"/>
            <a:ext cx="582211" cy="307777"/>
          </a:xfrm>
          <a:prstGeom prst="rect">
            <a:avLst/>
          </a:prstGeom>
          <a:noFill/>
        </p:spPr>
        <p:txBody>
          <a:bodyPr wrap="none" rtlCol="0">
            <a:spAutoFit/>
          </a:bodyPr>
          <a:lstStyle/>
          <a:p>
            <a:r>
              <a:rPr lang="en-US" dirty="0"/>
              <a:t>2020</a:t>
            </a:r>
          </a:p>
        </p:txBody>
      </p:sp>
      <p:sp>
        <p:nvSpPr>
          <p:cNvPr id="12" name="TextBox 11">
            <a:extLst>
              <a:ext uri="{FF2B5EF4-FFF2-40B4-BE49-F238E27FC236}">
                <a16:creationId xmlns:a16="http://schemas.microsoft.com/office/drawing/2014/main" id="{36BDBE81-7C5E-214B-9BA2-F6EEE0CF5E3A}"/>
              </a:ext>
            </a:extLst>
          </p:cNvPr>
          <p:cNvSpPr txBox="1"/>
          <p:nvPr/>
        </p:nvSpPr>
        <p:spPr>
          <a:xfrm>
            <a:off x="8253021" y="2999799"/>
            <a:ext cx="806631" cy="276999"/>
          </a:xfrm>
          <a:prstGeom prst="rect">
            <a:avLst/>
          </a:prstGeom>
          <a:noFill/>
        </p:spPr>
        <p:txBody>
          <a:bodyPr wrap="none" rtlCol="0">
            <a:spAutoFit/>
          </a:bodyPr>
          <a:lstStyle/>
          <a:p>
            <a:r>
              <a:rPr lang="en-US" sz="1200" dirty="0"/>
              <a:t>Apr 2018</a:t>
            </a:r>
          </a:p>
        </p:txBody>
      </p:sp>
      <p:sp>
        <p:nvSpPr>
          <p:cNvPr id="13" name="TextBox 12">
            <a:extLst>
              <a:ext uri="{FF2B5EF4-FFF2-40B4-BE49-F238E27FC236}">
                <a16:creationId xmlns:a16="http://schemas.microsoft.com/office/drawing/2014/main" id="{0CC50F8F-F319-2E46-B811-F2FA10CE5423}"/>
              </a:ext>
            </a:extLst>
          </p:cNvPr>
          <p:cNvSpPr txBox="1"/>
          <p:nvPr/>
        </p:nvSpPr>
        <p:spPr>
          <a:xfrm>
            <a:off x="7461211" y="2999799"/>
            <a:ext cx="526106" cy="276999"/>
          </a:xfrm>
          <a:prstGeom prst="rect">
            <a:avLst/>
          </a:prstGeom>
          <a:noFill/>
        </p:spPr>
        <p:txBody>
          <a:bodyPr wrap="none" rtlCol="0">
            <a:spAutoFit/>
          </a:bodyPr>
          <a:lstStyle/>
          <a:p>
            <a:r>
              <a:rPr lang="en-US" sz="1200" dirty="0"/>
              <a:t>1.2M</a:t>
            </a:r>
          </a:p>
        </p:txBody>
      </p:sp>
    </p:spTree>
    <p:extLst>
      <p:ext uri="{BB962C8B-B14F-4D97-AF65-F5344CB8AC3E}">
        <p14:creationId xmlns:p14="http://schemas.microsoft.com/office/powerpoint/2010/main" val="8658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457200" y="0"/>
            <a:ext cx="8229600" cy="49815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rgbClr val="00633B"/>
                </a:solidFill>
              </a:rPr>
              <a:t>The High Luminosity LHC Challenge</a:t>
            </a:r>
            <a:endParaRPr sz="3200" dirty="0">
              <a:solidFill>
                <a:srgbClr val="00633B"/>
              </a:solidFill>
            </a:endParaRPr>
          </a:p>
        </p:txBody>
      </p:sp>
      <p:sp>
        <p:nvSpPr>
          <p:cNvPr id="239" name="Google Shape;239;p40"/>
          <p:cNvSpPr txBox="1">
            <a:spLocks noGrp="1"/>
          </p:cNvSpPr>
          <p:nvPr>
            <p:ph type="sldNum" idx="12"/>
          </p:nvPr>
        </p:nvSpPr>
        <p:spPr>
          <a:xfrm>
            <a:off x="6553200" y="4767263"/>
            <a:ext cx="2133600" cy="273825"/>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pic>
        <p:nvPicPr>
          <p:cNvPr id="240" name="Google Shape;240;p40"/>
          <p:cNvPicPr preferRelativeResize="0"/>
          <p:nvPr/>
        </p:nvPicPr>
        <p:blipFill>
          <a:blip r:embed="rId3">
            <a:alphaModFix/>
          </a:blip>
          <a:stretch>
            <a:fillRect/>
          </a:stretch>
        </p:blipFill>
        <p:spPr>
          <a:xfrm>
            <a:off x="133916" y="818916"/>
            <a:ext cx="8723768" cy="2555220"/>
          </a:xfrm>
          <a:prstGeom prst="rect">
            <a:avLst/>
          </a:prstGeom>
          <a:noFill/>
          <a:ln>
            <a:noFill/>
          </a:ln>
        </p:spPr>
      </p:pic>
      <p:pic>
        <p:nvPicPr>
          <p:cNvPr id="241" name="Google Shape;241;p40"/>
          <p:cNvPicPr preferRelativeResize="0"/>
          <p:nvPr/>
        </p:nvPicPr>
        <p:blipFill>
          <a:blip r:embed="rId4">
            <a:alphaModFix/>
          </a:blip>
          <a:stretch>
            <a:fillRect/>
          </a:stretch>
        </p:blipFill>
        <p:spPr>
          <a:xfrm>
            <a:off x="266145" y="261735"/>
            <a:ext cx="3949775" cy="658163"/>
          </a:xfrm>
          <a:prstGeom prst="rect">
            <a:avLst/>
          </a:prstGeom>
          <a:noFill/>
          <a:ln>
            <a:noFill/>
          </a:ln>
        </p:spPr>
      </p:pic>
      <p:pic>
        <p:nvPicPr>
          <p:cNvPr id="242" name="Google Shape;242;p40"/>
          <p:cNvPicPr preferRelativeResize="0"/>
          <p:nvPr/>
        </p:nvPicPr>
        <p:blipFill>
          <a:blip r:embed="rId5">
            <a:alphaModFix/>
          </a:blip>
          <a:stretch>
            <a:fillRect/>
          </a:stretch>
        </p:blipFill>
        <p:spPr>
          <a:xfrm>
            <a:off x="5468320" y="313672"/>
            <a:ext cx="3454875" cy="658163"/>
          </a:xfrm>
          <a:prstGeom prst="rect">
            <a:avLst/>
          </a:prstGeom>
          <a:noFill/>
          <a:ln>
            <a:noFill/>
          </a:ln>
        </p:spPr>
      </p:pic>
      <p:sp>
        <p:nvSpPr>
          <p:cNvPr id="243" name="Google Shape;243;p40"/>
          <p:cNvSpPr txBox="1"/>
          <p:nvPr/>
        </p:nvSpPr>
        <p:spPr>
          <a:xfrm>
            <a:off x="18484" y="3184993"/>
            <a:ext cx="8991600" cy="1460925"/>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Clr>
                <a:schemeClr val="dk1"/>
              </a:buClr>
              <a:buSzPts val="1400"/>
              <a:buChar char="●"/>
            </a:pPr>
            <a:r>
              <a:rPr lang="en-US" sz="1200" dirty="0">
                <a:solidFill>
                  <a:schemeClr val="dk1"/>
                </a:solidFill>
              </a:rPr>
              <a:t>High Luminosity LHC will be a multi-</a:t>
            </a:r>
            <a:r>
              <a:rPr lang="en-US" sz="1200" dirty="0" err="1">
                <a:solidFill>
                  <a:schemeClr val="dk1"/>
                </a:solidFill>
              </a:rPr>
              <a:t>exabyte</a:t>
            </a:r>
            <a:r>
              <a:rPr lang="en-US" sz="1200" dirty="0">
                <a:solidFill>
                  <a:schemeClr val="dk1"/>
                </a:solidFill>
              </a:rPr>
              <a:t> challenge where the envisaged Storage and Compute needs are a factor 10 to 100 above the expected technology evolution. </a:t>
            </a:r>
            <a:endParaRPr sz="1200"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US" sz="1200" dirty="0">
                <a:solidFill>
                  <a:schemeClr val="dk1"/>
                </a:solidFill>
              </a:rPr>
              <a:t>LHC experiments have successfully integrated HPC facilities into its distributed computing system. “Opportunistic storage” basically does not exist for LHC experiments.</a:t>
            </a:r>
            <a:endParaRPr sz="1200" dirty="0">
              <a:solidFill>
                <a:schemeClr val="dk1"/>
              </a:solidFill>
            </a:endParaRPr>
          </a:p>
          <a:p>
            <a:pPr marL="139700" lvl="0" algn="l" rtl="0">
              <a:lnSpc>
                <a:spcPct val="115000"/>
              </a:lnSpc>
              <a:spcBef>
                <a:spcPts val="0"/>
              </a:spcBef>
              <a:spcAft>
                <a:spcPts val="0"/>
              </a:spcAft>
              <a:buClr>
                <a:schemeClr val="dk1"/>
              </a:buClr>
              <a:buSzPts val="1400"/>
            </a:pPr>
            <a:r>
              <a:rPr lang="en-US" sz="1200" dirty="0">
                <a:solidFill>
                  <a:srgbClr val="C00000"/>
                </a:solidFill>
              </a:rPr>
              <a:t>The HEP community needs to evolve current computing and data organization models in order to introduce changes in the way it uses and manages the infrastructure, focused on optimizations to bring performance and efficiency not forgetting simplification of operations</a:t>
            </a:r>
            <a:r>
              <a:rPr lang="en-US" sz="1100" dirty="0">
                <a:solidFill>
                  <a:srgbClr val="C00000"/>
                </a:solidFill>
              </a:rPr>
              <a:t>. </a:t>
            </a:r>
            <a:endParaRPr sz="1100" dirty="0">
              <a:solidFill>
                <a:srgbClr val="C00000"/>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sz="1000"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endParaRPr sz="1000" dirty="0">
              <a:solidFill>
                <a:schemeClr val="dk1"/>
              </a:solidFill>
            </a:endParaRPr>
          </a:p>
        </p:txBody>
      </p:sp>
    </p:spTree>
    <p:extLst>
      <p:ext uri="{BB962C8B-B14F-4D97-AF65-F5344CB8AC3E}">
        <p14:creationId xmlns:p14="http://schemas.microsoft.com/office/powerpoint/2010/main" val="1373871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title"/>
          </p:nvPr>
        </p:nvSpPr>
        <p:spPr>
          <a:xfrm>
            <a:off x="457200" y="-104887"/>
            <a:ext cx="8229600" cy="6835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None/>
            </a:pPr>
            <a:r>
              <a:rPr lang="en-US" sz="2800" dirty="0">
                <a:solidFill>
                  <a:srgbClr val="00633B"/>
                </a:solidFill>
              </a:rPr>
              <a:t>HL-LHC R&amp;D Computing Projects</a:t>
            </a:r>
            <a:endParaRPr sz="2800" dirty="0">
              <a:solidFill>
                <a:srgbClr val="00633B"/>
              </a:solidFill>
            </a:endParaRPr>
          </a:p>
        </p:txBody>
      </p:sp>
      <p:sp>
        <p:nvSpPr>
          <p:cNvPr id="249" name="Google Shape;249;p41"/>
          <p:cNvSpPr txBox="1">
            <a:spLocks noGrp="1"/>
          </p:cNvSpPr>
          <p:nvPr>
            <p:ph type="body" idx="1"/>
          </p:nvPr>
        </p:nvSpPr>
        <p:spPr>
          <a:xfrm>
            <a:off x="0" y="236888"/>
            <a:ext cx="8926717" cy="4289813"/>
          </a:xfrm>
          <a:prstGeom prst="rect">
            <a:avLst/>
          </a:prstGeom>
          <a:noFill/>
          <a:ln>
            <a:noFill/>
          </a:ln>
        </p:spPr>
        <p:txBody>
          <a:bodyPr spcFirstLastPara="1" wrap="square" lIns="91425" tIns="45700" rIns="91425" bIns="45700" anchor="t" anchorCtr="0">
            <a:noAutofit/>
          </a:bodyPr>
          <a:lstStyle/>
          <a:p>
            <a:pPr indent="-368300">
              <a:lnSpc>
                <a:spcPct val="90000"/>
              </a:lnSpc>
              <a:spcBef>
                <a:spcPts val="1000"/>
              </a:spcBef>
              <a:buClr>
                <a:srgbClr val="000000"/>
              </a:buClr>
              <a:buSzPts val="2200"/>
              <a:buChar char="•"/>
            </a:pPr>
            <a:r>
              <a:rPr lang="en-US" sz="1300" b="1" i="1" dirty="0">
                <a:solidFill>
                  <a:schemeClr val="dk1"/>
                </a:solidFill>
              </a:rPr>
              <a:t>Data Lake</a:t>
            </a:r>
            <a:r>
              <a:rPr lang="en-US" sz="1300" dirty="0">
                <a:solidFill>
                  <a:schemeClr val="dk1"/>
                </a:solidFill>
              </a:rPr>
              <a:t>. The aim is to consolidate geographically distributed data storage systems connected by fast network with low latency.</a:t>
            </a:r>
            <a:r>
              <a:rPr lang="en-US" sz="1300" dirty="0"/>
              <a:t> </a:t>
            </a:r>
            <a:r>
              <a:rPr lang="en-US" sz="1300" dirty="0">
                <a:solidFill>
                  <a:srgbClr val="000000"/>
                </a:solidFill>
              </a:rPr>
              <a:t>The Data Lake model as an evolution of the current infrastructure bringing reduction of the storage and operational costs.</a:t>
            </a:r>
          </a:p>
          <a:p>
            <a:pPr indent="-368300">
              <a:lnSpc>
                <a:spcPct val="90000"/>
              </a:lnSpc>
              <a:spcBef>
                <a:spcPts val="1000"/>
              </a:spcBef>
              <a:buClr>
                <a:srgbClr val="000000"/>
              </a:buClr>
              <a:buSzPts val="2200"/>
              <a:buChar char="•"/>
            </a:pPr>
            <a:r>
              <a:rPr lang="en-US" sz="1300" b="1" i="1" dirty="0">
                <a:solidFill>
                  <a:srgbClr val="000000"/>
                </a:solidFill>
              </a:rPr>
              <a:t>Intelligent Data Delivery Service </a:t>
            </a:r>
            <a:r>
              <a:rPr lang="en-US" sz="1300" dirty="0">
                <a:solidFill>
                  <a:srgbClr val="000000"/>
                </a:solidFill>
              </a:rPr>
              <a:t>(</a:t>
            </a:r>
            <a:r>
              <a:rPr lang="en-US" sz="1300" dirty="0" err="1">
                <a:solidFill>
                  <a:srgbClr val="000000"/>
                </a:solidFill>
              </a:rPr>
              <a:t>iDDS</a:t>
            </a:r>
            <a:r>
              <a:rPr lang="en-US" sz="1300" dirty="0">
                <a:solidFill>
                  <a:srgbClr val="000000"/>
                </a:solidFill>
              </a:rPr>
              <a:t>). </a:t>
            </a:r>
            <a:r>
              <a:rPr lang="en-US" sz="1300" dirty="0"/>
              <a:t>The intelligent data delivery system will deliver  events as opposed to delivering bytes. This allows an edge service to prepare data for production consumption (filtering out unnecessary events and objects), the on-disk data format to evolve independently of applications, and decrease the latency between the application and the storage.</a:t>
            </a:r>
            <a:endParaRPr lang="ru-RU" sz="1300" dirty="0"/>
          </a:p>
          <a:p>
            <a:pPr indent="-368300">
              <a:lnSpc>
                <a:spcPct val="90000"/>
              </a:lnSpc>
              <a:spcBef>
                <a:spcPts val="1000"/>
              </a:spcBef>
              <a:buClr>
                <a:srgbClr val="000000"/>
              </a:buClr>
              <a:buSzPts val="2200"/>
              <a:buChar char="•"/>
            </a:pPr>
            <a:r>
              <a:rPr lang="en-US" sz="1300" b="1" i="1" dirty="0"/>
              <a:t>Third Party Copy</a:t>
            </a:r>
            <a:r>
              <a:rPr lang="en-US" sz="1300" dirty="0"/>
              <a:t>. Improve bulk data transfer between sites and find a viable replacement to the </a:t>
            </a:r>
            <a:r>
              <a:rPr lang="en-US" sz="1300" dirty="0" err="1"/>
              <a:t>GridFTP</a:t>
            </a:r>
            <a:r>
              <a:rPr lang="en-US" sz="1300" dirty="0"/>
              <a:t> protocol.</a:t>
            </a:r>
            <a:endParaRPr lang="en-US" sz="1300" b="1" i="1" dirty="0"/>
          </a:p>
          <a:p>
            <a:pPr indent="-368300">
              <a:lnSpc>
                <a:spcPct val="90000"/>
              </a:lnSpc>
              <a:spcBef>
                <a:spcPts val="1000"/>
              </a:spcBef>
              <a:buClr>
                <a:srgbClr val="000000"/>
              </a:buClr>
              <a:buSzPts val="2200"/>
              <a:buChar char="•"/>
            </a:pPr>
            <a:r>
              <a:rPr lang="en-US" sz="1300" b="1" i="1" dirty="0">
                <a:solidFill>
                  <a:srgbClr val="000000"/>
                </a:solidFill>
              </a:rPr>
              <a:t>Operations Intelligence. </a:t>
            </a:r>
            <a:r>
              <a:rPr lang="en-US" sz="1300" dirty="0">
                <a:solidFill>
                  <a:srgbClr val="000000"/>
                </a:solidFill>
              </a:rPr>
              <a:t>Reduce HEP experiments computing operations effort by exploiting a</a:t>
            </a:r>
            <a:r>
              <a:rPr lang="en-US" sz="1300" dirty="0"/>
              <a:t>nomaly detection, time series and classification techniques to help the operators in their daily routines, and to improve the overall system efficiency and resource </a:t>
            </a:r>
            <a:r>
              <a:rPr lang="en-US" sz="1300" dirty="0" err="1"/>
              <a:t>utilisation</a:t>
            </a:r>
            <a:r>
              <a:rPr lang="en-US" sz="1300" dirty="0"/>
              <a:t>.</a:t>
            </a:r>
            <a:endParaRPr lang="ru-RU" sz="1300" dirty="0">
              <a:solidFill>
                <a:srgbClr val="000000"/>
              </a:solidFill>
            </a:endParaRPr>
          </a:p>
          <a:p>
            <a:pPr indent="-368300">
              <a:lnSpc>
                <a:spcPct val="90000"/>
              </a:lnSpc>
              <a:spcBef>
                <a:spcPts val="1000"/>
              </a:spcBef>
              <a:buClr>
                <a:srgbClr val="000000"/>
              </a:buClr>
              <a:buSzPts val="2200"/>
              <a:buChar char="•"/>
            </a:pPr>
            <a:r>
              <a:rPr lang="en-US" sz="1300" b="1" i="1" dirty="0">
                <a:solidFill>
                  <a:schemeClr val="tx1"/>
                </a:solidFill>
              </a:rPr>
              <a:t>Data Carousel. </a:t>
            </a:r>
            <a:r>
              <a:rPr lang="en-US" sz="1300" dirty="0">
                <a:solidFill>
                  <a:schemeClr val="tx1"/>
                </a:solidFill>
              </a:rPr>
              <a:t>Use tape more effective and active. A</a:t>
            </a:r>
            <a:r>
              <a:rPr lang="en-US" sz="1300" dirty="0"/>
              <a:t>n orchestration between workflow/workload management (WFMS), data management (DDM) and data archiving services whereby a bulk production campaign with its inputs resident on tape, is executed by staging and promptly processing a sliding window of X% (5%?, 10%?) of inputs onto buffer disk, such that only ~ X% of inputs are pinned on disk at any one time</a:t>
            </a:r>
            <a:endParaRPr lang="en-US" sz="1300" dirty="0">
              <a:solidFill>
                <a:schemeClr val="tx1"/>
              </a:solidFill>
            </a:endParaRPr>
          </a:p>
          <a:p>
            <a:pPr indent="-368300">
              <a:lnSpc>
                <a:spcPct val="90000"/>
              </a:lnSpc>
              <a:spcBef>
                <a:spcPts val="1000"/>
              </a:spcBef>
              <a:buClr>
                <a:srgbClr val="000000"/>
              </a:buClr>
              <a:buSzPts val="2200"/>
              <a:buChar char="•"/>
            </a:pPr>
            <a:r>
              <a:rPr lang="en-US" sz="1300" b="1" i="1" dirty="0">
                <a:solidFill>
                  <a:schemeClr val="tx1"/>
                </a:solidFill>
              </a:rPr>
              <a:t>Hot/Cold storage</a:t>
            </a:r>
            <a:r>
              <a:rPr lang="en-US" sz="1600" b="1" i="1" dirty="0">
                <a:solidFill>
                  <a:srgbClr val="00633B"/>
                </a:solidFill>
              </a:rPr>
              <a:t>. </a:t>
            </a:r>
            <a:r>
              <a:rPr lang="en-US" sz="1300" dirty="0">
                <a:solidFill>
                  <a:srgbClr val="000000"/>
                </a:solidFill>
              </a:rPr>
              <a:t>Data placement and data migration between “Hot-Cold” storage using data popularity information (ATLAS – Google project)</a:t>
            </a:r>
          </a:p>
          <a:p>
            <a:pPr indent="-368300">
              <a:lnSpc>
                <a:spcPct val="90000"/>
              </a:lnSpc>
              <a:spcBef>
                <a:spcPts val="1000"/>
              </a:spcBef>
              <a:buClr>
                <a:srgbClr val="000000"/>
              </a:buClr>
              <a:buSzPts val="2200"/>
              <a:buChar char="•"/>
            </a:pPr>
            <a:r>
              <a:rPr lang="en-US" sz="1300" b="1" i="1" dirty="0">
                <a:solidFill>
                  <a:srgbClr val="000000"/>
                </a:solidFill>
              </a:rPr>
              <a:t>Data format and I/O. </a:t>
            </a:r>
            <a:r>
              <a:rPr lang="en-US" sz="1300" dirty="0">
                <a:solidFill>
                  <a:srgbClr val="000000"/>
                </a:solidFill>
              </a:rPr>
              <a:t>Evaluating new formats (</a:t>
            </a:r>
            <a:r>
              <a:rPr lang="en-US" sz="1300" dirty="0" err="1">
                <a:solidFill>
                  <a:srgbClr val="000000"/>
                </a:solidFill>
              </a:rPr>
              <a:t>f.e</a:t>
            </a:r>
            <a:r>
              <a:rPr lang="en-US" sz="1300" dirty="0">
                <a:solidFill>
                  <a:srgbClr val="000000"/>
                </a:solidFill>
              </a:rPr>
              <a:t>. parquet) for HENP (ATLAS-Google project)</a:t>
            </a:r>
          </a:p>
          <a:p>
            <a:pPr indent="-368300">
              <a:lnSpc>
                <a:spcPct val="90000"/>
              </a:lnSpc>
              <a:spcBef>
                <a:spcPts val="1000"/>
              </a:spcBef>
              <a:buClr>
                <a:srgbClr val="000000"/>
              </a:buClr>
              <a:buSzPts val="2200"/>
              <a:buChar char="•"/>
            </a:pPr>
            <a:r>
              <a:rPr lang="en-US" sz="1600" b="1" i="1" dirty="0">
                <a:solidFill>
                  <a:srgbClr val="000000"/>
                </a:solidFill>
              </a:rPr>
              <a:t>…. </a:t>
            </a:r>
            <a:endParaRPr lang="en-US" sz="1600" b="1" i="1" dirty="0">
              <a:solidFill>
                <a:srgbClr val="00633B"/>
              </a:solidFill>
            </a:endParaRPr>
          </a:p>
        </p:txBody>
      </p:sp>
      <p:sp>
        <p:nvSpPr>
          <p:cNvPr id="250" name="Google Shape;250;p41"/>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dirty="0"/>
          </a:p>
        </p:txBody>
      </p:sp>
    </p:spTree>
    <p:extLst>
      <p:ext uri="{BB962C8B-B14F-4D97-AF65-F5344CB8AC3E}">
        <p14:creationId xmlns:p14="http://schemas.microsoft.com/office/powerpoint/2010/main" val="95610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7809" y="1"/>
            <a:ext cx="8328991" cy="708923"/>
          </a:xfrm>
        </p:spPr>
        <p:txBody>
          <a:bodyPr>
            <a:normAutofit fontScale="90000"/>
          </a:bodyPr>
          <a:lstStyle/>
          <a:p>
            <a:pPr algn="ctr">
              <a:lnSpc>
                <a:spcPct val="100000"/>
              </a:lnSpc>
            </a:pPr>
            <a:r>
              <a:rPr lang="en-US" dirty="0">
                <a:solidFill>
                  <a:srgbClr val="00633B"/>
                </a:solidFill>
              </a:rPr>
              <a:t>Data Carousel R&amp;D Project </a:t>
            </a:r>
          </a:p>
        </p:txBody>
      </p:sp>
      <p:sp>
        <p:nvSpPr>
          <p:cNvPr id="4" name="Content Placeholder 3">
            <a:extLst>
              <a:ext uri="{FF2B5EF4-FFF2-40B4-BE49-F238E27FC236}">
                <a16:creationId xmlns:a16="http://schemas.microsoft.com/office/drawing/2014/main" id="{743BC9DA-3576-4F0F-8300-3697A9D1F810}"/>
              </a:ext>
            </a:extLst>
          </p:cNvPr>
          <p:cNvSpPr>
            <a:spLocks noGrp="1"/>
          </p:cNvSpPr>
          <p:nvPr>
            <p:ph idx="1"/>
          </p:nvPr>
        </p:nvSpPr>
        <p:spPr>
          <a:xfrm>
            <a:off x="187572" y="2059406"/>
            <a:ext cx="8768856" cy="2844288"/>
          </a:xfrm>
        </p:spPr>
        <p:txBody>
          <a:bodyPr>
            <a:normAutofit fontScale="47500" lnSpcReduction="20000"/>
          </a:bodyPr>
          <a:lstStyle/>
          <a:p>
            <a:pPr marL="38100" indent="0">
              <a:lnSpc>
                <a:spcPct val="120000"/>
              </a:lnSpc>
              <a:buNone/>
            </a:pPr>
            <a:r>
              <a:rPr lang="en-US" sz="2900" dirty="0">
                <a:effectLst>
                  <a:outerShdw blurRad="38100" dist="38100" dir="2700000" algn="tl">
                    <a:srgbClr val="DDDDDD"/>
                  </a:outerShdw>
                </a:effectLst>
                <a:latin typeface="Helvetica" charset="0"/>
              </a:rPr>
              <a:t>Ultimate goal : use tape more efficient and active</a:t>
            </a:r>
          </a:p>
          <a:p>
            <a:pPr marL="533400" lvl="1" indent="0">
              <a:lnSpc>
                <a:spcPct val="120000"/>
              </a:lnSpc>
              <a:buNone/>
            </a:pPr>
            <a:r>
              <a:rPr lang="en-US" sz="2900" dirty="0">
                <a:latin typeface="Helvetica" charset="0"/>
                <a:ea typeface="ＭＳ Ｐゴシック" charset="0"/>
              </a:rPr>
              <a:t>Cycle through tape data, processing all queued jobs requiring currently staged data </a:t>
            </a:r>
          </a:p>
          <a:p>
            <a:pPr marL="990600" lvl="2" indent="0">
              <a:lnSpc>
                <a:spcPct val="120000"/>
              </a:lnSpc>
              <a:buNone/>
            </a:pPr>
            <a:r>
              <a:rPr lang="ja-JP" altLang="en-US" sz="2000" dirty="0">
                <a:latin typeface="Helvetica" charset="0"/>
                <a:ea typeface="ＭＳ Ｐゴシック" charset="0"/>
              </a:rPr>
              <a:t>‘</a:t>
            </a:r>
            <a:r>
              <a:rPr lang="en-US" altLang="ja-JP" sz="2000" dirty="0">
                <a:latin typeface="Helvetica" charset="0"/>
                <a:ea typeface="ＭＳ Ｐゴシック" charset="0"/>
              </a:rPr>
              <a:t>C</a:t>
            </a:r>
            <a:r>
              <a:rPr lang="en-US" sz="2000" dirty="0">
                <a:latin typeface="Helvetica" charset="0"/>
                <a:ea typeface="ＭＳ Ｐゴシック" charset="0"/>
              </a:rPr>
              <a:t>arousel engine</a:t>
            </a:r>
            <a:r>
              <a:rPr lang="ja-JP" altLang="en-US" sz="2000" dirty="0">
                <a:latin typeface="Helvetica" charset="0"/>
                <a:ea typeface="ＭＳ Ｐゴシック" charset="0"/>
              </a:rPr>
              <a:t>’</a:t>
            </a:r>
            <a:r>
              <a:rPr lang="en-US" sz="2000" dirty="0">
                <a:latin typeface="Helvetica" charset="0"/>
                <a:ea typeface="ＭＳ Ｐゴシック" charset="0"/>
              </a:rPr>
              <a:t>:  job queue regulating tape staging for efficient data matching to jobs?</a:t>
            </a:r>
          </a:p>
          <a:p>
            <a:pPr marL="990600" lvl="2" indent="0">
              <a:lnSpc>
                <a:spcPct val="120000"/>
              </a:lnSpc>
              <a:buNone/>
            </a:pPr>
            <a:r>
              <a:rPr lang="en-US" sz="2000" dirty="0">
                <a:latin typeface="Helvetica" charset="0"/>
                <a:ea typeface="ＭＳ Ｐゴシック" charset="0"/>
              </a:rPr>
              <a:t>Brokerage must be globally aware of all jobs hitting tape to aggregate those using staged data</a:t>
            </a:r>
            <a:endParaRPr lang="en-US" sz="2500" dirty="0"/>
          </a:p>
          <a:p>
            <a:pPr marL="533400" lvl="1" indent="0">
              <a:lnSpc>
                <a:spcPct val="120000"/>
              </a:lnSpc>
              <a:buNone/>
            </a:pPr>
            <a:r>
              <a:rPr lang="en-US" sz="2900" dirty="0"/>
              <a:t>No pre-set target on tape throughput, instead, we focus on </a:t>
            </a:r>
            <a:r>
              <a:rPr lang="en-US" sz="2900" b="1" i="1" dirty="0"/>
              <a:t>efficiently</a:t>
            </a:r>
            <a:r>
              <a:rPr lang="en-US" sz="2900" dirty="0"/>
              <a:t> using the </a:t>
            </a:r>
            <a:r>
              <a:rPr lang="en-US" sz="2900" b="1" i="1" dirty="0"/>
              <a:t>available</a:t>
            </a:r>
            <a:r>
              <a:rPr lang="en-US" sz="2900" dirty="0"/>
              <a:t> tape capacities</a:t>
            </a:r>
          </a:p>
          <a:p>
            <a:pPr marL="990600" lvl="2" indent="0">
              <a:lnSpc>
                <a:spcPct val="120000"/>
              </a:lnSpc>
              <a:buNone/>
            </a:pPr>
            <a:r>
              <a:rPr lang="en-US" sz="2200" dirty="0"/>
              <a:t>Introduce no or little performance penalty to tape throughput, after integrating tapes into our workflow</a:t>
            </a:r>
          </a:p>
          <a:p>
            <a:pPr marL="990600" lvl="2" indent="0">
              <a:lnSpc>
                <a:spcPct val="120000"/>
              </a:lnSpc>
              <a:buNone/>
            </a:pPr>
            <a:r>
              <a:rPr lang="en-US" sz="2200" dirty="0"/>
              <a:t>Improve efficiency and throughput of tape systems, by orchestrating the various components in the whole system stack, starting from better organization of writing to tapes</a:t>
            </a:r>
          </a:p>
          <a:p>
            <a:pPr marL="990600" lvl="2" indent="0">
              <a:lnSpc>
                <a:spcPct val="120000"/>
              </a:lnSpc>
              <a:buNone/>
            </a:pPr>
            <a:r>
              <a:rPr lang="en-US" sz="2200" dirty="0"/>
              <a:t>Solutions should scale proportionally with future growth of capacities of tape resources</a:t>
            </a:r>
          </a:p>
          <a:p>
            <a:pPr marL="38100" indent="0">
              <a:lnSpc>
                <a:spcPct val="120000"/>
              </a:lnSpc>
              <a:buNone/>
            </a:pPr>
            <a:r>
              <a:rPr lang="en-US" sz="2500" dirty="0"/>
              <a:t>‘Data Carousel’ LHC R&amp;D was started in the second half of 2018 → to study the feasibility to use tape as the input to various I/O intensive workflows, such as derivation production and RAW data re-processing</a:t>
            </a:r>
          </a:p>
          <a:p>
            <a:pPr marL="533387" lvl="1" indent="0">
              <a:lnSpc>
                <a:spcPct val="120000"/>
              </a:lnSpc>
              <a:buNone/>
            </a:pPr>
            <a:r>
              <a:rPr lang="en-US" sz="2500" dirty="0">
                <a:latin typeface="Helvetica" charset="0"/>
                <a:ea typeface="ＭＳ Ｐゴシック" charset="0"/>
              </a:rPr>
              <a:t>…and “tape” could be any “cold” storage (it is led by </a:t>
            </a:r>
            <a:r>
              <a:rPr lang="en-US" sz="2500" dirty="0" err="1">
                <a:latin typeface="Helvetica" charset="0"/>
                <a:ea typeface="ＭＳ Ｐゴシック" charset="0"/>
              </a:rPr>
              <a:t>A.Klimentov</a:t>
            </a:r>
            <a:r>
              <a:rPr lang="en-US" sz="2500" dirty="0">
                <a:latin typeface="Helvetica" charset="0"/>
                <a:ea typeface="ＭＳ Ｐゴシック" charset="0"/>
              </a:rPr>
              <a:t>, </a:t>
            </a:r>
            <a:r>
              <a:rPr lang="en-US" sz="2500" dirty="0" err="1">
                <a:latin typeface="Helvetica" charset="0"/>
                <a:ea typeface="ＭＳ Ｐゴシック" charset="0"/>
              </a:rPr>
              <a:t>M.Lassnig</a:t>
            </a:r>
            <a:r>
              <a:rPr lang="en-US" sz="2500" dirty="0">
                <a:latin typeface="Helvetica" charset="0"/>
                <a:ea typeface="ＭＳ Ｐゴシック" charset="0"/>
              </a:rPr>
              <a:t> and </a:t>
            </a:r>
            <a:r>
              <a:rPr lang="en-US" sz="2500" dirty="0" err="1">
                <a:latin typeface="Helvetica" charset="0"/>
                <a:ea typeface="ＭＳ Ｐゴシック" charset="0"/>
              </a:rPr>
              <a:t>X.Zhao</a:t>
            </a:r>
            <a:r>
              <a:rPr lang="en-US" sz="2500" dirty="0">
                <a:latin typeface="Helvetica" charset="0"/>
                <a:ea typeface="ＭＳ Ｐゴシック" charset="0"/>
              </a:rPr>
              <a:t>)</a:t>
            </a:r>
          </a:p>
          <a:p>
            <a:pPr marL="533387" lvl="1" indent="0">
              <a:lnSpc>
                <a:spcPct val="120000"/>
              </a:lnSpc>
              <a:buNone/>
            </a:pPr>
            <a:endParaRPr lang="en-US" sz="1500" dirty="0"/>
          </a:p>
          <a:p>
            <a:pPr lvl="1">
              <a:lnSpc>
                <a:spcPct val="120000"/>
              </a:lnSpc>
            </a:pPr>
            <a:endParaRPr lang="en-US" sz="1500" dirty="0"/>
          </a:p>
          <a:p>
            <a:pPr lvl="1">
              <a:lnSpc>
                <a:spcPct val="120000"/>
              </a:lnSpc>
            </a:pPr>
            <a:endParaRPr lang="en-US" sz="1500" dirty="0"/>
          </a:p>
          <a:p>
            <a:pPr lvl="1">
              <a:lnSpc>
                <a:spcPct val="120000"/>
              </a:lnSpc>
            </a:pPr>
            <a:endParaRPr lang="en-US" sz="2300" dirty="0"/>
          </a:p>
          <a:p>
            <a:pPr lvl="1"/>
            <a:endParaRPr lang="en-US" dirty="0"/>
          </a:p>
        </p:txBody>
      </p:sp>
      <p:sp>
        <p:nvSpPr>
          <p:cNvPr id="5" name="Content Placeholder 3">
            <a:extLst>
              <a:ext uri="{FF2B5EF4-FFF2-40B4-BE49-F238E27FC236}">
                <a16:creationId xmlns:a16="http://schemas.microsoft.com/office/drawing/2014/main" id="{743BC9DA-3576-4F0F-8300-3697A9D1F810}"/>
              </a:ext>
            </a:extLst>
          </p:cNvPr>
          <p:cNvSpPr txBox="1">
            <a:spLocks/>
          </p:cNvSpPr>
          <p:nvPr/>
        </p:nvSpPr>
        <p:spPr>
          <a:xfrm>
            <a:off x="187572" y="597626"/>
            <a:ext cx="8956428" cy="1577340"/>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3675" i="1" dirty="0"/>
              <a:t>By ‘data carousel’, we mean an orchestration between workflow/workload management (WFMS), data management (DDM) and data archiving services whereby a bulk production campaign with its inputs resident on tape, is executed by staging and promptly processing a sliding window of X% (5%?, 10%?) of inputs onto buffer disk, such that only ~ X% of inputs are pinned on disk at any one time.</a:t>
            </a:r>
          </a:p>
          <a:p>
            <a:pPr marL="0" indent="0">
              <a:lnSpc>
                <a:spcPct val="120000"/>
              </a:lnSpc>
              <a:buNone/>
            </a:pPr>
            <a:r>
              <a:rPr lang="en-US" sz="3675" i="1" dirty="0">
                <a:solidFill>
                  <a:srgbClr val="00B050"/>
                </a:solidFill>
              </a:rPr>
              <a:t>The project was initiated at BNL for RHIC experiments (in full production for STAR and PHENIX for more than 10 years. They  </a:t>
            </a:r>
            <a:r>
              <a:rPr lang="en-US" sz="3675" dirty="0">
                <a:solidFill>
                  <a:srgbClr val="00B050"/>
                </a:solidFill>
              </a:rPr>
              <a:t>manage to fetch files pretty much at tape speed for weeks in a row</a:t>
            </a:r>
            <a:r>
              <a:rPr lang="en-US" sz="3675" i="1" dirty="0">
                <a:solidFill>
                  <a:srgbClr val="00B050"/>
                </a:solidFill>
              </a:rPr>
              <a:t>), today it is one of vital R&amp;D projects to address High Luminosity LHC data processing challenge (scope and scale are different)</a:t>
            </a:r>
          </a:p>
          <a:p>
            <a:pPr lvl="1"/>
            <a:endParaRPr lang="en-US" dirty="0"/>
          </a:p>
        </p:txBody>
      </p:sp>
      <p:sp>
        <p:nvSpPr>
          <p:cNvPr id="7" name="Google Shape;250;p41">
            <a:extLst>
              <a:ext uri="{FF2B5EF4-FFF2-40B4-BE49-F238E27FC236}">
                <a16:creationId xmlns:a16="http://schemas.microsoft.com/office/drawing/2014/main" id="{9FBBBBD9-EB4F-DA47-A429-05007D38579E}"/>
              </a:ext>
            </a:extLst>
          </p:cNvPr>
          <p:cNvSpPr txBox="1">
            <a:spLocks noGrp="1"/>
          </p:cNvSpPr>
          <p:nvPr>
            <p:ph type="sldNum" idx="12"/>
          </p:nvPr>
        </p:nvSpPr>
        <p:spPr>
          <a:xfrm>
            <a:off x="6553200" y="4767263"/>
            <a:ext cx="2133600" cy="273825"/>
          </a:xfrm>
          <a:prstGeom prst="rect">
            <a:avLst/>
          </a:prstGeom>
          <a:noFill/>
          <a:ln>
            <a:noFill/>
          </a:ln>
        </p:spPr>
        <p:txBody>
          <a:bodyPr spcFirstLastPara="1" vert="horz" wrap="square" lIns="91425" tIns="45700" rIns="91425" bIns="45700" rtlCol="0" anchor="ctr" anchorCtr="0">
            <a:noAutofit/>
          </a:bodyPr>
          <a:lstStyle/>
          <a:p>
            <a:pPr algn="r">
              <a:buClr>
                <a:srgbClr val="000000"/>
              </a:buClr>
              <a:buSzPts val="1200"/>
            </a:pPr>
            <a:fld id="{00000000-1234-1234-1234-123412341234}" type="slidenum">
              <a:rPr lang="en-US"/>
              <a:pPr algn="r">
                <a:buClr>
                  <a:srgbClr val="000000"/>
                </a:buClr>
                <a:buSzPts val="1200"/>
              </a:pPr>
              <a:t>8</a:t>
            </a:fld>
            <a:endParaRPr dirty="0"/>
          </a:p>
        </p:txBody>
      </p:sp>
    </p:spTree>
    <p:extLst>
      <p:ext uri="{BB962C8B-B14F-4D97-AF65-F5344CB8AC3E}">
        <p14:creationId xmlns:p14="http://schemas.microsoft.com/office/powerpoint/2010/main" val="356966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693" y="24710"/>
            <a:ext cx="7209845" cy="733425"/>
          </a:xfrm>
        </p:spPr>
        <p:txBody>
          <a:bodyPr/>
          <a:lstStyle/>
          <a:p>
            <a:r>
              <a:rPr lang="en-US" sz="3200" dirty="0">
                <a:solidFill>
                  <a:srgbClr val="00633B"/>
                </a:solidFill>
              </a:rPr>
              <a:t>Data Carousel R&amp;D Project. Cont’d</a:t>
            </a:r>
            <a:endParaRPr lang="en-US" sz="3200" dirty="0"/>
          </a:p>
        </p:txBody>
      </p:sp>
      <p:sp>
        <p:nvSpPr>
          <p:cNvPr id="3" name="Content Placeholder 2"/>
          <p:cNvSpPr>
            <a:spLocks noGrp="1"/>
          </p:cNvSpPr>
          <p:nvPr>
            <p:ph idx="1"/>
          </p:nvPr>
        </p:nvSpPr>
        <p:spPr>
          <a:xfrm>
            <a:off x="105161" y="970662"/>
            <a:ext cx="8930643" cy="3623961"/>
          </a:xfrm>
        </p:spPr>
        <p:txBody>
          <a:bodyPr/>
          <a:lstStyle/>
          <a:p>
            <a:r>
              <a:rPr lang="en-US" sz="2400" dirty="0"/>
              <a:t>DDM system : </a:t>
            </a:r>
            <a:r>
              <a:rPr lang="en-US" sz="2400" dirty="0" err="1"/>
              <a:t>Rucio</a:t>
            </a:r>
            <a:r>
              <a:rPr lang="en-US" sz="2400" dirty="0"/>
              <a:t> </a:t>
            </a:r>
            <a:r>
              <a:rPr lang="en-US" sz="2400" dirty="0">
                <a:sym typeface="Wingdings" pitchFamily="2" charset="2"/>
              </a:rPr>
              <a:t> more intelligent tape I/O  </a:t>
            </a:r>
          </a:p>
          <a:p>
            <a:pPr lvl="1"/>
            <a:r>
              <a:rPr lang="en-US" sz="1800" dirty="0">
                <a:sym typeface="Wingdings" pitchFamily="2" charset="2"/>
              </a:rPr>
              <a:t>Bulk data staging requests handling</a:t>
            </a:r>
          </a:p>
          <a:p>
            <a:pPr lvl="1"/>
            <a:r>
              <a:rPr lang="en-US" sz="1800" dirty="0">
                <a:sym typeface="Wingdings" pitchFamily="2" charset="2"/>
              </a:rPr>
              <a:t>Use FTS features on more intelligent way</a:t>
            </a:r>
          </a:p>
          <a:p>
            <a:r>
              <a:rPr lang="en-US" sz="2400" dirty="0">
                <a:sym typeface="Wingdings" pitchFamily="2" charset="2"/>
              </a:rPr>
              <a:t>File Transfer Service </a:t>
            </a:r>
            <a:r>
              <a:rPr lang="en" sz="2400" dirty="0"/>
              <a:t>→ optimize scheduling of transfers between tape and other storage endpoints</a:t>
            </a:r>
          </a:p>
          <a:p>
            <a:r>
              <a:rPr lang="en" sz="2400" dirty="0">
                <a:sym typeface="Wingdings" pitchFamily="2" charset="2"/>
              </a:rPr>
              <a:t>DDM / WFM</a:t>
            </a:r>
            <a:r>
              <a:rPr lang="en-US" sz="2400" dirty="0">
                <a:sym typeface="Wingdings" pitchFamily="2" charset="2"/>
              </a:rPr>
              <a:t> / Facilities</a:t>
            </a:r>
            <a:r>
              <a:rPr lang="en" sz="2400" dirty="0">
                <a:sym typeface="Wingdings" pitchFamily="2" charset="2"/>
              </a:rPr>
              <a:t> integration. </a:t>
            </a:r>
            <a:r>
              <a:rPr lang="en-US" sz="2400" dirty="0"/>
              <a:t>Optimize data placement to tape</a:t>
            </a:r>
          </a:p>
          <a:p>
            <a:pPr lvl="1"/>
            <a:r>
              <a:rPr lang="en-US" sz="1800" dirty="0"/>
              <a:t>Do data grouping for files known to be re-read from tape</a:t>
            </a:r>
          </a:p>
          <a:p>
            <a:pPr lvl="1"/>
            <a:r>
              <a:rPr lang="en-US" sz="1800" dirty="0"/>
              <a:t>Optimize file size (Larger file size, 10GB+ preferred) </a:t>
            </a:r>
          </a:p>
          <a:p>
            <a:pPr lvl="1"/>
            <a:r>
              <a:rPr lang="en-US" sz="1800" dirty="0"/>
              <a:t>Use novel (or request new) features of storage systems (</a:t>
            </a:r>
            <a:r>
              <a:rPr lang="en-US" sz="1800" dirty="0" err="1"/>
              <a:t>dCache</a:t>
            </a:r>
            <a:r>
              <a:rPr lang="en-US" sz="1800" dirty="0"/>
              <a:t>, EOS, CTA,</a:t>
            </a:r>
            <a:r>
              <a:rPr lang="mr-IN" sz="1800" dirty="0"/>
              <a:t>…</a:t>
            </a:r>
            <a:r>
              <a:rPr lang="en-US" sz="1800" dirty="0"/>
              <a:t>)</a:t>
            </a:r>
          </a:p>
          <a:p>
            <a:endParaRPr lang="en-US" sz="2400" dirty="0"/>
          </a:p>
        </p:txBody>
      </p:sp>
      <p:sp>
        <p:nvSpPr>
          <p:cNvPr id="4" name="Slide Number Placeholder 3"/>
          <p:cNvSpPr>
            <a:spLocks noGrp="1"/>
          </p:cNvSpPr>
          <p:nvPr>
            <p:ph type="sldNum" sz="quarter" idx="12"/>
          </p:nvPr>
        </p:nvSpPr>
        <p:spPr/>
        <p:txBody>
          <a:bodyPr/>
          <a:lstStyle/>
          <a:p>
            <a:pPr>
              <a:defRPr/>
            </a:pPr>
            <a:fld id="{93D41CE9-1A78-B24D-82F6-B76B10F7B5C4}" type="slidenum">
              <a:rPr lang="ru-RU" smtClean="0"/>
              <a:pPr>
                <a:defRPr/>
              </a:pPr>
              <a:t>9</a:t>
            </a:fld>
            <a:endParaRPr lang="ru-RU"/>
          </a:p>
        </p:txBody>
      </p:sp>
      <p:pic>
        <p:nvPicPr>
          <p:cNvPr id="5" name="Shape 638"/>
          <p:cNvPicPr preferRelativeResize="0"/>
          <p:nvPr/>
        </p:nvPicPr>
        <p:blipFill>
          <a:blip r:embed="rId2">
            <a:alphaModFix/>
          </a:blip>
          <a:stretch>
            <a:fillRect/>
          </a:stretch>
        </p:blipFill>
        <p:spPr>
          <a:xfrm>
            <a:off x="8381538" y="0"/>
            <a:ext cx="762923" cy="731986"/>
          </a:xfrm>
          <a:prstGeom prst="rect">
            <a:avLst/>
          </a:prstGeom>
          <a:noFill/>
          <a:ln>
            <a:noFill/>
          </a:ln>
        </p:spPr>
      </p:pic>
      <p:pic>
        <p:nvPicPr>
          <p:cNvPr id="6" name="Picture 5">
            <a:extLst>
              <a:ext uri="{FF2B5EF4-FFF2-40B4-BE49-F238E27FC236}">
                <a16:creationId xmlns:a16="http://schemas.microsoft.com/office/drawing/2014/main" id="{7E9CAEAE-929A-2242-8C96-EB8534986BC4}"/>
              </a:ext>
            </a:extLst>
          </p:cNvPr>
          <p:cNvPicPr>
            <a:picLocks noChangeAspect="1"/>
          </p:cNvPicPr>
          <p:nvPr/>
        </p:nvPicPr>
        <p:blipFill>
          <a:blip r:embed="rId3"/>
          <a:stretch>
            <a:fillRect/>
          </a:stretch>
        </p:blipFill>
        <p:spPr>
          <a:xfrm>
            <a:off x="0" y="93390"/>
            <a:ext cx="684768" cy="778145"/>
          </a:xfrm>
          <a:prstGeom prst="rect">
            <a:avLst/>
          </a:prstGeom>
        </p:spPr>
      </p:pic>
    </p:spTree>
    <p:extLst>
      <p:ext uri="{BB962C8B-B14F-4D97-AF65-F5344CB8AC3E}">
        <p14:creationId xmlns:p14="http://schemas.microsoft.com/office/powerpoint/2010/main" val="3507200463"/>
      </p:ext>
    </p:extLst>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7799</TotalTime>
  <Words>3182</Words>
  <Application>Microsoft Macintosh PowerPoint</Application>
  <PresentationFormat>On-screen Show (16:9)</PresentationFormat>
  <Paragraphs>402</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Helvetica</vt:lpstr>
      <vt:lpstr>Wingdings</vt:lpstr>
      <vt:lpstr>Simple Light</vt:lpstr>
      <vt:lpstr>The ATLAS Data Carousel Project</vt:lpstr>
      <vt:lpstr>Outline</vt:lpstr>
      <vt:lpstr>PowerPoint Presentation</vt:lpstr>
      <vt:lpstr>PowerPoint Presentation</vt:lpstr>
      <vt:lpstr>ATLAS Data and Workload Management</vt:lpstr>
      <vt:lpstr>The High Luminosity LHC Challenge</vt:lpstr>
      <vt:lpstr>HL-LHC R&amp;D Computing Projects</vt:lpstr>
      <vt:lpstr>Data Carousel R&amp;D Project </vt:lpstr>
      <vt:lpstr>Data Carousel R&amp;D Project. Cont’d</vt:lpstr>
      <vt:lpstr>Data Carousel Project Phases</vt:lpstr>
      <vt:lpstr>Data Carousel Phase I. Jun-Nov 2018</vt:lpstr>
      <vt:lpstr>Data Carousel Phase I. Lessons Learned</vt:lpstr>
      <vt:lpstr>Data Carousel Phase II. Aug-Oct 2019</vt:lpstr>
      <vt:lpstr>Data Carousel. Smart writing</vt:lpstr>
      <vt:lpstr>Data Carousel and iDDS (I)</vt:lpstr>
      <vt:lpstr>Data Carousel and iDDS (II) </vt:lpstr>
      <vt:lpstr>Data Carousel Phase III.  Run Production at scale. Feb-Apr 2020</vt:lpstr>
      <vt:lpstr>Data Carousel Phase III Highlights</vt:lpstr>
      <vt:lpstr>Data Carousel Phase III Highlights. Cont’d</vt:lpstr>
      <vt:lpstr>More Challenges Ahead </vt:lpstr>
      <vt:lpstr>Thanks</vt:lpstr>
      <vt:lpstr>Back up slides</vt:lpstr>
      <vt:lpstr>Hot/Cold Storage R&amp;D Project </vt:lpstr>
      <vt:lpstr>PowerPoint Presentation</vt:lpstr>
      <vt:lpstr>Hot/Cold Storage Track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HPC for HEP computing - Situation and Outlook</dc:title>
  <cp:lastModifiedBy>Klimentov, Alexei</cp:lastModifiedBy>
  <cp:revision>157</cp:revision>
  <cp:lastPrinted>2019-10-15T16:14:37Z</cp:lastPrinted>
  <dcterms:modified xsi:type="dcterms:W3CDTF">2020-04-07T14:19:27Z</dcterms:modified>
</cp:coreProperties>
</file>