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61" r:id="rId3"/>
    <p:sldId id="266" r:id="rId4"/>
    <p:sldId id="258" r:id="rId5"/>
    <p:sldId id="265" r:id="rId6"/>
    <p:sldId id="262" r:id="rId7"/>
    <p:sldId id="256" r:id="rId8"/>
    <p:sldId id="257" r:id="rId9"/>
    <p:sldId id="263" r:id="rId10"/>
    <p:sldId id="264" r:id="rId11"/>
    <p:sldId id="26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snapToObjects="1">
      <p:cViewPr varScale="1">
        <p:scale>
          <a:sx n="109" d="100"/>
          <a:sy n="109" d="100"/>
        </p:scale>
        <p:origin x="17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E372A-43A3-C24A-B766-88FF41F33A01}" type="datetimeFigureOut">
              <a:rPr lang="en-US" smtClean="0"/>
              <a:t>5/13/20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44019-6C72-7447-B8AD-4E2E112DF55B}" type="slidenum">
              <a:rPr lang="en-US" smtClean="0"/>
              <a:t>‹#›</a:t>
            </a:fld>
            <a:endParaRPr lang="en-US"/>
          </a:p>
        </p:txBody>
      </p:sp>
    </p:spTree>
    <p:extLst>
      <p:ext uri="{BB962C8B-B14F-4D97-AF65-F5344CB8AC3E}">
        <p14:creationId xmlns:p14="http://schemas.microsoft.com/office/powerpoint/2010/main" val="195147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ADF014-1A5D-4979-82CE-87B5CA5438E7}" type="slidenum">
              <a:rPr lang="en-US" altLang="en-US" smtClean="0"/>
              <a:pPr/>
              <a:t>1</a:t>
            </a:fld>
            <a:endParaRPr lang="en-US" altLang="en-US"/>
          </a:p>
        </p:txBody>
      </p:sp>
    </p:spTree>
    <p:extLst>
      <p:ext uri="{BB962C8B-B14F-4D97-AF65-F5344CB8AC3E}">
        <p14:creationId xmlns:p14="http://schemas.microsoft.com/office/powerpoint/2010/main" val="212428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7B698D-6260-1345-B197-6AD13EC4743E}"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36705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B698D-6260-1345-B197-6AD13EC4743E}"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164725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B698D-6260-1345-B197-6AD13EC4743E}"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415495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B698D-6260-1345-B197-6AD13EC4743E}"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367992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B698D-6260-1345-B197-6AD13EC4743E}" type="datetimeFigureOut">
              <a:rPr lang="en-US" smtClean="0"/>
              <a:t>5/13/20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77101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B698D-6260-1345-B197-6AD13EC4743E}"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406750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B698D-6260-1345-B197-6AD13EC4743E}" type="datetimeFigureOut">
              <a:rPr lang="en-US" smtClean="0"/>
              <a:t>5/13/20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335022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B698D-6260-1345-B197-6AD13EC4743E}" type="datetimeFigureOut">
              <a:rPr lang="en-US" smtClean="0"/>
              <a:t>5/13/20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195898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B698D-6260-1345-B197-6AD13EC4743E}" type="datetimeFigureOut">
              <a:rPr lang="en-US" smtClean="0"/>
              <a:t>5/13/20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354400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B698D-6260-1345-B197-6AD13EC4743E}"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283796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B698D-6260-1345-B197-6AD13EC4743E}" type="datetimeFigureOut">
              <a:rPr lang="en-US" smtClean="0"/>
              <a:t>5/13/20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9ABFE-5451-314E-827B-D8E0AB5CD5A7}" type="slidenum">
              <a:rPr lang="en-US" smtClean="0"/>
              <a:t>‹#›</a:t>
            </a:fld>
            <a:endParaRPr lang="en-US"/>
          </a:p>
        </p:txBody>
      </p:sp>
    </p:spTree>
    <p:extLst>
      <p:ext uri="{BB962C8B-B14F-4D97-AF65-F5344CB8AC3E}">
        <p14:creationId xmlns:p14="http://schemas.microsoft.com/office/powerpoint/2010/main" val="3360596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B698D-6260-1345-B197-6AD13EC4743E}" type="datetimeFigureOut">
              <a:rPr lang="en-US" smtClean="0"/>
              <a:t>5/13/20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9ABFE-5451-314E-827B-D8E0AB5CD5A7}" type="slidenum">
              <a:rPr lang="en-US" smtClean="0"/>
              <a:t>‹#›</a:t>
            </a:fld>
            <a:endParaRPr lang="en-US"/>
          </a:p>
        </p:txBody>
      </p:sp>
    </p:spTree>
    <p:extLst>
      <p:ext uri="{BB962C8B-B14F-4D97-AF65-F5344CB8AC3E}">
        <p14:creationId xmlns:p14="http://schemas.microsoft.com/office/powerpoint/2010/main" val="241816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 xmlns:a16="http://schemas.microsoft.com/office/drawing/2014/main" id="{8B253BB1-7191-4093-8CEB-AE614E6393CF}"/>
              </a:ext>
            </a:extLst>
          </p:cNvPr>
          <p:cNvSpPr txBox="1">
            <a:spLocks noChangeArrowheads="1"/>
          </p:cNvSpPr>
          <p:nvPr/>
        </p:nvSpPr>
        <p:spPr bwMode="auto">
          <a:xfrm>
            <a:off x="533400" y="2133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333399"/>
                </a:solidFill>
                <a:latin typeface="+mj-lt"/>
                <a:ea typeface="ＭＳ Ｐゴシック" charset="0"/>
                <a:cs typeface="+mj-cs"/>
              </a:defRPr>
            </a:lvl1pPr>
            <a:lvl2pPr algn="ctr" rtl="0" eaLnBrk="0" fontAlgn="base" hangingPunct="0">
              <a:spcBef>
                <a:spcPct val="0"/>
              </a:spcBef>
              <a:spcAft>
                <a:spcPct val="0"/>
              </a:spcAft>
              <a:defRPr sz="3200" b="1">
                <a:solidFill>
                  <a:srgbClr val="333399"/>
                </a:solidFill>
                <a:latin typeface="Arial" charset="0"/>
                <a:ea typeface="ＭＳ Ｐゴシック" charset="0"/>
              </a:defRPr>
            </a:lvl2pPr>
            <a:lvl3pPr algn="ctr" rtl="0" eaLnBrk="0" fontAlgn="base" hangingPunct="0">
              <a:spcBef>
                <a:spcPct val="0"/>
              </a:spcBef>
              <a:spcAft>
                <a:spcPct val="0"/>
              </a:spcAft>
              <a:defRPr sz="3200" b="1">
                <a:solidFill>
                  <a:srgbClr val="333399"/>
                </a:solidFill>
                <a:latin typeface="Arial" charset="0"/>
                <a:ea typeface="ＭＳ Ｐゴシック" charset="0"/>
              </a:defRPr>
            </a:lvl3pPr>
            <a:lvl4pPr algn="ctr" rtl="0" eaLnBrk="0" fontAlgn="base" hangingPunct="0">
              <a:spcBef>
                <a:spcPct val="0"/>
              </a:spcBef>
              <a:spcAft>
                <a:spcPct val="0"/>
              </a:spcAft>
              <a:defRPr sz="3200" b="1">
                <a:solidFill>
                  <a:srgbClr val="333399"/>
                </a:solidFill>
                <a:latin typeface="Arial" charset="0"/>
                <a:ea typeface="ＭＳ Ｐゴシック" charset="0"/>
              </a:defRPr>
            </a:lvl4pPr>
            <a:lvl5pPr algn="ctr" rtl="0" eaLnBrk="0" fontAlgn="base" hangingPunct="0">
              <a:spcBef>
                <a:spcPct val="0"/>
              </a:spcBef>
              <a:spcAft>
                <a:spcPct val="0"/>
              </a:spcAft>
              <a:defRPr sz="3200" b="1">
                <a:solidFill>
                  <a:srgbClr val="333399"/>
                </a:solidFill>
                <a:latin typeface="Arial" charset="0"/>
                <a:ea typeface="ＭＳ Ｐゴシック" charset="0"/>
              </a:defRPr>
            </a:lvl5pPr>
            <a:lvl6pPr marL="457200" algn="ctr" rtl="0" eaLnBrk="1" fontAlgn="base" hangingPunct="1">
              <a:spcBef>
                <a:spcPct val="0"/>
              </a:spcBef>
              <a:spcAft>
                <a:spcPct val="0"/>
              </a:spcAft>
              <a:defRPr sz="3200" b="1">
                <a:solidFill>
                  <a:srgbClr val="333399"/>
                </a:solidFill>
                <a:latin typeface="Arial" charset="0"/>
              </a:defRPr>
            </a:lvl6pPr>
            <a:lvl7pPr marL="914400" algn="ctr" rtl="0" eaLnBrk="1" fontAlgn="base" hangingPunct="1">
              <a:spcBef>
                <a:spcPct val="0"/>
              </a:spcBef>
              <a:spcAft>
                <a:spcPct val="0"/>
              </a:spcAft>
              <a:defRPr sz="3200" b="1">
                <a:solidFill>
                  <a:srgbClr val="333399"/>
                </a:solidFill>
                <a:latin typeface="Arial" charset="0"/>
              </a:defRPr>
            </a:lvl7pPr>
            <a:lvl8pPr marL="1371600" algn="ctr" rtl="0" eaLnBrk="1" fontAlgn="base" hangingPunct="1">
              <a:spcBef>
                <a:spcPct val="0"/>
              </a:spcBef>
              <a:spcAft>
                <a:spcPct val="0"/>
              </a:spcAft>
              <a:defRPr sz="3200" b="1">
                <a:solidFill>
                  <a:srgbClr val="333399"/>
                </a:solidFill>
                <a:latin typeface="Arial" charset="0"/>
              </a:defRPr>
            </a:lvl8pPr>
            <a:lvl9pPr marL="1828800" algn="ctr" rtl="0" eaLnBrk="1" fontAlgn="base" hangingPunct="1">
              <a:spcBef>
                <a:spcPct val="0"/>
              </a:spcBef>
              <a:spcAft>
                <a:spcPct val="0"/>
              </a:spcAft>
              <a:defRPr sz="3200" b="1">
                <a:solidFill>
                  <a:srgbClr val="333399"/>
                </a:solidFill>
                <a:latin typeface="Arial" charset="0"/>
              </a:defRPr>
            </a:lvl9pPr>
          </a:lstStyle>
          <a:p>
            <a:pPr eaLnBrk="1" hangingPunct="1"/>
            <a:r>
              <a:rPr lang="en-US" altLang="en-US" sz="3600" dirty="0">
                <a:solidFill>
                  <a:srgbClr val="0000FF"/>
                </a:solidFill>
              </a:rPr>
              <a:t>SRO for CLAS12</a:t>
            </a:r>
            <a:endParaRPr lang="en-US" altLang="en-US" sz="3600" dirty="0">
              <a:solidFill>
                <a:srgbClr val="FF0000"/>
              </a:solidFill>
            </a:endParaRPr>
          </a:p>
        </p:txBody>
      </p:sp>
      <p:sp>
        <p:nvSpPr>
          <p:cNvPr id="14" name="Rectangle 3">
            <a:extLst>
              <a:ext uri="{FF2B5EF4-FFF2-40B4-BE49-F238E27FC236}">
                <a16:creationId xmlns="" xmlns:a16="http://schemas.microsoft.com/office/drawing/2014/main" id="{6E31B364-75D9-407A-800F-EF17C75EF53A}"/>
              </a:ext>
            </a:extLst>
          </p:cNvPr>
          <p:cNvSpPr txBox="1">
            <a:spLocks noChangeArrowheads="1"/>
          </p:cNvSpPr>
          <p:nvPr/>
        </p:nvSpPr>
        <p:spPr bwMode="auto">
          <a:xfrm>
            <a:off x="1524000" y="38862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ＭＳ Ｐゴシック" charset="0"/>
                <a:cs typeface="+mn-cs"/>
              </a:defRPr>
            </a:lvl1pPr>
            <a:lvl2pPr marL="457200" indent="-233363" algn="l" rtl="0" eaLnBrk="0" fontAlgn="base" hangingPunct="0">
              <a:spcBef>
                <a:spcPts val="600"/>
              </a:spcBef>
              <a:spcAft>
                <a:spcPct val="0"/>
              </a:spcAft>
              <a:buFont typeface="Arial" panose="020B0604020202020204" pitchFamily="34" charset="0"/>
              <a:buChar char="•"/>
              <a:defRPr sz="2400" b="1">
                <a:solidFill>
                  <a:srgbClr val="333399"/>
                </a:solidFill>
                <a:latin typeface="+mn-lt"/>
                <a:ea typeface="ＭＳ Ｐゴシック" charset="0"/>
              </a:defRPr>
            </a:lvl2pPr>
            <a:lvl3pPr marL="800100" indent="-228600" algn="l" rtl="0" eaLnBrk="0" fontAlgn="base" hangingPunct="0">
              <a:spcBef>
                <a:spcPts val="600"/>
              </a:spcBef>
              <a:spcAft>
                <a:spcPct val="0"/>
              </a:spcAft>
              <a:buFont typeface="Arial" panose="020B0604020202020204" pitchFamily="34" charset="0"/>
              <a:buChar char="–"/>
              <a:defRPr sz="2000" b="1">
                <a:solidFill>
                  <a:srgbClr val="008000"/>
                </a:solidFill>
                <a:latin typeface="+mn-lt"/>
                <a:ea typeface="ＭＳ Ｐゴシック" charset="0"/>
              </a:defRPr>
            </a:lvl3pPr>
            <a:lvl4pPr marL="1143000" indent="-228600" algn="l" rtl="0" eaLnBrk="0" fontAlgn="base" hangingPunct="0">
              <a:spcBef>
                <a:spcPts val="600"/>
              </a:spcBef>
              <a:spcAft>
                <a:spcPct val="0"/>
              </a:spcAft>
              <a:buFont typeface="Arial" panose="020B0604020202020204" pitchFamily="34" charset="0"/>
              <a:buChar char="•"/>
              <a:defRPr sz="2000" b="1">
                <a:solidFill>
                  <a:srgbClr val="CC0000"/>
                </a:solidFill>
                <a:latin typeface="+mn-lt"/>
                <a:ea typeface="ＭＳ Ｐゴシック" charset="0"/>
              </a:defRPr>
            </a:lvl4pPr>
            <a:lvl5pPr marL="1487488" indent="-228600" algn="l" rtl="0" eaLnBrk="0" fontAlgn="base" hangingPunct="0">
              <a:spcBef>
                <a:spcPts val="600"/>
              </a:spcBef>
              <a:spcAft>
                <a:spcPct val="0"/>
              </a:spcAft>
              <a:buFont typeface="Arial" panose="020B0604020202020204" pitchFamily="34" charset="0"/>
              <a:buChar char="–"/>
              <a:defRPr sz="2000" b="1">
                <a:solidFill>
                  <a:schemeClr val="hlink"/>
                </a:solidFill>
                <a:latin typeface="+mn-lt"/>
                <a:ea typeface="ＭＳ Ｐゴシック" charset="0"/>
              </a:defRPr>
            </a:lvl5pPr>
            <a:lvl6pPr marL="1944688" indent="-228600" algn="l" rtl="0" eaLnBrk="1" fontAlgn="base" hangingPunct="1">
              <a:spcBef>
                <a:spcPct val="20000"/>
              </a:spcBef>
              <a:spcAft>
                <a:spcPct val="0"/>
              </a:spcAft>
              <a:buFont typeface="Arial" charset="0"/>
              <a:buChar char="–"/>
              <a:defRPr sz="2000" b="1">
                <a:solidFill>
                  <a:schemeClr val="hlink"/>
                </a:solidFill>
                <a:latin typeface="+mn-lt"/>
              </a:defRPr>
            </a:lvl6pPr>
            <a:lvl7pPr marL="2401888" indent="-228600" algn="l" rtl="0" eaLnBrk="1" fontAlgn="base" hangingPunct="1">
              <a:spcBef>
                <a:spcPct val="20000"/>
              </a:spcBef>
              <a:spcAft>
                <a:spcPct val="0"/>
              </a:spcAft>
              <a:buFont typeface="Arial" charset="0"/>
              <a:buChar char="–"/>
              <a:defRPr sz="2000" b="1">
                <a:solidFill>
                  <a:schemeClr val="hlink"/>
                </a:solidFill>
                <a:latin typeface="+mn-lt"/>
              </a:defRPr>
            </a:lvl7pPr>
            <a:lvl8pPr marL="2859088" indent="-228600" algn="l" rtl="0" eaLnBrk="1" fontAlgn="base" hangingPunct="1">
              <a:spcBef>
                <a:spcPct val="20000"/>
              </a:spcBef>
              <a:spcAft>
                <a:spcPct val="0"/>
              </a:spcAft>
              <a:buFont typeface="Arial" charset="0"/>
              <a:buChar char="–"/>
              <a:defRPr sz="2000" b="1">
                <a:solidFill>
                  <a:schemeClr val="hlink"/>
                </a:solidFill>
                <a:latin typeface="+mn-lt"/>
              </a:defRPr>
            </a:lvl8pPr>
            <a:lvl9pPr marL="3316288" indent="-228600" algn="l" rtl="0" eaLnBrk="1" fontAlgn="base" hangingPunct="1">
              <a:spcBef>
                <a:spcPct val="20000"/>
              </a:spcBef>
              <a:spcAft>
                <a:spcPct val="0"/>
              </a:spcAft>
              <a:buFont typeface="Arial" charset="0"/>
              <a:buChar char="–"/>
              <a:defRPr sz="2000" b="1">
                <a:solidFill>
                  <a:schemeClr val="hlink"/>
                </a:solidFill>
                <a:latin typeface="+mn-lt"/>
              </a:defRPr>
            </a:lvl9pPr>
          </a:lstStyle>
          <a:p>
            <a:pPr eaLnBrk="1" hangingPunct="1">
              <a:lnSpc>
                <a:spcPct val="90000"/>
              </a:lnSpc>
            </a:pPr>
            <a:endParaRPr lang="en-US" altLang="en-US" sz="3000" dirty="0"/>
          </a:p>
          <a:p>
            <a:pPr algn="ctr" eaLnBrk="1" hangingPunct="1">
              <a:lnSpc>
                <a:spcPct val="90000"/>
              </a:lnSpc>
            </a:pPr>
            <a:r>
              <a:rPr lang="en-US" altLang="en-US" dirty="0">
                <a:solidFill>
                  <a:schemeClr val="accent2"/>
                </a:solidFill>
              </a:rPr>
              <a:t>Sergey </a:t>
            </a:r>
            <a:r>
              <a:rPr lang="en-US" altLang="en-US" dirty="0" err="1">
                <a:solidFill>
                  <a:schemeClr val="accent2"/>
                </a:solidFill>
              </a:rPr>
              <a:t>Boyarinov</a:t>
            </a:r>
            <a:r>
              <a:rPr lang="en-US" altLang="en-US">
                <a:solidFill>
                  <a:schemeClr val="accent2"/>
                </a:solidFill>
              </a:rPr>
              <a:t>, Ben </a:t>
            </a:r>
            <a:r>
              <a:rPr lang="en-US" altLang="en-US" err="1">
                <a:solidFill>
                  <a:schemeClr val="accent2"/>
                </a:solidFill>
              </a:rPr>
              <a:t>Raydo</a:t>
            </a:r>
            <a:endParaRPr lang="en-US" altLang="en-US">
              <a:solidFill>
                <a:schemeClr val="accent2"/>
              </a:solidFill>
            </a:endParaRPr>
          </a:p>
          <a:p>
            <a:pPr algn="ctr" eaLnBrk="1" hangingPunct="1">
              <a:lnSpc>
                <a:spcPct val="90000"/>
              </a:lnSpc>
            </a:pPr>
            <a:r>
              <a:rPr lang="en-US" altLang="en-US">
                <a:solidFill>
                  <a:schemeClr val="accent2"/>
                </a:solidFill>
              </a:rPr>
              <a:t>JLAB</a:t>
            </a:r>
          </a:p>
          <a:p>
            <a:pPr algn="ctr" eaLnBrk="1" hangingPunct="1">
              <a:lnSpc>
                <a:spcPct val="90000"/>
              </a:lnSpc>
            </a:pPr>
            <a:r>
              <a:rPr lang="en-US" altLang="en-US">
                <a:solidFill>
                  <a:schemeClr val="accent2"/>
                </a:solidFill>
              </a:rPr>
              <a:t>May 13, 2020</a:t>
            </a:r>
            <a:endParaRPr lang="en-US" altLang="en-US" sz="3000"/>
          </a:p>
        </p:txBody>
      </p:sp>
    </p:spTree>
    <p:extLst>
      <p:ext uri="{BB962C8B-B14F-4D97-AF65-F5344CB8AC3E}">
        <p14:creationId xmlns:p14="http://schemas.microsoft.com/office/powerpoint/2010/main" val="901939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cxnSpLocks/>
          </p:cNvCxnSpPr>
          <p:nvPr/>
        </p:nvCxnSpPr>
        <p:spPr>
          <a:xfrm>
            <a:off x="2050961" y="1577927"/>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p:cNvCxnSpPr>
          <p:nvPr/>
        </p:nvCxnSpPr>
        <p:spPr>
          <a:xfrm>
            <a:off x="2050961" y="1127366"/>
            <a:ext cx="23722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257643" y="858594"/>
            <a:ext cx="734496" cy="276999"/>
          </a:xfrm>
          <a:prstGeom prst="rect">
            <a:avLst/>
          </a:prstGeom>
          <a:noFill/>
        </p:spPr>
        <p:txBody>
          <a:bodyPr wrap="none" rtlCol="0">
            <a:spAutoFit/>
          </a:bodyPr>
          <a:lstStyle/>
          <a:p>
            <a:r>
              <a:rPr lang="en-US" sz="1200" dirty="0"/>
              <a:t>24 x 10G</a:t>
            </a:r>
          </a:p>
        </p:txBody>
      </p:sp>
      <p:sp>
        <p:nvSpPr>
          <p:cNvPr id="3" name="TextBox 2"/>
          <p:cNvSpPr txBox="1"/>
          <p:nvPr/>
        </p:nvSpPr>
        <p:spPr>
          <a:xfrm>
            <a:off x="1134330" y="108203"/>
            <a:ext cx="6808146" cy="830997"/>
          </a:xfrm>
          <a:prstGeom prst="rect">
            <a:avLst/>
          </a:prstGeom>
          <a:noFill/>
        </p:spPr>
        <p:txBody>
          <a:bodyPr wrap="none" rtlCol="0">
            <a:spAutoFit/>
          </a:bodyPr>
          <a:lstStyle/>
          <a:p>
            <a:r>
              <a:rPr lang="en-US" sz="2400" dirty="0">
                <a:solidFill>
                  <a:srgbClr val="0070C0"/>
                </a:solidFill>
              </a:rPr>
              <a:t>Possible CLAS12-based full scale streaming data rates</a:t>
            </a:r>
          </a:p>
          <a:p>
            <a:pPr algn="ctr"/>
            <a:r>
              <a:rPr lang="en-US" sz="2400" dirty="0">
                <a:solidFill>
                  <a:srgbClr val="0070C0"/>
                </a:solidFill>
              </a:rPr>
              <a:t>(based on CLAS12 RGA 50nA occupancies)</a:t>
            </a:r>
          </a:p>
        </p:txBody>
      </p:sp>
      <p:sp>
        <p:nvSpPr>
          <p:cNvPr id="50" name="TextBox 49"/>
          <p:cNvSpPr txBox="1"/>
          <p:nvPr/>
        </p:nvSpPr>
        <p:spPr>
          <a:xfrm>
            <a:off x="43323" y="886593"/>
            <a:ext cx="648575" cy="369332"/>
          </a:xfrm>
          <a:prstGeom prst="rect">
            <a:avLst/>
          </a:prstGeom>
          <a:noFill/>
        </p:spPr>
        <p:txBody>
          <a:bodyPr wrap="none" rtlCol="0">
            <a:spAutoFit/>
          </a:bodyPr>
          <a:lstStyle/>
          <a:p>
            <a:r>
              <a:rPr lang="en-US" dirty="0">
                <a:solidFill>
                  <a:srgbClr val="FF0000"/>
                </a:solidFill>
              </a:rPr>
              <a:t>ECAL</a:t>
            </a:r>
          </a:p>
        </p:txBody>
      </p:sp>
      <p:sp>
        <p:nvSpPr>
          <p:cNvPr id="53" name="Rectangle 52"/>
          <p:cNvSpPr/>
          <p:nvPr/>
        </p:nvSpPr>
        <p:spPr>
          <a:xfrm>
            <a:off x="792990" y="913205"/>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55" name="TextBox 54"/>
          <p:cNvSpPr txBox="1"/>
          <p:nvPr/>
        </p:nvSpPr>
        <p:spPr>
          <a:xfrm>
            <a:off x="50205" y="1355897"/>
            <a:ext cx="657552" cy="369332"/>
          </a:xfrm>
          <a:prstGeom prst="rect">
            <a:avLst/>
          </a:prstGeom>
          <a:noFill/>
        </p:spPr>
        <p:txBody>
          <a:bodyPr wrap="none" rtlCol="0">
            <a:spAutoFit/>
          </a:bodyPr>
          <a:lstStyle/>
          <a:p>
            <a:r>
              <a:rPr lang="en-US" dirty="0">
                <a:solidFill>
                  <a:srgbClr val="FF0000"/>
                </a:solidFill>
              </a:rPr>
              <a:t>PCAL</a:t>
            </a:r>
          </a:p>
        </p:txBody>
      </p:sp>
      <p:sp>
        <p:nvSpPr>
          <p:cNvPr id="59" name="TextBox 58"/>
          <p:cNvSpPr txBox="1"/>
          <p:nvPr/>
        </p:nvSpPr>
        <p:spPr>
          <a:xfrm>
            <a:off x="59182" y="1803859"/>
            <a:ext cx="654282" cy="369332"/>
          </a:xfrm>
          <a:prstGeom prst="rect">
            <a:avLst/>
          </a:prstGeom>
          <a:noFill/>
        </p:spPr>
        <p:txBody>
          <a:bodyPr wrap="none" rtlCol="0">
            <a:spAutoFit/>
          </a:bodyPr>
          <a:lstStyle/>
          <a:p>
            <a:r>
              <a:rPr lang="en-US" dirty="0">
                <a:solidFill>
                  <a:srgbClr val="FF0000"/>
                </a:solidFill>
              </a:rPr>
              <a:t>FTOF</a:t>
            </a:r>
          </a:p>
        </p:txBody>
      </p:sp>
      <p:sp>
        <p:nvSpPr>
          <p:cNvPr id="62" name="TextBox 61"/>
          <p:cNvSpPr txBox="1"/>
          <p:nvPr/>
        </p:nvSpPr>
        <p:spPr>
          <a:xfrm>
            <a:off x="53045" y="2146943"/>
            <a:ext cx="691151" cy="584775"/>
          </a:xfrm>
          <a:prstGeom prst="rect">
            <a:avLst/>
          </a:prstGeom>
          <a:noFill/>
        </p:spPr>
        <p:txBody>
          <a:bodyPr wrap="none" rtlCol="0">
            <a:spAutoFit/>
          </a:bodyPr>
          <a:lstStyle/>
          <a:p>
            <a:r>
              <a:rPr lang="en-US" sz="1600" dirty="0">
                <a:solidFill>
                  <a:srgbClr val="FF0000"/>
                </a:solidFill>
              </a:rPr>
              <a:t>CTOF/</a:t>
            </a:r>
          </a:p>
          <a:p>
            <a:r>
              <a:rPr lang="en-US" sz="1600" dirty="0">
                <a:solidFill>
                  <a:srgbClr val="FF0000"/>
                </a:solidFill>
              </a:rPr>
              <a:t>HTCC</a:t>
            </a:r>
          </a:p>
        </p:txBody>
      </p:sp>
      <p:sp>
        <p:nvSpPr>
          <p:cNvPr id="63" name="TextBox 62"/>
          <p:cNvSpPr txBox="1"/>
          <p:nvPr/>
        </p:nvSpPr>
        <p:spPr>
          <a:xfrm>
            <a:off x="59182" y="2716662"/>
            <a:ext cx="599844" cy="369332"/>
          </a:xfrm>
          <a:prstGeom prst="rect">
            <a:avLst/>
          </a:prstGeom>
          <a:noFill/>
        </p:spPr>
        <p:txBody>
          <a:bodyPr wrap="none" rtlCol="0">
            <a:spAutoFit/>
          </a:bodyPr>
          <a:lstStyle/>
          <a:p>
            <a:r>
              <a:rPr lang="en-US" dirty="0">
                <a:solidFill>
                  <a:srgbClr val="FF0000"/>
                </a:solidFill>
              </a:rPr>
              <a:t>CND</a:t>
            </a:r>
          </a:p>
        </p:txBody>
      </p:sp>
      <p:sp>
        <p:nvSpPr>
          <p:cNvPr id="64" name="TextBox 63"/>
          <p:cNvSpPr txBox="1"/>
          <p:nvPr/>
        </p:nvSpPr>
        <p:spPr>
          <a:xfrm>
            <a:off x="63554" y="3006148"/>
            <a:ext cx="712054" cy="584775"/>
          </a:xfrm>
          <a:prstGeom prst="rect">
            <a:avLst/>
          </a:prstGeom>
          <a:noFill/>
        </p:spPr>
        <p:txBody>
          <a:bodyPr wrap="none" rtlCol="0">
            <a:spAutoFit/>
          </a:bodyPr>
          <a:lstStyle/>
          <a:p>
            <a:r>
              <a:rPr lang="en-US" sz="1600" dirty="0">
                <a:solidFill>
                  <a:srgbClr val="FF0000"/>
                </a:solidFill>
              </a:rPr>
              <a:t>FT/</a:t>
            </a:r>
          </a:p>
          <a:p>
            <a:r>
              <a:rPr lang="en-US" sz="1600" dirty="0">
                <a:solidFill>
                  <a:srgbClr val="FF0000"/>
                </a:solidFill>
              </a:rPr>
              <a:t>HODO</a:t>
            </a:r>
          </a:p>
        </p:txBody>
      </p:sp>
      <p:sp>
        <p:nvSpPr>
          <p:cNvPr id="66" name="TextBox 65"/>
          <p:cNvSpPr txBox="1"/>
          <p:nvPr/>
        </p:nvSpPr>
        <p:spPr>
          <a:xfrm>
            <a:off x="130996" y="3565949"/>
            <a:ext cx="450764" cy="369332"/>
          </a:xfrm>
          <a:prstGeom prst="rect">
            <a:avLst/>
          </a:prstGeom>
          <a:noFill/>
        </p:spPr>
        <p:txBody>
          <a:bodyPr wrap="none" rtlCol="0">
            <a:spAutoFit/>
          </a:bodyPr>
          <a:lstStyle/>
          <a:p>
            <a:r>
              <a:rPr lang="en-US" dirty="0">
                <a:solidFill>
                  <a:srgbClr val="FF0000"/>
                </a:solidFill>
              </a:rPr>
              <a:t>DC</a:t>
            </a:r>
          </a:p>
        </p:txBody>
      </p:sp>
      <p:sp>
        <p:nvSpPr>
          <p:cNvPr id="67" name="TextBox 66"/>
          <p:cNvSpPr txBox="1"/>
          <p:nvPr/>
        </p:nvSpPr>
        <p:spPr>
          <a:xfrm>
            <a:off x="139973" y="3992497"/>
            <a:ext cx="532518" cy="369332"/>
          </a:xfrm>
          <a:prstGeom prst="rect">
            <a:avLst/>
          </a:prstGeom>
          <a:noFill/>
        </p:spPr>
        <p:txBody>
          <a:bodyPr wrap="none" rtlCol="0">
            <a:spAutoFit/>
          </a:bodyPr>
          <a:lstStyle/>
          <a:p>
            <a:r>
              <a:rPr lang="en-US" dirty="0">
                <a:solidFill>
                  <a:srgbClr val="FF0000"/>
                </a:solidFill>
              </a:rPr>
              <a:t>SVT</a:t>
            </a:r>
          </a:p>
        </p:txBody>
      </p:sp>
      <p:sp>
        <p:nvSpPr>
          <p:cNvPr id="68" name="TextBox 67"/>
          <p:cNvSpPr txBox="1"/>
          <p:nvPr/>
        </p:nvSpPr>
        <p:spPr>
          <a:xfrm>
            <a:off x="124114" y="4454107"/>
            <a:ext cx="635110" cy="369332"/>
          </a:xfrm>
          <a:prstGeom prst="rect">
            <a:avLst/>
          </a:prstGeom>
          <a:noFill/>
        </p:spPr>
        <p:txBody>
          <a:bodyPr wrap="none" rtlCol="0">
            <a:spAutoFit/>
          </a:bodyPr>
          <a:lstStyle/>
          <a:p>
            <a:r>
              <a:rPr lang="en-US" dirty="0">
                <a:solidFill>
                  <a:srgbClr val="FF0000"/>
                </a:solidFill>
              </a:rPr>
              <a:t>RICH</a:t>
            </a:r>
          </a:p>
        </p:txBody>
      </p:sp>
      <p:sp>
        <p:nvSpPr>
          <p:cNvPr id="69" name="TextBox 68"/>
          <p:cNvSpPr txBox="1"/>
          <p:nvPr/>
        </p:nvSpPr>
        <p:spPr>
          <a:xfrm>
            <a:off x="145884" y="4937872"/>
            <a:ext cx="579005" cy="369332"/>
          </a:xfrm>
          <a:prstGeom prst="rect">
            <a:avLst/>
          </a:prstGeom>
          <a:noFill/>
        </p:spPr>
        <p:txBody>
          <a:bodyPr wrap="none" rtlCol="0">
            <a:spAutoFit/>
          </a:bodyPr>
          <a:lstStyle/>
          <a:p>
            <a:r>
              <a:rPr lang="en-US" dirty="0">
                <a:solidFill>
                  <a:srgbClr val="FF0000"/>
                </a:solidFill>
              </a:rPr>
              <a:t>MM</a:t>
            </a:r>
          </a:p>
        </p:txBody>
      </p:sp>
      <p:sp>
        <p:nvSpPr>
          <p:cNvPr id="74" name="Rectangle 73"/>
          <p:cNvSpPr/>
          <p:nvPr/>
        </p:nvSpPr>
        <p:spPr>
          <a:xfrm>
            <a:off x="792990" y="4880068"/>
            <a:ext cx="1247233" cy="655182"/>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792990" y="4439370"/>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92990" y="3998672"/>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792990" y="3557974"/>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792990" y="3116695"/>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92990" y="2675997"/>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792990" y="2235299"/>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792990" y="1794601"/>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792990" y="1353903"/>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805364" y="923800"/>
            <a:ext cx="1239185" cy="369332"/>
          </a:xfrm>
          <a:prstGeom prst="rect">
            <a:avLst/>
          </a:prstGeom>
          <a:noFill/>
        </p:spPr>
        <p:txBody>
          <a:bodyPr wrap="none" rtlCol="0">
            <a:spAutoFit/>
          </a:bodyPr>
          <a:lstStyle/>
          <a:p>
            <a:r>
              <a:rPr lang="en-US" dirty="0"/>
              <a:t>adcecal1..6</a:t>
            </a:r>
          </a:p>
        </p:txBody>
      </p:sp>
      <p:sp>
        <p:nvSpPr>
          <p:cNvPr id="85" name="TextBox 84"/>
          <p:cNvSpPr txBox="1"/>
          <p:nvPr/>
        </p:nvSpPr>
        <p:spPr>
          <a:xfrm>
            <a:off x="805364" y="1381146"/>
            <a:ext cx="1245597" cy="369332"/>
          </a:xfrm>
          <a:prstGeom prst="rect">
            <a:avLst/>
          </a:prstGeom>
          <a:noFill/>
        </p:spPr>
        <p:txBody>
          <a:bodyPr wrap="none" rtlCol="0">
            <a:spAutoFit/>
          </a:bodyPr>
          <a:lstStyle/>
          <a:p>
            <a:r>
              <a:rPr lang="en-US" dirty="0"/>
              <a:t>adcpcal1..6</a:t>
            </a:r>
          </a:p>
        </p:txBody>
      </p:sp>
      <p:sp>
        <p:nvSpPr>
          <p:cNvPr id="86" name="TextBox 85"/>
          <p:cNvSpPr txBox="1"/>
          <p:nvPr/>
        </p:nvSpPr>
        <p:spPr>
          <a:xfrm>
            <a:off x="843041" y="1826570"/>
            <a:ext cx="1202124" cy="369332"/>
          </a:xfrm>
          <a:prstGeom prst="rect">
            <a:avLst/>
          </a:prstGeom>
          <a:noFill/>
        </p:spPr>
        <p:txBody>
          <a:bodyPr wrap="none" rtlCol="0">
            <a:spAutoFit/>
          </a:bodyPr>
          <a:lstStyle/>
          <a:p>
            <a:r>
              <a:rPr lang="en-US" dirty="0"/>
              <a:t>adcftof1..6</a:t>
            </a:r>
          </a:p>
        </p:txBody>
      </p:sp>
      <p:sp>
        <p:nvSpPr>
          <p:cNvPr id="87" name="TextBox 86"/>
          <p:cNvSpPr txBox="1"/>
          <p:nvPr/>
        </p:nvSpPr>
        <p:spPr>
          <a:xfrm>
            <a:off x="835458" y="2257836"/>
            <a:ext cx="996940" cy="369332"/>
          </a:xfrm>
          <a:prstGeom prst="rect">
            <a:avLst/>
          </a:prstGeom>
          <a:noFill/>
        </p:spPr>
        <p:txBody>
          <a:bodyPr wrap="none" rtlCol="0">
            <a:spAutoFit/>
          </a:bodyPr>
          <a:lstStyle/>
          <a:p>
            <a:r>
              <a:rPr lang="en-US" dirty="0"/>
              <a:t>adcctof1</a:t>
            </a:r>
          </a:p>
        </p:txBody>
      </p:sp>
      <p:sp>
        <p:nvSpPr>
          <p:cNvPr id="88" name="TextBox 87"/>
          <p:cNvSpPr txBox="1"/>
          <p:nvPr/>
        </p:nvSpPr>
        <p:spPr>
          <a:xfrm>
            <a:off x="831392" y="2707594"/>
            <a:ext cx="973343" cy="369332"/>
          </a:xfrm>
          <a:prstGeom prst="rect">
            <a:avLst/>
          </a:prstGeom>
          <a:noFill/>
        </p:spPr>
        <p:txBody>
          <a:bodyPr wrap="none" rtlCol="0">
            <a:spAutoFit/>
          </a:bodyPr>
          <a:lstStyle/>
          <a:p>
            <a:r>
              <a:rPr lang="en-US" dirty="0"/>
              <a:t>adccnd1</a:t>
            </a:r>
          </a:p>
        </p:txBody>
      </p:sp>
      <p:sp>
        <p:nvSpPr>
          <p:cNvPr id="89" name="TextBox 88"/>
          <p:cNvSpPr txBox="1"/>
          <p:nvPr/>
        </p:nvSpPr>
        <p:spPr>
          <a:xfrm>
            <a:off x="841275" y="3139322"/>
            <a:ext cx="1011815" cy="369332"/>
          </a:xfrm>
          <a:prstGeom prst="rect">
            <a:avLst/>
          </a:prstGeom>
          <a:noFill/>
        </p:spPr>
        <p:txBody>
          <a:bodyPr wrap="none" rtlCol="0">
            <a:spAutoFit/>
          </a:bodyPr>
          <a:lstStyle/>
          <a:p>
            <a:r>
              <a:rPr lang="en-US" dirty="0"/>
              <a:t>adcft1..3</a:t>
            </a:r>
          </a:p>
        </p:txBody>
      </p:sp>
      <p:sp>
        <p:nvSpPr>
          <p:cNvPr id="91" name="TextBox 90"/>
          <p:cNvSpPr txBox="1"/>
          <p:nvPr/>
        </p:nvSpPr>
        <p:spPr>
          <a:xfrm>
            <a:off x="813694" y="3592001"/>
            <a:ext cx="987771" cy="369332"/>
          </a:xfrm>
          <a:prstGeom prst="rect">
            <a:avLst/>
          </a:prstGeom>
          <a:noFill/>
        </p:spPr>
        <p:txBody>
          <a:bodyPr wrap="none" rtlCol="0">
            <a:spAutoFit/>
          </a:bodyPr>
          <a:lstStyle/>
          <a:p>
            <a:r>
              <a:rPr lang="en-US" dirty="0"/>
              <a:t>dc11..63</a:t>
            </a:r>
          </a:p>
        </p:txBody>
      </p:sp>
      <p:sp>
        <p:nvSpPr>
          <p:cNvPr id="92" name="TextBox 91"/>
          <p:cNvSpPr txBox="1"/>
          <p:nvPr/>
        </p:nvSpPr>
        <p:spPr>
          <a:xfrm>
            <a:off x="817435" y="4000634"/>
            <a:ext cx="802720" cy="369332"/>
          </a:xfrm>
          <a:prstGeom prst="rect">
            <a:avLst/>
          </a:prstGeom>
          <a:noFill/>
        </p:spPr>
        <p:txBody>
          <a:bodyPr wrap="none" rtlCol="0">
            <a:spAutoFit/>
          </a:bodyPr>
          <a:lstStyle/>
          <a:p>
            <a:r>
              <a:rPr lang="en-US" dirty="0"/>
              <a:t>svt1..2</a:t>
            </a:r>
          </a:p>
        </p:txBody>
      </p:sp>
      <p:sp>
        <p:nvSpPr>
          <p:cNvPr id="93" name="TextBox 92"/>
          <p:cNvSpPr txBox="1"/>
          <p:nvPr/>
        </p:nvSpPr>
        <p:spPr>
          <a:xfrm>
            <a:off x="826268" y="4457294"/>
            <a:ext cx="654346" cy="369332"/>
          </a:xfrm>
          <a:prstGeom prst="rect">
            <a:avLst/>
          </a:prstGeom>
          <a:noFill/>
        </p:spPr>
        <p:txBody>
          <a:bodyPr wrap="none" rtlCol="0">
            <a:spAutoFit/>
          </a:bodyPr>
          <a:lstStyle/>
          <a:p>
            <a:r>
              <a:rPr lang="en-US" dirty="0"/>
              <a:t>rich4</a:t>
            </a:r>
          </a:p>
        </p:txBody>
      </p:sp>
      <p:sp>
        <p:nvSpPr>
          <p:cNvPr id="94" name="TextBox 93"/>
          <p:cNvSpPr txBox="1"/>
          <p:nvPr/>
        </p:nvSpPr>
        <p:spPr>
          <a:xfrm>
            <a:off x="805364" y="4888919"/>
            <a:ext cx="896912" cy="646331"/>
          </a:xfrm>
          <a:prstGeom prst="rect">
            <a:avLst/>
          </a:prstGeom>
          <a:noFill/>
        </p:spPr>
        <p:txBody>
          <a:bodyPr wrap="none" rtlCol="0">
            <a:spAutoFit/>
          </a:bodyPr>
          <a:lstStyle/>
          <a:p>
            <a:r>
              <a:rPr lang="en-US" dirty="0"/>
              <a:t>mmft1</a:t>
            </a:r>
          </a:p>
          <a:p>
            <a:r>
              <a:rPr lang="en-US" dirty="0"/>
              <a:t>mvt1..2</a:t>
            </a:r>
          </a:p>
        </p:txBody>
      </p:sp>
      <p:cxnSp>
        <p:nvCxnSpPr>
          <p:cNvPr id="97" name="Straight Arrow Connector 96"/>
          <p:cNvCxnSpPr>
            <a:cxnSpLocks/>
          </p:cNvCxnSpPr>
          <p:nvPr/>
        </p:nvCxnSpPr>
        <p:spPr>
          <a:xfrm>
            <a:off x="2050961" y="2028488"/>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cxnSpLocks/>
          </p:cNvCxnSpPr>
          <p:nvPr/>
        </p:nvCxnSpPr>
        <p:spPr>
          <a:xfrm>
            <a:off x="2050961" y="2441267"/>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cxnSpLocks/>
          </p:cNvCxnSpPr>
          <p:nvPr/>
        </p:nvCxnSpPr>
        <p:spPr>
          <a:xfrm>
            <a:off x="2050961" y="2890510"/>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cxnSpLocks/>
          </p:cNvCxnSpPr>
          <p:nvPr/>
        </p:nvCxnSpPr>
        <p:spPr>
          <a:xfrm>
            <a:off x="2050961" y="3323988"/>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cxnSpLocks/>
          </p:cNvCxnSpPr>
          <p:nvPr/>
        </p:nvCxnSpPr>
        <p:spPr>
          <a:xfrm>
            <a:off x="2050961" y="3750615"/>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cxnSpLocks/>
          </p:cNvCxnSpPr>
          <p:nvPr/>
        </p:nvCxnSpPr>
        <p:spPr>
          <a:xfrm>
            <a:off x="2050961" y="4208449"/>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cxnSpLocks/>
          </p:cNvCxnSpPr>
          <p:nvPr/>
        </p:nvCxnSpPr>
        <p:spPr>
          <a:xfrm>
            <a:off x="2050961" y="4664964"/>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cxnSpLocks/>
          </p:cNvCxnSpPr>
          <p:nvPr/>
        </p:nvCxnSpPr>
        <p:spPr>
          <a:xfrm>
            <a:off x="2050961" y="5100126"/>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2257643" y="1315767"/>
            <a:ext cx="734496" cy="276999"/>
          </a:xfrm>
          <a:prstGeom prst="rect">
            <a:avLst/>
          </a:prstGeom>
          <a:noFill/>
        </p:spPr>
        <p:txBody>
          <a:bodyPr wrap="none" rtlCol="0">
            <a:spAutoFit/>
          </a:bodyPr>
          <a:lstStyle/>
          <a:p>
            <a:r>
              <a:rPr lang="en-US" sz="1200" dirty="0"/>
              <a:t>24 x 10G</a:t>
            </a:r>
          </a:p>
        </p:txBody>
      </p:sp>
      <p:sp>
        <p:nvSpPr>
          <p:cNvPr id="117" name="TextBox 116"/>
          <p:cNvSpPr txBox="1"/>
          <p:nvPr/>
        </p:nvSpPr>
        <p:spPr>
          <a:xfrm>
            <a:off x="2257643" y="1763023"/>
            <a:ext cx="734496" cy="276999"/>
          </a:xfrm>
          <a:prstGeom prst="rect">
            <a:avLst/>
          </a:prstGeom>
          <a:noFill/>
        </p:spPr>
        <p:txBody>
          <a:bodyPr wrap="none" rtlCol="0">
            <a:spAutoFit/>
          </a:bodyPr>
          <a:lstStyle/>
          <a:p>
            <a:r>
              <a:rPr lang="en-US" sz="1200" dirty="0"/>
              <a:t>24 x 10G</a:t>
            </a:r>
          </a:p>
        </p:txBody>
      </p:sp>
      <p:sp>
        <p:nvSpPr>
          <p:cNvPr id="118" name="TextBox 117"/>
          <p:cNvSpPr txBox="1"/>
          <p:nvPr/>
        </p:nvSpPr>
        <p:spPr>
          <a:xfrm>
            <a:off x="2257643" y="2182487"/>
            <a:ext cx="655949" cy="276999"/>
          </a:xfrm>
          <a:prstGeom prst="rect">
            <a:avLst/>
          </a:prstGeom>
          <a:noFill/>
        </p:spPr>
        <p:txBody>
          <a:bodyPr wrap="none" rtlCol="0">
            <a:spAutoFit/>
          </a:bodyPr>
          <a:lstStyle/>
          <a:p>
            <a:r>
              <a:rPr lang="en-US" sz="1200" dirty="0"/>
              <a:t>4 x 10G</a:t>
            </a:r>
          </a:p>
        </p:txBody>
      </p:sp>
      <p:sp>
        <p:nvSpPr>
          <p:cNvPr id="119" name="TextBox 118"/>
          <p:cNvSpPr txBox="1"/>
          <p:nvPr/>
        </p:nvSpPr>
        <p:spPr>
          <a:xfrm>
            <a:off x="2257642" y="2592527"/>
            <a:ext cx="655949" cy="276999"/>
          </a:xfrm>
          <a:prstGeom prst="rect">
            <a:avLst/>
          </a:prstGeom>
          <a:noFill/>
        </p:spPr>
        <p:txBody>
          <a:bodyPr wrap="none" rtlCol="0">
            <a:spAutoFit/>
          </a:bodyPr>
          <a:lstStyle/>
          <a:p>
            <a:r>
              <a:rPr lang="en-US" sz="1200" dirty="0"/>
              <a:t>4 x 10G</a:t>
            </a:r>
          </a:p>
        </p:txBody>
      </p:sp>
      <p:sp>
        <p:nvSpPr>
          <p:cNvPr id="120" name="TextBox 119"/>
          <p:cNvSpPr txBox="1"/>
          <p:nvPr/>
        </p:nvSpPr>
        <p:spPr>
          <a:xfrm>
            <a:off x="2256581" y="3040983"/>
            <a:ext cx="734496" cy="276999"/>
          </a:xfrm>
          <a:prstGeom prst="rect">
            <a:avLst/>
          </a:prstGeom>
          <a:noFill/>
        </p:spPr>
        <p:txBody>
          <a:bodyPr wrap="none" rtlCol="0">
            <a:spAutoFit/>
          </a:bodyPr>
          <a:lstStyle/>
          <a:p>
            <a:r>
              <a:rPr lang="en-US" sz="1200" dirty="0"/>
              <a:t>12 x 10G</a:t>
            </a:r>
          </a:p>
        </p:txBody>
      </p:sp>
      <p:sp>
        <p:nvSpPr>
          <p:cNvPr id="122" name="TextBox 121"/>
          <p:cNvSpPr txBox="1"/>
          <p:nvPr/>
        </p:nvSpPr>
        <p:spPr>
          <a:xfrm>
            <a:off x="2256493" y="3489491"/>
            <a:ext cx="950901" cy="276999"/>
          </a:xfrm>
          <a:prstGeom prst="rect">
            <a:avLst/>
          </a:prstGeom>
          <a:noFill/>
        </p:spPr>
        <p:txBody>
          <a:bodyPr wrap="none" rtlCol="0">
            <a:spAutoFit/>
          </a:bodyPr>
          <a:lstStyle/>
          <a:p>
            <a:r>
              <a:rPr lang="en-US" sz="1200" dirty="0"/>
              <a:t>6 x 12 x 10G</a:t>
            </a:r>
          </a:p>
        </p:txBody>
      </p:sp>
      <p:sp>
        <p:nvSpPr>
          <p:cNvPr id="123" name="TextBox 122"/>
          <p:cNvSpPr txBox="1"/>
          <p:nvPr/>
        </p:nvSpPr>
        <p:spPr>
          <a:xfrm>
            <a:off x="2256492" y="3926389"/>
            <a:ext cx="655949" cy="276999"/>
          </a:xfrm>
          <a:prstGeom prst="rect">
            <a:avLst/>
          </a:prstGeom>
          <a:noFill/>
        </p:spPr>
        <p:txBody>
          <a:bodyPr wrap="none" rtlCol="0">
            <a:spAutoFit/>
          </a:bodyPr>
          <a:lstStyle/>
          <a:p>
            <a:r>
              <a:rPr lang="en-US" sz="1200" dirty="0"/>
              <a:t>8 x 10G</a:t>
            </a:r>
          </a:p>
        </p:txBody>
      </p:sp>
      <p:sp>
        <p:nvSpPr>
          <p:cNvPr id="124" name="TextBox 123"/>
          <p:cNvSpPr txBox="1"/>
          <p:nvPr/>
        </p:nvSpPr>
        <p:spPr>
          <a:xfrm>
            <a:off x="2256491" y="4394066"/>
            <a:ext cx="655949" cy="276999"/>
          </a:xfrm>
          <a:prstGeom prst="rect">
            <a:avLst/>
          </a:prstGeom>
          <a:noFill/>
        </p:spPr>
        <p:txBody>
          <a:bodyPr wrap="none" rtlCol="0">
            <a:spAutoFit/>
          </a:bodyPr>
          <a:lstStyle/>
          <a:p>
            <a:r>
              <a:rPr lang="en-US" sz="1200" dirty="0"/>
              <a:t>4 x 10G</a:t>
            </a:r>
          </a:p>
        </p:txBody>
      </p:sp>
      <p:sp>
        <p:nvSpPr>
          <p:cNvPr id="125" name="TextBox 124"/>
          <p:cNvSpPr txBox="1"/>
          <p:nvPr/>
        </p:nvSpPr>
        <p:spPr>
          <a:xfrm>
            <a:off x="2262588" y="4836377"/>
            <a:ext cx="734496" cy="276999"/>
          </a:xfrm>
          <a:prstGeom prst="rect">
            <a:avLst/>
          </a:prstGeom>
          <a:noFill/>
        </p:spPr>
        <p:txBody>
          <a:bodyPr wrap="none" rtlCol="0">
            <a:spAutoFit/>
          </a:bodyPr>
          <a:lstStyle/>
          <a:p>
            <a:r>
              <a:rPr lang="en-US" sz="1200" dirty="0"/>
              <a:t>12 x 10G</a:t>
            </a:r>
          </a:p>
        </p:txBody>
      </p:sp>
      <p:sp>
        <p:nvSpPr>
          <p:cNvPr id="114" name="Rectangle 113">
            <a:extLst>
              <a:ext uri="{FF2B5EF4-FFF2-40B4-BE49-F238E27FC236}">
                <a16:creationId xmlns="" xmlns:a16="http://schemas.microsoft.com/office/drawing/2014/main" id="{851561B5-70D7-438C-85B7-83A4C1FB89DD}"/>
              </a:ext>
            </a:extLst>
          </p:cNvPr>
          <p:cNvSpPr/>
          <p:nvPr/>
        </p:nvSpPr>
        <p:spPr>
          <a:xfrm>
            <a:off x="4435949" y="3546431"/>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~10GByte/s (11% link capacity)</a:t>
            </a:r>
          </a:p>
        </p:txBody>
      </p:sp>
      <p:sp>
        <p:nvSpPr>
          <p:cNvPr id="115" name="Rectangle 114">
            <a:extLst>
              <a:ext uri="{FF2B5EF4-FFF2-40B4-BE49-F238E27FC236}">
                <a16:creationId xmlns="" xmlns:a16="http://schemas.microsoft.com/office/drawing/2014/main" id="{6C119FE1-D0C9-495F-9A8F-C73C86A3605A}"/>
              </a:ext>
            </a:extLst>
          </p:cNvPr>
          <p:cNvSpPr/>
          <p:nvPr/>
        </p:nvSpPr>
        <p:spPr>
          <a:xfrm>
            <a:off x="4435949" y="3983329"/>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~1.70GByte/s (17% link capacity)</a:t>
            </a:r>
          </a:p>
        </p:txBody>
      </p:sp>
      <p:sp>
        <p:nvSpPr>
          <p:cNvPr id="131" name="Rectangle 130">
            <a:extLst>
              <a:ext uri="{FF2B5EF4-FFF2-40B4-BE49-F238E27FC236}">
                <a16:creationId xmlns="" xmlns:a16="http://schemas.microsoft.com/office/drawing/2014/main" id="{0AB42E86-6733-4E63-8BDE-D45B41213078}"/>
              </a:ext>
            </a:extLst>
          </p:cNvPr>
          <p:cNvSpPr/>
          <p:nvPr/>
        </p:nvSpPr>
        <p:spPr>
          <a:xfrm>
            <a:off x="4435949" y="4423446"/>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~0.20GByte/s (4% link capacity)</a:t>
            </a:r>
          </a:p>
        </p:txBody>
      </p:sp>
      <p:sp>
        <p:nvSpPr>
          <p:cNvPr id="133" name="Rectangle 132">
            <a:extLst>
              <a:ext uri="{FF2B5EF4-FFF2-40B4-BE49-F238E27FC236}">
                <a16:creationId xmlns="" xmlns:a16="http://schemas.microsoft.com/office/drawing/2014/main" id="{9825AFCD-46C6-4E4D-968F-8D7F9923165E}"/>
              </a:ext>
            </a:extLst>
          </p:cNvPr>
          <p:cNvSpPr/>
          <p:nvPr/>
        </p:nvSpPr>
        <p:spPr>
          <a:xfrm>
            <a:off x="4435949" y="4860344"/>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Not clear if streaming compatible</a:t>
            </a:r>
          </a:p>
        </p:txBody>
      </p:sp>
      <p:sp>
        <p:nvSpPr>
          <p:cNvPr id="134" name="Rectangle 133">
            <a:extLst>
              <a:ext uri="{FF2B5EF4-FFF2-40B4-BE49-F238E27FC236}">
                <a16:creationId xmlns="" xmlns:a16="http://schemas.microsoft.com/office/drawing/2014/main" id="{C40DA889-F627-4B23-8591-50CE2FCCA729}"/>
              </a:ext>
            </a:extLst>
          </p:cNvPr>
          <p:cNvSpPr/>
          <p:nvPr/>
        </p:nvSpPr>
        <p:spPr>
          <a:xfrm>
            <a:off x="4423229" y="3092685"/>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~0.2GByte/s (1.3% link capacity)</a:t>
            </a:r>
          </a:p>
        </p:txBody>
      </p:sp>
      <p:sp>
        <p:nvSpPr>
          <p:cNvPr id="135" name="Rectangle 134">
            <a:extLst>
              <a:ext uri="{FF2B5EF4-FFF2-40B4-BE49-F238E27FC236}">
                <a16:creationId xmlns="" xmlns:a16="http://schemas.microsoft.com/office/drawing/2014/main" id="{372EB5C0-306D-40B5-A601-48593A975014}"/>
              </a:ext>
            </a:extLst>
          </p:cNvPr>
          <p:cNvSpPr/>
          <p:nvPr/>
        </p:nvSpPr>
        <p:spPr>
          <a:xfrm>
            <a:off x="4423228" y="2654686"/>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~0.15GByte/s (1% link capacity)</a:t>
            </a:r>
          </a:p>
        </p:txBody>
      </p:sp>
      <p:sp>
        <p:nvSpPr>
          <p:cNvPr id="136" name="Rectangle 135">
            <a:extLst>
              <a:ext uri="{FF2B5EF4-FFF2-40B4-BE49-F238E27FC236}">
                <a16:creationId xmlns="" xmlns:a16="http://schemas.microsoft.com/office/drawing/2014/main" id="{D6250676-CB62-4670-A457-F9DBE17BCF43}"/>
              </a:ext>
            </a:extLst>
          </p:cNvPr>
          <p:cNvSpPr/>
          <p:nvPr/>
        </p:nvSpPr>
        <p:spPr>
          <a:xfrm>
            <a:off x="4423206" y="2222840"/>
            <a:ext cx="3431701"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~0.1GByte/s (1% link capacity)</a:t>
            </a:r>
          </a:p>
        </p:txBody>
      </p:sp>
      <p:sp>
        <p:nvSpPr>
          <p:cNvPr id="137" name="Rectangle 136">
            <a:extLst>
              <a:ext uri="{FF2B5EF4-FFF2-40B4-BE49-F238E27FC236}">
                <a16:creationId xmlns="" xmlns:a16="http://schemas.microsoft.com/office/drawing/2014/main" id="{B8CA5595-6560-44F6-AAFD-E44BEE1BC1D8}"/>
              </a:ext>
            </a:extLst>
          </p:cNvPr>
          <p:cNvSpPr/>
          <p:nvPr/>
        </p:nvSpPr>
        <p:spPr>
          <a:xfrm>
            <a:off x="4423206" y="912725"/>
            <a:ext cx="3431701" cy="867838"/>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~0.6GByte/s (4% link capacity)</a:t>
            </a:r>
          </a:p>
        </p:txBody>
      </p:sp>
      <p:sp>
        <p:nvSpPr>
          <p:cNvPr id="138" name="Rectangle 137">
            <a:extLst>
              <a:ext uri="{FF2B5EF4-FFF2-40B4-BE49-F238E27FC236}">
                <a16:creationId xmlns="" xmlns:a16="http://schemas.microsoft.com/office/drawing/2014/main" id="{87E31412-5E43-4652-BD9E-D6FC3B1FC20D}"/>
              </a:ext>
            </a:extLst>
          </p:cNvPr>
          <p:cNvSpPr/>
          <p:nvPr/>
        </p:nvSpPr>
        <p:spPr>
          <a:xfrm>
            <a:off x="4423205" y="1780101"/>
            <a:ext cx="3431701" cy="44463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~1GByte/s (6% link capacity)</a:t>
            </a:r>
          </a:p>
        </p:txBody>
      </p:sp>
      <p:sp>
        <p:nvSpPr>
          <p:cNvPr id="2" name="TextBox 1">
            <a:extLst>
              <a:ext uri="{FF2B5EF4-FFF2-40B4-BE49-F238E27FC236}">
                <a16:creationId xmlns="" xmlns:a16="http://schemas.microsoft.com/office/drawing/2014/main" id="{B21E198F-13E8-4B31-A599-6AC942FFF1EB}"/>
              </a:ext>
            </a:extLst>
          </p:cNvPr>
          <p:cNvSpPr txBox="1"/>
          <p:nvPr/>
        </p:nvSpPr>
        <p:spPr>
          <a:xfrm>
            <a:off x="3294185" y="5281977"/>
            <a:ext cx="4560721" cy="646331"/>
          </a:xfrm>
          <a:prstGeom prst="rect">
            <a:avLst/>
          </a:prstGeom>
          <a:noFill/>
        </p:spPr>
        <p:txBody>
          <a:bodyPr wrap="square" rtlCol="0">
            <a:spAutoFit/>
          </a:bodyPr>
          <a:lstStyle/>
          <a:p>
            <a:r>
              <a:rPr lang="en-US" b="1" dirty="0"/>
              <a:t>Total Streaming </a:t>
            </a:r>
            <a:r>
              <a:rPr lang="en-US" b="1" dirty="0" smtClean="0"/>
              <a:t>Data rate</a:t>
            </a:r>
            <a:r>
              <a:rPr lang="en-US" b="1" dirty="0"/>
              <a:t>: ~15GBytes/sec</a:t>
            </a:r>
          </a:p>
          <a:p>
            <a:r>
              <a:rPr lang="en-US" b="1" dirty="0" smtClean="0"/>
              <a:t>Data rate in triggered mode: </a:t>
            </a:r>
            <a:r>
              <a:rPr lang="en-US" b="1" dirty="0"/>
              <a:t>~300MByte/sec</a:t>
            </a:r>
          </a:p>
        </p:txBody>
      </p:sp>
      <p:sp>
        <p:nvSpPr>
          <p:cNvPr id="4" name="TextBox 3">
            <a:extLst>
              <a:ext uri="{FF2B5EF4-FFF2-40B4-BE49-F238E27FC236}">
                <a16:creationId xmlns="" xmlns:a16="http://schemas.microsoft.com/office/drawing/2014/main" id="{BEDFC3AC-36FF-477A-9BD3-9A405C4D6E39}"/>
              </a:ext>
            </a:extLst>
          </p:cNvPr>
          <p:cNvSpPr txBox="1"/>
          <p:nvPr/>
        </p:nvSpPr>
        <p:spPr>
          <a:xfrm>
            <a:off x="-25323" y="5893190"/>
            <a:ext cx="9144000" cy="1261884"/>
          </a:xfrm>
          <a:prstGeom prst="rect">
            <a:avLst/>
          </a:prstGeom>
          <a:noFill/>
        </p:spPr>
        <p:txBody>
          <a:bodyPr wrap="square" rtlCol="0">
            <a:spAutoFit/>
          </a:bodyPr>
          <a:lstStyle/>
          <a:p>
            <a:r>
              <a:rPr lang="en-US" sz="1600" dirty="0"/>
              <a:t>*</a:t>
            </a:r>
            <a:r>
              <a:rPr lang="en-US" sz="1400" dirty="0"/>
              <a:t>Triggered mode records raw FADC waveforms, streaming mode would not – this provides a significant data reduction for </a:t>
            </a:r>
            <a:r>
              <a:rPr lang="en-US" sz="1400" dirty="0" err="1" smtClean="0"/>
              <a:t>fadcs</a:t>
            </a:r>
            <a:r>
              <a:rPr lang="en-US" sz="1400" dirty="0" smtClean="0"/>
              <a:t> in streaming mode in </a:t>
            </a:r>
            <a:r>
              <a:rPr lang="en-US" sz="1400" dirty="0"/>
              <a:t>the comparison, which would satisfy most (if not all) CLAS12 detectors. Raw waveforms could also be recorded in streaming mode, resulting streaming rate would increase </a:t>
            </a:r>
            <a:r>
              <a:rPr lang="en-US" sz="1400" dirty="0" smtClean="0"/>
              <a:t>significantly:</a:t>
            </a:r>
            <a:r>
              <a:rPr lang="en-US" sz="1400" dirty="0"/>
              <a:t> </a:t>
            </a:r>
            <a:r>
              <a:rPr lang="en-US" sz="1400" dirty="0" smtClean="0"/>
              <a:t>If </a:t>
            </a:r>
            <a:r>
              <a:rPr lang="en-US" sz="1400" dirty="0"/>
              <a:t>100ns waveforms per FADC hit, then streaming total rate would be: ~38GBytes/sec – still not unreasonable</a:t>
            </a:r>
          </a:p>
          <a:p>
            <a:r>
              <a:rPr lang="en-US" dirty="0" smtClean="0"/>
              <a:t> </a:t>
            </a:r>
            <a:endParaRPr lang="en-US" dirty="0"/>
          </a:p>
        </p:txBody>
      </p:sp>
    </p:spTree>
    <p:extLst>
      <p:ext uri="{BB962C8B-B14F-4D97-AF65-F5344CB8AC3E}">
        <p14:creationId xmlns:p14="http://schemas.microsoft.com/office/powerpoint/2010/main" val="305955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6654"/>
          </a:xfrm>
        </p:spPr>
        <p:txBody>
          <a:bodyPr>
            <a:normAutofit/>
          </a:bodyPr>
          <a:lstStyle/>
          <a:p>
            <a:r>
              <a:rPr lang="en-US" sz="2400" dirty="0">
                <a:solidFill>
                  <a:srgbClr val="0070C0"/>
                </a:solidFill>
              </a:rPr>
              <a:t>Current Status</a:t>
            </a:r>
          </a:p>
        </p:txBody>
      </p:sp>
      <p:sp>
        <p:nvSpPr>
          <p:cNvPr id="3" name="Content Placeholder 2"/>
          <p:cNvSpPr>
            <a:spLocks noGrp="1"/>
          </p:cNvSpPr>
          <p:nvPr>
            <p:ph idx="1"/>
          </p:nvPr>
        </p:nvSpPr>
        <p:spPr>
          <a:xfrm>
            <a:off x="457200" y="1060939"/>
            <a:ext cx="8229600" cy="4525963"/>
          </a:xfrm>
        </p:spPr>
        <p:txBody>
          <a:bodyPr/>
          <a:lstStyle/>
          <a:p>
            <a:r>
              <a:rPr lang="en-US" sz="2400" dirty="0" smtClean="0"/>
              <a:t>VTP-based </a:t>
            </a:r>
            <a:r>
              <a:rPr lang="en-US" sz="2400" dirty="0"/>
              <a:t>front-end part of streaming DAQ is operational, two test setups are running</a:t>
            </a:r>
          </a:p>
          <a:p>
            <a:r>
              <a:rPr lang="en-US" sz="2400" dirty="0"/>
              <a:t>Based on equipment available in CLAS12, bigger test setups can be configured </a:t>
            </a:r>
            <a:r>
              <a:rPr lang="en-US" sz="2400" dirty="0" smtClean="0"/>
              <a:t>with </a:t>
            </a:r>
            <a:r>
              <a:rPr lang="en-US" sz="2400" dirty="0"/>
              <a:t>reasonable time scale and </a:t>
            </a:r>
            <a:r>
              <a:rPr lang="en-US" sz="2400" dirty="0" smtClean="0"/>
              <a:t>expenses </a:t>
            </a:r>
            <a:r>
              <a:rPr lang="en-US" sz="2400" dirty="0"/>
              <a:t>(estimate: up to 6 month, $</a:t>
            </a:r>
            <a:r>
              <a:rPr lang="en-US" sz="2400" dirty="0" smtClean="0"/>
              <a:t>100K-$200K equipment</a:t>
            </a:r>
            <a:r>
              <a:rPr lang="en-US" sz="2400" dirty="0"/>
              <a:t>), up to full scale setup with 42 VXS crates </a:t>
            </a:r>
            <a:r>
              <a:rPr lang="en-US" sz="2400" dirty="0" smtClean="0"/>
              <a:t>involved with data rate on the level of 100GByte/s</a:t>
            </a:r>
            <a:endParaRPr lang="en-US" sz="2400" dirty="0"/>
          </a:p>
          <a:p>
            <a:r>
              <a:rPr lang="en-US" sz="2400" dirty="0" smtClean="0"/>
              <a:t>We are working with streaming </a:t>
            </a:r>
            <a:r>
              <a:rPr lang="en-US" sz="2400" dirty="0"/>
              <a:t>back-end </a:t>
            </a:r>
            <a:r>
              <a:rPr lang="en-US" sz="2400" dirty="0" smtClean="0"/>
              <a:t>developers providing testing environment</a:t>
            </a:r>
            <a:endParaRPr lang="en-US" sz="2400" dirty="0"/>
          </a:p>
          <a:p>
            <a:endParaRPr lang="en-US" dirty="0"/>
          </a:p>
        </p:txBody>
      </p:sp>
    </p:spTree>
    <p:extLst>
      <p:ext uri="{BB962C8B-B14F-4D97-AF65-F5344CB8AC3E}">
        <p14:creationId xmlns:p14="http://schemas.microsoft.com/office/powerpoint/2010/main" val="540752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88678"/>
            <a:ext cx="8229600" cy="686654"/>
          </a:xfrm>
        </p:spPr>
        <p:txBody>
          <a:bodyPr>
            <a:normAutofit/>
          </a:bodyPr>
          <a:lstStyle/>
          <a:p>
            <a:r>
              <a:rPr lang="en-US" sz="2400">
                <a:solidFill>
                  <a:srgbClr val="0070C0"/>
                </a:solidFill>
              </a:rPr>
              <a:t>Solution</a:t>
            </a:r>
          </a:p>
        </p:txBody>
      </p:sp>
      <p:sp>
        <p:nvSpPr>
          <p:cNvPr id="3" name="Content Placeholder 2"/>
          <p:cNvSpPr>
            <a:spLocks noGrp="1"/>
          </p:cNvSpPr>
          <p:nvPr>
            <p:ph idx="1"/>
          </p:nvPr>
        </p:nvSpPr>
        <p:spPr>
          <a:xfrm>
            <a:off x="457200" y="1060939"/>
            <a:ext cx="8229600" cy="2268415"/>
          </a:xfrm>
        </p:spPr>
        <p:txBody>
          <a:bodyPr/>
          <a:lstStyle/>
          <a:p>
            <a:r>
              <a:rPr lang="en-US" sz="2000" dirty="0"/>
              <a:t>Implement streaming readout for Forward Tagger (Nov 2019 – Jan 2020)</a:t>
            </a:r>
          </a:p>
          <a:p>
            <a:r>
              <a:rPr lang="en-US" sz="2000" dirty="0"/>
              <a:t>Take beam data </a:t>
            </a:r>
            <a:r>
              <a:rPr lang="en-US" sz="2000" dirty="0" smtClean="0"/>
              <a:t>with FT (Feb </a:t>
            </a:r>
            <a:r>
              <a:rPr lang="en-US" sz="2000" dirty="0"/>
              <a:t>2020)</a:t>
            </a:r>
          </a:p>
          <a:p>
            <a:r>
              <a:rPr lang="en-US" sz="2000" dirty="0"/>
              <a:t>Continue streaming readout development in communication with other groups (current)</a:t>
            </a:r>
          </a:p>
          <a:p>
            <a:endParaRPr lang="en-US" dirty="0"/>
          </a:p>
        </p:txBody>
      </p:sp>
      <p:sp>
        <p:nvSpPr>
          <p:cNvPr id="4" name="Title 1"/>
          <p:cNvSpPr txBox="1">
            <a:spLocks/>
          </p:cNvSpPr>
          <p:nvPr/>
        </p:nvSpPr>
        <p:spPr>
          <a:xfrm>
            <a:off x="609600" y="427038"/>
            <a:ext cx="8229600" cy="6866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0070C0"/>
                </a:solidFill>
              </a:rPr>
              <a:t>Work scope and timeline</a:t>
            </a:r>
          </a:p>
        </p:txBody>
      </p:sp>
      <p:sp>
        <p:nvSpPr>
          <p:cNvPr id="5" name="Content Placeholder 2"/>
          <p:cNvSpPr txBox="1">
            <a:spLocks/>
          </p:cNvSpPr>
          <p:nvPr/>
        </p:nvSpPr>
        <p:spPr>
          <a:xfrm>
            <a:off x="457200" y="3963255"/>
            <a:ext cx="8229600" cy="22684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Convert VTP (VXS Trigger Processor board) into streaming readout board</a:t>
            </a:r>
          </a:p>
          <a:p>
            <a:r>
              <a:rPr lang="en-US" sz="2000" dirty="0"/>
              <a:t>Modify CODA software to move from Event Builder – based model to streaming one</a:t>
            </a:r>
          </a:p>
          <a:p>
            <a:r>
              <a:rPr lang="en-US" sz="2000" dirty="0"/>
              <a:t>Make CODA to supply data to streaming back-end framework </a:t>
            </a:r>
            <a:r>
              <a:rPr lang="en-US" sz="2000" dirty="0" smtClean="0"/>
              <a:t>(</a:t>
            </a:r>
            <a:r>
              <a:rPr lang="en-US" sz="2000" dirty="0" err="1" smtClean="0"/>
              <a:t>TriDAS</a:t>
            </a:r>
            <a:r>
              <a:rPr lang="en-US" sz="2000" dirty="0" smtClean="0"/>
              <a:t>)</a:t>
            </a:r>
          </a:p>
          <a:p>
            <a:r>
              <a:rPr lang="en-US" sz="2000" dirty="0" smtClean="0">
                <a:solidFill>
                  <a:srgbClr val="FF0000"/>
                </a:solidFill>
              </a:rPr>
              <a:t>NOTE: VTP-based streaming readout is NOT CLAS12 long term upgrade plan, it  will be decided later based on the development over next few years</a:t>
            </a:r>
            <a:endParaRPr lang="en-US" sz="2000" dirty="0">
              <a:solidFill>
                <a:srgbClr val="FF0000"/>
              </a:solidFill>
            </a:endParaRPr>
          </a:p>
          <a:p>
            <a:endParaRPr lang="en-US" dirty="0"/>
          </a:p>
        </p:txBody>
      </p:sp>
    </p:spTree>
    <p:extLst>
      <p:ext uri="{BB962C8B-B14F-4D97-AF65-F5344CB8AC3E}">
        <p14:creationId xmlns:p14="http://schemas.microsoft.com/office/powerpoint/2010/main" val="367133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870"/>
          </a:xfrm>
        </p:spPr>
        <p:txBody>
          <a:bodyPr>
            <a:normAutofit/>
          </a:bodyPr>
          <a:lstStyle/>
          <a:p>
            <a:r>
              <a:rPr lang="en-US" sz="2400" dirty="0" smtClean="0">
                <a:solidFill>
                  <a:srgbClr val="0070C0"/>
                </a:solidFill>
              </a:rPr>
              <a:t>CLAS12 DAQ/</a:t>
            </a:r>
            <a:r>
              <a:rPr lang="en-US" sz="2400" dirty="0">
                <a:solidFill>
                  <a:srgbClr val="0070C0"/>
                </a:solidFill>
              </a:rPr>
              <a:t>T</a:t>
            </a:r>
            <a:r>
              <a:rPr lang="en-US" sz="2400" dirty="0" smtClean="0">
                <a:solidFill>
                  <a:srgbClr val="0070C0"/>
                </a:solidFill>
              </a:rPr>
              <a:t>rigger Hardware Diagram</a:t>
            </a:r>
            <a:endParaRPr lang="en-US" sz="2400"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025" y="1377462"/>
            <a:ext cx="5707950" cy="4525963"/>
          </a:xfrm>
        </p:spPr>
      </p:pic>
    </p:spTree>
    <p:extLst>
      <p:ext uri="{BB962C8B-B14F-4D97-AF65-F5344CB8AC3E}">
        <p14:creationId xmlns:p14="http://schemas.microsoft.com/office/powerpoint/2010/main" val="119875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6654"/>
          </a:xfrm>
        </p:spPr>
        <p:txBody>
          <a:bodyPr>
            <a:normAutofit/>
          </a:bodyPr>
          <a:lstStyle/>
          <a:p>
            <a:r>
              <a:rPr lang="en-US" sz="2400" dirty="0" smtClean="0">
                <a:solidFill>
                  <a:srgbClr val="0070C0"/>
                </a:solidFill>
              </a:rPr>
              <a:t>Using VXS crates with </a:t>
            </a:r>
            <a:r>
              <a:rPr lang="en-US" sz="2400" dirty="0">
                <a:solidFill>
                  <a:srgbClr val="0070C0"/>
                </a:solidFill>
              </a:rPr>
              <a:t>VTP </a:t>
            </a:r>
            <a:r>
              <a:rPr lang="en-US" sz="2400" dirty="0" smtClean="0">
                <a:solidFill>
                  <a:srgbClr val="0070C0"/>
                </a:solidFill>
              </a:rPr>
              <a:t>boards </a:t>
            </a:r>
            <a:r>
              <a:rPr lang="en-US" sz="2400" dirty="0">
                <a:solidFill>
                  <a:srgbClr val="0070C0"/>
                </a:solidFill>
              </a:rPr>
              <a:t>for streaming readout</a:t>
            </a:r>
          </a:p>
        </p:txBody>
      </p:sp>
      <p:sp>
        <p:nvSpPr>
          <p:cNvPr id="6" name="Content Placeholder 2"/>
          <p:cNvSpPr txBox="1">
            <a:spLocks/>
          </p:cNvSpPr>
          <p:nvPr/>
        </p:nvSpPr>
        <p:spPr>
          <a:xfrm>
            <a:off x="328247" y="5573469"/>
            <a:ext cx="8229600" cy="92111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In existing trigger-based mode, </a:t>
            </a:r>
            <a:r>
              <a:rPr lang="en-US" sz="1600" dirty="0" smtClean="0"/>
              <a:t>all FADCs sends trigger information to VTP, which </a:t>
            </a:r>
            <a:r>
              <a:rPr lang="en-US" sz="1600" dirty="0"/>
              <a:t>sends </a:t>
            </a:r>
            <a:r>
              <a:rPr lang="en-US" sz="1600" dirty="0" smtClean="0"/>
              <a:t>it to </a:t>
            </a:r>
            <a:r>
              <a:rPr lang="en-US" sz="1600" dirty="0"/>
              <a:t>the following trigger system </a:t>
            </a:r>
            <a:r>
              <a:rPr lang="en-US" sz="1600" dirty="0" smtClean="0"/>
              <a:t>stage; FADC readout is performed by VME controller over VME bus</a:t>
            </a:r>
            <a:endParaRPr lang="en-US" sz="1600" dirty="0"/>
          </a:p>
          <a:p>
            <a:r>
              <a:rPr lang="en-US" sz="1600" dirty="0"/>
              <a:t>In streaming mode, </a:t>
            </a:r>
            <a:r>
              <a:rPr lang="en-US" sz="1600" dirty="0" smtClean="0"/>
              <a:t>there is no trigger information, and FADC readout is performed by VTP</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369" y="728539"/>
            <a:ext cx="3962400" cy="4530115"/>
          </a:xfrm>
          <a:prstGeom prst="rect">
            <a:avLst/>
          </a:prstGeom>
        </p:spPr>
      </p:pic>
      <p:cxnSp>
        <p:nvCxnSpPr>
          <p:cNvPr id="9" name="Straight Connector 8"/>
          <p:cNvCxnSpPr/>
          <p:nvPr/>
        </p:nvCxnSpPr>
        <p:spPr>
          <a:xfrm flipV="1">
            <a:off x="4572000" y="3943166"/>
            <a:ext cx="2145323" cy="300589"/>
          </a:xfrm>
          <a:prstGeom prst="line">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V="1">
            <a:off x="4572000" y="3943166"/>
            <a:ext cx="201990" cy="369332"/>
          </a:xfrm>
          <a:prstGeom prst="rect">
            <a:avLst/>
          </a:prstGeom>
          <a:noFill/>
        </p:spPr>
        <p:txBody>
          <a:bodyPr wrap="square" rtlCol="0">
            <a:spAutoFit/>
          </a:bodyPr>
          <a:lstStyle/>
          <a:p>
            <a:r>
              <a:rPr lang="en-US" smtClean="0"/>
              <a:t>x</a:t>
            </a:r>
            <a:endParaRPr lang="en-US"/>
          </a:p>
        </p:txBody>
      </p:sp>
      <p:sp>
        <p:nvSpPr>
          <p:cNvPr id="12" name="TextBox 11"/>
          <p:cNvSpPr txBox="1"/>
          <p:nvPr/>
        </p:nvSpPr>
        <p:spPr>
          <a:xfrm>
            <a:off x="6717323" y="3768122"/>
            <a:ext cx="1316386" cy="369332"/>
          </a:xfrm>
          <a:prstGeom prst="rect">
            <a:avLst/>
          </a:prstGeom>
          <a:noFill/>
        </p:spPr>
        <p:txBody>
          <a:bodyPr wrap="none" rtlCol="0">
            <a:spAutoFit/>
          </a:bodyPr>
          <a:lstStyle/>
          <a:p>
            <a:r>
              <a:rPr lang="en-US" smtClean="0"/>
              <a:t>Linux server</a:t>
            </a:r>
            <a:endParaRPr lang="en-US"/>
          </a:p>
        </p:txBody>
      </p:sp>
      <p:sp>
        <p:nvSpPr>
          <p:cNvPr id="13" name="Rounded Rectangle 12"/>
          <p:cNvSpPr/>
          <p:nvPr/>
        </p:nvSpPr>
        <p:spPr>
          <a:xfrm>
            <a:off x="6717323" y="3765615"/>
            <a:ext cx="1316386" cy="369332"/>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10554" y="3765615"/>
            <a:ext cx="719749" cy="338554"/>
          </a:xfrm>
          <a:prstGeom prst="rect">
            <a:avLst/>
          </a:prstGeom>
          <a:noFill/>
        </p:spPr>
        <p:txBody>
          <a:bodyPr wrap="none" rtlCol="0">
            <a:spAutoFit/>
          </a:bodyPr>
          <a:lstStyle/>
          <a:p>
            <a:r>
              <a:rPr lang="en-US" sz="1600" dirty="0" smtClean="0">
                <a:solidFill>
                  <a:srgbClr val="FF0000"/>
                </a:solidFill>
              </a:rPr>
              <a:t>TCP/IP</a:t>
            </a:r>
            <a:endParaRPr lang="en-US" sz="1600" dirty="0">
              <a:solidFill>
                <a:srgbClr val="FF0000"/>
              </a:solidFill>
            </a:endParaRPr>
          </a:p>
        </p:txBody>
      </p:sp>
    </p:spTree>
    <p:extLst>
      <p:ext uri="{BB962C8B-B14F-4D97-AF65-F5344CB8AC3E}">
        <p14:creationId xmlns:p14="http://schemas.microsoft.com/office/powerpoint/2010/main" val="191975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6654"/>
          </a:xfrm>
        </p:spPr>
        <p:txBody>
          <a:bodyPr>
            <a:normAutofit/>
          </a:bodyPr>
          <a:lstStyle/>
          <a:p>
            <a:r>
              <a:rPr lang="en-US" sz="2400">
                <a:solidFill>
                  <a:srgbClr val="0070C0"/>
                </a:solidFill>
              </a:rPr>
              <a:t>Upgrading VTP board for streaming readout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2398" y="961292"/>
            <a:ext cx="5584047" cy="344658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292"/>
            <a:ext cx="3236710" cy="3346938"/>
          </a:xfrm>
          <a:prstGeom prst="rect">
            <a:avLst/>
          </a:prstGeom>
        </p:spPr>
      </p:pic>
      <p:sp>
        <p:nvSpPr>
          <p:cNvPr id="6" name="Content Placeholder 2"/>
          <p:cNvSpPr txBox="1">
            <a:spLocks/>
          </p:cNvSpPr>
          <p:nvPr/>
        </p:nvSpPr>
        <p:spPr>
          <a:xfrm>
            <a:off x="269632" y="4823192"/>
            <a:ext cx="8229600" cy="19058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In existing trigger-based mode, VTP sends trigger information from QSFP1 to the following trigger system stage </a:t>
            </a:r>
          </a:p>
          <a:p>
            <a:r>
              <a:rPr lang="en-US" sz="1600" dirty="0"/>
              <a:t>In streaming mode, VTP sends stream of data from QSFP1 to Linux server with expected bandwidth </a:t>
            </a:r>
            <a:r>
              <a:rPr lang="en-US" sz="1600" dirty="0" smtClean="0"/>
              <a:t>2 x </a:t>
            </a:r>
            <a:r>
              <a:rPr lang="en-US" sz="1600" dirty="0"/>
              <a:t>10Gbit/s link (bandwidth can be increased by using additional QSFP lanes)</a:t>
            </a:r>
          </a:p>
          <a:p>
            <a:r>
              <a:rPr lang="en-US" sz="1600" dirty="0"/>
              <a:t>New firmware was developed</a:t>
            </a:r>
          </a:p>
          <a:p>
            <a:r>
              <a:rPr lang="en-US" sz="1600" dirty="0"/>
              <a:t>FPGA based TCP/IP protocol is used between VTP and Linux server</a:t>
            </a:r>
          </a:p>
        </p:txBody>
      </p:sp>
    </p:spTree>
    <p:extLst>
      <p:ext uri="{BB962C8B-B14F-4D97-AF65-F5344CB8AC3E}">
        <p14:creationId xmlns:p14="http://schemas.microsoft.com/office/powerpoint/2010/main" val="175751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6654"/>
          </a:xfrm>
        </p:spPr>
        <p:txBody>
          <a:bodyPr>
            <a:normAutofit/>
          </a:bodyPr>
          <a:lstStyle/>
          <a:p>
            <a:r>
              <a:rPr lang="en-US" sz="2400">
                <a:solidFill>
                  <a:srgbClr val="0070C0"/>
                </a:solidFill>
              </a:rPr>
              <a:t>Upgrading CODA software for streaming readout</a:t>
            </a:r>
          </a:p>
        </p:txBody>
      </p:sp>
      <p:sp>
        <p:nvSpPr>
          <p:cNvPr id="6" name="Content Placeholder 2"/>
          <p:cNvSpPr txBox="1">
            <a:spLocks/>
          </p:cNvSpPr>
          <p:nvPr/>
        </p:nvSpPr>
        <p:spPr>
          <a:xfrm>
            <a:off x="246185" y="5263661"/>
            <a:ext cx="8229600" cy="120076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VME ROL (readout list) was modified for streaming mode</a:t>
            </a:r>
          </a:p>
          <a:p>
            <a:r>
              <a:rPr lang="en-US" sz="1600"/>
              <a:t>New VTP ROL was implemented for streaming mode</a:t>
            </a:r>
          </a:p>
          <a:p>
            <a:r>
              <a:rPr lang="en-US" sz="1600"/>
              <a:t>New CODA component type SRO was implemented to replace traditional EB-ET-ER backend</a:t>
            </a:r>
          </a:p>
          <a:p>
            <a:r>
              <a:rPr lang="en-US" sz="1600"/>
              <a:t>All needed information (host names and port numbers) to communicate with streaming frameworks (like </a:t>
            </a:r>
            <a:r>
              <a:rPr lang="en-US" sz="1600" err="1"/>
              <a:t>TriDAS</a:t>
            </a:r>
            <a:r>
              <a:rPr lang="en-US" sz="1600"/>
              <a:t>) is placed into database and </a:t>
            </a:r>
            <a:r>
              <a:rPr lang="en-US" sz="1600" err="1"/>
              <a:t>json</a:t>
            </a:r>
            <a:r>
              <a:rPr lang="en-US" sz="1600"/>
              <a:t> configuration file</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85" y="686653"/>
            <a:ext cx="4463559" cy="36120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759" y="686653"/>
            <a:ext cx="4076192" cy="3612049"/>
          </a:xfrm>
          <a:prstGeom prst="rect">
            <a:avLst/>
          </a:prstGeom>
        </p:spPr>
      </p:pic>
      <p:sp>
        <p:nvSpPr>
          <p:cNvPr id="9" name="TextBox 8"/>
          <p:cNvSpPr txBox="1"/>
          <p:nvPr/>
        </p:nvSpPr>
        <p:spPr>
          <a:xfrm>
            <a:off x="457200" y="4367860"/>
            <a:ext cx="8279190" cy="369332"/>
          </a:xfrm>
          <a:prstGeom prst="rect">
            <a:avLst/>
          </a:prstGeom>
          <a:noFill/>
        </p:spPr>
        <p:txBody>
          <a:bodyPr wrap="none" rtlCol="0">
            <a:spAutoFit/>
          </a:bodyPr>
          <a:lstStyle/>
          <a:p>
            <a:r>
              <a:rPr lang="en-US">
                <a:solidFill>
                  <a:srgbClr val="00B050"/>
                </a:solidFill>
              </a:rPr>
              <a:t>Pictures shows running streaming </a:t>
            </a:r>
            <a:r>
              <a:rPr lang="en-US" err="1">
                <a:solidFill>
                  <a:srgbClr val="00B050"/>
                </a:solidFill>
              </a:rPr>
              <a:t>daq</a:t>
            </a:r>
            <a:r>
              <a:rPr lang="en-US">
                <a:solidFill>
                  <a:srgbClr val="00B050"/>
                </a:solidFill>
              </a:rPr>
              <a:t> for single stream (half of VXS crate) from FTCAL </a:t>
            </a:r>
          </a:p>
        </p:txBody>
      </p:sp>
    </p:spTree>
    <p:extLst>
      <p:ext uri="{BB962C8B-B14F-4D97-AF65-F5344CB8AC3E}">
        <p14:creationId xmlns:p14="http://schemas.microsoft.com/office/powerpoint/2010/main" val="60347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rot="16200000">
            <a:off x="8335659" y="3006148"/>
            <a:ext cx="1104854" cy="369332"/>
          </a:xfrm>
          <a:prstGeom prst="rect">
            <a:avLst/>
          </a:prstGeom>
          <a:noFill/>
        </p:spPr>
        <p:txBody>
          <a:bodyPr wrap="none" rtlCol="0">
            <a:spAutoFit/>
          </a:bodyPr>
          <a:lstStyle/>
          <a:p>
            <a:r>
              <a:rPr lang="en-US"/>
              <a:t>TO </a:t>
            </a:r>
            <a:r>
              <a:rPr lang="en-US" err="1"/>
              <a:t>TriDAS</a:t>
            </a:r>
            <a:endParaRPr lang="en-US"/>
          </a:p>
        </p:txBody>
      </p:sp>
      <p:grpSp>
        <p:nvGrpSpPr>
          <p:cNvPr id="2" name="Group 1"/>
          <p:cNvGrpSpPr/>
          <p:nvPr/>
        </p:nvGrpSpPr>
        <p:grpSpPr>
          <a:xfrm>
            <a:off x="877411" y="948293"/>
            <a:ext cx="8110927" cy="5673394"/>
            <a:chOff x="877411" y="220481"/>
            <a:chExt cx="8110927" cy="6401206"/>
          </a:xfrm>
        </p:grpSpPr>
        <p:sp>
          <p:nvSpPr>
            <p:cNvPr id="4" name="Rectangle 3"/>
            <p:cNvSpPr/>
            <p:nvPr/>
          </p:nvSpPr>
          <p:spPr>
            <a:xfrm>
              <a:off x="2244002" y="3169234"/>
              <a:ext cx="949384" cy="611997"/>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77411" y="3169234"/>
              <a:ext cx="2315975" cy="61199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77411" y="4583644"/>
              <a:ext cx="2315975" cy="618504"/>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77411" y="5955929"/>
              <a:ext cx="2315975" cy="618504"/>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60774" y="4580904"/>
              <a:ext cx="949384" cy="611997"/>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60774" y="5955929"/>
              <a:ext cx="949384" cy="611997"/>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34330" y="3341425"/>
              <a:ext cx="778879" cy="369332"/>
            </a:xfrm>
            <a:prstGeom prst="rect">
              <a:avLst/>
            </a:prstGeom>
            <a:noFill/>
          </p:spPr>
          <p:txBody>
            <a:bodyPr wrap="none" rtlCol="0">
              <a:spAutoFit/>
            </a:bodyPr>
            <a:lstStyle/>
            <a:p>
              <a:r>
                <a:rPr lang="en-US"/>
                <a:t>adcft1</a:t>
              </a:r>
            </a:p>
          </p:txBody>
        </p:sp>
        <p:sp>
          <p:nvSpPr>
            <p:cNvPr id="11" name="TextBox 10"/>
            <p:cNvSpPr txBox="1"/>
            <p:nvPr/>
          </p:nvSpPr>
          <p:spPr>
            <a:xfrm>
              <a:off x="1134330" y="4715152"/>
              <a:ext cx="778879" cy="369332"/>
            </a:xfrm>
            <a:prstGeom prst="rect">
              <a:avLst/>
            </a:prstGeom>
            <a:noFill/>
          </p:spPr>
          <p:txBody>
            <a:bodyPr wrap="none" rtlCol="0">
              <a:spAutoFit/>
            </a:bodyPr>
            <a:lstStyle/>
            <a:p>
              <a:r>
                <a:rPr lang="en-US"/>
                <a:t>adcft2</a:t>
              </a:r>
            </a:p>
          </p:txBody>
        </p:sp>
        <p:sp>
          <p:nvSpPr>
            <p:cNvPr id="13" name="TextBox 12"/>
            <p:cNvSpPr txBox="1"/>
            <p:nvPr/>
          </p:nvSpPr>
          <p:spPr>
            <a:xfrm>
              <a:off x="1134330" y="6099694"/>
              <a:ext cx="778879" cy="369332"/>
            </a:xfrm>
            <a:prstGeom prst="rect">
              <a:avLst/>
            </a:prstGeom>
            <a:noFill/>
          </p:spPr>
          <p:txBody>
            <a:bodyPr wrap="none" rtlCol="0">
              <a:spAutoFit/>
            </a:bodyPr>
            <a:lstStyle/>
            <a:p>
              <a:r>
                <a:rPr lang="en-US"/>
                <a:t>adcft3</a:t>
              </a:r>
            </a:p>
          </p:txBody>
        </p:sp>
        <p:sp>
          <p:nvSpPr>
            <p:cNvPr id="14" name="TextBox 13"/>
            <p:cNvSpPr txBox="1"/>
            <p:nvPr/>
          </p:nvSpPr>
          <p:spPr>
            <a:xfrm>
              <a:off x="2418725" y="3309159"/>
              <a:ext cx="547370" cy="369332"/>
            </a:xfrm>
            <a:prstGeom prst="rect">
              <a:avLst/>
            </a:prstGeom>
            <a:noFill/>
          </p:spPr>
          <p:txBody>
            <a:bodyPr wrap="none" rtlCol="0">
              <a:spAutoFit/>
            </a:bodyPr>
            <a:lstStyle/>
            <a:p>
              <a:r>
                <a:rPr lang="en-US"/>
                <a:t>VTP</a:t>
              </a:r>
            </a:p>
          </p:txBody>
        </p:sp>
        <p:sp>
          <p:nvSpPr>
            <p:cNvPr id="15" name="TextBox 14"/>
            <p:cNvSpPr txBox="1"/>
            <p:nvPr/>
          </p:nvSpPr>
          <p:spPr>
            <a:xfrm>
              <a:off x="2449840" y="4710969"/>
              <a:ext cx="547370" cy="369332"/>
            </a:xfrm>
            <a:prstGeom prst="rect">
              <a:avLst/>
            </a:prstGeom>
            <a:noFill/>
          </p:spPr>
          <p:txBody>
            <a:bodyPr wrap="none" rtlCol="0">
              <a:spAutoFit/>
            </a:bodyPr>
            <a:lstStyle/>
            <a:p>
              <a:r>
                <a:rPr lang="en-US"/>
                <a:t>VTP</a:t>
              </a:r>
            </a:p>
          </p:txBody>
        </p:sp>
        <p:sp>
          <p:nvSpPr>
            <p:cNvPr id="16" name="TextBox 15"/>
            <p:cNvSpPr txBox="1"/>
            <p:nvPr/>
          </p:nvSpPr>
          <p:spPr>
            <a:xfrm>
              <a:off x="2449840" y="6099694"/>
              <a:ext cx="547370" cy="369332"/>
            </a:xfrm>
            <a:prstGeom prst="rect">
              <a:avLst/>
            </a:prstGeom>
            <a:noFill/>
          </p:spPr>
          <p:txBody>
            <a:bodyPr wrap="none" rtlCol="0">
              <a:spAutoFit/>
            </a:bodyPr>
            <a:lstStyle/>
            <a:p>
              <a:r>
                <a:rPr lang="en-US"/>
                <a:t>VTP</a:t>
              </a:r>
            </a:p>
          </p:txBody>
        </p:sp>
        <p:cxnSp>
          <p:nvCxnSpPr>
            <p:cNvPr id="18" name="Straight Arrow Connector 17"/>
            <p:cNvCxnSpPr/>
            <p:nvPr/>
          </p:nvCxnSpPr>
          <p:spPr>
            <a:xfrm flipV="1">
              <a:off x="3193386" y="2847996"/>
              <a:ext cx="1356266" cy="461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193386" y="3576972"/>
              <a:ext cx="13562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210158" y="6350994"/>
              <a:ext cx="13562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10158" y="4986928"/>
              <a:ext cx="13562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193386" y="4265830"/>
              <a:ext cx="1373038" cy="459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193386" y="5585032"/>
              <a:ext cx="1356266" cy="529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4566424" y="2639125"/>
              <a:ext cx="1080570" cy="4177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790466" y="2595201"/>
              <a:ext cx="601847" cy="461665"/>
            </a:xfrm>
            <a:prstGeom prst="rect">
              <a:avLst/>
            </a:prstGeom>
            <a:noFill/>
          </p:spPr>
          <p:txBody>
            <a:bodyPr wrap="none" rtlCol="0">
              <a:spAutoFit/>
            </a:bodyPr>
            <a:lstStyle/>
            <a:p>
              <a:r>
                <a:rPr lang="en-US" sz="1200"/>
                <a:t>Input</a:t>
              </a:r>
            </a:p>
            <a:p>
              <a:r>
                <a:rPr lang="en-US" sz="1200"/>
                <a:t>thread</a:t>
              </a:r>
            </a:p>
          </p:txBody>
        </p:sp>
        <p:sp>
          <p:nvSpPr>
            <p:cNvPr id="30" name="Oval 29"/>
            <p:cNvSpPr/>
            <p:nvPr/>
          </p:nvSpPr>
          <p:spPr>
            <a:xfrm>
              <a:off x="5831939" y="1479479"/>
              <a:ext cx="914400" cy="914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978559" y="1699637"/>
              <a:ext cx="664289" cy="461665"/>
            </a:xfrm>
            <a:prstGeom prst="rect">
              <a:avLst/>
            </a:prstGeom>
            <a:noFill/>
          </p:spPr>
          <p:txBody>
            <a:bodyPr wrap="none" rtlCol="0">
              <a:spAutoFit/>
            </a:bodyPr>
            <a:lstStyle/>
            <a:p>
              <a:r>
                <a:rPr lang="en-US" sz="1200"/>
                <a:t>Circular</a:t>
              </a:r>
            </a:p>
            <a:p>
              <a:r>
                <a:rPr lang="en-US" sz="1200"/>
                <a:t>Buffer1</a:t>
              </a:r>
            </a:p>
          </p:txBody>
        </p:sp>
        <p:sp>
          <p:nvSpPr>
            <p:cNvPr id="32" name="Oval 31"/>
            <p:cNvSpPr/>
            <p:nvPr/>
          </p:nvSpPr>
          <p:spPr>
            <a:xfrm>
              <a:off x="5831939" y="3309159"/>
              <a:ext cx="914400" cy="914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978559" y="3550398"/>
              <a:ext cx="729361" cy="461665"/>
            </a:xfrm>
            <a:prstGeom prst="rect">
              <a:avLst/>
            </a:prstGeom>
            <a:noFill/>
          </p:spPr>
          <p:txBody>
            <a:bodyPr wrap="none" rtlCol="0">
              <a:spAutoFit/>
            </a:bodyPr>
            <a:lstStyle/>
            <a:p>
              <a:r>
                <a:rPr lang="en-US" sz="1200"/>
                <a:t>Circular</a:t>
              </a:r>
            </a:p>
            <a:p>
              <a:r>
                <a:rPr lang="en-US" sz="1200"/>
                <a:t>Buffer10</a:t>
              </a:r>
            </a:p>
          </p:txBody>
        </p:sp>
        <p:cxnSp>
          <p:nvCxnSpPr>
            <p:cNvPr id="36" name="Straight Arrow Connector 35"/>
            <p:cNvCxnSpPr>
              <a:endCxn id="30" idx="3"/>
            </p:cNvCxnSpPr>
            <p:nvPr/>
          </p:nvCxnSpPr>
          <p:spPr>
            <a:xfrm flipV="1">
              <a:off x="5499038" y="2259968"/>
              <a:ext cx="466812" cy="379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32" idx="1"/>
            </p:cNvCxnSpPr>
            <p:nvPr/>
          </p:nvCxnSpPr>
          <p:spPr>
            <a:xfrm>
              <a:off x="5499038" y="3056866"/>
              <a:ext cx="466812" cy="386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6200000">
              <a:off x="5805943" y="2663330"/>
              <a:ext cx="820480" cy="369332"/>
            </a:xfrm>
            <a:prstGeom prst="rect">
              <a:avLst/>
            </a:prstGeom>
            <a:noFill/>
          </p:spPr>
          <p:txBody>
            <a:bodyPr wrap="none" rtlCol="0">
              <a:spAutoFit/>
            </a:bodyPr>
            <a:lstStyle/>
            <a:p>
              <a:r>
                <a:rPr lang="mr-IN"/>
                <a:t>………</a:t>
              </a:r>
              <a:r>
                <a:rPr lang="en-US"/>
                <a:t>.</a:t>
              </a:r>
            </a:p>
          </p:txBody>
        </p:sp>
        <p:sp>
          <p:nvSpPr>
            <p:cNvPr id="42" name="Rounded Rectangle 41"/>
            <p:cNvSpPr/>
            <p:nvPr/>
          </p:nvSpPr>
          <p:spPr>
            <a:xfrm>
              <a:off x="7123112" y="1699637"/>
              <a:ext cx="1080570" cy="4177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3" name="Rounded Rectangle 42"/>
            <p:cNvSpPr/>
            <p:nvPr/>
          </p:nvSpPr>
          <p:spPr>
            <a:xfrm>
              <a:off x="7123112" y="3501886"/>
              <a:ext cx="1080570" cy="4177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p:nvSpPr>
          <p:spPr>
            <a:xfrm>
              <a:off x="7317716" y="1655713"/>
              <a:ext cx="703287" cy="461665"/>
            </a:xfrm>
            <a:prstGeom prst="rect">
              <a:avLst/>
            </a:prstGeom>
            <a:noFill/>
          </p:spPr>
          <p:txBody>
            <a:bodyPr wrap="none" rtlCol="0">
              <a:spAutoFit/>
            </a:bodyPr>
            <a:lstStyle/>
            <a:p>
              <a:r>
                <a:rPr lang="en-US" sz="1200"/>
                <a:t>Output</a:t>
              </a:r>
            </a:p>
            <a:p>
              <a:r>
                <a:rPr lang="en-US" sz="1200"/>
                <a:t>Thread1</a:t>
              </a:r>
            </a:p>
          </p:txBody>
        </p:sp>
        <p:sp>
          <p:nvSpPr>
            <p:cNvPr id="45" name="TextBox 44"/>
            <p:cNvSpPr txBox="1"/>
            <p:nvPr/>
          </p:nvSpPr>
          <p:spPr>
            <a:xfrm>
              <a:off x="7317716" y="3476851"/>
              <a:ext cx="781284" cy="461665"/>
            </a:xfrm>
            <a:prstGeom prst="rect">
              <a:avLst/>
            </a:prstGeom>
            <a:noFill/>
          </p:spPr>
          <p:txBody>
            <a:bodyPr wrap="none" rtlCol="0">
              <a:spAutoFit/>
            </a:bodyPr>
            <a:lstStyle/>
            <a:p>
              <a:r>
                <a:rPr lang="en-US" sz="1200"/>
                <a:t>Output</a:t>
              </a:r>
            </a:p>
            <a:p>
              <a:r>
                <a:rPr lang="en-US" sz="1200"/>
                <a:t>Thread10</a:t>
              </a:r>
            </a:p>
          </p:txBody>
        </p:sp>
        <p:sp>
          <p:nvSpPr>
            <p:cNvPr id="46" name="TextBox 45"/>
            <p:cNvSpPr txBox="1"/>
            <p:nvPr/>
          </p:nvSpPr>
          <p:spPr>
            <a:xfrm rot="16200000">
              <a:off x="7203640" y="2619453"/>
              <a:ext cx="820480" cy="369332"/>
            </a:xfrm>
            <a:prstGeom prst="rect">
              <a:avLst/>
            </a:prstGeom>
            <a:noFill/>
          </p:spPr>
          <p:txBody>
            <a:bodyPr wrap="none" rtlCol="0">
              <a:spAutoFit/>
            </a:bodyPr>
            <a:lstStyle/>
            <a:p>
              <a:r>
                <a:rPr lang="mr-IN"/>
                <a:t>………</a:t>
              </a:r>
              <a:r>
                <a:rPr lang="en-US"/>
                <a:t>.</a:t>
              </a:r>
            </a:p>
          </p:txBody>
        </p:sp>
        <p:cxnSp>
          <p:nvCxnSpPr>
            <p:cNvPr id="48" name="Straight Arrow Connector 47"/>
            <p:cNvCxnSpPr>
              <a:stCxn id="30" idx="6"/>
              <a:endCxn id="42" idx="1"/>
            </p:cNvCxnSpPr>
            <p:nvPr/>
          </p:nvCxnSpPr>
          <p:spPr>
            <a:xfrm flipV="1">
              <a:off x="6746339" y="1908508"/>
              <a:ext cx="376773" cy="28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2" idx="6"/>
              <a:endCxn id="43" idx="1"/>
            </p:cNvCxnSpPr>
            <p:nvPr/>
          </p:nvCxnSpPr>
          <p:spPr>
            <a:xfrm flipV="1">
              <a:off x="6746339" y="3710757"/>
              <a:ext cx="376773" cy="556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2" idx="3"/>
            </p:cNvCxnSpPr>
            <p:nvPr/>
          </p:nvCxnSpPr>
          <p:spPr>
            <a:xfrm>
              <a:off x="8203682" y="1908508"/>
              <a:ext cx="7846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8203682" y="3678491"/>
              <a:ext cx="7846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Rounded Rectangle 56"/>
            <p:cNvSpPr/>
            <p:nvPr/>
          </p:nvSpPr>
          <p:spPr>
            <a:xfrm>
              <a:off x="4019476" y="221922"/>
              <a:ext cx="4537323" cy="6399765"/>
            </a:xfrm>
            <a:prstGeom prst="roundRect">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8" name="TextBox 57"/>
            <p:cNvSpPr txBox="1"/>
            <p:nvPr/>
          </p:nvSpPr>
          <p:spPr>
            <a:xfrm>
              <a:off x="4790466" y="220481"/>
              <a:ext cx="3006657" cy="868149"/>
            </a:xfrm>
            <a:prstGeom prst="rect">
              <a:avLst/>
            </a:prstGeom>
            <a:noFill/>
          </p:spPr>
          <p:txBody>
            <a:bodyPr wrap="none" rtlCol="0">
              <a:spAutoFit/>
            </a:bodyPr>
            <a:lstStyle/>
            <a:p>
              <a:r>
                <a:rPr lang="en-US" sz="2400" dirty="0" smtClean="0">
                  <a:solidFill>
                    <a:srgbClr val="0070C0"/>
                  </a:solidFill>
                </a:rPr>
                <a:t>   </a:t>
              </a:r>
              <a:r>
                <a:rPr lang="en-US" sz="2000" dirty="0" err="1" smtClean="0">
                  <a:solidFill>
                    <a:srgbClr val="0070C0"/>
                  </a:solidFill>
                </a:rPr>
                <a:t>coda_sro</a:t>
              </a:r>
              <a:r>
                <a:rPr lang="en-US" sz="2000" dirty="0" smtClean="0">
                  <a:solidFill>
                    <a:srgbClr val="0070C0"/>
                  </a:solidFill>
                </a:rPr>
                <a:t> component(s)</a:t>
              </a:r>
            </a:p>
            <a:p>
              <a:r>
                <a:rPr lang="en-US" sz="2000" dirty="0" smtClean="0">
                  <a:solidFill>
                    <a:srgbClr val="0070C0"/>
                  </a:solidFill>
                </a:rPr>
                <a:t>(processes on Linux server)</a:t>
              </a:r>
              <a:endParaRPr lang="en-US" sz="2000" dirty="0">
                <a:solidFill>
                  <a:srgbClr val="0070C0"/>
                </a:solidFill>
              </a:endParaRPr>
            </a:p>
          </p:txBody>
        </p:sp>
        <p:sp>
          <p:nvSpPr>
            <p:cNvPr id="61" name="TextBox 60"/>
            <p:cNvSpPr txBox="1"/>
            <p:nvPr/>
          </p:nvSpPr>
          <p:spPr>
            <a:xfrm rot="20500460">
              <a:off x="3204061" y="2799902"/>
              <a:ext cx="825867" cy="369332"/>
            </a:xfrm>
            <a:prstGeom prst="rect">
              <a:avLst/>
            </a:prstGeom>
            <a:noFill/>
          </p:spPr>
          <p:txBody>
            <a:bodyPr wrap="none" rtlCol="0">
              <a:spAutoFit/>
            </a:bodyPr>
            <a:lstStyle/>
            <a:p>
              <a:r>
                <a:rPr lang="en-US"/>
                <a:t>10GBit</a:t>
              </a:r>
            </a:p>
          </p:txBody>
        </p:sp>
      </p:grpSp>
      <p:sp>
        <p:nvSpPr>
          <p:cNvPr id="3" name="TextBox 2"/>
          <p:cNvSpPr txBox="1"/>
          <p:nvPr/>
        </p:nvSpPr>
        <p:spPr>
          <a:xfrm>
            <a:off x="2260774" y="131131"/>
            <a:ext cx="4793363" cy="461665"/>
          </a:xfrm>
          <a:prstGeom prst="rect">
            <a:avLst/>
          </a:prstGeom>
          <a:noFill/>
        </p:spPr>
        <p:txBody>
          <a:bodyPr wrap="none" rtlCol="0">
            <a:spAutoFit/>
          </a:bodyPr>
          <a:lstStyle/>
          <a:p>
            <a:r>
              <a:rPr lang="en-US" sz="2400">
                <a:solidFill>
                  <a:srgbClr val="0070C0"/>
                </a:solidFill>
              </a:rPr>
              <a:t>Forward Tagger in streaming readout</a:t>
            </a:r>
          </a:p>
        </p:txBody>
      </p:sp>
      <p:sp>
        <p:nvSpPr>
          <p:cNvPr id="12" name="TextBox 11"/>
          <p:cNvSpPr txBox="1"/>
          <p:nvPr/>
        </p:nvSpPr>
        <p:spPr>
          <a:xfrm>
            <a:off x="268509" y="3190814"/>
            <a:ext cx="1639423" cy="369332"/>
          </a:xfrm>
          <a:prstGeom prst="rect">
            <a:avLst/>
          </a:prstGeom>
          <a:noFill/>
        </p:spPr>
        <p:txBody>
          <a:bodyPr wrap="none" rtlCol="0">
            <a:spAutoFit/>
          </a:bodyPr>
          <a:lstStyle/>
          <a:p>
            <a:r>
              <a:rPr lang="en-US">
                <a:solidFill>
                  <a:srgbClr val="FF0000"/>
                </a:solidFill>
              </a:rPr>
              <a:t>FTCAL (1</a:t>
            </a:r>
            <a:r>
              <a:rPr lang="en-US" baseline="30000">
                <a:solidFill>
                  <a:srgbClr val="FF0000"/>
                </a:solidFill>
              </a:rPr>
              <a:t>st</a:t>
            </a:r>
            <a:r>
              <a:rPr lang="en-US">
                <a:solidFill>
                  <a:srgbClr val="FF0000"/>
                </a:solidFill>
              </a:rPr>
              <a:t> half)</a:t>
            </a:r>
          </a:p>
        </p:txBody>
      </p:sp>
      <p:sp>
        <p:nvSpPr>
          <p:cNvPr id="47" name="TextBox 46"/>
          <p:cNvSpPr txBox="1"/>
          <p:nvPr/>
        </p:nvSpPr>
        <p:spPr>
          <a:xfrm>
            <a:off x="216692" y="4444183"/>
            <a:ext cx="1585819" cy="369332"/>
          </a:xfrm>
          <a:prstGeom prst="rect">
            <a:avLst/>
          </a:prstGeom>
          <a:noFill/>
        </p:spPr>
        <p:txBody>
          <a:bodyPr wrap="none" rtlCol="0">
            <a:spAutoFit/>
          </a:bodyPr>
          <a:lstStyle/>
          <a:p>
            <a:r>
              <a:rPr lang="en-US">
                <a:solidFill>
                  <a:srgbClr val="FF0000"/>
                </a:solidFill>
              </a:rPr>
              <a:t>FTCAL (2</a:t>
            </a:r>
            <a:r>
              <a:rPr lang="en-US" baseline="30000">
                <a:solidFill>
                  <a:srgbClr val="FF0000"/>
                </a:solidFill>
              </a:rPr>
              <a:t>st</a:t>
            </a:r>
            <a:r>
              <a:rPr lang="en-US">
                <a:solidFill>
                  <a:srgbClr val="FF0000"/>
                </a:solidFill>
              </a:rPr>
              <a:t> half)</a:t>
            </a:r>
          </a:p>
        </p:txBody>
      </p:sp>
      <p:sp>
        <p:nvSpPr>
          <p:cNvPr id="49" name="TextBox 48"/>
          <p:cNvSpPr txBox="1"/>
          <p:nvPr/>
        </p:nvSpPr>
        <p:spPr>
          <a:xfrm>
            <a:off x="193641" y="5666308"/>
            <a:ext cx="994183" cy="369332"/>
          </a:xfrm>
          <a:prstGeom prst="rect">
            <a:avLst/>
          </a:prstGeom>
          <a:noFill/>
        </p:spPr>
        <p:txBody>
          <a:bodyPr wrap="none" rtlCol="0">
            <a:spAutoFit/>
          </a:bodyPr>
          <a:lstStyle/>
          <a:p>
            <a:r>
              <a:rPr lang="en-US">
                <a:solidFill>
                  <a:srgbClr val="FF0000"/>
                </a:solidFill>
              </a:rPr>
              <a:t>FTHODO</a:t>
            </a:r>
          </a:p>
        </p:txBody>
      </p:sp>
      <p:pic>
        <p:nvPicPr>
          <p:cNvPr id="50" name="Picture 49" descr="A close up of text on a white background&#10;&#10;Description automatically generated">
            <a:extLst>
              <a:ext uri="{FF2B5EF4-FFF2-40B4-BE49-F238E27FC236}">
                <a16:creationId xmlns="" xmlns:a16="http://schemas.microsoft.com/office/drawing/2014/main" id="{A8D50772-4F62-476B-B16F-A47B6B9EF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22" y="487556"/>
            <a:ext cx="2625468" cy="2707412"/>
          </a:xfrm>
          <a:prstGeom prst="rect">
            <a:avLst/>
          </a:prstGeom>
        </p:spPr>
      </p:pic>
      <p:sp>
        <p:nvSpPr>
          <p:cNvPr id="52" name="TextBox 51"/>
          <p:cNvSpPr txBox="1"/>
          <p:nvPr/>
        </p:nvSpPr>
        <p:spPr>
          <a:xfrm>
            <a:off x="5483033" y="5501435"/>
            <a:ext cx="2845074" cy="800219"/>
          </a:xfrm>
          <a:prstGeom prst="rect">
            <a:avLst/>
          </a:prstGeom>
          <a:noFill/>
        </p:spPr>
        <p:txBody>
          <a:bodyPr wrap="none" rtlCol="0">
            <a:spAutoFit/>
          </a:bodyPr>
          <a:lstStyle/>
          <a:p>
            <a:r>
              <a:rPr lang="en-US"/>
              <a:t>  </a:t>
            </a:r>
            <a:r>
              <a:rPr lang="en-US" sz="1400" smtClean="0"/>
              <a:t>6 </a:t>
            </a:r>
            <a:r>
              <a:rPr lang="en-US" sz="1400" dirty="0"/>
              <a:t>input threads</a:t>
            </a:r>
          </a:p>
          <a:p>
            <a:r>
              <a:rPr lang="en-US" sz="1400" dirty="0"/>
              <a:t>  60 output threads</a:t>
            </a:r>
          </a:p>
          <a:p>
            <a:r>
              <a:rPr lang="en-US" sz="1400" dirty="0"/>
              <a:t>  60 </a:t>
            </a:r>
            <a:r>
              <a:rPr lang="en-US" sz="1400" dirty="0" err="1"/>
              <a:t>mutex</a:t>
            </a:r>
            <a:r>
              <a:rPr lang="en-US" sz="1400" dirty="0"/>
              <a:t>-protected circular buffers</a:t>
            </a:r>
          </a:p>
        </p:txBody>
      </p:sp>
    </p:spTree>
    <p:extLst>
      <p:ext uri="{BB962C8B-B14F-4D97-AF65-F5344CB8AC3E}">
        <p14:creationId xmlns:p14="http://schemas.microsoft.com/office/powerpoint/2010/main" val="171594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254"/>
          </a:xfrm>
        </p:spPr>
        <p:txBody>
          <a:bodyPr>
            <a:normAutofit/>
          </a:bodyPr>
          <a:lstStyle/>
          <a:p>
            <a:r>
              <a:rPr lang="en-US" sz="2400" dirty="0">
                <a:solidFill>
                  <a:srgbClr val="0070C0"/>
                </a:solidFill>
              </a:rPr>
              <a:t>Implementation remarks</a:t>
            </a:r>
          </a:p>
        </p:txBody>
      </p:sp>
      <p:sp>
        <p:nvSpPr>
          <p:cNvPr id="3" name="Content Placeholder 2"/>
          <p:cNvSpPr>
            <a:spLocks noGrp="1"/>
          </p:cNvSpPr>
          <p:nvPr>
            <p:ph idx="1"/>
          </p:nvPr>
        </p:nvSpPr>
        <p:spPr>
          <a:xfrm>
            <a:off x="457200" y="990600"/>
            <a:ext cx="8229600" cy="5503985"/>
          </a:xfrm>
        </p:spPr>
        <p:txBody>
          <a:bodyPr>
            <a:normAutofit/>
          </a:bodyPr>
          <a:lstStyle/>
          <a:p>
            <a:r>
              <a:rPr lang="en-US" sz="1600" dirty="0"/>
              <a:t>VTP operation is controlled by software running on built-in ARM processor under </a:t>
            </a:r>
            <a:r>
              <a:rPr lang="en-US" sz="1600" dirty="0" err="1"/>
              <a:t>Archlinux</a:t>
            </a:r>
            <a:r>
              <a:rPr lang="en-US" sz="1600" dirty="0"/>
              <a:t> OS.</a:t>
            </a:r>
          </a:p>
          <a:p>
            <a:pPr lvl="1"/>
            <a:r>
              <a:rPr lang="en-US" sz="1200" b="1" dirty="0"/>
              <a:t>In trigger-based mode</a:t>
            </a:r>
            <a:r>
              <a:rPr lang="en-US" sz="1200" dirty="0"/>
              <a:t>: data is moving from FPGA to ARM and then sent over 1G link using TCP/IP protocol provided by OS.</a:t>
            </a:r>
          </a:p>
          <a:p>
            <a:pPr lvl="1"/>
            <a:r>
              <a:rPr lang="en-US" sz="1200" b="1" dirty="0"/>
              <a:t>It streaming mode</a:t>
            </a:r>
            <a:r>
              <a:rPr lang="en-US" sz="1200" dirty="0"/>
              <a:t>: data sent directly from FPGA so TCP/IP protocol has to be implemented in FPGA for full performance. Low-cost COMBLOCK 10Gbps Ethernet TCP/IP packages were used. It took some time to identify and fix all problems, as result February beam test was running with not quite stable </a:t>
            </a:r>
            <a:r>
              <a:rPr lang="en-US" sz="1200" dirty="0" err="1"/>
              <a:t>daq</a:t>
            </a:r>
            <a:r>
              <a:rPr lang="en-US" sz="1200" dirty="0"/>
              <a:t>. At present time, all known problems are fixed and </a:t>
            </a:r>
            <a:r>
              <a:rPr lang="en-US" sz="1200" dirty="0" err="1"/>
              <a:t>daq</a:t>
            </a:r>
            <a:r>
              <a:rPr lang="en-US" sz="1200" dirty="0"/>
              <a:t> is running for days without crashes. Our efforts are shifted now to performance side to make sure 10G bandwidth per link is fully utilized. Up to 4x 10Gbps per VTP can be used in parallel.</a:t>
            </a:r>
          </a:p>
          <a:p>
            <a:r>
              <a:rPr lang="en-US" sz="1600" dirty="0"/>
              <a:t>So-called ‘</a:t>
            </a:r>
            <a:r>
              <a:rPr lang="en-US" sz="1600" dirty="0" err="1"/>
              <a:t>tridas_dummy</a:t>
            </a:r>
            <a:r>
              <a:rPr lang="en-US" sz="1600" dirty="0"/>
              <a:t>’ component was implemented (based on SRO type), it emulates streaming framework attached to the </a:t>
            </a:r>
            <a:r>
              <a:rPr lang="en-US" sz="1600" dirty="0" err="1"/>
              <a:t>daq</a:t>
            </a:r>
            <a:r>
              <a:rPr lang="en-US" sz="1600" dirty="0"/>
              <a:t>. It can be run as part of CODA configuration or started as standalone program. Initially it was done to check network socket handling on both sides. In future it can be developed into simple testing component to check data consistency if needed. </a:t>
            </a:r>
          </a:p>
          <a:p>
            <a:r>
              <a:rPr lang="en-US" sz="1600" dirty="0"/>
              <a:t>We prepared two test setup which are used to develop and test streaming frameworks. One is FT-based and includes 3 VXS crates, it is used by </a:t>
            </a:r>
            <a:r>
              <a:rPr lang="en-US" sz="1600" dirty="0" err="1"/>
              <a:t>TriDAS</a:t>
            </a:r>
            <a:r>
              <a:rPr lang="en-US" sz="1600" dirty="0"/>
              <a:t> team. Another one is based on single VXS crates (test2) located in counting room, it is used by JLAB group (</a:t>
            </a:r>
            <a:r>
              <a:rPr lang="en-US" sz="1600" dirty="0" err="1"/>
              <a:t>Vardan</a:t>
            </a:r>
            <a:r>
              <a:rPr lang="en-US" sz="1600" dirty="0"/>
              <a:t>).  More test setups can be prepared if needed.</a:t>
            </a:r>
          </a:p>
          <a:p>
            <a:r>
              <a:rPr lang="en-US" sz="1600" dirty="0"/>
              <a:t>Several </a:t>
            </a:r>
            <a:r>
              <a:rPr lang="en-US" sz="1600" dirty="0" err="1"/>
              <a:t>clon</a:t>
            </a:r>
            <a:r>
              <a:rPr lang="en-US" sz="1600" dirty="0"/>
              <a:t> cluster Linux servers were designated for streaming </a:t>
            </a:r>
            <a:r>
              <a:rPr lang="en-US" sz="1600" dirty="0" err="1"/>
              <a:t>daq</a:t>
            </a:r>
            <a:r>
              <a:rPr lang="en-US" sz="1600" dirty="0"/>
              <a:t> development, in particular clonfarm1/2/3 and clondaq3 are used for that purpose. All needed software installed. CLAS12 group will continue to provide full support for streaming development.</a:t>
            </a:r>
          </a:p>
        </p:txBody>
      </p:sp>
    </p:spTree>
    <p:extLst>
      <p:ext uri="{BB962C8B-B14F-4D97-AF65-F5344CB8AC3E}">
        <p14:creationId xmlns:p14="http://schemas.microsoft.com/office/powerpoint/2010/main" val="1286869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rot="16200000">
            <a:off x="6688353" y="3006148"/>
            <a:ext cx="4399474" cy="369332"/>
          </a:xfrm>
          <a:prstGeom prst="rect">
            <a:avLst/>
          </a:prstGeom>
          <a:noFill/>
        </p:spPr>
        <p:txBody>
          <a:bodyPr wrap="none" rtlCol="0">
            <a:spAutoFit/>
          </a:bodyPr>
          <a:lstStyle/>
          <a:p>
            <a:r>
              <a:rPr lang="en-US" dirty="0"/>
              <a:t>To </a:t>
            </a:r>
            <a:r>
              <a:rPr lang="en-US" dirty="0" err="1"/>
              <a:t>TriDAS</a:t>
            </a:r>
            <a:r>
              <a:rPr lang="en-US" dirty="0"/>
              <a:t> or another framework or hardware</a:t>
            </a:r>
          </a:p>
        </p:txBody>
      </p:sp>
      <p:cxnSp>
        <p:nvCxnSpPr>
          <p:cNvPr id="18" name="Straight Arrow Connector 17"/>
          <p:cNvCxnSpPr/>
          <p:nvPr/>
        </p:nvCxnSpPr>
        <p:spPr>
          <a:xfrm>
            <a:off x="2063335" y="1577927"/>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075539" y="1127366"/>
            <a:ext cx="23722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4447807" y="930932"/>
            <a:ext cx="2214534" cy="87242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8" name="TextBox 57"/>
          <p:cNvSpPr txBox="1"/>
          <p:nvPr/>
        </p:nvSpPr>
        <p:spPr>
          <a:xfrm>
            <a:off x="6715769" y="5389689"/>
            <a:ext cx="2440540" cy="1015663"/>
          </a:xfrm>
          <a:prstGeom prst="rect">
            <a:avLst/>
          </a:prstGeom>
          <a:noFill/>
        </p:spPr>
        <p:txBody>
          <a:bodyPr wrap="none" rtlCol="0">
            <a:spAutoFit/>
          </a:bodyPr>
          <a:lstStyle/>
          <a:p>
            <a:r>
              <a:rPr lang="en-US" dirty="0"/>
              <a:t> &gt;</a:t>
            </a:r>
            <a:r>
              <a:rPr lang="en-US" sz="1400" dirty="0"/>
              <a:t>168 input threads</a:t>
            </a:r>
          </a:p>
          <a:p>
            <a:r>
              <a:rPr lang="en-US" sz="1400" dirty="0"/>
              <a:t>  1680 output threads</a:t>
            </a:r>
          </a:p>
          <a:p>
            <a:r>
              <a:rPr lang="en-US" sz="1400" dirty="0"/>
              <a:t> 1680 mutex-protected circular</a:t>
            </a:r>
          </a:p>
          <a:p>
            <a:r>
              <a:rPr lang="en-US" sz="1400" dirty="0"/>
              <a:t>        buffers</a:t>
            </a:r>
          </a:p>
        </p:txBody>
      </p:sp>
      <p:sp>
        <p:nvSpPr>
          <p:cNvPr id="61" name="TextBox 60"/>
          <p:cNvSpPr txBox="1"/>
          <p:nvPr/>
        </p:nvSpPr>
        <p:spPr>
          <a:xfrm>
            <a:off x="2257643" y="858594"/>
            <a:ext cx="734496" cy="276999"/>
          </a:xfrm>
          <a:prstGeom prst="rect">
            <a:avLst/>
          </a:prstGeom>
          <a:noFill/>
        </p:spPr>
        <p:txBody>
          <a:bodyPr wrap="none" rtlCol="0">
            <a:spAutoFit/>
          </a:bodyPr>
          <a:lstStyle/>
          <a:p>
            <a:r>
              <a:rPr lang="en-US" sz="1200" dirty="0"/>
              <a:t>24 x 10G</a:t>
            </a:r>
          </a:p>
        </p:txBody>
      </p:sp>
      <p:sp>
        <p:nvSpPr>
          <p:cNvPr id="3" name="TextBox 2"/>
          <p:cNvSpPr txBox="1"/>
          <p:nvPr/>
        </p:nvSpPr>
        <p:spPr>
          <a:xfrm>
            <a:off x="1134330" y="108203"/>
            <a:ext cx="7102457" cy="461665"/>
          </a:xfrm>
          <a:prstGeom prst="rect">
            <a:avLst/>
          </a:prstGeom>
          <a:noFill/>
        </p:spPr>
        <p:txBody>
          <a:bodyPr wrap="none" rtlCol="0">
            <a:spAutoFit/>
          </a:bodyPr>
          <a:lstStyle/>
          <a:p>
            <a:r>
              <a:rPr lang="en-US" sz="2400">
                <a:solidFill>
                  <a:srgbClr val="0070C0"/>
                </a:solidFill>
              </a:rPr>
              <a:t>Possible CLAS12-based full scale streaming </a:t>
            </a:r>
            <a:r>
              <a:rPr lang="en-US" sz="2400" dirty="0">
                <a:solidFill>
                  <a:srgbClr val="0070C0"/>
                </a:solidFill>
              </a:rPr>
              <a:t>readout test</a:t>
            </a:r>
          </a:p>
        </p:txBody>
      </p:sp>
      <p:sp>
        <p:nvSpPr>
          <p:cNvPr id="50" name="TextBox 49"/>
          <p:cNvSpPr txBox="1"/>
          <p:nvPr/>
        </p:nvSpPr>
        <p:spPr>
          <a:xfrm>
            <a:off x="43323" y="886593"/>
            <a:ext cx="648575" cy="369332"/>
          </a:xfrm>
          <a:prstGeom prst="rect">
            <a:avLst/>
          </a:prstGeom>
          <a:noFill/>
        </p:spPr>
        <p:txBody>
          <a:bodyPr wrap="none" rtlCol="0">
            <a:spAutoFit/>
          </a:bodyPr>
          <a:lstStyle/>
          <a:p>
            <a:r>
              <a:rPr lang="en-US" dirty="0">
                <a:solidFill>
                  <a:srgbClr val="FF0000"/>
                </a:solidFill>
              </a:rPr>
              <a:t>ECAL</a:t>
            </a:r>
          </a:p>
        </p:txBody>
      </p:sp>
      <p:sp>
        <p:nvSpPr>
          <p:cNvPr id="53" name="Rectangle 52"/>
          <p:cNvSpPr/>
          <p:nvPr/>
        </p:nvSpPr>
        <p:spPr>
          <a:xfrm>
            <a:off x="792990" y="913205"/>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55" name="TextBox 54"/>
          <p:cNvSpPr txBox="1"/>
          <p:nvPr/>
        </p:nvSpPr>
        <p:spPr>
          <a:xfrm>
            <a:off x="50205" y="1355897"/>
            <a:ext cx="657552" cy="369332"/>
          </a:xfrm>
          <a:prstGeom prst="rect">
            <a:avLst/>
          </a:prstGeom>
          <a:noFill/>
        </p:spPr>
        <p:txBody>
          <a:bodyPr wrap="none" rtlCol="0">
            <a:spAutoFit/>
          </a:bodyPr>
          <a:lstStyle/>
          <a:p>
            <a:r>
              <a:rPr lang="en-US" dirty="0">
                <a:solidFill>
                  <a:srgbClr val="FF0000"/>
                </a:solidFill>
              </a:rPr>
              <a:t>PCAL</a:t>
            </a:r>
          </a:p>
        </p:txBody>
      </p:sp>
      <p:sp>
        <p:nvSpPr>
          <p:cNvPr id="59" name="TextBox 58"/>
          <p:cNvSpPr txBox="1"/>
          <p:nvPr/>
        </p:nvSpPr>
        <p:spPr>
          <a:xfrm>
            <a:off x="59182" y="1803859"/>
            <a:ext cx="654282" cy="369332"/>
          </a:xfrm>
          <a:prstGeom prst="rect">
            <a:avLst/>
          </a:prstGeom>
          <a:noFill/>
        </p:spPr>
        <p:txBody>
          <a:bodyPr wrap="none" rtlCol="0">
            <a:spAutoFit/>
          </a:bodyPr>
          <a:lstStyle/>
          <a:p>
            <a:r>
              <a:rPr lang="en-US" dirty="0">
                <a:solidFill>
                  <a:srgbClr val="FF0000"/>
                </a:solidFill>
              </a:rPr>
              <a:t>FTOF</a:t>
            </a:r>
          </a:p>
        </p:txBody>
      </p:sp>
      <p:sp>
        <p:nvSpPr>
          <p:cNvPr id="62" name="TextBox 61"/>
          <p:cNvSpPr txBox="1"/>
          <p:nvPr/>
        </p:nvSpPr>
        <p:spPr>
          <a:xfrm>
            <a:off x="53045" y="2146943"/>
            <a:ext cx="691151" cy="584775"/>
          </a:xfrm>
          <a:prstGeom prst="rect">
            <a:avLst/>
          </a:prstGeom>
          <a:noFill/>
        </p:spPr>
        <p:txBody>
          <a:bodyPr wrap="none" rtlCol="0">
            <a:spAutoFit/>
          </a:bodyPr>
          <a:lstStyle/>
          <a:p>
            <a:r>
              <a:rPr lang="en-US" sz="1600" dirty="0">
                <a:solidFill>
                  <a:srgbClr val="FF0000"/>
                </a:solidFill>
              </a:rPr>
              <a:t>CTOF/</a:t>
            </a:r>
          </a:p>
          <a:p>
            <a:r>
              <a:rPr lang="en-US" sz="1600" dirty="0">
                <a:solidFill>
                  <a:srgbClr val="FF0000"/>
                </a:solidFill>
              </a:rPr>
              <a:t>HTCC</a:t>
            </a:r>
          </a:p>
        </p:txBody>
      </p:sp>
      <p:sp>
        <p:nvSpPr>
          <p:cNvPr id="63" name="TextBox 62"/>
          <p:cNvSpPr txBox="1"/>
          <p:nvPr/>
        </p:nvSpPr>
        <p:spPr>
          <a:xfrm>
            <a:off x="59182" y="2716662"/>
            <a:ext cx="599844" cy="369332"/>
          </a:xfrm>
          <a:prstGeom prst="rect">
            <a:avLst/>
          </a:prstGeom>
          <a:noFill/>
        </p:spPr>
        <p:txBody>
          <a:bodyPr wrap="none" rtlCol="0">
            <a:spAutoFit/>
          </a:bodyPr>
          <a:lstStyle/>
          <a:p>
            <a:r>
              <a:rPr lang="en-US" dirty="0">
                <a:solidFill>
                  <a:srgbClr val="FF0000"/>
                </a:solidFill>
              </a:rPr>
              <a:t>CND</a:t>
            </a:r>
          </a:p>
        </p:txBody>
      </p:sp>
      <p:sp>
        <p:nvSpPr>
          <p:cNvPr id="64" name="TextBox 63"/>
          <p:cNvSpPr txBox="1"/>
          <p:nvPr/>
        </p:nvSpPr>
        <p:spPr>
          <a:xfrm>
            <a:off x="63554" y="3006148"/>
            <a:ext cx="712054" cy="584775"/>
          </a:xfrm>
          <a:prstGeom prst="rect">
            <a:avLst/>
          </a:prstGeom>
          <a:noFill/>
        </p:spPr>
        <p:txBody>
          <a:bodyPr wrap="none" rtlCol="0">
            <a:spAutoFit/>
          </a:bodyPr>
          <a:lstStyle/>
          <a:p>
            <a:r>
              <a:rPr lang="en-US" sz="1600" dirty="0">
                <a:solidFill>
                  <a:srgbClr val="FF0000"/>
                </a:solidFill>
              </a:rPr>
              <a:t>FT/</a:t>
            </a:r>
          </a:p>
          <a:p>
            <a:r>
              <a:rPr lang="en-US" sz="1600" dirty="0">
                <a:solidFill>
                  <a:srgbClr val="FF0000"/>
                </a:solidFill>
              </a:rPr>
              <a:t>HODO</a:t>
            </a:r>
          </a:p>
        </p:txBody>
      </p:sp>
      <p:sp>
        <p:nvSpPr>
          <p:cNvPr id="65" name="TextBox 64"/>
          <p:cNvSpPr txBox="1"/>
          <p:nvPr/>
        </p:nvSpPr>
        <p:spPr>
          <a:xfrm>
            <a:off x="59182" y="3604820"/>
            <a:ext cx="732445" cy="369332"/>
          </a:xfrm>
          <a:prstGeom prst="rect">
            <a:avLst/>
          </a:prstGeom>
          <a:noFill/>
        </p:spPr>
        <p:txBody>
          <a:bodyPr wrap="none" rtlCol="0">
            <a:spAutoFit/>
          </a:bodyPr>
          <a:lstStyle/>
          <a:p>
            <a:r>
              <a:rPr lang="en-US" dirty="0">
                <a:solidFill>
                  <a:srgbClr val="FF0000"/>
                </a:solidFill>
              </a:rPr>
              <a:t>BAND</a:t>
            </a:r>
          </a:p>
        </p:txBody>
      </p:sp>
      <p:sp>
        <p:nvSpPr>
          <p:cNvPr id="66" name="TextBox 65"/>
          <p:cNvSpPr txBox="1"/>
          <p:nvPr/>
        </p:nvSpPr>
        <p:spPr>
          <a:xfrm>
            <a:off x="130996" y="4006066"/>
            <a:ext cx="567784" cy="369332"/>
          </a:xfrm>
          <a:prstGeom prst="rect">
            <a:avLst/>
          </a:prstGeom>
          <a:noFill/>
        </p:spPr>
        <p:txBody>
          <a:bodyPr wrap="none" rtlCol="0">
            <a:spAutoFit/>
          </a:bodyPr>
          <a:lstStyle/>
          <a:p>
            <a:r>
              <a:rPr lang="en-US" dirty="0">
                <a:solidFill>
                  <a:srgbClr val="FF0000"/>
                </a:solidFill>
              </a:rPr>
              <a:t>DC1</a:t>
            </a:r>
          </a:p>
        </p:txBody>
      </p:sp>
      <p:sp>
        <p:nvSpPr>
          <p:cNvPr id="67" name="TextBox 66"/>
          <p:cNvSpPr txBox="1"/>
          <p:nvPr/>
        </p:nvSpPr>
        <p:spPr>
          <a:xfrm>
            <a:off x="139973" y="4432614"/>
            <a:ext cx="567784" cy="369332"/>
          </a:xfrm>
          <a:prstGeom prst="rect">
            <a:avLst/>
          </a:prstGeom>
          <a:noFill/>
        </p:spPr>
        <p:txBody>
          <a:bodyPr wrap="none" rtlCol="0">
            <a:spAutoFit/>
          </a:bodyPr>
          <a:lstStyle/>
          <a:p>
            <a:r>
              <a:rPr lang="en-US" dirty="0">
                <a:solidFill>
                  <a:srgbClr val="FF0000"/>
                </a:solidFill>
              </a:rPr>
              <a:t>DC2</a:t>
            </a:r>
          </a:p>
        </p:txBody>
      </p:sp>
      <p:sp>
        <p:nvSpPr>
          <p:cNvPr id="68" name="TextBox 67"/>
          <p:cNvSpPr txBox="1"/>
          <p:nvPr/>
        </p:nvSpPr>
        <p:spPr>
          <a:xfrm>
            <a:off x="124114" y="4894224"/>
            <a:ext cx="567784" cy="369332"/>
          </a:xfrm>
          <a:prstGeom prst="rect">
            <a:avLst/>
          </a:prstGeom>
          <a:noFill/>
        </p:spPr>
        <p:txBody>
          <a:bodyPr wrap="none" rtlCol="0">
            <a:spAutoFit/>
          </a:bodyPr>
          <a:lstStyle/>
          <a:p>
            <a:r>
              <a:rPr lang="en-US" dirty="0">
                <a:solidFill>
                  <a:srgbClr val="FF0000"/>
                </a:solidFill>
              </a:rPr>
              <a:t>DC3</a:t>
            </a:r>
          </a:p>
        </p:txBody>
      </p:sp>
      <p:sp>
        <p:nvSpPr>
          <p:cNvPr id="69" name="TextBox 68"/>
          <p:cNvSpPr txBox="1"/>
          <p:nvPr/>
        </p:nvSpPr>
        <p:spPr>
          <a:xfrm>
            <a:off x="145884" y="5377989"/>
            <a:ext cx="567784" cy="369332"/>
          </a:xfrm>
          <a:prstGeom prst="rect">
            <a:avLst/>
          </a:prstGeom>
          <a:noFill/>
        </p:spPr>
        <p:txBody>
          <a:bodyPr wrap="none" rtlCol="0">
            <a:spAutoFit/>
          </a:bodyPr>
          <a:lstStyle/>
          <a:p>
            <a:r>
              <a:rPr lang="en-US" dirty="0">
                <a:solidFill>
                  <a:srgbClr val="FF0000"/>
                </a:solidFill>
              </a:rPr>
              <a:t>DC4</a:t>
            </a:r>
          </a:p>
        </p:txBody>
      </p:sp>
      <p:sp>
        <p:nvSpPr>
          <p:cNvPr id="70" name="TextBox 69"/>
          <p:cNvSpPr txBox="1"/>
          <p:nvPr/>
        </p:nvSpPr>
        <p:spPr>
          <a:xfrm>
            <a:off x="130996" y="5839599"/>
            <a:ext cx="567784" cy="369332"/>
          </a:xfrm>
          <a:prstGeom prst="rect">
            <a:avLst/>
          </a:prstGeom>
          <a:noFill/>
        </p:spPr>
        <p:txBody>
          <a:bodyPr wrap="none" rtlCol="0">
            <a:spAutoFit/>
          </a:bodyPr>
          <a:lstStyle/>
          <a:p>
            <a:r>
              <a:rPr lang="en-US" dirty="0">
                <a:solidFill>
                  <a:srgbClr val="FF0000"/>
                </a:solidFill>
              </a:rPr>
              <a:t>DC5</a:t>
            </a:r>
          </a:p>
        </p:txBody>
      </p:sp>
      <p:sp>
        <p:nvSpPr>
          <p:cNvPr id="71" name="TextBox 70"/>
          <p:cNvSpPr txBox="1"/>
          <p:nvPr/>
        </p:nvSpPr>
        <p:spPr>
          <a:xfrm>
            <a:off x="124114" y="6252355"/>
            <a:ext cx="567784" cy="369332"/>
          </a:xfrm>
          <a:prstGeom prst="rect">
            <a:avLst/>
          </a:prstGeom>
          <a:noFill/>
        </p:spPr>
        <p:txBody>
          <a:bodyPr wrap="none" rtlCol="0">
            <a:spAutoFit/>
          </a:bodyPr>
          <a:lstStyle/>
          <a:p>
            <a:r>
              <a:rPr lang="en-US" dirty="0">
                <a:solidFill>
                  <a:srgbClr val="FF0000"/>
                </a:solidFill>
              </a:rPr>
              <a:t>DC6</a:t>
            </a:r>
          </a:p>
        </p:txBody>
      </p:sp>
      <p:sp>
        <p:nvSpPr>
          <p:cNvPr id="72" name="Rectangle 71"/>
          <p:cNvSpPr/>
          <p:nvPr/>
        </p:nvSpPr>
        <p:spPr>
          <a:xfrm>
            <a:off x="791627" y="6216962"/>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92990" y="5751082"/>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792990" y="5320185"/>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805605" y="4888919"/>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805605" y="4428508"/>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805605" y="3992817"/>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805605" y="3559459"/>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809671" y="3124935"/>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805605" y="2681270"/>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809671" y="2257836"/>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805605" y="1801176"/>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792990" y="1342951"/>
            <a:ext cx="1247233" cy="44011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805364" y="923800"/>
            <a:ext cx="1239185" cy="369332"/>
          </a:xfrm>
          <a:prstGeom prst="rect">
            <a:avLst/>
          </a:prstGeom>
          <a:noFill/>
        </p:spPr>
        <p:txBody>
          <a:bodyPr wrap="none" rtlCol="0">
            <a:spAutoFit/>
          </a:bodyPr>
          <a:lstStyle/>
          <a:p>
            <a:r>
              <a:rPr lang="en-US" dirty="0"/>
              <a:t>adcecal1..6</a:t>
            </a:r>
          </a:p>
        </p:txBody>
      </p:sp>
      <p:sp>
        <p:nvSpPr>
          <p:cNvPr id="85" name="TextBox 84"/>
          <p:cNvSpPr txBox="1"/>
          <p:nvPr/>
        </p:nvSpPr>
        <p:spPr>
          <a:xfrm>
            <a:off x="805364" y="1381146"/>
            <a:ext cx="1245597" cy="369332"/>
          </a:xfrm>
          <a:prstGeom prst="rect">
            <a:avLst/>
          </a:prstGeom>
          <a:noFill/>
        </p:spPr>
        <p:txBody>
          <a:bodyPr wrap="none" rtlCol="0">
            <a:spAutoFit/>
          </a:bodyPr>
          <a:lstStyle/>
          <a:p>
            <a:r>
              <a:rPr lang="en-US" dirty="0"/>
              <a:t>adcpcal1..6</a:t>
            </a:r>
          </a:p>
        </p:txBody>
      </p:sp>
      <p:sp>
        <p:nvSpPr>
          <p:cNvPr id="86" name="TextBox 85"/>
          <p:cNvSpPr txBox="1"/>
          <p:nvPr/>
        </p:nvSpPr>
        <p:spPr>
          <a:xfrm>
            <a:off x="843041" y="1826570"/>
            <a:ext cx="1202124" cy="369332"/>
          </a:xfrm>
          <a:prstGeom prst="rect">
            <a:avLst/>
          </a:prstGeom>
          <a:noFill/>
        </p:spPr>
        <p:txBody>
          <a:bodyPr wrap="none" rtlCol="0">
            <a:spAutoFit/>
          </a:bodyPr>
          <a:lstStyle/>
          <a:p>
            <a:r>
              <a:rPr lang="en-US" dirty="0"/>
              <a:t>adcftof1..6</a:t>
            </a:r>
          </a:p>
        </p:txBody>
      </p:sp>
      <p:sp>
        <p:nvSpPr>
          <p:cNvPr id="87" name="TextBox 86"/>
          <p:cNvSpPr txBox="1"/>
          <p:nvPr/>
        </p:nvSpPr>
        <p:spPr>
          <a:xfrm>
            <a:off x="835458" y="2257836"/>
            <a:ext cx="996940" cy="369332"/>
          </a:xfrm>
          <a:prstGeom prst="rect">
            <a:avLst/>
          </a:prstGeom>
          <a:noFill/>
        </p:spPr>
        <p:txBody>
          <a:bodyPr wrap="none" rtlCol="0">
            <a:spAutoFit/>
          </a:bodyPr>
          <a:lstStyle/>
          <a:p>
            <a:r>
              <a:rPr lang="en-US" dirty="0"/>
              <a:t>adcctof1</a:t>
            </a:r>
          </a:p>
        </p:txBody>
      </p:sp>
      <p:sp>
        <p:nvSpPr>
          <p:cNvPr id="88" name="TextBox 87"/>
          <p:cNvSpPr txBox="1"/>
          <p:nvPr/>
        </p:nvSpPr>
        <p:spPr>
          <a:xfrm>
            <a:off x="831392" y="2707594"/>
            <a:ext cx="973343" cy="369332"/>
          </a:xfrm>
          <a:prstGeom prst="rect">
            <a:avLst/>
          </a:prstGeom>
          <a:noFill/>
        </p:spPr>
        <p:txBody>
          <a:bodyPr wrap="none" rtlCol="0">
            <a:spAutoFit/>
          </a:bodyPr>
          <a:lstStyle/>
          <a:p>
            <a:r>
              <a:rPr lang="en-US" dirty="0"/>
              <a:t>adccnd1</a:t>
            </a:r>
          </a:p>
        </p:txBody>
      </p:sp>
      <p:sp>
        <p:nvSpPr>
          <p:cNvPr id="89" name="TextBox 88"/>
          <p:cNvSpPr txBox="1"/>
          <p:nvPr/>
        </p:nvSpPr>
        <p:spPr>
          <a:xfrm>
            <a:off x="841275" y="3139322"/>
            <a:ext cx="1011815" cy="369332"/>
          </a:xfrm>
          <a:prstGeom prst="rect">
            <a:avLst/>
          </a:prstGeom>
          <a:noFill/>
        </p:spPr>
        <p:txBody>
          <a:bodyPr wrap="none" rtlCol="0">
            <a:spAutoFit/>
          </a:bodyPr>
          <a:lstStyle/>
          <a:p>
            <a:r>
              <a:rPr lang="en-US" dirty="0"/>
              <a:t>adcft1..3</a:t>
            </a:r>
          </a:p>
        </p:txBody>
      </p:sp>
      <p:sp>
        <p:nvSpPr>
          <p:cNvPr id="90" name="TextBox 89"/>
          <p:cNvSpPr txBox="1"/>
          <p:nvPr/>
        </p:nvSpPr>
        <p:spPr>
          <a:xfrm>
            <a:off x="841275" y="3595975"/>
            <a:ext cx="1107996" cy="369332"/>
          </a:xfrm>
          <a:prstGeom prst="rect">
            <a:avLst/>
          </a:prstGeom>
          <a:noFill/>
        </p:spPr>
        <p:txBody>
          <a:bodyPr wrap="none" rtlCol="0">
            <a:spAutoFit/>
          </a:bodyPr>
          <a:lstStyle/>
          <a:p>
            <a:r>
              <a:rPr lang="en-US" dirty="0"/>
              <a:t>adcband1</a:t>
            </a:r>
          </a:p>
        </p:txBody>
      </p:sp>
      <p:sp>
        <p:nvSpPr>
          <p:cNvPr id="91" name="TextBox 90"/>
          <p:cNvSpPr txBox="1"/>
          <p:nvPr/>
        </p:nvSpPr>
        <p:spPr>
          <a:xfrm>
            <a:off x="813694" y="4032118"/>
            <a:ext cx="987771" cy="369332"/>
          </a:xfrm>
          <a:prstGeom prst="rect">
            <a:avLst/>
          </a:prstGeom>
          <a:noFill/>
        </p:spPr>
        <p:txBody>
          <a:bodyPr wrap="none" rtlCol="0">
            <a:spAutoFit/>
          </a:bodyPr>
          <a:lstStyle/>
          <a:p>
            <a:r>
              <a:rPr lang="en-US" dirty="0"/>
              <a:t>dc11..13</a:t>
            </a:r>
          </a:p>
        </p:txBody>
      </p:sp>
      <p:sp>
        <p:nvSpPr>
          <p:cNvPr id="92" name="TextBox 91"/>
          <p:cNvSpPr txBox="1"/>
          <p:nvPr/>
        </p:nvSpPr>
        <p:spPr>
          <a:xfrm>
            <a:off x="817435" y="4440751"/>
            <a:ext cx="987771" cy="369332"/>
          </a:xfrm>
          <a:prstGeom prst="rect">
            <a:avLst/>
          </a:prstGeom>
          <a:noFill/>
        </p:spPr>
        <p:txBody>
          <a:bodyPr wrap="none" rtlCol="0">
            <a:spAutoFit/>
          </a:bodyPr>
          <a:lstStyle/>
          <a:p>
            <a:r>
              <a:rPr lang="en-US" dirty="0"/>
              <a:t>dc21..23</a:t>
            </a:r>
          </a:p>
        </p:txBody>
      </p:sp>
      <p:sp>
        <p:nvSpPr>
          <p:cNvPr id="93" name="TextBox 92"/>
          <p:cNvSpPr txBox="1"/>
          <p:nvPr/>
        </p:nvSpPr>
        <p:spPr>
          <a:xfrm>
            <a:off x="826268" y="4897411"/>
            <a:ext cx="987771" cy="369332"/>
          </a:xfrm>
          <a:prstGeom prst="rect">
            <a:avLst/>
          </a:prstGeom>
          <a:noFill/>
        </p:spPr>
        <p:txBody>
          <a:bodyPr wrap="none" rtlCol="0">
            <a:spAutoFit/>
          </a:bodyPr>
          <a:lstStyle/>
          <a:p>
            <a:r>
              <a:rPr lang="en-US" dirty="0"/>
              <a:t>dc31..33</a:t>
            </a:r>
          </a:p>
        </p:txBody>
      </p:sp>
      <p:sp>
        <p:nvSpPr>
          <p:cNvPr id="94" name="TextBox 93"/>
          <p:cNvSpPr txBox="1"/>
          <p:nvPr/>
        </p:nvSpPr>
        <p:spPr>
          <a:xfrm>
            <a:off x="805364" y="5329036"/>
            <a:ext cx="987771" cy="369332"/>
          </a:xfrm>
          <a:prstGeom prst="rect">
            <a:avLst/>
          </a:prstGeom>
          <a:noFill/>
        </p:spPr>
        <p:txBody>
          <a:bodyPr wrap="none" rtlCol="0">
            <a:spAutoFit/>
          </a:bodyPr>
          <a:lstStyle/>
          <a:p>
            <a:r>
              <a:rPr lang="en-US" dirty="0"/>
              <a:t>dc41..43</a:t>
            </a:r>
          </a:p>
        </p:txBody>
      </p:sp>
      <p:sp>
        <p:nvSpPr>
          <p:cNvPr id="95" name="TextBox 94"/>
          <p:cNvSpPr txBox="1"/>
          <p:nvPr/>
        </p:nvSpPr>
        <p:spPr>
          <a:xfrm>
            <a:off x="818327" y="5765165"/>
            <a:ext cx="987771" cy="369332"/>
          </a:xfrm>
          <a:prstGeom prst="rect">
            <a:avLst/>
          </a:prstGeom>
          <a:noFill/>
        </p:spPr>
        <p:txBody>
          <a:bodyPr wrap="none" rtlCol="0">
            <a:spAutoFit/>
          </a:bodyPr>
          <a:lstStyle/>
          <a:p>
            <a:r>
              <a:rPr lang="en-US" dirty="0"/>
              <a:t>dc51..53</a:t>
            </a:r>
          </a:p>
        </p:txBody>
      </p:sp>
      <p:sp>
        <p:nvSpPr>
          <p:cNvPr id="96" name="TextBox 95"/>
          <p:cNvSpPr txBox="1"/>
          <p:nvPr/>
        </p:nvSpPr>
        <p:spPr>
          <a:xfrm>
            <a:off x="843041" y="6243444"/>
            <a:ext cx="987771" cy="369332"/>
          </a:xfrm>
          <a:prstGeom prst="rect">
            <a:avLst/>
          </a:prstGeom>
          <a:noFill/>
        </p:spPr>
        <p:txBody>
          <a:bodyPr wrap="none" rtlCol="0">
            <a:spAutoFit/>
          </a:bodyPr>
          <a:lstStyle/>
          <a:p>
            <a:r>
              <a:rPr lang="en-US" dirty="0"/>
              <a:t>dc61..63</a:t>
            </a:r>
          </a:p>
        </p:txBody>
      </p:sp>
      <p:cxnSp>
        <p:nvCxnSpPr>
          <p:cNvPr id="97" name="Straight Arrow Connector 96"/>
          <p:cNvCxnSpPr/>
          <p:nvPr/>
        </p:nvCxnSpPr>
        <p:spPr>
          <a:xfrm>
            <a:off x="2063335" y="2028488"/>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2082691" y="2441267"/>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2085349" y="2890510"/>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2091053" y="3323988"/>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2075539" y="3789486"/>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2089531" y="4190732"/>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075539" y="4648566"/>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075539" y="5105081"/>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2050961" y="5540243"/>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063335" y="5969305"/>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050961" y="6396532"/>
            <a:ext cx="23722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Rounded Rectangle 107"/>
          <p:cNvSpPr/>
          <p:nvPr/>
        </p:nvSpPr>
        <p:spPr>
          <a:xfrm>
            <a:off x="4467620" y="1857762"/>
            <a:ext cx="2214534" cy="211638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9" name="Rounded Rectangle 108"/>
          <p:cNvSpPr/>
          <p:nvPr/>
        </p:nvSpPr>
        <p:spPr>
          <a:xfrm>
            <a:off x="4447807" y="3999576"/>
            <a:ext cx="2214534" cy="12894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0" name="Rounded Rectangle 109"/>
          <p:cNvSpPr/>
          <p:nvPr/>
        </p:nvSpPr>
        <p:spPr>
          <a:xfrm>
            <a:off x="4454162" y="5320185"/>
            <a:ext cx="2214534" cy="128945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4876800" y="1127366"/>
            <a:ext cx="1227516" cy="369332"/>
          </a:xfrm>
          <a:prstGeom prst="rect">
            <a:avLst/>
          </a:prstGeom>
          <a:noFill/>
        </p:spPr>
        <p:txBody>
          <a:bodyPr wrap="none" rtlCol="0">
            <a:spAutoFit/>
          </a:bodyPr>
          <a:lstStyle/>
          <a:p>
            <a:r>
              <a:rPr lang="en-US" dirty="0"/>
              <a:t>CODA_SRO</a:t>
            </a:r>
          </a:p>
        </p:txBody>
      </p:sp>
      <p:sp>
        <p:nvSpPr>
          <p:cNvPr id="111" name="TextBox 110"/>
          <p:cNvSpPr txBox="1"/>
          <p:nvPr/>
        </p:nvSpPr>
        <p:spPr>
          <a:xfrm>
            <a:off x="4914401" y="2658066"/>
            <a:ext cx="1227516" cy="369332"/>
          </a:xfrm>
          <a:prstGeom prst="rect">
            <a:avLst/>
          </a:prstGeom>
          <a:noFill/>
        </p:spPr>
        <p:txBody>
          <a:bodyPr wrap="none" rtlCol="0">
            <a:spAutoFit/>
          </a:bodyPr>
          <a:lstStyle/>
          <a:p>
            <a:r>
              <a:rPr lang="en-US" dirty="0"/>
              <a:t>CODA_SRO</a:t>
            </a:r>
          </a:p>
        </p:txBody>
      </p:sp>
      <p:sp>
        <p:nvSpPr>
          <p:cNvPr id="112" name="TextBox 111"/>
          <p:cNvSpPr txBox="1"/>
          <p:nvPr/>
        </p:nvSpPr>
        <p:spPr>
          <a:xfrm>
            <a:off x="4917363" y="4487227"/>
            <a:ext cx="1227516" cy="369332"/>
          </a:xfrm>
          <a:prstGeom prst="rect">
            <a:avLst/>
          </a:prstGeom>
          <a:noFill/>
        </p:spPr>
        <p:txBody>
          <a:bodyPr wrap="none" rtlCol="0">
            <a:spAutoFit/>
          </a:bodyPr>
          <a:lstStyle/>
          <a:p>
            <a:r>
              <a:rPr lang="en-US" dirty="0"/>
              <a:t>CODA_SRO</a:t>
            </a:r>
          </a:p>
        </p:txBody>
      </p:sp>
      <p:sp>
        <p:nvSpPr>
          <p:cNvPr id="113" name="TextBox 112"/>
          <p:cNvSpPr txBox="1"/>
          <p:nvPr/>
        </p:nvSpPr>
        <p:spPr>
          <a:xfrm>
            <a:off x="4914401" y="5779914"/>
            <a:ext cx="1227516" cy="369332"/>
          </a:xfrm>
          <a:prstGeom prst="rect">
            <a:avLst/>
          </a:prstGeom>
          <a:noFill/>
        </p:spPr>
        <p:txBody>
          <a:bodyPr wrap="none" rtlCol="0">
            <a:spAutoFit/>
          </a:bodyPr>
          <a:lstStyle/>
          <a:p>
            <a:r>
              <a:rPr lang="en-US" dirty="0"/>
              <a:t>CODA_SRO</a:t>
            </a:r>
          </a:p>
        </p:txBody>
      </p:sp>
      <p:sp>
        <p:nvSpPr>
          <p:cNvPr id="116" name="TextBox 115"/>
          <p:cNvSpPr txBox="1"/>
          <p:nvPr/>
        </p:nvSpPr>
        <p:spPr>
          <a:xfrm>
            <a:off x="2257643" y="1315767"/>
            <a:ext cx="734496" cy="276999"/>
          </a:xfrm>
          <a:prstGeom prst="rect">
            <a:avLst/>
          </a:prstGeom>
          <a:noFill/>
        </p:spPr>
        <p:txBody>
          <a:bodyPr wrap="none" rtlCol="0">
            <a:spAutoFit/>
          </a:bodyPr>
          <a:lstStyle/>
          <a:p>
            <a:r>
              <a:rPr lang="en-US" sz="1200" dirty="0"/>
              <a:t>24 x 10G</a:t>
            </a:r>
          </a:p>
        </p:txBody>
      </p:sp>
      <p:sp>
        <p:nvSpPr>
          <p:cNvPr id="117" name="TextBox 116"/>
          <p:cNvSpPr txBox="1"/>
          <p:nvPr/>
        </p:nvSpPr>
        <p:spPr>
          <a:xfrm>
            <a:off x="2257643" y="1763023"/>
            <a:ext cx="734496" cy="276999"/>
          </a:xfrm>
          <a:prstGeom prst="rect">
            <a:avLst/>
          </a:prstGeom>
          <a:noFill/>
        </p:spPr>
        <p:txBody>
          <a:bodyPr wrap="none" rtlCol="0">
            <a:spAutoFit/>
          </a:bodyPr>
          <a:lstStyle/>
          <a:p>
            <a:r>
              <a:rPr lang="en-US" sz="1200" dirty="0"/>
              <a:t>24 x 10G</a:t>
            </a:r>
          </a:p>
        </p:txBody>
      </p:sp>
      <p:sp>
        <p:nvSpPr>
          <p:cNvPr id="118" name="TextBox 117"/>
          <p:cNvSpPr txBox="1"/>
          <p:nvPr/>
        </p:nvSpPr>
        <p:spPr>
          <a:xfrm>
            <a:off x="2257643" y="2182487"/>
            <a:ext cx="655949" cy="276999"/>
          </a:xfrm>
          <a:prstGeom prst="rect">
            <a:avLst/>
          </a:prstGeom>
          <a:noFill/>
        </p:spPr>
        <p:txBody>
          <a:bodyPr wrap="none" rtlCol="0">
            <a:spAutoFit/>
          </a:bodyPr>
          <a:lstStyle/>
          <a:p>
            <a:r>
              <a:rPr lang="en-US" sz="1200" dirty="0"/>
              <a:t>4 x 10G</a:t>
            </a:r>
          </a:p>
        </p:txBody>
      </p:sp>
      <p:sp>
        <p:nvSpPr>
          <p:cNvPr id="119" name="TextBox 118"/>
          <p:cNvSpPr txBox="1"/>
          <p:nvPr/>
        </p:nvSpPr>
        <p:spPr>
          <a:xfrm>
            <a:off x="2257642" y="2592527"/>
            <a:ext cx="655949" cy="276999"/>
          </a:xfrm>
          <a:prstGeom prst="rect">
            <a:avLst/>
          </a:prstGeom>
          <a:noFill/>
        </p:spPr>
        <p:txBody>
          <a:bodyPr wrap="none" rtlCol="0">
            <a:spAutoFit/>
          </a:bodyPr>
          <a:lstStyle/>
          <a:p>
            <a:r>
              <a:rPr lang="en-US" sz="1200" dirty="0"/>
              <a:t>4 x 10G</a:t>
            </a:r>
          </a:p>
        </p:txBody>
      </p:sp>
      <p:sp>
        <p:nvSpPr>
          <p:cNvPr id="120" name="TextBox 119"/>
          <p:cNvSpPr txBox="1"/>
          <p:nvPr/>
        </p:nvSpPr>
        <p:spPr>
          <a:xfrm>
            <a:off x="2256581" y="3040983"/>
            <a:ext cx="734496" cy="276999"/>
          </a:xfrm>
          <a:prstGeom prst="rect">
            <a:avLst/>
          </a:prstGeom>
          <a:noFill/>
        </p:spPr>
        <p:txBody>
          <a:bodyPr wrap="none" rtlCol="0">
            <a:spAutoFit/>
          </a:bodyPr>
          <a:lstStyle/>
          <a:p>
            <a:r>
              <a:rPr lang="en-US" sz="1200" dirty="0"/>
              <a:t>12 x 10G</a:t>
            </a:r>
          </a:p>
        </p:txBody>
      </p:sp>
      <p:sp>
        <p:nvSpPr>
          <p:cNvPr id="121" name="TextBox 120"/>
          <p:cNvSpPr txBox="1"/>
          <p:nvPr/>
        </p:nvSpPr>
        <p:spPr>
          <a:xfrm>
            <a:off x="2256580" y="3497497"/>
            <a:ext cx="655949" cy="276999"/>
          </a:xfrm>
          <a:prstGeom prst="rect">
            <a:avLst/>
          </a:prstGeom>
          <a:noFill/>
        </p:spPr>
        <p:txBody>
          <a:bodyPr wrap="none" rtlCol="0">
            <a:spAutoFit/>
          </a:bodyPr>
          <a:lstStyle/>
          <a:p>
            <a:r>
              <a:rPr lang="en-US" sz="1200" dirty="0"/>
              <a:t>4 x 10G</a:t>
            </a:r>
          </a:p>
        </p:txBody>
      </p:sp>
      <p:sp>
        <p:nvSpPr>
          <p:cNvPr id="122" name="TextBox 121"/>
          <p:cNvSpPr txBox="1"/>
          <p:nvPr/>
        </p:nvSpPr>
        <p:spPr>
          <a:xfrm>
            <a:off x="2256493" y="3929608"/>
            <a:ext cx="734496" cy="276999"/>
          </a:xfrm>
          <a:prstGeom prst="rect">
            <a:avLst/>
          </a:prstGeom>
          <a:noFill/>
        </p:spPr>
        <p:txBody>
          <a:bodyPr wrap="none" rtlCol="0">
            <a:spAutoFit/>
          </a:bodyPr>
          <a:lstStyle/>
          <a:p>
            <a:r>
              <a:rPr lang="en-US" sz="1200" dirty="0"/>
              <a:t>12 x 10G</a:t>
            </a:r>
          </a:p>
        </p:txBody>
      </p:sp>
      <p:sp>
        <p:nvSpPr>
          <p:cNvPr id="123" name="TextBox 122"/>
          <p:cNvSpPr txBox="1"/>
          <p:nvPr/>
        </p:nvSpPr>
        <p:spPr>
          <a:xfrm>
            <a:off x="2256492" y="4366506"/>
            <a:ext cx="734496" cy="276999"/>
          </a:xfrm>
          <a:prstGeom prst="rect">
            <a:avLst/>
          </a:prstGeom>
          <a:noFill/>
        </p:spPr>
        <p:txBody>
          <a:bodyPr wrap="none" rtlCol="0">
            <a:spAutoFit/>
          </a:bodyPr>
          <a:lstStyle/>
          <a:p>
            <a:r>
              <a:rPr lang="en-US" sz="1200" dirty="0"/>
              <a:t>12 x 10G</a:t>
            </a:r>
          </a:p>
        </p:txBody>
      </p:sp>
      <p:sp>
        <p:nvSpPr>
          <p:cNvPr id="124" name="TextBox 123"/>
          <p:cNvSpPr txBox="1"/>
          <p:nvPr/>
        </p:nvSpPr>
        <p:spPr>
          <a:xfrm>
            <a:off x="2256491" y="4834183"/>
            <a:ext cx="734496" cy="276999"/>
          </a:xfrm>
          <a:prstGeom prst="rect">
            <a:avLst/>
          </a:prstGeom>
          <a:noFill/>
        </p:spPr>
        <p:txBody>
          <a:bodyPr wrap="none" rtlCol="0">
            <a:spAutoFit/>
          </a:bodyPr>
          <a:lstStyle/>
          <a:p>
            <a:r>
              <a:rPr lang="en-US" sz="1200" dirty="0"/>
              <a:t>12 x 10G</a:t>
            </a:r>
          </a:p>
        </p:txBody>
      </p:sp>
      <p:sp>
        <p:nvSpPr>
          <p:cNvPr id="125" name="TextBox 124"/>
          <p:cNvSpPr txBox="1"/>
          <p:nvPr/>
        </p:nvSpPr>
        <p:spPr>
          <a:xfrm>
            <a:off x="2262588" y="5276494"/>
            <a:ext cx="734496" cy="276999"/>
          </a:xfrm>
          <a:prstGeom prst="rect">
            <a:avLst/>
          </a:prstGeom>
          <a:noFill/>
        </p:spPr>
        <p:txBody>
          <a:bodyPr wrap="none" rtlCol="0">
            <a:spAutoFit/>
          </a:bodyPr>
          <a:lstStyle/>
          <a:p>
            <a:r>
              <a:rPr lang="en-US" sz="1200" dirty="0"/>
              <a:t>12 x 10G</a:t>
            </a:r>
          </a:p>
        </p:txBody>
      </p:sp>
      <p:sp>
        <p:nvSpPr>
          <p:cNvPr id="126" name="TextBox 125"/>
          <p:cNvSpPr txBox="1"/>
          <p:nvPr/>
        </p:nvSpPr>
        <p:spPr>
          <a:xfrm>
            <a:off x="2256490" y="5702131"/>
            <a:ext cx="734496" cy="276999"/>
          </a:xfrm>
          <a:prstGeom prst="rect">
            <a:avLst/>
          </a:prstGeom>
          <a:noFill/>
        </p:spPr>
        <p:txBody>
          <a:bodyPr wrap="none" rtlCol="0">
            <a:spAutoFit/>
          </a:bodyPr>
          <a:lstStyle/>
          <a:p>
            <a:r>
              <a:rPr lang="en-US" sz="1200" dirty="0"/>
              <a:t>12 x 10G</a:t>
            </a:r>
          </a:p>
        </p:txBody>
      </p:sp>
      <p:sp>
        <p:nvSpPr>
          <p:cNvPr id="127" name="TextBox 126"/>
          <p:cNvSpPr txBox="1"/>
          <p:nvPr/>
        </p:nvSpPr>
        <p:spPr>
          <a:xfrm>
            <a:off x="2263269" y="6125266"/>
            <a:ext cx="734496" cy="276999"/>
          </a:xfrm>
          <a:prstGeom prst="rect">
            <a:avLst/>
          </a:prstGeom>
          <a:noFill/>
        </p:spPr>
        <p:txBody>
          <a:bodyPr wrap="none" rtlCol="0">
            <a:spAutoFit/>
          </a:bodyPr>
          <a:lstStyle/>
          <a:p>
            <a:r>
              <a:rPr lang="en-US" sz="1200" dirty="0"/>
              <a:t>12 x 10G</a:t>
            </a:r>
          </a:p>
        </p:txBody>
      </p:sp>
      <p:sp>
        <p:nvSpPr>
          <p:cNvPr id="128" name="Rounded Rectangle 127"/>
          <p:cNvSpPr/>
          <p:nvPr/>
        </p:nvSpPr>
        <p:spPr>
          <a:xfrm>
            <a:off x="3169932" y="919082"/>
            <a:ext cx="537975" cy="572685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29" name="TextBox 128"/>
          <p:cNvSpPr txBox="1"/>
          <p:nvPr/>
        </p:nvSpPr>
        <p:spPr>
          <a:xfrm rot="16200000">
            <a:off x="2585731" y="3501975"/>
            <a:ext cx="1662828" cy="369332"/>
          </a:xfrm>
          <a:prstGeom prst="rect">
            <a:avLst/>
          </a:prstGeom>
          <a:noFill/>
        </p:spPr>
        <p:txBody>
          <a:bodyPr wrap="none" rtlCol="0">
            <a:spAutoFit/>
          </a:bodyPr>
          <a:lstStyle/>
          <a:p>
            <a:r>
              <a:rPr lang="en-US" dirty="0"/>
              <a:t>Network Switch</a:t>
            </a:r>
          </a:p>
        </p:txBody>
      </p:sp>
      <p:sp>
        <p:nvSpPr>
          <p:cNvPr id="26" name="Rounded Rectangle 25"/>
          <p:cNvSpPr/>
          <p:nvPr/>
        </p:nvSpPr>
        <p:spPr>
          <a:xfrm>
            <a:off x="4168146" y="785412"/>
            <a:ext cx="3739809" cy="59670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0" name="Straight Arrow Connector 129"/>
          <p:cNvCxnSpPr/>
          <p:nvPr/>
        </p:nvCxnSpPr>
        <p:spPr>
          <a:xfrm flipV="1">
            <a:off x="7939972" y="3635996"/>
            <a:ext cx="763451" cy="23111"/>
          </a:xfrm>
          <a:prstGeom prst="straightConnector1">
            <a:avLst/>
          </a:prstGeom>
          <a:ln w="98425">
            <a:tailEnd type="arrow"/>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7091334" y="946435"/>
            <a:ext cx="678391" cy="646331"/>
          </a:xfrm>
          <a:prstGeom prst="rect">
            <a:avLst/>
          </a:prstGeom>
          <a:noFill/>
        </p:spPr>
        <p:txBody>
          <a:bodyPr wrap="none" rtlCol="0">
            <a:spAutoFit/>
          </a:bodyPr>
          <a:lstStyle/>
          <a:p>
            <a:r>
              <a:rPr lang="en-US" dirty="0"/>
              <a:t>Linux</a:t>
            </a:r>
          </a:p>
          <a:p>
            <a:r>
              <a:rPr lang="en-US" dirty="0"/>
              <a:t> farm</a:t>
            </a:r>
          </a:p>
        </p:txBody>
      </p:sp>
    </p:spTree>
    <p:extLst>
      <p:ext uri="{BB962C8B-B14F-4D97-AF65-F5344CB8AC3E}">
        <p14:creationId xmlns:p14="http://schemas.microsoft.com/office/powerpoint/2010/main" val="1085953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2365</TotalTime>
  <Words>1167</Words>
  <Application>Microsoft Macintosh PowerPoint</Application>
  <PresentationFormat>On-screen Show (4:3)</PresentationFormat>
  <Paragraphs>177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Mangal</vt:lpstr>
      <vt:lpstr>ＭＳ Ｐゴシック</vt:lpstr>
      <vt:lpstr>Arial</vt:lpstr>
      <vt:lpstr>Office Theme</vt:lpstr>
      <vt:lpstr>PowerPoint Presentation</vt:lpstr>
      <vt:lpstr>Solution</vt:lpstr>
      <vt:lpstr>CLAS12 DAQ/Trigger Hardware Diagram</vt:lpstr>
      <vt:lpstr>Using VXS crates with VTP boards for streaming readout</vt:lpstr>
      <vt:lpstr>Upgrading VTP board for streaming readout</vt:lpstr>
      <vt:lpstr>Upgrading CODA software for streaming readout</vt:lpstr>
      <vt:lpstr>PowerPoint Presentation</vt:lpstr>
      <vt:lpstr>Implementation remarks</vt:lpstr>
      <vt:lpstr>PowerPoint Presentation</vt:lpstr>
      <vt:lpstr>PowerPoint Presentation</vt:lpstr>
      <vt:lpstr>Current Status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dc:creator>
  <cp:lastModifiedBy>Microsoft Office User</cp:lastModifiedBy>
  <cp:revision>129</cp:revision>
  <cp:lastPrinted>2020-05-13T12:58:45Z</cp:lastPrinted>
  <dcterms:created xsi:type="dcterms:W3CDTF">2020-02-03T03:57:53Z</dcterms:created>
  <dcterms:modified xsi:type="dcterms:W3CDTF">2020-05-13T13:01:11Z</dcterms:modified>
</cp:coreProperties>
</file>