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0" r:id="rId4"/>
  </p:sldMasterIdLst>
  <p:notesMasterIdLst>
    <p:notesMasterId r:id="rId17"/>
  </p:notesMasterIdLst>
  <p:sldIdLst>
    <p:sldId id="256" r:id="rId5"/>
    <p:sldId id="261" r:id="rId6"/>
    <p:sldId id="267" r:id="rId7"/>
    <p:sldId id="284" r:id="rId8"/>
    <p:sldId id="288" r:id="rId9"/>
    <p:sldId id="290" r:id="rId10"/>
    <p:sldId id="268" r:id="rId11"/>
    <p:sldId id="293" r:id="rId12"/>
    <p:sldId id="291" r:id="rId13"/>
    <p:sldId id="287" r:id="rId14"/>
    <p:sldId id="275" r:id="rId15"/>
    <p:sldId id="289" r:id="rId16"/>
  </p:sldIdLst>
  <p:sldSz cx="13004800" cy="9753600"/>
  <p:notesSz cx="6858000" cy="9144000"/>
  <p:defaultTextStyle>
    <a:defPPr>
      <a:defRPr lang="en-US"/>
    </a:defPPr>
    <a:lvl1pPr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1pPr>
    <a:lvl2pPr marL="457200"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2pPr>
    <a:lvl3pPr marL="914400"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3pPr>
    <a:lvl4pPr marL="1371600"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4pPr>
    <a:lvl5pPr marL="1828800" algn="l" rtl="0" fontAlgn="base">
      <a:spcBef>
        <a:spcPct val="0"/>
      </a:spcBef>
      <a:spcAft>
        <a:spcPct val="0"/>
      </a:spcAft>
      <a:defRPr sz="3400" kern="1200">
        <a:solidFill>
          <a:srgbClr val="000000"/>
        </a:solidFill>
        <a:latin typeface="Times" charset="0"/>
        <a:ea typeface="ヒラギノ明朝 ProN W3" charset="0"/>
        <a:cs typeface="ヒラギノ明朝 ProN W3" charset="0"/>
        <a:sym typeface="Times" charset="0"/>
      </a:defRPr>
    </a:lvl5pPr>
    <a:lvl6pPr marL="2286000" algn="l" defTabSz="457200" rtl="0" eaLnBrk="1" latinLnBrk="0" hangingPunct="1">
      <a:defRPr sz="3400" kern="1200">
        <a:solidFill>
          <a:srgbClr val="000000"/>
        </a:solidFill>
        <a:latin typeface="Times" charset="0"/>
        <a:ea typeface="ヒラギノ明朝 ProN W3" charset="0"/>
        <a:cs typeface="ヒラギノ明朝 ProN W3" charset="0"/>
        <a:sym typeface="Times" charset="0"/>
      </a:defRPr>
    </a:lvl6pPr>
    <a:lvl7pPr marL="2743200" algn="l" defTabSz="457200" rtl="0" eaLnBrk="1" latinLnBrk="0" hangingPunct="1">
      <a:defRPr sz="3400" kern="1200">
        <a:solidFill>
          <a:srgbClr val="000000"/>
        </a:solidFill>
        <a:latin typeface="Times" charset="0"/>
        <a:ea typeface="ヒラギノ明朝 ProN W3" charset="0"/>
        <a:cs typeface="ヒラギノ明朝 ProN W3" charset="0"/>
        <a:sym typeface="Times" charset="0"/>
      </a:defRPr>
    </a:lvl7pPr>
    <a:lvl8pPr marL="3200400" algn="l" defTabSz="457200" rtl="0" eaLnBrk="1" latinLnBrk="0" hangingPunct="1">
      <a:defRPr sz="3400" kern="1200">
        <a:solidFill>
          <a:srgbClr val="000000"/>
        </a:solidFill>
        <a:latin typeface="Times" charset="0"/>
        <a:ea typeface="ヒラギノ明朝 ProN W3" charset="0"/>
        <a:cs typeface="ヒラギノ明朝 ProN W3" charset="0"/>
        <a:sym typeface="Times" charset="0"/>
      </a:defRPr>
    </a:lvl8pPr>
    <a:lvl9pPr marL="3657600" algn="l" defTabSz="457200" rtl="0" eaLnBrk="1" latinLnBrk="0" hangingPunct="1">
      <a:defRPr sz="3400" kern="1200">
        <a:solidFill>
          <a:srgbClr val="000000"/>
        </a:solidFill>
        <a:latin typeface="Times" charset="0"/>
        <a:ea typeface="ヒラギノ明朝 ProN W3" charset="0"/>
        <a:cs typeface="ヒラギノ明朝 ProN W3" charset="0"/>
        <a:sym typeface="Times"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FFFF"/>
    <a:srgbClr val="BFBFFF"/>
    <a:srgbClr val="CCCCCC"/>
    <a:srgbClr val="FFFFBF"/>
    <a:srgbClr val="FFBFBF"/>
    <a:srgbClr val="C0FFC0"/>
    <a:srgbClr val="BBE0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08"/>
    <p:restoredTop sz="94656"/>
  </p:normalViewPr>
  <p:slideViewPr>
    <p:cSldViewPr snapToGrid="0" snapToObjects="1">
      <p:cViewPr varScale="1">
        <p:scale>
          <a:sx n="75" d="100"/>
          <a:sy n="75" d="100"/>
        </p:scale>
        <p:origin x="2120"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6" d="100"/>
          <a:sy n="86" d="100"/>
        </p:scale>
        <p:origin x="3928" y="20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alibri"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alibri" charset="0"/>
              </a:defRPr>
            </a:lvl1pPr>
          </a:lstStyle>
          <a:p>
            <a:fld id="{1264113A-C87A-1A4E-8D52-759877E9B707}" type="datetimeFigureOut">
              <a:rPr lang="en-US" smtClean="0"/>
              <a:pPr/>
              <a:t>5/13/20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alibri"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alibri" charset="0"/>
              </a:defRPr>
            </a:lvl1pPr>
          </a:lstStyle>
          <a:p>
            <a:fld id="{67E92B25-AA46-7C4C-AB78-1A73CA1A4C80}" type="slidenum">
              <a:rPr lang="en-US" smtClean="0"/>
              <a:pPr/>
              <a:t>‹#›</a:t>
            </a:fld>
            <a:endParaRPr lang="en-US" dirty="0"/>
          </a:p>
        </p:txBody>
      </p:sp>
    </p:spTree>
    <p:extLst>
      <p:ext uri="{BB962C8B-B14F-4D97-AF65-F5344CB8AC3E}">
        <p14:creationId xmlns:p14="http://schemas.microsoft.com/office/powerpoint/2010/main" val="87945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E92B25-AA46-7C4C-AB78-1A73CA1A4C80}" type="slidenum">
              <a:rPr lang="en-US" smtClean="0"/>
              <a:pPr/>
              <a:t>1</a:t>
            </a:fld>
            <a:endParaRPr lang="en-US" dirty="0"/>
          </a:p>
        </p:txBody>
      </p:sp>
    </p:spTree>
    <p:extLst>
      <p:ext uri="{BB962C8B-B14F-4D97-AF65-F5344CB8AC3E}">
        <p14:creationId xmlns:p14="http://schemas.microsoft.com/office/powerpoint/2010/main" val="328010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E92B25-AA46-7C4C-AB78-1A73CA1A4C80}" type="slidenum">
              <a:rPr lang="en-US" smtClean="0"/>
              <a:pPr/>
              <a:t>2</a:t>
            </a:fld>
            <a:endParaRPr lang="en-US" dirty="0"/>
          </a:p>
        </p:txBody>
      </p:sp>
    </p:spTree>
    <p:extLst>
      <p:ext uri="{BB962C8B-B14F-4D97-AF65-F5344CB8AC3E}">
        <p14:creationId xmlns:p14="http://schemas.microsoft.com/office/powerpoint/2010/main" val="948783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E92B25-AA46-7C4C-AB78-1A73CA1A4C80}" type="slidenum">
              <a:rPr lang="en-US" smtClean="0"/>
              <a:pPr/>
              <a:t>3</a:t>
            </a:fld>
            <a:endParaRPr lang="en-US" dirty="0"/>
          </a:p>
        </p:txBody>
      </p:sp>
    </p:spTree>
    <p:extLst>
      <p:ext uri="{BB962C8B-B14F-4D97-AF65-F5344CB8AC3E}">
        <p14:creationId xmlns:p14="http://schemas.microsoft.com/office/powerpoint/2010/main" val="658599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92B25-AA46-7C4C-AB78-1A73CA1A4C80}" type="slidenum">
              <a:rPr lang="en-US" smtClean="0"/>
              <a:pPr/>
              <a:t>4</a:t>
            </a:fld>
            <a:endParaRPr lang="en-US" dirty="0"/>
          </a:p>
        </p:txBody>
      </p:sp>
    </p:spTree>
    <p:extLst>
      <p:ext uri="{BB962C8B-B14F-4D97-AF65-F5344CB8AC3E}">
        <p14:creationId xmlns:p14="http://schemas.microsoft.com/office/powerpoint/2010/main" val="2897235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92B25-AA46-7C4C-AB78-1A73CA1A4C80}" type="slidenum">
              <a:rPr lang="en-US" smtClean="0"/>
              <a:pPr/>
              <a:t>5</a:t>
            </a:fld>
            <a:endParaRPr lang="en-US" dirty="0"/>
          </a:p>
        </p:txBody>
      </p:sp>
    </p:spTree>
    <p:extLst>
      <p:ext uri="{BB962C8B-B14F-4D97-AF65-F5344CB8AC3E}">
        <p14:creationId xmlns:p14="http://schemas.microsoft.com/office/powerpoint/2010/main" val="1809884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E92B25-AA46-7C4C-AB78-1A73CA1A4C80}" type="slidenum">
              <a:rPr lang="en-US" smtClean="0"/>
              <a:pPr/>
              <a:t>6</a:t>
            </a:fld>
            <a:endParaRPr lang="en-US" dirty="0"/>
          </a:p>
        </p:txBody>
      </p:sp>
    </p:spTree>
    <p:extLst>
      <p:ext uri="{BB962C8B-B14F-4D97-AF65-F5344CB8AC3E}">
        <p14:creationId xmlns:p14="http://schemas.microsoft.com/office/powerpoint/2010/main" val="804164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E92B25-AA46-7C4C-AB78-1A73CA1A4C80}" type="slidenum">
              <a:rPr lang="en-US" smtClean="0"/>
              <a:pPr/>
              <a:t>9</a:t>
            </a:fld>
            <a:endParaRPr lang="en-US" dirty="0"/>
          </a:p>
        </p:txBody>
      </p:sp>
    </p:spTree>
    <p:extLst>
      <p:ext uri="{BB962C8B-B14F-4D97-AF65-F5344CB8AC3E}">
        <p14:creationId xmlns:p14="http://schemas.microsoft.com/office/powerpoint/2010/main" val="1698052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92B25-AA46-7C4C-AB78-1A73CA1A4C80}" type="slidenum">
              <a:rPr lang="en-US" smtClean="0"/>
              <a:pPr/>
              <a:t>10</a:t>
            </a:fld>
            <a:endParaRPr lang="en-US" dirty="0"/>
          </a:p>
        </p:txBody>
      </p:sp>
    </p:spTree>
    <p:extLst>
      <p:ext uri="{BB962C8B-B14F-4D97-AF65-F5344CB8AC3E}">
        <p14:creationId xmlns:p14="http://schemas.microsoft.com/office/powerpoint/2010/main" val="93012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E92B25-AA46-7C4C-AB78-1A73CA1A4C80}" type="slidenum">
              <a:rPr lang="en-US" smtClean="0"/>
              <a:pPr/>
              <a:t>12</a:t>
            </a:fld>
            <a:endParaRPr lang="en-US" dirty="0"/>
          </a:p>
        </p:txBody>
      </p:sp>
    </p:spTree>
    <p:extLst>
      <p:ext uri="{BB962C8B-B14F-4D97-AF65-F5344CB8AC3E}">
        <p14:creationId xmlns:p14="http://schemas.microsoft.com/office/powerpoint/2010/main" val="418157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0" name="Slide Number Placeholder 3"/>
          <p:cNvSpPr>
            <a:spLocks noGrp="1"/>
          </p:cNvSpPr>
          <p:nvPr>
            <p:ph type="sldNum" sz="quarter" idx="4"/>
          </p:nvPr>
        </p:nvSpPr>
        <p:spPr>
          <a:xfrm>
            <a:off x="11790947" y="8527466"/>
            <a:ext cx="732589" cy="519112"/>
          </a:xfrm>
          <a:prstGeom prst="rect">
            <a:avLst/>
          </a:prstGeom>
        </p:spPr>
        <p:txBody>
          <a:bodyPr vert="horz" lIns="91440" tIns="45720" rIns="91440" bIns="45720" rtlCol="0" anchor="ctr"/>
          <a:lstStyle>
            <a:lvl1pPr algn="r">
              <a:defRPr sz="2400" baseline="0">
                <a:solidFill>
                  <a:schemeClr val="tx1">
                    <a:tint val="75000"/>
                  </a:schemeClr>
                </a:solidFill>
              </a:defRPr>
            </a:lvl1pPr>
          </a:lstStyle>
          <a:p>
            <a:fld id="{588EA96B-C2DA-2541-8C36-07C0423CCA43}" type="slidenum">
              <a:rPr lang="en-US" smtClean="0"/>
              <a:pPr/>
              <a:t>‹#›</a:t>
            </a:fld>
            <a:endParaRPr lang="en-US" dirty="0"/>
          </a:p>
        </p:txBody>
      </p:sp>
    </p:spTree>
    <p:extLst>
      <p:ext uri="{BB962C8B-B14F-4D97-AF65-F5344CB8AC3E}">
        <p14:creationId xmlns:p14="http://schemas.microsoft.com/office/powerpoint/2010/main" val="2583803610"/>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193800"/>
            <a:ext cx="11049000" cy="7924800"/>
          </a:xfrm>
          <a:prstGeom prst="rect">
            <a:avLst/>
          </a:prstGeom>
        </p:spPr>
        <p:txBody>
          <a:bodyPr/>
          <a:lstStyle>
            <a:lvl1pPr>
              <a:defRPr sz="3200">
                <a:latin typeface="Calibri" charset="0"/>
                <a:ea typeface="Calibri" charset="0"/>
                <a:cs typeface="Calibri" charset="0"/>
              </a:defRPr>
            </a:lvl1pPr>
            <a:lvl2pPr>
              <a:defRPr sz="3200">
                <a:latin typeface="Calibri" charset="0"/>
                <a:ea typeface="Calibri" charset="0"/>
                <a:cs typeface="Calibri" charset="0"/>
              </a:defRPr>
            </a:lvl2pPr>
            <a:lvl3pPr>
              <a:defRPr sz="3200">
                <a:latin typeface="Calibri" charset="0"/>
                <a:ea typeface="Calibri" charset="0"/>
                <a:cs typeface="Calibri" charset="0"/>
              </a:defRPr>
            </a:lvl3pPr>
            <a:lvl4pPr>
              <a:defRPr sz="3200">
                <a:latin typeface="Calibri" charset="0"/>
                <a:ea typeface="Calibri" charset="0"/>
                <a:cs typeface="Calibri" charset="0"/>
              </a:defRPr>
            </a:lvl4pPr>
            <a:lvl5pPr>
              <a:defRPr sz="3200">
                <a:latin typeface="Calibri" charset="0"/>
                <a:ea typeface="Calibri" charset="0"/>
                <a:cs typeface="Calibri"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4"/>
          </p:nvPr>
        </p:nvSpPr>
        <p:spPr>
          <a:xfrm>
            <a:off x="11790947" y="8527466"/>
            <a:ext cx="732589" cy="519112"/>
          </a:xfrm>
          <a:prstGeom prst="rect">
            <a:avLst/>
          </a:prstGeom>
        </p:spPr>
        <p:txBody>
          <a:bodyPr vert="horz" lIns="91440" tIns="45720" rIns="91440" bIns="45720" rtlCol="0" anchor="ctr"/>
          <a:lstStyle>
            <a:lvl1pPr algn="r">
              <a:defRPr sz="2400" baseline="0">
                <a:solidFill>
                  <a:schemeClr val="tx1">
                    <a:tint val="75000"/>
                  </a:schemeClr>
                </a:solidFill>
              </a:defRPr>
            </a:lvl1pPr>
          </a:lstStyle>
          <a:p>
            <a:fld id="{588EA96B-C2DA-2541-8C36-07C0423CCA43}" type="slidenum">
              <a:rPr lang="en-US" smtClean="0"/>
              <a:pPr/>
              <a:t>‹#›</a:t>
            </a:fld>
            <a:endParaRPr lang="en-US" dirty="0"/>
          </a:p>
        </p:txBody>
      </p:sp>
    </p:spTree>
    <p:extLst>
      <p:ext uri="{BB962C8B-B14F-4D97-AF65-F5344CB8AC3E}">
        <p14:creationId xmlns:p14="http://schemas.microsoft.com/office/powerpoint/2010/main" val="42676579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4"/>
          </p:nvPr>
        </p:nvSpPr>
        <p:spPr>
          <a:xfrm>
            <a:off x="11790947" y="8527466"/>
            <a:ext cx="732589" cy="519112"/>
          </a:xfrm>
          <a:prstGeom prst="rect">
            <a:avLst/>
          </a:prstGeom>
        </p:spPr>
        <p:txBody>
          <a:bodyPr vert="horz" lIns="91440" tIns="45720" rIns="91440" bIns="45720" rtlCol="0" anchor="ctr"/>
          <a:lstStyle>
            <a:lvl1pPr algn="r">
              <a:defRPr sz="2400" baseline="0">
                <a:solidFill>
                  <a:schemeClr val="tx1">
                    <a:tint val="75000"/>
                  </a:schemeClr>
                </a:solidFill>
              </a:defRPr>
            </a:lvl1pPr>
          </a:lstStyle>
          <a:p>
            <a:fld id="{588EA96B-C2DA-2541-8C36-07C0423CCA43}" type="slidenum">
              <a:rPr lang="en-US" smtClean="0"/>
              <a:pPr/>
              <a:t>‹#›</a:t>
            </a:fld>
            <a:endParaRPr lang="en-US" dirty="0"/>
          </a:p>
        </p:txBody>
      </p:sp>
    </p:spTree>
    <p:extLst>
      <p:ext uri="{BB962C8B-B14F-4D97-AF65-F5344CB8AC3E}">
        <p14:creationId xmlns:p14="http://schemas.microsoft.com/office/powerpoint/2010/main" val="3486139414"/>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77900" y="0"/>
            <a:ext cx="11049000" cy="9779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990600" y="1193800"/>
            <a:ext cx="5448300" cy="792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91300" y="1193800"/>
            <a:ext cx="5448300" cy="792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a:spLocks noGrp="1"/>
          </p:cNvSpPr>
          <p:nvPr>
            <p:ph type="sldNum" sz="quarter" idx="4"/>
          </p:nvPr>
        </p:nvSpPr>
        <p:spPr>
          <a:xfrm>
            <a:off x="11790947" y="8527466"/>
            <a:ext cx="732589" cy="519112"/>
          </a:xfrm>
          <a:prstGeom prst="rect">
            <a:avLst/>
          </a:prstGeom>
        </p:spPr>
        <p:txBody>
          <a:bodyPr vert="horz" lIns="91440" tIns="45720" rIns="91440" bIns="45720" rtlCol="0" anchor="ctr"/>
          <a:lstStyle>
            <a:lvl1pPr algn="r">
              <a:defRPr sz="2400" baseline="0">
                <a:solidFill>
                  <a:schemeClr val="tx1">
                    <a:tint val="75000"/>
                  </a:schemeClr>
                </a:solidFill>
              </a:defRPr>
            </a:lvl1pPr>
          </a:lstStyle>
          <a:p>
            <a:fld id="{588EA96B-C2DA-2541-8C36-07C0423CCA43}" type="slidenum">
              <a:rPr lang="en-US" smtClean="0"/>
              <a:pPr/>
              <a:t>‹#›</a:t>
            </a:fld>
            <a:endParaRPr lang="en-US" dirty="0"/>
          </a:p>
        </p:txBody>
      </p:sp>
    </p:spTree>
    <p:extLst>
      <p:ext uri="{BB962C8B-B14F-4D97-AF65-F5344CB8AC3E}">
        <p14:creationId xmlns:p14="http://schemas.microsoft.com/office/powerpoint/2010/main" val="3979835072"/>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11703050" cy="1001486"/>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50875" y="1273176"/>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50875" y="2182813"/>
            <a:ext cx="5745163" cy="65293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5587" y="1273176"/>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5588" y="2182813"/>
            <a:ext cx="5748337" cy="652938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a:spLocks noGrp="1"/>
          </p:cNvSpPr>
          <p:nvPr>
            <p:ph type="sldNum" sz="quarter" idx="10"/>
          </p:nvPr>
        </p:nvSpPr>
        <p:spPr>
          <a:xfrm>
            <a:off x="11790947" y="8527466"/>
            <a:ext cx="732589" cy="519112"/>
          </a:xfrm>
          <a:prstGeom prst="rect">
            <a:avLst/>
          </a:prstGeom>
        </p:spPr>
        <p:txBody>
          <a:bodyPr vert="horz" lIns="91440" tIns="45720" rIns="91440" bIns="45720" rtlCol="0" anchor="ctr"/>
          <a:lstStyle>
            <a:lvl1pPr algn="r">
              <a:defRPr sz="2400" baseline="0">
                <a:solidFill>
                  <a:schemeClr val="tx1">
                    <a:tint val="75000"/>
                  </a:schemeClr>
                </a:solidFill>
              </a:defRPr>
            </a:lvl1pPr>
          </a:lstStyle>
          <a:p>
            <a:fld id="{588EA96B-C2DA-2541-8C36-07C0423CCA43}" type="slidenum">
              <a:rPr lang="en-US" smtClean="0"/>
              <a:pPr/>
              <a:t>‹#›</a:t>
            </a:fld>
            <a:endParaRPr lang="en-US" dirty="0"/>
          </a:p>
        </p:txBody>
      </p:sp>
    </p:spTree>
    <p:extLst>
      <p:ext uri="{BB962C8B-B14F-4D97-AF65-F5344CB8AC3E}">
        <p14:creationId xmlns:p14="http://schemas.microsoft.com/office/powerpoint/2010/main" val="2714516735"/>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77900" y="0"/>
            <a:ext cx="11049000" cy="977900"/>
          </a:xfrm>
          <a:prstGeom prst="rect">
            <a:avLst/>
          </a:prstGeom>
        </p:spPr>
        <p:txBody>
          <a:bodyPr/>
          <a:lstStyle/>
          <a:p>
            <a:r>
              <a:rPr lang="en-US"/>
              <a:t>Click to edit Master title style</a:t>
            </a:r>
          </a:p>
        </p:txBody>
      </p:sp>
      <p:sp>
        <p:nvSpPr>
          <p:cNvPr id="3" name="Slide Number Placeholder 3"/>
          <p:cNvSpPr>
            <a:spLocks noGrp="1"/>
          </p:cNvSpPr>
          <p:nvPr>
            <p:ph type="sldNum" sz="quarter" idx="4"/>
          </p:nvPr>
        </p:nvSpPr>
        <p:spPr>
          <a:xfrm>
            <a:off x="11790947" y="8527466"/>
            <a:ext cx="732589" cy="519112"/>
          </a:xfrm>
          <a:prstGeom prst="rect">
            <a:avLst/>
          </a:prstGeom>
        </p:spPr>
        <p:txBody>
          <a:bodyPr vert="horz" lIns="91440" tIns="45720" rIns="91440" bIns="45720" rtlCol="0" anchor="ctr"/>
          <a:lstStyle>
            <a:lvl1pPr algn="r">
              <a:defRPr sz="2400" baseline="0">
                <a:solidFill>
                  <a:schemeClr val="tx1">
                    <a:tint val="75000"/>
                  </a:schemeClr>
                </a:solidFill>
              </a:defRPr>
            </a:lvl1pPr>
          </a:lstStyle>
          <a:p>
            <a:fld id="{588EA96B-C2DA-2541-8C36-07C0423CCA43}" type="slidenum">
              <a:rPr lang="en-US" smtClean="0"/>
              <a:pPr/>
              <a:t>‹#›</a:t>
            </a:fld>
            <a:endParaRPr lang="en-US" dirty="0"/>
          </a:p>
        </p:txBody>
      </p:sp>
    </p:spTree>
    <p:extLst>
      <p:ext uri="{BB962C8B-B14F-4D97-AF65-F5344CB8AC3E}">
        <p14:creationId xmlns:p14="http://schemas.microsoft.com/office/powerpoint/2010/main" val="1337305665"/>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11790947" y="8527466"/>
            <a:ext cx="732589" cy="519112"/>
          </a:xfrm>
          <a:prstGeom prst="rect">
            <a:avLst/>
          </a:prstGeom>
        </p:spPr>
        <p:txBody>
          <a:bodyPr vert="horz" lIns="91440" tIns="45720" rIns="91440" bIns="45720" rtlCol="0" anchor="ctr"/>
          <a:lstStyle>
            <a:lvl1pPr algn="r">
              <a:defRPr sz="2400" baseline="0">
                <a:solidFill>
                  <a:schemeClr val="tx1">
                    <a:tint val="75000"/>
                  </a:schemeClr>
                </a:solidFill>
              </a:defRPr>
            </a:lvl1pPr>
          </a:lstStyle>
          <a:p>
            <a:fld id="{588EA96B-C2DA-2541-8C36-07C0423CCA43}" type="slidenum">
              <a:rPr lang="en-US" smtClean="0"/>
              <a:pPr/>
              <a:t>‹#›</a:t>
            </a:fld>
            <a:endParaRPr lang="en-US" dirty="0"/>
          </a:p>
        </p:txBody>
      </p:sp>
    </p:spTree>
    <p:extLst>
      <p:ext uri="{BB962C8B-B14F-4D97-AF65-F5344CB8AC3E}">
        <p14:creationId xmlns:p14="http://schemas.microsoft.com/office/powerpoint/2010/main" val="263040704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11790947" y="8527466"/>
            <a:ext cx="732589" cy="519112"/>
          </a:xfrm>
          <a:prstGeom prst="rect">
            <a:avLst/>
          </a:prstGeom>
        </p:spPr>
        <p:txBody>
          <a:bodyPr vert="horz" lIns="91440" tIns="45720" rIns="91440" bIns="45720" rtlCol="0" anchor="ctr"/>
          <a:lstStyle>
            <a:lvl1pPr algn="r">
              <a:defRPr sz="2400" b="1" i="0" baseline="0">
                <a:solidFill>
                  <a:schemeClr val="tx1">
                    <a:tint val="75000"/>
                  </a:schemeClr>
                </a:solidFill>
              </a:defRPr>
            </a:lvl1pPr>
          </a:lstStyle>
          <a:p>
            <a:fld id="{588EA96B-C2DA-2541-8C36-07C0423CCA4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ransition/>
  <p:timing>
    <p:tnLst>
      <p:par>
        <p:cTn id="1" dur="indefinite" restart="never" nodeType="tmRoot"/>
      </p:par>
    </p:tnLst>
  </p:timing>
  <p:hf hdr="0" ftr="0" dt="0"/>
  <p:txStyles>
    <p:titleStyle>
      <a:lvl1pPr marL="6350" algn="ctr" rtl="0" fontAlgn="base">
        <a:spcBef>
          <a:spcPct val="0"/>
        </a:spcBef>
        <a:spcAft>
          <a:spcPct val="0"/>
        </a:spcAft>
        <a:defRPr sz="5000" b="0" i="0">
          <a:solidFill>
            <a:schemeClr val="tx1"/>
          </a:solidFill>
          <a:latin typeface="Calibri" charset="0"/>
          <a:ea typeface="+mj-ea"/>
          <a:cs typeface="+mj-cs"/>
          <a:sym typeface="Times" charset="0"/>
        </a:defRPr>
      </a:lvl1pPr>
      <a:lvl2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2pPr>
      <a:lvl3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3pPr>
      <a:lvl4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4pPr>
      <a:lvl5pPr marL="63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5pPr>
      <a:lvl6pPr marL="4635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6pPr>
      <a:lvl7pPr marL="9207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7pPr>
      <a:lvl8pPr marL="13779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8pPr>
      <a:lvl9pPr marL="1835150" algn="ctr" rtl="0" fontAlgn="base">
        <a:spcBef>
          <a:spcPct val="0"/>
        </a:spcBef>
        <a:spcAft>
          <a:spcPct val="0"/>
        </a:spcAft>
        <a:defRPr sz="5000" b="1">
          <a:solidFill>
            <a:schemeClr val="tx1"/>
          </a:solidFill>
          <a:latin typeface="Times" charset="0"/>
          <a:ea typeface="ヒラギノ明朝 ProN W6" charset="0"/>
          <a:cs typeface="ヒラギノ明朝 ProN W6" charset="0"/>
          <a:sym typeface="Times" charset="0"/>
        </a:defRPr>
      </a:lvl9pPr>
    </p:titleStyle>
    <p:bodyStyle>
      <a:lvl1pPr marL="382588" indent="-342900" algn="l" rtl="0" fontAlgn="base">
        <a:spcBef>
          <a:spcPts val="800"/>
        </a:spcBef>
        <a:spcAft>
          <a:spcPct val="0"/>
        </a:spcAft>
        <a:buSzPct val="100000"/>
        <a:buFont typeface="Times" charset="0"/>
        <a:buChar char="•"/>
        <a:defRPr sz="3400" b="0" i="0">
          <a:solidFill>
            <a:schemeClr val="tx1"/>
          </a:solidFill>
          <a:latin typeface="Calibri" charset="0"/>
          <a:ea typeface="+mn-ea"/>
          <a:cs typeface="+mn-cs"/>
          <a:sym typeface="Times" charset="0"/>
        </a:defRPr>
      </a:lvl1pPr>
      <a:lvl2pPr marL="731838" indent="-285750" algn="l" rtl="0" fontAlgn="base">
        <a:spcBef>
          <a:spcPts val="800"/>
        </a:spcBef>
        <a:spcAft>
          <a:spcPct val="0"/>
        </a:spcAft>
        <a:buSzPct val="100000"/>
        <a:buFont typeface="Times" charset="0"/>
        <a:buChar char="–"/>
        <a:defRPr sz="3400" b="0" i="0">
          <a:solidFill>
            <a:schemeClr val="tx1"/>
          </a:solidFill>
          <a:latin typeface="Calibri" charset="0"/>
          <a:ea typeface="+mn-ea"/>
          <a:cs typeface="+mn-cs"/>
          <a:sym typeface="Times" charset="0"/>
        </a:defRPr>
      </a:lvl2pPr>
      <a:lvl3pPr marL="1131888" indent="-228600" algn="l" rtl="0" fontAlgn="base">
        <a:spcBef>
          <a:spcPts val="800"/>
        </a:spcBef>
        <a:spcAft>
          <a:spcPct val="0"/>
        </a:spcAft>
        <a:buSzPct val="100000"/>
        <a:buFont typeface="Times" charset="0"/>
        <a:buChar char="•"/>
        <a:defRPr sz="3400" b="0" i="0">
          <a:solidFill>
            <a:schemeClr val="tx1"/>
          </a:solidFill>
          <a:latin typeface="Calibri" charset="0"/>
          <a:ea typeface="+mn-ea"/>
          <a:cs typeface="+mn-cs"/>
          <a:sym typeface="Times" charset="0"/>
        </a:defRPr>
      </a:lvl3pPr>
      <a:lvl4pPr marL="1589088" indent="-228600" algn="l" rtl="0" fontAlgn="base">
        <a:spcBef>
          <a:spcPts val="800"/>
        </a:spcBef>
        <a:spcAft>
          <a:spcPct val="0"/>
        </a:spcAft>
        <a:buSzPct val="100000"/>
        <a:buFont typeface="Times" charset="0"/>
        <a:buChar char="–"/>
        <a:defRPr sz="3400" b="0" i="0">
          <a:solidFill>
            <a:schemeClr val="tx1"/>
          </a:solidFill>
          <a:latin typeface="Calibri" charset="0"/>
          <a:ea typeface="+mn-ea"/>
          <a:cs typeface="+mn-cs"/>
          <a:sym typeface="Times" charset="0"/>
        </a:defRPr>
      </a:lvl4pPr>
      <a:lvl5pPr marL="2046288" indent="-228600" algn="l" rtl="0" fontAlgn="base">
        <a:spcBef>
          <a:spcPts val="800"/>
        </a:spcBef>
        <a:spcAft>
          <a:spcPct val="0"/>
        </a:spcAft>
        <a:buSzPct val="100000"/>
        <a:buFont typeface="Times" charset="0"/>
        <a:buChar char="»"/>
        <a:defRPr sz="3400" b="0" i="0">
          <a:solidFill>
            <a:schemeClr val="tx1"/>
          </a:solidFill>
          <a:latin typeface="Calibri" charset="0"/>
          <a:ea typeface="+mn-ea"/>
          <a:cs typeface="+mn-cs"/>
          <a:sym typeface="Times" charset="0"/>
        </a:defRPr>
      </a:lvl5pPr>
      <a:lvl6pPr marL="25034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6pPr>
      <a:lvl7pPr marL="29606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7pPr>
      <a:lvl8pPr marL="34178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8pPr>
      <a:lvl9pPr marL="3875088" indent="-228600" algn="l" rtl="0" fontAlgn="base">
        <a:spcBef>
          <a:spcPts val="800"/>
        </a:spcBef>
        <a:spcAft>
          <a:spcPct val="0"/>
        </a:spcAft>
        <a:buSzPct val="100000"/>
        <a:buFont typeface="Times" charset="0"/>
        <a:buChar char="»"/>
        <a:defRPr sz="3400">
          <a:solidFill>
            <a:schemeClr val="tx1"/>
          </a:solidFill>
          <a:latin typeface="+mn-lt"/>
          <a:ea typeface="+mn-ea"/>
          <a:cs typeface="+mn-cs"/>
          <a:sym typeface="Time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github.com/ornladios/ADIOS2" TargetMode="External"/><Relationship Id="rId4" Type="http://schemas.openxmlformats.org/officeDocument/2006/relationships/hyperlink" Target="https://csmd.ornl.gov/adio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974725" y="3030538"/>
            <a:ext cx="11055350" cy="2090737"/>
          </a:xfrm>
          <a:prstGeom prst="rect">
            <a:avLst/>
          </a:prstGeom>
        </p:spPr>
        <p:txBody>
          <a:bodyPr/>
          <a:lstStyle/>
          <a:p>
            <a:r>
              <a:rPr lang="en-US" b="1" dirty="0"/>
              <a:t>ADIOS and </a:t>
            </a:r>
            <a:r>
              <a:rPr lang="en-US" b="1" dirty="0" smtClean="0"/>
              <a:t>Transport </a:t>
            </a:r>
            <a:r>
              <a:rPr lang="en-US" b="1" dirty="0"/>
              <a:t>P</a:t>
            </a:r>
            <a:r>
              <a:rPr lang="en-US" b="1" dirty="0" smtClean="0"/>
              <a:t>rotocols </a:t>
            </a:r>
            <a:r>
              <a:rPr lang="en-US" b="1" dirty="0"/>
              <a:t>for Streaming RO</a:t>
            </a:r>
            <a:endParaRPr lang="en-US" dirty="0"/>
          </a:p>
        </p:txBody>
      </p:sp>
      <p:sp>
        <p:nvSpPr>
          <p:cNvPr id="3" name="Subtitle 2"/>
          <p:cNvSpPr>
            <a:spLocks noGrp="1"/>
          </p:cNvSpPr>
          <p:nvPr>
            <p:ph type="subTitle" idx="1"/>
          </p:nvPr>
        </p:nvSpPr>
        <p:spPr/>
        <p:txBody>
          <a:bodyPr/>
          <a:lstStyle/>
          <a:p>
            <a:r>
              <a:rPr lang="en-US" dirty="0" smtClean="0"/>
              <a:t>Carl </a:t>
            </a:r>
            <a:r>
              <a:rPr lang="en-US" dirty="0" err="1" smtClean="0"/>
              <a:t>Timmer</a:t>
            </a:r>
            <a:endParaRPr lang="en-US" dirty="0"/>
          </a:p>
          <a:p>
            <a:r>
              <a:rPr lang="en-US" dirty="0" smtClean="0"/>
              <a:t> </a:t>
            </a:r>
            <a:r>
              <a:rPr lang="en-US" dirty="0" smtClean="0"/>
              <a:t>group, Jefferson </a:t>
            </a:r>
            <a:r>
              <a:rPr lang="en-US" dirty="0"/>
              <a:t>Lab</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0366" y="5988155"/>
            <a:ext cx="2185749" cy="971444"/>
          </a:xfrm>
          <a:prstGeom prst="rect">
            <a:avLst/>
          </a:prstGeom>
        </p:spPr>
      </p:pic>
    </p:spTree>
    <p:extLst>
      <p:ext uri="{BB962C8B-B14F-4D97-AF65-F5344CB8AC3E}">
        <p14:creationId xmlns:p14="http://schemas.microsoft.com/office/powerpoint/2010/main" val="110085772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4432CD98-13C1-D949-ABEC-89CDE34EF7B8}"/>
              </a:ext>
            </a:extLst>
          </p:cNvPr>
          <p:cNvSpPr/>
          <p:nvPr/>
        </p:nvSpPr>
        <p:spPr bwMode="auto">
          <a:xfrm>
            <a:off x="338668" y="1490133"/>
            <a:ext cx="12325208" cy="4436534"/>
          </a:xfrm>
          <a:prstGeom prst="rect">
            <a:avLst/>
          </a:prstGeom>
          <a:solidFill>
            <a:srgbClr val="00B050">
              <a:alpha val="25000"/>
            </a:srgbClr>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endParaRPr>
          </a:p>
        </p:txBody>
      </p:sp>
      <p:sp>
        <p:nvSpPr>
          <p:cNvPr id="2" name="Title 1"/>
          <p:cNvSpPr>
            <a:spLocks noGrp="1"/>
          </p:cNvSpPr>
          <p:nvPr>
            <p:ph type="title" idx="4294967295"/>
          </p:nvPr>
        </p:nvSpPr>
        <p:spPr>
          <a:xfrm>
            <a:off x="977900" y="0"/>
            <a:ext cx="11049000" cy="977900"/>
          </a:xfrm>
          <a:prstGeom prst="rect">
            <a:avLst/>
          </a:prstGeom>
        </p:spPr>
        <p:txBody>
          <a:bodyPr>
            <a:normAutofit/>
          </a:bodyPr>
          <a:lstStyle/>
          <a:p>
            <a:r>
              <a:rPr lang="en-US" dirty="0" smtClean="0"/>
              <a:t>ADIOS</a:t>
            </a:r>
            <a:endParaRPr lang="en-US" dirty="0"/>
          </a:p>
        </p:txBody>
      </p:sp>
      <p:sp>
        <p:nvSpPr>
          <p:cNvPr id="5" name="Rectangle 4">
            <a:extLst>
              <a:ext uri="{FF2B5EF4-FFF2-40B4-BE49-F238E27FC236}">
                <a16:creationId xmlns:a16="http://schemas.microsoft.com/office/drawing/2014/main" xmlns="" id="{4432CD98-13C1-D949-ABEC-89CDE34EF7B8}"/>
              </a:ext>
            </a:extLst>
          </p:cNvPr>
          <p:cNvSpPr/>
          <p:nvPr/>
        </p:nvSpPr>
        <p:spPr bwMode="auto">
          <a:xfrm>
            <a:off x="338668" y="5937988"/>
            <a:ext cx="12325208" cy="2849034"/>
          </a:xfrm>
          <a:prstGeom prst="rect">
            <a:avLst/>
          </a:prstGeom>
          <a:solidFill>
            <a:srgbClr val="FF0000">
              <a:alpha val="25000"/>
            </a:srgbClr>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endParaRPr>
          </a:p>
        </p:txBody>
      </p:sp>
      <p:sp>
        <p:nvSpPr>
          <p:cNvPr id="3" name="Content Placeholder 2"/>
          <p:cNvSpPr>
            <a:spLocks noGrp="1"/>
          </p:cNvSpPr>
          <p:nvPr>
            <p:ph idx="1"/>
          </p:nvPr>
        </p:nvSpPr>
        <p:spPr>
          <a:xfrm>
            <a:off x="922867" y="1210733"/>
            <a:ext cx="11517702" cy="7924800"/>
          </a:xfrm>
        </p:spPr>
        <p:txBody>
          <a:bodyPr>
            <a:normAutofit fontScale="92500" lnSpcReduction="10000"/>
          </a:bodyPr>
          <a:lstStyle/>
          <a:p>
            <a:pPr marL="39688" indent="0">
              <a:buNone/>
            </a:pPr>
            <a:endParaRPr lang="en-US" sz="3413" dirty="0" smtClean="0"/>
          </a:p>
          <a:p>
            <a:pPr marL="39688" indent="0">
              <a:buNone/>
            </a:pPr>
            <a:r>
              <a:rPr lang="en-US" sz="3413" b="1" dirty="0" smtClean="0"/>
              <a:t>PROS:     </a:t>
            </a:r>
            <a:r>
              <a:rPr lang="en-US" sz="3413" dirty="0" smtClean="0"/>
              <a:t>👍</a:t>
            </a:r>
            <a:endParaRPr lang="en-US" sz="3413" b="1" dirty="0" smtClean="0"/>
          </a:p>
          <a:p>
            <a:pPr marL="39688" indent="0">
              <a:buNone/>
            </a:pPr>
            <a:r>
              <a:rPr lang="en-US" sz="3413" dirty="0" smtClean="0"/>
              <a:t>Available on </a:t>
            </a:r>
            <a:r>
              <a:rPr lang="en-US" sz="3413" dirty="0" err="1" smtClean="0"/>
              <a:t>github</a:t>
            </a:r>
            <a:r>
              <a:rPr lang="en-US" sz="3413" dirty="0" smtClean="0"/>
              <a:t>, open source</a:t>
            </a:r>
            <a:endParaRPr lang="en-US" sz="3413" dirty="0"/>
          </a:p>
          <a:p>
            <a:pPr marL="39688" indent="0">
              <a:buNone/>
            </a:pPr>
            <a:r>
              <a:rPr lang="en-US" sz="3413" dirty="0" smtClean="0"/>
              <a:t>Very easy to build (Mac &amp; Linux)</a:t>
            </a:r>
          </a:p>
          <a:p>
            <a:pPr marL="39688" indent="0">
              <a:buNone/>
            </a:pPr>
            <a:r>
              <a:rPr lang="en-US" sz="3413" dirty="0" smtClean="0"/>
              <a:t>Support is excellent, very responsive</a:t>
            </a:r>
          </a:p>
          <a:p>
            <a:pPr marL="39688" indent="0">
              <a:buNone/>
            </a:pPr>
            <a:r>
              <a:rPr lang="en-US" sz="3413" dirty="0" smtClean="0"/>
              <a:t>API is simple</a:t>
            </a:r>
          </a:p>
          <a:p>
            <a:pPr marL="39688" indent="0">
              <a:buNone/>
            </a:pPr>
            <a:r>
              <a:rPr lang="en-US" sz="3413" dirty="0" smtClean="0"/>
              <a:t>There is some documentation</a:t>
            </a:r>
          </a:p>
          <a:p>
            <a:pPr marL="39688" indent="0">
              <a:buNone/>
            </a:pPr>
            <a:r>
              <a:rPr lang="en-US" sz="3413" dirty="0"/>
              <a:t>B</a:t>
            </a:r>
            <a:r>
              <a:rPr lang="en-US" sz="3413" dirty="0" smtClean="0"/>
              <a:t>indings in C++, C, Fortran, </a:t>
            </a:r>
            <a:r>
              <a:rPr lang="en-US" sz="3413" dirty="0"/>
              <a:t>Python, </a:t>
            </a:r>
            <a:r>
              <a:rPr lang="en-US" sz="3413" dirty="0" err="1"/>
              <a:t>Matlab</a:t>
            </a:r>
            <a:endParaRPr lang="en-US" sz="3413" dirty="0" smtClean="0"/>
          </a:p>
          <a:p>
            <a:pPr marL="39688" indent="0">
              <a:buNone/>
            </a:pPr>
            <a:endParaRPr lang="en-US" sz="3413" dirty="0"/>
          </a:p>
          <a:p>
            <a:pPr marL="39688" indent="0">
              <a:buNone/>
            </a:pPr>
            <a:r>
              <a:rPr lang="en-US" sz="3413" b="1" dirty="0" smtClean="0"/>
              <a:t>CONS:    👎</a:t>
            </a:r>
          </a:p>
          <a:p>
            <a:pPr marL="39688" indent="0">
              <a:buNone/>
            </a:pPr>
            <a:r>
              <a:rPr lang="en-US" sz="3413" dirty="0" smtClean="0"/>
              <a:t>Documentation is barely adequate, deficient in some areas</a:t>
            </a:r>
          </a:p>
          <a:p>
            <a:pPr marL="39688" indent="0">
              <a:buNone/>
            </a:pPr>
            <a:r>
              <a:rPr lang="en-US" sz="3413" dirty="0" smtClean="0"/>
              <a:t>Not built for speed, lots of reader/writer handshaking</a:t>
            </a:r>
          </a:p>
          <a:p>
            <a:pPr marL="39688" indent="0">
              <a:buNone/>
            </a:pPr>
            <a:r>
              <a:rPr lang="en-US" sz="3413" dirty="0" smtClean="0"/>
              <a:t>Only one of the engines seems relevant</a:t>
            </a:r>
          </a:p>
          <a:p>
            <a:pPr marL="39688" indent="0">
              <a:buNone/>
            </a:pPr>
            <a:r>
              <a:rPr lang="en-US" sz="3413" dirty="0" smtClean="0"/>
              <a:t>Not thread safe</a:t>
            </a:r>
          </a:p>
          <a:p>
            <a:pPr marL="39688" indent="0">
              <a:buNone/>
            </a:pPr>
            <a:endParaRPr lang="en-US" sz="3413" dirty="0" smtClean="0"/>
          </a:p>
          <a:p>
            <a:pPr marL="39688" indent="0">
              <a:buNone/>
            </a:pPr>
            <a:endParaRPr lang="en-US" sz="3413" dirty="0"/>
          </a:p>
          <a:p>
            <a:pPr marL="39688" indent="0">
              <a:buNone/>
            </a:pPr>
            <a:endParaRPr lang="en-US" sz="3413" dirty="0"/>
          </a:p>
        </p:txBody>
      </p:sp>
      <p:sp>
        <p:nvSpPr>
          <p:cNvPr id="6" name="Slide Number Placeholder 5"/>
          <p:cNvSpPr>
            <a:spLocks noGrp="1"/>
          </p:cNvSpPr>
          <p:nvPr>
            <p:ph type="sldNum" sz="quarter" idx="4"/>
          </p:nvPr>
        </p:nvSpPr>
        <p:spPr/>
        <p:txBody>
          <a:bodyPr/>
          <a:lstStyle/>
          <a:p>
            <a:fld id="{588EA96B-C2DA-2541-8C36-07C0423CCA43}" type="slidenum">
              <a:rPr lang="en-US" smtClean="0"/>
              <a:pPr/>
              <a:t>10</a:t>
            </a:fld>
            <a:endParaRPr lang="en-US" dirty="0"/>
          </a:p>
        </p:txBody>
      </p:sp>
    </p:spTree>
    <p:extLst>
      <p:ext uri="{BB962C8B-B14F-4D97-AF65-F5344CB8AC3E}">
        <p14:creationId xmlns:p14="http://schemas.microsoft.com/office/powerpoint/2010/main" val="32927699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88054" y="1207912"/>
            <a:ext cx="7361258" cy="7922542"/>
          </a:xfrm>
        </p:spPr>
        <p:txBody>
          <a:bodyPr/>
          <a:lstStyle/>
          <a:p>
            <a:pPr marL="498962" indent="-442518"/>
            <a:endParaRPr lang="en-US" altLang="en-US" sz="2400" dirty="0"/>
          </a:p>
          <a:p>
            <a:pPr marL="498962" indent="-442518"/>
            <a:endParaRPr lang="en-US" altLang="en-US" sz="2400" dirty="0"/>
          </a:p>
          <a:p>
            <a:pPr marL="498962" indent="-442518"/>
            <a:endParaRPr lang="en-US" altLang="en-US" sz="2400" dirty="0"/>
          </a:p>
          <a:p>
            <a:pPr marL="498962" indent="-442518"/>
            <a:endParaRPr lang="en-US" altLang="en-US" sz="2400" dirty="0"/>
          </a:p>
          <a:p>
            <a:pPr marL="498962" indent="-442518"/>
            <a:endParaRPr lang="en-US" altLang="en-US" sz="2400" dirty="0"/>
          </a:p>
          <a:p>
            <a:pPr marL="498962" indent="-442518"/>
            <a:endParaRPr lang="en-US" altLang="en-US" sz="2400" dirty="0"/>
          </a:p>
          <a:p>
            <a:pPr marL="498962" indent="-442518"/>
            <a:endParaRPr lang="en-US" altLang="en-US" sz="2400" dirty="0"/>
          </a:p>
          <a:p>
            <a:pPr marL="498962" indent="-442518"/>
            <a:endParaRPr lang="en-US" altLang="en-US" sz="2400" dirty="0"/>
          </a:p>
        </p:txBody>
      </p:sp>
      <p:sp>
        <p:nvSpPr>
          <p:cNvPr id="33794" name="Rectangle 2"/>
          <p:cNvSpPr>
            <a:spLocks noGrp="1" noChangeArrowheads="1"/>
          </p:cNvSpPr>
          <p:nvPr>
            <p:ph type="title" idx="4294967295"/>
          </p:nvPr>
        </p:nvSpPr>
        <p:spPr>
          <a:xfrm>
            <a:off x="246197" y="17996"/>
            <a:ext cx="12352202" cy="977900"/>
          </a:xfrm>
          <a:prstGeom prst="rect">
            <a:avLst/>
          </a:prstGeom>
        </p:spPr>
        <p:txBody>
          <a:bodyPr/>
          <a:lstStyle/>
          <a:p>
            <a:r>
              <a:rPr lang="en-US" altLang="en-US" dirty="0" smtClean="0"/>
              <a:t>A Word </a:t>
            </a:r>
            <a:r>
              <a:rPr lang="en-US" altLang="en-US" smtClean="0"/>
              <a:t>on Wire Data </a:t>
            </a:r>
            <a:r>
              <a:rPr lang="en-US" altLang="en-US" dirty="0" smtClean="0"/>
              <a:t>Format out of Front End</a:t>
            </a:r>
            <a:endParaRPr lang="en-US" altLang="en-US" dirty="0"/>
          </a:p>
        </p:txBody>
      </p:sp>
      <p:sp>
        <p:nvSpPr>
          <p:cNvPr id="2" name="Slide Number Placeholder 1"/>
          <p:cNvSpPr>
            <a:spLocks noGrp="1"/>
          </p:cNvSpPr>
          <p:nvPr>
            <p:ph type="sldNum" sz="quarter" idx="4"/>
          </p:nvPr>
        </p:nvSpPr>
        <p:spPr/>
        <p:txBody>
          <a:bodyPr/>
          <a:lstStyle/>
          <a:p>
            <a:fld id="{588EA96B-C2DA-2541-8C36-07C0423CCA43}" type="slidenum">
              <a:rPr lang="en-US" smtClean="0"/>
              <a:pPr/>
              <a:t>11</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674" y="2025212"/>
            <a:ext cx="5613220" cy="6434667"/>
          </a:xfrm>
          <a:prstGeom prst="rect">
            <a:avLst/>
          </a:prstGeom>
        </p:spPr>
      </p:pic>
      <p:grpSp>
        <p:nvGrpSpPr>
          <p:cNvPr id="7" name="Group 6"/>
          <p:cNvGrpSpPr/>
          <p:nvPr/>
        </p:nvGrpSpPr>
        <p:grpSpPr>
          <a:xfrm>
            <a:off x="6752831" y="2088725"/>
            <a:ext cx="2069435" cy="2025969"/>
            <a:chOff x="6380298" y="1597661"/>
            <a:chExt cx="2069435" cy="2025969"/>
          </a:xfrm>
        </p:grpSpPr>
        <p:sp>
          <p:nvSpPr>
            <p:cNvPr id="5" name="TextBox 4"/>
            <p:cNvSpPr txBox="1"/>
            <p:nvPr/>
          </p:nvSpPr>
          <p:spPr>
            <a:xfrm>
              <a:off x="6380298" y="1597661"/>
              <a:ext cx="2069435" cy="338554"/>
            </a:xfrm>
            <a:prstGeom prst="rect">
              <a:avLst/>
            </a:prstGeom>
            <a:solidFill>
              <a:srgbClr val="FFBFB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Magic number</a:t>
              </a:r>
              <a:endParaRPr lang="en-US" sz="1600" dirty="0">
                <a:latin typeface="Calibri" charset="0"/>
                <a:ea typeface="Calibri" charset="0"/>
                <a:cs typeface="Calibri" charset="0"/>
              </a:endParaRPr>
            </a:p>
          </p:txBody>
        </p:sp>
        <p:sp>
          <p:nvSpPr>
            <p:cNvPr id="11" name="TextBox 10"/>
            <p:cNvSpPr txBox="1"/>
            <p:nvPr/>
          </p:nvSpPr>
          <p:spPr>
            <a:xfrm>
              <a:off x="6380298" y="1924984"/>
              <a:ext cx="2069435" cy="338554"/>
            </a:xfrm>
            <a:prstGeom prst="rect">
              <a:avLst/>
            </a:prstGeom>
            <a:solidFill>
              <a:srgbClr val="BFB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Format version</a:t>
              </a:r>
              <a:endParaRPr lang="en-US" sz="1600" dirty="0">
                <a:latin typeface="Calibri" charset="0"/>
                <a:ea typeface="Calibri" charset="0"/>
                <a:cs typeface="Calibri" charset="0"/>
              </a:endParaRPr>
            </a:p>
          </p:txBody>
        </p:sp>
        <p:sp>
          <p:nvSpPr>
            <p:cNvPr id="13" name="TextBox 12"/>
            <p:cNvSpPr txBox="1"/>
            <p:nvPr/>
          </p:nvSpPr>
          <p:spPr>
            <a:xfrm>
              <a:off x="6380298" y="2269240"/>
              <a:ext cx="2069435" cy="338554"/>
            </a:xfrm>
            <a:prstGeom prst="rect">
              <a:avLst/>
            </a:prstGeom>
            <a:solidFill>
              <a:srgbClr val="C0FFC0"/>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Source ID</a:t>
              </a:r>
              <a:endParaRPr lang="en-US" sz="1600" dirty="0">
                <a:latin typeface="Calibri" charset="0"/>
                <a:ea typeface="Calibri" charset="0"/>
                <a:cs typeface="Calibri" charset="0"/>
              </a:endParaRPr>
            </a:p>
          </p:txBody>
        </p:sp>
        <p:sp>
          <p:nvSpPr>
            <p:cNvPr id="14" name="TextBox 13"/>
            <p:cNvSpPr txBox="1"/>
            <p:nvPr/>
          </p:nvSpPr>
          <p:spPr>
            <a:xfrm>
              <a:off x="6380298" y="2613496"/>
              <a:ext cx="2069435" cy="338554"/>
            </a:xfrm>
            <a:prstGeom prst="rect">
              <a:avLst/>
            </a:prstGeom>
            <a:solidFill>
              <a:srgbClr val="CCCCCC"/>
            </a:solidFill>
            <a:ln>
              <a:solidFill>
                <a:srgbClr val="000000"/>
              </a:solidFill>
            </a:ln>
          </p:spPr>
          <p:txBody>
            <a:bodyPr wrap="square" rtlCol="0">
              <a:spAutoFit/>
            </a:bodyPr>
            <a:lstStyle/>
            <a:p>
              <a:pPr algn="ctr"/>
              <a:r>
                <a:rPr lang="en-US" sz="1600" smtClean="0">
                  <a:latin typeface="Calibri" charset="0"/>
                  <a:ea typeface="Calibri" charset="0"/>
                  <a:cs typeface="Calibri" charset="0"/>
                </a:rPr>
                <a:t>Max  buffer size</a:t>
              </a:r>
              <a:endParaRPr lang="en-US" sz="1600" dirty="0">
                <a:latin typeface="Calibri" charset="0"/>
                <a:ea typeface="Calibri" charset="0"/>
                <a:cs typeface="Calibri" charset="0"/>
              </a:endParaRPr>
            </a:p>
          </p:txBody>
        </p:sp>
        <p:sp>
          <p:nvSpPr>
            <p:cNvPr id="15" name="TextBox 14"/>
            <p:cNvSpPr txBox="1"/>
            <p:nvPr/>
          </p:nvSpPr>
          <p:spPr>
            <a:xfrm>
              <a:off x="6380298" y="2940819"/>
              <a:ext cx="2069435" cy="338554"/>
            </a:xfrm>
            <a:prstGeom prst="rect">
              <a:avLst/>
            </a:prstGeom>
            <a:solidFill>
              <a:srgbClr val="CCCCCC"/>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Socket count</a:t>
              </a:r>
              <a:endParaRPr lang="en-US" sz="1600" dirty="0">
                <a:latin typeface="Calibri" charset="0"/>
                <a:ea typeface="Calibri" charset="0"/>
                <a:cs typeface="Calibri" charset="0"/>
              </a:endParaRPr>
            </a:p>
          </p:txBody>
        </p:sp>
        <p:sp>
          <p:nvSpPr>
            <p:cNvPr id="16" name="TextBox 15"/>
            <p:cNvSpPr txBox="1"/>
            <p:nvPr/>
          </p:nvSpPr>
          <p:spPr>
            <a:xfrm>
              <a:off x="6380298" y="3285076"/>
              <a:ext cx="2069435" cy="338554"/>
            </a:xfrm>
            <a:prstGeom prst="rect">
              <a:avLst/>
            </a:prstGeom>
            <a:solidFill>
              <a:srgbClr val="CCCCCC"/>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Socket order</a:t>
              </a:r>
              <a:endParaRPr lang="en-US" sz="1600" dirty="0">
                <a:latin typeface="Calibri" charset="0"/>
                <a:ea typeface="Calibri" charset="0"/>
                <a:cs typeface="Calibri" charset="0"/>
              </a:endParaRPr>
            </a:p>
          </p:txBody>
        </p:sp>
      </p:grpSp>
      <p:grpSp>
        <p:nvGrpSpPr>
          <p:cNvPr id="48" name="Group 47"/>
          <p:cNvGrpSpPr/>
          <p:nvPr/>
        </p:nvGrpSpPr>
        <p:grpSpPr>
          <a:xfrm>
            <a:off x="9907341" y="2053439"/>
            <a:ext cx="2069442" cy="6509595"/>
            <a:chOff x="9687208" y="1292990"/>
            <a:chExt cx="2069442" cy="6509595"/>
          </a:xfrm>
        </p:grpSpPr>
        <p:sp>
          <p:nvSpPr>
            <p:cNvPr id="17" name="TextBox 16"/>
            <p:cNvSpPr txBox="1"/>
            <p:nvPr/>
          </p:nvSpPr>
          <p:spPr>
            <a:xfrm>
              <a:off x="9687212" y="1965282"/>
              <a:ext cx="2069435" cy="338554"/>
            </a:xfrm>
            <a:prstGeom prst="rect">
              <a:avLst/>
            </a:prstGeom>
            <a:solidFill>
              <a:srgbClr val="C0F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Record Length</a:t>
              </a:r>
              <a:endParaRPr lang="en-US" sz="1600" dirty="0">
                <a:latin typeface="Calibri" charset="0"/>
                <a:ea typeface="Calibri" charset="0"/>
                <a:cs typeface="Calibri" charset="0"/>
              </a:endParaRPr>
            </a:p>
          </p:txBody>
        </p:sp>
        <p:sp>
          <p:nvSpPr>
            <p:cNvPr id="18" name="TextBox 17"/>
            <p:cNvSpPr txBox="1"/>
            <p:nvPr/>
          </p:nvSpPr>
          <p:spPr>
            <a:xfrm>
              <a:off x="9687212" y="2648205"/>
              <a:ext cx="2069435" cy="338554"/>
            </a:xfrm>
            <a:prstGeom prst="rect">
              <a:avLst/>
            </a:prstGeom>
            <a:solidFill>
              <a:srgbClr val="C0F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Header Length</a:t>
              </a:r>
              <a:endParaRPr lang="en-US" sz="1600" dirty="0">
                <a:latin typeface="Calibri" charset="0"/>
                <a:ea typeface="Calibri" charset="0"/>
                <a:cs typeface="Calibri" charset="0"/>
              </a:endParaRPr>
            </a:p>
          </p:txBody>
        </p:sp>
        <p:sp>
          <p:nvSpPr>
            <p:cNvPr id="19" name="TextBox 18"/>
            <p:cNvSpPr txBox="1"/>
            <p:nvPr/>
          </p:nvSpPr>
          <p:spPr>
            <a:xfrm>
              <a:off x="9687212" y="2975528"/>
              <a:ext cx="2069435" cy="338554"/>
            </a:xfrm>
            <a:prstGeom prst="rect">
              <a:avLst/>
            </a:prstGeom>
            <a:solidFill>
              <a:srgbClr val="CCCCCC"/>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Event Count</a:t>
              </a:r>
              <a:endParaRPr lang="en-US" sz="1600" dirty="0">
                <a:latin typeface="Calibri" charset="0"/>
                <a:ea typeface="Calibri" charset="0"/>
                <a:cs typeface="Calibri" charset="0"/>
              </a:endParaRPr>
            </a:p>
          </p:txBody>
        </p:sp>
        <p:sp>
          <p:nvSpPr>
            <p:cNvPr id="20" name="TextBox 19"/>
            <p:cNvSpPr txBox="1"/>
            <p:nvPr/>
          </p:nvSpPr>
          <p:spPr>
            <a:xfrm>
              <a:off x="9687212" y="3319784"/>
              <a:ext cx="2069435" cy="338554"/>
            </a:xfrm>
            <a:prstGeom prst="rect">
              <a:avLst/>
            </a:prstGeom>
            <a:solidFill>
              <a:srgbClr val="C0F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Index Length</a:t>
              </a:r>
              <a:endParaRPr lang="en-US" sz="1600" dirty="0">
                <a:latin typeface="Calibri" charset="0"/>
                <a:ea typeface="Calibri" charset="0"/>
                <a:cs typeface="Calibri" charset="0"/>
              </a:endParaRPr>
            </a:p>
          </p:txBody>
        </p:sp>
        <p:sp>
          <p:nvSpPr>
            <p:cNvPr id="21" name="TextBox 20"/>
            <p:cNvSpPr txBox="1"/>
            <p:nvPr/>
          </p:nvSpPr>
          <p:spPr>
            <a:xfrm>
              <a:off x="9687212" y="3664046"/>
              <a:ext cx="2069435" cy="338554"/>
            </a:xfrm>
            <a:prstGeom prst="rect">
              <a:avLst/>
            </a:prstGeom>
            <a:solidFill>
              <a:srgbClr val="BFB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Version &amp; content</a:t>
              </a:r>
              <a:endParaRPr lang="en-US" sz="1600" dirty="0">
                <a:latin typeface="Calibri" charset="0"/>
                <a:ea typeface="Calibri" charset="0"/>
                <a:cs typeface="Calibri" charset="0"/>
              </a:endParaRPr>
            </a:p>
          </p:txBody>
        </p:sp>
        <p:sp>
          <p:nvSpPr>
            <p:cNvPr id="36" name="TextBox 35"/>
            <p:cNvSpPr txBox="1"/>
            <p:nvPr/>
          </p:nvSpPr>
          <p:spPr>
            <a:xfrm>
              <a:off x="9687208" y="1292990"/>
              <a:ext cx="2069435" cy="338554"/>
            </a:xfrm>
            <a:prstGeom prst="rect">
              <a:avLst/>
            </a:prstGeom>
            <a:solidFill>
              <a:srgbClr val="CCCCCC"/>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Command</a:t>
              </a:r>
              <a:endParaRPr lang="en-US" sz="1600" dirty="0">
                <a:latin typeface="Calibri" charset="0"/>
                <a:ea typeface="Calibri" charset="0"/>
                <a:cs typeface="Calibri" charset="0"/>
              </a:endParaRPr>
            </a:p>
          </p:txBody>
        </p:sp>
        <p:sp>
          <p:nvSpPr>
            <p:cNvPr id="37" name="TextBox 36"/>
            <p:cNvSpPr txBox="1"/>
            <p:nvPr/>
          </p:nvSpPr>
          <p:spPr>
            <a:xfrm>
              <a:off x="9687209" y="1625928"/>
              <a:ext cx="2069435" cy="338554"/>
            </a:xfrm>
            <a:prstGeom prst="rect">
              <a:avLst/>
            </a:prstGeom>
            <a:solidFill>
              <a:srgbClr val="C0F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Total Length</a:t>
              </a:r>
              <a:endParaRPr lang="en-US" sz="1600" dirty="0">
                <a:latin typeface="Calibri" charset="0"/>
                <a:ea typeface="Calibri" charset="0"/>
                <a:cs typeface="Calibri" charset="0"/>
              </a:endParaRPr>
            </a:p>
          </p:txBody>
        </p:sp>
        <p:sp>
          <p:nvSpPr>
            <p:cNvPr id="39" name="TextBox 38"/>
            <p:cNvSpPr txBox="1"/>
            <p:nvPr/>
          </p:nvSpPr>
          <p:spPr>
            <a:xfrm>
              <a:off x="9687212" y="4328155"/>
              <a:ext cx="2069435" cy="338554"/>
            </a:xfrm>
            <a:prstGeom prst="rect">
              <a:avLst/>
            </a:prstGeom>
            <a:solidFill>
              <a:srgbClr val="FFBFB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Magic number</a:t>
              </a:r>
              <a:endParaRPr lang="en-US" sz="1600" dirty="0">
                <a:latin typeface="Calibri" charset="0"/>
                <a:ea typeface="Calibri" charset="0"/>
                <a:cs typeface="Calibri" charset="0"/>
              </a:endParaRPr>
            </a:p>
          </p:txBody>
        </p:sp>
        <p:sp>
          <p:nvSpPr>
            <p:cNvPr id="40" name="TextBox 39"/>
            <p:cNvSpPr txBox="1"/>
            <p:nvPr/>
          </p:nvSpPr>
          <p:spPr>
            <a:xfrm>
              <a:off x="9687212" y="4668309"/>
              <a:ext cx="2069435" cy="584775"/>
            </a:xfrm>
            <a:prstGeom prst="rect">
              <a:avLst/>
            </a:prstGeom>
            <a:solidFill>
              <a:srgbClr val="C0F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Uncompressed Data Length</a:t>
              </a:r>
              <a:endParaRPr lang="en-US" sz="1600" dirty="0">
                <a:latin typeface="Calibri" charset="0"/>
                <a:ea typeface="Calibri" charset="0"/>
                <a:cs typeface="Calibri" charset="0"/>
              </a:endParaRPr>
            </a:p>
          </p:txBody>
        </p:sp>
        <p:sp>
          <p:nvSpPr>
            <p:cNvPr id="42" name="TextBox 41"/>
            <p:cNvSpPr txBox="1"/>
            <p:nvPr/>
          </p:nvSpPr>
          <p:spPr>
            <a:xfrm>
              <a:off x="9687212" y="5257054"/>
              <a:ext cx="2069435" cy="584775"/>
            </a:xfrm>
            <a:prstGeom prst="rect">
              <a:avLst/>
            </a:prstGeom>
            <a:solidFill>
              <a:srgbClr val="C0F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Compression Type &amp; Data Length</a:t>
              </a:r>
              <a:endParaRPr lang="en-US" sz="1600" dirty="0">
                <a:latin typeface="Calibri" charset="0"/>
                <a:ea typeface="Calibri" charset="0"/>
                <a:cs typeface="Calibri" charset="0"/>
              </a:endParaRPr>
            </a:p>
          </p:txBody>
        </p:sp>
        <p:grpSp>
          <p:nvGrpSpPr>
            <p:cNvPr id="43" name="Group 42"/>
            <p:cNvGrpSpPr/>
            <p:nvPr/>
          </p:nvGrpSpPr>
          <p:grpSpPr>
            <a:xfrm>
              <a:off x="9687212" y="6434498"/>
              <a:ext cx="2069435" cy="1368087"/>
              <a:chOff x="9687212" y="6569963"/>
              <a:chExt cx="2069435" cy="1368087"/>
            </a:xfrm>
          </p:grpSpPr>
          <p:sp>
            <p:nvSpPr>
              <p:cNvPr id="10" name="Rectangle 9"/>
              <p:cNvSpPr/>
              <p:nvPr/>
            </p:nvSpPr>
            <p:spPr bwMode="auto">
              <a:xfrm>
                <a:off x="9687212" y="6580359"/>
                <a:ext cx="2069435" cy="1357691"/>
              </a:xfrm>
              <a:prstGeom prst="rect">
                <a:avLst/>
              </a:prstGeom>
              <a:solidFill>
                <a:srgbClr val="CCCCCC"/>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endParaRPr>
              </a:p>
            </p:txBody>
          </p:sp>
          <p:sp>
            <p:nvSpPr>
              <p:cNvPr id="45" name="TextBox 44"/>
              <p:cNvSpPr txBox="1"/>
              <p:nvPr/>
            </p:nvSpPr>
            <p:spPr>
              <a:xfrm>
                <a:off x="9690283" y="6569963"/>
                <a:ext cx="1032932" cy="830997"/>
              </a:xfrm>
              <a:prstGeom prst="rect">
                <a:avLst/>
              </a:prstGeom>
              <a:solidFill>
                <a:srgbClr val="FFBFB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Compressed</a:t>
                </a:r>
              </a:p>
              <a:p>
                <a:pPr algn="ctr"/>
                <a:r>
                  <a:rPr lang="en-US" sz="1600" dirty="0" smtClean="0">
                    <a:latin typeface="Calibri" charset="0"/>
                    <a:ea typeface="Calibri" charset="0"/>
                    <a:cs typeface="Calibri" charset="0"/>
                  </a:rPr>
                  <a:t>Data</a:t>
                </a:r>
              </a:p>
            </p:txBody>
          </p:sp>
          <p:sp>
            <p:nvSpPr>
              <p:cNvPr id="47" name="TextBox 46"/>
              <p:cNvSpPr txBox="1"/>
              <p:nvPr/>
            </p:nvSpPr>
            <p:spPr>
              <a:xfrm>
                <a:off x="10723715" y="6569963"/>
                <a:ext cx="1032932" cy="1077218"/>
              </a:xfrm>
              <a:prstGeom prst="rect">
                <a:avLst/>
              </a:prstGeom>
              <a:solidFill>
                <a:srgbClr val="FFFFB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Un compressed</a:t>
                </a:r>
              </a:p>
              <a:p>
                <a:pPr algn="ctr"/>
                <a:r>
                  <a:rPr lang="en-US" sz="1600" dirty="0" smtClean="0">
                    <a:latin typeface="Calibri" charset="0"/>
                    <a:ea typeface="Calibri" charset="0"/>
                    <a:cs typeface="Calibri" charset="0"/>
                  </a:rPr>
                  <a:t>Data</a:t>
                </a:r>
              </a:p>
            </p:txBody>
          </p:sp>
        </p:grpSp>
        <p:sp>
          <p:nvSpPr>
            <p:cNvPr id="50" name="TextBox 49"/>
            <p:cNvSpPr txBox="1"/>
            <p:nvPr/>
          </p:nvSpPr>
          <p:spPr>
            <a:xfrm>
              <a:off x="9687212" y="2303535"/>
              <a:ext cx="2069435" cy="338554"/>
            </a:xfrm>
            <a:prstGeom prst="rect">
              <a:avLst/>
            </a:prstGeom>
            <a:solidFill>
              <a:srgbClr val="CCCCCC"/>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Record Number</a:t>
              </a:r>
              <a:endParaRPr lang="en-US" sz="1600" dirty="0">
                <a:latin typeface="Calibri" charset="0"/>
                <a:ea typeface="Calibri" charset="0"/>
                <a:cs typeface="Calibri" charset="0"/>
              </a:endParaRPr>
            </a:p>
          </p:txBody>
        </p:sp>
        <p:sp>
          <p:nvSpPr>
            <p:cNvPr id="51" name="TextBox 50"/>
            <p:cNvSpPr txBox="1"/>
            <p:nvPr/>
          </p:nvSpPr>
          <p:spPr>
            <a:xfrm>
              <a:off x="9687210" y="5847273"/>
              <a:ext cx="2069435" cy="584775"/>
            </a:xfrm>
            <a:prstGeom prst="rect">
              <a:avLst/>
            </a:prstGeom>
            <a:solidFill>
              <a:srgbClr val="CCCCCC"/>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Index</a:t>
              </a:r>
            </a:p>
            <a:p>
              <a:pPr algn="ctr"/>
              <a:endParaRPr lang="en-US" sz="1600" dirty="0">
                <a:latin typeface="Calibri" charset="0"/>
                <a:ea typeface="Calibri" charset="0"/>
                <a:cs typeface="Calibri" charset="0"/>
              </a:endParaRPr>
            </a:p>
          </p:txBody>
        </p:sp>
        <p:sp>
          <p:nvSpPr>
            <p:cNvPr id="54" name="TextBox 53"/>
            <p:cNvSpPr txBox="1"/>
            <p:nvPr/>
          </p:nvSpPr>
          <p:spPr>
            <a:xfrm>
              <a:off x="9687215" y="4002709"/>
              <a:ext cx="2069435" cy="338554"/>
            </a:xfrm>
            <a:prstGeom prst="rect">
              <a:avLst/>
            </a:prstGeom>
            <a:solidFill>
              <a:srgbClr val="C0FFFF"/>
            </a:solidFill>
            <a:ln>
              <a:solidFill>
                <a:srgbClr val="000000"/>
              </a:solidFill>
            </a:ln>
          </p:spPr>
          <p:txBody>
            <a:bodyPr wrap="square" rtlCol="0">
              <a:spAutoFit/>
            </a:bodyPr>
            <a:lstStyle/>
            <a:p>
              <a:pPr algn="ctr"/>
              <a:r>
                <a:rPr lang="en-US" sz="1600" dirty="0" smtClean="0">
                  <a:latin typeface="Calibri" charset="0"/>
                  <a:ea typeface="Calibri" charset="0"/>
                  <a:cs typeface="Calibri" charset="0"/>
                </a:rPr>
                <a:t>User Header Length</a:t>
              </a:r>
              <a:endParaRPr lang="en-US" sz="1600" dirty="0">
                <a:latin typeface="Calibri" charset="0"/>
                <a:ea typeface="Calibri" charset="0"/>
                <a:cs typeface="Calibri" charset="0"/>
              </a:endParaRPr>
            </a:p>
          </p:txBody>
        </p:sp>
      </p:grpSp>
      <p:sp>
        <p:nvSpPr>
          <p:cNvPr id="53" name="TextBox 52"/>
          <p:cNvSpPr txBox="1"/>
          <p:nvPr/>
        </p:nvSpPr>
        <p:spPr>
          <a:xfrm>
            <a:off x="1015999" y="1289175"/>
            <a:ext cx="4267200" cy="615553"/>
          </a:xfrm>
          <a:prstGeom prst="rect">
            <a:avLst/>
          </a:prstGeom>
          <a:noFill/>
        </p:spPr>
        <p:txBody>
          <a:bodyPr wrap="square" rtlCol="0">
            <a:spAutoFit/>
          </a:bodyPr>
          <a:lstStyle/>
          <a:p>
            <a:r>
              <a:rPr lang="en-US" dirty="0" smtClean="0">
                <a:latin typeface="Calibri" charset="0"/>
                <a:ea typeface="Calibri" charset="0"/>
                <a:cs typeface="Calibri" charset="0"/>
              </a:rPr>
              <a:t>Possible SRO format</a:t>
            </a:r>
            <a:endParaRPr lang="en-US" dirty="0">
              <a:latin typeface="Calibri" charset="0"/>
              <a:ea typeface="Calibri" charset="0"/>
              <a:cs typeface="Calibri" charset="0"/>
            </a:endParaRPr>
          </a:p>
        </p:txBody>
      </p:sp>
      <p:sp>
        <p:nvSpPr>
          <p:cNvPr id="57" name="TextBox 56"/>
          <p:cNvSpPr txBox="1"/>
          <p:nvPr/>
        </p:nvSpPr>
        <p:spPr>
          <a:xfrm>
            <a:off x="7552257" y="1289178"/>
            <a:ext cx="4267200" cy="615553"/>
          </a:xfrm>
          <a:prstGeom prst="rect">
            <a:avLst/>
          </a:prstGeom>
          <a:noFill/>
        </p:spPr>
        <p:txBody>
          <a:bodyPr wrap="square" rtlCol="0">
            <a:spAutoFit/>
          </a:bodyPr>
          <a:lstStyle/>
          <a:p>
            <a:r>
              <a:rPr lang="en-US" dirty="0" smtClean="0">
                <a:latin typeface="Calibri" charset="0"/>
                <a:ea typeface="Calibri" charset="0"/>
                <a:cs typeface="Calibri" charset="0"/>
              </a:rPr>
              <a:t>Current CODA format</a:t>
            </a:r>
            <a:endParaRPr lang="en-US" dirty="0">
              <a:latin typeface="Calibri" charset="0"/>
              <a:ea typeface="Calibri" charset="0"/>
              <a:cs typeface="Calibri" charset="0"/>
            </a:endParaRPr>
          </a:p>
        </p:txBody>
      </p:sp>
      <p:sp>
        <p:nvSpPr>
          <p:cNvPr id="58" name="TextBox 57"/>
          <p:cNvSpPr txBox="1"/>
          <p:nvPr/>
        </p:nvSpPr>
        <p:spPr>
          <a:xfrm>
            <a:off x="3960514" y="2420433"/>
            <a:ext cx="1798502" cy="954107"/>
          </a:xfrm>
          <a:prstGeom prst="rect">
            <a:avLst/>
          </a:prstGeom>
          <a:noFill/>
          <a:ln>
            <a:solidFill>
              <a:srgbClr val="000000"/>
            </a:solidFill>
          </a:ln>
        </p:spPr>
        <p:txBody>
          <a:bodyPr wrap="square" rtlCol="0">
            <a:spAutoFit/>
          </a:bodyPr>
          <a:lstStyle/>
          <a:p>
            <a:pPr algn="ctr"/>
            <a:r>
              <a:rPr lang="en-US" sz="2800" dirty="0" smtClean="0">
                <a:latin typeface="Calibri" charset="0"/>
                <a:ea typeface="Calibri" charset="0"/>
                <a:cs typeface="Calibri" charset="0"/>
              </a:rPr>
              <a:t>Once per connection</a:t>
            </a:r>
            <a:endParaRPr lang="en-US" sz="2800" dirty="0">
              <a:latin typeface="Calibri" charset="0"/>
              <a:ea typeface="Calibri" charset="0"/>
              <a:cs typeface="Calibri" charset="0"/>
            </a:endParaRPr>
          </a:p>
        </p:txBody>
      </p:sp>
      <p:sp>
        <p:nvSpPr>
          <p:cNvPr id="60" name="Left Brace 59"/>
          <p:cNvSpPr/>
          <p:nvPr/>
        </p:nvSpPr>
        <p:spPr bwMode="auto">
          <a:xfrm>
            <a:off x="6163734" y="2104596"/>
            <a:ext cx="301058" cy="2026794"/>
          </a:xfrm>
          <a:prstGeom prst="leftBrace">
            <a:avLst/>
          </a:prstGeom>
          <a:no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endParaRPr>
          </a:p>
        </p:txBody>
      </p:sp>
      <p:sp>
        <p:nvSpPr>
          <p:cNvPr id="63" name="Left Brace 62"/>
          <p:cNvSpPr/>
          <p:nvPr/>
        </p:nvSpPr>
        <p:spPr bwMode="auto">
          <a:xfrm flipH="1">
            <a:off x="3408824" y="2050587"/>
            <a:ext cx="293806" cy="704015"/>
          </a:xfrm>
          <a:prstGeom prst="leftBrace">
            <a:avLst/>
          </a:prstGeom>
          <a:no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endParaRPr>
          </a:p>
        </p:txBody>
      </p:sp>
    </p:spTree>
    <p:extLst>
      <p:ext uri="{BB962C8B-B14F-4D97-AF65-F5344CB8AC3E}">
        <p14:creationId xmlns:p14="http://schemas.microsoft.com/office/powerpoint/2010/main" val="102657517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77900" y="0"/>
            <a:ext cx="11049000" cy="977900"/>
          </a:xfrm>
          <a:prstGeom prst="rect">
            <a:avLst/>
          </a:prstGeom>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922867" y="1210733"/>
            <a:ext cx="11517702" cy="7924800"/>
          </a:xfrm>
        </p:spPr>
        <p:txBody>
          <a:bodyPr>
            <a:normAutofit/>
          </a:bodyPr>
          <a:lstStyle/>
          <a:p>
            <a:pPr marL="39688" indent="0">
              <a:buNone/>
            </a:pPr>
            <a:endParaRPr lang="en-US" sz="3413" dirty="0" smtClean="0"/>
          </a:p>
          <a:p>
            <a:pPr marL="39688" indent="0" algn="ctr">
              <a:buNone/>
            </a:pPr>
            <a:endParaRPr lang="en-US" sz="6000" b="1" dirty="0" smtClean="0"/>
          </a:p>
          <a:p>
            <a:pPr marL="39688" indent="0" algn="ctr">
              <a:buNone/>
            </a:pPr>
            <a:endParaRPr lang="en-US" sz="6000" b="1" dirty="0"/>
          </a:p>
          <a:p>
            <a:pPr marL="39688" indent="0" algn="ctr">
              <a:buNone/>
            </a:pPr>
            <a:r>
              <a:rPr lang="en-US" sz="6000" b="1" dirty="0" smtClean="0"/>
              <a:t>Adios Amigos</a:t>
            </a:r>
            <a:endParaRPr lang="en-US" sz="6000" dirty="0" smtClean="0"/>
          </a:p>
          <a:p>
            <a:pPr marL="39688" indent="0">
              <a:buNone/>
            </a:pPr>
            <a:endParaRPr lang="en-US" sz="3413" dirty="0" smtClean="0"/>
          </a:p>
          <a:p>
            <a:pPr marL="39688" indent="0">
              <a:buNone/>
            </a:pPr>
            <a:endParaRPr lang="en-US" sz="3413" dirty="0"/>
          </a:p>
          <a:p>
            <a:pPr marL="39688" indent="0">
              <a:buNone/>
            </a:pPr>
            <a:endParaRPr lang="en-US" sz="3413" dirty="0"/>
          </a:p>
        </p:txBody>
      </p:sp>
      <p:sp>
        <p:nvSpPr>
          <p:cNvPr id="4" name="Slide Number Placeholder 3"/>
          <p:cNvSpPr>
            <a:spLocks noGrp="1"/>
          </p:cNvSpPr>
          <p:nvPr>
            <p:ph type="sldNum" sz="quarter" idx="4"/>
          </p:nvPr>
        </p:nvSpPr>
        <p:spPr/>
        <p:txBody>
          <a:bodyPr/>
          <a:lstStyle/>
          <a:p>
            <a:fld id="{588EA96B-C2DA-2541-8C36-07C0423CCA43}" type="slidenum">
              <a:rPr lang="en-US" smtClean="0"/>
              <a:pPr/>
              <a:t>12</a:t>
            </a:fld>
            <a:endParaRPr lang="en-US" dirty="0"/>
          </a:p>
        </p:txBody>
      </p:sp>
    </p:spTree>
    <p:extLst>
      <p:ext uri="{BB962C8B-B14F-4D97-AF65-F5344CB8AC3E}">
        <p14:creationId xmlns:p14="http://schemas.microsoft.com/office/powerpoint/2010/main" val="53846101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77900" y="0"/>
            <a:ext cx="11049000" cy="977900"/>
          </a:xfrm>
          <a:prstGeom prst="rect">
            <a:avLst/>
          </a:prstGeom>
        </p:spPr>
        <p:txBody>
          <a:bodyPr/>
          <a:lstStyle/>
          <a:p>
            <a:r>
              <a:rPr lang="en-US" dirty="0" smtClean="0"/>
              <a:t>Introduction</a:t>
            </a:r>
            <a:endParaRPr lang="en-US" dirty="0"/>
          </a:p>
        </p:txBody>
      </p:sp>
      <p:sp>
        <p:nvSpPr>
          <p:cNvPr id="3" name="Content Placeholder 2"/>
          <p:cNvSpPr>
            <a:spLocks noGrp="1"/>
          </p:cNvSpPr>
          <p:nvPr>
            <p:ph idx="1"/>
          </p:nvPr>
        </p:nvSpPr>
        <p:spPr>
          <a:xfrm>
            <a:off x="621792" y="1193800"/>
            <a:ext cx="11740896" cy="7924800"/>
          </a:xfrm>
        </p:spPr>
        <p:txBody>
          <a:bodyPr/>
          <a:lstStyle/>
          <a:p>
            <a:endParaRPr lang="en-US" dirty="0" smtClean="0"/>
          </a:p>
          <a:p>
            <a:r>
              <a:rPr lang="en-US" dirty="0" smtClean="0"/>
              <a:t>With a name like “</a:t>
            </a:r>
            <a:r>
              <a:rPr lang="en-US" b="1" dirty="0" smtClean="0"/>
              <a:t>Streaming”</a:t>
            </a:r>
            <a:r>
              <a:rPr lang="en-US" dirty="0" smtClean="0"/>
              <a:t> readout, the general idea is that data moves from upstream to downstream.</a:t>
            </a:r>
          </a:p>
          <a:p>
            <a:endParaRPr lang="en-US" dirty="0" smtClean="0"/>
          </a:p>
          <a:p>
            <a:r>
              <a:rPr lang="en-US" dirty="0" smtClean="0"/>
              <a:t>Since that moving involves software, are there existing packages </a:t>
            </a:r>
            <a:r>
              <a:rPr lang="en-US" dirty="0" smtClean="0"/>
              <a:t>we can use</a:t>
            </a:r>
            <a:r>
              <a:rPr lang="en-US" dirty="0" smtClean="0"/>
              <a:t>? Are they any good? Try not to reinvent the wheel.</a:t>
            </a:r>
          </a:p>
          <a:p>
            <a:endParaRPr lang="en-US" dirty="0"/>
          </a:p>
          <a:p>
            <a:r>
              <a:rPr lang="en-US" dirty="0" smtClean="0"/>
              <a:t>Specifically, we’ll take a first-pass look at ADIOS.</a:t>
            </a:r>
            <a:endParaRPr lang="en-US" dirty="0"/>
          </a:p>
          <a:p>
            <a:endParaRPr lang="en-US" dirty="0"/>
          </a:p>
          <a:p>
            <a:r>
              <a:rPr lang="en-US" dirty="0" smtClean="0"/>
              <a:t>Also like to briefly look at the protocol of the data we send over the wire, both currently and how that might change for SRO.</a:t>
            </a:r>
            <a:endParaRPr lang="en-US" dirty="0"/>
          </a:p>
        </p:txBody>
      </p:sp>
      <p:sp>
        <p:nvSpPr>
          <p:cNvPr id="4" name="Slide Number Placeholder 3"/>
          <p:cNvSpPr>
            <a:spLocks noGrp="1"/>
          </p:cNvSpPr>
          <p:nvPr>
            <p:ph type="sldNum" sz="quarter" idx="4"/>
          </p:nvPr>
        </p:nvSpPr>
        <p:spPr/>
        <p:txBody>
          <a:bodyPr/>
          <a:lstStyle/>
          <a:p>
            <a:fld id="{588EA96B-C2DA-2541-8C36-07C0423CCA43}" type="slidenum">
              <a:rPr lang="en-US" smtClean="0"/>
              <a:pPr/>
              <a:t>2</a:t>
            </a:fld>
            <a:endParaRPr lang="en-US" dirty="0"/>
          </a:p>
        </p:txBody>
      </p:sp>
    </p:spTree>
    <p:extLst>
      <p:ext uri="{BB962C8B-B14F-4D97-AF65-F5344CB8AC3E}">
        <p14:creationId xmlns:p14="http://schemas.microsoft.com/office/powerpoint/2010/main" val="209647072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idx="4294967295"/>
          </p:nvPr>
        </p:nvSpPr>
        <p:spPr>
          <a:xfrm>
            <a:off x="977900" y="0"/>
            <a:ext cx="11049000" cy="977900"/>
          </a:xfrm>
          <a:prstGeom prst="rect">
            <a:avLst/>
          </a:prstGeom>
        </p:spPr>
        <p:txBody>
          <a:bodyPr/>
          <a:lstStyle/>
          <a:p>
            <a:r>
              <a:rPr lang="en-US" altLang="en-US" dirty="0" smtClean="0"/>
              <a:t>Considerations </a:t>
            </a:r>
            <a:endParaRPr lang="en-US" altLang="en-US" dirty="0"/>
          </a:p>
        </p:txBody>
      </p:sp>
      <p:sp>
        <p:nvSpPr>
          <p:cNvPr id="22530" name="Rectangle 2"/>
          <p:cNvSpPr>
            <a:spLocks noGrp="1" noChangeArrowheads="1"/>
          </p:cNvSpPr>
          <p:nvPr>
            <p:ph type="body" sz="half" idx="1"/>
          </p:nvPr>
        </p:nvSpPr>
        <p:spPr>
          <a:xfrm>
            <a:off x="106116" y="1237262"/>
            <a:ext cx="12441483" cy="7778045"/>
          </a:xfrm>
        </p:spPr>
        <p:txBody>
          <a:bodyPr/>
          <a:lstStyle/>
          <a:p>
            <a:pPr marL="903288" lvl="2" indent="0">
              <a:buNone/>
            </a:pPr>
            <a:endParaRPr lang="en-US" altLang="en-US" sz="2000" dirty="0" smtClean="0"/>
          </a:p>
          <a:p>
            <a:pPr marL="903288" lvl="2" indent="0">
              <a:buNone/>
            </a:pPr>
            <a:r>
              <a:rPr lang="en-US" altLang="en-US" sz="4000" dirty="0" smtClean="0"/>
              <a:t>What are we looking for in software?</a:t>
            </a:r>
            <a:endParaRPr lang="en-US" altLang="en-US" dirty="0"/>
          </a:p>
          <a:p>
            <a:pPr lvl="3">
              <a:buFont typeface="Arial" charset="0"/>
              <a:buChar char="•"/>
            </a:pPr>
            <a:r>
              <a:rPr lang="en-US" altLang="en-US" dirty="0" smtClean="0"/>
              <a:t>Good performance</a:t>
            </a:r>
          </a:p>
          <a:p>
            <a:pPr lvl="3">
              <a:buFont typeface="Arial" charset="0"/>
              <a:buChar char="•"/>
            </a:pPr>
            <a:r>
              <a:rPr lang="en-US" altLang="en-US" dirty="0" smtClean="0"/>
              <a:t>Reliable</a:t>
            </a:r>
            <a:endParaRPr lang="en-US" altLang="en-US" dirty="0"/>
          </a:p>
          <a:p>
            <a:pPr lvl="3">
              <a:buFont typeface="Arial" charset="0"/>
              <a:buChar char="•"/>
            </a:pPr>
            <a:r>
              <a:rPr lang="en-US" altLang="en-US" dirty="0" smtClean="0"/>
              <a:t>Easy to obtain, build, and use</a:t>
            </a:r>
          </a:p>
          <a:p>
            <a:pPr lvl="3">
              <a:buFont typeface="Arial" charset="0"/>
              <a:buChar char="•"/>
            </a:pPr>
            <a:r>
              <a:rPr lang="en-US" altLang="en-US" dirty="0" smtClean="0"/>
              <a:t>Well supported and maintained</a:t>
            </a:r>
          </a:p>
          <a:p>
            <a:pPr lvl="3">
              <a:buFont typeface="Arial" charset="0"/>
              <a:buChar char="•"/>
            </a:pPr>
            <a:r>
              <a:rPr lang="en-US" altLang="en-US" dirty="0" smtClean="0"/>
              <a:t>Quality of programming (multilingual, latest features)</a:t>
            </a:r>
          </a:p>
          <a:p>
            <a:pPr lvl="3">
              <a:buFont typeface="Arial" charset="0"/>
              <a:buChar char="•"/>
            </a:pPr>
            <a:r>
              <a:rPr lang="en-US" altLang="en-US" dirty="0" smtClean="0"/>
              <a:t>Complete documentation</a:t>
            </a:r>
          </a:p>
          <a:p>
            <a:pPr lvl="3">
              <a:buFont typeface="Arial" charset="0"/>
              <a:buChar char="•"/>
            </a:pPr>
            <a:r>
              <a:rPr lang="en-US" altLang="en-US" dirty="0" smtClean="0"/>
              <a:t>Low cost </a:t>
            </a:r>
            <a:r>
              <a:rPr lang="mr-IN" altLang="en-US" dirty="0"/>
              <a:t>–</a:t>
            </a:r>
            <a:r>
              <a:rPr lang="en-US" altLang="en-US" dirty="0"/>
              <a:t> preferably </a:t>
            </a:r>
            <a:r>
              <a:rPr lang="en-US" altLang="en-US" dirty="0" smtClean="0"/>
              <a:t>none</a:t>
            </a:r>
          </a:p>
          <a:p>
            <a:pPr lvl="3">
              <a:buFont typeface="Arial" charset="0"/>
              <a:buChar char="•"/>
            </a:pPr>
            <a:r>
              <a:rPr lang="en-US" altLang="en-US" dirty="0" smtClean="0"/>
              <a:t>Lifetime which has good overlap with current JLAB experiments and the EIC</a:t>
            </a:r>
          </a:p>
          <a:p>
            <a:pPr lvl="3">
              <a:buFont typeface="Arial" charset="0"/>
              <a:buChar char="•"/>
            </a:pPr>
            <a:r>
              <a:rPr lang="en-US" altLang="en-US" dirty="0"/>
              <a:t>Modifiable by </a:t>
            </a:r>
            <a:r>
              <a:rPr lang="en-US" altLang="en-US" dirty="0" smtClean="0"/>
              <a:t>users</a:t>
            </a:r>
          </a:p>
          <a:p>
            <a:endParaRPr lang="en-US" altLang="en-US" sz="2418" dirty="0"/>
          </a:p>
        </p:txBody>
      </p:sp>
      <p:sp>
        <p:nvSpPr>
          <p:cNvPr id="2" name="Slide Number Placeholder 1"/>
          <p:cNvSpPr>
            <a:spLocks noGrp="1"/>
          </p:cNvSpPr>
          <p:nvPr>
            <p:ph type="sldNum" sz="quarter" idx="4"/>
          </p:nvPr>
        </p:nvSpPr>
        <p:spPr/>
        <p:txBody>
          <a:bodyPr/>
          <a:lstStyle/>
          <a:p>
            <a:fld id="{588EA96B-C2DA-2541-8C36-07C0423CCA43}" type="slidenum">
              <a:rPr lang="en-US" smtClean="0"/>
              <a:pPr/>
              <a:t>3</a:t>
            </a:fld>
            <a:endParaRPr lang="en-US" dirty="0"/>
          </a:p>
        </p:txBody>
      </p:sp>
    </p:spTree>
    <p:extLst>
      <p:ext uri="{BB962C8B-B14F-4D97-AF65-F5344CB8AC3E}">
        <p14:creationId xmlns:p14="http://schemas.microsoft.com/office/powerpoint/2010/main" val="34539422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77900" y="0"/>
            <a:ext cx="11049000" cy="977900"/>
          </a:xfrm>
          <a:prstGeom prst="rect">
            <a:avLst/>
          </a:prstGeom>
        </p:spPr>
        <p:txBody>
          <a:bodyPr>
            <a:normAutofit/>
          </a:bodyPr>
          <a:lstStyle/>
          <a:p>
            <a:r>
              <a:rPr lang="en-US" dirty="0" smtClean="0"/>
              <a:t>ADIOS  (</a:t>
            </a:r>
            <a:r>
              <a:rPr lang="en-US" b="1" dirty="0" err="1" smtClean="0"/>
              <a:t>AD</a:t>
            </a:r>
            <a:r>
              <a:rPr lang="en-US" dirty="0" err="1" smtClean="0"/>
              <a:t>aptable</a:t>
            </a:r>
            <a:r>
              <a:rPr lang="en-US" dirty="0" smtClean="0"/>
              <a:t> </a:t>
            </a:r>
            <a:r>
              <a:rPr lang="en-US" b="1" dirty="0" smtClean="0"/>
              <a:t>I</a:t>
            </a:r>
            <a:r>
              <a:rPr lang="en-US" dirty="0" smtClean="0"/>
              <a:t>/</a:t>
            </a:r>
            <a:r>
              <a:rPr lang="en-US" b="1" dirty="0" smtClean="0"/>
              <a:t>O</a:t>
            </a:r>
            <a:r>
              <a:rPr lang="en-US" dirty="0" smtClean="0"/>
              <a:t> </a:t>
            </a:r>
            <a:r>
              <a:rPr lang="en-US" b="1" dirty="0" smtClean="0"/>
              <a:t>S</a:t>
            </a:r>
            <a:r>
              <a:rPr lang="en-US" dirty="0" smtClean="0"/>
              <a:t>ystem) </a:t>
            </a:r>
            <a:r>
              <a:rPr lang="en-US" dirty="0" err="1" smtClean="0"/>
              <a:t>ver</a:t>
            </a:r>
            <a:r>
              <a:rPr lang="en-US" dirty="0" smtClean="0"/>
              <a:t> 2</a:t>
            </a:r>
            <a:endParaRPr lang="en-US" dirty="0"/>
          </a:p>
        </p:txBody>
      </p:sp>
      <p:sp>
        <p:nvSpPr>
          <p:cNvPr id="3" name="Content Placeholder 2"/>
          <p:cNvSpPr>
            <a:spLocks noGrp="1"/>
          </p:cNvSpPr>
          <p:nvPr>
            <p:ph idx="1"/>
          </p:nvPr>
        </p:nvSpPr>
        <p:spPr>
          <a:xfrm>
            <a:off x="990600" y="1193800"/>
            <a:ext cx="11517702" cy="7924800"/>
          </a:xfrm>
        </p:spPr>
        <p:txBody>
          <a:bodyPr>
            <a:normAutofit/>
          </a:bodyPr>
          <a:lstStyle/>
          <a:p>
            <a:pPr marL="39688" indent="0">
              <a:buNone/>
            </a:pPr>
            <a:endParaRPr lang="en-US" sz="3413" dirty="0" smtClean="0"/>
          </a:p>
          <a:p>
            <a:pPr marL="39688" indent="0">
              <a:buNone/>
            </a:pPr>
            <a:r>
              <a:rPr lang="en-US" sz="3413" dirty="0" smtClean="0"/>
              <a:t>A data transport software package written and supported by the Scientific Data Group at Oak Ridge National Lab in collaboration with:</a:t>
            </a:r>
          </a:p>
          <a:p>
            <a:pPr lvl="2"/>
            <a:r>
              <a:rPr lang="en-US" sz="2800" dirty="0" err="1" smtClean="0"/>
              <a:t>Kitware</a:t>
            </a:r>
            <a:r>
              <a:rPr lang="en-US" sz="2800" dirty="0" smtClean="0"/>
              <a:t> Inc. (commercial software consultant)</a:t>
            </a:r>
            <a:endParaRPr lang="en-US" sz="2800" dirty="0"/>
          </a:p>
          <a:p>
            <a:pPr lvl="2"/>
            <a:r>
              <a:rPr lang="en-US" sz="2800" dirty="0" smtClean="0"/>
              <a:t>Lawrence Berkeley NL</a:t>
            </a:r>
          </a:p>
          <a:p>
            <a:pPr lvl="2"/>
            <a:r>
              <a:rPr lang="en-US" sz="2800" dirty="0" smtClean="0"/>
              <a:t>Georgia Tech</a:t>
            </a:r>
          </a:p>
          <a:p>
            <a:pPr lvl="2"/>
            <a:r>
              <a:rPr lang="en-US" sz="2800" dirty="0" smtClean="0"/>
              <a:t>Rutgers</a:t>
            </a:r>
          </a:p>
          <a:p>
            <a:pPr lvl="2"/>
            <a:endParaRPr lang="en-US" sz="2800" dirty="0"/>
          </a:p>
          <a:p>
            <a:pPr marL="39688" indent="0">
              <a:buNone/>
            </a:pPr>
            <a:r>
              <a:rPr lang="en-US" sz="2800" dirty="0" smtClean="0"/>
              <a:t>Has language bindings for C++, C, Fortran, and Python</a:t>
            </a:r>
            <a:endParaRPr lang="en-US" dirty="0" smtClean="0"/>
          </a:p>
          <a:p>
            <a:pPr marL="39688" indent="0">
              <a:buNone/>
            </a:pPr>
            <a:endParaRPr lang="en-US" sz="3413" dirty="0"/>
          </a:p>
          <a:p>
            <a:pPr marL="39688" indent="0">
              <a:buNone/>
            </a:pPr>
            <a:r>
              <a:rPr lang="en-US" sz="3413" dirty="0">
                <a:hlinkClick r:id="rId3"/>
              </a:rPr>
              <a:t>https://</a:t>
            </a:r>
            <a:r>
              <a:rPr lang="en-US" sz="3413" dirty="0" smtClean="0">
                <a:hlinkClick r:id="rId3"/>
              </a:rPr>
              <a:t>github.com/ornladios/ADIOS2</a:t>
            </a:r>
            <a:endParaRPr lang="en-US" sz="3413" dirty="0" smtClean="0"/>
          </a:p>
          <a:p>
            <a:pPr marL="39688" indent="0">
              <a:buNone/>
            </a:pPr>
            <a:r>
              <a:rPr lang="en-US" sz="3413" dirty="0">
                <a:hlinkClick r:id="rId4"/>
              </a:rPr>
              <a:t>https://</a:t>
            </a:r>
            <a:r>
              <a:rPr lang="en-US" sz="3413" dirty="0" smtClean="0">
                <a:hlinkClick r:id="rId4"/>
              </a:rPr>
              <a:t>csmd.ornl.gov/adios</a:t>
            </a:r>
            <a:endParaRPr lang="en-US" sz="3413" dirty="0"/>
          </a:p>
        </p:txBody>
      </p:sp>
      <p:sp>
        <p:nvSpPr>
          <p:cNvPr id="4" name="Slide Number Placeholder 3"/>
          <p:cNvSpPr>
            <a:spLocks noGrp="1"/>
          </p:cNvSpPr>
          <p:nvPr>
            <p:ph type="sldNum" sz="quarter" idx="4"/>
          </p:nvPr>
        </p:nvSpPr>
        <p:spPr/>
        <p:txBody>
          <a:bodyPr/>
          <a:lstStyle/>
          <a:p>
            <a:fld id="{588EA96B-C2DA-2541-8C36-07C0423CCA43}" type="slidenum">
              <a:rPr lang="en-US" smtClean="0"/>
              <a:pPr/>
              <a:t>4</a:t>
            </a:fld>
            <a:endParaRPr lang="en-US" dirty="0"/>
          </a:p>
        </p:txBody>
      </p:sp>
    </p:spTree>
    <p:extLst>
      <p:ext uri="{BB962C8B-B14F-4D97-AF65-F5344CB8AC3E}">
        <p14:creationId xmlns:p14="http://schemas.microsoft.com/office/powerpoint/2010/main" val="28864710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77900" y="0"/>
            <a:ext cx="11049000" cy="977900"/>
          </a:xfrm>
          <a:prstGeom prst="rect">
            <a:avLst/>
          </a:prstGeom>
        </p:spPr>
        <p:txBody>
          <a:bodyPr>
            <a:normAutofit/>
          </a:bodyPr>
          <a:lstStyle/>
          <a:p>
            <a:r>
              <a:rPr lang="en-US" dirty="0" smtClean="0"/>
              <a:t>ADIOS2 Capabilities</a:t>
            </a:r>
            <a:endParaRPr lang="en-US" dirty="0"/>
          </a:p>
        </p:txBody>
      </p:sp>
      <p:sp>
        <p:nvSpPr>
          <p:cNvPr id="3" name="Content Placeholder 2"/>
          <p:cNvSpPr>
            <a:spLocks noGrp="1"/>
          </p:cNvSpPr>
          <p:nvPr>
            <p:ph idx="1"/>
          </p:nvPr>
        </p:nvSpPr>
        <p:spPr>
          <a:xfrm>
            <a:off x="990600" y="1193800"/>
            <a:ext cx="11517702" cy="7924800"/>
          </a:xfrm>
        </p:spPr>
        <p:txBody>
          <a:bodyPr>
            <a:normAutofit fontScale="62500" lnSpcReduction="20000"/>
          </a:bodyPr>
          <a:lstStyle/>
          <a:p>
            <a:pPr marL="39688" indent="0">
              <a:buNone/>
            </a:pPr>
            <a:r>
              <a:rPr lang="en-US" sz="4500" dirty="0" smtClean="0"/>
              <a:t>Provides a simple, common interface to several I/O types.</a:t>
            </a:r>
          </a:p>
          <a:p>
            <a:pPr marL="39688" indent="0">
              <a:buNone/>
            </a:pPr>
            <a:r>
              <a:rPr lang="en-US" sz="4500" dirty="0" smtClean="0"/>
              <a:t>There is a different “engine” for each of the following:</a:t>
            </a:r>
          </a:p>
          <a:p>
            <a:pPr marL="39688" indent="0">
              <a:buNone/>
            </a:pPr>
            <a:endParaRPr lang="en-US" sz="3800" dirty="0" smtClean="0"/>
          </a:p>
          <a:p>
            <a:r>
              <a:rPr lang="en-US" sz="4500" b="1" dirty="0" smtClean="0"/>
              <a:t>MPI (Message Passing Interface)</a:t>
            </a:r>
            <a:endParaRPr lang="en-US" sz="4500" b="1" dirty="0"/>
          </a:p>
          <a:p>
            <a:pPr lvl="1"/>
            <a:r>
              <a:rPr lang="en-US" sz="3800" dirty="0" smtClean="0"/>
              <a:t>requires </a:t>
            </a:r>
            <a:r>
              <a:rPr lang="en-US" sz="3800" dirty="0"/>
              <a:t>readers </a:t>
            </a:r>
            <a:r>
              <a:rPr lang="en-US" sz="3800" dirty="0" smtClean="0"/>
              <a:t>&amp; writers </a:t>
            </a:r>
            <a:r>
              <a:rPr lang="en-US" sz="3800" dirty="0"/>
              <a:t>to start together in the same job </a:t>
            </a:r>
            <a:r>
              <a:rPr lang="en-US" sz="3800" dirty="0" smtClean="0"/>
              <a:t>and allows </a:t>
            </a:r>
            <a:r>
              <a:rPr lang="en-US" sz="3800" dirty="0"/>
              <a:t>only static communication patterns</a:t>
            </a:r>
          </a:p>
          <a:p>
            <a:r>
              <a:rPr lang="en-US" sz="4500" b="1" dirty="0" smtClean="0"/>
              <a:t>In-process communication</a:t>
            </a:r>
          </a:p>
          <a:p>
            <a:pPr lvl="1"/>
            <a:r>
              <a:rPr lang="en-US" sz="3800" dirty="0" smtClean="0"/>
              <a:t>very limiting API for something that’s much easier done other ways</a:t>
            </a:r>
          </a:p>
          <a:p>
            <a:r>
              <a:rPr lang="en-US" sz="4500" b="1" dirty="0" smtClean="0"/>
              <a:t>Files</a:t>
            </a:r>
            <a:endParaRPr lang="en-US" sz="4500" b="1" dirty="0"/>
          </a:p>
          <a:p>
            <a:pPr lvl="1"/>
            <a:r>
              <a:rPr lang="en-US" sz="3800" dirty="0" smtClean="0"/>
              <a:t>HDF5 format (Hierarchical Data Format)</a:t>
            </a:r>
          </a:p>
          <a:p>
            <a:pPr lvl="1"/>
            <a:r>
              <a:rPr lang="en-US" sz="3800" dirty="0" smtClean="0"/>
              <a:t>BP4 (binary pack format)</a:t>
            </a:r>
          </a:p>
          <a:p>
            <a:pPr lvl="2"/>
            <a:r>
              <a:rPr lang="en-US" sz="3800" dirty="0" smtClean="0"/>
              <a:t>Can read while file being written</a:t>
            </a:r>
            <a:endParaRPr lang="en-US" sz="3800" dirty="0"/>
          </a:p>
          <a:p>
            <a:r>
              <a:rPr lang="en-US" sz="4500" b="1" dirty="0" err="1" smtClean="0"/>
              <a:t>Zeromq</a:t>
            </a:r>
            <a:endParaRPr lang="en-US" sz="4500" b="1" dirty="0"/>
          </a:p>
          <a:p>
            <a:pPr lvl="1"/>
            <a:r>
              <a:rPr lang="en-US" sz="3800" smtClean="0"/>
              <a:t>readers </a:t>
            </a:r>
            <a:r>
              <a:rPr lang="en-US" sz="3800" dirty="0" smtClean="0"/>
              <a:t>not guaranteed to receive everything written (UDP-like)</a:t>
            </a:r>
          </a:p>
          <a:p>
            <a:r>
              <a:rPr lang="en-US" sz="4500" b="1" dirty="0" smtClean="0"/>
              <a:t>Sustainable Staging Transport (SST</a:t>
            </a:r>
            <a:r>
              <a:rPr lang="en-US" sz="4500" dirty="0" smtClean="0"/>
              <a:t>)</a:t>
            </a:r>
          </a:p>
          <a:p>
            <a:pPr lvl="1"/>
            <a:r>
              <a:rPr lang="en-US" sz="3800" dirty="0" smtClean="0"/>
              <a:t>designed for HPC environments</a:t>
            </a:r>
          </a:p>
          <a:p>
            <a:pPr lvl="1"/>
            <a:r>
              <a:rPr lang="en-US" sz="3800" dirty="0" smtClean="0"/>
              <a:t>network over sockets or RDMA if available</a:t>
            </a:r>
          </a:p>
          <a:p>
            <a:pPr lvl="1"/>
            <a:r>
              <a:rPr lang="en-US" sz="3800" dirty="0" smtClean="0"/>
              <a:t>can use TCP, UDP or RUDP</a:t>
            </a:r>
          </a:p>
          <a:p>
            <a:pPr lvl="1"/>
            <a:r>
              <a:rPr lang="en-US" sz="3800" dirty="0" smtClean="0"/>
              <a:t>1 writer to multiple readers</a:t>
            </a:r>
          </a:p>
          <a:p>
            <a:pPr marL="39688" indent="0">
              <a:buNone/>
            </a:pPr>
            <a:endParaRPr lang="en-US" sz="3413" dirty="0"/>
          </a:p>
          <a:p>
            <a:pPr marL="39688" indent="0">
              <a:buNone/>
            </a:pPr>
            <a:endParaRPr lang="en-US" sz="3413" dirty="0"/>
          </a:p>
          <a:p>
            <a:pPr marL="39688" indent="0">
              <a:buNone/>
            </a:pPr>
            <a:endParaRPr lang="en-US" sz="3413" dirty="0"/>
          </a:p>
          <a:p>
            <a:pPr marL="39688" indent="0">
              <a:buNone/>
            </a:pPr>
            <a:endParaRPr lang="en-US" sz="3413" dirty="0"/>
          </a:p>
        </p:txBody>
      </p:sp>
      <p:sp>
        <p:nvSpPr>
          <p:cNvPr id="4" name="Rectangle 3">
            <a:extLst>
              <a:ext uri="{FF2B5EF4-FFF2-40B4-BE49-F238E27FC236}">
                <a16:creationId xmlns:a16="http://schemas.microsoft.com/office/drawing/2014/main" xmlns="" id="{4432CD98-13C1-D949-ABEC-89CDE34EF7B8}"/>
              </a:ext>
            </a:extLst>
          </p:cNvPr>
          <p:cNvSpPr/>
          <p:nvPr/>
        </p:nvSpPr>
        <p:spPr bwMode="auto">
          <a:xfrm>
            <a:off x="830778" y="6876568"/>
            <a:ext cx="8081502" cy="2136141"/>
          </a:xfrm>
          <a:prstGeom prst="rect">
            <a:avLst/>
          </a:prstGeom>
          <a:solidFill>
            <a:schemeClr val="accent5">
              <a:lumMod val="50000"/>
              <a:alpha val="25000"/>
            </a:schemeClr>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endParaRPr>
          </a:p>
        </p:txBody>
      </p:sp>
      <p:sp>
        <p:nvSpPr>
          <p:cNvPr id="5" name="Slide Number Placeholder 4"/>
          <p:cNvSpPr>
            <a:spLocks noGrp="1"/>
          </p:cNvSpPr>
          <p:nvPr>
            <p:ph type="sldNum" sz="quarter" idx="4"/>
          </p:nvPr>
        </p:nvSpPr>
        <p:spPr/>
        <p:txBody>
          <a:bodyPr/>
          <a:lstStyle/>
          <a:p>
            <a:fld id="{588EA96B-C2DA-2541-8C36-07C0423CCA43}" type="slidenum">
              <a:rPr lang="en-US" smtClean="0"/>
              <a:pPr/>
              <a:t>5</a:t>
            </a:fld>
            <a:endParaRPr lang="en-US" dirty="0"/>
          </a:p>
        </p:txBody>
      </p:sp>
    </p:spTree>
    <p:extLst>
      <p:ext uri="{BB962C8B-B14F-4D97-AF65-F5344CB8AC3E}">
        <p14:creationId xmlns:p14="http://schemas.microsoft.com/office/powerpoint/2010/main" val="75856921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9" name="Rectangle 17"/>
          <p:cNvSpPr>
            <a:spLocks noGrp="1" noChangeArrowheads="1"/>
          </p:cNvSpPr>
          <p:nvPr>
            <p:ph type="title" idx="4294967295"/>
          </p:nvPr>
        </p:nvSpPr>
        <p:spPr>
          <a:xfrm>
            <a:off x="977900" y="0"/>
            <a:ext cx="11049000" cy="977900"/>
          </a:xfrm>
          <a:prstGeom prst="rect">
            <a:avLst/>
          </a:prstGeom>
        </p:spPr>
        <p:txBody>
          <a:bodyPr/>
          <a:lstStyle/>
          <a:p>
            <a:r>
              <a:rPr lang="en-US" altLang="en-US" dirty="0" smtClean="0"/>
              <a:t>ADIOS writer code</a:t>
            </a:r>
            <a:endParaRPr lang="en-US" altLang="en-US" dirty="0"/>
          </a:p>
        </p:txBody>
      </p:sp>
      <p:sp>
        <p:nvSpPr>
          <p:cNvPr id="2" name="Content Placeholder 1"/>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mr-IN" sz="2400" dirty="0" smtClean="0"/>
              <a:t> </a:t>
            </a:r>
            <a:r>
              <a:rPr lang="en-US" sz="2100" dirty="0"/>
              <a:t>adios2::ADIOS </a:t>
            </a:r>
            <a:r>
              <a:rPr lang="en-US" sz="2100" dirty="0" smtClean="0"/>
              <a:t>adios();</a:t>
            </a:r>
            <a:r>
              <a:rPr lang="en-US" sz="2100" dirty="0"/>
              <a:t/>
            </a:r>
            <a:br>
              <a:rPr lang="en-US" sz="2100" dirty="0"/>
            </a:br>
            <a:r>
              <a:rPr lang="en-US" sz="2100" dirty="0" smtClean="0"/>
              <a:t> adios2</a:t>
            </a:r>
            <a:r>
              <a:rPr lang="en-US" sz="2100" dirty="0"/>
              <a:t>::IO </a:t>
            </a:r>
            <a:r>
              <a:rPr lang="en-US" sz="2100" dirty="0" err="1"/>
              <a:t>sstIO</a:t>
            </a:r>
            <a:r>
              <a:rPr lang="en-US" sz="2100" dirty="0"/>
              <a:t> = </a:t>
            </a:r>
            <a:r>
              <a:rPr lang="en-US" sz="2100" dirty="0" err="1"/>
              <a:t>adios.DeclareIO</a:t>
            </a:r>
            <a:r>
              <a:rPr lang="en-US" sz="2100" dirty="0"/>
              <a:t>(</a:t>
            </a:r>
            <a:r>
              <a:rPr lang="en-US" sz="2100" b="1" dirty="0"/>
              <a:t>"</a:t>
            </a:r>
            <a:r>
              <a:rPr lang="en-US" sz="2100" b="1" dirty="0" err="1"/>
              <a:t>myIO</a:t>
            </a:r>
            <a:r>
              <a:rPr lang="en-US" sz="2100" b="1" dirty="0"/>
              <a:t>"</a:t>
            </a:r>
            <a:r>
              <a:rPr lang="en-US" sz="2100" dirty="0"/>
              <a:t>);</a:t>
            </a:r>
            <a:br>
              <a:rPr lang="en-US" sz="2100" dirty="0"/>
            </a:br>
            <a:r>
              <a:rPr lang="en-US" sz="2100" dirty="0" smtClean="0"/>
              <a:t> </a:t>
            </a:r>
            <a:r>
              <a:rPr lang="en-US" sz="2100" dirty="0" err="1" smtClean="0"/>
              <a:t>sstIO.SetEngine</a:t>
            </a:r>
            <a:r>
              <a:rPr lang="en-US" sz="2100" dirty="0"/>
              <a:t>(</a:t>
            </a:r>
            <a:r>
              <a:rPr lang="en-US" sz="2100" b="1" dirty="0"/>
              <a:t>"SST"</a:t>
            </a:r>
            <a:r>
              <a:rPr lang="en-US" sz="2100" dirty="0"/>
              <a:t>);</a:t>
            </a:r>
            <a:br>
              <a:rPr lang="en-US" sz="2100" dirty="0"/>
            </a:br>
            <a:r>
              <a:rPr lang="en-US" sz="2100" dirty="0"/>
              <a:t> </a:t>
            </a:r>
            <a:r>
              <a:rPr lang="mr-IN" sz="2100" dirty="0" err="1" smtClean="0"/>
              <a:t>sstWriter</a:t>
            </a:r>
            <a:r>
              <a:rPr lang="mr-IN" sz="2100" dirty="0" smtClean="0"/>
              <a:t> = </a:t>
            </a:r>
            <a:r>
              <a:rPr lang="mr-IN" sz="2100" dirty="0" err="1" smtClean="0"/>
              <a:t>sstIO.Open</a:t>
            </a:r>
            <a:r>
              <a:rPr lang="mr-IN" sz="2100" dirty="0" smtClean="0"/>
              <a:t>((</a:t>
            </a:r>
            <a:r>
              <a:rPr lang="mr-IN" sz="2100" b="1" dirty="0" smtClean="0"/>
              <a:t>"/</a:t>
            </a:r>
            <a:r>
              <a:rPr lang="mr-IN" sz="2100" b="1" dirty="0" err="1" smtClean="0"/>
              <a:t>tmp</a:t>
            </a:r>
            <a:r>
              <a:rPr lang="mr-IN" sz="2100" b="1" dirty="0" smtClean="0"/>
              <a:t>/</a:t>
            </a:r>
            <a:r>
              <a:rPr lang="mr-IN" sz="2100" b="1" dirty="0" err="1" smtClean="0"/>
              <a:t>helloSst</a:t>
            </a:r>
            <a:r>
              <a:rPr lang="mr-IN" sz="2100" b="1" dirty="0" smtClean="0"/>
              <a:t>"</a:t>
            </a:r>
            <a:r>
              <a:rPr lang="mr-IN" sz="2100" dirty="0" smtClean="0"/>
              <a:t>, adios2::</a:t>
            </a:r>
            <a:r>
              <a:rPr lang="mr-IN" sz="2100" dirty="0" err="1" smtClean="0"/>
              <a:t>Mode</a:t>
            </a:r>
            <a:r>
              <a:rPr lang="mr-IN" sz="2100" dirty="0" smtClean="0"/>
              <a:t>::</a:t>
            </a:r>
            <a:r>
              <a:rPr lang="mr-IN" sz="2100" dirty="0" err="1" smtClean="0"/>
              <a:t>Write</a:t>
            </a:r>
            <a:r>
              <a:rPr lang="mr-IN" sz="2100" dirty="0" smtClean="0"/>
              <a:t>);</a:t>
            </a:r>
            <a:endParaRPr lang="en-US" sz="2100" dirty="0"/>
          </a:p>
          <a:p>
            <a:pPr marL="0" marR="0" lvl="0" indent="0" defTabSz="914400" eaLnBrk="1" fontAlgn="auto" latinLnBrk="0" hangingPunct="1">
              <a:lnSpc>
                <a:spcPct val="100000"/>
              </a:lnSpc>
              <a:spcBef>
                <a:spcPts val="0"/>
              </a:spcBef>
              <a:spcAft>
                <a:spcPts val="0"/>
              </a:spcAft>
              <a:buClrTx/>
              <a:buSzTx/>
              <a:buFontTx/>
              <a:buNone/>
              <a:tabLst/>
              <a:defRPr/>
            </a:pPr>
            <a:r>
              <a:rPr lang="mr-IN" sz="2100" i="1" dirty="0" smtClean="0"/>
              <a:t/>
            </a:r>
            <a:br>
              <a:rPr lang="mr-IN" sz="2100" i="1" dirty="0" smtClean="0"/>
            </a:br>
            <a:r>
              <a:rPr lang="mr-IN" sz="2100" i="1" dirty="0" smtClean="0"/>
              <a:t> </a:t>
            </a:r>
            <a:r>
              <a:rPr lang="mr-IN" sz="2100" dirty="0"/>
              <a:t>uint32_t </a:t>
            </a:r>
            <a:r>
              <a:rPr lang="mr-IN" sz="2100" dirty="0" err="1"/>
              <a:t>loops</a:t>
            </a:r>
            <a:r>
              <a:rPr lang="mr-IN" sz="2100" dirty="0"/>
              <a:t> = </a:t>
            </a:r>
            <a:r>
              <a:rPr lang="mr-IN" sz="2100" dirty="0" smtClean="0"/>
              <a:t>100</a:t>
            </a:r>
            <a:r>
              <a:rPr lang="en-US" sz="2100"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mr-IN" sz="2100" dirty="0" smtClean="0"/>
              <a:t>uint32_t </a:t>
            </a:r>
            <a:r>
              <a:rPr lang="en-US" sz="2100" dirty="0" err="1" smtClean="0"/>
              <a:t>oneMoreLoop</a:t>
            </a:r>
            <a:r>
              <a:rPr lang="en-US" sz="2100" dirty="0" smtClean="0"/>
              <a:t> </a:t>
            </a:r>
            <a:r>
              <a:rPr lang="mr-IN" sz="2100" dirty="0" smtClean="0"/>
              <a:t>= 1;</a:t>
            </a:r>
            <a:br>
              <a:rPr lang="mr-IN" sz="2100" dirty="0" smtClean="0"/>
            </a:br>
            <a:r>
              <a:rPr lang="mr-IN" sz="2100" dirty="0" smtClean="0"/>
              <a:t> </a:t>
            </a:r>
            <a:r>
              <a:rPr lang="tr-TR" sz="2100" dirty="0" err="1"/>
              <a:t>size_t</a:t>
            </a:r>
            <a:r>
              <a:rPr lang="tr-TR" sz="2100" dirty="0"/>
              <a:t> size  = 1</a:t>
            </a:r>
            <a:r>
              <a:rPr lang="tr-TR" sz="2100" dirty="0" smtClean="0"/>
              <a:t>000000</a:t>
            </a:r>
            <a:r>
              <a:rPr lang="tr-TR" sz="2100" dirty="0"/>
              <a:t>;</a:t>
            </a:r>
            <a:br>
              <a:rPr lang="tr-TR" sz="2100" dirty="0"/>
            </a:br>
            <a:r>
              <a:rPr lang="tr-TR" sz="2100" dirty="0"/>
              <a:t> </a:t>
            </a:r>
            <a:r>
              <a:rPr lang="mr-IN" sz="2100" dirty="0" err="1" smtClean="0"/>
              <a:t>std</a:t>
            </a:r>
            <a:r>
              <a:rPr lang="mr-IN" sz="2100" dirty="0" smtClean="0"/>
              <a:t>::</a:t>
            </a:r>
            <a:r>
              <a:rPr lang="mr-IN" sz="2100" dirty="0" err="1" smtClean="0"/>
              <a:t>vector</a:t>
            </a:r>
            <a:r>
              <a:rPr lang="mr-IN" sz="2100" dirty="0" smtClean="0"/>
              <a:t>&lt;int32_t&gt; </a:t>
            </a:r>
            <a:r>
              <a:rPr lang="mr-IN" sz="2100" dirty="0" err="1" smtClean="0"/>
              <a:t>myInts</a:t>
            </a:r>
            <a:r>
              <a:rPr lang="mr-IN" sz="2100" dirty="0" smtClean="0"/>
              <a:t>;</a:t>
            </a:r>
            <a:br>
              <a:rPr lang="mr-IN" sz="2100" dirty="0" smtClean="0"/>
            </a:br>
            <a:r>
              <a:rPr lang="mr-IN" sz="2100" dirty="0" smtClean="0"/>
              <a:t/>
            </a:r>
            <a:br>
              <a:rPr lang="mr-IN" sz="2100" dirty="0" smtClean="0"/>
            </a:br>
            <a:r>
              <a:rPr lang="mr-IN" sz="2100" dirty="0" smtClean="0"/>
              <a:t> </a:t>
            </a:r>
            <a:r>
              <a:rPr lang="mr-IN" sz="2100" i="1" dirty="0" smtClean="0"/>
              <a:t>///////////////////////////////////////////////////////</a:t>
            </a:r>
            <a:br>
              <a:rPr lang="mr-IN" sz="2100" i="1" dirty="0" smtClean="0"/>
            </a:br>
            <a:r>
              <a:rPr lang="mr-IN" sz="2100" b="1" dirty="0" err="1"/>
              <a:t>auto</a:t>
            </a:r>
            <a:r>
              <a:rPr lang="mr-IN" sz="2100" b="1" dirty="0"/>
              <a:t> </a:t>
            </a:r>
            <a:r>
              <a:rPr lang="en-US" sz="2100" dirty="0" smtClean="0"/>
              <a:t>again   </a:t>
            </a:r>
            <a:r>
              <a:rPr lang="mr-IN" sz="2100" dirty="0" smtClean="0"/>
              <a:t>= </a:t>
            </a:r>
            <a:r>
              <a:rPr lang="mr-IN" sz="2100" dirty="0" err="1"/>
              <a:t>sstIO.DefineVariable</a:t>
            </a:r>
            <a:r>
              <a:rPr lang="mr-IN" sz="2100" dirty="0"/>
              <a:t>&lt;uint32_t</a:t>
            </a:r>
            <a:r>
              <a:rPr lang="mr-IN" sz="2100" dirty="0" smtClean="0"/>
              <a:t>&gt;(</a:t>
            </a:r>
            <a:r>
              <a:rPr lang="mr-IN" sz="2100" b="1" dirty="0" smtClean="0"/>
              <a:t>”</a:t>
            </a:r>
            <a:r>
              <a:rPr lang="en-US" sz="2100" b="1" dirty="0" err="1" smtClean="0"/>
              <a:t>OneMoreLoop</a:t>
            </a:r>
            <a:r>
              <a:rPr lang="mr-IN" sz="2100" b="1" dirty="0" smtClean="0"/>
              <a:t>"</a:t>
            </a:r>
            <a:r>
              <a:rPr lang="mr-IN" sz="2100" dirty="0" smtClean="0"/>
              <a:t>);</a:t>
            </a:r>
            <a:r>
              <a:rPr lang="mr-IN" sz="2100" dirty="0"/>
              <a:t/>
            </a:r>
            <a:br>
              <a:rPr lang="mr-IN" sz="2100" dirty="0"/>
            </a:br>
            <a:r>
              <a:rPr lang="mr-IN" sz="2100" i="1" dirty="0" smtClean="0"/>
              <a:t> </a:t>
            </a:r>
            <a:r>
              <a:rPr lang="mr-IN" sz="2100" b="1" dirty="0" err="1" smtClean="0"/>
              <a:t>auto</a:t>
            </a:r>
            <a:r>
              <a:rPr lang="mr-IN" sz="2100" b="1" dirty="0" smtClean="0"/>
              <a:t> </a:t>
            </a:r>
            <a:r>
              <a:rPr lang="mr-IN" sz="2100" dirty="0" err="1" smtClean="0"/>
              <a:t>bpInts</a:t>
            </a:r>
            <a:r>
              <a:rPr lang="mr-IN" sz="2100" dirty="0" smtClean="0"/>
              <a:t> = </a:t>
            </a:r>
            <a:r>
              <a:rPr lang="mr-IN" sz="2100" dirty="0" err="1" smtClean="0"/>
              <a:t>sstIO.DefineVariable</a:t>
            </a:r>
            <a:r>
              <a:rPr lang="mr-IN" sz="2100" dirty="0" smtClean="0"/>
              <a:t>&lt;int32_t&gt;(</a:t>
            </a:r>
            <a:r>
              <a:rPr lang="mr-IN" sz="2100" b="1" dirty="0" smtClean="0"/>
              <a:t>"</a:t>
            </a:r>
            <a:r>
              <a:rPr lang="mr-IN" sz="2100" b="1" dirty="0" err="1" smtClean="0"/>
              <a:t>IntArray</a:t>
            </a:r>
            <a:r>
              <a:rPr lang="mr-IN" sz="2100" b="1" dirty="0" smtClean="0"/>
              <a:t>"</a:t>
            </a:r>
            <a:r>
              <a:rPr lang="mr-IN" sz="2100" dirty="0" smtClean="0"/>
              <a:t>, </a:t>
            </a:r>
            <a:r>
              <a:rPr lang="mr-IN" sz="2100" dirty="0" err="1" smtClean="0"/>
              <a:t>size</a:t>
            </a:r>
            <a:r>
              <a:rPr lang="mr-IN" sz="2100" dirty="0" smtClean="0"/>
              <a:t>);</a:t>
            </a:r>
            <a:endParaRPr lang="en-US" sz="2100" dirty="0" smtClean="0"/>
          </a:p>
          <a:p>
            <a:pPr marL="0" marR="0" lvl="0" indent="0" defTabSz="914400" eaLnBrk="1" fontAlgn="auto" latinLnBrk="0" hangingPunct="1">
              <a:lnSpc>
                <a:spcPct val="100000"/>
              </a:lnSpc>
              <a:spcBef>
                <a:spcPts val="0"/>
              </a:spcBef>
              <a:spcAft>
                <a:spcPts val="0"/>
              </a:spcAft>
              <a:buClrTx/>
              <a:buSzTx/>
              <a:buFontTx/>
              <a:buNone/>
              <a:tabLst/>
              <a:defRPr/>
            </a:pPr>
            <a:r>
              <a:rPr lang="mr-IN" sz="2100" dirty="0" smtClean="0"/>
              <a:t/>
            </a:r>
            <a:br>
              <a:rPr lang="mr-IN" sz="2100" dirty="0" smtClean="0"/>
            </a:br>
            <a:r>
              <a:rPr lang="mr-IN" sz="2100" dirty="0" smtClean="0"/>
              <a:t> </a:t>
            </a:r>
            <a:r>
              <a:rPr lang="mr-IN" sz="2100" b="1" dirty="0" err="1" smtClean="0"/>
              <a:t>for</a:t>
            </a:r>
            <a:r>
              <a:rPr lang="mr-IN" sz="2100" b="1" dirty="0" smtClean="0"/>
              <a:t> </a:t>
            </a:r>
            <a:r>
              <a:rPr lang="mr-IN" sz="2100" dirty="0" smtClean="0"/>
              <a:t>(</a:t>
            </a:r>
            <a:r>
              <a:rPr lang="mr-IN" sz="2100" b="1" dirty="0" err="1" smtClean="0"/>
              <a:t>int</a:t>
            </a:r>
            <a:r>
              <a:rPr lang="mr-IN" sz="2100" b="1" dirty="0" smtClean="0"/>
              <a:t> </a:t>
            </a:r>
            <a:r>
              <a:rPr lang="en-US" sz="2100" dirty="0" err="1"/>
              <a:t>i</a:t>
            </a:r>
            <a:r>
              <a:rPr lang="mr-IN" sz="2100" dirty="0" smtClean="0"/>
              <a:t>=0; </a:t>
            </a:r>
            <a:r>
              <a:rPr lang="en-US" sz="2100" dirty="0" smtClean="0"/>
              <a:t>I </a:t>
            </a:r>
            <a:r>
              <a:rPr lang="mr-IN" sz="2100" dirty="0" smtClean="0"/>
              <a:t>&lt; </a:t>
            </a:r>
            <a:r>
              <a:rPr lang="mr-IN" sz="2100" dirty="0" err="1" smtClean="0"/>
              <a:t>loops</a:t>
            </a:r>
            <a:r>
              <a:rPr lang="mr-IN" sz="2100" dirty="0" smtClean="0"/>
              <a:t>; </a:t>
            </a:r>
            <a:r>
              <a:rPr lang="en-US" sz="2100" dirty="0" err="1"/>
              <a:t>i</a:t>
            </a:r>
            <a:r>
              <a:rPr lang="mr-IN" sz="2100" dirty="0" smtClean="0"/>
              <a:t>++) {</a:t>
            </a:r>
            <a:br>
              <a:rPr lang="mr-IN" sz="2100" dirty="0" smtClean="0"/>
            </a:br>
            <a:r>
              <a:rPr lang="mr-IN" sz="2100" dirty="0" smtClean="0"/>
              <a:t>     </a:t>
            </a:r>
            <a:r>
              <a:rPr lang="mr-IN" sz="2100" dirty="0" err="1" smtClean="0"/>
              <a:t>sstWriter.BeginStep</a:t>
            </a:r>
            <a:r>
              <a:rPr lang="mr-IN" sz="2100" dirty="0" smtClean="0"/>
              <a:t>();</a:t>
            </a:r>
            <a:br>
              <a:rPr lang="mr-IN" sz="2100" dirty="0" smtClean="0"/>
            </a:br>
            <a:r>
              <a:rPr lang="mr-IN" sz="2100" dirty="0" smtClean="0"/>
              <a:t>     </a:t>
            </a:r>
            <a:r>
              <a:rPr lang="mr-IN" sz="2100" dirty="0" err="1" smtClean="0"/>
              <a:t>sstWriter.Put</a:t>
            </a:r>
            <a:r>
              <a:rPr lang="mr-IN" sz="2100" dirty="0" smtClean="0"/>
              <a:t>(</a:t>
            </a:r>
            <a:r>
              <a:rPr lang="mr-IN" sz="2100" dirty="0" err="1" smtClean="0"/>
              <a:t>bpInts</a:t>
            </a:r>
            <a:r>
              <a:rPr lang="mr-IN" sz="2100" dirty="0" smtClean="0"/>
              <a:t>, </a:t>
            </a:r>
            <a:r>
              <a:rPr lang="mr-IN" sz="2100" dirty="0" err="1" smtClean="0"/>
              <a:t>myInts.data</a:t>
            </a:r>
            <a:r>
              <a:rPr lang="mr-IN" sz="2100" dirty="0" smtClean="0"/>
              <a:t>());</a:t>
            </a:r>
            <a:endParaRPr lang="en-US" sz="2100"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sz="2100" dirty="0" smtClean="0"/>
              <a:t>     if (I &lt; loops </a:t>
            </a:r>
            <a:r>
              <a:rPr lang="mr-IN" sz="2100" dirty="0" smtClean="0"/>
              <a:t>–</a:t>
            </a:r>
            <a:r>
              <a:rPr lang="en-US" sz="2100" dirty="0" smtClean="0"/>
              <a:t> 1)</a:t>
            </a:r>
          </a:p>
          <a:p>
            <a:pPr marL="0" marR="0" lvl="0" indent="0" defTabSz="914400" eaLnBrk="1" fontAlgn="auto" latinLnBrk="0" hangingPunct="1">
              <a:lnSpc>
                <a:spcPct val="100000"/>
              </a:lnSpc>
              <a:spcBef>
                <a:spcPts val="0"/>
              </a:spcBef>
              <a:spcAft>
                <a:spcPts val="0"/>
              </a:spcAft>
              <a:buClrTx/>
              <a:buSzTx/>
              <a:buFontTx/>
              <a:buNone/>
              <a:tabLst/>
              <a:defRPr/>
            </a:pPr>
            <a:r>
              <a:rPr lang="en-US" sz="2100" dirty="0" smtClean="0"/>
              <a:t>     	</a:t>
            </a:r>
            <a:r>
              <a:rPr lang="en-US" sz="2100" dirty="0" err="1" smtClean="0"/>
              <a:t>sstWriter.Put</a:t>
            </a:r>
            <a:r>
              <a:rPr lang="en-US" sz="2100" dirty="0" smtClean="0"/>
              <a:t>(again, 1);</a:t>
            </a:r>
          </a:p>
          <a:p>
            <a:pPr marL="0" marR="0" lvl="0" indent="0" defTabSz="914400" eaLnBrk="1" fontAlgn="auto" latinLnBrk="0" hangingPunct="1">
              <a:lnSpc>
                <a:spcPct val="100000"/>
              </a:lnSpc>
              <a:spcBef>
                <a:spcPts val="0"/>
              </a:spcBef>
              <a:spcAft>
                <a:spcPts val="0"/>
              </a:spcAft>
              <a:buClrTx/>
              <a:buSzTx/>
              <a:buFontTx/>
              <a:buNone/>
              <a:tabLst/>
              <a:defRPr/>
            </a:pPr>
            <a:r>
              <a:rPr lang="en-US" sz="2100" dirty="0"/>
              <a:t> </a:t>
            </a:r>
            <a:r>
              <a:rPr lang="en-US" sz="2100" dirty="0" smtClean="0"/>
              <a:t>    else</a:t>
            </a:r>
          </a:p>
          <a:p>
            <a:pPr marL="0" marR="0" lvl="0" indent="0" defTabSz="914400" eaLnBrk="1" fontAlgn="auto" latinLnBrk="0" hangingPunct="1">
              <a:lnSpc>
                <a:spcPct val="100000"/>
              </a:lnSpc>
              <a:spcBef>
                <a:spcPts val="0"/>
              </a:spcBef>
              <a:spcAft>
                <a:spcPts val="0"/>
              </a:spcAft>
              <a:buClrTx/>
              <a:buSzTx/>
              <a:buFontTx/>
              <a:buNone/>
              <a:tabLst/>
              <a:defRPr/>
            </a:pPr>
            <a:r>
              <a:rPr lang="en-US" sz="2100" dirty="0"/>
              <a:t>	</a:t>
            </a:r>
            <a:r>
              <a:rPr lang="en-US" sz="2100" dirty="0" err="1" smtClean="0"/>
              <a:t>sstWriter.Put</a:t>
            </a:r>
            <a:r>
              <a:rPr lang="en-US" sz="2100" dirty="0" smtClean="0"/>
              <a:t>(again, 0);</a:t>
            </a:r>
            <a:r>
              <a:rPr lang="mr-IN" sz="2100" dirty="0" smtClean="0"/>
              <a:t/>
            </a:r>
            <a:br>
              <a:rPr lang="mr-IN" sz="2100" dirty="0" smtClean="0"/>
            </a:br>
            <a:r>
              <a:rPr lang="mr-IN" sz="2100" dirty="0" smtClean="0"/>
              <a:t>   </a:t>
            </a:r>
            <a:r>
              <a:rPr lang="en-US" sz="2100" dirty="0" smtClean="0"/>
              <a:t> </a:t>
            </a:r>
            <a:r>
              <a:rPr lang="mr-IN" sz="2100" dirty="0" err="1" smtClean="0"/>
              <a:t>sstWriter.EndStep</a:t>
            </a:r>
            <a:r>
              <a:rPr lang="mr-IN" sz="2100" dirty="0" smtClean="0"/>
              <a:t>();</a:t>
            </a:r>
            <a:br>
              <a:rPr lang="mr-IN" sz="2100" dirty="0" smtClean="0"/>
            </a:br>
            <a:r>
              <a:rPr lang="mr-IN" sz="2100" dirty="0" smtClean="0"/>
              <a:t> </a:t>
            </a:r>
            <a:r>
              <a:rPr lang="en-US" sz="2100" dirty="0" smtClean="0"/>
              <a:t>}</a:t>
            </a:r>
            <a:endParaRPr lang="en-US" sz="2100" dirty="0"/>
          </a:p>
          <a:p>
            <a:pPr marL="0" marR="0" lvl="0" indent="0" defTabSz="914400" eaLnBrk="1" fontAlgn="auto" latinLnBrk="0" hangingPunct="1">
              <a:lnSpc>
                <a:spcPct val="100000"/>
              </a:lnSpc>
              <a:spcBef>
                <a:spcPts val="0"/>
              </a:spcBef>
              <a:spcAft>
                <a:spcPts val="0"/>
              </a:spcAft>
              <a:buClrTx/>
              <a:buSzTx/>
              <a:buFontTx/>
              <a:buNone/>
              <a:tabLst/>
              <a:defRPr/>
            </a:pPr>
            <a:r>
              <a:rPr lang="mr-IN" sz="2100" dirty="0" err="1" smtClean="0"/>
              <a:t>sstWriter.Close</a:t>
            </a:r>
            <a:r>
              <a:rPr lang="mr-IN" sz="2100" dirty="0" smtClean="0"/>
              <a:t>();</a:t>
            </a:r>
            <a:endParaRPr lang="en-US" sz="2100" dirty="0" smtClean="0"/>
          </a:p>
        </p:txBody>
      </p:sp>
      <p:sp>
        <p:nvSpPr>
          <p:cNvPr id="3" name="Slide Number Placeholder 2"/>
          <p:cNvSpPr>
            <a:spLocks noGrp="1"/>
          </p:cNvSpPr>
          <p:nvPr>
            <p:ph type="sldNum" sz="quarter" idx="4"/>
          </p:nvPr>
        </p:nvSpPr>
        <p:spPr/>
        <p:txBody>
          <a:bodyPr/>
          <a:lstStyle/>
          <a:p>
            <a:fld id="{588EA96B-C2DA-2541-8C36-07C0423CCA43}" type="slidenum">
              <a:rPr lang="en-US" smtClean="0"/>
              <a:pPr/>
              <a:t>6</a:t>
            </a:fld>
            <a:endParaRPr lang="en-US" dirty="0"/>
          </a:p>
        </p:txBody>
      </p:sp>
      <p:sp>
        <p:nvSpPr>
          <p:cNvPr id="6" name="Rounded Rectangle 5"/>
          <p:cNvSpPr/>
          <p:nvPr/>
        </p:nvSpPr>
        <p:spPr bwMode="auto">
          <a:xfrm>
            <a:off x="9872133" y="1710267"/>
            <a:ext cx="1918814" cy="1930400"/>
          </a:xfrm>
          <a:prstGeom prst="roundRect">
            <a:avLst/>
          </a:pr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Writer</a:t>
            </a:r>
          </a:p>
          <a:p>
            <a:pPr marL="0" marR="0" indent="0" algn="ctr" defTabSz="914400" rtl="0" eaLnBrk="1" fontAlgn="base" latinLnBrk="0" hangingPunct="1">
              <a:lnSpc>
                <a:spcPct val="100000"/>
              </a:lnSpc>
              <a:spcBef>
                <a:spcPct val="0"/>
              </a:spcBef>
              <a:spcAft>
                <a:spcPct val="0"/>
              </a:spcAft>
              <a:buClrTx/>
              <a:buSzTx/>
              <a:buFontTx/>
              <a:buNone/>
              <a:tabLst/>
            </a:pPr>
            <a:endParaRPr lang="en-US" dirty="0" smtClean="0"/>
          </a:p>
          <a:p>
            <a:pPr marL="0" marR="0" indent="0" algn="ctr"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latin typeface="Times" charset="0"/>
                <a:ea typeface="ヒラギノ明朝 ProN W3" charset="0"/>
                <a:cs typeface="ヒラギノ明朝 ProN W3" charset="0"/>
                <a:sym typeface="Times" charset="0"/>
              </a:rPr>
              <a:t>Node</a:t>
            </a:r>
            <a:r>
              <a:rPr kumimoji="0" lang="en-US" sz="3400" b="0" i="0" u="none" strike="noStrike" cap="none" normalizeH="0" dirty="0" smtClean="0">
                <a:ln>
                  <a:noFill/>
                </a:ln>
                <a:solidFill>
                  <a:srgbClr val="000000"/>
                </a:solidFill>
                <a:effectLst/>
                <a:latin typeface="Times" charset="0"/>
                <a:ea typeface="ヒラギノ明朝 ProN W3" charset="0"/>
                <a:cs typeface="ヒラギノ明朝 ProN W3" charset="0"/>
                <a:sym typeface="Times" charset="0"/>
              </a:rPr>
              <a:t> A</a:t>
            </a:r>
            <a:endParaRPr kumimoji="0" lang="en-US" sz="3400" b="0" i="0" u="none" strike="noStrike" cap="none" normalizeH="0" baseline="0" dirty="0">
              <a:ln>
                <a:noFill/>
              </a:ln>
              <a:solidFill>
                <a:srgbClr val="000000"/>
              </a:solidFill>
              <a:effectLst/>
              <a:latin typeface="Times" charset="0"/>
              <a:ea typeface="ヒラギノ明朝 ProN W3" charset="0"/>
              <a:cs typeface="ヒラギノ明朝 ProN W3" charset="0"/>
              <a:sym typeface="Times" charset="0"/>
            </a:endParaRPr>
          </a:p>
        </p:txBody>
      </p:sp>
      <p:sp>
        <p:nvSpPr>
          <p:cNvPr id="9" name="Rounded Rectangle 8"/>
          <p:cNvSpPr/>
          <p:nvPr/>
        </p:nvSpPr>
        <p:spPr bwMode="auto">
          <a:xfrm>
            <a:off x="9872133" y="5523916"/>
            <a:ext cx="1918814" cy="1930400"/>
          </a:xfrm>
          <a:prstGeom prst="roundRect">
            <a:avLst/>
          </a:pr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400" b="0" i="0" u="none" strike="noStrike" cap="none" normalizeH="0" baseline="0" dirty="0" smtClean="0">
                <a:ln>
                  <a:noFill/>
                </a:ln>
                <a:solidFill>
                  <a:srgbClr val="000000"/>
                </a:solidFill>
                <a:effectLst/>
                <a:latin typeface="Times" charset="0"/>
                <a:ea typeface="ヒラギノ明朝 ProN W3" charset="0"/>
                <a:cs typeface="ヒラギノ明朝 ProN W3" charset="0"/>
                <a:sym typeface="Times" charset="0"/>
              </a:rPr>
              <a:t>Reader</a:t>
            </a: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3400" b="0" i="0" u="none" strike="noStrike" cap="none" normalizeH="0" baseline="0" dirty="0" smtClean="0">
              <a:ln>
                <a:noFill/>
              </a:ln>
              <a:solidFill>
                <a:srgbClr val="000000"/>
              </a:solidFill>
              <a:effectLst/>
              <a:latin typeface="Times" charset="0"/>
              <a:ea typeface="ヒラギノ明朝 ProN W3" charset="0"/>
              <a:cs typeface="ヒラギノ明朝 ProN W3" charset="0"/>
              <a:sym typeface="Times" charset="0"/>
            </a:endParaRP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t>Node B</a:t>
            </a:r>
            <a:endParaRPr kumimoji="0" lang="en-US" sz="3400" b="0" i="0" u="none" strike="noStrike" cap="none" normalizeH="0" baseline="0" dirty="0">
              <a:ln>
                <a:noFill/>
              </a:ln>
              <a:solidFill>
                <a:srgbClr val="000000"/>
              </a:solidFill>
              <a:effectLst/>
              <a:latin typeface="Times" charset="0"/>
              <a:ea typeface="ヒラギノ明朝 ProN W3" charset="0"/>
              <a:cs typeface="ヒラギノ明朝 ProN W3" charset="0"/>
              <a:sym typeface="Times" charset="0"/>
            </a:endParaRPr>
          </a:p>
        </p:txBody>
      </p:sp>
      <p:cxnSp>
        <p:nvCxnSpPr>
          <p:cNvPr id="10" name="Straight Arrow Connector 9"/>
          <p:cNvCxnSpPr/>
          <p:nvPr/>
        </p:nvCxnSpPr>
        <p:spPr bwMode="auto">
          <a:xfrm>
            <a:off x="10831540" y="3619209"/>
            <a:ext cx="0" cy="1904707"/>
          </a:xfrm>
          <a:prstGeom prst="straightConnector1">
            <a:avLst/>
          </a:prstGeom>
          <a:solidFill>
            <a:srgbClr val="BBE0E3"/>
          </a:solidFill>
          <a:ln w="76200" cap="flat" cmpd="sng" algn="ctr">
            <a:solidFill>
              <a:srgbClr val="000000"/>
            </a:solidFill>
            <a:prstDash val="solid"/>
            <a:round/>
            <a:headEnd type="none"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8531303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9" name="Rectangle 17"/>
          <p:cNvSpPr>
            <a:spLocks noGrp="1" noChangeArrowheads="1"/>
          </p:cNvSpPr>
          <p:nvPr>
            <p:ph type="title" idx="4294967295"/>
          </p:nvPr>
        </p:nvSpPr>
        <p:spPr>
          <a:xfrm>
            <a:off x="977900" y="0"/>
            <a:ext cx="11049000" cy="977900"/>
          </a:xfrm>
          <a:prstGeom prst="rect">
            <a:avLst/>
          </a:prstGeom>
        </p:spPr>
        <p:txBody>
          <a:bodyPr/>
          <a:lstStyle/>
          <a:p>
            <a:r>
              <a:rPr lang="en-US" altLang="en-US" dirty="0" smtClean="0"/>
              <a:t>Speed Testing SST engine</a:t>
            </a:r>
            <a:endParaRPr lang="en-US" altLang="en-US" dirty="0"/>
          </a:p>
        </p:txBody>
      </p:sp>
      <p:sp>
        <p:nvSpPr>
          <p:cNvPr id="2" name="Content Placeholder 1"/>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The SST engine is the best suited to move data between nodes.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Between 2 nodes in our INDRA test lab, 100Gb </a:t>
            </a:r>
            <a:r>
              <a:rPr lang="en-US" dirty="0" err="1" smtClean="0"/>
              <a:t>ethernet</a:t>
            </a:r>
            <a:r>
              <a:rPr lang="en-US" dirty="0" smtClean="0"/>
              <a:t>, sending </a:t>
            </a:r>
            <a:r>
              <a:rPr lang="en-US" dirty="0"/>
              <a:t>4</a:t>
            </a:r>
            <a:r>
              <a:rPr lang="en-US" dirty="0" smtClean="0"/>
              <a:t>MB byte arrays: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96399067"/>
              </p:ext>
            </p:extLst>
          </p:nvPr>
        </p:nvGraphicFramePr>
        <p:xfrm>
          <a:off x="1523999" y="3684693"/>
          <a:ext cx="8669868" cy="3383280"/>
        </p:xfrm>
        <a:graphic>
          <a:graphicData uri="http://schemas.openxmlformats.org/drawingml/2006/table">
            <a:tbl>
              <a:tblPr firstRow="1" bandRow="1">
                <a:tableStyleId>{21E4AEA4-8DFA-4A89-87EB-49C32662AFE0}</a:tableStyleId>
              </a:tblPr>
              <a:tblGrid>
                <a:gridCol w="4334934"/>
                <a:gridCol w="4334934"/>
              </a:tblGrid>
              <a:tr h="0">
                <a:tc>
                  <a:txBody>
                    <a:bodyPr/>
                    <a:lstStyle/>
                    <a:p>
                      <a:r>
                        <a:rPr lang="en-US" sz="3200" baseline="0" dirty="0" smtClean="0"/>
                        <a:t>Software Package</a:t>
                      </a:r>
                      <a:endParaRPr lang="en-US" sz="3200" baseline="0" dirty="0">
                        <a:solidFill>
                          <a:schemeClr val="tx1"/>
                        </a:solidFill>
                      </a:endParaRPr>
                    </a:p>
                  </a:txBody>
                  <a:tcPr/>
                </a:tc>
                <a:tc>
                  <a:txBody>
                    <a:bodyPr/>
                    <a:lstStyle/>
                    <a:p>
                      <a:r>
                        <a:rPr lang="en-US" sz="3200" baseline="0" dirty="0" smtClean="0"/>
                        <a:t>Max Data Rate (</a:t>
                      </a:r>
                      <a:r>
                        <a:rPr lang="en-US" sz="3200" baseline="0" dirty="0" err="1" smtClean="0"/>
                        <a:t>GBytes</a:t>
                      </a:r>
                      <a:r>
                        <a:rPr lang="en-US" sz="3200" baseline="0" dirty="0" smtClean="0"/>
                        <a:t>/s)</a:t>
                      </a:r>
                      <a:endParaRPr lang="en-US" sz="3200" baseline="0" dirty="0">
                        <a:solidFill>
                          <a:schemeClr val="tx1"/>
                        </a:solidFill>
                      </a:endParaRPr>
                    </a:p>
                  </a:txBody>
                  <a:tcPr/>
                </a:tc>
              </a:tr>
              <a:tr h="370840">
                <a:tc>
                  <a:txBody>
                    <a:bodyPr/>
                    <a:lstStyle/>
                    <a:p>
                      <a:r>
                        <a:rPr lang="en-US" sz="3200" baseline="0" dirty="0" smtClean="0"/>
                        <a:t>ADIOS SST engine</a:t>
                      </a:r>
                      <a:endParaRPr lang="en-US" sz="3200" baseline="0" dirty="0">
                        <a:solidFill>
                          <a:schemeClr val="tx1"/>
                        </a:solidFill>
                      </a:endParaRPr>
                    </a:p>
                  </a:txBody>
                  <a:tcPr/>
                </a:tc>
                <a:tc>
                  <a:txBody>
                    <a:bodyPr/>
                    <a:lstStyle/>
                    <a:p>
                      <a:r>
                        <a:rPr lang="en-US" sz="3200" baseline="0" dirty="0" smtClean="0"/>
                        <a:t>1.4</a:t>
                      </a:r>
                      <a:endParaRPr lang="en-US" sz="3200" baseline="0" dirty="0">
                        <a:solidFill>
                          <a:schemeClr val="tx1"/>
                        </a:solidFill>
                      </a:endParaRPr>
                    </a:p>
                  </a:txBody>
                  <a:tcPr/>
                </a:tc>
              </a:tr>
              <a:tr h="370840">
                <a:tc>
                  <a:txBody>
                    <a:bodyPr/>
                    <a:lstStyle/>
                    <a:p>
                      <a:r>
                        <a:rPr lang="en-US" sz="3200" baseline="0" dirty="0" smtClean="0"/>
                        <a:t>iperf3</a:t>
                      </a:r>
                      <a:endParaRPr lang="en-US" sz="3200" baseline="0" dirty="0">
                        <a:solidFill>
                          <a:schemeClr val="tx1"/>
                        </a:solidFill>
                      </a:endParaRPr>
                    </a:p>
                  </a:txBody>
                  <a:tcPr/>
                </a:tc>
                <a:tc>
                  <a:txBody>
                    <a:bodyPr/>
                    <a:lstStyle/>
                    <a:p>
                      <a:r>
                        <a:rPr lang="en-US" sz="3200" baseline="0" dirty="0" smtClean="0"/>
                        <a:t>5.3</a:t>
                      </a:r>
                      <a:endParaRPr lang="en-US" sz="3200" baseline="0" dirty="0">
                        <a:solidFill>
                          <a:schemeClr val="tx1"/>
                        </a:solidFill>
                      </a:endParaRPr>
                    </a:p>
                  </a:txBody>
                  <a:tcPr/>
                </a:tc>
              </a:tr>
              <a:tr h="370840">
                <a:tc>
                  <a:txBody>
                    <a:bodyPr/>
                    <a:lstStyle/>
                    <a:p>
                      <a:r>
                        <a:rPr lang="en-US" sz="3200" baseline="0" dirty="0" smtClean="0"/>
                        <a:t>JLAB data blaster</a:t>
                      </a:r>
                      <a:endParaRPr lang="en-US" sz="3200" baseline="0" dirty="0">
                        <a:solidFill>
                          <a:schemeClr val="tx1"/>
                        </a:solidFill>
                      </a:endParaRPr>
                    </a:p>
                  </a:txBody>
                  <a:tcPr/>
                </a:tc>
                <a:tc>
                  <a:txBody>
                    <a:bodyPr/>
                    <a:lstStyle/>
                    <a:p>
                      <a:r>
                        <a:rPr lang="en-US" sz="3200" baseline="0" dirty="0" smtClean="0"/>
                        <a:t>5.2</a:t>
                      </a:r>
                      <a:endParaRPr lang="en-US" sz="3200" baseline="0" dirty="0">
                        <a:solidFill>
                          <a:schemeClr val="tx1"/>
                        </a:solidFill>
                      </a:endParaRPr>
                    </a:p>
                  </a:txBody>
                  <a:tcPr/>
                </a:tc>
              </a:tr>
              <a:tr h="370840">
                <a:tc>
                  <a:txBody>
                    <a:bodyPr/>
                    <a:lstStyle/>
                    <a:p>
                      <a:r>
                        <a:rPr lang="en-US" sz="3200" baseline="0" dirty="0" smtClean="0"/>
                        <a:t>INDRA stream router</a:t>
                      </a:r>
                      <a:endParaRPr lang="en-US" sz="3200" baseline="0" dirty="0">
                        <a:solidFill>
                          <a:schemeClr val="tx1"/>
                        </a:solidFill>
                      </a:endParaRPr>
                    </a:p>
                  </a:txBody>
                  <a:tcPr/>
                </a:tc>
                <a:tc>
                  <a:txBody>
                    <a:bodyPr/>
                    <a:lstStyle/>
                    <a:p>
                      <a:r>
                        <a:rPr lang="en-US" sz="3200" baseline="0" dirty="0" smtClean="0">
                          <a:solidFill>
                            <a:schemeClr val="dk1"/>
                          </a:solidFill>
                        </a:rPr>
                        <a:t>5.0</a:t>
                      </a:r>
                      <a:endParaRPr lang="en-US" sz="3200" baseline="0" dirty="0">
                        <a:solidFill>
                          <a:schemeClr val="tx1"/>
                        </a:solidFill>
                      </a:endParaRPr>
                    </a:p>
                  </a:txBody>
                  <a:tcPr/>
                </a:tc>
              </a:tr>
            </a:tbl>
          </a:graphicData>
        </a:graphic>
      </p:graphicFrame>
      <p:sp>
        <p:nvSpPr>
          <p:cNvPr id="6" name="Slide Number Placeholder 5"/>
          <p:cNvSpPr>
            <a:spLocks noGrp="1"/>
          </p:cNvSpPr>
          <p:nvPr>
            <p:ph type="sldNum" sz="quarter" idx="4"/>
          </p:nvPr>
        </p:nvSpPr>
        <p:spPr/>
        <p:txBody>
          <a:bodyPr/>
          <a:lstStyle/>
          <a:p>
            <a:fld id="{588EA96B-C2DA-2541-8C36-07C0423CCA43}" type="slidenum">
              <a:rPr lang="en-US" smtClean="0"/>
              <a:pPr/>
              <a:t>7</a:t>
            </a:fld>
            <a:endParaRPr lang="en-US" dirty="0"/>
          </a:p>
        </p:txBody>
      </p:sp>
    </p:spTree>
    <p:extLst>
      <p:ext uri="{BB962C8B-B14F-4D97-AF65-F5344CB8AC3E}">
        <p14:creationId xmlns:p14="http://schemas.microsoft.com/office/powerpoint/2010/main" val="39250896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9" name="Rectangle 17"/>
          <p:cNvSpPr>
            <a:spLocks noGrp="1" noChangeArrowheads="1"/>
          </p:cNvSpPr>
          <p:nvPr>
            <p:ph type="title" idx="4294967295"/>
          </p:nvPr>
        </p:nvSpPr>
        <p:spPr>
          <a:xfrm>
            <a:off x="977900" y="0"/>
            <a:ext cx="11049000" cy="977900"/>
          </a:xfrm>
          <a:prstGeom prst="rect">
            <a:avLst/>
          </a:prstGeom>
        </p:spPr>
        <p:txBody>
          <a:bodyPr/>
          <a:lstStyle/>
          <a:p>
            <a:r>
              <a:rPr lang="en-US" altLang="en-US" dirty="0" smtClean="0"/>
              <a:t>Speed Testing SST engine</a:t>
            </a:r>
            <a:endParaRPr lang="en-US" altLang="en-US" dirty="0"/>
          </a:p>
        </p:txBody>
      </p:sp>
      <p:sp>
        <p:nvSpPr>
          <p:cNvPr id="2" name="Content Placeholder 1"/>
          <p:cNvSpPr>
            <a:spLocks noGrp="1"/>
          </p:cNvSpPr>
          <p:nvPr>
            <p:ph idx="1"/>
          </p:nvPr>
        </p:nvSpPr>
        <p:spPr>
          <a:xfrm>
            <a:off x="1385636" y="1121778"/>
            <a:ext cx="11049000" cy="7924800"/>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Between 2 nodes in our INDRA test lab, 100Gb </a:t>
            </a:r>
            <a:r>
              <a:rPr lang="en-US" dirty="0" err="1" smtClean="0"/>
              <a:t>ethernet</a:t>
            </a:r>
            <a:r>
              <a:rPr lang="en-US" dirty="0" smtClean="0"/>
              <a:t>, sending </a:t>
            </a:r>
            <a:r>
              <a:rPr lang="en-US" dirty="0"/>
              <a:t>4</a:t>
            </a:r>
            <a:r>
              <a:rPr lang="en-US" dirty="0" smtClean="0"/>
              <a:t>MB byte arrays: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31324619"/>
              </p:ext>
            </p:extLst>
          </p:nvPr>
        </p:nvGraphicFramePr>
        <p:xfrm>
          <a:off x="2015066" y="3098800"/>
          <a:ext cx="8669868" cy="4660053"/>
        </p:xfrm>
        <a:graphic>
          <a:graphicData uri="http://schemas.openxmlformats.org/drawingml/2006/table">
            <a:tbl>
              <a:tblPr firstRow="1" bandRow="1">
                <a:tableStyleId>{21E4AEA4-8DFA-4A89-87EB-49C32662AFE0}</a:tableStyleId>
              </a:tblPr>
              <a:tblGrid>
                <a:gridCol w="2370668"/>
                <a:gridCol w="2082800"/>
                <a:gridCol w="2048933"/>
                <a:gridCol w="2167467"/>
              </a:tblGrid>
              <a:tr h="1185333">
                <a:tc>
                  <a:txBody>
                    <a:bodyPr/>
                    <a:lstStyle/>
                    <a:p>
                      <a:r>
                        <a:rPr lang="en-US" sz="3200" baseline="0" dirty="0" smtClean="0"/>
                        <a:t>Software Package</a:t>
                      </a:r>
                      <a:endParaRPr lang="en-US" sz="3200" baseline="0" dirty="0">
                        <a:solidFill>
                          <a:schemeClr val="tx1"/>
                        </a:solidFill>
                      </a:endParaRPr>
                    </a:p>
                  </a:txBody>
                  <a:tcPr/>
                </a:tc>
                <a:tc>
                  <a:txBody>
                    <a:bodyPr/>
                    <a:lstStyle/>
                    <a:p>
                      <a:r>
                        <a:rPr lang="en-US" sz="3200" baseline="0" dirty="0" smtClean="0">
                          <a:solidFill>
                            <a:schemeClr val="bg1"/>
                          </a:solidFill>
                        </a:rPr>
                        <a:t># Readers</a:t>
                      </a:r>
                      <a:endParaRPr lang="en-US" sz="3200" baseline="0" dirty="0">
                        <a:solidFill>
                          <a:schemeClr val="bg1"/>
                        </a:solidFill>
                      </a:endParaRPr>
                    </a:p>
                  </a:txBody>
                  <a:tcPr/>
                </a:tc>
                <a:tc>
                  <a:txBody>
                    <a:bodyPr/>
                    <a:lstStyle/>
                    <a:p>
                      <a:r>
                        <a:rPr lang="en-US" sz="3200" baseline="0" dirty="0" smtClean="0">
                          <a:solidFill>
                            <a:schemeClr val="bg1"/>
                          </a:solidFill>
                        </a:rPr>
                        <a:t># Writers</a:t>
                      </a:r>
                      <a:endParaRPr lang="en-US" sz="3200" baseline="0" dirty="0">
                        <a:solidFill>
                          <a:schemeClr val="bg1"/>
                        </a:solidFill>
                      </a:endParaRPr>
                    </a:p>
                  </a:txBody>
                  <a:tcPr/>
                </a:tc>
                <a:tc>
                  <a:txBody>
                    <a:bodyPr/>
                    <a:lstStyle/>
                    <a:p>
                      <a:r>
                        <a:rPr lang="en-US" sz="3200" baseline="0" dirty="0" smtClean="0"/>
                        <a:t>Data Rate (</a:t>
                      </a:r>
                      <a:r>
                        <a:rPr lang="en-US" sz="3200" baseline="0" dirty="0" err="1" smtClean="0"/>
                        <a:t>GBytes</a:t>
                      </a:r>
                      <a:r>
                        <a:rPr lang="en-US" sz="3200" baseline="0" dirty="0" smtClean="0"/>
                        <a:t>/s)</a:t>
                      </a:r>
                      <a:endParaRPr lang="en-US" sz="3200" baseline="0" dirty="0">
                        <a:solidFill>
                          <a:schemeClr val="tx1"/>
                        </a:solidFill>
                      </a:endParaRPr>
                    </a:p>
                  </a:txBody>
                  <a:tcPr/>
                </a:tc>
              </a:tr>
              <a:tr h="370840">
                <a:tc>
                  <a:txBody>
                    <a:bodyPr/>
                    <a:lstStyle/>
                    <a:p>
                      <a:pPr algn="ctr"/>
                      <a:r>
                        <a:rPr lang="en-US" sz="3200" baseline="0" dirty="0" smtClean="0"/>
                        <a:t>ADIOS SST</a:t>
                      </a:r>
                      <a:endParaRPr lang="en-US" sz="3200" baseline="0" dirty="0">
                        <a:solidFill>
                          <a:schemeClr val="tx1"/>
                        </a:solidFill>
                      </a:endParaRPr>
                    </a:p>
                  </a:txBody>
                  <a:tcPr/>
                </a:tc>
                <a:tc>
                  <a:txBody>
                    <a:bodyPr/>
                    <a:lstStyle/>
                    <a:p>
                      <a:pPr algn="ctr"/>
                      <a:r>
                        <a:rPr lang="en-US" sz="3200" baseline="0" dirty="0" smtClean="0">
                          <a:solidFill>
                            <a:schemeClr val="tx1"/>
                          </a:solidFill>
                        </a:rPr>
                        <a:t>1</a:t>
                      </a:r>
                      <a:endParaRPr lang="en-US" sz="3200" baseline="0" dirty="0">
                        <a:solidFill>
                          <a:schemeClr val="tx1"/>
                        </a:solidFill>
                      </a:endParaRPr>
                    </a:p>
                  </a:txBody>
                  <a:tcPr/>
                </a:tc>
                <a:tc>
                  <a:txBody>
                    <a:bodyPr/>
                    <a:lstStyle/>
                    <a:p>
                      <a:pPr algn="ctr"/>
                      <a:r>
                        <a:rPr lang="en-US" sz="3200" baseline="0" dirty="0" smtClean="0">
                          <a:solidFill>
                            <a:schemeClr val="tx1"/>
                          </a:solidFill>
                        </a:rPr>
                        <a:t>1</a:t>
                      </a:r>
                      <a:endParaRPr lang="en-US" sz="3200" baseline="0" dirty="0">
                        <a:solidFill>
                          <a:schemeClr val="tx1"/>
                        </a:solidFill>
                      </a:endParaRPr>
                    </a:p>
                  </a:txBody>
                  <a:tcPr/>
                </a:tc>
                <a:tc>
                  <a:txBody>
                    <a:bodyPr/>
                    <a:lstStyle/>
                    <a:p>
                      <a:pPr algn="ctr"/>
                      <a:r>
                        <a:rPr lang="en-US" sz="3200" baseline="0" dirty="0" smtClean="0"/>
                        <a:t>1.4</a:t>
                      </a:r>
                      <a:endParaRPr lang="en-US" sz="3200" baseline="0" dirty="0">
                        <a:solidFill>
                          <a:schemeClr val="tx1"/>
                        </a:solidFill>
                      </a:endParaRPr>
                    </a:p>
                  </a:txBody>
                  <a:tcPr/>
                </a:tc>
              </a:tr>
              <a:tr h="370840">
                <a:tc>
                  <a:txBody>
                    <a:bodyPr/>
                    <a:lstStyle/>
                    <a:p>
                      <a:pPr algn="ctr"/>
                      <a:r>
                        <a:rPr lang="en-US" sz="3200" baseline="0" dirty="0" smtClean="0">
                          <a:solidFill>
                            <a:schemeClr val="tx1"/>
                          </a:solidFill>
                        </a:rPr>
                        <a:t>“</a:t>
                      </a:r>
                      <a:endParaRPr lang="en-US" sz="3200" baseline="0" dirty="0">
                        <a:solidFill>
                          <a:schemeClr val="tx1"/>
                        </a:solidFill>
                      </a:endParaRPr>
                    </a:p>
                  </a:txBody>
                  <a:tcPr/>
                </a:tc>
                <a:tc>
                  <a:txBody>
                    <a:bodyPr/>
                    <a:lstStyle/>
                    <a:p>
                      <a:pPr algn="ctr"/>
                      <a:r>
                        <a:rPr lang="en-US" sz="3200" baseline="0" dirty="0" smtClean="0">
                          <a:solidFill>
                            <a:schemeClr val="tx1"/>
                          </a:solidFill>
                        </a:rPr>
                        <a:t>2</a:t>
                      </a:r>
                      <a:endParaRPr lang="en-US" sz="3200" baseline="0" dirty="0">
                        <a:solidFill>
                          <a:schemeClr val="tx1"/>
                        </a:solidFill>
                      </a:endParaRPr>
                    </a:p>
                  </a:txBody>
                  <a:tcPr/>
                </a:tc>
                <a:tc>
                  <a:txBody>
                    <a:bodyPr/>
                    <a:lstStyle/>
                    <a:p>
                      <a:pPr algn="ctr"/>
                      <a:r>
                        <a:rPr lang="en-US" sz="3200" baseline="0" dirty="0" smtClean="0">
                          <a:solidFill>
                            <a:schemeClr val="tx1"/>
                          </a:solidFill>
                        </a:rPr>
                        <a:t>1</a:t>
                      </a:r>
                      <a:endParaRPr lang="en-US" sz="3200" baseline="0" dirty="0">
                        <a:solidFill>
                          <a:schemeClr val="tx1"/>
                        </a:solidFill>
                      </a:endParaRPr>
                    </a:p>
                  </a:txBody>
                  <a:tcPr/>
                </a:tc>
                <a:tc>
                  <a:txBody>
                    <a:bodyPr/>
                    <a:lstStyle/>
                    <a:p>
                      <a:pPr algn="ctr"/>
                      <a:r>
                        <a:rPr lang="en-US" sz="3200" baseline="0" dirty="0" smtClean="0">
                          <a:solidFill>
                            <a:schemeClr val="tx1"/>
                          </a:solidFill>
                        </a:rPr>
                        <a:t>2.0</a:t>
                      </a:r>
                      <a:endParaRPr lang="en-US" sz="3200" baseline="0" dirty="0">
                        <a:solidFill>
                          <a:schemeClr val="tx1"/>
                        </a:solidFill>
                      </a:endParaRPr>
                    </a:p>
                  </a:txBody>
                  <a:tcPr/>
                </a:tc>
              </a:tr>
              <a:tr h="370840">
                <a:tc>
                  <a:txBody>
                    <a:bodyPr/>
                    <a:lstStyle/>
                    <a:p>
                      <a:pPr algn="ctr"/>
                      <a:r>
                        <a:rPr lang="en-US" sz="3200" baseline="0" dirty="0" smtClean="0">
                          <a:solidFill>
                            <a:schemeClr val="tx1"/>
                          </a:solidFill>
                        </a:rPr>
                        <a:t>“</a:t>
                      </a:r>
                      <a:endParaRPr lang="en-US" sz="3200" baseline="0" dirty="0">
                        <a:solidFill>
                          <a:schemeClr val="tx1"/>
                        </a:solidFill>
                      </a:endParaRPr>
                    </a:p>
                  </a:txBody>
                  <a:tcPr/>
                </a:tc>
                <a:tc>
                  <a:txBody>
                    <a:bodyPr/>
                    <a:lstStyle/>
                    <a:p>
                      <a:pPr algn="ctr"/>
                      <a:r>
                        <a:rPr lang="en-US" sz="3200" baseline="0" dirty="0" smtClean="0">
                          <a:solidFill>
                            <a:schemeClr val="tx1"/>
                          </a:solidFill>
                        </a:rPr>
                        <a:t>3</a:t>
                      </a:r>
                      <a:endParaRPr lang="en-US" sz="3200" baseline="0" dirty="0">
                        <a:solidFill>
                          <a:schemeClr val="tx1"/>
                        </a:solidFill>
                      </a:endParaRPr>
                    </a:p>
                  </a:txBody>
                  <a:tcPr/>
                </a:tc>
                <a:tc>
                  <a:txBody>
                    <a:bodyPr/>
                    <a:lstStyle/>
                    <a:p>
                      <a:pPr algn="ctr"/>
                      <a:r>
                        <a:rPr lang="en-US" sz="3200" baseline="0" dirty="0" smtClean="0">
                          <a:solidFill>
                            <a:schemeClr val="tx1"/>
                          </a:solidFill>
                        </a:rPr>
                        <a:t>1</a:t>
                      </a:r>
                      <a:endParaRPr lang="en-US" sz="3200" baseline="0" dirty="0">
                        <a:solidFill>
                          <a:schemeClr val="tx1"/>
                        </a:solidFill>
                      </a:endParaRPr>
                    </a:p>
                  </a:txBody>
                  <a:tcPr/>
                </a:tc>
                <a:tc>
                  <a:txBody>
                    <a:bodyPr/>
                    <a:lstStyle/>
                    <a:p>
                      <a:pPr algn="ctr"/>
                      <a:r>
                        <a:rPr lang="en-US" sz="3200" baseline="0" dirty="0" smtClean="0">
                          <a:solidFill>
                            <a:schemeClr val="tx1"/>
                          </a:solidFill>
                        </a:rPr>
                        <a:t>2.6</a:t>
                      </a:r>
                      <a:endParaRPr lang="en-US" sz="3200" baseline="0" dirty="0">
                        <a:solidFill>
                          <a:schemeClr val="tx1"/>
                        </a:solidFill>
                      </a:endParaRPr>
                    </a:p>
                  </a:txBody>
                  <a:tcPr/>
                </a:tc>
              </a:tr>
              <a:tr h="370840">
                <a:tc>
                  <a:txBody>
                    <a:bodyPr/>
                    <a:lstStyle/>
                    <a:p>
                      <a:pPr algn="ctr"/>
                      <a:r>
                        <a:rPr lang="en-US" sz="3200" baseline="0" dirty="0" smtClean="0"/>
                        <a:t>JLAB blaster</a:t>
                      </a:r>
                      <a:endParaRPr lang="en-US" sz="3200" baseline="0" dirty="0">
                        <a:solidFill>
                          <a:schemeClr val="tx1"/>
                        </a:solidFill>
                      </a:endParaRPr>
                    </a:p>
                  </a:txBody>
                  <a:tcPr/>
                </a:tc>
                <a:tc>
                  <a:txBody>
                    <a:bodyPr/>
                    <a:lstStyle/>
                    <a:p>
                      <a:pPr algn="ctr"/>
                      <a:r>
                        <a:rPr lang="en-US" sz="3200" baseline="0" dirty="0" smtClean="0">
                          <a:solidFill>
                            <a:schemeClr val="tx1"/>
                          </a:solidFill>
                        </a:rPr>
                        <a:t>1</a:t>
                      </a:r>
                      <a:endParaRPr lang="en-US" sz="3200" baseline="0" dirty="0">
                        <a:solidFill>
                          <a:schemeClr val="tx1"/>
                        </a:solidFill>
                      </a:endParaRPr>
                    </a:p>
                  </a:txBody>
                  <a:tcPr/>
                </a:tc>
                <a:tc>
                  <a:txBody>
                    <a:bodyPr/>
                    <a:lstStyle/>
                    <a:p>
                      <a:pPr algn="ctr"/>
                      <a:r>
                        <a:rPr lang="en-US" sz="3200" baseline="0" dirty="0" smtClean="0">
                          <a:solidFill>
                            <a:schemeClr val="tx1"/>
                          </a:solidFill>
                        </a:rPr>
                        <a:t>1</a:t>
                      </a:r>
                      <a:endParaRPr lang="en-US" sz="3200" baseline="0" dirty="0">
                        <a:solidFill>
                          <a:schemeClr val="tx1"/>
                        </a:solidFill>
                      </a:endParaRPr>
                    </a:p>
                  </a:txBody>
                  <a:tcPr/>
                </a:tc>
                <a:tc>
                  <a:txBody>
                    <a:bodyPr/>
                    <a:lstStyle/>
                    <a:p>
                      <a:pPr algn="ctr"/>
                      <a:r>
                        <a:rPr lang="en-US" sz="3200" baseline="0" dirty="0" smtClean="0"/>
                        <a:t>5.0</a:t>
                      </a:r>
                      <a:endParaRPr lang="en-US" sz="3200" baseline="0" dirty="0">
                        <a:solidFill>
                          <a:schemeClr val="tx1"/>
                        </a:solidFill>
                      </a:endParaRPr>
                    </a:p>
                  </a:txBody>
                  <a:tcPr/>
                </a:tc>
              </a:tr>
              <a:tr h="370840">
                <a:tc>
                  <a:txBody>
                    <a:bodyPr/>
                    <a:lstStyle/>
                    <a:p>
                      <a:pPr algn="ctr"/>
                      <a:r>
                        <a:rPr lang="en-US" sz="3200" baseline="0" dirty="0" smtClean="0">
                          <a:solidFill>
                            <a:schemeClr val="tx1"/>
                          </a:solidFill>
                        </a:rPr>
                        <a:t>“</a:t>
                      </a:r>
                      <a:endParaRPr lang="en-US" sz="3200" baseline="0" dirty="0">
                        <a:solidFill>
                          <a:schemeClr val="tx1"/>
                        </a:solidFill>
                      </a:endParaRPr>
                    </a:p>
                  </a:txBody>
                  <a:tcPr/>
                </a:tc>
                <a:tc>
                  <a:txBody>
                    <a:bodyPr/>
                    <a:lstStyle/>
                    <a:p>
                      <a:pPr algn="ctr"/>
                      <a:r>
                        <a:rPr lang="en-US" sz="3200" baseline="0" dirty="0" smtClean="0">
                          <a:solidFill>
                            <a:schemeClr val="tx1"/>
                          </a:solidFill>
                        </a:rPr>
                        <a:t>1</a:t>
                      </a:r>
                      <a:endParaRPr lang="en-US" sz="3200" baseline="0" dirty="0">
                        <a:solidFill>
                          <a:schemeClr val="tx1"/>
                        </a:solidFill>
                      </a:endParaRPr>
                    </a:p>
                  </a:txBody>
                  <a:tcPr/>
                </a:tc>
                <a:tc>
                  <a:txBody>
                    <a:bodyPr/>
                    <a:lstStyle/>
                    <a:p>
                      <a:pPr algn="ctr"/>
                      <a:r>
                        <a:rPr lang="en-US" sz="3200" baseline="0" dirty="0" smtClean="0">
                          <a:solidFill>
                            <a:schemeClr val="tx1"/>
                          </a:solidFill>
                        </a:rPr>
                        <a:t>2</a:t>
                      </a:r>
                      <a:endParaRPr lang="en-US" sz="3200" baseline="0" dirty="0">
                        <a:solidFill>
                          <a:schemeClr val="tx1"/>
                        </a:solidFill>
                      </a:endParaRPr>
                    </a:p>
                  </a:txBody>
                  <a:tcPr/>
                </a:tc>
                <a:tc>
                  <a:txBody>
                    <a:bodyPr/>
                    <a:lstStyle/>
                    <a:p>
                      <a:pPr algn="ctr"/>
                      <a:r>
                        <a:rPr lang="en-US" sz="3200" baseline="0" dirty="0" smtClean="0">
                          <a:solidFill>
                            <a:schemeClr val="tx1"/>
                          </a:solidFill>
                        </a:rPr>
                        <a:t>7.6</a:t>
                      </a:r>
                      <a:endParaRPr lang="en-US" sz="3200" baseline="0" dirty="0">
                        <a:solidFill>
                          <a:schemeClr val="tx1"/>
                        </a:solidFill>
                      </a:endParaRPr>
                    </a:p>
                  </a:txBody>
                  <a:tcPr/>
                </a:tc>
              </a:tr>
              <a:tr h="370840">
                <a:tc>
                  <a:txBody>
                    <a:bodyPr/>
                    <a:lstStyle/>
                    <a:p>
                      <a:pPr algn="ctr"/>
                      <a:r>
                        <a:rPr lang="en-US" sz="3200" baseline="0" dirty="0" smtClean="0">
                          <a:solidFill>
                            <a:schemeClr val="tx1"/>
                          </a:solidFill>
                        </a:rPr>
                        <a:t>“</a:t>
                      </a:r>
                      <a:endParaRPr lang="en-US" sz="3200" baseline="0" dirty="0">
                        <a:solidFill>
                          <a:schemeClr val="tx1"/>
                        </a:solidFill>
                      </a:endParaRPr>
                    </a:p>
                  </a:txBody>
                  <a:tcPr/>
                </a:tc>
                <a:tc>
                  <a:txBody>
                    <a:bodyPr/>
                    <a:lstStyle/>
                    <a:p>
                      <a:pPr algn="ctr"/>
                      <a:r>
                        <a:rPr lang="en-US" sz="3200" baseline="0" dirty="0" smtClean="0">
                          <a:solidFill>
                            <a:schemeClr val="tx1"/>
                          </a:solidFill>
                        </a:rPr>
                        <a:t>1</a:t>
                      </a:r>
                      <a:endParaRPr lang="en-US" sz="3200" baseline="0" dirty="0">
                        <a:solidFill>
                          <a:schemeClr val="tx1"/>
                        </a:solidFill>
                      </a:endParaRPr>
                    </a:p>
                  </a:txBody>
                  <a:tcPr/>
                </a:tc>
                <a:tc>
                  <a:txBody>
                    <a:bodyPr/>
                    <a:lstStyle/>
                    <a:p>
                      <a:pPr algn="ctr"/>
                      <a:r>
                        <a:rPr lang="en-US" sz="3200" baseline="0" dirty="0" smtClean="0">
                          <a:solidFill>
                            <a:schemeClr val="tx1"/>
                          </a:solidFill>
                        </a:rPr>
                        <a:t>3</a:t>
                      </a:r>
                      <a:endParaRPr lang="en-US" sz="3200" baseline="0" dirty="0">
                        <a:solidFill>
                          <a:schemeClr val="tx1"/>
                        </a:solidFill>
                      </a:endParaRPr>
                    </a:p>
                  </a:txBody>
                  <a:tcPr/>
                </a:tc>
                <a:tc>
                  <a:txBody>
                    <a:bodyPr/>
                    <a:lstStyle/>
                    <a:p>
                      <a:pPr algn="ctr"/>
                      <a:r>
                        <a:rPr lang="en-US" sz="3200" baseline="0" dirty="0" smtClean="0">
                          <a:solidFill>
                            <a:schemeClr val="tx1"/>
                          </a:solidFill>
                        </a:rPr>
                        <a:t>8.8</a:t>
                      </a:r>
                      <a:endParaRPr lang="en-US" sz="3200" baseline="0" dirty="0">
                        <a:solidFill>
                          <a:schemeClr val="tx1"/>
                        </a:solidFill>
                      </a:endParaRPr>
                    </a:p>
                  </a:txBody>
                  <a:tcPr/>
                </a:tc>
              </a:tr>
            </a:tbl>
          </a:graphicData>
        </a:graphic>
      </p:graphicFrame>
      <p:sp>
        <p:nvSpPr>
          <p:cNvPr id="6" name="Slide Number Placeholder 5"/>
          <p:cNvSpPr>
            <a:spLocks noGrp="1"/>
          </p:cNvSpPr>
          <p:nvPr>
            <p:ph type="sldNum" sz="quarter" idx="4"/>
          </p:nvPr>
        </p:nvSpPr>
        <p:spPr/>
        <p:txBody>
          <a:bodyPr/>
          <a:lstStyle/>
          <a:p>
            <a:fld id="{588EA96B-C2DA-2541-8C36-07C0423CCA43}" type="slidenum">
              <a:rPr lang="en-US" smtClean="0"/>
              <a:pPr/>
              <a:t>8</a:t>
            </a:fld>
            <a:endParaRPr lang="en-US" dirty="0"/>
          </a:p>
        </p:txBody>
      </p:sp>
    </p:spTree>
    <p:extLst>
      <p:ext uri="{BB962C8B-B14F-4D97-AF65-F5344CB8AC3E}">
        <p14:creationId xmlns:p14="http://schemas.microsoft.com/office/powerpoint/2010/main" val="124015366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9" name="Rectangle 17"/>
          <p:cNvSpPr>
            <a:spLocks noGrp="1" noChangeArrowheads="1"/>
          </p:cNvSpPr>
          <p:nvPr>
            <p:ph type="title" idx="4294967295"/>
          </p:nvPr>
        </p:nvSpPr>
        <p:spPr>
          <a:xfrm>
            <a:off x="977900" y="0"/>
            <a:ext cx="11049000" cy="977900"/>
          </a:xfrm>
          <a:prstGeom prst="rect">
            <a:avLst/>
          </a:prstGeom>
        </p:spPr>
        <p:txBody>
          <a:bodyPr/>
          <a:lstStyle/>
          <a:p>
            <a:r>
              <a:rPr lang="en-US" altLang="en-US" dirty="0" smtClean="0"/>
              <a:t>Speed Testing SST engine</a:t>
            </a:r>
            <a:endParaRPr lang="en-US" altLang="en-US" dirty="0"/>
          </a:p>
        </p:txBody>
      </p:sp>
      <p:sp>
        <p:nvSpPr>
          <p:cNvPr id="2" name="Content Placeholder 1"/>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Main reason for the poor network performance is the large amount of handshaking under the ADIOS hood. The writer sends metadata about what it’s going to send. The reader asks for specific kinds of data. This slows things down.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indent="0" fontAlgn="auto">
              <a:spcBef>
                <a:spcPts val="0"/>
              </a:spcBef>
              <a:spcAft>
                <a:spcPts val="0"/>
              </a:spcAft>
              <a:buSzTx/>
              <a:buNone/>
              <a:defRPr/>
            </a:pPr>
            <a:r>
              <a:rPr lang="en-US" dirty="0" smtClean="0"/>
              <a:t>RDMA </a:t>
            </a:r>
            <a:r>
              <a:rPr lang="en-US" dirty="0"/>
              <a:t>and MPI-based transports </a:t>
            </a:r>
            <a:r>
              <a:rPr lang="en-US" dirty="0" smtClean="0"/>
              <a:t>are the high performance focus </a:t>
            </a:r>
            <a:r>
              <a:rPr lang="en-US" dirty="0"/>
              <a:t>of </a:t>
            </a:r>
            <a:r>
              <a:rPr lang="en-US" dirty="0" smtClean="0"/>
              <a:t>ADIOS.</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sp>
        <p:nvSpPr>
          <p:cNvPr id="3" name="Slide Number Placeholder 2"/>
          <p:cNvSpPr>
            <a:spLocks noGrp="1"/>
          </p:cNvSpPr>
          <p:nvPr>
            <p:ph type="sldNum" sz="quarter" idx="4"/>
          </p:nvPr>
        </p:nvSpPr>
        <p:spPr/>
        <p:txBody>
          <a:bodyPr/>
          <a:lstStyle/>
          <a:p>
            <a:fld id="{588EA96B-C2DA-2541-8C36-07C0423CCA43}" type="slidenum">
              <a:rPr lang="en-US" smtClean="0"/>
              <a:pPr/>
              <a:t>9</a:t>
            </a:fld>
            <a:endParaRPr lang="en-US" dirty="0"/>
          </a:p>
        </p:txBody>
      </p:sp>
    </p:spTree>
    <p:extLst>
      <p:ext uri="{BB962C8B-B14F-4D97-AF65-F5344CB8AC3E}">
        <p14:creationId xmlns:p14="http://schemas.microsoft.com/office/powerpoint/2010/main" val="167150752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ody">
  <a:themeElements>
    <a:clrScheme name="Bo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ody">
      <a:majorFont>
        <a:latin typeface="Times"/>
        <a:ea typeface="ヒラギノ明朝 ProN W6"/>
        <a:cs typeface="ヒラギノ明朝 ProN W6"/>
      </a:majorFont>
      <a:minorFont>
        <a:latin typeface="Times"/>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defRPr>
        </a:defPPr>
      </a:lstStyle>
    </a:spDef>
    <a:lnDef>
      <a:spPr bwMode="auto">
        <a:xfrm>
          <a:off x="0" y="0"/>
          <a:ext cx="1" cy="1"/>
        </a:xfrm>
        <a:custGeom>
          <a:avLst/>
          <a:gdLst/>
          <a:ahLst/>
          <a:cxnLst/>
          <a:rect l="0" t="0" r="0" b="0"/>
          <a:pathLst/>
        </a:custGeom>
        <a:solidFill>
          <a:srgbClr val="BBE0E3"/>
        </a:solidFill>
        <a:ln w="127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400" b="0" i="0" u="none" strike="noStrike" cap="none" normalizeH="0" baseline="0">
            <a:ln>
              <a:noFill/>
            </a:ln>
            <a:solidFill>
              <a:srgbClr val="000000"/>
            </a:solidFill>
            <a:effectLst/>
            <a:latin typeface="Times" charset="0"/>
            <a:ea typeface="ヒラギノ明朝 ProN W3" charset="0"/>
            <a:cs typeface="ヒラギノ明朝 ProN W3" charset="0"/>
            <a:sym typeface="Times" charset="0"/>
          </a:defRPr>
        </a:defPPr>
      </a:lstStyle>
    </a:lnDef>
  </a:objectDefaults>
  <a:extraClrSchemeLst>
    <a:extraClrScheme>
      <a:clrScheme name="Bod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76f803b-ed7a-4b3b-94ec-91db6dfb9d2b">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F94B5E752AD14BA954CE1EE1100B81" ma:contentTypeVersion="8" ma:contentTypeDescription="Create a new document." ma:contentTypeScope="" ma:versionID="530548a4e2d195de6916e3ef2ea17f69">
  <xsd:schema xmlns:xsd="http://www.w3.org/2001/XMLSchema" xmlns:xs="http://www.w3.org/2001/XMLSchema" xmlns:p="http://schemas.microsoft.com/office/2006/metadata/properties" xmlns:ns2="498e92e6-99d6-4f88-b2c8-d0033c1a14dd" xmlns:ns3="376f803b-ed7a-4b3b-94ec-91db6dfb9d2b" targetNamespace="http://schemas.microsoft.com/office/2006/metadata/properties" ma:root="true" ma:fieldsID="d5e626d43269b3031db4bc526a182e90" ns2:_="" ns3:_="">
    <xsd:import namespace="498e92e6-99d6-4f88-b2c8-d0033c1a14dd"/>
    <xsd:import namespace="376f803b-ed7a-4b3b-94ec-91db6dfb9d2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8e92e6-99d6-4f88-b2c8-d0033c1a14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6f803b-ed7a-4b3b-94ec-91db6dfb9d2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B32DFE-9E16-4A63-9720-4EE1ADFEC7F8}">
  <ds:schemaRefs>
    <ds:schemaRef ds:uri="http://schemas.microsoft.com/office/2006/metadata/properties"/>
    <ds:schemaRef ds:uri="http://schemas.microsoft.com/office/infopath/2007/PartnerControls"/>
    <ds:schemaRef ds:uri="376f803b-ed7a-4b3b-94ec-91db6dfb9d2b"/>
  </ds:schemaRefs>
</ds:datastoreItem>
</file>

<file path=customXml/itemProps2.xml><?xml version="1.0" encoding="utf-8"?>
<ds:datastoreItem xmlns:ds="http://schemas.openxmlformats.org/officeDocument/2006/customXml" ds:itemID="{254C34C2-B4F4-440B-8469-153563832F92}">
  <ds:schemaRefs>
    <ds:schemaRef ds:uri="http://schemas.microsoft.com/sharepoint/v3/contenttype/forms"/>
  </ds:schemaRefs>
</ds:datastoreItem>
</file>

<file path=customXml/itemProps3.xml><?xml version="1.0" encoding="utf-8"?>
<ds:datastoreItem xmlns:ds="http://schemas.openxmlformats.org/officeDocument/2006/customXml" ds:itemID="{F1D579BC-0EF9-4DAE-BBAF-FD1DF377F7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8e92e6-99d6-4f88-b2c8-d0033c1a14dd"/>
    <ds:schemaRef ds:uri="376f803b-ed7a-4b3b-94ec-91db6dfb9d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10852</TotalTime>
  <Words>690</Words>
  <Application>Microsoft Macintosh PowerPoint</Application>
  <PresentationFormat>Custom</PresentationFormat>
  <Paragraphs>210</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Times</vt:lpstr>
      <vt:lpstr>ヒラギノ明朝 ProN W3</vt:lpstr>
      <vt:lpstr>ヒラギノ明朝 ProN W6</vt:lpstr>
      <vt:lpstr>Arial</vt:lpstr>
      <vt:lpstr>Body</vt:lpstr>
      <vt:lpstr>ADIOS and Transport Protocols for Streaming RO</vt:lpstr>
      <vt:lpstr>Introduction</vt:lpstr>
      <vt:lpstr>Considerations </vt:lpstr>
      <vt:lpstr>ADIOS  (ADaptable I/O System) ver 2</vt:lpstr>
      <vt:lpstr>ADIOS2 Capabilities</vt:lpstr>
      <vt:lpstr>ADIOS writer code</vt:lpstr>
      <vt:lpstr>Speed Testing SST engine</vt:lpstr>
      <vt:lpstr>Speed Testing SST engine</vt:lpstr>
      <vt:lpstr>Speed Testing SST engine</vt:lpstr>
      <vt:lpstr>ADIOS</vt:lpstr>
      <vt:lpstr>A Word on Wire Data Format out of Front End</vt:lpstr>
      <vt:lpstr>Conclusion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Data Acquisition Techniques and Applications</dc:title>
  <dc:creator>Graham Heyes</dc:creator>
  <cp:lastModifiedBy>Carl Timmer</cp:lastModifiedBy>
  <cp:revision>220</cp:revision>
  <cp:lastPrinted>2018-01-26T15:04:46Z</cp:lastPrinted>
  <dcterms:created xsi:type="dcterms:W3CDTF">2017-12-18T13:26:21Z</dcterms:created>
  <dcterms:modified xsi:type="dcterms:W3CDTF">2020-05-13T20:15:26Z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0x010100C8F94B5E752AD14BA954CE1EE1100B81</vt:lpwstr>
  </property>
  <property fmtid="{D5CDD505-2E9C-101B-9397-08002B2CF9AE}" pid="3" name="Order">
    <vt:r8>1601500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