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9" r:id="rId2"/>
  </p:sldMasterIdLst>
  <p:notesMasterIdLst>
    <p:notesMasterId r:id="rId34"/>
  </p:notesMasterIdLst>
  <p:sldIdLst>
    <p:sldId id="256" r:id="rId3"/>
    <p:sldId id="266" r:id="rId4"/>
    <p:sldId id="299" r:id="rId5"/>
    <p:sldId id="267" r:id="rId6"/>
    <p:sldId id="359" r:id="rId7"/>
    <p:sldId id="300" r:id="rId8"/>
    <p:sldId id="297" r:id="rId9"/>
    <p:sldId id="298" r:id="rId10"/>
    <p:sldId id="307" r:id="rId11"/>
    <p:sldId id="360" r:id="rId12"/>
    <p:sldId id="362" r:id="rId13"/>
    <p:sldId id="304" r:id="rId14"/>
    <p:sldId id="306" r:id="rId15"/>
    <p:sldId id="327" r:id="rId16"/>
    <p:sldId id="363" r:id="rId17"/>
    <p:sldId id="366" r:id="rId18"/>
    <p:sldId id="337" r:id="rId19"/>
    <p:sldId id="338" r:id="rId20"/>
    <p:sldId id="354" r:id="rId21"/>
    <p:sldId id="341" r:id="rId22"/>
    <p:sldId id="342" r:id="rId23"/>
    <p:sldId id="347" r:id="rId24"/>
    <p:sldId id="348" r:id="rId25"/>
    <p:sldId id="355" r:id="rId26"/>
    <p:sldId id="367" r:id="rId27"/>
    <p:sldId id="368" r:id="rId28"/>
    <p:sldId id="369" r:id="rId29"/>
    <p:sldId id="370" r:id="rId30"/>
    <p:sldId id="373" r:id="rId31"/>
    <p:sldId id="372" r:id="rId32"/>
    <p:sldId id="37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831"/>
    <a:srgbClr val="AB2E9D"/>
    <a:srgbClr val="009F4A"/>
    <a:srgbClr val="AE0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13" autoAdjust="0"/>
    <p:restoredTop sz="96291" autoAdjust="0"/>
  </p:normalViewPr>
  <p:slideViewPr>
    <p:cSldViewPr snapToGrid="0" snapToObjects="1">
      <p:cViewPr>
        <p:scale>
          <a:sx n="120" d="100"/>
          <a:sy n="120" d="100"/>
        </p:scale>
        <p:origin x="110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3/25/20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4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226" y="1745944"/>
            <a:ext cx="4060995" cy="3184812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solidFill>
                  <a:srgbClr val="AE0A24"/>
                </a:solidFill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226" y="700391"/>
            <a:ext cx="8482279" cy="4575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March 25, 2020</a:t>
            </a:fld>
            <a:endParaRPr lang="en-US" dirty="0"/>
          </a:p>
        </p:txBody>
      </p:sp>
      <p:pic>
        <p:nvPicPr>
          <p:cNvPr id="13" name="Picture 12" descr="CLAS-color-low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26" y="6097964"/>
            <a:ext cx="1421674" cy="760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 descr="CLAS-color-low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26" y="6097964"/>
            <a:ext cx="1421674" cy="760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86DBF-46B1-C648-AF41-59F377CAF3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91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86DBF-46B1-C648-AF41-59F377CAF3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B0558-02C2-AC47-80F8-57590229F8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D000F-FE71-2341-824E-B47916B174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3287-B84C-EB4A-9DC7-57090C1117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BCBB1-960D-B84D-A5D1-204A30D735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904B-F228-4546-B139-34AF8F71EA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4C79-226C-8A40-9E3B-F69B37A571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F6A1-534C-5745-8EF9-591230C42A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6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40863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354089"/>
            <a:ext cx="8464378" cy="4993659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LAS-color-lo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16" y="6387500"/>
            <a:ext cx="880084" cy="470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B593-375B-A445-9E24-2DA0DC8FB8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FD27-7A10-1F4B-AF3B-FD58F61C04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659B-1CE3-E846-A63B-795839E580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6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40863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354089"/>
            <a:ext cx="8464378" cy="4993659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"/>
              <a:t>Software release for RG-A cooking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LAS-color-lo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916" y="6387500"/>
            <a:ext cx="880084" cy="47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3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91443"/>
            <a:ext cx="4148781" cy="495630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1391443"/>
            <a:ext cx="4086997" cy="495630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CLAS-color-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16" y="6387500"/>
            <a:ext cx="880084" cy="470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72767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1372767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632697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 descr="CLAS-color-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16" y="6387500"/>
            <a:ext cx="880084" cy="470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CLAS-color-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16" y="6387500"/>
            <a:ext cx="880084" cy="470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23744" y="1372768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1372768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308920" y="3632698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54447"/>
            <a:ext cx="4148781" cy="499330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135444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96649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pic>
        <p:nvPicPr>
          <p:cNvPr id="12" name="Picture 11" descr="CLAS-color-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16" y="6387500"/>
            <a:ext cx="880084" cy="470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1354449"/>
            <a:ext cx="4148781" cy="49933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35444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96649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pic>
        <p:nvPicPr>
          <p:cNvPr id="12" name="Picture 11" descr="CLAS-color-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16" y="6387500"/>
            <a:ext cx="880084" cy="470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735421"/>
            <a:ext cx="4148781" cy="261232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735421"/>
            <a:ext cx="4148781" cy="261232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pic>
        <p:nvPicPr>
          <p:cNvPr id="13" name="Picture 12" descr="CLAS-color-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16" y="6387500"/>
            <a:ext cx="880084" cy="470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82106"/>
            <a:ext cx="4148781" cy="246532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1382106"/>
            <a:ext cx="4148781" cy="246532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pic>
        <p:nvPicPr>
          <p:cNvPr id="13" name="Picture 12" descr="CLAS-color-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16" y="6387500"/>
            <a:ext cx="880084" cy="470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March 25,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705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F769E-E7E5-8041-BE15-1702A7807F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0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s://youtu.be/My5z3XvhMUo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as12mon.jlab.org/rga/pass0/v2.2.5a/tlsummary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920" y="2729018"/>
            <a:ext cx="8037827" cy="2882184"/>
          </a:xfrm>
        </p:spPr>
        <p:txBody>
          <a:bodyPr/>
          <a:lstStyle/>
          <a:p>
            <a:r>
              <a:rPr lang="en-US" sz="2000" dirty="0" smtClean="0">
                <a:latin typeface="Avenir Book"/>
                <a:cs typeface="Avenir Book"/>
              </a:rPr>
              <a:t>CLAS </a:t>
            </a:r>
            <a:r>
              <a:rPr lang="mr-IN" sz="2000" dirty="0" smtClean="0">
                <a:latin typeface="Avenir Book"/>
                <a:cs typeface="Avenir Book"/>
              </a:rPr>
              <a:t>–</a:t>
            </a:r>
            <a:r>
              <a:rPr lang="en-US" sz="2000" dirty="0" smtClean="0">
                <a:latin typeface="Avenir Book"/>
                <a:cs typeface="Avenir Book"/>
              </a:rPr>
              <a:t> Collaboration</a:t>
            </a:r>
            <a:br>
              <a:rPr lang="en-US" sz="2000" dirty="0" smtClean="0">
                <a:latin typeface="Avenir Book"/>
                <a:cs typeface="Avenir Book"/>
              </a:rPr>
            </a:br>
            <a:r>
              <a:rPr lang="en-US" sz="2000" dirty="0" smtClean="0">
                <a:latin typeface="Avenir Book"/>
                <a:cs typeface="Avenir Book"/>
              </a:rPr>
              <a:t/>
            </a:r>
            <a:br>
              <a:rPr lang="en-US" sz="2000" dirty="0" smtClean="0">
                <a:latin typeface="Avenir Book"/>
                <a:cs typeface="Avenir Book"/>
              </a:rPr>
            </a:b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3920" y="577293"/>
            <a:ext cx="8482279" cy="753862"/>
          </a:xfrm>
          <a:noFill/>
        </p:spPr>
        <p:txBody>
          <a:bodyPr>
            <a:noAutofit/>
          </a:bodyPr>
          <a:lstStyle/>
          <a:p>
            <a:r>
              <a:rPr lang="en-US" sz="2800" b="1" dirty="0" smtClean="0"/>
              <a:t>RGA  </a:t>
            </a:r>
            <a:r>
              <a:rPr lang="mr-IN" sz="2800" b="1" dirty="0"/>
              <a:t>– </a:t>
            </a:r>
            <a:r>
              <a:rPr lang="en-US" sz="2800" b="1" dirty="0"/>
              <a:t> </a:t>
            </a:r>
            <a:r>
              <a:rPr lang="en-US" sz="2800" b="1" dirty="0" smtClean="0"/>
              <a:t>Status and Path Forward</a:t>
            </a:r>
            <a:endParaRPr lang="en-US" sz="2800" b="1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33920" y="4000811"/>
            <a:ext cx="4123024" cy="131407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Latifa Elouadrhiri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323225" y="5611202"/>
            <a:ext cx="2057400" cy="365125"/>
          </a:xfrm>
        </p:spPr>
        <p:txBody>
          <a:bodyPr/>
          <a:lstStyle/>
          <a:p>
            <a:r>
              <a:rPr lang="en-US" dirty="0" smtClean="0"/>
              <a:t>Wednesday </a:t>
            </a:r>
            <a:r>
              <a:rPr lang="en-US" dirty="0" smtClean="0"/>
              <a:t> March  25, 2020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784" y="1440291"/>
            <a:ext cx="5362050" cy="357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" y="-404045"/>
            <a:ext cx="5612984" cy="794308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92725" y="2048009"/>
            <a:ext cx="3199826" cy="3038973"/>
          </a:xfrm>
          <a:prstGeom prst="rect">
            <a:avLst/>
          </a:prstGeom>
          <a:noFill/>
          <a:ln>
            <a:solidFill>
              <a:srgbClr val="0C683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Pass1 Review took place on 2/28 &amp; 3/9</a:t>
            </a:r>
            <a:endParaRPr lang="en-US" dirty="0" smtClean="0"/>
          </a:p>
          <a:p>
            <a:endParaRPr lang="en-US" sz="1050" dirty="0" smtClean="0"/>
          </a:p>
          <a:p>
            <a:r>
              <a:rPr lang="en-US" b="1" dirty="0" smtClean="0"/>
              <a:t>Documentation  completed on 3/17 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C6831"/>
                </a:solidFill>
              </a:rPr>
              <a:t>Data processing started 3/20/2020</a:t>
            </a:r>
          </a:p>
        </p:txBody>
      </p:sp>
    </p:spTree>
    <p:extLst>
      <p:ext uri="{BB962C8B-B14F-4D97-AF65-F5344CB8AC3E}">
        <p14:creationId xmlns:p14="http://schemas.microsoft.com/office/powerpoint/2010/main" val="19496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Processing Status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5" y="1317390"/>
            <a:ext cx="8462962" cy="268448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35395" y="4238478"/>
            <a:ext cx="384111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44% of the first batch completed</a:t>
            </a:r>
          </a:p>
        </p:txBody>
      </p:sp>
    </p:spTree>
    <p:extLst>
      <p:ext uri="{BB962C8B-B14F-4D97-AF65-F5344CB8AC3E}">
        <p14:creationId xmlns:p14="http://schemas.microsoft.com/office/powerpoint/2010/main" val="169181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83" y="0"/>
            <a:ext cx="9401925" cy="6858000"/>
          </a:xfrm>
        </p:spPr>
      </p:pic>
    </p:spTree>
    <p:extLst>
      <p:ext uri="{BB962C8B-B14F-4D97-AF65-F5344CB8AC3E}">
        <p14:creationId xmlns:p14="http://schemas.microsoft.com/office/powerpoint/2010/main" val="158399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511"/>
            <a:ext cx="9144000" cy="685025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10165" y="394533"/>
            <a:ext cx="5369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https://clas12mon.jlab.org/rga/pass0/v2.2.5a/tlsummary/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1078002"/>
            <a:ext cx="8811760" cy="5323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019" y="36693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Andrey KIM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8629" y="2978520"/>
            <a:ext cx="3166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https://youtu.be/My5z3XvhMUo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72360" y="1898122"/>
            <a:ext cx="3585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B2E9D"/>
                </a:solidFill>
              </a:rPr>
              <a:t>Click here for testing the automatic </a:t>
            </a:r>
          </a:p>
          <a:p>
            <a:r>
              <a:rPr lang="en-US" dirty="0" smtClean="0">
                <a:solidFill>
                  <a:srgbClr val="AB2E9D"/>
                </a:solidFill>
              </a:rPr>
              <a:t>Procedure  for run selection being </a:t>
            </a:r>
          </a:p>
          <a:p>
            <a:r>
              <a:rPr lang="en-US" dirty="0" smtClean="0">
                <a:solidFill>
                  <a:srgbClr val="AB2E9D"/>
                </a:solidFill>
              </a:rPr>
              <a:t>Developed/validated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65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F0370A0-D10F-6F42-A437-1B1828F53EC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6" y="2892980"/>
            <a:ext cx="7982712" cy="19202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F2C4130-18A4-044F-B814-97FF9EF061D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2408" y="4813220"/>
            <a:ext cx="8092440" cy="1920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91DF6B-3151-8942-9D62-8FD1E979E11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92256" y="846134"/>
            <a:ext cx="8165592" cy="1920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137D6A-CE0E-7D40-A3B6-13BF7E48B629}"/>
              </a:ext>
            </a:extLst>
          </p:cNvPr>
          <p:cNvSpPr txBox="1"/>
          <p:nvPr/>
        </p:nvSpPr>
        <p:spPr>
          <a:xfrm>
            <a:off x="1705261" y="350196"/>
            <a:ext cx="579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FTOF P1a Calibrations – RG-A fall 2018 (inbending)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559C3A6-CF2D-004A-B960-FFFDEAF9BFE6}"/>
              </a:ext>
            </a:extLst>
          </p:cNvPr>
          <p:cNvCxnSpPr/>
          <p:nvPr/>
        </p:nvCxnSpPr>
        <p:spPr>
          <a:xfrm flipH="1">
            <a:off x="964012" y="927432"/>
            <a:ext cx="25706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10FA9D4-1AF4-774F-B0FB-D809848F19D3}"/>
              </a:ext>
            </a:extLst>
          </p:cNvPr>
          <p:cNvCxnSpPr/>
          <p:nvPr/>
        </p:nvCxnSpPr>
        <p:spPr>
          <a:xfrm flipH="1">
            <a:off x="8265774" y="927432"/>
            <a:ext cx="25706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xmlns="" id="{97550C1E-7B18-7A4B-B225-7CC009C2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527" y="6483675"/>
            <a:ext cx="2057400" cy="365125"/>
          </a:xfrm>
        </p:spPr>
        <p:txBody>
          <a:bodyPr/>
          <a:lstStyle/>
          <a:p>
            <a:fld id="{352CC2EA-7AA3-8147-828E-F470E1E90A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DF4F06-1161-D24F-8390-83355985B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offsets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ED9A6C4-67CD-8E4E-A169-315AEF0B5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3214" y="1338380"/>
            <a:ext cx="6040083" cy="209062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D07762-37AF-5A46-8083-A9FA4F984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C4DC44-556A-714A-A4D6-6B5DE41EC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214" y="3428998"/>
            <a:ext cx="6060451" cy="2090621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xmlns="" id="{41991EC7-5DE8-4349-B639-18CEE7C1B0EA}"/>
              </a:ext>
            </a:extLst>
          </p:cNvPr>
          <p:cNvSpPr txBox="1">
            <a:spLocks/>
          </p:cNvSpPr>
          <p:nvPr/>
        </p:nvSpPr>
        <p:spPr>
          <a:xfrm>
            <a:off x="308919" y="1260498"/>
            <a:ext cx="1993217" cy="4570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Variations of the mean &lt;5 </a:t>
            </a:r>
            <a:r>
              <a:rPr lang="en-US" dirty="0" err="1"/>
              <a:t>ps</a:t>
            </a:r>
            <a:r>
              <a:rPr lang="en-US" dirty="0"/>
              <a:t> after run-by-run calibration</a:t>
            </a:r>
          </a:p>
          <a:p>
            <a:r>
              <a:rPr lang="en-US" dirty="0"/>
              <a:t>Sigma stable at ~55 </a:t>
            </a:r>
            <a:r>
              <a:rPr lang="en-US" dirty="0" err="1"/>
              <a:t>ps</a:t>
            </a:r>
            <a:endParaRPr lang="en-US" dirty="0"/>
          </a:p>
          <a:p>
            <a:r>
              <a:rPr lang="en-US" dirty="0"/>
              <a:t>Only few problematic runs 5414-5417</a:t>
            </a:r>
          </a:p>
          <a:p>
            <a:r>
              <a:rPr lang="en-US" dirty="0"/>
              <a:t>Sector dependent shifts in runs 5189 and 5262-5305 may require new FTOF calibration ranges</a:t>
            </a:r>
          </a:p>
          <a:p>
            <a:r>
              <a:rPr lang="en-US" dirty="0"/>
              <a:t>Other outliers are failed fits</a:t>
            </a:r>
          </a:p>
        </p:txBody>
      </p:sp>
    </p:spTree>
    <p:extLst>
      <p:ext uri="{BB962C8B-B14F-4D97-AF65-F5344CB8AC3E}">
        <p14:creationId xmlns:p14="http://schemas.microsoft.com/office/powerpoint/2010/main" val="38638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- Electron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6" y="1037278"/>
            <a:ext cx="8668221" cy="528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9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FTOF </a:t>
            </a:r>
            <a:r>
              <a:rPr lang="mr-IN" dirty="0" smtClean="0"/>
              <a:t>–</a:t>
            </a:r>
            <a:r>
              <a:rPr lang="en-US" dirty="0" smtClean="0"/>
              <a:t> Positive Charge PID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9144000" cy="41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FTOF - PID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6" y="1648046"/>
            <a:ext cx="8832983" cy="37107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9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Hall B/CLAS12 RG-A Experiments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373474"/>
              </p:ext>
            </p:extLst>
          </p:nvPr>
        </p:nvGraphicFramePr>
        <p:xfrm>
          <a:off x="340252" y="1098697"/>
          <a:ext cx="8433045" cy="52826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75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956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298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2015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latin typeface="Arial" charset="0"/>
                          <a:ea typeface="Arial" charset="0"/>
                          <a:cs typeface="Arial" charset="0"/>
                        </a:rPr>
                        <a:t>Proposal</a:t>
                      </a: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latin typeface="Arial" charset="0"/>
                          <a:ea typeface="Arial" charset="0"/>
                          <a:cs typeface="Arial" charset="0"/>
                        </a:rPr>
                        <a:t>Physics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latin typeface="Arial" charset="0"/>
                          <a:ea typeface="Arial" charset="0"/>
                          <a:cs typeface="Arial" charset="0"/>
                        </a:rPr>
                        <a:t>Spokespersons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773">
                <a:tc>
                  <a:txBody>
                    <a:bodyPr/>
                    <a:lstStyle/>
                    <a:p>
                      <a:r>
                        <a:rPr lang="en-US" sz="1100" b="1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E12-06-108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Hard Exclusive </a:t>
                      </a:r>
                      <a:r>
                        <a:rPr lang="en-US" sz="1100" b="0" i="0" dirty="0" err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Electroproduction</a:t>
                      </a:r>
                      <a:r>
                        <a:rPr lang="en-US" sz="11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of </a:t>
                      </a:r>
                      <a:r>
                        <a:rPr lang="en-US" sz="1100" b="0" i="0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π</a:t>
                      </a:r>
                      <a:r>
                        <a:rPr lang="en-US" sz="1100" b="0" i="0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r>
                        <a:rPr lang="en-US" sz="11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100" b="0" i="0" dirty="0" err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η</a:t>
                      </a:r>
                      <a:r>
                        <a:rPr lang="en-US" sz="11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P. Stoler, K.</a:t>
                      </a:r>
                      <a:r>
                        <a:rPr lang="en-US" sz="1100" b="0" i="0" baseline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Joo, </a:t>
                      </a:r>
                      <a:r>
                        <a:rPr lang="en-US" sz="1100" b="1" i="0" u="sng" baseline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V. Kubarovsky</a:t>
                      </a:r>
                      <a:r>
                        <a:rPr lang="en-US" sz="1100" b="0" i="0" baseline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M. Ungaro, C. Weiss</a:t>
                      </a:r>
                      <a:endParaRPr lang="en-US" sz="1100" b="0" i="0">
                        <a:solidFill>
                          <a:srgbClr val="08612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5773">
                <a:tc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E12-06-108A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Exclusive N*-&gt;KY Studies with CLAS12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 u="sng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D.S. Carman</a:t>
                      </a:r>
                      <a:r>
                        <a:rPr lang="en-US" sz="1100" b="0" i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R. Gothe, V. Mokeev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6287">
                <a:tc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E12-06-108B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Transition Form Factor of the η’ Meson</a:t>
                      </a:r>
                      <a:r>
                        <a:rPr lang="en-US" sz="1100" b="0" i="0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with CLAS12</a:t>
                      </a:r>
                      <a:endParaRPr lang="en-US" sz="1100" b="0" i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 u="sng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M. Kunkel</a:t>
                      </a:r>
                      <a:r>
                        <a:rPr lang="en-US" sz="1100" b="0" i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D. Lersch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6287">
                <a:tc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E12-06-112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Proton’s Quark Dynamics in SIDIS</a:t>
                      </a:r>
                      <a:r>
                        <a:rPr lang="en-US" sz="1100" b="0" i="0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Pion Production</a:t>
                      </a:r>
                      <a:endParaRPr lang="en-US" sz="1100" b="0" i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 u="sng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H. Avakian</a:t>
                      </a:r>
                      <a:r>
                        <a:rPr lang="en-US" sz="1100" b="0" i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K. Joo, Z.E. Meziani, B. Seitz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6287">
                <a:tc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E12-06-112A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Semi-inclusive</a:t>
                      </a:r>
                      <a:r>
                        <a:rPr lang="en-US" sz="1100" b="0" i="0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Λ</a:t>
                      </a:r>
                      <a:r>
                        <a:rPr lang="en-US" sz="11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Productiuon in Target Fragmentation Region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 u="sng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M. Mirazita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5773">
                <a:tc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E12-06-112B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Higher Twist Colinear Structure</a:t>
                      </a:r>
                      <a:r>
                        <a:rPr lang="en-US" sz="1100" b="0" i="0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of the N</a:t>
                      </a:r>
                      <a:r>
                        <a:rPr lang="en-US" sz="11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ucleon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S. </a:t>
                      </a:r>
                      <a:r>
                        <a:rPr lang="en-US" sz="1100" b="0" i="0" smtClean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Pisano,</a:t>
                      </a:r>
                      <a:r>
                        <a:rPr lang="en-US" sz="1100" b="0" i="0" baseline="0" smtClean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100" b="1" i="0" u="sng" smtClean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M. </a:t>
                      </a:r>
                      <a:r>
                        <a:rPr lang="en-US" sz="1100" b="1" i="0" u="sng" err="1" smtClean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Mirazita</a:t>
                      </a:r>
                      <a:endParaRPr lang="en-US" sz="1100" b="1" i="0" u="sng" smtClean="0">
                        <a:solidFill>
                          <a:srgbClr val="08612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6287">
                <a:tc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E12-06-119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Deeply Virtual Compton</a:t>
                      </a:r>
                      <a:r>
                        <a:rPr lang="en-US" sz="1100" b="0" i="0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Scattering at 11 GeV</a:t>
                      </a:r>
                      <a:endParaRPr lang="en-US" sz="1100" b="0" i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 u="sng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F. Sabatie</a:t>
                      </a:r>
                      <a:r>
                        <a:rPr lang="en-US" sz="1100" b="0" i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A. Biselli, H. Egiyan, </a:t>
                      </a:r>
                      <a:r>
                        <a:rPr lang="en-US" sz="1100" b="1" i="0" u="sng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L. Elouadrhiri</a:t>
                      </a:r>
                      <a:r>
                        <a:rPr lang="en-US" sz="1100" b="0" i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</a:t>
                      </a:r>
                      <a:r>
                        <a:rPr lang="en-US" sz="1100" b="0" i="0" baseline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r>
                        <a:rPr lang="en-US" sz="1100" b="0" i="0" baseline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M. Holtrop, D. Ireland, W. kim</a:t>
                      </a:r>
                      <a:endParaRPr lang="en-US" sz="1100" b="0" i="0">
                        <a:solidFill>
                          <a:srgbClr val="08612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5773">
                <a:tc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E12-09-003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Excitation of Nucleon Resonances at High Q</a:t>
                      </a:r>
                      <a:r>
                        <a:rPr lang="en-US" sz="1100" b="0" i="0" baseline="30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 u="sng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R. Gothe</a:t>
                      </a:r>
                      <a:r>
                        <a:rPr lang="en-US" sz="1100" b="0" i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V. Burkert, P. Cole, K. Joo, V. Mokeev, P.</a:t>
                      </a:r>
                      <a:r>
                        <a:rPr lang="en-US" sz="1100" b="0" i="0" baseline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Stoler</a:t>
                      </a:r>
                      <a:endParaRPr lang="en-US" sz="1100" b="0" i="0">
                        <a:solidFill>
                          <a:srgbClr val="08612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6287">
                <a:tc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E12-11-005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Hadron Spectroscopy with Forward Tagger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 u="sng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M.</a:t>
                      </a:r>
                      <a:r>
                        <a:rPr lang="en-US" sz="1100" b="1" i="0" u="sng" baseline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100" b="1" i="0" u="sng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Battaglieri</a:t>
                      </a:r>
                      <a:r>
                        <a:rPr lang="en-US" sz="1100" b="0" i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R. De Vita, C. Salgado,</a:t>
                      </a:r>
                      <a:r>
                        <a:rPr lang="en-US" sz="1100" b="0" i="0" baseline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S. Stepanyan, </a:t>
                      </a:r>
                    </a:p>
                    <a:p>
                      <a:r>
                        <a:rPr lang="en-US" sz="1100" b="0" i="0" baseline="0">
                          <a:solidFill>
                            <a:srgbClr val="08612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D. Watts, D. Weygand</a:t>
                      </a:r>
                      <a:endParaRPr lang="en-US" sz="1100" b="0" i="0">
                        <a:solidFill>
                          <a:srgbClr val="08612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6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E12-11-005A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Photoproduction of the Very Strangest Baryons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sng" strike="noStrike" cap="none" normalizeH="0" baseline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L. Guo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M. Dugger, J. Goetz, E. Pasyuk, I. Strakovsky,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D. Watts, N. Zachariou, V. Ziegler</a:t>
                      </a:r>
                    </a:p>
                  </a:txBody>
                  <a:tcPr horzOverflow="overflow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6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E12-12-001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Timelike Compton Scattering &amp; J/ψ Production in e+e-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sng" strike="noStrike" cap="none" normalizeH="0" baseline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P. Nadel-Turonski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M. Guidal, T. Horn, R. Paremuzyan,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S. Stepanyan</a:t>
                      </a:r>
                    </a:p>
                  </a:txBody>
                  <a:tcPr horzOverflow="overflow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6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E12-12-001A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J/ψ Photoproduction and Study of LHCb Pentaquarks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sng" strike="noStrike" cap="none" normalizeH="0" baseline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S. Stepanyan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M. Battaglieri, A. Celetano, R. De Vita,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V. Kubarovsky</a:t>
                      </a:r>
                    </a:p>
                  </a:txBody>
                  <a:tcPr horzOverflow="overflow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26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E12-12-007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Exclusive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φ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Meson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Electroproduction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with CLAS12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P.Stoler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C. Weiss, </a:t>
                      </a:r>
                      <a:r>
                        <a:rPr kumimoji="0" lang="en-US" sz="11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F.X. </a:t>
                      </a:r>
                      <a:r>
                        <a:rPr kumimoji="0" lang="en-US" sz="1100" b="1" i="0" u="sng" strike="noStrike" cap="none" normalizeH="0" baseline="0" dirty="0" err="1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Girod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M.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Guidal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V.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612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Kubarovsky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8612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7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Elastic - Proton in the FD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1769959"/>
            <a:ext cx="8462962" cy="41626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Elastic Proton in CVT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1769959"/>
            <a:ext cx="8462962" cy="41626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3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 err="1" smtClean="0"/>
              <a:t>Pions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01"/>
          <a:stretch/>
        </p:blipFill>
        <p:spPr>
          <a:xfrm>
            <a:off x="899321" y="1322240"/>
            <a:ext cx="7011301" cy="45714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5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ECAL </a:t>
            </a:r>
            <a:r>
              <a:rPr lang="mr-IN" dirty="0" smtClean="0"/>
              <a:t>–</a:t>
            </a:r>
            <a:r>
              <a:rPr lang="en-US" dirty="0" smtClean="0"/>
              <a:t> Pi0 mass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1370208"/>
            <a:ext cx="8462962" cy="49621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</a:t>
            </a:r>
            <a:r>
              <a:rPr lang="en-US" dirty="0"/>
              <a:t>Tagger Performance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312"/>
            <a:ext cx="9144000" cy="38253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of physics quantities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5" y="1299058"/>
            <a:ext cx="8462962" cy="476534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0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Yield monitoring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7" y="1788353"/>
            <a:ext cx="8941408" cy="33511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13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1362844"/>
            <a:ext cx="8462962" cy="4976863"/>
          </a:xfrm>
        </p:spPr>
      </p:pic>
    </p:spTree>
    <p:extLst>
      <p:ext uri="{BB962C8B-B14F-4D97-AF65-F5344CB8AC3E}">
        <p14:creationId xmlns:p14="http://schemas.microsoft.com/office/powerpoint/2010/main" val="164348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Monitoring at DST/Skim level - Examples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27" y="1354138"/>
            <a:ext cx="5121033" cy="4994275"/>
          </a:xfr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1032"/>
          <a:stretch/>
        </p:blipFill>
        <p:spPr>
          <a:xfrm>
            <a:off x="404037" y="1354138"/>
            <a:ext cx="8272130" cy="49942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Reconstruction -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RGA - Science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97" y="1184900"/>
            <a:ext cx="8464378" cy="4993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 RGA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Experiments (13):</a:t>
            </a:r>
          </a:p>
          <a:p>
            <a:pPr marL="0" indent="0">
              <a:buNone/>
            </a:pPr>
            <a:endParaRPr lang="en-US" sz="1000" b="1" dirty="0"/>
          </a:p>
          <a:p>
            <a:pPr marL="457200" indent="-457200">
              <a:buFont typeface="+mj-lt"/>
              <a:buAutoNum type="arabicPeriod"/>
            </a:pPr>
            <a:r>
              <a:rPr lang="en-US" sz="1800" b="1" dirty="0"/>
              <a:t>Nucleon structure </a:t>
            </a:r>
            <a:r>
              <a:rPr lang="en-US" sz="1800" b="1" dirty="0">
                <a:solidFill>
                  <a:srgbClr val="0070C0"/>
                </a:solidFill>
              </a:rPr>
              <a:t>(E12-09-003, E12-06-108A, </a:t>
            </a:r>
            <a:r>
              <a:rPr lang="en-US" sz="1800" b="1" dirty="0" smtClean="0">
                <a:solidFill>
                  <a:srgbClr val="0070C0"/>
                </a:solidFill>
              </a:rPr>
              <a:t>E12-06-108B)</a:t>
            </a:r>
            <a:r>
              <a:rPr lang="en-US" sz="1800" dirty="0" smtClean="0">
                <a:solidFill>
                  <a:srgbClr val="0070C0"/>
                </a:solidFill>
              </a:rPr>
              <a:t>: </a:t>
            </a:r>
            <a:r>
              <a:rPr lang="en-US" sz="1800" dirty="0" smtClean="0"/>
              <a:t>Study </a:t>
            </a:r>
            <a:r>
              <a:rPr lang="en-US" sz="1800" dirty="0"/>
              <a:t>of the nucleon resonance structure at photon </a:t>
            </a:r>
            <a:r>
              <a:rPr lang="en-US" sz="1800" dirty="0" err="1"/>
              <a:t>virtualities</a:t>
            </a:r>
            <a:r>
              <a:rPr lang="en-US" sz="1800" dirty="0"/>
              <a:t> from </a:t>
            </a:r>
            <a:r>
              <a:rPr lang="en-US" sz="1800" dirty="0" smtClean="0"/>
              <a:t>2.0 to 12 GeV</a:t>
            </a:r>
            <a:r>
              <a:rPr lang="en-US" sz="1800" baseline="30000" dirty="0" smtClean="0"/>
              <a:t>2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 dirty="0"/>
              <a:t>Deep Exclusive Processes </a:t>
            </a:r>
            <a:r>
              <a:rPr lang="en-US" sz="1800" b="1" dirty="0">
                <a:solidFill>
                  <a:srgbClr val="0070C0"/>
                </a:solidFill>
              </a:rPr>
              <a:t>(E12-06-119, E12-06-108 and </a:t>
            </a:r>
            <a:r>
              <a:rPr lang="en-US" sz="1800" b="1" dirty="0" smtClean="0">
                <a:solidFill>
                  <a:srgbClr val="0070C0"/>
                </a:solidFill>
              </a:rPr>
              <a:t>E12-12-00):</a:t>
            </a:r>
            <a:r>
              <a:rPr lang="en-US" sz="1800" dirty="0" smtClean="0"/>
              <a:t> Study </a:t>
            </a:r>
            <a:r>
              <a:rPr lang="en-US" sz="1800" dirty="0"/>
              <a:t>of Generalized Parton Distributions (GPDs), (2 +1) D imaging of the </a:t>
            </a:r>
            <a:r>
              <a:rPr lang="en-US" sz="1800" dirty="0" smtClean="0"/>
              <a:t>proton and </a:t>
            </a:r>
            <a:r>
              <a:rPr lang="en-US" sz="1800" dirty="0"/>
              <a:t>the study of </a:t>
            </a:r>
            <a:r>
              <a:rPr lang="en-US" sz="1800" dirty="0" smtClean="0"/>
              <a:t>its gravitational and mechanical </a:t>
            </a:r>
            <a:r>
              <a:rPr lang="en-US" sz="1800" dirty="0"/>
              <a:t>structure</a:t>
            </a:r>
            <a:r>
              <a:rPr lang="en-US" sz="18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 dirty="0"/>
              <a:t>Deep inclusive &amp; SIDIS </a:t>
            </a:r>
            <a:r>
              <a:rPr lang="en-US" sz="1800" dirty="0"/>
              <a:t>(</a:t>
            </a:r>
            <a:r>
              <a:rPr lang="en-US" sz="1800" b="1" dirty="0">
                <a:solidFill>
                  <a:srgbClr val="0070C0"/>
                </a:solidFill>
              </a:rPr>
              <a:t>E12-06-112, E12-06-112A and </a:t>
            </a:r>
            <a:r>
              <a:rPr lang="en-US" sz="1800" b="1" dirty="0" smtClean="0">
                <a:solidFill>
                  <a:srgbClr val="0070C0"/>
                </a:solidFill>
              </a:rPr>
              <a:t>E12-06-112B):</a:t>
            </a:r>
            <a:r>
              <a:rPr lang="en-US" sz="1800" dirty="0" smtClean="0"/>
              <a:t>Study </a:t>
            </a:r>
            <a:r>
              <a:rPr lang="en-US" sz="1800" dirty="0"/>
              <a:t>of the Transverse Momentum Dependence (TMDs) and the of 3D </a:t>
            </a:r>
            <a:r>
              <a:rPr lang="en-US" sz="1800" dirty="0" smtClean="0"/>
              <a:t>structure in </a:t>
            </a:r>
            <a:r>
              <a:rPr lang="en-US" sz="1800" dirty="0"/>
              <a:t>momentum space</a:t>
            </a:r>
            <a:r>
              <a:rPr lang="en-US" sz="18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 dirty="0"/>
              <a:t>Quasi photo-production </a:t>
            </a:r>
            <a:r>
              <a:rPr lang="en-US" sz="1800" dirty="0"/>
              <a:t>(</a:t>
            </a:r>
            <a:r>
              <a:rPr lang="en-US" sz="1800" b="1" dirty="0">
                <a:solidFill>
                  <a:srgbClr val="0070C0"/>
                </a:solidFill>
              </a:rPr>
              <a:t>E12-12-001 and </a:t>
            </a:r>
            <a:r>
              <a:rPr lang="en-US" sz="1800" b="1" dirty="0" smtClean="0">
                <a:solidFill>
                  <a:srgbClr val="0070C0"/>
                </a:solidFill>
              </a:rPr>
              <a:t>E12-12-001A): </a:t>
            </a:r>
            <a:r>
              <a:rPr lang="en-US" sz="1800" dirty="0" smtClean="0"/>
              <a:t>Study </a:t>
            </a:r>
            <a:r>
              <a:rPr lang="en-US" sz="1800" dirty="0"/>
              <a:t>of J/</a:t>
            </a:r>
            <a:r>
              <a:rPr lang="en-US" sz="1800" dirty="0" err="1"/>
              <a:t>ψ</a:t>
            </a:r>
            <a:r>
              <a:rPr lang="en-US" sz="1800" dirty="0"/>
              <a:t> </a:t>
            </a:r>
            <a:r>
              <a:rPr lang="en-US" sz="1800" dirty="0" err="1"/>
              <a:t>Photoproduction</a:t>
            </a:r>
            <a:r>
              <a:rPr lang="en-US" sz="1800" dirty="0"/>
              <a:t>, </a:t>
            </a:r>
            <a:r>
              <a:rPr lang="en-US" sz="1800" dirty="0" err="1"/>
              <a:t>LHCb</a:t>
            </a:r>
            <a:r>
              <a:rPr lang="en-US" sz="1800" dirty="0"/>
              <a:t> </a:t>
            </a:r>
            <a:r>
              <a:rPr lang="en-US" sz="1800" dirty="0" err="1"/>
              <a:t>Pentaquarks</a:t>
            </a:r>
            <a:r>
              <a:rPr lang="en-US" sz="1800" dirty="0"/>
              <a:t> and </a:t>
            </a:r>
            <a:r>
              <a:rPr lang="en-US" sz="1800" dirty="0" err="1"/>
              <a:t>Timelike</a:t>
            </a:r>
            <a:r>
              <a:rPr lang="en-US" sz="1800" dirty="0"/>
              <a:t> </a:t>
            </a:r>
            <a:r>
              <a:rPr lang="en-US" sz="1800" dirty="0" smtClean="0"/>
              <a:t>Compton Scattering.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 dirty="0" err="1"/>
              <a:t>MesonX</a:t>
            </a:r>
            <a:r>
              <a:rPr lang="en-US" sz="1800" b="1" dirty="0"/>
              <a:t> program </a:t>
            </a:r>
            <a:r>
              <a:rPr lang="en-US" sz="1800" b="1" dirty="0">
                <a:solidFill>
                  <a:srgbClr val="0070C0"/>
                </a:solidFill>
              </a:rPr>
              <a:t>(E12-11-005 and </a:t>
            </a:r>
            <a:r>
              <a:rPr lang="en-US" sz="1800" b="1" dirty="0" smtClean="0">
                <a:solidFill>
                  <a:srgbClr val="0070C0"/>
                </a:solidFill>
              </a:rPr>
              <a:t>E12-11-005A)</a:t>
            </a:r>
            <a:r>
              <a:rPr lang="en-US" sz="1800" dirty="0" smtClean="0"/>
              <a:t>: Study </a:t>
            </a:r>
            <a:r>
              <a:rPr lang="en-US" sz="1800" dirty="0"/>
              <a:t>of meson spectroscopy in search of hybrid mesons</a:t>
            </a:r>
          </a:p>
          <a:p>
            <a:endParaRPr lang="en-US" sz="1600" dirty="0"/>
          </a:p>
          <a:p>
            <a:endParaRPr lang="en-US" baseline="300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96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Reconstruction -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r="1472"/>
          <a:stretch/>
        </p:blipFill>
        <p:spPr>
          <a:xfrm>
            <a:off x="308919" y="1178524"/>
            <a:ext cx="8292821" cy="4282246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0776" y="5720308"/>
            <a:ext cx="8464378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Event Reconstruction </a:t>
            </a:r>
            <a:r>
              <a:rPr lang="mr-IN" sz="2000" dirty="0" smtClean="0"/>
              <a:t>–</a:t>
            </a:r>
            <a:r>
              <a:rPr lang="en-US" sz="2000" dirty="0" smtClean="0"/>
              <a:t> Efficiency: work has started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33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354089"/>
            <a:ext cx="8696858" cy="4993659"/>
          </a:xfrm>
        </p:spPr>
        <p:txBody>
          <a:bodyPr>
            <a:normAutofit fontScale="85000" lnSpcReduction="20000"/>
          </a:bodyPr>
          <a:lstStyle/>
          <a:p>
            <a:r>
              <a:rPr lang="en-US" sz="2000" b="1" dirty="0" smtClean="0"/>
              <a:t>Pass1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Data processing for RGA Fall 2018 - </a:t>
            </a:r>
            <a:r>
              <a:rPr lang="en-US" sz="2000" b="1" dirty="0" err="1" smtClean="0"/>
              <a:t>Inbending</a:t>
            </a:r>
            <a:r>
              <a:rPr lang="en-US" sz="2000" b="1" dirty="0" smtClean="0"/>
              <a:t> has started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Calibration for the </a:t>
            </a:r>
            <a:r>
              <a:rPr lang="en-US" sz="2000" b="1" dirty="0" err="1" smtClean="0"/>
              <a:t>outbending</a:t>
            </a:r>
            <a:r>
              <a:rPr lang="en-US" sz="2000" b="1" dirty="0" smtClean="0"/>
              <a:t> in progress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Team and monitoring tools in place, </a:t>
            </a:r>
            <a:r>
              <a:rPr lang="en-US" b="1" dirty="0" smtClean="0"/>
              <a:t>checking the data quality for each file of each run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Detailed event reconstruction efficiency has started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Preparation of RGA simulation plans underway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RGA- Data analyses have started (see RGA analysis presentations)</a:t>
            </a:r>
          </a:p>
          <a:p>
            <a:endParaRPr lang="en-US" sz="2000" b="1" dirty="0"/>
          </a:p>
          <a:p>
            <a:r>
              <a:rPr lang="en-US" sz="2000" b="1" dirty="0" smtClean="0"/>
              <a:t>Planning for RGA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CLAS12 Analysis Note</a:t>
            </a:r>
          </a:p>
          <a:p>
            <a:endParaRPr lang="en-US" sz="2000" b="1" dirty="0"/>
          </a:p>
          <a:p>
            <a:r>
              <a:rPr lang="en-US" sz="2000" b="1" dirty="0" smtClean="0"/>
              <a:t>PAC preparation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2 pages update on each proposal by end of April.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8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576840"/>
              </p:ext>
            </p:extLst>
          </p:nvPr>
        </p:nvGraphicFramePr>
        <p:xfrm>
          <a:off x="432934" y="2961370"/>
          <a:ext cx="8216348" cy="33587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98049"/>
                <a:gridCol w="4718299"/>
              </a:tblGrid>
              <a:tr h="313811"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Experiment</a:t>
                      </a:r>
                      <a:endParaRPr lang="en-US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parameters</a:t>
                      </a:r>
                      <a:endParaRPr lang="en-US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600" b="1" smtClean="0">
                          <a:latin typeface="Arial" charset="0"/>
                          <a:ea typeface="Arial" charset="0"/>
                          <a:cs typeface="Arial" charset="0"/>
                        </a:rPr>
                        <a:t>Beam energy </a:t>
                      </a:r>
                      <a:endParaRPr lang="en-US" sz="16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>
                          <a:latin typeface="Arial" charset="0"/>
                          <a:ea typeface="Arial" charset="0"/>
                          <a:cs typeface="Arial" charset="0"/>
                        </a:rPr>
                        <a:t>10.6</a:t>
                      </a:r>
                      <a:r>
                        <a:rPr lang="en-US" sz="1600" baseline="0" smtClean="0">
                          <a:latin typeface="Arial" charset="0"/>
                          <a:ea typeface="Arial" charset="0"/>
                          <a:cs typeface="Arial" charset="0"/>
                        </a:rPr>
                        <a:t> GeV, electrons polarized</a:t>
                      </a:r>
                      <a:endParaRPr lang="en-US" sz="16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600" b="1" smtClean="0">
                          <a:latin typeface="Arial" charset="0"/>
                          <a:ea typeface="Arial" charset="0"/>
                          <a:cs typeface="Arial" charset="0"/>
                        </a:rPr>
                        <a:t>Beam current </a:t>
                      </a:r>
                      <a:endParaRPr lang="en-US" sz="16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smtClean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2nA (2.5 x 10</a:t>
                      </a:r>
                      <a:r>
                        <a:rPr lang="en-US" sz="1600" baseline="30000" smtClean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33</a:t>
                      </a:r>
                      <a:r>
                        <a:rPr lang="en-US" sz="1600" baseline="0" smtClean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) to 75 </a:t>
                      </a:r>
                      <a:r>
                        <a:rPr lang="en-US" sz="1600" baseline="0" err="1" smtClean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nA</a:t>
                      </a:r>
                      <a:r>
                        <a:rPr lang="en-US" sz="1600" baseline="0" smtClean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(1x10</a:t>
                      </a:r>
                      <a:r>
                        <a:rPr lang="en-US" sz="1600" baseline="30000" smtClean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35</a:t>
                      </a:r>
                      <a:r>
                        <a:rPr lang="en-US" sz="1600" baseline="0" smtClean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160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3708">
                <a:tc>
                  <a:txBody>
                    <a:bodyPr/>
                    <a:lstStyle/>
                    <a:p>
                      <a:r>
                        <a:rPr lang="en-US" sz="1600" b="1" smtClean="0">
                          <a:latin typeface="Arial" charset="0"/>
                          <a:ea typeface="Arial" charset="0"/>
                          <a:cs typeface="Arial" charset="0"/>
                        </a:rPr>
                        <a:t>Torus field and polarity </a:t>
                      </a:r>
                      <a:endParaRPr lang="en-US" sz="16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>
                          <a:latin typeface="Arial" charset="0"/>
                          <a:ea typeface="Arial" charset="0"/>
                          <a:cs typeface="Arial" charset="0"/>
                        </a:rPr>
                        <a:t>100% (75% negative particles in-bending</a:t>
                      </a:r>
                      <a:r>
                        <a:rPr lang="en-US" sz="1600" baseline="0" smtClean="0">
                          <a:latin typeface="Arial" charset="0"/>
                          <a:ea typeface="Arial" charset="0"/>
                          <a:cs typeface="Arial" charset="0"/>
                        </a:rPr>
                        <a:t> &amp; 25% out-bending)</a:t>
                      </a:r>
                      <a:endParaRPr lang="en-US" sz="16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600" b="1" smtClean="0">
                          <a:latin typeface="Arial" charset="0"/>
                          <a:ea typeface="Arial" charset="0"/>
                          <a:cs typeface="Arial" charset="0"/>
                        </a:rPr>
                        <a:t>Solenoid field and polarity </a:t>
                      </a:r>
                      <a:endParaRPr lang="en-US" sz="16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>
                          <a:latin typeface="Arial" charset="0"/>
                          <a:ea typeface="Arial" charset="0"/>
                          <a:cs typeface="Arial" charset="0"/>
                        </a:rPr>
                        <a:t>100% (nominal)</a:t>
                      </a:r>
                      <a:endParaRPr lang="en-US" sz="16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854874">
                <a:tc>
                  <a:txBody>
                    <a:bodyPr/>
                    <a:lstStyle/>
                    <a:p>
                      <a:r>
                        <a:rPr lang="en-US" sz="1600" b="1" smtClean="0">
                          <a:latin typeface="Arial" charset="0"/>
                          <a:ea typeface="Arial" charset="0"/>
                          <a:cs typeface="Arial" charset="0"/>
                        </a:rPr>
                        <a:t>Trigger(s)</a:t>
                      </a:r>
                      <a:endParaRPr lang="en-US" sz="16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en-US" sz="1600" b="0" smtClean="0">
                          <a:latin typeface="Arial" charset="0"/>
                          <a:ea typeface="Arial" charset="0"/>
                          <a:cs typeface="Arial" charset="0"/>
                        </a:rPr>
                        <a:t>Electron trigger (HTCC/DC/PCAL/EC)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0" smtClean="0">
                          <a:latin typeface="Arial" charset="0"/>
                          <a:ea typeface="Arial" charset="0"/>
                          <a:cs typeface="Arial" charset="0"/>
                        </a:rPr>
                        <a:t>Electron in FT</a:t>
                      </a:r>
                      <a:r>
                        <a:rPr lang="en-US" sz="1600" b="0" baseline="0" smtClean="0">
                          <a:latin typeface="Arial" charset="0"/>
                          <a:ea typeface="Arial" charset="0"/>
                          <a:cs typeface="Arial" charset="0"/>
                        </a:rPr>
                        <a:t> + 2 hadrons in CLAS12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600" b="0" baseline="0" smtClean="0">
                          <a:latin typeface="Arial" charset="0"/>
                          <a:ea typeface="Arial" charset="0"/>
                          <a:cs typeface="Arial" charset="0"/>
                        </a:rPr>
                        <a:t>Muon trigger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600" b="0" baseline="0" smtClean="0">
                          <a:latin typeface="Arial" charset="0"/>
                          <a:ea typeface="Arial" charset="0"/>
                          <a:cs typeface="Arial" charset="0"/>
                        </a:rPr>
                        <a:t>Calibration/Normalization Triggers</a:t>
                      </a:r>
                      <a:endParaRPr lang="en-US" sz="1600" b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600" b="1" smtClean="0">
                          <a:latin typeface="Arial" charset="0"/>
                          <a:ea typeface="Arial" charset="0"/>
                          <a:cs typeface="Arial" charset="0"/>
                        </a:rPr>
                        <a:t>Target</a:t>
                      </a:r>
                      <a:endParaRPr lang="en-US" sz="16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>
                          <a:latin typeface="Arial" charset="0"/>
                          <a:ea typeface="Arial" charset="0"/>
                          <a:cs typeface="Arial" charset="0"/>
                        </a:rPr>
                        <a:t>5 cm LH2</a:t>
                      </a:r>
                      <a:endParaRPr lang="en-US" sz="16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45108" y="1121385"/>
            <a:ext cx="5489003" cy="1692771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Duration</a:t>
            </a:r>
            <a:r>
              <a:rPr lang="en-US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139 PAC days</a:t>
            </a:r>
          </a:p>
          <a:p>
            <a:r>
              <a:rPr lang="en-US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16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80 days high luminosity (10</a:t>
            </a:r>
            <a:r>
              <a:rPr lang="en-US" sz="1600" baseline="300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35</a:t>
            </a:r>
            <a:r>
              <a:rPr lang="en-US" sz="16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cm</a:t>
            </a:r>
            <a:r>
              <a:rPr lang="en-US" sz="1600" baseline="300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-2</a:t>
            </a:r>
            <a:r>
              <a:rPr lang="en-US" sz="16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600" baseline="300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16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1600" baseline="30000" smtClean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16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39 days low luminosity (5x10</a:t>
            </a:r>
            <a:r>
              <a:rPr lang="en-US" sz="1600" baseline="300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33</a:t>
            </a:r>
            <a:r>
              <a:rPr lang="en-US" sz="16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cm</a:t>
            </a:r>
            <a:r>
              <a:rPr lang="en-US" sz="1600" baseline="300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-2</a:t>
            </a:r>
            <a:r>
              <a:rPr lang="en-US" sz="16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600" baseline="300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16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en-US" sz="1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16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20 days torus polarity = negative</a:t>
            </a:r>
          </a:p>
          <a:p>
            <a:r>
              <a:rPr lang="en-US" b="1" u="sng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en-US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: 	11 GeV</a:t>
            </a:r>
          </a:p>
          <a:p>
            <a:r>
              <a:rPr lang="en-US" b="1" u="sng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Target</a:t>
            </a:r>
            <a:r>
              <a:rPr lang="en-US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: 	</a:t>
            </a:r>
            <a:r>
              <a:rPr lang="en-US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LH2</a:t>
            </a:r>
            <a:endParaRPr lang="en-US" b="1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smtClean="0">
                <a:ea typeface="Arial" charset="0"/>
                <a:cs typeface="Arial" charset="0"/>
              </a:rPr>
              <a:t>Experiment </a:t>
            </a:r>
            <a:r>
              <a:rPr lang="en-US" sz="2800">
                <a:ea typeface="Arial" charset="0"/>
                <a:cs typeface="Arial" charset="0"/>
              </a:rPr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val="1582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Arial" charset="0"/>
                <a:cs typeface="Arial" charset="0"/>
              </a:rPr>
              <a:t>RG-A Production Charge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B98EF7C-3B45-DA48-9B86-439A40A0B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79"/>
          <a:stretch/>
        </p:blipFill>
        <p:spPr>
          <a:xfrm>
            <a:off x="1198885" y="2995157"/>
            <a:ext cx="5752978" cy="1196908"/>
          </a:xfrm>
          <a:prstGeom prst="rect">
            <a:avLst/>
          </a:prstGeom>
        </p:spPr>
      </p:pic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9" b="-1"/>
          <a:stretch/>
        </p:blipFill>
        <p:spPr>
          <a:xfrm>
            <a:off x="910321" y="1628852"/>
            <a:ext cx="6339773" cy="1272361"/>
          </a:xfrm>
        </p:spPr>
      </p:pic>
      <p:sp>
        <p:nvSpPr>
          <p:cNvPr id="8" name="TextBox 7"/>
          <p:cNvSpPr txBox="1"/>
          <p:nvPr/>
        </p:nvSpPr>
        <p:spPr>
          <a:xfrm>
            <a:off x="1427858" y="2181819"/>
            <a:ext cx="553357" cy="3231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75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</a:t>
            </a:r>
          </a:p>
          <a:p>
            <a:r>
              <a:rPr lang="en-US" sz="75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16111" y="2238971"/>
            <a:ext cx="912429" cy="2308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Down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881075" y="2353268"/>
            <a:ext cx="13063" cy="433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49668" y="2166371"/>
            <a:ext cx="1276603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750" b="1">
                <a:solidFill>
                  <a:prstClr val="black"/>
                </a:solidFill>
              </a:rPr>
              <a:t>Completed detector setting</a:t>
            </a:r>
          </a:p>
          <a:p>
            <a:r>
              <a:rPr lang="en-US" sz="750" b="1">
                <a:solidFill>
                  <a:prstClr val="black"/>
                </a:solidFill>
              </a:rPr>
              <a:t>Start 10.6 GeV RGA data taking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485905" y="2667593"/>
            <a:ext cx="285749" cy="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57977" y="1896070"/>
            <a:ext cx="702436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>
                <a:latin typeface="Calibri"/>
                <a:cs typeface="Calibri"/>
              </a:rPr>
              <a:t>~130mC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6799" y="4502597"/>
            <a:ext cx="1453185" cy="577081"/>
          </a:xfrm>
          <a:prstGeom prst="rect">
            <a:avLst/>
          </a:prstGeom>
          <a:solidFill>
            <a:srgbClr val="59F487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>
                <a:latin typeface="Calibri" panose="020F0502020204030204" pitchFamily="34" charset="0"/>
                <a:cs typeface="Calibri" panose="020F0502020204030204" pitchFamily="34" charset="0"/>
              </a:rPr>
              <a:t>Sum:  Q ~ 300mC</a:t>
            </a:r>
          </a:p>
          <a:p>
            <a:r>
              <a:rPr lang="en-US" sz="1050" b="1">
                <a:latin typeface="Calibri" panose="020F0502020204030204" pitchFamily="34" charset="0"/>
                <a:cs typeface="Calibri" panose="020F0502020204030204" pitchFamily="34" charset="0"/>
              </a:rPr>
              <a:t> Expect total: 648mC</a:t>
            </a:r>
          </a:p>
          <a:p>
            <a:r>
              <a:rPr lang="en-US" sz="1050" b="1">
                <a:latin typeface="Calibri" panose="020F0502020204030204" pitchFamily="34" charset="0"/>
                <a:cs typeface="Calibri" panose="020F0502020204030204" pitchFamily="34" charset="0"/>
              </a:rPr>
              <a:t> Q/</a:t>
            </a:r>
            <a:r>
              <a:rPr lang="en-US" sz="1050" b="1" err="1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050" b="1" baseline="-25000" err="1">
                <a:latin typeface="Calibri" panose="020F0502020204030204" pitchFamily="34" charset="0"/>
                <a:cs typeface="Calibri" panose="020F0502020204030204" pitchFamily="34" charset="0"/>
              </a:rPr>
              <a:t>tot</a:t>
            </a:r>
            <a:r>
              <a:rPr lang="en-US" sz="1050" b="1">
                <a:latin typeface="Calibri" panose="020F0502020204030204" pitchFamily="34" charset="0"/>
                <a:cs typeface="Calibri" panose="020F0502020204030204" pitchFamily="34" charset="0"/>
              </a:rPr>
              <a:t>~ 46%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0772" y="3633624"/>
            <a:ext cx="702436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>
                <a:latin typeface="Calibri"/>
                <a:cs typeface="Calibri"/>
              </a:rPr>
              <a:t>~112mC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19179" y="1726104"/>
            <a:ext cx="81464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>
                <a:solidFill>
                  <a:srgbClr val="00B050"/>
                </a:solidFill>
                <a:latin typeface="Calibri"/>
                <a:cs typeface="Calibri"/>
              </a:rPr>
              <a:t>Spring 2018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8678" y="2959162"/>
            <a:ext cx="66396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>
                <a:solidFill>
                  <a:srgbClr val="00B050"/>
                </a:solidFill>
                <a:latin typeface="Calibri"/>
                <a:cs typeface="Calibri"/>
              </a:rPr>
              <a:t>Fall 2018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25F4153-9E9B-344A-9370-C9B12E90B839}"/>
              </a:ext>
            </a:extLst>
          </p:cNvPr>
          <p:cNvSpPr txBox="1"/>
          <p:nvPr/>
        </p:nvSpPr>
        <p:spPr>
          <a:xfrm>
            <a:off x="3613893" y="4291317"/>
            <a:ext cx="81464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>
                <a:solidFill>
                  <a:srgbClr val="00B050"/>
                </a:solidFill>
                <a:latin typeface="Calibri"/>
                <a:cs typeface="Calibri"/>
              </a:rPr>
              <a:t>Spring 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63FD2CB-B1F2-E346-BD4C-F1702D860ADA}"/>
              </a:ext>
            </a:extLst>
          </p:cNvPr>
          <p:cNvSpPr txBox="1"/>
          <p:nvPr/>
        </p:nvSpPr>
        <p:spPr>
          <a:xfrm>
            <a:off x="1653842" y="2986402"/>
            <a:ext cx="50725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RG-A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DD87732-0357-E940-9CB6-A87D6CA48B58}"/>
              </a:ext>
            </a:extLst>
          </p:cNvPr>
          <p:cNvSpPr txBox="1"/>
          <p:nvPr/>
        </p:nvSpPr>
        <p:spPr>
          <a:xfrm>
            <a:off x="1653841" y="1613479"/>
            <a:ext cx="50725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RG-A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540656F-1F74-E145-82CB-71D2A7AEBA3D}"/>
              </a:ext>
            </a:extLst>
          </p:cNvPr>
          <p:cNvSpPr txBox="1"/>
          <p:nvPr/>
        </p:nvSpPr>
        <p:spPr>
          <a:xfrm>
            <a:off x="4472016" y="4308917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E=10.2GeV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95D5CFC-DDCC-6947-8A76-C9E37B7C0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011" y="4632305"/>
            <a:ext cx="3914639" cy="11874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60E9D4A-3495-9D4B-9703-DAC6D9D3BD9E}"/>
              </a:ext>
            </a:extLst>
          </p:cNvPr>
          <p:cNvSpPr txBox="1"/>
          <p:nvPr/>
        </p:nvSpPr>
        <p:spPr>
          <a:xfrm>
            <a:off x="1687370" y="4364098"/>
            <a:ext cx="50725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RG-A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00333E6-F1F1-5641-8953-22F2A4C51F8E}"/>
              </a:ext>
            </a:extLst>
          </p:cNvPr>
          <p:cNvSpPr txBox="1"/>
          <p:nvPr/>
        </p:nvSpPr>
        <p:spPr>
          <a:xfrm>
            <a:off x="5444175" y="4781284"/>
            <a:ext cx="546945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>
                <a:latin typeface="Calibri"/>
                <a:cs typeface="Calibri"/>
              </a:rPr>
              <a:t>58mC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0AA0AED-F95F-6443-9ADF-317B09692A17}"/>
              </a:ext>
            </a:extLst>
          </p:cNvPr>
          <p:cNvSpPr txBox="1"/>
          <p:nvPr/>
        </p:nvSpPr>
        <p:spPr>
          <a:xfrm>
            <a:off x="4472017" y="2887903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E=10.6GeV</a:t>
            </a:r>
          </a:p>
        </p:txBody>
      </p:sp>
    </p:spTree>
    <p:extLst>
      <p:ext uri="{BB962C8B-B14F-4D97-AF65-F5344CB8AC3E}">
        <p14:creationId xmlns:p14="http://schemas.microsoft.com/office/powerpoint/2010/main" val="69246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</a:t>
            </a:r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97" y="1224571"/>
            <a:ext cx="8464378" cy="4993659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Run group A Fall 2018 :</a:t>
            </a:r>
          </a:p>
          <a:p>
            <a:pPr lvl="1"/>
            <a:r>
              <a:rPr lang="en-US" dirty="0" smtClean="0"/>
              <a:t>Central </a:t>
            </a:r>
            <a:r>
              <a:rPr lang="en-US" dirty="0"/>
              <a:t>detector shifted 30 mm </a:t>
            </a:r>
            <a:r>
              <a:rPr lang="en-US" dirty="0" smtClean="0"/>
              <a:t>upstream</a:t>
            </a:r>
          </a:p>
          <a:p>
            <a:pPr lvl="1"/>
            <a:r>
              <a:rPr lang="en-US" dirty="0" smtClean="0"/>
              <a:t>No FMM</a:t>
            </a:r>
            <a:endParaRPr lang="en-US" dirty="0"/>
          </a:p>
          <a:p>
            <a:pPr lvl="1"/>
            <a:r>
              <a:rPr lang="en-US" dirty="0"/>
              <a:t>T</a:t>
            </a:r>
            <a:r>
              <a:rPr lang="en-US" dirty="0" smtClean="0"/>
              <a:t>arget </a:t>
            </a:r>
            <a:r>
              <a:rPr lang="en-US" dirty="0"/>
              <a:t>(LH2) at (1.2, 1.1, -30) mm</a:t>
            </a:r>
          </a:p>
          <a:p>
            <a:pPr lvl="1"/>
            <a:r>
              <a:rPr lang="en-US" dirty="0"/>
              <a:t>HTCC </a:t>
            </a:r>
            <a:r>
              <a:rPr lang="en-US" dirty="0" err="1"/>
              <a:t>shfted</a:t>
            </a:r>
            <a:r>
              <a:rPr lang="en-US" dirty="0"/>
              <a:t> 20 mm upstream</a:t>
            </a:r>
          </a:p>
          <a:p>
            <a:pPr lvl="1"/>
            <a:r>
              <a:rPr lang="en-US" dirty="0"/>
              <a:t>FT On configuration</a:t>
            </a:r>
          </a:p>
          <a:p>
            <a:pPr lvl="1"/>
            <a:r>
              <a:rPr lang="en-US" dirty="0"/>
              <a:t>FMT not present</a:t>
            </a:r>
          </a:p>
          <a:p>
            <a:pPr lvl="1"/>
            <a:r>
              <a:rPr lang="en-US" dirty="0"/>
              <a:t>LTCC sectors: 3 (50% C4F10), 5 (N2)</a:t>
            </a:r>
          </a:p>
          <a:p>
            <a:pPr lvl="1"/>
            <a:r>
              <a:rPr lang="en-US" dirty="0"/>
              <a:t>Torus polarity: -1, 1,</a:t>
            </a:r>
          </a:p>
          <a:p>
            <a:pPr lvl="1"/>
            <a:r>
              <a:rPr lang="en-US" dirty="0"/>
              <a:t>Solenoid polarity: -1</a:t>
            </a:r>
          </a:p>
          <a:p>
            <a:pPr lvl="1"/>
            <a:r>
              <a:rPr lang="en-US" dirty="0"/>
              <a:t>Beam Current: from 5 to 75 </a:t>
            </a:r>
            <a:r>
              <a:rPr lang="en-US" dirty="0" err="1"/>
              <a:t>nA</a:t>
            </a:r>
            <a:endParaRPr lang="en-US" dirty="0"/>
          </a:p>
          <a:p>
            <a:pPr lvl="1"/>
            <a:r>
              <a:rPr lang="en-US" dirty="0"/>
              <a:t>Beam energies: </a:t>
            </a:r>
            <a:r>
              <a:rPr lang="en-US" dirty="0" smtClean="0"/>
              <a:t>10.6 GeV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419" y="2184571"/>
            <a:ext cx="3561632" cy="23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9235"/>
            <a:ext cx="4037686" cy="2691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61" y="1191251"/>
            <a:ext cx="4061636" cy="27077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ea typeface="Arial" charset="0"/>
                <a:cs typeface="Arial" charset="0"/>
              </a:rPr>
              <a:t>RGA </a:t>
            </a:r>
            <a:r>
              <a:rPr lang="mr-IN" sz="3200" dirty="0" smtClean="0">
                <a:ea typeface="Arial" charset="0"/>
                <a:cs typeface="Arial" charset="0"/>
              </a:rPr>
              <a:t>–</a:t>
            </a:r>
            <a:r>
              <a:rPr lang="en-US" sz="3200" dirty="0" smtClean="0">
                <a:ea typeface="Arial" charset="0"/>
                <a:cs typeface="Arial" charset="0"/>
              </a:rPr>
              <a:t> Fall 2018 Production Summary</a:t>
            </a:r>
            <a:endParaRPr lang="en-US" sz="3200" dirty="0"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449635" y="1721525"/>
            <a:ext cx="108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Inbending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505748" y="1513068"/>
            <a:ext cx="129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Outbending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13" y="4104743"/>
            <a:ext cx="3348975" cy="23625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289276"/>
              </p:ext>
            </p:extLst>
          </p:nvPr>
        </p:nvGraphicFramePr>
        <p:xfrm>
          <a:off x="406792" y="4591479"/>
          <a:ext cx="4134316" cy="1175403"/>
        </p:xfrm>
        <a:graphic>
          <a:graphicData uri="http://schemas.openxmlformats.org/drawingml/2006/table">
            <a:tbl>
              <a:tblPr/>
              <a:tblGrid>
                <a:gridCol w="2382631"/>
                <a:gridCol w="1751685"/>
              </a:tblGrid>
              <a:tr h="391801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RUN number </a:t>
                      </a: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Charge [</a:t>
                      </a:r>
                      <a:r>
                        <a:rPr lang="en-US" sz="1400" b="1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μC</a:t>
                      </a:r>
                      <a:r>
                        <a:rPr lang="en-US" sz="14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] </a:t>
                      </a: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801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All 253 </a:t>
                      </a:r>
                      <a:r>
                        <a:rPr lang="en-US" sz="16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inbending</a:t>
                      </a:r>
                      <a:r>
                        <a:rPr lang="en-US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runs </a:t>
                      </a: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56 959.482 </a:t>
                      </a: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801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All 184 </a:t>
                      </a:r>
                      <a:r>
                        <a:rPr lang="en-US" sz="16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outbending</a:t>
                      </a:r>
                      <a:r>
                        <a:rPr lang="en-US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runs </a:t>
                      </a: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39 867.308 </a:t>
                      </a: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3695" y="6546678"/>
            <a:ext cx="4853370" cy="311322"/>
          </a:xfrm>
        </p:spPr>
        <p:txBody>
          <a:bodyPr/>
          <a:lstStyle/>
          <a:p>
            <a:r>
              <a:rPr lang="en-US" sz="1000" i="1" dirty="0" smtClean="0"/>
              <a:t>Latifa </a:t>
            </a:r>
            <a:r>
              <a:rPr lang="en-US" sz="1000" i="1" dirty="0"/>
              <a:t>Elouadrhiri   </a:t>
            </a:r>
            <a:r>
              <a:rPr lang="mr-IN" sz="1000" i="1" dirty="0"/>
              <a:t>–</a:t>
            </a:r>
            <a:r>
              <a:rPr lang="en-US" sz="1000" i="1" dirty="0"/>
              <a:t>   RGA </a:t>
            </a:r>
            <a:r>
              <a:rPr lang="en-US" sz="1000" i="1" dirty="0" smtClean="0"/>
              <a:t>follow Up Pass1 Review   </a:t>
            </a:r>
            <a:r>
              <a:rPr lang="mr-IN" sz="1000" i="1" dirty="0"/>
              <a:t>–</a:t>
            </a:r>
            <a:r>
              <a:rPr lang="en-US" sz="1000" i="1" dirty="0"/>
              <a:t> </a:t>
            </a:r>
            <a:r>
              <a:rPr lang="en-US" sz="1000" i="1" dirty="0" smtClean="0"/>
              <a:t> March 9,  2020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7494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48" y="381087"/>
            <a:ext cx="9026468" cy="487490"/>
          </a:xfrm>
        </p:spPr>
        <p:txBody>
          <a:bodyPr/>
          <a:lstStyle/>
          <a:p>
            <a:r>
              <a:rPr lang="en-US" sz="3200" dirty="0" smtClean="0"/>
              <a:t>RGA </a:t>
            </a:r>
            <a:r>
              <a:rPr lang="mr-IN" sz="3200" dirty="0" smtClean="0"/>
              <a:t>–</a:t>
            </a:r>
            <a:r>
              <a:rPr lang="en-US" sz="3200" dirty="0" smtClean="0"/>
              <a:t> Fall 2018 Data </a:t>
            </a:r>
            <a:r>
              <a:rPr lang="mr-IN" sz="3200" dirty="0" smtClean="0"/>
              <a:t>–</a:t>
            </a:r>
            <a:r>
              <a:rPr lang="en-US" sz="3200" dirty="0" smtClean="0"/>
              <a:t> Initial Focus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47" y="1428045"/>
            <a:ext cx="7951719" cy="4309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359364" y="3352066"/>
            <a:ext cx="364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6831"/>
                </a:solidFill>
                <a:latin typeface="Arial" charset="0"/>
                <a:ea typeface="Arial" charset="0"/>
                <a:cs typeface="Arial" charset="0"/>
              </a:rPr>
              <a:t>Focus on the </a:t>
            </a:r>
            <a:r>
              <a:rPr lang="en-US" sz="2400" b="1" dirty="0" err="1" smtClean="0">
                <a:solidFill>
                  <a:srgbClr val="0C6831"/>
                </a:solidFill>
                <a:latin typeface="Arial" charset="0"/>
                <a:ea typeface="Arial" charset="0"/>
                <a:cs typeface="Arial" charset="0"/>
              </a:rPr>
              <a:t>inbending</a:t>
            </a:r>
            <a:endParaRPr lang="en-US" sz="2400" b="1" dirty="0">
              <a:solidFill>
                <a:srgbClr val="0C683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2701" y="4715777"/>
            <a:ext cx="2650084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C6831"/>
                </a:solidFill>
                <a:latin typeface="Arial" charset="0"/>
                <a:ea typeface="Arial" charset="0"/>
                <a:cs typeface="Arial" charset="0"/>
              </a:rPr>
              <a:t>Run period: </a:t>
            </a:r>
          </a:p>
          <a:p>
            <a:r>
              <a:rPr lang="en-US" sz="2200" b="1" dirty="0">
                <a:solidFill>
                  <a:srgbClr val="0C6831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200" b="1" dirty="0" smtClean="0">
                <a:solidFill>
                  <a:srgbClr val="0C6831"/>
                </a:solidFill>
                <a:latin typeface="Arial" charset="0"/>
                <a:ea typeface="Arial" charset="0"/>
                <a:cs typeface="Arial" charset="0"/>
              </a:rPr>
              <a:t>rom 5032  to 5419</a:t>
            </a:r>
            <a:endParaRPr lang="en-US" sz="2200" b="1" dirty="0">
              <a:solidFill>
                <a:srgbClr val="0C683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25875" y="5013489"/>
            <a:ext cx="2561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Arial" charset="0"/>
                <a:ea typeface="Arial" charset="0"/>
                <a:cs typeface="Arial" charset="0"/>
              </a:rPr>
              <a:t>Note: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DNP data set</a:t>
            </a:r>
          </a:p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rom 5036 to 5262 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RG–A Trigger Versions. Fall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4AA7F5C5-BC3B-3C4E-B8A1-D205DC8D3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336618"/>
              </p:ext>
            </p:extLst>
          </p:nvPr>
        </p:nvGraphicFramePr>
        <p:xfrm>
          <a:off x="446581" y="1289049"/>
          <a:ext cx="7272656" cy="4962894"/>
        </p:xfrm>
        <a:graphic>
          <a:graphicData uri="http://schemas.openxmlformats.org/drawingml/2006/table">
            <a:tbl>
              <a:tblPr firstRow="1" bandRow="1"/>
              <a:tblGrid>
                <a:gridCol w="933951">
                  <a:extLst>
                    <a:ext uri="{9D8B030D-6E8A-4147-A177-3AD203B41FA5}">
                      <a16:colId xmlns:a16="http://schemas.microsoft.com/office/drawing/2014/main" xmlns="" val="3563185556"/>
                    </a:ext>
                  </a:extLst>
                </a:gridCol>
                <a:gridCol w="619035">
                  <a:extLst>
                    <a:ext uri="{9D8B030D-6E8A-4147-A177-3AD203B41FA5}">
                      <a16:colId xmlns:a16="http://schemas.microsoft.com/office/drawing/2014/main" xmlns="" val="1211248198"/>
                    </a:ext>
                  </a:extLst>
                </a:gridCol>
                <a:gridCol w="588338">
                  <a:extLst>
                    <a:ext uri="{9D8B030D-6E8A-4147-A177-3AD203B41FA5}">
                      <a16:colId xmlns:a16="http://schemas.microsoft.com/office/drawing/2014/main" xmlns="" val="2340194356"/>
                    </a:ext>
                  </a:extLst>
                </a:gridCol>
                <a:gridCol w="2031045">
                  <a:extLst>
                    <a:ext uri="{9D8B030D-6E8A-4147-A177-3AD203B41FA5}">
                      <a16:colId xmlns:a16="http://schemas.microsoft.com/office/drawing/2014/main" xmlns="" val="1734442425"/>
                    </a:ext>
                  </a:extLst>
                </a:gridCol>
                <a:gridCol w="966922">
                  <a:extLst>
                    <a:ext uri="{9D8B030D-6E8A-4147-A177-3AD203B41FA5}">
                      <a16:colId xmlns:a16="http://schemas.microsoft.com/office/drawing/2014/main" xmlns="" val="2609237843"/>
                    </a:ext>
                  </a:extLst>
                </a:gridCol>
                <a:gridCol w="726469">
                  <a:extLst>
                    <a:ext uri="{9D8B030D-6E8A-4147-A177-3AD203B41FA5}">
                      <a16:colId xmlns:a16="http://schemas.microsoft.com/office/drawing/2014/main" xmlns="" val="3847301574"/>
                    </a:ext>
                  </a:extLst>
                </a:gridCol>
                <a:gridCol w="1406896">
                  <a:extLst>
                    <a:ext uri="{9D8B030D-6E8A-4147-A177-3AD203B41FA5}">
                      <a16:colId xmlns:a16="http://schemas.microsoft.com/office/drawing/2014/main" xmlns="" val="4034550739"/>
                    </a:ext>
                  </a:extLst>
                </a:gridCol>
              </a:tblGrid>
              <a:tr h="4425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Date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Run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S, 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Trigger config file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PCAL+ECAL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DC Roads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600" dirty="0" err="1">
                          <a:solidFill>
                            <a:srgbClr val="FF0000"/>
                          </a:solidFill>
                        </a:rPr>
                        <a:t>Inbending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4870347"/>
                  </a:ext>
                </a:extLst>
              </a:tr>
              <a:tr h="384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9/27/18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4763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-1,-1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Trigger_</a:t>
                      </a:r>
                      <a:r>
                        <a:rPr lang="en-US" sz="1100"/>
                        <a:t>v20_1, _2, _</a:t>
                      </a:r>
                      <a:r>
                        <a:rPr lang="en-US" sz="1100" dirty="0"/>
                        <a:t>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300 MeV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No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7039729"/>
                  </a:ext>
                </a:extLst>
              </a:tr>
              <a:tr h="384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10/09/18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5015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-1,-1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Trigger_v21_0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300 MeV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Add DC roads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7392352"/>
                  </a:ext>
                </a:extLst>
              </a:tr>
              <a:tr h="384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10/19/18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5215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-1,-1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Trigger_v21_0_1phe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300 MeV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HTCC=1phe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8790515"/>
                  </a:ext>
                </a:extLst>
              </a:tr>
              <a:tr h="384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10/22/18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5247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-1,-1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Trigger_v21_0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300 MeV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HTCC=2 again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2358"/>
                  </a:ext>
                </a:extLst>
              </a:tr>
              <a:tr h="4425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10/26/18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5299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-1,-1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Trigger_v22_0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300 MeV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No change in electron trigger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2647092"/>
                  </a:ext>
                </a:extLst>
              </a:tr>
              <a:tr h="4425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11/05/18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5411</a:t>
                      </a:r>
                    </a:p>
                    <a:p>
                      <a:r>
                        <a:rPr lang="en-US" sz="1100" dirty="0"/>
                        <a:t>5417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-1,-1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Trigger_v20_1_no_htcc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300 MeV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No HTCC in the e trigger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960200"/>
                  </a:ext>
                </a:extLst>
              </a:tr>
              <a:tr h="384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11/06/18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5418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-1,-1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Trigger_v22_0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300 MeV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4134169"/>
                  </a:ext>
                </a:extLst>
              </a:tr>
              <a:tr h="384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</a:rPr>
                        <a:t>Outbending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7370967"/>
                  </a:ext>
                </a:extLst>
              </a:tr>
              <a:tr h="4425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11/06/18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5420</a:t>
                      </a:r>
                    </a:p>
                    <a:p>
                      <a:r>
                        <a:rPr lang="en-US" sz="1100" dirty="0"/>
                        <a:t>5433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-1,+1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Trigger_v22_0_out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300 MeV</a:t>
                      </a:r>
                    </a:p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0168434"/>
                  </a:ext>
                </a:extLst>
              </a:tr>
              <a:tr h="4425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11/06/18</a:t>
                      </a:r>
                    </a:p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5424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-1,+1</a:t>
                      </a:r>
                    </a:p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Trigger_v22_0_no_dc_roads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300 MeV</a:t>
                      </a:r>
                    </a:p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No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8777268"/>
                  </a:ext>
                </a:extLst>
              </a:tr>
              <a:tr h="4425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11/15/18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5504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-1,+1</a:t>
                      </a:r>
                    </a:p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dirty="0"/>
                        <a:t>Trigger_vv22_1_no_dc_roads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300 MeV</a:t>
                      </a:r>
                    </a:p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No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No change in electron trigger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8993019"/>
                  </a:ext>
                </a:extLst>
              </a:tr>
            </a:tbl>
          </a:graphicData>
        </a:graphic>
      </p:graphicFrame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3695" y="6546678"/>
            <a:ext cx="4853370" cy="311322"/>
          </a:xfrm>
        </p:spPr>
        <p:txBody>
          <a:bodyPr/>
          <a:lstStyle/>
          <a:p>
            <a:r>
              <a:rPr lang="en-US" sz="1000" i="1" dirty="0" smtClean="0"/>
              <a:t>Latifa </a:t>
            </a:r>
            <a:r>
              <a:rPr lang="en-US" sz="1000" i="1" dirty="0"/>
              <a:t>Elouadrhiri   </a:t>
            </a:r>
            <a:r>
              <a:rPr lang="mr-IN" sz="1000" i="1" dirty="0"/>
              <a:t>–</a:t>
            </a:r>
            <a:r>
              <a:rPr lang="en-US" sz="1000" i="1" dirty="0"/>
              <a:t>   RGA </a:t>
            </a:r>
            <a:r>
              <a:rPr lang="en-US" sz="1000" i="1" dirty="0" smtClean="0"/>
              <a:t>follow Up Pass1 Review   </a:t>
            </a:r>
            <a:r>
              <a:rPr lang="mr-IN" sz="1000" i="1" dirty="0"/>
              <a:t>–</a:t>
            </a:r>
            <a:r>
              <a:rPr lang="en-US" sz="1000" i="1" dirty="0"/>
              <a:t> </a:t>
            </a:r>
            <a:r>
              <a:rPr lang="en-US" sz="1000" i="1" dirty="0" smtClean="0"/>
              <a:t> March 9,  2020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97582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4103</TotalTime>
  <Words>1192</Words>
  <Application>Microsoft Macintosh PowerPoint</Application>
  <PresentationFormat>On-screen Show (4:3)</PresentationFormat>
  <Paragraphs>298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.PingFangSC-Regular</vt:lpstr>
      <vt:lpstr>Avenir Book</vt:lpstr>
      <vt:lpstr>Calibri</vt:lpstr>
      <vt:lpstr>Calibri Light</vt:lpstr>
      <vt:lpstr>Gill Sans MT</vt:lpstr>
      <vt:lpstr>Mangal</vt:lpstr>
      <vt:lpstr>PingFangSC-Regular</vt:lpstr>
      <vt:lpstr>Arial</vt:lpstr>
      <vt:lpstr>Office Theme</vt:lpstr>
      <vt:lpstr>1_Office Theme</vt:lpstr>
      <vt:lpstr>CLAS – Collaboration  </vt:lpstr>
      <vt:lpstr>Hall B/CLAS12 RG-A Experiments</vt:lpstr>
      <vt:lpstr>RGA - Science Program</vt:lpstr>
      <vt:lpstr>Experiment Parameters</vt:lpstr>
      <vt:lpstr>RG-A Production Charge</vt:lpstr>
      <vt:lpstr>Experiment Configuration</vt:lpstr>
      <vt:lpstr>RGA – Fall 2018 Production Summary</vt:lpstr>
      <vt:lpstr>RGA – Fall 2018 Data – Initial Focus</vt:lpstr>
      <vt:lpstr>RG–A Trigger Versions. Fall 2018</vt:lpstr>
      <vt:lpstr>PowerPoint Presentation</vt:lpstr>
      <vt:lpstr>Data Processing Status</vt:lpstr>
      <vt:lpstr>Today’s Agenda</vt:lpstr>
      <vt:lpstr>PowerPoint Presentation</vt:lpstr>
      <vt:lpstr>PowerPoint Presentation</vt:lpstr>
      <vt:lpstr>PowerPoint Presentation</vt:lpstr>
      <vt:lpstr>RF offsets</vt:lpstr>
      <vt:lpstr>Overview - Electron</vt:lpstr>
      <vt:lpstr>FTOF – Positive Charge PID</vt:lpstr>
      <vt:lpstr>FTOF - PID</vt:lpstr>
      <vt:lpstr>Elastic - Proton in the FD</vt:lpstr>
      <vt:lpstr>Elastic Proton in CVT</vt:lpstr>
      <vt:lpstr>Two Pions </vt:lpstr>
      <vt:lpstr>ECAL – Pi0 mass</vt:lpstr>
      <vt:lpstr>Forward Tagger Performance</vt:lpstr>
      <vt:lpstr>Monitoring of physics quantities</vt:lpstr>
      <vt:lpstr>Electron Yield monitoring</vt:lpstr>
      <vt:lpstr>Monitoring examples</vt:lpstr>
      <vt:lpstr>Monitoring at DST/Skim level - Examples</vt:lpstr>
      <vt:lpstr>Event Reconstruction - Efficiency</vt:lpstr>
      <vt:lpstr>Event Reconstruction - Efficiency</vt:lpstr>
      <vt:lpstr>Summary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latifa Elouadrhiri</cp:lastModifiedBy>
  <cp:revision>177</cp:revision>
  <cp:lastPrinted>2020-03-09T15:36:20Z</cp:lastPrinted>
  <dcterms:created xsi:type="dcterms:W3CDTF">2017-10-25T13:41:42Z</dcterms:created>
  <dcterms:modified xsi:type="dcterms:W3CDTF">2020-03-25T12:05:53Z</dcterms:modified>
</cp:coreProperties>
</file>