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0" r:id="rId6"/>
    <p:sldId id="283" r:id="rId7"/>
    <p:sldId id="284" r:id="rId8"/>
    <p:sldId id="272" r:id="rId9"/>
    <p:sldId id="275" r:id="rId10"/>
    <p:sldId id="276" r:id="rId11"/>
    <p:sldId id="277" r:id="rId12"/>
    <p:sldId id="278" r:id="rId13"/>
    <p:sldId id="287" r:id="rId14"/>
    <p:sldId id="285" r:id="rId15"/>
    <p:sldId id="279" r:id="rId16"/>
    <p:sldId id="286" r:id="rId17"/>
    <p:sldId id="288" r:id="rId18"/>
    <p:sldId id="282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35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6" autoAdjust="0"/>
    <p:restoredTop sz="94660"/>
  </p:normalViewPr>
  <p:slideViewPr>
    <p:cSldViewPr snapToGrid="0">
      <p:cViewPr>
        <p:scale>
          <a:sx n="131" d="100"/>
          <a:sy n="131" d="100"/>
        </p:scale>
        <p:origin x="4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32A7A59-E61F-4009-9A0A-44E7F1E5C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2F0DED-911F-444E-897F-345769A62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F35A-881C-40A9-965D-E64FF4FFB94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1E1E3E-518C-4DB4-86DC-97B09DA745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3778BF-4CC9-4997-A673-C252E5574D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3E766-6991-4FF7-8FF7-BCEA794B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26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49611-5128-4226-B726-FC29716B1FDA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AF9D-5F2D-485F-8F14-A978CC9FC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7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17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969" y="1745944"/>
            <a:ext cx="5414660" cy="3184812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AE0A24"/>
                </a:solidFill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969" y="700391"/>
            <a:ext cx="11309705" cy="4575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April 29, 2020</a:t>
            </a:fld>
            <a:endParaRPr lang="en-US" dirty="0"/>
          </a:p>
        </p:txBody>
      </p:sp>
      <p:pic>
        <p:nvPicPr>
          <p:cNvPr id="13" name="Picture 12" descr="CLAS-color-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35" y="6097964"/>
            <a:ext cx="1895565" cy="7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2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408633"/>
            <a:ext cx="11285837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1354089"/>
            <a:ext cx="11285837" cy="4993659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LAS-color-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55" y="6387501"/>
            <a:ext cx="1173445" cy="4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2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57921" y="2729018"/>
            <a:ext cx="8037827" cy="2882184"/>
          </a:xfrm>
        </p:spPr>
        <p:txBody>
          <a:bodyPr/>
          <a:lstStyle/>
          <a:p>
            <a:r>
              <a:rPr lang="en-US" sz="2000" dirty="0" smtClean="0">
                <a:latin typeface="Avenir Book"/>
                <a:cs typeface="Avenir Book"/>
              </a:rPr>
              <a:t>CLAS Collaboration Meeting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57921" y="577293"/>
            <a:ext cx="8482279" cy="753862"/>
          </a:xfrm>
          <a:noFill/>
        </p:spPr>
        <p:txBody>
          <a:bodyPr>
            <a:noAutofit/>
          </a:bodyPr>
          <a:lstStyle/>
          <a:p>
            <a:r>
              <a:rPr lang="en-US" sz="2800" b="1" dirty="0"/>
              <a:t>RGA  </a:t>
            </a:r>
            <a:r>
              <a:rPr lang="mr-IN" sz="2800" b="1" dirty="0"/>
              <a:t>– </a:t>
            </a:r>
            <a:r>
              <a:rPr lang="en-US" sz="2800" b="1" dirty="0" smtClean="0"/>
              <a:t>Path to Publication</a:t>
            </a:r>
            <a:endParaRPr lang="en-US" sz="28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76035" y="4170111"/>
            <a:ext cx="4123024" cy="131407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Latifa Elouadrhiri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1847225" y="5611203"/>
            <a:ext cx="2057400" cy="365125"/>
          </a:xfrm>
        </p:spPr>
        <p:txBody>
          <a:bodyPr/>
          <a:lstStyle/>
          <a:p>
            <a:r>
              <a:rPr lang="en-US" dirty="0" smtClean="0"/>
              <a:t>April 29, 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84" y="1440292"/>
            <a:ext cx="5362050" cy="3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</a:t>
            </a:r>
            <a:r>
              <a:rPr lang="mr-IN" dirty="0" smtClean="0"/>
              <a:t>–</a:t>
            </a:r>
            <a:r>
              <a:rPr lang="en-US" dirty="0" smtClean="0"/>
              <a:t> From the </a:t>
            </a:r>
            <a:r>
              <a:rPr lang="en-US" dirty="0" err="1" smtClean="0"/>
              <a:t>outbending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8" y="1354138"/>
            <a:ext cx="11163215" cy="4994275"/>
          </a:xfrm>
        </p:spPr>
      </p:pic>
      <p:sp>
        <p:nvSpPr>
          <p:cNvPr id="5" name="TextBox 4"/>
          <p:cNvSpPr txBox="1"/>
          <p:nvPr/>
        </p:nvSpPr>
        <p:spPr>
          <a:xfrm>
            <a:off x="787941" y="5836596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Outbending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66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 PIZERO Mass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/>
          <a:stretch/>
        </p:blipFill>
        <p:spPr>
          <a:xfrm>
            <a:off x="1806022" y="1108953"/>
            <a:ext cx="7989732" cy="5301575"/>
          </a:xfrm>
        </p:spPr>
      </p:pic>
      <p:sp>
        <p:nvSpPr>
          <p:cNvPr id="4" name="TextBox 3"/>
          <p:cNvSpPr txBox="1"/>
          <p:nvPr/>
        </p:nvSpPr>
        <p:spPr>
          <a:xfrm>
            <a:off x="846307" y="5700409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Outbending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01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&amp; Three </a:t>
            </a:r>
            <a:r>
              <a:rPr lang="en-US" dirty="0" err="1" smtClean="0"/>
              <a:t>Pions</a:t>
            </a:r>
            <a:r>
              <a:rPr lang="en-US" dirty="0" smtClean="0"/>
              <a:t> Invariant 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64" y="1441687"/>
            <a:ext cx="6075161" cy="366859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4" y="1595336"/>
            <a:ext cx="5990671" cy="3583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8060" y="5671226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Outbending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8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/>
              <a:t>Tagger Performance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" y="1348298"/>
            <a:ext cx="10398868" cy="4350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2766" y="577870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inbending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46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RGA- Fall 2018 Detector Performance 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"/>
          <a:stretch/>
        </p:blipFill>
        <p:spPr>
          <a:xfrm>
            <a:off x="2077470" y="1083541"/>
            <a:ext cx="7527275" cy="5640272"/>
          </a:xfrm>
        </p:spPr>
      </p:pic>
    </p:spTree>
    <p:extLst>
      <p:ext uri="{BB962C8B-B14F-4D97-AF65-F5344CB8AC3E}">
        <p14:creationId xmlns:p14="http://schemas.microsoft.com/office/powerpoint/2010/main" val="14809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RGA</a:t>
            </a:r>
            <a:r>
              <a:rPr lang="mr-IN" sz="2800" dirty="0" smtClean="0"/>
              <a:t>–</a:t>
            </a:r>
            <a:r>
              <a:rPr lang="en-US" sz="2800" dirty="0" smtClean="0"/>
              <a:t> CLAS12 </a:t>
            </a:r>
            <a:r>
              <a:rPr lang="mr-IN" sz="2800" dirty="0" smtClean="0"/>
              <a:t>–</a:t>
            </a:r>
            <a:r>
              <a:rPr lang="en-US" sz="2800" dirty="0" smtClean="0"/>
              <a:t> Analysis Note </a:t>
            </a:r>
            <a:r>
              <a:rPr lang="mr-IN" sz="2800" dirty="0" smtClean="0"/>
              <a:t>–</a:t>
            </a:r>
            <a:r>
              <a:rPr lang="en-US" sz="2800" dirty="0" smtClean="0"/>
              <a:t> Overview and Procedures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9"/>
          <a:stretch/>
        </p:blipFill>
        <p:spPr>
          <a:xfrm>
            <a:off x="6402455" y="1130401"/>
            <a:ext cx="3947776" cy="4994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5"/>
          <a:stretch/>
        </p:blipFill>
        <p:spPr>
          <a:xfrm>
            <a:off x="528332" y="1031721"/>
            <a:ext cx="4753787" cy="4957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8675" y="6159837"/>
            <a:ext cx="620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B6065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6235"/>
                </a:solidFill>
                <a:latin typeface="Arial" charset="0"/>
              </a:rPr>
              <a:t>Review </a:t>
            </a:r>
            <a:r>
              <a:rPr lang="en-US" b="1" dirty="0" smtClean="0">
                <a:solidFill>
                  <a:srgbClr val="006235"/>
                </a:solidFill>
                <a:latin typeface="Arial" charset="0"/>
              </a:rPr>
              <a:t>Committee, </a:t>
            </a:r>
            <a:r>
              <a:rPr lang="en-US" b="1" dirty="0">
                <a:solidFill>
                  <a:srgbClr val="006235"/>
                </a:solidFill>
                <a:latin typeface="Arial" charset="0"/>
              </a:rPr>
              <a:t>C</a:t>
            </a:r>
            <a:r>
              <a:rPr lang="en-US" b="1" dirty="0" smtClean="0">
                <a:solidFill>
                  <a:srgbClr val="006235"/>
                </a:solidFill>
                <a:latin typeface="Arial" charset="0"/>
              </a:rPr>
              <a:t>hair </a:t>
            </a:r>
            <a:r>
              <a:rPr lang="en-US" b="1" dirty="0" smtClean="0">
                <a:solidFill>
                  <a:srgbClr val="006235"/>
                </a:solidFill>
                <a:latin typeface="Arial" charset="0"/>
              </a:rPr>
              <a:t>(Y. </a:t>
            </a:r>
            <a:r>
              <a:rPr lang="en-US" b="1" dirty="0" err="1" smtClean="0">
                <a:solidFill>
                  <a:srgbClr val="006235"/>
                </a:solidFill>
                <a:latin typeface="Arial" charset="0"/>
              </a:rPr>
              <a:t>Ilieva</a:t>
            </a:r>
            <a:r>
              <a:rPr lang="en-US" b="1" dirty="0" smtClean="0">
                <a:solidFill>
                  <a:srgbClr val="006235"/>
                </a:solidFill>
                <a:latin typeface="Arial" charset="0"/>
              </a:rPr>
              <a:t>); Appointed by CCC</a:t>
            </a:r>
            <a:endParaRPr lang="en-US" b="1" dirty="0">
              <a:solidFill>
                <a:srgbClr val="006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=""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71" y="322960"/>
            <a:ext cx="11340000" cy="540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6235"/>
                </a:solidFill>
                <a:latin typeface="Arial" charset="0"/>
                <a:ea typeface="Arial" charset="0"/>
                <a:cs typeface="Arial" charset="0"/>
              </a:rPr>
              <a:t>RGA - Common Analysis Note - Milestones</a:t>
            </a:r>
            <a:endParaRPr lang="en-US" sz="2800" b="1" dirty="0">
              <a:solidFill>
                <a:srgbClr val="00623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197936" y="3722637"/>
            <a:ext cx="994984" cy="3299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April 2020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val 2" title="Milestone Number">
            <a:extLst>
              <a:ext uri="{FF2B5EF4-FFF2-40B4-BE49-F238E27FC236}">
                <a16:creationId xmlns="" xmlns:a16="http://schemas.microsoft.com/office/drawing/2014/main" id="{48C9F9AC-FF55-4E72-9915-ACA228CA757C}"/>
              </a:ext>
            </a:extLst>
          </p:cNvPr>
          <p:cNvSpPr/>
          <p:nvPr/>
        </p:nvSpPr>
        <p:spPr>
          <a:xfrm>
            <a:off x="1245424" y="4434294"/>
            <a:ext cx="407673" cy="4304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pic>
        <p:nvPicPr>
          <p:cNvPr id="28" name="Graphic 27" title="callout">
            <a:extLst>
              <a:ext uri="{FF2B5EF4-FFF2-40B4-BE49-F238E27FC236}">
                <a16:creationId xmlns="" xmlns:a16="http://schemas.microsoft.com/office/drawing/2014/main" id="{4B1B5F0D-3B40-45B0-8532-64044104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41700" y="3935755"/>
            <a:ext cx="581025" cy="29527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618AC60-DF13-401B-AC73-91C3F019CB3C}"/>
              </a:ext>
            </a:extLst>
          </p:cNvPr>
          <p:cNvSpPr txBox="1"/>
          <p:nvPr/>
        </p:nvSpPr>
        <p:spPr>
          <a:xfrm>
            <a:off x="695428" y="1386916"/>
            <a:ext cx="19990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RGA- Fall 2018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Outbending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Pass 1 review (04/22)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Start Data processing </a:t>
            </a:r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(04/27)</a:t>
            </a:r>
          </a:p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Oval 113" title="Milestone Number">
            <a:extLst>
              <a:ext uri="{FF2B5EF4-FFF2-40B4-BE49-F238E27FC236}">
                <a16:creationId xmlns="" xmlns:a16="http://schemas.microsoft.com/office/drawing/2014/main" id="{1A9A1384-BB26-4C08-8F02-CABB6507B872}"/>
              </a:ext>
            </a:extLst>
          </p:cNvPr>
          <p:cNvSpPr/>
          <p:nvPr/>
        </p:nvSpPr>
        <p:spPr>
          <a:xfrm>
            <a:off x="1622657" y="2045592"/>
            <a:ext cx="407673" cy="40767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pic>
        <p:nvPicPr>
          <p:cNvPr id="176" name="Graphic 175" title="callout">
            <a:extLst>
              <a:ext uri="{FF2B5EF4-FFF2-40B4-BE49-F238E27FC236}">
                <a16:creationId xmlns="" xmlns:a16="http://schemas.microsoft.com/office/drawing/2014/main" id="{B93F302A-1971-452D-AFCA-DD02DB91D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687392" y="2521283"/>
            <a:ext cx="581025" cy="295275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364C8657-37CD-432B-AD71-7255D32855F5}"/>
              </a:ext>
            </a:extLst>
          </p:cNvPr>
          <p:cNvSpPr txBox="1"/>
          <p:nvPr/>
        </p:nvSpPr>
        <p:spPr>
          <a:xfrm>
            <a:off x="3328903" y="4957881"/>
            <a:ext cx="129478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Detailed Outline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Finalized and Approved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First meeting with 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nalysis 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eview committee</a:t>
            </a:r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Oval 118" title="Milestone Number">
            <a:extLst>
              <a:ext uri="{FF2B5EF4-FFF2-40B4-BE49-F238E27FC236}">
                <a16:creationId xmlns=""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pic>
        <p:nvPicPr>
          <p:cNvPr id="157" name="Graphic 156" title="callout">
            <a:extLst>
              <a:ext uri="{FF2B5EF4-FFF2-40B4-BE49-F238E27FC236}">
                <a16:creationId xmlns="" xmlns:a16="http://schemas.microsoft.com/office/drawing/2014/main" id="{4B5FAE44-10FC-44CC-AB7C-D49DE98D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grpSp>
        <p:nvGrpSpPr>
          <p:cNvPr id="126" name="Group 125" title="Milestone Text">
            <a:extLst>
              <a:ext uri="{FF2B5EF4-FFF2-40B4-BE49-F238E27FC236}">
                <a16:creationId xmlns="" xmlns:a16="http://schemas.microsoft.com/office/drawing/2014/main" id="{30D4AD55-D74E-4057-8205-0BB7AF65D59C}"/>
              </a:ext>
            </a:extLst>
          </p:cNvPr>
          <p:cNvGrpSpPr/>
          <p:nvPr/>
        </p:nvGrpSpPr>
        <p:grpSpPr>
          <a:xfrm>
            <a:off x="6802172" y="4957881"/>
            <a:ext cx="1294782" cy="727511"/>
            <a:chOff x="2110555" y="2162177"/>
            <a:chExt cx="1294782" cy="727511"/>
          </a:xfrm>
        </p:grpSpPr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2110555" y="2162177"/>
              <a:ext cx="129478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First Draft </a:t>
              </a:r>
              <a:r>
                <a:rPr lang="mr-I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–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RGA</a:t>
              </a:r>
            </a:p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Analysis Note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start interacting with the review committee</a:t>
              </a:r>
              <a:endPara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=""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2110555" y="2470633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6D927FF9-1D2E-45C4-8E56-48722A1734B3}"/>
                </a:ext>
              </a:extLst>
            </p:cNvPr>
            <p:cNvSpPr txBox="1"/>
            <p:nvPr/>
          </p:nvSpPr>
          <p:spPr>
            <a:xfrm>
              <a:off x="2110556" y="2653951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5" name="Oval 124" title="Milestone Number">
            <a:extLst>
              <a:ext uri="{FF2B5EF4-FFF2-40B4-BE49-F238E27FC236}">
                <a16:creationId xmlns="" xmlns:a16="http://schemas.microsoft.com/office/drawing/2014/main" id="{CFCC16BE-0C9C-4183-A9E3-BE650504832D}"/>
              </a:ext>
            </a:extLst>
          </p:cNvPr>
          <p:cNvSpPr/>
          <p:nvPr/>
        </p:nvSpPr>
        <p:spPr>
          <a:xfrm>
            <a:off x="7053519" y="4373905"/>
            <a:ext cx="407673" cy="407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06</a:t>
            </a:r>
            <a:endParaRPr lang="en-US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0" name="Graphic 179" title="callout">
            <a:extLst>
              <a:ext uri="{FF2B5EF4-FFF2-40B4-BE49-F238E27FC236}">
                <a16:creationId xmlns="" xmlns:a16="http://schemas.microsoft.com/office/drawing/2014/main" id="{149461F7-71D2-40F6-AC58-56A23B33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854465" y="3828733"/>
            <a:ext cx="581025" cy="295275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80DC6BE6-5DF7-410B-BE5E-F673AF7AE5AE}"/>
              </a:ext>
            </a:extLst>
          </p:cNvPr>
          <p:cNvSpPr txBox="1"/>
          <p:nvPr/>
        </p:nvSpPr>
        <p:spPr>
          <a:xfrm>
            <a:off x="7965082" y="917845"/>
            <a:ext cx="15517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Final Draft RGA- Analysis Note complete</a:t>
            </a:r>
          </a:p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ubmitted to review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committee</a:t>
            </a:r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C6BE5CCB-4A76-4742-8A19-CAE34808F36D}"/>
              </a:ext>
            </a:extLst>
          </p:cNvPr>
          <p:cNvSpPr txBox="1"/>
          <p:nvPr/>
        </p:nvSpPr>
        <p:spPr>
          <a:xfrm>
            <a:off x="10195188" y="448678"/>
            <a:ext cx="1655218" cy="1384995"/>
          </a:xfrm>
          <a:prstGeom prst="rect">
            <a:avLst/>
          </a:prstGeom>
          <a:noFill/>
          <a:ln>
            <a:solidFill>
              <a:srgbClr val="00623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235"/>
                </a:solidFill>
                <a:latin typeface="Arial" charset="0"/>
                <a:ea typeface="Arial" charset="0"/>
                <a:cs typeface="Arial" charset="0"/>
              </a:rPr>
              <a:t>RGA </a:t>
            </a:r>
            <a:endParaRPr lang="en-US" b="1" dirty="0">
              <a:solidFill>
                <a:srgbClr val="006235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 smtClean="0">
                <a:solidFill>
                  <a:srgbClr val="006235"/>
                </a:solidFill>
                <a:latin typeface="Arial" charset="0"/>
                <a:ea typeface="Arial" charset="0"/>
                <a:cs typeface="Arial" charset="0"/>
              </a:rPr>
              <a:t>Analysis-Note </a:t>
            </a:r>
          </a:p>
          <a:p>
            <a:pPr algn="ctr"/>
            <a:r>
              <a:rPr lang="en-US" b="1" dirty="0" smtClean="0">
                <a:solidFill>
                  <a:srgbClr val="006235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</a:p>
          <a:p>
            <a:pPr algn="ctr"/>
            <a:r>
              <a:rPr lang="en-US" b="1" dirty="0">
                <a:solidFill>
                  <a:srgbClr val="006235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b="1" dirty="0" smtClean="0">
                <a:solidFill>
                  <a:srgbClr val="006235"/>
                </a:solidFill>
                <a:latin typeface="Arial" charset="0"/>
                <a:ea typeface="Arial" charset="0"/>
                <a:cs typeface="Arial" charset="0"/>
              </a:rPr>
              <a:t>eview complete</a:t>
            </a:r>
            <a:endParaRPr lang="en-US" b="1" dirty="0">
              <a:solidFill>
                <a:srgbClr val="00623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276ADC4C-BFA7-4416-9A82-F3146E0D12B3}"/>
              </a:ext>
            </a:extLst>
          </p:cNvPr>
          <p:cNvSpPr/>
          <p:nvPr/>
        </p:nvSpPr>
        <p:spPr>
          <a:xfrm>
            <a:off x="11007935" y="1928079"/>
            <a:ext cx="407673" cy="407673"/>
          </a:xfrm>
          <a:prstGeom prst="ellipse">
            <a:avLst/>
          </a:prstGeom>
          <a:solidFill>
            <a:srgbClr val="006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08</a:t>
            </a:r>
            <a:endParaRPr lang="en-US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3" name="Graphic 182" title="callout">
            <a:extLst>
              <a:ext uri="{FF2B5EF4-FFF2-40B4-BE49-F238E27FC236}">
                <a16:creationId xmlns="" xmlns:a16="http://schemas.microsoft.com/office/drawing/2014/main" id="{3F72C53C-D2C0-48D2-ACE4-85531F7A4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000800" y="2536268"/>
            <a:ext cx="737551" cy="374821"/>
          </a:xfrm>
          <a:prstGeom prst="rect">
            <a:avLst/>
          </a:prstGeom>
        </p:spPr>
      </p:pic>
      <p:grpSp>
        <p:nvGrpSpPr>
          <p:cNvPr id="13" name="Group 12" title="Year 4">
            <a:extLst>
              <a:ext uri="{FF2B5EF4-FFF2-40B4-BE49-F238E27FC236}">
                <a16:creationId xmlns="" xmlns:a16="http://schemas.microsoft.com/office/drawing/2014/main" id="{796A492B-A461-4DF4-829B-48E03DBB2D84}"/>
              </a:ext>
            </a:extLst>
          </p:cNvPr>
          <p:cNvGrpSpPr/>
          <p:nvPr/>
        </p:nvGrpSpPr>
        <p:grpSpPr>
          <a:xfrm>
            <a:off x="8731127" y="2747409"/>
            <a:ext cx="3296867" cy="970292"/>
            <a:chOff x="8481353" y="3119046"/>
            <a:chExt cx="3133180" cy="562188"/>
          </a:xfrm>
        </p:grpSpPr>
        <p:cxnSp>
          <p:nvCxnSpPr>
            <p:cNvPr id="132" name="Straight Connector 131" title="Q lines">
              <a:extLst>
                <a:ext uri="{FF2B5EF4-FFF2-40B4-BE49-F238E27FC236}">
                  <a16:creationId xmlns="" xmlns:a16="http://schemas.microsoft.com/office/drawing/2014/main" id="{DADF55DC-8614-46C4-AC8D-C017E79DF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 title="Q lines">
              <a:extLst>
                <a:ext uri="{FF2B5EF4-FFF2-40B4-BE49-F238E27FC236}">
                  <a16:creationId xmlns="" xmlns:a16="http://schemas.microsoft.com/office/drawing/2014/main" id="{1CC2C11B-DCA8-4886-9E58-AA89E8AF76AE}"/>
                </a:ext>
              </a:extLst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Arrow: Right 132" title="Year Arrow">
              <a:extLst>
                <a:ext uri="{FF2B5EF4-FFF2-40B4-BE49-F238E27FC236}">
                  <a16:creationId xmlns="" xmlns:a16="http://schemas.microsoft.com/office/drawing/2014/main" id="{A110A5D9-A956-42CB-B7D5-E146C9C54A57}"/>
                </a:ext>
              </a:extLst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007600"/>
            </a:solidFill>
            <a:ln>
              <a:solidFill>
                <a:srgbClr val="006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6" name="Straight Connector 55" title="Q lines">
              <a:extLst>
                <a:ext uri="{FF2B5EF4-FFF2-40B4-BE49-F238E27FC236}">
                  <a16:creationId xmlns="" xmlns:a16="http://schemas.microsoft.com/office/drawing/2014/main" id="{D8CC268F-92F4-41DE-866F-F6BF2966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 title="Year 3">
            <a:extLst>
              <a:ext uri="{FF2B5EF4-FFF2-40B4-BE49-F238E27FC236}">
                <a16:creationId xmlns="" xmlns:a16="http://schemas.microsoft.com/office/drawing/2014/main" id="{3F285DE4-D4F7-46DA-AB4A-CA9A01C3467F}"/>
              </a:ext>
            </a:extLst>
          </p:cNvPr>
          <p:cNvGrpSpPr/>
          <p:nvPr/>
        </p:nvGrpSpPr>
        <p:grpSpPr>
          <a:xfrm>
            <a:off x="5974612" y="2710942"/>
            <a:ext cx="2949903" cy="994887"/>
            <a:chOff x="5886628" y="3119046"/>
            <a:chExt cx="2784204" cy="562188"/>
          </a:xfrm>
        </p:grpSpPr>
        <p:cxnSp>
          <p:nvCxnSpPr>
            <p:cNvPr id="118" name="Straight Connector 117" title="Q lines">
              <a:extLst>
                <a:ext uri="{FF2B5EF4-FFF2-40B4-BE49-F238E27FC236}">
                  <a16:creationId xmlns="" xmlns:a16="http://schemas.microsoft.com/office/drawing/2014/main" id="{41B307BB-3402-4094-9F33-C7024257652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Arrow: Right 184" title="Year Arrow">
              <a:extLst>
                <a:ext uri="{FF2B5EF4-FFF2-40B4-BE49-F238E27FC236}">
                  <a16:creationId xmlns="" xmlns:a16="http://schemas.microsoft.com/office/drawing/2014/main" id="{A7D364CD-A62A-4E74-A3A3-D45CADD6DED2}"/>
                </a:ext>
              </a:extLst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2" name="Straight Connector 51" title="Q lines">
              <a:extLst>
                <a:ext uri="{FF2B5EF4-FFF2-40B4-BE49-F238E27FC236}">
                  <a16:creationId xmlns="" xmlns:a16="http://schemas.microsoft.com/office/drawing/2014/main" id="{F54047B2-9C08-4A8C-A924-AA676C29FB4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title="Q lines">
              <a:extLst>
                <a:ext uri="{FF2B5EF4-FFF2-40B4-BE49-F238E27FC236}">
                  <a16:creationId xmlns="" xmlns:a16="http://schemas.microsoft.com/office/drawing/2014/main" id="{1B503BE8-868F-4660-8AFA-BE353AB48B6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 title="Year 2">
            <a:extLst>
              <a:ext uri="{FF2B5EF4-FFF2-40B4-BE49-F238E27FC236}">
                <a16:creationId xmlns="" xmlns:a16="http://schemas.microsoft.com/office/drawing/2014/main" id="{08CFCDD2-2F04-4844-95B5-E9B4F725068A}"/>
              </a:ext>
            </a:extLst>
          </p:cNvPr>
          <p:cNvGrpSpPr/>
          <p:nvPr/>
        </p:nvGrpSpPr>
        <p:grpSpPr>
          <a:xfrm>
            <a:off x="3175267" y="2687170"/>
            <a:ext cx="2902798" cy="993628"/>
            <a:chOff x="3309141" y="3119046"/>
            <a:chExt cx="2759196" cy="561751"/>
          </a:xfrm>
        </p:grpSpPr>
        <p:sp>
          <p:nvSpPr>
            <p:cNvPr id="131" name="Arrow: Right 130" title="Year Arrow">
              <a:extLst>
                <a:ext uri="{FF2B5EF4-FFF2-40B4-BE49-F238E27FC236}">
                  <a16:creationId xmlns="" xmlns:a16="http://schemas.microsoft.com/office/drawing/2014/main" id="{263DB357-E526-408B-9B3F-F017605849ED}"/>
                </a:ext>
              </a:extLst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9" name="Oval 158" title="Quarter Background Cirlce">
              <a:extLst>
                <a:ext uri="{FF2B5EF4-FFF2-40B4-BE49-F238E27FC236}">
                  <a16:creationId xmlns="" xmlns:a16="http://schemas.microsoft.com/office/drawing/2014/main" id="{AE29C92D-0A5A-405A-B0B6-9115A90C3CB7}"/>
                </a:ext>
              </a:extLst>
            </p:cNvPr>
            <p:cNvSpPr/>
            <p:nvPr/>
          </p:nvSpPr>
          <p:spPr>
            <a:xfrm>
              <a:off x="3567767" y="3416177"/>
              <a:ext cx="327269" cy="19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9" name="Straight Connector 38" title="Q lines">
              <a:extLst>
                <a:ext uri="{FF2B5EF4-FFF2-40B4-BE49-F238E27FC236}">
                  <a16:creationId xmlns=""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title="Q lines">
              <a:extLst>
                <a:ext uri="{FF2B5EF4-FFF2-40B4-BE49-F238E27FC236}">
                  <a16:creationId xmlns=""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title="Q lines">
              <a:extLst>
                <a:ext uri="{FF2B5EF4-FFF2-40B4-BE49-F238E27FC236}">
                  <a16:creationId xmlns=""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 title="Year 1">
            <a:extLst>
              <a:ext uri="{FF2B5EF4-FFF2-40B4-BE49-F238E27FC236}">
                <a16:creationId xmlns="" xmlns:a16="http://schemas.microsoft.com/office/drawing/2014/main" id="{3FE7C816-8C1F-4196-BD8D-ED7BD2BF863D}"/>
              </a:ext>
            </a:extLst>
          </p:cNvPr>
          <p:cNvGrpSpPr/>
          <p:nvPr/>
        </p:nvGrpSpPr>
        <p:grpSpPr>
          <a:xfrm>
            <a:off x="317699" y="2767476"/>
            <a:ext cx="2944255" cy="899464"/>
            <a:chOff x="697408" y="3119046"/>
            <a:chExt cx="2731902" cy="561751"/>
          </a:xfrm>
        </p:grpSpPr>
        <p:cxnSp>
          <p:nvCxnSpPr>
            <p:cNvPr id="113" name="Straight Connector 112" title="Q lines">
              <a:extLst>
                <a:ext uri="{FF2B5EF4-FFF2-40B4-BE49-F238E27FC236}">
                  <a16:creationId xmlns="" xmlns:a16="http://schemas.microsoft.com/office/drawing/2014/main" id="{75F70EA1-B891-4307-896D-A45153BF8E82}"/>
                </a:ext>
              </a:extLst>
            </p:cNvPr>
            <p:cNvCxnSpPr>
              <a:cxnSpLocks/>
            </p:cNvCxnSpPr>
            <p:nvPr/>
          </p:nvCxnSpPr>
          <p:spPr>
            <a:xfrm>
              <a:off x="1621681" y="3131534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Arrow: Right 129" title="Year Arrow">
              <a:extLst>
                <a:ext uri="{FF2B5EF4-FFF2-40B4-BE49-F238E27FC236}">
                  <a16:creationId xmlns="" xmlns:a16="http://schemas.microsoft.com/office/drawing/2014/main" id="{87B1024A-9540-4EF2-9517-87E3BE7BCE76}"/>
                </a:ext>
              </a:extLst>
            </p:cNvPr>
            <p:cNvSpPr/>
            <p:nvPr/>
          </p:nvSpPr>
          <p:spPr>
            <a:xfrm>
              <a:off x="697408" y="3312437"/>
              <a:ext cx="2731902" cy="36836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8" name="Oval 157" title="Quarter Background Cirlce">
              <a:extLst>
                <a:ext uri="{FF2B5EF4-FFF2-40B4-BE49-F238E27FC236}">
                  <a16:creationId xmlns="" xmlns:a16="http://schemas.microsoft.com/office/drawing/2014/main" id="{74AE39C1-CE7F-4294-BA9F-DE5050CFDD2F}"/>
                </a:ext>
              </a:extLst>
            </p:cNvPr>
            <p:cNvSpPr/>
            <p:nvPr/>
          </p:nvSpPr>
          <p:spPr>
            <a:xfrm>
              <a:off x="2754939" y="3403274"/>
              <a:ext cx="323146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5" name="Oval 144" title="Quarter Background Cirlce">
              <a:extLst>
                <a:ext uri="{FF2B5EF4-FFF2-40B4-BE49-F238E27FC236}">
                  <a16:creationId xmlns="" xmlns:a16="http://schemas.microsoft.com/office/drawing/2014/main" id="{4EC46266-F9A2-46D0-9AAB-09889D0F8267}"/>
                </a:ext>
              </a:extLst>
            </p:cNvPr>
            <p:cNvSpPr/>
            <p:nvPr/>
          </p:nvSpPr>
          <p:spPr>
            <a:xfrm>
              <a:off x="2155609" y="3403274"/>
              <a:ext cx="3119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4" name="Oval 133" title="Quarter Background Cirlce">
              <a:extLst>
                <a:ext uri="{FF2B5EF4-FFF2-40B4-BE49-F238E27FC236}">
                  <a16:creationId xmlns="" xmlns:a16="http://schemas.microsoft.com/office/drawing/2014/main" id="{90488C51-8860-4A29-A9FF-840EEF3025C6}"/>
                </a:ext>
              </a:extLst>
            </p:cNvPr>
            <p:cNvSpPr/>
            <p:nvPr/>
          </p:nvSpPr>
          <p:spPr>
            <a:xfrm>
              <a:off x="1457975" y="3403274"/>
              <a:ext cx="3320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Oval 25" title="Quarter Background Cirlce">
              <a:extLst>
                <a:ext uri="{FF2B5EF4-FFF2-40B4-BE49-F238E27FC236}">
                  <a16:creationId xmlns="" xmlns:a16="http://schemas.microsoft.com/office/drawing/2014/main" id="{2816A943-3130-484E-97D1-6C7917F3DD30}"/>
                </a:ext>
              </a:extLst>
            </p:cNvPr>
            <p:cNvSpPr/>
            <p:nvPr/>
          </p:nvSpPr>
          <p:spPr>
            <a:xfrm>
              <a:off x="853855" y="3403274"/>
              <a:ext cx="323509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6" name="Straight Connector 35" title="Q lines">
              <a:extLst>
                <a:ext uri="{FF2B5EF4-FFF2-40B4-BE49-F238E27FC236}">
                  <a16:creationId xmlns=""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title="Q lines">
              <a:extLst>
                <a:ext uri="{FF2B5EF4-FFF2-40B4-BE49-F238E27FC236}">
                  <a16:creationId xmlns=""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 title="Quarter Number">
              <a:extLst>
                <a:ext uri="{FF2B5EF4-FFF2-40B4-BE49-F238E27FC236}">
                  <a16:creationId xmlns="" xmlns:a16="http://schemas.microsoft.com/office/drawing/2014/main" id="{4E8CE979-A9B5-418A-BC22-CF6E42776816}"/>
                </a:ext>
              </a:extLst>
            </p:cNvPr>
            <p:cNvSpPr txBox="1"/>
            <p:nvPr/>
          </p:nvSpPr>
          <p:spPr>
            <a:xfrm>
              <a:off x="851238" y="3437125"/>
              <a:ext cx="317101" cy="1554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04/08</a:t>
              </a:r>
              <a:endParaRPr lang="en-US" sz="9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3" name="TextBox 72" title="Quarter Number">
              <a:extLst>
                <a:ext uri="{FF2B5EF4-FFF2-40B4-BE49-F238E27FC236}">
                  <a16:creationId xmlns="" xmlns:a16="http://schemas.microsoft.com/office/drawing/2014/main" id="{6DF41A29-164B-42EC-9F68-19D2E3AEC527}"/>
                </a:ext>
              </a:extLst>
            </p:cNvPr>
            <p:cNvSpPr txBox="1"/>
            <p:nvPr/>
          </p:nvSpPr>
          <p:spPr>
            <a:xfrm rot="10800000" flipH="1" flipV="1">
              <a:off x="1474044" y="3368606"/>
              <a:ext cx="284450" cy="2982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04/15</a:t>
              </a:r>
              <a:endParaRPr lang="en-US" sz="9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3046305" y="3738444"/>
            <a:ext cx="994984" cy="3299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May 2020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5906436" y="3741850"/>
            <a:ext cx="2617613" cy="3299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400" b="1" dirty="0" smtClean="0">
                <a:solidFill>
                  <a:srgbClr val="0076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June 2020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8788227" y="3771003"/>
            <a:ext cx="994984" cy="3299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00" b="1" dirty="0" smtClean="0">
                <a:solidFill>
                  <a:srgbClr val="007600"/>
                </a:solidFill>
                <a:latin typeface="Arial" charset="0"/>
                <a:ea typeface="Arial" charset="0"/>
                <a:cs typeface="Arial" charset="0"/>
              </a:rPr>
              <a:t>July 2020</a:t>
            </a:r>
            <a:endParaRPr lang="en-US" sz="1200" b="1" dirty="0">
              <a:solidFill>
                <a:srgbClr val="007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6" name="Straight Connector 185" title="Q lines">
            <a:extLst>
              <a:ext uri="{FF2B5EF4-FFF2-40B4-BE49-F238E27FC236}">
                <a16:creationId xmlns="" xmlns:a16="http://schemas.microsoft.com/office/drawing/2014/main" id="{8CEE23F6-603B-4DB5-A968-8F086AA2AF53}"/>
              </a:ext>
            </a:extLst>
          </p:cNvPr>
          <p:cNvCxnSpPr>
            <a:cxnSpLocks/>
          </p:cNvCxnSpPr>
          <p:nvPr/>
        </p:nvCxnSpPr>
        <p:spPr>
          <a:xfrm>
            <a:off x="3619504" y="2711085"/>
            <a:ext cx="0" cy="29268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1911122" y="3273723"/>
            <a:ext cx="310386" cy="230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04/22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9" name="TextBox 188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2559627" y="3280208"/>
            <a:ext cx="310386" cy="230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04/29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0" name="Oval 189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4066433" y="3200516"/>
            <a:ext cx="344302" cy="351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1" name="Oval 190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4743320" y="3210730"/>
            <a:ext cx="344302" cy="351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2" name="Oval 191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5334444" y="3203568"/>
            <a:ext cx="344302" cy="351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3" name="Straight Connector 192" title="Q lines">
            <a:extLst>
              <a:ext uri="{FF2B5EF4-FFF2-40B4-BE49-F238E27FC236}">
                <a16:creationId xmlns="" xmlns:a16="http://schemas.microsoft.com/office/drawing/2014/main" id="{8CEE23F6-603B-4DB5-A968-8F086AA2AF53}"/>
              </a:ext>
            </a:extLst>
          </p:cNvPr>
          <p:cNvCxnSpPr>
            <a:cxnSpLocks/>
          </p:cNvCxnSpPr>
          <p:nvPr/>
        </p:nvCxnSpPr>
        <p:spPr>
          <a:xfrm>
            <a:off x="654361" y="2738132"/>
            <a:ext cx="0" cy="29268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3441604" y="3267233"/>
            <a:ext cx="310386" cy="230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05/6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9" name="TextBox 198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4090115" y="3254261"/>
            <a:ext cx="310386" cy="230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05/13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0" name="TextBox 199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4758084" y="3251017"/>
            <a:ext cx="310386" cy="230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05/20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1" name="TextBox 200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5348225" y="3249037"/>
            <a:ext cx="310386" cy="27794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05/27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2" name="Oval 201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6293648" y="3199635"/>
            <a:ext cx="344302" cy="351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3" name="Oval 202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8179747" y="3192247"/>
            <a:ext cx="344302" cy="351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" name="Oval 203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7536126" y="3196323"/>
            <a:ext cx="344302" cy="351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" name="Oval 204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6873062" y="3222389"/>
            <a:ext cx="344302" cy="351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6" name="TextBox 205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6321002" y="3267228"/>
            <a:ext cx="310386" cy="230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06/03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7" name="Straight Connector 206" title="Q lines">
            <a:extLst>
              <a:ext uri="{FF2B5EF4-FFF2-40B4-BE49-F238E27FC236}">
                <a16:creationId xmlns="" xmlns:a16="http://schemas.microsoft.com/office/drawing/2014/main" id="{41B307BB-3402-4094-9F33-C7024257652B}"/>
              </a:ext>
            </a:extLst>
          </p:cNvPr>
          <p:cNvCxnSpPr>
            <a:cxnSpLocks/>
          </p:cNvCxnSpPr>
          <p:nvPr/>
        </p:nvCxnSpPr>
        <p:spPr>
          <a:xfrm>
            <a:off x="6427901" y="2737989"/>
            <a:ext cx="0" cy="29282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6901421" y="3283441"/>
            <a:ext cx="310386" cy="230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06/10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9" name="TextBox 208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7540207" y="3270467"/>
            <a:ext cx="310386" cy="230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06/17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0" name="TextBox 209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8198442" y="3259280"/>
            <a:ext cx="310386" cy="2287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smtClean="0">
                <a:latin typeface="Arial" charset="0"/>
                <a:ea typeface="Arial" charset="0"/>
                <a:cs typeface="Arial" charset="0"/>
              </a:rPr>
              <a:t>06/24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2" name="Oval 211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8993368" y="3198354"/>
            <a:ext cx="325678" cy="351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3" name="TextBox 212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9010031" y="3245967"/>
            <a:ext cx="310386" cy="262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07/01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364C8657-37CD-432B-AD71-7255D32855F5}"/>
              </a:ext>
            </a:extLst>
          </p:cNvPr>
          <p:cNvSpPr txBox="1"/>
          <p:nvPr/>
        </p:nvSpPr>
        <p:spPr>
          <a:xfrm>
            <a:off x="620266" y="4998684"/>
            <a:ext cx="14916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RGA- Fall 2018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Inbending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pass1</a:t>
            </a:r>
          </a:p>
          <a:p>
            <a:pPr algn="ctr"/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Including decoding for the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outbending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8" name="Oval 227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10322716" y="3213343"/>
            <a:ext cx="325678" cy="351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9" name="Oval 228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11470598" y="3184458"/>
            <a:ext cx="325678" cy="351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3" name="TextBox 222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11467446" y="3236409"/>
            <a:ext cx="325678" cy="2928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07/29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1" name="TextBox 220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10341507" y="3250188"/>
            <a:ext cx="310386" cy="2790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07/15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0" name="Oval 229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9651609" y="3185378"/>
            <a:ext cx="325678" cy="351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9" name="TextBox 218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9660573" y="3230021"/>
            <a:ext cx="310386" cy="27979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07/8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1" name="Graphic 156" title="callout">
            <a:extLst>
              <a:ext uri="{FF2B5EF4-FFF2-40B4-BE49-F238E27FC236}">
                <a16:creationId xmlns="" xmlns:a16="http://schemas.microsoft.com/office/drawing/2014/main" id="{4B5FAE44-10FC-44CC-AB7C-D49DE98D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130064" y="2318233"/>
            <a:ext cx="581025" cy="295275"/>
          </a:xfrm>
          <a:prstGeom prst="rect">
            <a:avLst/>
          </a:prstGeom>
        </p:spPr>
      </p:pic>
      <p:sp>
        <p:nvSpPr>
          <p:cNvPr id="232" name="Oval 231" title="Milestone Number">
            <a:extLst>
              <a:ext uri="{FF2B5EF4-FFF2-40B4-BE49-F238E27FC236}">
                <a16:creationId xmlns=""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5083473" y="1775387"/>
            <a:ext cx="407673" cy="407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05</a:t>
            </a:r>
            <a:endParaRPr lang="en-US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0618AC60-DF13-401B-AC73-91C3F019CB3C}"/>
              </a:ext>
            </a:extLst>
          </p:cNvPr>
          <p:cNvSpPr txBox="1"/>
          <p:nvPr/>
        </p:nvSpPr>
        <p:spPr>
          <a:xfrm>
            <a:off x="4214399" y="1003457"/>
            <a:ext cx="19990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RGA-Fall 2018 Pass1 complete (IN &amp; OUT)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QA/QC </a:t>
            </a:r>
            <a:r>
              <a:rPr lang="mr-IN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Run selection complete</a:t>
            </a:r>
          </a:p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02006" y="1348732"/>
            <a:ext cx="29085" cy="4828332"/>
          </a:xfrm>
          <a:prstGeom prst="line">
            <a:avLst/>
          </a:prstGeom>
          <a:ln w="127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364C8657-37CD-432B-AD71-7255D32855F5}"/>
              </a:ext>
            </a:extLst>
          </p:cNvPr>
          <p:cNvSpPr txBox="1"/>
          <p:nvPr/>
        </p:nvSpPr>
        <p:spPr>
          <a:xfrm>
            <a:off x="2672750" y="2130587"/>
            <a:ext cx="8300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TODAY</a:t>
            </a:r>
            <a:endParaRPr lang="en-US" sz="14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8323998" y="4534420"/>
            <a:ext cx="3703996" cy="1870118"/>
          </a:xfrm>
          <a:prstGeom prst="rect">
            <a:avLst/>
          </a:prstGeom>
          <a:solidFill>
            <a:srgbClr val="006235"/>
          </a:solidFill>
          <a:ln>
            <a:solidFill>
              <a:srgbClr val="006235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u="sng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May 2020</a:t>
            </a:r>
            <a:r>
              <a:rPr lang="en-US" sz="12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:  </a:t>
            </a: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Complete the data processing, QA/QC &amp; develop the first draft of the RGA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analysis note.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Launch the necessary simulations</a:t>
            </a:r>
          </a:p>
          <a:p>
            <a:endParaRPr lang="en-US" sz="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u="sng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June </a:t>
            </a:r>
            <a:r>
              <a:rPr lang="en-US" sz="1200" b="1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Data analysis for both </a:t>
            </a:r>
            <a:r>
              <a:rPr lang="en-US" sz="12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Inbending</a:t>
            </a:r>
            <a:r>
              <a:rPr lang="en-US" sz="1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1200" i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outbending</a:t>
            </a:r>
            <a:r>
              <a:rPr lang="en-US" sz="1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simulations finalize  </a:t>
            </a:r>
            <a:r>
              <a:rPr lang="en-US" sz="1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analysis note with interaction with the review </a:t>
            </a: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committee &amp; PWG</a:t>
            </a:r>
          </a:p>
          <a:p>
            <a:endParaRPr lang="en-US" sz="400" b="1" u="sng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u="sng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July 2020: </a:t>
            </a: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Finalizing the analysis note taking into account/addressing the comments from the review committee </a:t>
            </a:r>
            <a:endParaRPr lang="en-US" sz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3" name="Straight Connector 242" title="Q lines">
            <a:extLst>
              <a:ext uri="{FF2B5EF4-FFF2-40B4-BE49-F238E27FC236}">
                <a16:creationId xmlns=""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9147337" y="2784301"/>
            <a:ext cx="0" cy="29282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>
            <a:extLst>
              <a:ext uri="{FF2B5EF4-FFF2-40B4-BE49-F238E27FC236}">
                <a16:creationId xmlns="" xmlns:a16="http://schemas.microsoft.com/office/drawing/2014/main" id="{276ADC4C-BFA7-4416-9A82-F3146E0D12B3}"/>
              </a:ext>
            </a:extLst>
          </p:cNvPr>
          <p:cNvSpPr/>
          <p:nvPr/>
        </p:nvSpPr>
        <p:spPr>
          <a:xfrm>
            <a:off x="8652480" y="1884209"/>
            <a:ext cx="407673" cy="407673"/>
          </a:xfrm>
          <a:prstGeom prst="ellipse">
            <a:avLst/>
          </a:prstGeom>
          <a:solidFill>
            <a:srgbClr val="006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07</a:t>
            </a:r>
            <a:endParaRPr lang="en-US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5" name="Graphic 182" title="callout">
            <a:extLst>
              <a:ext uri="{FF2B5EF4-FFF2-40B4-BE49-F238E27FC236}">
                <a16:creationId xmlns="" xmlns:a16="http://schemas.microsoft.com/office/drawing/2014/main" id="{3F72C53C-D2C0-48D2-ACE4-85531F7A4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721543" y="2457232"/>
            <a:ext cx="581025" cy="295275"/>
          </a:xfrm>
          <a:prstGeom prst="rect">
            <a:avLst/>
          </a:prstGeom>
        </p:spPr>
      </p:pic>
      <p:pic>
        <p:nvPicPr>
          <p:cNvPr id="90" name="Graphic 156" title="callout">
            <a:extLst>
              <a:ext uri="{FF2B5EF4-FFF2-40B4-BE49-F238E27FC236}">
                <a16:creationId xmlns="" xmlns:a16="http://schemas.microsoft.com/office/drawing/2014/main" id="{4B5FAE44-10FC-44CC-AB7C-D49DE98D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737713" y="3822777"/>
            <a:ext cx="581025" cy="295275"/>
          </a:xfrm>
          <a:prstGeom prst="rect">
            <a:avLst/>
          </a:prstGeom>
        </p:spPr>
      </p:pic>
      <p:sp>
        <p:nvSpPr>
          <p:cNvPr id="91" name="Oval 90" title="Milestone Number">
            <a:extLst>
              <a:ext uri="{FF2B5EF4-FFF2-40B4-BE49-F238E27FC236}">
                <a16:creationId xmlns=""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4944889" y="4387186"/>
            <a:ext cx="407673" cy="407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04</a:t>
            </a:r>
            <a:endParaRPr lang="en-US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64C8657-37CD-432B-AD71-7255D32855F5}"/>
              </a:ext>
            </a:extLst>
          </p:cNvPr>
          <p:cNvSpPr txBox="1"/>
          <p:nvPr/>
        </p:nvSpPr>
        <p:spPr>
          <a:xfrm>
            <a:off x="4700834" y="4962689"/>
            <a:ext cx="12947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Launch Simulations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Review and approve the priorities for simulations</a:t>
            </a:r>
          </a:p>
        </p:txBody>
      </p:sp>
      <p:sp>
        <p:nvSpPr>
          <p:cNvPr id="95" name="Oval 94" title="Quarter Background Cirlce">
            <a:extLst>
              <a:ext uri="{FF2B5EF4-FFF2-40B4-BE49-F238E27FC236}">
                <a16:creationId xmlns=""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10912864" y="3229557"/>
            <a:ext cx="325678" cy="351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xtBox 95" title="Quarter Number">
            <a:extLst>
              <a:ext uri="{FF2B5EF4-FFF2-40B4-BE49-F238E27FC236}">
                <a16:creationId xmlns="" xmlns:a16="http://schemas.microsoft.com/office/drawing/2014/main" id="{6DF41A29-164B-42EC-9F68-19D2E3AEC527}"/>
              </a:ext>
            </a:extLst>
          </p:cNvPr>
          <p:cNvSpPr txBox="1"/>
          <p:nvPr/>
        </p:nvSpPr>
        <p:spPr>
          <a:xfrm>
            <a:off x="10931658" y="3266402"/>
            <a:ext cx="310386" cy="2790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latin typeface="Arial" charset="0"/>
                <a:ea typeface="Arial" charset="0"/>
                <a:cs typeface="Arial" charset="0"/>
              </a:rPr>
              <a:t>07/22</a:t>
            </a:r>
            <a:endParaRPr lang="en-US" sz="9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RGA-Science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697" y="1184901"/>
            <a:ext cx="8464378" cy="4993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The 13 Experiments of RGA could be grouped in the following five science categories: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50" b="1" dirty="0"/>
              <a:t>Nucleon structure </a:t>
            </a:r>
            <a:r>
              <a:rPr lang="en-US" sz="1950" b="1" dirty="0">
                <a:solidFill>
                  <a:srgbClr val="0070C0"/>
                </a:solidFill>
              </a:rPr>
              <a:t>(E12-09-003, E12-06-108A, E12-06-108B)</a:t>
            </a:r>
            <a:r>
              <a:rPr lang="en-US" sz="1950" dirty="0">
                <a:solidFill>
                  <a:srgbClr val="0070C0"/>
                </a:solidFill>
              </a:rPr>
              <a:t>: </a:t>
            </a:r>
            <a:r>
              <a:rPr lang="en-US" sz="1950" dirty="0"/>
              <a:t>Study of the nucleon resonance structure at photon </a:t>
            </a:r>
            <a:r>
              <a:rPr lang="en-US" sz="1950" dirty="0" err="1"/>
              <a:t>virtualities</a:t>
            </a:r>
            <a:r>
              <a:rPr lang="en-US" sz="1950" dirty="0"/>
              <a:t> from 2.0 to 12 GeV</a:t>
            </a:r>
            <a:r>
              <a:rPr lang="en-US" sz="1950" baseline="30000" dirty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50" b="1" dirty="0"/>
              <a:t>Deep Exclusive Processes </a:t>
            </a:r>
            <a:r>
              <a:rPr lang="en-US" sz="1950" b="1" dirty="0">
                <a:solidFill>
                  <a:srgbClr val="0070C0"/>
                </a:solidFill>
              </a:rPr>
              <a:t>(E12-06-119, E12-06-108 and E12-12-00):</a:t>
            </a:r>
            <a:r>
              <a:rPr lang="en-US" sz="1950" dirty="0"/>
              <a:t> Study of Generalized Parton Distributions (GPDs), (2 +1) D imaging of the proton and the study of its gravitational and mechanical structure.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50" b="1" dirty="0"/>
              <a:t>Deep inclusive &amp; SIDIS </a:t>
            </a:r>
            <a:r>
              <a:rPr lang="en-US" sz="1950" dirty="0"/>
              <a:t>(</a:t>
            </a:r>
            <a:r>
              <a:rPr lang="en-US" sz="1950" b="1" dirty="0">
                <a:solidFill>
                  <a:srgbClr val="0070C0"/>
                </a:solidFill>
              </a:rPr>
              <a:t>E12-06-112, E12-06-112A and E12-06-112B):</a:t>
            </a:r>
            <a:r>
              <a:rPr lang="en-US" sz="1950" dirty="0"/>
              <a:t>Study of the Transverse Momentum Dependence (TMDs) and the of 3D structure in momentum space.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50" b="1" dirty="0"/>
              <a:t>Quasi photo-production </a:t>
            </a:r>
            <a:r>
              <a:rPr lang="en-US" sz="1950" dirty="0"/>
              <a:t>(</a:t>
            </a:r>
            <a:r>
              <a:rPr lang="en-US" sz="1950" b="1" dirty="0">
                <a:solidFill>
                  <a:srgbClr val="0070C0"/>
                </a:solidFill>
              </a:rPr>
              <a:t>E12-12-001 and E12-12-001A): </a:t>
            </a:r>
            <a:r>
              <a:rPr lang="en-US" sz="1950" dirty="0"/>
              <a:t>Study of J/</a:t>
            </a:r>
            <a:r>
              <a:rPr lang="en-US" sz="1950" dirty="0" err="1"/>
              <a:t>ψ</a:t>
            </a:r>
            <a:r>
              <a:rPr lang="en-US" sz="1950" dirty="0"/>
              <a:t> </a:t>
            </a:r>
            <a:r>
              <a:rPr lang="en-US" sz="1950" dirty="0" err="1"/>
              <a:t>Photoproduction</a:t>
            </a:r>
            <a:r>
              <a:rPr lang="en-US" sz="1950" dirty="0"/>
              <a:t>, </a:t>
            </a:r>
            <a:r>
              <a:rPr lang="en-US" sz="1950" dirty="0" err="1"/>
              <a:t>LHCb</a:t>
            </a:r>
            <a:r>
              <a:rPr lang="en-US" sz="1950" dirty="0"/>
              <a:t> </a:t>
            </a:r>
            <a:r>
              <a:rPr lang="en-US" sz="1950" dirty="0" err="1"/>
              <a:t>Pentaquarks</a:t>
            </a:r>
            <a:r>
              <a:rPr lang="en-US" sz="1950" dirty="0"/>
              <a:t> and </a:t>
            </a:r>
            <a:r>
              <a:rPr lang="en-US" sz="1950" dirty="0" err="1"/>
              <a:t>Timelike</a:t>
            </a:r>
            <a:r>
              <a:rPr lang="en-US" sz="1950" dirty="0"/>
              <a:t> Compton Scattering.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50" b="1" dirty="0" err="1"/>
              <a:t>MesonX</a:t>
            </a:r>
            <a:r>
              <a:rPr lang="en-US" sz="1950" b="1" dirty="0"/>
              <a:t> program </a:t>
            </a:r>
            <a:r>
              <a:rPr lang="en-US" sz="1950" b="1" dirty="0">
                <a:solidFill>
                  <a:srgbClr val="0070C0"/>
                </a:solidFill>
              </a:rPr>
              <a:t>(E12-11-005 and E12-11-005A)</a:t>
            </a:r>
            <a:r>
              <a:rPr lang="en-US" sz="1950" dirty="0"/>
              <a:t>: Study of meson spectroscopy in search of hybrid mesons</a:t>
            </a:r>
          </a:p>
          <a:p>
            <a:endParaRPr lang="en-US" sz="1800" dirty="0"/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19" y="408633"/>
            <a:ext cx="8835081" cy="487490"/>
          </a:xfrm>
        </p:spPr>
        <p:txBody>
          <a:bodyPr/>
          <a:lstStyle/>
          <a:p>
            <a:r>
              <a:rPr lang="en-US" sz="3200" dirty="0" smtClean="0"/>
              <a:t>RGA </a:t>
            </a:r>
            <a:r>
              <a:rPr lang="mr-IN" sz="3200" dirty="0" smtClean="0"/>
              <a:t>–</a:t>
            </a:r>
            <a:r>
              <a:rPr lang="en-US" sz="3200" dirty="0" smtClean="0"/>
              <a:t> First </a:t>
            </a:r>
            <a:r>
              <a:rPr lang="en-US" sz="3200" dirty="0" smtClean="0"/>
              <a:t>Publication(s) </a:t>
            </a:r>
            <a:r>
              <a:rPr lang="en-US" sz="3200" dirty="0" smtClean="0"/>
              <a:t>- Scope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13" t="15405" r="12393"/>
          <a:stretch/>
        </p:blipFill>
        <p:spPr>
          <a:xfrm>
            <a:off x="1832919" y="1892907"/>
            <a:ext cx="3534919" cy="2657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 flipH="1">
            <a:off x="2474694" y="1338302"/>
            <a:ext cx="264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RGA Fall 2018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0806" y="1754421"/>
            <a:ext cx="5747287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charset="0"/>
                <a:ea typeface="Arial" charset="0"/>
                <a:cs typeface="Arial" charset="0"/>
              </a:rPr>
              <a:t>Scope and Initial focus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Inclusive and Transverse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Mometum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Distributions (TMDs)  Science Program via SIDIS  making use only of the CLAS12 Forward Detector (FD) with the aim of the following two publications in 2020: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Di-hadron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Analysis (C.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Dilks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talk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Single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Hadron (S. Diehl talk)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Inclusive Cross Section (N.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Makov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talk 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926" y="4735229"/>
            <a:ext cx="10554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charset="0"/>
                <a:ea typeface="Arial" charset="0"/>
                <a:cs typeface="Arial" charset="0"/>
              </a:rPr>
              <a:t>Note: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Other RGA physics analyses will proceed for all other physics processes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from all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approved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experiments.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If any could lead to publication it will be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reviewed and proposed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the appropriate physics working groups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 (see this morning talks)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analyses will also serve as input and provide tools for validation of further software development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0953" y="2242754"/>
            <a:ext cx="9733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Spring 2019</a:t>
            </a:r>
          </a:p>
          <a:p>
            <a:r>
              <a:rPr lang="en-US" sz="1200" dirty="0"/>
              <a:t>19%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0722" y="3701203"/>
            <a:ext cx="8018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Fall 2018</a:t>
            </a:r>
          </a:p>
          <a:p>
            <a:r>
              <a:rPr lang="en-US" sz="1200" dirty="0"/>
              <a:t>37%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93538" y="2908584"/>
            <a:ext cx="10198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Spring 2018 </a:t>
            </a:r>
          </a:p>
          <a:p>
            <a:r>
              <a:rPr lang="en-US" sz="1200" dirty="0"/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1466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30" y="381087"/>
            <a:ext cx="11371634" cy="487490"/>
          </a:xfrm>
        </p:spPr>
        <p:txBody>
          <a:bodyPr/>
          <a:lstStyle/>
          <a:p>
            <a:r>
              <a:rPr lang="en-US" sz="2800" dirty="0"/>
              <a:t>RGA </a:t>
            </a:r>
            <a:r>
              <a:rPr lang="mr-IN" sz="2800" dirty="0"/>
              <a:t>–</a:t>
            </a:r>
            <a:r>
              <a:rPr lang="en-US" sz="2800" dirty="0"/>
              <a:t> Fall 2018 Data </a:t>
            </a:r>
            <a:r>
              <a:rPr lang="mr-IN" sz="2800" dirty="0"/>
              <a:t>–</a:t>
            </a:r>
            <a:r>
              <a:rPr lang="en-US" sz="2800" dirty="0"/>
              <a:t> Initial </a:t>
            </a:r>
            <a:r>
              <a:rPr lang="en-US" sz="2800" dirty="0" smtClean="0"/>
              <a:t>Focus Towards First publications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29" y="1447502"/>
            <a:ext cx="7951719" cy="4309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3476803"/>
            <a:ext cx="26853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C6831"/>
                </a:solidFill>
                <a:latin typeface="Arial" charset="0"/>
                <a:ea typeface="Arial" charset="0"/>
                <a:cs typeface="Arial" charset="0"/>
              </a:rPr>
              <a:t>Outbending</a:t>
            </a:r>
            <a:endParaRPr lang="en-US" sz="2400" b="1" dirty="0" smtClean="0">
              <a:solidFill>
                <a:srgbClr val="0C683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 Processing Started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(4/27/2020)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7626" y="3169026"/>
            <a:ext cx="2634054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C6831"/>
                </a:solidFill>
                <a:latin typeface="Arial" charset="0"/>
                <a:ea typeface="Arial" charset="0"/>
                <a:cs typeface="Arial" charset="0"/>
              </a:rPr>
              <a:t>Inbending</a:t>
            </a:r>
            <a:endParaRPr lang="en-US" sz="2400" b="1" dirty="0" smtClean="0">
              <a:solidFill>
                <a:srgbClr val="0C683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 Processing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Complete.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 analysis underway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044" y="1367325"/>
            <a:ext cx="24992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6831"/>
                </a:solidFill>
                <a:latin typeface="Arial" charset="0"/>
                <a:ea typeface="Arial" charset="0"/>
                <a:cs typeface="Arial" charset="0"/>
              </a:rPr>
              <a:t>RGA </a:t>
            </a:r>
            <a:r>
              <a:rPr lang="mr-IN" sz="2400" b="1" dirty="0" smtClean="0">
                <a:solidFill>
                  <a:srgbClr val="0C683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b="1" dirty="0" smtClean="0">
                <a:solidFill>
                  <a:srgbClr val="0C6831"/>
                </a:solidFill>
                <a:latin typeface="Arial" charset="0"/>
                <a:ea typeface="Arial" charset="0"/>
                <a:cs typeface="Arial" charset="0"/>
              </a:rPr>
              <a:t> Fall 2018</a:t>
            </a:r>
            <a:endParaRPr lang="en-US" sz="2400" b="1" dirty="0">
              <a:solidFill>
                <a:srgbClr val="0C683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- Electron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77" y="1037278"/>
            <a:ext cx="8668221" cy="528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115" y="6159558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inbending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08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FTOF </a:t>
            </a:r>
            <a:r>
              <a:rPr lang="mr-IN" dirty="0" smtClean="0"/>
              <a:t>–</a:t>
            </a:r>
            <a:r>
              <a:rPr lang="en-US" dirty="0" smtClean="0"/>
              <a:t> Positive Charge PID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6200"/>
            <a:ext cx="9144000" cy="4164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766" y="577870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inbending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46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FTOF </a:t>
            </a:r>
            <a:r>
              <a:rPr lang="mr-IN" dirty="0" smtClean="0"/>
              <a:t>–</a:t>
            </a:r>
            <a:r>
              <a:rPr lang="en-US" dirty="0" smtClean="0"/>
              <a:t> Charge Particle Identification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81" y="1258940"/>
            <a:ext cx="10271311" cy="43150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2766" y="577870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inbending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18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Elastic - Proton in the FD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3" y="1769960"/>
            <a:ext cx="8462962" cy="41626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2766" y="577870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inbending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65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Elastic Proton in CVT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3" y="1769960"/>
            <a:ext cx="8462962" cy="41626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2766" y="577870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inbending</a:t>
            </a:r>
            <a:r>
              <a:rPr lang="en-US" sz="1400" dirty="0" smtClean="0"/>
              <a:t>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31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8D652F"/>
      </a:accent1>
      <a:accent2>
        <a:srgbClr val="B04C4C"/>
      </a:accent2>
      <a:accent3>
        <a:srgbClr val="2B5181"/>
      </a:accent3>
      <a:accent4>
        <a:srgbClr val="398769"/>
      </a:accent4>
      <a:accent5>
        <a:srgbClr val="B04C4C"/>
      </a:accent5>
      <a:accent6>
        <a:srgbClr val="2B5181"/>
      </a:accent6>
      <a:hlink>
        <a:srgbClr val="8D652F"/>
      </a:hlink>
      <a:folHlink>
        <a:srgbClr val="8D652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CA18A44-4594-4EAA-90CD-373072330149}" vid="{EBDB9CC6-F5E0-4BEE-B45E-C1BAE3D30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5A3F34-1710-456A-A30B-8F2F833F466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447A25C-A47F-4201-BED4-1A1A688E4A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1B284A-8CF1-4529-B5DF-A42EA224D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tf16411194</Template>
  <TotalTime>0</TotalTime>
  <Words>623</Words>
  <Application>Microsoft Macintosh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Avenir Book</vt:lpstr>
      <vt:lpstr>Calibri</vt:lpstr>
      <vt:lpstr>Mangal</vt:lpstr>
      <vt:lpstr>PingFangSC-Regular</vt:lpstr>
      <vt:lpstr>Trebuchet MS</vt:lpstr>
      <vt:lpstr>Arial</vt:lpstr>
      <vt:lpstr>Office Theme</vt:lpstr>
      <vt:lpstr>CLAS Collaboration Meeting</vt:lpstr>
      <vt:lpstr>RGA-Science Program</vt:lpstr>
      <vt:lpstr>RGA – First Publication(s) - Scope </vt:lpstr>
      <vt:lpstr>RGA – Fall 2018 Data – Initial Focus Towards First publications</vt:lpstr>
      <vt:lpstr>Overview - Electron</vt:lpstr>
      <vt:lpstr>FTOF – Positive Charge PID</vt:lpstr>
      <vt:lpstr>FTOF – Charge Particle Identification</vt:lpstr>
      <vt:lpstr>Elastic - Proton in the FD</vt:lpstr>
      <vt:lpstr>Elastic Proton in CVT</vt:lpstr>
      <vt:lpstr>DVCS – From the outbending</vt:lpstr>
      <vt:lpstr>ECAL PIZERO Mass</vt:lpstr>
      <vt:lpstr>Two &amp; Three Pions Invariant Mass</vt:lpstr>
      <vt:lpstr>Forward Tagger Performance</vt:lpstr>
      <vt:lpstr>RGA- Fall 2018 Detector Performance Summary</vt:lpstr>
      <vt:lpstr>RGA– CLAS12 – Analysis Note – Overview and Procedures</vt:lpstr>
      <vt:lpstr>RGA - Common Analysis Note - Milestones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latifa Elouadrhiri</dc:creator>
  <cp:lastModifiedBy/>
  <cp:revision>1</cp:revision>
  <dcterms:created xsi:type="dcterms:W3CDTF">2020-04-27T15:32:16Z</dcterms:created>
  <dcterms:modified xsi:type="dcterms:W3CDTF">2020-04-29T12:17:10Z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