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78" r:id="rId3"/>
    <p:sldId id="292" r:id="rId4"/>
    <p:sldId id="290" r:id="rId5"/>
    <p:sldId id="291" r:id="rId6"/>
    <p:sldId id="268" r:id="rId7"/>
    <p:sldId id="283" r:id="rId8"/>
    <p:sldId id="294" r:id="rId9"/>
    <p:sldId id="289" r:id="rId10"/>
    <p:sldId id="276" r:id="rId11"/>
    <p:sldId id="286" r:id="rId12"/>
    <p:sldId id="287" r:id="rId13"/>
    <p:sldId id="295" r:id="rId14"/>
    <p:sldId id="293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73" autoAdjust="0"/>
    <p:restoredTop sz="96408" autoAdjust="0"/>
  </p:normalViewPr>
  <p:slideViewPr>
    <p:cSldViewPr snapToGrid="0" snapToObjects="1">
      <p:cViewPr varScale="1">
        <p:scale>
          <a:sx n="109" d="100"/>
          <a:sy n="109" d="100"/>
        </p:scale>
        <p:origin x="2076" y="7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306030691392309E-2"/>
          <c:y val="4.0085517032810374E-2"/>
          <c:w val="0.7573695779388353"/>
          <c:h val="0.90492451673494001"/>
        </c:manualLayout>
      </c:layout>
      <c:lineChart>
        <c:grouping val="standard"/>
        <c:varyColors val="0"/>
        <c:ser>
          <c:idx val="0"/>
          <c:order val="0"/>
          <c:tx>
            <c:strRef>
              <c:f>Sheet1!$P$2</c:f>
              <c:strCache>
                <c:ptCount val="1"/>
                <c:pt idx="0">
                  <c:v>US University Users</c:v>
                </c:pt>
              </c:strCache>
            </c:strRef>
          </c:tx>
          <c:spPr>
            <a:ln w="50800" cap="rnd">
              <a:solidFill>
                <a:schemeClr val="accent1">
                  <a:lumMod val="75000"/>
                </a:schemeClr>
              </a:solidFill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75000"/>
                </a:schemeClr>
              </a:solidFill>
              <a:ln w="63500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Sheet1!$O$3:$O$16</c:f>
              <c:strCache>
                <c:ptCount val="14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</c:strCache>
            </c:strRef>
          </c:cat>
          <c:val>
            <c:numRef>
              <c:f>Sheet1!$P$3:$P$16</c:f>
              <c:numCache>
                <c:formatCode>General</c:formatCode>
                <c:ptCount val="14"/>
                <c:pt idx="0">
                  <c:v>584</c:v>
                </c:pt>
                <c:pt idx="1">
                  <c:v>555</c:v>
                </c:pt>
                <c:pt idx="2">
                  <c:v>545</c:v>
                </c:pt>
                <c:pt idx="3">
                  <c:v>527</c:v>
                </c:pt>
                <c:pt idx="4">
                  <c:v>574</c:v>
                </c:pt>
                <c:pt idx="5" formatCode="0">
                  <c:v>586</c:v>
                </c:pt>
                <c:pt idx="6" formatCode="0">
                  <c:v>605</c:v>
                </c:pt>
                <c:pt idx="7" formatCode="0">
                  <c:v>556</c:v>
                </c:pt>
                <c:pt idx="8" formatCode="0">
                  <c:v>657</c:v>
                </c:pt>
                <c:pt idx="9" formatCode="0">
                  <c:v>663</c:v>
                </c:pt>
                <c:pt idx="10" formatCode="0">
                  <c:v>692</c:v>
                </c:pt>
                <c:pt idx="11" formatCode="0">
                  <c:v>724</c:v>
                </c:pt>
                <c:pt idx="12">
                  <c:v>795</c:v>
                </c:pt>
                <c:pt idx="13">
                  <c:v>804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9D-4960-AE16-FDCED3B5ACF5}"/>
            </c:ext>
          </c:extLst>
        </c:ser>
        <c:ser>
          <c:idx val="1"/>
          <c:order val="1"/>
          <c:tx>
            <c:strRef>
              <c:f>Sheet1!$Q$2</c:f>
              <c:strCache>
                <c:ptCount val="1"/>
                <c:pt idx="0">
                  <c:v>International Users</c:v>
                </c:pt>
              </c:strCache>
            </c:strRef>
          </c:tx>
          <c:spPr>
            <a:ln w="50800" cap="rnd">
              <a:solidFill>
                <a:srgbClr val="CC0000"/>
              </a:solidFill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63500">
                <a:solidFill>
                  <a:srgbClr val="CC0000"/>
                </a:solidFill>
              </a:ln>
              <a:effectLst/>
            </c:spPr>
          </c:marker>
          <c:cat>
            <c:strRef>
              <c:f>Sheet1!$O$3:$O$16</c:f>
              <c:strCache>
                <c:ptCount val="14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</c:strCache>
            </c:strRef>
          </c:cat>
          <c:val>
            <c:numRef>
              <c:f>Sheet1!$Q$3:$Q$16</c:f>
              <c:numCache>
                <c:formatCode>General</c:formatCode>
                <c:ptCount val="14"/>
                <c:pt idx="0">
                  <c:v>429</c:v>
                </c:pt>
                <c:pt idx="1">
                  <c:v>445</c:v>
                </c:pt>
                <c:pt idx="2">
                  <c:v>442</c:v>
                </c:pt>
                <c:pt idx="3">
                  <c:v>407</c:v>
                </c:pt>
                <c:pt idx="4">
                  <c:v>402</c:v>
                </c:pt>
                <c:pt idx="5" formatCode="0">
                  <c:v>417</c:v>
                </c:pt>
                <c:pt idx="6" formatCode="0">
                  <c:v>408</c:v>
                </c:pt>
                <c:pt idx="7" formatCode="0">
                  <c:v>418</c:v>
                </c:pt>
                <c:pt idx="8" formatCode="0">
                  <c:v>482</c:v>
                </c:pt>
                <c:pt idx="9" formatCode="0">
                  <c:v>564</c:v>
                </c:pt>
                <c:pt idx="10" formatCode="0">
                  <c:v>543</c:v>
                </c:pt>
                <c:pt idx="11" formatCode="0">
                  <c:v>567</c:v>
                </c:pt>
                <c:pt idx="12">
                  <c:v>557</c:v>
                </c:pt>
                <c:pt idx="13">
                  <c:v>581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9D-4960-AE16-FDCED3B5ACF5}"/>
            </c:ext>
          </c:extLst>
        </c:ser>
        <c:ser>
          <c:idx val="2"/>
          <c:order val="2"/>
          <c:tx>
            <c:strRef>
              <c:f>Sheet1!$R$2</c:f>
              <c:strCache>
                <c:ptCount val="1"/>
                <c:pt idx="0">
                  <c:v>Other Users</c:v>
                </c:pt>
              </c:strCache>
            </c:strRef>
          </c:tx>
          <c:spPr>
            <a:ln w="50800" cap="rnd">
              <a:solidFill>
                <a:srgbClr val="92D050"/>
              </a:solidFill>
            </a:ln>
            <a:effectLst/>
          </c:spPr>
          <c:marker>
            <c:symbol val="circle"/>
            <c:size val="3"/>
            <c:spPr>
              <a:solidFill>
                <a:srgbClr val="92D050"/>
              </a:solidFill>
              <a:ln w="63500">
                <a:solidFill>
                  <a:srgbClr val="92D050"/>
                </a:solidFill>
              </a:ln>
              <a:effectLst/>
            </c:spPr>
          </c:marker>
          <c:cat>
            <c:strRef>
              <c:f>Sheet1!$O$3:$O$16</c:f>
              <c:strCache>
                <c:ptCount val="14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</c:strCache>
            </c:strRef>
          </c:cat>
          <c:val>
            <c:numRef>
              <c:f>Sheet1!$R$3:$R$16</c:f>
              <c:numCache>
                <c:formatCode>General</c:formatCode>
                <c:ptCount val="14"/>
                <c:pt idx="0">
                  <c:v>240</c:v>
                </c:pt>
                <c:pt idx="1">
                  <c:v>247</c:v>
                </c:pt>
                <c:pt idx="2">
                  <c:v>253</c:v>
                </c:pt>
                <c:pt idx="3">
                  <c:v>269</c:v>
                </c:pt>
                <c:pt idx="4">
                  <c:v>286</c:v>
                </c:pt>
                <c:pt idx="5" formatCode="0">
                  <c:v>274</c:v>
                </c:pt>
                <c:pt idx="6" formatCode="0">
                  <c:v>265</c:v>
                </c:pt>
                <c:pt idx="7" formatCode="0">
                  <c:v>287</c:v>
                </c:pt>
                <c:pt idx="8" formatCode="0">
                  <c:v>241</c:v>
                </c:pt>
                <c:pt idx="9" formatCode="0">
                  <c:v>283</c:v>
                </c:pt>
                <c:pt idx="10" formatCode="0">
                  <c:v>295</c:v>
                </c:pt>
                <c:pt idx="11" formatCode="0">
                  <c:v>306</c:v>
                </c:pt>
                <c:pt idx="12" formatCode="0">
                  <c:v>278</c:v>
                </c:pt>
                <c:pt idx="13" formatCode="0">
                  <c:v>307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9D-4960-AE16-FDCED3B5ACF5}"/>
            </c:ext>
          </c:extLst>
        </c:ser>
        <c:ser>
          <c:idx val="3"/>
          <c:order val="3"/>
          <c:tx>
            <c:strRef>
              <c:f>Sheet1!$S$2</c:f>
              <c:strCache>
                <c:ptCount val="1"/>
                <c:pt idx="0">
                  <c:v>Total Users</c:v>
                </c:pt>
              </c:strCache>
            </c:strRef>
          </c:tx>
          <c:spPr>
            <a:ln w="50800" cap="rnd">
              <a:solidFill>
                <a:srgbClr val="7030A0"/>
              </a:solidFill>
            </a:ln>
            <a:effectLst/>
          </c:spPr>
          <c:marker>
            <c:symbol val="circle"/>
            <c:size val="3"/>
            <c:spPr>
              <a:solidFill>
                <a:srgbClr val="9A13ED"/>
              </a:solidFill>
              <a:ln w="63500">
                <a:solidFill>
                  <a:srgbClr val="7030A0"/>
                </a:solidFill>
              </a:ln>
              <a:effectLst/>
            </c:spPr>
          </c:marker>
          <c:cat>
            <c:strRef>
              <c:f>Sheet1!$O$3:$O$16</c:f>
              <c:strCache>
                <c:ptCount val="14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</c:strCache>
            </c:strRef>
          </c:cat>
          <c:val>
            <c:numRef>
              <c:f>Sheet1!$S$3:$S$16</c:f>
              <c:numCache>
                <c:formatCode>General</c:formatCode>
                <c:ptCount val="14"/>
                <c:pt idx="0">
                  <c:v>1253</c:v>
                </c:pt>
                <c:pt idx="1">
                  <c:v>1247</c:v>
                </c:pt>
                <c:pt idx="2">
                  <c:v>1240</c:v>
                </c:pt>
                <c:pt idx="3">
                  <c:v>1203</c:v>
                </c:pt>
                <c:pt idx="4">
                  <c:v>1262</c:v>
                </c:pt>
                <c:pt idx="5" formatCode="0">
                  <c:v>1277</c:v>
                </c:pt>
                <c:pt idx="6" formatCode="0">
                  <c:v>1278</c:v>
                </c:pt>
                <c:pt idx="7" formatCode="0">
                  <c:v>1261</c:v>
                </c:pt>
                <c:pt idx="8" formatCode="0">
                  <c:v>1380</c:v>
                </c:pt>
                <c:pt idx="9" formatCode="0">
                  <c:v>1510</c:v>
                </c:pt>
                <c:pt idx="10" formatCode="0">
                  <c:v>1530</c:v>
                </c:pt>
                <c:pt idx="11" formatCode="0">
                  <c:v>1597</c:v>
                </c:pt>
                <c:pt idx="12">
                  <c:v>1630</c:v>
                </c:pt>
                <c:pt idx="13" formatCode="0">
                  <c:v>1692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D9D-4960-AE16-FDCED3B5A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8588992"/>
        <c:axId val="408583744"/>
      </c:lineChart>
      <c:catAx>
        <c:axId val="40858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583744"/>
        <c:crosses val="autoZero"/>
        <c:auto val="1"/>
        <c:lblAlgn val="ctr"/>
        <c:lblOffset val="100"/>
        <c:noMultiLvlLbl val="0"/>
      </c:catAx>
      <c:valAx>
        <c:axId val="40858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58899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50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 of </a:t>
            </a:r>
            <a:r>
              <a:rPr lang="en-US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Operations</a:t>
            </a: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3829727533571063"/>
          <c:y val="4.13928387595278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404654074461865E-2"/>
          <c:y val="0.10483973294315894"/>
          <c:w val="0.94447191314167112"/>
          <c:h val="0.8326590124108631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morning" dir="t"/>
            </a:scene3d>
            <a:sp3d prstMaterial="dkEdge">
              <a:bevelT w="63500" h="25400" prst="softRound"/>
            </a:sp3d>
          </c:spPr>
          <c:invertIfNegative val="0"/>
          <c:dPt>
            <c:idx val="12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21-4BE1-BCFC-1B589A97050C}"/>
              </c:ext>
            </c:extLst>
          </c:dPt>
          <c:dPt>
            <c:idx val="16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3-7821-4BE1-BCFC-1B589A97050C}"/>
              </c:ext>
            </c:extLst>
          </c:dPt>
          <c:dPt>
            <c:idx val="17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sx="1000" sy="1000" rotWithShape="0">
                  <a:srgbClr val="000000"/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5-7821-4BE1-BCFC-1B589A97050C}"/>
              </c:ext>
            </c:extLst>
          </c:dPt>
          <c:dPt>
            <c:idx val="1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7-7821-4BE1-BCFC-1B589A97050C}"/>
              </c:ext>
            </c:extLst>
          </c:dPt>
          <c:dPt>
            <c:idx val="19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9-7821-4BE1-BCFC-1B589A97050C}"/>
              </c:ext>
            </c:extLst>
          </c:dPt>
          <c:dPt>
            <c:idx val="20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B-7821-4BE1-BCFC-1B589A97050C}"/>
              </c:ext>
            </c:extLst>
          </c:dPt>
          <c:dPt>
            <c:idx val="21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D-7821-4BE1-BCFC-1B589A97050C}"/>
              </c:ext>
            </c:extLst>
          </c:dPt>
          <c:dPt>
            <c:idx val="22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F-7821-4BE1-BCFC-1B589A97050C}"/>
              </c:ext>
            </c:extLst>
          </c:dPt>
          <c:cat>
            <c:strRef>
              <c:f>'chart data'!$B$8:$B$30</c:f>
              <c:strCache>
                <c:ptCount val="23"/>
                <c:pt idx="0">
                  <c:v>FY01</c:v>
                </c:pt>
                <c:pt idx="1">
                  <c:v>FY02</c:v>
                </c:pt>
                <c:pt idx="2">
                  <c:v>FY03</c:v>
                </c:pt>
                <c:pt idx="3">
                  <c:v>FY04</c:v>
                </c:pt>
                <c:pt idx="4">
                  <c:v>FY05</c:v>
                </c:pt>
                <c:pt idx="5">
                  <c:v>FY06</c:v>
                </c:pt>
                <c:pt idx="6">
                  <c:v>FY07</c:v>
                </c:pt>
                <c:pt idx="7">
                  <c:v>FY08</c:v>
                </c:pt>
                <c:pt idx="8">
                  <c:v>FY09</c:v>
                </c:pt>
                <c:pt idx="9">
                  <c:v>FY10</c:v>
                </c:pt>
                <c:pt idx="10">
                  <c:v>FY11</c:v>
                </c:pt>
                <c:pt idx="11">
                  <c:v>FY12</c:v>
                </c:pt>
                <c:pt idx="12">
                  <c:v>FY13</c:v>
                </c:pt>
                <c:pt idx="13">
                  <c:v>FY14</c:v>
                </c:pt>
                <c:pt idx="14">
                  <c:v>FY15</c:v>
                </c:pt>
                <c:pt idx="15">
                  <c:v>FY16</c:v>
                </c:pt>
                <c:pt idx="16">
                  <c:v>FY17</c:v>
                </c:pt>
                <c:pt idx="17">
                  <c:v>FY18</c:v>
                </c:pt>
                <c:pt idx="18">
                  <c:v>FY19</c:v>
                </c:pt>
                <c:pt idx="19">
                  <c:v>FY20</c:v>
                </c:pt>
                <c:pt idx="20">
                  <c:v>FY21</c:v>
                </c:pt>
                <c:pt idx="21">
                  <c:v>FY22</c:v>
                </c:pt>
                <c:pt idx="22">
                  <c:v>FY23</c:v>
                </c:pt>
              </c:strCache>
            </c:strRef>
          </c:cat>
          <c:val>
            <c:numRef>
              <c:f>'chart data'!$C$8:$C$30</c:f>
              <c:numCache>
                <c:formatCode>General</c:formatCode>
                <c:ptCount val="23"/>
                <c:pt idx="0">
                  <c:v>37.5</c:v>
                </c:pt>
                <c:pt idx="1">
                  <c:v>32.700000000000003</c:v>
                </c:pt>
                <c:pt idx="2">
                  <c:v>37.5</c:v>
                </c:pt>
                <c:pt idx="3" formatCode="0.00">
                  <c:v>40.982143000000001</c:v>
                </c:pt>
                <c:pt idx="4" formatCode="0.00">
                  <c:v>42.488095000000001</c:v>
                </c:pt>
                <c:pt idx="5" formatCode="0.00">
                  <c:v>35.422618999999997</c:v>
                </c:pt>
                <c:pt idx="6" formatCode="0.00">
                  <c:v>36</c:v>
                </c:pt>
                <c:pt idx="7" formatCode="0.00">
                  <c:v>25.327380999999999</c:v>
                </c:pt>
                <c:pt idx="8" formatCode="0.00">
                  <c:v>33.297618999999997</c:v>
                </c:pt>
                <c:pt idx="9" formatCode="0.00">
                  <c:v>35.5</c:v>
                </c:pt>
                <c:pt idx="10" formatCode="0.00">
                  <c:v>29.916667</c:v>
                </c:pt>
                <c:pt idx="11" formatCode="0.00">
                  <c:v>26.6</c:v>
                </c:pt>
                <c:pt idx="13" formatCode="0.00">
                  <c:v>20</c:v>
                </c:pt>
                <c:pt idx="14" formatCode="0.00">
                  <c:v>18</c:v>
                </c:pt>
                <c:pt idx="15" formatCode="0.00">
                  <c:v>16</c:v>
                </c:pt>
                <c:pt idx="16" formatCode="0.00">
                  <c:v>16</c:v>
                </c:pt>
                <c:pt idx="17" formatCode="0.00">
                  <c:v>19</c:v>
                </c:pt>
                <c:pt idx="18" formatCode="0.00">
                  <c:v>32</c:v>
                </c:pt>
                <c:pt idx="19" formatCode="0.00">
                  <c:v>26</c:v>
                </c:pt>
                <c:pt idx="20" formatCode="0.00">
                  <c:v>34</c:v>
                </c:pt>
                <c:pt idx="21" formatCode="0.00">
                  <c:v>34</c:v>
                </c:pt>
                <c:pt idx="22" formatCode="0.0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821-4BE1-BCFC-1B589A9705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33"/>
        <c:axId val="546540976"/>
        <c:axId val="546541632"/>
      </c:barChart>
      <c:catAx>
        <c:axId val="54654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541632"/>
        <c:crosses val="autoZero"/>
        <c:auto val="1"/>
        <c:lblAlgn val="ctr"/>
        <c:lblOffset val="100"/>
        <c:noMultiLvlLbl val="0"/>
      </c:catAx>
      <c:valAx>
        <c:axId val="54654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540976"/>
        <c:crosses val="autoZero"/>
        <c:crossBetween val="between"/>
      </c:valAx>
      <c:spPr>
        <a:gradFill>
          <a:gsLst>
            <a:gs pos="0">
              <a:schemeClr val="tx1">
                <a:lumMod val="50000"/>
                <a:lumOff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B79CCD-C055-475B-8350-4FAE2B63D279}" type="doc">
      <dgm:prSet loTypeId="urn:microsoft.com/office/officeart/2005/8/layout/hList7" loCatId="list" qsTypeId="urn:microsoft.com/office/officeart/2005/8/quickstyle/simple1" qsCatId="simple" csTypeId="urn:microsoft.com/office/officeart/2005/8/colors/accent0_1" csCatId="mainScheme" phldr="1"/>
      <dgm:spPr/>
    </dgm:pt>
    <dgm:pt modelId="{627B997E-7A27-457E-806B-BAA6A542C581}">
      <dgm:prSet phldrT="[Text]" custT="1"/>
      <dgm:spPr/>
      <dgm:t>
        <a:bodyPr/>
        <a:lstStyle/>
        <a:p>
          <a:endParaRPr lang="en-US" sz="1400" b="1" dirty="0" smtClean="0"/>
        </a:p>
        <a:p>
          <a:r>
            <a:rPr lang="en-US" sz="1400" b="1" dirty="0" smtClean="0"/>
            <a:t>CEBAF-based Program</a:t>
          </a:r>
        </a:p>
        <a:p>
          <a:endParaRPr lang="en-US" sz="1200" dirty="0" smtClean="0"/>
        </a:p>
        <a:p>
          <a:r>
            <a:rPr lang="en-US" sz="1200" dirty="0" smtClean="0"/>
            <a:t>Vibrant 12 GeV Program </a:t>
          </a:r>
        </a:p>
        <a:p>
          <a:r>
            <a:rPr lang="en-US" sz="1200" dirty="0" smtClean="0"/>
            <a:t>Potential opportunities in fixed-target, high luminosity complementary to EIC</a:t>
          </a:r>
        </a:p>
        <a:p>
          <a:r>
            <a:rPr lang="en-US" sz="1200" dirty="0" smtClean="0"/>
            <a:t>Theory and Computation supporting NP goals</a:t>
          </a:r>
        </a:p>
      </dgm:t>
    </dgm:pt>
    <dgm:pt modelId="{9393133C-D82C-4002-A5B9-F9736CF683E2}" type="parTrans" cxnId="{1E74661D-E26D-4C1C-ACA8-2E891A7CEC7A}">
      <dgm:prSet/>
      <dgm:spPr/>
      <dgm:t>
        <a:bodyPr/>
        <a:lstStyle/>
        <a:p>
          <a:endParaRPr lang="en-US"/>
        </a:p>
      </dgm:t>
    </dgm:pt>
    <dgm:pt modelId="{1B50B5EC-B3FC-4FA1-8A3E-738A032A9DB5}" type="sibTrans" cxnId="{1E74661D-E26D-4C1C-ACA8-2E891A7CEC7A}">
      <dgm:prSet/>
      <dgm:spPr/>
      <dgm:t>
        <a:bodyPr/>
        <a:lstStyle/>
        <a:p>
          <a:endParaRPr lang="en-US"/>
        </a:p>
      </dgm:t>
    </dgm:pt>
    <dgm:pt modelId="{DB28F98E-86BF-40FA-B1BF-FCDF35FDB38C}">
      <dgm:prSet phldrT="[Text]" custT="1"/>
      <dgm:spPr/>
      <dgm:t>
        <a:bodyPr/>
        <a:lstStyle/>
        <a:p>
          <a:r>
            <a:rPr lang="en-US" sz="1400" b="1" dirty="0" smtClean="0"/>
            <a:t>Technology Development</a:t>
          </a:r>
        </a:p>
        <a:p>
          <a:endParaRPr lang="en-US" sz="1200" dirty="0" smtClean="0"/>
        </a:p>
        <a:p>
          <a:r>
            <a:rPr lang="en-US" sz="1200" dirty="0" smtClean="0"/>
            <a:t>Stewardship responsibility for superconducting RF and cryogenics technology within DOE </a:t>
          </a:r>
        </a:p>
      </dgm:t>
    </dgm:pt>
    <dgm:pt modelId="{CB5D9138-3BA1-44DB-90BB-2D102D7075C1}" type="parTrans" cxnId="{937EFB04-76F4-4ACA-A510-8BE620C7C054}">
      <dgm:prSet/>
      <dgm:spPr/>
      <dgm:t>
        <a:bodyPr/>
        <a:lstStyle/>
        <a:p>
          <a:endParaRPr lang="en-US"/>
        </a:p>
      </dgm:t>
    </dgm:pt>
    <dgm:pt modelId="{0C83BA56-2747-4C82-B556-AB28C810AA03}" type="sibTrans" cxnId="{937EFB04-76F4-4ACA-A510-8BE620C7C054}">
      <dgm:prSet/>
      <dgm:spPr/>
      <dgm:t>
        <a:bodyPr/>
        <a:lstStyle/>
        <a:p>
          <a:endParaRPr lang="en-US"/>
        </a:p>
      </dgm:t>
    </dgm:pt>
    <dgm:pt modelId="{424B7AEE-2B8D-4C65-A9D0-F9F2FAC2B88D}">
      <dgm:prSet phldrT="[Text]" custT="1"/>
      <dgm:spPr/>
      <dgm:t>
        <a:bodyPr/>
        <a:lstStyle/>
        <a:p>
          <a:endParaRPr lang="en-US" sz="1400" b="1" dirty="0" smtClean="0"/>
        </a:p>
        <a:p>
          <a:r>
            <a:rPr lang="en-US" sz="1400" b="1" dirty="0" smtClean="0"/>
            <a:t>Scientific Mission Diversification</a:t>
          </a:r>
        </a:p>
        <a:p>
          <a:endParaRPr lang="en-US" sz="1200" dirty="0" smtClean="0"/>
        </a:p>
        <a:p>
          <a:r>
            <a:rPr lang="en-US" sz="1200" dirty="0" smtClean="0"/>
            <a:t>Jefferson Lab expertise can benefit other DOE Office of Science programs </a:t>
          </a:r>
        </a:p>
        <a:p>
          <a:r>
            <a:rPr lang="en-US" sz="1200" dirty="0" smtClean="0"/>
            <a:t>Exploring potential in close coordination with Office of Science</a:t>
          </a:r>
        </a:p>
      </dgm:t>
    </dgm:pt>
    <dgm:pt modelId="{AAE097FF-3DB0-4808-812C-F1B6A0B19483}" type="parTrans" cxnId="{AAB75C89-B469-4D97-9498-3C0C682B6633}">
      <dgm:prSet/>
      <dgm:spPr/>
      <dgm:t>
        <a:bodyPr/>
        <a:lstStyle/>
        <a:p>
          <a:endParaRPr lang="en-US"/>
        </a:p>
      </dgm:t>
    </dgm:pt>
    <dgm:pt modelId="{CA311934-5525-4ADA-B26B-6C1E0BCCD52F}" type="sibTrans" cxnId="{AAB75C89-B469-4D97-9498-3C0C682B6633}">
      <dgm:prSet/>
      <dgm:spPr/>
      <dgm:t>
        <a:bodyPr/>
        <a:lstStyle/>
        <a:p>
          <a:endParaRPr lang="en-US"/>
        </a:p>
      </dgm:t>
    </dgm:pt>
    <dgm:pt modelId="{6BD1789A-E6EA-4DD8-BCA7-1A52323A9F00}">
      <dgm:prSet custT="1"/>
      <dgm:spPr/>
      <dgm:t>
        <a:bodyPr/>
        <a:lstStyle/>
        <a:p>
          <a:endParaRPr lang="en-US" sz="1400" b="1" dirty="0" smtClean="0"/>
        </a:p>
        <a:p>
          <a:r>
            <a:rPr lang="en-US" sz="1400" b="1" dirty="0" smtClean="0"/>
            <a:t>Electron-Ion Collider</a:t>
          </a:r>
        </a:p>
        <a:p>
          <a:endParaRPr lang="en-US" sz="1600" dirty="0" smtClean="0"/>
        </a:p>
        <a:p>
          <a:r>
            <a:rPr lang="en-US" sz="1200" dirty="0" smtClean="0"/>
            <a:t>EIC Construction Project Scope and Responsibilities</a:t>
          </a:r>
        </a:p>
        <a:p>
          <a:r>
            <a:rPr lang="en-US" sz="1200" dirty="0" smtClean="0"/>
            <a:t>Engagement/leadership in EIC scientific program</a:t>
          </a:r>
        </a:p>
        <a:p>
          <a:endParaRPr lang="en-US" sz="1200" dirty="0"/>
        </a:p>
      </dgm:t>
    </dgm:pt>
    <dgm:pt modelId="{AC35F268-4BF5-4E5A-A3E0-782376673238}" type="parTrans" cxnId="{F1C3ACFC-7E62-4964-8ACC-A7EA05C0E526}">
      <dgm:prSet/>
      <dgm:spPr/>
      <dgm:t>
        <a:bodyPr/>
        <a:lstStyle/>
        <a:p>
          <a:endParaRPr lang="en-US"/>
        </a:p>
      </dgm:t>
    </dgm:pt>
    <dgm:pt modelId="{95371354-53DB-4346-94C7-A5278A668360}" type="sibTrans" cxnId="{F1C3ACFC-7E62-4964-8ACC-A7EA05C0E526}">
      <dgm:prSet/>
      <dgm:spPr/>
      <dgm:t>
        <a:bodyPr/>
        <a:lstStyle/>
        <a:p>
          <a:endParaRPr lang="en-US"/>
        </a:p>
      </dgm:t>
    </dgm:pt>
    <dgm:pt modelId="{208F9E77-F484-41F2-9F8B-337E9A688424}" type="pres">
      <dgm:prSet presAssocID="{F0B79CCD-C055-475B-8350-4FAE2B63D279}" presName="Name0" presStyleCnt="0">
        <dgm:presLayoutVars>
          <dgm:dir/>
          <dgm:resizeHandles val="exact"/>
        </dgm:presLayoutVars>
      </dgm:prSet>
      <dgm:spPr/>
    </dgm:pt>
    <dgm:pt modelId="{FED65746-BF2F-4607-9C10-2469F21D1571}" type="pres">
      <dgm:prSet presAssocID="{F0B79CCD-C055-475B-8350-4FAE2B63D279}" presName="fgShape" presStyleLbl="fgShp" presStyleIdx="0" presStyleCnt="1"/>
      <dgm:spPr>
        <a:solidFill>
          <a:srgbClr val="00B0F0"/>
        </a:solidFill>
      </dgm:spPr>
    </dgm:pt>
    <dgm:pt modelId="{3CF0ECF8-5054-447E-B17D-A65CA89DA579}" type="pres">
      <dgm:prSet presAssocID="{F0B79CCD-C055-475B-8350-4FAE2B63D279}" presName="linComp" presStyleCnt="0"/>
      <dgm:spPr/>
    </dgm:pt>
    <dgm:pt modelId="{1569A936-91BC-44C4-86E7-C4B4A5BE5E7A}" type="pres">
      <dgm:prSet presAssocID="{627B997E-7A27-457E-806B-BAA6A542C581}" presName="compNode" presStyleCnt="0"/>
      <dgm:spPr/>
    </dgm:pt>
    <dgm:pt modelId="{F1C320C5-2575-4BE7-AA0A-F63A04370562}" type="pres">
      <dgm:prSet presAssocID="{627B997E-7A27-457E-806B-BAA6A542C581}" presName="bkgdShape" presStyleLbl="node1" presStyleIdx="0" presStyleCnt="4"/>
      <dgm:spPr/>
      <dgm:t>
        <a:bodyPr/>
        <a:lstStyle/>
        <a:p>
          <a:endParaRPr lang="en-US"/>
        </a:p>
      </dgm:t>
    </dgm:pt>
    <dgm:pt modelId="{EB39DFCE-A00D-4523-931E-E84C2B0E4040}" type="pres">
      <dgm:prSet presAssocID="{627B997E-7A27-457E-806B-BAA6A542C58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1CC78-8DA5-4C78-998B-69E6D9D6C6F1}" type="pres">
      <dgm:prSet presAssocID="{627B997E-7A27-457E-806B-BAA6A542C581}" presName="invisiNode" presStyleLbl="node1" presStyleIdx="0" presStyleCnt="4"/>
      <dgm:spPr/>
    </dgm:pt>
    <dgm:pt modelId="{3F6B0FB1-175D-45BB-87CE-B59286293AA1}" type="pres">
      <dgm:prSet presAssocID="{627B997E-7A27-457E-806B-BAA6A542C581}" presName="imagNode" presStyleLbl="fgImgPlace1" presStyleIdx="0" presStyleCnt="4"/>
      <dgm:spPr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ADE00D4C-E3EF-4DCA-A731-06D711E84286}" type="pres">
      <dgm:prSet presAssocID="{1B50B5EC-B3FC-4FA1-8A3E-738A032A9DB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E27CCC9-4EBF-4537-89F9-87B4F9B4D479}" type="pres">
      <dgm:prSet presAssocID="{6BD1789A-E6EA-4DD8-BCA7-1A52323A9F00}" presName="compNode" presStyleCnt="0"/>
      <dgm:spPr/>
    </dgm:pt>
    <dgm:pt modelId="{89E2E095-08D2-48F5-AB6A-98B01885EE29}" type="pres">
      <dgm:prSet presAssocID="{6BD1789A-E6EA-4DD8-BCA7-1A52323A9F00}" presName="bkgdShape" presStyleLbl="node1" presStyleIdx="1" presStyleCnt="4" custLinFactNeighborX="95"/>
      <dgm:spPr/>
      <dgm:t>
        <a:bodyPr/>
        <a:lstStyle/>
        <a:p>
          <a:endParaRPr lang="en-US"/>
        </a:p>
      </dgm:t>
    </dgm:pt>
    <dgm:pt modelId="{E57F5B88-6B88-4661-AF36-6F59040B10B0}" type="pres">
      <dgm:prSet presAssocID="{6BD1789A-E6EA-4DD8-BCA7-1A52323A9F0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D86FA6-C010-4998-AAAB-F08E889DD5E1}" type="pres">
      <dgm:prSet presAssocID="{6BD1789A-E6EA-4DD8-BCA7-1A52323A9F00}" presName="invisiNode" presStyleLbl="node1" presStyleIdx="1" presStyleCnt="4"/>
      <dgm:spPr/>
    </dgm:pt>
    <dgm:pt modelId="{E920512D-4B94-47B4-8819-61FA9534AEBF}" type="pres">
      <dgm:prSet presAssocID="{6BD1789A-E6EA-4DD8-BCA7-1A52323A9F00}" presName="imagNode" presStyleLbl="fgImgPlace1" presStyleIdx="1" presStyleCnt="4" custScaleY="97204"/>
      <dgm:spPr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2F20B36-D90E-46A9-99C0-F4AE23BD8285}" type="pres">
      <dgm:prSet presAssocID="{95371354-53DB-4346-94C7-A5278A66836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414CD9B-3E4D-4F38-9519-C0371A82081E}" type="pres">
      <dgm:prSet presAssocID="{DB28F98E-86BF-40FA-B1BF-FCDF35FDB38C}" presName="compNode" presStyleCnt="0"/>
      <dgm:spPr/>
    </dgm:pt>
    <dgm:pt modelId="{5F411BD0-6E16-488A-B4F1-A76B338D2F46}" type="pres">
      <dgm:prSet presAssocID="{DB28F98E-86BF-40FA-B1BF-FCDF35FDB38C}" presName="bkgdShape" presStyleLbl="node1" presStyleIdx="2" presStyleCnt="4"/>
      <dgm:spPr/>
      <dgm:t>
        <a:bodyPr/>
        <a:lstStyle/>
        <a:p>
          <a:endParaRPr lang="en-US"/>
        </a:p>
      </dgm:t>
    </dgm:pt>
    <dgm:pt modelId="{5D7EAAC0-CA03-40ED-B5DC-4F15CDB62DD4}" type="pres">
      <dgm:prSet presAssocID="{DB28F98E-86BF-40FA-B1BF-FCDF35FDB38C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2FF01-299F-424B-A10A-F0E518937B3F}" type="pres">
      <dgm:prSet presAssocID="{DB28F98E-86BF-40FA-B1BF-FCDF35FDB38C}" presName="invisiNode" presStyleLbl="node1" presStyleIdx="2" presStyleCnt="4"/>
      <dgm:spPr/>
    </dgm:pt>
    <dgm:pt modelId="{5FCAE7D0-D0DD-4596-8629-24E5FF5793BD}" type="pres">
      <dgm:prSet presAssocID="{DB28F98E-86BF-40FA-B1BF-FCDF35FDB38C}" presName="imagNode" presStyleLbl="fgImgPlace1" presStyleIdx="2" presStyleCnt="4" custScaleX="103640" custScaleY="105951"/>
      <dgm:spPr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0E1BF3D-C7F4-419C-BC9A-C8CBE4A5A872}" type="pres">
      <dgm:prSet presAssocID="{0C83BA56-2747-4C82-B556-AB28C810AA0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7B4BB8F-9BD0-49BC-8313-77D541CDAFC6}" type="pres">
      <dgm:prSet presAssocID="{424B7AEE-2B8D-4C65-A9D0-F9F2FAC2B88D}" presName="compNode" presStyleCnt="0"/>
      <dgm:spPr/>
    </dgm:pt>
    <dgm:pt modelId="{B57AE56B-56DA-41FE-BE0F-F5D5F3A552F9}" type="pres">
      <dgm:prSet presAssocID="{424B7AEE-2B8D-4C65-A9D0-F9F2FAC2B88D}" presName="bkgdShape" presStyleLbl="node1" presStyleIdx="3" presStyleCnt="4"/>
      <dgm:spPr/>
      <dgm:t>
        <a:bodyPr/>
        <a:lstStyle/>
        <a:p>
          <a:endParaRPr lang="en-US"/>
        </a:p>
      </dgm:t>
    </dgm:pt>
    <dgm:pt modelId="{0668A651-5AB5-4248-B872-48AAB1547D19}" type="pres">
      <dgm:prSet presAssocID="{424B7AEE-2B8D-4C65-A9D0-F9F2FAC2B88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8B581-4A18-4CB7-A797-B565E4A871FB}" type="pres">
      <dgm:prSet presAssocID="{424B7AEE-2B8D-4C65-A9D0-F9F2FAC2B88D}" presName="invisiNode" presStyleLbl="node1" presStyleIdx="3" presStyleCnt="4"/>
      <dgm:spPr/>
    </dgm:pt>
    <dgm:pt modelId="{0E28AC44-5F23-419E-818B-C160D4B4A614}" type="pres">
      <dgm:prSet presAssocID="{424B7AEE-2B8D-4C65-A9D0-F9F2FAC2B88D}" presName="imagNode" presStyleLbl="fgImgPlace1" presStyleIdx="3" presStyleCnt="4"/>
      <dgm:spPr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</dgm:ptLst>
  <dgm:cxnLst>
    <dgm:cxn modelId="{50C2518C-3F72-41B7-ADA6-75DDD7DB685B}" type="presOf" srcId="{627B997E-7A27-457E-806B-BAA6A542C581}" destId="{F1C320C5-2575-4BE7-AA0A-F63A04370562}" srcOrd="0" destOrd="0" presId="urn:microsoft.com/office/officeart/2005/8/layout/hList7"/>
    <dgm:cxn modelId="{937EFB04-76F4-4ACA-A510-8BE620C7C054}" srcId="{F0B79CCD-C055-475B-8350-4FAE2B63D279}" destId="{DB28F98E-86BF-40FA-B1BF-FCDF35FDB38C}" srcOrd="2" destOrd="0" parTransId="{CB5D9138-3BA1-44DB-90BB-2D102D7075C1}" sibTransId="{0C83BA56-2747-4C82-B556-AB28C810AA03}"/>
    <dgm:cxn modelId="{84D3FD42-054A-47DC-8A9A-32DA916D20B3}" type="presOf" srcId="{627B997E-7A27-457E-806B-BAA6A542C581}" destId="{EB39DFCE-A00D-4523-931E-E84C2B0E4040}" srcOrd="1" destOrd="0" presId="urn:microsoft.com/office/officeart/2005/8/layout/hList7"/>
    <dgm:cxn modelId="{3819A46E-B9F5-4E57-B2B7-A6E573DBDB8A}" type="presOf" srcId="{95371354-53DB-4346-94C7-A5278A668360}" destId="{62F20B36-D90E-46A9-99C0-F4AE23BD8285}" srcOrd="0" destOrd="0" presId="urn:microsoft.com/office/officeart/2005/8/layout/hList7"/>
    <dgm:cxn modelId="{DFF9A851-4D2B-4816-A1D7-93DB892E652C}" type="presOf" srcId="{DB28F98E-86BF-40FA-B1BF-FCDF35FDB38C}" destId="{5D7EAAC0-CA03-40ED-B5DC-4F15CDB62DD4}" srcOrd="1" destOrd="0" presId="urn:microsoft.com/office/officeart/2005/8/layout/hList7"/>
    <dgm:cxn modelId="{AAB75C89-B469-4D97-9498-3C0C682B6633}" srcId="{F0B79CCD-C055-475B-8350-4FAE2B63D279}" destId="{424B7AEE-2B8D-4C65-A9D0-F9F2FAC2B88D}" srcOrd="3" destOrd="0" parTransId="{AAE097FF-3DB0-4808-812C-F1B6A0B19483}" sibTransId="{CA311934-5525-4ADA-B26B-6C1E0BCCD52F}"/>
    <dgm:cxn modelId="{6DC8176A-CCE5-481A-B04D-372D947C860E}" type="presOf" srcId="{1B50B5EC-B3FC-4FA1-8A3E-738A032A9DB5}" destId="{ADE00D4C-E3EF-4DCA-A731-06D711E84286}" srcOrd="0" destOrd="0" presId="urn:microsoft.com/office/officeart/2005/8/layout/hList7"/>
    <dgm:cxn modelId="{EC0E36B6-1D04-4A9D-810A-940B1380B695}" type="presOf" srcId="{0C83BA56-2747-4C82-B556-AB28C810AA03}" destId="{80E1BF3D-C7F4-419C-BC9A-C8CBE4A5A872}" srcOrd="0" destOrd="0" presId="urn:microsoft.com/office/officeart/2005/8/layout/hList7"/>
    <dgm:cxn modelId="{5EA6D9F8-4E21-470C-A33E-B27E4E502520}" type="presOf" srcId="{6BD1789A-E6EA-4DD8-BCA7-1A52323A9F00}" destId="{89E2E095-08D2-48F5-AB6A-98B01885EE29}" srcOrd="0" destOrd="0" presId="urn:microsoft.com/office/officeart/2005/8/layout/hList7"/>
    <dgm:cxn modelId="{3BD3D48E-4DCC-4FDC-A065-490ED034809F}" type="presOf" srcId="{DB28F98E-86BF-40FA-B1BF-FCDF35FDB38C}" destId="{5F411BD0-6E16-488A-B4F1-A76B338D2F46}" srcOrd="0" destOrd="0" presId="urn:microsoft.com/office/officeart/2005/8/layout/hList7"/>
    <dgm:cxn modelId="{F1C3ACFC-7E62-4964-8ACC-A7EA05C0E526}" srcId="{F0B79CCD-C055-475B-8350-4FAE2B63D279}" destId="{6BD1789A-E6EA-4DD8-BCA7-1A52323A9F00}" srcOrd="1" destOrd="0" parTransId="{AC35F268-4BF5-4E5A-A3E0-782376673238}" sibTransId="{95371354-53DB-4346-94C7-A5278A668360}"/>
    <dgm:cxn modelId="{3164F3E2-6CBF-4D62-8476-B1980EAA8300}" type="presOf" srcId="{F0B79CCD-C055-475B-8350-4FAE2B63D279}" destId="{208F9E77-F484-41F2-9F8B-337E9A688424}" srcOrd="0" destOrd="0" presId="urn:microsoft.com/office/officeart/2005/8/layout/hList7"/>
    <dgm:cxn modelId="{1E74661D-E26D-4C1C-ACA8-2E891A7CEC7A}" srcId="{F0B79CCD-C055-475B-8350-4FAE2B63D279}" destId="{627B997E-7A27-457E-806B-BAA6A542C581}" srcOrd="0" destOrd="0" parTransId="{9393133C-D82C-4002-A5B9-F9736CF683E2}" sibTransId="{1B50B5EC-B3FC-4FA1-8A3E-738A032A9DB5}"/>
    <dgm:cxn modelId="{A20F8D0B-9385-47D3-AC1F-B79CC714DE60}" type="presOf" srcId="{424B7AEE-2B8D-4C65-A9D0-F9F2FAC2B88D}" destId="{B57AE56B-56DA-41FE-BE0F-F5D5F3A552F9}" srcOrd="0" destOrd="0" presId="urn:microsoft.com/office/officeart/2005/8/layout/hList7"/>
    <dgm:cxn modelId="{3B6B370E-B70C-42C9-AD77-4D62B1AA25D5}" type="presOf" srcId="{424B7AEE-2B8D-4C65-A9D0-F9F2FAC2B88D}" destId="{0668A651-5AB5-4248-B872-48AAB1547D19}" srcOrd="1" destOrd="0" presId="urn:microsoft.com/office/officeart/2005/8/layout/hList7"/>
    <dgm:cxn modelId="{FE72A621-5324-44FC-B205-8F5732218231}" type="presOf" srcId="{6BD1789A-E6EA-4DD8-BCA7-1A52323A9F00}" destId="{E57F5B88-6B88-4661-AF36-6F59040B10B0}" srcOrd="1" destOrd="0" presId="urn:microsoft.com/office/officeart/2005/8/layout/hList7"/>
    <dgm:cxn modelId="{2BA1D001-A4CC-4A74-86E2-C89883E48212}" type="presParOf" srcId="{208F9E77-F484-41F2-9F8B-337E9A688424}" destId="{FED65746-BF2F-4607-9C10-2469F21D1571}" srcOrd="0" destOrd="0" presId="urn:microsoft.com/office/officeart/2005/8/layout/hList7"/>
    <dgm:cxn modelId="{2E822C5D-3F60-4EC3-804D-8D83726829C7}" type="presParOf" srcId="{208F9E77-F484-41F2-9F8B-337E9A688424}" destId="{3CF0ECF8-5054-447E-B17D-A65CA89DA579}" srcOrd="1" destOrd="0" presId="urn:microsoft.com/office/officeart/2005/8/layout/hList7"/>
    <dgm:cxn modelId="{C783E0BA-88B7-4A98-91D5-886DA0B9A48C}" type="presParOf" srcId="{3CF0ECF8-5054-447E-B17D-A65CA89DA579}" destId="{1569A936-91BC-44C4-86E7-C4B4A5BE5E7A}" srcOrd="0" destOrd="0" presId="urn:microsoft.com/office/officeart/2005/8/layout/hList7"/>
    <dgm:cxn modelId="{8DFAD5E5-3185-4883-9188-4AB11E3C5844}" type="presParOf" srcId="{1569A936-91BC-44C4-86E7-C4B4A5BE5E7A}" destId="{F1C320C5-2575-4BE7-AA0A-F63A04370562}" srcOrd="0" destOrd="0" presId="urn:microsoft.com/office/officeart/2005/8/layout/hList7"/>
    <dgm:cxn modelId="{491A2F15-AC1F-44EE-9770-BB3D057820AB}" type="presParOf" srcId="{1569A936-91BC-44C4-86E7-C4B4A5BE5E7A}" destId="{EB39DFCE-A00D-4523-931E-E84C2B0E4040}" srcOrd="1" destOrd="0" presId="urn:microsoft.com/office/officeart/2005/8/layout/hList7"/>
    <dgm:cxn modelId="{BB17C2DD-6033-4457-B63D-80D954ACD770}" type="presParOf" srcId="{1569A936-91BC-44C4-86E7-C4B4A5BE5E7A}" destId="{26D1CC78-8DA5-4C78-998B-69E6D9D6C6F1}" srcOrd="2" destOrd="0" presId="urn:microsoft.com/office/officeart/2005/8/layout/hList7"/>
    <dgm:cxn modelId="{687BCF1D-0C79-4354-9467-EC5144B74554}" type="presParOf" srcId="{1569A936-91BC-44C4-86E7-C4B4A5BE5E7A}" destId="{3F6B0FB1-175D-45BB-87CE-B59286293AA1}" srcOrd="3" destOrd="0" presId="urn:microsoft.com/office/officeart/2005/8/layout/hList7"/>
    <dgm:cxn modelId="{A3F9BFAB-96CF-4B2C-899D-A7CB71D063D6}" type="presParOf" srcId="{3CF0ECF8-5054-447E-B17D-A65CA89DA579}" destId="{ADE00D4C-E3EF-4DCA-A731-06D711E84286}" srcOrd="1" destOrd="0" presId="urn:microsoft.com/office/officeart/2005/8/layout/hList7"/>
    <dgm:cxn modelId="{C8864CC1-D3EB-4312-9D7E-EE923F6961D9}" type="presParOf" srcId="{3CF0ECF8-5054-447E-B17D-A65CA89DA579}" destId="{0E27CCC9-4EBF-4537-89F9-87B4F9B4D479}" srcOrd="2" destOrd="0" presId="urn:microsoft.com/office/officeart/2005/8/layout/hList7"/>
    <dgm:cxn modelId="{BED4BE59-2130-43CF-B9AF-756FDA5D727D}" type="presParOf" srcId="{0E27CCC9-4EBF-4537-89F9-87B4F9B4D479}" destId="{89E2E095-08D2-48F5-AB6A-98B01885EE29}" srcOrd="0" destOrd="0" presId="urn:microsoft.com/office/officeart/2005/8/layout/hList7"/>
    <dgm:cxn modelId="{79267D7F-CBEB-415C-BEDA-8BFD677631FF}" type="presParOf" srcId="{0E27CCC9-4EBF-4537-89F9-87B4F9B4D479}" destId="{E57F5B88-6B88-4661-AF36-6F59040B10B0}" srcOrd="1" destOrd="0" presId="urn:microsoft.com/office/officeart/2005/8/layout/hList7"/>
    <dgm:cxn modelId="{38673FB7-B8C7-4C4B-85A6-749A9CAC2DB0}" type="presParOf" srcId="{0E27CCC9-4EBF-4537-89F9-87B4F9B4D479}" destId="{F1D86FA6-C010-4998-AAAB-F08E889DD5E1}" srcOrd="2" destOrd="0" presId="urn:microsoft.com/office/officeart/2005/8/layout/hList7"/>
    <dgm:cxn modelId="{757E9668-6D48-4719-9D77-F75276BB9B39}" type="presParOf" srcId="{0E27CCC9-4EBF-4537-89F9-87B4F9B4D479}" destId="{E920512D-4B94-47B4-8819-61FA9534AEBF}" srcOrd="3" destOrd="0" presId="urn:microsoft.com/office/officeart/2005/8/layout/hList7"/>
    <dgm:cxn modelId="{9BAA02C5-E0DE-4B18-B8D0-A0500BFBD2BF}" type="presParOf" srcId="{3CF0ECF8-5054-447E-B17D-A65CA89DA579}" destId="{62F20B36-D90E-46A9-99C0-F4AE23BD8285}" srcOrd="3" destOrd="0" presId="urn:microsoft.com/office/officeart/2005/8/layout/hList7"/>
    <dgm:cxn modelId="{DCA79B20-66A3-40F6-81A9-68E862754D1F}" type="presParOf" srcId="{3CF0ECF8-5054-447E-B17D-A65CA89DA579}" destId="{C414CD9B-3E4D-4F38-9519-C0371A82081E}" srcOrd="4" destOrd="0" presId="urn:microsoft.com/office/officeart/2005/8/layout/hList7"/>
    <dgm:cxn modelId="{1CD448BA-E4D8-45CE-83B3-885BD304D080}" type="presParOf" srcId="{C414CD9B-3E4D-4F38-9519-C0371A82081E}" destId="{5F411BD0-6E16-488A-B4F1-A76B338D2F46}" srcOrd="0" destOrd="0" presId="urn:microsoft.com/office/officeart/2005/8/layout/hList7"/>
    <dgm:cxn modelId="{C7183EDF-15B2-48A2-B9B8-52789B93489D}" type="presParOf" srcId="{C414CD9B-3E4D-4F38-9519-C0371A82081E}" destId="{5D7EAAC0-CA03-40ED-B5DC-4F15CDB62DD4}" srcOrd="1" destOrd="0" presId="urn:microsoft.com/office/officeart/2005/8/layout/hList7"/>
    <dgm:cxn modelId="{F03D2762-9FB1-426B-9138-F31285E7F5C4}" type="presParOf" srcId="{C414CD9B-3E4D-4F38-9519-C0371A82081E}" destId="{A0D2FF01-299F-424B-A10A-F0E518937B3F}" srcOrd="2" destOrd="0" presId="urn:microsoft.com/office/officeart/2005/8/layout/hList7"/>
    <dgm:cxn modelId="{F34692BD-8565-4400-9A94-F35D47D4145E}" type="presParOf" srcId="{C414CD9B-3E4D-4F38-9519-C0371A82081E}" destId="{5FCAE7D0-D0DD-4596-8629-24E5FF5793BD}" srcOrd="3" destOrd="0" presId="urn:microsoft.com/office/officeart/2005/8/layout/hList7"/>
    <dgm:cxn modelId="{25DF4B8A-0B8A-41E4-8869-E4DA020974BB}" type="presParOf" srcId="{3CF0ECF8-5054-447E-B17D-A65CA89DA579}" destId="{80E1BF3D-C7F4-419C-BC9A-C8CBE4A5A872}" srcOrd="5" destOrd="0" presId="urn:microsoft.com/office/officeart/2005/8/layout/hList7"/>
    <dgm:cxn modelId="{3E03F8A4-FD19-45DB-A12D-086D8D8CB938}" type="presParOf" srcId="{3CF0ECF8-5054-447E-B17D-A65CA89DA579}" destId="{87B4BB8F-9BD0-49BC-8313-77D541CDAFC6}" srcOrd="6" destOrd="0" presId="urn:microsoft.com/office/officeart/2005/8/layout/hList7"/>
    <dgm:cxn modelId="{08B5B409-CC57-40D0-9B7A-3EC2852BFEDF}" type="presParOf" srcId="{87B4BB8F-9BD0-49BC-8313-77D541CDAFC6}" destId="{B57AE56B-56DA-41FE-BE0F-F5D5F3A552F9}" srcOrd="0" destOrd="0" presId="urn:microsoft.com/office/officeart/2005/8/layout/hList7"/>
    <dgm:cxn modelId="{313A0D8A-7DED-45E0-B1E6-1506EFBE1B0D}" type="presParOf" srcId="{87B4BB8F-9BD0-49BC-8313-77D541CDAFC6}" destId="{0668A651-5AB5-4248-B872-48AAB1547D19}" srcOrd="1" destOrd="0" presId="urn:microsoft.com/office/officeart/2005/8/layout/hList7"/>
    <dgm:cxn modelId="{873D8343-592D-4EE7-BA26-7D655066E5A0}" type="presParOf" srcId="{87B4BB8F-9BD0-49BC-8313-77D541CDAFC6}" destId="{C2F8B581-4A18-4CB7-A797-B565E4A871FB}" srcOrd="2" destOrd="0" presId="urn:microsoft.com/office/officeart/2005/8/layout/hList7"/>
    <dgm:cxn modelId="{0DD69CFD-7F2E-4AA7-B56C-9455BD5ADC2D}" type="presParOf" srcId="{87B4BB8F-9BD0-49BC-8313-77D541CDAFC6}" destId="{0E28AC44-5F23-419E-818B-C160D4B4A61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320C5-2575-4BE7-AA0A-F63A04370562}">
      <dsp:nvSpPr>
        <dsp:cNvPr id="0" name=""/>
        <dsp:cNvSpPr/>
      </dsp:nvSpPr>
      <dsp:spPr>
        <a:xfrm>
          <a:off x="1973" y="0"/>
          <a:ext cx="2068218" cy="53816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CEBAF-based Program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Vibrant 12 GeV Program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Potential opportunities in fixed-target, high luminosity complementary to EIC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Theory and Computation supporting NP goals</a:t>
          </a:r>
        </a:p>
      </dsp:txBody>
      <dsp:txXfrm>
        <a:off x="1973" y="2152650"/>
        <a:ext cx="2068218" cy="2152650"/>
      </dsp:txXfrm>
    </dsp:sp>
    <dsp:sp modelId="{3F6B0FB1-175D-45BB-87CE-B59286293AA1}">
      <dsp:nvSpPr>
        <dsp:cNvPr id="0" name=""/>
        <dsp:cNvSpPr/>
      </dsp:nvSpPr>
      <dsp:spPr>
        <a:xfrm>
          <a:off x="140042" y="322897"/>
          <a:ext cx="1792081" cy="179208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2E095-08D2-48F5-AB6A-98B01885EE29}">
      <dsp:nvSpPr>
        <dsp:cNvPr id="0" name=""/>
        <dsp:cNvSpPr/>
      </dsp:nvSpPr>
      <dsp:spPr>
        <a:xfrm>
          <a:off x="2134203" y="0"/>
          <a:ext cx="2068218" cy="53816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Electron-Ion Collider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EIC Construction Project Scope and Responsibilities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Engagement/leadership in EIC scientific program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134203" y="2152650"/>
        <a:ext cx="2068218" cy="2152650"/>
      </dsp:txXfrm>
    </dsp:sp>
    <dsp:sp modelId="{E920512D-4B94-47B4-8819-61FA9534AEBF}">
      <dsp:nvSpPr>
        <dsp:cNvPr id="0" name=""/>
        <dsp:cNvSpPr/>
      </dsp:nvSpPr>
      <dsp:spPr>
        <a:xfrm>
          <a:off x="2270307" y="347950"/>
          <a:ext cx="1792081" cy="1741974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11BD0-6E16-488A-B4F1-A76B338D2F46}">
      <dsp:nvSpPr>
        <dsp:cNvPr id="0" name=""/>
        <dsp:cNvSpPr/>
      </dsp:nvSpPr>
      <dsp:spPr>
        <a:xfrm>
          <a:off x="4262504" y="0"/>
          <a:ext cx="2068218" cy="53816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Technology Development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Stewardship responsibility for superconducting RF and cryogenics technology within DOE </a:t>
          </a:r>
        </a:p>
      </dsp:txBody>
      <dsp:txXfrm>
        <a:off x="4262504" y="2152650"/>
        <a:ext cx="2068218" cy="2152650"/>
      </dsp:txXfrm>
    </dsp:sp>
    <dsp:sp modelId="{5FCAE7D0-D0DD-4596-8629-24E5FF5793BD}">
      <dsp:nvSpPr>
        <dsp:cNvPr id="0" name=""/>
        <dsp:cNvSpPr/>
      </dsp:nvSpPr>
      <dsp:spPr>
        <a:xfrm>
          <a:off x="4367957" y="269574"/>
          <a:ext cx="1857312" cy="18987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AE56B-56DA-41FE-BE0F-F5D5F3A552F9}">
      <dsp:nvSpPr>
        <dsp:cNvPr id="0" name=""/>
        <dsp:cNvSpPr/>
      </dsp:nvSpPr>
      <dsp:spPr>
        <a:xfrm>
          <a:off x="6392769" y="0"/>
          <a:ext cx="2068218" cy="53816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Scientific Mission Diversification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Jefferson Lab expertise can benefit other DOE Office of Science programs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Exploring potential in close coordination with Office of Science</a:t>
          </a:r>
        </a:p>
      </dsp:txBody>
      <dsp:txXfrm>
        <a:off x="6392769" y="2152650"/>
        <a:ext cx="2068218" cy="2152650"/>
      </dsp:txXfrm>
    </dsp:sp>
    <dsp:sp modelId="{0E28AC44-5F23-419E-818B-C160D4B4A614}">
      <dsp:nvSpPr>
        <dsp:cNvPr id="0" name=""/>
        <dsp:cNvSpPr/>
      </dsp:nvSpPr>
      <dsp:spPr>
        <a:xfrm>
          <a:off x="6530838" y="322897"/>
          <a:ext cx="1792081" cy="1792081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65746-BF2F-4607-9C10-2469F21D1571}">
      <dsp:nvSpPr>
        <dsp:cNvPr id="0" name=""/>
        <dsp:cNvSpPr/>
      </dsp:nvSpPr>
      <dsp:spPr>
        <a:xfrm>
          <a:off x="338518" y="4305300"/>
          <a:ext cx="7785925" cy="807243"/>
        </a:xfrm>
        <a:prstGeom prst="leftRightArrow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0.06364</cdr:x>
      <cdr:y>0.30483</cdr:y>
    </cdr:from>
    <cdr:to>
      <cdr:x>0.98757</cdr:x>
      <cdr:y>0.30483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551404" y="1656272"/>
          <a:ext cx="8005313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381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09CCE-D96A-474A-AB30-60268BC5A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34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82688"/>
            <a:ext cx="4257675" cy="319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9885">
              <a:defRPr/>
            </a:pPr>
            <a:fld id="{B55DF9A8-A8E8-41EA-B260-D01AD0AE4FE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885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990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73163"/>
            <a:ext cx="4222750" cy="3167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DF9A8-A8E8-41EA-B260-D01AD0AE4FE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35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July 16, 2020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July 16, 2020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26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July 16,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Jefferson Lab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Stuart Henderson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Thursday, July 16, 2020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112" r="3112"/>
          <a:stretch>
            <a:fillRect/>
          </a:stretch>
        </p:blipFill>
        <p:spPr>
          <a:xfrm>
            <a:off x="3877407" y="1931807"/>
            <a:ext cx="5196254" cy="42881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4968756" y="844063"/>
            <a:ext cx="4033935" cy="36097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559" indent="-22851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2599" indent="-22851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6768" indent="-2856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6678" indent="-22851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Positive, constructive engagement with BNL leadership on EIC partnership</a:t>
            </a:r>
          </a:p>
          <a:p>
            <a:r>
              <a:rPr lang="en-US" sz="1800" dirty="0" smtClean="0"/>
              <a:t>Both labs firmly committed to EIC success</a:t>
            </a:r>
          </a:p>
          <a:p>
            <a:r>
              <a:rPr lang="en-US" sz="1800" dirty="0" smtClean="0"/>
              <a:t>That commitment formalized in BNL-JLAB Partnering Agreement, signed May </a:t>
            </a:r>
            <a:r>
              <a:rPr lang="en-US" sz="1800" dirty="0"/>
              <a:t>7</a:t>
            </a:r>
            <a:r>
              <a:rPr lang="en-US" sz="1800" dirty="0" smtClean="0"/>
              <a:t>, 2020</a:t>
            </a:r>
          </a:p>
          <a:p>
            <a:r>
              <a:rPr lang="en-US" sz="1800" dirty="0" smtClean="0"/>
              <a:t>Established JLAB EIC Project organization under leadership of A. Lung; Integrated BNL-JLAB team is being developed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73306"/>
            <a:ext cx="8464378" cy="487490"/>
          </a:xfrm>
        </p:spPr>
        <p:txBody>
          <a:bodyPr/>
          <a:lstStyle/>
          <a:p>
            <a:r>
              <a:rPr lang="en-US" dirty="0" smtClean="0"/>
              <a:t>Electron-Ion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41" y="844063"/>
            <a:ext cx="4221167" cy="36119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1800" dirty="0"/>
              <a:t>CD-0 approved Dec. 2019</a:t>
            </a:r>
          </a:p>
          <a:p>
            <a:r>
              <a:rPr lang="en-US" sz="1800" dirty="0"/>
              <a:t>Site Selection at Brookhaven National Lab announced Jan. 2020</a:t>
            </a:r>
          </a:p>
          <a:p>
            <a:r>
              <a:rPr lang="en-US" sz="1800" dirty="0"/>
              <a:t>From T. Hallman (NSAC </a:t>
            </a:r>
            <a:r>
              <a:rPr lang="en-US" sz="1800" dirty="0" smtClean="0"/>
              <a:t>3/2/20</a:t>
            </a:r>
            <a:r>
              <a:rPr lang="en-US" sz="1800" dirty="0"/>
              <a:t>):</a:t>
            </a:r>
          </a:p>
          <a:p>
            <a:pPr marL="457200" lvl="1"/>
            <a:r>
              <a:rPr lang="en-US" sz="1600" i="1" dirty="0" smtClean="0"/>
              <a:t>“An </a:t>
            </a:r>
            <a:r>
              <a:rPr lang="en-US" sz="1600" i="1" dirty="0"/>
              <a:t>SC Prime Directive: The Project will be carried out as a full intellectual partnership between the BNL and JLAB teams (and other collaborators) with major participation by </a:t>
            </a:r>
            <a:r>
              <a:rPr lang="en-US" sz="1600" i="1" dirty="0" smtClean="0"/>
              <a:t>all”</a:t>
            </a:r>
            <a:endParaRPr lang="en-US" sz="1600" i="1" dirty="0"/>
          </a:p>
          <a:p>
            <a:r>
              <a:rPr lang="en-US" sz="1800" dirty="0"/>
              <a:t>From S. Binkley (NSAC </a:t>
            </a:r>
            <a:r>
              <a:rPr lang="en-US" sz="1800" dirty="0" smtClean="0"/>
              <a:t>3/2/20</a:t>
            </a:r>
            <a:r>
              <a:rPr lang="en-US" sz="1800" dirty="0"/>
              <a:t>):</a:t>
            </a:r>
          </a:p>
          <a:p>
            <a:pPr marL="457200" lvl="1"/>
            <a:r>
              <a:rPr lang="en-US" sz="1600" i="1" dirty="0" smtClean="0"/>
              <a:t>“Look </a:t>
            </a:r>
            <a:r>
              <a:rPr lang="en-US" sz="1600" i="1" dirty="0"/>
              <a:t>to strengthen smaller/single purpose laboratories to be more </a:t>
            </a:r>
            <a:r>
              <a:rPr lang="en-US" sz="1600" i="1" dirty="0" smtClean="0"/>
              <a:t>multidiscipline”</a:t>
            </a:r>
            <a:endParaRPr lang="en-US" sz="1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798" y="4821847"/>
            <a:ext cx="2759327" cy="1659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9" b="2853"/>
          <a:stretch/>
        </p:blipFill>
        <p:spPr>
          <a:xfrm>
            <a:off x="6371941" y="4809986"/>
            <a:ext cx="2401356" cy="163521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453665" y="2340823"/>
            <a:ext cx="396033" cy="927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3694832" y="4534734"/>
            <a:ext cx="217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Feb 10, 2020 @ BNL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7647" y="4496530"/>
            <a:ext cx="2010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Feb 28, 2020 @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9" y="4809986"/>
            <a:ext cx="2489634" cy="16597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5450" y="4514070"/>
            <a:ext cx="217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Jan 23, 2020 @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50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216788"/>
            <a:ext cx="8464378" cy="365618"/>
          </a:xfrm>
        </p:spPr>
        <p:txBody>
          <a:bodyPr>
            <a:noAutofit/>
          </a:bodyPr>
          <a:lstStyle/>
          <a:p>
            <a:r>
              <a:rPr lang="en-US" cap="none" dirty="0" smtClean="0"/>
              <a:t>Approved 12 </a:t>
            </a:r>
            <a:r>
              <a:rPr lang="en-US" cap="none" dirty="0"/>
              <a:t>GeV </a:t>
            </a:r>
            <a:r>
              <a:rPr lang="en-US" cap="none" dirty="0" smtClean="0"/>
              <a:t>Experimental Program: A decade-long program is on the books</a:t>
            </a:r>
            <a:endParaRPr lang="en-US" cap="none" dirty="0"/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5909983" y="2552573"/>
            <a:ext cx="3055844" cy="3320925"/>
          </a:xfrm>
          <a:solidFill>
            <a:schemeClr val="bg1">
              <a:lumMod val="95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PAC approved program includes two significant experimental system projects: MOLLER and </a:t>
            </a:r>
            <a:r>
              <a:rPr lang="en-US" dirty="0" err="1" smtClean="0"/>
              <a:t>SoLID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addition, letters of intent and proposals have been received for</a:t>
            </a:r>
          </a:p>
          <a:p>
            <a:r>
              <a:rPr lang="en-US" dirty="0" smtClean="0"/>
              <a:t>(Polarized) positron program</a:t>
            </a:r>
          </a:p>
          <a:p>
            <a:r>
              <a:rPr lang="en-US" dirty="0" smtClean="0"/>
              <a:t>K-Long Program in Hall D</a:t>
            </a:r>
          </a:p>
          <a:p>
            <a:r>
              <a:rPr lang="en-US" dirty="0" smtClean="0"/>
              <a:t>Double-deeply virtual Compton scattering (DDVCS) program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Some of these may motivate further enhancements of CEBAF and its experimental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F758C4C-E1CC-4141-BF09-3667F9136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490110"/>
              </p:ext>
            </p:extLst>
          </p:nvPr>
        </p:nvGraphicFramePr>
        <p:xfrm>
          <a:off x="443791" y="2752569"/>
          <a:ext cx="5224145" cy="2672950"/>
        </p:xfrm>
        <a:graphic>
          <a:graphicData uri="http://schemas.openxmlformats.org/drawingml/2006/table">
            <a:tbl>
              <a:tblPr/>
              <a:tblGrid>
                <a:gridCol w="2823845">
                  <a:extLst>
                    <a:ext uri="{9D8B030D-6E8A-4147-A177-3AD203B41FA5}">
                      <a16:colId xmlns:a16="http://schemas.microsoft.com/office/drawing/2014/main" val="803227152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2982361365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3574069002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4073112692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4247424142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3979502259"/>
                    </a:ext>
                  </a:extLst>
                </a:gridCol>
              </a:tblGrid>
              <a:tr h="3256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5268"/>
                  </a:ext>
                </a:extLst>
              </a:tr>
              <a:tr h="3092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221661"/>
                  </a:ext>
                </a:extLst>
              </a:tr>
              <a:tr h="2528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150.5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406.5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196666"/>
                  </a:ext>
                </a:extLst>
              </a:tr>
              <a:tr h="2528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092409"/>
                  </a:ext>
                </a:extLst>
              </a:tr>
              <a:tr h="2528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1427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14213"/>
                  </a:ext>
                </a:extLst>
              </a:tr>
              <a:tr h="2528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289836"/>
                  </a:ext>
                </a:extLst>
              </a:tr>
              <a:tr h="3067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Low-energy tests of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SM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0848"/>
                  </a:ext>
                </a:extLst>
              </a:tr>
              <a:tr h="223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1295.5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1861.0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769.0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4584.5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21309"/>
                  </a:ext>
                </a:extLst>
              </a:tr>
              <a:tr h="273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</a:t>
                      </a:r>
                      <a:r>
                        <a:rPr 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SoLID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1295.5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3506.5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549367"/>
                  </a:ext>
                </a:extLst>
              </a:tr>
              <a:tr h="223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211.5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221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129.0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138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699.5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77476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3789" y="5619607"/>
            <a:ext cx="5253182" cy="25389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lIns="68555" tIns="34278" rIns="68555" bIns="34278" rtlCol="0">
            <a:spAutoFit/>
          </a:bodyPr>
          <a:lstStyle/>
          <a:p>
            <a:pPr marL="214238" indent="-214238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full year running, can complete ~100 Run Group Days per year in each Hall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36400" y="1045029"/>
            <a:ext cx="8677173" cy="1313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CEBAF </a:t>
            </a:r>
            <a:r>
              <a:rPr lang="en-US" sz="1800" dirty="0"/>
              <a:t>has a long program ahead that is complementary to the envisioned EIC program</a:t>
            </a:r>
          </a:p>
          <a:p>
            <a:r>
              <a:rPr lang="en-US" sz="1800" dirty="0"/>
              <a:t>CEBAF will remain the prime facility for fixed target, high luminosity electron scattering with special role in the high-x region</a:t>
            </a:r>
          </a:p>
        </p:txBody>
      </p:sp>
    </p:spTree>
    <p:extLst>
      <p:ext uri="{BB962C8B-B14F-4D97-AF65-F5344CB8AC3E}">
        <p14:creationId xmlns:p14="http://schemas.microsoft.com/office/powerpoint/2010/main" val="11421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5386" y="181104"/>
            <a:ext cx="7050155" cy="365618"/>
          </a:xfrm>
        </p:spPr>
        <p:txBody>
          <a:bodyPr>
            <a:noAutofit/>
          </a:bodyPr>
          <a:lstStyle/>
          <a:p>
            <a:pPr defTabSz="342900">
              <a:lnSpc>
                <a:spcPct val="100000"/>
              </a:lnSpc>
              <a:defRPr/>
            </a:pPr>
            <a:r>
              <a:rPr lang="en-US" dirty="0">
                <a:latin typeface="Arial" panose="020B0604020202020204" pitchFamily="34" charset="0"/>
              </a:rPr>
              <a:t>Making the most of the 12 GeV Upgrade: MOLLER and </a:t>
            </a:r>
            <a:r>
              <a:rPr lang="en-US" dirty="0" err="1">
                <a:latin typeface="Arial" panose="020B0604020202020204" pitchFamily="34" charset="0"/>
              </a:rPr>
              <a:t>SoLID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6141" y="1427090"/>
            <a:ext cx="432930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Parity violating electron scattering provides a high precision test of the standard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Unique discovery space for new physics up to 38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mass scale, with a purely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leptonic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CD-0 approved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Jim Fast joined Jefferson Lab to lead MOLLER Project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Preparing for DOE-OPA CD-1 Review Sept. 2020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2966" y="1433389"/>
            <a:ext cx="4257149" cy="3254713"/>
          </a:xfrm>
          <a:prstGeom prst="rect">
            <a:avLst/>
          </a:prstGeom>
          <a:noFill/>
        </p:spPr>
        <p:txBody>
          <a:bodyPr wrap="square" lIns="68555" tIns="34278" rIns="68555" bIns="34278" rtlCol="0">
            <a:spAutoFit/>
          </a:bodyPr>
          <a:lstStyle/>
          <a:p>
            <a:pPr marL="212598" lvl="2" indent="-214238" defTabSz="685399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/>
                <a:cs typeface="Arial" panose="020B0604020202020204" pitchFamily="34" charset="0"/>
              </a:rPr>
              <a:t>Solenoidal Large Intensity Device – new multipurpose detector facility optimized for high luminosity and large acceptance, enabling </a:t>
            </a:r>
            <a:r>
              <a:rPr lang="en-US" sz="1400" dirty="0" smtClean="0">
                <a:latin typeface="Arial" panose="020B0604020202020204"/>
                <a:cs typeface="Arial" panose="020B0604020202020204" pitchFamily="34" charset="0"/>
              </a:rPr>
              <a:t>very </a:t>
            </a:r>
            <a:r>
              <a:rPr lang="en-US" sz="1400" dirty="0">
                <a:latin typeface="Arial" panose="020B0604020202020204"/>
                <a:cs typeface="Arial" panose="020B0604020202020204" pitchFamily="34" charset="0"/>
              </a:rPr>
              <a:t>broad scientific program</a:t>
            </a:r>
          </a:p>
          <a:p>
            <a:pPr marL="212598" lvl="2" indent="-214238" defTabSz="685399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Science program:</a:t>
            </a:r>
          </a:p>
          <a:p>
            <a:pPr marL="555498" lvl="3" indent="-214238" defTabSz="685399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precision 3D nucleon imaging</a:t>
            </a:r>
          </a:p>
          <a:p>
            <a:pPr marL="555498" lvl="3" indent="-214238" defTabSz="685399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J/Psi production near threshold</a:t>
            </a:r>
          </a:p>
          <a:p>
            <a:pPr marL="898473" lvl="4" indent="-214313" defTabSz="685399">
              <a:spcAft>
                <a:spcPts val="450"/>
              </a:spcAft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both important prerequisite science for EIC</a:t>
            </a:r>
          </a:p>
          <a:p>
            <a:pPr marL="555498" lvl="3" indent="-214238" defTabSz="685399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parity-violating deep inelastic scattering: SM test and new physics</a:t>
            </a:r>
          </a:p>
          <a:p>
            <a:pPr marL="212598" lvl="2" indent="-214238" defTabSz="685399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Proposal submitted to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DOE-NP; DOE Science Review May 8-10, 2021</a:t>
            </a:r>
            <a:endParaRPr lang="en-US" sz="14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52" y="4567792"/>
            <a:ext cx="2877323" cy="21127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76492" y="961109"/>
            <a:ext cx="239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0708" y="961109"/>
            <a:ext cx="239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MOLLER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821157" y="3924390"/>
            <a:ext cx="1103981" cy="1754372"/>
            <a:chOff x="4624025" y="1600200"/>
            <a:chExt cx="1471975" cy="2339163"/>
          </a:xfrm>
        </p:grpSpPr>
        <p:sp>
          <p:nvSpPr>
            <p:cNvPr id="22" name="Rectangle 21"/>
            <p:cNvSpPr/>
            <p:nvPr/>
          </p:nvSpPr>
          <p:spPr bwMode="auto">
            <a:xfrm>
              <a:off x="4800600" y="1600200"/>
              <a:ext cx="571962" cy="1295400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524038" y="2286000"/>
              <a:ext cx="571962" cy="1653363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24025" y="3113458"/>
              <a:ext cx="84467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JLab</a:t>
              </a:r>
              <a:endParaRPr lang="en-US" sz="1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5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3" y="3839687"/>
            <a:ext cx="3839690" cy="265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80485" y="4381590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Arial" pitchFamily="34" charset="0"/>
                <a:cs typeface="Arial" pitchFamily="34" charset="0"/>
              </a:rPr>
              <a:t>Standard Model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857308" y="4381590"/>
            <a:ext cx="853345" cy="1393297"/>
            <a:chOff x="4624025" y="2209800"/>
            <a:chExt cx="1137793" cy="1857729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800600" y="2209800"/>
              <a:ext cx="571962" cy="685800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373535" y="2209800"/>
              <a:ext cx="388283" cy="1857729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24025" y="3113459"/>
              <a:ext cx="84467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JLab</a:t>
              </a:r>
              <a:endParaRPr lang="en-US" sz="1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5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76389" y="5524590"/>
            <a:ext cx="2298591" cy="486587"/>
            <a:chOff x="4275812" y="2856417"/>
            <a:chExt cx="3064788" cy="648783"/>
          </a:xfrm>
        </p:grpSpPr>
        <p:sp>
          <p:nvSpPr>
            <p:cNvPr id="33" name="TextBox 32"/>
            <p:cNvSpPr txBox="1"/>
            <p:nvPr/>
          </p:nvSpPr>
          <p:spPr>
            <a:xfrm>
              <a:off x="4275812" y="2885446"/>
              <a:ext cx="1272143" cy="615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200" b="1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Projected</a:t>
              </a:r>
            </a:p>
            <a:p>
              <a:pPr defTabSz="342900">
                <a:defRPr/>
              </a:pPr>
              <a:r>
                <a:rPr lang="en-US" sz="1200" b="1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JLab</a:t>
              </a:r>
              <a:r>
                <a:rPr lang="en-US" sz="1200" b="1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data: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4" t="70280" r="27107" b="14860"/>
            <a:stretch/>
          </p:blipFill>
          <p:spPr>
            <a:xfrm>
              <a:off x="5486400" y="2869479"/>
              <a:ext cx="1828800" cy="635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Rectangle 34"/>
            <p:cNvSpPr/>
            <p:nvPr/>
          </p:nvSpPr>
          <p:spPr bwMode="auto">
            <a:xfrm>
              <a:off x="4275812" y="2856417"/>
              <a:ext cx="3064788" cy="635721"/>
            </a:xfrm>
            <a:prstGeom prst="rect">
              <a:avLst/>
            </a:prstGeom>
            <a:noFill/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019800" y="3048000"/>
              <a:ext cx="457200" cy="3810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350" kern="0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8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25" y="200200"/>
            <a:ext cx="8673716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Jefferson Lab’s Future Science </a:t>
            </a:r>
            <a:r>
              <a:rPr lang="en-US" smtClean="0"/>
              <a:t>and Technology Directions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68175"/>
              </p:ext>
            </p:extLst>
          </p:nvPr>
        </p:nvGraphicFramePr>
        <p:xfrm>
          <a:off x="309563" y="966788"/>
          <a:ext cx="8462962" cy="5381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00198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Perspective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6767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Lab is healthy and in a strong position moving forward</a:t>
            </a:r>
          </a:p>
          <a:p>
            <a:endParaRPr lang="en-US" dirty="0" smtClean="0"/>
          </a:p>
          <a:p>
            <a:r>
              <a:rPr lang="en-US" dirty="0" smtClean="0"/>
              <a:t>Our priorities are </a:t>
            </a:r>
          </a:p>
          <a:p>
            <a:pPr lvl="1"/>
            <a:r>
              <a:rPr lang="en-US" dirty="0" smtClean="0"/>
              <a:t>Ensuring that the 12 GeV program is successful</a:t>
            </a:r>
          </a:p>
          <a:p>
            <a:pPr lvl="1"/>
            <a:r>
              <a:rPr lang="en-US" dirty="0" smtClean="0"/>
              <a:t>Moving EIC forward aggressively in partnership with BNL</a:t>
            </a:r>
          </a:p>
          <a:p>
            <a:pPr lvl="1"/>
            <a:r>
              <a:rPr lang="en-US" dirty="0" smtClean="0"/>
              <a:t>Exploring potential areas of scientific diversification</a:t>
            </a:r>
            <a:endParaRPr lang="en-US" dirty="0"/>
          </a:p>
          <a:p>
            <a:endParaRPr lang="en-US" sz="2000" dirty="0" smtClean="0"/>
          </a:p>
          <a:p>
            <a:r>
              <a:rPr lang="en-US" sz="2000" dirty="0" smtClean="0"/>
              <a:t>What </a:t>
            </a:r>
            <a:r>
              <a:rPr lang="en-US" sz="2000" dirty="0"/>
              <a:t>I would ask is that you keep in mind the competitive environment in which we are operating: </a:t>
            </a:r>
          </a:p>
          <a:p>
            <a:pPr lvl="1"/>
            <a:r>
              <a:rPr lang="en-US" dirty="0"/>
              <a:t>Keep up the good work and proceed with an appropriate sense of urgency</a:t>
            </a:r>
          </a:p>
          <a:p>
            <a:pPr lvl="1"/>
            <a:r>
              <a:rPr lang="en-US" dirty="0"/>
              <a:t>Let your voice be heard.  Decision-makers need to hear from you about the importance of your work, </a:t>
            </a:r>
            <a:r>
              <a:rPr lang="en-US" dirty="0" smtClean="0"/>
              <a:t>training </a:t>
            </a:r>
            <a:r>
              <a:rPr lang="en-US" dirty="0"/>
              <a:t>the next generation and </a:t>
            </a:r>
            <a:r>
              <a:rPr lang="en-US" dirty="0" smtClean="0"/>
              <a:t>the importance of Jefferson Lab in achieving your goals</a:t>
            </a:r>
          </a:p>
          <a:p>
            <a:pPr marL="914400" lvl="1" indent="-457200"/>
            <a:endParaRPr lang="en-US" dirty="0" smtClean="0"/>
          </a:p>
          <a:p>
            <a:pPr marL="0" indent="0" algn="ctr">
              <a:buNone/>
            </a:pPr>
            <a:r>
              <a:rPr lang="en-US" b="1" i="1" dirty="0"/>
              <a:t>Thank you for your continued enthusiasm and support for Jefferson Lab and its future</a:t>
            </a:r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166957"/>
            <a:ext cx="8464378" cy="365618"/>
          </a:xfrm>
        </p:spPr>
        <p:txBody>
          <a:bodyPr>
            <a:noAutofit/>
          </a:bodyPr>
          <a:lstStyle/>
          <a:p>
            <a:r>
              <a:rPr lang="en-US" sz="2800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1C93C-5050-FC42-8F10-D22D4F119D13}" type="slidenum">
              <a:rPr lang="en-US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4" y="1475823"/>
            <a:ext cx="7177574" cy="42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0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519" y="979319"/>
            <a:ext cx="3521144" cy="1640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59" y="249694"/>
            <a:ext cx="8464378" cy="487490"/>
          </a:xfrm>
        </p:spPr>
        <p:txBody>
          <a:bodyPr>
            <a:noAutofit/>
          </a:bodyPr>
          <a:lstStyle/>
          <a:p>
            <a:r>
              <a:rPr lang="en-US" sz="2800" cap="none" dirty="0" smtClean="0"/>
              <a:t>Jefferson Lab News and Highlights	</a:t>
            </a:r>
            <a:r>
              <a:rPr lang="en-US" sz="2800" dirty="0" smtClean="0"/>
              <a:t>		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31" y="984746"/>
            <a:ext cx="5664360" cy="5330190"/>
          </a:xfrm>
        </p:spPr>
        <p:txBody>
          <a:bodyPr wrap="square">
            <a:noAutofit/>
          </a:bodyPr>
          <a:lstStyle/>
          <a:p>
            <a:pPr marL="344488" indent="-344488"/>
            <a:r>
              <a:rPr lang="en-US" sz="1500" dirty="0" smtClean="0"/>
              <a:t>12 GeV Scientific era is in full swing</a:t>
            </a:r>
          </a:p>
          <a:p>
            <a:pPr marL="822960" lvl="1" indent="-344488">
              <a:buFont typeface="Arial" panose="020B0604020202020204" pitchFamily="34" charset="0"/>
              <a:buChar char="–"/>
            </a:pPr>
            <a:r>
              <a:rPr lang="en-US" sz="1500" dirty="0" smtClean="0"/>
              <a:t>Completed several high profile experimental programs </a:t>
            </a:r>
          </a:p>
          <a:p>
            <a:pPr marL="822960" lvl="1" indent="-344488">
              <a:buFont typeface="Arial" panose="020B0604020202020204" pitchFamily="34" charset="0"/>
              <a:buChar char="–"/>
            </a:pPr>
            <a:r>
              <a:rPr lang="en-US" sz="1500" dirty="0" smtClean="0"/>
              <a:t>Completed </a:t>
            </a:r>
            <a:r>
              <a:rPr lang="en-US" sz="1500" dirty="0"/>
              <a:t>second full year of CEBAF 12 GeV </a:t>
            </a:r>
            <a:r>
              <a:rPr lang="en-US" sz="1500" dirty="0" smtClean="0"/>
              <a:t>Operations; delivered </a:t>
            </a:r>
            <a:r>
              <a:rPr lang="en-US" sz="1500" dirty="0"/>
              <a:t>~32 weeks operations in </a:t>
            </a:r>
            <a:r>
              <a:rPr lang="en-US" sz="1500" dirty="0" smtClean="0"/>
              <a:t>FY19, most weeks since 2010;  </a:t>
            </a:r>
            <a:r>
              <a:rPr lang="en-US" sz="1500" dirty="0"/>
              <a:t>reliability </a:t>
            </a:r>
            <a:r>
              <a:rPr lang="en-US" sz="1500" dirty="0" smtClean="0"/>
              <a:t>81.5%</a:t>
            </a:r>
          </a:p>
          <a:p>
            <a:pPr marL="822960" lvl="1" indent="-344488">
              <a:buSzPct val="100000"/>
              <a:buFont typeface="Arial" panose="020B0604020202020204" pitchFamily="34" charset="0"/>
              <a:buChar char="–"/>
            </a:pPr>
            <a:r>
              <a:rPr lang="en-US" sz="1500" dirty="0" smtClean="0"/>
              <a:t>Executing CEBAF reliability and gradient program; challenges </a:t>
            </a:r>
            <a:r>
              <a:rPr lang="en-US" sz="1500" dirty="0"/>
              <a:t>in achieving top energy due to gradient </a:t>
            </a:r>
            <a:r>
              <a:rPr lang="en-US" sz="1500" dirty="0" smtClean="0"/>
              <a:t>limitations</a:t>
            </a:r>
            <a:endParaRPr lang="en-US" sz="1500" dirty="0"/>
          </a:p>
          <a:p>
            <a:pPr marL="344488" indent="-344488"/>
            <a:r>
              <a:rPr lang="en-US" sz="1500" dirty="0"/>
              <a:t>EIC </a:t>
            </a:r>
            <a:r>
              <a:rPr lang="en-US" sz="1500" dirty="0" smtClean="0"/>
              <a:t>Project planning </a:t>
            </a:r>
            <a:r>
              <a:rPr lang="en-US" sz="1500" dirty="0"/>
              <a:t>progressing in partnership with BNL</a:t>
            </a:r>
          </a:p>
          <a:p>
            <a:pPr marL="339725" indent="-339725"/>
            <a:r>
              <a:rPr lang="en-US" sz="1500" dirty="0" smtClean="0"/>
              <a:t>Moving toward CD-1 for MOLLER Project; </a:t>
            </a:r>
            <a:r>
              <a:rPr lang="en-US" sz="1500" dirty="0" err="1" smtClean="0"/>
              <a:t>SoLID</a:t>
            </a:r>
            <a:r>
              <a:rPr lang="en-US" sz="1500" dirty="0" smtClean="0"/>
              <a:t> Proposal submitted to DOE-NP</a:t>
            </a:r>
          </a:p>
          <a:p>
            <a:pPr marL="339725" indent="-339725"/>
            <a:r>
              <a:rPr lang="en-US" sz="1500" dirty="0" smtClean="0"/>
              <a:t>Stood up new Computational Sciences and Technology Division; Advanced computing initiatives underway</a:t>
            </a:r>
          </a:p>
          <a:p>
            <a:pPr marL="339725" indent="-339725"/>
            <a:r>
              <a:rPr lang="en-US" sz="1500" dirty="0" smtClean="0"/>
              <a:t>Supporting </a:t>
            </a:r>
            <a:r>
              <a:rPr lang="en-US" sz="1500" dirty="0"/>
              <a:t>broader DOE mission with LCLS-II, LCLS-II HE, </a:t>
            </a:r>
            <a:r>
              <a:rPr lang="en-US" sz="1500" dirty="0" smtClean="0"/>
              <a:t>SNS-PPU</a:t>
            </a:r>
            <a:endParaRPr lang="en-US" sz="1500" dirty="0"/>
          </a:p>
          <a:p>
            <a:pPr marL="339725" indent="-339725"/>
            <a:r>
              <a:rPr lang="en-US" sz="1500" dirty="0" smtClean="0"/>
              <a:t>New </a:t>
            </a:r>
            <a:r>
              <a:rPr lang="en-US" sz="1500" dirty="0"/>
              <a:t>staff adding depth and leadership in critical areas </a:t>
            </a:r>
          </a:p>
          <a:p>
            <a:pPr marL="339725" indent="-339725"/>
            <a:r>
              <a:rPr lang="en-US" sz="1500" dirty="0"/>
              <a:t>Launched </a:t>
            </a:r>
            <a:r>
              <a:rPr lang="en-US" sz="1500" dirty="0" smtClean="0"/>
              <a:t>enhanced Fellows </a:t>
            </a:r>
            <a:r>
              <a:rPr lang="en-US" sz="1500" dirty="0"/>
              <a:t>program (</a:t>
            </a:r>
            <a:r>
              <a:rPr lang="en-US" sz="1500" dirty="0" err="1"/>
              <a:t>Isgur</a:t>
            </a:r>
            <a:r>
              <a:rPr lang="en-US" sz="1500" dirty="0"/>
              <a:t> and </a:t>
            </a:r>
            <a:r>
              <a:rPr lang="en-US" sz="1500" dirty="0" err="1"/>
              <a:t>Grunder</a:t>
            </a:r>
            <a:r>
              <a:rPr lang="en-US" sz="1500" dirty="0"/>
              <a:t>)</a:t>
            </a:r>
          </a:p>
          <a:p>
            <a:pPr marL="339725" indent="-339725"/>
            <a:r>
              <a:rPr lang="en-US" sz="1500" dirty="0" smtClean="0"/>
              <a:t>Renewed focus on improving safety culture and performance</a:t>
            </a:r>
            <a:endParaRPr lang="en-US" sz="1500" dirty="0"/>
          </a:p>
          <a:p>
            <a:pPr marL="339725" indent="-339725"/>
            <a:r>
              <a:rPr lang="en-US" sz="1500" dirty="0" smtClean="0"/>
              <a:t>Significant progress </a:t>
            </a:r>
            <a:r>
              <a:rPr lang="en-US" sz="1500" dirty="0"/>
              <a:t>on Inclusion and Diversity I</a:t>
            </a:r>
            <a:r>
              <a:rPr lang="en-US" sz="1500" dirty="0" smtClean="0"/>
              <a:t>nitiatives</a:t>
            </a:r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492240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28" y="5044113"/>
            <a:ext cx="2242996" cy="132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7130884" y="2746819"/>
            <a:ext cx="1581763" cy="191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5653454" y="1888763"/>
            <a:ext cx="1591407" cy="33027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323" y="757238"/>
            <a:ext cx="2800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Proton Radius: Nature 575, 147 (2019)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9897" y="3404420"/>
            <a:ext cx="1358235" cy="28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Tritium target cell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0212" y="4751376"/>
            <a:ext cx="1938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LCLS-II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4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195665" y="2693452"/>
            <a:ext cx="3479752" cy="34814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My message to you:</a:t>
            </a:r>
          </a:p>
          <a:p>
            <a:pPr defTabSz="457200">
              <a:buSzPct val="120000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Have a questioning attitude  </a:t>
            </a:r>
          </a:p>
          <a:p>
            <a:pPr defTabSz="457200">
              <a:buSzPct val="120000"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Ask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yourself, what can go wrong?</a:t>
            </a:r>
          </a:p>
          <a:p>
            <a:pPr defTabSz="457200">
              <a:buSzPct val="120000"/>
              <a:defRPr/>
            </a:pPr>
            <a:r>
              <a:rPr lang="en-US" sz="1800" baseline="0" dirty="0" smtClean="0">
                <a:solidFill>
                  <a:srgbClr val="000000"/>
                </a:solidFill>
              </a:rPr>
              <a:t>Pay</a:t>
            </a:r>
            <a:r>
              <a:rPr lang="en-US" sz="1800" dirty="0" smtClean="0">
                <a:solidFill>
                  <a:srgbClr val="000000"/>
                </a:solidFill>
              </a:rPr>
              <a:t> attention to your surroundings – situational awareness</a:t>
            </a:r>
          </a:p>
          <a:p>
            <a:pPr defTabSz="457200">
              <a:buSzPct val="120000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If you have any concerns let them be known</a:t>
            </a:r>
          </a:p>
          <a:p>
            <a:pPr defTabSz="457200">
              <a:buSzPct val="120000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Ensure that our students in particular are properly trained and supervised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425" y="171777"/>
            <a:ext cx="8753993" cy="523959"/>
          </a:xfrm>
        </p:spPr>
        <p:txBody>
          <a:bodyPr>
            <a:noAutofit/>
          </a:bodyPr>
          <a:lstStyle/>
          <a:p>
            <a:r>
              <a:rPr lang="en-US" sz="2800" dirty="0"/>
              <a:t>World Class Science Requires World Class Safety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665" y="857772"/>
            <a:ext cx="8598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 want you to be able to come to Jefferson Lab and safely carry out your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Recent near-misses bring ongoing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safety culture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issues to the fore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 have been putting considerable effort into Human Performance Improvement, which is a proven approach for </a:t>
            </a:r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influencing safety and operational culture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toward better performance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314" y="3114473"/>
            <a:ext cx="4693793" cy="25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5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and Inclusion Initiatives at Jefferson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73" y="781565"/>
            <a:ext cx="6623104" cy="25335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D&amp;I Culture Survey: Achieved </a:t>
            </a:r>
            <a:r>
              <a:rPr lang="en-US" sz="1500" dirty="0">
                <a:solidFill>
                  <a:schemeClr val="dk1"/>
                </a:solidFill>
                <a:latin typeface="Arial"/>
                <a:cs typeface="Arial"/>
              </a:rPr>
              <a:t>70% employee participation </a:t>
            </a: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and 18% user participation in </a:t>
            </a:r>
            <a:r>
              <a:rPr lang="en-US" sz="1500" dirty="0">
                <a:solidFill>
                  <a:schemeClr val="dk1"/>
                </a:solidFill>
                <a:latin typeface="Arial"/>
                <a:cs typeface="Arial"/>
              </a:rPr>
              <a:t>the D&amp;I culture </a:t>
            </a: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survey, with ~1100 comments.   Survey results will be shared with lab staff and user community. </a:t>
            </a:r>
            <a:r>
              <a:rPr lang="en-US" sz="1500" dirty="0">
                <a:solidFill>
                  <a:schemeClr val="dk1"/>
                </a:solidFill>
                <a:latin typeface="Arial"/>
                <a:cs typeface="Arial"/>
              </a:rPr>
              <a:t> </a:t>
            </a:r>
            <a:endParaRPr lang="en-US" sz="1500" dirty="0">
              <a:solidFill>
                <a:schemeClr val="dk1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Steven </a:t>
            </a:r>
            <a:r>
              <a:rPr lang="en-US" sz="1500" dirty="0">
                <a:solidFill>
                  <a:schemeClr val="dk1"/>
                </a:solidFill>
                <a:latin typeface="Arial"/>
                <a:cs typeface="Arial"/>
              </a:rPr>
              <a:t>Uwajeh </a:t>
            </a: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has joined Jefferson Lab as our D&amp;I Program Lead; he is </a:t>
            </a:r>
            <a:r>
              <a:rPr lang="en-US" sz="1500" dirty="0">
                <a:solidFill>
                  <a:schemeClr val="dk1"/>
                </a:solidFill>
                <a:latin typeface="Arial"/>
                <a:cs typeface="Arial"/>
              </a:rPr>
              <a:t>an accomplished D&amp;I and HR professional </a:t>
            </a: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and </a:t>
            </a:r>
            <a:r>
              <a:rPr lang="en-US" sz="1500" dirty="0">
                <a:solidFill>
                  <a:schemeClr val="dk1"/>
                </a:solidFill>
                <a:latin typeface="Arial"/>
                <a:cs typeface="Arial"/>
              </a:rPr>
              <a:t>joins us from Shell Oil</a:t>
            </a: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500" dirty="0"/>
              <a:t>N</a:t>
            </a:r>
            <a:r>
              <a:rPr lang="en-US" sz="1500" dirty="0" smtClean="0"/>
              <a:t>ew mandatory course: </a:t>
            </a:r>
            <a:r>
              <a:rPr lang="en-US" sz="1500" dirty="0"/>
              <a:t>“Building a Respectful Workplace in a Technical Environment,” </a:t>
            </a:r>
            <a:r>
              <a:rPr lang="en-US" sz="1500" dirty="0" smtClean="0"/>
              <a:t>focusing </a:t>
            </a:r>
            <a:r>
              <a:rPr lang="en-US" sz="1500" dirty="0"/>
              <a:t>on </a:t>
            </a:r>
            <a:r>
              <a:rPr lang="en-US" sz="1500" dirty="0" smtClean="0"/>
              <a:t>harassment, bullying</a:t>
            </a:r>
            <a:r>
              <a:rPr lang="en-US" sz="1500" dirty="0"/>
              <a:t>, constructive communications, and </a:t>
            </a:r>
            <a:r>
              <a:rPr lang="en-US" sz="1500" dirty="0" smtClean="0"/>
              <a:t>creating </a:t>
            </a:r>
            <a:r>
              <a:rPr lang="en-US" sz="1500" dirty="0"/>
              <a:t>a psychologically safe work </a:t>
            </a:r>
            <a:r>
              <a:rPr lang="en-US" sz="1500" dirty="0" smtClean="0"/>
              <a:t>environment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Launched Safe </a:t>
            </a:r>
            <a:r>
              <a:rPr lang="en-US" sz="1500" dirty="0">
                <a:solidFill>
                  <a:schemeClr val="dk1"/>
                </a:solidFill>
                <a:latin typeface="Arial"/>
                <a:cs typeface="Arial"/>
              </a:rPr>
              <a:t>Zone Ally Training </a:t>
            </a: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facilitated by D&amp;I Council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056" y="3520424"/>
            <a:ext cx="4277398" cy="2879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98" y="969495"/>
            <a:ext cx="1908837" cy="220296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64993" y="3493530"/>
            <a:ext cx="4414188" cy="359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559" indent="-22851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2599" indent="-22851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6768" indent="-2856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6678" indent="-22851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500" dirty="0">
                <a:solidFill>
                  <a:schemeClr val="dk1"/>
                </a:solidFill>
                <a:latin typeface="Arial"/>
                <a:cs typeface="Arial"/>
              </a:rPr>
              <a:t>Message of Unity in response to death of George Floyd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Camille Ginsburg appointed Co-Chair of D&amp;I Council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Education and Outreach – K-12/STEM events and programs; significant enhanced engagement in Newport News school system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Strengthened partnerships with local universities through targeted outreach events 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500" dirty="0" smtClean="0">
                <a:solidFill>
                  <a:schemeClr val="dk1"/>
                </a:solidFill>
                <a:latin typeface="Arial"/>
                <a:cs typeface="Arial"/>
              </a:rPr>
              <a:t>Grew participation in the Introduce a Girl to Engineering Day program by 50%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en-US" sz="1500" dirty="0" smtClean="0">
              <a:solidFill>
                <a:schemeClr val="dk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en-US" sz="1500" dirty="0" smtClean="0">
              <a:solidFill>
                <a:schemeClr val="dk1"/>
              </a:solidFill>
              <a:latin typeface="Arial"/>
              <a:cs typeface="Arial"/>
            </a:endParaRP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029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1694404" y="2566359"/>
            <a:ext cx="365760" cy="0"/>
          </a:xfrm>
          <a:prstGeom prst="line">
            <a:avLst/>
          </a:prstGeom>
          <a:noFill/>
          <a:ln w="12700" cap="flat" cmpd="sng" algn="ctr">
            <a:solidFill>
              <a:srgbClr val="990000"/>
            </a:solidFill>
            <a:prstDash val="solid"/>
          </a:ln>
          <a:effectLst/>
        </p:spPr>
      </p:cxnSp>
      <p:sp>
        <p:nvSpPr>
          <p:cNvPr id="10" name="Rectangle 9"/>
          <p:cNvSpPr>
            <a:spLocks noChangeAspect="1"/>
          </p:cNvSpPr>
          <p:nvPr/>
        </p:nvSpPr>
        <p:spPr>
          <a:xfrm>
            <a:off x="-505342" y="3"/>
            <a:ext cx="10241557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535916"/>
            <a:ext cx="536158" cy="303364"/>
          </a:xfrm>
        </p:spPr>
        <p:txBody>
          <a:bodyPr/>
          <a:lstStyle/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264824" y="161861"/>
            <a:ext cx="8846733" cy="48749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Jefferson Lab </a:t>
            </a:r>
            <a:r>
              <a:rPr lang="en-US" sz="2800" dirty="0" smtClean="0"/>
              <a:t>Organization</a:t>
            </a:r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07553" y="1124724"/>
            <a:ext cx="8521931" cy="5354455"/>
            <a:chOff x="331240" y="1124724"/>
            <a:chExt cx="8521931" cy="5354455"/>
          </a:xfrm>
        </p:grpSpPr>
        <p:sp>
          <p:nvSpPr>
            <p:cNvPr id="6" name="Snip Single Corner Rectangle 5"/>
            <p:cNvSpPr/>
            <p:nvPr/>
          </p:nvSpPr>
          <p:spPr>
            <a:xfrm>
              <a:off x="2018099" y="2202760"/>
              <a:ext cx="4114800" cy="1913963"/>
            </a:xfrm>
            <a:prstGeom prst="snip1Rect">
              <a:avLst/>
            </a:prstGeom>
            <a:pattFill prst="pct70">
              <a:fgClr>
                <a:srgbClr val="8064A2">
                  <a:lumMod val="20000"/>
                  <a:lumOff val="80000"/>
                </a:srgbClr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1557864" y="4392529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>
            <a:xfrm flipV="1">
              <a:off x="3400804" y="5526240"/>
              <a:ext cx="0" cy="22860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4676678" y="5526240"/>
              <a:ext cx="0" cy="22860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 flipV="1">
              <a:off x="5947438" y="5527586"/>
              <a:ext cx="0" cy="22860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 flipV="1">
              <a:off x="7025577" y="4261937"/>
              <a:ext cx="0" cy="127101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 flipV="1">
              <a:off x="2734759" y="4396424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V="1">
              <a:off x="3940702" y="4396423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>
            <a:xfrm flipV="1">
              <a:off x="5147161" y="4396614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 flipV="1">
              <a:off x="6370267" y="4388933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1652339" y="3446417"/>
              <a:ext cx="365760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flipV="1">
              <a:off x="5528677" y="4124549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5528677" y="4262592"/>
              <a:ext cx="1499616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7223697" y="2913059"/>
              <a:ext cx="0" cy="2020824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3511103" y="2316484"/>
              <a:ext cx="1115568" cy="723275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Laboratory Director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Stuart Henderson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87287" y="3385038"/>
              <a:ext cx="1119468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S&amp;T Programs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Bob McKeown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78457" y="3381925"/>
              <a:ext cx="1066800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defRPr>
              </a:lvl1pPr>
            </a:lstStyle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Planning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Allison Lung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48785" y="3381925"/>
              <a:ext cx="1106036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defRPr>
              </a:lvl1pPr>
            </a:lstStyle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Operations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Mike Maier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17051" y="4612807"/>
              <a:ext cx="1066800" cy="722376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Experimental Physics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Rolf Ent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21089" y="4620451"/>
              <a:ext cx="1066800" cy="722376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Accelerator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Andrei </a:t>
              </a: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Seryi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25127" y="4632408"/>
              <a:ext cx="1066800" cy="723275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Theoretical and Comp Physics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Jianwei</a:t>
              </a: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0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Qiu</a:t>
              </a: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36251" y="4631049"/>
              <a:ext cx="1066800" cy="722376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Engineering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Will Oren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1240" y="2969364"/>
              <a:ext cx="1401818" cy="95410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Project Office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Multi-Lab Partnerships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LCLS-II, J. Preble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i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LCLS-II HE, J. Hogan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SNS PPU, E. </a:t>
              </a:r>
              <a:r>
                <a:rPr kumimoji="0" lang="en-US" sz="1000" b="1" i="1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Daly</a:t>
              </a: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14620" y="5746704"/>
              <a:ext cx="1098176" cy="723275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Facilities Mgt. 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and Logistics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Rusty </a:t>
              </a:r>
              <a:r>
                <a:rPr kumimoji="0" lang="en-US" sz="10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Sprouse</a:t>
              </a: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35201" y="5752043"/>
              <a:ext cx="1098176" cy="723275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Business          and Finance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Jennifer Logan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55783" y="5755904"/>
              <a:ext cx="1098176" cy="723275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Human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Resources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Rhonda </a:t>
              </a: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Barbosa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67102" y="5751381"/>
              <a:ext cx="1098176" cy="722376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Environment,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Safety,</a:t>
              </a:r>
              <a:r>
                <a:rPr kumimoji="0" lang="en-US" sz="1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&amp; </a:t>
              </a:r>
              <a:r>
                <a:rPr kumimoji="0" lang="en-US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Hea</a:t>
              </a:r>
              <a:r>
                <a:rPr lang="en-US" sz="1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lth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Steven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Hoey</a:t>
              </a: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27105" y="2216509"/>
              <a:ext cx="1113750" cy="274260"/>
            </a:xfrm>
            <a:prstGeom prst="snipRound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Director’s Office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53903" y="1124724"/>
              <a:ext cx="2057400" cy="47964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defRPr>
              </a:lvl1pPr>
            </a:lstStyle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Jefferson Science 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Associates 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LLC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2114989" y="5527354"/>
              <a:ext cx="0" cy="22860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7336763" y="4020024"/>
              <a:ext cx="1145615" cy="492443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Legal Counsel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Rhonda Scales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29578" y="1566445"/>
              <a:ext cx="1307592" cy="492443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Internal Audit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Gail </a:t>
              </a:r>
              <a:r>
                <a:rPr kumimoji="0" lang="en-US" sz="10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Lucento</a:t>
              </a: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7216202" y="4261613"/>
              <a:ext cx="121024" cy="1283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 flipV="1">
              <a:off x="7228645" y="4926253"/>
              <a:ext cx="109728" cy="1283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009787" y="3178767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CPO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60675" y="3178767"/>
              <a:ext cx="4171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CRO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96684" y="3186516"/>
              <a:ext cx="4235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COO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95633" y="5544785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CFO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530979" y="5546645"/>
              <a:ext cx="4924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CHRO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29165" y="4635342"/>
              <a:ext cx="1069848" cy="723275"/>
            </a:xfrm>
            <a:prstGeom prst="rect">
              <a:avLst/>
            </a:prstGeom>
            <a:solidFill>
              <a:srgbClr val="DCE6F2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Computational</a:t>
              </a:r>
              <a:r>
                <a:rPr kumimoji="0" lang="en-US" sz="1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Science &amp; Tech.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Amber </a:t>
              </a:r>
              <a:r>
                <a:rPr kumimoji="0" lang="en-US" sz="10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Boehnlein</a:t>
              </a: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67386" y="4422185"/>
              <a:ext cx="3706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CIO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338374" y="2663818"/>
              <a:ext cx="1514797" cy="492443"/>
              <a:chOff x="7436603" y="3148225"/>
              <a:chExt cx="1514797" cy="492443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36603" y="3148225"/>
                <a:ext cx="1144004" cy="492443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" lastClr="FFFFFF">
                    <a:lumMod val="85000"/>
                  </a:sys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07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Communications</a:t>
                </a:r>
              </a:p>
              <a:p>
                <a:pPr marL="0" marR="0" lvl="0" indent="0" algn="ctr" defTabSz="91407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07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Lauren Hansen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534298" y="3185978"/>
                <a:ext cx="41710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07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CCO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343319" y="4617455"/>
              <a:ext cx="1492638" cy="800219"/>
              <a:chOff x="7436602" y="3757825"/>
              <a:chExt cx="1492638" cy="800219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7436602" y="3757825"/>
                <a:ext cx="1147023" cy="800219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" lastClr="FFFFFF">
                    <a:lumMod val="85000"/>
                  </a:sys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07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Tech Transfer and Commercialization</a:t>
                </a:r>
              </a:p>
              <a:p>
                <a:pPr marL="0" marR="0" lvl="0" indent="0" algn="ctr" defTabSz="91407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07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Drew Weisenberger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523360" y="3793010"/>
                <a:ext cx="4058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07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CTO</a:t>
                </a:r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>
              <a:off x="4081241" y="1577176"/>
              <a:ext cx="0" cy="63093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grpSp>
          <p:nvGrpSpPr>
            <p:cNvPr id="55" name="Group 54"/>
            <p:cNvGrpSpPr/>
            <p:nvPr/>
          </p:nvGrpSpPr>
          <p:grpSpPr>
            <a:xfrm>
              <a:off x="4692203" y="1592674"/>
              <a:ext cx="2437166" cy="256032"/>
              <a:chOff x="4684929" y="1708006"/>
              <a:chExt cx="2437166" cy="25603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4684929" y="1708006"/>
                <a:ext cx="0" cy="256032"/>
              </a:xfrm>
              <a:prstGeom prst="line">
                <a:avLst/>
              </a:prstGeom>
              <a:noFill/>
              <a:ln w="12700" cap="flat" cmpd="sng" algn="ctr">
                <a:solidFill>
                  <a:srgbClr val="990000"/>
                </a:solidFill>
                <a:prstDash val="soli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689791" y="1960535"/>
                <a:ext cx="243230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90000"/>
                </a:solidFill>
                <a:prstDash val="solid"/>
              </a:ln>
              <a:effectLst/>
            </p:spPr>
          </p:cxnSp>
        </p:grpSp>
        <p:cxnSp>
          <p:nvCxnSpPr>
            <p:cNvPr id="56" name="Straight Connector 55"/>
            <p:cNvCxnSpPr/>
            <p:nvPr/>
          </p:nvCxnSpPr>
          <p:spPr>
            <a:xfrm>
              <a:off x="1558908" y="4396423"/>
              <a:ext cx="4809744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2111594" y="5533861"/>
              <a:ext cx="4910328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 flipV="1">
              <a:off x="4081241" y="4117756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6132899" y="3171759"/>
              <a:ext cx="1088136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63" name="TextBox 62"/>
            <p:cNvSpPr txBox="1"/>
            <p:nvPr/>
          </p:nvSpPr>
          <p:spPr>
            <a:xfrm>
              <a:off x="7342619" y="3266688"/>
              <a:ext cx="1139759" cy="646331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Performance</a:t>
              </a: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Assurance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Steve Smith</a:t>
              </a: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7216386" y="2908756"/>
              <a:ext cx="121024" cy="1283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 flipV="1">
              <a:off x="7223697" y="3585683"/>
              <a:ext cx="121024" cy="1283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</p:grpSp>
      <p:sp>
        <p:nvSpPr>
          <p:cNvPr id="64" name="TextBox 63"/>
          <p:cNvSpPr txBox="1"/>
          <p:nvPr/>
        </p:nvSpPr>
        <p:spPr>
          <a:xfrm>
            <a:off x="311021" y="2243194"/>
            <a:ext cx="1401818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Electron Ion Collider Project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A. Lung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0664" y="3237779"/>
            <a:ext cx="1153579" cy="6880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599357" y="4635462"/>
            <a:ext cx="1065942" cy="7076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533486" y="5764437"/>
            <a:ext cx="1115632" cy="6880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07553" y="2231253"/>
            <a:ext cx="1401818" cy="670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9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8" grpId="0" animBg="1"/>
      <p:bldP spid="70" grpId="0" animBg="1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08" y="814715"/>
            <a:ext cx="8839200" cy="1042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Jefferson Lab supports the DOE Office of Science and serves the Nuclear Physics user community as a world-leading center for fundamental nuclear science and associated technologies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23336" y="1706408"/>
            <a:ext cx="3605080" cy="58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282" indent="-233282" defTabSz="457039">
              <a:buNone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1. Deliver on 12 GeV Scientific Program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935134" y="3050473"/>
            <a:ext cx="2979619" cy="109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282" indent="-233282" defTabSz="457039">
              <a:buNone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2. </a:t>
            </a:r>
            <a:r>
              <a:rPr lang="en-US" sz="1600" b="1" kern="0" dirty="0" smtClean="0">
                <a:solidFill>
                  <a:srgbClr val="000000"/>
                </a:solidFill>
              </a:rPr>
              <a:t>Support long-term goals in nuclear physics</a:t>
            </a:r>
            <a:endParaRPr lang="en-US" sz="1600" b="1" kern="0" dirty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43757" y="4285504"/>
            <a:ext cx="3133188" cy="10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282" indent="-233282" defTabSz="457039">
              <a:buNone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3. Provide technology solutions supporting DOE mission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9974" r="17039" b="16184"/>
          <a:stretch/>
        </p:blipFill>
        <p:spPr bwMode="auto">
          <a:xfrm>
            <a:off x="459764" y="1711058"/>
            <a:ext cx="1233716" cy="1295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4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8" y="4346426"/>
            <a:ext cx="1454495" cy="10705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935134" y="5492930"/>
            <a:ext cx="3386895" cy="10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282" indent="-233282" defTabSz="457039">
              <a:buNone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4. Enable world-class science through excellence in Laboratory Operations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23341" r="21485" b="28783"/>
          <a:stretch/>
        </p:blipFill>
        <p:spPr>
          <a:xfrm>
            <a:off x="339003" y="5551262"/>
            <a:ext cx="1563381" cy="8507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18" y="1706408"/>
            <a:ext cx="4007982" cy="446053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part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37" y="3105246"/>
            <a:ext cx="1163835" cy="117589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Vision for Jefferson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563" y="227211"/>
            <a:ext cx="7775762" cy="36561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Jefferson Lab’s User Community Continues to Grow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27555"/>
              </p:ext>
            </p:extLst>
          </p:nvPr>
        </p:nvGraphicFramePr>
        <p:xfrm>
          <a:off x="363069" y="923193"/>
          <a:ext cx="8411653" cy="5447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405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2025" y="5193471"/>
            <a:ext cx="8464378" cy="1208066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FY19: delivered most weeks of operation since 2010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Long shutdown starts in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September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for 2K cold-box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installation: r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esume CEBAF Operations in May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Working towards optimal 34 weeks of reliable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operations</a:t>
            </a: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/>
          </p:nvPr>
        </p:nvGraphicFramePr>
        <p:xfrm>
          <a:off x="494975" y="844254"/>
          <a:ext cx="6849798" cy="429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3199326" y="3537767"/>
            <a:ext cx="23473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GeV Construction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2924" y="1885494"/>
            <a:ext cx="1472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 weeks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07370" y="1885494"/>
            <a:ext cx="501162" cy="1371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44773" y="1700827"/>
            <a:ext cx="179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Adjusting the plan due to COVID-19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8919" y="132963"/>
            <a:ext cx="8464378" cy="487490"/>
          </a:xfrm>
        </p:spPr>
        <p:txBody>
          <a:bodyPr>
            <a:noAutofit/>
          </a:bodyPr>
          <a:lstStyle/>
          <a:p>
            <a:r>
              <a:rPr lang="en-US" sz="2800" cap="none" dirty="0" smtClean="0"/>
              <a:t>Highest Priority Has </a:t>
            </a:r>
            <a:r>
              <a:rPr lang="en-US" sz="2800" cap="none" dirty="0"/>
              <a:t>B</a:t>
            </a:r>
            <a:r>
              <a:rPr lang="en-US" sz="2800" cap="none" dirty="0" smtClean="0"/>
              <a:t>een Increasing Weeks of CEBAF Operation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160240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COVID-19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8919" y="987982"/>
            <a:ext cx="8464378" cy="5381694"/>
          </a:xfrm>
        </p:spPr>
        <p:txBody>
          <a:bodyPr>
            <a:normAutofit/>
          </a:bodyPr>
          <a:lstStyle/>
          <a:p>
            <a:r>
              <a:rPr lang="en-US" dirty="0" smtClean="0"/>
              <a:t>Jefferson Lab transitioned to “minimum safe” operations on March 23, 2020 (MEDCON 6)</a:t>
            </a:r>
          </a:p>
          <a:p>
            <a:pPr lvl="1"/>
            <a:r>
              <a:rPr lang="en-US" dirty="0" smtClean="0"/>
              <a:t>Terminated ongoing CEBAF run with ~6 weeks remaining</a:t>
            </a:r>
          </a:p>
          <a:p>
            <a:pPr lvl="1"/>
            <a:r>
              <a:rPr lang="en-US" dirty="0" smtClean="0"/>
              <a:t>Maintained safe operation of site and equipment with 20-50 staff on site, all other staff working remotely</a:t>
            </a:r>
          </a:p>
          <a:p>
            <a:pPr lvl="1"/>
            <a:r>
              <a:rPr lang="en-US" dirty="0" smtClean="0"/>
              <a:t>Prepared plans, site, buildings, processes, training for eventual resumption of on-site operations</a:t>
            </a:r>
          </a:p>
          <a:p>
            <a:r>
              <a:rPr lang="en-US" dirty="0" smtClean="0"/>
              <a:t>Entered phase 1 of  resumption of operations (MEDCON 5) on June 8, 2020, following approval by DOE</a:t>
            </a:r>
          </a:p>
          <a:p>
            <a:pPr lvl="1"/>
            <a:r>
              <a:rPr lang="en-US" dirty="0" smtClean="0"/>
              <a:t>Plan for ~200 staff on-site, with limited case-by-case user access</a:t>
            </a:r>
          </a:p>
          <a:p>
            <a:r>
              <a:rPr lang="en-US" dirty="0" smtClean="0"/>
              <a:t>Users will be able to access the site in MEDCON 4, subject to new access requirements</a:t>
            </a:r>
          </a:p>
          <a:p>
            <a:r>
              <a:rPr lang="en-US" dirty="0" smtClean="0"/>
              <a:t>Our plan is to resume the CEBAF run to complete the FY20 program, then proceed to the long Scheduled Accelerator Down</a:t>
            </a:r>
          </a:p>
          <a:p>
            <a:r>
              <a:rPr lang="en-US" dirty="0" smtClean="0"/>
              <a:t>Jefferson Lab has had </a:t>
            </a:r>
            <a:r>
              <a:rPr lang="en-US" dirty="0" smtClean="0"/>
              <a:t>three </a:t>
            </a:r>
            <a:r>
              <a:rPr lang="en-US" dirty="0" smtClean="0"/>
              <a:t>staff </a:t>
            </a:r>
            <a:r>
              <a:rPr lang="en-US" dirty="0" smtClean="0"/>
              <a:t>with confirmed </a:t>
            </a:r>
            <a:r>
              <a:rPr lang="en-US" dirty="0" smtClean="0"/>
              <a:t>COVID-19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4316</TotalTime>
  <Words>1562</Words>
  <Application>Microsoft Office PowerPoint</Application>
  <PresentationFormat>On-screen Show (4:3)</PresentationFormat>
  <Paragraphs>320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.PingFangSC-Regular</vt:lpstr>
      <vt:lpstr>Arial</vt:lpstr>
      <vt:lpstr>Arial Narrow</vt:lpstr>
      <vt:lpstr>Calibri</vt:lpstr>
      <vt:lpstr>PingFangSC-Regular</vt:lpstr>
      <vt:lpstr>Times</vt:lpstr>
      <vt:lpstr>Wingdings</vt:lpstr>
      <vt:lpstr>Office Theme</vt:lpstr>
      <vt:lpstr>Jefferson Lab Status</vt:lpstr>
      <vt:lpstr>Jefferson Lab News and Highlights   </vt:lpstr>
      <vt:lpstr>World Class Science Requires World Class Safety</vt:lpstr>
      <vt:lpstr>Diversity and Inclusion Initiatives at Jefferson Lab</vt:lpstr>
      <vt:lpstr>Jefferson Lab Organization</vt:lpstr>
      <vt:lpstr>Vision for Jefferson Lab</vt:lpstr>
      <vt:lpstr>Jefferson Lab’s User Community Continues to Grow</vt:lpstr>
      <vt:lpstr>Highest Priority Has Been Increasing Weeks of CEBAF Operation</vt:lpstr>
      <vt:lpstr>Impact of COVID-19</vt:lpstr>
      <vt:lpstr>Electron-Ion Collider</vt:lpstr>
      <vt:lpstr>Approved 12 GeV Experimental Program: A decade-long program is on the books</vt:lpstr>
      <vt:lpstr>Making the most of the 12 GeV Upgrade: MOLLER and SoLID</vt:lpstr>
      <vt:lpstr>Jefferson Lab’s Future Science and Technology Directions</vt:lpstr>
      <vt:lpstr>Perspective</vt:lpstr>
      <vt:lpstr>Thank you!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Stuart Henderson</cp:lastModifiedBy>
  <cp:revision>119</cp:revision>
  <cp:lastPrinted>2020-06-19T14:37:35Z</cp:lastPrinted>
  <dcterms:created xsi:type="dcterms:W3CDTF">2019-07-03T13:59:42Z</dcterms:created>
  <dcterms:modified xsi:type="dcterms:W3CDTF">2020-07-16T18:04:06Z</dcterms:modified>
</cp:coreProperties>
</file>