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ppt" ContentType="application/vnd.ms-powerpoint"/>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4"/>
  </p:sldMasterIdLst>
  <p:notesMasterIdLst>
    <p:notesMasterId r:id="rId47"/>
  </p:notesMasterIdLst>
  <p:handoutMasterIdLst>
    <p:handoutMasterId r:id="rId48"/>
  </p:handoutMasterIdLst>
  <p:sldIdLst>
    <p:sldId id="263" r:id="rId5"/>
    <p:sldId id="265" r:id="rId6"/>
    <p:sldId id="301" r:id="rId7"/>
    <p:sldId id="287" r:id="rId8"/>
    <p:sldId id="281" r:id="rId9"/>
    <p:sldId id="288" r:id="rId10"/>
    <p:sldId id="275" r:id="rId11"/>
    <p:sldId id="276" r:id="rId12"/>
    <p:sldId id="278" r:id="rId13"/>
    <p:sldId id="280" r:id="rId14"/>
    <p:sldId id="298" r:id="rId15"/>
    <p:sldId id="285" r:id="rId16"/>
    <p:sldId id="303" r:id="rId17"/>
    <p:sldId id="296" r:id="rId18"/>
    <p:sldId id="309" r:id="rId19"/>
    <p:sldId id="304" r:id="rId20"/>
    <p:sldId id="311" r:id="rId21"/>
    <p:sldId id="291" r:id="rId22"/>
    <p:sldId id="306" r:id="rId23"/>
    <p:sldId id="307" r:id="rId24"/>
    <p:sldId id="284" r:id="rId25"/>
    <p:sldId id="286" r:id="rId26"/>
    <p:sldId id="295" r:id="rId27"/>
    <p:sldId id="282" r:id="rId28"/>
    <p:sldId id="267" r:id="rId29"/>
    <p:sldId id="299" r:id="rId30"/>
    <p:sldId id="300" r:id="rId31"/>
    <p:sldId id="312" r:id="rId32"/>
    <p:sldId id="302" r:id="rId33"/>
    <p:sldId id="268" r:id="rId34"/>
    <p:sldId id="269" r:id="rId35"/>
    <p:sldId id="270" r:id="rId36"/>
    <p:sldId id="271" r:id="rId37"/>
    <p:sldId id="272" r:id="rId38"/>
    <p:sldId id="273" r:id="rId39"/>
    <p:sldId id="277" r:id="rId40"/>
    <p:sldId id="264" r:id="rId41"/>
    <p:sldId id="292" r:id="rId42"/>
    <p:sldId id="293" r:id="rId43"/>
    <p:sldId id="294" r:id="rId44"/>
    <p:sldId id="305" r:id="rId45"/>
    <p:sldId id="313" r:id="rId4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9C127"/>
    <a:srgbClr val="FFD0FF"/>
    <a:srgbClr val="D0FFFF"/>
    <a:srgbClr val="D0D0FF"/>
    <a:srgbClr val="D0FF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324" autoAdjust="0"/>
    <p:restoredTop sz="92070" autoAdjust="0"/>
  </p:normalViewPr>
  <p:slideViewPr>
    <p:cSldViewPr>
      <p:cViewPr varScale="1">
        <p:scale>
          <a:sx n="119" d="100"/>
          <a:sy n="119" d="100"/>
        </p:scale>
        <p:origin x="-1884" y="-102"/>
      </p:cViewPr>
      <p:guideLst>
        <p:guide orient="horz" pos="997"/>
        <p:guide orient="horz" pos="3786"/>
        <p:guide pos="2880"/>
        <p:guide pos="5477"/>
        <p:guide pos="271"/>
      </p:guideLst>
    </p:cSldViewPr>
  </p:slideViewPr>
  <p:notesTextViewPr>
    <p:cViewPr>
      <p:scale>
        <a:sx n="1" d="1"/>
        <a:sy n="1" d="1"/>
      </p:scale>
      <p:origin x="0" y="0"/>
    </p:cViewPr>
  </p:notesTextViewPr>
  <p:notesViewPr>
    <p:cSldViewPr>
      <p:cViewPr varScale="1">
        <p:scale>
          <a:sx n="140" d="100"/>
          <a:sy n="140" d="100"/>
        </p:scale>
        <p:origin x="-4230"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F26763C0-45B2-4702-A2EC-1BB6DF455018}" type="datetimeFigureOut">
              <a:rPr lang="en-US" smtClean="0"/>
              <a:pPr/>
              <a:t>9/12/2013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A2C3FF93-B19C-4297-9071-03D1FEFD382E}" type="slidenum">
              <a:rPr lang="en-US" smtClean="0"/>
              <a:pPr/>
              <a:t>‹#›</a:t>
            </a:fld>
            <a:endParaRPr lang="en-US"/>
          </a:p>
        </p:txBody>
      </p:sp>
    </p:spTree>
    <p:extLst>
      <p:ext uri="{BB962C8B-B14F-4D97-AF65-F5344CB8AC3E}">
        <p14:creationId xmlns:p14="http://schemas.microsoft.com/office/powerpoint/2010/main" val="32111716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3C2A0FDF-DDCD-48CC-BB90-9C5BE251052C}" type="datetimeFigureOut">
              <a:rPr lang="en-US" smtClean="0"/>
              <a:pPr/>
              <a:t>9/12/2013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0E7CE38-B70F-4A59-ACBF-7E6A52B289B3}" type="slidenum">
              <a:rPr lang="en-US" smtClean="0"/>
              <a:pPr/>
              <a:t>‹#›</a:t>
            </a:fld>
            <a:endParaRPr lang="en-US"/>
          </a:p>
        </p:txBody>
      </p:sp>
    </p:spTree>
    <p:extLst>
      <p:ext uri="{BB962C8B-B14F-4D97-AF65-F5344CB8AC3E}">
        <p14:creationId xmlns:p14="http://schemas.microsoft.com/office/powerpoint/2010/main" val="95318435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4143587" y="9119474"/>
            <a:ext cx="3169920" cy="480060"/>
          </a:xfrm>
          <a:prstGeom prst="rect">
            <a:avLst/>
          </a:prstGeom>
        </p:spPr>
        <p:txBody>
          <a:bodyPr lIns="96650" tIns="48325" rIns="96650" bIns="48325"/>
          <a:lstStyle/>
          <a:p>
            <a:pPr>
              <a:defRPr/>
            </a:pPr>
            <a:fld id="{EF84F68C-CB60-4EB1-A545-9008601FF2EA}" type="slidenum">
              <a:rPr lang="en-US" smtClean="0"/>
              <a:pPr>
                <a:defRPr/>
              </a:pPr>
              <a:t>17</a:t>
            </a:fld>
            <a:endParaRPr lang="en-US"/>
          </a:p>
        </p:txBody>
      </p:sp>
    </p:spTree>
    <p:extLst>
      <p:ext uri="{BB962C8B-B14F-4D97-AF65-F5344CB8AC3E}">
        <p14:creationId xmlns:p14="http://schemas.microsoft.com/office/powerpoint/2010/main" val="1103110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4143587" y="9119474"/>
            <a:ext cx="3169920" cy="480060"/>
          </a:xfrm>
          <a:prstGeom prst="rect">
            <a:avLst/>
          </a:prstGeom>
        </p:spPr>
        <p:txBody>
          <a:bodyPr lIns="96650" tIns="48325" rIns="96650" bIns="48325"/>
          <a:lstStyle/>
          <a:p>
            <a:pPr>
              <a:defRPr/>
            </a:pPr>
            <a:fld id="{EF84F68C-CB60-4EB1-A545-9008601FF2EA}" type="slidenum">
              <a:rPr lang="en-US" smtClean="0"/>
              <a:pPr>
                <a:defRPr/>
              </a:pPr>
              <a:t>42</a:t>
            </a:fld>
            <a:endParaRPr lang="en-US"/>
          </a:p>
        </p:txBody>
      </p:sp>
    </p:spTree>
    <p:extLst>
      <p:ext uri="{BB962C8B-B14F-4D97-AF65-F5344CB8AC3E}">
        <p14:creationId xmlns:p14="http://schemas.microsoft.com/office/powerpoint/2010/main" val="244350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2800" b="1" i="1">
                <a:effectLst>
                  <a:outerShdw blurRad="38100" dist="38100" dir="2700000" algn="tl">
                    <a:srgbClr val="000000">
                      <a:alpha val="43137"/>
                    </a:srgbClr>
                  </a:outerShdw>
                </a:effectLst>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Slide Number Placeholder 19"/>
          <p:cNvSpPr>
            <a:spLocks noGrp="1"/>
          </p:cNvSpPr>
          <p:nvPr>
            <p:ph type="sldNum" sz="quarter" idx="10"/>
          </p:nvPr>
        </p:nvSpPr>
        <p:spPr/>
        <p:txBody>
          <a:bodyPr/>
          <a:lstStyle>
            <a:lvl1pPr>
              <a:defRPr>
                <a:solidFill>
                  <a:schemeClr val="tx1"/>
                </a:solidFill>
              </a:defRPr>
            </a:lvl1pPr>
          </a:lstStyle>
          <a:p>
            <a:pPr>
              <a:defRPr/>
            </a:pPr>
            <a:r>
              <a:rPr lang="en-US" dirty="0" smtClean="0"/>
              <a:t>Page </a:t>
            </a:r>
            <a:fld id="{9DB26471-52B9-4669-95C6-97C1A5D4DAAF}" type="slidenum">
              <a:rPr lang="en-US" smtClean="0"/>
              <a:pPr>
                <a:defRPr/>
              </a:pPr>
              <a:t>‹#›</a:t>
            </a:fld>
            <a:endParaRPr lang="en-US" dirty="0"/>
          </a:p>
        </p:txBody>
      </p:sp>
    </p:spTree>
    <p:extLst>
      <p:ext uri="{BB962C8B-B14F-4D97-AF65-F5344CB8AC3E}">
        <p14:creationId xmlns:p14="http://schemas.microsoft.com/office/powerpoint/2010/main" val="10543017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2"/>
          <p:cNvSpPr>
            <a:spLocks noGrp="1"/>
          </p:cNvSpPr>
          <p:nvPr>
            <p:ph type="body" sz="half" idx="1"/>
          </p:nvPr>
        </p:nvSpPr>
        <p:spPr>
          <a:xfrm>
            <a:off x="0" y="657879"/>
            <a:ext cx="9144000" cy="5523118"/>
          </a:xfrm>
          <a:prstGeom prst="rect">
            <a:avLst/>
          </a:prstGeom>
        </p:spPr>
        <p:txBody>
          <a:bodyPr/>
          <a:lstStyle>
            <a:lvl1pPr>
              <a:buSzPct val="100000"/>
              <a:buFontTx/>
              <a:buBlip>
                <a:blip r:embed="rId2"/>
              </a:buBlip>
              <a:defRPr sz="2400" b="1" i="1">
                <a:effectLst>
                  <a:outerShdw blurRad="38100" dist="38100" dir="2700000" algn="tl">
                    <a:srgbClr val="000000">
                      <a:alpha val="43137"/>
                    </a:srgbClr>
                  </a:outerShdw>
                </a:effectLst>
                <a:latin typeface="+mj-lt"/>
              </a:defRPr>
            </a:lvl1pPr>
            <a:lvl2pPr>
              <a:buSzPct val="100000"/>
              <a:buFontTx/>
              <a:buBlip>
                <a:blip r:embed="rId3"/>
              </a:buBlip>
              <a:defRPr sz="2200" b="1" i="1">
                <a:effectLst>
                  <a:outerShdw blurRad="38100" dist="38100" dir="2700000" algn="tl">
                    <a:srgbClr val="000000">
                      <a:alpha val="43137"/>
                    </a:srgbClr>
                  </a:outerShdw>
                </a:effectLst>
                <a:latin typeface="+mj-lt"/>
              </a:defRPr>
            </a:lvl2pPr>
            <a:lvl3pPr>
              <a:buClr>
                <a:srgbClr val="FF0000"/>
              </a:buClr>
              <a:buFont typeface="Wingdings" charset="2"/>
              <a:buChar char="q"/>
              <a:defRPr sz="2000" b="1" i="1">
                <a:effectLst>
                  <a:outerShdw blurRad="38100" dist="38100" dir="2700000" algn="tl">
                    <a:srgbClr val="000000">
                      <a:alpha val="43137"/>
                    </a:srgbClr>
                  </a:outerShdw>
                </a:effectLst>
                <a:latin typeface="+mj-lt"/>
              </a:defRPr>
            </a:lvl3pPr>
            <a:lvl4pPr>
              <a:buClr>
                <a:srgbClr val="FF0000"/>
              </a:buClr>
              <a:defRPr sz="1800" b="1" i="1">
                <a:effectLst>
                  <a:outerShdw blurRad="38100" dist="38100" dir="2700000" algn="tl">
                    <a:srgbClr val="000000">
                      <a:alpha val="43137"/>
                    </a:srgbClr>
                  </a:outerShdw>
                </a:effectLst>
                <a:latin typeface="+mj-lt"/>
              </a:defRPr>
            </a:lvl4pPr>
            <a:lvl5pPr>
              <a:buClr>
                <a:srgbClr val="FF0000"/>
              </a:buClr>
              <a:defRPr sz="1600" b="1" i="1">
                <a:effectLst>
                  <a:outerShdw blurRad="38100" dist="38100" dir="2700000" algn="tl">
                    <a:srgbClr val="000000">
                      <a:alpha val="43137"/>
                    </a:srgbClr>
                  </a:outerShdw>
                </a:effectLst>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9"/>
          <p:cNvSpPr>
            <a:spLocks noGrp="1"/>
          </p:cNvSpPr>
          <p:nvPr>
            <p:ph type="sldNum" sz="quarter" idx="10"/>
          </p:nvPr>
        </p:nvSpPr>
        <p:spPr/>
        <p:txBody>
          <a:bodyPr/>
          <a:lstStyle>
            <a:lvl1pPr>
              <a:defRPr>
                <a:solidFill>
                  <a:schemeClr val="tx1"/>
                </a:solidFill>
              </a:defRPr>
            </a:lvl1pPr>
          </a:lstStyle>
          <a:p>
            <a:pPr>
              <a:defRPr/>
            </a:pPr>
            <a:r>
              <a:rPr lang="en-US" dirty="0" smtClean="0"/>
              <a:t>Page </a:t>
            </a:r>
            <a:fld id="{349824D2-B47D-4092-8C93-9B69D77A88BE}" type="slidenum">
              <a:rPr lang="en-US" smtClean="0"/>
              <a:pPr>
                <a:defRPr/>
              </a:pPr>
              <a:t>‹#›</a:t>
            </a:fld>
            <a:endParaRPr lang="en-US" dirty="0"/>
          </a:p>
        </p:txBody>
      </p:sp>
    </p:spTree>
    <p:extLst>
      <p:ext uri="{BB962C8B-B14F-4D97-AF65-F5344CB8AC3E}">
        <p14:creationId xmlns:p14="http://schemas.microsoft.com/office/powerpoint/2010/main" val="2284430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9"/>
          <p:cNvSpPr>
            <a:spLocks noGrp="1"/>
          </p:cNvSpPr>
          <p:nvPr>
            <p:ph type="sldNum" sz="quarter" idx="10"/>
          </p:nvPr>
        </p:nvSpPr>
        <p:spPr/>
        <p:txBody>
          <a:bodyPr/>
          <a:lstStyle>
            <a:lvl1pPr>
              <a:defRPr>
                <a:solidFill>
                  <a:schemeClr val="tx1"/>
                </a:solidFill>
              </a:defRPr>
            </a:lvl1pPr>
          </a:lstStyle>
          <a:p>
            <a:pPr>
              <a:defRPr/>
            </a:pPr>
            <a:r>
              <a:rPr lang="en-US" dirty="0" smtClean="0"/>
              <a:t>Page </a:t>
            </a:r>
            <a:fld id="{9B224B8A-BB60-4F6C-9A94-31E575B47D4A}" type="slidenum">
              <a:rPr lang="en-US" smtClean="0"/>
              <a:pPr>
                <a:defRPr/>
              </a:pPr>
              <a:t>‹#›</a:t>
            </a:fld>
            <a:endParaRPr lang="en-US" dirty="0"/>
          </a:p>
        </p:txBody>
      </p:sp>
    </p:spTree>
    <p:extLst>
      <p:ext uri="{BB962C8B-B14F-4D97-AF65-F5344CB8AC3E}">
        <p14:creationId xmlns:p14="http://schemas.microsoft.com/office/powerpoint/2010/main" val="3320777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9"/>
          <p:cNvSpPr>
            <a:spLocks noGrp="1"/>
          </p:cNvSpPr>
          <p:nvPr>
            <p:ph type="sldNum" sz="quarter" idx="10"/>
          </p:nvPr>
        </p:nvSpPr>
        <p:spPr/>
        <p:txBody>
          <a:bodyPr/>
          <a:lstStyle>
            <a:lvl1pPr>
              <a:defRPr>
                <a:solidFill>
                  <a:schemeClr val="tx1"/>
                </a:solidFill>
              </a:defRPr>
            </a:lvl1pPr>
          </a:lstStyle>
          <a:p>
            <a:pPr>
              <a:defRPr/>
            </a:pPr>
            <a:r>
              <a:rPr lang="en-US" dirty="0" smtClean="0"/>
              <a:t>Page </a:t>
            </a:r>
            <a:fld id="{364894D7-4B7F-4612-9211-C501B4B5B603}" type="slidenum">
              <a:rPr lang="en-US" smtClean="0"/>
              <a:pPr>
                <a:defRPr/>
              </a:pPr>
              <a:t>‹#›</a:t>
            </a:fld>
            <a:endParaRPr lang="en-US" dirty="0"/>
          </a:p>
        </p:txBody>
      </p:sp>
    </p:spTree>
    <p:extLst>
      <p:ext uri="{BB962C8B-B14F-4D97-AF65-F5344CB8AC3E}">
        <p14:creationId xmlns:p14="http://schemas.microsoft.com/office/powerpoint/2010/main" val="754214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2647" y="38100"/>
            <a:ext cx="7586662" cy="439738"/>
          </a:xfrm>
        </p:spPr>
        <p:txBody>
          <a:bodyPr/>
          <a:lstStyle/>
          <a:p>
            <a:r>
              <a:rPr lang="en-US" smtClean="0"/>
              <a:t>Click to edit Master title style</a:t>
            </a:r>
            <a:endParaRPr lang="en-US"/>
          </a:p>
        </p:txBody>
      </p:sp>
      <p:sp>
        <p:nvSpPr>
          <p:cNvPr id="15" name="Text Placeholder 2"/>
          <p:cNvSpPr>
            <a:spLocks noGrp="1"/>
          </p:cNvSpPr>
          <p:nvPr>
            <p:ph type="body" sz="half" idx="12"/>
          </p:nvPr>
        </p:nvSpPr>
        <p:spPr>
          <a:xfrm>
            <a:off x="32988" y="690869"/>
            <a:ext cx="4492621" cy="5523118"/>
          </a:xfrm>
          <a:prstGeom prst="rect">
            <a:avLst/>
          </a:prstGeom>
        </p:spPr>
        <p:txBody>
          <a:bodyPr/>
          <a:lstStyle>
            <a:lvl1pPr>
              <a:buSzPct val="100000"/>
              <a:buFontTx/>
              <a:buBlip>
                <a:blip r:embed="rId2"/>
              </a:buBlip>
              <a:defRPr sz="2200" b="1" i="1">
                <a:effectLst>
                  <a:outerShdw blurRad="38100" dist="38100" dir="2700000" algn="tl">
                    <a:srgbClr val="000000">
                      <a:alpha val="43137"/>
                    </a:srgbClr>
                  </a:outerShdw>
                </a:effectLst>
                <a:latin typeface="+mj-lt"/>
              </a:defRPr>
            </a:lvl1pPr>
            <a:lvl2pPr>
              <a:buSzPct val="100000"/>
              <a:buFontTx/>
              <a:buBlip>
                <a:blip r:embed="rId3"/>
              </a:buBlip>
              <a:defRPr sz="2000" b="1" i="1">
                <a:effectLst>
                  <a:outerShdw blurRad="38100" dist="38100" dir="2700000" algn="tl">
                    <a:srgbClr val="000000">
                      <a:alpha val="43137"/>
                    </a:srgbClr>
                  </a:outerShdw>
                </a:effectLst>
                <a:latin typeface="+mj-lt"/>
              </a:defRPr>
            </a:lvl2pPr>
            <a:lvl3pPr>
              <a:buClr>
                <a:srgbClr val="FF0000"/>
              </a:buClr>
              <a:buFont typeface="Wingdings" charset="2"/>
              <a:buChar char="q"/>
              <a:defRPr sz="1800" b="1" i="1">
                <a:effectLst>
                  <a:outerShdw blurRad="38100" dist="38100" dir="2700000" algn="tl">
                    <a:srgbClr val="000000">
                      <a:alpha val="43137"/>
                    </a:srgbClr>
                  </a:outerShdw>
                </a:effectLst>
                <a:latin typeface="+mj-lt"/>
              </a:defRPr>
            </a:lvl3pPr>
            <a:lvl4pPr>
              <a:buClr>
                <a:srgbClr val="FF0000"/>
              </a:buClr>
              <a:defRPr sz="1600" b="1" i="1">
                <a:effectLst>
                  <a:outerShdw blurRad="38100" dist="38100" dir="2700000" algn="tl">
                    <a:srgbClr val="000000">
                      <a:alpha val="43137"/>
                    </a:srgbClr>
                  </a:outerShdw>
                </a:effectLst>
                <a:latin typeface="+mj-lt"/>
              </a:defRPr>
            </a:lvl4pPr>
            <a:lvl5pPr>
              <a:buClr>
                <a:srgbClr val="FF0000"/>
              </a:buClr>
              <a:defRPr sz="1400" b="1" i="1">
                <a:effectLst>
                  <a:outerShdw blurRad="38100" dist="38100" dir="2700000" algn="tl">
                    <a:srgbClr val="000000">
                      <a:alpha val="43137"/>
                    </a:srgbClr>
                  </a:outerShdw>
                </a:effectLst>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2"/>
          <p:cNvSpPr>
            <a:spLocks noGrp="1"/>
          </p:cNvSpPr>
          <p:nvPr>
            <p:ph type="body" sz="half" idx="13"/>
          </p:nvPr>
        </p:nvSpPr>
        <p:spPr>
          <a:xfrm>
            <a:off x="4634884" y="694810"/>
            <a:ext cx="4476127" cy="5523118"/>
          </a:xfrm>
          <a:prstGeom prst="rect">
            <a:avLst/>
          </a:prstGeom>
        </p:spPr>
        <p:txBody>
          <a:bodyPr/>
          <a:lstStyle>
            <a:lvl1pPr>
              <a:buSzPct val="100000"/>
              <a:buFontTx/>
              <a:buBlip>
                <a:blip r:embed="rId2"/>
              </a:buBlip>
              <a:defRPr sz="2200" b="1" i="1">
                <a:effectLst>
                  <a:outerShdw blurRad="38100" dist="38100" dir="2700000" algn="tl">
                    <a:srgbClr val="000000">
                      <a:alpha val="43137"/>
                    </a:srgbClr>
                  </a:outerShdw>
                </a:effectLst>
                <a:latin typeface="+mj-lt"/>
              </a:defRPr>
            </a:lvl1pPr>
            <a:lvl2pPr>
              <a:buSzPct val="100000"/>
              <a:buFontTx/>
              <a:buBlip>
                <a:blip r:embed="rId3"/>
              </a:buBlip>
              <a:defRPr sz="2000" b="1" i="1">
                <a:effectLst>
                  <a:outerShdw blurRad="38100" dist="38100" dir="2700000" algn="tl">
                    <a:srgbClr val="000000">
                      <a:alpha val="43137"/>
                    </a:srgbClr>
                  </a:outerShdw>
                </a:effectLst>
                <a:latin typeface="+mj-lt"/>
              </a:defRPr>
            </a:lvl2pPr>
            <a:lvl3pPr>
              <a:buClr>
                <a:srgbClr val="FF0000"/>
              </a:buClr>
              <a:buFont typeface="Wingdings" charset="2"/>
              <a:buChar char="q"/>
              <a:defRPr sz="1800" b="1" i="1">
                <a:effectLst>
                  <a:outerShdw blurRad="38100" dist="38100" dir="2700000" algn="tl">
                    <a:srgbClr val="000000">
                      <a:alpha val="43137"/>
                    </a:srgbClr>
                  </a:outerShdw>
                </a:effectLst>
                <a:latin typeface="+mj-lt"/>
              </a:defRPr>
            </a:lvl3pPr>
            <a:lvl4pPr>
              <a:buClr>
                <a:srgbClr val="FF0000"/>
              </a:buClr>
              <a:defRPr sz="1600" b="1" i="1">
                <a:effectLst>
                  <a:outerShdw blurRad="38100" dist="38100" dir="2700000" algn="tl">
                    <a:srgbClr val="000000">
                      <a:alpha val="43137"/>
                    </a:srgbClr>
                  </a:outerShdw>
                </a:effectLst>
                <a:latin typeface="+mj-lt"/>
              </a:defRPr>
            </a:lvl4pPr>
            <a:lvl5pPr>
              <a:buClr>
                <a:srgbClr val="FF0000"/>
              </a:buClr>
              <a:defRPr sz="1400" b="1" i="1">
                <a:effectLst>
                  <a:outerShdw blurRad="38100" dist="38100" dir="2700000" algn="tl">
                    <a:srgbClr val="000000">
                      <a:alpha val="43137"/>
                    </a:srgbClr>
                  </a:outerShdw>
                </a:effectLst>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9"/>
          <p:cNvSpPr>
            <a:spLocks noGrp="1"/>
          </p:cNvSpPr>
          <p:nvPr>
            <p:ph type="sldNum" sz="quarter" idx="14"/>
          </p:nvPr>
        </p:nvSpPr>
        <p:spPr/>
        <p:txBody>
          <a:bodyPr/>
          <a:lstStyle>
            <a:lvl1pPr>
              <a:defRPr>
                <a:solidFill>
                  <a:schemeClr val="tx1"/>
                </a:solidFill>
              </a:defRPr>
            </a:lvl1pPr>
          </a:lstStyle>
          <a:p>
            <a:pPr>
              <a:defRPr/>
            </a:pPr>
            <a:r>
              <a:rPr lang="en-US" dirty="0" smtClean="0"/>
              <a:t>Page </a:t>
            </a:r>
            <a:fld id="{14200E0D-53F6-4DCF-B433-FAE4855A9746}" type="slidenum">
              <a:rPr lang="en-US" smtClean="0"/>
              <a:pPr>
                <a:defRPr/>
              </a:pPr>
              <a:t>‹#›</a:t>
            </a:fld>
            <a:endParaRPr lang="en-US" dirty="0"/>
          </a:p>
        </p:txBody>
      </p:sp>
    </p:spTree>
    <p:extLst>
      <p:ext uri="{BB962C8B-B14F-4D97-AF65-F5344CB8AC3E}">
        <p14:creationId xmlns:p14="http://schemas.microsoft.com/office/powerpoint/2010/main" val="284719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
    <p:spTree>
      <p:nvGrpSpPr>
        <p:cNvPr id="1" name=""/>
        <p:cNvGrpSpPr/>
        <p:nvPr/>
      </p:nvGrpSpPr>
      <p:grpSpPr>
        <a:xfrm>
          <a:off x="0" y="0"/>
          <a:ext cx="0" cy="0"/>
          <a:chOff x="0" y="0"/>
          <a:chExt cx="0" cy="0"/>
        </a:xfrm>
      </p:grpSpPr>
      <p:sp>
        <p:nvSpPr>
          <p:cNvPr id="8" name="Subtitle 2"/>
          <p:cNvSpPr>
            <a:spLocks noGrp="1"/>
          </p:cNvSpPr>
          <p:nvPr userDrawn="1">
            <p:ph type="subTitle" idx="1"/>
          </p:nvPr>
        </p:nvSpPr>
        <p:spPr>
          <a:xfrm>
            <a:off x="430213" y="4038600"/>
            <a:ext cx="8264525" cy="2133600"/>
          </a:xfrm>
          <a:prstGeom prst="rect">
            <a:avLst/>
          </a:prstGeom>
        </p:spPr>
        <p:txBody>
          <a:bodyPr vert="horz" anchor="b" anchorCtr="0">
            <a:normAutofit/>
          </a:bodyPr>
          <a:lstStyle>
            <a:lvl1pPr algn="l">
              <a:spcBef>
                <a:spcPts val="1200"/>
              </a:spcBef>
              <a:buNone/>
              <a:defRPr sz="2400">
                <a:solidFill>
                  <a:schemeClr val="tx1">
                    <a:lumMod val="50000"/>
                    <a:lumOff val="50000"/>
                  </a:schemeClr>
                </a:solidFill>
              </a:defRPr>
            </a:lvl1pPr>
          </a:lstStyle>
          <a:p>
            <a:endParaRPr lang="en-US" dirty="0">
              <a:latin typeface="Arial"/>
              <a:cs typeface="Arial"/>
            </a:endParaRPr>
          </a:p>
        </p:txBody>
      </p:sp>
      <p:sp>
        <p:nvSpPr>
          <p:cNvPr id="9" name="Title 1"/>
          <p:cNvSpPr>
            <a:spLocks noGrp="1"/>
          </p:cNvSpPr>
          <p:nvPr userDrawn="1">
            <p:ph type="ctrTitle"/>
          </p:nvPr>
        </p:nvSpPr>
        <p:spPr>
          <a:xfrm>
            <a:off x="430213" y="2514601"/>
            <a:ext cx="8264525" cy="1447800"/>
          </a:xfrm>
        </p:spPr>
        <p:txBody>
          <a:bodyPr vert="horz" anchor="ctr" anchorCtr="0">
            <a:normAutofit/>
          </a:bodyPr>
          <a:lstStyle>
            <a:lvl1pPr algn="ctr">
              <a:defRPr sz="3600" b="1" cap="all"/>
            </a:lvl1pPr>
          </a:lstStyle>
          <a:p>
            <a:endParaRPr lang="en-US" dirty="0">
              <a:latin typeface="Arial"/>
              <a:cs typeface="Arial"/>
            </a:endParaRPr>
          </a:p>
        </p:txBody>
      </p:sp>
      <p:sp>
        <p:nvSpPr>
          <p:cNvPr id="13" name="Picture Placeholder 12"/>
          <p:cNvSpPr>
            <a:spLocks noGrp="1"/>
          </p:cNvSpPr>
          <p:nvPr>
            <p:ph type="pic" sz="quarter" idx="11"/>
          </p:nvPr>
        </p:nvSpPr>
        <p:spPr>
          <a:xfrm>
            <a:off x="0" y="0"/>
            <a:ext cx="9144000" cy="2514600"/>
          </a:xfrm>
          <a:prstGeom prst="rect">
            <a:avLst/>
          </a:prstGeom>
        </p:spPr>
        <p:txBody>
          <a:bodyPr/>
          <a:lstStyle>
            <a:lvl1pPr marL="0" indent="0">
              <a:buFontTx/>
              <a:buNone/>
              <a:defRPr/>
            </a:lvl1pPr>
          </a:lstStyle>
          <a:p>
            <a:endParaRPr lang="en-US" dirty="0"/>
          </a:p>
        </p:txBody>
      </p:sp>
    </p:spTree>
    <p:extLst>
      <p:ext uri="{BB962C8B-B14F-4D97-AF65-F5344CB8AC3E}">
        <p14:creationId xmlns:p14="http://schemas.microsoft.com/office/powerpoint/2010/main" val="3068956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10075"/>
          </a:xfrm>
          <a:prstGeom prst="rect">
            <a:avLst/>
          </a:prstGeo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410075"/>
          </a:xfrm>
          <a:prstGeom prst="rect">
            <a:avLst/>
          </a:prstGeo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jpe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5" name="Rectangle 16"/>
          <p:cNvSpPr>
            <a:spLocks noChangeArrowheads="1"/>
          </p:cNvSpPr>
          <p:nvPr/>
        </p:nvSpPr>
        <p:spPr bwMode="auto">
          <a:xfrm>
            <a:off x="0" y="6426200"/>
            <a:ext cx="9144000" cy="125413"/>
          </a:xfrm>
          <a:prstGeom prst="rect">
            <a:avLst/>
          </a:prstGeom>
          <a:gradFill rotWithShape="1">
            <a:gsLst>
              <a:gs pos="0">
                <a:srgbClr val="66CCFF"/>
              </a:gs>
              <a:gs pos="100000">
                <a:srgbClr val="003399"/>
              </a:gs>
            </a:gsLst>
            <a:path path="shape">
              <a:fillToRect l="50000" t="50000" r="50000" b="50000"/>
            </a:path>
          </a:gradFill>
          <a:ln w="9525">
            <a:solidFill>
              <a:srgbClr val="000099"/>
            </a:solidFill>
            <a:miter lim="800000"/>
            <a:headEnd/>
            <a:tailEnd/>
          </a:ln>
          <a:effectLst/>
        </p:spPr>
        <p:txBody>
          <a:bodyPr wrap="none" anchor="ctr"/>
          <a:lstStyle/>
          <a:p>
            <a:pPr>
              <a:defRPr/>
            </a:pPr>
            <a:endParaRPr lang="en-US" sz="1600" dirty="0">
              <a:latin typeface="Comic Sans MS" charset="0"/>
              <a:ea typeface="ＭＳ Ｐゴシック" charset="-128"/>
              <a:cs typeface="ＭＳ Ｐゴシック" charset="-128"/>
            </a:endParaRPr>
          </a:p>
        </p:txBody>
      </p:sp>
      <p:pic>
        <p:nvPicPr>
          <p:cNvPr id="1027" name="Picture 13"/>
          <p:cNvPicPr>
            <a:picLocks noChangeAspect="1" noChangeArrowheads="1"/>
          </p:cNvPicPr>
          <p:nvPr/>
        </p:nvPicPr>
        <p:blipFill>
          <a:blip r:embed="rId9"/>
          <a:srcRect/>
          <a:stretch>
            <a:fillRect/>
          </a:stretch>
        </p:blipFill>
        <p:spPr bwMode="auto">
          <a:xfrm>
            <a:off x="1600200" y="6246813"/>
            <a:ext cx="914400" cy="611187"/>
          </a:xfrm>
          <a:prstGeom prst="rect">
            <a:avLst/>
          </a:prstGeom>
          <a:noFill/>
          <a:ln w="9525">
            <a:noFill/>
            <a:miter lim="800000"/>
            <a:headEnd/>
            <a:tailEnd/>
          </a:ln>
        </p:spPr>
      </p:pic>
      <p:sp>
        <p:nvSpPr>
          <p:cNvPr id="1026" name="Rectangle 2"/>
          <p:cNvSpPr>
            <a:spLocks noGrp="1" noChangeArrowheads="1"/>
          </p:cNvSpPr>
          <p:nvPr>
            <p:ph type="title"/>
          </p:nvPr>
        </p:nvSpPr>
        <p:spPr bwMode="auto">
          <a:xfrm>
            <a:off x="1543050" y="38100"/>
            <a:ext cx="7586663" cy="4397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LCLS Meeting</a:t>
            </a:r>
            <a:endParaRPr lang="en-US" dirty="0"/>
          </a:p>
        </p:txBody>
      </p:sp>
      <p:sp>
        <p:nvSpPr>
          <p:cNvPr id="9" name="Rectangle 8"/>
          <p:cNvSpPr>
            <a:spLocks noChangeArrowheads="1"/>
          </p:cNvSpPr>
          <p:nvPr/>
        </p:nvSpPr>
        <p:spPr bwMode="auto">
          <a:xfrm>
            <a:off x="2667000" y="6400800"/>
            <a:ext cx="4038600" cy="172355"/>
          </a:xfrm>
          <a:prstGeom prst="rect">
            <a:avLst/>
          </a:prstGeom>
          <a:noFill/>
          <a:ln w="9525">
            <a:noFill/>
            <a:miter lim="800000"/>
            <a:headEnd/>
            <a:tailEnd/>
          </a:ln>
        </p:spPr>
        <p:txBody>
          <a:bodyPr lIns="0" tIns="0" rIns="0" bIns="0">
            <a:spAutoFit/>
          </a:bodyPr>
          <a:lstStyle/>
          <a:p>
            <a:pPr>
              <a:lnSpc>
                <a:spcPct val="80000"/>
              </a:lnSpc>
              <a:defRPr/>
            </a:pPr>
            <a:r>
              <a:rPr lang="en-US" sz="1400" dirty="0">
                <a:solidFill>
                  <a:srgbClr val="339966"/>
                </a:solidFill>
                <a:latin typeface="Century Schoolbook" charset="0"/>
                <a:ea typeface="ＭＳ Ｐゴシック" charset="-128"/>
                <a:cs typeface="ＭＳ Ｐゴシック" charset="-128"/>
              </a:rPr>
              <a:t>   </a:t>
            </a:r>
            <a:r>
              <a:rPr lang="en-US" sz="1000" dirty="0">
                <a:solidFill>
                  <a:schemeClr val="tx1"/>
                </a:solidFill>
                <a:effectLst>
                  <a:outerShdw blurRad="38100" dist="38100" dir="2700000" algn="tl">
                    <a:srgbClr val="DDDDDD"/>
                  </a:outerShdw>
                </a:effectLst>
                <a:latin typeface="Comic Sans MS" charset="0"/>
                <a:ea typeface="ＭＳ Ｐゴシック" charset="-128"/>
                <a:cs typeface="ＭＳ Ｐゴシック" charset="-128"/>
              </a:rPr>
              <a:t>Thomas Jefferson National Accelerator Facility</a:t>
            </a:r>
          </a:p>
        </p:txBody>
      </p:sp>
      <p:pic>
        <p:nvPicPr>
          <p:cNvPr id="1030" name="Picture 9"/>
          <p:cNvPicPr>
            <a:picLocks noChangeAspect="1" noChangeArrowheads="1"/>
          </p:cNvPicPr>
          <p:nvPr/>
        </p:nvPicPr>
        <p:blipFill>
          <a:blip r:embed="rId10"/>
          <a:srcRect/>
          <a:stretch>
            <a:fillRect/>
          </a:stretch>
        </p:blipFill>
        <p:spPr bwMode="auto">
          <a:xfrm>
            <a:off x="7339013" y="6249988"/>
            <a:ext cx="1612900" cy="536575"/>
          </a:xfrm>
          <a:prstGeom prst="rect">
            <a:avLst/>
          </a:prstGeom>
          <a:noFill/>
          <a:ln w="9525">
            <a:noFill/>
            <a:miter lim="800000"/>
            <a:headEnd/>
            <a:tailEnd/>
          </a:ln>
        </p:spPr>
      </p:pic>
      <p:pic>
        <p:nvPicPr>
          <p:cNvPr id="1032" name="Picture 12" descr="NP-logo-Nl copy"/>
          <p:cNvPicPr>
            <a:picLocks noChangeAspect="1" noChangeArrowheads="1"/>
          </p:cNvPicPr>
          <p:nvPr/>
        </p:nvPicPr>
        <p:blipFill>
          <a:blip r:embed="rId11"/>
          <a:srcRect/>
          <a:stretch>
            <a:fillRect/>
          </a:stretch>
        </p:blipFill>
        <p:spPr bwMode="auto">
          <a:xfrm>
            <a:off x="152400" y="6175375"/>
            <a:ext cx="1295400" cy="676275"/>
          </a:xfrm>
          <a:prstGeom prst="rect">
            <a:avLst/>
          </a:prstGeom>
          <a:noFill/>
          <a:ln w="9525">
            <a:noFill/>
            <a:miter lim="800000"/>
            <a:headEnd/>
            <a:tailEnd/>
          </a:ln>
        </p:spPr>
      </p:pic>
      <p:sp>
        <p:nvSpPr>
          <p:cNvPr id="14" name="Rectangle 15"/>
          <p:cNvSpPr>
            <a:spLocks noChangeArrowheads="1"/>
          </p:cNvSpPr>
          <p:nvPr/>
        </p:nvSpPr>
        <p:spPr bwMode="auto">
          <a:xfrm>
            <a:off x="0" y="533400"/>
            <a:ext cx="9144000" cy="76200"/>
          </a:xfrm>
          <a:prstGeom prst="rect">
            <a:avLst/>
          </a:prstGeom>
          <a:gradFill rotWithShape="1">
            <a:gsLst>
              <a:gs pos="0">
                <a:srgbClr val="66CCFF"/>
              </a:gs>
              <a:gs pos="100000">
                <a:srgbClr val="003399"/>
              </a:gs>
            </a:gsLst>
            <a:path path="shape">
              <a:fillToRect l="50000" t="50000" r="50000" b="50000"/>
            </a:path>
          </a:gradFill>
          <a:ln w="9525">
            <a:solidFill>
              <a:srgbClr val="000099"/>
            </a:solidFill>
            <a:miter lim="800000"/>
            <a:headEnd/>
            <a:tailEnd/>
          </a:ln>
          <a:effectLst/>
        </p:spPr>
        <p:txBody>
          <a:bodyPr wrap="none" anchor="ctr"/>
          <a:lstStyle/>
          <a:p>
            <a:pPr>
              <a:defRPr/>
            </a:pPr>
            <a:endParaRPr lang="en-US" dirty="0">
              <a:latin typeface="Comic Sans MS" charset="0"/>
              <a:ea typeface="ＭＳ Ｐゴシック" charset="-128"/>
              <a:cs typeface="ＭＳ Ｐゴシック" charset="-128"/>
            </a:endParaRPr>
          </a:p>
        </p:txBody>
      </p:sp>
      <p:sp>
        <p:nvSpPr>
          <p:cNvPr id="20" name="Slide Number Placeholder 19"/>
          <p:cNvSpPr>
            <a:spLocks noGrp="1"/>
          </p:cNvSpPr>
          <p:nvPr>
            <p:ph type="sldNum" sz="quarter" idx="4"/>
          </p:nvPr>
        </p:nvSpPr>
        <p:spPr>
          <a:xfrm>
            <a:off x="7543800" y="5867400"/>
            <a:ext cx="1096963" cy="328612"/>
          </a:xfrm>
          <a:prstGeom prst="rect">
            <a:avLst/>
          </a:prstGeom>
        </p:spPr>
        <p:txBody>
          <a:bodyPr vert="horz" wrap="square" lIns="91440" tIns="45720" rIns="91440" bIns="45720" numCol="1" anchor="ctr" anchorCtr="0" compatLnSpc="1">
            <a:prstTxWarp prst="textNoShape">
              <a:avLst/>
            </a:prstTxWarp>
          </a:bodyPr>
          <a:lstStyle>
            <a:lvl1pPr algn="r">
              <a:defRPr sz="1200" i="1">
                <a:solidFill>
                  <a:srgbClr val="E6E6E6"/>
                </a:solidFill>
                <a:effectLst>
                  <a:outerShdw blurRad="38100" dist="38100" dir="2700000" algn="tl">
                    <a:srgbClr val="DDDDDD"/>
                  </a:outerShdw>
                </a:effectLst>
                <a:latin typeface="Comic Sans MS" charset="0"/>
                <a:ea typeface="ＭＳ Ｐゴシック" charset="-128"/>
                <a:cs typeface="ＭＳ Ｐゴシック" charset="-128"/>
              </a:defRPr>
            </a:lvl1pPr>
          </a:lstStyle>
          <a:p>
            <a:pPr>
              <a:defRPr/>
            </a:pPr>
            <a:r>
              <a:rPr lang="en-US" dirty="0"/>
              <a:t>Page </a:t>
            </a:r>
            <a:fld id="{696B109A-025C-4CDB-A282-5BE309A62D43}" type="slidenum">
              <a:rPr lang="en-US"/>
              <a:pPr>
                <a:defRPr/>
              </a:pPr>
              <a:t>‹#›</a:t>
            </a:fld>
            <a:endParaRPr lang="en-US" dirty="0"/>
          </a:p>
        </p:txBody>
      </p:sp>
      <p:sp>
        <p:nvSpPr>
          <p:cNvPr id="12" name="TextBox 11"/>
          <p:cNvSpPr txBox="1"/>
          <p:nvPr userDrawn="1"/>
        </p:nvSpPr>
        <p:spPr>
          <a:xfrm>
            <a:off x="2209800" y="6488668"/>
            <a:ext cx="5334000" cy="369332"/>
          </a:xfrm>
          <a:prstGeom prst="rect">
            <a:avLst/>
          </a:prstGeom>
          <a:noFill/>
        </p:spPr>
        <p:txBody>
          <a:bodyPr wrap="square" rtlCol="0">
            <a:spAutoFit/>
          </a:bodyPr>
          <a:lstStyle/>
          <a:p>
            <a:pPr algn="ctr">
              <a:buSzPct val="100000"/>
              <a:buNone/>
            </a:pPr>
            <a:r>
              <a:rPr lang="en-US" dirty="0" smtClean="0">
                <a:solidFill>
                  <a:schemeClr val="tx1"/>
                </a:solidFill>
                <a:effectLst>
                  <a:outerShdw blurRad="38100" dist="38100" dir="2700000" algn="tl">
                    <a:srgbClr val="000000">
                      <a:alpha val="43137"/>
                    </a:srgbClr>
                  </a:outerShdw>
                </a:effectLst>
              </a:rPr>
              <a:t>LCLS</a:t>
            </a:r>
            <a:r>
              <a:rPr lang="en-US" baseline="0" dirty="0" smtClean="0">
                <a:solidFill>
                  <a:schemeClr val="tx1"/>
                </a:solidFill>
                <a:effectLst>
                  <a:outerShdw blurRad="38100" dist="38100" dir="2700000" algn="tl">
                    <a:srgbClr val="000000">
                      <a:alpha val="43137"/>
                    </a:srgbClr>
                  </a:outerShdw>
                </a:effectLst>
              </a:rPr>
              <a:t> September 13, 2013</a:t>
            </a:r>
          </a:p>
        </p:txBody>
      </p:sp>
    </p:spTree>
    <p:extLst>
      <p:ext uri="{BB962C8B-B14F-4D97-AF65-F5344CB8AC3E}">
        <p14:creationId xmlns:p14="http://schemas.microsoft.com/office/powerpoint/2010/main" val="368157324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timing>
    <p:tnLst>
      <p:par>
        <p:cTn id="1" dur="indefinite" restart="never" nodeType="tmRoot"/>
      </p:par>
    </p:tnLst>
  </p:timing>
  <p:hf hdr="0" dt="0"/>
  <p:txStyles>
    <p:titleStyle>
      <a:lvl1pPr algn="r" rtl="0" eaLnBrk="0" fontAlgn="base" hangingPunct="0">
        <a:spcBef>
          <a:spcPct val="0"/>
        </a:spcBef>
        <a:spcAft>
          <a:spcPct val="0"/>
        </a:spcAft>
        <a:defRPr sz="3200" b="1" i="1" baseline="0">
          <a:solidFill>
            <a:srgbClr val="0000FF"/>
          </a:solidFill>
          <a:effectLst>
            <a:outerShdw blurRad="38100" dist="38100" dir="2700000" algn="tl">
              <a:srgbClr val="C0C0C0"/>
            </a:outerShdw>
          </a:effectLst>
          <a:latin typeface="Comic Sans MS" pitchFamily="66" charset="0"/>
          <a:ea typeface="+mj-ea"/>
          <a:cs typeface="Comic Sans MS" pitchFamily="66" charset="0"/>
        </a:defRPr>
      </a:lvl1pPr>
      <a:lvl2pPr algn="r" rtl="0" eaLnBrk="0" fontAlgn="base" hangingPunct="0">
        <a:spcBef>
          <a:spcPct val="0"/>
        </a:spcBef>
        <a:spcAft>
          <a:spcPct val="0"/>
        </a:spcAft>
        <a:defRPr sz="3200" b="1" i="1">
          <a:solidFill>
            <a:srgbClr val="0000FF"/>
          </a:solidFill>
          <a:effectLst>
            <a:outerShdw blurRad="38100" dist="38100" dir="2700000" algn="tl">
              <a:srgbClr val="C0C0C0"/>
            </a:outerShdw>
          </a:effectLst>
          <a:latin typeface="Comic Sans MS" pitchFamily="66" charset="0"/>
          <a:ea typeface="MS Mincho" pitchFamily="49" charset="-128"/>
          <a:cs typeface="MS Mincho" pitchFamily="49" charset="-128"/>
        </a:defRPr>
      </a:lvl2pPr>
      <a:lvl3pPr algn="r" rtl="0" eaLnBrk="0" fontAlgn="base" hangingPunct="0">
        <a:spcBef>
          <a:spcPct val="0"/>
        </a:spcBef>
        <a:spcAft>
          <a:spcPct val="0"/>
        </a:spcAft>
        <a:defRPr sz="3200" b="1" i="1">
          <a:solidFill>
            <a:srgbClr val="0000FF"/>
          </a:solidFill>
          <a:effectLst>
            <a:outerShdw blurRad="38100" dist="38100" dir="2700000" algn="tl">
              <a:srgbClr val="C0C0C0"/>
            </a:outerShdw>
          </a:effectLst>
          <a:latin typeface="Comic Sans MS" pitchFamily="66" charset="0"/>
          <a:ea typeface="MS Mincho" pitchFamily="49" charset="-128"/>
          <a:cs typeface="MS Mincho" pitchFamily="49" charset="-128"/>
        </a:defRPr>
      </a:lvl3pPr>
      <a:lvl4pPr algn="r" rtl="0" eaLnBrk="0" fontAlgn="base" hangingPunct="0">
        <a:spcBef>
          <a:spcPct val="0"/>
        </a:spcBef>
        <a:spcAft>
          <a:spcPct val="0"/>
        </a:spcAft>
        <a:defRPr sz="3200" b="1" i="1">
          <a:solidFill>
            <a:srgbClr val="0000FF"/>
          </a:solidFill>
          <a:effectLst>
            <a:outerShdw blurRad="38100" dist="38100" dir="2700000" algn="tl">
              <a:srgbClr val="C0C0C0"/>
            </a:outerShdw>
          </a:effectLst>
          <a:latin typeface="Comic Sans MS" pitchFamily="66" charset="0"/>
          <a:ea typeface="MS Mincho" pitchFamily="49" charset="-128"/>
          <a:cs typeface="MS Mincho" pitchFamily="49" charset="-128"/>
        </a:defRPr>
      </a:lvl4pPr>
      <a:lvl5pPr algn="r" rtl="0" eaLnBrk="0" fontAlgn="base" hangingPunct="0">
        <a:spcBef>
          <a:spcPct val="0"/>
        </a:spcBef>
        <a:spcAft>
          <a:spcPct val="0"/>
        </a:spcAft>
        <a:defRPr sz="3200" b="1" i="1">
          <a:solidFill>
            <a:srgbClr val="0000FF"/>
          </a:solidFill>
          <a:effectLst>
            <a:outerShdw blurRad="38100" dist="38100" dir="2700000" algn="tl">
              <a:srgbClr val="C0C0C0"/>
            </a:outerShdw>
          </a:effectLst>
          <a:latin typeface="Comic Sans MS" pitchFamily="66" charset="0"/>
          <a:ea typeface="MS Mincho" pitchFamily="49" charset="-128"/>
          <a:cs typeface="MS Mincho" pitchFamily="49" charset="-128"/>
        </a:defRPr>
      </a:lvl5pPr>
      <a:lvl6pPr marL="457200" algn="r" rtl="0" fontAlgn="base">
        <a:spcBef>
          <a:spcPct val="0"/>
        </a:spcBef>
        <a:spcAft>
          <a:spcPct val="0"/>
        </a:spcAft>
        <a:defRPr sz="3200" b="1" i="1">
          <a:solidFill>
            <a:srgbClr val="0000CC"/>
          </a:solidFill>
          <a:effectLst>
            <a:outerShdw blurRad="38100" dist="38100" dir="2700000" algn="tl">
              <a:srgbClr val="C0C0C0"/>
            </a:outerShdw>
          </a:effectLst>
          <a:latin typeface="Comic Sans MS" pitchFamily="66" charset="0"/>
          <a:ea typeface="MS Mincho" pitchFamily="49" charset="-128"/>
        </a:defRPr>
      </a:lvl6pPr>
      <a:lvl7pPr marL="914400" algn="r" rtl="0" fontAlgn="base">
        <a:spcBef>
          <a:spcPct val="0"/>
        </a:spcBef>
        <a:spcAft>
          <a:spcPct val="0"/>
        </a:spcAft>
        <a:defRPr sz="3200" b="1" i="1">
          <a:solidFill>
            <a:srgbClr val="0000CC"/>
          </a:solidFill>
          <a:effectLst>
            <a:outerShdw blurRad="38100" dist="38100" dir="2700000" algn="tl">
              <a:srgbClr val="C0C0C0"/>
            </a:outerShdw>
          </a:effectLst>
          <a:latin typeface="Comic Sans MS" pitchFamily="66" charset="0"/>
          <a:ea typeface="MS Mincho" pitchFamily="49" charset="-128"/>
        </a:defRPr>
      </a:lvl7pPr>
      <a:lvl8pPr marL="1371600" algn="r" rtl="0" fontAlgn="base">
        <a:spcBef>
          <a:spcPct val="0"/>
        </a:spcBef>
        <a:spcAft>
          <a:spcPct val="0"/>
        </a:spcAft>
        <a:defRPr sz="3200" b="1" i="1">
          <a:solidFill>
            <a:srgbClr val="0000CC"/>
          </a:solidFill>
          <a:effectLst>
            <a:outerShdw blurRad="38100" dist="38100" dir="2700000" algn="tl">
              <a:srgbClr val="C0C0C0"/>
            </a:outerShdw>
          </a:effectLst>
          <a:latin typeface="Comic Sans MS" pitchFamily="66" charset="0"/>
          <a:ea typeface="MS Mincho" pitchFamily="49" charset="-128"/>
        </a:defRPr>
      </a:lvl8pPr>
      <a:lvl9pPr marL="1828800" algn="r" rtl="0" fontAlgn="base">
        <a:spcBef>
          <a:spcPct val="0"/>
        </a:spcBef>
        <a:spcAft>
          <a:spcPct val="0"/>
        </a:spcAft>
        <a:defRPr sz="3200" b="1" i="1">
          <a:solidFill>
            <a:srgbClr val="0000CC"/>
          </a:solidFill>
          <a:effectLst>
            <a:outerShdw blurRad="38100" dist="38100" dir="2700000" algn="tl">
              <a:srgbClr val="C0C0C0"/>
            </a:outerShdw>
          </a:effectLst>
          <a:latin typeface="Comic Sans MS" pitchFamily="66" charset="0"/>
          <a:ea typeface="MS Mincho" pitchFamily="49"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1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3.emf"/><Relationship Id="rId4" Type="http://schemas.openxmlformats.org/officeDocument/2006/relationships/oleObject" Target="../embeddings/Microsoft_PowerPoint_97-2003_Presentation1.ppt"/></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4.emf"/><Relationship Id="rId4" Type="http://schemas.openxmlformats.org/officeDocument/2006/relationships/oleObject" Target="../embeddings/Microsoft_PowerPoint_97-2003_Presentation2.ppt"/></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Dana </a:t>
            </a:r>
            <a:r>
              <a:rPr lang="en-US" dirty="0" err="1" smtClean="0"/>
              <a:t>Arenius</a:t>
            </a:r>
            <a:endParaRPr lang="en-US" dirty="0" smtClean="0"/>
          </a:p>
          <a:p>
            <a:r>
              <a:rPr lang="en-US" dirty="0" err="1" smtClean="0"/>
              <a:t>Rao</a:t>
            </a:r>
            <a:r>
              <a:rPr lang="en-US" dirty="0" smtClean="0"/>
              <a:t> </a:t>
            </a:r>
            <a:r>
              <a:rPr lang="en-US" dirty="0" err="1" smtClean="0"/>
              <a:t>Ganni</a:t>
            </a:r>
            <a:endParaRPr lang="en-US" dirty="0" smtClean="0"/>
          </a:p>
          <a:p>
            <a:r>
              <a:rPr lang="en-US" dirty="0" smtClean="0"/>
              <a:t>Jefferson Laboratory</a:t>
            </a:r>
          </a:p>
          <a:p>
            <a:r>
              <a:rPr lang="en-US" dirty="0" smtClean="0"/>
              <a:t>Sept 13, 2013</a:t>
            </a:r>
            <a:endParaRPr lang="en-US" dirty="0"/>
          </a:p>
        </p:txBody>
      </p:sp>
      <p:sp>
        <p:nvSpPr>
          <p:cNvPr id="4" name="Title 3"/>
          <p:cNvSpPr>
            <a:spLocks noGrp="1"/>
          </p:cNvSpPr>
          <p:nvPr>
            <p:ph type="ctrTitle"/>
          </p:nvPr>
        </p:nvSpPr>
        <p:spPr>
          <a:xfrm>
            <a:off x="457200" y="2819400"/>
            <a:ext cx="8264525" cy="1447800"/>
          </a:xfrm>
        </p:spPr>
        <p:txBody>
          <a:bodyPr/>
          <a:lstStyle/>
          <a:p>
            <a:r>
              <a:rPr lang="en-US" dirty="0" smtClean="0"/>
              <a:t>Cryogenic Systems</a:t>
            </a:r>
            <a:endParaRPr lang="en-US" dirty="0"/>
          </a:p>
        </p:txBody>
      </p:sp>
      <p:sp>
        <p:nvSpPr>
          <p:cNvPr id="6" name="Picture Placeholder 5"/>
          <p:cNvSpPr>
            <a:spLocks noGrp="1"/>
          </p:cNvSpPr>
          <p:nvPr>
            <p:ph type="pic" sz="quarter" idx="11"/>
          </p:nvPr>
        </p:nvSpPr>
        <p:spPr/>
      </p:sp>
      <p:sp>
        <p:nvSpPr>
          <p:cNvPr id="7" name="Picture Placeholder 5"/>
          <p:cNvSpPr txBox="1">
            <a:spLocks/>
          </p:cNvSpPr>
          <p:nvPr/>
        </p:nvSpPr>
        <p:spPr>
          <a:xfrm>
            <a:off x="152400" y="152400"/>
            <a:ext cx="9144000" cy="2514600"/>
          </a:xfrm>
          <a:prstGeom prst="rect">
            <a:avLst/>
          </a:prstGeom>
        </p:spPr>
      </p:sp>
      <p:pic>
        <p:nvPicPr>
          <p:cNvPr id="8" name="Picture 4" descr="Outdoor Warm PP-1"/>
          <p:cNvPicPr>
            <a:picLocks noChangeAspect="1" noChangeArrowheads="1"/>
          </p:cNvPicPr>
          <p:nvPr/>
        </p:nvPicPr>
        <p:blipFill>
          <a:blip r:embed="rId2" cstate="print">
            <a:lum bright="12000"/>
          </a:blip>
          <a:srcRect/>
          <a:stretch>
            <a:fillRect/>
          </a:stretch>
        </p:blipFill>
        <p:spPr bwMode="auto">
          <a:xfrm>
            <a:off x="0" y="-304800"/>
            <a:ext cx="9144000" cy="3581400"/>
          </a:xfrm>
          <a:prstGeom prst="rect">
            <a:avLst/>
          </a:prstGeom>
          <a:noFill/>
          <a:ln w="9525">
            <a:noFill/>
            <a:miter lim="800000"/>
            <a:headEnd/>
            <a:tailEnd/>
          </a:ln>
        </p:spPr>
      </p:pic>
    </p:spTree>
    <p:extLst>
      <p:ext uri="{BB962C8B-B14F-4D97-AF65-F5344CB8AC3E}">
        <p14:creationId xmlns:p14="http://schemas.microsoft.com/office/powerpoint/2010/main" val="6716684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
            <a:ext cx="8977313" cy="439738"/>
          </a:xfrm>
        </p:spPr>
        <p:txBody>
          <a:bodyPr>
            <a:normAutofit fontScale="90000"/>
          </a:bodyPr>
          <a:lstStyle/>
          <a:p>
            <a:r>
              <a:rPr lang="en-US" dirty="0" smtClean="0"/>
              <a:t> 12GeV Lower 4.5K Cold Box Installation </a:t>
            </a:r>
            <a:endParaRPr lang="en-US" dirty="0"/>
          </a:p>
        </p:txBody>
      </p:sp>
      <p:pic>
        <p:nvPicPr>
          <p:cNvPr id="17410" name="Picture 2" descr="M:\cryo\CENTRAL DOCUMENTATION AREA\Pictures and Videos\JLAB Pictures\CHL-II\Cold Box Installation\Lower Cold Box\P1050740.JPG"/>
          <p:cNvPicPr>
            <a:picLocks noGrp="1" noChangeAspect="1" noChangeArrowheads="1"/>
          </p:cNvPicPr>
          <p:nvPr>
            <p:ph idx="4294967295"/>
          </p:nvPr>
        </p:nvPicPr>
        <p:blipFill>
          <a:blip r:embed="rId2" cstate="print"/>
          <a:srcRect/>
          <a:stretch>
            <a:fillRect/>
          </a:stretch>
        </p:blipFill>
        <p:spPr bwMode="auto">
          <a:xfrm>
            <a:off x="0" y="1009650"/>
            <a:ext cx="4913313" cy="3559175"/>
          </a:xfrm>
          <a:prstGeom prst="rect">
            <a:avLst/>
          </a:prstGeom>
          <a:noFill/>
        </p:spPr>
      </p:pic>
      <p:pic>
        <p:nvPicPr>
          <p:cNvPr id="17411" name="Picture 3" descr="M:\cryo\CENTRAL DOCUMENTATION AREA\Pictures and Videos\JLAB Pictures\CHL-II\Cold Box Installation\Lower Cold Box\P1050781.JPG"/>
          <p:cNvPicPr>
            <a:picLocks noChangeAspect="1" noChangeArrowheads="1"/>
          </p:cNvPicPr>
          <p:nvPr/>
        </p:nvPicPr>
        <p:blipFill>
          <a:blip r:embed="rId3" cstate="print"/>
          <a:srcRect/>
          <a:stretch>
            <a:fillRect/>
          </a:stretch>
        </p:blipFill>
        <p:spPr bwMode="auto">
          <a:xfrm>
            <a:off x="4544703" y="2732964"/>
            <a:ext cx="4599297" cy="3449472"/>
          </a:xfrm>
          <a:prstGeom prst="rect">
            <a:avLst/>
          </a:prstGeom>
          <a:noFill/>
        </p:spPr>
      </p:pic>
      <p:sp>
        <p:nvSpPr>
          <p:cNvPr id="5" name="TextBox 4"/>
          <p:cNvSpPr txBox="1"/>
          <p:nvPr/>
        </p:nvSpPr>
        <p:spPr>
          <a:xfrm>
            <a:off x="457200" y="4800600"/>
            <a:ext cx="3810000" cy="923330"/>
          </a:xfrm>
          <a:prstGeom prst="rect">
            <a:avLst/>
          </a:prstGeom>
          <a:noFill/>
        </p:spPr>
        <p:txBody>
          <a:bodyPr wrap="square" rtlCol="0">
            <a:spAutoFit/>
          </a:bodyPr>
          <a:lstStyle/>
          <a:p>
            <a:pPr>
              <a:buSzPct val="100000"/>
            </a:pPr>
            <a:r>
              <a:rPr lang="en-US" dirty="0" smtClean="0">
                <a:solidFill>
                  <a:schemeClr val="tx1"/>
                </a:solidFill>
                <a:effectLst>
                  <a:outerShdw blurRad="38100" dist="38100" dir="2700000" algn="tl">
                    <a:srgbClr val="000000">
                      <a:alpha val="43137"/>
                    </a:srgbClr>
                  </a:outerShdw>
                </a:effectLst>
              </a:rPr>
              <a:t>Installed through the roll up door</a:t>
            </a:r>
          </a:p>
          <a:p>
            <a:pPr algn="ctr">
              <a:buSzPct val="100000"/>
            </a:pPr>
            <a:r>
              <a:rPr lang="en-US" dirty="0" smtClean="0">
                <a:solidFill>
                  <a:schemeClr val="tx1"/>
                </a:solidFill>
                <a:effectLst>
                  <a:outerShdw blurRad="38100" dist="38100" dir="2700000" algn="tl">
                    <a:srgbClr val="000000">
                      <a:alpha val="43137"/>
                    </a:srgbClr>
                  </a:outerShdw>
                </a:effectLst>
              </a:rPr>
              <a:t>With creepers</a:t>
            </a:r>
          </a:p>
          <a:p>
            <a:pPr>
              <a:buSzPct val="100000"/>
            </a:pPr>
            <a:endParaRPr lang="en-US" dirty="0" smtClean="0">
              <a:solidFill>
                <a:schemeClr val="tx1"/>
              </a:solidFill>
              <a:effectLst>
                <a:outerShdw blurRad="38100" dist="38100" dir="2700000" algn="tl">
                  <a:srgbClr val="000000">
                    <a:alpha val="43137"/>
                  </a:srgbClr>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715962"/>
          </a:xfrm>
        </p:spPr>
        <p:txBody>
          <a:bodyPr/>
          <a:lstStyle/>
          <a:p>
            <a:r>
              <a:rPr lang="en-US" dirty="0" smtClean="0"/>
              <a:t>4.5K Cold Box, Lower Section</a:t>
            </a:r>
            <a:endParaRPr lang="en-US" dirty="0"/>
          </a:p>
        </p:txBody>
      </p:sp>
      <p:pic>
        <p:nvPicPr>
          <p:cNvPr id="6146" name="Picture 2" descr="H:\CHL2 Pics\Cold Box 2.jpg"/>
          <p:cNvPicPr>
            <a:picLocks noChangeAspect="1" noChangeArrowheads="1"/>
          </p:cNvPicPr>
          <p:nvPr/>
        </p:nvPicPr>
        <p:blipFill>
          <a:blip r:embed="rId2" cstate="print"/>
          <a:srcRect/>
          <a:stretch>
            <a:fillRect/>
          </a:stretch>
        </p:blipFill>
        <p:spPr bwMode="auto">
          <a:xfrm>
            <a:off x="0" y="1752600"/>
            <a:ext cx="4419600" cy="3321192"/>
          </a:xfrm>
          <a:prstGeom prst="rect">
            <a:avLst/>
          </a:prstGeom>
          <a:noFill/>
        </p:spPr>
      </p:pic>
      <p:pic>
        <p:nvPicPr>
          <p:cNvPr id="6147" name="Picture 3" descr="H:\CHL2 Pics\Cold Box Internals 2.jpg"/>
          <p:cNvPicPr>
            <a:picLocks noChangeAspect="1" noChangeArrowheads="1"/>
          </p:cNvPicPr>
          <p:nvPr/>
        </p:nvPicPr>
        <p:blipFill>
          <a:blip r:embed="rId3" cstate="print"/>
          <a:srcRect/>
          <a:stretch>
            <a:fillRect/>
          </a:stretch>
        </p:blipFill>
        <p:spPr bwMode="auto">
          <a:xfrm>
            <a:off x="4419600" y="1676400"/>
            <a:ext cx="4572000" cy="3434526"/>
          </a:xfrm>
          <a:prstGeom prst="rect">
            <a:avLst/>
          </a:prstGeom>
          <a:noFill/>
        </p:spPr>
      </p:pic>
      <p:sp>
        <p:nvSpPr>
          <p:cNvPr id="7" name="TextBox 6"/>
          <p:cNvSpPr txBox="1"/>
          <p:nvPr/>
        </p:nvSpPr>
        <p:spPr>
          <a:xfrm>
            <a:off x="0" y="5181600"/>
            <a:ext cx="4419600" cy="369332"/>
          </a:xfrm>
          <a:prstGeom prst="rect">
            <a:avLst/>
          </a:prstGeom>
          <a:noFill/>
        </p:spPr>
        <p:txBody>
          <a:bodyPr wrap="square" rtlCol="0">
            <a:spAutoFit/>
          </a:bodyPr>
          <a:lstStyle/>
          <a:p>
            <a:pPr algn="ctr"/>
            <a:r>
              <a:rPr lang="en-US" dirty="0" smtClean="0"/>
              <a:t>Top Head Valves and Control Rack</a:t>
            </a:r>
            <a:endParaRPr lang="en-US" dirty="0"/>
          </a:p>
        </p:txBody>
      </p:sp>
      <p:sp>
        <p:nvSpPr>
          <p:cNvPr id="8" name="TextBox 7"/>
          <p:cNvSpPr txBox="1"/>
          <p:nvPr/>
        </p:nvSpPr>
        <p:spPr>
          <a:xfrm>
            <a:off x="4495800" y="5181600"/>
            <a:ext cx="4419600" cy="369332"/>
          </a:xfrm>
          <a:prstGeom prst="rect">
            <a:avLst/>
          </a:prstGeom>
          <a:noFill/>
        </p:spPr>
        <p:txBody>
          <a:bodyPr wrap="square" rtlCol="0">
            <a:spAutoFit/>
          </a:bodyPr>
          <a:lstStyle/>
          <a:p>
            <a:pPr algn="ctr"/>
            <a:r>
              <a:rPr lang="en-US" dirty="0" smtClean="0"/>
              <a:t>Internal Piping</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715962"/>
          </a:xfrm>
        </p:spPr>
        <p:txBody>
          <a:bodyPr/>
          <a:lstStyle/>
          <a:p>
            <a:r>
              <a:rPr lang="en-US" dirty="0" smtClean="0"/>
              <a:t>Sub </a:t>
            </a:r>
            <a:r>
              <a:rPr lang="en-US" dirty="0" err="1" smtClean="0"/>
              <a:t>Atmosheric</a:t>
            </a:r>
            <a:r>
              <a:rPr lang="en-US" dirty="0" smtClean="0"/>
              <a:t> Cold Box</a:t>
            </a:r>
            <a:endParaRPr lang="en-US" dirty="0"/>
          </a:p>
        </p:txBody>
      </p:sp>
      <p:pic>
        <p:nvPicPr>
          <p:cNvPr id="4" name="Picture 2" descr="C:\Users\arenius\Desktop\CHL2 Pics\Presentation Pics\Jlab2kCB.jpg"/>
          <p:cNvPicPr>
            <a:picLocks noGrp="1" noChangeAspect="1" noChangeArrowheads="1"/>
          </p:cNvPicPr>
          <p:nvPr>
            <p:ph idx="4294967295"/>
          </p:nvPr>
        </p:nvPicPr>
        <p:blipFill>
          <a:blip r:embed="rId2" cstate="print"/>
          <a:srcRect/>
          <a:stretch>
            <a:fillRect/>
          </a:stretch>
        </p:blipFill>
        <p:spPr bwMode="auto">
          <a:xfrm>
            <a:off x="5943600" y="1219200"/>
            <a:ext cx="2687637" cy="3584575"/>
          </a:xfrm>
          <a:prstGeom prst="rect">
            <a:avLst/>
          </a:prstGeom>
          <a:noFill/>
        </p:spPr>
      </p:pic>
      <p:sp>
        <p:nvSpPr>
          <p:cNvPr id="5" name="TextBox 4"/>
          <p:cNvSpPr txBox="1"/>
          <p:nvPr/>
        </p:nvSpPr>
        <p:spPr>
          <a:xfrm>
            <a:off x="228600" y="914400"/>
            <a:ext cx="5029200" cy="1754326"/>
          </a:xfrm>
          <a:prstGeom prst="rect">
            <a:avLst/>
          </a:prstGeom>
          <a:noFill/>
        </p:spPr>
        <p:txBody>
          <a:bodyPr wrap="square" rtlCol="0">
            <a:spAutoFit/>
          </a:bodyPr>
          <a:lstStyle/>
          <a:p>
            <a:pPr>
              <a:buFont typeface="Arial" pitchFamily="34" charset="0"/>
              <a:buChar char="•"/>
            </a:pPr>
            <a:r>
              <a:rPr lang="en-US" dirty="0" smtClean="0"/>
              <a:t> Multi Stage Centrifugal  Compressors</a:t>
            </a:r>
          </a:p>
          <a:p>
            <a:pPr>
              <a:buFont typeface="Arial" pitchFamily="34" charset="0"/>
              <a:buChar char="•"/>
            </a:pPr>
            <a:r>
              <a:rPr lang="en-US" dirty="0" smtClean="0"/>
              <a:t>  Variable Speed Motor Drives</a:t>
            </a:r>
          </a:p>
          <a:p>
            <a:pPr>
              <a:buFont typeface="Arial" pitchFamily="34" charset="0"/>
              <a:buChar char="•"/>
            </a:pPr>
            <a:r>
              <a:rPr lang="en-US" dirty="0" smtClean="0"/>
              <a:t>  Magnetic Bearing Technology</a:t>
            </a:r>
          </a:p>
          <a:p>
            <a:pPr>
              <a:buFont typeface="Arial" pitchFamily="34" charset="0"/>
              <a:buChar char="•"/>
            </a:pPr>
            <a:r>
              <a:rPr lang="en-US" dirty="0" smtClean="0"/>
              <a:t>  Mixed or Full Compression Ratio Designs</a:t>
            </a:r>
          </a:p>
          <a:p>
            <a:r>
              <a:rPr lang="en-US" dirty="0" smtClean="0"/>
              <a:t> </a:t>
            </a:r>
          </a:p>
          <a:p>
            <a:pPr>
              <a:buFont typeface="Arial" pitchFamily="34" charset="0"/>
              <a:buChar char="•"/>
            </a:pPr>
            <a:endParaRPr lang="en-US" dirty="0"/>
          </a:p>
        </p:txBody>
      </p:sp>
      <p:pic>
        <p:nvPicPr>
          <p:cNvPr id="1027" name="Picture 3" descr="H:\Presentation Pics\SNS2K Cold Box.JPG"/>
          <p:cNvPicPr>
            <a:picLocks noChangeAspect="1" noChangeArrowheads="1"/>
          </p:cNvPicPr>
          <p:nvPr/>
        </p:nvPicPr>
        <p:blipFill>
          <a:blip r:embed="rId3" cstate="print"/>
          <a:srcRect/>
          <a:stretch>
            <a:fillRect/>
          </a:stretch>
        </p:blipFill>
        <p:spPr bwMode="auto">
          <a:xfrm>
            <a:off x="228600" y="2590800"/>
            <a:ext cx="5029200" cy="37719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
            <a:ext cx="8367713" cy="439738"/>
          </a:xfrm>
        </p:spPr>
        <p:txBody>
          <a:bodyPr/>
          <a:lstStyle/>
          <a:p>
            <a:r>
              <a:rPr lang="en-US" dirty="0" smtClean="0"/>
              <a:t>Typical Compressor Oil Removal Vessels</a:t>
            </a:r>
            <a:endParaRPr lang="en-US" dirty="0"/>
          </a:p>
        </p:txBody>
      </p:sp>
      <p:sp>
        <p:nvSpPr>
          <p:cNvPr id="4" name="Slide Number Placeholder 3"/>
          <p:cNvSpPr>
            <a:spLocks noGrp="1"/>
          </p:cNvSpPr>
          <p:nvPr>
            <p:ph type="sldNum" sz="quarter" idx="10"/>
          </p:nvPr>
        </p:nvSpPr>
        <p:spPr/>
        <p:txBody>
          <a:bodyPr/>
          <a:lstStyle/>
          <a:p>
            <a:pPr>
              <a:defRPr/>
            </a:pPr>
            <a:r>
              <a:rPr lang="en-US" smtClean="0"/>
              <a:t>Page </a:t>
            </a:r>
            <a:fld id="{349824D2-B47D-4092-8C93-9B69D77A88BE}" type="slidenum">
              <a:rPr lang="en-US" smtClean="0"/>
              <a:pPr>
                <a:defRPr/>
              </a:pPr>
              <a:t>13</a:t>
            </a:fld>
            <a:endParaRPr lang="en-US" dirty="0"/>
          </a:p>
        </p:txBody>
      </p:sp>
      <p:pic>
        <p:nvPicPr>
          <p:cNvPr id="6146" name="Picture 2" descr="C:\Users\arenius\Desktop\CHL2 Pics\IMG_008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447800"/>
            <a:ext cx="64008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256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0"/>
            <a:ext cx="8229600" cy="715962"/>
          </a:xfrm>
        </p:spPr>
        <p:txBody>
          <a:bodyPr/>
          <a:lstStyle/>
          <a:p>
            <a:r>
              <a:rPr lang="en-US" dirty="0" smtClean="0">
                <a:latin typeface="Arial" pitchFamily="34" charset="0"/>
                <a:ea typeface="ＭＳ Ｐゴシック" pitchFamily="34" charset="-128"/>
              </a:rPr>
              <a:t>Other Needed Subsystems</a:t>
            </a:r>
          </a:p>
        </p:txBody>
      </p:sp>
      <p:sp>
        <p:nvSpPr>
          <p:cNvPr id="5" name="Slide Number Placeholder 4"/>
          <p:cNvSpPr>
            <a:spLocks noGrp="1"/>
          </p:cNvSpPr>
          <p:nvPr>
            <p:ph type="sldNum" sz="quarter" idx="10"/>
          </p:nvPr>
        </p:nvSpPr>
        <p:spPr>
          <a:xfrm>
            <a:off x="8382000" y="6356350"/>
            <a:ext cx="762000" cy="365125"/>
          </a:xfrm>
          <a:prstGeom prst="rect">
            <a:avLst/>
          </a:prstGeom>
        </p:spPr>
        <p:txBody>
          <a:bodyPr/>
          <a:lstStyle/>
          <a:p>
            <a:pPr>
              <a:defRPr/>
            </a:pPr>
            <a:fld id="{CA985484-D89C-4678-BBB4-18ED11D5B1EE}" type="slidenum">
              <a:rPr lang="en-US" smtClean="0"/>
              <a:pPr>
                <a:defRPr/>
              </a:pPr>
              <a:t>14</a:t>
            </a:fld>
            <a:endParaRPr lang="en-US"/>
          </a:p>
        </p:txBody>
      </p:sp>
      <p:pic>
        <p:nvPicPr>
          <p:cNvPr id="15" name="Content Placeholder 14" descr="C:\Users\arenius\Desktop\CHL2 Pics\Presentation Pics\Purifier2_25.jpg"/>
          <p:cNvPicPr>
            <a:picLocks noGrp="1" noChangeAspect="1" noChangeArrowheads="1"/>
          </p:cNvPicPr>
          <p:nvPr>
            <p:ph idx="4294967295"/>
          </p:nvPr>
        </p:nvPicPr>
        <p:blipFill>
          <a:blip r:embed="rId2" cstate="print"/>
          <a:srcRect/>
          <a:stretch>
            <a:fillRect/>
          </a:stretch>
        </p:blipFill>
        <p:spPr bwMode="auto">
          <a:xfrm>
            <a:off x="0" y="1066800"/>
            <a:ext cx="2463800" cy="3695700"/>
          </a:xfrm>
          <a:prstGeom prst="rect">
            <a:avLst/>
          </a:prstGeom>
          <a:noFill/>
        </p:spPr>
      </p:pic>
      <p:pic>
        <p:nvPicPr>
          <p:cNvPr id="31749" name="Picture 3" descr="C:\Users\arenius\Desktop\Presentation Pics\SNS Guard Vaccum.JPG"/>
          <p:cNvPicPr>
            <a:picLocks noChangeAspect="1" noChangeArrowheads="1"/>
          </p:cNvPicPr>
          <p:nvPr/>
        </p:nvPicPr>
        <p:blipFill>
          <a:blip r:embed="rId3" cstate="print"/>
          <a:srcRect/>
          <a:stretch>
            <a:fillRect/>
          </a:stretch>
        </p:blipFill>
        <p:spPr bwMode="auto">
          <a:xfrm>
            <a:off x="2667000" y="3810000"/>
            <a:ext cx="3128963" cy="2092325"/>
          </a:xfrm>
          <a:prstGeom prst="rect">
            <a:avLst/>
          </a:prstGeom>
          <a:noFill/>
          <a:ln w="9525">
            <a:noFill/>
            <a:miter lim="800000"/>
            <a:headEnd/>
            <a:tailEnd/>
          </a:ln>
        </p:spPr>
      </p:pic>
      <p:pic>
        <p:nvPicPr>
          <p:cNvPr id="31751" name="Picture 5" descr="C:\Users\arenius\Desktop\Presentation Pics\DSCN4764.JPG"/>
          <p:cNvPicPr>
            <a:picLocks noChangeAspect="1" noChangeArrowheads="1"/>
          </p:cNvPicPr>
          <p:nvPr/>
        </p:nvPicPr>
        <p:blipFill>
          <a:blip r:embed="rId4" cstate="print"/>
          <a:srcRect/>
          <a:stretch>
            <a:fillRect/>
          </a:stretch>
        </p:blipFill>
        <p:spPr bwMode="auto">
          <a:xfrm>
            <a:off x="2667000" y="990600"/>
            <a:ext cx="3429000" cy="2571750"/>
          </a:xfrm>
          <a:prstGeom prst="rect">
            <a:avLst/>
          </a:prstGeom>
          <a:noFill/>
          <a:ln w="9525">
            <a:noFill/>
            <a:miter lim="800000"/>
            <a:headEnd/>
            <a:tailEnd/>
          </a:ln>
        </p:spPr>
      </p:pic>
      <p:pic>
        <p:nvPicPr>
          <p:cNvPr id="31752" name="Picture 6" descr="C:\Users\arenius\Desktop\Presentation Pics\DSCN4056.JPG"/>
          <p:cNvPicPr>
            <a:picLocks noChangeAspect="1" noChangeArrowheads="1"/>
          </p:cNvPicPr>
          <p:nvPr/>
        </p:nvPicPr>
        <p:blipFill>
          <a:blip r:embed="rId5" cstate="print"/>
          <a:srcRect/>
          <a:stretch>
            <a:fillRect/>
          </a:stretch>
        </p:blipFill>
        <p:spPr bwMode="auto">
          <a:xfrm>
            <a:off x="5943600" y="2667000"/>
            <a:ext cx="2786063" cy="2089150"/>
          </a:xfrm>
          <a:prstGeom prst="rect">
            <a:avLst/>
          </a:prstGeom>
          <a:noFill/>
          <a:ln w="9525">
            <a:noFill/>
            <a:miter lim="800000"/>
            <a:headEnd/>
            <a:tailEnd/>
          </a:ln>
        </p:spPr>
      </p:pic>
      <p:sp>
        <p:nvSpPr>
          <p:cNvPr id="31754" name="TextBox 11"/>
          <p:cNvSpPr txBox="1">
            <a:spLocks noChangeArrowheads="1"/>
          </p:cNvSpPr>
          <p:nvPr/>
        </p:nvSpPr>
        <p:spPr bwMode="auto">
          <a:xfrm>
            <a:off x="2743200" y="3505200"/>
            <a:ext cx="3424238" cy="368300"/>
          </a:xfrm>
          <a:prstGeom prst="rect">
            <a:avLst/>
          </a:prstGeom>
          <a:noFill/>
          <a:ln w="9525">
            <a:noFill/>
            <a:miter lim="800000"/>
            <a:headEnd/>
            <a:tailEnd/>
          </a:ln>
        </p:spPr>
        <p:txBody>
          <a:bodyPr>
            <a:spAutoFit/>
          </a:bodyPr>
          <a:lstStyle/>
          <a:p>
            <a:pPr algn="ctr"/>
            <a:r>
              <a:rPr lang="en-US" dirty="0"/>
              <a:t>Gas Storage</a:t>
            </a:r>
          </a:p>
        </p:txBody>
      </p:sp>
      <p:sp>
        <p:nvSpPr>
          <p:cNvPr id="31755" name="TextBox 12"/>
          <p:cNvSpPr txBox="1">
            <a:spLocks noChangeArrowheads="1"/>
          </p:cNvSpPr>
          <p:nvPr/>
        </p:nvSpPr>
        <p:spPr bwMode="auto">
          <a:xfrm>
            <a:off x="2438400" y="5943600"/>
            <a:ext cx="3424237" cy="369887"/>
          </a:xfrm>
          <a:prstGeom prst="rect">
            <a:avLst/>
          </a:prstGeom>
          <a:noFill/>
          <a:ln w="9525">
            <a:noFill/>
            <a:miter lim="800000"/>
            <a:headEnd/>
            <a:tailEnd/>
          </a:ln>
        </p:spPr>
        <p:txBody>
          <a:bodyPr>
            <a:spAutoFit/>
          </a:bodyPr>
          <a:lstStyle/>
          <a:p>
            <a:pPr algn="ctr"/>
            <a:r>
              <a:rPr lang="en-US" dirty="0"/>
              <a:t>Guard Vacuum System</a:t>
            </a:r>
          </a:p>
        </p:txBody>
      </p:sp>
      <p:sp>
        <p:nvSpPr>
          <p:cNvPr id="31756" name="TextBox 13"/>
          <p:cNvSpPr txBox="1">
            <a:spLocks noChangeArrowheads="1"/>
          </p:cNvSpPr>
          <p:nvPr/>
        </p:nvSpPr>
        <p:spPr bwMode="auto">
          <a:xfrm>
            <a:off x="5719762" y="4800600"/>
            <a:ext cx="3424238" cy="369887"/>
          </a:xfrm>
          <a:prstGeom prst="rect">
            <a:avLst/>
          </a:prstGeom>
          <a:noFill/>
          <a:ln w="9525">
            <a:noFill/>
            <a:miter lim="800000"/>
            <a:headEnd/>
            <a:tailEnd/>
          </a:ln>
        </p:spPr>
        <p:txBody>
          <a:bodyPr>
            <a:spAutoFit/>
          </a:bodyPr>
          <a:lstStyle/>
          <a:p>
            <a:pPr algn="ctr"/>
            <a:r>
              <a:rPr lang="en-US" dirty="0"/>
              <a:t>Liquid Storage</a:t>
            </a:r>
          </a:p>
        </p:txBody>
      </p:sp>
      <p:sp>
        <p:nvSpPr>
          <p:cNvPr id="31757" name="TextBox 14"/>
          <p:cNvSpPr txBox="1">
            <a:spLocks noChangeArrowheads="1"/>
          </p:cNvSpPr>
          <p:nvPr/>
        </p:nvSpPr>
        <p:spPr bwMode="auto">
          <a:xfrm>
            <a:off x="-228600" y="4724400"/>
            <a:ext cx="3424238" cy="646112"/>
          </a:xfrm>
          <a:prstGeom prst="rect">
            <a:avLst/>
          </a:prstGeom>
          <a:noFill/>
          <a:ln w="9525">
            <a:noFill/>
            <a:miter lim="800000"/>
            <a:headEnd/>
            <a:tailEnd/>
          </a:ln>
        </p:spPr>
        <p:txBody>
          <a:bodyPr>
            <a:spAutoFit/>
          </a:bodyPr>
          <a:lstStyle/>
          <a:p>
            <a:pPr algn="ctr"/>
            <a:r>
              <a:rPr lang="en-US" dirty="0"/>
              <a:t>Purifier</a:t>
            </a:r>
          </a:p>
          <a:p>
            <a:pPr algn="ct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543800" cy="533400"/>
          </a:xfrm>
        </p:spPr>
        <p:txBody>
          <a:bodyPr/>
          <a:lstStyle/>
          <a:p>
            <a:pPr algn="ctr"/>
            <a:r>
              <a:rPr lang="en-US" dirty="0" smtClean="0"/>
              <a:t>Choice of Technology</a:t>
            </a:r>
            <a:endParaRPr lang="en-US" dirty="0"/>
          </a:p>
        </p:txBody>
      </p:sp>
      <p:sp>
        <p:nvSpPr>
          <p:cNvPr id="4" name="Slide Number Placeholder 3"/>
          <p:cNvSpPr>
            <a:spLocks noGrp="1"/>
          </p:cNvSpPr>
          <p:nvPr>
            <p:ph type="sldNum" sz="quarter" idx="10"/>
          </p:nvPr>
        </p:nvSpPr>
        <p:spPr>
          <a:xfrm>
            <a:off x="7543800" y="5867400"/>
            <a:ext cx="1096963" cy="328612"/>
          </a:xfrm>
          <a:prstGeom prst="rect">
            <a:avLst/>
          </a:prstGeom>
        </p:spPr>
        <p:txBody>
          <a:bodyPr/>
          <a:lstStyle/>
          <a:p>
            <a:pPr>
              <a:defRPr/>
            </a:pPr>
            <a:r>
              <a:rPr lang="en-US" smtClean="0">
                <a:solidFill>
                  <a:srgbClr val="000000"/>
                </a:solidFill>
              </a:rPr>
              <a:t>Page </a:t>
            </a:r>
            <a:fld id="{349824D2-B47D-4092-8C93-9B69D77A88BE}" type="slidenum">
              <a:rPr lang="en-US" smtClean="0">
                <a:solidFill>
                  <a:srgbClr val="000000"/>
                </a:solidFill>
              </a:rPr>
              <a:pPr>
                <a:defRPr/>
              </a:pPr>
              <a:t>15</a:t>
            </a:fld>
            <a:endParaRPr lang="en-US" dirty="0">
              <a:solidFill>
                <a:srgbClr val="000000"/>
              </a:solidFill>
            </a:endParaRPr>
          </a:p>
        </p:txBody>
      </p:sp>
      <p:sp>
        <p:nvSpPr>
          <p:cNvPr id="3" name="Rectangle 2"/>
          <p:cNvSpPr/>
          <p:nvPr/>
        </p:nvSpPr>
        <p:spPr>
          <a:xfrm>
            <a:off x="76200" y="685800"/>
            <a:ext cx="9067800" cy="4924425"/>
          </a:xfrm>
          <a:prstGeom prst="rect">
            <a:avLst/>
          </a:prstGeom>
        </p:spPr>
        <p:txBody>
          <a:bodyPr wrap="square">
            <a:spAutoFit/>
          </a:bodyPr>
          <a:lstStyle/>
          <a:p>
            <a:pPr algn="ctr">
              <a:buNone/>
            </a:pPr>
            <a:r>
              <a:rPr lang="en-US" sz="2600" b="1" dirty="0">
                <a:solidFill>
                  <a:srgbClr val="3333FF"/>
                </a:solidFill>
              </a:rPr>
              <a:t>Full </a:t>
            </a:r>
            <a:r>
              <a:rPr lang="en-US" sz="2600" b="1" dirty="0" smtClean="0">
                <a:solidFill>
                  <a:srgbClr val="3333FF"/>
                </a:solidFill>
              </a:rPr>
              <a:t>Pressure Ratio vs. Mixed Mode Cold Compressors </a:t>
            </a:r>
            <a:endParaRPr lang="en-US" sz="2600" b="1" dirty="0">
              <a:solidFill>
                <a:srgbClr val="3333FF"/>
              </a:solidFill>
            </a:endParaRPr>
          </a:p>
          <a:p>
            <a:pPr marL="285750" indent="-285750">
              <a:buFont typeface="Arial" pitchFamily="34" charset="0"/>
              <a:buChar char="•"/>
            </a:pPr>
            <a:r>
              <a:rPr lang="en-US" b="1" dirty="0" smtClean="0"/>
              <a:t>Full Pressure Ratio has demonstrated higher </a:t>
            </a:r>
            <a:r>
              <a:rPr lang="en-US" b="1" dirty="0" err="1"/>
              <a:t>l</a:t>
            </a:r>
            <a:r>
              <a:rPr lang="en-US" b="1" dirty="0" err="1" smtClean="0"/>
              <a:t>inac</a:t>
            </a:r>
            <a:r>
              <a:rPr lang="en-US" b="1" dirty="0" smtClean="0"/>
              <a:t> </a:t>
            </a:r>
            <a:r>
              <a:rPr lang="en-US" b="1" dirty="0"/>
              <a:t>pressure s</a:t>
            </a:r>
            <a:r>
              <a:rPr lang="en-US" b="1" dirty="0" smtClean="0"/>
              <a:t>tability </a:t>
            </a:r>
          </a:p>
          <a:p>
            <a:pPr marL="742950" lvl="1" indent="-285750">
              <a:buFont typeface="Arial" pitchFamily="34" charset="0"/>
              <a:buChar char="•"/>
            </a:pPr>
            <a:r>
              <a:rPr lang="en-US" dirty="0" smtClean="0">
                <a:solidFill>
                  <a:srgbClr val="3333FF"/>
                </a:solidFill>
              </a:rPr>
              <a:t>~ 0.1mbar pressure stability</a:t>
            </a:r>
          </a:p>
          <a:p>
            <a:pPr marL="742950" lvl="1" indent="-285750">
              <a:buFont typeface="Arial" pitchFamily="34" charset="0"/>
              <a:buChar char="•"/>
            </a:pPr>
            <a:r>
              <a:rPr lang="en-US" dirty="0">
                <a:solidFill>
                  <a:srgbClr val="3333FF"/>
                </a:solidFill>
              </a:rPr>
              <a:t>V</a:t>
            </a:r>
            <a:r>
              <a:rPr lang="en-US" dirty="0" smtClean="0">
                <a:solidFill>
                  <a:srgbClr val="3333FF"/>
                </a:solidFill>
              </a:rPr>
              <a:t>ery important operational consideration for CM technology vs. magnets</a:t>
            </a:r>
            <a:endParaRPr lang="en-US" dirty="0">
              <a:solidFill>
                <a:srgbClr val="3333FF"/>
              </a:solidFill>
            </a:endParaRPr>
          </a:p>
          <a:p>
            <a:pPr marL="285750" indent="-285750">
              <a:buFont typeface="Arial" pitchFamily="34" charset="0"/>
              <a:buChar char="•"/>
            </a:pPr>
            <a:r>
              <a:rPr lang="en-US" b="1" dirty="0" smtClean="0"/>
              <a:t>Faster turn around after a system trip (higher beam time availability)</a:t>
            </a:r>
          </a:p>
          <a:p>
            <a:pPr marL="285750" indent="-285750">
              <a:buFont typeface="Arial" pitchFamily="34" charset="0"/>
              <a:buChar char="•"/>
            </a:pPr>
            <a:r>
              <a:rPr lang="en-US" b="1" dirty="0" smtClean="0"/>
              <a:t>Lower cryogenic capital equipment cost</a:t>
            </a:r>
          </a:p>
          <a:p>
            <a:pPr marL="285750" indent="-285750">
              <a:buFont typeface="Arial" pitchFamily="34" charset="0"/>
              <a:buChar char="•"/>
            </a:pPr>
            <a:r>
              <a:rPr lang="en-US" b="1" dirty="0" smtClean="0"/>
              <a:t>Some what lower equipment foot print for Civil</a:t>
            </a:r>
            <a:endParaRPr lang="en-US" b="1" dirty="0"/>
          </a:p>
          <a:p>
            <a:pPr marL="285750" indent="-285750">
              <a:buFont typeface="Arial" pitchFamily="34" charset="0"/>
              <a:buChar char="•"/>
            </a:pPr>
            <a:r>
              <a:rPr lang="en-US" b="1" dirty="0"/>
              <a:t>~ Same Carnot </a:t>
            </a:r>
            <a:r>
              <a:rPr lang="en-US" b="1" dirty="0" smtClean="0"/>
              <a:t>Efficiency or slightly better</a:t>
            </a:r>
          </a:p>
          <a:p>
            <a:pPr marL="285750" indent="-285750">
              <a:buFont typeface="Arial" pitchFamily="34" charset="0"/>
              <a:buChar char="•"/>
            </a:pPr>
            <a:r>
              <a:rPr lang="en-US" b="1" dirty="0" err="1" smtClean="0"/>
              <a:t>JLab</a:t>
            </a:r>
            <a:r>
              <a:rPr lang="en-US" b="1" dirty="0" smtClean="0"/>
              <a:t> </a:t>
            </a:r>
            <a:r>
              <a:rPr lang="en-US" b="1" dirty="0" err="1" smtClean="0"/>
              <a:t>Ganni</a:t>
            </a:r>
            <a:r>
              <a:rPr lang="en-US" b="1" dirty="0" smtClean="0"/>
              <a:t> Cycle Floating Pressure technology is applicable to both process options</a:t>
            </a:r>
          </a:p>
          <a:p>
            <a:pPr marL="285750" indent="-285750">
              <a:buFont typeface="Arial" pitchFamily="34" charset="0"/>
              <a:buChar char="•"/>
            </a:pPr>
            <a:r>
              <a:rPr lang="en-US" b="1" dirty="0" smtClean="0"/>
              <a:t>Full cold compressors turn down limited to~70% of full capacity </a:t>
            </a:r>
            <a:r>
              <a:rPr lang="en-US" b="1" dirty="0" err="1" smtClean="0"/>
              <a:t>vs</a:t>
            </a:r>
            <a:r>
              <a:rPr lang="en-US" b="1" dirty="0" smtClean="0"/>
              <a:t> partial CC’s can turn down to ~35% of full capacity</a:t>
            </a:r>
            <a:endParaRPr lang="en-US" b="1" dirty="0"/>
          </a:p>
          <a:p>
            <a:pPr marL="285750" indent="-285750">
              <a:buFont typeface="Arial" pitchFamily="34" charset="0"/>
              <a:buChar char="•"/>
            </a:pPr>
            <a:r>
              <a:rPr lang="en-US" b="1" dirty="0" smtClean="0"/>
              <a:t>Full pressure ratio CC system has no </a:t>
            </a:r>
            <a:r>
              <a:rPr lang="en-US" b="1" dirty="0"/>
              <a:t>warm sub </a:t>
            </a:r>
            <a:r>
              <a:rPr lang="en-US" b="1" dirty="0" err="1" smtClean="0"/>
              <a:t>atmopspheric</a:t>
            </a:r>
            <a:r>
              <a:rPr lang="en-US" b="1" dirty="0" smtClean="0"/>
              <a:t> connections</a:t>
            </a:r>
          </a:p>
          <a:p>
            <a:pPr marL="742950" lvl="1" indent="-285750">
              <a:buFont typeface="Arial" pitchFamily="34" charset="0"/>
              <a:buChar char="•"/>
            </a:pPr>
            <a:r>
              <a:rPr lang="en-US" dirty="0" smtClean="0">
                <a:solidFill>
                  <a:srgbClr val="3333FF"/>
                </a:solidFill>
              </a:rPr>
              <a:t>Lower Contamination Issues</a:t>
            </a:r>
          </a:p>
          <a:p>
            <a:pPr marL="742950" lvl="1" indent="-285750">
              <a:buFont typeface="Arial" pitchFamily="34" charset="0"/>
              <a:buChar char="•"/>
            </a:pPr>
            <a:r>
              <a:rPr lang="en-US" dirty="0" smtClean="0">
                <a:solidFill>
                  <a:srgbClr val="3333FF"/>
                </a:solidFill>
              </a:rPr>
              <a:t>Higher </a:t>
            </a:r>
            <a:r>
              <a:rPr lang="en-US" dirty="0">
                <a:solidFill>
                  <a:srgbClr val="3333FF"/>
                </a:solidFill>
              </a:rPr>
              <a:t>reliability</a:t>
            </a:r>
          </a:p>
          <a:p>
            <a:endParaRPr lang="en-US" dirty="0"/>
          </a:p>
          <a:p>
            <a:endParaRPr lang="en-US" dirty="0"/>
          </a:p>
        </p:txBody>
      </p:sp>
    </p:spTree>
    <p:extLst>
      <p:ext uri="{BB962C8B-B14F-4D97-AF65-F5344CB8AC3E}">
        <p14:creationId xmlns:p14="http://schemas.microsoft.com/office/powerpoint/2010/main" val="1419496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304800"/>
            <a:ext cx="9144000" cy="1223963"/>
          </a:xfrm>
        </p:spPr>
        <p:txBody>
          <a:bodyPr/>
          <a:lstStyle/>
          <a:p>
            <a:pPr algn="ctr" eaLnBrk="1" hangingPunct="1"/>
            <a:r>
              <a:rPr lang="en-US" sz="2400" dirty="0" err="1" smtClean="0"/>
              <a:t>Ganni</a:t>
            </a:r>
            <a:r>
              <a:rPr lang="en-US" sz="2400" dirty="0" smtClean="0"/>
              <a:t> Process Cycle Technology Use So Far</a:t>
            </a:r>
            <a:br>
              <a:rPr lang="en-US" sz="2400" dirty="0" smtClean="0"/>
            </a:br>
            <a:r>
              <a:rPr lang="en-US" sz="1600" dirty="0" smtClean="0"/>
              <a:t>(Industry may already have more  worldwide)</a:t>
            </a:r>
          </a:p>
        </p:txBody>
      </p:sp>
      <p:sp>
        <p:nvSpPr>
          <p:cNvPr id="14339" name="Content Placeholder 2"/>
          <p:cNvSpPr>
            <a:spLocks noGrp="1"/>
          </p:cNvSpPr>
          <p:nvPr>
            <p:ph idx="1"/>
          </p:nvPr>
        </p:nvSpPr>
        <p:spPr>
          <a:xfrm>
            <a:off x="228600" y="533400"/>
            <a:ext cx="8770937" cy="5276850"/>
          </a:xfrm>
        </p:spPr>
        <p:txBody>
          <a:bodyPr/>
          <a:lstStyle/>
          <a:p>
            <a:pPr eaLnBrk="1" hangingPunct="1">
              <a:buFontTx/>
              <a:buNone/>
            </a:pPr>
            <a:r>
              <a:rPr lang="en-US" dirty="0" smtClean="0"/>
              <a:t>Existing Plant Conversions (</a:t>
            </a:r>
            <a:r>
              <a:rPr lang="en-US" sz="1800" dirty="0" smtClean="0"/>
              <a:t>Partial </a:t>
            </a:r>
            <a:r>
              <a:rPr lang="en-US" sz="1800" dirty="0" err="1" smtClean="0"/>
              <a:t>Ganni</a:t>
            </a:r>
            <a:r>
              <a:rPr lang="en-US" sz="1800" dirty="0" smtClean="0"/>
              <a:t> Cycle ,Floating Pressure )</a:t>
            </a:r>
          </a:p>
          <a:p>
            <a:pPr eaLnBrk="1" hangingPunct="1"/>
            <a:r>
              <a:rPr lang="en-US" sz="1800" dirty="0" smtClean="0">
                <a:solidFill>
                  <a:schemeClr val="accent2">
                    <a:lumMod val="75000"/>
                  </a:schemeClr>
                </a:solidFill>
              </a:rPr>
              <a:t>Jefferson Lab...all six refrigerators, 2K/4K, 200 to 4.6 kW Capacities</a:t>
            </a:r>
          </a:p>
          <a:p>
            <a:pPr eaLnBrk="1" hangingPunct="1"/>
            <a:r>
              <a:rPr lang="en-US" sz="1800" dirty="0" smtClean="0">
                <a:solidFill>
                  <a:schemeClr val="accent2">
                    <a:lumMod val="75000"/>
                  </a:schemeClr>
                </a:solidFill>
              </a:rPr>
              <a:t>Brookhaven RHIC ….Central Helium Liquefier</a:t>
            </a:r>
          </a:p>
          <a:p>
            <a:pPr eaLnBrk="1" hangingPunct="1"/>
            <a:r>
              <a:rPr lang="en-US" sz="1800" dirty="0" smtClean="0">
                <a:solidFill>
                  <a:schemeClr val="accent2">
                    <a:lumMod val="75000"/>
                  </a:schemeClr>
                </a:solidFill>
              </a:rPr>
              <a:t>Spallation Neutron Source (SNS)…Central Helium Liquefier, 2.3 kW @  2.1K</a:t>
            </a:r>
          </a:p>
          <a:p>
            <a:pPr eaLnBrk="1" hangingPunct="1"/>
            <a:r>
              <a:rPr lang="en-US" sz="1800" dirty="0" smtClean="0">
                <a:solidFill>
                  <a:schemeClr val="accent2">
                    <a:lumMod val="75000"/>
                  </a:schemeClr>
                </a:solidFill>
              </a:rPr>
              <a:t>Michigan State University….Cyclotron Test Facility</a:t>
            </a:r>
          </a:p>
          <a:p>
            <a:pPr eaLnBrk="1" hangingPunct="1"/>
            <a:r>
              <a:rPr lang="en-US" sz="1800" dirty="0" smtClean="0">
                <a:solidFill>
                  <a:schemeClr val="accent2">
                    <a:lumMod val="75000"/>
                  </a:schemeClr>
                </a:solidFill>
              </a:rPr>
              <a:t>NASA Johnson Space Center,  Environmental Test Chamber A,  twin 3.5 kW 20K refrigerators </a:t>
            </a:r>
          </a:p>
          <a:p>
            <a:pPr eaLnBrk="1" hangingPunct="1"/>
            <a:endParaRPr lang="en-US" sz="1200" dirty="0" smtClean="0"/>
          </a:p>
          <a:p>
            <a:pPr eaLnBrk="1" hangingPunct="1">
              <a:buFontTx/>
              <a:buNone/>
            </a:pPr>
            <a:r>
              <a:rPr lang="en-US" sz="2400" dirty="0" smtClean="0"/>
              <a:t> New Facilities Under Construction </a:t>
            </a:r>
            <a:r>
              <a:rPr lang="en-US" sz="1800" dirty="0" smtClean="0"/>
              <a:t>(Full Implementation of Cycle) </a:t>
            </a:r>
          </a:p>
          <a:p>
            <a:pPr eaLnBrk="1" hangingPunct="1"/>
            <a:r>
              <a:rPr lang="en-US" sz="1800" dirty="0" smtClean="0">
                <a:solidFill>
                  <a:schemeClr val="accent2">
                    <a:lumMod val="75000"/>
                  </a:schemeClr>
                </a:solidFill>
              </a:rPr>
              <a:t>Jefferson Lab 12 </a:t>
            </a:r>
            <a:r>
              <a:rPr lang="en-US" sz="1800" dirty="0" err="1" smtClean="0">
                <a:solidFill>
                  <a:schemeClr val="accent2">
                    <a:lumMod val="75000"/>
                  </a:schemeClr>
                </a:solidFill>
              </a:rPr>
              <a:t>GeV</a:t>
            </a:r>
            <a:r>
              <a:rPr lang="en-US" sz="1800" dirty="0" smtClean="0">
                <a:solidFill>
                  <a:schemeClr val="accent2">
                    <a:lumMod val="75000"/>
                  </a:schemeClr>
                </a:solidFill>
              </a:rPr>
              <a:t> Upgrade, 4.6 kW @ 2.1K (completed)</a:t>
            </a:r>
          </a:p>
          <a:p>
            <a:pPr eaLnBrk="1" hangingPunct="1"/>
            <a:r>
              <a:rPr lang="en-US" sz="1800" dirty="0" smtClean="0">
                <a:solidFill>
                  <a:schemeClr val="accent2">
                    <a:lumMod val="75000"/>
                  </a:schemeClr>
                </a:solidFill>
              </a:rPr>
              <a:t>Jefferson Lab’s 4kW End Station Refrigerator (ESR-2)</a:t>
            </a:r>
          </a:p>
          <a:p>
            <a:pPr eaLnBrk="1" hangingPunct="1"/>
            <a:r>
              <a:rPr lang="en-US" sz="1800" dirty="0" smtClean="0">
                <a:solidFill>
                  <a:schemeClr val="accent2">
                    <a:lumMod val="75000"/>
                  </a:schemeClr>
                </a:solidFill>
              </a:rPr>
              <a:t>NASA JSC Houston, James Webb Telescope Test Facility,  12.5 kW @ 20K (completed)</a:t>
            </a:r>
            <a:endParaRPr lang="en-US" sz="1800" dirty="0" smtClean="0">
              <a:solidFill>
                <a:srgbClr val="3333FF"/>
              </a:solidFill>
            </a:endParaRPr>
          </a:p>
          <a:p>
            <a:pPr eaLnBrk="1" hangingPunct="1"/>
            <a:r>
              <a:rPr lang="en-US" sz="1800" dirty="0" smtClean="0">
                <a:solidFill>
                  <a:schemeClr val="accent2">
                    <a:lumMod val="75000"/>
                  </a:schemeClr>
                </a:solidFill>
              </a:rPr>
              <a:t>MSU FRIB,  2.4kW@2k, 3kW@4K, 12.2kW@38K, 3.2 g/s 4K liquefaction</a:t>
            </a:r>
          </a:p>
          <a:p>
            <a:pPr eaLnBrk="1" hangingPunct="1">
              <a:buFont typeface="Courier New" pitchFamily="49" charset="0"/>
              <a:buChar char="o"/>
            </a:pPr>
            <a:endParaRPr lang="en-US" sz="1800" dirty="0" smtClean="0">
              <a:solidFill>
                <a:srgbClr val="3333FF"/>
              </a:solidFill>
            </a:endParaRPr>
          </a:p>
          <a:p>
            <a:pPr eaLnBrk="1" hangingPunct="1">
              <a:buFontTx/>
              <a:buNone/>
            </a:pPr>
            <a:endParaRPr lang="en-US" sz="1800" dirty="0" smtClean="0">
              <a:solidFill>
                <a:srgbClr val="FFFF00"/>
              </a:solidFill>
            </a:endParaRPr>
          </a:p>
          <a:p>
            <a:pPr lvl="1" eaLnBrk="1" hangingPunct="1"/>
            <a:endParaRPr lang="en-US" sz="1400" dirty="0" smtClean="0">
              <a:solidFill>
                <a:srgbClr val="FFFF00"/>
              </a:solidFill>
            </a:endParaRPr>
          </a:p>
          <a:p>
            <a:pPr eaLnBrk="1" hangingPunct="1"/>
            <a:endParaRPr lang="en-US" sz="2400"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
        <p:nvSpPr>
          <p:cNvPr id="14340"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sz="1400" smtClean="0">
                <a:solidFill>
                  <a:schemeClr val="tx1"/>
                </a:solidFill>
              </a:rPr>
              <a:t>  </a:t>
            </a:r>
          </a:p>
        </p:txBody>
      </p:sp>
    </p:spTree>
    <p:extLst>
      <p:ext uri="{BB962C8B-B14F-4D97-AF65-F5344CB8AC3E}">
        <p14:creationId xmlns:p14="http://schemas.microsoft.com/office/powerpoint/2010/main" val="17027371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685800"/>
            <a:ext cx="8534400" cy="838200"/>
          </a:xfrm>
        </p:spPr>
        <p:txBody>
          <a:bodyPr/>
          <a:lstStyle/>
          <a:p>
            <a:r>
              <a:rPr lang="en-US" sz="2400" dirty="0" smtClean="0"/>
              <a:t>Performance</a:t>
            </a:r>
          </a:p>
          <a:p>
            <a:pPr lvl="1"/>
            <a:r>
              <a:rPr lang="en-US" sz="2000" dirty="0" smtClean="0">
                <a:solidFill>
                  <a:srgbClr val="0000CC"/>
                </a:solidFill>
              </a:rPr>
              <a:t>Essentially constant efficiency down to ~1/3 of max. 20K load!</a:t>
            </a:r>
            <a:endParaRPr lang="en-US" sz="2000" dirty="0">
              <a:solidFill>
                <a:srgbClr val="0000CC"/>
              </a:solidFill>
            </a:endParaRPr>
          </a:p>
        </p:txBody>
      </p:sp>
      <p:sp>
        <p:nvSpPr>
          <p:cNvPr id="3" name="Title 2"/>
          <p:cNvSpPr>
            <a:spLocks noGrp="1"/>
          </p:cNvSpPr>
          <p:nvPr>
            <p:ph type="title"/>
          </p:nvPr>
        </p:nvSpPr>
        <p:spPr/>
        <p:txBody>
          <a:bodyPr/>
          <a:lstStyle/>
          <a:p>
            <a:r>
              <a:rPr lang="en-US" b="1" dirty="0"/>
              <a:t>Commissioning of </a:t>
            </a:r>
            <a:r>
              <a:rPr lang="en-US" b="1" dirty="0" smtClean="0"/>
              <a:t>NASA CBX-3</a:t>
            </a:r>
            <a:endParaRPr lang="en-US" b="1" dirty="0"/>
          </a:p>
        </p:txBody>
      </p:sp>
      <p:grpSp>
        <p:nvGrpSpPr>
          <p:cNvPr id="4" name="Group 18"/>
          <p:cNvGrpSpPr/>
          <p:nvPr/>
        </p:nvGrpSpPr>
        <p:grpSpPr>
          <a:xfrm>
            <a:off x="457200" y="1524000"/>
            <a:ext cx="6270960" cy="4343400"/>
            <a:chOff x="1600200" y="2133600"/>
            <a:chExt cx="6270960" cy="4343400"/>
          </a:xfrm>
        </p:grpSpPr>
        <p:pic>
          <p:nvPicPr>
            <p:cNvPr id="440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2133600"/>
              <a:ext cx="5634462"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Brace 5"/>
            <p:cNvSpPr/>
            <p:nvPr/>
          </p:nvSpPr>
          <p:spPr>
            <a:xfrm>
              <a:off x="2620978" y="3041964"/>
              <a:ext cx="131275" cy="1806167"/>
            </a:xfrm>
            <a:prstGeom prst="leftBrace">
              <a:avLst>
                <a:gd name="adj1" fmla="val 8333"/>
                <a:gd name="adj2" fmla="val 49749"/>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p:cNvSpPr/>
            <p:nvPr/>
          </p:nvSpPr>
          <p:spPr>
            <a:xfrm>
              <a:off x="6953061" y="5228376"/>
              <a:ext cx="117695" cy="190123"/>
            </a:xfrm>
            <a:prstGeom prst="rightBrac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7040483" y="5179997"/>
              <a:ext cx="830677" cy="307777"/>
            </a:xfrm>
            <a:prstGeom prst="rect">
              <a:avLst/>
            </a:prstGeom>
            <a:noFill/>
          </p:spPr>
          <p:txBody>
            <a:bodyPr wrap="none" rtlCol="0">
              <a:spAutoFit/>
            </a:bodyPr>
            <a:lstStyle/>
            <a:p>
              <a:r>
                <a:rPr lang="en-US" sz="1400" dirty="0" smtClean="0"/>
                <a:t>Note (1)</a:t>
              </a:r>
              <a:endParaRPr lang="en-US" sz="1400" dirty="0"/>
            </a:p>
          </p:txBody>
        </p:sp>
        <p:sp>
          <p:nvSpPr>
            <p:cNvPr id="10" name="TextBox 9"/>
            <p:cNvSpPr txBox="1"/>
            <p:nvPr/>
          </p:nvSpPr>
          <p:spPr>
            <a:xfrm rot="16200000">
              <a:off x="2098338" y="3791158"/>
              <a:ext cx="830677" cy="307777"/>
            </a:xfrm>
            <a:prstGeom prst="rect">
              <a:avLst/>
            </a:prstGeom>
            <a:noFill/>
          </p:spPr>
          <p:txBody>
            <a:bodyPr wrap="none" rtlCol="0">
              <a:spAutoFit/>
            </a:bodyPr>
            <a:lstStyle/>
            <a:p>
              <a:r>
                <a:rPr lang="en-US" sz="1400" dirty="0" smtClean="0"/>
                <a:t>Note (2)</a:t>
              </a:r>
              <a:endParaRPr lang="en-US" sz="1400" dirty="0"/>
            </a:p>
          </p:txBody>
        </p:sp>
      </p:grpSp>
      <p:sp>
        <p:nvSpPr>
          <p:cNvPr id="20" name="TextBox 19"/>
          <p:cNvSpPr txBox="1"/>
          <p:nvPr/>
        </p:nvSpPr>
        <p:spPr>
          <a:xfrm>
            <a:off x="5810061" y="2319784"/>
            <a:ext cx="3380150" cy="2031325"/>
          </a:xfrm>
          <a:prstGeom prst="rect">
            <a:avLst/>
          </a:prstGeom>
          <a:noFill/>
        </p:spPr>
        <p:txBody>
          <a:bodyPr wrap="square" rtlCol="0">
            <a:spAutoFit/>
          </a:bodyPr>
          <a:lstStyle/>
          <a:p>
            <a:pPr algn="l"/>
            <a:r>
              <a:rPr lang="en-US" sz="1400" dirty="0" smtClean="0"/>
              <a:t>Note(1) – Offset due to actual expander efficiency higher than minimum required by refrigerator specification (so as not to restrict competition).</a:t>
            </a:r>
          </a:p>
          <a:p>
            <a:endParaRPr lang="en-US" sz="1400" dirty="0" smtClean="0"/>
          </a:p>
          <a:p>
            <a:pPr algn="l"/>
            <a:r>
              <a:rPr lang="en-US" sz="1400" dirty="0" smtClean="0"/>
              <a:t>Note(2) – Increased offset due to using the slide valve at low loads during commissioning (which is more efficient) than adding heat.</a:t>
            </a:r>
            <a:endParaRPr lang="en-US" sz="1400" dirty="0"/>
          </a:p>
        </p:txBody>
      </p:sp>
    </p:spTree>
    <p:extLst>
      <p:ext uri="{BB962C8B-B14F-4D97-AF65-F5344CB8AC3E}">
        <p14:creationId xmlns:p14="http://schemas.microsoft.com/office/powerpoint/2010/main" val="5199791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144000" cy="715962"/>
          </a:xfrm>
        </p:spPr>
        <p:txBody>
          <a:bodyPr/>
          <a:lstStyle/>
          <a:p>
            <a:r>
              <a:rPr lang="en-US" sz="2800" dirty="0" smtClean="0"/>
              <a:t>Full Pressure Ratio Pump Down Time and Stability</a:t>
            </a:r>
            <a:endParaRPr lang="en-US" sz="2800" dirty="0"/>
          </a:p>
        </p:txBody>
      </p:sp>
      <p:sp>
        <p:nvSpPr>
          <p:cNvPr id="4" name="Slide Number Placeholder 3"/>
          <p:cNvSpPr>
            <a:spLocks noGrp="1"/>
          </p:cNvSpPr>
          <p:nvPr>
            <p:ph type="sldNum" sz="quarter" idx="10"/>
          </p:nvPr>
        </p:nvSpPr>
        <p:spPr>
          <a:xfrm>
            <a:off x="7543800" y="5867400"/>
            <a:ext cx="1096963" cy="328612"/>
          </a:xfrm>
          <a:prstGeom prst="rect">
            <a:avLst/>
          </a:prstGeom>
        </p:spPr>
        <p:txBody>
          <a:bodyPr/>
          <a:lstStyle/>
          <a:p>
            <a:pPr>
              <a:defRPr/>
            </a:pPr>
            <a:r>
              <a:rPr lang="en-US" smtClean="0"/>
              <a:t>Page </a:t>
            </a:r>
            <a:fld id="{349824D2-B47D-4092-8C93-9B69D77A88BE}" type="slidenum">
              <a:rPr lang="en-US" smtClean="0"/>
              <a:pPr>
                <a:defRPr/>
              </a:pPr>
              <a:t>18</a:t>
            </a:fld>
            <a:endParaRPr lang="en-US" dirty="0"/>
          </a:p>
        </p:txBody>
      </p:sp>
      <p:pic>
        <p:nvPicPr>
          <p:cNvPr id="26625" name="Picture 1" descr="C:\Users\arenius\Desktop\LINAC Pumpdown 1.png"/>
          <p:cNvPicPr>
            <a:picLocks noChangeAspect="1" noChangeArrowheads="1"/>
          </p:cNvPicPr>
          <p:nvPr/>
        </p:nvPicPr>
        <p:blipFill>
          <a:blip r:embed="rId2" cstate="print"/>
          <a:srcRect/>
          <a:stretch>
            <a:fillRect/>
          </a:stretch>
        </p:blipFill>
        <p:spPr bwMode="auto">
          <a:xfrm>
            <a:off x="685800" y="762000"/>
            <a:ext cx="7620000" cy="523844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543800" cy="533400"/>
          </a:xfrm>
        </p:spPr>
        <p:txBody>
          <a:bodyPr/>
          <a:lstStyle/>
          <a:p>
            <a:pPr algn="ctr"/>
            <a:r>
              <a:rPr lang="en-US" dirty="0" err="1" smtClean="0"/>
              <a:t>Linac</a:t>
            </a:r>
            <a:r>
              <a:rPr lang="en-US" dirty="0" smtClean="0"/>
              <a:t> Pressure Stability</a:t>
            </a:r>
            <a:endParaRPr lang="en-US" dirty="0"/>
          </a:p>
        </p:txBody>
      </p:sp>
      <p:sp>
        <p:nvSpPr>
          <p:cNvPr id="4" name="Slide Number Placeholder 3"/>
          <p:cNvSpPr>
            <a:spLocks noGrp="1"/>
          </p:cNvSpPr>
          <p:nvPr>
            <p:ph type="sldNum" sz="quarter" idx="10"/>
          </p:nvPr>
        </p:nvSpPr>
        <p:spPr>
          <a:xfrm>
            <a:off x="7543800" y="5867400"/>
            <a:ext cx="1096963" cy="328612"/>
          </a:xfrm>
          <a:prstGeom prst="rect">
            <a:avLst/>
          </a:prstGeom>
        </p:spPr>
        <p:txBody>
          <a:bodyPr/>
          <a:lstStyle/>
          <a:p>
            <a:pPr>
              <a:defRPr/>
            </a:pPr>
            <a:r>
              <a:rPr lang="en-US" smtClean="0"/>
              <a:t>Page </a:t>
            </a:r>
            <a:fld id="{349824D2-B47D-4092-8C93-9B69D77A88BE}" type="slidenum">
              <a:rPr lang="en-US" smtClean="0"/>
              <a:pPr>
                <a:defRPr/>
              </a:pPr>
              <a:t>19</a:t>
            </a:fld>
            <a:endParaRPr lang="en-US" dirty="0"/>
          </a:p>
        </p:txBody>
      </p:sp>
      <p:pic>
        <p:nvPicPr>
          <p:cNvPr id="6146" name="Picture 2" descr="D:\Ref_Mat\NGLS\JLab_2K_Pressure-Stabil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2" y="1509712"/>
            <a:ext cx="8791575" cy="3838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649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Text Placeholder 2"/>
          <p:cNvSpPr>
            <a:spLocks noGrp="1"/>
          </p:cNvSpPr>
          <p:nvPr>
            <p:ph type="body" sz="half" idx="1"/>
          </p:nvPr>
        </p:nvSpPr>
        <p:spPr>
          <a:xfrm>
            <a:off x="990600" y="1371600"/>
            <a:ext cx="8153400" cy="3657600"/>
          </a:xfrm>
        </p:spPr>
        <p:txBody>
          <a:bodyPr>
            <a:normAutofit/>
          </a:bodyPr>
          <a:lstStyle/>
          <a:p>
            <a:r>
              <a:rPr lang="en-US" dirty="0" smtClean="0"/>
              <a:t>Typical Cryogenic Plant Overview</a:t>
            </a:r>
          </a:p>
          <a:p>
            <a:r>
              <a:rPr lang="en-US" dirty="0" smtClean="0"/>
              <a:t>What  Are the Subsystems</a:t>
            </a:r>
          </a:p>
          <a:p>
            <a:r>
              <a:rPr lang="en-US" dirty="0" smtClean="0"/>
              <a:t>Subsystem Specification Development</a:t>
            </a:r>
          </a:p>
          <a:p>
            <a:r>
              <a:rPr lang="en-US" dirty="0" smtClean="0"/>
              <a:t>Sequence of Cryogenic Plant Subsystems </a:t>
            </a:r>
          </a:p>
          <a:p>
            <a:r>
              <a:rPr lang="en-US" dirty="0" smtClean="0"/>
              <a:t>Integrative Design Coordination (SRF/Civil)</a:t>
            </a:r>
          </a:p>
          <a:p>
            <a:r>
              <a:rPr lang="en-US" dirty="0" smtClean="0"/>
              <a:t>Plant Requirements Determination</a:t>
            </a:r>
          </a:p>
          <a:p>
            <a:r>
              <a:rPr lang="en-US" dirty="0" smtClean="0"/>
              <a:t>Requirements for Civil Construction Estimation</a:t>
            </a:r>
          </a:p>
          <a:p>
            <a:r>
              <a:rPr lang="en-US" dirty="0" smtClean="0"/>
              <a:t>Summary</a:t>
            </a:r>
          </a:p>
          <a:p>
            <a:endParaRPr lang="en-US" dirty="0" smtClean="0"/>
          </a:p>
          <a:p>
            <a:endParaRPr lang="en-US" dirty="0" smtClean="0"/>
          </a:p>
          <a:p>
            <a:endParaRPr lang="en-US" dirty="0" smtClean="0"/>
          </a:p>
          <a:p>
            <a:pPr>
              <a:buNone/>
            </a:pPr>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a:xfrm>
            <a:off x="8047037" y="5867400"/>
            <a:ext cx="1096963" cy="328612"/>
          </a:xfrm>
          <a:prstGeom prst="rect">
            <a:avLst/>
          </a:prstGeom>
        </p:spPr>
        <p:txBody>
          <a:bodyPr/>
          <a:lstStyle/>
          <a:p>
            <a:pPr>
              <a:defRPr/>
            </a:pPr>
            <a:r>
              <a:rPr lang="en-US" dirty="0" smtClean="0"/>
              <a:t>Page </a:t>
            </a:r>
            <a:fld id="{349824D2-B47D-4092-8C93-9B69D77A88BE}"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543800" cy="533400"/>
          </a:xfrm>
        </p:spPr>
        <p:txBody>
          <a:bodyPr/>
          <a:lstStyle/>
          <a:p>
            <a:pPr algn="ctr"/>
            <a:r>
              <a:rPr lang="en-US" dirty="0" smtClean="0"/>
              <a:t>Operating Temperature Choice</a:t>
            </a:r>
            <a:endParaRPr lang="en-US" dirty="0"/>
          </a:p>
        </p:txBody>
      </p:sp>
      <p:sp>
        <p:nvSpPr>
          <p:cNvPr id="4" name="Slide Number Placeholder 3"/>
          <p:cNvSpPr>
            <a:spLocks noGrp="1"/>
          </p:cNvSpPr>
          <p:nvPr>
            <p:ph type="sldNum" sz="quarter" idx="10"/>
          </p:nvPr>
        </p:nvSpPr>
        <p:spPr>
          <a:xfrm>
            <a:off x="7543800" y="5867400"/>
            <a:ext cx="1096963" cy="328612"/>
          </a:xfrm>
          <a:prstGeom prst="rect">
            <a:avLst/>
          </a:prstGeom>
        </p:spPr>
        <p:txBody>
          <a:bodyPr/>
          <a:lstStyle/>
          <a:p>
            <a:pPr>
              <a:defRPr/>
            </a:pPr>
            <a:r>
              <a:rPr lang="en-US" smtClean="0">
                <a:solidFill>
                  <a:srgbClr val="000000"/>
                </a:solidFill>
              </a:rPr>
              <a:t>Page </a:t>
            </a:r>
            <a:fld id="{349824D2-B47D-4092-8C93-9B69D77A88BE}" type="slidenum">
              <a:rPr lang="en-US" smtClean="0">
                <a:solidFill>
                  <a:srgbClr val="000000"/>
                </a:solidFill>
              </a:rPr>
              <a:pPr>
                <a:defRPr/>
              </a:pPr>
              <a:t>20</a:t>
            </a:fld>
            <a:endParaRPr lang="en-US" dirty="0">
              <a:solidFill>
                <a:srgbClr val="000000"/>
              </a:solidFill>
            </a:endParaRPr>
          </a:p>
        </p:txBody>
      </p:sp>
      <p:sp>
        <p:nvSpPr>
          <p:cNvPr id="3" name="Rectangle 2"/>
          <p:cNvSpPr/>
          <p:nvPr/>
        </p:nvSpPr>
        <p:spPr>
          <a:xfrm>
            <a:off x="685800" y="685800"/>
            <a:ext cx="7848600" cy="4401205"/>
          </a:xfrm>
          <a:prstGeom prst="rect">
            <a:avLst/>
          </a:prstGeom>
        </p:spPr>
        <p:txBody>
          <a:bodyPr wrap="square">
            <a:spAutoFit/>
          </a:bodyPr>
          <a:lstStyle/>
          <a:p>
            <a:pPr algn="ctr">
              <a:buNone/>
            </a:pPr>
            <a:r>
              <a:rPr lang="en-US" sz="2800" b="1" dirty="0" smtClean="0"/>
              <a:t>1.8K  </a:t>
            </a:r>
            <a:r>
              <a:rPr lang="en-US" sz="2800" b="1" dirty="0" err="1"/>
              <a:t>v</a:t>
            </a:r>
            <a:r>
              <a:rPr lang="en-US" sz="2800" b="1" dirty="0" err="1" smtClean="0"/>
              <a:t>s</a:t>
            </a:r>
            <a:r>
              <a:rPr lang="en-US" sz="2800" b="1" dirty="0" smtClean="0"/>
              <a:t> 2.05K  Temperature Choice from Cryogenic Point of view</a:t>
            </a:r>
          </a:p>
          <a:p>
            <a:pPr algn="ctr">
              <a:buNone/>
            </a:pPr>
            <a:endParaRPr lang="en-US" sz="2600" b="1" dirty="0">
              <a:solidFill>
                <a:schemeClr val="accent1"/>
              </a:solidFill>
            </a:endParaRPr>
          </a:p>
          <a:p>
            <a:pPr marL="285750" indent="-285750">
              <a:buFont typeface="Arial" pitchFamily="34" charset="0"/>
              <a:buChar char="•"/>
            </a:pPr>
            <a:r>
              <a:rPr lang="en-US" dirty="0" smtClean="0"/>
              <a:t>Carnot power is 14% higher (Just for the temperature effect)</a:t>
            </a:r>
            <a:endParaRPr lang="en-US" dirty="0"/>
          </a:p>
          <a:p>
            <a:pPr marL="285750" indent="-285750">
              <a:buFont typeface="Arial" pitchFamily="34" charset="0"/>
              <a:buChar char="•"/>
            </a:pPr>
            <a:r>
              <a:rPr lang="en-US" dirty="0" smtClean="0"/>
              <a:t>Higher pressure ratio leads to lower Carnot Efficiency</a:t>
            </a:r>
          </a:p>
          <a:p>
            <a:pPr lvl="1"/>
            <a:r>
              <a:rPr lang="en-US" dirty="0" smtClean="0"/>
              <a:t>Net effect ~ 20% higher wall plug power per unit </a:t>
            </a:r>
            <a:r>
              <a:rPr lang="en-US" dirty="0" err="1" smtClean="0"/>
              <a:t>cryo</a:t>
            </a:r>
            <a:r>
              <a:rPr lang="en-US" dirty="0" smtClean="0"/>
              <a:t> load (W/W)</a:t>
            </a:r>
          </a:p>
          <a:p>
            <a:pPr lvl="1"/>
            <a:r>
              <a:rPr lang="en-US" dirty="0"/>
              <a:t>The first cost </a:t>
            </a:r>
            <a:r>
              <a:rPr lang="en-US" dirty="0" smtClean="0"/>
              <a:t>~20-30% (</a:t>
            </a:r>
            <a:r>
              <a:rPr lang="en-US" dirty="0"/>
              <a:t>W/W</a:t>
            </a:r>
            <a:r>
              <a:rPr lang="en-US" dirty="0" smtClean="0"/>
              <a:t>)</a:t>
            </a:r>
            <a:endParaRPr lang="en-US" dirty="0"/>
          </a:p>
          <a:p>
            <a:pPr marL="285750" indent="-285750">
              <a:buFont typeface="Arial" pitchFamily="34" charset="0"/>
              <a:buChar char="•"/>
            </a:pPr>
            <a:r>
              <a:rPr lang="en-US" dirty="0" smtClean="0"/>
              <a:t>No operating complete cold compressor option exists today (for a pressure ratio of 80); May need 6 stage cold compression process. Some developmental time will be required </a:t>
            </a:r>
          </a:p>
          <a:p>
            <a:pPr marL="285750" indent="-285750">
              <a:buFont typeface="Arial" pitchFamily="34" charset="0"/>
              <a:buChar char="•"/>
            </a:pPr>
            <a:r>
              <a:rPr lang="en-US" dirty="0" smtClean="0"/>
              <a:t>Need more building/ civil space for a given capacity</a:t>
            </a:r>
          </a:p>
          <a:p>
            <a:endParaRPr lang="en-US" dirty="0"/>
          </a:p>
          <a:p>
            <a:endParaRPr lang="en-US" dirty="0"/>
          </a:p>
        </p:txBody>
      </p:sp>
    </p:spTree>
    <p:extLst>
      <p:ext uri="{BB962C8B-B14F-4D97-AF65-F5344CB8AC3E}">
        <p14:creationId xmlns:p14="http://schemas.microsoft.com/office/powerpoint/2010/main" val="1684073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8229600" cy="715962"/>
          </a:xfrm>
        </p:spPr>
        <p:txBody>
          <a:bodyPr/>
          <a:lstStyle/>
          <a:p>
            <a:r>
              <a:rPr lang="en-US" dirty="0" smtClean="0"/>
              <a:t>Subsystem Suppliers</a:t>
            </a:r>
            <a:endParaRPr lang="en-US" dirty="0"/>
          </a:p>
        </p:txBody>
      </p:sp>
      <p:sp>
        <p:nvSpPr>
          <p:cNvPr id="6" name="Content Placeholder 5"/>
          <p:cNvSpPr>
            <a:spLocks noGrp="1"/>
          </p:cNvSpPr>
          <p:nvPr>
            <p:ph type="body" sz="half" idx="1"/>
          </p:nvPr>
        </p:nvSpPr>
        <p:spPr>
          <a:xfrm>
            <a:off x="381000" y="914400"/>
            <a:ext cx="8229600" cy="4867275"/>
          </a:xfrm>
        </p:spPr>
        <p:txBody>
          <a:bodyPr>
            <a:normAutofit fontScale="85000" lnSpcReduction="10000"/>
          </a:bodyPr>
          <a:lstStyle/>
          <a:p>
            <a:r>
              <a:rPr lang="en-US" dirty="0" smtClean="0"/>
              <a:t>Subsystems come from a wide variety of suppliers based on purchase specifications or designs provided by an integration engineering team </a:t>
            </a:r>
          </a:p>
          <a:p>
            <a:r>
              <a:rPr lang="en-US" dirty="0" smtClean="0"/>
              <a:t> The integration design and procurement may be provided by one of the major subsystem providers (turn key) but recent projects indicate that equipment pass through and risk costs appear to be very large in N. America….lack of subsystem partnership infrastructure, </a:t>
            </a:r>
            <a:r>
              <a:rPr lang="en-US" dirty="0" err="1" smtClean="0"/>
              <a:t>JLab</a:t>
            </a:r>
            <a:r>
              <a:rPr lang="en-US" dirty="0" smtClean="0"/>
              <a:t> integration engineering reduced FRIB from $74M (mixed mode CCs) to $32M for refrigerator system (Full CC pressure ratio)</a:t>
            </a:r>
          </a:p>
          <a:p>
            <a:r>
              <a:rPr lang="en-US" dirty="0" smtClean="0"/>
              <a:t> Some subsystems do not have multiple or no vendor sources /designs (Helium gas purifiers, guard vacuum systems, etc.) Viewed as high risk and/or new designs by industry, pass through costs appear to be 100%+ additive</a:t>
            </a:r>
          </a:p>
          <a:p>
            <a:r>
              <a:rPr lang="en-US" dirty="0" smtClean="0"/>
              <a:t>Many of the technologies used in the plant may not be included in the core technology of  a single supplier</a:t>
            </a:r>
          </a:p>
          <a:p>
            <a:endParaRPr lang="en-US"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5962"/>
          </a:xfrm>
        </p:spPr>
        <p:txBody>
          <a:bodyPr>
            <a:normAutofit/>
          </a:bodyPr>
          <a:lstStyle/>
          <a:p>
            <a:r>
              <a:rPr lang="en-US" dirty="0" smtClean="0"/>
              <a:t>Integrative Engineering Design Standards</a:t>
            </a:r>
            <a:endParaRPr lang="en-US" dirty="0"/>
          </a:p>
        </p:txBody>
      </p:sp>
      <p:sp>
        <p:nvSpPr>
          <p:cNvPr id="3" name="Content Placeholder 2"/>
          <p:cNvSpPr>
            <a:spLocks noGrp="1"/>
          </p:cNvSpPr>
          <p:nvPr>
            <p:ph type="body" sz="half" idx="1"/>
          </p:nvPr>
        </p:nvSpPr>
        <p:spPr>
          <a:xfrm>
            <a:off x="0" y="914400"/>
            <a:ext cx="9144000" cy="4867275"/>
          </a:xfrm>
        </p:spPr>
        <p:txBody>
          <a:bodyPr/>
          <a:lstStyle/>
          <a:p>
            <a:r>
              <a:rPr lang="en-US" dirty="0" smtClean="0"/>
              <a:t>Importance of very early Civil/Cryogenics to control costs</a:t>
            </a:r>
          </a:p>
          <a:p>
            <a:r>
              <a:rPr lang="en-US" dirty="0" smtClean="0"/>
              <a:t>Engineering design standards and units</a:t>
            </a:r>
          </a:p>
          <a:p>
            <a:pPr lvl="1">
              <a:buNone/>
            </a:pPr>
            <a:r>
              <a:rPr lang="en-US" dirty="0" smtClean="0"/>
              <a:t> </a:t>
            </a:r>
            <a:r>
              <a:rPr lang="en-US" dirty="0" smtClean="0">
                <a:solidFill>
                  <a:schemeClr val="accent1">
                    <a:lumMod val="75000"/>
                  </a:schemeClr>
                </a:solidFill>
              </a:rPr>
              <a:t>Ex: ASME, 10CFR851, NEMA, ISA, etc. through out the project</a:t>
            </a:r>
          </a:p>
          <a:p>
            <a:r>
              <a:rPr lang="en-US" dirty="0" smtClean="0"/>
              <a:t>System documentation….design symbols, device tag identification standards and assignment allocation..ISA, etc.</a:t>
            </a:r>
          </a:p>
          <a:p>
            <a:r>
              <a:rPr lang="en-US" dirty="0" smtClean="0"/>
              <a:t>Engineering and Change Control Documentation </a:t>
            </a:r>
          </a:p>
          <a:p>
            <a:pPr>
              <a:buNone/>
            </a:pPr>
            <a:r>
              <a:rPr lang="en-US" dirty="0" smtClean="0">
                <a:solidFill>
                  <a:schemeClr val="accent1">
                    <a:lumMod val="75000"/>
                  </a:schemeClr>
                </a:solidFill>
              </a:rPr>
              <a:t>   Ex: DRD /DSD/ICD (design  requirements/solution documents) </a:t>
            </a:r>
            <a:endParaRPr lang="en-US" dirty="0" smtClean="0"/>
          </a:p>
          <a:p>
            <a:r>
              <a:rPr lang="en-US" dirty="0" smtClean="0"/>
              <a:t>Control hardware and software that is compatible with existing support organizations</a:t>
            </a:r>
          </a:p>
          <a:p>
            <a:endParaRPr lang="en-US" dirty="0" smtClean="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5962"/>
          </a:xfrm>
        </p:spPr>
        <p:txBody>
          <a:bodyPr>
            <a:normAutofit/>
          </a:bodyPr>
          <a:lstStyle/>
          <a:p>
            <a:r>
              <a:rPr lang="en-US" dirty="0" smtClean="0"/>
              <a:t>Sequence of Engineering Design/Procurement</a:t>
            </a:r>
            <a:endParaRPr lang="en-US" dirty="0"/>
          </a:p>
        </p:txBody>
      </p:sp>
      <p:sp>
        <p:nvSpPr>
          <p:cNvPr id="3" name="Content Placeholder 2"/>
          <p:cNvSpPr>
            <a:spLocks noGrp="1"/>
          </p:cNvSpPr>
          <p:nvPr>
            <p:ph type="body" sz="half" idx="1"/>
          </p:nvPr>
        </p:nvSpPr>
        <p:spPr>
          <a:xfrm>
            <a:off x="0" y="762000"/>
            <a:ext cx="8915400" cy="4867275"/>
          </a:xfrm>
        </p:spPr>
        <p:txBody>
          <a:bodyPr>
            <a:normAutofit fontScale="92500" lnSpcReduction="20000"/>
          </a:bodyPr>
          <a:lstStyle/>
          <a:p>
            <a:r>
              <a:rPr lang="en-US" dirty="0" smtClean="0"/>
              <a:t>SRF Coordination of Loads, Operational Modes, Distribution</a:t>
            </a:r>
          </a:p>
          <a:p>
            <a:r>
              <a:rPr lang="en-US" dirty="0" smtClean="0"/>
              <a:t>Budgetary Civil Determination and Coordination</a:t>
            </a:r>
          </a:p>
          <a:p>
            <a:r>
              <a:rPr lang="en-US" dirty="0" smtClean="0"/>
              <a:t>Process Engineering Cycle Design</a:t>
            </a:r>
          </a:p>
          <a:p>
            <a:r>
              <a:rPr lang="en-US" dirty="0" smtClean="0"/>
              <a:t>4.5K Cold Box (longest delivery, milestone progress)</a:t>
            </a:r>
          </a:p>
          <a:p>
            <a:r>
              <a:rPr lang="en-US" dirty="0" smtClean="0"/>
              <a:t>Civil Design Verification</a:t>
            </a:r>
          </a:p>
          <a:p>
            <a:r>
              <a:rPr lang="en-US" dirty="0" smtClean="0"/>
              <a:t>Warm Helium Compressors (2</a:t>
            </a:r>
            <a:r>
              <a:rPr lang="en-US" baseline="30000" dirty="0" smtClean="0"/>
              <a:t>nd</a:t>
            </a:r>
            <a:r>
              <a:rPr lang="en-US" dirty="0" smtClean="0"/>
              <a:t> longest delivery)</a:t>
            </a:r>
          </a:p>
          <a:p>
            <a:r>
              <a:rPr lang="en-US" dirty="0" smtClean="0"/>
              <a:t>2K or 1.8K Cold Box w/ cold compressors</a:t>
            </a:r>
          </a:p>
          <a:p>
            <a:r>
              <a:rPr lang="en-US" dirty="0" smtClean="0"/>
              <a:t>Purification</a:t>
            </a:r>
          </a:p>
          <a:p>
            <a:r>
              <a:rPr lang="en-US" dirty="0" smtClean="0"/>
              <a:t>Oil Removal</a:t>
            </a:r>
          </a:p>
          <a:p>
            <a:r>
              <a:rPr lang="en-US" dirty="0" smtClean="0"/>
              <a:t>Gas Storage</a:t>
            </a:r>
          </a:p>
          <a:p>
            <a:r>
              <a:rPr lang="en-US" dirty="0" smtClean="0"/>
              <a:t>LN2 /</a:t>
            </a:r>
            <a:r>
              <a:rPr lang="en-US" dirty="0" err="1" smtClean="0"/>
              <a:t>LHe</a:t>
            </a:r>
            <a:r>
              <a:rPr lang="en-US" dirty="0" smtClean="0"/>
              <a:t> Storage </a:t>
            </a:r>
            <a:r>
              <a:rPr lang="en-US" dirty="0" err="1" smtClean="0"/>
              <a:t>Dewars</a:t>
            </a:r>
            <a:endParaRPr lang="en-US" dirty="0" smtClean="0"/>
          </a:p>
          <a:p>
            <a:r>
              <a:rPr lang="en-US" dirty="0" smtClean="0"/>
              <a:t>MCC, Medium and Low Voltage</a:t>
            </a:r>
          </a:p>
          <a:p>
            <a:r>
              <a:rPr lang="en-US" dirty="0" smtClean="0"/>
              <a:t>Instrument Air, Guard Vacuum</a:t>
            </a:r>
          </a:p>
          <a:p>
            <a:r>
              <a:rPr lang="en-US" dirty="0" smtClean="0"/>
              <a:t>Installation Construction Package</a:t>
            </a:r>
          </a:p>
          <a:p>
            <a:endParaRPr lang="en-US" dirty="0" smtClean="0"/>
          </a:p>
          <a:p>
            <a:endParaRPr lang="en-US" dirty="0" smtClean="0"/>
          </a:p>
          <a:p>
            <a:endParaRPr lang="en-US" dirty="0"/>
          </a:p>
        </p:txBody>
      </p:sp>
      <p:sp>
        <p:nvSpPr>
          <p:cNvPr id="4" name="TextBox 3"/>
          <p:cNvSpPr txBox="1"/>
          <p:nvPr/>
        </p:nvSpPr>
        <p:spPr>
          <a:xfrm>
            <a:off x="76200" y="5562600"/>
            <a:ext cx="7924800" cy="646331"/>
          </a:xfrm>
          <a:prstGeom prst="rect">
            <a:avLst/>
          </a:prstGeom>
          <a:noFill/>
        </p:spPr>
        <p:txBody>
          <a:bodyPr wrap="square" rtlCol="0">
            <a:spAutoFit/>
          </a:bodyPr>
          <a:lstStyle/>
          <a:p>
            <a:r>
              <a:rPr lang="en-US" dirty="0" smtClean="0">
                <a:solidFill>
                  <a:srgbClr val="FF0000"/>
                </a:solidFill>
              </a:rPr>
              <a:t>Vendor technical reviews and calculation verification are conducted throughout the procurement process and system testing</a:t>
            </a:r>
            <a:endParaRPr lang="en-US" dirty="0">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715962"/>
          </a:xfrm>
        </p:spPr>
        <p:txBody>
          <a:bodyPr/>
          <a:lstStyle/>
          <a:p>
            <a:r>
              <a:rPr lang="en-US" dirty="0" smtClean="0"/>
              <a:t>Civil and </a:t>
            </a:r>
            <a:r>
              <a:rPr lang="en-US" dirty="0" err="1" smtClean="0"/>
              <a:t>Cryomodule</a:t>
            </a:r>
            <a:r>
              <a:rPr lang="en-US" dirty="0" smtClean="0"/>
              <a:t> Coordination</a:t>
            </a:r>
            <a:endParaRPr lang="en-US" dirty="0"/>
          </a:p>
        </p:txBody>
      </p:sp>
      <p:sp>
        <p:nvSpPr>
          <p:cNvPr id="5" name="Content Placeholder 4"/>
          <p:cNvSpPr>
            <a:spLocks noGrp="1"/>
          </p:cNvSpPr>
          <p:nvPr>
            <p:ph type="body" sz="half" idx="1"/>
          </p:nvPr>
        </p:nvSpPr>
        <p:spPr>
          <a:xfrm>
            <a:off x="228600" y="1219200"/>
            <a:ext cx="4419600" cy="4867275"/>
          </a:xfrm>
        </p:spPr>
        <p:txBody>
          <a:bodyPr>
            <a:normAutofit fontScale="85000" lnSpcReduction="10000"/>
          </a:bodyPr>
          <a:lstStyle/>
          <a:p>
            <a:r>
              <a:rPr lang="en-US" dirty="0" smtClean="0"/>
              <a:t>Very early accurate civil budgeting </a:t>
            </a:r>
            <a:r>
              <a:rPr lang="en-US" dirty="0"/>
              <a:t>eliminates costly </a:t>
            </a:r>
            <a:r>
              <a:rPr lang="en-US" dirty="0" smtClean="0"/>
              <a:t>change </a:t>
            </a:r>
            <a:r>
              <a:rPr lang="en-US" dirty="0"/>
              <a:t>orders and schedule </a:t>
            </a:r>
            <a:r>
              <a:rPr lang="en-US" dirty="0" smtClean="0"/>
              <a:t>delays</a:t>
            </a:r>
          </a:p>
          <a:p>
            <a:r>
              <a:rPr lang="en-US" dirty="0"/>
              <a:t>Need to accurately budget civil utilities, equipment space, etc. usually far in advance of equipment </a:t>
            </a:r>
            <a:r>
              <a:rPr lang="en-US" dirty="0" smtClean="0"/>
              <a:t>procurement</a:t>
            </a:r>
          </a:p>
          <a:p>
            <a:r>
              <a:rPr lang="en-US" dirty="0" smtClean="0"/>
              <a:t>Civil construction and cryogenic engineering by sub suppliers are often conducted at the same time during CD-3</a:t>
            </a:r>
          </a:p>
          <a:p>
            <a:r>
              <a:rPr lang="en-US" dirty="0" smtClean="0"/>
              <a:t>Cryogenic equipment delivery to be coordinated with building RFE to minimize double rigging</a:t>
            </a:r>
          </a:p>
          <a:p>
            <a:pPr marL="0" indent="0">
              <a:buNone/>
            </a:pPr>
            <a:endParaRPr lang="en-US" dirty="0" smtClean="0"/>
          </a:p>
          <a:p>
            <a:endParaRPr lang="en-US" dirty="0" smtClean="0"/>
          </a:p>
          <a:p>
            <a:endParaRPr lang="en-US" dirty="0" smtClean="0"/>
          </a:p>
          <a:p>
            <a:endParaRPr lang="en-US" dirty="0" smtClean="0"/>
          </a:p>
          <a:p>
            <a:endParaRPr lang="en-US" dirty="0"/>
          </a:p>
        </p:txBody>
      </p:sp>
      <p:pic>
        <p:nvPicPr>
          <p:cNvPr id="6" name="Picture 2" descr="F:\PICS\Compress Building Trenching.jpg"/>
          <p:cNvPicPr>
            <a:picLocks noChangeAspect="1" noChangeArrowheads="1"/>
          </p:cNvPicPr>
          <p:nvPr/>
        </p:nvPicPr>
        <p:blipFill>
          <a:blip r:embed="rId2" cstate="print"/>
          <a:srcRect/>
          <a:stretch>
            <a:fillRect/>
          </a:stretch>
        </p:blipFill>
        <p:spPr bwMode="auto">
          <a:xfrm>
            <a:off x="4800600" y="1219200"/>
            <a:ext cx="3825875" cy="2879276"/>
          </a:xfrm>
          <a:prstGeom prst="rect">
            <a:avLst/>
          </a:prstGeom>
          <a:noFill/>
          <a:ln w="9525">
            <a:noFill/>
            <a:miter lim="800000"/>
            <a:headEnd/>
            <a:tailEnd/>
          </a:ln>
        </p:spPr>
      </p:pic>
      <p:sp>
        <p:nvSpPr>
          <p:cNvPr id="7" name="TextBox 6"/>
          <p:cNvSpPr txBox="1"/>
          <p:nvPr/>
        </p:nvSpPr>
        <p:spPr>
          <a:xfrm>
            <a:off x="4572000" y="4191000"/>
            <a:ext cx="4572000" cy="369332"/>
          </a:xfrm>
          <a:prstGeom prst="rect">
            <a:avLst/>
          </a:prstGeom>
          <a:noFill/>
        </p:spPr>
        <p:txBody>
          <a:bodyPr wrap="square" rtlCol="0">
            <a:spAutoFit/>
          </a:bodyPr>
          <a:lstStyle/>
          <a:p>
            <a:r>
              <a:rPr lang="en-US" dirty="0" smtClean="0"/>
              <a:t>Compressor in-slab electrical conduits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715962"/>
          </a:xfrm>
        </p:spPr>
        <p:txBody>
          <a:bodyPr/>
          <a:lstStyle/>
          <a:p>
            <a:r>
              <a:rPr lang="en-US" dirty="0" smtClean="0"/>
              <a:t>Civil requirements</a:t>
            </a:r>
            <a:endParaRPr lang="en-US" dirty="0"/>
          </a:p>
        </p:txBody>
      </p:sp>
      <p:sp>
        <p:nvSpPr>
          <p:cNvPr id="3" name="Text Placeholder 2"/>
          <p:cNvSpPr>
            <a:spLocks noGrp="1"/>
          </p:cNvSpPr>
          <p:nvPr>
            <p:ph type="body" sz="half" idx="1"/>
          </p:nvPr>
        </p:nvSpPr>
        <p:spPr>
          <a:xfrm>
            <a:off x="228600" y="762000"/>
            <a:ext cx="8458200" cy="4572000"/>
          </a:xfrm>
        </p:spPr>
        <p:txBody>
          <a:bodyPr>
            <a:normAutofit lnSpcReduction="10000"/>
          </a:bodyPr>
          <a:lstStyle/>
          <a:p>
            <a:pPr>
              <a:buNone/>
            </a:pPr>
            <a:r>
              <a:rPr lang="en-US" sz="2800" dirty="0" smtClean="0"/>
              <a:t>Preplanning  the requirements…..</a:t>
            </a:r>
          </a:p>
          <a:p>
            <a:pPr lvl="1"/>
            <a:r>
              <a:rPr lang="en-US" dirty="0" smtClean="0"/>
              <a:t>Establish equipment heat loads and distribution system estimates and locations</a:t>
            </a:r>
            <a:r>
              <a:rPr lang="en-US" dirty="0" smtClean="0">
                <a:solidFill>
                  <a:srgbClr val="FF0000"/>
                </a:solidFill>
              </a:rPr>
              <a:t>*</a:t>
            </a:r>
          </a:p>
          <a:p>
            <a:pPr lvl="1"/>
            <a:r>
              <a:rPr lang="en-US" dirty="0" smtClean="0"/>
              <a:t>Apply overall margins for each temperature level</a:t>
            </a:r>
          </a:p>
          <a:p>
            <a:pPr lvl="1"/>
            <a:r>
              <a:rPr lang="en-US" dirty="0" smtClean="0"/>
              <a:t>For budgetary electrical power and cooling water….</a:t>
            </a:r>
          </a:p>
          <a:p>
            <a:pPr lvl="2"/>
            <a:r>
              <a:rPr lang="en-US" sz="1800" dirty="0" smtClean="0">
                <a:solidFill>
                  <a:srgbClr val="0000FF"/>
                </a:solidFill>
              </a:rPr>
              <a:t>Transpose the heat loads of the </a:t>
            </a:r>
            <a:r>
              <a:rPr lang="en-US" sz="1800" dirty="0" err="1" smtClean="0">
                <a:solidFill>
                  <a:srgbClr val="0000FF"/>
                </a:solidFill>
              </a:rPr>
              <a:t>cryomodules</a:t>
            </a:r>
            <a:r>
              <a:rPr lang="en-US" sz="1800" dirty="0" smtClean="0">
                <a:solidFill>
                  <a:srgbClr val="0000FF"/>
                </a:solidFill>
              </a:rPr>
              <a:t> to established known industrial “equivalent baseline” temperature standards (20K, 4K) applying known efficiency corrections in terms of Input Electrical Power/Watt Refrigeration for the specific temperatures.</a:t>
            </a:r>
            <a:endParaRPr lang="en-US" sz="1800" dirty="0" smtClean="0">
              <a:solidFill>
                <a:srgbClr val="FF0066"/>
              </a:solidFill>
            </a:endParaRPr>
          </a:p>
          <a:p>
            <a:pPr lvl="2"/>
            <a:r>
              <a:rPr lang="en-US" sz="2000" dirty="0" smtClean="0">
                <a:solidFill>
                  <a:schemeClr val="accent1">
                    <a:lumMod val="75000"/>
                  </a:schemeClr>
                </a:solidFill>
              </a:rPr>
              <a:t> </a:t>
            </a:r>
            <a:r>
              <a:rPr lang="en-US" sz="1800" dirty="0" smtClean="0">
                <a:solidFill>
                  <a:srgbClr val="3333FF"/>
                </a:solidFill>
              </a:rPr>
              <a:t>Recognizing </a:t>
            </a:r>
            <a:r>
              <a:rPr lang="en-US" sz="1800" dirty="0" smtClean="0">
                <a:solidFill>
                  <a:srgbClr val="0000FF"/>
                </a:solidFill>
              </a:rPr>
              <a:t>most all</a:t>
            </a:r>
            <a:r>
              <a:rPr lang="en-US" sz="1800" dirty="0" smtClean="0">
                <a:solidFill>
                  <a:srgbClr val="FF0066"/>
                </a:solidFill>
              </a:rPr>
              <a:t> </a:t>
            </a:r>
            <a:r>
              <a:rPr lang="en-US" sz="1800" dirty="0" smtClean="0">
                <a:solidFill>
                  <a:srgbClr val="0000FF"/>
                </a:solidFill>
              </a:rPr>
              <a:t>of the electrical power goes into the cooling water, the amount of cooling water is determined for 10F delta T</a:t>
            </a:r>
          </a:p>
          <a:p>
            <a:pPr lvl="2"/>
            <a:r>
              <a:rPr lang="en-US" sz="1800" dirty="0" smtClean="0">
                <a:solidFill>
                  <a:srgbClr val="0000FF"/>
                </a:solidFill>
              </a:rPr>
              <a:t> From this procedure fairly accurate budgetary estimates can be derived for use in determining civil utility requirements</a:t>
            </a:r>
          </a:p>
          <a:p>
            <a:pPr lvl="2"/>
            <a:endParaRPr lang="en-US" dirty="0" smtClean="0">
              <a:solidFill>
                <a:srgbClr val="FF0066"/>
              </a:solidFill>
            </a:endParaRPr>
          </a:p>
          <a:p>
            <a:pPr lvl="2">
              <a:buNone/>
            </a:pPr>
            <a:endParaRPr lang="en-US" dirty="0" smtClean="0">
              <a:solidFill>
                <a:srgbClr val="0000FF"/>
              </a:solidFill>
            </a:endParaRPr>
          </a:p>
          <a:p>
            <a:pPr>
              <a:buNone/>
            </a:pPr>
            <a:endParaRPr lang="en-US" dirty="0"/>
          </a:p>
        </p:txBody>
      </p:sp>
      <p:sp>
        <p:nvSpPr>
          <p:cNvPr id="4" name="Slide Number Placeholder 3"/>
          <p:cNvSpPr>
            <a:spLocks noGrp="1"/>
          </p:cNvSpPr>
          <p:nvPr>
            <p:ph type="sldNum" sz="quarter" idx="10"/>
          </p:nvPr>
        </p:nvSpPr>
        <p:spPr>
          <a:xfrm>
            <a:off x="6248400" y="6096000"/>
            <a:ext cx="1096963" cy="328612"/>
          </a:xfrm>
          <a:prstGeom prst="rect">
            <a:avLst/>
          </a:prstGeom>
        </p:spPr>
        <p:txBody>
          <a:bodyPr/>
          <a:lstStyle/>
          <a:p>
            <a:pPr>
              <a:defRPr/>
            </a:pPr>
            <a:r>
              <a:rPr lang="en-US" dirty="0" smtClean="0"/>
              <a:t>Page </a:t>
            </a:r>
            <a:fld id="{349824D2-B47D-4092-8C93-9B69D77A88BE}" type="slidenum">
              <a:rPr lang="en-US" smtClean="0"/>
              <a:pPr>
                <a:defRPr/>
              </a:pPr>
              <a:t>25</a:t>
            </a:fld>
            <a:endParaRPr lang="en-US" dirty="0"/>
          </a:p>
        </p:txBody>
      </p:sp>
      <p:sp>
        <p:nvSpPr>
          <p:cNvPr id="6" name="TextBox 5"/>
          <p:cNvSpPr txBox="1"/>
          <p:nvPr/>
        </p:nvSpPr>
        <p:spPr>
          <a:xfrm>
            <a:off x="622434" y="5087034"/>
            <a:ext cx="7924800" cy="646331"/>
          </a:xfrm>
          <a:prstGeom prst="rect">
            <a:avLst/>
          </a:prstGeom>
          <a:noFill/>
        </p:spPr>
        <p:txBody>
          <a:bodyPr wrap="square" rtlCol="0">
            <a:spAutoFit/>
          </a:bodyPr>
          <a:lstStyle/>
          <a:p>
            <a:r>
              <a:rPr lang="en-US" dirty="0" smtClean="0">
                <a:solidFill>
                  <a:srgbClr val="FF0000"/>
                </a:solidFill>
              </a:rPr>
              <a:t>* Deep accelerator tunnels generally require the sub atmospheric  cold box to be located near that elevation due to process static head pressure losses</a:t>
            </a:r>
            <a:endParaRPr lang="en-US" dirty="0">
              <a:solidFill>
                <a:srgbClr val="FF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715962"/>
          </a:xfrm>
        </p:spPr>
        <p:txBody>
          <a:bodyPr/>
          <a:lstStyle/>
          <a:p>
            <a:r>
              <a:rPr lang="en-US" dirty="0" smtClean="0"/>
              <a:t>Summary</a:t>
            </a:r>
            <a:endParaRPr lang="en-US" dirty="0"/>
          </a:p>
        </p:txBody>
      </p:sp>
      <p:sp>
        <p:nvSpPr>
          <p:cNvPr id="3" name="Content Placeholder 2"/>
          <p:cNvSpPr>
            <a:spLocks noGrp="1"/>
          </p:cNvSpPr>
          <p:nvPr>
            <p:ph type="body" sz="half" idx="1"/>
          </p:nvPr>
        </p:nvSpPr>
        <p:spPr>
          <a:xfrm>
            <a:off x="381000" y="1066800"/>
            <a:ext cx="8229600" cy="4867275"/>
          </a:xfrm>
        </p:spPr>
        <p:txBody>
          <a:bodyPr>
            <a:normAutofit fontScale="77500" lnSpcReduction="20000"/>
          </a:bodyPr>
          <a:lstStyle/>
          <a:p>
            <a:r>
              <a:rPr lang="en-US" dirty="0" smtClean="0"/>
              <a:t>Coordination of </a:t>
            </a:r>
            <a:r>
              <a:rPr lang="en-US" dirty="0" err="1" smtClean="0"/>
              <a:t>cryomodule</a:t>
            </a:r>
            <a:r>
              <a:rPr lang="en-US" dirty="0" smtClean="0"/>
              <a:t> heat loads, operating modes, locations and maintenance requirements ensure proper cryogenic plant sizing and operational design capability</a:t>
            </a:r>
          </a:p>
          <a:p>
            <a:endParaRPr lang="en-US" sz="1300" dirty="0" smtClean="0"/>
          </a:p>
          <a:p>
            <a:r>
              <a:rPr lang="en-US" dirty="0" smtClean="0"/>
              <a:t>Budgetary civil requirements are important in coordinating and controlling project costs, change orders and schedule prior to detailed cryogenic engineering. Deep tunnel installations will require local cold compressors.</a:t>
            </a:r>
          </a:p>
          <a:p>
            <a:endParaRPr lang="en-US" sz="1400" dirty="0" smtClean="0"/>
          </a:p>
          <a:p>
            <a:r>
              <a:rPr lang="en-US" dirty="0" smtClean="0"/>
              <a:t>Establishing project engineering standards, device nomenclature, documentation hierarchy, etc. are coordinated with all sub system providers and other project technical areas</a:t>
            </a:r>
          </a:p>
          <a:p>
            <a:endParaRPr lang="en-US" sz="1400" dirty="0" smtClean="0"/>
          </a:p>
          <a:p>
            <a:r>
              <a:rPr lang="en-US" dirty="0" smtClean="0"/>
              <a:t>A subsystem engineering sequence was presented which is representative of delivery durations, and installation/testing scheduling </a:t>
            </a:r>
          </a:p>
          <a:p>
            <a:endParaRPr lang="en-US" sz="1400" dirty="0" smtClean="0"/>
          </a:p>
          <a:p>
            <a:r>
              <a:rPr lang="en-US" dirty="0" smtClean="0"/>
              <a:t>Major required cryogenic subsystems are attached along with general civil requirements based on a normalized 18 kW @ 4K equivalent plant</a:t>
            </a:r>
          </a:p>
          <a:p>
            <a:pPr lvl="1">
              <a:buNone/>
            </a:pPr>
            <a:endParaRPr lang="en-US" dirty="0" smtClean="0"/>
          </a:p>
          <a:p>
            <a:pPr>
              <a:buNone/>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371600"/>
            <a:ext cx="8763000" cy="1569660"/>
          </a:xfrm>
          <a:prstGeom prst="rect">
            <a:avLst/>
          </a:prstGeom>
          <a:noFill/>
        </p:spPr>
        <p:txBody>
          <a:bodyPr wrap="square" rtlCol="0">
            <a:spAutoFit/>
          </a:bodyPr>
          <a:lstStyle/>
          <a:p>
            <a:r>
              <a:rPr lang="en-US" sz="3200" dirty="0" smtClean="0"/>
              <a:t>Thank you for your kind attention…….</a:t>
            </a:r>
          </a:p>
          <a:p>
            <a:endParaRPr lang="en-US" sz="3200" dirty="0" smtClean="0"/>
          </a:p>
          <a:p>
            <a:r>
              <a:rPr lang="en-US" sz="3200" dirty="0" smtClean="0"/>
              <a:t>May we answer your questions at this time?</a:t>
            </a:r>
            <a:endParaRPr lang="en-US" sz="3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US" smtClean="0"/>
              <a:t>Page </a:t>
            </a:r>
            <a:fld id="{364894D7-4B7F-4612-9211-C501B4B5B603}" type="slidenum">
              <a:rPr lang="en-US" smtClean="0"/>
              <a:pPr>
                <a:defRPr/>
              </a:pPr>
              <a:t>28</a:t>
            </a:fld>
            <a:endParaRPr lang="en-US" dirty="0"/>
          </a:p>
        </p:txBody>
      </p:sp>
    </p:spTree>
    <p:extLst>
      <p:ext uri="{BB962C8B-B14F-4D97-AF65-F5344CB8AC3E}">
        <p14:creationId xmlns:p14="http://schemas.microsoft.com/office/powerpoint/2010/main" val="2668448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US" smtClean="0"/>
              <a:t>Page </a:t>
            </a:r>
            <a:fld id="{364894D7-4B7F-4612-9211-C501B4B5B603}" type="slidenum">
              <a:rPr lang="en-US" smtClean="0"/>
              <a:pPr>
                <a:defRPr/>
              </a:pPr>
              <a:t>29</a:t>
            </a:fld>
            <a:endParaRPr lang="en-US" dirty="0"/>
          </a:p>
        </p:txBody>
      </p:sp>
      <p:sp>
        <p:nvSpPr>
          <p:cNvPr id="3" name="TextBox 2"/>
          <p:cNvSpPr txBox="1"/>
          <p:nvPr/>
        </p:nvSpPr>
        <p:spPr>
          <a:xfrm>
            <a:off x="685800" y="1524000"/>
            <a:ext cx="8305800" cy="3170099"/>
          </a:xfrm>
          <a:prstGeom prst="rect">
            <a:avLst/>
          </a:prstGeom>
          <a:noFill/>
        </p:spPr>
        <p:txBody>
          <a:bodyPr wrap="square" rtlCol="0">
            <a:spAutoFit/>
          </a:bodyPr>
          <a:lstStyle/>
          <a:p>
            <a:pPr algn="ctr">
              <a:buSzPct val="100000"/>
            </a:pPr>
            <a:r>
              <a:rPr lang="en-US" sz="4000" dirty="0" smtClean="0">
                <a:solidFill>
                  <a:schemeClr val="tx1"/>
                </a:solidFill>
                <a:effectLst>
                  <a:outerShdw blurRad="38100" dist="38100" dir="2700000" algn="tl">
                    <a:srgbClr val="000000">
                      <a:alpha val="43137"/>
                    </a:srgbClr>
                  </a:outerShdw>
                </a:effectLst>
              </a:rPr>
              <a:t>Backup Slides</a:t>
            </a:r>
          </a:p>
          <a:p>
            <a:pPr algn="ctr">
              <a:buSzPct val="100000"/>
            </a:pPr>
            <a:r>
              <a:rPr lang="en-US" sz="4000" dirty="0" smtClean="0">
                <a:solidFill>
                  <a:schemeClr val="tx1"/>
                </a:solidFill>
                <a:effectLst>
                  <a:outerShdw blurRad="38100" dist="38100" dir="2700000" algn="tl">
                    <a:srgbClr val="000000">
                      <a:alpha val="43137"/>
                    </a:srgbClr>
                  </a:outerShdw>
                </a:effectLst>
              </a:rPr>
              <a:t>Civil Examples for Typical</a:t>
            </a:r>
          </a:p>
          <a:p>
            <a:pPr algn="ctr">
              <a:buSzPct val="100000"/>
            </a:pPr>
            <a:r>
              <a:rPr lang="en-US" sz="4000" dirty="0" smtClean="0">
                <a:effectLst>
                  <a:outerShdw blurRad="38100" dist="38100" dir="2700000" algn="tl">
                    <a:srgbClr val="000000">
                      <a:alpha val="43137"/>
                    </a:srgbClr>
                  </a:outerShdw>
                </a:effectLst>
              </a:rPr>
              <a:t>18kW @ 4K Equivalent Refrigerator</a:t>
            </a:r>
            <a:r>
              <a:rPr lang="en-US" sz="4000" dirty="0" smtClean="0">
                <a:solidFill>
                  <a:schemeClr val="tx1"/>
                </a:solidFill>
                <a:effectLst>
                  <a:outerShdw blurRad="38100" dist="38100" dir="2700000" algn="tl">
                    <a:srgbClr val="000000">
                      <a:alpha val="43137"/>
                    </a:srgbClr>
                  </a:outerShdw>
                </a:effectLst>
              </a:rPr>
              <a:t> </a:t>
            </a:r>
          </a:p>
          <a:p>
            <a:pPr>
              <a:buSzPct val="100000"/>
            </a:pPr>
            <a:endParaRPr lang="en-US" sz="4000" dirty="0" smtClean="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27730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JLab</a:t>
            </a:r>
            <a:r>
              <a:rPr lang="en-US" dirty="0" smtClean="0"/>
              <a:t> 12GeV Plant Overview</a:t>
            </a:r>
            <a:endParaRPr lang="en-US" dirty="0"/>
          </a:p>
        </p:txBody>
      </p:sp>
      <p:sp>
        <p:nvSpPr>
          <p:cNvPr id="3" name="Text Placeholder 2"/>
          <p:cNvSpPr>
            <a:spLocks noGrp="1"/>
          </p:cNvSpPr>
          <p:nvPr>
            <p:ph type="body" sz="half" idx="1"/>
          </p:nvPr>
        </p:nvSpPr>
        <p:spPr>
          <a:xfrm>
            <a:off x="0" y="533400"/>
            <a:ext cx="9144000" cy="5523118"/>
          </a:xfrm>
        </p:spPr>
        <p:txBody>
          <a:bodyPr/>
          <a:lstStyle/>
          <a:p>
            <a:r>
              <a:rPr lang="en-US" dirty="0" smtClean="0"/>
              <a:t>Two Refrigerator Systems, each on a </a:t>
            </a:r>
            <a:r>
              <a:rPr lang="en-US" dirty="0" err="1" smtClean="0"/>
              <a:t>linac</a:t>
            </a:r>
            <a:endParaRPr lang="en-US" dirty="0" smtClean="0"/>
          </a:p>
          <a:p>
            <a:r>
              <a:rPr lang="en-US" dirty="0" smtClean="0"/>
              <a:t>Each can provide 4600W@2K, 12kW@35K, 10-15 g/s 4K liquefaction, 100 micro bar pressure regulation</a:t>
            </a:r>
          </a:p>
          <a:p>
            <a:r>
              <a:rPr lang="en-US" dirty="0" smtClean="0"/>
              <a:t>Newer refrigerator system uses far less electrical power, cooling water, etc….3.8 vs. 6.5MW electric power… </a:t>
            </a:r>
            <a:r>
              <a:rPr lang="en-US" dirty="0" err="1" smtClean="0"/>
              <a:t>JLab’s</a:t>
            </a:r>
            <a:r>
              <a:rPr lang="en-US" dirty="0" smtClean="0"/>
              <a:t> </a:t>
            </a:r>
            <a:r>
              <a:rPr lang="en-US" dirty="0" err="1" smtClean="0"/>
              <a:t>Ganni</a:t>
            </a:r>
            <a:r>
              <a:rPr lang="en-US" dirty="0" smtClean="0"/>
              <a:t> Thermodynamic Cycle (licensed to industry)</a:t>
            </a:r>
          </a:p>
          <a:p>
            <a:r>
              <a:rPr lang="en-US" dirty="0" smtClean="0"/>
              <a:t>Subsystem designs have been “standardized” by </a:t>
            </a:r>
            <a:r>
              <a:rPr lang="en-US" dirty="0" err="1" smtClean="0"/>
              <a:t>JLab</a:t>
            </a:r>
            <a:r>
              <a:rPr lang="en-US" dirty="0" smtClean="0"/>
              <a:t> to reduce cost and improve performance, “build to print” </a:t>
            </a:r>
          </a:p>
          <a:p>
            <a:pPr lvl="1"/>
            <a:r>
              <a:rPr lang="en-US" b="0" dirty="0" smtClean="0">
                <a:solidFill>
                  <a:srgbClr val="3333FF"/>
                </a:solidFill>
              </a:rPr>
              <a:t>Warm helium compressors, gas management, oil removal, gas purification, controls, guard vacuum, installation</a:t>
            </a:r>
          </a:p>
          <a:p>
            <a:pPr lvl="1"/>
            <a:r>
              <a:rPr lang="en-US" b="0" dirty="0" smtClean="0">
                <a:solidFill>
                  <a:srgbClr val="3333FF"/>
                </a:solidFill>
              </a:rPr>
              <a:t>Saving rolls up into civil construction costs </a:t>
            </a:r>
          </a:p>
          <a:p>
            <a:pPr lvl="1"/>
            <a:r>
              <a:rPr lang="en-US" b="0" dirty="0" smtClean="0">
                <a:solidFill>
                  <a:srgbClr val="3333FF"/>
                </a:solidFill>
              </a:rPr>
              <a:t>Currently working with FRIB with </a:t>
            </a:r>
            <a:r>
              <a:rPr lang="en-US" b="0" dirty="0" err="1" smtClean="0">
                <a:solidFill>
                  <a:srgbClr val="3333FF"/>
                </a:solidFill>
              </a:rPr>
              <a:t>cryomodule</a:t>
            </a:r>
            <a:r>
              <a:rPr lang="en-US" b="0" dirty="0" smtClean="0">
                <a:solidFill>
                  <a:srgbClr val="3333FF"/>
                </a:solidFill>
              </a:rPr>
              <a:t> </a:t>
            </a:r>
            <a:r>
              <a:rPr lang="en-US" b="0" dirty="0" err="1" smtClean="0">
                <a:solidFill>
                  <a:srgbClr val="3333FF"/>
                </a:solidFill>
              </a:rPr>
              <a:t>subcooler</a:t>
            </a:r>
            <a:r>
              <a:rPr lang="en-US" b="0" dirty="0" smtClean="0">
                <a:solidFill>
                  <a:srgbClr val="3333FF"/>
                </a:solidFill>
              </a:rPr>
              <a:t> R&amp;D to improve cryogenic plant efficiency by another 7%</a:t>
            </a:r>
          </a:p>
        </p:txBody>
      </p:sp>
      <p:sp>
        <p:nvSpPr>
          <p:cNvPr id="4" name="Slide Number Placeholder 3"/>
          <p:cNvSpPr>
            <a:spLocks noGrp="1"/>
          </p:cNvSpPr>
          <p:nvPr>
            <p:ph type="sldNum" sz="quarter" idx="10"/>
          </p:nvPr>
        </p:nvSpPr>
        <p:spPr/>
        <p:txBody>
          <a:bodyPr/>
          <a:lstStyle/>
          <a:p>
            <a:pPr>
              <a:defRPr/>
            </a:pPr>
            <a:r>
              <a:rPr lang="en-US" smtClean="0"/>
              <a:t>Page </a:t>
            </a:r>
            <a:fld id="{349824D2-B47D-4092-8C93-9B69D77A88BE}" type="slidenum">
              <a:rPr lang="en-US" smtClean="0"/>
              <a:pPr>
                <a:defRPr/>
              </a:pPr>
              <a:t>3</a:t>
            </a:fld>
            <a:endParaRPr lang="en-US" dirty="0"/>
          </a:p>
        </p:txBody>
      </p:sp>
    </p:spTree>
    <p:extLst>
      <p:ext uri="{BB962C8B-B14F-4D97-AF65-F5344CB8AC3E}">
        <p14:creationId xmlns:p14="http://schemas.microsoft.com/office/powerpoint/2010/main" val="23558267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822325" y="2028825"/>
            <a:ext cx="1179513" cy="696913"/>
          </a:xfrm>
          <a:prstGeom prst="rect">
            <a:avLst/>
          </a:prstGeom>
          <a:solidFill>
            <a:srgbClr val="00FFFF"/>
          </a:solidFill>
          <a:ln w="9525">
            <a:solidFill>
              <a:schemeClr val="tx1"/>
            </a:solidFill>
            <a:miter lim="800000"/>
            <a:headEnd/>
            <a:tailEnd/>
          </a:ln>
          <a:effectLst/>
        </p:spPr>
        <p:txBody>
          <a:bodyPr wrap="none" anchor="ctr"/>
          <a:lstStyle/>
          <a:p>
            <a:pPr algn="ctr">
              <a:spcBef>
                <a:spcPct val="50000"/>
              </a:spcBef>
            </a:pPr>
            <a:endParaRPr lang="en-US" sz="1400"/>
          </a:p>
          <a:p>
            <a:pPr algn="ctr"/>
            <a:endParaRPr lang="en-US"/>
          </a:p>
        </p:txBody>
      </p:sp>
      <p:sp>
        <p:nvSpPr>
          <p:cNvPr id="2051" name="Text Box 3"/>
          <p:cNvSpPr txBox="1">
            <a:spLocks noChangeArrowheads="1"/>
          </p:cNvSpPr>
          <p:nvPr/>
        </p:nvSpPr>
        <p:spPr bwMode="auto">
          <a:xfrm>
            <a:off x="1117600" y="2074863"/>
            <a:ext cx="1177925" cy="623887"/>
          </a:xfrm>
          <a:prstGeom prst="rect">
            <a:avLst/>
          </a:prstGeom>
          <a:noFill/>
          <a:ln w="9525">
            <a:noFill/>
            <a:miter lim="800000"/>
            <a:headEnd/>
            <a:tailEnd/>
          </a:ln>
          <a:effectLst/>
        </p:spPr>
        <p:txBody>
          <a:bodyPr>
            <a:spAutoFit/>
          </a:bodyPr>
          <a:lstStyle/>
          <a:p>
            <a:pPr>
              <a:spcBef>
                <a:spcPct val="50000"/>
              </a:spcBef>
            </a:pPr>
            <a:r>
              <a:rPr lang="en-US" sz="1400"/>
              <a:t>MAIN</a:t>
            </a:r>
          </a:p>
          <a:p>
            <a:pPr>
              <a:spcBef>
                <a:spcPct val="50000"/>
              </a:spcBef>
            </a:pPr>
            <a:r>
              <a:rPr lang="en-US" sz="1400"/>
              <a:t>SUB</a:t>
            </a:r>
          </a:p>
        </p:txBody>
      </p:sp>
      <p:sp>
        <p:nvSpPr>
          <p:cNvPr id="2052" name="Line 4"/>
          <p:cNvSpPr>
            <a:spLocks noChangeShapeType="1"/>
          </p:cNvSpPr>
          <p:nvPr/>
        </p:nvSpPr>
        <p:spPr bwMode="auto">
          <a:xfrm>
            <a:off x="1411288" y="1685925"/>
            <a:ext cx="0" cy="349250"/>
          </a:xfrm>
          <a:prstGeom prst="line">
            <a:avLst/>
          </a:prstGeom>
          <a:noFill/>
          <a:ln w="9525">
            <a:solidFill>
              <a:schemeClr val="tx1"/>
            </a:solidFill>
            <a:round/>
            <a:headEnd/>
            <a:tailEnd type="triangle" w="med" len="med"/>
          </a:ln>
          <a:effectLst/>
        </p:spPr>
        <p:txBody>
          <a:bodyPr wrap="none" anchor="ctr"/>
          <a:lstStyle/>
          <a:p>
            <a:endParaRPr lang="en-US"/>
          </a:p>
        </p:txBody>
      </p:sp>
      <p:sp>
        <p:nvSpPr>
          <p:cNvPr id="2053" name="Text Box 5"/>
          <p:cNvSpPr txBox="1">
            <a:spLocks noChangeArrowheads="1"/>
          </p:cNvSpPr>
          <p:nvPr/>
        </p:nvSpPr>
        <p:spPr bwMode="auto">
          <a:xfrm>
            <a:off x="896938" y="1454150"/>
            <a:ext cx="1177925" cy="304800"/>
          </a:xfrm>
          <a:prstGeom prst="rect">
            <a:avLst/>
          </a:prstGeom>
          <a:noFill/>
          <a:ln w="9525">
            <a:noFill/>
            <a:miter lim="800000"/>
            <a:headEnd/>
            <a:tailEnd/>
          </a:ln>
          <a:effectLst/>
        </p:spPr>
        <p:txBody>
          <a:bodyPr>
            <a:spAutoFit/>
          </a:bodyPr>
          <a:lstStyle/>
          <a:p>
            <a:pPr>
              <a:spcBef>
                <a:spcPct val="50000"/>
              </a:spcBef>
            </a:pPr>
            <a:r>
              <a:rPr lang="en-US" sz="1400"/>
              <a:t>Main Feed #1</a:t>
            </a:r>
          </a:p>
        </p:txBody>
      </p:sp>
      <p:sp>
        <p:nvSpPr>
          <p:cNvPr id="2054" name="Rectangle 6"/>
          <p:cNvSpPr>
            <a:spLocks noChangeArrowheads="1"/>
          </p:cNvSpPr>
          <p:nvPr/>
        </p:nvSpPr>
        <p:spPr bwMode="auto">
          <a:xfrm>
            <a:off x="6791325" y="2028825"/>
            <a:ext cx="1179513" cy="696913"/>
          </a:xfrm>
          <a:prstGeom prst="rect">
            <a:avLst/>
          </a:prstGeom>
          <a:solidFill>
            <a:srgbClr val="00FFFF"/>
          </a:solidFill>
          <a:ln w="9525">
            <a:solidFill>
              <a:schemeClr val="tx1"/>
            </a:solidFill>
            <a:miter lim="800000"/>
            <a:headEnd/>
            <a:tailEnd/>
          </a:ln>
          <a:effectLst/>
        </p:spPr>
        <p:txBody>
          <a:bodyPr wrap="none" anchor="ctr"/>
          <a:lstStyle/>
          <a:p>
            <a:endParaRPr lang="en-US"/>
          </a:p>
        </p:txBody>
      </p:sp>
      <p:sp>
        <p:nvSpPr>
          <p:cNvPr id="2056" name="Line 8"/>
          <p:cNvSpPr>
            <a:spLocks noChangeShapeType="1"/>
          </p:cNvSpPr>
          <p:nvPr/>
        </p:nvSpPr>
        <p:spPr bwMode="auto">
          <a:xfrm>
            <a:off x="7380288" y="1679575"/>
            <a:ext cx="0" cy="349250"/>
          </a:xfrm>
          <a:prstGeom prst="line">
            <a:avLst/>
          </a:prstGeom>
          <a:noFill/>
          <a:ln w="9525">
            <a:solidFill>
              <a:schemeClr val="tx1"/>
            </a:solidFill>
            <a:round/>
            <a:headEnd/>
            <a:tailEnd type="triangle" w="med" len="med"/>
          </a:ln>
          <a:effectLst/>
        </p:spPr>
        <p:txBody>
          <a:bodyPr wrap="none" anchor="ctr"/>
          <a:lstStyle/>
          <a:p>
            <a:endParaRPr lang="en-US"/>
          </a:p>
        </p:txBody>
      </p:sp>
      <p:sp>
        <p:nvSpPr>
          <p:cNvPr id="2057" name="Text Box 9"/>
          <p:cNvSpPr txBox="1">
            <a:spLocks noChangeArrowheads="1"/>
          </p:cNvSpPr>
          <p:nvPr/>
        </p:nvSpPr>
        <p:spPr bwMode="auto">
          <a:xfrm>
            <a:off x="6938963" y="1447800"/>
            <a:ext cx="1177925" cy="304800"/>
          </a:xfrm>
          <a:prstGeom prst="rect">
            <a:avLst/>
          </a:prstGeom>
          <a:noFill/>
          <a:ln w="9525">
            <a:noFill/>
            <a:miter lim="800000"/>
            <a:headEnd/>
            <a:tailEnd/>
          </a:ln>
          <a:effectLst/>
        </p:spPr>
        <p:txBody>
          <a:bodyPr>
            <a:spAutoFit/>
          </a:bodyPr>
          <a:lstStyle/>
          <a:p>
            <a:pPr>
              <a:spcBef>
                <a:spcPct val="50000"/>
              </a:spcBef>
            </a:pPr>
            <a:r>
              <a:rPr lang="en-US" sz="1400"/>
              <a:t>Main Feed #2</a:t>
            </a:r>
          </a:p>
        </p:txBody>
      </p:sp>
      <p:sp>
        <p:nvSpPr>
          <p:cNvPr id="2058" name="Rectangle 10"/>
          <p:cNvSpPr>
            <a:spLocks noChangeArrowheads="1"/>
          </p:cNvSpPr>
          <p:nvPr/>
        </p:nvSpPr>
        <p:spPr bwMode="auto">
          <a:xfrm>
            <a:off x="3252788" y="2203450"/>
            <a:ext cx="2430462" cy="522288"/>
          </a:xfrm>
          <a:prstGeom prst="rect">
            <a:avLst/>
          </a:prstGeom>
          <a:solidFill>
            <a:srgbClr val="00FFFF"/>
          </a:solidFill>
          <a:ln w="9525">
            <a:solidFill>
              <a:schemeClr val="tx1"/>
            </a:solidFill>
            <a:miter lim="800000"/>
            <a:headEnd/>
            <a:tailEnd/>
          </a:ln>
          <a:effectLst/>
        </p:spPr>
        <p:txBody>
          <a:bodyPr wrap="none" anchor="ctr"/>
          <a:lstStyle/>
          <a:p>
            <a:endParaRPr lang="en-US"/>
          </a:p>
        </p:txBody>
      </p:sp>
      <p:sp>
        <p:nvSpPr>
          <p:cNvPr id="2059" name="Rectangle 11"/>
          <p:cNvSpPr>
            <a:spLocks noChangeArrowheads="1"/>
          </p:cNvSpPr>
          <p:nvPr/>
        </p:nvSpPr>
        <p:spPr bwMode="auto">
          <a:xfrm>
            <a:off x="2884488" y="3713163"/>
            <a:ext cx="1031875" cy="465137"/>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060" name="Rectangle 12"/>
          <p:cNvSpPr>
            <a:spLocks noChangeArrowheads="1"/>
          </p:cNvSpPr>
          <p:nvPr/>
        </p:nvSpPr>
        <p:spPr bwMode="auto">
          <a:xfrm>
            <a:off x="2884488" y="4584700"/>
            <a:ext cx="1031875" cy="46513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062" name="Rectangle 14"/>
          <p:cNvSpPr>
            <a:spLocks noChangeArrowheads="1"/>
          </p:cNvSpPr>
          <p:nvPr/>
        </p:nvSpPr>
        <p:spPr bwMode="auto">
          <a:xfrm>
            <a:off x="2368550" y="3887788"/>
            <a:ext cx="222250" cy="227012"/>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063" name="Rectangle 15"/>
          <p:cNvSpPr>
            <a:spLocks noChangeArrowheads="1"/>
          </p:cNvSpPr>
          <p:nvPr/>
        </p:nvSpPr>
        <p:spPr bwMode="auto">
          <a:xfrm>
            <a:off x="2368550" y="4759325"/>
            <a:ext cx="222250" cy="193675"/>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065" name="Line 17"/>
          <p:cNvSpPr>
            <a:spLocks noChangeShapeType="1"/>
          </p:cNvSpPr>
          <p:nvPr/>
        </p:nvSpPr>
        <p:spPr bwMode="auto">
          <a:xfrm>
            <a:off x="2001838" y="3713163"/>
            <a:ext cx="0" cy="1743075"/>
          </a:xfrm>
          <a:prstGeom prst="line">
            <a:avLst/>
          </a:prstGeom>
          <a:noFill/>
          <a:ln w="25400">
            <a:solidFill>
              <a:schemeClr val="tx1"/>
            </a:solidFill>
            <a:round/>
            <a:headEnd/>
            <a:tailEnd/>
          </a:ln>
          <a:effectLst/>
        </p:spPr>
        <p:txBody>
          <a:bodyPr wrap="none" anchor="ctr"/>
          <a:lstStyle/>
          <a:p>
            <a:endParaRPr lang="en-US"/>
          </a:p>
        </p:txBody>
      </p:sp>
      <p:sp>
        <p:nvSpPr>
          <p:cNvPr id="2066" name="Line 18"/>
          <p:cNvSpPr>
            <a:spLocks noChangeShapeType="1"/>
          </p:cNvSpPr>
          <p:nvPr/>
        </p:nvSpPr>
        <p:spPr bwMode="auto">
          <a:xfrm flipH="1">
            <a:off x="2001838" y="3944938"/>
            <a:ext cx="366712" cy="0"/>
          </a:xfrm>
          <a:prstGeom prst="line">
            <a:avLst/>
          </a:prstGeom>
          <a:noFill/>
          <a:ln w="12700">
            <a:solidFill>
              <a:schemeClr val="tx1"/>
            </a:solidFill>
            <a:round/>
            <a:headEnd/>
            <a:tailEnd/>
          </a:ln>
          <a:effectLst/>
        </p:spPr>
        <p:txBody>
          <a:bodyPr wrap="none" anchor="ctr"/>
          <a:lstStyle/>
          <a:p>
            <a:endParaRPr lang="en-US"/>
          </a:p>
        </p:txBody>
      </p:sp>
      <p:sp>
        <p:nvSpPr>
          <p:cNvPr id="2067" name="Line 19"/>
          <p:cNvSpPr>
            <a:spLocks noChangeShapeType="1"/>
          </p:cNvSpPr>
          <p:nvPr/>
        </p:nvSpPr>
        <p:spPr bwMode="auto">
          <a:xfrm flipH="1">
            <a:off x="2001838" y="4816475"/>
            <a:ext cx="366712" cy="0"/>
          </a:xfrm>
          <a:prstGeom prst="line">
            <a:avLst/>
          </a:prstGeom>
          <a:noFill/>
          <a:ln w="12700">
            <a:solidFill>
              <a:schemeClr val="tx1"/>
            </a:solidFill>
            <a:round/>
            <a:headEnd/>
            <a:tailEnd/>
          </a:ln>
          <a:effectLst/>
        </p:spPr>
        <p:txBody>
          <a:bodyPr wrap="none" anchor="ctr"/>
          <a:lstStyle/>
          <a:p>
            <a:endParaRPr lang="en-US"/>
          </a:p>
        </p:txBody>
      </p:sp>
      <p:sp>
        <p:nvSpPr>
          <p:cNvPr id="2069" name="Line 21"/>
          <p:cNvSpPr>
            <a:spLocks noChangeShapeType="1"/>
          </p:cNvSpPr>
          <p:nvPr/>
        </p:nvSpPr>
        <p:spPr bwMode="auto">
          <a:xfrm flipH="1">
            <a:off x="2590800" y="3944938"/>
            <a:ext cx="293688" cy="0"/>
          </a:xfrm>
          <a:prstGeom prst="line">
            <a:avLst/>
          </a:prstGeom>
          <a:noFill/>
          <a:ln w="12700">
            <a:solidFill>
              <a:schemeClr val="tx1"/>
            </a:solidFill>
            <a:round/>
            <a:headEnd/>
            <a:tailEnd/>
          </a:ln>
          <a:effectLst/>
        </p:spPr>
        <p:txBody>
          <a:bodyPr wrap="none" anchor="ctr"/>
          <a:lstStyle/>
          <a:p>
            <a:endParaRPr lang="en-US"/>
          </a:p>
        </p:txBody>
      </p:sp>
      <p:sp>
        <p:nvSpPr>
          <p:cNvPr id="2071" name="Line 23"/>
          <p:cNvSpPr>
            <a:spLocks noChangeShapeType="1"/>
          </p:cNvSpPr>
          <p:nvPr/>
        </p:nvSpPr>
        <p:spPr bwMode="auto">
          <a:xfrm flipH="1">
            <a:off x="2590800" y="4816475"/>
            <a:ext cx="293688" cy="0"/>
          </a:xfrm>
          <a:prstGeom prst="line">
            <a:avLst/>
          </a:prstGeom>
          <a:noFill/>
          <a:ln w="12700">
            <a:solidFill>
              <a:schemeClr val="tx1"/>
            </a:solidFill>
            <a:round/>
            <a:headEnd/>
            <a:tailEnd/>
          </a:ln>
          <a:effectLst/>
        </p:spPr>
        <p:txBody>
          <a:bodyPr wrap="none" anchor="ctr"/>
          <a:lstStyle/>
          <a:p>
            <a:endParaRPr lang="en-US"/>
          </a:p>
        </p:txBody>
      </p:sp>
      <p:sp>
        <p:nvSpPr>
          <p:cNvPr id="2072" name="Rectangle 24"/>
          <p:cNvSpPr>
            <a:spLocks noChangeArrowheads="1"/>
          </p:cNvSpPr>
          <p:nvPr/>
        </p:nvSpPr>
        <p:spPr bwMode="auto">
          <a:xfrm>
            <a:off x="1779588" y="3538538"/>
            <a:ext cx="957262" cy="2092325"/>
          </a:xfrm>
          <a:prstGeom prst="rect">
            <a:avLst/>
          </a:prstGeom>
          <a:noFill/>
          <a:ln w="9525">
            <a:solidFill>
              <a:schemeClr val="tx1"/>
            </a:solidFill>
            <a:prstDash val="dash"/>
            <a:miter lim="800000"/>
            <a:headEnd/>
            <a:tailEnd/>
          </a:ln>
          <a:effectLst/>
        </p:spPr>
        <p:txBody>
          <a:bodyPr wrap="none" anchor="ctr"/>
          <a:lstStyle/>
          <a:p>
            <a:endParaRPr lang="en-US"/>
          </a:p>
        </p:txBody>
      </p:sp>
      <p:sp>
        <p:nvSpPr>
          <p:cNvPr id="2073" name="Oval 25"/>
          <p:cNvSpPr>
            <a:spLocks noChangeArrowheads="1"/>
          </p:cNvSpPr>
          <p:nvPr/>
        </p:nvSpPr>
        <p:spPr bwMode="auto">
          <a:xfrm>
            <a:off x="1265238" y="3735388"/>
            <a:ext cx="220662" cy="2032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074" name="Text Box 26"/>
          <p:cNvSpPr txBox="1">
            <a:spLocks noChangeArrowheads="1"/>
          </p:cNvSpPr>
          <p:nvPr/>
        </p:nvSpPr>
        <p:spPr bwMode="auto">
          <a:xfrm>
            <a:off x="1190625" y="3709988"/>
            <a:ext cx="368300" cy="244475"/>
          </a:xfrm>
          <a:prstGeom prst="rect">
            <a:avLst/>
          </a:prstGeom>
          <a:noFill/>
          <a:ln w="9525">
            <a:noFill/>
            <a:miter lim="800000"/>
            <a:headEnd/>
            <a:tailEnd/>
          </a:ln>
          <a:effectLst/>
        </p:spPr>
        <p:txBody>
          <a:bodyPr>
            <a:spAutoFit/>
          </a:bodyPr>
          <a:lstStyle/>
          <a:p>
            <a:pPr>
              <a:spcBef>
                <a:spcPct val="50000"/>
              </a:spcBef>
            </a:pPr>
            <a:r>
              <a:rPr lang="en-US" sz="1000" b="1"/>
              <a:t> M</a:t>
            </a:r>
            <a:endParaRPr lang="en-US" sz="1000"/>
          </a:p>
        </p:txBody>
      </p:sp>
      <p:sp>
        <p:nvSpPr>
          <p:cNvPr id="2076" name="Line 28"/>
          <p:cNvSpPr>
            <a:spLocks noChangeShapeType="1"/>
          </p:cNvSpPr>
          <p:nvPr/>
        </p:nvSpPr>
        <p:spPr bwMode="auto">
          <a:xfrm flipH="1">
            <a:off x="1485900" y="3829050"/>
            <a:ext cx="515938" cy="0"/>
          </a:xfrm>
          <a:prstGeom prst="line">
            <a:avLst/>
          </a:prstGeom>
          <a:noFill/>
          <a:ln w="12700">
            <a:solidFill>
              <a:schemeClr val="tx1"/>
            </a:solidFill>
            <a:round/>
            <a:headEnd/>
            <a:tailEnd/>
          </a:ln>
          <a:effectLst/>
        </p:spPr>
        <p:txBody>
          <a:bodyPr wrap="none" anchor="ctr"/>
          <a:lstStyle/>
          <a:p>
            <a:endParaRPr lang="en-US"/>
          </a:p>
        </p:txBody>
      </p:sp>
      <p:sp>
        <p:nvSpPr>
          <p:cNvPr id="2087" name="Line 39"/>
          <p:cNvSpPr>
            <a:spLocks noChangeShapeType="1"/>
          </p:cNvSpPr>
          <p:nvPr/>
        </p:nvSpPr>
        <p:spPr bwMode="auto">
          <a:xfrm flipH="1">
            <a:off x="1485900" y="4119563"/>
            <a:ext cx="515938" cy="0"/>
          </a:xfrm>
          <a:prstGeom prst="line">
            <a:avLst/>
          </a:prstGeom>
          <a:noFill/>
          <a:ln w="12700">
            <a:solidFill>
              <a:schemeClr val="tx1"/>
            </a:solidFill>
            <a:round/>
            <a:headEnd/>
            <a:tailEnd/>
          </a:ln>
          <a:effectLst/>
        </p:spPr>
        <p:txBody>
          <a:bodyPr wrap="none" anchor="ctr"/>
          <a:lstStyle/>
          <a:p>
            <a:endParaRPr lang="en-US"/>
          </a:p>
        </p:txBody>
      </p:sp>
      <p:sp>
        <p:nvSpPr>
          <p:cNvPr id="2088" name="Line 40"/>
          <p:cNvSpPr>
            <a:spLocks noChangeShapeType="1"/>
          </p:cNvSpPr>
          <p:nvPr/>
        </p:nvSpPr>
        <p:spPr bwMode="auto">
          <a:xfrm flipH="1">
            <a:off x="1485900" y="4410075"/>
            <a:ext cx="515938" cy="0"/>
          </a:xfrm>
          <a:prstGeom prst="line">
            <a:avLst/>
          </a:prstGeom>
          <a:noFill/>
          <a:ln w="12700">
            <a:solidFill>
              <a:schemeClr val="tx1"/>
            </a:solidFill>
            <a:round/>
            <a:headEnd/>
            <a:tailEnd/>
          </a:ln>
          <a:effectLst/>
        </p:spPr>
        <p:txBody>
          <a:bodyPr wrap="none" anchor="ctr"/>
          <a:lstStyle/>
          <a:p>
            <a:endParaRPr lang="en-US"/>
          </a:p>
        </p:txBody>
      </p:sp>
      <p:sp>
        <p:nvSpPr>
          <p:cNvPr id="2089" name="Line 41"/>
          <p:cNvSpPr>
            <a:spLocks noChangeShapeType="1"/>
          </p:cNvSpPr>
          <p:nvPr/>
        </p:nvSpPr>
        <p:spPr bwMode="auto">
          <a:xfrm flipH="1">
            <a:off x="1485900" y="4700588"/>
            <a:ext cx="515938" cy="0"/>
          </a:xfrm>
          <a:prstGeom prst="line">
            <a:avLst/>
          </a:prstGeom>
          <a:noFill/>
          <a:ln w="12700">
            <a:solidFill>
              <a:schemeClr val="tx1"/>
            </a:solidFill>
            <a:round/>
            <a:headEnd/>
            <a:tailEnd/>
          </a:ln>
          <a:effectLst/>
        </p:spPr>
        <p:txBody>
          <a:bodyPr wrap="none" anchor="ctr"/>
          <a:lstStyle/>
          <a:p>
            <a:endParaRPr lang="en-US"/>
          </a:p>
        </p:txBody>
      </p:sp>
      <p:sp>
        <p:nvSpPr>
          <p:cNvPr id="2090" name="Line 42"/>
          <p:cNvSpPr>
            <a:spLocks noChangeShapeType="1"/>
          </p:cNvSpPr>
          <p:nvPr/>
        </p:nvSpPr>
        <p:spPr bwMode="auto">
          <a:xfrm flipH="1">
            <a:off x="1485900" y="4991100"/>
            <a:ext cx="515938" cy="0"/>
          </a:xfrm>
          <a:prstGeom prst="line">
            <a:avLst/>
          </a:prstGeom>
          <a:noFill/>
          <a:ln w="12700">
            <a:solidFill>
              <a:schemeClr val="tx1"/>
            </a:solidFill>
            <a:round/>
            <a:headEnd/>
            <a:tailEnd/>
          </a:ln>
          <a:effectLst/>
        </p:spPr>
        <p:txBody>
          <a:bodyPr wrap="none" anchor="ctr"/>
          <a:lstStyle/>
          <a:p>
            <a:endParaRPr lang="en-US"/>
          </a:p>
        </p:txBody>
      </p:sp>
      <p:sp>
        <p:nvSpPr>
          <p:cNvPr id="2091" name="Line 43"/>
          <p:cNvSpPr>
            <a:spLocks noChangeShapeType="1"/>
          </p:cNvSpPr>
          <p:nvPr/>
        </p:nvSpPr>
        <p:spPr bwMode="auto">
          <a:xfrm flipH="1">
            <a:off x="1485900" y="5281613"/>
            <a:ext cx="515938" cy="0"/>
          </a:xfrm>
          <a:prstGeom prst="line">
            <a:avLst/>
          </a:prstGeom>
          <a:noFill/>
          <a:ln w="12700">
            <a:solidFill>
              <a:schemeClr val="tx1"/>
            </a:solidFill>
            <a:round/>
            <a:headEnd/>
            <a:tailEnd/>
          </a:ln>
          <a:effectLst/>
        </p:spPr>
        <p:txBody>
          <a:bodyPr wrap="none" anchor="ctr"/>
          <a:lstStyle/>
          <a:p>
            <a:endParaRPr lang="en-US"/>
          </a:p>
        </p:txBody>
      </p:sp>
      <p:sp>
        <p:nvSpPr>
          <p:cNvPr id="2092" name="Line 44"/>
          <p:cNvSpPr>
            <a:spLocks noChangeShapeType="1"/>
          </p:cNvSpPr>
          <p:nvPr/>
        </p:nvSpPr>
        <p:spPr bwMode="auto">
          <a:xfrm>
            <a:off x="3768725" y="2725738"/>
            <a:ext cx="0" cy="2905125"/>
          </a:xfrm>
          <a:prstGeom prst="line">
            <a:avLst/>
          </a:prstGeom>
          <a:noFill/>
          <a:ln w="9525">
            <a:solidFill>
              <a:schemeClr val="tx1"/>
            </a:solidFill>
            <a:round/>
            <a:headEnd/>
            <a:tailEnd/>
          </a:ln>
          <a:effectLst/>
        </p:spPr>
        <p:txBody>
          <a:bodyPr wrap="none" anchor="ctr"/>
          <a:lstStyle/>
          <a:p>
            <a:endParaRPr lang="en-US"/>
          </a:p>
        </p:txBody>
      </p:sp>
      <p:sp>
        <p:nvSpPr>
          <p:cNvPr id="2094" name="Line 46"/>
          <p:cNvSpPr>
            <a:spLocks noChangeShapeType="1"/>
          </p:cNvSpPr>
          <p:nvPr/>
        </p:nvSpPr>
        <p:spPr bwMode="auto">
          <a:xfrm>
            <a:off x="3768725" y="5630863"/>
            <a:ext cx="293688" cy="0"/>
          </a:xfrm>
          <a:prstGeom prst="line">
            <a:avLst/>
          </a:prstGeom>
          <a:noFill/>
          <a:ln w="9525">
            <a:solidFill>
              <a:schemeClr val="tx1"/>
            </a:solidFill>
            <a:round/>
            <a:headEnd/>
            <a:tailEnd/>
          </a:ln>
          <a:effectLst/>
        </p:spPr>
        <p:txBody>
          <a:bodyPr wrap="none" anchor="ctr"/>
          <a:lstStyle/>
          <a:p>
            <a:endParaRPr lang="en-US"/>
          </a:p>
        </p:txBody>
      </p:sp>
      <p:sp>
        <p:nvSpPr>
          <p:cNvPr id="2095" name="Line 47"/>
          <p:cNvSpPr>
            <a:spLocks noChangeShapeType="1"/>
          </p:cNvSpPr>
          <p:nvPr/>
        </p:nvSpPr>
        <p:spPr bwMode="auto">
          <a:xfrm flipV="1">
            <a:off x="4062413" y="2725738"/>
            <a:ext cx="0" cy="2905125"/>
          </a:xfrm>
          <a:prstGeom prst="line">
            <a:avLst/>
          </a:prstGeom>
          <a:noFill/>
          <a:ln w="9525">
            <a:solidFill>
              <a:schemeClr val="tx1"/>
            </a:solidFill>
            <a:round/>
            <a:headEnd/>
            <a:tailEnd/>
          </a:ln>
          <a:effectLst/>
        </p:spPr>
        <p:txBody>
          <a:bodyPr wrap="none" anchor="ctr"/>
          <a:lstStyle/>
          <a:p>
            <a:endParaRPr lang="en-US"/>
          </a:p>
        </p:txBody>
      </p:sp>
      <p:sp>
        <p:nvSpPr>
          <p:cNvPr id="2096" name="Text Box 48"/>
          <p:cNvSpPr txBox="1">
            <a:spLocks noChangeArrowheads="1"/>
          </p:cNvSpPr>
          <p:nvPr/>
        </p:nvSpPr>
        <p:spPr bwMode="auto">
          <a:xfrm>
            <a:off x="3179763" y="3167063"/>
            <a:ext cx="661987" cy="549275"/>
          </a:xfrm>
          <a:prstGeom prst="rect">
            <a:avLst/>
          </a:prstGeom>
          <a:noFill/>
          <a:ln w="9525">
            <a:noFill/>
            <a:miter lim="800000"/>
            <a:headEnd/>
            <a:tailEnd/>
          </a:ln>
          <a:effectLst/>
        </p:spPr>
        <p:txBody>
          <a:bodyPr>
            <a:spAutoFit/>
          </a:bodyPr>
          <a:lstStyle/>
          <a:p>
            <a:pPr>
              <a:spcBef>
                <a:spcPct val="50000"/>
              </a:spcBef>
            </a:pPr>
            <a:r>
              <a:rPr lang="en-US" sz="1000"/>
              <a:t>LOOP POWER FEED</a:t>
            </a:r>
          </a:p>
        </p:txBody>
      </p:sp>
      <p:sp>
        <p:nvSpPr>
          <p:cNvPr id="2099" name="Text Box 51"/>
          <p:cNvSpPr txBox="1">
            <a:spLocks noChangeArrowheads="1"/>
          </p:cNvSpPr>
          <p:nvPr/>
        </p:nvSpPr>
        <p:spPr bwMode="auto">
          <a:xfrm>
            <a:off x="2959100" y="3714750"/>
            <a:ext cx="809625" cy="473075"/>
          </a:xfrm>
          <a:prstGeom prst="rect">
            <a:avLst/>
          </a:prstGeom>
          <a:noFill/>
          <a:ln w="9525">
            <a:noFill/>
            <a:miter lim="800000"/>
            <a:headEnd/>
            <a:tailEnd/>
          </a:ln>
          <a:effectLst/>
        </p:spPr>
        <p:txBody>
          <a:bodyPr>
            <a:spAutoFit/>
          </a:bodyPr>
          <a:lstStyle/>
          <a:p>
            <a:pPr>
              <a:spcBef>
                <a:spcPct val="50000"/>
              </a:spcBef>
            </a:pPr>
            <a:r>
              <a:rPr lang="en-US" sz="1000" b="1"/>
              <a:t>4160V</a:t>
            </a:r>
          </a:p>
          <a:p>
            <a:pPr>
              <a:spcBef>
                <a:spcPct val="50000"/>
              </a:spcBef>
            </a:pPr>
            <a:r>
              <a:rPr lang="en-US" sz="1000" b="1"/>
              <a:t>SUB 1</a:t>
            </a:r>
          </a:p>
        </p:txBody>
      </p:sp>
      <p:sp>
        <p:nvSpPr>
          <p:cNvPr id="2100" name="Text Box 52"/>
          <p:cNvSpPr txBox="1">
            <a:spLocks noChangeArrowheads="1"/>
          </p:cNvSpPr>
          <p:nvPr/>
        </p:nvSpPr>
        <p:spPr bwMode="auto">
          <a:xfrm>
            <a:off x="2959100" y="4584700"/>
            <a:ext cx="809625" cy="701675"/>
          </a:xfrm>
          <a:prstGeom prst="rect">
            <a:avLst/>
          </a:prstGeom>
          <a:noFill/>
          <a:ln w="9525">
            <a:noFill/>
            <a:miter lim="800000"/>
            <a:headEnd/>
            <a:tailEnd/>
          </a:ln>
          <a:effectLst/>
        </p:spPr>
        <p:txBody>
          <a:bodyPr>
            <a:spAutoFit/>
          </a:bodyPr>
          <a:lstStyle/>
          <a:p>
            <a:pPr>
              <a:spcBef>
                <a:spcPct val="50000"/>
              </a:spcBef>
            </a:pPr>
            <a:r>
              <a:rPr lang="en-US" sz="1000" b="1"/>
              <a:t>4160V</a:t>
            </a:r>
          </a:p>
          <a:p>
            <a:pPr>
              <a:spcBef>
                <a:spcPct val="50000"/>
              </a:spcBef>
            </a:pPr>
            <a:r>
              <a:rPr lang="en-US" sz="1000" b="1"/>
              <a:t>SUB2</a:t>
            </a:r>
          </a:p>
          <a:p>
            <a:pPr>
              <a:spcBef>
                <a:spcPct val="50000"/>
              </a:spcBef>
            </a:pPr>
            <a:endParaRPr lang="en-US" sz="1000" b="1"/>
          </a:p>
        </p:txBody>
      </p:sp>
      <p:sp>
        <p:nvSpPr>
          <p:cNvPr id="2102" name="Text Box 54"/>
          <p:cNvSpPr txBox="1">
            <a:spLocks noChangeArrowheads="1"/>
          </p:cNvSpPr>
          <p:nvPr/>
        </p:nvSpPr>
        <p:spPr bwMode="auto">
          <a:xfrm>
            <a:off x="2303463" y="3851275"/>
            <a:ext cx="441325" cy="244475"/>
          </a:xfrm>
          <a:prstGeom prst="rect">
            <a:avLst/>
          </a:prstGeom>
          <a:noFill/>
          <a:ln w="9525">
            <a:noFill/>
            <a:miter lim="800000"/>
            <a:headEnd/>
            <a:tailEnd/>
          </a:ln>
          <a:effectLst/>
        </p:spPr>
        <p:txBody>
          <a:bodyPr>
            <a:spAutoFit/>
          </a:bodyPr>
          <a:lstStyle/>
          <a:p>
            <a:pPr>
              <a:spcBef>
                <a:spcPct val="50000"/>
              </a:spcBef>
            </a:pPr>
            <a:r>
              <a:rPr lang="en-US" sz="1000" b="1"/>
              <a:t>CB</a:t>
            </a:r>
            <a:endParaRPr lang="en-US" sz="1000"/>
          </a:p>
        </p:txBody>
      </p:sp>
      <p:sp>
        <p:nvSpPr>
          <p:cNvPr id="2103" name="Text Box 55"/>
          <p:cNvSpPr txBox="1">
            <a:spLocks noChangeArrowheads="1"/>
          </p:cNvSpPr>
          <p:nvPr/>
        </p:nvSpPr>
        <p:spPr bwMode="auto">
          <a:xfrm>
            <a:off x="2312988" y="4729163"/>
            <a:ext cx="441325" cy="244475"/>
          </a:xfrm>
          <a:prstGeom prst="rect">
            <a:avLst/>
          </a:prstGeom>
          <a:noFill/>
          <a:ln w="9525">
            <a:noFill/>
            <a:miter lim="800000"/>
            <a:headEnd/>
            <a:tailEnd/>
          </a:ln>
          <a:effectLst/>
        </p:spPr>
        <p:txBody>
          <a:bodyPr>
            <a:spAutoFit/>
          </a:bodyPr>
          <a:lstStyle/>
          <a:p>
            <a:pPr>
              <a:spcBef>
                <a:spcPct val="50000"/>
              </a:spcBef>
            </a:pPr>
            <a:r>
              <a:rPr lang="en-US" sz="1000" b="1"/>
              <a:t>CB</a:t>
            </a:r>
            <a:endParaRPr lang="en-US" sz="1000"/>
          </a:p>
        </p:txBody>
      </p:sp>
      <p:sp>
        <p:nvSpPr>
          <p:cNvPr id="2105" name="Text Box 57"/>
          <p:cNvSpPr txBox="1">
            <a:spLocks noChangeArrowheads="1"/>
          </p:cNvSpPr>
          <p:nvPr/>
        </p:nvSpPr>
        <p:spPr bwMode="auto">
          <a:xfrm>
            <a:off x="1924050" y="3324225"/>
            <a:ext cx="1263650" cy="244475"/>
          </a:xfrm>
          <a:prstGeom prst="rect">
            <a:avLst/>
          </a:prstGeom>
          <a:noFill/>
          <a:ln w="9525">
            <a:noFill/>
            <a:miter lim="800000"/>
            <a:headEnd/>
            <a:tailEnd/>
          </a:ln>
          <a:effectLst/>
        </p:spPr>
        <p:txBody>
          <a:bodyPr>
            <a:spAutoFit/>
          </a:bodyPr>
          <a:lstStyle/>
          <a:p>
            <a:pPr>
              <a:spcBef>
                <a:spcPct val="50000"/>
              </a:spcBef>
            </a:pPr>
            <a:r>
              <a:rPr lang="en-US" sz="1000" b="1"/>
              <a:t>4160V MCC</a:t>
            </a:r>
          </a:p>
        </p:txBody>
      </p:sp>
      <p:sp>
        <p:nvSpPr>
          <p:cNvPr id="2107" name="Line 59"/>
          <p:cNvSpPr>
            <a:spLocks noChangeShapeType="1"/>
          </p:cNvSpPr>
          <p:nvPr/>
        </p:nvSpPr>
        <p:spPr bwMode="auto">
          <a:xfrm flipH="1">
            <a:off x="2001838" y="2493963"/>
            <a:ext cx="1250950" cy="0"/>
          </a:xfrm>
          <a:prstGeom prst="line">
            <a:avLst/>
          </a:prstGeom>
          <a:noFill/>
          <a:ln w="9525">
            <a:solidFill>
              <a:schemeClr val="tx1"/>
            </a:solidFill>
            <a:round/>
            <a:headEnd/>
            <a:tailEnd/>
          </a:ln>
          <a:effectLst/>
        </p:spPr>
        <p:txBody>
          <a:bodyPr wrap="none" anchor="ctr"/>
          <a:lstStyle/>
          <a:p>
            <a:endParaRPr lang="en-US"/>
          </a:p>
        </p:txBody>
      </p:sp>
      <p:sp>
        <p:nvSpPr>
          <p:cNvPr id="2108" name="Line 60"/>
          <p:cNvSpPr>
            <a:spLocks noChangeShapeType="1"/>
          </p:cNvSpPr>
          <p:nvPr/>
        </p:nvSpPr>
        <p:spPr bwMode="auto">
          <a:xfrm flipH="1" flipV="1">
            <a:off x="5683250" y="2493963"/>
            <a:ext cx="1100138" cy="1587"/>
          </a:xfrm>
          <a:prstGeom prst="line">
            <a:avLst/>
          </a:prstGeom>
          <a:noFill/>
          <a:ln w="9525">
            <a:solidFill>
              <a:schemeClr val="tx1"/>
            </a:solidFill>
            <a:round/>
            <a:headEnd/>
            <a:tailEnd/>
          </a:ln>
          <a:effectLst/>
        </p:spPr>
        <p:txBody>
          <a:bodyPr wrap="none" anchor="ctr"/>
          <a:lstStyle/>
          <a:p>
            <a:endParaRPr lang="en-US"/>
          </a:p>
        </p:txBody>
      </p:sp>
      <p:sp>
        <p:nvSpPr>
          <p:cNvPr id="2109" name="Text Box 61"/>
          <p:cNvSpPr txBox="1">
            <a:spLocks noChangeArrowheads="1"/>
          </p:cNvSpPr>
          <p:nvPr/>
        </p:nvSpPr>
        <p:spPr bwMode="auto">
          <a:xfrm>
            <a:off x="661988" y="3348038"/>
            <a:ext cx="1250950" cy="396875"/>
          </a:xfrm>
          <a:prstGeom prst="rect">
            <a:avLst/>
          </a:prstGeom>
          <a:noFill/>
          <a:ln w="9525">
            <a:noFill/>
            <a:miter lim="800000"/>
            <a:headEnd/>
            <a:tailEnd/>
          </a:ln>
          <a:effectLst/>
        </p:spPr>
        <p:txBody>
          <a:bodyPr>
            <a:spAutoFit/>
          </a:bodyPr>
          <a:lstStyle/>
          <a:p>
            <a:pPr>
              <a:spcBef>
                <a:spcPct val="50000"/>
              </a:spcBef>
            </a:pPr>
            <a:r>
              <a:rPr lang="en-US" sz="1000" b="1"/>
              <a:t>MAIN COMPRESSORS</a:t>
            </a:r>
          </a:p>
        </p:txBody>
      </p:sp>
      <p:sp>
        <p:nvSpPr>
          <p:cNvPr id="2110" name="Rectangle 62"/>
          <p:cNvSpPr>
            <a:spLocks noChangeArrowheads="1"/>
          </p:cNvSpPr>
          <p:nvPr/>
        </p:nvSpPr>
        <p:spPr bwMode="auto">
          <a:xfrm>
            <a:off x="4725988" y="3248025"/>
            <a:ext cx="804862" cy="46513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111" name="Rectangle 63"/>
          <p:cNvSpPr>
            <a:spLocks noChangeArrowheads="1"/>
          </p:cNvSpPr>
          <p:nvPr/>
        </p:nvSpPr>
        <p:spPr bwMode="auto">
          <a:xfrm>
            <a:off x="4725988" y="3887788"/>
            <a:ext cx="803275" cy="465137"/>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113" name="Line 65"/>
          <p:cNvSpPr>
            <a:spLocks noChangeShapeType="1"/>
          </p:cNvSpPr>
          <p:nvPr/>
        </p:nvSpPr>
        <p:spPr bwMode="auto">
          <a:xfrm>
            <a:off x="4578350" y="2725738"/>
            <a:ext cx="0" cy="2905125"/>
          </a:xfrm>
          <a:prstGeom prst="line">
            <a:avLst/>
          </a:prstGeom>
          <a:noFill/>
          <a:ln w="9525">
            <a:solidFill>
              <a:schemeClr val="tx1"/>
            </a:solidFill>
            <a:round/>
            <a:headEnd/>
            <a:tailEnd/>
          </a:ln>
          <a:effectLst/>
        </p:spPr>
        <p:txBody>
          <a:bodyPr wrap="none" anchor="ctr"/>
          <a:lstStyle/>
          <a:p>
            <a:endParaRPr lang="en-US"/>
          </a:p>
        </p:txBody>
      </p:sp>
      <p:sp>
        <p:nvSpPr>
          <p:cNvPr id="2114" name="Line 66"/>
          <p:cNvSpPr>
            <a:spLocks noChangeShapeType="1"/>
          </p:cNvSpPr>
          <p:nvPr/>
        </p:nvSpPr>
        <p:spPr bwMode="auto">
          <a:xfrm>
            <a:off x="4578350" y="5630863"/>
            <a:ext cx="295275" cy="0"/>
          </a:xfrm>
          <a:prstGeom prst="line">
            <a:avLst/>
          </a:prstGeom>
          <a:noFill/>
          <a:ln w="9525">
            <a:solidFill>
              <a:schemeClr val="tx1"/>
            </a:solidFill>
            <a:round/>
            <a:headEnd/>
            <a:tailEnd/>
          </a:ln>
          <a:effectLst/>
        </p:spPr>
        <p:txBody>
          <a:bodyPr wrap="none" anchor="ctr"/>
          <a:lstStyle/>
          <a:p>
            <a:endParaRPr lang="en-US"/>
          </a:p>
        </p:txBody>
      </p:sp>
      <p:sp>
        <p:nvSpPr>
          <p:cNvPr id="2115" name="Line 67"/>
          <p:cNvSpPr>
            <a:spLocks noChangeShapeType="1"/>
          </p:cNvSpPr>
          <p:nvPr/>
        </p:nvSpPr>
        <p:spPr bwMode="auto">
          <a:xfrm flipV="1">
            <a:off x="4873625" y="2725738"/>
            <a:ext cx="0" cy="2905125"/>
          </a:xfrm>
          <a:prstGeom prst="line">
            <a:avLst/>
          </a:prstGeom>
          <a:noFill/>
          <a:ln w="9525">
            <a:solidFill>
              <a:schemeClr val="tx1"/>
            </a:solidFill>
            <a:round/>
            <a:headEnd/>
            <a:tailEnd/>
          </a:ln>
          <a:effectLst/>
        </p:spPr>
        <p:txBody>
          <a:bodyPr wrap="none" anchor="ctr"/>
          <a:lstStyle/>
          <a:p>
            <a:endParaRPr lang="en-US"/>
          </a:p>
        </p:txBody>
      </p:sp>
      <p:sp>
        <p:nvSpPr>
          <p:cNvPr id="2116" name="Text Box 68"/>
          <p:cNvSpPr txBox="1">
            <a:spLocks noChangeArrowheads="1"/>
          </p:cNvSpPr>
          <p:nvPr/>
        </p:nvSpPr>
        <p:spPr bwMode="auto">
          <a:xfrm>
            <a:off x="4830763" y="2730500"/>
            <a:ext cx="663575" cy="549275"/>
          </a:xfrm>
          <a:prstGeom prst="rect">
            <a:avLst/>
          </a:prstGeom>
          <a:noFill/>
          <a:ln w="9525">
            <a:noFill/>
            <a:miter lim="800000"/>
            <a:headEnd/>
            <a:tailEnd/>
          </a:ln>
          <a:effectLst/>
        </p:spPr>
        <p:txBody>
          <a:bodyPr>
            <a:spAutoFit/>
          </a:bodyPr>
          <a:lstStyle/>
          <a:p>
            <a:pPr>
              <a:spcBef>
                <a:spcPct val="50000"/>
              </a:spcBef>
            </a:pPr>
            <a:r>
              <a:rPr lang="en-US" sz="1000"/>
              <a:t>LOOP POWER FEED</a:t>
            </a:r>
          </a:p>
        </p:txBody>
      </p:sp>
      <p:sp>
        <p:nvSpPr>
          <p:cNvPr id="2117" name="Text Box 69"/>
          <p:cNvSpPr txBox="1">
            <a:spLocks noChangeArrowheads="1"/>
          </p:cNvSpPr>
          <p:nvPr/>
        </p:nvSpPr>
        <p:spPr bwMode="auto">
          <a:xfrm>
            <a:off x="4873625" y="3248025"/>
            <a:ext cx="809625" cy="473075"/>
          </a:xfrm>
          <a:prstGeom prst="rect">
            <a:avLst/>
          </a:prstGeom>
          <a:noFill/>
          <a:ln w="9525">
            <a:noFill/>
            <a:miter lim="800000"/>
            <a:headEnd/>
            <a:tailEnd/>
          </a:ln>
          <a:effectLst/>
        </p:spPr>
        <p:txBody>
          <a:bodyPr>
            <a:spAutoFit/>
          </a:bodyPr>
          <a:lstStyle/>
          <a:p>
            <a:pPr>
              <a:spcBef>
                <a:spcPct val="50000"/>
              </a:spcBef>
            </a:pPr>
            <a:r>
              <a:rPr lang="en-US" sz="1000" b="1"/>
              <a:t>480V</a:t>
            </a:r>
          </a:p>
          <a:p>
            <a:pPr>
              <a:spcBef>
                <a:spcPct val="50000"/>
              </a:spcBef>
            </a:pPr>
            <a:r>
              <a:rPr lang="en-US" sz="1000" b="1"/>
              <a:t>AUX1</a:t>
            </a:r>
          </a:p>
        </p:txBody>
      </p:sp>
      <p:sp>
        <p:nvSpPr>
          <p:cNvPr id="2118" name="Text Box 70"/>
          <p:cNvSpPr txBox="1">
            <a:spLocks noChangeArrowheads="1"/>
          </p:cNvSpPr>
          <p:nvPr/>
        </p:nvSpPr>
        <p:spPr bwMode="auto">
          <a:xfrm>
            <a:off x="4873625" y="3887788"/>
            <a:ext cx="809625" cy="473075"/>
          </a:xfrm>
          <a:prstGeom prst="rect">
            <a:avLst/>
          </a:prstGeom>
          <a:noFill/>
          <a:ln w="9525">
            <a:noFill/>
            <a:miter lim="800000"/>
            <a:headEnd/>
            <a:tailEnd/>
          </a:ln>
          <a:effectLst/>
        </p:spPr>
        <p:txBody>
          <a:bodyPr>
            <a:spAutoFit/>
          </a:bodyPr>
          <a:lstStyle/>
          <a:p>
            <a:pPr>
              <a:spcBef>
                <a:spcPct val="50000"/>
              </a:spcBef>
            </a:pPr>
            <a:r>
              <a:rPr lang="en-US" sz="1000" b="1"/>
              <a:t>480V</a:t>
            </a:r>
          </a:p>
          <a:p>
            <a:pPr>
              <a:spcBef>
                <a:spcPct val="50000"/>
              </a:spcBef>
            </a:pPr>
            <a:r>
              <a:rPr lang="en-US" sz="1000" b="1"/>
              <a:t>AUX2</a:t>
            </a:r>
          </a:p>
        </p:txBody>
      </p:sp>
      <p:sp>
        <p:nvSpPr>
          <p:cNvPr id="2122" name="Rectangle 74"/>
          <p:cNvSpPr>
            <a:spLocks noChangeArrowheads="1"/>
          </p:cNvSpPr>
          <p:nvPr/>
        </p:nvSpPr>
        <p:spPr bwMode="auto">
          <a:xfrm>
            <a:off x="6788150" y="3016250"/>
            <a:ext cx="1030288" cy="75565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123" name="Text Box 75"/>
          <p:cNvSpPr txBox="1">
            <a:spLocks noChangeArrowheads="1"/>
          </p:cNvSpPr>
          <p:nvPr/>
        </p:nvSpPr>
        <p:spPr bwMode="auto">
          <a:xfrm>
            <a:off x="6713538" y="3190875"/>
            <a:ext cx="1177925" cy="244475"/>
          </a:xfrm>
          <a:prstGeom prst="rect">
            <a:avLst/>
          </a:prstGeom>
          <a:noFill/>
          <a:ln w="9525">
            <a:noFill/>
            <a:miter lim="800000"/>
            <a:headEnd/>
            <a:tailEnd/>
          </a:ln>
          <a:effectLst/>
        </p:spPr>
        <p:txBody>
          <a:bodyPr>
            <a:spAutoFit/>
          </a:bodyPr>
          <a:lstStyle/>
          <a:p>
            <a:pPr>
              <a:spcBef>
                <a:spcPct val="50000"/>
              </a:spcBef>
            </a:pPr>
            <a:r>
              <a:rPr lang="en-US" sz="1000" b="1"/>
              <a:t>MTR CTRL CTR</a:t>
            </a:r>
          </a:p>
        </p:txBody>
      </p:sp>
      <p:sp>
        <p:nvSpPr>
          <p:cNvPr id="2124" name="Rectangle 76"/>
          <p:cNvSpPr>
            <a:spLocks noChangeArrowheads="1"/>
          </p:cNvSpPr>
          <p:nvPr/>
        </p:nvSpPr>
        <p:spPr bwMode="auto">
          <a:xfrm>
            <a:off x="6788150" y="3829050"/>
            <a:ext cx="1030288" cy="76835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125" name="Text Box 77"/>
          <p:cNvSpPr txBox="1">
            <a:spLocks noChangeArrowheads="1"/>
          </p:cNvSpPr>
          <p:nvPr/>
        </p:nvSpPr>
        <p:spPr bwMode="auto">
          <a:xfrm>
            <a:off x="6713538" y="3990975"/>
            <a:ext cx="1177925" cy="244475"/>
          </a:xfrm>
          <a:prstGeom prst="rect">
            <a:avLst/>
          </a:prstGeom>
          <a:noFill/>
          <a:ln w="9525">
            <a:noFill/>
            <a:miter lim="800000"/>
            <a:headEnd/>
            <a:tailEnd/>
          </a:ln>
          <a:effectLst/>
        </p:spPr>
        <p:txBody>
          <a:bodyPr>
            <a:spAutoFit/>
          </a:bodyPr>
          <a:lstStyle/>
          <a:p>
            <a:pPr>
              <a:spcBef>
                <a:spcPct val="50000"/>
              </a:spcBef>
            </a:pPr>
            <a:r>
              <a:rPr lang="en-US" sz="1000" b="1"/>
              <a:t>MTR CTRL CTR</a:t>
            </a:r>
          </a:p>
        </p:txBody>
      </p:sp>
      <p:sp>
        <p:nvSpPr>
          <p:cNvPr id="2126" name="Rectangle 78"/>
          <p:cNvSpPr>
            <a:spLocks noChangeArrowheads="1"/>
          </p:cNvSpPr>
          <p:nvPr/>
        </p:nvSpPr>
        <p:spPr bwMode="auto">
          <a:xfrm>
            <a:off x="6788150" y="4643438"/>
            <a:ext cx="1030288" cy="754062"/>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127" name="Text Box 79"/>
          <p:cNvSpPr txBox="1">
            <a:spLocks noChangeArrowheads="1"/>
          </p:cNvSpPr>
          <p:nvPr/>
        </p:nvSpPr>
        <p:spPr bwMode="auto">
          <a:xfrm>
            <a:off x="6713538" y="4814888"/>
            <a:ext cx="1177925" cy="244475"/>
          </a:xfrm>
          <a:prstGeom prst="rect">
            <a:avLst/>
          </a:prstGeom>
          <a:noFill/>
          <a:ln w="9525">
            <a:noFill/>
            <a:miter lim="800000"/>
            <a:headEnd/>
            <a:tailEnd/>
          </a:ln>
          <a:effectLst/>
        </p:spPr>
        <p:txBody>
          <a:bodyPr>
            <a:spAutoFit/>
          </a:bodyPr>
          <a:lstStyle/>
          <a:p>
            <a:pPr>
              <a:spcBef>
                <a:spcPct val="50000"/>
              </a:spcBef>
            </a:pPr>
            <a:r>
              <a:rPr lang="en-US" sz="1000" b="1"/>
              <a:t>MTR CTRL CTR</a:t>
            </a:r>
          </a:p>
        </p:txBody>
      </p:sp>
      <p:sp>
        <p:nvSpPr>
          <p:cNvPr id="2152" name="Text Box 104"/>
          <p:cNvSpPr txBox="1">
            <a:spLocks noChangeArrowheads="1"/>
          </p:cNvSpPr>
          <p:nvPr/>
        </p:nvSpPr>
        <p:spPr bwMode="auto">
          <a:xfrm>
            <a:off x="3621088" y="2171700"/>
            <a:ext cx="2430462" cy="473075"/>
          </a:xfrm>
          <a:prstGeom prst="rect">
            <a:avLst/>
          </a:prstGeom>
          <a:noFill/>
          <a:ln w="9525">
            <a:noFill/>
            <a:miter lim="800000"/>
            <a:headEnd/>
            <a:tailEnd/>
          </a:ln>
          <a:effectLst/>
        </p:spPr>
        <p:txBody>
          <a:bodyPr>
            <a:spAutoFit/>
          </a:bodyPr>
          <a:lstStyle/>
          <a:p>
            <a:pPr>
              <a:spcBef>
                <a:spcPct val="50000"/>
              </a:spcBef>
            </a:pPr>
            <a:r>
              <a:rPr lang="en-US" sz="1000" b="1"/>
              <a:t>MASTER SUBSTATION</a:t>
            </a:r>
          </a:p>
          <a:p>
            <a:pPr>
              <a:spcBef>
                <a:spcPct val="50000"/>
              </a:spcBef>
            </a:pPr>
            <a:r>
              <a:rPr lang="en-US" sz="1000" b="1"/>
              <a:t>AND FEEDER SWITCH</a:t>
            </a:r>
          </a:p>
        </p:txBody>
      </p:sp>
      <p:sp>
        <p:nvSpPr>
          <p:cNvPr id="2193" name="Line 145"/>
          <p:cNvSpPr>
            <a:spLocks noChangeShapeType="1"/>
          </p:cNvSpPr>
          <p:nvPr/>
        </p:nvSpPr>
        <p:spPr bwMode="auto">
          <a:xfrm>
            <a:off x="601663" y="5795963"/>
            <a:ext cx="3608387" cy="7937"/>
          </a:xfrm>
          <a:prstGeom prst="line">
            <a:avLst/>
          </a:prstGeom>
          <a:noFill/>
          <a:ln w="25400">
            <a:solidFill>
              <a:srgbClr val="0000FF"/>
            </a:solidFill>
            <a:prstDash val="dashDot"/>
            <a:round/>
            <a:headEnd/>
            <a:tailEnd/>
          </a:ln>
          <a:effectLst/>
        </p:spPr>
        <p:txBody>
          <a:bodyPr wrap="none" anchor="ctr"/>
          <a:lstStyle/>
          <a:p>
            <a:endParaRPr lang="en-US"/>
          </a:p>
        </p:txBody>
      </p:sp>
      <p:sp>
        <p:nvSpPr>
          <p:cNvPr id="2194" name="Line 146"/>
          <p:cNvSpPr>
            <a:spLocks noChangeShapeType="1"/>
          </p:cNvSpPr>
          <p:nvPr/>
        </p:nvSpPr>
        <p:spPr bwMode="auto">
          <a:xfrm flipV="1">
            <a:off x="601663" y="3190875"/>
            <a:ext cx="0" cy="2613025"/>
          </a:xfrm>
          <a:prstGeom prst="line">
            <a:avLst/>
          </a:prstGeom>
          <a:noFill/>
          <a:ln w="25400">
            <a:solidFill>
              <a:srgbClr val="0000FF"/>
            </a:solidFill>
            <a:prstDash val="dashDot"/>
            <a:round/>
            <a:headEnd/>
            <a:tailEnd/>
          </a:ln>
          <a:effectLst/>
        </p:spPr>
        <p:txBody>
          <a:bodyPr wrap="none" anchor="ctr"/>
          <a:lstStyle/>
          <a:p>
            <a:endParaRPr lang="en-US"/>
          </a:p>
        </p:txBody>
      </p:sp>
      <p:sp>
        <p:nvSpPr>
          <p:cNvPr id="2195" name="Line 147"/>
          <p:cNvSpPr>
            <a:spLocks noChangeShapeType="1"/>
          </p:cNvSpPr>
          <p:nvPr/>
        </p:nvSpPr>
        <p:spPr bwMode="auto">
          <a:xfrm>
            <a:off x="601663" y="3190875"/>
            <a:ext cx="2724150" cy="0"/>
          </a:xfrm>
          <a:prstGeom prst="line">
            <a:avLst/>
          </a:prstGeom>
          <a:noFill/>
          <a:ln w="25400">
            <a:solidFill>
              <a:srgbClr val="0000FF"/>
            </a:solidFill>
            <a:prstDash val="dashDot"/>
            <a:round/>
            <a:headEnd/>
            <a:tailEnd/>
          </a:ln>
          <a:effectLst/>
        </p:spPr>
        <p:txBody>
          <a:bodyPr wrap="none" anchor="ctr"/>
          <a:lstStyle/>
          <a:p>
            <a:endParaRPr lang="en-US"/>
          </a:p>
        </p:txBody>
      </p:sp>
      <p:sp>
        <p:nvSpPr>
          <p:cNvPr id="2196" name="Line 148"/>
          <p:cNvSpPr>
            <a:spLocks noChangeShapeType="1"/>
          </p:cNvSpPr>
          <p:nvPr/>
        </p:nvSpPr>
        <p:spPr bwMode="auto">
          <a:xfrm flipV="1">
            <a:off x="3325813" y="2667000"/>
            <a:ext cx="0" cy="523875"/>
          </a:xfrm>
          <a:prstGeom prst="line">
            <a:avLst/>
          </a:prstGeom>
          <a:noFill/>
          <a:ln w="25400">
            <a:solidFill>
              <a:srgbClr val="0000FF"/>
            </a:solidFill>
            <a:prstDash val="dashDot"/>
            <a:round/>
            <a:headEnd/>
            <a:tailEnd/>
          </a:ln>
          <a:effectLst/>
        </p:spPr>
        <p:txBody>
          <a:bodyPr wrap="none" anchor="ctr"/>
          <a:lstStyle/>
          <a:p>
            <a:endParaRPr lang="en-US"/>
          </a:p>
        </p:txBody>
      </p:sp>
      <p:sp>
        <p:nvSpPr>
          <p:cNvPr id="2197" name="Line 149"/>
          <p:cNvSpPr>
            <a:spLocks noChangeShapeType="1"/>
          </p:cNvSpPr>
          <p:nvPr/>
        </p:nvSpPr>
        <p:spPr bwMode="auto">
          <a:xfrm>
            <a:off x="3325813" y="2667000"/>
            <a:ext cx="884237" cy="0"/>
          </a:xfrm>
          <a:prstGeom prst="line">
            <a:avLst/>
          </a:prstGeom>
          <a:noFill/>
          <a:ln w="25400">
            <a:solidFill>
              <a:srgbClr val="0000FF"/>
            </a:solidFill>
            <a:prstDash val="dashDot"/>
            <a:round/>
            <a:headEnd/>
            <a:tailEnd/>
          </a:ln>
          <a:effectLst/>
        </p:spPr>
        <p:txBody>
          <a:bodyPr wrap="none" anchor="ctr"/>
          <a:lstStyle/>
          <a:p>
            <a:endParaRPr lang="en-US"/>
          </a:p>
        </p:txBody>
      </p:sp>
      <p:sp>
        <p:nvSpPr>
          <p:cNvPr id="2198" name="Line 150"/>
          <p:cNvSpPr>
            <a:spLocks noChangeShapeType="1"/>
          </p:cNvSpPr>
          <p:nvPr/>
        </p:nvSpPr>
        <p:spPr bwMode="auto">
          <a:xfrm flipV="1">
            <a:off x="4210050" y="2667000"/>
            <a:ext cx="0" cy="3136900"/>
          </a:xfrm>
          <a:prstGeom prst="line">
            <a:avLst/>
          </a:prstGeom>
          <a:noFill/>
          <a:ln w="25400">
            <a:solidFill>
              <a:srgbClr val="0000FF"/>
            </a:solidFill>
            <a:prstDash val="dashDot"/>
            <a:round/>
            <a:headEnd/>
            <a:tailEnd/>
          </a:ln>
          <a:effectLst/>
        </p:spPr>
        <p:txBody>
          <a:bodyPr wrap="none" anchor="ctr"/>
          <a:lstStyle/>
          <a:p>
            <a:endParaRPr lang="en-US"/>
          </a:p>
        </p:txBody>
      </p:sp>
      <p:sp>
        <p:nvSpPr>
          <p:cNvPr id="2199" name="Line 151"/>
          <p:cNvSpPr>
            <a:spLocks noChangeShapeType="1"/>
          </p:cNvSpPr>
          <p:nvPr/>
        </p:nvSpPr>
        <p:spPr bwMode="auto">
          <a:xfrm>
            <a:off x="601663" y="2841625"/>
            <a:ext cx="2578100" cy="0"/>
          </a:xfrm>
          <a:prstGeom prst="line">
            <a:avLst/>
          </a:prstGeom>
          <a:noFill/>
          <a:ln w="25400">
            <a:solidFill>
              <a:srgbClr val="FF0000"/>
            </a:solidFill>
            <a:prstDash val="dashDot"/>
            <a:round/>
            <a:headEnd/>
            <a:tailEnd/>
          </a:ln>
          <a:effectLst/>
        </p:spPr>
        <p:txBody>
          <a:bodyPr wrap="none" anchor="ctr"/>
          <a:lstStyle/>
          <a:p>
            <a:endParaRPr lang="en-US"/>
          </a:p>
        </p:txBody>
      </p:sp>
      <p:sp>
        <p:nvSpPr>
          <p:cNvPr id="2200" name="Line 152"/>
          <p:cNvSpPr>
            <a:spLocks noChangeShapeType="1"/>
          </p:cNvSpPr>
          <p:nvPr/>
        </p:nvSpPr>
        <p:spPr bwMode="auto">
          <a:xfrm flipV="1">
            <a:off x="601663" y="1447800"/>
            <a:ext cx="0" cy="1393825"/>
          </a:xfrm>
          <a:prstGeom prst="line">
            <a:avLst/>
          </a:prstGeom>
          <a:noFill/>
          <a:ln w="25400">
            <a:solidFill>
              <a:srgbClr val="FF0000"/>
            </a:solidFill>
            <a:prstDash val="dashDot"/>
            <a:round/>
            <a:headEnd/>
            <a:tailEnd/>
          </a:ln>
          <a:effectLst/>
        </p:spPr>
        <p:txBody>
          <a:bodyPr wrap="none" anchor="ctr"/>
          <a:lstStyle/>
          <a:p>
            <a:endParaRPr lang="en-US"/>
          </a:p>
        </p:txBody>
      </p:sp>
      <p:sp>
        <p:nvSpPr>
          <p:cNvPr id="2201" name="Line 153"/>
          <p:cNvSpPr>
            <a:spLocks noChangeShapeType="1"/>
          </p:cNvSpPr>
          <p:nvPr/>
        </p:nvSpPr>
        <p:spPr bwMode="auto">
          <a:xfrm>
            <a:off x="601663" y="1447800"/>
            <a:ext cx="7805737" cy="0"/>
          </a:xfrm>
          <a:prstGeom prst="line">
            <a:avLst/>
          </a:prstGeom>
          <a:noFill/>
          <a:ln w="25400">
            <a:solidFill>
              <a:srgbClr val="FF0000"/>
            </a:solidFill>
            <a:prstDash val="dashDot"/>
            <a:round/>
            <a:headEnd/>
            <a:tailEnd/>
          </a:ln>
          <a:effectLst/>
        </p:spPr>
        <p:txBody>
          <a:bodyPr wrap="none" anchor="ctr"/>
          <a:lstStyle/>
          <a:p>
            <a:endParaRPr lang="en-US"/>
          </a:p>
        </p:txBody>
      </p:sp>
      <p:sp>
        <p:nvSpPr>
          <p:cNvPr id="2202" name="Line 154"/>
          <p:cNvSpPr>
            <a:spLocks noChangeShapeType="1"/>
          </p:cNvSpPr>
          <p:nvPr/>
        </p:nvSpPr>
        <p:spPr bwMode="auto">
          <a:xfrm flipV="1">
            <a:off x="8407400" y="1447800"/>
            <a:ext cx="0" cy="1336675"/>
          </a:xfrm>
          <a:prstGeom prst="line">
            <a:avLst/>
          </a:prstGeom>
          <a:noFill/>
          <a:ln w="25400">
            <a:solidFill>
              <a:srgbClr val="FF0000"/>
            </a:solidFill>
            <a:prstDash val="dashDot"/>
            <a:round/>
            <a:headEnd/>
            <a:tailEnd/>
          </a:ln>
          <a:effectLst/>
        </p:spPr>
        <p:txBody>
          <a:bodyPr wrap="none" anchor="ctr"/>
          <a:lstStyle/>
          <a:p>
            <a:endParaRPr lang="en-US"/>
          </a:p>
        </p:txBody>
      </p:sp>
      <p:sp>
        <p:nvSpPr>
          <p:cNvPr id="2203" name="Line 155"/>
          <p:cNvSpPr>
            <a:spLocks noChangeShapeType="1"/>
          </p:cNvSpPr>
          <p:nvPr/>
        </p:nvSpPr>
        <p:spPr bwMode="auto">
          <a:xfrm>
            <a:off x="5608638" y="2841625"/>
            <a:ext cx="3387725" cy="0"/>
          </a:xfrm>
          <a:prstGeom prst="line">
            <a:avLst/>
          </a:prstGeom>
          <a:noFill/>
          <a:ln w="25400">
            <a:solidFill>
              <a:schemeClr val="accent1"/>
            </a:solidFill>
            <a:prstDash val="dashDot"/>
            <a:round/>
            <a:headEnd/>
            <a:tailEnd/>
          </a:ln>
          <a:effectLst/>
        </p:spPr>
        <p:txBody>
          <a:bodyPr wrap="none" anchor="ctr"/>
          <a:lstStyle/>
          <a:p>
            <a:endParaRPr lang="en-US"/>
          </a:p>
        </p:txBody>
      </p:sp>
      <p:sp>
        <p:nvSpPr>
          <p:cNvPr id="2204" name="Line 156"/>
          <p:cNvSpPr>
            <a:spLocks noChangeShapeType="1"/>
          </p:cNvSpPr>
          <p:nvPr/>
        </p:nvSpPr>
        <p:spPr bwMode="auto">
          <a:xfrm flipV="1">
            <a:off x="5608638" y="2667000"/>
            <a:ext cx="0" cy="174625"/>
          </a:xfrm>
          <a:prstGeom prst="line">
            <a:avLst/>
          </a:prstGeom>
          <a:noFill/>
          <a:ln w="25400">
            <a:solidFill>
              <a:schemeClr val="accent1"/>
            </a:solidFill>
            <a:prstDash val="dashDot"/>
            <a:round/>
            <a:headEnd/>
            <a:tailEnd/>
          </a:ln>
          <a:effectLst/>
        </p:spPr>
        <p:txBody>
          <a:bodyPr wrap="none" anchor="ctr"/>
          <a:lstStyle/>
          <a:p>
            <a:endParaRPr lang="en-US"/>
          </a:p>
        </p:txBody>
      </p:sp>
      <p:sp>
        <p:nvSpPr>
          <p:cNvPr id="2205" name="Line 157"/>
          <p:cNvSpPr>
            <a:spLocks noChangeShapeType="1"/>
          </p:cNvSpPr>
          <p:nvPr/>
        </p:nvSpPr>
        <p:spPr bwMode="auto">
          <a:xfrm>
            <a:off x="4430713" y="6210300"/>
            <a:ext cx="4418012" cy="0"/>
          </a:xfrm>
          <a:prstGeom prst="line">
            <a:avLst/>
          </a:prstGeom>
          <a:noFill/>
          <a:ln w="25400">
            <a:solidFill>
              <a:schemeClr val="accent1"/>
            </a:solidFill>
            <a:prstDash val="dashDot"/>
            <a:round/>
            <a:headEnd/>
            <a:tailEnd/>
          </a:ln>
          <a:effectLst/>
        </p:spPr>
        <p:txBody>
          <a:bodyPr wrap="none" anchor="ctr"/>
          <a:lstStyle/>
          <a:p>
            <a:endParaRPr lang="en-US"/>
          </a:p>
        </p:txBody>
      </p:sp>
      <p:sp>
        <p:nvSpPr>
          <p:cNvPr id="2206" name="Line 158"/>
          <p:cNvSpPr>
            <a:spLocks noChangeShapeType="1"/>
          </p:cNvSpPr>
          <p:nvPr/>
        </p:nvSpPr>
        <p:spPr bwMode="auto">
          <a:xfrm flipV="1">
            <a:off x="8996363" y="2841625"/>
            <a:ext cx="0" cy="3368675"/>
          </a:xfrm>
          <a:prstGeom prst="line">
            <a:avLst/>
          </a:prstGeom>
          <a:noFill/>
          <a:ln w="25400">
            <a:solidFill>
              <a:schemeClr val="accent1"/>
            </a:solidFill>
            <a:prstDash val="dashDot"/>
            <a:round/>
            <a:headEnd/>
            <a:tailEnd/>
          </a:ln>
          <a:effectLst/>
        </p:spPr>
        <p:txBody>
          <a:bodyPr wrap="none" anchor="ctr"/>
          <a:lstStyle/>
          <a:p>
            <a:endParaRPr lang="en-US"/>
          </a:p>
        </p:txBody>
      </p:sp>
      <p:sp>
        <p:nvSpPr>
          <p:cNvPr id="2207" name="Line 159"/>
          <p:cNvSpPr>
            <a:spLocks noChangeShapeType="1"/>
          </p:cNvSpPr>
          <p:nvPr/>
        </p:nvSpPr>
        <p:spPr bwMode="auto">
          <a:xfrm flipV="1">
            <a:off x="4430713" y="2667000"/>
            <a:ext cx="0" cy="3543300"/>
          </a:xfrm>
          <a:prstGeom prst="line">
            <a:avLst/>
          </a:prstGeom>
          <a:noFill/>
          <a:ln w="25400">
            <a:solidFill>
              <a:schemeClr val="accent1"/>
            </a:solidFill>
            <a:prstDash val="dashDot"/>
            <a:round/>
            <a:headEnd/>
            <a:tailEnd/>
          </a:ln>
          <a:effectLst/>
        </p:spPr>
        <p:txBody>
          <a:bodyPr wrap="none" anchor="ctr"/>
          <a:lstStyle/>
          <a:p>
            <a:endParaRPr lang="en-US"/>
          </a:p>
        </p:txBody>
      </p:sp>
      <p:sp>
        <p:nvSpPr>
          <p:cNvPr id="2208" name="Line 160"/>
          <p:cNvSpPr>
            <a:spLocks noChangeShapeType="1"/>
          </p:cNvSpPr>
          <p:nvPr/>
        </p:nvSpPr>
        <p:spPr bwMode="auto">
          <a:xfrm>
            <a:off x="3179763" y="2609850"/>
            <a:ext cx="2576512" cy="0"/>
          </a:xfrm>
          <a:prstGeom prst="line">
            <a:avLst/>
          </a:prstGeom>
          <a:noFill/>
          <a:ln w="25400">
            <a:solidFill>
              <a:srgbClr val="FF0000"/>
            </a:solidFill>
            <a:prstDash val="dashDot"/>
            <a:round/>
            <a:headEnd/>
            <a:tailEnd/>
          </a:ln>
          <a:effectLst/>
        </p:spPr>
        <p:txBody>
          <a:bodyPr wrap="none" anchor="ctr"/>
          <a:lstStyle/>
          <a:p>
            <a:endParaRPr lang="en-US"/>
          </a:p>
        </p:txBody>
      </p:sp>
      <p:sp>
        <p:nvSpPr>
          <p:cNvPr id="2209" name="Line 161"/>
          <p:cNvSpPr>
            <a:spLocks noChangeShapeType="1"/>
          </p:cNvSpPr>
          <p:nvPr/>
        </p:nvSpPr>
        <p:spPr bwMode="auto">
          <a:xfrm>
            <a:off x="4430713" y="2667000"/>
            <a:ext cx="1177925" cy="0"/>
          </a:xfrm>
          <a:prstGeom prst="line">
            <a:avLst/>
          </a:prstGeom>
          <a:noFill/>
          <a:ln w="25400">
            <a:solidFill>
              <a:schemeClr val="accent1"/>
            </a:solidFill>
            <a:prstDash val="dashDot"/>
            <a:round/>
            <a:headEnd/>
            <a:tailEnd/>
          </a:ln>
          <a:effectLst/>
        </p:spPr>
        <p:txBody>
          <a:bodyPr wrap="none" anchor="ctr"/>
          <a:lstStyle/>
          <a:p>
            <a:endParaRPr lang="en-US"/>
          </a:p>
        </p:txBody>
      </p:sp>
      <p:sp>
        <p:nvSpPr>
          <p:cNvPr id="2210" name="Line 162"/>
          <p:cNvSpPr>
            <a:spLocks noChangeShapeType="1"/>
          </p:cNvSpPr>
          <p:nvPr/>
        </p:nvSpPr>
        <p:spPr bwMode="auto">
          <a:xfrm>
            <a:off x="5756275" y="2784475"/>
            <a:ext cx="2651125" cy="0"/>
          </a:xfrm>
          <a:prstGeom prst="line">
            <a:avLst/>
          </a:prstGeom>
          <a:noFill/>
          <a:ln w="25400">
            <a:solidFill>
              <a:srgbClr val="FF0000"/>
            </a:solidFill>
            <a:prstDash val="dashDot"/>
            <a:round/>
            <a:headEnd/>
            <a:tailEnd/>
          </a:ln>
          <a:effectLst/>
        </p:spPr>
        <p:txBody>
          <a:bodyPr wrap="none" anchor="ctr"/>
          <a:lstStyle/>
          <a:p>
            <a:endParaRPr lang="en-US"/>
          </a:p>
        </p:txBody>
      </p:sp>
      <p:sp>
        <p:nvSpPr>
          <p:cNvPr id="2211" name="Line 163"/>
          <p:cNvSpPr>
            <a:spLocks noChangeShapeType="1"/>
          </p:cNvSpPr>
          <p:nvPr/>
        </p:nvSpPr>
        <p:spPr bwMode="auto">
          <a:xfrm flipV="1">
            <a:off x="5756275" y="2609850"/>
            <a:ext cx="0" cy="174625"/>
          </a:xfrm>
          <a:prstGeom prst="line">
            <a:avLst/>
          </a:prstGeom>
          <a:noFill/>
          <a:ln w="25400">
            <a:solidFill>
              <a:srgbClr val="FF0000"/>
            </a:solidFill>
            <a:prstDash val="dashDot"/>
            <a:round/>
            <a:headEnd/>
            <a:tailEnd/>
          </a:ln>
          <a:effectLst/>
        </p:spPr>
        <p:txBody>
          <a:bodyPr wrap="none" anchor="ctr"/>
          <a:lstStyle/>
          <a:p>
            <a:endParaRPr lang="en-US"/>
          </a:p>
        </p:txBody>
      </p:sp>
      <p:sp>
        <p:nvSpPr>
          <p:cNvPr id="2212" name="Line 164"/>
          <p:cNvSpPr>
            <a:spLocks noChangeShapeType="1"/>
          </p:cNvSpPr>
          <p:nvPr/>
        </p:nvSpPr>
        <p:spPr bwMode="auto">
          <a:xfrm flipV="1">
            <a:off x="3179763" y="2609850"/>
            <a:ext cx="0" cy="231775"/>
          </a:xfrm>
          <a:prstGeom prst="line">
            <a:avLst/>
          </a:prstGeom>
          <a:noFill/>
          <a:ln w="25400">
            <a:solidFill>
              <a:srgbClr val="FF0000"/>
            </a:solidFill>
            <a:prstDash val="dashDot"/>
            <a:round/>
            <a:headEnd/>
            <a:tailEnd/>
          </a:ln>
          <a:effectLst/>
        </p:spPr>
        <p:txBody>
          <a:bodyPr wrap="none" anchor="ctr"/>
          <a:lstStyle/>
          <a:p>
            <a:endParaRPr lang="en-US"/>
          </a:p>
        </p:txBody>
      </p:sp>
      <p:sp>
        <p:nvSpPr>
          <p:cNvPr id="2213" name="Text Box 165"/>
          <p:cNvSpPr txBox="1">
            <a:spLocks noChangeArrowheads="1"/>
          </p:cNvSpPr>
          <p:nvPr/>
        </p:nvSpPr>
        <p:spPr bwMode="auto">
          <a:xfrm>
            <a:off x="454025" y="2784475"/>
            <a:ext cx="515938" cy="336550"/>
          </a:xfrm>
          <a:prstGeom prst="rect">
            <a:avLst/>
          </a:prstGeom>
          <a:noFill/>
          <a:ln w="9525">
            <a:noFill/>
            <a:miter lim="800000"/>
            <a:headEnd/>
            <a:tailEnd/>
          </a:ln>
          <a:effectLst/>
        </p:spPr>
        <p:txBody>
          <a:bodyPr>
            <a:spAutoFit/>
          </a:bodyPr>
          <a:lstStyle/>
          <a:p>
            <a:pPr>
              <a:spcBef>
                <a:spcPct val="50000"/>
              </a:spcBef>
            </a:pPr>
            <a:r>
              <a:rPr lang="en-US" sz="1600" b="1">
                <a:solidFill>
                  <a:srgbClr val="FF0000"/>
                </a:solidFill>
              </a:rPr>
              <a:t>A</a:t>
            </a:r>
          </a:p>
        </p:txBody>
      </p:sp>
      <p:sp>
        <p:nvSpPr>
          <p:cNvPr id="2215" name="Text Box 167"/>
          <p:cNvSpPr txBox="1">
            <a:spLocks noChangeArrowheads="1"/>
          </p:cNvSpPr>
          <p:nvPr/>
        </p:nvSpPr>
        <p:spPr bwMode="auto">
          <a:xfrm>
            <a:off x="454025" y="2933700"/>
            <a:ext cx="515938" cy="336550"/>
          </a:xfrm>
          <a:prstGeom prst="rect">
            <a:avLst/>
          </a:prstGeom>
          <a:noFill/>
          <a:ln w="9525">
            <a:noFill/>
            <a:miter lim="800000"/>
            <a:headEnd/>
            <a:tailEnd/>
          </a:ln>
          <a:effectLst/>
        </p:spPr>
        <p:txBody>
          <a:bodyPr>
            <a:spAutoFit/>
          </a:bodyPr>
          <a:lstStyle/>
          <a:p>
            <a:pPr>
              <a:spcBef>
                <a:spcPct val="50000"/>
              </a:spcBef>
            </a:pPr>
            <a:r>
              <a:rPr lang="en-US" sz="1600" b="1">
                <a:solidFill>
                  <a:srgbClr val="0000FF"/>
                </a:solidFill>
              </a:rPr>
              <a:t>B</a:t>
            </a:r>
          </a:p>
        </p:txBody>
      </p:sp>
      <p:sp>
        <p:nvSpPr>
          <p:cNvPr id="2216" name="Text Box 168"/>
          <p:cNvSpPr txBox="1">
            <a:spLocks noChangeArrowheads="1"/>
          </p:cNvSpPr>
          <p:nvPr/>
        </p:nvSpPr>
        <p:spPr bwMode="auto">
          <a:xfrm>
            <a:off x="4137025" y="5978525"/>
            <a:ext cx="368300" cy="336550"/>
          </a:xfrm>
          <a:prstGeom prst="rect">
            <a:avLst/>
          </a:prstGeom>
          <a:noFill/>
          <a:ln w="9525">
            <a:noFill/>
            <a:miter lim="800000"/>
            <a:headEnd/>
            <a:tailEnd/>
          </a:ln>
          <a:effectLst/>
        </p:spPr>
        <p:txBody>
          <a:bodyPr>
            <a:spAutoFit/>
          </a:bodyPr>
          <a:lstStyle/>
          <a:p>
            <a:pPr>
              <a:spcBef>
                <a:spcPct val="50000"/>
              </a:spcBef>
            </a:pPr>
            <a:r>
              <a:rPr lang="en-US" sz="1600" b="1">
                <a:solidFill>
                  <a:schemeClr val="accent1"/>
                </a:solidFill>
              </a:rPr>
              <a:t>C</a:t>
            </a:r>
          </a:p>
        </p:txBody>
      </p:sp>
      <p:sp>
        <p:nvSpPr>
          <p:cNvPr id="2217" name="Oval 169"/>
          <p:cNvSpPr>
            <a:spLocks noChangeArrowheads="1"/>
          </p:cNvSpPr>
          <p:nvPr/>
        </p:nvSpPr>
        <p:spPr bwMode="auto">
          <a:xfrm>
            <a:off x="8186738" y="3062288"/>
            <a:ext cx="220662" cy="174625"/>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218" name="Text Box 170"/>
          <p:cNvSpPr txBox="1">
            <a:spLocks noChangeArrowheads="1"/>
          </p:cNvSpPr>
          <p:nvPr/>
        </p:nvSpPr>
        <p:spPr bwMode="auto">
          <a:xfrm>
            <a:off x="8113713" y="3028950"/>
            <a:ext cx="368300" cy="244475"/>
          </a:xfrm>
          <a:prstGeom prst="rect">
            <a:avLst/>
          </a:prstGeom>
          <a:noFill/>
          <a:ln w="9525">
            <a:noFill/>
            <a:miter lim="800000"/>
            <a:headEnd/>
            <a:tailEnd/>
          </a:ln>
          <a:effectLst/>
        </p:spPr>
        <p:txBody>
          <a:bodyPr>
            <a:spAutoFit/>
          </a:bodyPr>
          <a:lstStyle/>
          <a:p>
            <a:pPr>
              <a:spcBef>
                <a:spcPct val="50000"/>
              </a:spcBef>
            </a:pPr>
            <a:r>
              <a:rPr lang="en-US" sz="1000" b="1"/>
              <a:t> M</a:t>
            </a:r>
            <a:endParaRPr lang="en-US" sz="1000"/>
          </a:p>
        </p:txBody>
      </p:sp>
      <p:sp>
        <p:nvSpPr>
          <p:cNvPr id="2219" name="Oval 171"/>
          <p:cNvSpPr>
            <a:spLocks noChangeArrowheads="1"/>
          </p:cNvSpPr>
          <p:nvPr/>
        </p:nvSpPr>
        <p:spPr bwMode="auto">
          <a:xfrm>
            <a:off x="8186738" y="3306763"/>
            <a:ext cx="220662" cy="174625"/>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220" name="Text Box 172"/>
          <p:cNvSpPr txBox="1">
            <a:spLocks noChangeArrowheads="1"/>
          </p:cNvSpPr>
          <p:nvPr/>
        </p:nvSpPr>
        <p:spPr bwMode="auto">
          <a:xfrm>
            <a:off x="8113713" y="3275013"/>
            <a:ext cx="368300" cy="244475"/>
          </a:xfrm>
          <a:prstGeom prst="rect">
            <a:avLst/>
          </a:prstGeom>
          <a:noFill/>
          <a:ln w="9525">
            <a:noFill/>
            <a:miter lim="800000"/>
            <a:headEnd/>
            <a:tailEnd/>
          </a:ln>
          <a:effectLst/>
        </p:spPr>
        <p:txBody>
          <a:bodyPr>
            <a:spAutoFit/>
          </a:bodyPr>
          <a:lstStyle/>
          <a:p>
            <a:pPr>
              <a:spcBef>
                <a:spcPct val="50000"/>
              </a:spcBef>
            </a:pPr>
            <a:r>
              <a:rPr lang="en-US" sz="1000" b="1"/>
              <a:t> M</a:t>
            </a:r>
            <a:endParaRPr lang="en-US" sz="1000"/>
          </a:p>
        </p:txBody>
      </p:sp>
      <p:sp>
        <p:nvSpPr>
          <p:cNvPr id="2221" name="Oval 173"/>
          <p:cNvSpPr>
            <a:spLocks noChangeArrowheads="1"/>
          </p:cNvSpPr>
          <p:nvPr/>
        </p:nvSpPr>
        <p:spPr bwMode="auto">
          <a:xfrm>
            <a:off x="8186738" y="3538538"/>
            <a:ext cx="220662" cy="174625"/>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222" name="Text Box 174"/>
          <p:cNvSpPr txBox="1">
            <a:spLocks noChangeArrowheads="1"/>
          </p:cNvSpPr>
          <p:nvPr/>
        </p:nvSpPr>
        <p:spPr bwMode="auto">
          <a:xfrm>
            <a:off x="8113713" y="3506788"/>
            <a:ext cx="368300" cy="244475"/>
          </a:xfrm>
          <a:prstGeom prst="rect">
            <a:avLst/>
          </a:prstGeom>
          <a:noFill/>
          <a:ln w="9525">
            <a:noFill/>
            <a:miter lim="800000"/>
            <a:headEnd/>
            <a:tailEnd/>
          </a:ln>
          <a:effectLst/>
        </p:spPr>
        <p:txBody>
          <a:bodyPr>
            <a:spAutoFit/>
          </a:bodyPr>
          <a:lstStyle/>
          <a:p>
            <a:pPr>
              <a:spcBef>
                <a:spcPct val="50000"/>
              </a:spcBef>
            </a:pPr>
            <a:r>
              <a:rPr lang="en-US" sz="1000" b="1"/>
              <a:t> M</a:t>
            </a:r>
            <a:endParaRPr lang="en-US" sz="1000"/>
          </a:p>
        </p:txBody>
      </p:sp>
      <p:sp>
        <p:nvSpPr>
          <p:cNvPr id="2223" name="Oval 175"/>
          <p:cNvSpPr>
            <a:spLocks noChangeArrowheads="1"/>
          </p:cNvSpPr>
          <p:nvPr/>
        </p:nvSpPr>
        <p:spPr bwMode="auto">
          <a:xfrm>
            <a:off x="8186738" y="3851275"/>
            <a:ext cx="220662" cy="174625"/>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224" name="Text Box 176"/>
          <p:cNvSpPr txBox="1">
            <a:spLocks noChangeArrowheads="1"/>
          </p:cNvSpPr>
          <p:nvPr/>
        </p:nvSpPr>
        <p:spPr bwMode="auto">
          <a:xfrm>
            <a:off x="8113713" y="3819525"/>
            <a:ext cx="368300" cy="244475"/>
          </a:xfrm>
          <a:prstGeom prst="rect">
            <a:avLst/>
          </a:prstGeom>
          <a:noFill/>
          <a:ln w="9525">
            <a:noFill/>
            <a:miter lim="800000"/>
            <a:headEnd/>
            <a:tailEnd/>
          </a:ln>
          <a:effectLst/>
        </p:spPr>
        <p:txBody>
          <a:bodyPr>
            <a:spAutoFit/>
          </a:bodyPr>
          <a:lstStyle/>
          <a:p>
            <a:pPr>
              <a:spcBef>
                <a:spcPct val="50000"/>
              </a:spcBef>
            </a:pPr>
            <a:r>
              <a:rPr lang="en-US" sz="1000" b="1"/>
              <a:t> M</a:t>
            </a:r>
            <a:endParaRPr lang="en-US" sz="1000"/>
          </a:p>
        </p:txBody>
      </p:sp>
      <p:sp>
        <p:nvSpPr>
          <p:cNvPr id="2225" name="Oval 177"/>
          <p:cNvSpPr>
            <a:spLocks noChangeArrowheads="1"/>
          </p:cNvSpPr>
          <p:nvPr/>
        </p:nvSpPr>
        <p:spPr bwMode="auto">
          <a:xfrm>
            <a:off x="8186738" y="4095750"/>
            <a:ext cx="220662" cy="174625"/>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226" name="Text Box 178"/>
          <p:cNvSpPr txBox="1">
            <a:spLocks noChangeArrowheads="1"/>
          </p:cNvSpPr>
          <p:nvPr/>
        </p:nvSpPr>
        <p:spPr bwMode="auto">
          <a:xfrm>
            <a:off x="8113713" y="4065588"/>
            <a:ext cx="368300" cy="244475"/>
          </a:xfrm>
          <a:prstGeom prst="rect">
            <a:avLst/>
          </a:prstGeom>
          <a:noFill/>
          <a:ln w="9525">
            <a:noFill/>
            <a:miter lim="800000"/>
            <a:headEnd/>
            <a:tailEnd/>
          </a:ln>
          <a:effectLst/>
        </p:spPr>
        <p:txBody>
          <a:bodyPr>
            <a:spAutoFit/>
          </a:bodyPr>
          <a:lstStyle/>
          <a:p>
            <a:pPr>
              <a:spcBef>
                <a:spcPct val="50000"/>
              </a:spcBef>
            </a:pPr>
            <a:r>
              <a:rPr lang="en-US" sz="1000" b="1"/>
              <a:t> M</a:t>
            </a:r>
            <a:endParaRPr lang="en-US" sz="1000"/>
          </a:p>
        </p:txBody>
      </p:sp>
      <p:sp>
        <p:nvSpPr>
          <p:cNvPr id="2227" name="Oval 179"/>
          <p:cNvSpPr>
            <a:spLocks noChangeArrowheads="1"/>
          </p:cNvSpPr>
          <p:nvPr/>
        </p:nvSpPr>
        <p:spPr bwMode="auto">
          <a:xfrm>
            <a:off x="8186738" y="4327525"/>
            <a:ext cx="220662" cy="174625"/>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228" name="Text Box 180"/>
          <p:cNvSpPr txBox="1">
            <a:spLocks noChangeArrowheads="1"/>
          </p:cNvSpPr>
          <p:nvPr/>
        </p:nvSpPr>
        <p:spPr bwMode="auto">
          <a:xfrm>
            <a:off x="8113713" y="4294188"/>
            <a:ext cx="368300" cy="244475"/>
          </a:xfrm>
          <a:prstGeom prst="rect">
            <a:avLst/>
          </a:prstGeom>
          <a:noFill/>
          <a:ln w="9525">
            <a:noFill/>
            <a:miter lim="800000"/>
            <a:headEnd/>
            <a:tailEnd/>
          </a:ln>
          <a:effectLst/>
        </p:spPr>
        <p:txBody>
          <a:bodyPr>
            <a:spAutoFit/>
          </a:bodyPr>
          <a:lstStyle/>
          <a:p>
            <a:pPr>
              <a:spcBef>
                <a:spcPct val="50000"/>
              </a:spcBef>
            </a:pPr>
            <a:r>
              <a:rPr lang="en-US" sz="1000" b="1"/>
              <a:t> M</a:t>
            </a:r>
            <a:endParaRPr lang="en-US" sz="1000"/>
          </a:p>
        </p:txBody>
      </p:sp>
      <p:sp>
        <p:nvSpPr>
          <p:cNvPr id="2229" name="Oval 181"/>
          <p:cNvSpPr>
            <a:spLocks noChangeArrowheads="1"/>
          </p:cNvSpPr>
          <p:nvPr/>
        </p:nvSpPr>
        <p:spPr bwMode="auto">
          <a:xfrm>
            <a:off x="8186738" y="4676775"/>
            <a:ext cx="220662" cy="174625"/>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230" name="Text Box 182"/>
          <p:cNvSpPr txBox="1">
            <a:spLocks noChangeArrowheads="1"/>
          </p:cNvSpPr>
          <p:nvPr/>
        </p:nvSpPr>
        <p:spPr bwMode="auto">
          <a:xfrm>
            <a:off x="8113713" y="4645025"/>
            <a:ext cx="368300" cy="244475"/>
          </a:xfrm>
          <a:prstGeom prst="rect">
            <a:avLst/>
          </a:prstGeom>
          <a:noFill/>
          <a:ln w="9525">
            <a:noFill/>
            <a:miter lim="800000"/>
            <a:headEnd/>
            <a:tailEnd/>
          </a:ln>
          <a:effectLst/>
        </p:spPr>
        <p:txBody>
          <a:bodyPr>
            <a:spAutoFit/>
          </a:bodyPr>
          <a:lstStyle/>
          <a:p>
            <a:pPr>
              <a:spcBef>
                <a:spcPct val="50000"/>
              </a:spcBef>
            </a:pPr>
            <a:r>
              <a:rPr lang="en-US" sz="1000" b="1"/>
              <a:t> M</a:t>
            </a:r>
            <a:endParaRPr lang="en-US" sz="1000"/>
          </a:p>
        </p:txBody>
      </p:sp>
      <p:sp>
        <p:nvSpPr>
          <p:cNvPr id="2231" name="Oval 183"/>
          <p:cNvSpPr>
            <a:spLocks noChangeArrowheads="1"/>
          </p:cNvSpPr>
          <p:nvPr/>
        </p:nvSpPr>
        <p:spPr bwMode="auto">
          <a:xfrm>
            <a:off x="8186738" y="4921250"/>
            <a:ext cx="220662" cy="174625"/>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232" name="Text Box 184"/>
          <p:cNvSpPr txBox="1">
            <a:spLocks noChangeArrowheads="1"/>
          </p:cNvSpPr>
          <p:nvPr/>
        </p:nvSpPr>
        <p:spPr bwMode="auto">
          <a:xfrm>
            <a:off x="8113713" y="4887913"/>
            <a:ext cx="368300" cy="244475"/>
          </a:xfrm>
          <a:prstGeom prst="rect">
            <a:avLst/>
          </a:prstGeom>
          <a:noFill/>
          <a:ln w="9525">
            <a:noFill/>
            <a:miter lim="800000"/>
            <a:headEnd/>
            <a:tailEnd/>
          </a:ln>
          <a:effectLst/>
        </p:spPr>
        <p:txBody>
          <a:bodyPr>
            <a:spAutoFit/>
          </a:bodyPr>
          <a:lstStyle/>
          <a:p>
            <a:pPr>
              <a:spcBef>
                <a:spcPct val="50000"/>
              </a:spcBef>
            </a:pPr>
            <a:r>
              <a:rPr lang="en-US" sz="1000" b="1"/>
              <a:t> M</a:t>
            </a:r>
            <a:endParaRPr lang="en-US" sz="1000"/>
          </a:p>
        </p:txBody>
      </p:sp>
      <p:sp>
        <p:nvSpPr>
          <p:cNvPr id="2233" name="Oval 185"/>
          <p:cNvSpPr>
            <a:spLocks noChangeArrowheads="1"/>
          </p:cNvSpPr>
          <p:nvPr/>
        </p:nvSpPr>
        <p:spPr bwMode="auto">
          <a:xfrm>
            <a:off x="8186738" y="5153025"/>
            <a:ext cx="220662" cy="174625"/>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234" name="Text Box 186"/>
          <p:cNvSpPr txBox="1">
            <a:spLocks noChangeArrowheads="1"/>
          </p:cNvSpPr>
          <p:nvPr/>
        </p:nvSpPr>
        <p:spPr bwMode="auto">
          <a:xfrm>
            <a:off x="8113713" y="5121275"/>
            <a:ext cx="368300" cy="244475"/>
          </a:xfrm>
          <a:prstGeom prst="rect">
            <a:avLst/>
          </a:prstGeom>
          <a:noFill/>
          <a:ln w="9525">
            <a:noFill/>
            <a:miter lim="800000"/>
            <a:headEnd/>
            <a:tailEnd/>
          </a:ln>
          <a:effectLst/>
        </p:spPr>
        <p:txBody>
          <a:bodyPr>
            <a:spAutoFit/>
          </a:bodyPr>
          <a:lstStyle/>
          <a:p>
            <a:pPr>
              <a:spcBef>
                <a:spcPct val="50000"/>
              </a:spcBef>
            </a:pPr>
            <a:r>
              <a:rPr lang="en-US" sz="1000" b="1"/>
              <a:t> M</a:t>
            </a:r>
            <a:endParaRPr lang="en-US" sz="1000"/>
          </a:p>
        </p:txBody>
      </p:sp>
      <p:sp>
        <p:nvSpPr>
          <p:cNvPr id="2235" name="Rectangle 187"/>
          <p:cNvSpPr>
            <a:spLocks noChangeArrowheads="1"/>
          </p:cNvSpPr>
          <p:nvPr/>
        </p:nvSpPr>
        <p:spPr bwMode="auto">
          <a:xfrm>
            <a:off x="5756275" y="3190875"/>
            <a:ext cx="588963" cy="290353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236" name="Line 188"/>
          <p:cNvSpPr>
            <a:spLocks noChangeShapeType="1"/>
          </p:cNvSpPr>
          <p:nvPr/>
        </p:nvSpPr>
        <p:spPr bwMode="auto">
          <a:xfrm>
            <a:off x="5535613" y="3481388"/>
            <a:ext cx="220662" cy="0"/>
          </a:xfrm>
          <a:prstGeom prst="line">
            <a:avLst/>
          </a:prstGeom>
          <a:noFill/>
          <a:ln w="9525">
            <a:solidFill>
              <a:schemeClr val="tx1"/>
            </a:solidFill>
            <a:round/>
            <a:headEnd/>
            <a:tailEnd/>
          </a:ln>
          <a:effectLst/>
        </p:spPr>
        <p:txBody>
          <a:bodyPr wrap="none" anchor="ctr"/>
          <a:lstStyle/>
          <a:p>
            <a:endParaRPr lang="en-US"/>
          </a:p>
        </p:txBody>
      </p:sp>
      <p:sp>
        <p:nvSpPr>
          <p:cNvPr id="2237" name="Line 189"/>
          <p:cNvSpPr>
            <a:spLocks noChangeShapeType="1"/>
          </p:cNvSpPr>
          <p:nvPr/>
        </p:nvSpPr>
        <p:spPr bwMode="auto">
          <a:xfrm>
            <a:off x="5535613" y="4119563"/>
            <a:ext cx="220662" cy="0"/>
          </a:xfrm>
          <a:prstGeom prst="line">
            <a:avLst/>
          </a:prstGeom>
          <a:noFill/>
          <a:ln w="9525">
            <a:solidFill>
              <a:schemeClr val="tx1"/>
            </a:solidFill>
            <a:round/>
            <a:headEnd/>
            <a:tailEnd/>
          </a:ln>
          <a:effectLst/>
        </p:spPr>
        <p:txBody>
          <a:bodyPr wrap="none" anchor="ctr"/>
          <a:lstStyle/>
          <a:p>
            <a:endParaRPr lang="en-US"/>
          </a:p>
        </p:txBody>
      </p:sp>
      <p:sp>
        <p:nvSpPr>
          <p:cNvPr id="2242" name="Line 194"/>
          <p:cNvSpPr>
            <a:spLocks noChangeShapeType="1"/>
          </p:cNvSpPr>
          <p:nvPr/>
        </p:nvSpPr>
        <p:spPr bwMode="auto">
          <a:xfrm flipH="1">
            <a:off x="6345238" y="3422650"/>
            <a:ext cx="442912" cy="0"/>
          </a:xfrm>
          <a:prstGeom prst="line">
            <a:avLst/>
          </a:prstGeom>
          <a:noFill/>
          <a:ln w="9525">
            <a:solidFill>
              <a:schemeClr val="tx1"/>
            </a:solidFill>
            <a:round/>
            <a:headEnd/>
            <a:tailEnd/>
          </a:ln>
          <a:effectLst/>
        </p:spPr>
        <p:txBody>
          <a:bodyPr wrap="none" anchor="ctr"/>
          <a:lstStyle/>
          <a:p>
            <a:endParaRPr lang="en-US"/>
          </a:p>
        </p:txBody>
      </p:sp>
      <p:sp>
        <p:nvSpPr>
          <p:cNvPr id="2244" name="Line 196"/>
          <p:cNvSpPr>
            <a:spLocks noChangeShapeType="1"/>
          </p:cNvSpPr>
          <p:nvPr/>
        </p:nvSpPr>
        <p:spPr bwMode="auto">
          <a:xfrm flipH="1">
            <a:off x="6345238" y="5049838"/>
            <a:ext cx="442912" cy="0"/>
          </a:xfrm>
          <a:prstGeom prst="line">
            <a:avLst/>
          </a:prstGeom>
          <a:noFill/>
          <a:ln w="9525">
            <a:solidFill>
              <a:schemeClr val="tx1"/>
            </a:solidFill>
            <a:round/>
            <a:headEnd/>
            <a:tailEnd/>
          </a:ln>
          <a:effectLst/>
        </p:spPr>
        <p:txBody>
          <a:bodyPr wrap="none" anchor="ctr"/>
          <a:lstStyle/>
          <a:p>
            <a:endParaRPr lang="en-US"/>
          </a:p>
        </p:txBody>
      </p:sp>
      <p:sp>
        <p:nvSpPr>
          <p:cNvPr id="2245" name="Text Box 197"/>
          <p:cNvSpPr txBox="1">
            <a:spLocks noChangeArrowheads="1"/>
          </p:cNvSpPr>
          <p:nvPr/>
        </p:nvSpPr>
        <p:spPr bwMode="auto">
          <a:xfrm>
            <a:off x="5718175" y="4062413"/>
            <a:ext cx="809625" cy="473075"/>
          </a:xfrm>
          <a:prstGeom prst="rect">
            <a:avLst/>
          </a:prstGeom>
          <a:noFill/>
          <a:ln w="9525">
            <a:noFill/>
            <a:miter lim="800000"/>
            <a:headEnd/>
            <a:tailEnd/>
          </a:ln>
          <a:effectLst/>
        </p:spPr>
        <p:txBody>
          <a:bodyPr>
            <a:spAutoFit/>
          </a:bodyPr>
          <a:lstStyle/>
          <a:p>
            <a:pPr>
              <a:spcBef>
                <a:spcPct val="50000"/>
              </a:spcBef>
            </a:pPr>
            <a:r>
              <a:rPr lang="en-US" sz="1000" b="1"/>
              <a:t>SWITCH</a:t>
            </a:r>
          </a:p>
          <a:p>
            <a:pPr>
              <a:spcBef>
                <a:spcPct val="50000"/>
              </a:spcBef>
            </a:pPr>
            <a:r>
              <a:rPr lang="en-US" sz="1000" b="1"/>
              <a:t>BOARD</a:t>
            </a:r>
          </a:p>
        </p:txBody>
      </p:sp>
      <p:sp>
        <p:nvSpPr>
          <p:cNvPr id="2246" name="Line 198"/>
          <p:cNvSpPr>
            <a:spLocks noChangeShapeType="1"/>
          </p:cNvSpPr>
          <p:nvPr/>
        </p:nvSpPr>
        <p:spPr bwMode="auto">
          <a:xfrm flipH="1">
            <a:off x="7818438" y="3132138"/>
            <a:ext cx="368300" cy="0"/>
          </a:xfrm>
          <a:prstGeom prst="line">
            <a:avLst/>
          </a:prstGeom>
          <a:noFill/>
          <a:ln w="9525">
            <a:solidFill>
              <a:schemeClr val="tx1"/>
            </a:solidFill>
            <a:round/>
            <a:headEnd/>
            <a:tailEnd/>
          </a:ln>
          <a:effectLst/>
        </p:spPr>
        <p:txBody>
          <a:bodyPr wrap="none" anchor="ctr"/>
          <a:lstStyle/>
          <a:p>
            <a:endParaRPr lang="en-US"/>
          </a:p>
        </p:txBody>
      </p:sp>
      <p:sp>
        <p:nvSpPr>
          <p:cNvPr id="2247" name="Line 199"/>
          <p:cNvSpPr>
            <a:spLocks noChangeShapeType="1"/>
          </p:cNvSpPr>
          <p:nvPr/>
        </p:nvSpPr>
        <p:spPr bwMode="auto">
          <a:xfrm flipH="1">
            <a:off x="7818438" y="3365500"/>
            <a:ext cx="368300" cy="0"/>
          </a:xfrm>
          <a:prstGeom prst="line">
            <a:avLst/>
          </a:prstGeom>
          <a:noFill/>
          <a:ln w="9525">
            <a:solidFill>
              <a:schemeClr val="tx1"/>
            </a:solidFill>
            <a:round/>
            <a:headEnd/>
            <a:tailEnd/>
          </a:ln>
          <a:effectLst/>
        </p:spPr>
        <p:txBody>
          <a:bodyPr wrap="none" anchor="ctr"/>
          <a:lstStyle/>
          <a:p>
            <a:endParaRPr lang="en-US"/>
          </a:p>
        </p:txBody>
      </p:sp>
      <p:sp>
        <p:nvSpPr>
          <p:cNvPr id="2248" name="Line 200"/>
          <p:cNvSpPr>
            <a:spLocks noChangeShapeType="1"/>
          </p:cNvSpPr>
          <p:nvPr/>
        </p:nvSpPr>
        <p:spPr bwMode="auto">
          <a:xfrm flipH="1">
            <a:off x="7818438" y="3597275"/>
            <a:ext cx="368300" cy="0"/>
          </a:xfrm>
          <a:prstGeom prst="line">
            <a:avLst/>
          </a:prstGeom>
          <a:noFill/>
          <a:ln w="9525">
            <a:solidFill>
              <a:schemeClr val="tx1"/>
            </a:solidFill>
            <a:round/>
            <a:headEnd/>
            <a:tailEnd/>
          </a:ln>
          <a:effectLst/>
        </p:spPr>
        <p:txBody>
          <a:bodyPr wrap="none" anchor="ctr"/>
          <a:lstStyle/>
          <a:p>
            <a:endParaRPr lang="en-US"/>
          </a:p>
        </p:txBody>
      </p:sp>
      <p:sp>
        <p:nvSpPr>
          <p:cNvPr id="2249" name="Line 201"/>
          <p:cNvSpPr>
            <a:spLocks noChangeShapeType="1"/>
          </p:cNvSpPr>
          <p:nvPr/>
        </p:nvSpPr>
        <p:spPr bwMode="auto">
          <a:xfrm flipH="1">
            <a:off x="7818438" y="3933825"/>
            <a:ext cx="368300" cy="0"/>
          </a:xfrm>
          <a:prstGeom prst="line">
            <a:avLst/>
          </a:prstGeom>
          <a:noFill/>
          <a:ln w="9525">
            <a:solidFill>
              <a:schemeClr val="tx1"/>
            </a:solidFill>
            <a:round/>
            <a:headEnd/>
            <a:tailEnd/>
          </a:ln>
          <a:effectLst/>
        </p:spPr>
        <p:txBody>
          <a:bodyPr wrap="none" anchor="ctr"/>
          <a:lstStyle/>
          <a:p>
            <a:endParaRPr lang="en-US"/>
          </a:p>
        </p:txBody>
      </p:sp>
      <p:sp>
        <p:nvSpPr>
          <p:cNvPr id="2250" name="Line 202"/>
          <p:cNvSpPr>
            <a:spLocks noChangeShapeType="1"/>
          </p:cNvSpPr>
          <p:nvPr/>
        </p:nvSpPr>
        <p:spPr bwMode="auto">
          <a:xfrm flipH="1">
            <a:off x="7818438" y="4165600"/>
            <a:ext cx="368300" cy="0"/>
          </a:xfrm>
          <a:prstGeom prst="line">
            <a:avLst/>
          </a:prstGeom>
          <a:noFill/>
          <a:ln w="9525">
            <a:solidFill>
              <a:schemeClr val="tx1"/>
            </a:solidFill>
            <a:round/>
            <a:headEnd/>
            <a:tailEnd/>
          </a:ln>
          <a:effectLst/>
        </p:spPr>
        <p:txBody>
          <a:bodyPr wrap="none" anchor="ctr"/>
          <a:lstStyle/>
          <a:p>
            <a:endParaRPr lang="en-US"/>
          </a:p>
        </p:txBody>
      </p:sp>
      <p:sp>
        <p:nvSpPr>
          <p:cNvPr id="2251" name="Line 203"/>
          <p:cNvSpPr>
            <a:spLocks noChangeShapeType="1"/>
          </p:cNvSpPr>
          <p:nvPr/>
        </p:nvSpPr>
        <p:spPr bwMode="auto">
          <a:xfrm flipH="1">
            <a:off x="7818438" y="4398963"/>
            <a:ext cx="368300" cy="0"/>
          </a:xfrm>
          <a:prstGeom prst="line">
            <a:avLst/>
          </a:prstGeom>
          <a:noFill/>
          <a:ln w="9525">
            <a:solidFill>
              <a:schemeClr val="tx1"/>
            </a:solidFill>
            <a:round/>
            <a:headEnd/>
            <a:tailEnd/>
          </a:ln>
          <a:effectLst/>
        </p:spPr>
        <p:txBody>
          <a:bodyPr wrap="none" anchor="ctr"/>
          <a:lstStyle/>
          <a:p>
            <a:endParaRPr lang="en-US"/>
          </a:p>
        </p:txBody>
      </p:sp>
      <p:sp>
        <p:nvSpPr>
          <p:cNvPr id="2252" name="Line 204"/>
          <p:cNvSpPr>
            <a:spLocks noChangeShapeType="1"/>
          </p:cNvSpPr>
          <p:nvPr/>
        </p:nvSpPr>
        <p:spPr bwMode="auto">
          <a:xfrm flipH="1">
            <a:off x="7818438" y="4759325"/>
            <a:ext cx="368300" cy="0"/>
          </a:xfrm>
          <a:prstGeom prst="line">
            <a:avLst/>
          </a:prstGeom>
          <a:noFill/>
          <a:ln w="9525">
            <a:solidFill>
              <a:schemeClr val="tx1"/>
            </a:solidFill>
            <a:round/>
            <a:headEnd/>
            <a:tailEnd/>
          </a:ln>
          <a:effectLst/>
        </p:spPr>
        <p:txBody>
          <a:bodyPr wrap="none" anchor="ctr"/>
          <a:lstStyle/>
          <a:p>
            <a:endParaRPr lang="en-US"/>
          </a:p>
        </p:txBody>
      </p:sp>
      <p:sp>
        <p:nvSpPr>
          <p:cNvPr id="2253" name="Line 205"/>
          <p:cNvSpPr>
            <a:spLocks noChangeShapeType="1"/>
          </p:cNvSpPr>
          <p:nvPr/>
        </p:nvSpPr>
        <p:spPr bwMode="auto">
          <a:xfrm flipH="1">
            <a:off x="7818438" y="4991100"/>
            <a:ext cx="368300" cy="0"/>
          </a:xfrm>
          <a:prstGeom prst="line">
            <a:avLst/>
          </a:prstGeom>
          <a:noFill/>
          <a:ln w="9525">
            <a:solidFill>
              <a:schemeClr val="tx1"/>
            </a:solidFill>
            <a:round/>
            <a:headEnd/>
            <a:tailEnd/>
          </a:ln>
          <a:effectLst/>
        </p:spPr>
        <p:txBody>
          <a:bodyPr wrap="none" anchor="ctr"/>
          <a:lstStyle/>
          <a:p>
            <a:endParaRPr lang="en-US"/>
          </a:p>
        </p:txBody>
      </p:sp>
      <p:sp>
        <p:nvSpPr>
          <p:cNvPr id="2254" name="Line 206"/>
          <p:cNvSpPr>
            <a:spLocks noChangeShapeType="1"/>
          </p:cNvSpPr>
          <p:nvPr/>
        </p:nvSpPr>
        <p:spPr bwMode="auto">
          <a:xfrm flipH="1">
            <a:off x="7818438" y="5222875"/>
            <a:ext cx="368300" cy="0"/>
          </a:xfrm>
          <a:prstGeom prst="line">
            <a:avLst/>
          </a:prstGeom>
          <a:noFill/>
          <a:ln w="9525">
            <a:solidFill>
              <a:schemeClr val="tx1"/>
            </a:solidFill>
            <a:round/>
            <a:headEnd/>
            <a:tailEnd/>
          </a:ln>
          <a:effectLst/>
        </p:spPr>
        <p:txBody>
          <a:bodyPr wrap="none" anchor="ctr"/>
          <a:lstStyle/>
          <a:p>
            <a:endParaRPr lang="en-US"/>
          </a:p>
        </p:txBody>
      </p:sp>
      <p:sp>
        <p:nvSpPr>
          <p:cNvPr id="2255" name="Text Box 207"/>
          <p:cNvSpPr txBox="1">
            <a:spLocks noChangeArrowheads="1"/>
          </p:cNvSpPr>
          <p:nvPr/>
        </p:nvSpPr>
        <p:spPr bwMode="auto">
          <a:xfrm>
            <a:off x="7013575" y="2065338"/>
            <a:ext cx="1177925" cy="623887"/>
          </a:xfrm>
          <a:prstGeom prst="rect">
            <a:avLst/>
          </a:prstGeom>
          <a:noFill/>
          <a:ln w="9525">
            <a:noFill/>
            <a:miter lim="800000"/>
            <a:headEnd/>
            <a:tailEnd/>
          </a:ln>
          <a:effectLst/>
        </p:spPr>
        <p:txBody>
          <a:bodyPr>
            <a:spAutoFit/>
          </a:bodyPr>
          <a:lstStyle/>
          <a:p>
            <a:pPr>
              <a:spcBef>
                <a:spcPct val="50000"/>
              </a:spcBef>
            </a:pPr>
            <a:r>
              <a:rPr lang="en-US" sz="1400"/>
              <a:t>MAIN</a:t>
            </a:r>
          </a:p>
          <a:p>
            <a:pPr>
              <a:spcBef>
                <a:spcPct val="50000"/>
              </a:spcBef>
            </a:pPr>
            <a:r>
              <a:rPr lang="en-US" sz="1400"/>
              <a:t>SUB</a:t>
            </a:r>
          </a:p>
        </p:txBody>
      </p:sp>
      <p:sp>
        <p:nvSpPr>
          <p:cNvPr id="2256" name="Rectangle 208"/>
          <p:cNvSpPr>
            <a:spLocks noChangeArrowheads="1"/>
          </p:cNvSpPr>
          <p:nvPr/>
        </p:nvSpPr>
        <p:spPr bwMode="auto">
          <a:xfrm>
            <a:off x="6640513" y="5688013"/>
            <a:ext cx="515937" cy="406400"/>
          </a:xfrm>
          <a:prstGeom prst="rect">
            <a:avLst/>
          </a:prstGeom>
          <a:solidFill>
            <a:srgbClr val="FF6600"/>
          </a:solidFill>
          <a:ln w="9525">
            <a:solidFill>
              <a:schemeClr val="tx1"/>
            </a:solidFill>
            <a:miter lim="800000"/>
            <a:headEnd/>
            <a:tailEnd/>
          </a:ln>
          <a:effectLst/>
        </p:spPr>
        <p:txBody>
          <a:bodyPr wrap="none" anchor="ctr"/>
          <a:lstStyle/>
          <a:p>
            <a:endParaRPr lang="en-US"/>
          </a:p>
        </p:txBody>
      </p:sp>
      <p:sp>
        <p:nvSpPr>
          <p:cNvPr id="2257" name="Rectangle 209"/>
          <p:cNvSpPr>
            <a:spLocks noChangeArrowheads="1"/>
          </p:cNvSpPr>
          <p:nvPr/>
        </p:nvSpPr>
        <p:spPr bwMode="auto">
          <a:xfrm>
            <a:off x="7377113" y="5746750"/>
            <a:ext cx="293687" cy="231775"/>
          </a:xfrm>
          <a:prstGeom prst="rect">
            <a:avLst/>
          </a:prstGeom>
          <a:solidFill>
            <a:srgbClr val="FF6600"/>
          </a:solidFill>
          <a:ln w="9525">
            <a:solidFill>
              <a:schemeClr val="tx1"/>
            </a:solidFill>
            <a:miter lim="800000"/>
            <a:headEnd/>
            <a:tailEnd/>
          </a:ln>
          <a:effectLst/>
        </p:spPr>
        <p:txBody>
          <a:bodyPr wrap="none" anchor="ctr"/>
          <a:lstStyle/>
          <a:p>
            <a:endParaRPr lang="en-US"/>
          </a:p>
        </p:txBody>
      </p:sp>
      <p:sp>
        <p:nvSpPr>
          <p:cNvPr id="2258" name="Rectangle 210"/>
          <p:cNvSpPr>
            <a:spLocks noChangeArrowheads="1"/>
          </p:cNvSpPr>
          <p:nvPr/>
        </p:nvSpPr>
        <p:spPr bwMode="auto">
          <a:xfrm>
            <a:off x="7966075" y="5688013"/>
            <a:ext cx="515938" cy="406400"/>
          </a:xfrm>
          <a:prstGeom prst="rect">
            <a:avLst/>
          </a:prstGeom>
          <a:solidFill>
            <a:srgbClr val="FF6600"/>
          </a:solidFill>
          <a:ln w="9525">
            <a:solidFill>
              <a:schemeClr val="tx1"/>
            </a:solidFill>
            <a:miter lim="800000"/>
            <a:headEnd/>
            <a:tailEnd/>
          </a:ln>
          <a:effectLst/>
        </p:spPr>
        <p:txBody>
          <a:bodyPr wrap="none" anchor="ctr"/>
          <a:lstStyle/>
          <a:p>
            <a:endParaRPr lang="en-US"/>
          </a:p>
        </p:txBody>
      </p:sp>
      <p:sp>
        <p:nvSpPr>
          <p:cNvPr id="2259" name="Line 211"/>
          <p:cNvSpPr>
            <a:spLocks noChangeShapeType="1"/>
          </p:cNvSpPr>
          <p:nvPr/>
        </p:nvSpPr>
        <p:spPr bwMode="auto">
          <a:xfrm flipH="1">
            <a:off x="6345238" y="4235450"/>
            <a:ext cx="442912" cy="0"/>
          </a:xfrm>
          <a:prstGeom prst="line">
            <a:avLst/>
          </a:prstGeom>
          <a:noFill/>
          <a:ln w="9525">
            <a:solidFill>
              <a:schemeClr val="tx1"/>
            </a:solidFill>
            <a:round/>
            <a:headEnd/>
            <a:tailEnd/>
          </a:ln>
          <a:effectLst/>
        </p:spPr>
        <p:txBody>
          <a:bodyPr wrap="none" anchor="ctr"/>
          <a:lstStyle/>
          <a:p>
            <a:endParaRPr lang="en-US"/>
          </a:p>
        </p:txBody>
      </p:sp>
      <p:sp>
        <p:nvSpPr>
          <p:cNvPr id="2261" name="Text Box 213"/>
          <p:cNvSpPr txBox="1">
            <a:spLocks noChangeArrowheads="1"/>
          </p:cNvSpPr>
          <p:nvPr/>
        </p:nvSpPr>
        <p:spPr bwMode="auto">
          <a:xfrm>
            <a:off x="7381875" y="5773738"/>
            <a:ext cx="184150" cy="244475"/>
          </a:xfrm>
          <a:prstGeom prst="rect">
            <a:avLst/>
          </a:prstGeom>
          <a:noFill/>
          <a:ln w="9525">
            <a:noFill/>
            <a:miter lim="800000"/>
            <a:headEnd/>
            <a:tailEnd/>
          </a:ln>
          <a:effectLst/>
        </p:spPr>
        <p:txBody>
          <a:bodyPr>
            <a:spAutoFit/>
          </a:bodyPr>
          <a:lstStyle/>
          <a:p>
            <a:pPr>
              <a:spcBef>
                <a:spcPct val="50000"/>
              </a:spcBef>
            </a:pPr>
            <a:r>
              <a:rPr lang="en-US" sz="1000" b="1"/>
              <a:t>T</a:t>
            </a:r>
          </a:p>
        </p:txBody>
      </p:sp>
      <p:sp>
        <p:nvSpPr>
          <p:cNvPr id="2262" name="Text Box 214"/>
          <p:cNvSpPr txBox="1">
            <a:spLocks noChangeArrowheads="1"/>
          </p:cNvSpPr>
          <p:nvPr/>
        </p:nvSpPr>
        <p:spPr bwMode="auto">
          <a:xfrm>
            <a:off x="6691313" y="5665788"/>
            <a:ext cx="514350" cy="473075"/>
          </a:xfrm>
          <a:prstGeom prst="rect">
            <a:avLst/>
          </a:prstGeom>
          <a:noFill/>
          <a:ln w="9525">
            <a:noFill/>
            <a:miter lim="800000"/>
            <a:headEnd/>
            <a:tailEnd/>
          </a:ln>
          <a:effectLst/>
        </p:spPr>
        <p:txBody>
          <a:bodyPr>
            <a:spAutoFit/>
          </a:bodyPr>
          <a:lstStyle/>
          <a:p>
            <a:pPr>
              <a:spcBef>
                <a:spcPct val="50000"/>
              </a:spcBef>
            </a:pPr>
            <a:r>
              <a:rPr lang="en-US" sz="1000" b="1"/>
              <a:t>PNL</a:t>
            </a:r>
          </a:p>
          <a:p>
            <a:pPr>
              <a:spcBef>
                <a:spcPct val="50000"/>
              </a:spcBef>
            </a:pPr>
            <a:r>
              <a:rPr lang="en-US" sz="1000" b="1"/>
              <a:t>BRD</a:t>
            </a:r>
          </a:p>
        </p:txBody>
      </p:sp>
      <p:sp>
        <p:nvSpPr>
          <p:cNvPr id="2263" name="Text Box 215"/>
          <p:cNvSpPr txBox="1">
            <a:spLocks noChangeArrowheads="1"/>
          </p:cNvSpPr>
          <p:nvPr/>
        </p:nvSpPr>
        <p:spPr bwMode="auto">
          <a:xfrm>
            <a:off x="8031163" y="5654675"/>
            <a:ext cx="515937" cy="701675"/>
          </a:xfrm>
          <a:prstGeom prst="rect">
            <a:avLst/>
          </a:prstGeom>
          <a:noFill/>
          <a:ln w="9525">
            <a:noFill/>
            <a:miter lim="800000"/>
            <a:headEnd/>
            <a:tailEnd/>
          </a:ln>
          <a:effectLst/>
        </p:spPr>
        <p:txBody>
          <a:bodyPr>
            <a:spAutoFit/>
          </a:bodyPr>
          <a:lstStyle/>
          <a:p>
            <a:pPr>
              <a:spcBef>
                <a:spcPct val="50000"/>
              </a:spcBef>
            </a:pPr>
            <a:r>
              <a:rPr lang="en-US" sz="1000" b="1"/>
              <a:t>LP</a:t>
            </a:r>
          </a:p>
          <a:p>
            <a:pPr>
              <a:spcBef>
                <a:spcPct val="50000"/>
              </a:spcBef>
            </a:pPr>
            <a:r>
              <a:rPr lang="en-US" sz="1000" b="1"/>
              <a:t>PNL</a:t>
            </a:r>
          </a:p>
          <a:p>
            <a:pPr>
              <a:spcBef>
                <a:spcPct val="50000"/>
              </a:spcBef>
            </a:pPr>
            <a:endParaRPr lang="en-US" sz="1000" b="1"/>
          </a:p>
        </p:txBody>
      </p:sp>
      <p:sp>
        <p:nvSpPr>
          <p:cNvPr id="2264" name="Line 216"/>
          <p:cNvSpPr>
            <a:spLocks noChangeShapeType="1"/>
          </p:cNvSpPr>
          <p:nvPr/>
        </p:nvSpPr>
        <p:spPr bwMode="auto">
          <a:xfrm flipH="1">
            <a:off x="6345238" y="5862638"/>
            <a:ext cx="295275" cy="0"/>
          </a:xfrm>
          <a:prstGeom prst="line">
            <a:avLst/>
          </a:prstGeom>
          <a:noFill/>
          <a:ln w="9525">
            <a:solidFill>
              <a:schemeClr val="tx1"/>
            </a:solidFill>
            <a:round/>
            <a:headEnd/>
            <a:tailEnd/>
          </a:ln>
          <a:effectLst/>
        </p:spPr>
        <p:txBody>
          <a:bodyPr wrap="none" anchor="ctr"/>
          <a:lstStyle/>
          <a:p>
            <a:endParaRPr lang="en-US"/>
          </a:p>
        </p:txBody>
      </p:sp>
      <p:sp>
        <p:nvSpPr>
          <p:cNvPr id="2265" name="Line 217"/>
          <p:cNvSpPr>
            <a:spLocks noChangeShapeType="1"/>
          </p:cNvSpPr>
          <p:nvPr/>
        </p:nvSpPr>
        <p:spPr bwMode="auto">
          <a:xfrm flipH="1">
            <a:off x="7156450" y="5862638"/>
            <a:ext cx="220663" cy="0"/>
          </a:xfrm>
          <a:prstGeom prst="line">
            <a:avLst/>
          </a:prstGeom>
          <a:noFill/>
          <a:ln w="9525">
            <a:solidFill>
              <a:schemeClr val="tx1"/>
            </a:solidFill>
            <a:round/>
            <a:headEnd/>
            <a:tailEnd/>
          </a:ln>
          <a:effectLst/>
        </p:spPr>
        <p:txBody>
          <a:bodyPr wrap="none" anchor="ctr"/>
          <a:lstStyle/>
          <a:p>
            <a:endParaRPr lang="en-US"/>
          </a:p>
        </p:txBody>
      </p:sp>
      <p:sp>
        <p:nvSpPr>
          <p:cNvPr id="2266" name="Line 218"/>
          <p:cNvSpPr>
            <a:spLocks noChangeShapeType="1"/>
          </p:cNvSpPr>
          <p:nvPr/>
        </p:nvSpPr>
        <p:spPr bwMode="auto">
          <a:xfrm flipH="1">
            <a:off x="7670800" y="5862638"/>
            <a:ext cx="295275" cy="0"/>
          </a:xfrm>
          <a:prstGeom prst="line">
            <a:avLst/>
          </a:prstGeom>
          <a:noFill/>
          <a:ln w="9525">
            <a:solidFill>
              <a:schemeClr val="tx1"/>
            </a:solidFill>
            <a:round/>
            <a:headEnd/>
            <a:tailEnd/>
          </a:ln>
          <a:effectLst/>
        </p:spPr>
        <p:txBody>
          <a:bodyPr wrap="none" anchor="ctr"/>
          <a:lstStyle/>
          <a:p>
            <a:endParaRPr lang="en-US"/>
          </a:p>
        </p:txBody>
      </p:sp>
      <p:sp>
        <p:nvSpPr>
          <p:cNvPr id="2268" name="Text Box 220"/>
          <p:cNvSpPr txBox="1">
            <a:spLocks noChangeArrowheads="1"/>
          </p:cNvSpPr>
          <p:nvPr/>
        </p:nvSpPr>
        <p:spPr bwMode="auto">
          <a:xfrm>
            <a:off x="7891463" y="5480050"/>
            <a:ext cx="1252537" cy="244475"/>
          </a:xfrm>
          <a:prstGeom prst="rect">
            <a:avLst/>
          </a:prstGeom>
          <a:noFill/>
          <a:ln w="9525">
            <a:noFill/>
            <a:miter lim="800000"/>
            <a:headEnd/>
            <a:tailEnd/>
          </a:ln>
          <a:effectLst/>
        </p:spPr>
        <p:txBody>
          <a:bodyPr>
            <a:spAutoFit/>
          </a:bodyPr>
          <a:lstStyle/>
          <a:p>
            <a:pPr>
              <a:spcBef>
                <a:spcPct val="50000"/>
              </a:spcBef>
            </a:pPr>
            <a:r>
              <a:rPr lang="en-US" sz="1000"/>
              <a:t>Lights, AC, etc.</a:t>
            </a:r>
          </a:p>
        </p:txBody>
      </p:sp>
      <p:sp>
        <p:nvSpPr>
          <p:cNvPr id="2269" name="Text Box 221"/>
          <p:cNvSpPr txBox="1">
            <a:spLocks noChangeArrowheads="1"/>
          </p:cNvSpPr>
          <p:nvPr/>
        </p:nvSpPr>
        <p:spPr bwMode="auto">
          <a:xfrm>
            <a:off x="7662863" y="5676900"/>
            <a:ext cx="442912" cy="244475"/>
          </a:xfrm>
          <a:prstGeom prst="rect">
            <a:avLst/>
          </a:prstGeom>
          <a:noFill/>
          <a:ln w="9525">
            <a:noFill/>
            <a:miter lim="800000"/>
            <a:headEnd/>
            <a:tailEnd/>
          </a:ln>
          <a:effectLst/>
        </p:spPr>
        <p:txBody>
          <a:bodyPr>
            <a:spAutoFit/>
          </a:bodyPr>
          <a:lstStyle/>
          <a:p>
            <a:pPr>
              <a:spcBef>
                <a:spcPct val="50000"/>
              </a:spcBef>
            </a:pPr>
            <a:r>
              <a:rPr lang="en-US" sz="1000"/>
              <a:t>4w</a:t>
            </a:r>
          </a:p>
        </p:txBody>
      </p:sp>
      <p:sp>
        <p:nvSpPr>
          <p:cNvPr id="2270" name="Text Box 222"/>
          <p:cNvSpPr txBox="1">
            <a:spLocks noChangeArrowheads="1"/>
          </p:cNvSpPr>
          <p:nvPr/>
        </p:nvSpPr>
        <p:spPr bwMode="auto">
          <a:xfrm>
            <a:off x="7097713" y="5673725"/>
            <a:ext cx="441325" cy="244475"/>
          </a:xfrm>
          <a:prstGeom prst="rect">
            <a:avLst/>
          </a:prstGeom>
          <a:noFill/>
          <a:ln w="9525">
            <a:noFill/>
            <a:miter lim="800000"/>
            <a:headEnd/>
            <a:tailEnd/>
          </a:ln>
          <a:effectLst/>
        </p:spPr>
        <p:txBody>
          <a:bodyPr>
            <a:spAutoFit/>
          </a:bodyPr>
          <a:lstStyle/>
          <a:p>
            <a:pPr>
              <a:spcBef>
                <a:spcPct val="50000"/>
              </a:spcBef>
            </a:pPr>
            <a:r>
              <a:rPr lang="en-US" sz="1000"/>
              <a:t>3w</a:t>
            </a:r>
          </a:p>
        </p:txBody>
      </p:sp>
      <p:sp>
        <p:nvSpPr>
          <p:cNvPr id="2271" name="Text Box 223"/>
          <p:cNvSpPr txBox="1">
            <a:spLocks noChangeArrowheads="1"/>
          </p:cNvSpPr>
          <p:nvPr/>
        </p:nvSpPr>
        <p:spPr bwMode="auto">
          <a:xfrm>
            <a:off x="6565900" y="5480050"/>
            <a:ext cx="884238" cy="244475"/>
          </a:xfrm>
          <a:prstGeom prst="rect">
            <a:avLst/>
          </a:prstGeom>
          <a:noFill/>
          <a:ln w="9525">
            <a:noFill/>
            <a:miter lim="800000"/>
            <a:headEnd/>
            <a:tailEnd/>
          </a:ln>
          <a:effectLst/>
        </p:spPr>
        <p:txBody>
          <a:bodyPr>
            <a:spAutoFit/>
          </a:bodyPr>
          <a:lstStyle/>
          <a:p>
            <a:pPr>
              <a:spcBef>
                <a:spcPct val="50000"/>
              </a:spcBef>
            </a:pPr>
            <a:r>
              <a:rPr lang="en-US" sz="1000"/>
              <a:t>Outlets, etc.</a:t>
            </a:r>
          </a:p>
        </p:txBody>
      </p:sp>
      <p:sp>
        <p:nvSpPr>
          <p:cNvPr id="2276" name="Oval 228"/>
          <p:cNvSpPr>
            <a:spLocks noChangeArrowheads="1"/>
          </p:cNvSpPr>
          <p:nvPr/>
        </p:nvSpPr>
        <p:spPr bwMode="auto">
          <a:xfrm>
            <a:off x="1258888" y="4006850"/>
            <a:ext cx="220662" cy="2032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277" name="Text Box 229"/>
          <p:cNvSpPr txBox="1">
            <a:spLocks noChangeArrowheads="1"/>
          </p:cNvSpPr>
          <p:nvPr/>
        </p:nvSpPr>
        <p:spPr bwMode="auto">
          <a:xfrm>
            <a:off x="1184275" y="3981450"/>
            <a:ext cx="368300" cy="244475"/>
          </a:xfrm>
          <a:prstGeom prst="rect">
            <a:avLst/>
          </a:prstGeom>
          <a:noFill/>
          <a:ln w="9525">
            <a:noFill/>
            <a:miter lim="800000"/>
            <a:headEnd/>
            <a:tailEnd/>
          </a:ln>
          <a:effectLst/>
        </p:spPr>
        <p:txBody>
          <a:bodyPr>
            <a:spAutoFit/>
          </a:bodyPr>
          <a:lstStyle/>
          <a:p>
            <a:pPr>
              <a:spcBef>
                <a:spcPct val="50000"/>
              </a:spcBef>
            </a:pPr>
            <a:r>
              <a:rPr lang="en-US" sz="1000" b="1"/>
              <a:t> M</a:t>
            </a:r>
            <a:endParaRPr lang="en-US" sz="1000"/>
          </a:p>
        </p:txBody>
      </p:sp>
      <p:sp>
        <p:nvSpPr>
          <p:cNvPr id="2278" name="Oval 230"/>
          <p:cNvSpPr>
            <a:spLocks noChangeArrowheads="1"/>
          </p:cNvSpPr>
          <p:nvPr/>
        </p:nvSpPr>
        <p:spPr bwMode="auto">
          <a:xfrm>
            <a:off x="1255713" y="4300538"/>
            <a:ext cx="220662" cy="2032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279" name="Text Box 231"/>
          <p:cNvSpPr txBox="1">
            <a:spLocks noChangeArrowheads="1"/>
          </p:cNvSpPr>
          <p:nvPr/>
        </p:nvSpPr>
        <p:spPr bwMode="auto">
          <a:xfrm>
            <a:off x="1181100" y="4275138"/>
            <a:ext cx="368300" cy="244475"/>
          </a:xfrm>
          <a:prstGeom prst="rect">
            <a:avLst/>
          </a:prstGeom>
          <a:noFill/>
          <a:ln w="9525">
            <a:noFill/>
            <a:miter lim="800000"/>
            <a:headEnd/>
            <a:tailEnd/>
          </a:ln>
          <a:effectLst/>
        </p:spPr>
        <p:txBody>
          <a:bodyPr>
            <a:spAutoFit/>
          </a:bodyPr>
          <a:lstStyle/>
          <a:p>
            <a:pPr>
              <a:spcBef>
                <a:spcPct val="50000"/>
              </a:spcBef>
            </a:pPr>
            <a:r>
              <a:rPr lang="en-US" sz="1000" b="1"/>
              <a:t> M</a:t>
            </a:r>
            <a:endParaRPr lang="en-US" sz="1000"/>
          </a:p>
        </p:txBody>
      </p:sp>
      <p:sp>
        <p:nvSpPr>
          <p:cNvPr id="2280" name="Oval 232"/>
          <p:cNvSpPr>
            <a:spLocks noChangeArrowheads="1"/>
          </p:cNvSpPr>
          <p:nvPr/>
        </p:nvSpPr>
        <p:spPr bwMode="auto">
          <a:xfrm>
            <a:off x="1257300" y="4587875"/>
            <a:ext cx="220663" cy="2032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281" name="Text Box 233"/>
          <p:cNvSpPr txBox="1">
            <a:spLocks noChangeArrowheads="1"/>
          </p:cNvSpPr>
          <p:nvPr/>
        </p:nvSpPr>
        <p:spPr bwMode="auto">
          <a:xfrm>
            <a:off x="1182688" y="4562475"/>
            <a:ext cx="368300" cy="244475"/>
          </a:xfrm>
          <a:prstGeom prst="rect">
            <a:avLst/>
          </a:prstGeom>
          <a:noFill/>
          <a:ln w="9525">
            <a:noFill/>
            <a:miter lim="800000"/>
            <a:headEnd/>
            <a:tailEnd/>
          </a:ln>
          <a:effectLst/>
        </p:spPr>
        <p:txBody>
          <a:bodyPr>
            <a:spAutoFit/>
          </a:bodyPr>
          <a:lstStyle/>
          <a:p>
            <a:pPr>
              <a:spcBef>
                <a:spcPct val="50000"/>
              </a:spcBef>
            </a:pPr>
            <a:r>
              <a:rPr lang="en-US" sz="1000" b="1"/>
              <a:t> M</a:t>
            </a:r>
            <a:endParaRPr lang="en-US" sz="1000"/>
          </a:p>
        </p:txBody>
      </p:sp>
      <p:sp>
        <p:nvSpPr>
          <p:cNvPr id="2282" name="Oval 234"/>
          <p:cNvSpPr>
            <a:spLocks noChangeArrowheads="1"/>
          </p:cNvSpPr>
          <p:nvPr/>
        </p:nvSpPr>
        <p:spPr bwMode="auto">
          <a:xfrm>
            <a:off x="1257300" y="4881563"/>
            <a:ext cx="220663" cy="2032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283" name="Text Box 235"/>
          <p:cNvSpPr txBox="1">
            <a:spLocks noChangeArrowheads="1"/>
          </p:cNvSpPr>
          <p:nvPr/>
        </p:nvSpPr>
        <p:spPr bwMode="auto">
          <a:xfrm>
            <a:off x="1182688" y="4856163"/>
            <a:ext cx="368300" cy="244475"/>
          </a:xfrm>
          <a:prstGeom prst="rect">
            <a:avLst/>
          </a:prstGeom>
          <a:noFill/>
          <a:ln w="9525">
            <a:noFill/>
            <a:miter lim="800000"/>
            <a:headEnd/>
            <a:tailEnd/>
          </a:ln>
          <a:effectLst/>
        </p:spPr>
        <p:txBody>
          <a:bodyPr>
            <a:spAutoFit/>
          </a:bodyPr>
          <a:lstStyle/>
          <a:p>
            <a:pPr>
              <a:spcBef>
                <a:spcPct val="50000"/>
              </a:spcBef>
            </a:pPr>
            <a:r>
              <a:rPr lang="en-US" sz="1000" b="1"/>
              <a:t> M</a:t>
            </a:r>
            <a:endParaRPr lang="en-US" sz="1000"/>
          </a:p>
        </p:txBody>
      </p:sp>
      <p:sp>
        <p:nvSpPr>
          <p:cNvPr id="2284" name="Oval 236"/>
          <p:cNvSpPr>
            <a:spLocks noChangeArrowheads="1"/>
          </p:cNvSpPr>
          <p:nvPr/>
        </p:nvSpPr>
        <p:spPr bwMode="auto">
          <a:xfrm>
            <a:off x="1258888" y="5176838"/>
            <a:ext cx="220662" cy="2032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285" name="Text Box 237"/>
          <p:cNvSpPr txBox="1">
            <a:spLocks noChangeArrowheads="1"/>
          </p:cNvSpPr>
          <p:nvPr/>
        </p:nvSpPr>
        <p:spPr bwMode="auto">
          <a:xfrm>
            <a:off x="1184275" y="5151438"/>
            <a:ext cx="368300" cy="244475"/>
          </a:xfrm>
          <a:prstGeom prst="rect">
            <a:avLst/>
          </a:prstGeom>
          <a:noFill/>
          <a:ln w="9525">
            <a:noFill/>
            <a:miter lim="800000"/>
            <a:headEnd/>
            <a:tailEnd/>
          </a:ln>
          <a:effectLst/>
        </p:spPr>
        <p:txBody>
          <a:bodyPr>
            <a:spAutoFit/>
          </a:bodyPr>
          <a:lstStyle/>
          <a:p>
            <a:pPr>
              <a:spcBef>
                <a:spcPct val="50000"/>
              </a:spcBef>
            </a:pPr>
            <a:r>
              <a:rPr lang="en-US" sz="1000" b="1"/>
              <a:t> M</a:t>
            </a:r>
            <a:endParaRPr lang="en-US" sz="1000"/>
          </a:p>
        </p:txBody>
      </p:sp>
      <p:sp>
        <p:nvSpPr>
          <p:cNvPr id="2286" name="Rectangle 238"/>
          <p:cNvSpPr>
            <a:spLocks noChangeArrowheads="1"/>
          </p:cNvSpPr>
          <p:nvPr/>
        </p:nvSpPr>
        <p:spPr bwMode="auto">
          <a:xfrm>
            <a:off x="457200" y="547458"/>
            <a:ext cx="8153400" cy="1200329"/>
          </a:xfrm>
          <a:prstGeom prst="rect">
            <a:avLst/>
          </a:prstGeom>
          <a:noFill/>
          <a:ln w="9525">
            <a:noFill/>
            <a:miter lim="800000"/>
            <a:headEnd/>
            <a:tailEnd/>
          </a:ln>
          <a:effectLst/>
        </p:spPr>
        <p:txBody>
          <a:bodyPr wrap="square">
            <a:spAutoFit/>
          </a:bodyPr>
          <a:lstStyle/>
          <a:p>
            <a:r>
              <a:rPr lang="en-US" b="1" dirty="0" smtClean="0">
                <a:latin typeface="Helvetica" pitchFamily="26" charset="0"/>
              </a:rPr>
              <a:t>For Electrical Power Redundancy and Maintenance</a:t>
            </a:r>
          </a:p>
          <a:p>
            <a:r>
              <a:rPr lang="en-US" b="1" dirty="0" smtClean="0">
                <a:latin typeface="Helvetica" pitchFamily="26" charset="0"/>
              </a:rPr>
              <a:t>	Loop Feeds for Medium and Low Voltage Feeds</a:t>
            </a:r>
          </a:p>
          <a:p>
            <a:r>
              <a:rPr lang="en-US" b="1" dirty="0" smtClean="0">
                <a:latin typeface="Helvetica" pitchFamily="26" charset="0"/>
              </a:rPr>
              <a:t>	Transformation from 480V 3w to 4W for small 277V loads</a:t>
            </a:r>
          </a:p>
          <a:p>
            <a:r>
              <a:rPr lang="en-US" b="1" dirty="0" smtClean="0">
                <a:latin typeface="Helvetica" pitchFamily="26" charset="0"/>
              </a:rPr>
              <a:t>	 </a:t>
            </a:r>
            <a:endParaRPr lang="en-US" b="1" dirty="0">
              <a:latin typeface="Helvetica" pitchFamily="26" charset="0"/>
            </a:endParaRPr>
          </a:p>
        </p:txBody>
      </p:sp>
      <p:sp>
        <p:nvSpPr>
          <p:cNvPr id="2287" name="Line 239"/>
          <p:cNvSpPr>
            <a:spLocks noChangeShapeType="1"/>
          </p:cNvSpPr>
          <p:nvPr/>
        </p:nvSpPr>
        <p:spPr bwMode="auto">
          <a:xfrm>
            <a:off x="6545263" y="5489575"/>
            <a:ext cx="2266950" cy="0"/>
          </a:xfrm>
          <a:prstGeom prst="line">
            <a:avLst/>
          </a:prstGeom>
          <a:noFill/>
          <a:ln w="12700">
            <a:solidFill>
              <a:srgbClr val="FF6600"/>
            </a:solidFill>
            <a:prstDash val="dashDot"/>
            <a:round/>
            <a:headEnd/>
            <a:tailEnd/>
          </a:ln>
          <a:effectLst/>
        </p:spPr>
        <p:txBody>
          <a:bodyPr wrap="none" anchor="ctr"/>
          <a:lstStyle/>
          <a:p>
            <a:endParaRPr lang="en-US"/>
          </a:p>
        </p:txBody>
      </p:sp>
      <p:sp>
        <p:nvSpPr>
          <p:cNvPr id="2288" name="Line 240"/>
          <p:cNvSpPr>
            <a:spLocks noChangeShapeType="1"/>
          </p:cNvSpPr>
          <p:nvPr/>
        </p:nvSpPr>
        <p:spPr bwMode="auto">
          <a:xfrm>
            <a:off x="6496050" y="5489575"/>
            <a:ext cx="0" cy="633413"/>
          </a:xfrm>
          <a:prstGeom prst="line">
            <a:avLst/>
          </a:prstGeom>
          <a:noFill/>
          <a:ln w="12700">
            <a:solidFill>
              <a:srgbClr val="FF6600"/>
            </a:solidFill>
            <a:prstDash val="dashDot"/>
            <a:round/>
            <a:headEnd/>
            <a:tailEnd/>
          </a:ln>
          <a:effectLst/>
        </p:spPr>
        <p:txBody>
          <a:bodyPr wrap="none" anchor="ctr"/>
          <a:lstStyle/>
          <a:p>
            <a:endParaRPr lang="en-US"/>
          </a:p>
        </p:txBody>
      </p:sp>
      <p:sp>
        <p:nvSpPr>
          <p:cNvPr id="2289" name="Line 241"/>
          <p:cNvSpPr>
            <a:spLocks noChangeShapeType="1"/>
          </p:cNvSpPr>
          <p:nvPr/>
        </p:nvSpPr>
        <p:spPr bwMode="auto">
          <a:xfrm>
            <a:off x="8820150" y="5489575"/>
            <a:ext cx="0" cy="633413"/>
          </a:xfrm>
          <a:prstGeom prst="line">
            <a:avLst/>
          </a:prstGeom>
          <a:noFill/>
          <a:ln w="12700">
            <a:solidFill>
              <a:srgbClr val="FF6600"/>
            </a:solidFill>
            <a:prstDash val="dashDot"/>
            <a:round/>
            <a:headEnd/>
            <a:tailEnd/>
          </a:ln>
          <a:effectLst/>
        </p:spPr>
        <p:txBody>
          <a:bodyPr wrap="none" anchor="ctr"/>
          <a:lstStyle/>
          <a:p>
            <a:endParaRPr lang="en-US"/>
          </a:p>
        </p:txBody>
      </p:sp>
      <p:sp>
        <p:nvSpPr>
          <p:cNvPr id="2290" name="Line 242"/>
          <p:cNvSpPr>
            <a:spLocks noChangeShapeType="1"/>
          </p:cNvSpPr>
          <p:nvPr/>
        </p:nvSpPr>
        <p:spPr bwMode="auto">
          <a:xfrm>
            <a:off x="6507163" y="6148388"/>
            <a:ext cx="2266950" cy="0"/>
          </a:xfrm>
          <a:prstGeom prst="line">
            <a:avLst/>
          </a:prstGeom>
          <a:noFill/>
          <a:ln w="12700">
            <a:solidFill>
              <a:srgbClr val="FF6600"/>
            </a:solidFill>
            <a:prstDash val="dashDot"/>
            <a:round/>
            <a:headEnd/>
            <a:tailEnd/>
          </a:ln>
          <a:effectLst/>
        </p:spPr>
        <p:txBody>
          <a:bodyPr wrap="none" anchor="ctr"/>
          <a:lstStyle/>
          <a:p>
            <a:endParaRPr lang="en-US"/>
          </a:p>
        </p:txBody>
      </p:sp>
      <p:sp>
        <p:nvSpPr>
          <p:cNvPr id="2291" name="Text Box 243"/>
          <p:cNvSpPr txBox="1">
            <a:spLocks noChangeArrowheads="1"/>
          </p:cNvSpPr>
          <p:nvPr/>
        </p:nvSpPr>
        <p:spPr bwMode="auto">
          <a:xfrm>
            <a:off x="8594725" y="5207000"/>
            <a:ext cx="368300" cy="336550"/>
          </a:xfrm>
          <a:prstGeom prst="rect">
            <a:avLst/>
          </a:prstGeom>
          <a:noFill/>
          <a:ln w="9525">
            <a:noFill/>
            <a:miter lim="800000"/>
            <a:headEnd/>
            <a:tailEnd/>
          </a:ln>
          <a:effectLst/>
        </p:spPr>
        <p:txBody>
          <a:bodyPr>
            <a:spAutoFit/>
          </a:bodyPr>
          <a:lstStyle/>
          <a:p>
            <a:pPr>
              <a:spcBef>
                <a:spcPct val="50000"/>
              </a:spcBef>
            </a:pPr>
            <a:r>
              <a:rPr lang="en-US" sz="1600" b="1">
                <a:solidFill>
                  <a:srgbClr val="FF6600"/>
                </a:solidFill>
              </a:rPr>
              <a:t>D</a:t>
            </a:r>
            <a:endParaRPr lang="en-US" sz="1600" b="1">
              <a:solidFill>
                <a:schemeClr val="accent1"/>
              </a:solidFill>
            </a:endParaRPr>
          </a:p>
        </p:txBody>
      </p:sp>
      <p:sp>
        <p:nvSpPr>
          <p:cNvPr id="142" name="TextBox 141"/>
          <p:cNvSpPr txBox="1"/>
          <p:nvPr/>
        </p:nvSpPr>
        <p:spPr>
          <a:xfrm>
            <a:off x="0" y="0"/>
            <a:ext cx="7620000" cy="584775"/>
          </a:xfrm>
          <a:prstGeom prst="rect">
            <a:avLst/>
          </a:prstGeom>
          <a:noFill/>
        </p:spPr>
        <p:txBody>
          <a:bodyPr wrap="square" rtlCol="0">
            <a:spAutoFit/>
          </a:bodyPr>
          <a:lstStyle/>
          <a:p>
            <a:pPr>
              <a:buSzPct val="100000"/>
            </a:pPr>
            <a:r>
              <a:rPr lang="en-US" sz="3200" dirty="0" smtClean="0">
                <a:solidFill>
                  <a:schemeClr val="tx1"/>
                </a:solidFill>
                <a:effectLst>
                  <a:outerShdw blurRad="38100" dist="38100" dir="2700000" algn="tl">
                    <a:srgbClr val="000000">
                      <a:alpha val="43137"/>
                    </a:srgbClr>
                  </a:outerShdw>
                </a:effectLst>
                <a:latin typeface="Comic Sans MS" pitchFamily="66" charset="0"/>
              </a:rPr>
              <a:t>Primary Plant Electrical Power Example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715962"/>
          </a:xfrm>
        </p:spPr>
        <p:txBody>
          <a:bodyPr/>
          <a:lstStyle/>
          <a:p>
            <a:r>
              <a:rPr lang="en-US" dirty="0" smtClean="0"/>
              <a:t>Civil requirements</a:t>
            </a:r>
            <a:endParaRPr lang="en-US" dirty="0"/>
          </a:p>
        </p:txBody>
      </p:sp>
      <p:sp>
        <p:nvSpPr>
          <p:cNvPr id="3" name="Text Placeholder 2"/>
          <p:cNvSpPr>
            <a:spLocks noGrp="1"/>
          </p:cNvSpPr>
          <p:nvPr>
            <p:ph type="body" sz="half" idx="1"/>
          </p:nvPr>
        </p:nvSpPr>
        <p:spPr>
          <a:xfrm>
            <a:off x="0" y="685800"/>
            <a:ext cx="9144000" cy="5523118"/>
          </a:xfrm>
        </p:spPr>
        <p:txBody>
          <a:bodyPr>
            <a:normAutofit lnSpcReduction="10000"/>
          </a:bodyPr>
          <a:lstStyle/>
          <a:p>
            <a:r>
              <a:rPr lang="en-US" dirty="0" smtClean="0"/>
              <a:t>Electric Power (continued)</a:t>
            </a:r>
          </a:p>
          <a:p>
            <a:pPr lvl="1"/>
            <a:r>
              <a:rPr lang="en-US" dirty="0" smtClean="0"/>
              <a:t>Helium Compressor Medium Motor Protection Requirements</a:t>
            </a:r>
          </a:p>
          <a:p>
            <a:pPr lvl="2"/>
            <a:r>
              <a:rPr lang="en-US" dirty="0" smtClean="0"/>
              <a:t> Under voltage, voltage imbalance, run up motor ampere/time over current (motor characteristic curves for compressor application), running current, number of starts per hour, motor winding over temperature, bearing temperature monitors…NEMA MG-1 standards</a:t>
            </a:r>
          </a:p>
          <a:p>
            <a:pPr lvl="2"/>
            <a:r>
              <a:rPr lang="en-US" dirty="0" smtClean="0"/>
              <a:t> Because of the above compressor/motor protection coordination, the compressor drive MCC is normally provided by the equipment supplier and serves as the civil interface boundary for electrical.  Normally specified as double ended primary feed MCCs for civil capability of redundancy/maintenance/repair of the primary power system</a:t>
            </a:r>
          </a:p>
          <a:p>
            <a:pPr lvl="2"/>
            <a:r>
              <a:rPr lang="en-US" dirty="0" smtClean="0">
                <a:solidFill>
                  <a:srgbClr val="0000FF"/>
                </a:solidFill>
              </a:rPr>
              <a:t> </a:t>
            </a:r>
            <a:r>
              <a:rPr lang="en-US" dirty="0" smtClean="0"/>
              <a:t>Because of the voltage rating/safety/cost of installation, it is important to include an “in slab” compressor skid conduit design between the MCC location and compressors as part of the early civil plan/estimate</a:t>
            </a:r>
          </a:p>
        </p:txBody>
      </p:sp>
      <p:sp>
        <p:nvSpPr>
          <p:cNvPr id="4" name="Slide Number Placeholder 3"/>
          <p:cNvSpPr>
            <a:spLocks noGrp="1"/>
          </p:cNvSpPr>
          <p:nvPr>
            <p:ph type="sldNum" sz="quarter" idx="10"/>
          </p:nvPr>
        </p:nvSpPr>
        <p:spPr>
          <a:xfrm>
            <a:off x="7543800" y="5867400"/>
            <a:ext cx="1096963" cy="328612"/>
          </a:xfrm>
          <a:prstGeom prst="rect">
            <a:avLst/>
          </a:prstGeom>
        </p:spPr>
        <p:txBody>
          <a:bodyPr/>
          <a:lstStyle/>
          <a:p>
            <a:pPr>
              <a:defRPr/>
            </a:pPr>
            <a:r>
              <a:rPr lang="en-US" smtClean="0"/>
              <a:t>Page </a:t>
            </a:r>
            <a:fld id="{349824D2-B47D-4092-8C93-9B69D77A88BE}"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715962"/>
          </a:xfrm>
        </p:spPr>
        <p:txBody>
          <a:bodyPr/>
          <a:lstStyle/>
          <a:p>
            <a:r>
              <a:rPr lang="en-US" dirty="0" smtClean="0"/>
              <a:t>Civil requirements</a:t>
            </a:r>
            <a:endParaRPr lang="en-US" dirty="0"/>
          </a:p>
        </p:txBody>
      </p:sp>
      <p:sp>
        <p:nvSpPr>
          <p:cNvPr id="3" name="Text Placeholder 2"/>
          <p:cNvSpPr>
            <a:spLocks noGrp="1"/>
          </p:cNvSpPr>
          <p:nvPr>
            <p:ph type="body" sz="half" idx="1"/>
          </p:nvPr>
        </p:nvSpPr>
        <p:spPr>
          <a:xfrm>
            <a:off x="304800" y="762000"/>
            <a:ext cx="8229600" cy="4867275"/>
          </a:xfrm>
        </p:spPr>
        <p:txBody>
          <a:bodyPr>
            <a:normAutofit fontScale="92500" lnSpcReduction="10000"/>
          </a:bodyPr>
          <a:lstStyle/>
          <a:p>
            <a:r>
              <a:rPr lang="en-US" dirty="0" smtClean="0"/>
              <a:t>480 Volt  Cryogenic Equipment “House Power” </a:t>
            </a:r>
          </a:p>
          <a:p>
            <a:pPr lvl="1"/>
            <a:r>
              <a:rPr lang="en-US" sz="1800" dirty="0" smtClean="0"/>
              <a:t>Avoid 480V/3ph/4w</a:t>
            </a:r>
            <a:r>
              <a:rPr lang="en-US" sz="1800" dirty="0" smtClean="0">
                <a:solidFill>
                  <a:srgbClr val="FF0000"/>
                </a:solidFill>
              </a:rPr>
              <a:t> </a:t>
            </a:r>
            <a:r>
              <a:rPr lang="en-US" sz="1800" dirty="0" smtClean="0"/>
              <a:t>in lieu of 3w for major 3 phase industrial loads which is the majority of the house power requirement. Use separate 480v 3ph 3w to 4w transformer for 277V loads such as lighting etc., (i.e. avoidance of minor ground faults bring down the power on the whole facility)</a:t>
            </a:r>
          </a:p>
          <a:p>
            <a:pPr lvl="1"/>
            <a:r>
              <a:rPr lang="en-US" sz="1800" dirty="0" smtClean="0"/>
              <a:t>Typical cryogenic plant equipment loads (compressor room)</a:t>
            </a:r>
          </a:p>
          <a:p>
            <a:pPr lvl="2"/>
            <a:r>
              <a:rPr lang="en-US" sz="1800" dirty="0" smtClean="0"/>
              <a:t> 480V, 3ph, 3w 400A feed for compressor MCC or switchboard (oil pumps, instrument air, motor space heaters)</a:t>
            </a:r>
          </a:p>
          <a:p>
            <a:pPr lvl="2"/>
            <a:r>
              <a:rPr lang="en-US" sz="1800" dirty="0" smtClean="0"/>
              <a:t> 480V, 3ph, 3w, 5 ton overhead crane feed</a:t>
            </a:r>
          </a:p>
          <a:p>
            <a:pPr lvl="2"/>
            <a:r>
              <a:rPr lang="en-US" sz="1800" dirty="0" smtClean="0"/>
              <a:t> 480V, 225A, 3ph, 4W, 42 circuit power distribution panel </a:t>
            </a:r>
          </a:p>
          <a:p>
            <a:pPr lvl="2"/>
            <a:r>
              <a:rPr lang="en-US" sz="1800" dirty="0" smtClean="0"/>
              <a:t>  225A 120/208V 3ph, 4W 42 circuit power distribution panel</a:t>
            </a:r>
          </a:p>
          <a:p>
            <a:pPr lvl="2"/>
            <a:r>
              <a:rPr lang="en-US" sz="1800" dirty="0" smtClean="0"/>
              <a:t>  (2) 480V, 225A, 3 ph 3w power feeds for recovery compressors</a:t>
            </a:r>
          </a:p>
          <a:p>
            <a:pPr lvl="2"/>
            <a:r>
              <a:rPr lang="en-US" sz="1800" dirty="0" smtClean="0"/>
              <a:t>  (2) 480V, 100A, 3ph, 3w welding outlets </a:t>
            </a:r>
          </a:p>
          <a:p>
            <a:pPr lvl="2"/>
            <a:r>
              <a:rPr lang="en-US" sz="1800" dirty="0" smtClean="0"/>
              <a:t>  (2) 208V, 30A, 3ph, 4W  utility equipment outlets (vacuum pumps)</a:t>
            </a:r>
          </a:p>
          <a:p>
            <a:pPr lvl="2"/>
            <a:r>
              <a:rPr lang="en-US" sz="1800" dirty="0" smtClean="0"/>
              <a:t>  (6) 120V, 20A, 1ph outlets</a:t>
            </a:r>
          </a:p>
          <a:p>
            <a:pPr lvl="1">
              <a:buNone/>
            </a:pPr>
            <a:endParaRPr lang="en-US" dirty="0" smtClean="0"/>
          </a:p>
          <a:p>
            <a:pPr lvl="1">
              <a:buNone/>
            </a:pPr>
            <a:endParaRPr lang="en-US" dirty="0" smtClean="0"/>
          </a:p>
          <a:p>
            <a:pPr lvl="1"/>
            <a:endParaRPr lang="en-US" dirty="0" smtClean="0">
              <a:solidFill>
                <a:srgbClr val="FF0000"/>
              </a:solidFill>
            </a:endParaRPr>
          </a:p>
          <a:p>
            <a:pPr lvl="1"/>
            <a:endParaRPr lang="en-US" dirty="0"/>
          </a:p>
        </p:txBody>
      </p:sp>
      <p:sp>
        <p:nvSpPr>
          <p:cNvPr id="4" name="Slide Number Placeholder 3"/>
          <p:cNvSpPr>
            <a:spLocks noGrp="1"/>
          </p:cNvSpPr>
          <p:nvPr>
            <p:ph type="sldNum" sz="quarter" idx="10"/>
          </p:nvPr>
        </p:nvSpPr>
        <p:spPr>
          <a:xfrm>
            <a:off x="7543800" y="5867400"/>
            <a:ext cx="1096963" cy="328612"/>
          </a:xfrm>
          <a:prstGeom prst="rect">
            <a:avLst/>
          </a:prstGeom>
        </p:spPr>
        <p:txBody>
          <a:bodyPr/>
          <a:lstStyle/>
          <a:p>
            <a:pPr>
              <a:defRPr/>
            </a:pPr>
            <a:r>
              <a:rPr lang="en-US" smtClean="0"/>
              <a:t>Page </a:t>
            </a:r>
            <a:fld id="{349824D2-B47D-4092-8C93-9B69D77A88BE}" type="slidenum">
              <a:rPr lang="en-US" smtClean="0"/>
              <a:pPr>
                <a:defRPr/>
              </a:pPr>
              <a:t>32</a:t>
            </a:fld>
            <a:endParaRPr lang="en-US"/>
          </a:p>
        </p:txBody>
      </p:sp>
      <p:sp>
        <p:nvSpPr>
          <p:cNvPr id="6" name="TextBox 5"/>
          <p:cNvSpPr txBox="1"/>
          <p:nvPr/>
        </p:nvSpPr>
        <p:spPr>
          <a:xfrm>
            <a:off x="1219200" y="5791200"/>
            <a:ext cx="5334000" cy="369332"/>
          </a:xfrm>
          <a:prstGeom prst="rect">
            <a:avLst/>
          </a:prstGeom>
          <a:noFill/>
        </p:spPr>
        <p:txBody>
          <a:bodyPr wrap="square" rtlCol="0">
            <a:spAutoFit/>
          </a:bodyPr>
          <a:lstStyle/>
          <a:p>
            <a:r>
              <a:rPr lang="en-US" dirty="0" smtClean="0">
                <a:solidFill>
                  <a:srgbClr val="FF0000"/>
                </a:solidFill>
              </a:rPr>
              <a:t>Typical for most all large cryogenic systems</a:t>
            </a:r>
            <a:endParaRPr lang="en-US" dirty="0">
              <a:solidFill>
                <a:srgbClr val="FF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715962"/>
          </a:xfrm>
        </p:spPr>
        <p:txBody>
          <a:bodyPr/>
          <a:lstStyle/>
          <a:p>
            <a:r>
              <a:rPr lang="en-US" dirty="0" smtClean="0"/>
              <a:t>Civil requirements</a:t>
            </a:r>
            <a:endParaRPr lang="en-US" dirty="0"/>
          </a:p>
        </p:txBody>
      </p:sp>
      <p:sp>
        <p:nvSpPr>
          <p:cNvPr id="3" name="Text Placeholder 2"/>
          <p:cNvSpPr>
            <a:spLocks noGrp="1"/>
          </p:cNvSpPr>
          <p:nvPr>
            <p:ph type="body" sz="half" idx="1"/>
          </p:nvPr>
        </p:nvSpPr>
        <p:spPr>
          <a:xfrm>
            <a:off x="457200" y="838200"/>
            <a:ext cx="8229600" cy="4867275"/>
          </a:xfrm>
        </p:spPr>
        <p:txBody>
          <a:bodyPr>
            <a:normAutofit/>
          </a:bodyPr>
          <a:lstStyle/>
          <a:p>
            <a:pPr lvl="1"/>
            <a:r>
              <a:rPr lang="en-US" dirty="0" smtClean="0"/>
              <a:t>Typical Cold Box Room Cryogenic Electrical Loads</a:t>
            </a:r>
          </a:p>
          <a:p>
            <a:pPr lvl="2"/>
            <a:r>
              <a:rPr lang="en-US" sz="1800" dirty="0" smtClean="0"/>
              <a:t> 480V, 225A, 3ph, 4w, 42 circuit power distribution panel</a:t>
            </a:r>
          </a:p>
          <a:p>
            <a:pPr lvl="2"/>
            <a:r>
              <a:rPr lang="en-US" sz="1800" dirty="0" smtClean="0"/>
              <a:t> 480V, 400A, 3ph, 3w feeder to cold compressor switchboard</a:t>
            </a:r>
          </a:p>
          <a:p>
            <a:pPr lvl="2"/>
            <a:r>
              <a:rPr lang="en-US" sz="1800" dirty="0" smtClean="0"/>
              <a:t>  225A 120/208V 3ph, 4W circuit power distribution panel</a:t>
            </a:r>
          </a:p>
          <a:p>
            <a:pPr lvl="2"/>
            <a:r>
              <a:rPr lang="en-US" sz="1800" dirty="0" smtClean="0"/>
              <a:t>  (2) 480V, 225A, 3 ph 3w, 42 circuit power distribution panel</a:t>
            </a:r>
          </a:p>
          <a:p>
            <a:pPr lvl="2"/>
            <a:r>
              <a:rPr lang="en-US" sz="1800" dirty="0" smtClean="0"/>
              <a:t>  (2) 480V, 100A, 3ph, 3w welding outlets </a:t>
            </a:r>
          </a:p>
          <a:p>
            <a:pPr lvl="2"/>
            <a:r>
              <a:rPr lang="en-US" sz="1800" dirty="0" smtClean="0"/>
              <a:t>  (2) 208V, 30A, 3ph, 4W  utility equipment outlets (vacuum pumps)</a:t>
            </a:r>
          </a:p>
          <a:p>
            <a:pPr lvl="2"/>
            <a:r>
              <a:rPr lang="en-US" sz="1800" dirty="0" smtClean="0"/>
              <a:t>  (6) 120V, 1 ph, 20A ground fault outlets</a:t>
            </a:r>
          </a:p>
          <a:p>
            <a:pPr lvl="1"/>
            <a:r>
              <a:rPr lang="en-US" dirty="0" smtClean="0"/>
              <a:t>Local Cryogenics Control Room</a:t>
            </a:r>
          </a:p>
          <a:p>
            <a:pPr lvl="2"/>
            <a:r>
              <a:rPr lang="en-US" dirty="0" smtClean="0"/>
              <a:t> </a:t>
            </a:r>
            <a:r>
              <a:rPr lang="en-US" sz="1700" dirty="0" smtClean="0"/>
              <a:t>120/208V, 225A, 3ph, 4W, power distribution panel</a:t>
            </a:r>
          </a:p>
          <a:p>
            <a:pPr lvl="2"/>
            <a:r>
              <a:rPr lang="en-US" sz="1700" dirty="0" smtClean="0"/>
              <a:t>  120V/208V, 8-10 KVA UPS/panel/transfer switch for ½ hour</a:t>
            </a:r>
          </a:p>
          <a:p>
            <a:pPr lvl="2"/>
            <a:r>
              <a:rPr lang="en-US" sz="1700" dirty="0" smtClean="0"/>
              <a:t>  8-10 KVA emergency generator, backing UPS, natural gas</a:t>
            </a:r>
          </a:p>
          <a:p>
            <a:pPr lvl="2"/>
            <a:r>
              <a:rPr lang="en-US" sz="1700" dirty="0" smtClean="0"/>
              <a:t>  (6) 120V, 20A utility outlets</a:t>
            </a:r>
          </a:p>
          <a:p>
            <a:pPr lvl="1"/>
            <a:endParaRPr lang="en-US" dirty="0"/>
          </a:p>
        </p:txBody>
      </p:sp>
      <p:sp>
        <p:nvSpPr>
          <p:cNvPr id="4" name="Slide Number Placeholder 3"/>
          <p:cNvSpPr>
            <a:spLocks noGrp="1"/>
          </p:cNvSpPr>
          <p:nvPr>
            <p:ph type="sldNum" sz="quarter" idx="10"/>
          </p:nvPr>
        </p:nvSpPr>
        <p:spPr>
          <a:xfrm>
            <a:off x="7543800" y="5867400"/>
            <a:ext cx="1096963" cy="328612"/>
          </a:xfrm>
          <a:prstGeom prst="rect">
            <a:avLst/>
          </a:prstGeom>
        </p:spPr>
        <p:txBody>
          <a:bodyPr/>
          <a:lstStyle/>
          <a:p>
            <a:pPr>
              <a:defRPr/>
            </a:pPr>
            <a:r>
              <a:rPr lang="en-US" smtClean="0"/>
              <a:t>Page </a:t>
            </a:r>
            <a:fld id="{349824D2-B47D-4092-8C93-9B69D77A88BE}" type="slidenum">
              <a:rPr lang="en-US" smtClean="0"/>
              <a:pPr>
                <a:defRPr/>
              </a:pPr>
              <a:t>33</a:t>
            </a:fld>
            <a:endParaRPr lang="en-US"/>
          </a:p>
        </p:txBody>
      </p:sp>
      <p:sp>
        <p:nvSpPr>
          <p:cNvPr id="5" name="TextBox 4"/>
          <p:cNvSpPr txBox="1"/>
          <p:nvPr/>
        </p:nvSpPr>
        <p:spPr>
          <a:xfrm>
            <a:off x="1219200" y="5791200"/>
            <a:ext cx="5334000" cy="369332"/>
          </a:xfrm>
          <a:prstGeom prst="rect">
            <a:avLst/>
          </a:prstGeom>
          <a:noFill/>
        </p:spPr>
        <p:txBody>
          <a:bodyPr wrap="square" rtlCol="0">
            <a:spAutoFit/>
          </a:bodyPr>
          <a:lstStyle/>
          <a:p>
            <a:r>
              <a:rPr lang="en-US" dirty="0" smtClean="0">
                <a:solidFill>
                  <a:srgbClr val="FF0000"/>
                </a:solidFill>
              </a:rPr>
              <a:t>Typical for most all large cryogenic systems</a:t>
            </a:r>
            <a:endParaRPr lang="en-US" dirty="0">
              <a:solidFill>
                <a:srgbClr val="FF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t>Civil requirements</a:t>
            </a:r>
            <a:endParaRPr lang="en-US" dirty="0"/>
          </a:p>
        </p:txBody>
      </p:sp>
      <p:sp>
        <p:nvSpPr>
          <p:cNvPr id="3" name="Text Placeholder 2"/>
          <p:cNvSpPr>
            <a:spLocks noGrp="1"/>
          </p:cNvSpPr>
          <p:nvPr>
            <p:ph type="body" sz="half" idx="1"/>
          </p:nvPr>
        </p:nvSpPr>
        <p:spPr>
          <a:xfrm>
            <a:off x="0" y="1066800"/>
            <a:ext cx="4038600" cy="4867275"/>
          </a:xfrm>
        </p:spPr>
        <p:txBody>
          <a:bodyPr>
            <a:normAutofit fontScale="92500"/>
          </a:bodyPr>
          <a:lstStyle/>
          <a:p>
            <a:r>
              <a:rPr lang="en-US" dirty="0" smtClean="0"/>
              <a:t>Compressor Cooling Water</a:t>
            </a:r>
          </a:p>
          <a:p>
            <a:pPr lvl="1"/>
            <a:r>
              <a:rPr lang="en-US" dirty="0" smtClean="0"/>
              <a:t> For 18 kW @ 4K equivalent refrigerator system</a:t>
            </a:r>
          </a:p>
          <a:p>
            <a:pPr lvl="3"/>
            <a:r>
              <a:rPr lang="en-US" dirty="0" smtClean="0"/>
              <a:t>3300 </a:t>
            </a:r>
            <a:r>
              <a:rPr lang="en-US" dirty="0" err="1" smtClean="0"/>
              <a:t>gpm</a:t>
            </a:r>
            <a:r>
              <a:rPr lang="en-US" dirty="0" smtClean="0"/>
              <a:t> treated cooling tower water</a:t>
            </a:r>
          </a:p>
          <a:p>
            <a:pPr lvl="3"/>
            <a:r>
              <a:rPr lang="en-US" dirty="0" smtClean="0"/>
              <a:t>90F with 10F delta temperature</a:t>
            </a:r>
          </a:p>
          <a:p>
            <a:pPr lvl="3"/>
            <a:r>
              <a:rPr lang="en-US" dirty="0" smtClean="0"/>
              <a:t>33 </a:t>
            </a:r>
            <a:r>
              <a:rPr lang="en-US" dirty="0" err="1" smtClean="0"/>
              <a:t>gpm</a:t>
            </a:r>
            <a:r>
              <a:rPr lang="en-US" dirty="0" smtClean="0"/>
              <a:t> is evaporative makeup</a:t>
            </a:r>
          </a:p>
          <a:p>
            <a:pPr lvl="3"/>
            <a:r>
              <a:rPr lang="en-US" dirty="0" smtClean="0"/>
              <a:t>10 </a:t>
            </a:r>
            <a:r>
              <a:rPr lang="en-US" dirty="0" err="1" smtClean="0"/>
              <a:t>gpm</a:t>
            </a:r>
            <a:r>
              <a:rPr lang="en-US" dirty="0" smtClean="0"/>
              <a:t> is added for chemistry control</a:t>
            </a:r>
          </a:p>
          <a:p>
            <a:pPr lvl="3"/>
            <a:r>
              <a:rPr lang="en-US" dirty="0" smtClean="0"/>
              <a:t>Additional cell for maintenance while running</a:t>
            </a:r>
          </a:p>
          <a:p>
            <a:pPr lvl="1"/>
            <a:endParaRPr lang="en-US" dirty="0" smtClean="0"/>
          </a:p>
          <a:p>
            <a:pPr lvl="1"/>
            <a:endParaRPr lang="en-US" dirty="0" smtClean="0"/>
          </a:p>
          <a:p>
            <a:pPr lvl="3"/>
            <a:endParaRPr lang="en-US" dirty="0"/>
          </a:p>
        </p:txBody>
      </p:sp>
      <p:sp>
        <p:nvSpPr>
          <p:cNvPr id="4" name="Slide Number Placeholder 3"/>
          <p:cNvSpPr>
            <a:spLocks noGrp="1"/>
          </p:cNvSpPr>
          <p:nvPr>
            <p:ph type="sldNum" sz="quarter" idx="10"/>
          </p:nvPr>
        </p:nvSpPr>
        <p:spPr>
          <a:xfrm>
            <a:off x="7543800" y="5867400"/>
            <a:ext cx="1096963" cy="328612"/>
          </a:xfrm>
          <a:prstGeom prst="rect">
            <a:avLst/>
          </a:prstGeom>
        </p:spPr>
        <p:txBody>
          <a:bodyPr/>
          <a:lstStyle/>
          <a:p>
            <a:pPr>
              <a:defRPr/>
            </a:pPr>
            <a:r>
              <a:rPr lang="en-US" smtClean="0"/>
              <a:t>Page </a:t>
            </a:r>
            <a:fld id="{349824D2-B47D-4092-8C93-9B69D77A88BE}" type="slidenum">
              <a:rPr lang="en-US" smtClean="0"/>
              <a:pPr>
                <a:defRPr/>
              </a:pPr>
              <a:t>34</a:t>
            </a:fld>
            <a:endParaRPr lang="en-US"/>
          </a:p>
        </p:txBody>
      </p:sp>
      <p:pic>
        <p:nvPicPr>
          <p:cNvPr id="24578" name="Picture 2" descr="C:\Users\arenius\Desktop\12GeV\Photos\coolingtowers_25.jpg"/>
          <p:cNvPicPr>
            <a:picLocks noChangeAspect="1" noChangeArrowheads="1"/>
          </p:cNvPicPr>
          <p:nvPr/>
        </p:nvPicPr>
        <p:blipFill>
          <a:blip r:embed="rId2" cstate="print"/>
          <a:srcRect/>
          <a:stretch>
            <a:fillRect/>
          </a:stretch>
        </p:blipFill>
        <p:spPr bwMode="auto">
          <a:xfrm>
            <a:off x="4114800" y="1676400"/>
            <a:ext cx="4686300" cy="31242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requirements</a:t>
            </a:r>
            <a:endParaRPr lang="en-US" dirty="0"/>
          </a:p>
        </p:txBody>
      </p:sp>
      <p:sp>
        <p:nvSpPr>
          <p:cNvPr id="3" name="Text Placeholder 2"/>
          <p:cNvSpPr>
            <a:spLocks noGrp="1"/>
          </p:cNvSpPr>
          <p:nvPr>
            <p:ph type="body" sz="half" idx="1"/>
          </p:nvPr>
        </p:nvSpPr>
        <p:spPr/>
        <p:txBody>
          <a:bodyPr/>
          <a:lstStyle/>
          <a:p>
            <a:pPr>
              <a:buNone/>
            </a:pPr>
            <a:r>
              <a:rPr lang="en-US" dirty="0" smtClean="0"/>
              <a:t>Compressor Building</a:t>
            </a:r>
          </a:p>
          <a:p>
            <a:pPr>
              <a:buNone/>
            </a:pPr>
            <a:r>
              <a:rPr lang="en-US" sz="1400" dirty="0" smtClean="0"/>
              <a:t>Typical for 18 kW @ 4K equivalent plant</a:t>
            </a:r>
          </a:p>
          <a:p>
            <a:pPr>
              <a:buNone/>
            </a:pPr>
            <a:endParaRPr lang="en-US" dirty="0" smtClean="0"/>
          </a:p>
          <a:p>
            <a:pPr>
              <a:buFont typeface="Arial" pitchFamily="34" charset="0"/>
              <a:buChar char="•"/>
            </a:pPr>
            <a:r>
              <a:rPr lang="en-US" sz="1800" dirty="0" smtClean="0"/>
              <a:t>76” x 71’x inside, 31’ H</a:t>
            </a:r>
          </a:p>
          <a:p>
            <a:pPr>
              <a:buFont typeface="Arial" pitchFamily="34" charset="0"/>
              <a:buChar char="•"/>
            </a:pPr>
            <a:r>
              <a:rPr lang="en-US" sz="1800" dirty="0" smtClean="0"/>
              <a:t>Overhead 5 ton crane</a:t>
            </a:r>
          </a:p>
          <a:p>
            <a:pPr>
              <a:buFont typeface="Arial" pitchFamily="34" charset="0"/>
              <a:buChar char="•"/>
            </a:pPr>
            <a:r>
              <a:rPr lang="en-US" sz="1800" dirty="0" smtClean="0"/>
              <a:t>3500 psi concrete floor, 2’ D</a:t>
            </a:r>
          </a:p>
          <a:p>
            <a:pPr>
              <a:buFont typeface="Arial" pitchFamily="34" charset="0"/>
              <a:buChar char="•"/>
            </a:pPr>
            <a:r>
              <a:rPr lang="en-US" sz="1800" dirty="0" smtClean="0"/>
              <a:t>(4) 20,000 </a:t>
            </a:r>
            <a:r>
              <a:rPr lang="en-US" sz="1800" dirty="0" err="1" smtClean="0"/>
              <a:t>cfm</a:t>
            </a:r>
            <a:r>
              <a:rPr lang="en-US" sz="1800" dirty="0" smtClean="0"/>
              <a:t> roof fans</a:t>
            </a:r>
          </a:p>
          <a:p>
            <a:pPr>
              <a:buFont typeface="Arial" pitchFamily="34" charset="0"/>
              <a:buChar char="•"/>
            </a:pPr>
            <a:r>
              <a:rPr lang="en-US" sz="1800" dirty="0" smtClean="0"/>
              <a:t>Freeze protection heat only</a:t>
            </a:r>
          </a:p>
          <a:p>
            <a:pPr>
              <a:buFont typeface="Arial" pitchFamily="34" charset="0"/>
              <a:buChar char="•"/>
            </a:pPr>
            <a:r>
              <a:rPr lang="en-US" sz="1800" dirty="0" smtClean="0"/>
              <a:t>Piping Trench, 8’W x 5.5”D</a:t>
            </a:r>
          </a:p>
          <a:p>
            <a:pPr>
              <a:buFont typeface="Arial" pitchFamily="34" charset="0"/>
              <a:buChar char="•"/>
            </a:pPr>
            <a:r>
              <a:rPr lang="en-US" sz="1800" dirty="0" smtClean="0"/>
              <a:t>75’ x 75’ outside equipment area</a:t>
            </a:r>
          </a:p>
          <a:p>
            <a:pPr>
              <a:buFont typeface="Arial" pitchFamily="34" charset="0"/>
              <a:buChar char="•"/>
            </a:pPr>
            <a:r>
              <a:rPr lang="en-US" sz="1800" dirty="0" smtClean="0"/>
              <a:t>14’ x 17’ roll up door</a:t>
            </a:r>
          </a:p>
          <a:p>
            <a:pPr>
              <a:buFont typeface="Arial" pitchFamily="34" charset="0"/>
              <a:buChar char="•"/>
            </a:pPr>
            <a:r>
              <a:rPr lang="en-US" sz="1800" dirty="0" smtClean="0"/>
              <a:t>Metal Wall Panel</a:t>
            </a:r>
          </a:p>
          <a:p>
            <a:pPr>
              <a:buFont typeface="Arial" pitchFamily="34" charset="0"/>
              <a:buChar char="•"/>
            </a:pPr>
            <a:r>
              <a:rPr lang="en-US" sz="1800" dirty="0" smtClean="0"/>
              <a:t>Batten Wall Insulation</a:t>
            </a:r>
          </a:p>
          <a:p>
            <a:pPr>
              <a:buFont typeface="Arial" pitchFamily="34" charset="0"/>
              <a:buChar char="•"/>
            </a:pPr>
            <a:r>
              <a:rPr lang="en-US" sz="1800" dirty="0" smtClean="0"/>
              <a:t>Will need to characterize micro phonics</a:t>
            </a:r>
          </a:p>
          <a:p>
            <a:pPr>
              <a:buNone/>
            </a:pPr>
            <a:endParaRPr lang="en-US" dirty="0" smtClean="0"/>
          </a:p>
          <a:p>
            <a:pPr>
              <a:buNone/>
            </a:pPr>
            <a:endParaRPr lang="en-US" dirty="0"/>
          </a:p>
        </p:txBody>
      </p:sp>
      <p:sp>
        <p:nvSpPr>
          <p:cNvPr id="4" name="Slide Number Placeholder 3"/>
          <p:cNvSpPr>
            <a:spLocks noGrp="1"/>
          </p:cNvSpPr>
          <p:nvPr>
            <p:ph type="sldNum" sz="quarter" idx="10"/>
          </p:nvPr>
        </p:nvSpPr>
        <p:spPr>
          <a:xfrm>
            <a:off x="7543800" y="5867400"/>
            <a:ext cx="1096963" cy="328612"/>
          </a:xfrm>
          <a:prstGeom prst="rect">
            <a:avLst/>
          </a:prstGeom>
        </p:spPr>
        <p:txBody>
          <a:bodyPr/>
          <a:lstStyle/>
          <a:p>
            <a:pPr>
              <a:defRPr/>
            </a:pPr>
            <a:r>
              <a:rPr lang="en-US" smtClean="0"/>
              <a:t>Page </a:t>
            </a:r>
            <a:fld id="{349824D2-B47D-4092-8C93-9B69D77A88BE}" type="slidenum">
              <a:rPr lang="en-US" smtClean="0"/>
              <a:pPr>
                <a:defRPr/>
              </a:pPr>
              <a:t>35</a:t>
            </a:fld>
            <a:endParaRPr lang="en-US"/>
          </a:p>
        </p:txBody>
      </p:sp>
      <p:pic>
        <p:nvPicPr>
          <p:cNvPr id="5" name="Picture 2" descr="E:\PICS\Compressor piping.bmp"/>
          <p:cNvPicPr>
            <a:picLocks noChangeAspect="1" noChangeArrowheads="1"/>
          </p:cNvPicPr>
          <p:nvPr/>
        </p:nvPicPr>
        <p:blipFill>
          <a:blip r:embed="rId2" cstate="print"/>
          <a:srcRect/>
          <a:stretch>
            <a:fillRect/>
          </a:stretch>
        </p:blipFill>
        <p:spPr bwMode="auto">
          <a:xfrm>
            <a:off x="4114800" y="762000"/>
            <a:ext cx="4694242" cy="4759193"/>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
            <a:ext cx="8520113" cy="439738"/>
          </a:xfrm>
        </p:spPr>
        <p:txBody>
          <a:bodyPr>
            <a:normAutofit fontScale="90000"/>
          </a:bodyPr>
          <a:lstStyle/>
          <a:p>
            <a:r>
              <a:rPr lang="en-US" dirty="0" smtClean="0"/>
              <a:t>12 </a:t>
            </a:r>
            <a:r>
              <a:rPr lang="en-US" dirty="0" err="1" smtClean="0"/>
              <a:t>GeV</a:t>
            </a:r>
            <a:r>
              <a:rPr lang="en-US" dirty="0" smtClean="0"/>
              <a:t> Oil Removal and Cold Box Layout</a:t>
            </a:r>
            <a:endParaRPr lang="en-US" dirty="0"/>
          </a:p>
        </p:txBody>
      </p:sp>
      <p:pic>
        <p:nvPicPr>
          <p:cNvPr id="4" name="Picture 4" descr="Outdoor Warm PP-1"/>
          <p:cNvPicPr>
            <a:picLocks noGrp="1" noChangeAspect="1" noChangeArrowheads="1"/>
          </p:cNvPicPr>
          <p:nvPr>
            <p:ph idx="4294967295"/>
          </p:nvPr>
        </p:nvPicPr>
        <p:blipFill>
          <a:blip r:embed="rId2" cstate="print">
            <a:lum bright="12000"/>
          </a:blip>
          <a:srcRect/>
          <a:stretch>
            <a:fillRect/>
          </a:stretch>
        </p:blipFill>
        <p:spPr bwMode="auto">
          <a:xfrm>
            <a:off x="4095750" y="533400"/>
            <a:ext cx="5048250" cy="3078163"/>
          </a:xfrm>
          <a:prstGeom prst="rect">
            <a:avLst/>
          </a:prstGeom>
          <a:noFill/>
          <a:ln w="9525">
            <a:noFill/>
            <a:miter lim="800000"/>
            <a:headEnd/>
            <a:tailEnd/>
          </a:ln>
        </p:spPr>
      </p:pic>
      <p:sp>
        <p:nvSpPr>
          <p:cNvPr id="5" name="TextBox 4"/>
          <p:cNvSpPr txBox="1"/>
          <p:nvPr/>
        </p:nvSpPr>
        <p:spPr>
          <a:xfrm>
            <a:off x="228600" y="762000"/>
            <a:ext cx="3657600" cy="3139321"/>
          </a:xfrm>
          <a:prstGeom prst="rect">
            <a:avLst/>
          </a:prstGeom>
          <a:noFill/>
        </p:spPr>
        <p:txBody>
          <a:bodyPr wrap="square" rtlCol="0">
            <a:spAutoFit/>
          </a:bodyPr>
          <a:lstStyle/>
          <a:p>
            <a:pPr>
              <a:buSzPct val="100000"/>
              <a:buBlip>
                <a:blip r:embed="rId3"/>
              </a:buBlip>
            </a:pPr>
            <a:r>
              <a:rPr lang="en-US" dirty="0" smtClean="0">
                <a:solidFill>
                  <a:schemeClr val="tx1"/>
                </a:solidFill>
                <a:effectLst>
                  <a:outerShdw blurRad="38100" dist="38100" dir="2700000" algn="tl">
                    <a:srgbClr val="000000">
                      <a:alpha val="43137"/>
                    </a:srgbClr>
                  </a:outerShdw>
                </a:effectLst>
              </a:rPr>
              <a:t> Building size that of the compressor room, 76’x71’x31’</a:t>
            </a:r>
          </a:p>
          <a:p>
            <a:pPr>
              <a:buSzPct val="100000"/>
              <a:buBlip>
                <a:blip r:embed="rId3"/>
              </a:buBlip>
            </a:pPr>
            <a:r>
              <a:rPr lang="en-US" dirty="0" smtClean="0">
                <a:solidFill>
                  <a:schemeClr val="tx1"/>
                </a:solidFill>
                <a:effectLst>
                  <a:outerShdw blurRad="38100" dist="38100" dir="2700000" algn="tl">
                    <a:srgbClr val="000000">
                      <a:alpha val="43137"/>
                    </a:srgbClr>
                  </a:outerShdw>
                </a:effectLst>
              </a:rPr>
              <a:t>18 kW @ 4K equivalent size</a:t>
            </a:r>
          </a:p>
          <a:p>
            <a:pPr>
              <a:buSzPct val="100000"/>
              <a:buBlip>
                <a:blip r:embed="rId3"/>
              </a:buBlip>
            </a:pPr>
            <a:r>
              <a:rPr lang="en-US" dirty="0">
                <a:solidFill>
                  <a:schemeClr val="tx1"/>
                </a:solidFill>
                <a:effectLst>
                  <a:outerShdw blurRad="38100" dist="38100" dir="2700000" algn="tl">
                    <a:srgbClr val="000000">
                      <a:alpha val="43137"/>
                    </a:srgbClr>
                  </a:outerShdw>
                </a:effectLst>
              </a:rPr>
              <a:t> </a:t>
            </a:r>
            <a:r>
              <a:rPr lang="en-US" dirty="0" smtClean="0">
                <a:solidFill>
                  <a:schemeClr val="tx1"/>
                </a:solidFill>
                <a:effectLst>
                  <a:outerShdw blurRad="38100" dist="38100" dir="2700000" algn="tl">
                    <a:srgbClr val="000000">
                      <a:alpha val="43137"/>
                    </a:srgbClr>
                  </a:outerShdw>
                </a:effectLst>
              </a:rPr>
              <a:t>Roll Up Door 14’Wx17’H</a:t>
            </a:r>
          </a:p>
          <a:p>
            <a:pPr>
              <a:buSzPct val="100000"/>
              <a:buBlip>
                <a:blip r:embed="rId3"/>
              </a:buBlip>
            </a:pPr>
            <a:r>
              <a:rPr lang="en-US" dirty="0" smtClean="0">
                <a:solidFill>
                  <a:schemeClr val="tx1"/>
                </a:solidFill>
                <a:effectLst>
                  <a:outerShdw blurRad="38100" dist="38100" dir="2700000" algn="tl">
                    <a:srgbClr val="000000">
                      <a:alpha val="43137"/>
                    </a:srgbClr>
                  </a:outerShdw>
                </a:effectLst>
              </a:rPr>
              <a:t>100,000 lb + cold box floor loading</a:t>
            </a:r>
          </a:p>
          <a:p>
            <a:pPr>
              <a:buSzPct val="100000"/>
              <a:buBlip>
                <a:blip r:embed="rId3"/>
              </a:buBlip>
            </a:pPr>
            <a:r>
              <a:rPr lang="en-US" dirty="0" smtClean="0">
                <a:solidFill>
                  <a:schemeClr val="tx1"/>
                </a:solidFill>
                <a:effectLst>
                  <a:outerShdw blurRad="38100" dist="38100" dir="2700000" algn="tl">
                    <a:srgbClr val="000000">
                      <a:alpha val="43137"/>
                    </a:srgbClr>
                  </a:outerShdw>
                </a:effectLst>
              </a:rPr>
              <a:t> Indoor horizontal cold box</a:t>
            </a:r>
          </a:p>
          <a:p>
            <a:pPr>
              <a:buSzPct val="100000"/>
              <a:buBlip>
                <a:blip r:embed="rId3"/>
              </a:buBlip>
            </a:pPr>
            <a:r>
              <a:rPr lang="en-US" dirty="0" smtClean="0">
                <a:solidFill>
                  <a:schemeClr val="tx1"/>
                </a:solidFill>
                <a:effectLst>
                  <a:outerShdw blurRad="38100" dist="38100" dir="2700000" algn="tl">
                    <a:srgbClr val="000000">
                      <a:alpha val="43137"/>
                    </a:srgbClr>
                  </a:outerShdw>
                </a:effectLst>
              </a:rPr>
              <a:t>Outdoor equipment area requirements ~2x indoor space</a:t>
            </a:r>
          </a:p>
          <a:p>
            <a:pPr>
              <a:buSzPct val="100000"/>
              <a:buBlip>
                <a:blip r:embed="rId3"/>
              </a:buBlip>
            </a:pPr>
            <a:endParaRPr lang="en-US" dirty="0" smtClean="0">
              <a:solidFill>
                <a:schemeClr val="tx1"/>
              </a:solidFill>
              <a:effectLst>
                <a:outerShdw blurRad="38100" dist="38100" dir="2700000" algn="tl">
                  <a:srgbClr val="000000">
                    <a:alpha val="43137"/>
                  </a:srgbClr>
                </a:outerShdw>
              </a:effectLst>
            </a:endParaRPr>
          </a:p>
          <a:p>
            <a:pPr>
              <a:buSzPct val="100000"/>
              <a:buBlip>
                <a:blip r:embed="rId3"/>
              </a:buBlip>
            </a:pPr>
            <a:endParaRPr lang="en-US" dirty="0" smtClean="0">
              <a:solidFill>
                <a:schemeClr val="tx1"/>
              </a:solidFill>
              <a:effectLst>
                <a:outerShdw blurRad="38100" dist="38100" dir="2700000" algn="tl">
                  <a:srgbClr val="000000">
                    <a:alpha val="43137"/>
                  </a:srgbClr>
                </a:outerShdw>
              </a:effectLst>
            </a:endParaRPr>
          </a:p>
        </p:txBody>
      </p:sp>
      <p:pic>
        <p:nvPicPr>
          <p:cNvPr id="6" name="Content Placeholder 3" descr="Cold Box 12 GeV -14MAR08-Color.jpg"/>
          <p:cNvPicPr>
            <a:picLocks noChangeAspect="1"/>
          </p:cNvPicPr>
          <p:nvPr/>
        </p:nvPicPr>
        <p:blipFill>
          <a:blip r:embed="rId4" cstate="print"/>
          <a:srcRect/>
          <a:stretch>
            <a:fillRect/>
          </a:stretch>
        </p:blipFill>
        <p:spPr bwMode="auto">
          <a:xfrm>
            <a:off x="990600" y="3429000"/>
            <a:ext cx="2743200" cy="2653259"/>
          </a:xfrm>
          <a:prstGeom prst="rect">
            <a:avLst/>
          </a:prstGeom>
          <a:noFill/>
          <a:ln w="9525">
            <a:noFill/>
            <a:miter lim="800000"/>
            <a:headEnd/>
            <a:tailEnd/>
          </a:ln>
        </p:spPr>
      </p:pic>
      <p:cxnSp>
        <p:nvCxnSpPr>
          <p:cNvPr id="8" name="Straight Arrow Connector 7"/>
          <p:cNvCxnSpPr/>
          <p:nvPr/>
        </p:nvCxnSpPr>
        <p:spPr>
          <a:xfrm flipV="1">
            <a:off x="3581400" y="2667000"/>
            <a:ext cx="1524000" cy="1524000"/>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0" name="Picture 5" descr="C:\Users\arenius\Desktop\CHL2 Pics\IMG_0086_25.jpg"/>
          <p:cNvPicPr>
            <a:picLocks noChangeAspect="1" noChangeArrowheads="1"/>
          </p:cNvPicPr>
          <p:nvPr/>
        </p:nvPicPr>
        <p:blipFill>
          <a:blip r:embed="rId5" cstate="print"/>
          <a:srcRect/>
          <a:stretch>
            <a:fillRect/>
          </a:stretch>
        </p:blipFill>
        <p:spPr bwMode="auto">
          <a:xfrm>
            <a:off x="4419600" y="3657600"/>
            <a:ext cx="3581400" cy="2389135"/>
          </a:xfrm>
          <a:prstGeom prst="rect">
            <a:avLst/>
          </a:prstGeom>
          <a:noFill/>
        </p:spPr>
      </p:pic>
      <p:sp>
        <p:nvSpPr>
          <p:cNvPr id="11" name="TextBox 10"/>
          <p:cNvSpPr txBox="1"/>
          <p:nvPr/>
        </p:nvSpPr>
        <p:spPr>
          <a:xfrm>
            <a:off x="4495800" y="6096000"/>
            <a:ext cx="3200400" cy="369332"/>
          </a:xfrm>
          <a:prstGeom prst="rect">
            <a:avLst/>
          </a:prstGeom>
          <a:noFill/>
        </p:spPr>
        <p:txBody>
          <a:bodyPr wrap="square" rtlCol="0">
            <a:spAutoFit/>
          </a:bodyPr>
          <a:lstStyle/>
          <a:p>
            <a:pPr algn="ctr"/>
            <a:r>
              <a:rPr lang="en-US" dirty="0" smtClean="0"/>
              <a:t>Vaporizer, Oil Removal</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600200" y="2819400"/>
            <a:ext cx="5638800" cy="715962"/>
          </a:xfrm>
        </p:spPr>
        <p:txBody>
          <a:bodyPr>
            <a:normAutofit/>
          </a:bodyPr>
          <a:lstStyle/>
          <a:p>
            <a:pPr algn="ctr"/>
            <a:r>
              <a:rPr lang="en-US" dirty="0" smtClean="0"/>
              <a:t>Other Backup Slides</a:t>
            </a:r>
            <a:endParaRPr lang="en-US" dirty="0"/>
          </a:p>
        </p:txBody>
      </p:sp>
    </p:spTree>
    <p:extLst>
      <p:ext uri="{BB962C8B-B14F-4D97-AF65-F5344CB8AC3E}">
        <p14:creationId xmlns:p14="http://schemas.microsoft.com/office/powerpoint/2010/main" val="38367414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Compressor Characteristics</a:t>
            </a:r>
          </a:p>
        </p:txBody>
      </p:sp>
      <p:pic>
        <p:nvPicPr>
          <p:cNvPr id="38915" name="Picture 3" descr="SSCL - 1st Iso Eff"/>
          <p:cNvPicPr>
            <a:picLocks noChangeAspect="1" noChangeArrowheads="1"/>
          </p:cNvPicPr>
          <p:nvPr/>
        </p:nvPicPr>
        <p:blipFill>
          <a:blip r:embed="rId2" cstate="print"/>
          <a:srcRect l="28273" t="24367" r="28546" b="24367"/>
          <a:stretch>
            <a:fillRect/>
          </a:stretch>
        </p:blipFill>
        <p:spPr bwMode="auto">
          <a:xfrm>
            <a:off x="381000" y="1676400"/>
            <a:ext cx="4114800" cy="3773488"/>
          </a:xfrm>
          <a:prstGeom prst="rect">
            <a:avLst/>
          </a:prstGeom>
          <a:noFill/>
          <a:ln w="9525">
            <a:noFill/>
            <a:miter lim="800000"/>
            <a:headEnd/>
            <a:tailEnd/>
          </a:ln>
        </p:spPr>
      </p:pic>
      <p:pic>
        <p:nvPicPr>
          <p:cNvPr id="38916" name="Picture 4" descr="SSCL - 2nd Iso Eff"/>
          <p:cNvPicPr>
            <a:picLocks noChangeAspect="1" noChangeArrowheads="1"/>
          </p:cNvPicPr>
          <p:nvPr/>
        </p:nvPicPr>
        <p:blipFill>
          <a:blip r:embed="rId3" cstate="print"/>
          <a:srcRect l="28909" t="23425" r="28818" b="23897"/>
          <a:stretch>
            <a:fillRect/>
          </a:stretch>
        </p:blipFill>
        <p:spPr bwMode="auto">
          <a:xfrm>
            <a:off x="4800600" y="1676400"/>
            <a:ext cx="3924300" cy="3756025"/>
          </a:xfrm>
          <a:prstGeom prst="rect">
            <a:avLst/>
          </a:prstGeom>
          <a:noFill/>
          <a:ln w="9525">
            <a:noFill/>
            <a:miter lim="800000"/>
            <a:headEnd/>
            <a:tailEnd/>
          </a:ln>
        </p:spPr>
      </p:pic>
      <p:sp>
        <p:nvSpPr>
          <p:cNvPr id="38917" name="Text Box 5"/>
          <p:cNvSpPr txBox="1">
            <a:spLocks noChangeArrowheads="1"/>
          </p:cNvSpPr>
          <p:nvPr/>
        </p:nvSpPr>
        <p:spPr bwMode="auto">
          <a:xfrm>
            <a:off x="457200" y="5410200"/>
            <a:ext cx="2819400" cy="304800"/>
          </a:xfrm>
          <a:prstGeom prst="rect">
            <a:avLst/>
          </a:prstGeom>
          <a:noFill/>
          <a:ln w="9525">
            <a:noFill/>
            <a:miter lim="800000"/>
            <a:headEnd/>
            <a:tailEnd/>
          </a:ln>
        </p:spPr>
        <p:txBody>
          <a:bodyPr>
            <a:spAutoFit/>
          </a:bodyPr>
          <a:lstStyle/>
          <a:p>
            <a:pPr eaLnBrk="0" hangingPunct="0">
              <a:spcBef>
                <a:spcPct val="50000"/>
              </a:spcBef>
            </a:pPr>
            <a:r>
              <a:rPr lang="en-US" sz="1400" b="1">
                <a:latin typeface="Times New Roman" pitchFamily="18" charset="0"/>
              </a:rPr>
              <a:t>FIGURE 1.3   BRV=2.2  1</a:t>
            </a:r>
            <a:r>
              <a:rPr lang="en-US" sz="1400" b="1" baseline="30000">
                <a:latin typeface="Times New Roman" pitchFamily="18" charset="0"/>
              </a:rPr>
              <a:t>st</a:t>
            </a:r>
            <a:r>
              <a:rPr lang="en-US" sz="1400" b="1">
                <a:latin typeface="Times New Roman" pitchFamily="18" charset="0"/>
              </a:rPr>
              <a:t> Stage</a:t>
            </a:r>
          </a:p>
        </p:txBody>
      </p:sp>
      <p:sp>
        <p:nvSpPr>
          <p:cNvPr id="38918" name="Text Box 6"/>
          <p:cNvSpPr txBox="1">
            <a:spLocks noChangeArrowheads="1"/>
          </p:cNvSpPr>
          <p:nvPr/>
        </p:nvSpPr>
        <p:spPr bwMode="auto">
          <a:xfrm>
            <a:off x="4800600" y="5410200"/>
            <a:ext cx="2819400" cy="304800"/>
          </a:xfrm>
          <a:prstGeom prst="rect">
            <a:avLst/>
          </a:prstGeom>
          <a:noFill/>
          <a:ln w="9525">
            <a:noFill/>
            <a:miter lim="800000"/>
            <a:headEnd/>
            <a:tailEnd/>
          </a:ln>
        </p:spPr>
        <p:txBody>
          <a:bodyPr>
            <a:spAutoFit/>
          </a:bodyPr>
          <a:lstStyle/>
          <a:p>
            <a:pPr eaLnBrk="0" hangingPunct="0">
              <a:spcBef>
                <a:spcPct val="50000"/>
              </a:spcBef>
            </a:pPr>
            <a:r>
              <a:rPr lang="en-US" sz="1400" b="1">
                <a:latin typeface="Times New Roman" pitchFamily="18" charset="0"/>
              </a:rPr>
              <a:t>FIGURE 1.4   BRV=2.6  2nd Stage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US" smtClean="0"/>
              <a:t>Standard Cycle</a:t>
            </a:r>
          </a:p>
        </p:txBody>
      </p:sp>
      <p:sp>
        <p:nvSpPr>
          <p:cNvPr id="2052" name="Rectangle 3"/>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graphicFrame>
        <p:nvGraphicFramePr>
          <p:cNvPr id="2050" name="Object 4"/>
          <p:cNvGraphicFramePr>
            <a:graphicFrameLocks noChangeAspect="1"/>
          </p:cNvGraphicFramePr>
          <p:nvPr/>
        </p:nvGraphicFramePr>
        <p:xfrm>
          <a:off x="0" y="1262063"/>
          <a:ext cx="9144000" cy="5233987"/>
        </p:xfrm>
        <a:graphic>
          <a:graphicData uri="http://schemas.openxmlformats.org/presentationml/2006/ole">
            <mc:AlternateContent xmlns:mc="http://schemas.openxmlformats.org/markup-compatibility/2006">
              <mc:Choice xmlns:v="urn:schemas-microsoft-com:vml" Requires="v">
                <p:oleObj spid="_x0000_s4120" name="Presentation" r:id="rId4" imgW="3931874" imgH="2788965" progId="PowerPoint.Show.8">
                  <p:embed/>
                </p:oleObj>
              </mc:Choice>
              <mc:Fallback>
                <p:oleObj name="Presentation" r:id="rId4" imgW="3931874" imgH="2788965" progId="PowerPoint.Show.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r="14632" b="31172"/>
                      <a:stretch>
                        <a:fillRect/>
                      </a:stretch>
                    </p:blipFill>
                    <p:spPr bwMode="auto">
                      <a:xfrm>
                        <a:off x="0" y="1262063"/>
                        <a:ext cx="9144000" cy="5233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3" name="Rectangle 5"/>
          <p:cNvSpPr>
            <a:spLocks noChangeArrowheads="1"/>
          </p:cNvSpPr>
          <p:nvPr/>
        </p:nvSpPr>
        <p:spPr bwMode="auto">
          <a:xfrm>
            <a:off x="0" y="2352675"/>
            <a:ext cx="9144000" cy="0"/>
          </a:xfrm>
          <a:prstGeom prst="rect">
            <a:avLst/>
          </a:prstGeom>
          <a:noFill/>
          <a:ln w="9525" algn="ctr">
            <a:noFill/>
            <a:miter lim="800000"/>
            <a:headEnd/>
            <a:tailEnd/>
          </a:ln>
        </p:spPr>
        <p:txBody>
          <a:bodyPr wrap="none" anchor="ctr">
            <a:spAutoFit/>
          </a:bodyPr>
          <a:lstStyle/>
          <a:p>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715962"/>
          </a:xfrm>
        </p:spPr>
        <p:txBody>
          <a:bodyPr>
            <a:normAutofit fontScale="90000"/>
          </a:bodyPr>
          <a:lstStyle/>
          <a:p>
            <a:r>
              <a:rPr lang="en-US" dirty="0" smtClean="0"/>
              <a:t>Typical Sub Atmospheric Cryogenic Plant</a:t>
            </a:r>
            <a:endParaRPr lang="en-US" dirty="0"/>
          </a:p>
        </p:txBody>
      </p:sp>
      <p:pic>
        <p:nvPicPr>
          <p:cNvPr id="4" name="Picture 2"/>
          <p:cNvPicPr>
            <a:picLocks noGrp="1" noChangeAspect="1" noChangeArrowheads="1"/>
          </p:cNvPicPr>
          <p:nvPr>
            <p:ph idx="4294967295"/>
          </p:nvPr>
        </p:nvPicPr>
        <p:blipFill>
          <a:blip r:embed="rId2" cstate="print"/>
          <a:srcRect/>
          <a:stretch>
            <a:fillRect/>
          </a:stretch>
        </p:blipFill>
        <p:spPr bwMode="auto">
          <a:xfrm>
            <a:off x="2667000" y="838200"/>
            <a:ext cx="3897312" cy="5486400"/>
          </a:xfrm>
          <a:prstGeom prst="rect">
            <a:avLst/>
          </a:prstGeom>
          <a:noFill/>
          <a:ln w="9525">
            <a:noFill/>
            <a:miter lim="800000"/>
            <a:headEnd/>
            <a:tailEnd/>
          </a:ln>
        </p:spPr>
      </p:pic>
      <p:sp>
        <p:nvSpPr>
          <p:cNvPr id="5" name="TextBox 4"/>
          <p:cNvSpPr txBox="1"/>
          <p:nvPr/>
        </p:nvSpPr>
        <p:spPr>
          <a:xfrm>
            <a:off x="6553200" y="901244"/>
            <a:ext cx="2590800" cy="646331"/>
          </a:xfrm>
          <a:prstGeom prst="rect">
            <a:avLst/>
          </a:prstGeom>
          <a:noFill/>
        </p:spPr>
        <p:txBody>
          <a:bodyPr wrap="square" rtlCol="0">
            <a:spAutoFit/>
          </a:bodyPr>
          <a:lstStyle/>
          <a:p>
            <a:r>
              <a:rPr lang="en-US" dirty="0" smtClean="0"/>
              <a:t>Multi Stage Warm He Compressors</a:t>
            </a:r>
            <a:endParaRPr lang="en-US" dirty="0"/>
          </a:p>
        </p:txBody>
      </p:sp>
      <p:sp>
        <p:nvSpPr>
          <p:cNvPr id="6" name="TextBox 5"/>
          <p:cNvSpPr txBox="1"/>
          <p:nvPr/>
        </p:nvSpPr>
        <p:spPr>
          <a:xfrm>
            <a:off x="1066800" y="833735"/>
            <a:ext cx="1600200" cy="923330"/>
          </a:xfrm>
          <a:prstGeom prst="rect">
            <a:avLst/>
          </a:prstGeom>
          <a:noFill/>
        </p:spPr>
        <p:txBody>
          <a:bodyPr wrap="square" rtlCol="0">
            <a:spAutoFit/>
          </a:bodyPr>
          <a:lstStyle/>
          <a:p>
            <a:r>
              <a:rPr lang="en-US" dirty="0" smtClean="0"/>
              <a:t>Warm He Gas Storage</a:t>
            </a:r>
          </a:p>
          <a:p>
            <a:r>
              <a:rPr lang="en-US" dirty="0" smtClean="0"/>
              <a:t>Tanks</a:t>
            </a:r>
            <a:endParaRPr lang="en-US" dirty="0"/>
          </a:p>
        </p:txBody>
      </p:sp>
      <p:sp>
        <p:nvSpPr>
          <p:cNvPr id="7" name="TextBox 6"/>
          <p:cNvSpPr txBox="1"/>
          <p:nvPr/>
        </p:nvSpPr>
        <p:spPr>
          <a:xfrm>
            <a:off x="6705600" y="3352800"/>
            <a:ext cx="2133600" cy="1200329"/>
          </a:xfrm>
          <a:prstGeom prst="rect">
            <a:avLst/>
          </a:prstGeom>
          <a:noFill/>
        </p:spPr>
        <p:txBody>
          <a:bodyPr wrap="square" rtlCol="0">
            <a:spAutoFit/>
          </a:bodyPr>
          <a:lstStyle/>
          <a:p>
            <a:r>
              <a:rPr lang="en-US" dirty="0" err="1" smtClean="0"/>
              <a:t>Subatmospheric</a:t>
            </a:r>
            <a:r>
              <a:rPr lang="en-US" dirty="0" smtClean="0"/>
              <a:t> Multi-Stage Cold Compressor Cold Box </a:t>
            </a:r>
            <a:endParaRPr lang="en-US" dirty="0"/>
          </a:p>
        </p:txBody>
      </p:sp>
      <p:sp>
        <p:nvSpPr>
          <p:cNvPr id="8" name="TextBox 7"/>
          <p:cNvSpPr txBox="1"/>
          <p:nvPr/>
        </p:nvSpPr>
        <p:spPr>
          <a:xfrm>
            <a:off x="1066800" y="3741018"/>
            <a:ext cx="1600200" cy="1200329"/>
          </a:xfrm>
          <a:prstGeom prst="rect">
            <a:avLst/>
          </a:prstGeom>
          <a:noFill/>
        </p:spPr>
        <p:txBody>
          <a:bodyPr wrap="square" rtlCol="0">
            <a:spAutoFit/>
          </a:bodyPr>
          <a:lstStyle/>
          <a:p>
            <a:r>
              <a:rPr lang="en-US" dirty="0" smtClean="0"/>
              <a:t>He Gas Purifier  &amp; Recovery Compressors</a:t>
            </a:r>
            <a:endParaRPr lang="en-US" dirty="0"/>
          </a:p>
        </p:txBody>
      </p:sp>
      <p:sp>
        <p:nvSpPr>
          <p:cNvPr id="9" name="TextBox 8"/>
          <p:cNvSpPr txBox="1"/>
          <p:nvPr/>
        </p:nvSpPr>
        <p:spPr>
          <a:xfrm>
            <a:off x="3352800" y="1547575"/>
            <a:ext cx="914400" cy="338554"/>
          </a:xfrm>
          <a:prstGeom prst="rect">
            <a:avLst/>
          </a:prstGeom>
          <a:noFill/>
        </p:spPr>
        <p:txBody>
          <a:bodyPr wrap="square" rtlCol="0">
            <a:spAutoFit/>
          </a:bodyPr>
          <a:lstStyle/>
          <a:p>
            <a:r>
              <a:rPr lang="en-US" sz="1600" dirty="0" smtClean="0"/>
              <a:t>LN2</a:t>
            </a:r>
            <a:endParaRPr lang="en-US" sz="1600" dirty="0"/>
          </a:p>
        </p:txBody>
      </p:sp>
      <p:sp>
        <p:nvSpPr>
          <p:cNvPr id="11" name="Rectangle 10"/>
          <p:cNvSpPr/>
          <p:nvPr/>
        </p:nvSpPr>
        <p:spPr>
          <a:xfrm>
            <a:off x="4032985" y="1295400"/>
            <a:ext cx="1905000" cy="2667000"/>
          </a:xfrm>
          <a:prstGeom prst="rect">
            <a:avLst/>
          </a:prstGeom>
          <a:solidFill>
            <a:schemeClr val="accent1">
              <a:lumMod val="20000"/>
              <a:lumOff val="80000"/>
              <a:alpha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6553200" y="2130392"/>
            <a:ext cx="2590800" cy="646331"/>
          </a:xfrm>
          <a:prstGeom prst="rect">
            <a:avLst/>
          </a:prstGeom>
          <a:noFill/>
        </p:spPr>
        <p:txBody>
          <a:bodyPr wrap="square" rtlCol="0">
            <a:spAutoFit/>
          </a:bodyPr>
          <a:lstStyle/>
          <a:p>
            <a:r>
              <a:rPr lang="en-US" dirty="0" smtClean="0"/>
              <a:t>4.5K  Refrigerator Cold Box w/ Turbines</a:t>
            </a:r>
            <a:endParaRPr lang="en-US" dirty="0"/>
          </a:p>
        </p:txBody>
      </p:sp>
      <p:sp>
        <p:nvSpPr>
          <p:cNvPr id="13" name="Rectangle 12"/>
          <p:cNvSpPr/>
          <p:nvPr/>
        </p:nvSpPr>
        <p:spPr>
          <a:xfrm>
            <a:off x="6019800" y="3124200"/>
            <a:ext cx="609600" cy="1524000"/>
          </a:xfrm>
          <a:prstGeom prst="rect">
            <a:avLst/>
          </a:prstGeom>
          <a:solidFill>
            <a:schemeClr val="accent1">
              <a:lumMod val="20000"/>
              <a:lumOff val="80000"/>
              <a:alpha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US" smtClean="0"/>
              <a:t>Ganni Cycle</a:t>
            </a:r>
          </a:p>
        </p:txBody>
      </p:sp>
      <p:graphicFrame>
        <p:nvGraphicFramePr>
          <p:cNvPr id="3074" name="Object 3"/>
          <p:cNvGraphicFramePr>
            <a:graphicFrameLocks noGrp="1" noChangeAspect="1"/>
          </p:cNvGraphicFramePr>
          <p:nvPr>
            <p:ph idx="4294967295"/>
          </p:nvPr>
        </p:nvGraphicFramePr>
        <p:xfrm>
          <a:off x="920750" y="1157288"/>
          <a:ext cx="8223250" cy="5700712"/>
        </p:xfrm>
        <a:graphic>
          <a:graphicData uri="http://schemas.openxmlformats.org/presentationml/2006/ole">
            <mc:AlternateContent xmlns:mc="http://schemas.openxmlformats.org/markup-compatibility/2006">
              <mc:Choice xmlns:v="urn:schemas-microsoft-com:vml" Requires="v">
                <p:oleObj spid="_x0000_s5144" name="Presentation" r:id="rId4" imgW="3931874" imgH="2788965" progId="PowerPoint.Show.8">
                  <p:embed/>
                </p:oleObj>
              </mc:Choice>
              <mc:Fallback>
                <p:oleObj name="Presentation" r:id="rId4" imgW="3931874" imgH="2788965" progId="PowerPoint.Show.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r="10915" b="22969"/>
                      <a:stretch>
                        <a:fillRect/>
                      </a:stretch>
                    </p:blipFill>
                    <p:spPr bwMode="auto">
                      <a:xfrm>
                        <a:off x="920750" y="1157288"/>
                        <a:ext cx="8223250" cy="5700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1913" y="-228600"/>
            <a:ext cx="8991600" cy="914400"/>
          </a:xfrm>
        </p:spPr>
        <p:txBody>
          <a:bodyPr/>
          <a:lstStyle/>
          <a:p>
            <a:pPr eaLnBrk="1" hangingPunct="1"/>
            <a:r>
              <a:rPr lang="en-US" sz="2800" dirty="0" smtClean="0"/>
              <a:t>Brookhaven RHIC Conversion Results</a:t>
            </a:r>
          </a:p>
        </p:txBody>
      </p:sp>
      <p:pic>
        <p:nvPicPr>
          <p:cNvPr id="1638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486400" y="1219200"/>
            <a:ext cx="3333750" cy="2647950"/>
          </a:xfrm>
        </p:spPr>
      </p:pic>
      <p:sp>
        <p:nvSpPr>
          <p:cNvPr id="16388" name="TextBox 5"/>
          <p:cNvSpPr txBox="1">
            <a:spLocks noChangeArrowheads="1"/>
          </p:cNvSpPr>
          <p:nvPr/>
        </p:nvSpPr>
        <p:spPr bwMode="auto">
          <a:xfrm>
            <a:off x="5562600" y="3962400"/>
            <a:ext cx="3200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sz="1200"/>
              <a:t>Brookhaven RHIC Cryogenic Staff</a:t>
            </a:r>
          </a:p>
        </p:txBody>
      </p:sp>
      <p:sp>
        <p:nvSpPr>
          <p:cNvPr id="16389" name="TextBox 6"/>
          <p:cNvSpPr txBox="1">
            <a:spLocks noChangeArrowheads="1"/>
          </p:cNvSpPr>
          <p:nvPr/>
        </p:nvSpPr>
        <p:spPr bwMode="auto">
          <a:xfrm>
            <a:off x="0" y="836613"/>
            <a:ext cx="53467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r>
              <a:rPr lang="en-US" dirty="0">
                <a:solidFill>
                  <a:schemeClr val="accent2">
                    <a:lumMod val="75000"/>
                  </a:schemeClr>
                </a:solidFill>
              </a:rPr>
              <a:t>Brookhaven Reports Its Very Successful Energy Conservation Improvement Program Results After One Year of Operation</a:t>
            </a:r>
          </a:p>
          <a:p>
            <a:r>
              <a:rPr lang="en-US" sz="1200" dirty="0">
                <a:solidFill>
                  <a:schemeClr val="accent2">
                    <a:lumMod val="75000"/>
                  </a:schemeClr>
                </a:solidFill>
              </a:rPr>
              <a:t>Brookhaven TODAY,   Feb 11, 2008    http://www.bnl.gov/today/story.asp?ITEM_NO=544</a:t>
            </a:r>
          </a:p>
        </p:txBody>
      </p:sp>
      <p:sp>
        <p:nvSpPr>
          <p:cNvPr id="36866" name="Oval 8"/>
          <p:cNvSpPr>
            <a:spLocks noChangeArrowheads="1"/>
          </p:cNvSpPr>
          <p:nvPr/>
        </p:nvSpPr>
        <p:spPr bwMode="auto">
          <a:xfrm>
            <a:off x="304800" y="2884488"/>
            <a:ext cx="4495800" cy="2057400"/>
          </a:xfrm>
          <a:prstGeom prst="ellipse">
            <a:avLst/>
          </a:prstGeom>
          <a:solidFill>
            <a:schemeClr val="accent1"/>
          </a:solidFill>
          <a:ln w="9525" algn="ctr">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pPr algn="ctr" eaLnBrk="0" hangingPunct="0">
              <a:defRPr/>
            </a:pPr>
            <a:endParaRPr lang="en-US">
              <a:latin typeface="Arial" pitchFamily="34" charset="0"/>
              <a:cs typeface="+mn-cs"/>
            </a:endParaRPr>
          </a:p>
        </p:txBody>
      </p:sp>
      <p:sp>
        <p:nvSpPr>
          <p:cNvPr id="36871" name="TextBox 7"/>
          <p:cNvSpPr txBox="1">
            <a:spLocks noChangeArrowheads="1"/>
          </p:cNvSpPr>
          <p:nvPr/>
        </p:nvSpPr>
        <p:spPr bwMode="auto">
          <a:xfrm>
            <a:off x="442913" y="3371850"/>
            <a:ext cx="4114800" cy="1570038"/>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lgn="ctr" eaLnBrk="0" hangingPunct="0">
              <a:defRPr/>
            </a:pPr>
            <a:r>
              <a:rPr lang="en-US" dirty="0">
                <a:solidFill>
                  <a:schemeClr val="tx1"/>
                </a:solidFill>
                <a:latin typeface="Calibri" pitchFamily="34" charset="0"/>
                <a:cs typeface="+mn-cs"/>
              </a:rPr>
              <a:t>“Jefferson Lab technology saving BNL $1.5M in electricity alone for typical 30 week experiment”</a:t>
            </a:r>
            <a:endParaRPr lang="en-US" dirty="0">
              <a:solidFill>
                <a:schemeClr val="tx1"/>
              </a:solidFill>
              <a:latin typeface="Arial" pitchFamily="34" charset="0"/>
              <a:cs typeface="+mn-cs"/>
            </a:endParaRPr>
          </a:p>
        </p:txBody>
      </p:sp>
      <p:sp>
        <p:nvSpPr>
          <p:cNvPr id="11" name="Oval 8"/>
          <p:cNvSpPr>
            <a:spLocks noChangeArrowheads="1"/>
          </p:cNvSpPr>
          <p:nvPr/>
        </p:nvSpPr>
        <p:spPr bwMode="auto">
          <a:xfrm>
            <a:off x="4128752" y="4166122"/>
            <a:ext cx="4495800" cy="2057400"/>
          </a:xfrm>
          <a:prstGeom prst="ellipse">
            <a:avLst/>
          </a:prstGeom>
          <a:solidFill>
            <a:schemeClr val="accent1"/>
          </a:solidFill>
          <a:ln w="9525" algn="ctr">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pPr algn="ctr" eaLnBrk="0" hangingPunct="0">
              <a:defRPr/>
            </a:pPr>
            <a:endParaRPr lang="en-US">
              <a:latin typeface="Arial" pitchFamily="34" charset="0"/>
              <a:cs typeface="+mn-cs"/>
            </a:endParaRPr>
          </a:p>
        </p:txBody>
      </p:sp>
      <p:sp>
        <p:nvSpPr>
          <p:cNvPr id="36873" name="TextBox 10"/>
          <p:cNvSpPr txBox="1">
            <a:spLocks noChangeArrowheads="1"/>
          </p:cNvSpPr>
          <p:nvPr/>
        </p:nvSpPr>
        <p:spPr bwMode="auto">
          <a:xfrm>
            <a:off x="4649788" y="4878388"/>
            <a:ext cx="3505200" cy="1200150"/>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lgn="ctr" eaLnBrk="0" hangingPunct="0">
              <a:defRPr/>
            </a:pPr>
            <a:r>
              <a:rPr lang="en-US" dirty="0">
                <a:solidFill>
                  <a:schemeClr val="tx1"/>
                </a:solidFill>
                <a:latin typeface="Calibri" pitchFamily="34" charset="0"/>
                <a:cs typeface="+mn-cs"/>
              </a:rPr>
              <a:t>“ Seen increased reliability, stability, and efficiency” </a:t>
            </a:r>
          </a:p>
        </p:txBody>
      </p:sp>
    </p:spTree>
    <p:extLst>
      <p:ext uri="{BB962C8B-B14F-4D97-AF65-F5344CB8AC3E}">
        <p14:creationId xmlns:p14="http://schemas.microsoft.com/office/powerpoint/2010/main" val="3084624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685800"/>
            <a:ext cx="8534400" cy="1143000"/>
          </a:xfrm>
        </p:spPr>
        <p:txBody>
          <a:bodyPr>
            <a:normAutofit fontScale="92500"/>
          </a:bodyPr>
          <a:lstStyle/>
          <a:p>
            <a:r>
              <a:rPr lang="en-US" sz="2400" dirty="0" smtClean="0"/>
              <a:t>Performance</a:t>
            </a:r>
          </a:p>
          <a:p>
            <a:pPr lvl="1"/>
            <a:r>
              <a:rPr lang="en-US" sz="2000" dirty="0" smtClean="0">
                <a:solidFill>
                  <a:srgbClr val="0000CC"/>
                </a:solidFill>
              </a:rPr>
              <a:t>Unprecedented load range</a:t>
            </a:r>
            <a:r>
              <a:rPr lang="en-US" sz="2000" dirty="0" smtClean="0"/>
              <a:t>: 11.2 kW at 15K…to…118 kW at 100K</a:t>
            </a:r>
          </a:p>
          <a:p>
            <a:pPr lvl="1"/>
            <a:r>
              <a:rPr lang="en-US" sz="2000" i="1" u="sng" dirty="0" smtClean="0"/>
              <a:t>Note</a:t>
            </a:r>
            <a:r>
              <a:rPr lang="en-US" sz="2000" i="1" dirty="0" smtClean="0"/>
              <a:t>: x-axis (refrigeration load) is a log scale</a:t>
            </a:r>
            <a:endParaRPr lang="en-US" sz="2000" i="1" dirty="0"/>
          </a:p>
        </p:txBody>
      </p:sp>
      <p:sp>
        <p:nvSpPr>
          <p:cNvPr id="3" name="Title 2"/>
          <p:cNvSpPr>
            <a:spLocks noGrp="1"/>
          </p:cNvSpPr>
          <p:nvPr>
            <p:ph type="title"/>
          </p:nvPr>
        </p:nvSpPr>
        <p:spPr/>
        <p:txBody>
          <a:bodyPr/>
          <a:lstStyle/>
          <a:p>
            <a:r>
              <a:rPr lang="en-US" b="1" dirty="0" smtClean="0"/>
              <a:t>Commissioning of NASA </a:t>
            </a:r>
            <a:r>
              <a:rPr lang="en-US" dirty="0" smtClean="0"/>
              <a:t>JSC</a:t>
            </a:r>
            <a:endParaRPr lang="en-US" b="1" dirty="0"/>
          </a:p>
        </p:txBody>
      </p:sp>
      <p:pic>
        <p:nvPicPr>
          <p:cNvPr id="481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905000"/>
            <a:ext cx="5257800" cy="3819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66566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715962"/>
          </a:xfrm>
        </p:spPr>
        <p:txBody>
          <a:bodyPr/>
          <a:lstStyle/>
          <a:p>
            <a:r>
              <a:rPr lang="en-US" dirty="0" smtClean="0"/>
              <a:t>Plant Subsystems</a:t>
            </a:r>
            <a:endParaRPr lang="en-US" dirty="0"/>
          </a:p>
        </p:txBody>
      </p:sp>
      <p:sp>
        <p:nvSpPr>
          <p:cNvPr id="4" name="Content Placeholder 3"/>
          <p:cNvSpPr>
            <a:spLocks noGrp="1"/>
          </p:cNvSpPr>
          <p:nvPr>
            <p:ph sz="half" idx="1"/>
          </p:nvPr>
        </p:nvSpPr>
        <p:spPr>
          <a:xfrm>
            <a:off x="457200" y="685800"/>
            <a:ext cx="4038600" cy="4724400"/>
          </a:xfrm>
          <a:ln w="22225">
            <a:solidFill>
              <a:schemeClr val="tx1"/>
            </a:solidFill>
          </a:ln>
        </p:spPr>
        <p:txBody>
          <a:bodyPr>
            <a:normAutofit fontScale="85000" lnSpcReduction="10000"/>
          </a:bodyPr>
          <a:lstStyle/>
          <a:p>
            <a:pPr algn="ctr">
              <a:buNone/>
            </a:pPr>
            <a:r>
              <a:rPr lang="en-US" sz="2600" b="1" dirty="0" smtClean="0">
                <a:solidFill>
                  <a:schemeClr val="accent1"/>
                </a:solidFill>
              </a:rPr>
              <a:t>Cryogenic Subsystems</a:t>
            </a:r>
          </a:p>
          <a:p>
            <a:r>
              <a:rPr lang="en-US" dirty="0" smtClean="0"/>
              <a:t>Warm Helium Gas Compressors</a:t>
            </a:r>
          </a:p>
          <a:p>
            <a:r>
              <a:rPr lang="en-US" dirty="0" smtClean="0"/>
              <a:t>Motor Control (MCC)</a:t>
            </a:r>
          </a:p>
          <a:p>
            <a:r>
              <a:rPr lang="en-US" dirty="0" smtClean="0"/>
              <a:t>Oil Removal System</a:t>
            </a:r>
          </a:p>
          <a:p>
            <a:r>
              <a:rPr lang="en-US" dirty="0" smtClean="0"/>
              <a:t>4.5K Helium Refrigerator</a:t>
            </a:r>
          </a:p>
          <a:p>
            <a:r>
              <a:rPr lang="en-US" dirty="0" smtClean="0"/>
              <a:t>1.8K or 2K Cold Compressors</a:t>
            </a:r>
          </a:p>
          <a:p>
            <a:r>
              <a:rPr lang="en-US" dirty="0" smtClean="0"/>
              <a:t>Cryogen Distribution System</a:t>
            </a:r>
          </a:p>
          <a:p>
            <a:r>
              <a:rPr lang="en-US" dirty="0" smtClean="0"/>
              <a:t>Warm Helium Gas Storage</a:t>
            </a:r>
          </a:p>
          <a:p>
            <a:r>
              <a:rPr lang="en-US" dirty="0" smtClean="0"/>
              <a:t>LN2 Storage</a:t>
            </a:r>
          </a:p>
          <a:p>
            <a:r>
              <a:rPr lang="en-US" dirty="0" err="1" smtClean="0"/>
              <a:t>LHe</a:t>
            </a:r>
            <a:r>
              <a:rPr lang="en-US" dirty="0" smtClean="0"/>
              <a:t> Storage</a:t>
            </a:r>
          </a:p>
          <a:p>
            <a:r>
              <a:rPr lang="en-US" dirty="0" smtClean="0"/>
              <a:t>Helium Gas Purification</a:t>
            </a:r>
          </a:p>
          <a:p>
            <a:pPr lvl="1"/>
            <a:r>
              <a:rPr lang="en-US" dirty="0" smtClean="0"/>
              <a:t>Recovery Compressors</a:t>
            </a:r>
          </a:p>
          <a:p>
            <a:pPr lvl="1"/>
            <a:r>
              <a:rPr lang="en-US" dirty="0" smtClean="0"/>
              <a:t>Purifier</a:t>
            </a:r>
          </a:p>
          <a:p>
            <a:pPr lvl="1"/>
            <a:r>
              <a:rPr lang="en-US" dirty="0" smtClean="0"/>
              <a:t>Purity Monitors</a:t>
            </a:r>
          </a:p>
          <a:p>
            <a:r>
              <a:rPr lang="en-US" dirty="0" smtClean="0"/>
              <a:t>Gas Management, Vaporizer</a:t>
            </a:r>
          </a:p>
          <a:p>
            <a:r>
              <a:rPr lang="en-US" dirty="0" smtClean="0"/>
              <a:t>Process Control</a:t>
            </a:r>
          </a:p>
          <a:p>
            <a:r>
              <a:rPr lang="en-US" dirty="0" smtClean="0"/>
              <a:t>Guard Vacuum</a:t>
            </a:r>
          </a:p>
          <a:p>
            <a:r>
              <a:rPr lang="en-US" dirty="0" smtClean="0"/>
              <a:t>Safety Systems (ODH, etc.)</a:t>
            </a:r>
          </a:p>
          <a:p>
            <a:endParaRPr lang="en-US" dirty="0" smtClean="0"/>
          </a:p>
        </p:txBody>
      </p:sp>
      <p:sp>
        <p:nvSpPr>
          <p:cNvPr id="5" name="Content Placeholder 4"/>
          <p:cNvSpPr>
            <a:spLocks noGrp="1"/>
          </p:cNvSpPr>
          <p:nvPr>
            <p:ph sz="half" idx="2"/>
          </p:nvPr>
        </p:nvSpPr>
        <p:spPr>
          <a:xfrm>
            <a:off x="4648200" y="685800"/>
            <a:ext cx="4038600" cy="4724400"/>
          </a:xfrm>
          <a:ln w="22225">
            <a:solidFill>
              <a:schemeClr val="tx1"/>
            </a:solidFill>
          </a:ln>
        </p:spPr>
        <p:txBody>
          <a:bodyPr>
            <a:normAutofit fontScale="85000" lnSpcReduction="10000"/>
          </a:bodyPr>
          <a:lstStyle/>
          <a:p>
            <a:pPr algn="ctr">
              <a:buNone/>
            </a:pPr>
            <a:r>
              <a:rPr lang="en-US" sz="2400" b="1" dirty="0" smtClean="0">
                <a:solidFill>
                  <a:schemeClr val="accent1"/>
                </a:solidFill>
              </a:rPr>
              <a:t>Civil Supportive Systems</a:t>
            </a:r>
          </a:p>
          <a:p>
            <a:r>
              <a:rPr lang="en-US" dirty="0" smtClean="0"/>
              <a:t>Cooling Water</a:t>
            </a:r>
          </a:p>
          <a:p>
            <a:r>
              <a:rPr lang="en-US" dirty="0" smtClean="0"/>
              <a:t>Electric Power</a:t>
            </a:r>
          </a:p>
          <a:p>
            <a:pPr lvl="1"/>
            <a:r>
              <a:rPr lang="en-US" dirty="0" smtClean="0"/>
              <a:t>Medium Voltage</a:t>
            </a:r>
          </a:p>
          <a:p>
            <a:pPr lvl="1"/>
            <a:r>
              <a:rPr lang="en-US" dirty="0" smtClean="0"/>
              <a:t>480V</a:t>
            </a:r>
          </a:p>
          <a:p>
            <a:pPr lvl="1"/>
            <a:r>
              <a:rPr lang="en-US" dirty="0" smtClean="0"/>
              <a:t>120/208V</a:t>
            </a:r>
          </a:p>
          <a:p>
            <a:pPr lvl="1"/>
            <a:r>
              <a:rPr lang="en-US" dirty="0" smtClean="0"/>
              <a:t>Emergency</a:t>
            </a:r>
          </a:p>
          <a:p>
            <a:r>
              <a:rPr lang="en-US" dirty="0" smtClean="0"/>
              <a:t>Cranes</a:t>
            </a:r>
          </a:p>
          <a:p>
            <a:r>
              <a:rPr lang="en-US" dirty="0" smtClean="0"/>
              <a:t>Lighting</a:t>
            </a:r>
          </a:p>
          <a:p>
            <a:r>
              <a:rPr lang="en-US" dirty="0" smtClean="0"/>
              <a:t>Instrument  Air</a:t>
            </a:r>
          </a:p>
          <a:p>
            <a:r>
              <a:rPr lang="en-US" dirty="0" smtClean="0"/>
              <a:t>Indoor Ventilation (incl. Heating and Cooling)</a:t>
            </a:r>
          </a:p>
          <a:p>
            <a:r>
              <a:rPr lang="en-US" dirty="0" smtClean="0"/>
              <a:t>Indoor Building Space</a:t>
            </a:r>
          </a:p>
          <a:p>
            <a:r>
              <a:rPr lang="en-US" dirty="0" smtClean="0"/>
              <a:t>Outdoor Equipment Layout Areas</a:t>
            </a:r>
          </a:p>
          <a:p>
            <a:r>
              <a:rPr lang="en-US" dirty="0" smtClean="0"/>
              <a:t>Cryogenic Equipment Installation Access</a:t>
            </a:r>
          </a:p>
          <a:p>
            <a:r>
              <a:rPr lang="en-US" dirty="0" smtClean="0"/>
              <a:t>Safety Systems</a:t>
            </a:r>
          </a:p>
          <a:p>
            <a:pPr>
              <a:buNone/>
            </a:pPr>
            <a:endParaRPr lang="en-US" dirty="0" smtClean="0"/>
          </a:p>
          <a:p>
            <a:endParaRPr lang="en-US" dirty="0"/>
          </a:p>
        </p:txBody>
      </p:sp>
      <p:sp>
        <p:nvSpPr>
          <p:cNvPr id="6" name="TextBox 5"/>
          <p:cNvSpPr txBox="1"/>
          <p:nvPr/>
        </p:nvSpPr>
        <p:spPr>
          <a:xfrm>
            <a:off x="609600" y="5644853"/>
            <a:ext cx="7543800" cy="369332"/>
          </a:xfrm>
          <a:prstGeom prst="rect">
            <a:avLst/>
          </a:prstGeom>
          <a:noFill/>
        </p:spPr>
        <p:txBody>
          <a:bodyPr wrap="square" rtlCol="0">
            <a:spAutoFit/>
          </a:bodyPr>
          <a:lstStyle/>
          <a:p>
            <a:r>
              <a:rPr lang="en-US" dirty="0" smtClean="0"/>
              <a:t>Plant Subsystems are generally WBS structure for cryogenic plants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715962"/>
          </a:xfrm>
        </p:spPr>
        <p:txBody>
          <a:bodyPr/>
          <a:lstStyle/>
          <a:p>
            <a:r>
              <a:rPr lang="en-US" dirty="0" smtClean="0"/>
              <a:t>Typical Warm Helium Compressor </a:t>
            </a:r>
            <a:endParaRPr lang="en-US" dirty="0"/>
          </a:p>
        </p:txBody>
      </p:sp>
      <p:pic>
        <p:nvPicPr>
          <p:cNvPr id="2050" name="Picture 2" descr="H:\Presentation Pics\SNS Compressor.JPG"/>
          <p:cNvPicPr>
            <a:picLocks noGrp="1" noChangeAspect="1" noChangeArrowheads="1"/>
          </p:cNvPicPr>
          <p:nvPr>
            <p:ph idx="4294967295"/>
          </p:nvPr>
        </p:nvPicPr>
        <p:blipFill>
          <a:blip r:embed="rId2" cstate="print"/>
          <a:srcRect/>
          <a:stretch>
            <a:fillRect/>
          </a:stretch>
        </p:blipFill>
        <p:spPr bwMode="auto">
          <a:xfrm>
            <a:off x="1143000" y="990600"/>
            <a:ext cx="6489700" cy="486727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Helium Gas Compressors</a:t>
            </a:r>
            <a:endParaRPr lang="en-US" dirty="0"/>
          </a:p>
        </p:txBody>
      </p:sp>
      <p:sp>
        <p:nvSpPr>
          <p:cNvPr id="3" name="Text Placeholder 2"/>
          <p:cNvSpPr>
            <a:spLocks noGrp="1"/>
          </p:cNvSpPr>
          <p:nvPr>
            <p:ph type="body" sz="half" idx="1"/>
          </p:nvPr>
        </p:nvSpPr>
        <p:spPr/>
        <p:txBody>
          <a:bodyPr/>
          <a:lstStyle/>
          <a:p>
            <a:pPr>
              <a:buNone/>
            </a:pPr>
            <a:r>
              <a:rPr lang="en-US" dirty="0" smtClean="0"/>
              <a:t>    Compressor Room</a:t>
            </a:r>
            <a:endParaRPr lang="en-US" dirty="0"/>
          </a:p>
        </p:txBody>
      </p:sp>
      <p:sp>
        <p:nvSpPr>
          <p:cNvPr id="4" name="Slide Number Placeholder 3"/>
          <p:cNvSpPr>
            <a:spLocks noGrp="1"/>
          </p:cNvSpPr>
          <p:nvPr>
            <p:ph type="sldNum" sz="quarter" idx="10"/>
          </p:nvPr>
        </p:nvSpPr>
        <p:spPr>
          <a:xfrm>
            <a:off x="7543800" y="5867400"/>
            <a:ext cx="1096963" cy="328612"/>
          </a:xfrm>
          <a:prstGeom prst="rect">
            <a:avLst/>
          </a:prstGeom>
        </p:spPr>
        <p:txBody>
          <a:bodyPr/>
          <a:lstStyle/>
          <a:p>
            <a:pPr>
              <a:defRPr/>
            </a:pPr>
            <a:r>
              <a:rPr lang="en-US" smtClean="0"/>
              <a:t>Page </a:t>
            </a:r>
            <a:fld id="{349824D2-B47D-4092-8C93-9B69D77A88BE}" type="slidenum">
              <a:rPr lang="en-US" smtClean="0"/>
              <a:pPr>
                <a:defRPr/>
              </a:pPr>
              <a:t>7</a:t>
            </a:fld>
            <a:endParaRPr lang="en-US"/>
          </a:p>
        </p:txBody>
      </p:sp>
      <p:pic>
        <p:nvPicPr>
          <p:cNvPr id="5" name="Picture 2" descr="C:\Users\arenius\Desktop\12GeV\Photos\IMG_1845.JPG"/>
          <p:cNvPicPr>
            <a:picLocks noChangeAspect="1" noChangeArrowheads="1"/>
          </p:cNvPicPr>
          <p:nvPr/>
        </p:nvPicPr>
        <p:blipFill>
          <a:blip r:embed="rId2" cstate="print"/>
          <a:srcRect/>
          <a:stretch>
            <a:fillRect/>
          </a:stretch>
        </p:blipFill>
        <p:spPr bwMode="auto">
          <a:xfrm>
            <a:off x="836596" y="1143000"/>
            <a:ext cx="7253785" cy="483585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
            <a:ext cx="9129713" cy="647700"/>
          </a:xfrm>
        </p:spPr>
        <p:txBody>
          <a:bodyPr>
            <a:normAutofit/>
          </a:bodyPr>
          <a:lstStyle/>
          <a:p>
            <a:r>
              <a:rPr lang="en-US" dirty="0" smtClean="0"/>
              <a:t>4.5K Refrigerator Cold Box</a:t>
            </a:r>
            <a:endParaRPr lang="en-US" dirty="0"/>
          </a:p>
        </p:txBody>
      </p:sp>
      <p:sp>
        <p:nvSpPr>
          <p:cNvPr id="3" name="Text Placeholder 2"/>
          <p:cNvSpPr>
            <a:spLocks noGrp="1"/>
          </p:cNvSpPr>
          <p:nvPr>
            <p:ph type="body" sz="half" idx="1"/>
          </p:nvPr>
        </p:nvSpPr>
        <p:spPr>
          <a:xfrm>
            <a:off x="0" y="1066800"/>
            <a:ext cx="3505200" cy="2971800"/>
          </a:xfrm>
        </p:spPr>
        <p:txBody>
          <a:bodyPr>
            <a:normAutofit fontScale="92500" lnSpcReduction="10000"/>
          </a:bodyPr>
          <a:lstStyle/>
          <a:p>
            <a:pPr>
              <a:buNone/>
            </a:pPr>
            <a:endParaRPr lang="en-US" dirty="0" smtClean="0"/>
          </a:p>
          <a:p>
            <a:r>
              <a:rPr lang="en-US" dirty="0" smtClean="0"/>
              <a:t>18 kW @ 4K Equivalent Shown</a:t>
            </a:r>
          </a:p>
          <a:p>
            <a:r>
              <a:rPr lang="en-US" dirty="0" smtClean="0"/>
              <a:t>Upper Outside Box (vertical)</a:t>
            </a:r>
          </a:p>
          <a:p>
            <a:r>
              <a:rPr lang="en-US" dirty="0" smtClean="0"/>
              <a:t>Lower Inside Box (horizontal)</a:t>
            </a:r>
          </a:p>
          <a:p>
            <a:r>
              <a:rPr lang="en-US" dirty="0" smtClean="0"/>
              <a:t>Joined by transfer line</a:t>
            </a:r>
          </a:p>
          <a:p>
            <a:pPr>
              <a:buNone/>
            </a:pPr>
            <a:endParaRPr lang="en-US" dirty="0"/>
          </a:p>
        </p:txBody>
      </p:sp>
      <p:sp>
        <p:nvSpPr>
          <p:cNvPr id="4" name="Slide Number Placeholder 3"/>
          <p:cNvSpPr>
            <a:spLocks noGrp="1"/>
          </p:cNvSpPr>
          <p:nvPr>
            <p:ph type="sldNum" sz="quarter" idx="10"/>
          </p:nvPr>
        </p:nvSpPr>
        <p:spPr>
          <a:xfrm>
            <a:off x="7543800" y="5867400"/>
            <a:ext cx="1096963" cy="328612"/>
          </a:xfrm>
          <a:prstGeom prst="rect">
            <a:avLst/>
          </a:prstGeom>
        </p:spPr>
        <p:txBody>
          <a:bodyPr/>
          <a:lstStyle/>
          <a:p>
            <a:pPr>
              <a:defRPr/>
            </a:pPr>
            <a:r>
              <a:rPr lang="en-US" smtClean="0"/>
              <a:t>Page </a:t>
            </a:r>
            <a:fld id="{349824D2-B47D-4092-8C93-9B69D77A88BE}" type="slidenum">
              <a:rPr lang="en-US" smtClean="0"/>
              <a:pPr>
                <a:defRPr/>
              </a:pPr>
              <a:t>8</a:t>
            </a:fld>
            <a:endParaRPr lang="en-US"/>
          </a:p>
        </p:txBody>
      </p:sp>
      <p:pic>
        <p:nvPicPr>
          <p:cNvPr id="5" name="Content Placeholder 3" descr="Cold Box 12 GeV -14MAR08-Color.jpg"/>
          <p:cNvPicPr>
            <a:picLocks noChangeAspect="1"/>
          </p:cNvPicPr>
          <p:nvPr/>
        </p:nvPicPr>
        <p:blipFill>
          <a:blip r:embed="rId2" cstate="print"/>
          <a:srcRect/>
          <a:stretch>
            <a:fillRect/>
          </a:stretch>
        </p:blipFill>
        <p:spPr bwMode="auto">
          <a:xfrm>
            <a:off x="3429000" y="762000"/>
            <a:ext cx="5715000" cy="5527624"/>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
            <a:ext cx="8977313" cy="439738"/>
          </a:xfrm>
        </p:spPr>
        <p:txBody>
          <a:bodyPr>
            <a:normAutofit fontScale="90000"/>
          </a:bodyPr>
          <a:lstStyle/>
          <a:p>
            <a:r>
              <a:rPr lang="en-US" dirty="0" smtClean="0"/>
              <a:t>Upper 12 </a:t>
            </a:r>
            <a:r>
              <a:rPr lang="en-US" dirty="0" err="1" smtClean="0"/>
              <a:t>GeV</a:t>
            </a:r>
            <a:r>
              <a:rPr lang="en-US" dirty="0" smtClean="0"/>
              <a:t> 4.5K Cold Box Installation</a:t>
            </a:r>
            <a:endParaRPr lang="en-US" dirty="0"/>
          </a:p>
        </p:txBody>
      </p:sp>
      <p:pic>
        <p:nvPicPr>
          <p:cNvPr id="16387" name="Picture 3" descr="M:\cryo\CENTRAL DOCUMENTATION AREA\Pictures and Videos\JLAB Pictures\CHL-II\Cold Box Installation\UpperCold Box\P1050641.jpg"/>
          <p:cNvPicPr>
            <a:picLocks noChangeAspect="1" noChangeArrowheads="1"/>
          </p:cNvPicPr>
          <p:nvPr/>
        </p:nvPicPr>
        <p:blipFill>
          <a:blip r:embed="rId2" cstate="print"/>
          <a:srcRect/>
          <a:stretch>
            <a:fillRect/>
          </a:stretch>
        </p:blipFill>
        <p:spPr bwMode="auto">
          <a:xfrm>
            <a:off x="-43949" y="777922"/>
            <a:ext cx="6130850" cy="5308979"/>
          </a:xfrm>
          <a:prstGeom prst="rect">
            <a:avLst/>
          </a:prstGeom>
          <a:noFill/>
        </p:spPr>
      </p:pic>
      <p:pic>
        <p:nvPicPr>
          <p:cNvPr id="16388" name="Picture 4" descr="M:\cryo\CENTRAL DOCUMENTATION AREA\Pictures and Videos\JLAB Pictures\CHL-II\Cold Box Installation\UpperCold Box\P1050686.jpg"/>
          <p:cNvPicPr>
            <a:picLocks noChangeAspect="1" noChangeArrowheads="1"/>
          </p:cNvPicPr>
          <p:nvPr/>
        </p:nvPicPr>
        <p:blipFill>
          <a:blip r:embed="rId3" cstate="print"/>
          <a:srcRect/>
          <a:stretch>
            <a:fillRect/>
          </a:stretch>
        </p:blipFill>
        <p:spPr bwMode="auto">
          <a:xfrm>
            <a:off x="4735772" y="726742"/>
            <a:ext cx="4408227" cy="5349923"/>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gif"/></Relationships>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9525" cap="flat" cmpd="sng" algn="ctr">
          <a:solidFill>
            <a:srgbClr val="B2B2B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rgbClr val="FF0000"/>
            </a:solidFill>
            <a:effectLst>
              <a:outerShdw blurRad="38100" dist="38100" dir="2700000" algn="tl">
                <a:srgbClr val="000000">
                  <a:alpha val="43137"/>
                </a:srgbClr>
              </a:outerShdw>
            </a:effectLst>
            <a:latin typeface="Comic Sans MS" pitchFamily="66" charset="0"/>
          </a:defRPr>
        </a:defPPr>
      </a:lstStyle>
    </a:spDef>
    <a:lnDef>
      <a:spPr bwMode="auto">
        <a:solidFill>
          <a:srgbClr val="DDDDDD"/>
        </a:solidFill>
        <a:ln w="31750" cap="flat" cmpd="sng" algn="ctr">
          <a:solidFill>
            <a:schemeClr val="accent1">
              <a:lumMod val="60000"/>
              <a:lumOff val="40000"/>
            </a:schemeClr>
          </a:solidFill>
          <a:prstDash val="solid"/>
          <a:round/>
          <a:headEnd type="none" w="med" len="med"/>
          <a:tailEnd type="arrow"/>
        </a:ln>
        <a:effectLst/>
      </a:spPr>
      <a:bodyPr/>
      <a:lstStyle/>
    </a:lnDef>
    <a:txDef>
      <a:spPr>
        <a:noFill/>
      </a:spPr>
      <a:bodyPr wrap="none" rtlCol="0">
        <a:spAutoFit/>
      </a:bodyPr>
      <a:lstStyle>
        <a:defPPr>
          <a:buSzPct val="100000"/>
          <a:buBlip>
            <a:blip xmlns:r="http://schemas.openxmlformats.org/officeDocument/2006/relationships" r:embed="rId1"/>
          </a:buBlip>
          <a:defRPr dirty="0" smtClean="0">
            <a:solidFill>
              <a:schemeClr val="tx1"/>
            </a:solidFill>
            <a:effectLst>
              <a:outerShdw blurRad="38100" dist="38100" dir="2700000" algn="tl">
                <a:srgbClr val="000000">
                  <a:alpha val="43137"/>
                </a:srgbClr>
              </a:outerShdw>
            </a:effectLst>
          </a:defRPr>
        </a:defPPr>
      </a:lstStyle>
    </a:tx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E4DEACF88388448CC8AD4CB6B06E87" ma:contentTypeVersion="0" ma:contentTypeDescription="Create a new document." ma:contentTypeScope="" ma:versionID="7a9a7d71dc781627987d389d2eecdb6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46A9FA-60AF-4253-8E21-A10732A704A6}">
  <ds:schemaRefs>
    <ds:schemaRef ds:uri="http://schemas.microsoft.com/office/2006/documentManagement/types"/>
    <ds:schemaRef ds:uri="http://schemas.openxmlformats.org/package/2006/metadata/core-properties"/>
    <ds:schemaRef ds:uri="http://schemas.microsoft.com/office/2006/metadata/properties"/>
    <ds:schemaRef ds:uri="http://purl.org/dc/elements/1.1/"/>
    <ds:schemaRef ds:uri="http://purl.org/dc/dcmitype/"/>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7C59EC87-3CDD-45DE-9D99-1A17586D2A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D617A3E-6596-4C10-8CFF-522011ED8C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3431</TotalTime>
  <Words>2467</Words>
  <Application>Microsoft Office PowerPoint</Application>
  <PresentationFormat>On-screen Show (4:3)</PresentationFormat>
  <Paragraphs>382</Paragraphs>
  <Slides>42</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1_Default Design</vt:lpstr>
      <vt:lpstr>Presentation</vt:lpstr>
      <vt:lpstr>Cryogenic Systems</vt:lpstr>
      <vt:lpstr>Outline</vt:lpstr>
      <vt:lpstr>JLab 12GeV Plant Overview</vt:lpstr>
      <vt:lpstr>Typical Sub Atmospheric Cryogenic Plant</vt:lpstr>
      <vt:lpstr>Plant Subsystems</vt:lpstr>
      <vt:lpstr>Typical Warm Helium Compressor </vt:lpstr>
      <vt:lpstr>Warm Helium Gas Compressors</vt:lpstr>
      <vt:lpstr>4.5K Refrigerator Cold Box</vt:lpstr>
      <vt:lpstr>Upper 12 GeV 4.5K Cold Box Installation</vt:lpstr>
      <vt:lpstr> 12GeV Lower 4.5K Cold Box Installation </vt:lpstr>
      <vt:lpstr>4.5K Cold Box, Lower Section</vt:lpstr>
      <vt:lpstr>Sub Atmosheric Cold Box</vt:lpstr>
      <vt:lpstr>Typical Compressor Oil Removal Vessels</vt:lpstr>
      <vt:lpstr>Other Needed Subsystems</vt:lpstr>
      <vt:lpstr>Choice of Technology</vt:lpstr>
      <vt:lpstr>Ganni Process Cycle Technology Use So Far (Industry may already have more  worldwide)</vt:lpstr>
      <vt:lpstr>Commissioning of NASA CBX-3</vt:lpstr>
      <vt:lpstr>Full Pressure Ratio Pump Down Time and Stability</vt:lpstr>
      <vt:lpstr>Linac Pressure Stability</vt:lpstr>
      <vt:lpstr>Operating Temperature Choice</vt:lpstr>
      <vt:lpstr>Subsystem Suppliers</vt:lpstr>
      <vt:lpstr>Integrative Engineering Design Standards</vt:lpstr>
      <vt:lpstr>Sequence of Engineering Design/Procurement</vt:lpstr>
      <vt:lpstr>Civil and Cryomodule Coordination</vt:lpstr>
      <vt:lpstr>Civil requirements</vt:lpstr>
      <vt:lpstr>Summary</vt:lpstr>
      <vt:lpstr>PowerPoint Presentation</vt:lpstr>
      <vt:lpstr>PowerPoint Presentation</vt:lpstr>
      <vt:lpstr>PowerPoint Presentation</vt:lpstr>
      <vt:lpstr>PowerPoint Presentation</vt:lpstr>
      <vt:lpstr>Civil requirements</vt:lpstr>
      <vt:lpstr>Civil requirements</vt:lpstr>
      <vt:lpstr>Civil requirements</vt:lpstr>
      <vt:lpstr>Civil requirements</vt:lpstr>
      <vt:lpstr>Civil requirements</vt:lpstr>
      <vt:lpstr>12 GeV Oil Removal and Cold Box Layout</vt:lpstr>
      <vt:lpstr>Other Backup Slides</vt:lpstr>
      <vt:lpstr>Compressor Characteristics</vt:lpstr>
      <vt:lpstr>Standard Cycle</vt:lpstr>
      <vt:lpstr>Ganni Cycle</vt:lpstr>
      <vt:lpstr>Brookhaven RHIC Conversion Results</vt:lpstr>
      <vt:lpstr>Commissioning of NASA JSC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NGLS Management Meeting Dec. 5, 2012</dc:title>
  <dc:creator>Peter Denes</dc:creator>
  <cp:lastModifiedBy>Erin Clifton</cp:lastModifiedBy>
  <cp:revision>254</cp:revision>
  <cp:lastPrinted>2012-12-03T05:11:06Z</cp:lastPrinted>
  <dcterms:created xsi:type="dcterms:W3CDTF">2012-12-18T21:25:40Z</dcterms:created>
  <dcterms:modified xsi:type="dcterms:W3CDTF">2013-09-12T17:34:25Z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0x010100AAE4DEACF88388448CC8AD4CB6B06E87</vt:lpwstr>
  </property>
</Properties>
</file>