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4"/>
  </p:notesMasterIdLst>
  <p:handoutMasterIdLst>
    <p:handoutMasterId r:id="rId25"/>
  </p:handoutMasterIdLst>
  <p:sldIdLst>
    <p:sldId id="394" r:id="rId2"/>
    <p:sldId id="373" r:id="rId3"/>
    <p:sldId id="374" r:id="rId4"/>
    <p:sldId id="395" r:id="rId5"/>
    <p:sldId id="396" r:id="rId6"/>
    <p:sldId id="377" r:id="rId7"/>
    <p:sldId id="378" r:id="rId8"/>
    <p:sldId id="379" r:id="rId9"/>
    <p:sldId id="380" r:id="rId10"/>
    <p:sldId id="381" r:id="rId11"/>
    <p:sldId id="382" r:id="rId12"/>
    <p:sldId id="383" r:id="rId13"/>
    <p:sldId id="385" r:id="rId14"/>
    <p:sldId id="386" r:id="rId15"/>
    <p:sldId id="387" r:id="rId16"/>
    <p:sldId id="397" r:id="rId17"/>
    <p:sldId id="388" r:id="rId18"/>
    <p:sldId id="399" r:id="rId19"/>
    <p:sldId id="389" r:id="rId20"/>
    <p:sldId id="398" r:id="rId21"/>
    <p:sldId id="391" r:id="rId22"/>
    <p:sldId id="392"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FFFFFF"/>
    <a:srgbClr val="C75B12"/>
    <a:srgbClr val="E17000"/>
    <a:srgbClr val="5B8F22"/>
    <a:srgbClr val="D2C295"/>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8" autoAdjust="0"/>
    <p:restoredTop sz="89675" autoAdjust="0"/>
  </p:normalViewPr>
  <p:slideViewPr>
    <p:cSldViewPr snapToObjects="1" showGuides="1">
      <p:cViewPr>
        <p:scale>
          <a:sx n="60" d="100"/>
          <a:sy n="60" d="100"/>
        </p:scale>
        <p:origin x="-3000" y="-1290"/>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3968"/>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DC6565-41B8-024A-8E04-5D8204212405}" type="datetime1">
              <a:rPr lang="en-US" smtClean="0"/>
              <a:t>9/13/2013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dirty="0"/>
          </a:p>
        </p:txBody>
      </p:sp>
    </p:spTree>
    <p:extLst>
      <p:ext uri="{BB962C8B-B14F-4D97-AF65-F5344CB8AC3E}">
        <p14:creationId xmlns:p14="http://schemas.microsoft.com/office/powerpoint/2010/main" val="866282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7439F-06B3-314E-9556-3538F6F6C6F1}" type="datetime1">
              <a:rPr lang="en-US" smtClean="0"/>
              <a:t>9/13/2013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slides pasted below are from LCLS_SC_Sept_3_high_level_summary_v8</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extLst>
      <p:ext uri="{BB962C8B-B14F-4D97-AF65-F5344CB8AC3E}">
        <p14:creationId xmlns:p14="http://schemas.microsoft.com/office/powerpoint/2010/main" val="94922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extLst>
      <p:ext uri="{BB962C8B-B14F-4D97-AF65-F5344CB8AC3E}">
        <p14:creationId xmlns:p14="http://schemas.microsoft.com/office/powerpoint/2010/main" val="307816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left Catalysis figure:  </a:t>
            </a:r>
            <a:r>
              <a:rPr lang="en-US" dirty="0" smtClean="0">
                <a:effectLst/>
              </a:rPr>
              <a:t>X-ray laser probes the electronic structure changes of CO molecules in desorption from Ru(0001) using X-ray emission spectroscopy and X-ray absorption spectroscopy. Upon exciting the substrate by using a femtosecond 400 nm laser pulse, molecules were pumped from the chemisorbed state to the precursor state. In the precursor state, the CO molecule is nearly free to rotate and to move parallel to the surface. The molecules in the precursor state either desorb or return to the chemisorbed state. – understanding</a:t>
            </a:r>
            <a:r>
              <a:rPr lang="en-US" baseline="0" dirty="0" smtClean="0">
                <a:effectLst/>
              </a:rPr>
              <a:t> carbon chemistry is crucial as we search for new catalysts that can meet the needs of society today.  Free electron lasers operating at high repetition rate with energies matching the characteristic binding energies of electrons in carbon have the potential to unravel chemical reactivity at catalyst surfaces on the time and length scales of surface reactions.</a:t>
            </a:r>
          </a:p>
          <a:p>
            <a:endParaRPr lang="en-US" baseline="0" dirty="0" smtClean="0">
              <a:effectLst/>
            </a:endParaRPr>
          </a:p>
          <a:p>
            <a:r>
              <a:rPr lang="en-US" baseline="0" dirty="0" smtClean="0">
                <a:effectLst/>
              </a:rPr>
              <a:t>Understanding the origins of the emergent properties of strongly correlated electron systems is crucial to controlling these properties to grow materials that address needs for addressing energy and technology challenges in the 21</a:t>
            </a:r>
            <a:r>
              <a:rPr lang="en-US" baseline="30000" dirty="0" smtClean="0">
                <a:effectLst/>
              </a:rPr>
              <a:t>st</a:t>
            </a:r>
            <a:r>
              <a:rPr lang="en-US" baseline="0" dirty="0" smtClean="0">
                <a:effectLst/>
              </a:rPr>
              <a:t> century.  New resonant x-ray scattering techniques have recently been shown to permit measurements of the microscopic electronic and magnetic excitation in these systems and x-ray free electron lasers provide the x-ray source that naturally meets the time resolution and wavelengths to provide the nm scale spatial resolution to address these challenges.  </a:t>
            </a:r>
          </a:p>
          <a:p>
            <a:endParaRPr lang="en-US" baseline="0" dirty="0" smtClean="0">
              <a:effectLst/>
            </a:endParaRPr>
          </a:p>
          <a:p>
            <a:r>
              <a:rPr lang="en-US" baseline="0" dirty="0" smtClean="0">
                <a:effectLst/>
              </a:rPr>
              <a:t>De novo structure solution using single wavelength anomalous dispersion is one of several methods applied to this problem. The high peak power at wavelengths close to the sulfur edge, an element often found in important macromolecules whose structures are important to our overall understanding of biological function, that FELs provide will enable SAD studies using the newly developed ‘serial femtosecond crystallography’.</a:t>
            </a:r>
          </a:p>
          <a:p>
            <a:endParaRPr lang="en-US" baseline="0" dirty="0" smtClean="0">
              <a:effectLst/>
            </a:endParaRPr>
          </a:p>
          <a:p>
            <a:r>
              <a:rPr lang="en-US" baseline="0" dirty="0" smtClean="0">
                <a:effectLst/>
              </a:rPr>
              <a:t>Understanding the time and length scales of the ‘writing’ of magnetic bits using light will directly impact the development of next generation magnetic storage devices aiming at much higher density and faster read/write times.  Time resolved resonant x-ray scattering from such prototypical recording media will address the underlying principles of the ‘recording’ process and the temporal and spatial limits that one can achieve.</a:t>
            </a:r>
          </a:p>
          <a:p>
            <a:endParaRPr lang="en-US" baseline="0" dirty="0" smtClean="0">
              <a:effectLst/>
            </a:endParaRPr>
          </a:p>
          <a:p>
            <a:r>
              <a:rPr lang="en-US" baseline="0" dirty="0" smtClean="0">
                <a:effectLst/>
              </a:rPr>
              <a:t>There are many large biological structures, viruses for example, where nm scale spatial resolution will be revolutionary.  Coherent diffraction imaging can provide the way forward.  </a:t>
            </a:r>
          </a:p>
          <a:p>
            <a:endParaRPr lang="en-US" baseline="0" dirty="0" smtClean="0">
              <a:effectLst/>
            </a:endParaRPr>
          </a:p>
          <a:p>
            <a:r>
              <a:rPr lang="en-US" baseline="0" dirty="0" smtClean="0">
                <a:effectLst/>
              </a:rPr>
              <a:t>Sulfur is prevalent in biology, environmental science, as a poison in catalysts.  </a:t>
            </a: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6</a:t>
            </a:fld>
            <a:endParaRPr lang="en-US" dirty="0"/>
          </a:p>
        </p:txBody>
      </p:sp>
    </p:spTree>
    <p:extLst>
      <p:ext uri="{BB962C8B-B14F-4D97-AF65-F5344CB8AC3E}">
        <p14:creationId xmlns:p14="http://schemas.microsoft.com/office/powerpoint/2010/main" val="255218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left magnetic</a:t>
            </a:r>
            <a:r>
              <a:rPr lang="en-US" baseline="0" dirty="0" smtClean="0"/>
              <a:t> imaging figure.  Polarized x-rays permit imaging of magnetic domains on the 10s of nm level in bulk matter.  Technological applications for new magnetic recording materials require understanding the magnetic domains at the nm scale and time resolution at the limit of switching - picoseconds </a:t>
            </a:r>
            <a:endParaRPr lang="en-US" dirty="0" smtClean="0"/>
          </a:p>
          <a:p>
            <a:endParaRPr lang="en-US" dirty="0" smtClean="0"/>
          </a:p>
          <a:p>
            <a:r>
              <a:rPr lang="en-US" dirty="0" smtClean="0"/>
              <a:t>Understanding</a:t>
            </a:r>
            <a:r>
              <a:rPr lang="en-US" baseline="0" dirty="0" smtClean="0"/>
              <a:t> the emergent properties of strongly correlated electron systems remains a central problem in materials science.  The combination of resonant and non-resonant in-elastic scattering probes the magnetic and phonon excitations in these materials.  Probing these systems in high magnetic fields provides an opportunity to disentangle the competing orders that are central to their emergent properties. Understanding the underlying principles will lead, almost certainly, to control and use.</a:t>
            </a:r>
          </a:p>
          <a:p>
            <a:endParaRPr lang="en-US" baseline="0" dirty="0" smtClean="0"/>
          </a:p>
          <a:p>
            <a:r>
              <a:rPr lang="en-US" baseline="0" dirty="0" smtClean="0"/>
              <a:t>Understanding the microscopic structure of solutes and their solvent cage as the system is excited by an external laser is crucial to understanding chemistry in solution at the microscopic level.  Time resolved resonant x-ray scattering is a unique probe to unravel the subtle changes in structure of both solute molecules and the solvent cage on the nm length scales and femtosecond time scale – the natural length and time scales of chemical reactions.</a:t>
            </a:r>
          </a:p>
          <a:p>
            <a:endParaRPr lang="en-US" baseline="0" dirty="0" smtClean="0"/>
          </a:p>
          <a:p>
            <a:r>
              <a:rPr lang="en-US" baseline="0" dirty="0" smtClean="0"/>
              <a:t>What has been and will continue to be the tool for structure determination of macromolecules is x-ray crystallography.  The challenge is to grow crystal of sufficient size to permit ‘conventional crystallography’.  Recent use of x-ray FELs has clearly shown that their incredible peak brilliance permits structure determination on crystals 100s of times smaller than possible with synchrotron radiation today. Combining this capability with one of the crucial methods for de novo structure solution, multiple wavelength anomalous dispersion has the potential to lead to breakthroughs in the determination of structures of membrane proteins and large protein complexes that are not possible today.</a:t>
            </a:r>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7</a:t>
            </a:fld>
            <a:endParaRPr lang="en-US" dirty="0"/>
          </a:p>
        </p:txBody>
      </p:sp>
    </p:spTree>
    <p:extLst>
      <p:ext uri="{BB962C8B-B14F-4D97-AF65-F5344CB8AC3E}">
        <p14:creationId xmlns:p14="http://schemas.microsoft.com/office/powerpoint/2010/main" val="162823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405D5C1E-8DB2-441F-83C6-3DFD13A4B66B}" type="slidenum">
              <a:rPr lang="en-GB" smtClean="0"/>
              <a:pPr eaLnBrk="1" hangingPunct="1"/>
              <a:t>17</a:t>
            </a:fld>
            <a:endParaRPr lang="en-GB" dirty="0" smtClean="0"/>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xfrm>
            <a:off x="683960" y="4342939"/>
            <a:ext cx="5490081"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extLst>
      <p:ext uri="{BB962C8B-B14F-4D97-AF65-F5344CB8AC3E}">
        <p14:creationId xmlns:p14="http://schemas.microsoft.com/office/powerpoint/2010/main" val="31434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extLst>
      <p:ext uri="{BB962C8B-B14F-4D97-AF65-F5344CB8AC3E}">
        <p14:creationId xmlns:p14="http://schemas.microsoft.com/office/powerpoint/2010/main" val="1098070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DOE  September 3, 2013  TeleVideo</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DOE  September 3, 2013  TeleVideo</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DOE  September 3, 2013  TeleVideo</a:t>
            </a:r>
            <a:endParaRPr lang="en-US"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dirty="0"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DOE  September 3, 2013  TeleVideo</a:t>
            </a:r>
            <a:endParaRPr lang="en-US"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LCLS-II DOE Status Review / May 22-23, 2013</a:t>
            </a:r>
          </a:p>
        </p:txBody>
      </p:sp>
    </p:spTree>
    <p:extLst>
      <p:ext uri="{BB962C8B-B14F-4D97-AF65-F5344CB8AC3E}">
        <p14:creationId xmlns:p14="http://schemas.microsoft.com/office/powerpoint/2010/main" val="30510398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dirty="0" smtClean="0"/>
              <a:t>DOE  September 3, 2013  TeleVideo</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4" r:id="rId3"/>
    <p:sldLayoutId id="2147483671" r:id="rId4"/>
    <p:sldLayoutId id="2147483672" r:id="rId5"/>
    <p:sldLayoutId id="2147483673" r:id="rId6"/>
    <p:sldLayoutId id="2147483675" r:id="rId7"/>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boyce@slac.stanford.edu" TargetMode="External"/><Relationship Id="rId3" Type="http://schemas.openxmlformats.org/officeDocument/2006/relationships/hyperlink" Target="mailto:schmerge@slac.stanford.edu" TargetMode="External"/><Relationship Id="rId7" Type="http://schemas.openxmlformats.org/officeDocument/2006/relationships/hyperlink" Target="mailto:cindy@slac.stanford.edu" TargetMode="External"/><Relationship Id="rId2" Type="http://schemas.openxmlformats.org/officeDocument/2006/relationships/hyperlink" Target="mailto:Tor@slac.stanford.edu" TargetMode="External"/><Relationship Id="rId1" Type="http://schemas.openxmlformats.org/officeDocument/2006/relationships/slideLayout" Target="../slideLayouts/slideLayout2.xml"/><Relationship Id="rId6" Type="http://schemas.openxmlformats.org/officeDocument/2006/relationships/hyperlink" Target="mailto:rlaw@slac.stanford.edu" TargetMode="External"/><Relationship Id="rId11" Type="http://schemas.openxmlformats.org/officeDocument/2006/relationships/hyperlink" Target="mailto:dcs@slac.stanford.edu" TargetMode="External"/><Relationship Id="rId5" Type="http://schemas.openxmlformats.org/officeDocument/2006/relationships/hyperlink" Target="mailto:mcrec@slac.stanford.edu" TargetMode="External"/><Relationship Id="rId10" Type="http://schemas.openxmlformats.org/officeDocument/2006/relationships/hyperlink" Target="mailto:galayda@slac.stanford.edu" TargetMode="External"/><Relationship Id="rId4" Type="http://schemas.openxmlformats.org/officeDocument/2006/relationships/hyperlink" Target="mailto:rowen@slac.stanford.edu" TargetMode="External"/><Relationship Id="rId9" Type="http://schemas.openxmlformats.org/officeDocument/2006/relationships/hyperlink" Target="mailto:lorijp@slac.stanford.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p:sp>
      <p:sp>
        <p:nvSpPr>
          <p:cNvPr id="5" name="Title 4"/>
          <p:cNvSpPr>
            <a:spLocks noGrp="1"/>
          </p:cNvSpPr>
          <p:nvPr>
            <p:ph type="title"/>
          </p:nvPr>
        </p:nvSpPr>
        <p:spPr/>
        <p:txBody>
          <a:bodyPr/>
          <a:lstStyle/>
          <a:p>
            <a:endParaRPr lang="en-US" dirty="0"/>
          </a:p>
        </p:txBody>
      </p:sp>
      <p:sp>
        <p:nvSpPr>
          <p:cNvPr id="7" name="Rectangle 6"/>
          <p:cNvSpPr/>
          <p:nvPr/>
        </p:nvSpPr>
        <p:spPr>
          <a:xfrm>
            <a:off x="-76200" y="-152400"/>
            <a:ext cx="9372600" cy="7467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0" y="2743199"/>
            <a:ext cx="5206875" cy="769441"/>
          </a:xfrm>
          <a:prstGeom prst="rect">
            <a:avLst/>
          </a:prstGeom>
          <a:noFill/>
        </p:spPr>
        <p:txBody>
          <a:bodyPr wrap="none" rtlCol="0">
            <a:spAutoFit/>
          </a:bodyPr>
          <a:lstStyle/>
          <a:p>
            <a:pPr algn="ctr"/>
            <a:r>
              <a:rPr lang="en-US" sz="4400" dirty="0" smtClean="0">
                <a:solidFill>
                  <a:schemeClr val="bg1"/>
                </a:solidFill>
              </a:rPr>
              <a:t>LCLS-II Introduction</a:t>
            </a:r>
          </a:p>
        </p:txBody>
      </p:sp>
    </p:spTree>
    <p:extLst>
      <p:ext uri="{BB962C8B-B14F-4D97-AF65-F5344CB8AC3E}">
        <p14:creationId xmlns:p14="http://schemas.microsoft.com/office/powerpoint/2010/main" val="356638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331209"/>
            <a:ext cx="318932" cy="539750"/>
          </a:xfrm>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a:xfrm>
            <a:off x="451822" y="129091"/>
            <a:ext cx="8103570" cy="753033"/>
          </a:xfrm>
        </p:spPr>
        <p:txBody>
          <a:bodyPr/>
          <a:lstStyle/>
          <a:p>
            <a:r>
              <a:rPr lang="en-US" dirty="0" smtClean="0"/>
              <a:t>Operating modes</a:t>
            </a:r>
            <a:endParaRPr lang="en-US" dirty="0"/>
          </a:p>
        </p:txBody>
      </p:sp>
      <p:pic>
        <p:nvPicPr>
          <p:cNvPr id="6" name="Picture 5" descr="LCLS_Current_tunnel_two_VG_undulators_Green.png"/>
          <p:cNvPicPr>
            <a:picLocks noChangeAspect="1"/>
          </p:cNvPicPr>
          <p:nvPr/>
        </p:nvPicPr>
        <p:blipFill rotWithShape="1">
          <a:blip r:embed="rId2">
            <a:extLst>
              <a:ext uri="{28A0092B-C50C-407E-A947-70E740481C1C}">
                <a14:useLocalDpi xmlns:a14="http://schemas.microsoft.com/office/drawing/2010/main" val="0"/>
              </a:ext>
            </a:extLst>
          </a:blip>
          <a:srcRect t="32871" r="14278"/>
          <a:stretch/>
        </p:blipFill>
        <p:spPr>
          <a:xfrm>
            <a:off x="194426" y="4309212"/>
            <a:ext cx="8359996" cy="1958186"/>
          </a:xfrm>
          <a:prstGeom prst="rect">
            <a:avLst/>
          </a:prstGeom>
        </p:spPr>
      </p:pic>
      <p:sp>
        <p:nvSpPr>
          <p:cNvPr id="7" name="TextBox 6"/>
          <p:cNvSpPr txBox="1"/>
          <p:nvPr/>
        </p:nvSpPr>
        <p:spPr>
          <a:xfrm>
            <a:off x="5271268" y="5519544"/>
            <a:ext cx="2514600" cy="523220"/>
          </a:xfrm>
          <a:prstGeom prst="rect">
            <a:avLst/>
          </a:prstGeom>
          <a:noFill/>
        </p:spPr>
        <p:txBody>
          <a:bodyPr wrap="square" rtlCol="0">
            <a:spAutoFit/>
          </a:bodyPr>
          <a:lstStyle/>
          <a:p>
            <a:r>
              <a:rPr lang="en-US" sz="1400" dirty="0" smtClean="0"/>
              <a:t>1.0 - 18 keV (120 Hz)</a:t>
            </a:r>
          </a:p>
          <a:p>
            <a:r>
              <a:rPr lang="en-US" sz="1400" dirty="0" smtClean="0"/>
              <a:t>1.0 - 5 keV (100 kHz)</a:t>
            </a:r>
            <a:endParaRPr lang="en-US" sz="1400" dirty="0"/>
          </a:p>
        </p:txBody>
      </p:sp>
      <p:sp>
        <p:nvSpPr>
          <p:cNvPr id="8" name="TextBox 7"/>
          <p:cNvSpPr txBox="1"/>
          <p:nvPr/>
        </p:nvSpPr>
        <p:spPr>
          <a:xfrm>
            <a:off x="5299810" y="4724392"/>
            <a:ext cx="2514600" cy="307777"/>
          </a:xfrm>
          <a:prstGeom prst="rect">
            <a:avLst/>
          </a:prstGeom>
          <a:noFill/>
        </p:spPr>
        <p:txBody>
          <a:bodyPr wrap="square" rtlCol="0">
            <a:spAutoFit/>
          </a:bodyPr>
          <a:lstStyle/>
          <a:p>
            <a:r>
              <a:rPr lang="en-US" sz="1400" dirty="0" smtClean="0"/>
              <a:t>0.2-1.2 keV (100kHz)</a:t>
            </a:r>
            <a:endParaRPr lang="en-US" sz="1400" dirty="0"/>
          </a:p>
        </p:txBody>
      </p:sp>
      <p:sp>
        <p:nvSpPr>
          <p:cNvPr id="9" name="TextBox 8"/>
          <p:cNvSpPr txBox="1"/>
          <p:nvPr/>
        </p:nvSpPr>
        <p:spPr>
          <a:xfrm>
            <a:off x="152400" y="4762236"/>
            <a:ext cx="1862974" cy="307777"/>
          </a:xfrm>
          <a:prstGeom prst="rect">
            <a:avLst/>
          </a:prstGeom>
          <a:noFill/>
        </p:spPr>
        <p:txBody>
          <a:bodyPr wrap="square" rtlCol="0">
            <a:spAutoFit/>
          </a:bodyPr>
          <a:lstStyle/>
          <a:p>
            <a:r>
              <a:rPr lang="en-US" sz="1400" dirty="0" smtClean="0">
                <a:solidFill>
                  <a:srgbClr val="FF0000"/>
                </a:solidFill>
              </a:rPr>
              <a:t>4 GeV SC Linac</a:t>
            </a:r>
            <a:endParaRPr lang="en-US" sz="1400" dirty="0">
              <a:solidFill>
                <a:srgbClr val="FF0000"/>
              </a:solidFill>
            </a:endParaRPr>
          </a:p>
        </p:txBody>
      </p:sp>
      <p:sp>
        <p:nvSpPr>
          <p:cNvPr id="5" name="Content Placeholder 4"/>
          <p:cNvSpPr>
            <a:spLocks noGrp="1"/>
          </p:cNvSpPr>
          <p:nvPr>
            <p:ph sz="quarter" idx="14"/>
          </p:nvPr>
        </p:nvSpPr>
        <p:spPr>
          <a:xfrm>
            <a:off x="290852" y="1369221"/>
            <a:ext cx="8626476" cy="768392"/>
          </a:xfrm>
        </p:spPr>
        <p:txBody>
          <a:bodyPr>
            <a:normAutofit fontScale="47500" lnSpcReduction="20000"/>
          </a:bodyPr>
          <a:lstStyle/>
          <a:p>
            <a:pPr>
              <a:buFont typeface="Arial"/>
              <a:buChar char="•"/>
            </a:pPr>
            <a:r>
              <a:rPr lang="en-US" sz="4400" dirty="0" smtClean="0"/>
              <a:t> </a:t>
            </a:r>
            <a:r>
              <a:rPr lang="en-US" sz="4400" dirty="0"/>
              <a:t>North and south </a:t>
            </a:r>
            <a:r>
              <a:rPr lang="en-US" sz="4400" dirty="0" smtClean="0"/>
              <a:t>undulators </a:t>
            </a:r>
            <a:r>
              <a:rPr lang="en-US" sz="4400" i="1" dirty="0" smtClean="0"/>
              <a:t>always</a:t>
            </a:r>
            <a:r>
              <a:rPr lang="en-US" sz="4400" dirty="0" smtClean="0"/>
              <a:t> operate </a:t>
            </a:r>
            <a:r>
              <a:rPr lang="en-US" sz="4400" dirty="0"/>
              <a:t>simultaneously in any mode</a:t>
            </a:r>
          </a:p>
          <a:p>
            <a:pPr>
              <a:buFont typeface="Arial"/>
              <a:buChar char="•"/>
            </a:pPr>
            <a:endParaRPr lang="en-US" dirty="0" smtClean="0"/>
          </a:p>
          <a:p>
            <a:pPr>
              <a:buFont typeface="Arial"/>
              <a:buChar char="•"/>
            </a:pPr>
            <a:endParaRPr lang="en-US" dirty="0" smtClean="0"/>
          </a:p>
          <a:p>
            <a:pPr>
              <a:buFont typeface="Arial"/>
              <a:buChar char="•"/>
            </a:pP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785245756"/>
              </p:ext>
            </p:extLst>
          </p:nvPr>
        </p:nvGraphicFramePr>
        <p:xfrm>
          <a:off x="710924" y="2068732"/>
          <a:ext cx="7554839" cy="1679487"/>
        </p:xfrm>
        <a:graphic>
          <a:graphicData uri="http://schemas.openxmlformats.org/drawingml/2006/table">
            <a:tbl>
              <a:tblPr firstRow="1" bandRow="1">
                <a:tableStyleId>{5C22544A-7EE6-4342-B048-85BDC9FD1C3A}</a:tableStyleId>
              </a:tblPr>
              <a:tblGrid>
                <a:gridCol w="1262380"/>
                <a:gridCol w="2968322"/>
                <a:gridCol w="3324137"/>
              </a:tblGrid>
              <a:tr h="399327">
                <a:tc>
                  <a:txBody>
                    <a:bodyPr/>
                    <a:lstStyle/>
                    <a:p>
                      <a:r>
                        <a:rPr lang="en-US" dirty="0" smtClean="0"/>
                        <a:t>Undulator</a:t>
                      </a:r>
                      <a:endParaRPr lang="en-US" dirty="0"/>
                    </a:p>
                  </a:txBody>
                  <a:tcPr/>
                </a:tc>
                <a:tc>
                  <a:txBody>
                    <a:bodyPr/>
                    <a:lstStyle/>
                    <a:p>
                      <a:r>
                        <a:rPr lang="en-US" dirty="0" smtClean="0"/>
                        <a:t>SC Linac (up to 100kHz)</a:t>
                      </a:r>
                      <a:endParaRPr lang="en-US" dirty="0"/>
                    </a:p>
                  </a:txBody>
                  <a:tcPr/>
                </a:tc>
                <a:tc>
                  <a:txBody>
                    <a:bodyPr/>
                    <a:lstStyle/>
                    <a:p>
                      <a:r>
                        <a:rPr lang="en-US" dirty="0" smtClean="0"/>
                        <a:t>Cu </a:t>
                      </a:r>
                      <a:r>
                        <a:rPr lang="en-US" baseline="0" dirty="0" smtClean="0"/>
                        <a:t>Linac (up to 120Hz)</a:t>
                      </a:r>
                      <a:endParaRPr lang="en-US" dirty="0"/>
                    </a:p>
                  </a:txBody>
                  <a:tcPr/>
                </a:tc>
              </a:tr>
              <a:tr h="562990">
                <a:tc>
                  <a:txBody>
                    <a:bodyPr/>
                    <a:lstStyle/>
                    <a:p>
                      <a:r>
                        <a:rPr lang="en-US" dirty="0" smtClean="0"/>
                        <a:t>North</a:t>
                      </a:r>
                      <a:r>
                        <a:rPr lang="en-US" baseline="0" dirty="0" smtClean="0"/>
                        <a:t>  </a:t>
                      </a:r>
                    </a:p>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0.25-1.2 keV</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pattFill prst="wdDnDiag">
                      <a:fgClr>
                        <a:schemeClr val="accent1">
                          <a:tint val="40000"/>
                        </a:schemeClr>
                      </a:fgClr>
                      <a:bgClr>
                        <a:schemeClr val="tx1"/>
                      </a:bgClr>
                    </a:pattFill>
                  </a:tcPr>
                </a:tc>
              </a:tr>
              <a:tr h="542750">
                <a:tc>
                  <a:txBody>
                    <a:bodyPr/>
                    <a:lstStyle/>
                    <a:p>
                      <a:r>
                        <a:rPr lang="en-US" dirty="0" smtClean="0"/>
                        <a:t>South</a:t>
                      </a:r>
                    </a:p>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1.0-5.0 keV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up to 18 keV</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higher peak power pulses</a:t>
                      </a:r>
                      <a:endParaRPr lang="en-US" dirty="0"/>
                    </a:p>
                  </a:txBody>
                  <a:tcPr/>
                </a:tc>
              </a:tr>
            </a:tbl>
          </a:graphicData>
        </a:graphic>
      </p:graphicFrame>
      <p:sp>
        <p:nvSpPr>
          <p:cNvPr id="11" name="TextBox 10"/>
          <p:cNvSpPr txBox="1"/>
          <p:nvPr/>
        </p:nvSpPr>
        <p:spPr>
          <a:xfrm>
            <a:off x="970413" y="1384085"/>
            <a:ext cx="184666" cy="369332"/>
          </a:xfrm>
          <a:prstGeom prst="rect">
            <a:avLst/>
          </a:prstGeom>
          <a:noFill/>
        </p:spPr>
        <p:txBody>
          <a:bodyPr wrap="none" rtlCol="0">
            <a:spAutoFit/>
          </a:bodyPr>
          <a:lstStyle/>
          <a:p>
            <a:endParaRPr lang="en-US" dirty="0"/>
          </a:p>
        </p:txBody>
      </p:sp>
      <p:sp>
        <p:nvSpPr>
          <p:cNvPr id="12" name="Rectangle 11"/>
          <p:cNvSpPr/>
          <p:nvPr/>
        </p:nvSpPr>
        <p:spPr>
          <a:xfrm>
            <a:off x="7163929" y="4466170"/>
            <a:ext cx="1390493" cy="1522583"/>
          </a:xfrm>
          <a:prstGeom prst="rect">
            <a:avLst/>
          </a:prstGeom>
          <a:gradFill flip="none" rotWithShape="1">
            <a:gsLst>
              <a:gs pos="0">
                <a:schemeClr val="bg1">
                  <a:alpha val="34000"/>
                </a:schemeClr>
              </a:gs>
              <a:gs pos="9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436836" y="5437000"/>
            <a:ext cx="1862974" cy="307777"/>
          </a:xfrm>
          <a:prstGeom prst="rect">
            <a:avLst/>
          </a:prstGeom>
          <a:noFill/>
        </p:spPr>
        <p:txBody>
          <a:bodyPr wrap="square" rtlCol="0">
            <a:spAutoFit/>
          </a:bodyPr>
          <a:lstStyle/>
          <a:p>
            <a:r>
              <a:rPr lang="en-US" sz="1400" dirty="0" smtClean="0"/>
              <a:t>Cu Linac</a:t>
            </a:r>
            <a:endParaRPr lang="en-US" sz="1400" dirty="0"/>
          </a:p>
        </p:txBody>
      </p:sp>
      <p:sp>
        <p:nvSpPr>
          <p:cNvPr id="14" name="Content Placeholder 4"/>
          <p:cNvSpPr txBox="1">
            <a:spLocks/>
          </p:cNvSpPr>
          <p:nvPr/>
        </p:nvSpPr>
        <p:spPr>
          <a:xfrm>
            <a:off x="444590" y="3903866"/>
            <a:ext cx="8472738" cy="405346"/>
          </a:xfrm>
          <a:prstGeom prst="rect">
            <a:avLst/>
          </a:prstGeom>
        </p:spPr>
        <p:txBody>
          <a:bodyPr vert="horz" lIns="0" tIns="0" rIns="0" bIns="0" rtlCol="0">
            <a:normAutofit fontScale="400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sz="5300" dirty="0" smtClean="0"/>
              <a:t> Concurrent operation of 1-5 keV and 5-18 keV is not possible</a:t>
            </a:r>
          </a:p>
          <a:p>
            <a:pPr>
              <a:buFont typeface="Arial"/>
              <a:buChar char="•"/>
            </a:pPr>
            <a:endParaRPr lang="en-US" dirty="0" smtClean="0"/>
          </a:p>
          <a:p>
            <a:pPr>
              <a:buFont typeface="Arial"/>
              <a:buChar char="•"/>
            </a:pPr>
            <a:endParaRPr lang="en-US" dirty="0" smtClean="0"/>
          </a:p>
          <a:p>
            <a:pPr>
              <a:buFont typeface="Arial"/>
              <a:buChar char="•"/>
            </a:pPr>
            <a:endParaRPr lang="en-US" dirty="0"/>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3132125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dirty="0" smtClean="0"/>
              <a:t>Preliminary Operating Parameters </a:t>
            </a:r>
            <a:endParaRPr lang="en-US" dirty="0"/>
          </a:p>
        </p:txBody>
      </p:sp>
      <p:sp>
        <p:nvSpPr>
          <p:cNvPr id="4" name="Footer Placeholder 3"/>
          <p:cNvSpPr>
            <a:spLocks noGrp="1"/>
          </p:cNvSpPr>
          <p:nvPr>
            <p:ph type="ftr" sz="quarter" idx="13"/>
          </p:nvPr>
        </p:nvSpPr>
        <p:spPr>
          <a:xfrm>
            <a:off x="445472" y="6332907"/>
            <a:ext cx="4126528" cy="314326"/>
          </a:xfrm>
        </p:spPr>
        <p:txBody>
          <a:bodyPr/>
          <a:lstStyle/>
          <a:p>
            <a:r>
              <a:rPr lang="en-US" dirty="0" smtClean="0"/>
              <a:t>LCLS-II Overview</a:t>
            </a:r>
            <a:endParaRPr lang="en-US" dirty="0"/>
          </a:p>
        </p:txBody>
      </p:sp>
      <p:graphicFrame>
        <p:nvGraphicFramePr>
          <p:cNvPr id="8" name="Content Placeholder 7"/>
          <p:cNvGraphicFramePr>
            <a:graphicFrameLocks noGrp="1"/>
          </p:cNvGraphicFramePr>
          <p:nvPr>
            <p:ph sz="quarter" idx="14"/>
            <p:extLst>
              <p:ext uri="{D42A27DB-BD31-4B8C-83A1-F6EECF244321}">
                <p14:modId xmlns:p14="http://schemas.microsoft.com/office/powerpoint/2010/main" val="825509444"/>
              </p:ext>
            </p:extLst>
          </p:nvPr>
        </p:nvGraphicFramePr>
        <p:xfrm>
          <a:off x="457200" y="1447799"/>
          <a:ext cx="8108952" cy="4759961"/>
        </p:xfrm>
        <a:graphic>
          <a:graphicData uri="http://schemas.openxmlformats.org/drawingml/2006/table">
            <a:tbl>
              <a:tblPr firstRow="1" bandRow="1">
                <a:tableStyleId>{5C22544A-7EE6-4342-B048-85BDC9FD1C3A}</a:tableStyleId>
              </a:tblPr>
              <a:tblGrid>
                <a:gridCol w="3429000"/>
                <a:gridCol w="1905000"/>
                <a:gridCol w="685800"/>
                <a:gridCol w="61914"/>
                <a:gridCol w="700086"/>
                <a:gridCol w="1327152"/>
              </a:tblGrid>
              <a:tr h="381001">
                <a:tc gridSpan="2">
                  <a:txBody>
                    <a:bodyPr/>
                    <a:lstStyle/>
                    <a:p>
                      <a:pPr algn="l" fontAlgn="b"/>
                      <a:r>
                        <a:rPr lang="en-US" sz="1600" b="1" i="0" u="none" strike="noStrike" dirty="0" smtClean="0">
                          <a:solidFill>
                            <a:schemeClr val="bg1"/>
                          </a:solidFill>
                          <a:effectLst/>
                          <a:latin typeface="Arial"/>
                        </a:rPr>
                        <a:t>  Preliminary </a:t>
                      </a:r>
                      <a:r>
                        <a:rPr lang="en-US" sz="1600" b="1" i="0" u="none" strike="noStrike" dirty="0">
                          <a:solidFill>
                            <a:schemeClr val="bg1"/>
                          </a:solidFill>
                          <a:effectLst/>
                          <a:latin typeface="Arial"/>
                        </a:rPr>
                        <a:t>LCLS-II Summary Parameters</a:t>
                      </a:r>
                    </a:p>
                  </a:txBody>
                  <a:tcPr marL="0" marR="0" marT="0"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hMerge="1">
                  <a:txBody>
                    <a:bodyPr/>
                    <a:lstStyle/>
                    <a:p>
                      <a:endParaRPr lang="en-US"/>
                    </a:p>
                  </a:txBody>
                  <a:tcPr/>
                </a:tc>
                <a:tc gridSpan="3">
                  <a:txBody>
                    <a:bodyPr/>
                    <a:lstStyle/>
                    <a:p>
                      <a:pPr algn="ctr" fontAlgn="b"/>
                      <a:r>
                        <a:rPr lang="en-US" sz="1000" b="0" i="0" u="none" strike="noStrike" dirty="0">
                          <a:solidFill>
                            <a:schemeClr val="bg1"/>
                          </a:solidFill>
                          <a:effectLst/>
                          <a:latin typeface="Arial"/>
                        </a:rPr>
                        <a:t>v0.7</a:t>
                      </a:r>
                    </a:p>
                  </a:txBody>
                  <a:tcPr marL="0" marR="0" marT="0" marB="0" anchor="ctr">
                    <a:lnT w="12700" cap="flat" cmpd="sng" algn="ctr">
                      <a:solidFill>
                        <a:scrgbClr r="0" g="0" b="0"/>
                      </a:solidFill>
                      <a:prstDash val="solid"/>
                      <a:round/>
                      <a:headEnd type="none" w="med" len="med"/>
                      <a:tailEnd type="none" w="med" len="med"/>
                    </a:lnT>
                  </a:tcPr>
                </a:tc>
                <a:tc hMerge="1">
                  <a:txBody>
                    <a:bodyPr/>
                    <a:lstStyle/>
                    <a:p>
                      <a:endParaRPr lang="en-US"/>
                    </a:p>
                  </a:txBody>
                  <a:tcPr/>
                </a:tc>
                <a:tc hMerge="1">
                  <a:txBody>
                    <a:bodyPr/>
                    <a:lstStyle/>
                    <a:p>
                      <a:pPr algn="r" fontAlgn="b"/>
                      <a:endParaRPr lang="en-US" sz="1100" b="0" i="0" u="none" strike="noStrike">
                        <a:solidFill>
                          <a:srgbClr val="000000"/>
                        </a:solidFill>
                        <a:effectLst/>
                        <a:latin typeface="Arial"/>
                      </a:endParaRPr>
                    </a:p>
                  </a:txBody>
                  <a:tcPr marL="0" marR="0" marT="0" marB="0" anchor="b"/>
                </a:tc>
                <a:tc>
                  <a:txBody>
                    <a:bodyPr/>
                    <a:lstStyle/>
                    <a:p>
                      <a:pPr algn="ctr" fontAlgn="b"/>
                      <a:r>
                        <a:rPr lang="en-US" sz="1000" b="0" i="0" u="none" strike="noStrike" dirty="0">
                          <a:solidFill>
                            <a:schemeClr val="bg1"/>
                          </a:solidFill>
                          <a:effectLst/>
                          <a:latin typeface="Arial"/>
                        </a:rPr>
                        <a:t>8/30/13</a:t>
                      </a:r>
                    </a:p>
                  </a:txBody>
                  <a:tcPr marL="0" marR="0" marT="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pPr algn="ctr" fontAlgn="b">
                        <a:lnSpc>
                          <a:spcPct val="100000"/>
                        </a:lnSpc>
                      </a:pPr>
                      <a:r>
                        <a:rPr lang="en-US" sz="1600" b="0" i="0" u="none" strike="noStrike" dirty="0">
                          <a:solidFill>
                            <a:srgbClr val="000000"/>
                          </a:solidFill>
                          <a:effectLst/>
                          <a:latin typeface="Arial"/>
                        </a:rPr>
                        <a:t> </a:t>
                      </a:r>
                    </a:p>
                  </a:txBody>
                  <a:tcPr marL="0" marR="0" marT="0" marB="0" anchor="b">
                    <a:lnL w="12700" cap="flat" cmpd="sng" algn="ctr">
                      <a:solidFill>
                        <a:scrgbClr r="0" g="0" b="0"/>
                      </a:solidFill>
                      <a:prstDash val="solid"/>
                      <a:round/>
                      <a:headEnd type="none" w="med" len="med"/>
                      <a:tailEnd type="none" w="med" len="med"/>
                    </a:lnL>
                  </a:tcPr>
                </a:tc>
                <a:tc>
                  <a:txBody>
                    <a:bodyPr/>
                    <a:lstStyle/>
                    <a:p>
                      <a:pPr algn="ctr" fontAlgn="b">
                        <a:lnSpc>
                          <a:spcPct val="100000"/>
                        </a:lnSpc>
                      </a:pPr>
                      <a:r>
                        <a:rPr lang="en-US" sz="1600" b="0" i="0" u="none" strike="noStrike" dirty="0">
                          <a:solidFill>
                            <a:srgbClr val="000000"/>
                          </a:solidFill>
                          <a:effectLst/>
                          <a:latin typeface="Arial"/>
                        </a:rPr>
                        <a:t>North Side Source</a:t>
                      </a:r>
                    </a:p>
                  </a:txBody>
                  <a:tcPr marL="0" marR="0" marT="0" marB="0" anchor="ctr"/>
                </a:tc>
                <a:tc gridSpan="4">
                  <a:txBody>
                    <a:bodyPr/>
                    <a:lstStyle/>
                    <a:p>
                      <a:pPr algn="ctr" fontAlgn="ctr">
                        <a:lnSpc>
                          <a:spcPct val="100000"/>
                        </a:lnSpc>
                      </a:pPr>
                      <a:r>
                        <a:rPr lang="en-US" sz="1600" b="0" i="0" u="none" strike="noStrike" dirty="0">
                          <a:solidFill>
                            <a:srgbClr val="000000"/>
                          </a:solidFill>
                          <a:effectLst/>
                          <a:latin typeface="Arial"/>
                        </a:rPr>
                        <a:t>South Side Source</a:t>
                      </a:r>
                    </a:p>
                  </a:txBody>
                  <a:tcPr marL="0" marR="0" marT="0" marB="0" anchor="ctr">
                    <a:lnR w="12700" cap="flat" cmpd="sng" algn="ctr">
                      <a:solidFill>
                        <a:scrgbClr r="0" g="0" b="0"/>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91440" algn="l" fontAlgn="b">
                        <a:spcBef>
                          <a:spcPts val="200"/>
                        </a:spcBef>
                      </a:pPr>
                      <a:r>
                        <a:rPr lang="en-US" sz="1600" b="0" i="0" u="none" strike="noStrike" dirty="0">
                          <a:solidFill>
                            <a:srgbClr val="000000"/>
                          </a:solidFill>
                          <a:effectLst/>
                          <a:latin typeface="Arial"/>
                        </a:rPr>
                        <a:t>Running mode</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a:solidFill>
                            <a:srgbClr val="000000"/>
                          </a:solidFill>
                          <a:effectLst/>
                          <a:latin typeface="Arial"/>
                        </a:rPr>
                        <a:t>SC Linac </a:t>
                      </a:r>
                    </a:p>
                  </a:txBody>
                  <a:tcPr marL="0" marR="0" marT="0" marB="0" anchor="ctr"/>
                </a:tc>
                <a:tc gridSpan="3">
                  <a:txBody>
                    <a:bodyPr/>
                    <a:lstStyle/>
                    <a:p>
                      <a:pPr algn="ctr" fontAlgn="b">
                        <a:spcBef>
                          <a:spcPts val="200"/>
                        </a:spcBef>
                      </a:pPr>
                      <a:r>
                        <a:rPr lang="en-US" sz="1600" b="0" i="0" u="none" strike="noStrike" dirty="0">
                          <a:solidFill>
                            <a:srgbClr val="000000"/>
                          </a:solidFill>
                          <a:effectLst/>
                          <a:latin typeface="Arial"/>
                        </a:rPr>
                        <a:t>SC Linac</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a:solidFill>
                            <a:srgbClr val="000000"/>
                          </a:solidFill>
                          <a:effectLst/>
                          <a:latin typeface="Arial"/>
                        </a:rPr>
                        <a:t>Cu Linac</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algn="l" fontAlgn="b">
                        <a:spcBef>
                          <a:spcPts val="200"/>
                        </a:spcBef>
                      </a:pPr>
                      <a:r>
                        <a:rPr lang="en-US" sz="1600" b="0" i="0" u="none" strike="noStrike" dirty="0">
                          <a:solidFill>
                            <a:srgbClr val="000000"/>
                          </a:solidFill>
                          <a:effectLst/>
                          <a:latin typeface="Arial"/>
                        </a:rPr>
                        <a:t>Repetition rate</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a:solidFill>
                            <a:srgbClr val="000000"/>
                          </a:solidFill>
                          <a:effectLst/>
                          <a:latin typeface="Arial"/>
                        </a:rPr>
                        <a:t>up to 1 MHz*</a:t>
                      </a:r>
                    </a:p>
                  </a:txBody>
                  <a:tcPr marL="0" marR="0" marT="0" marB="0" anchor="ctr"/>
                </a:tc>
                <a:tc gridSpan="3">
                  <a:txBody>
                    <a:bodyPr/>
                    <a:lstStyle/>
                    <a:p>
                      <a:pPr algn="ctr" fontAlgn="b">
                        <a:spcBef>
                          <a:spcPts val="200"/>
                        </a:spcBef>
                      </a:pPr>
                      <a:r>
                        <a:rPr lang="en-US" sz="1600" b="0" i="0" u="none" strike="noStrike" dirty="0">
                          <a:solidFill>
                            <a:srgbClr val="000000"/>
                          </a:solidFill>
                          <a:effectLst/>
                          <a:latin typeface="Arial"/>
                        </a:rPr>
                        <a:t>up to 1 MHz*</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a:solidFill>
                            <a:srgbClr val="000000"/>
                          </a:solidFill>
                          <a:effectLst/>
                          <a:latin typeface="Arial"/>
                        </a:rPr>
                        <a:t>120 Hz</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algn="l" fontAlgn="b">
                        <a:spcBef>
                          <a:spcPts val="200"/>
                        </a:spcBef>
                      </a:pPr>
                      <a:r>
                        <a:rPr lang="en-US" sz="1600" b="0" i="0" u="none" strike="noStrike" dirty="0">
                          <a:solidFill>
                            <a:srgbClr val="000000"/>
                          </a:solidFill>
                          <a:effectLst/>
                          <a:latin typeface="Arial"/>
                        </a:rPr>
                        <a:t>Electron Energy</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a:solidFill>
                            <a:srgbClr val="000000"/>
                          </a:solidFill>
                          <a:effectLst/>
                          <a:latin typeface="Arial"/>
                        </a:rPr>
                        <a:t>4 GeV</a:t>
                      </a:r>
                    </a:p>
                  </a:txBody>
                  <a:tcPr marL="0" marR="0" marT="0" marB="0" anchor="ctr"/>
                </a:tc>
                <a:tc gridSpan="3">
                  <a:txBody>
                    <a:bodyPr/>
                    <a:lstStyle/>
                    <a:p>
                      <a:pPr algn="ctr" fontAlgn="b">
                        <a:spcBef>
                          <a:spcPts val="200"/>
                        </a:spcBef>
                      </a:pPr>
                      <a:r>
                        <a:rPr lang="en-US" sz="1600" b="0" i="0" u="none" strike="noStrike" dirty="0">
                          <a:solidFill>
                            <a:srgbClr val="000000"/>
                          </a:solidFill>
                          <a:effectLst/>
                          <a:latin typeface="Arial"/>
                        </a:rPr>
                        <a:t>4 GeV</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a:solidFill>
                            <a:srgbClr val="000000"/>
                          </a:solidFill>
                          <a:effectLst/>
                          <a:latin typeface="Arial"/>
                        </a:rPr>
                        <a:t>14 GeV</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algn="l" fontAlgn="b">
                        <a:spcBef>
                          <a:spcPts val="200"/>
                        </a:spcBef>
                      </a:pPr>
                      <a:r>
                        <a:rPr lang="en-US" sz="1600" b="0" i="0" u="none" strike="noStrike" dirty="0">
                          <a:solidFill>
                            <a:srgbClr val="000000"/>
                          </a:solidFill>
                          <a:effectLst/>
                          <a:latin typeface="Arial"/>
                        </a:rPr>
                        <a:t>Photon energy</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a:solidFill>
                            <a:srgbClr val="000000"/>
                          </a:solidFill>
                          <a:effectLst/>
                          <a:latin typeface="Arial"/>
                        </a:rPr>
                        <a:t>0.25-1.2 keV</a:t>
                      </a:r>
                    </a:p>
                  </a:txBody>
                  <a:tcPr marL="0" marR="0" marT="0" marB="0" anchor="ctr"/>
                </a:tc>
                <a:tc gridSpan="3">
                  <a:txBody>
                    <a:bodyPr/>
                    <a:lstStyle/>
                    <a:p>
                      <a:pPr algn="ctr" fontAlgn="b">
                        <a:spcBef>
                          <a:spcPts val="200"/>
                        </a:spcBef>
                      </a:pPr>
                      <a:r>
                        <a:rPr lang="en-US" sz="1600" b="0" i="0" u="none" strike="noStrike" dirty="0">
                          <a:solidFill>
                            <a:srgbClr val="000000"/>
                          </a:solidFill>
                          <a:effectLst/>
                          <a:latin typeface="Arial"/>
                        </a:rPr>
                        <a:t>1-5 keV</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a:solidFill>
                            <a:srgbClr val="000000"/>
                          </a:solidFill>
                          <a:effectLst/>
                          <a:latin typeface="Arial"/>
                        </a:rPr>
                        <a:t>1-20 keV</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algn="l" fontAlgn="b">
                        <a:spcBef>
                          <a:spcPts val="200"/>
                        </a:spcBef>
                      </a:pPr>
                      <a:r>
                        <a:rPr lang="en-US" sz="1600" b="0" i="0" u="none" strike="noStrike" dirty="0">
                          <a:solidFill>
                            <a:srgbClr val="000000"/>
                          </a:solidFill>
                          <a:effectLst/>
                          <a:latin typeface="Arial"/>
                        </a:rPr>
                        <a:t>Max Photon pulse energy </a:t>
                      </a:r>
                      <a:endParaRPr lang="en-US" sz="1600" b="0" i="0" u="none" strike="noStrike" dirty="0" smtClean="0">
                        <a:solidFill>
                          <a:srgbClr val="000000"/>
                        </a:solidFill>
                        <a:effectLst/>
                        <a:latin typeface="Arial"/>
                      </a:endParaRPr>
                    </a:p>
                    <a:p>
                      <a:pPr marL="91440" algn="l" fontAlgn="b">
                        <a:spcBef>
                          <a:spcPts val="200"/>
                        </a:spcBef>
                      </a:pP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mJ)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full charge, long pulse) </a:t>
                      </a: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a:solidFill>
                            <a:srgbClr val="000000"/>
                          </a:solidFill>
                          <a:effectLst/>
                          <a:latin typeface="Arial"/>
                        </a:rPr>
                        <a:t>up to 2 mJ*</a:t>
                      </a:r>
                    </a:p>
                  </a:txBody>
                  <a:tcPr marL="0" marR="0" marT="0" marB="0" anchor="ctr"/>
                </a:tc>
                <a:tc gridSpan="3">
                  <a:txBody>
                    <a:bodyPr/>
                    <a:lstStyle/>
                    <a:p>
                      <a:pPr algn="ctr" fontAlgn="b">
                        <a:spcBef>
                          <a:spcPts val="200"/>
                        </a:spcBef>
                      </a:pPr>
                      <a:r>
                        <a:rPr lang="en-US" sz="1600" b="0" i="0" u="none" strike="noStrike" dirty="0">
                          <a:solidFill>
                            <a:srgbClr val="000000"/>
                          </a:solidFill>
                          <a:effectLst/>
                          <a:latin typeface="Arial"/>
                        </a:rPr>
                        <a:t>up to 2 mJ*</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a:solidFill>
                            <a:srgbClr val="000000"/>
                          </a:solidFill>
                          <a:effectLst/>
                          <a:latin typeface="Arial"/>
                        </a:rPr>
                        <a:t>up to10 mJ</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algn="l" fontAlgn="b">
                        <a:spcBef>
                          <a:spcPts val="200"/>
                        </a:spcBef>
                      </a:pPr>
                      <a:r>
                        <a:rPr lang="en-US" sz="1600" b="0" i="0" u="none" strike="noStrike" dirty="0">
                          <a:solidFill>
                            <a:srgbClr val="000000"/>
                          </a:solidFill>
                          <a:effectLst/>
                          <a:latin typeface="Arial"/>
                        </a:rPr>
                        <a:t>Peak </a:t>
                      </a:r>
                      <a:r>
                        <a:rPr lang="en-US" sz="1600" b="0" i="0" u="none" strike="noStrike" dirty="0" smtClean="0">
                          <a:solidFill>
                            <a:srgbClr val="000000"/>
                          </a:solidFill>
                          <a:effectLst/>
                          <a:latin typeface="Arial"/>
                        </a:rPr>
                        <a:t>Spectral</a:t>
                      </a:r>
                      <a:r>
                        <a:rPr lang="en-US" sz="1600" b="0" i="0" u="none" strike="noStrike" baseline="0" dirty="0" smtClean="0">
                          <a:solidFill>
                            <a:srgbClr val="000000"/>
                          </a:solidFill>
                          <a:effectLst/>
                          <a:latin typeface="Arial"/>
                        </a:rPr>
                        <a:t> Brightness</a:t>
                      </a:r>
                    </a:p>
                    <a:p>
                      <a:pPr marL="91440" algn="l" fontAlgn="b">
                        <a:spcBef>
                          <a:spcPts val="200"/>
                        </a:spcBef>
                      </a:pP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10 fs pulse</a:t>
                      </a:r>
                      <a:r>
                        <a:rPr lang="en-US" sz="1600" b="0" i="0" u="none" strike="noStrike" dirty="0" smtClean="0">
                          <a:solidFill>
                            <a:srgbClr val="000000"/>
                          </a:solidFill>
                          <a:effectLst/>
                          <a:latin typeface="Arial"/>
                        </a:rPr>
                        <a:t>)</a:t>
                      </a:r>
                      <a:r>
                        <a:rPr lang="en-US" sz="1600" b="0" i="0" u="none" strike="noStrike" baseline="0" dirty="0" smtClean="0">
                          <a:solidFill>
                            <a:srgbClr val="000000"/>
                          </a:solidFill>
                          <a:effectLst/>
                          <a:latin typeface="Arial"/>
                        </a:rPr>
                        <a:t>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low </a:t>
                      </a:r>
                      <a:r>
                        <a:rPr lang="en-US" sz="1600" b="0" i="0" u="none" strike="noStrike" dirty="0" smtClean="0">
                          <a:solidFill>
                            <a:srgbClr val="000000"/>
                          </a:solidFill>
                          <a:effectLst/>
                          <a:latin typeface="Arial"/>
                        </a:rPr>
                        <a:t>charge,</a:t>
                      </a:r>
                      <a:r>
                        <a:rPr lang="en-US" sz="1600" b="0" i="0" u="none" strike="noStrike" baseline="0" dirty="0" smtClean="0">
                          <a:solidFill>
                            <a:srgbClr val="000000"/>
                          </a:solidFill>
                          <a:effectLst/>
                          <a:latin typeface="Arial"/>
                        </a:rPr>
                        <a:t> 10pC</a:t>
                      </a:r>
                      <a:r>
                        <a:rPr lang="en-US" sz="1600" b="0" i="0" u="none" strike="noStrike" dirty="0" smtClean="0">
                          <a:solidFill>
                            <a:srgbClr val="000000"/>
                          </a:solidFill>
                          <a:effectLst/>
                          <a:latin typeface="Arial"/>
                        </a:rPr>
                        <a:t>) </a:t>
                      </a:r>
                      <a:endParaRPr lang="en-US" sz="1600" b="0" i="0" u="none" strike="noStrike" dirty="0">
                        <a:solidFill>
                          <a:srgbClr val="000000"/>
                        </a:solidFill>
                        <a:effectLst/>
                        <a:latin typeface="Arial"/>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smtClean="0">
                          <a:solidFill>
                            <a:srgbClr val="000000"/>
                          </a:solidFill>
                          <a:effectLst/>
                          <a:latin typeface="Arial"/>
                        </a:rPr>
                        <a:t>3.9x10</a:t>
                      </a:r>
                      <a:r>
                        <a:rPr lang="en-US" sz="1600" b="0" i="0" u="none" strike="noStrike" baseline="30000" dirty="0" smtClean="0">
                          <a:solidFill>
                            <a:srgbClr val="000000"/>
                          </a:solidFill>
                          <a:effectLst/>
                          <a:latin typeface="Arial"/>
                        </a:rPr>
                        <a:t>30  </a:t>
                      </a:r>
                      <a:r>
                        <a:rPr lang="en-US" sz="1600" b="0" i="0" u="none" strike="noStrike" dirty="0" smtClean="0">
                          <a:solidFill>
                            <a:srgbClr val="000000"/>
                          </a:solidFill>
                          <a:effectLst/>
                          <a:latin typeface="+mn-lt"/>
                        </a:rPr>
                        <a:t>**</a:t>
                      </a:r>
                      <a:endParaRPr lang="en-US" sz="1600" b="0" i="0" u="none" strike="noStrike" baseline="30000" dirty="0">
                        <a:solidFill>
                          <a:srgbClr val="000000"/>
                        </a:solidFill>
                        <a:effectLst/>
                        <a:latin typeface="Arial"/>
                      </a:endParaRPr>
                    </a:p>
                  </a:txBody>
                  <a:tcPr marL="0" marR="0" marT="0" marB="0" anchor="ctr"/>
                </a:tc>
                <a:tc gridSpan="3">
                  <a:txBody>
                    <a:bodyPr/>
                    <a:lstStyle/>
                    <a:p>
                      <a:pPr algn="ctr" fontAlgn="b">
                        <a:spcBef>
                          <a:spcPts val="200"/>
                        </a:spcBef>
                      </a:pPr>
                      <a:r>
                        <a:rPr lang="en-US" sz="1600" b="0" i="0" u="none" strike="noStrike" dirty="0" smtClean="0">
                          <a:solidFill>
                            <a:srgbClr val="000000"/>
                          </a:solidFill>
                          <a:effectLst/>
                          <a:latin typeface="+mn-lt"/>
                        </a:rPr>
                        <a:t>12x10</a:t>
                      </a:r>
                      <a:r>
                        <a:rPr lang="en-US" sz="1600" b="0" i="0" u="none" strike="noStrike" baseline="30000" dirty="0" smtClean="0">
                          <a:solidFill>
                            <a:srgbClr val="000000"/>
                          </a:solidFill>
                          <a:effectLst/>
                          <a:latin typeface="+mn-lt"/>
                        </a:rPr>
                        <a:t>30  </a:t>
                      </a:r>
                      <a:r>
                        <a:rPr lang="en-US" sz="1600" b="0" i="0" u="none" strike="noStrike" dirty="0" smtClean="0">
                          <a:solidFill>
                            <a:srgbClr val="000000"/>
                          </a:solidFill>
                          <a:effectLst/>
                          <a:latin typeface="+mn-lt"/>
                        </a:rPr>
                        <a:t>**</a:t>
                      </a:r>
                      <a:endParaRPr lang="en-US" sz="1600" b="0" i="0" u="none" strike="noStrike" baseline="30000" dirty="0">
                        <a:solidFill>
                          <a:srgbClr val="000000"/>
                        </a:solidFill>
                        <a:effectLst/>
                        <a:latin typeface="+mn-lt"/>
                      </a:endParaRP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smtClean="0">
                          <a:solidFill>
                            <a:srgbClr val="000000"/>
                          </a:solidFill>
                          <a:effectLst/>
                          <a:latin typeface="+mn-lt"/>
                        </a:rPr>
                        <a:t>247x10</a:t>
                      </a:r>
                      <a:r>
                        <a:rPr lang="en-US" sz="1600" b="0" i="0" u="none" strike="noStrike" baseline="30000" dirty="0" smtClean="0">
                          <a:solidFill>
                            <a:srgbClr val="000000"/>
                          </a:solidFill>
                          <a:effectLst/>
                          <a:latin typeface="+mn-lt"/>
                        </a:rPr>
                        <a:t>30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a:t>
                      </a:r>
                    </a:p>
                  </a:txBody>
                  <a:tcPr marL="0" marR="0" marT="0" marB="0" anchor="ctr">
                    <a:lnR w="12700" cap="flat" cmpd="sng" algn="ctr">
                      <a:solidFill>
                        <a:scrgbClr r="0" g="0" b="0"/>
                      </a:solidFill>
                      <a:prstDash val="solid"/>
                      <a:round/>
                      <a:headEnd type="none" w="med" len="med"/>
                      <a:tailEnd type="none" w="med" len="med"/>
                    </a:lnR>
                  </a:tcPr>
                </a:tc>
              </a:tr>
              <a:tr h="370840">
                <a:tc>
                  <a:txBody>
                    <a:bodyPr/>
                    <a:lstStyle/>
                    <a:p>
                      <a:pPr marL="91440" marR="0" indent="0" algn="l" defTabSz="914400" rtl="0" eaLnBrk="1" fontAlgn="b" latinLnBrk="0" hangingPunct="1">
                        <a:lnSpc>
                          <a:spcPct val="100000"/>
                        </a:lnSpc>
                        <a:spcBef>
                          <a:spcPts val="200"/>
                        </a:spcBef>
                        <a:spcAft>
                          <a:spcPts val="0"/>
                        </a:spcAft>
                        <a:buClrTx/>
                        <a:buSzTx/>
                        <a:buFontTx/>
                        <a:buNone/>
                        <a:tabLst/>
                        <a:defRPr/>
                      </a:pPr>
                      <a:r>
                        <a:rPr lang="en-US" sz="1600" b="0" i="0" u="none" strike="noStrike" dirty="0" smtClean="0">
                          <a:solidFill>
                            <a:srgbClr val="000000"/>
                          </a:solidFill>
                          <a:effectLst/>
                          <a:latin typeface="+mn-lt"/>
                        </a:rPr>
                        <a:t>Peak Spectral</a:t>
                      </a:r>
                      <a:r>
                        <a:rPr lang="en-US" sz="1600" b="0" i="0" u="none" strike="noStrike" baseline="0" dirty="0" smtClean="0">
                          <a:solidFill>
                            <a:srgbClr val="000000"/>
                          </a:solidFill>
                          <a:effectLst/>
                          <a:latin typeface="+mn-lt"/>
                        </a:rPr>
                        <a:t> Brightness</a:t>
                      </a:r>
                    </a:p>
                    <a:p>
                      <a:pPr marL="91440" algn="l" fontAlgn="b">
                        <a:spcBef>
                          <a:spcPts val="200"/>
                        </a:spcBef>
                      </a:pPr>
                      <a:r>
                        <a:rPr lang="en-US" sz="1600" b="0" i="0" u="none" strike="noStrike" dirty="0" smtClean="0">
                          <a:solidFill>
                            <a:srgbClr val="000000"/>
                          </a:solidFill>
                          <a:effectLst/>
                          <a:latin typeface="Arial"/>
                        </a:rPr>
                        <a:t>(100fs </a:t>
                      </a:r>
                      <a:r>
                        <a:rPr lang="en-US" sz="1600" b="0" i="0" u="none" strike="noStrike" dirty="0">
                          <a:solidFill>
                            <a:srgbClr val="000000"/>
                          </a:solidFill>
                          <a:effectLst/>
                          <a:latin typeface="Arial"/>
                        </a:rPr>
                        <a:t>pulse)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full </a:t>
                      </a:r>
                      <a:r>
                        <a:rPr lang="en-US" sz="1600" b="0" i="0" u="none" strike="noStrike" dirty="0" smtClean="0">
                          <a:solidFill>
                            <a:srgbClr val="000000"/>
                          </a:solidFill>
                          <a:effectLst/>
                          <a:latin typeface="Arial"/>
                        </a:rPr>
                        <a:t>charge,</a:t>
                      </a:r>
                      <a:r>
                        <a:rPr lang="en-US" sz="1600" b="0" i="0" u="none" strike="noStrike" baseline="0" dirty="0" smtClean="0">
                          <a:solidFill>
                            <a:srgbClr val="000000"/>
                          </a:solidFill>
                          <a:effectLst/>
                          <a:latin typeface="Arial"/>
                        </a:rPr>
                        <a:t> 100pC</a:t>
                      </a:r>
                      <a:r>
                        <a:rPr lang="en-US" sz="1600" b="0" i="0" u="none" strike="noStrike" dirty="0" smtClean="0">
                          <a:solidFill>
                            <a:srgbClr val="000000"/>
                          </a:solidFill>
                          <a:effectLst/>
                          <a:latin typeface="Arial"/>
                        </a:rPr>
                        <a:t>) </a:t>
                      </a:r>
                      <a:endParaRPr lang="en-US" sz="1600" b="0" i="0" u="none" strike="noStrike" dirty="0">
                        <a:solidFill>
                          <a:srgbClr val="000000"/>
                        </a:solidFill>
                        <a:effectLst/>
                        <a:latin typeface="Arial"/>
                      </a:endParaRPr>
                    </a:p>
                  </a:txBody>
                  <a:tcPr marL="0" marR="0" marT="0" marB="0" anchor="ctr">
                    <a:lnL w="12700" cap="flat" cmpd="sng" algn="ctr">
                      <a:solidFill>
                        <a:scrgbClr r="0" g="0" b="0"/>
                      </a:solidFill>
                      <a:prstDash val="solid"/>
                      <a:round/>
                      <a:headEnd type="none" w="med" len="med"/>
                      <a:tailEnd type="none" w="med" len="med"/>
                    </a:lnL>
                  </a:tcPr>
                </a:tc>
                <a:tc>
                  <a:txBody>
                    <a:bodyPr/>
                    <a:lstStyle/>
                    <a:p>
                      <a:pPr algn="ctr" fontAlgn="b">
                        <a:spcBef>
                          <a:spcPts val="200"/>
                        </a:spcBef>
                      </a:pPr>
                      <a:r>
                        <a:rPr lang="en-US" sz="1600" b="0" i="0" u="none" strike="noStrike" dirty="0" smtClean="0">
                          <a:solidFill>
                            <a:srgbClr val="000000"/>
                          </a:solidFill>
                          <a:effectLst/>
                          <a:latin typeface="+mn-lt"/>
                        </a:rPr>
                        <a:t>3.0x10</a:t>
                      </a:r>
                      <a:r>
                        <a:rPr lang="en-US" sz="1600" b="0" i="0" u="none" strike="noStrike" baseline="30000" dirty="0" smtClean="0">
                          <a:solidFill>
                            <a:srgbClr val="000000"/>
                          </a:solidFill>
                          <a:effectLst/>
                          <a:latin typeface="+mn-lt"/>
                        </a:rPr>
                        <a:t>30  </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Arial"/>
                      </a:endParaRPr>
                    </a:p>
                  </a:txBody>
                  <a:tcPr marL="0" marR="0" marT="0" marB="0" anchor="ctr"/>
                </a:tc>
                <a:tc gridSpan="3">
                  <a:txBody>
                    <a:bodyPr/>
                    <a:lstStyle/>
                    <a:p>
                      <a:pPr algn="ctr" fontAlgn="b">
                        <a:spcBef>
                          <a:spcPts val="200"/>
                        </a:spcBef>
                      </a:pPr>
                      <a:r>
                        <a:rPr lang="en-US" sz="1600" b="0" i="0" u="none" strike="noStrike" dirty="0" smtClean="0">
                          <a:solidFill>
                            <a:srgbClr val="000000"/>
                          </a:solidFill>
                          <a:effectLst/>
                          <a:latin typeface="+mn-lt"/>
                        </a:rPr>
                        <a:t>6.9x10</a:t>
                      </a:r>
                      <a:r>
                        <a:rPr lang="en-US" sz="1600" b="0" i="0" u="none" strike="noStrike" baseline="30000" dirty="0" smtClean="0">
                          <a:solidFill>
                            <a:srgbClr val="000000"/>
                          </a:solidFill>
                          <a:effectLst/>
                          <a:latin typeface="+mn-lt"/>
                        </a:rPr>
                        <a:t>30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a:t>
                      </a:r>
                    </a:p>
                  </a:txBody>
                  <a:tcPr marL="0" marR="0" marT="0" marB="0" anchor="ctr"/>
                </a:tc>
                <a:tc hMerge="1">
                  <a:txBody>
                    <a:bodyPr/>
                    <a:lstStyle/>
                    <a:p>
                      <a:endParaRPr lang="en-US"/>
                    </a:p>
                  </a:txBody>
                  <a:tcPr/>
                </a:tc>
                <a:tc hMerge="1">
                  <a:txBody>
                    <a:bodyPr/>
                    <a:lstStyle/>
                    <a:p>
                      <a:pPr algn="ctr" fontAlgn="b"/>
                      <a:endParaRPr lang="en-US" sz="1100" b="0" i="0" u="none" strike="noStrike">
                        <a:solidFill>
                          <a:srgbClr val="000000"/>
                        </a:solidFill>
                        <a:effectLst/>
                        <a:latin typeface="Arial"/>
                      </a:endParaRPr>
                    </a:p>
                  </a:txBody>
                  <a:tcPr marL="0" marR="0" marT="0" marB="0" anchor="b"/>
                </a:tc>
                <a:tc>
                  <a:txBody>
                    <a:bodyPr/>
                    <a:lstStyle/>
                    <a:p>
                      <a:pPr algn="ctr" fontAlgn="b">
                        <a:spcBef>
                          <a:spcPts val="200"/>
                        </a:spcBef>
                      </a:pPr>
                      <a:r>
                        <a:rPr lang="en-US" sz="1600" b="0" i="0" u="none" strike="noStrike" dirty="0" smtClean="0">
                          <a:solidFill>
                            <a:srgbClr val="000000"/>
                          </a:solidFill>
                          <a:effectLst/>
                          <a:latin typeface="+mn-lt"/>
                        </a:rPr>
                        <a:t>121x10</a:t>
                      </a:r>
                      <a:r>
                        <a:rPr lang="en-US" sz="1600" b="0" i="0" u="none" strike="noStrike" baseline="30000" dirty="0" smtClean="0">
                          <a:solidFill>
                            <a:srgbClr val="000000"/>
                          </a:solidFill>
                          <a:effectLst/>
                          <a:latin typeface="+mn-lt"/>
                        </a:rPr>
                        <a:t>30  </a:t>
                      </a:r>
                      <a:r>
                        <a:rPr lang="en-US" sz="1600" b="0" i="0" u="none" strike="noStrike" dirty="0" smtClean="0">
                          <a:solidFill>
                            <a:srgbClr val="000000"/>
                          </a:solidFill>
                          <a:effectLst/>
                          <a:latin typeface="Arial"/>
                        </a:rPr>
                        <a:t>*</a:t>
                      </a:r>
                      <a:r>
                        <a:rPr lang="en-US" sz="1600" b="0" i="0" u="none" strike="noStrike" dirty="0">
                          <a:solidFill>
                            <a:srgbClr val="000000"/>
                          </a:solidFill>
                          <a:effectLst/>
                          <a:latin typeface="Arial"/>
                        </a:rPr>
                        <a:t>*</a:t>
                      </a:r>
                    </a:p>
                  </a:txBody>
                  <a:tcPr marL="0" marR="0" marT="0" marB="0" anchor="ctr">
                    <a:lnR w="12700" cap="flat" cmpd="sng" algn="ctr">
                      <a:solidFill>
                        <a:scrgbClr r="0" g="0" b="0"/>
                      </a:solidFill>
                      <a:prstDash val="solid"/>
                      <a:round/>
                      <a:headEnd type="none" w="med" len="med"/>
                      <a:tailEnd type="none" w="med" len="med"/>
                    </a:lnR>
                  </a:tcPr>
                </a:tc>
              </a:tr>
              <a:tr h="174307">
                <a:tc gridSpan="6">
                  <a:txBody>
                    <a:bodyPr/>
                    <a:lstStyle/>
                    <a:p>
                      <a:pPr algn="l" fontAlgn="b"/>
                      <a:r>
                        <a:rPr lang="en-US" sz="1600" b="0" i="0" u="none" strike="noStrike" dirty="0">
                          <a:solidFill>
                            <a:srgbClr val="000000"/>
                          </a:solidFill>
                          <a:effectLst/>
                          <a:latin typeface="Arial"/>
                        </a:rPr>
                        <a:t> </a:t>
                      </a:r>
                    </a:p>
                  </a:txBody>
                  <a:tcPr marL="0" marR="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3">
                  <a:txBody>
                    <a:bodyPr/>
                    <a:lstStyle/>
                    <a:p>
                      <a:pPr algn="l" fontAlgn="b"/>
                      <a:r>
                        <a:rPr lang="en-US" sz="1600" b="0" i="0" u="none" strike="noStrike" dirty="0" smtClean="0">
                          <a:solidFill>
                            <a:srgbClr val="000000"/>
                          </a:solidFill>
                          <a:effectLst/>
                          <a:latin typeface="Arial"/>
                        </a:rPr>
                        <a:t>  * </a:t>
                      </a:r>
                      <a:r>
                        <a:rPr lang="en-US" sz="1600" b="0" i="0" u="none" strike="noStrike" dirty="0">
                          <a:solidFill>
                            <a:srgbClr val="000000"/>
                          </a:solidFill>
                          <a:effectLst/>
                          <a:latin typeface="Arial"/>
                        </a:rPr>
                        <a:t>Limited by beam power on optics </a:t>
                      </a:r>
                    </a:p>
                  </a:txBody>
                  <a:tcPr marL="0" marR="0" marT="0" marB="0" anchor="ctr">
                    <a:lnL w="12700" cap="flat" cmpd="sng" algn="ctr">
                      <a:solidFill>
                        <a:scrgbClr r="0" g="0" b="0"/>
                      </a:solidFill>
                      <a:prstDash val="solid"/>
                      <a:round/>
                      <a:headEnd type="none" w="med" len="med"/>
                      <a:tailEnd type="none" w="med" len="med"/>
                    </a:lnL>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effectLst/>
                          <a:latin typeface="Calibri"/>
                        </a:rPr>
                        <a:t> </a:t>
                      </a:r>
                    </a:p>
                  </a:txBody>
                  <a:tcPr marL="0" marR="0" marT="0" marB="0" anchor="b">
                    <a:solidFill>
                      <a:srgbClr val="FFFFFF"/>
                    </a:solidFill>
                  </a:tcPr>
                </a:tc>
                <a:tc gridSpan="2">
                  <a:txBody>
                    <a:bodyPr/>
                    <a:lstStyle/>
                    <a:p>
                      <a:pPr algn="l" fontAlgn="b"/>
                      <a:r>
                        <a:rPr lang="en-US" sz="1600" b="0" i="0" u="none" strike="noStrike" dirty="0">
                          <a:solidFill>
                            <a:srgbClr val="000000"/>
                          </a:solidFill>
                          <a:effectLst/>
                          <a:latin typeface="Calibri"/>
                        </a:rPr>
                        <a:t> </a:t>
                      </a:r>
                    </a:p>
                  </a:txBody>
                  <a:tcPr marL="0" marR="0" marT="0" marB="0" anchor="b">
                    <a:lnR w="12700" cap="flat" cmpd="sng" algn="ctr">
                      <a:solidFill>
                        <a:scrgbClr r="0" g="0" b="0"/>
                      </a:solidFill>
                      <a:prstDash val="solid"/>
                      <a:round/>
                      <a:headEnd type="none" w="med" len="med"/>
                      <a:tailEnd type="none" w="med" len="med"/>
                    </a:lnR>
                    <a:solidFill>
                      <a:srgbClr val="FFFFFF"/>
                    </a:solidFill>
                  </a:tcPr>
                </a:tc>
                <a:tc hMerge="1">
                  <a:txBody>
                    <a:bodyPr/>
                    <a:lstStyle/>
                    <a:p>
                      <a:endParaRPr lang="en-US"/>
                    </a:p>
                  </a:txBody>
                  <a:tcPr/>
                </a:tc>
              </a:tr>
              <a:tr h="370840">
                <a:tc gridSpan="3">
                  <a:txBody>
                    <a:bodyPr/>
                    <a:lstStyle/>
                    <a:p>
                      <a:pPr algn="l" fontAlgn="b"/>
                      <a:r>
                        <a:rPr lang="en-US" sz="1600" b="0" i="0" u="none" strike="noStrike" dirty="0" smtClean="0">
                          <a:solidFill>
                            <a:srgbClr val="000000"/>
                          </a:solidFill>
                          <a:effectLst/>
                          <a:latin typeface="Arial"/>
                        </a:rPr>
                        <a:t>  *</a:t>
                      </a:r>
                      <a:r>
                        <a:rPr lang="en-US" sz="1600" b="0" i="0" u="none" strike="noStrike" dirty="0">
                          <a:solidFill>
                            <a:srgbClr val="000000"/>
                          </a:solidFill>
                          <a:effectLst/>
                          <a:latin typeface="Arial"/>
                        </a:rPr>
                        <a:t>*N_photons/</a:t>
                      </a:r>
                      <a:r>
                        <a:rPr lang="en-US" sz="1600" b="0" i="0" u="none" strike="noStrike" dirty="0" smtClean="0">
                          <a:solidFill>
                            <a:srgbClr val="000000"/>
                          </a:solidFill>
                          <a:effectLst/>
                          <a:latin typeface="Arial"/>
                        </a:rPr>
                        <a:t>(s*mm</a:t>
                      </a:r>
                      <a:r>
                        <a:rPr lang="en-US" sz="1600" b="0" i="0" u="none" strike="noStrike" dirty="0">
                          <a:solidFill>
                            <a:srgbClr val="000000"/>
                          </a:solidFill>
                          <a:effectLst/>
                          <a:latin typeface="Arial"/>
                        </a:rPr>
                        <a:t>^2</a:t>
                      </a:r>
                      <a:r>
                        <a:rPr lang="en-US" sz="1600" b="0" i="0" u="none" strike="noStrike" dirty="0" smtClean="0">
                          <a:solidFill>
                            <a:srgbClr val="000000"/>
                          </a:solidFill>
                          <a:effectLst/>
                          <a:latin typeface="Arial"/>
                        </a:rPr>
                        <a:t>*mrad^2*</a:t>
                      </a:r>
                      <a:r>
                        <a:rPr lang="en-US" sz="1600" b="0" i="0" u="none" strike="noStrike" dirty="0">
                          <a:solidFill>
                            <a:srgbClr val="000000"/>
                          </a:solidFill>
                          <a:effectLst/>
                          <a:latin typeface="Arial"/>
                        </a:rPr>
                        <a:t>0.1% bandwidth)</a:t>
                      </a:r>
                    </a:p>
                  </a:txBody>
                  <a:tcPr marL="0" marR="0" marT="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600" b="0" i="0" u="none" strike="noStrike" dirty="0">
                          <a:solidFill>
                            <a:srgbClr val="000000"/>
                          </a:solidFill>
                          <a:effectLst/>
                          <a:latin typeface="Calibri"/>
                        </a:rPr>
                        <a:t> </a:t>
                      </a:r>
                    </a:p>
                  </a:txBody>
                  <a:tcPr marL="0" marR="0" marT="0" marB="0" anchor="b">
                    <a:lnB w="12700" cap="flat" cmpd="sng" algn="ctr">
                      <a:solidFill>
                        <a:scrgbClr r="0" g="0" b="0"/>
                      </a:solidFill>
                      <a:prstDash val="solid"/>
                      <a:round/>
                      <a:headEnd type="none" w="med" len="med"/>
                      <a:tailEnd type="none" w="med" len="med"/>
                    </a:lnB>
                    <a:solidFill>
                      <a:srgbClr val="FFFFFF"/>
                    </a:solidFill>
                  </a:tcPr>
                </a:tc>
                <a:tc gridSpan="2">
                  <a:txBody>
                    <a:bodyPr/>
                    <a:lstStyle/>
                    <a:p>
                      <a:pPr algn="l" fontAlgn="b"/>
                      <a:r>
                        <a:rPr lang="en-US" sz="1600" b="0" i="0" u="none" strike="noStrike" dirty="0">
                          <a:solidFill>
                            <a:srgbClr val="000000"/>
                          </a:solidFill>
                          <a:effectLst/>
                          <a:latin typeface="Calibri"/>
                        </a:rPr>
                        <a:t> </a:t>
                      </a:r>
                    </a:p>
                  </a:txBody>
                  <a:tcPr marL="0" marR="0" marT="0"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906443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XU_ISO-021313.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59318" y="5638800"/>
            <a:ext cx="2636682" cy="1295591"/>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We Need the Help of Partner Labs for</a:t>
            </a:r>
            <a:endParaRPr lang="en-US" dirty="0"/>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
        <p:nvSpPr>
          <p:cNvPr id="5" name="Content Placeholder 4"/>
          <p:cNvSpPr>
            <a:spLocks noGrp="1"/>
          </p:cNvSpPr>
          <p:nvPr>
            <p:ph sz="quarter" idx="14"/>
          </p:nvPr>
        </p:nvSpPr>
        <p:spPr>
          <a:xfrm>
            <a:off x="385807" y="1243584"/>
            <a:ext cx="4338593" cy="1042416"/>
          </a:xfrm>
        </p:spPr>
        <p:txBody>
          <a:bodyPr/>
          <a:lstStyle/>
          <a:p>
            <a:pPr marL="342900" indent="-342900">
              <a:buFont typeface="Arial" pitchFamily="34" charset="0"/>
              <a:buChar char="•"/>
            </a:pPr>
            <a:r>
              <a:rPr lang="en-US" dirty="0" smtClean="0"/>
              <a:t>Superconducting linac and cryosystems</a:t>
            </a:r>
          </a:p>
        </p:txBody>
      </p:sp>
      <p:sp>
        <p:nvSpPr>
          <p:cNvPr id="6" name="Rectangle 5"/>
          <p:cNvSpPr/>
          <p:nvPr/>
        </p:nvSpPr>
        <p:spPr>
          <a:xfrm>
            <a:off x="0" y="2590800"/>
            <a:ext cx="369272" cy="2590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4"/>
          <p:cNvSpPr txBox="1">
            <a:spLocks/>
          </p:cNvSpPr>
          <p:nvPr/>
        </p:nvSpPr>
        <p:spPr>
          <a:xfrm>
            <a:off x="381000" y="2819400"/>
            <a:ext cx="5117128" cy="1066800"/>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dirty="0" smtClean="0"/>
              <a:t>High brightness, high repetition rate gun/injector</a:t>
            </a:r>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endParaRPr lang="en-US" dirty="0"/>
          </a:p>
        </p:txBody>
      </p:sp>
      <p:sp>
        <p:nvSpPr>
          <p:cNvPr id="13" name="Content Placeholder 4"/>
          <p:cNvSpPr txBox="1">
            <a:spLocks/>
          </p:cNvSpPr>
          <p:nvPr/>
        </p:nvSpPr>
        <p:spPr>
          <a:xfrm>
            <a:off x="385807" y="4400550"/>
            <a:ext cx="5117128" cy="156210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dirty="0" smtClean="0"/>
              <a:t>New soft x-ray undulator and</a:t>
            </a:r>
          </a:p>
          <a:p>
            <a:pPr marL="342900" indent="-342900">
              <a:buFont typeface="Arial" pitchFamily="34" charset="0"/>
              <a:buChar char="•"/>
            </a:pPr>
            <a:r>
              <a:rPr lang="en-US" dirty="0"/>
              <a:t>A</a:t>
            </a:r>
            <a:r>
              <a:rPr lang="en-US" dirty="0" smtClean="0"/>
              <a:t> hard x-ray undulator that replaces the existing LCLS undulator</a:t>
            </a:r>
          </a:p>
        </p:txBody>
      </p:sp>
      <p:pic>
        <p:nvPicPr>
          <p:cNvPr id="11" name="Picture 2" descr="V:\LCLS\Users\Galayda\Private\DD\LCLS-II\lcls\photos_illustrations\jpg\undulator\090306_installed_undulators\DSC_0272.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8000" contrast="2000"/>
                    </a14:imgEffect>
                  </a14:imgLayer>
                </a14:imgProps>
              </a:ext>
              <a:ext uri="{28A0092B-C50C-407E-A947-70E740481C1C}">
                <a14:useLocalDpi xmlns:a14="http://schemas.microsoft.com/office/drawing/2010/main" val="0"/>
              </a:ext>
            </a:extLst>
          </a:blip>
          <a:srcRect/>
          <a:stretch>
            <a:fillRect/>
          </a:stretch>
        </p:blipFill>
        <p:spPr bwMode="auto">
          <a:xfrm>
            <a:off x="6231544" y="5385715"/>
            <a:ext cx="2199109" cy="1472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contrast="10000"/>
                    </a14:imgEffect>
                  </a14:imgLayer>
                </a14:imgProps>
              </a:ext>
              <a:ext uri="{28A0092B-C50C-407E-A947-70E740481C1C}">
                <a14:useLocalDpi xmlns:a14="http://schemas.microsoft.com/office/drawing/2010/main" val="0"/>
              </a:ext>
            </a:extLst>
          </a:blip>
          <a:srcRect/>
          <a:stretch>
            <a:fillRect/>
          </a:stretch>
        </p:blipFill>
        <p:spPr bwMode="auto">
          <a:xfrm>
            <a:off x="3378898" y="3283008"/>
            <a:ext cx="1431265" cy="107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768" y="1285093"/>
            <a:ext cx="3170382" cy="229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The Next Steps for SLAC to Engage Partners</a:t>
            </a:r>
            <a:endParaRPr lang="en-US" dirty="0"/>
          </a:p>
        </p:txBody>
      </p:sp>
      <p:sp>
        <p:nvSpPr>
          <p:cNvPr id="5" name="Content Placeholder 4"/>
          <p:cNvSpPr>
            <a:spLocks noGrp="1"/>
          </p:cNvSpPr>
          <p:nvPr>
            <p:ph sz="quarter" idx="14"/>
          </p:nvPr>
        </p:nvSpPr>
        <p:spPr/>
        <p:txBody>
          <a:bodyPr>
            <a:normAutofit/>
          </a:bodyPr>
          <a:lstStyle/>
          <a:p>
            <a:pPr marL="342900" indent="-342900">
              <a:buFont typeface="Arial"/>
              <a:buChar char="•"/>
            </a:pPr>
            <a:r>
              <a:rPr lang="en-US" dirty="0"/>
              <a:t>V</a:t>
            </a:r>
            <a:r>
              <a:rPr lang="en-US" dirty="0" smtClean="0"/>
              <a:t>isit the prospective partner labs:</a:t>
            </a:r>
          </a:p>
          <a:p>
            <a:pPr marL="800100" lvl="1" indent="-342900">
              <a:buFont typeface="Arial"/>
              <a:buChar char="•"/>
            </a:pPr>
            <a:r>
              <a:rPr lang="en-US" dirty="0" smtClean="0"/>
              <a:t>LBNL 5 Sept.</a:t>
            </a:r>
          </a:p>
          <a:p>
            <a:pPr marL="800100" lvl="1" indent="-342900">
              <a:buFont typeface="Arial"/>
              <a:buChar char="•"/>
            </a:pPr>
            <a:r>
              <a:rPr lang="en-US" dirty="0" smtClean="0"/>
              <a:t>FNAL 10 Sept.</a:t>
            </a:r>
          </a:p>
          <a:p>
            <a:pPr marL="800100" lvl="1" indent="-342900">
              <a:buFont typeface="Arial"/>
              <a:buChar char="•"/>
            </a:pPr>
            <a:r>
              <a:rPr lang="en-US" dirty="0" smtClean="0"/>
              <a:t>ANL 11 Sept.</a:t>
            </a:r>
          </a:p>
          <a:p>
            <a:pPr marL="800100" lvl="1" indent="-342900">
              <a:buFont typeface="Arial"/>
              <a:buChar char="•"/>
            </a:pPr>
            <a:r>
              <a:rPr lang="en-US" dirty="0" smtClean="0"/>
              <a:t>JLAB 13 Sept</a:t>
            </a:r>
          </a:p>
          <a:p>
            <a:pPr marL="342900" indent="-342900">
              <a:buFont typeface="Arial"/>
              <a:buChar char="•"/>
            </a:pPr>
            <a:r>
              <a:rPr lang="en-US" dirty="0" smtClean="0"/>
              <a:t>Share parameter list</a:t>
            </a:r>
          </a:p>
          <a:p>
            <a:pPr marL="342900" indent="-342900">
              <a:buFont typeface="Arial"/>
              <a:buChar char="•"/>
            </a:pPr>
            <a:r>
              <a:rPr lang="en-US" dirty="0" smtClean="0"/>
              <a:t>Ask for preliminary information on scope, schedule, cost</a:t>
            </a:r>
          </a:p>
          <a:p>
            <a:pPr marL="342900" indent="-342900">
              <a:buFont typeface="Arial"/>
              <a:buChar char="•"/>
            </a:pPr>
            <a:r>
              <a:rPr lang="en-US" dirty="0" smtClean="0"/>
              <a:t>Ask readiness assessment for each element from the lab</a:t>
            </a:r>
          </a:p>
          <a:p>
            <a:pPr marL="342900" indent="-342900">
              <a:buFont typeface="Arial"/>
              <a:buChar char="•"/>
            </a:pPr>
            <a:r>
              <a:rPr lang="en-US" dirty="0" smtClean="0"/>
              <a:t>Ask for development: scope, schedule, cost</a:t>
            </a:r>
          </a:p>
          <a:p>
            <a:pPr marL="342900" indent="-342900">
              <a:buFont typeface="Arial"/>
              <a:buChar char="•"/>
            </a:pPr>
            <a:r>
              <a:rPr lang="en-US" dirty="0" smtClean="0"/>
              <a:t>Share information during workshop</a:t>
            </a:r>
          </a:p>
          <a:p>
            <a:pPr marL="342900" indent="-342900">
              <a:buFont typeface="Arial"/>
              <a:buChar char="•"/>
            </a:pPr>
            <a:r>
              <a:rPr lang="en-US" dirty="0" smtClean="0"/>
              <a:t>Refine project plan</a:t>
            </a:r>
          </a:p>
          <a:p>
            <a:endParaRPr lang="en-US" dirty="0"/>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861503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Potential Areas of Collaboration with Partner Labs</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479445068"/>
              </p:ext>
            </p:extLst>
          </p:nvPr>
        </p:nvGraphicFramePr>
        <p:xfrm>
          <a:off x="451822" y="1607679"/>
          <a:ext cx="8257996" cy="4599278"/>
        </p:xfrm>
        <a:graphic>
          <a:graphicData uri="http://schemas.openxmlformats.org/drawingml/2006/table">
            <a:tbl>
              <a:tblPr firstRow="1" bandRow="1">
                <a:tableStyleId>{5C22544A-7EE6-4342-B048-85BDC9FD1C3A}</a:tableStyleId>
              </a:tblPr>
              <a:tblGrid>
                <a:gridCol w="1776685"/>
                <a:gridCol w="865939"/>
                <a:gridCol w="865939"/>
                <a:gridCol w="938101"/>
                <a:gridCol w="1010263"/>
                <a:gridCol w="715272"/>
                <a:gridCol w="990600"/>
                <a:gridCol w="1095197"/>
              </a:tblGrid>
              <a:tr h="286583">
                <a:tc>
                  <a:txBody>
                    <a:bodyPr/>
                    <a:lstStyle/>
                    <a:p>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SLAC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LBNL</a:t>
                      </a:r>
                      <a:endParaRPr lang="en-US" sz="1600" dirty="0"/>
                    </a:p>
                  </a:txBody>
                  <a:tcPr/>
                </a:tc>
                <a:tc>
                  <a:txBody>
                    <a:bodyPr/>
                    <a:lstStyle/>
                    <a:p>
                      <a:pPr algn="ctr"/>
                      <a:r>
                        <a:rPr lang="en-US" sz="1600" dirty="0" smtClean="0"/>
                        <a:t>FNAL</a:t>
                      </a:r>
                      <a:endParaRPr lang="en-US" sz="1600" dirty="0"/>
                    </a:p>
                  </a:txBody>
                  <a:tcPr/>
                </a:tc>
                <a:tc>
                  <a:txBody>
                    <a:bodyPr/>
                    <a:lstStyle/>
                    <a:p>
                      <a:pPr algn="ctr"/>
                      <a:r>
                        <a:rPr lang="en-US" sz="1600" dirty="0" smtClean="0"/>
                        <a:t>JLAB</a:t>
                      </a:r>
                      <a:endParaRPr lang="en-US" sz="1600" dirty="0"/>
                    </a:p>
                  </a:txBody>
                  <a:tcPr/>
                </a:tc>
                <a:tc>
                  <a:txBody>
                    <a:bodyPr/>
                    <a:lstStyle/>
                    <a:p>
                      <a:pPr algn="ctr"/>
                      <a:r>
                        <a:rPr lang="en-US" sz="1600" dirty="0" smtClean="0"/>
                        <a:t>ANL</a:t>
                      </a:r>
                      <a:endParaRPr lang="en-US" sz="1600" dirty="0"/>
                    </a:p>
                  </a:txBody>
                  <a:tcPr/>
                </a:tc>
                <a:tc>
                  <a:txBody>
                    <a:bodyPr/>
                    <a:lstStyle/>
                    <a:p>
                      <a:pPr algn="ctr"/>
                      <a:r>
                        <a:rPr lang="en-US" sz="1600" dirty="0" smtClean="0"/>
                        <a:t>Cornell</a:t>
                      </a:r>
                      <a:endParaRPr lang="en-US" sz="1600" dirty="0"/>
                    </a:p>
                  </a:txBody>
                  <a:tcPr/>
                </a:tc>
                <a:tc>
                  <a:txBody>
                    <a:bodyPr/>
                    <a:lstStyle/>
                    <a:p>
                      <a:pPr algn="ctr"/>
                      <a:r>
                        <a:rPr lang="en-US" sz="1400" dirty="0" smtClean="0"/>
                        <a:t>Wisconsin</a:t>
                      </a:r>
                      <a:endParaRPr lang="en-US" sz="1400" dirty="0"/>
                    </a:p>
                  </a:txBody>
                  <a:tcPr/>
                </a:tc>
              </a:tr>
              <a:tr h="312266">
                <a:tc>
                  <a:txBody>
                    <a:bodyPr/>
                    <a:lstStyle/>
                    <a:p>
                      <a:r>
                        <a:rPr lang="en-US" sz="1400" b="1" dirty="0" smtClean="0"/>
                        <a:t>Injector</a:t>
                      </a:r>
                      <a:endParaRPr lang="en-US" sz="1400" b="1"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12266">
                <a:tc>
                  <a:txBody>
                    <a:bodyPr/>
                    <a:lstStyle/>
                    <a:p>
                      <a:r>
                        <a:rPr lang="en-US" sz="1400" b="1" dirty="0" smtClean="0"/>
                        <a:t>Undulator</a:t>
                      </a:r>
                      <a:endParaRPr lang="en-US" sz="1400" b="1"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SC linac prototype</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r>
              <a:tr h="318378">
                <a:tc>
                  <a:txBody>
                    <a:bodyPr/>
                    <a:lstStyle/>
                    <a:p>
                      <a:r>
                        <a:rPr lang="en-US" sz="1400" b="1" dirty="0" smtClean="0"/>
                        <a:t>SC Linac</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SC cryo line</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Cryo</a:t>
                      </a:r>
                      <a:r>
                        <a:rPr lang="en-US" sz="1400" b="1" baseline="0" dirty="0" smtClean="0"/>
                        <a:t> plant</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 </a:t>
                      </a:r>
                      <a:endParaRPr lang="en-US" sz="1400" dirty="0"/>
                    </a:p>
                  </a:txBody>
                  <a:tcPr/>
                </a:tc>
                <a:tc>
                  <a:txBody>
                    <a:bodyPr/>
                    <a:lstStyle/>
                    <a:p>
                      <a:pPr algn="ctr"/>
                      <a:r>
                        <a:rPr lang="en-US" sz="1400" dirty="0" smtClean="0"/>
                        <a:t>X </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LLRF</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r>
              <a:tr h="312266">
                <a:tc>
                  <a:txBody>
                    <a:bodyPr/>
                    <a:lstStyle/>
                    <a:p>
                      <a:r>
                        <a:rPr lang="en-US" sz="1400" b="1" dirty="0" smtClean="0"/>
                        <a:t>RF systems</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Beam Physics</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r>
              <a:tr h="429874">
                <a:tc>
                  <a:txBody>
                    <a:bodyPr/>
                    <a:lstStyle/>
                    <a:p>
                      <a:r>
                        <a:rPr lang="en-US" sz="1400" b="1" dirty="0" smtClean="0"/>
                        <a:t>Instruments/</a:t>
                      </a:r>
                    </a:p>
                    <a:p>
                      <a:r>
                        <a:rPr lang="en-US" sz="1400" b="1" dirty="0" smtClean="0"/>
                        <a:t>Detectors</a:t>
                      </a:r>
                      <a:endParaRPr lang="en-US" sz="1400" b="1"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PM/Integration</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12266">
                <a:tc>
                  <a:txBody>
                    <a:bodyPr/>
                    <a:lstStyle/>
                    <a:p>
                      <a:r>
                        <a:rPr lang="en-US" sz="1400" b="1" dirty="0" smtClean="0"/>
                        <a:t>Installation</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r>
                        <a:rPr lang="en-US" sz="1400" dirty="0" smtClean="0"/>
                        <a:t>X </a:t>
                      </a:r>
                      <a:endParaRPr lang="en-US" sz="1400" dirty="0"/>
                    </a:p>
                  </a:txBody>
                  <a:tcPr/>
                </a:tc>
                <a:tc>
                  <a:txBody>
                    <a:bodyPr/>
                    <a:lstStyle/>
                    <a:p>
                      <a:pPr algn="ctr"/>
                      <a:r>
                        <a:rPr lang="en-US" sz="1400" dirty="0" smtClean="0"/>
                        <a:t>X </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257924">
                <a:tc>
                  <a:txBody>
                    <a:bodyPr/>
                    <a:lstStyle/>
                    <a:p>
                      <a:r>
                        <a:rPr lang="en-US" sz="1400" b="1" dirty="0" smtClean="0"/>
                        <a:t>Commissioning</a:t>
                      </a:r>
                      <a:endParaRPr lang="en-US" sz="1400" b="1"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sp>
        <p:nvSpPr>
          <p:cNvPr id="5" name="Footer Placeholder 4"/>
          <p:cNvSpPr>
            <a:spLocks noGrp="1"/>
          </p:cNvSpPr>
          <p:nvPr>
            <p:ph type="ftr" sz="quarter" idx="13"/>
          </p:nvPr>
        </p:nvSpPr>
        <p:spPr>
          <a:xfrm>
            <a:off x="445472" y="6553200"/>
            <a:ext cx="4126528" cy="314326"/>
          </a:xfrm>
        </p:spPr>
        <p:txBody>
          <a:bodyPr/>
          <a:lstStyle/>
          <a:p>
            <a:r>
              <a:rPr lang="en-US" dirty="0" smtClean="0"/>
              <a:t>LCLS-II Overview</a:t>
            </a:r>
            <a:endParaRPr lang="en-US" dirty="0"/>
          </a:p>
        </p:txBody>
      </p:sp>
    </p:spTree>
    <p:extLst>
      <p:ext uri="{BB962C8B-B14F-4D97-AF65-F5344CB8AC3E}">
        <p14:creationId xmlns:p14="http://schemas.microsoft.com/office/powerpoint/2010/main" val="124253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Timeline for the next 6 month</a:t>
            </a:r>
            <a:endParaRPr lang="en-US" dirty="0"/>
          </a:p>
        </p:txBody>
      </p:sp>
      <p:sp>
        <p:nvSpPr>
          <p:cNvPr id="4" name="Content Placeholder 3"/>
          <p:cNvSpPr>
            <a:spLocks noGrp="1"/>
          </p:cNvSpPr>
          <p:nvPr>
            <p:ph sz="quarter" idx="14"/>
          </p:nvPr>
        </p:nvSpPr>
        <p:spPr/>
        <p:txBody>
          <a:bodyPr>
            <a:normAutofit fontScale="92500" lnSpcReduction="20000"/>
          </a:bodyPr>
          <a:lstStyle/>
          <a:p>
            <a:pPr marL="342900" indent="-342900">
              <a:buFont typeface="Wingdings" charset="2"/>
              <a:buChar char="Ø"/>
            </a:pPr>
            <a:r>
              <a:rPr lang="en-US" dirty="0" smtClean="0"/>
              <a:t>Next 6 weeks: Partner lab visits</a:t>
            </a:r>
          </a:p>
          <a:p>
            <a:pPr lvl="1">
              <a:buFont typeface="Arial"/>
              <a:buChar char="•"/>
            </a:pPr>
            <a:r>
              <a:rPr lang="en-US" dirty="0" smtClean="0"/>
              <a:t>Oct 15 -17: Workshop at SLAC with all partner labs to freeze preliminary design, scope, prototype development plan</a:t>
            </a:r>
          </a:p>
          <a:p>
            <a:pPr marL="342900" indent="-342900">
              <a:buFont typeface="Wingdings" charset="2"/>
              <a:buChar char="Ø"/>
            </a:pPr>
            <a:r>
              <a:rPr lang="en-US" dirty="0" smtClean="0"/>
              <a:t>Development basis of estimate documents, integrated schedule, integrated cost estimates. </a:t>
            </a:r>
          </a:p>
          <a:p>
            <a:pPr marL="342900" indent="-342900">
              <a:buFont typeface="Wingdings" charset="2"/>
              <a:buChar char="Ø"/>
            </a:pPr>
            <a:r>
              <a:rPr lang="en-US" dirty="0" smtClean="0"/>
              <a:t>Negotiate with partner labs and review on scope, schedule and cost. </a:t>
            </a:r>
          </a:p>
          <a:p>
            <a:pPr marL="342900" indent="-342900">
              <a:buFont typeface="Wingdings" charset="2"/>
              <a:buChar char="Ø"/>
            </a:pPr>
            <a:r>
              <a:rPr lang="en-US" dirty="0" smtClean="0"/>
              <a:t>In </a:t>
            </a:r>
            <a:r>
              <a:rPr lang="en-US" dirty="0"/>
              <a:t>p</a:t>
            </a:r>
            <a:r>
              <a:rPr lang="en-US" dirty="0" smtClean="0"/>
              <a:t>arallel: Start prototype developments and procurements</a:t>
            </a:r>
          </a:p>
          <a:p>
            <a:pPr lvl="1"/>
            <a:r>
              <a:rPr lang="en-US" dirty="0" smtClean="0"/>
              <a:t>November 25: integrated scope-schedule-cost assembled</a:t>
            </a:r>
          </a:p>
          <a:p>
            <a:pPr marL="342900" indent="-342900">
              <a:buFont typeface="Wingdings" charset="2"/>
              <a:buChar char="Ø"/>
            </a:pPr>
            <a:r>
              <a:rPr lang="en-US" dirty="0" smtClean="0"/>
              <a:t>Revise documents</a:t>
            </a:r>
          </a:p>
          <a:p>
            <a:pPr lvl="1"/>
            <a:r>
              <a:rPr lang="en-US" dirty="0" smtClean="0"/>
              <a:t>Directors review Dec 13-14-15</a:t>
            </a:r>
          </a:p>
          <a:p>
            <a:pPr lvl="1"/>
            <a:r>
              <a:rPr lang="en-US" dirty="0" smtClean="0"/>
              <a:t>Adjust arrangements based on review outcome, if necessary</a:t>
            </a:r>
          </a:p>
          <a:p>
            <a:pPr marL="342900" indent="-342900">
              <a:buFont typeface="Wingdings" charset="2"/>
              <a:buChar char="Ø"/>
            </a:pPr>
            <a:r>
              <a:rPr lang="en-US" dirty="0" smtClean="0"/>
              <a:t>Revise documents </a:t>
            </a:r>
          </a:p>
          <a:p>
            <a:pPr lvl="1"/>
            <a:r>
              <a:rPr lang="en-US" dirty="0" smtClean="0"/>
              <a:t>Lehman review Jan 14-15-16, 2014</a:t>
            </a:r>
          </a:p>
          <a:p>
            <a:pPr lvl="1"/>
            <a:r>
              <a:rPr lang="en-US" dirty="0"/>
              <a:t>Adjust arrangements based on review outcome, if necessary</a:t>
            </a:r>
          </a:p>
          <a:p>
            <a:pPr lvl="1"/>
            <a:endParaRPr lang="en-US" dirty="0" smtClean="0"/>
          </a:p>
          <a:p>
            <a:endParaRPr lang="en-US" dirty="0"/>
          </a:p>
        </p:txBody>
      </p:sp>
    </p:spTree>
    <p:extLst>
      <p:ext uri="{BB962C8B-B14F-4D97-AF65-F5344CB8AC3E}">
        <p14:creationId xmlns:p14="http://schemas.microsoft.com/office/powerpoint/2010/main" val="833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smtClean="0"/>
              <a:t>SLAC Points of Contact</a:t>
            </a:r>
            <a:endParaRPr lang="en-US" dirty="0"/>
          </a:p>
        </p:txBody>
      </p:sp>
      <p:sp>
        <p:nvSpPr>
          <p:cNvPr id="4" name="Footer Placeholder 3"/>
          <p:cNvSpPr>
            <a:spLocks noGrp="1"/>
          </p:cNvSpPr>
          <p:nvPr>
            <p:ph type="ftr" sz="quarter" idx="13"/>
          </p:nvPr>
        </p:nvSpPr>
        <p:spPr/>
        <p:txBody>
          <a:bodyPr/>
          <a:lstStyle/>
          <a:p>
            <a:r>
              <a:rPr lang="en-US" dirty="0" smtClean="0"/>
              <a:t>DOE  September 3, 2013  TeleVideo</a:t>
            </a:r>
            <a:endParaRPr lang="en-US" dirty="0"/>
          </a:p>
        </p:txBody>
      </p:sp>
      <p:sp>
        <p:nvSpPr>
          <p:cNvPr id="5" name="Content Placeholder 4"/>
          <p:cNvSpPr>
            <a:spLocks noGrp="1"/>
          </p:cNvSpPr>
          <p:nvPr>
            <p:ph sz="quarter" idx="14"/>
          </p:nvPr>
        </p:nvSpPr>
        <p:spPr/>
        <p:txBody>
          <a:bodyPr>
            <a:normAutofit/>
          </a:bodyPr>
          <a:lstStyle/>
          <a:p>
            <a:pPr marL="342900" indent="-342900">
              <a:buFont typeface="Arial" pitchFamily="34" charset="0"/>
              <a:buChar char="•"/>
            </a:pPr>
            <a:r>
              <a:rPr lang="en-US" sz="1800" dirty="0" smtClean="0"/>
              <a:t>For ongoing exchange of information</a:t>
            </a:r>
          </a:p>
          <a:p>
            <a:pPr marL="342900" indent="-342900">
              <a:buFont typeface="Arial" pitchFamily="34" charset="0"/>
              <a:buChar char="•"/>
            </a:pPr>
            <a:r>
              <a:rPr lang="en-US" sz="1800" dirty="0" smtClean="0"/>
              <a:t>Leading to definition of the collaboration</a:t>
            </a:r>
          </a:p>
          <a:p>
            <a:pPr marL="800100" lvl="1" indent="-342900"/>
            <a:r>
              <a:rPr lang="en-US" sz="1800" dirty="0" smtClean="0"/>
              <a:t>Labs’ scopes of work</a:t>
            </a:r>
          </a:p>
          <a:p>
            <a:pPr marL="800100" lvl="1" indent="-342900"/>
            <a:r>
              <a:rPr lang="en-US" sz="1800" dirty="0" smtClean="0"/>
              <a:t>Personnel and RRAA</a:t>
            </a:r>
          </a:p>
          <a:p>
            <a:pPr marL="800100" lvl="1" indent="-342900"/>
            <a:r>
              <a:rPr lang="en-US" sz="1800" dirty="0" smtClean="0"/>
              <a:t>Exchange of technical/cost/schedule information</a:t>
            </a:r>
          </a:p>
          <a:p>
            <a:pPr lvl="1" indent="0">
              <a:buNone/>
            </a:pP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872624790"/>
              </p:ext>
            </p:extLst>
          </p:nvPr>
        </p:nvGraphicFramePr>
        <p:xfrm>
          <a:off x="838200" y="2936764"/>
          <a:ext cx="6944873" cy="3429000"/>
        </p:xfrm>
        <a:graphic>
          <a:graphicData uri="http://schemas.openxmlformats.org/drawingml/2006/table">
            <a:tbl>
              <a:tblPr>
                <a:tableStyleId>{5C22544A-7EE6-4342-B048-85BDC9FD1C3A}</a:tableStyleId>
              </a:tblPr>
              <a:tblGrid>
                <a:gridCol w="2173355"/>
                <a:gridCol w="1380630"/>
                <a:gridCol w="2264385"/>
                <a:gridCol w="1126503"/>
              </a:tblGrid>
              <a:tr h="190500">
                <a:tc>
                  <a:txBody>
                    <a:bodyPr/>
                    <a:lstStyle/>
                    <a:p>
                      <a:pPr algn="l" fontAlgn="b"/>
                      <a:r>
                        <a:rPr lang="en-US" sz="1100" u="none" strike="noStrike" dirty="0">
                          <a:effectLst/>
                        </a:rPr>
                        <a:t>FEL/Accelerator Physics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Tor Raubenheimer</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2"/>
                        </a:rPr>
                        <a:t>Tor@slac.stanford.edu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1 650 926 2474</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Injector</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John Schmerge</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3"/>
                        </a:rPr>
                        <a:t>schmerge@slac.stanford.edu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1 650 926 2320</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Undulators &amp; photon systems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Michael Rowen</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4"/>
                        </a:rPr>
                        <a:t>rowen@slac.stanford.edu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1 650 926 3487</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Linac</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Marc Ross</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5"/>
                        </a:rPr>
                        <a:t>mcrec@slac.stanford.edu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1 650 926 3574</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Cryoplant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Robert Law</a:t>
                      </a:r>
                      <a:endParaRPr lang="en-US" sz="1100" b="1" i="0" u="none" strike="noStrike" dirty="0">
                        <a:solidFill>
                          <a:srgbClr val="000000"/>
                        </a:solidFill>
                        <a:effectLst/>
                        <a:latin typeface="Calibri"/>
                      </a:endParaRPr>
                    </a:p>
                  </a:txBody>
                  <a:tcPr marL="9525" marR="9525" marT="9525" marB="0" anchor="b"/>
                </a:tc>
                <a:tc>
                  <a:txBody>
                    <a:bodyPr/>
                    <a:lstStyle/>
                    <a:p>
                      <a:pPr algn="l" fontAlgn="ctr"/>
                      <a:r>
                        <a:rPr lang="en-US" sz="1100" u="sng" strike="noStrike" dirty="0">
                          <a:effectLst/>
                          <a:hlinkClick r:id="rId6"/>
                        </a:rPr>
                        <a:t> rlaw@slac.stanford.edu</a:t>
                      </a:r>
                      <a:endParaRPr lang="en-US" sz="1100" b="0" i="0" u="sng" strike="noStrike" dirty="0">
                        <a:solidFill>
                          <a:srgbClr val="0000FF"/>
                        </a:solidFill>
                        <a:effectLst/>
                        <a:latin typeface="Calibri"/>
                      </a:endParaRPr>
                    </a:p>
                  </a:txBody>
                  <a:tcPr marL="9525" marR="9525" marT="9525" marB="0" anchor="ctr"/>
                </a:tc>
                <a:tc>
                  <a:txBody>
                    <a:bodyPr/>
                    <a:lstStyle/>
                    <a:p>
                      <a:pPr algn="l" fontAlgn="b"/>
                      <a:r>
                        <a:rPr lang="en-US" sz="1100" u="none" strike="noStrike" dirty="0">
                          <a:effectLst/>
                        </a:rPr>
                        <a:t>1 650 926 4586</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Business Systems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Cindy Lowe</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7"/>
                        </a:rPr>
                        <a:t>cindy@slac.stanford.edu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1 650 926 2279</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Cost/Schedule/EVMS</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Richard M. Boyce</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8"/>
                        </a:rPr>
                        <a:t>boyce@slac.stanford.edu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1 650 926 3441</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QA &amp; System Integration</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Lori J. Plummer</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9"/>
                        </a:rPr>
                        <a:t>lorijp@slac.stanford.edu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1 650 926 4834</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dirty="0">
                          <a:effectLst/>
                        </a:rPr>
                        <a:t>Management</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Galayda</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10"/>
                        </a:rPr>
                        <a:t>galayda@slac.stanford.edu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1 650 926 2371</a:t>
                      </a:r>
                      <a:endParaRPr lang="en-US" sz="1100" b="1" i="0" u="none" strike="noStrike" dirty="0">
                        <a:solidFill>
                          <a:srgbClr val="000000"/>
                        </a:solidFill>
                        <a:effectLst/>
                        <a:latin typeface="Calibri"/>
                      </a:endParaRPr>
                    </a:p>
                  </a:txBody>
                  <a:tcPr marL="9525" marR="9525" marT="9525" marB="0" anchor="b"/>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Schultz</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u="sng" strike="noStrike" dirty="0">
                          <a:effectLst/>
                          <a:hlinkClick r:id="rId11"/>
                        </a:rPr>
                        <a:t>dcs@slac.stanford.edu</a:t>
                      </a:r>
                      <a:endParaRPr lang="en-US" sz="1100" b="0" i="0" u="sng" strike="noStrike" dirty="0">
                        <a:solidFill>
                          <a:srgbClr val="0000FF"/>
                        </a:solidFill>
                        <a:effectLst/>
                        <a:latin typeface="Calibri"/>
                      </a:endParaRPr>
                    </a:p>
                  </a:txBody>
                  <a:tcPr marL="9525" marR="9525" marT="9525" marB="0" anchor="b"/>
                </a:tc>
                <a:tc>
                  <a:txBody>
                    <a:bodyPr/>
                    <a:lstStyle/>
                    <a:p>
                      <a:pPr algn="l" fontAlgn="b"/>
                      <a:r>
                        <a:rPr lang="en-US" sz="1100" u="none" strike="noStrike" dirty="0">
                          <a:effectLst/>
                        </a:rPr>
                        <a:t>1 650 926 2459</a:t>
                      </a:r>
                      <a:endParaRPr lang="en-US" sz="11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125309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 name="Slide Number Placeholder 3"/>
          <p:cNvSpPr>
            <a:spLocks noGrp="1"/>
          </p:cNvSpPr>
          <p:nvPr>
            <p:ph type="sldNum"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2F8BE8-374B-4F2F-A507-49929BAB7FD3}" type="slidenum">
              <a:rPr lang="en-GB"/>
              <a:pPr eaLnBrk="1" hangingPunct="1"/>
              <a:t>17</a:t>
            </a:fld>
            <a:endParaRPr lang="en-GB" dirty="0"/>
          </a:p>
        </p:txBody>
      </p:sp>
      <p:sp>
        <p:nvSpPr>
          <p:cNvPr id="2" name="Title 1"/>
          <p:cNvSpPr>
            <a:spLocks noGrp="1"/>
          </p:cNvSpPr>
          <p:nvPr>
            <p:ph type="title"/>
          </p:nvPr>
        </p:nvSpPr>
        <p:spPr>
          <a:xfrm>
            <a:off x="451822" y="46089"/>
            <a:ext cx="8103570" cy="753033"/>
          </a:xfrm>
        </p:spPr>
        <p:txBody>
          <a:bodyPr/>
          <a:lstStyle/>
          <a:p>
            <a:r>
              <a:rPr lang="en-US" dirty="0"/>
              <a:t>Integration </a:t>
            </a:r>
            <a:r>
              <a:rPr lang="en-US" dirty="0" smtClean="0"/>
              <a:t>Between SLAC and Partner Labs</a:t>
            </a:r>
            <a:endParaRPr lang="en-US"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142556441"/>
              </p:ext>
            </p:extLst>
          </p:nvPr>
        </p:nvGraphicFramePr>
        <p:xfrm>
          <a:off x="459828" y="1534484"/>
          <a:ext cx="8427882" cy="4486357"/>
        </p:xfrm>
        <a:graphic>
          <a:graphicData uri="http://schemas.openxmlformats.org/drawingml/2006/table">
            <a:tbl>
              <a:tblPr firstRow="1" bandRow="1">
                <a:tableStyleId>{5C22544A-7EE6-4342-B048-85BDC9FD1C3A}</a:tableStyleId>
              </a:tblPr>
              <a:tblGrid>
                <a:gridCol w="4416972"/>
                <a:gridCol w="4010910"/>
              </a:tblGrid>
              <a:tr h="417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Arial" pitchFamily="34" charset="0"/>
                        </a:rPr>
                        <a:t>SLAC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rgbClr val="FFFFFF"/>
                          </a:solidFill>
                          <a:effectLst/>
                          <a:latin typeface="Arial" pitchFamily="34" charset="0"/>
                        </a:rPr>
                        <a:t>Partner Laboratory</a:t>
                      </a:r>
                    </a:p>
                  </a:txBody>
                  <a:tcPr/>
                </a:tc>
              </a:tr>
              <a:tr h="1640833">
                <a:tc>
                  <a:txBody>
                    <a:bodyPr/>
                    <a:lstStyle/>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Interface with DOE: BES &amp; SC</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Accountable for performance of the entire project including oversight of partner labs’ performance</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Baseline, EVMS &amp; contingency control</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Overall project management</a:t>
                      </a:r>
                    </a:p>
                  </a:txBody>
                  <a:tcPr/>
                </a:tc>
                <a:tc>
                  <a:txBody>
                    <a:bodyPr/>
                    <a:lstStyle/>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lang="en-US" sz="1400" dirty="0" smtClean="0">
                          <a:solidFill>
                            <a:schemeClr val="tx1"/>
                          </a:solidFill>
                        </a:rPr>
                        <a:t>Responsible for</a:t>
                      </a:r>
                      <a:r>
                        <a:rPr lang="en-US" sz="1400" baseline="0" dirty="0" smtClean="0">
                          <a:solidFill>
                            <a:schemeClr val="tx1"/>
                          </a:solidFill>
                        </a:rPr>
                        <a:t> management of work on agreed-upon scope</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Meeting project requirements for subsystems </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Effective, efficient management of project activities to meet overall goals</a:t>
                      </a:r>
                    </a:p>
                    <a:p>
                      <a:pPr marL="0" indent="0">
                        <a:buFont typeface="Arial" pitchFamily="34" charset="0"/>
                        <a:buNone/>
                      </a:pPr>
                      <a:r>
                        <a:rPr lang="en-US" sz="1400" dirty="0" smtClean="0">
                          <a:solidFill>
                            <a:schemeClr val="tx1"/>
                          </a:solidFill>
                        </a:rPr>
                        <a:t>  </a:t>
                      </a:r>
                      <a:endParaRPr lang="en-US" sz="1400" dirty="0">
                        <a:solidFill>
                          <a:schemeClr val="tx1"/>
                        </a:solidFill>
                      </a:endParaRPr>
                    </a:p>
                  </a:txBody>
                  <a:tcPr/>
                </a:tc>
              </a:tr>
              <a:tr h="1635892">
                <a:tc>
                  <a:txBody>
                    <a:bodyPr/>
                    <a:lstStyle/>
                    <a:p>
                      <a:pPr marL="487363" marR="0" lvl="1" indent="-285750" algn="l" defTabSz="914400" rtl="0" eaLnBrk="1" fontAlgn="base" latinLnBrk="0" hangingPunct="1">
                        <a:lnSpc>
                          <a:spcPct val="100000"/>
                        </a:lnSpc>
                        <a:spcBef>
                          <a:spcPct val="20000"/>
                        </a:spcBef>
                        <a:spcAft>
                          <a:spcPct val="0"/>
                        </a:spcAft>
                        <a:buClrTx/>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System design and integration</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Setting performance specifications</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Performance verification</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Building construction</a:t>
                      </a:r>
                      <a:endParaRPr kumimoji="0" lang="en-US" sz="1200" b="0" i="0" u="none" strike="noStrike" cap="none" normalizeH="0" baseline="0" dirty="0" smtClean="0">
                        <a:ln>
                          <a:noFill/>
                        </a:ln>
                        <a:solidFill>
                          <a:schemeClr val="tx1"/>
                        </a:solidFill>
                        <a:effectLst/>
                        <a:latin typeface="Arial" pitchFamily="34" charset="0"/>
                      </a:endParaRP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Integration  / QA  / Safety / Schedule</a:t>
                      </a:r>
                    </a:p>
                    <a:p>
                      <a:pPr marL="487363" marR="0" lvl="1" indent="-285750" algn="l" defTabSz="914400" rtl="0" eaLnBrk="1" fontAlgn="base" latinLnBrk="0" hangingPunct="1">
                        <a:lnSpc>
                          <a:spcPct val="100000"/>
                        </a:lnSpc>
                        <a:spcBef>
                          <a:spcPct val="20000"/>
                        </a:spcBef>
                        <a:spcAft>
                          <a:spcPct val="0"/>
                        </a:spcAft>
                        <a:buClrTx/>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Construction overhead rate agreement</a:t>
                      </a:r>
                    </a:p>
                  </a:txBody>
                  <a:tcPr/>
                </a:tc>
                <a:tc>
                  <a:txBody>
                    <a:bodyPr/>
                    <a:lstStyle/>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Designing/detailing to specification</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Procuring / Manufacturing</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Delivering</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Conformance</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Interlab QA </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Construction overhead rate agreement</a:t>
                      </a:r>
                    </a:p>
                  </a:txBody>
                  <a:tcPr/>
                </a:tc>
              </a:tr>
              <a:tr h="763041">
                <a:tc>
                  <a:txBody>
                    <a:bodyPr/>
                    <a:lstStyle/>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Installation </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pPr>
                      <a:r>
                        <a:rPr kumimoji="0" lang="en-US" sz="1400" b="0" i="0" u="none" strike="noStrike" cap="none" normalizeH="0" baseline="0" dirty="0" smtClean="0">
                          <a:ln>
                            <a:noFill/>
                          </a:ln>
                          <a:solidFill>
                            <a:schemeClr val="tx1"/>
                          </a:solidFill>
                          <a:effectLst/>
                          <a:latin typeface="Arial" pitchFamily="34" charset="0"/>
                        </a:rPr>
                        <a:t>Testing + Commissioning  &amp; Operation</a:t>
                      </a:r>
                    </a:p>
                  </a:txBody>
                  <a:tcPr/>
                </a:tc>
                <a:tc>
                  <a:txBody>
                    <a:bodyPr/>
                    <a:lstStyle/>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Supporting installation</a:t>
                      </a:r>
                    </a:p>
                    <a:p>
                      <a:pPr marL="487363" marR="0" lvl="1" indent="-285750" algn="l" defTabSz="914400" rtl="0" eaLnBrk="1" fontAlgn="base" latinLnBrk="0" hangingPunct="1">
                        <a:lnSpc>
                          <a:spcPct val="100000"/>
                        </a:lnSpc>
                        <a:spcBef>
                          <a:spcPct val="20000"/>
                        </a:spcBef>
                        <a:spcAft>
                          <a:spcPct val="0"/>
                        </a:spcAft>
                        <a:buClr>
                          <a:schemeClr val="tx1"/>
                        </a:buClr>
                        <a:buSzTx/>
                        <a:buFont typeface="Arial"/>
                        <a:buChar char="•"/>
                        <a:tabLst/>
                        <a:defRPr/>
                      </a:pPr>
                      <a:r>
                        <a:rPr kumimoji="0" lang="en-US" sz="1400" b="0" i="0" u="none" strike="noStrike" cap="none" normalizeH="0" baseline="0" dirty="0" smtClean="0">
                          <a:ln>
                            <a:noFill/>
                          </a:ln>
                          <a:solidFill>
                            <a:schemeClr val="tx1"/>
                          </a:solidFill>
                          <a:effectLst/>
                          <a:latin typeface="Arial" pitchFamily="34" charset="0"/>
                        </a:rPr>
                        <a:t>Supporting commissioning</a:t>
                      </a:r>
                    </a:p>
                  </a:txBody>
                  <a:tcPr/>
                </a:tc>
              </a:tr>
            </a:tbl>
          </a:graphicData>
        </a:graphic>
      </p:graphicFrame>
      <p:sp>
        <p:nvSpPr>
          <p:cNvPr id="9" name="Content Placeholder 4"/>
          <p:cNvSpPr txBox="1">
            <a:spLocks/>
          </p:cNvSpPr>
          <p:nvPr/>
        </p:nvSpPr>
        <p:spPr>
          <a:xfrm>
            <a:off x="457200" y="1182878"/>
            <a:ext cx="8108950" cy="5065522"/>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sz="2100" dirty="0" smtClean="0"/>
              <a:t>Basic Roles and Responsibilities:</a:t>
            </a:r>
            <a:endParaRPr lang="en-US" sz="2100" dirty="0"/>
          </a:p>
        </p:txBody>
      </p:sp>
      <p:sp>
        <p:nvSpPr>
          <p:cNvPr id="3" name="Footer Placeholder 2"/>
          <p:cNvSpPr>
            <a:spLocks noGrp="1"/>
          </p:cNvSpPr>
          <p:nvPr>
            <p:ph type="ftr" sz="quarter" idx="13"/>
          </p:nvPr>
        </p:nvSpPr>
        <p:spPr>
          <a:xfrm>
            <a:off x="445472" y="6477000"/>
            <a:ext cx="4126528" cy="314326"/>
          </a:xfrm>
        </p:spPr>
        <p:txBody>
          <a:bodyPr/>
          <a:lstStyle/>
          <a:p>
            <a:r>
              <a:rPr lang="en-US" dirty="0" smtClean="0"/>
              <a:t>LCLS-II Overview</a:t>
            </a:r>
            <a:endParaRPr lang="en-US" dirty="0"/>
          </a:p>
        </p:txBody>
      </p:sp>
    </p:spTree>
    <p:extLst>
      <p:ext uri="{BB962C8B-B14F-4D97-AF65-F5344CB8AC3E}">
        <p14:creationId xmlns:p14="http://schemas.microsoft.com/office/powerpoint/2010/main" val="35939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Project Collaboration</a:t>
            </a:r>
            <a:endParaRPr lang="en-US" dirty="0"/>
          </a:p>
        </p:txBody>
      </p:sp>
      <p:sp>
        <p:nvSpPr>
          <p:cNvPr id="4" name="Footer Placeholder 3"/>
          <p:cNvSpPr>
            <a:spLocks noGrp="1"/>
          </p:cNvSpPr>
          <p:nvPr>
            <p:ph type="ftr" sz="quarter" idx="13"/>
          </p:nvPr>
        </p:nvSpPr>
        <p:spPr/>
        <p:txBody>
          <a:bodyPr/>
          <a:lstStyle/>
          <a:p>
            <a:r>
              <a:rPr lang="en-US" smtClean="0"/>
              <a:t>DOE  September 3, 2013  TeleVideo</a:t>
            </a:r>
            <a:endParaRPr lang="en-US" dirty="0"/>
          </a:p>
        </p:txBody>
      </p:sp>
      <p:sp>
        <p:nvSpPr>
          <p:cNvPr id="5" name="Content Placeholder 4"/>
          <p:cNvSpPr>
            <a:spLocks noGrp="1"/>
          </p:cNvSpPr>
          <p:nvPr>
            <p:ph sz="quarter" idx="14"/>
          </p:nvPr>
        </p:nvSpPr>
        <p:spPr/>
        <p:txBody>
          <a:bodyPr/>
          <a:lstStyle/>
          <a:p>
            <a:pPr marL="342900" indent="-342900">
              <a:buFont typeface="Arial" pitchFamily="34" charset="0"/>
              <a:buChar char="•"/>
            </a:pPr>
            <a:r>
              <a:rPr lang="en-US" dirty="0" smtClean="0"/>
              <a:t>The Project (SLAC, partner labs and all) must function as a SINGLE organization with a SINGLE set of priorities</a:t>
            </a:r>
          </a:p>
          <a:p>
            <a:pPr marL="800100" lvl="1" indent="-342900"/>
            <a:r>
              <a:rPr lang="en-US" dirty="0" smtClean="0"/>
              <a:t>The Project must face and resolve challenges to the success of the project in all areas (cost/schedule/technical)</a:t>
            </a:r>
          </a:p>
          <a:p>
            <a:pPr marL="800100" lvl="1" indent="-342900"/>
            <a:r>
              <a:rPr lang="en-US" dirty="0" smtClean="0"/>
              <a:t>This requires commitment to the Project’s goals at SLAC and  at partner labs</a:t>
            </a:r>
          </a:p>
          <a:p>
            <a:pPr marL="800100" lvl="1" indent="-342900"/>
            <a:r>
              <a:rPr lang="en-US" dirty="0" smtClean="0"/>
              <a:t>This requires the collaborating labs have confidence that the burden of solving problems is shared fairly</a:t>
            </a:r>
          </a:p>
          <a:p>
            <a:pPr marL="800100" lvl="1" indent="-342900"/>
            <a:r>
              <a:rPr lang="en-US" dirty="0" smtClean="0"/>
              <a:t>This requires that each of the collaborating labs accept responsibility for achieving best all-around performance through good management, planning and execution</a:t>
            </a:r>
            <a:endParaRPr lang="en-US" dirty="0"/>
          </a:p>
        </p:txBody>
      </p:sp>
    </p:spTree>
    <p:extLst>
      <p:ext uri="{BB962C8B-B14F-4D97-AF65-F5344CB8AC3E}">
        <p14:creationId xmlns:p14="http://schemas.microsoft.com/office/powerpoint/2010/main" val="566801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Project Collaboration</a:t>
            </a:r>
            <a:endParaRPr lang="en-US" dirty="0"/>
          </a:p>
        </p:txBody>
      </p:sp>
      <p:sp>
        <p:nvSpPr>
          <p:cNvPr id="5" name="Content Placeholder 4"/>
          <p:cNvSpPr>
            <a:spLocks noGrp="1"/>
          </p:cNvSpPr>
          <p:nvPr>
            <p:ph sz="quarter" idx="14"/>
          </p:nvPr>
        </p:nvSpPr>
        <p:spPr/>
        <p:txBody>
          <a:bodyPr>
            <a:normAutofit lnSpcReduction="10000"/>
          </a:bodyPr>
          <a:lstStyle/>
          <a:p>
            <a:r>
              <a:rPr lang="en-US" dirty="0" smtClean="0"/>
              <a:t>Technical teams discuss and agree to (if possible):</a:t>
            </a:r>
          </a:p>
          <a:p>
            <a:pPr marL="342900" indent="-342900">
              <a:buFont typeface="Arial"/>
              <a:buChar char="•"/>
            </a:pPr>
            <a:r>
              <a:rPr lang="en-US" dirty="0" smtClean="0"/>
              <a:t>PM/PLM software packages</a:t>
            </a:r>
          </a:p>
          <a:p>
            <a:pPr marL="342900" indent="-342900">
              <a:buFont typeface="Arial"/>
              <a:buChar char="•"/>
            </a:pPr>
            <a:r>
              <a:rPr lang="en-US" dirty="0" smtClean="0"/>
              <a:t>Procurement database</a:t>
            </a:r>
          </a:p>
          <a:p>
            <a:pPr marL="342900" indent="-342900">
              <a:buFont typeface="Arial"/>
              <a:buChar char="•"/>
            </a:pPr>
            <a:r>
              <a:rPr lang="en-US" dirty="0" smtClean="0"/>
              <a:t>Staffing profiles, org charts, time sheet verification etc</a:t>
            </a:r>
          </a:p>
          <a:p>
            <a:endParaRPr lang="en-US" dirty="0" smtClean="0"/>
          </a:p>
          <a:p>
            <a:r>
              <a:rPr lang="en-US" dirty="0" smtClean="0"/>
              <a:t>Lab Senior Management discuss and agree to: </a:t>
            </a:r>
          </a:p>
          <a:p>
            <a:pPr marL="342900" indent="-342900">
              <a:buFont typeface="Arial" pitchFamily="34" charset="0"/>
              <a:buChar char="•"/>
            </a:pPr>
            <a:r>
              <a:rPr lang="en-US" dirty="0" smtClean="0"/>
              <a:t>High Level time line</a:t>
            </a:r>
          </a:p>
          <a:p>
            <a:pPr marL="342900" indent="-342900">
              <a:buFont typeface="Arial" pitchFamily="34" charset="0"/>
              <a:buChar char="•"/>
            </a:pPr>
            <a:r>
              <a:rPr lang="en-US" dirty="0" smtClean="0"/>
              <a:t>Establishment of Lab Directors council</a:t>
            </a:r>
          </a:p>
          <a:p>
            <a:pPr marL="342900" indent="-342900">
              <a:buFont typeface="Arial" pitchFamily="34" charset="0"/>
              <a:buChar char="•"/>
            </a:pPr>
            <a:r>
              <a:rPr lang="en-US" dirty="0" smtClean="0"/>
              <a:t>Roles and responsibilities between partner labs </a:t>
            </a:r>
          </a:p>
          <a:p>
            <a:pPr marL="342900" indent="-342900">
              <a:buFont typeface="Arial" pitchFamily="34" charset="0"/>
              <a:buChar char="•"/>
            </a:pPr>
            <a:r>
              <a:rPr lang="en-US" dirty="0" smtClean="0"/>
              <a:t>Construction </a:t>
            </a:r>
            <a:r>
              <a:rPr lang="en-US" dirty="0"/>
              <a:t>overhead rates </a:t>
            </a:r>
            <a:endParaRPr lang="en-US" dirty="0" smtClean="0"/>
          </a:p>
          <a:p>
            <a:pPr marL="342900" indent="-342900">
              <a:buFont typeface="Arial" pitchFamily="34" charset="0"/>
              <a:buChar char="•"/>
            </a:pPr>
            <a:r>
              <a:rPr lang="en-US" dirty="0" smtClean="0"/>
              <a:t>Senior team leaders in each lab</a:t>
            </a:r>
            <a:endParaRPr lang="en-US" dirty="0"/>
          </a:p>
          <a:p>
            <a:endParaRPr lang="en-US" dirty="0"/>
          </a:p>
        </p:txBody>
      </p:sp>
    </p:spTree>
    <p:extLst>
      <p:ext uri="{BB962C8B-B14F-4D97-AF65-F5344CB8AC3E}">
        <p14:creationId xmlns:p14="http://schemas.microsoft.com/office/powerpoint/2010/main" val="304282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2"/>
                </a:solidFill>
              </a:rPr>
              <a:t>LCLS-II</a:t>
            </a:r>
            <a:br>
              <a:rPr lang="en-US" dirty="0" smtClean="0">
                <a:solidFill>
                  <a:schemeClr val="bg2"/>
                </a:solidFill>
              </a:rPr>
            </a:br>
            <a:r>
              <a:rPr lang="en-US" sz="2800" b="0" i="1" dirty="0" smtClean="0">
                <a:solidFill>
                  <a:schemeClr val="bg2"/>
                </a:solidFill>
              </a:rPr>
              <a:t>Project Plan and Scope Overview</a:t>
            </a:r>
            <a:endParaRPr lang="en-US" sz="2800" b="0" i="1" dirty="0">
              <a:solidFill>
                <a:schemeClr val="bg2"/>
              </a:solidFill>
              <a:latin typeface="Times New Roman"/>
              <a:cs typeface="Times New Roman"/>
            </a:endParaRPr>
          </a:p>
        </p:txBody>
      </p:sp>
      <p:sp>
        <p:nvSpPr>
          <p:cNvPr id="3" name="Subtitle 2"/>
          <p:cNvSpPr>
            <a:spLocks noGrp="1"/>
          </p:cNvSpPr>
          <p:nvPr>
            <p:ph type="subTitle" idx="1"/>
          </p:nvPr>
        </p:nvSpPr>
        <p:spPr>
          <a:xfrm>
            <a:off x="3810000" y="3276600"/>
            <a:ext cx="7989887" cy="2187702"/>
          </a:xfrm>
        </p:spPr>
        <p:txBody>
          <a:bodyPr/>
          <a:lstStyle/>
          <a:p>
            <a:r>
              <a:rPr lang="en-US" smtClean="0"/>
              <a:t>13 </a:t>
            </a:r>
            <a:r>
              <a:rPr lang="en-US" dirty="0" smtClean="0"/>
              <a:t>September 2013</a:t>
            </a:r>
            <a:endParaRPr lang="en-US" dirty="0"/>
          </a:p>
        </p:txBody>
      </p:sp>
    </p:spTree>
    <p:extLst>
      <p:ext uri="{BB962C8B-B14F-4D97-AF65-F5344CB8AC3E}">
        <p14:creationId xmlns:p14="http://schemas.microsoft.com/office/powerpoint/2010/main" val="2967208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4" name="Footer Placeholder 3"/>
          <p:cNvSpPr>
            <a:spLocks noGrp="1"/>
          </p:cNvSpPr>
          <p:nvPr>
            <p:ph type="ftr" sz="quarter" idx="13"/>
          </p:nvPr>
        </p:nvSpPr>
        <p:spPr/>
        <p:txBody>
          <a:bodyPr/>
          <a:lstStyle/>
          <a:p>
            <a:r>
              <a:rPr lang="en-US" smtClean="0"/>
              <a:t>DOE  September 3, 2013  TeleVideo</a:t>
            </a:r>
            <a:endParaRPr lang="en-US" dirty="0"/>
          </a:p>
        </p:txBody>
      </p:sp>
      <p:sp>
        <p:nvSpPr>
          <p:cNvPr id="6" name="Title 2"/>
          <p:cNvSpPr>
            <a:spLocks noGrp="1"/>
          </p:cNvSpPr>
          <p:nvPr>
            <p:ph type="title"/>
          </p:nvPr>
        </p:nvSpPr>
        <p:spPr>
          <a:xfrm>
            <a:off x="451822" y="129091"/>
            <a:ext cx="8103570" cy="753033"/>
          </a:xfrm>
        </p:spPr>
        <p:txBody>
          <a:bodyPr/>
          <a:lstStyle/>
          <a:p>
            <a:r>
              <a:rPr lang="en-US" dirty="0" smtClean="0"/>
              <a:t>Summary </a:t>
            </a:r>
            <a:endParaRPr lang="en-US" dirty="0"/>
          </a:p>
        </p:txBody>
      </p:sp>
      <p:sp>
        <p:nvSpPr>
          <p:cNvPr id="7" name="Content Placeholder 4"/>
          <p:cNvSpPr>
            <a:spLocks noGrp="1"/>
          </p:cNvSpPr>
          <p:nvPr>
            <p:ph sz="quarter" idx="14"/>
          </p:nvPr>
        </p:nvSpPr>
        <p:spPr>
          <a:xfrm>
            <a:off x="457200" y="1243584"/>
            <a:ext cx="8108950" cy="5065522"/>
          </a:xfrm>
        </p:spPr>
        <p:txBody>
          <a:bodyPr/>
          <a:lstStyle/>
          <a:p>
            <a:pPr marL="342900" indent="-342900">
              <a:buFont typeface="Arial"/>
              <a:buChar char="•"/>
            </a:pPr>
            <a:r>
              <a:rPr lang="en-US" dirty="0" smtClean="0"/>
              <a:t>Envisioned facility fulfills all BESAC Light source subcommittee recommendations</a:t>
            </a:r>
          </a:p>
          <a:p>
            <a:pPr marL="342900" indent="-342900">
              <a:buFont typeface="Arial"/>
              <a:buChar char="•"/>
            </a:pPr>
            <a:r>
              <a:rPr lang="en-US" dirty="0" smtClean="0"/>
              <a:t>New Scientific Capabilities</a:t>
            </a:r>
          </a:p>
          <a:p>
            <a:pPr marL="342900" indent="-342900">
              <a:buFont typeface="Arial"/>
              <a:buChar char="•"/>
            </a:pPr>
            <a:r>
              <a:rPr lang="en-US" dirty="0" smtClean="0"/>
              <a:t>Leverages Existing SLAC infrastructure </a:t>
            </a:r>
          </a:p>
          <a:p>
            <a:pPr marL="342900" indent="-342900">
              <a:buFont typeface="Arial"/>
              <a:buChar char="•"/>
            </a:pPr>
            <a:r>
              <a:rPr lang="en-US" dirty="0" smtClean="0"/>
              <a:t>Partner laboratories </a:t>
            </a:r>
            <a:endParaRPr lang="en-US" dirty="0"/>
          </a:p>
        </p:txBody>
      </p:sp>
    </p:spTree>
    <p:extLst>
      <p:ext uri="{BB962C8B-B14F-4D97-AF65-F5344CB8AC3E}">
        <p14:creationId xmlns:p14="http://schemas.microsoft.com/office/powerpoint/2010/main" val="3615814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sz="quarter" idx="14"/>
          </p:nvPr>
        </p:nvSpPr>
        <p:spPr/>
        <p:txBody>
          <a:bodyPr/>
          <a:lstStyle/>
          <a:p>
            <a:pPr marL="342900" indent="-342900">
              <a:buFont typeface="Arial"/>
              <a:buChar char="•"/>
            </a:pPr>
            <a:endParaRPr lang="en-US" dirty="0"/>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162061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46D7A3A9-117E-4EF5-82A3-3CC7D0AB76B5}" type="slidenum">
              <a:rPr lang="en-US" smtClean="0"/>
              <a:pPr/>
              <a:t>22</a:t>
            </a:fld>
            <a:endParaRPr lang="en-US" dirty="0"/>
          </a:p>
        </p:txBody>
      </p:sp>
      <p:sp>
        <p:nvSpPr>
          <p:cNvPr id="3" name="Title 2"/>
          <p:cNvSpPr>
            <a:spLocks noGrp="1"/>
          </p:cNvSpPr>
          <p:nvPr>
            <p:ph type="title"/>
          </p:nvPr>
        </p:nvSpPr>
        <p:spPr/>
        <p:txBody>
          <a:bodyPr/>
          <a:lstStyle/>
          <a:p>
            <a:r>
              <a:rPr lang="en-US" dirty="0" smtClean="0"/>
              <a:t>Back-Up</a:t>
            </a:r>
            <a:endParaRPr lang="en-US" dirty="0"/>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3941264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Outline </a:t>
            </a:r>
            <a:endParaRPr lang="en-US" dirty="0"/>
          </a:p>
        </p:txBody>
      </p:sp>
      <p:sp>
        <p:nvSpPr>
          <p:cNvPr id="5" name="Content Placeholder 4"/>
          <p:cNvSpPr>
            <a:spLocks noGrp="1"/>
          </p:cNvSpPr>
          <p:nvPr>
            <p:ph sz="quarter" idx="14"/>
          </p:nvPr>
        </p:nvSpPr>
        <p:spPr>
          <a:xfrm>
            <a:off x="274482" y="1335278"/>
            <a:ext cx="8610600" cy="5065522"/>
          </a:xfrm>
        </p:spPr>
        <p:txBody>
          <a:bodyPr>
            <a:normAutofit/>
          </a:bodyPr>
          <a:lstStyle/>
          <a:p>
            <a:pPr marL="342900" indent="-342900">
              <a:spcAft>
                <a:spcPts val="0"/>
              </a:spcAft>
              <a:buFont typeface="Arial"/>
              <a:buChar char="•"/>
            </a:pPr>
            <a:r>
              <a:rPr lang="en-US" dirty="0" smtClean="0">
                <a:latin typeface="+mj-lt"/>
                <a:ea typeface="Calibri"/>
                <a:cs typeface="Times New Roman"/>
              </a:rPr>
              <a:t>LCLS-II Background</a:t>
            </a:r>
          </a:p>
          <a:p>
            <a:pPr marL="342900" indent="-342900">
              <a:spcAft>
                <a:spcPts val="0"/>
              </a:spcAft>
              <a:buFont typeface="Arial"/>
              <a:buChar char="•"/>
            </a:pPr>
            <a:r>
              <a:rPr lang="en-US" dirty="0" smtClean="0">
                <a:latin typeface="+mj-lt"/>
                <a:ea typeface="Calibri"/>
                <a:cs typeface="Times New Roman"/>
              </a:rPr>
              <a:t>BESAC Recommendations</a:t>
            </a:r>
          </a:p>
          <a:p>
            <a:pPr marL="342900" indent="-342900">
              <a:spcAft>
                <a:spcPts val="0"/>
              </a:spcAft>
              <a:buFont typeface="Arial"/>
              <a:buChar char="•"/>
            </a:pPr>
            <a:r>
              <a:rPr lang="en-US" dirty="0" smtClean="0">
                <a:latin typeface="+mj-lt"/>
                <a:ea typeface="Calibri"/>
                <a:cs typeface="Times New Roman"/>
              </a:rPr>
              <a:t>LCLS-II Project Definition</a:t>
            </a:r>
          </a:p>
          <a:p>
            <a:pPr marL="342900" indent="-342900">
              <a:spcAft>
                <a:spcPts val="0"/>
              </a:spcAft>
              <a:buFont typeface="Arial"/>
              <a:buChar char="•"/>
            </a:pPr>
            <a:r>
              <a:rPr lang="en-US" dirty="0" smtClean="0">
                <a:latin typeface="+mj-lt"/>
                <a:ea typeface="Calibri"/>
                <a:cs typeface="Times New Roman"/>
              </a:rPr>
              <a:t>Operating Parameters and Source Considerations</a:t>
            </a:r>
          </a:p>
          <a:p>
            <a:pPr marL="342900" indent="-342900">
              <a:spcAft>
                <a:spcPts val="0"/>
              </a:spcAft>
              <a:buFont typeface="Arial"/>
              <a:buChar char="•"/>
            </a:pPr>
            <a:r>
              <a:rPr lang="en-US" dirty="0" smtClean="0">
                <a:latin typeface="+mj-lt"/>
                <a:ea typeface="Calibri"/>
                <a:cs typeface="Times New Roman"/>
              </a:rPr>
              <a:t>Project Timetable</a:t>
            </a:r>
          </a:p>
          <a:p>
            <a:pPr marL="342900" indent="-342900">
              <a:spcAft>
                <a:spcPts val="0"/>
              </a:spcAft>
              <a:buFont typeface="Arial"/>
              <a:buChar char="•"/>
            </a:pPr>
            <a:r>
              <a:rPr lang="en-US" dirty="0" smtClean="0">
                <a:latin typeface="+mj-lt"/>
                <a:ea typeface="Calibri"/>
                <a:cs typeface="Times New Roman"/>
              </a:rPr>
              <a:t>Partner Laboratory Integration     </a:t>
            </a:r>
            <a:endParaRPr lang="en-US" dirty="0">
              <a:effectLst/>
              <a:latin typeface="+mj-lt"/>
              <a:ea typeface="Calibri"/>
              <a:cs typeface="Times New Roman"/>
            </a:endParaRPr>
          </a:p>
        </p:txBody>
      </p:sp>
      <p:sp>
        <p:nvSpPr>
          <p:cNvPr id="4" name="Footer Placeholder 3"/>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243955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a:xfrm>
            <a:off x="8134065" y="6318251"/>
            <a:ext cx="751017" cy="539750"/>
          </a:xfrm>
        </p:spPr>
        <p:txBody>
          <a:bodyPr/>
          <a:lstStyle/>
          <a:p>
            <a:r>
              <a:rPr lang="en-US" dirty="0" smtClean="0">
                <a:solidFill>
                  <a:srgbClr val="000000"/>
                </a:solidFill>
              </a:rPr>
              <a:t>Slide </a:t>
            </a:r>
            <a:fld id="{3E7A4E9B-2031-4DBF-812F-831F0F1B80DA}" type="slidenum">
              <a:rPr lang="en-US" smtClean="0">
                <a:solidFill>
                  <a:srgbClr val="000000"/>
                </a:solidFill>
              </a:rPr>
              <a:pPr/>
              <a:t>4</a:t>
            </a:fld>
            <a:endParaRPr lang="en-US" dirty="0">
              <a:solidFill>
                <a:srgbClr val="000000"/>
              </a:solidFill>
            </a:endParaRPr>
          </a:p>
        </p:txBody>
      </p:sp>
      <p:sp>
        <p:nvSpPr>
          <p:cNvPr id="2" name="Title 1"/>
          <p:cNvSpPr>
            <a:spLocks noGrp="1"/>
          </p:cNvSpPr>
          <p:nvPr>
            <p:ph type="title"/>
          </p:nvPr>
        </p:nvSpPr>
        <p:spPr/>
        <p:txBody>
          <a:bodyPr/>
          <a:lstStyle/>
          <a:p>
            <a:pPr algn="l"/>
            <a:r>
              <a:rPr lang="en-US" b="1" dirty="0" smtClean="0">
                <a:solidFill>
                  <a:srgbClr val="C00000"/>
                </a:solidFill>
              </a:rPr>
              <a:t>LCLS II Scope of Work</a:t>
            </a:r>
            <a:endParaRPr lang="en-US" b="1" dirty="0">
              <a:solidFill>
                <a:srgbClr val="C00000"/>
              </a:solidFill>
            </a:endParaRPr>
          </a:p>
        </p:txBody>
      </p:sp>
      <p:sp>
        <p:nvSpPr>
          <p:cNvPr id="3" name="Content Placeholder 2"/>
          <p:cNvSpPr>
            <a:spLocks noGrp="1"/>
          </p:cNvSpPr>
          <p:nvPr>
            <p:ph idx="4294967295"/>
          </p:nvPr>
        </p:nvSpPr>
        <p:spPr>
          <a:xfrm>
            <a:off x="533400" y="1160463"/>
            <a:ext cx="8610600" cy="5157787"/>
          </a:xfrm>
        </p:spPr>
        <p:txBody>
          <a:bodyPr/>
          <a:lstStyle/>
          <a:p>
            <a:pPr marL="0" indent="0">
              <a:buNone/>
            </a:pPr>
            <a:endParaRPr lang="en-US" dirty="0" smtClean="0"/>
          </a:p>
          <a:p>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573"/>
          <a:stretch/>
        </p:blipFill>
        <p:spPr bwMode="auto">
          <a:xfrm>
            <a:off x="432710" y="1680936"/>
            <a:ext cx="6752006" cy="463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43200" y="1418858"/>
            <a:ext cx="3865209" cy="1631216"/>
          </a:xfrm>
          <a:prstGeom prst="rect">
            <a:avLst/>
          </a:prstGeom>
          <a:solidFill>
            <a:schemeClr val="bg1">
              <a:lumMod val="95000"/>
            </a:schemeClr>
          </a:solidFill>
          <a:ln w="12700" cmpd="sng">
            <a:solidFill>
              <a:schemeClr val="tx1"/>
            </a:solidFill>
          </a:ln>
        </p:spPr>
        <p:txBody>
          <a:bodyPr wrap="square" rtlCol="0">
            <a:spAutoFit/>
          </a:bodyPr>
          <a:lstStyle/>
          <a:p>
            <a:pPr marL="285750" indent="-285750">
              <a:buFont typeface="Wingdings" charset="2"/>
              <a:buChar char="Ø"/>
            </a:pPr>
            <a:r>
              <a:rPr lang="en-US" sz="2000" dirty="0" smtClean="0"/>
              <a:t>Injector at sector 10 (120Hz)</a:t>
            </a:r>
          </a:p>
          <a:p>
            <a:pPr marL="285750" indent="-285750">
              <a:buFont typeface="Wingdings" charset="2"/>
              <a:buChar char="Ø"/>
            </a:pPr>
            <a:r>
              <a:rPr lang="en-US" sz="2000" dirty="0" smtClean="0"/>
              <a:t>Two variable gap undulators</a:t>
            </a:r>
          </a:p>
          <a:p>
            <a:pPr marL="285750" indent="-285750">
              <a:buFont typeface="Wingdings" charset="2"/>
              <a:buChar char="Ø"/>
            </a:pPr>
            <a:r>
              <a:rPr lang="en-US" sz="2000" dirty="0" smtClean="0"/>
              <a:t>Soft x-ray instrument </a:t>
            </a:r>
          </a:p>
          <a:p>
            <a:pPr marL="285750" indent="-285750">
              <a:buFont typeface="Wingdings" charset="2"/>
              <a:buChar char="Ø"/>
            </a:pPr>
            <a:r>
              <a:rPr lang="en-US" sz="2000" dirty="0" smtClean="0"/>
              <a:t>302 m undulator tunnel</a:t>
            </a:r>
          </a:p>
          <a:p>
            <a:pPr marL="285750" indent="-285750">
              <a:buFont typeface="Wingdings" charset="2"/>
              <a:buChar char="Ø"/>
            </a:pPr>
            <a:r>
              <a:rPr lang="en-US" sz="2000" dirty="0" smtClean="0"/>
              <a:t>94mx15m experiment hall</a:t>
            </a:r>
            <a:endParaRPr lang="en-US" sz="2000" dirty="0"/>
          </a:p>
        </p:txBody>
      </p:sp>
      <p:sp>
        <p:nvSpPr>
          <p:cNvPr id="14" name="Footer Placeholder 3"/>
          <p:cNvSpPr>
            <a:spLocks noGrp="1"/>
          </p:cNvSpPr>
          <p:nvPr>
            <p:ph type="ftr" sz="quarter" idx="13"/>
          </p:nvPr>
        </p:nvSpPr>
        <p:spPr>
          <a:xfrm>
            <a:off x="445472" y="6400800"/>
            <a:ext cx="4126528" cy="314326"/>
          </a:xfrm>
        </p:spPr>
        <p:txBody>
          <a:bodyPr/>
          <a:lstStyle/>
          <a:p>
            <a:r>
              <a:rPr lang="en-US" dirty="0" smtClean="0"/>
              <a:t>LCLS-II Overview</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083538463"/>
              </p:ext>
            </p:extLst>
          </p:nvPr>
        </p:nvGraphicFramePr>
        <p:xfrm>
          <a:off x="6835553" y="1417927"/>
          <a:ext cx="2077882" cy="3048003"/>
        </p:xfrm>
        <a:graphic>
          <a:graphicData uri="http://schemas.openxmlformats.org/drawingml/2006/table">
            <a:tbl>
              <a:tblPr firstRow="1" bandRow="1">
                <a:tableStyleId>{793D81CF-94F2-401A-BA57-92F5A7B2D0C5}</a:tableStyleId>
              </a:tblPr>
              <a:tblGrid>
                <a:gridCol w="1038941"/>
                <a:gridCol w="1038941"/>
              </a:tblGrid>
              <a:tr h="435429">
                <a:tc gridSpan="2">
                  <a:txBody>
                    <a:bodyPr/>
                    <a:lstStyle/>
                    <a:p>
                      <a:pPr algn="ctr"/>
                      <a:r>
                        <a:rPr lang="en-US" dirty="0" smtClean="0"/>
                        <a:t>Schedule</a:t>
                      </a:r>
                      <a:endParaRPr lang="en-US" dirty="0"/>
                    </a:p>
                  </a:txBody>
                  <a:tcPr/>
                </a:tc>
                <a:tc hMerge="1">
                  <a:txBody>
                    <a:bodyPr/>
                    <a:lstStyle/>
                    <a:p>
                      <a:endParaRPr lang="en-US" dirty="0"/>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4/2010</a:t>
                      </a:r>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10/2011</a:t>
                      </a:r>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CD-3a</a:t>
                      </a:r>
                      <a:endParaRPr lang="en-US" b="1" dirty="0" smtClean="0"/>
                    </a:p>
                  </a:txBody>
                  <a:tcPr/>
                </a:tc>
                <a:tc>
                  <a:txBody>
                    <a:bodyPr/>
                    <a:lstStyle/>
                    <a:p>
                      <a:r>
                        <a:rPr lang="en-US" dirty="0" smtClean="0"/>
                        <a:t>3/2012</a:t>
                      </a:r>
                      <a:endParaRPr lang="en-US" dirty="0"/>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2012*</a:t>
                      </a:r>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CD-3b</a:t>
                      </a:r>
                      <a:endParaRPr lang="en-US" b="1" dirty="0" smtClean="0"/>
                    </a:p>
                  </a:txBody>
                  <a:tcPr/>
                </a:tc>
                <a:tc>
                  <a:txBody>
                    <a:bodyPr/>
                    <a:lstStyle/>
                    <a:p>
                      <a:r>
                        <a:rPr lang="en-US" dirty="0" smtClean="0"/>
                        <a:t>2014</a:t>
                      </a:r>
                      <a:endParaRPr lang="en-US" dirty="0"/>
                    </a:p>
                  </a:txBody>
                  <a:tcPr/>
                </a:tc>
              </a:tr>
              <a:tr h="435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2019</a:t>
                      </a:r>
                    </a:p>
                  </a:txBody>
                  <a:tcPr/>
                </a:tc>
              </a:tr>
            </a:tbl>
          </a:graphicData>
        </a:graphic>
      </p:graphicFrame>
      <p:sp>
        <p:nvSpPr>
          <p:cNvPr id="9" name="TextBox 8"/>
          <p:cNvSpPr txBox="1"/>
          <p:nvPr/>
        </p:nvSpPr>
        <p:spPr>
          <a:xfrm>
            <a:off x="6400799" y="4572000"/>
            <a:ext cx="2725971" cy="1231106"/>
          </a:xfrm>
          <a:prstGeom prst="rect">
            <a:avLst/>
          </a:prstGeom>
          <a:solidFill>
            <a:schemeClr val="bg1">
              <a:lumMod val="95000"/>
            </a:schemeClr>
          </a:solidFill>
          <a:ln w="12700" cmpd="sng">
            <a:solidFill>
              <a:schemeClr val="tx1"/>
            </a:solidFill>
          </a:ln>
        </p:spPr>
        <p:txBody>
          <a:bodyPr wrap="square" rtlCol="0">
            <a:spAutoFit/>
          </a:bodyPr>
          <a:lstStyle/>
          <a:p>
            <a:r>
              <a:rPr lang="en-US" sz="2000" dirty="0" smtClean="0"/>
              <a:t>*</a:t>
            </a:r>
            <a:r>
              <a:rPr lang="en-US" dirty="0" smtClean="0"/>
              <a:t>Ready for CD-2 8/2012</a:t>
            </a:r>
            <a:r>
              <a:rPr lang="en-US" dirty="0"/>
              <a:t> </a:t>
            </a:r>
            <a:r>
              <a:rPr lang="en-US" dirty="0" smtClean="0"/>
              <a:t>– Trapped by “no new starts” provision in FY13</a:t>
            </a:r>
          </a:p>
          <a:p>
            <a:r>
              <a:rPr lang="en-US" dirty="0" smtClean="0"/>
              <a:t>Continuing resolution</a:t>
            </a:r>
          </a:p>
        </p:txBody>
      </p:sp>
    </p:spTree>
    <p:extLst>
      <p:ext uri="{BB962C8B-B14F-4D97-AF65-F5344CB8AC3E}">
        <p14:creationId xmlns:p14="http://schemas.microsoft.com/office/powerpoint/2010/main" val="300111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4" name="Title 2"/>
          <p:cNvSpPr>
            <a:spLocks noGrp="1"/>
          </p:cNvSpPr>
          <p:nvPr>
            <p:ph type="title"/>
          </p:nvPr>
        </p:nvSpPr>
        <p:spPr>
          <a:xfrm>
            <a:off x="451822" y="129091"/>
            <a:ext cx="8103570" cy="753033"/>
          </a:xfrm>
        </p:spPr>
        <p:txBody>
          <a:bodyPr/>
          <a:lstStyle/>
          <a:p>
            <a:r>
              <a:rPr lang="en-US" dirty="0" smtClean="0"/>
              <a:t>LCLS-II Key Performance Parameters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17093499"/>
              </p:ext>
            </p:extLst>
          </p:nvPr>
        </p:nvGraphicFramePr>
        <p:xfrm>
          <a:off x="478739" y="1676400"/>
          <a:ext cx="7598460" cy="2343315"/>
        </p:xfrm>
        <a:graphic>
          <a:graphicData uri="http://schemas.openxmlformats.org/drawingml/2006/table">
            <a:tbl>
              <a:tblPr firstRow="1" firstCol="1" bandRow="1">
                <a:tableStyleId>{5C22544A-7EE6-4342-B048-85BDC9FD1C3A}</a:tableStyleId>
              </a:tblPr>
              <a:tblGrid>
                <a:gridCol w="3799230"/>
                <a:gridCol w="3799230"/>
              </a:tblGrid>
              <a:tr h="436153">
                <a:tc>
                  <a:txBody>
                    <a:bodyPr/>
                    <a:lstStyle/>
                    <a:p>
                      <a:pPr marL="91440" marR="0" algn="ctr">
                        <a:spcBef>
                          <a:spcPts val="0"/>
                        </a:spcBef>
                        <a:spcAft>
                          <a:spcPts val="0"/>
                        </a:spcAft>
                        <a:tabLst>
                          <a:tab pos="914400" algn="l"/>
                          <a:tab pos="3943350" algn="l"/>
                        </a:tabLst>
                      </a:pPr>
                      <a:r>
                        <a:rPr lang="en-US" sz="1600" dirty="0">
                          <a:effectLst/>
                        </a:rPr>
                        <a:t>Performance Measure</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914400" algn="l"/>
                          <a:tab pos="3943350" algn="l"/>
                        </a:tabLst>
                      </a:pPr>
                      <a:r>
                        <a:rPr lang="en-US" sz="1600" dirty="0">
                          <a:effectLst/>
                        </a:rPr>
                        <a:t>Objective KPP</a:t>
                      </a:r>
                      <a:endParaRPr lang="en-US" sz="1600" dirty="0">
                        <a:effectLst/>
                        <a:latin typeface="Times New Roman"/>
                        <a:ea typeface="Times New Roman"/>
                      </a:endParaRPr>
                    </a:p>
                  </a:txBody>
                  <a:tcPr marL="68580" marR="68580" marT="0" marB="0" anchor="ctr"/>
                </a:tc>
              </a:tr>
              <a:tr h="453317">
                <a:tc>
                  <a:txBody>
                    <a:bodyPr/>
                    <a:lstStyle/>
                    <a:p>
                      <a:pPr marL="0" marR="0" algn="l">
                        <a:spcBef>
                          <a:spcPts val="0"/>
                        </a:spcBef>
                        <a:spcAft>
                          <a:spcPts val="0"/>
                        </a:spcAft>
                        <a:tabLst>
                          <a:tab pos="914400" algn="l"/>
                          <a:tab pos="3943350" algn="l"/>
                        </a:tabLst>
                      </a:pPr>
                      <a:r>
                        <a:rPr lang="en-US" sz="1600" dirty="0">
                          <a:effectLst/>
                        </a:rPr>
                        <a:t>Electron Beam Energy</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914400" algn="l"/>
                          <a:tab pos="3943350" algn="l"/>
                        </a:tabLst>
                      </a:pPr>
                      <a:r>
                        <a:rPr lang="en-US" sz="1600" b="1" dirty="0">
                          <a:effectLst/>
                        </a:rPr>
                        <a:t>13.5 GeV</a:t>
                      </a:r>
                      <a:endParaRPr lang="en-US" sz="1600" b="1" dirty="0">
                        <a:effectLst/>
                        <a:latin typeface="Times New Roman"/>
                        <a:ea typeface="Times New Roman"/>
                      </a:endParaRPr>
                    </a:p>
                  </a:txBody>
                  <a:tcPr marL="68580" marR="68580" marT="0" marB="0" anchor="ctr"/>
                </a:tc>
              </a:tr>
              <a:tr h="436153">
                <a:tc>
                  <a:txBody>
                    <a:bodyPr/>
                    <a:lstStyle/>
                    <a:p>
                      <a:pPr marL="0" marR="0" algn="l">
                        <a:spcBef>
                          <a:spcPts val="0"/>
                        </a:spcBef>
                        <a:spcAft>
                          <a:spcPts val="0"/>
                        </a:spcAft>
                        <a:tabLst>
                          <a:tab pos="914400" algn="l"/>
                          <a:tab pos="3943350" algn="l"/>
                        </a:tabLst>
                      </a:pPr>
                      <a:r>
                        <a:rPr lang="en-US" sz="1600" dirty="0">
                          <a:effectLst/>
                        </a:rPr>
                        <a:t>Photon Beam Tuning Range</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914400" algn="l"/>
                          <a:tab pos="3943350" algn="l"/>
                        </a:tabLst>
                      </a:pPr>
                      <a:r>
                        <a:rPr lang="en-US" sz="1600" b="1" dirty="0">
                          <a:solidFill>
                            <a:schemeClr val="tx1"/>
                          </a:solidFill>
                          <a:effectLst/>
                        </a:rPr>
                        <a:t>250-13,000 e</a:t>
                      </a:r>
                      <a:r>
                        <a:rPr lang="en-US" sz="1600" b="1" dirty="0">
                          <a:effectLst/>
                        </a:rPr>
                        <a:t>V</a:t>
                      </a:r>
                      <a:endParaRPr lang="en-US" sz="1600" b="1" dirty="0">
                        <a:effectLst/>
                        <a:latin typeface="Times New Roman"/>
                        <a:ea typeface="Times New Roman"/>
                      </a:endParaRPr>
                    </a:p>
                  </a:txBody>
                  <a:tcPr marL="68580" marR="68580" marT="0" marB="0" anchor="ctr"/>
                </a:tc>
              </a:tr>
              <a:tr h="581539">
                <a:tc>
                  <a:txBody>
                    <a:bodyPr/>
                    <a:lstStyle/>
                    <a:p>
                      <a:pPr marL="0" marR="0" algn="l">
                        <a:spcBef>
                          <a:spcPts val="0"/>
                        </a:spcBef>
                        <a:spcAft>
                          <a:spcPts val="0"/>
                        </a:spcAft>
                        <a:tabLst>
                          <a:tab pos="914400" algn="l"/>
                          <a:tab pos="3943350" algn="l"/>
                        </a:tabLst>
                      </a:pPr>
                      <a:r>
                        <a:rPr lang="en-US" sz="1600" dirty="0">
                          <a:effectLst/>
                        </a:rPr>
                        <a:t>Additional Space for Instruments</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914400" algn="l"/>
                          <a:tab pos="3943350" algn="l"/>
                        </a:tabLst>
                      </a:pPr>
                      <a:r>
                        <a:rPr lang="en-US" sz="1600" b="1" dirty="0">
                          <a:effectLst/>
                        </a:rPr>
                        <a:t>Space for </a:t>
                      </a:r>
                      <a:r>
                        <a:rPr lang="en-US" sz="1600" b="1" dirty="0" smtClean="0">
                          <a:effectLst/>
                        </a:rPr>
                        <a:t>6 </a:t>
                      </a:r>
                      <a:r>
                        <a:rPr lang="en-US" sz="1600" b="1" dirty="0">
                          <a:effectLst/>
                        </a:rPr>
                        <a:t>Experiment Stations</a:t>
                      </a:r>
                      <a:endParaRPr lang="en-US" sz="1600" b="1" dirty="0">
                        <a:effectLst/>
                        <a:latin typeface="Times New Roman"/>
                        <a:ea typeface="Times New Roman"/>
                      </a:endParaRPr>
                    </a:p>
                  </a:txBody>
                  <a:tcPr marL="68580" marR="68580" marT="0" marB="0" anchor="ctr"/>
                </a:tc>
              </a:tr>
              <a:tr h="436153">
                <a:tc>
                  <a:txBody>
                    <a:bodyPr/>
                    <a:lstStyle/>
                    <a:p>
                      <a:pPr marL="0" marR="0" algn="l">
                        <a:spcBef>
                          <a:spcPts val="0"/>
                        </a:spcBef>
                        <a:spcAft>
                          <a:spcPts val="0"/>
                        </a:spcAft>
                        <a:tabLst>
                          <a:tab pos="914400" algn="l"/>
                          <a:tab pos="3943350" algn="l"/>
                        </a:tabLst>
                      </a:pPr>
                      <a:r>
                        <a:rPr lang="en-US" sz="1600" dirty="0">
                          <a:effectLst/>
                        </a:rPr>
                        <a:t>Facilities Gross Square Feet</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914400" algn="l"/>
                          <a:tab pos="3943350" algn="l"/>
                        </a:tabLst>
                      </a:pPr>
                      <a:r>
                        <a:rPr lang="en-US" sz="1600" b="1" dirty="0" smtClean="0">
                          <a:effectLst/>
                        </a:rPr>
                        <a:t>~90,000 </a:t>
                      </a:r>
                      <a:r>
                        <a:rPr lang="en-US" sz="1600" b="1" dirty="0">
                          <a:effectLst/>
                        </a:rPr>
                        <a:t>GSF</a:t>
                      </a:r>
                      <a:endParaRPr lang="en-US" sz="1600" b="1" dirty="0">
                        <a:effectLst/>
                        <a:latin typeface="Times New Roman"/>
                        <a:ea typeface="Times New Roman"/>
                      </a:endParaRPr>
                    </a:p>
                  </a:txBody>
                  <a:tcPr marL="68580" marR="68580" marT="0" marB="0" anchor="ctr"/>
                </a:tc>
              </a:tr>
            </a:tbl>
          </a:graphicData>
        </a:graphic>
      </p:graphicFrame>
      <p:sp>
        <p:nvSpPr>
          <p:cNvPr id="6" name="Footer Placeholder 3"/>
          <p:cNvSpPr>
            <a:spLocks noGrp="1"/>
          </p:cNvSpPr>
          <p:nvPr>
            <p:ph type="ftr" sz="quarter" idx="13"/>
          </p:nvPr>
        </p:nvSpPr>
        <p:spPr>
          <a:xfrm>
            <a:off x="445472" y="6400800"/>
            <a:ext cx="4126528" cy="314326"/>
          </a:xfrm>
        </p:spPr>
        <p:txBody>
          <a:bodyPr/>
          <a:lstStyle/>
          <a:p>
            <a:r>
              <a:rPr lang="en-US" dirty="0" smtClean="0"/>
              <a:t>LCLS-II Overview</a:t>
            </a:r>
            <a:endParaRPr lang="en-US" dirty="0"/>
          </a:p>
        </p:txBody>
      </p:sp>
      <p:sp>
        <p:nvSpPr>
          <p:cNvPr id="3" name="TextBox 2"/>
          <p:cNvSpPr txBox="1"/>
          <p:nvPr/>
        </p:nvSpPr>
        <p:spPr>
          <a:xfrm>
            <a:off x="462790" y="4267200"/>
            <a:ext cx="6401111" cy="2031325"/>
          </a:xfrm>
          <a:prstGeom prst="rect">
            <a:avLst/>
          </a:prstGeom>
          <a:noFill/>
        </p:spPr>
        <p:txBody>
          <a:bodyPr wrap="none" rtlCol="0">
            <a:spAutoFit/>
          </a:bodyPr>
          <a:lstStyle/>
          <a:p>
            <a:pPr marL="285750" indent="-285750">
              <a:buFont typeface="Arial"/>
              <a:buChar char="•"/>
            </a:pPr>
            <a:r>
              <a:rPr lang="en-US" dirty="0" smtClean="0"/>
              <a:t>250eV - 2,000 eV source:</a:t>
            </a:r>
          </a:p>
          <a:p>
            <a:pPr marL="742950" lvl="1" indent="-285750">
              <a:buFont typeface="Arial"/>
              <a:buChar char="•"/>
            </a:pPr>
            <a:r>
              <a:rPr lang="en-US" dirty="0" smtClean="0"/>
              <a:t>Spectroscopy at moderate peak power</a:t>
            </a:r>
          </a:p>
          <a:p>
            <a:pPr marL="742950" lvl="1" indent="-285750">
              <a:buFont typeface="Arial"/>
              <a:buChar char="•"/>
            </a:pPr>
            <a:r>
              <a:rPr lang="en-US" dirty="0" smtClean="0"/>
              <a:t>High-field physics at high peak power</a:t>
            </a:r>
          </a:p>
          <a:p>
            <a:pPr marL="742950" lvl="1" indent="-285750">
              <a:buFont typeface="Arial"/>
              <a:buChar char="•"/>
            </a:pPr>
            <a:r>
              <a:rPr lang="en-US" dirty="0" smtClean="0"/>
              <a:t>Nonlinear optical phenomena @ soft XR wavelengths</a:t>
            </a:r>
          </a:p>
          <a:p>
            <a:pPr marL="285750" indent="-285750">
              <a:buFont typeface="Arial"/>
              <a:buChar char="•"/>
            </a:pPr>
            <a:r>
              <a:rPr lang="en-US" dirty="0" smtClean="0"/>
              <a:t>2,000-13,000 eV source:</a:t>
            </a:r>
          </a:p>
          <a:p>
            <a:pPr marL="742950" lvl="1" indent="-285750">
              <a:buFont typeface="Arial"/>
              <a:buChar char="•"/>
            </a:pPr>
            <a:r>
              <a:rPr lang="en-US" dirty="0" smtClean="0"/>
              <a:t>Single-shot imaging at ~1nm to ~0.1nm resolution</a:t>
            </a:r>
          </a:p>
          <a:p>
            <a:pPr marL="742950" lvl="1" indent="-285750">
              <a:buFont typeface="Arial" pitchFamily="34" charset="0"/>
              <a:buChar char="•"/>
            </a:pPr>
            <a:endParaRPr lang="en-US" dirty="0"/>
          </a:p>
        </p:txBody>
      </p:sp>
    </p:spTree>
    <p:extLst>
      <p:ext uri="{BB962C8B-B14F-4D97-AF65-F5344CB8AC3E}">
        <p14:creationId xmlns:p14="http://schemas.microsoft.com/office/powerpoint/2010/main" val="287685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20700" y="4303267"/>
            <a:ext cx="8153400" cy="382302"/>
          </a:xfrm>
          <a:prstGeom prst="rect">
            <a:avLst/>
          </a:prstGeom>
          <a:gradFill flip="none" rotWithShape="1">
            <a:gsLst>
              <a:gs pos="0">
                <a:schemeClr val="accent1">
                  <a:shade val="51000"/>
                  <a:satMod val="130000"/>
                  <a:alpha val="24000"/>
                </a:schemeClr>
              </a:gs>
              <a:gs pos="80000">
                <a:schemeClr val="accent1">
                  <a:shade val="93000"/>
                  <a:satMod val="130000"/>
                  <a:alpha val="24000"/>
                </a:schemeClr>
              </a:gs>
              <a:gs pos="100000">
                <a:schemeClr val="accent1">
                  <a:shade val="94000"/>
                  <a:satMod val="135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a:xfrm>
            <a:off x="451822" y="76200"/>
            <a:ext cx="8103570" cy="762000"/>
          </a:xfrm>
        </p:spPr>
        <p:txBody>
          <a:bodyPr/>
          <a:lstStyle/>
          <a:p>
            <a:r>
              <a:rPr lang="en-US" dirty="0" smtClean="0"/>
              <a:t>FEL Science – </a:t>
            </a:r>
            <a:r>
              <a:rPr lang="en-US" dirty="0"/>
              <a:t>The BESAC </a:t>
            </a:r>
            <a:r>
              <a:rPr lang="en-US" dirty="0" smtClean="0"/>
              <a:t>recommendations</a:t>
            </a:r>
            <a:r>
              <a:rPr lang="en-US" sz="2200" dirty="0" smtClean="0"/>
              <a:t>: </a:t>
            </a:r>
            <a:br>
              <a:rPr lang="en-US" sz="2200" dirty="0" smtClean="0"/>
            </a:br>
            <a:r>
              <a:rPr lang="en-US" sz="2000" b="0" dirty="0" smtClean="0"/>
              <a:t>High repetition rate; at least 0.2-5 keV; high pulse energy 5-20 keV</a:t>
            </a:r>
            <a:endParaRPr lang="en-US" b="0" dirty="0"/>
          </a:p>
        </p:txBody>
      </p:sp>
      <p:cxnSp>
        <p:nvCxnSpPr>
          <p:cNvPr id="7" name="Straight Connector 6"/>
          <p:cNvCxnSpPr/>
          <p:nvPr/>
        </p:nvCxnSpPr>
        <p:spPr>
          <a:xfrm>
            <a:off x="508972" y="4487186"/>
            <a:ext cx="810992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63153" y="4488884"/>
            <a:ext cx="35481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900" y="3854277"/>
            <a:ext cx="877689" cy="461665"/>
          </a:xfrm>
          <a:prstGeom prst="rect">
            <a:avLst/>
          </a:prstGeom>
          <a:noFill/>
        </p:spPr>
        <p:txBody>
          <a:bodyPr wrap="none" rtlCol="0">
            <a:spAutoFit/>
          </a:bodyPr>
          <a:lstStyle/>
          <a:p>
            <a:r>
              <a:rPr lang="en-US" sz="1200" dirty="0" smtClean="0"/>
              <a:t>C K edge</a:t>
            </a:r>
          </a:p>
          <a:p>
            <a:r>
              <a:rPr lang="en-US" sz="1200" dirty="0" smtClean="0"/>
              <a:t>0.284 keV</a:t>
            </a:r>
            <a:endParaRPr lang="en-US" sz="1200" dirty="0"/>
          </a:p>
        </p:txBody>
      </p:sp>
      <p:sp>
        <p:nvSpPr>
          <p:cNvPr id="15" name="TextBox 14"/>
          <p:cNvSpPr txBox="1"/>
          <p:nvPr/>
        </p:nvSpPr>
        <p:spPr>
          <a:xfrm>
            <a:off x="139700" y="4720278"/>
            <a:ext cx="801823" cy="307777"/>
          </a:xfrm>
          <a:prstGeom prst="rect">
            <a:avLst/>
          </a:prstGeom>
          <a:noFill/>
        </p:spPr>
        <p:txBody>
          <a:bodyPr wrap="none" rtlCol="0">
            <a:spAutoFit/>
          </a:bodyPr>
          <a:lstStyle/>
          <a:p>
            <a:r>
              <a:rPr lang="en-US" sz="1400" b="1" u="sng" dirty="0" smtClean="0"/>
              <a:t>0.2 keV</a:t>
            </a:r>
            <a:endParaRPr lang="en-US" sz="1400" b="1" u="sng" dirty="0"/>
          </a:p>
        </p:txBody>
      </p:sp>
      <p:sp>
        <p:nvSpPr>
          <p:cNvPr id="16" name="TextBox 15"/>
          <p:cNvSpPr txBox="1"/>
          <p:nvPr/>
        </p:nvSpPr>
        <p:spPr>
          <a:xfrm>
            <a:off x="8268449" y="4692477"/>
            <a:ext cx="801823" cy="307777"/>
          </a:xfrm>
          <a:prstGeom prst="rect">
            <a:avLst/>
          </a:prstGeom>
          <a:noFill/>
        </p:spPr>
        <p:txBody>
          <a:bodyPr wrap="none" rtlCol="0">
            <a:spAutoFit/>
          </a:bodyPr>
          <a:lstStyle/>
          <a:p>
            <a:r>
              <a:rPr lang="en-US" sz="1400" b="1" u="sng" dirty="0" smtClean="0"/>
              <a:t>5.0 keV</a:t>
            </a:r>
            <a:endParaRPr lang="en-US" sz="1400" b="1" u="sng" dirty="0"/>
          </a:p>
        </p:txBody>
      </p:sp>
      <p:cxnSp>
        <p:nvCxnSpPr>
          <p:cNvPr id="18" name="Straight Connector 17"/>
          <p:cNvCxnSpPr/>
          <p:nvPr/>
        </p:nvCxnSpPr>
        <p:spPr>
          <a:xfrm rot="5400000">
            <a:off x="1529949" y="4488885"/>
            <a:ext cx="35481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26377" y="3854277"/>
            <a:ext cx="980331" cy="461665"/>
          </a:xfrm>
          <a:prstGeom prst="rect">
            <a:avLst/>
          </a:prstGeom>
          <a:noFill/>
        </p:spPr>
        <p:txBody>
          <a:bodyPr wrap="none" rtlCol="0">
            <a:spAutoFit/>
          </a:bodyPr>
          <a:lstStyle/>
          <a:p>
            <a:r>
              <a:rPr lang="en-US" sz="1200" dirty="0" smtClean="0"/>
              <a:t>Cu L</a:t>
            </a:r>
            <a:r>
              <a:rPr lang="en-US" sz="1200" baseline="-25000" dirty="0" smtClean="0"/>
              <a:t>III</a:t>
            </a:r>
            <a:r>
              <a:rPr lang="en-US" sz="1200" dirty="0" smtClean="0"/>
              <a:t> edge</a:t>
            </a:r>
          </a:p>
          <a:p>
            <a:r>
              <a:rPr lang="en-US" sz="1200" dirty="0" smtClean="0"/>
              <a:t>0.932 keV</a:t>
            </a:r>
            <a:endParaRPr lang="en-US" sz="1200" dirty="0"/>
          </a:p>
        </p:txBody>
      </p:sp>
      <p:cxnSp>
        <p:nvCxnSpPr>
          <p:cNvPr id="20" name="Straight Connector 19"/>
          <p:cNvCxnSpPr/>
          <p:nvPr/>
        </p:nvCxnSpPr>
        <p:spPr>
          <a:xfrm rot="5400000">
            <a:off x="2020887" y="4487693"/>
            <a:ext cx="354019" cy="158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663700" y="4648097"/>
            <a:ext cx="1031502" cy="461665"/>
          </a:xfrm>
          <a:prstGeom prst="rect">
            <a:avLst/>
          </a:prstGeom>
          <a:noFill/>
        </p:spPr>
        <p:txBody>
          <a:bodyPr wrap="none" rtlCol="0">
            <a:spAutoFit/>
          </a:bodyPr>
          <a:lstStyle/>
          <a:p>
            <a:r>
              <a:rPr lang="en-US" sz="1200" dirty="0" smtClean="0"/>
              <a:t>Gd M</a:t>
            </a:r>
            <a:r>
              <a:rPr lang="en-US" sz="1200" baseline="-25000" dirty="0" smtClean="0"/>
              <a:t>V</a:t>
            </a:r>
            <a:r>
              <a:rPr lang="en-US" sz="1200" dirty="0" smtClean="0"/>
              <a:t> edge</a:t>
            </a:r>
          </a:p>
          <a:p>
            <a:r>
              <a:rPr lang="en-US" sz="1200" dirty="0" smtClean="0"/>
              <a:t>1.190 keV</a:t>
            </a:r>
            <a:endParaRPr lang="en-US" sz="1200" dirty="0"/>
          </a:p>
        </p:txBody>
      </p:sp>
      <p:cxnSp>
        <p:nvCxnSpPr>
          <p:cNvPr id="22" name="Straight Connector 21"/>
          <p:cNvCxnSpPr/>
          <p:nvPr/>
        </p:nvCxnSpPr>
        <p:spPr>
          <a:xfrm rot="5400000">
            <a:off x="5248366" y="4486392"/>
            <a:ext cx="35402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934417" y="3841665"/>
            <a:ext cx="980331" cy="461665"/>
          </a:xfrm>
          <a:prstGeom prst="rect">
            <a:avLst/>
          </a:prstGeom>
          <a:noFill/>
        </p:spPr>
        <p:txBody>
          <a:bodyPr wrap="none" rtlCol="0">
            <a:spAutoFit/>
          </a:bodyPr>
          <a:lstStyle/>
          <a:p>
            <a:r>
              <a:rPr lang="en-US" sz="1200" dirty="0" smtClean="0"/>
              <a:t>Ru L</a:t>
            </a:r>
            <a:r>
              <a:rPr lang="en-US" sz="1200" baseline="-25000" dirty="0" smtClean="0"/>
              <a:t>III</a:t>
            </a:r>
            <a:r>
              <a:rPr lang="en-US" sz="1200" dirty="0" smtClean="0"/>
              <a:t> edge</a:t>
            </a:r>
          </a:p>
          <a:p>
            <a:r>
              <a:rPr lang="en-US" sz="1200" dirty="0" smtClean="0"/>
              <a:t>2.838 keV</a:t>
            </a:r>
            <a:endParaRPr lang="en-US" sz="1200" dirty="0"/>
          </a:p>
        </p:txBody>
      </p:sp>
      <p:cxnSp>
        <p:nvCxnSpPr>
          <p:cNvPr id="30" name="Straight Connector 29"/>
          <p:cNvCxnSpPr/>
          <p:nvPr/>
        </p:nvCxnSpPr>
        <p:spPr>
          <a:xfrm rot="5400000">
            <a:off x="4196950" y="4489680"/>
            <a:ext cx="354814"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949700" y="4652562"/>
            <a:ext cx="877689" cy="461665"/>
          </a:xfrm>
          <a:prstGeom prst="rect">
            <a:avLst/>
          </a:prstGeom>
          <a:noFill/>
        </p:spPr>
        <p:txBody>
          <a:bodyPr wrap="none" rtlCol="0">
            <a:spAutoFit/>
          </a:bodyPr>
          <a:lstStyle/>
          <a:p>
            <a:r>
              <a:rPr lang="en-US" sz="1200" dirty="0" smtClean="0"/>
              <a:t>S K edge</a:t>
            </a:r>
          </a:p>
          <a:p>
            <a:r>
              <a:rPr lang="en-US" sz="1200" dirty="0" smtClean="0"/>
              <a:t>2.472 keV</a:t>
            </a:r>
            <a:endParaRPr lang="en-US" sz="1200" dirty="0"/>
          </a:p>
        </p:txBody>
      </p:sp>
      <p:sp>
        <p:nvSpPr>
          <p:cNvPr id="74" name="TextBox 73"/>
          <p:cNvSpPr txBox="1"/>
          <p:nvPr/>
        </p:nvSpPr>
        <p:spPr>
          <a:xfrm>
            <a:off x="6502462" y="1757976"/>
            <a:ext cx="2617348" cy="553998"/>
          </a:xfrm>
          <a:prstGeom prst="rect">
            <a:avLst/>
          </a:prstGeom>
          <a:noFill/>
          <a:ln>
            <a:noFill/>
          </a:ln>
        </p:spPr>
        <p:txBody>
          <a:bodyPr wrap="square" rtlCol="0">
            <a:spAutoFit/>
          </a:bodyPr>
          <a:lstStyle/>
          <a:p>
            <a:pPr algn="ctr"/>
            <a:r>
              <a:rPr lang="en-US" sz="1000" i="1" dirty="0" smtClean="0"/>
              <a:t>de novo </a:t>
            </a:r>
            <a:r>
              <a:rPr lang="en-US" sz="1000" dirty="0" smtClean="0"/>
              <a:t>phasing using</a:t>
            </a:r>
            <a:endParaRPr lang="en-US" sz="1000" i="1" dirty="0" smtClean="0"/>
          </a:p>
          <a:p>
            <a:pPr algn="ctr"/>
            <a:r>
              <a:rPr lang="en-US" sz="1000" dirty="0" smtClean="0"/>
              <a:t>Single Wavelength Anomalous Diffraction from Sulfur: 4-5 keV</a:t>
            </a:r>
            <a:endParaRPr lang="en-US" sz="1000" dirty="0"/>
          </a:p>
        </p:txBody>
      </p:sp>
      <p:sp>
        <p:nvSpPr>
          <p:cNvPr id="75" name="TextBox 74"/>
          <p:cNvSpPr txBox="1"/>
          <p:nvPr/>
        </p:nvSpPr>
        <p:spPr>
          <a:xfrm>
            <a:off x="1072056" y="1250516"/>
            <a:ext cx="7148111" cy="369332"/>
          </a:xfrm>
          <a:prstGeom prst="rect">
            <a:avLst/>
          </a:prstGeom>
          <a:noFill/>
        </p:spPr>
        <p:txBody>
          <a:bodyPr wrap="none" rtlCol="0" anchor="ctr">
            <a:spAutoFit/>
          </a:bodyPr>
          <a:lstStyle/>
          <a:p>
            <a:r>
              <a:rPr lang="en-US" b="1" dirty="0" smtClean="0">
                <a:solidFill>
                  <a:srgbClr val="A4001D"/>
                </a:solidFill>
              </a:rPr>
              <a:t>High repetition rate lower peak power science: at least 0.2-5keV</a:t>
            </a:r>
          </a:p>
        </p:txBody>
      </p:sp>
      <p:cxnSp>
        <p:nvCxnSpPr>
          <p:cNvPr id="79" name="Straight Connector 78"/>
          <p:cNvCxnSpPr/>
          <p:nvPr/>
        </p:nvCxnSpPr>
        <p:spPr>
          <a:xfrm rot="16200000" flipH="1">
            <a:off x="8287596" y="3550936"/>
            <a:ext cx="624828" cy="414008"/>
          </a:xfrm>
          <a:prstGeom prst="line">
            <a:avLst/>
          </a:prstGeom>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689077" y="3538690"/>
            <a:ext cx="1320168" cy="246221"/>
          </a:xfrm>
          <a:prstGeom prst="rect">
            <a:avLst/>
          </a:prstGeom>
          <a:noFill/>
        </p:spPr>
        <p:txBody>
          <a:bodyPr wrap="none" rtlCol="0">
            <a:spAutoFit/>
          </a:bodyPr>
          <a:lstStyle/>
          <a:p>
            <a:r>
              <a:rPr lang="en-US" sz="1000" dirty="0" smtClean="0"/>
              <a:t>Time resolved RIXS</a:t>
            </a:r>
            <a:endParaRPr lang="en-US" sz="1000" dirty="0"/>
          </a:p>
        </p:txBody>
      </p:sp>
      <p:cxnSp>
        <p:nvCxnSpPr>
          <p:cNvPr id="136" name="Straight Connector 135"/>
          <p:cNvCxnSpPr/>
          <p:nvPr/>
        </p:nvCxnSpPr>
        <p:spPr>
          <a:xfrm rot="5400000">
            <a:off x="6598288" y="3740787"/>
            <a:ext cx="624828" cy="414008"/>
          </a:xfrm>
          <a:prstGeom prst="line">
            <a:avLst/>
          </a:prstGeom>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2335819" y="1608978"/>
            <a:ext cx="1622560" cy="246221"/>
          </a:xfrm>
          <a:prstGeom prst="rect">
            <a:avLst/>
          </a:prstGeom>
          <a:noFill/>
        </p:spPr>
        <p:txBody>
          <a:bodyPr wrap="none" rtlCol="0">
            <a:spAutoFit/>
          </a:bodyPr>
          <a:lstStyle/>
          <a:p>
            <a:pPr fontAlgn="base">
              <a:spcBef>
                <a:spcPct val="0"/>
              </a:spcBef>
              <a:spcAft>
                <a:spcPct val="0"/>
              </a:spcAft>
            </a:pPr>
            <a:r>
              <a:rPr lang="en-US" sz="1000" dirty="0" smtClean="0">
                <a:solidFill>
                  <a:srgbClr val="000000"/>
                </a:solidFill>
                <a:ea typeface="ＭＳ Ｐゴシック" pitchFamily="-110" charset="-128"/>
              </a:rPr>
              <a:t>High T</a:t>
            </a:r>
            <a:r>
              <a:rPr lang="en-US" sz="1000" baseline="-25000" dirty="0" smtClean="0">
                <a:solidFill>
                  <a:srgbClr val="000000"/>
                </a:solidFill>
                <a:ea typeface="ＭＳ Ｐゴシック" pitchFamily="-110" charset="-128"/>
              </a:rPr>
              <a:t>C</a:t>
            </a:r>
            <a:r>
              <a:rPr lang="en-US" sz="1000" dirty="0" smtClean="0">
                <a:solidFill>
                  <a:srgbClr val="000000"/>
                </a:solidFill>
                <a:ea typeface="ＭＳ Ｐゴシック" pitchFamily="-110" charset="-128"/>
              </a:rPr>
              <a:t> Superconductors</a:t>
            </a:r>
            <a:endParaRPr lang="en-US" sz="1000" dirty="0">
              <a:solidFill>
                <a:srgbClr val="000000"/>
              </a:solidFill>
              <a:ea typeface="ＭＳ Ｐゴシック" pitchFamily="-110" charset="-128"/>
            </a:endParaRPr>
          </a:p>
        </p:txBody>
      </p:sp>
      <p:sp>
        <p:nvSpPr>
          <p:cNvPr id="139" name="TextBox 138"/>
          <p:cNvSpPr txBox="1"/>
          <p:nvPr/>
        </p:nvSpPr>
        <p:spPr>
          <a:xfrm>
            <a:off x="446762" y="1784973"/>
            <a:ext cx="1393330" cy="246221"/>
          </a:xfrm>
          <a:prstGeom prst="rect">
            <a:avLst/>
          </a:prstGeom>
          <a:noFill/>
        </p:spPr>
        <p:txBody>
          <a:bodyPr wrap="none" rtlCol="0">
            <a:spAutoFit/>
          </a:bodyPr>
          <a:lstStyle/>
          <a:p>
            <a:r>
              <a:rPr lang="en-US" sz="1000" dirty="0" smtClean="0"/>
              <a:t>Catalysis (CO on Ru)</a:t>
            </a:r>
            <a:endParaRPr lang="en-US" sz="1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5234" y="2051715"/>
            <a:ext cx="1954217" cy="993995"/>
          </a:xfrm>
          <a:prstGeom prst="rect">
            <a:avLst/>
          </a:prstGeom>
          <a:solidFill>
            <a:schemeClr val="tx1"/>
          </a:solidFill>
          <a:ln>
            <a:solidFill>
              <a:srgbClr val="000000"/>
            </a:solidFill>
          </a:ln>
        </p:spPr>
      </p:pic>
      <p:pic>
        <p:nvPicPr>
          <p:cNvPr id="116" name="Picture 1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3154449"/>
            <a:ext cx="937060" cy="735044"/>
          </a:xfrm>
          <a:prstGeom prst="rect">
            <a:avLst/>
          </a:prstGeom>
          <a:ln>
            <a:solidFill>
              <a:schemeClr val="tx1"/>
            </a:solidFill>
          </a:ln>
        </p:spPr>
      </p:pic>
      <p:pic>
        <p:nvPicPr>
          <p:cNvPr id="34" name="Picture 4"/>
          <p:cNvPicPr>
            <a:picLocks noChangeAspect="1" noChangeArrowheads="1"/>
          </p:cNvPicPr>
          <p:nvPr/>
        </p:nvPicPr>
        <p:blipFill>
          <a:blip r:embed="rId5" cstate="print"/>
          <a:srcRect r="11361"/>
          <a:stretch>
            <a:fillRect/>
          </a:stretch>
        </p:blipFill>
        <p:spPr bwMode="auto">
          <a:xfrm>
            <a:off x="1671145" y="5139769"/>
            <a:ext cx="1119352" cy="1127222"/>
          </a:xfrm>
          <a:prstGeom prst="rect">
            <a:avLst/>
          </a:prstGeom>
          <a:solidFill>
            <a:schemeClr val="tx1"/>
          </a:solidFill>
          <a:ln w="9525">
            <a:noFill/>
            <a:miter lim="800000"/>
            <a:headEnd/>
            <a:tailEnd/>
          </a:ln>
        </p:spPr>
      </p:pic>
      <p:sp>
        <p:nvSpPr>
          <p:cNvPr id="36" name="Rectangle 35"/>
          <p:cNvSpPr/>
          <p:nvPr/>
        </p:nvSpPr>
        <p:spPr>
          <a:xfrm>
            <a:off x="1182413" y="6273960"/>
            <a:ext cx="2222938" cy="415498"/>
          </a:xfrm>
          <a:prstGeom prst="rect">
            <a:avLst/>
          </a:prstGeom>
        </p:spPr>
        <p:txBody>
          <a:bodyPr wrap="square">
            <a:spAutoFit/>
          </a:bodyPr>
          <a:lstStyle/>
          <a:p>
            <a:pPr algn="ctr"/>
            <a:r>
              <a:rPr lang="en-US" sz="1050" dirty="0" smtClean="0"/>
              <a:t>Coherent X-ray Imaging  of magnetic domain in Gd/Fe</a:t>
            </a:r>
          </a:p>
        </p:txBody>
      </p:sp>
      <p:pic>
        <p:nvPicPr>
          <p:cNvPr id="1026" name="Picture 2"/>
          <p:cNvPicPr>
            <a:picLocks noChangeAspect="1" noChangeArrowheads="1"/>
          </p:cNvPicPr>
          <p:nvPr/>
        </p:nvPicPr>
        <p:blipFill>
          <a:blip r:embed="rId6" cstate="print"/>
          <a:srcRect t="10920" r="6271" b="3038"/>
          <a:stretch>
            <a:fillRect/>
          </a:stretch>
        </p:blipFill>
        <p:spPr bwMode="auto">
          <a:xfrm>
            <a:off x="2349062" y="1894282"/>
            <a:ext cx="1655379" cy="1215697"/>
          </a:xfrm>
          <a:prstGeom prst="rect">
            <a:avLst/>
          </a:prstGeom>
          <a:noFill/>
          <a:ln w="9525">
            <a:solidFill>
              <a:schemeClr val="tx1"/>
            </a:solidFill>
            <a:miter lim="800000"/>
            <a:headEnd/>
            <a:tailEnd/>
          </a:ln>
        </p:spPr>
      </p:pic>
      <p:sp>
        <p:nvSpPr>
          <p:cNvPr id="37" name="TextBox 36"/>
          <p:cNvSpPr txBox="1"/>
          <p:nvPr/>
        </p:nvSpPr>
        <p:spPr>
          <a:xfrm>
            <a:off x="5849043" y="6239853"/>
            <a:ext cx="1389400" cy="400110"/>
          </a:xfrm>
          <a:prstGeom prst="rect">
            <a:avLst/>
          </a:prstGeom>
          <a:noFill/>
          <a:ln>
            <a:noFill/>
          </a:ln>
        </p:spPr>
        <p:txBody>
          <a:bodyPr wrap="square" rtlCol="0">
            <a:spAutoFit/>
          </a:bodyPr>
          <a:lstStyle/>
          <a:p>
            <a:pPr algn="ctr"/>
            <a:r>
              <a:rPr lang="en-US" sz="1000" dirty="0" smtClean="0">
                <a:latin typeface="Arial" pitchFamily="34" charset="0"/>
                <a:ea typeface="ＭＳ Ｐゴシック" pitchFamily="-110" charset="-128"/>
              </a:rPr>
              <a:t>Non-periodic imaging: 2-5 keV</a:t>
            </a:r>
            <a:endParaRPr lang="en-US" sz="1000" dirty="0">
              <a:latin typeface="Arial" pitchFamily="34" charset="0"/>
              <a:ea typeface="ＭＳ Ｐゴシック" pitchFamily="-110" charset="-128"/>
            </a:endParaRPr>
          </a:p>
        </p:txBody>
      </p:sp>
      <p:pic>
        <p:nvPicPr>
          <p:cNvPr id="3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89805" y="4846364"/>
            <a:ext cx="1349721" cy="1302025"/>
          </a:xfrm>
          <a:prstGeom prst="rect">
            <a:avLst/>
          </a:prstGeom>
          <a:solidFill>
            <a:schemeClr val="tx1"/>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1110" r="3136" b="5813"/>
          <a:stretch>
            <a:fillRect/>
          </a:stretch>
        </p:blipFill>
        <p:spPr bwMode="auto">
          <a:xfrm>
            <a:off x="4579564" y="2243563"/>
            <a:ext cx="1617542" cy="1264596"/>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40" name="TextBox 39"/>
          <p:cNvSpPr txBox="1"/>
          <p:nvPr/>
        </p:nvSpPr>
        <p:spPr>
          <a:xfrm>
            <a:off x="4483279" y="1859238"/>
            <a:ext cx="1810111" cy="246221"/>
          </a:xfrm>
          <a:prstGeom prst="rect">
            <a:avLst/>
          </a:prstGeom>
          <a:noFill/>
        </p:spPr>
        <p:txBody>
          <a:bodyPr wrap="none" rtlCol="0">
            <a:spAutoFit/>
          </a:bodyPr>
          <a:lstStyle/>
          <a:p>
            <a:pPr fontAlgn="base">
              <a:spcBef>
                <a:spcPct val="0"/>
              </a:spcBef>
              <a:spcAft>
                <a:spcPct val="0"/>
              </a:spcAft>
            </a:pPr>
            <a:r>
              <a:rPr lang="en-US" sz="1000" dirty="0" smtClean="0">
                <a:solidFill>
                  <a:srgbClr val="000000"/>
                </a:solidFill>
                <a:ea typeface="ＭＳ Ｐゴシック" pitchFamily="-110" charset="-128"/>
              </a:rPr>
              <a:t>Correlated Electron Systems</a:t>
            </a:r>
            <a:endParaRPr lang="en-US" sz="1000" dirty="0">
              <a:solidFill>
                <a:srgbClr val="000000"/>
              </a:solidFill>
              <a:ea typeface="ＭＳ Ｐゴシック" pitchFamily="-110" charset="-128"/>
            </a:endParaRPr>
          </a:p>
        </p:txBody>
      </p:sp>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5985" y="5077979"/>
            <a:ext cx="2041792" cy="128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3390352" y="6305490"/>
            <a:ext cx="2068215" cy="400110"/>
          </a:xfrm>
          <a:prstGeom prst="rect">
            <a:avLst/>
          </a:prstGeom>
          <a:noFill/>
          <a:ln>
            <a:noFill/>
          </a:ln>
        </p:spPr>
        <p:txBody>
          <a:bodyPr wrap="square" rtlCol="0">
            <a:spAutoFit/>
          </a:bodyPr>
          <a:lstStyle/>
          <a:p>
            <a:pPr algn="ctr"/>
            <a:r>
              <a:rPr lang="en-US" sz="1000" dirty="0" smtClean="0">
                <a:latin typeface="Arial" pitchFamily="34" charset="0"/>
                <a:ea typeface="ＭＳ Ｐゴシック" pitchFamily="-110" charset="-128"/>
              </a:rPr>
              <a:t>Sulfur spectro-microscopy in bio/environmental science</a:t>
            </a:r>
            <a:endParaRPr lang="en-US" sz="1000" dirty="0">
              <a:latin typeface="Arial" pitchFamily="34" charset="0"/>
              <a:ea typeface="ＭＳ Ｐゴシック" pitchFamily="-110" charset="-128"/>
            </a:endParaRPr>
          </a:p>
        </p:txBody>
      </p:sp>
      <p:pic>
        <p:nvPicPr>
          <p:cNvPr id="43" name="Picture 42"/>
          <p:cNvPicPr>
            <a:picLocks noChangeAspect="1"/>
          </p:cNvPicPr>
          <p:nvPr/>
        </p:nvPicPr>
        <p:blipFill>
          <a:blip r:embed="rId10"/>
          <a:stretch>
            <a:fillRect/>
          </a:stretch>
        </p:blipFill>
        <p:spPr>
          <a:xfrm>
            <a:off x="7169040" y="2286599"/>
            <a:ext cx="1243072" cy="1278588"/>
          </a:xfrm>
          <a:prstGeom prst="rect">
            <a:avLst/>
          </a:prstGeom>
        </p:spPr>
      </p:pic>
      <p:pic>
        <p:nvPicPr>
          <p:cNvPr id="5" name="Picture 4"/>
          <p:cNvPicPr>
            <a:picLocks noChangeAspect="1"/>
          </p:cNvPicPr>
          <p:nvPr/>
        </p:nvPicPr>
        <p:blipFill>
          <a:blip r:embed="rId11"/>
          <a:stretch>
            <a:fillRect/>
          </a:stretch>
        </p:blipFill>
        <p:spPr>
          <a:xfrm>
            <a:off x="2344693" y="3179832"/>
            <a:ext cx="1646431" cy="713415"/>
          </a:xfrm>
          <a:prstGeom prst="rect">
            <a:avLst/>
          </a:prstGeom>
          <a:ln>
            <a:solidFill>
              <a:schemeClr val="tx1"/>
            </a:solidFill>
          </a:ln>
        </p:spPr>
      </p:pic>
      <p:sp>
        <p:nvSpPr>
          <p:cNvPr id="9" name="Footer Placeholder 8"/>
          <p:cNvSpPr>
            <a:spLocks noGrp="1"/>
          </p:cNvSpPr>
          <p:nvPr>
            <p:ph type="ftr" sz="quarter" idx="13"/>
          </p:nvPr>
        </p:nvSpPr>
        <p:spPr>
          <a:xfrm>
            <a:off x="228600" y="6477000"/>
            <a:ext cx="4126528" cy="314326"/>
          </a:xfrm>
        </p:spPr>
        <p:txBody>
          <a:bodyPr/>
          <a:lstStyle/>
          <a:p>
            <a:r>
              <a:rPr lang="en-US" dirty="0" smtClean="0"/>
              <a:t>LCLS-II Overview</a:t>
            </a:r>
            <a:endParaRPr lang="en-US" dirty="0"/>
          </a:p>
        </p:txBody>
      </p:sp>
    </p:spTree>
    <p:extLst>
      <p:ext uri="{BB962C8B-B14F-4D97-AF65-F5344CB8AC3E}">
        <p14:creationId xmlns:p14="http://schemas.microsoft.com/office/powerpoint/2010/main" val="388832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94768" y="4676060"/>
            <a:ext cx="1432208" cy="1432208"/>
          </a:xfrm>
          <a:prstGeom prst="rect">
            <a:avLst/>
          </a:prstGeom>
        </p:spPr>
      </p:pic>
      <p:grpSp>
        <p:nvGrpSpPr>
          <p:cNvPr id="98" name="Group 12"/>
          <p:cNvGrpSpPr/>
          <p:nvPr/>
        </p:nvGrpSpPr>
        <p:grpSpPr>
          <a:xfrm>
            <a:off x="3279229" y="2199289"/>
            <a:ext cx="1336864" cy="932646"/>
            <a:chOff x="-2227634" y="1528162"/>
            <a:chExt cx="3904035" cy="2876590"/>
          </a:xfrm>
        </p:grpSpPr>
        <p:pic>
          <p:nvPicPr>
            <p:cNvPr id="10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7634" y="1528162"/>
              <a:ext cx="3904035" cy="2876590"/>
            </a:xfrm>
            <a:prstGeom prst="rect">
              <a:avLst/>
            </a:prstGeom>
            <a:noFill/>
            <a:ln w="9525">
              <a:solidFill>
                <a:schemeClr val="tx1"/>
              </a:solidFill>
              <a:miter lim="800000"/>
              <a:headEnd/>
              <a:tailEnd/>
            </a:ln>
          </p:spPr>
        </p:pic>
        <p:sp>
          <p:nvSpPr>
            <p:cNvPr id="105" name="Rounded Rectangle 104"/>
            <p:cNvSpPr/>
            <p:nvPr/>
          </p:nvSpPr>
          <p:spPr>
            <a:xfrm>
              <a:off x="-457200" y="1676400"/>
              <a:ext cx="20574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5DF2"/>
                </a:solidFill>
              </a:endParaRPr>
            </a:p>
          </p:txBody>
        </p:sp>
      </p:grpSp>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cxnSp>
        <p:nvCxnSpPr>
          <p:cNvPr id="27" name="Straight Connector 26"/>
          <p:cNvCxnSpPr/>
          <p:nvPr/>
        </p:nvCxnSpPr>
        <p:spPr>
          <a:xfrm>
            <a:off x="642614" y="4155016"/>
            <a:ext cx="810992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41820" y="3948372"/>
            <a:ext cx="8124030" cy="374650"/>
          </a:xfrm>
          <a:prstGeom prst="rect">
            <a:avLst/>
          </a:prstGeom>
          <a:gradFill flip="none" rotWithShape="1">
            <a:gsLst>
              <a:gs pos="0">
                <a:schemeClr val="accent1">
                  <a:shade val="51000"/>
                  <a:satMod val="130000"/>
                  <a:alpha val="24000"/>
                </a:schemeClr>
              </a:gs>
              <a:gs pos="80000">
                <a:schemeClr val="accent1">
                  <a:shade val="93000"/>
                  <a:satMod val="130000"/>
                  <a:alpha val="24000"/>
                </a:schemeClr>
              </a:gs>
              <a:gs pos="100000">
                <a:schemeClr val="accent1">
                  <a:shade val="94000"/>
                  <a:satMod val="135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260820" y="4431487"/>
            <a:ext cx="720069" cy="338554"/>
          </a:xfrm>
          <a:prstGeom prst="rect">
            <a:avLst/>
          </a:prstGeom>
          <a:noFill/>
        </p:spPr>
        <p:txBody>
          <a:bodyPr wrap="none" rtlCol="0">
            <a:spAutoFit/>
          </a:bodyPr>
          <a:lstStyle/>
          <a:p>
            <a:r>
              <a:rPr lang="en-US" sz="1600" b="1" u="sng" dirty="0" smtClean="0"/>
              <a:t>5 keV</a:t>
            </a:r>
            <a:endParaRPr lang="en-US" sz="1600" b="1" u="sng" dirty="0"/>
          </a:p>
        </p:txBody>
      </p:sp>
      <p:sp>
        <p:nvSpPr>
          <p:cNvPr id="46" name="TextBox 45"/>
          <p:cNvSpPr txBox="1"/>
          <p:nvPr/>
        </p:nvSpPr>
        <p:spPr>
          <a:xfrm>
            <a:off x="7913091" y="4430367"/>
            <a:ext cx="833883" cy="338554"/>
          </a:xfrm>
          <a:prstGeom prst="rect">
            <a:avLst/>
          </a:prstGeom>
          <a:noFill/>
        </p:spPr>
        <p:txBody>
          <a:bodyPr wrap="none" rtlCol="0">
            <a:spAutoFit/>
          </a:bodyPr>
          <a:lstStyle/>
          <a:p>
            <a:r>
              <a:rPr lang="en-US" sz="1600" b="1" u="sng" dirty="0" smtClean="0"/>
              <a:t>20 keV</a:t>
            </a:r>
            <a:endParaRPr lang="en-US" sz="1600" b="1" u="sng" dirty="0"/>
          </a:p>
        </p:txBody>
      </p:sp>
      <p:sp>
        <p:nvSpPr>
          <p:cNvPr id="75" name="TextBox 74"/>
          <p:cNvSpPr txBox="1"/>
          <p:nvPr/>
        </p:nvSpPr>
        <p:spPr>
          <a:xfrm>
            <a:off x="2227306" y="1230868"/>
            <a:ext cx="4903907" cy="369332"/>
          </a:xfrm>
          <a:prstGeom prst="rect">
            <a:avLst/>
          </a:prstGeom>
          <a:noFill/>
        </p:spPr>
        <p:txBody>
          <a:bodyPr wrap="none" rtlCol="0" anchor="ctr">
            <a:spAutoFit/>
          </a:bodyPr>
          <a:lstStyle/>
          <a:p>
            <a:r>
              <a:rPr lang="en-US" b="1" dirty="0" smtClean="0">
                <a:solidFill>
                  <a:schemeClr val="bg2"/>
                </a:solidFill>
              </a:rPr>
              <a:t>High energy per pulse science 5.0-20.0 keV</a:t>
            </a:r>
            <a:endParaRPr lang="en-US" b="1" dirty="0">
              <a:solidFill>
                <a:schemeClr val="bg2"/>
              </a:solidFill>
            </a:endParaRPr>
          </a:p>
        </p:txBody>
      </p:sp>
      <p:cxnSp>
        <p:nvCxnSpPr>
          <p:cNvPr id="82" name="Straight Connector 81"/>
          <p:cNvCxnSpPr/>
          <p:nvPr/>
        </p:nvCxnSpPr>
        <p:spPr>
          <a:xfrm flipH="1">
            <a:off x="1784820" y="3946486"/>
            <a:ext cx="1588" cy="354816"/>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864999" y="3526164"/>
            <a:ext cx="894746" cy="461665"/>
          </a:xfrm>
          <a:prstGeom prst="rect">
            <a:avLst/>
          </a:prstGeom>
          <a:noFill/>
        </p:spPr>
        <p:txBody>
          <a:bodyPr wrap="none" rtlCol="0">
            <a:spAutoFit/>
          </a:bodyPr>
          <a:lstStyle/>
          <a:p>
            <a:r>
              <a:rPr lang="en-US" sz="1200" dirty="0" smtClean="0"/>
              <a:t>Fe K edge</a:t>
            </a:r>
          </a:p>
          <a:p>
            <a:r>
              <a:rPr lang="en-US" sz="1200" dirty="0" smtClean="0"/>
              <a:t>7.112 keV</a:t>
            </a:r>
            <a:endParaRPr lang="en-US" sz="1200" dirty="0"/>
          </a:p>
        </p:txBody>
      </p:sp>
      <p:sp>
        <p:nvSpPr>
          <p:cNvPr id="84" name="TextBox 83"/>
          <p:cNvSpPr txBox="1"/>
          <p:nvPr/>
        </p:nvSpPr>
        <p:spPr>
          <a:xfrm>
            <a:off x="2503314" y="4468142"/>
            <a:ext cx="911878" cy="461665"/>
          </a:xfrm>
          <a:prstGeom prst="rect">
            <a:avLst/>
          </a:prstGeom>
          <a:noFill/>
        </p:spPr>
        <p:txBody>
          <a:bodyPr wrap="none" rtlCol="0">
            <a:spAutoFit/>
          </a:bodyPr>
          <a:lstStyle/>
          <a:p>
            <a:r>
              <a:rPr lang="en-US" sz="1200" dirty="0" smtClean="0"/>
              <a:t>Cu K edge</a:t>
            </a:r>
          </a:p>
          <a:p>
            <a:r>
              <a:rPr lang="en-US" sz="1200" dirty="0" smtClean="0"/>
              <a:t>8.979 keV</a:t>
            </a:r>
            <a:endParaRPr lang="en-US" sz="1200" dirty="0"/>
          </a:p>
        </p:txBody>
      </p:sp>
      <p:cxnSp>
        <p:nvCxnSpPr>
          <p:cNvPr id="85" name="Straight Connector 84"/>
          <p:cNvCxnSpPr/>
          <p:nvPr/>
        </p:nvCxnSpPr>
        <p:spPr>
          <a:xfrm flipH="1">
            <a:off x="2773832" y="3946486"/>
            <a:ext cx="1588" cy="354816"/>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3994620" y="3946486"/>
            <a:ext cx="1588" cy="354816"/>
          </a:xfrm>
          <a:prstGeom prst="line">
            <a:avLst/>
          </a:prstGeom>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3474358" y="3410459"/>
            <a:ext cx="954107" cy="461665"/>
          </a:xfrm>
          <a:prstGeom prst="rect">
            <a:avLst/>
          </a:prstGeom>
          <a:noFill/>
        </p:spPr>
        <p:txBody>
          <a:bodyPr wrap="none" rtlCol="0">
            <a:spAutoFit/>
          </a:bodyPr>
          <a:lstStyle/>
          <a:p>
            <a:r>
              <a:rPr lang="en-US" sz="1200" dirty="0" smtClean="0"/>
              <a:t>Ir L</a:t>
            </a:r>
            <a:r>
              <a:rPr lang="en-US" sz="1200" baseline="-25000" dirty="0" smtClean="0"/>
              <a:t>III</a:t>
            </a:r>
            <a:r>
              <a:rPr lang="en-US" sz="1200" dirty="0" smtClean="0"/>
              <a:t> edge</a:t>
            </a:r>
          </a:p>
          <a:p>
            <a:r>
              <a:rPr lang="en-US" sz="1200" dirty="0" smtClean="0"/>
              <a:t>11.215 keV</a:t>
            </a:r>
            <a:endParaRPr lang="en-US" sz="1200" dirty="0"/>
          </a:p>
        </p:txBody>
      </p:sp>
      <p:cxnSp>
        <p:nvCxnSpPr>
          <p:cNvPr id="88" name="Straight Connector 87"/>
          <p:cNvCxnSpPr/>
          <p:nvPr/>
        </p:nvCxnSpPr>
        <p:spPr>
          <a:xfrm flipH="1">
            <a:off x="4756620" y="3946486"/>
            <a:ext cx="1588" cy="354816"/>
          </a:xfrm>
          <a:prstGeom prst="line">
            <a:avLst/>
          </a:prstGeom>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679260" y="4323021"/>
            <a:ext cx="966931" cy="461665"/>
          </a:xfrm>
          <a:prstGeom prst="rect">
            <a:avLst/>
          </a:prstGeom>
          <a:noFill/>
        </p:spPr>
        <p:txBody>
          <a:bodyPr wrap="none" rtlCol="0">
            <a:spAutoFit/>
          </a:bodyPr>
          <a:lstStyle/>
          <a:p>
            <a:r>
              <a:rPr lang="en-US" sz="1200" dirty="0" smtClean="0"/>
              <a:t>Se K edge</a:t>
            </a:r>
          </a:p>
          <a:p>
            <a:r>
              <a:rPr lang="en-US" sz="1200" dirty="0" smtClean="0"/>
              <a:t>12.658 keV</a:t>
            </a:r>
            <a:endParaRPr lang="en-US" sz="1200" dirty="0"/>
          </a:p>
        </p:txBody>
      </p:sp>
      <p:cxnSp>
        <p:nvCxnSpPr>
          <p:cNvPr id="92" name="Straight Connector 91"/>
          <p:cNvCxnSpPr/>
          <p:nvPr/>
        </p:nvCxnSpPr>
        <p:spPr>
          <a:xfrm>
            <a:off x="5442420" y="3946486"/>
            <a:ext cx="0" cy="4465"/>
          </a:xfrm>
          <a:prstGeom prst="line">
            <a:avLst/>
          </a:prstGeom>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4680420" y="3489286"/>
            <a:ext cx="1510374" cy="461665"/>
          </a:xfrm>
          <a:prstGeom prst="rect">
            <a:avLst/>
          </a:prstGeom>
          <a:noFill/>
        </p:spPr>
        <p:txBody>
          <a:bodyPr wrap="none" rtlCol="0">
            <a:spAutoFit/>
          </a:bodyPr>
          <a:lstStyle/>
          <a:p>
            <a:pPr algn="ctr"/>
            <a:r>
              <a:rPr lang="en-US" sz="1200" dirty="0" smtClean="0"/>
              <a:t>Si(777) backscatter</a:t>
            </a:r>
          </a:p>
          <a:p>
            <a:pPr algn="ctr"/>
            <a:r>
              <a:rPr lang="en-US" sz="1200" dirty="0" smtClean="0"/>
              <a:t>13.84  keV</a:t>
            </a:r>
            <a:endParaRPr lang="en-US" sz="1200" dirty="0"/>
          </a:p>
        </p:txBody>
      </p:sp>
      <p:sp>
        <p:nvSpPr>
          <p:cNvPr id="103" name="TextBox 102"/>
          <p:cNvSpPr txBox="1"/>
          <p:nvPr/>
        </p:nvSpPr>
        <p:spPr>
          <a:xfrm>
            <a:off x="3298219" y="3131934"/>
            <a:ext cx="1274470" cy="261610"/>
          </a:xfrm>
          <a:prstGeom prst="rect">
            <a:avLst/>
          </a:prstGeom>
          <a:noFill/>
        </p:spPr>
        <p:txBody>
          <a:bodyPr wrap="none" rtlCol="0">
            <a:spAutoFit/>
          </a:bodyPr>
          <a:lstStyle/>
          <a:p>
            <a:r>
              <a:rPr lang="en-US" sz="1100" dirty="0" smtClean="0"/>
              <a:t>Energy Loss (eV)</a:t>
            </a:r>
            <a:endParaRPr lang="en-US" sz="1100" dirty="0"/>
          </a:p>
        </p:txBody>
      </p:sp>
      <p:pic>
        <p:nvPicPr>
          <p:cNvPr id="106" name="Picture 1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0359" y="5226969"/>
            <a:ext cx="1626105" cy="101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0" name="Straight Connector 109"/>
          <p:cNvCxnSpPr/>
          <p:nvPr/>
        </p:nvCxnSpPr>
        <p:spPr>
          <a:xfrm>
            <a:off x="4344253" y="4374453"/>
            <a:ext cx="676564" cy="5697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flipV="1">
            <a:off x="6365459" y="4433805"/>
            <a:ext cx="542617" cy="399158"/>
          </a:xfrm>
          <a:prstGeom prst="line">
            <a:avLst/>
          </a:prstGeom>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3080598" y="1736688"/>
            <a:ext cx="1612959" cy="400110"/>
          </a:xfrm>
          <a:prstGeom prst="rect">
            <a:avLst/>
          </a:prstGeom>
          <a:solidFill>
            <a:srgbClr val="FFFFFF"/>
          </a:solidFill>
        </p:spPr>
        <p:txBody>
          <a:bodyPr wrap="square" rtlCol="0">
            <a:spAutoFit/>
          </a:bodyPr>
          <a:lstStyle/>
          <a:p>
            <a:pPr algn="ctr"/>
            <a:r>
              <a:rPr lang="en-US" sz="1000" dirty="0" smtClean="0"/>
              <a:t>Iridates: model strongly correlated materials</a:t>
            </a:r>
            <a:endParaRPr lang="en-US" sz="1000" dirty="0"/>
          </a:p>
        </p:txBody>
      </p:sp>
      <p:sp>
        <p:nvSpPr>
          <p:cNvPr id="119" name="TextBox 118"/>
          <p:cNvSpPr txBox="1"/>
          <p:nvPr/>
        </p:nvSpPr>
        <p:spPr>
          <a:xfrm>
            <a:off x="373807" y="6214085"/>
            <a:ext cx="1674811" cy="400110"/>
          </a:xfrm>
          <a:prstGeom prst="rect">
            <a:avLst/>
          </a:prstGeom>
          <a:noFill/>
        </p:spPr>
        <p:txBody>
          <a:bodyPr wrap="square" rtlCol="0">
            <a:spAutoFit/>
          </a:bodyPr>
          <a:lstStyle/>
          <a:p>
            <a:pPr algn="ctr"/>
            <a:r>
              <a:rPr lang="en-US" sz="1000" dirty="0" smtClean="0"/>
              <a:t>Time resolved Resonant solution scattering</a:t>
            </a:r>
            <a:endParaRPr lang="en-US" sz="1000" dirty="0"/>
          </a:p>
        </p:txBody>
      </p:sp>
      <p:pic>
        <p:nvPicPr>
          <p:cNvPr id="122" name="Picture 3" descr="G:\Report\My Draft\For Others\Chi-Chang\BESAC 2013 July\V3\Phase Diagram.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5301" y="2073166"/>
            <a:ext cx="1875016" cy="1455086"/>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a:xfrm flipH="1">
            <a:off x="6585420" y="3489286"/>
            <a:ext cx="457200"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8075590" y="3489286"/>
            <a:ext cx="528992" cy="378557"/>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40069" y="2015798"/>
            <a:ext cx="1434663" cy="1430326"/>
          </a:xfrm>
          <a:prstGeom prst="rect">
            <a:avLst/>
          </a:prstGeom>
        </p:spPr>
      </p:pic>
      <p:sp>
        <p:nvSpPr>
          <p:cNvPr id="71" name="TextBox 70"/>
          <p:cNvSpPr txBox="1"/>
          <p:nvPr/>
        </p:nvSpPr>
        <p:spPr>
          <a:xfrm>
            <a:off x="1863542" y="3486707"/>
            <a:ext cx="911878" cy="461665"/>
          </a:xfrm>
          <a:prstGeom prst="rect">
            <a:avLst/>
          </a:prstGeom>
          <a:noFill/>
        </p:spPr>
        <p:txBody>
          <a:bodyPr wrap="none" rtlCol="0">
            <a:spAutoFit/>
          </a:bodyPr>
          <a:lstStyle/>
          <a:p>
            <a:r>
              <a:rPr lang="en-US" sz="1200" dirty="0" smtClean="0"/>
              <a:t>Co K edge</a:t>
            </a:r>
          </a:p>
          <a:p>
            <a:r>
              <a:rPr lang="en-US" sz="1200" dirty="0" smtClean="0"/>
              <a:t>7.712 keV</a:t>
            </a:r>
            <a:endParaRPr lang="en-US" sz="1200" dirty="0"/>
          </a:p>
        </p:txBody>
      </p:sp>
      <p:sp>
        <p:nvSpPr>
          <p:cNvPr id="47" name="Rectangle 46"/>
          <p:cNvSpPr/>
          <p:nvPr/>
        </p:nvSpPr>
        <p:spPr>
          <a:xfrm>
            <a:off x="1186050" y="1600200"/>
            <a:ext cx="1478323" cy="400110"/>
          </a:xfrm>
          <a:prstGeom prst="rect">
            <a:avLst/>
          </a:prstGeom>
        </p:spPr>
        <p:txBody>
          <a:bodyPr wrap="square">
            <a:spAutoFit/>
          </a:bodyPr>
          <a:lstStyle/>
          <a:p>
            <a:pPr algn="ctr"/>
            <a:r>
              <a:rPr lang="en-US" sz="1000" dirty="0" smtClean="0"/>
              <a:t>Magnetic polarities of a cobalt alloy </a:t>
            </a:r>
            <a:endParaRPr lang="en-US" sz="1000" dirty="0"/>
          </a:p>
        </p:txBody>
      </p:sp>
      <p:grpSp>
        <p:nvGrpSpPr>
          <p:cNvPr id="50" name="Group 49"/>
          <p:cNvGrpSpPr/>
          <p:nvPr/>
        </p:nvGrpSpPr>
        <p:grpSpPr>
          <a:xfrm>
            <a:off x="2364830" y="4926724"/>
            <a:ext cx="1324303" cy="1434662"/>
            <a:chOff x="5360276" y="3067050"/>
            <a:chExt cx="3390079" cy="3790950"/>
          </a:xfrm>
        </p:grpSpPr>
        <p:pic>
          <p:nvPicPr>
            <p:cNvPr id="2050" name="Picture 2"/>
            <p:cNvPicPr>
              <a:picLocks noChangeAspect="1" noChangeArrowheads="1"/>
            </p:cNvPicPr>
            <p:nvPr/>
          </p:nvPicPr>
          <p:blipFill>
            <a:blip r:embed="rId8" cstate="print"/>
            <a:srcRect/>
            <a:stretch>
              <a:fillRect/>
            </a:stretch>
          </p:blipFill>
          <p:spPr bwMode="auto">
            <a:xfrm>
              <a:off x="5407080" y="3067050"/>
              <a:ext cx="3343275" cy="3790950"/>
            </a:xfrm>
            <a:prstGeom prst="rect">
              <a:avLst/>
            </a:prstGeom>
            <a:noFill/>
            <a:ln w="9525">
              <a:noFill/>
              <a:miter lim="800000"/>
              <a:headEnd/>
              <a:tailEnd/>
            </a:ln>
          </p:spPr>
        </p:pic>
        <p:sp>
          <p:nvSpPr>
            <p:cNvPr id="48" name="Rectangle 47"/>
            <p:cNvSpPr/>
            <p:nvPr/>
          </p:nvSpPr>
          <p:spPr>
            <a:xfrm>
              <a:off x="5360276" y="3137338"/>
              <a:ext cx="409903" cy="25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7325710" y="3200400"/>
              <a:ext cx="409903" cy="278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50"/>
          <p:cNvSpPr/>
          <p:nvPr/>
        </p:nvSpPr>
        <p:spPr>
          <a:xfrm>
            <a:off x="1986455" y="6251056"/>
            <a:ext cx="1891862" cy="400110"/>
          </a:xfrm>
          <a:prstGeom prst="rect">
            <a:avLst/>
          </a:prstGeom>
        </p:spPr>
        <p:txBody>
          <a:bodyPr wrap="square">
            <a:spAutoFit/>
          </a:bodyPr>
          <a:lstStyle/>
          <a:p>
            <a:pPr algn="ctr"/>
            <a:r>
              <a:rPr lang="en-US" sz="1000" dirty="0" smtClean="0"/>
              <a:t>Charge-stripe ordering in LSCO superconductor</a:t>
            </a:r>
            <a:endParaRPr lang="en-US" sz="1000" dirty="0"/>
          </a:p>
        </p:txBody>
      </p:sp>
      <p:sp>
        <p:nvSpPr>
          <p:cNvPr id="54" name="TextBox 53"/>
          <p:cNvSpPr txBox="1"/>
          <p:nvPr/>
        </p:nvSpPr>
        <p:spPr>
          <a:xfrm>
            <a:off x="4377800" y="5778896"/>
            <a:ext cx="2617348" cy="861774"/>
          </a:xfrm>
          <a:prstGeom prst="rect">
            <a:avLst/>
          </a:prstGeom>
          <a:noFill/>
          <a:ln>
            <a:noFill/>
          </a:ln>
        </p:spPr>
        <p:txBody>
          <a:bodyPr wrap="square" rtlCol="0">
            <a:spAutoFit/>
          </a:bodyPr>
          <a:lstStyle/>
          <a:p>
            <a:pPr algn="ctr"/>
            <a:endParaRPr lang="en-US" sz="1000" i="1" dirty="0" smtClean="0"/>
          </a:p>
          <a:p>
            <a:pPr algn="ctr"/>
            <a:r>
              <a:rPr lang="en-US" sz="1000" dirty="0" smtClean="0"/>
              <a:t>Serial Femtosecond Crystallography</a:t>
            </a:r>
          </a:p>
          <a:p>
            <a:pPr algn="ctr"/>
            <a:r>
              <a:rPr lang="en-US" sz="1000" i="1" dirty="0" smtClean="0"/>
              <a:t>de novo </a:t>
            </a:r>
            <a:r>
              <a:rPr lang="en-US" sz="1000" dirty="0" smtClean="0"/>
              <a:t>phasing using</a:t>
            </a:r>
            <a:endParaRPr lang="en-US" sz="1000" i="1" dirty="0" smtClean="0"/>
          </a:p>
          <a:p>
            <a:pPr algn="ctr"/>
            <a:r>
              <a:rPr lang="en-US" sz="1000" dirty="0" smtClean="0"/>
              <a:t>Multiple Wavelength Anomalous Diffraction from Selenium</a:t>
            </a:r>
            <a:endParaRPr lang="en-US" sz="1000" dirty="0"/>
          </a:p>
        </p:txBody>
      </p:sp>
      <p:pic>
        <p:nvPicPr>
          <p:cNvPr id="59" name="Picture 58"/>
          <p:cNvPicPr>
            <a:picLocks noChangeAspect="1"/>
          </p:cNvPicPr>
          <p:nvPr/>
        </p:nvPicPr>
        <p:blipFill>
          <a:blip r:embed="rId9" cstate="print"/>
          <a:stretch>
            <a:fillRect/>
          </a:stretch>
        </p:blipFill>
        <p:spPr>
          <a:xfrm>
            <a:off x="4973335" y="2085286"/>
            <a:ext cx="1279352" cy="1310021"/>
          </a:xfrm>
          <a:prstGeom prst="rect">
            <a:avLst/>
          </a:prstGeom>
          <a:solidFill>
            <a:schemeClr val="tx1"/>
          </a:solidFill>
          <a:ln w="9525" cap="flat" cmpd="sng" algn="ctr">
            <a:solidFill>
              <a:schemeClr val="tx1"/>
            </a:solidFill>
            <a:prstDash val="solid"/>
            <a:round/>
            <a:headEnd type="none" w="med" len="med"/>
            <a:tailEnd type="none" w="med" len="med"/>
          </a:ln>
        </p:spPr>
      </p:pic>
      <p:sp>
        <p:nvSpPr>
          <p:cNvPr id="60" name="TextBox 59"/>
          <p:cNvSpPr txBox="1"/>
          <p:nvPr/>
        </p:nvSpPr>
        <p:spPr>
          <a:xfrm>
            <a:off x="4835467" y="1675428"/>
            <a:ext cx="1612959" cy="400110"/>
          </a:xfrm>
          <a:prstGeom prst="rect">
            <a:avLst/>
          </a:prstGeom>
          <a:solidFill>
            <a:srgbClr val="FFFFFF"/>
          </a:solidFill>
        </p:spPr>
        <p:txBody>
          <a:bodyPr wrap="square" rtlCol="0">
            <a:spAutoFit/>
          </a:bodyPr>
          <a:lstStyle/>
          <a:p>
            <a:pPr algn="ctr"/>
            <a:r>
              <a:rPr lang="en-US" sz="1000" dirty="0" smtClean="0"/>
              <a:t>Phonons in superconductivity</a:t>
            </a:r>
            <a:endParaRPr lang="en-US" sz="1000" dirty="0"/>
          </a:p>
        </p:txBody>
      </p:sp>
      <p:sp>
        <p:nvSpPr>
          <p:cNvPr id="4" name="Rectangle 3"/>
          <p:cNvSpPr/>
          <p:nvPr/>
        </p:nvSpPr>
        <p:spPr>
          <a:xfrm>
            <a:off x="6636767" y="2028532"/>
            <a:ext cx="584672" cy="162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p:cNvSpPr txBox="1"/>
          <p:nvPr/>
        </p:nvSpPr>
        <p:spPr>
          <a:xfrm>
            <a:off x="6506989" y="1743479"/>
            <a:ext cx="2019162" cy="400110"/>
          </a:xfrm>
          <a:prstGeom prst="rect">
            <a:avLst/>
          </a:prstGeom>
          <a:noFill/>
        </p:spPr>
        <p:txBody>
          <a:bodyPr wrap="square" rtlCol="0">
            <a:spAutoFit/>
          </a:bodyPr>
          <a:lstStyle/>
          <a:p>
            <a:pPr algn="ctr"/>
            <a:r>
              <a:rPr lang="en-US" sz="1000" dirty="0" smtClean="0">
                <a:solidFill>
                  <a:srgbClr val="000000"/>
                </a:solidFill>
                <a:ea typeface="ＭＳ Ｐゴシック" pitchFamily="-110" charset="-128"/>
              </a:rPr>
              <a:t>High magnetic fields </a:t>
            </a:r>
            <a:r>
              <a:rPr lang="en-US" sz="1000" dirty="0" smtClean="0">
                <a:latin typeface="Arial" pitchFamily="34" charset="0"/>
                <a:ea typeface="ＭＳ Ｐゴシック" pitchFamily="-110" charset="-128"/>
              </a:rPr>
              <a:t>14-20 KeV</a:t>
            </a:r>
            <a:endParaRPr lang="en-US" sz="1000" dirty="0" smtClean="0">
              <a:ea typeface="ＭＳ Ｐゴシック" pitchFamily="-110" charset="-128"/>
            </a:endParaRPr>
          </a:p>
          <a:p>
            <a:pPr algn="ctr" fontAlgn="base">
              <a:spcBef>
                <a:spcPct val="0"/>
              </a:spcBef>
              <a:spcAft>
                <a:spcPct val="0"/>
              </a:spcAft>
            </a:pPr>
            <a:r>
              <a:rPr lang="en-US" sz="1000" dirty="0" smtClean="0">
                <a:solidFill>
                  <a:srgbClr val="000000"/>
                </a:solidFill>
                <a:ea typeface="ＭＳ Ｐゴシック" pitchFamily="-110" charset="-128"/>
              </a:rPr>
              <a:t>disentangle competing orders</a:t>
            </a:r>
            <a:endParaRPr lang="en-US" sz="1000" dirty="0">
              <a:solidFill>
                <a:srgbClr val="000000"/>
              </a:solidFill>
              <a:ea typeface="ＭＳ Ｐゴシック" pitchFamily="-110" charset="-128"/>
            </a:endParaRPr>
          </a:p>
        </p:txBody>
      </p:sp>
      <p:sp>
        <p:nvSpPr>
          <p:cNvPr id="52" name="TextBox 51"/>
          <p:cNvSpPr txBox="1"/>
          <p:nvPr/>
        </p:nvSpPr>
        <p:spPr>
          <a:xfrm>
            <a:off x="430359" y="4801000"/>
            <a:ext cx="1674811" cy="400110"/>
          </a:xfrm>
          <a:prstGeom prst="rect">
            <a:avLst/>
          </a:prstGeom>
          <a:noFill/>
        </p:spPr>
        <p:txBody>
          <a:bodyPr wrap="square" rtlCol="0">
            <a:spAutoFit/>
          </a:bodyPr>
          <a:lstStyle/>
          <a:p>
            <a:pPr algn="ctr"/>
            <a:r>
              <a:rPr lang="en-US" sz="1000" dirty="0" smtClean="0"/>
              <a:t>Solute-solvent interactions</a:t>
            </a:r>
          </a:p>
          <a:p>
            <a:pPr algn="ctr"/>
            <a:r>
              <a:rPr lang="en-US" sz="1000" dirty="0" smtClean="0"/>
              <a:t>in photo-excited reactions</a:t>
            </a:r>
            <a:endParaRPr lang="en-US" sz="1000" dirty="0"/>
          </a:p>
        </p:txBody>
      </p:sp>
      <p:sp>
        <p:nvSpPr>
          <p:cNvPr id="55" name="Title 2"/>
          <p:cNvSpPr txBox="1">
            <a:spLocks/>
          </p:cNvSpPr>
          <p:nvPr/>
        </p:nvSpPr>
        <p:spPr>
          <a:xfrm>
            <a:off x="451822" y="76200"/>
            <a:ext cx="8103570" cy="762000"/>
          </a:xfrm>
          <a:prstGeom prst="rect">
            <a:avLst/>
          </a:prstGeom>
        </p:spPr>
        <p:txBody>
          <a:bodyPr vert="horz" lIns="0" tIns="0" rIns="0" bIns="0" rtlCol="0" anchor="b" anchorCtr="0">
            <a:noAutofit/>
          </a:bodyPr>
          <a:lst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a:lstStyle>
          <a:p>
            <a:r>
              <a:rPr lang="en-US" dirty="0" smtClean="0"/>
              <a:t>FEL Science – The BESAC recommendations</a:t>
            </a:r>
            <a:r>
              <a:rPr lang="en-US" sz="2200" dirty="0" smtClean="0"/>
              <a:t>: </a:t>
            </a:r>
            <a:br>
              <a:rPr lang="en-US" sz="2200" dirty="0" smtClean="0"/>
            </a:br>
            <a:r>
              <a:rPr lang="en-US" sz="2000" b="0" dirty="0" smtClean="0"/>
              <a:t>High repetition rate; at least 0.2-5 keV; high pulse energy 5-20 keV</a:t>
            </a:r>
            <a:endParaRPr lang="en-US" b="0" dirty="0"/>
          </a:p>
        </p:txBody>
      </p:sp>
      <p:sp>
        <p:nvSpPr>
          <p:cNvPr id="8" name="Footer Placeholder 7"/>
          <p:cNvSpPr>
            <a:spLocks noGrp="1"/>
          </p:cNvSpPr>
          <p:nvPr>
            <p:ph type="ftr" sz="quarter" idx="13"/>
          </p:nvPr>
        </p:nvSpPr>
        <p:spPr>
          <a:xfrm>
            <a:off x="445472" y="6543674"/>
            <a:ext cx="4126528" cy="314326"/>
          </a:xfrm>
        </p:spPr>
        <p:txBody>
          <a:bodyPr/>
          <a:lstStyle/>
          <a:p>
            <a:r>
              <a:rPr lang="en-US" dirty="0" smtClean="0"/>
              <a:t>LCLS-II Overview</a:t>
            </a:r>
            <a:endParaRPr lang="en-US" dirty="0"/>
          </a:p>
        </p:txBody>
      </p:sp>
    </p:spTree>
    <p:extLst>
      <p:ext uri="{BB962C8B-B14F-4D97-AF65-F5344CB8AC3E}">
        <p14:creationId xmlns:p14="http://schemas.microsoft.com/office/powerpoint/2010/main" val="310351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CLS_Current_tunnel_two_VG_undulators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26" y="3200400"/>
            <a:ext cx="8661634" cy="2590800"/>
          </a:xfrm>
          <a:prstGeom prst="rect">
            <a:avLst/>
          </a:prstGeom>
        </p:spPr>
      </p:pic>
      <p:sp>
        <p:nvSpPr>
          <p:cNvPr id="29" name="Title 28"/>
          <p:cNvSpPr>
            <a:spLocks noGrp="1"/>
          </p:cNvSpPr>
          <p:nvPr>
            <p:ph type="title"/>
          </p:nvPr>
        </p:nvSpPr>
        <p:spPr>
          <a:xfrm>
            <a:off x="463526" y="161367"/>
            <a:ext cx="8423078" cy="753033"/>
          </a:xfrm>
        </p:spPr>
        <p:txBody>
          <a:bodyPr/>
          <a:lstStyle/>
          <a:p>
            <a:r>
              <a:rPr lang="en-CA" dirty="0" smtClean="0"/>
              <a:t>The LCLS-II </a:t>
            </a:r>
            <a:r>
              <a:rPr lang="en-CA" dirty="0"/>
              <a:t>Project </a:t>
            </a:r>
            <a:r>
              <a:rPr lang="en-CA" dirty="0" smtClean="0"/>
              <a:t>Definition (8/16/2013) </a:t>
            </a:r>
            <a:endParaRPr lang="en-CA" dirty="0"/>
          </a:p>
        </p:txBody>
      </p:sp>
      <p:sp>
        <p:nvSpPr>
          <p:cNvPr id="30" name="Content Placeholder 29"/>
          <p:cNvSpPr>
            <a:spLocks noGrp="1"/>
          </p:cNvSpPr>
          <p:nvPr>
            <p:ph sz="quarter" idx="14"/>
          </p:nvPr>
        </p:nvSpPr>
        <p:spPr>
          <a:xfrm>
            <a:off x="4724400" y="1243584"/>
            <a:ext cx="3856128" cy="5065522"/>
          </a:xfrm>
        </p:spPr>
        <p:txBody>
          <a:bodyPr/>
          <a:lstStyle/>
          <a:p>
            <a:endParaRPr lang="en-US" dirty="0" smtClean="0"/>
          </a:p>
          <a:p>
            <a:endParaRPr lang="en-US" dirty="0" smtClean="0"/>
          </a:p>
          <a:p>
            <a:endParaRPr lang="en-CA" dirty="0" smtClean="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97871135"/>
              </p:ext>
            </p:extLst>
          </p:nvPr>
        </p:nvGraphicFramePr>
        <p:xfrm>
          <a:off x="560749" y="1524000"/>
          <a:ext cx="7934181" cy="2016760"/>
        </p:xfrm>
        <a:graphic>
          <a:graphicData uri="http://schemas.openxmlformats.org/drawingml/2006/table">
            <a:tbl>
              <a:tblPr firstCol="1" bandRow="1">
                <a:tableStyleId>{BC89EF96-8CEA-46FF-86C4-4CE0E7609802}</a:tableStyleId>
              </a:tblPr>
              <a:tblGrid>
                <a:gridCol w="2417192"/>
                <a:gridCol w="5516989"/>
              </a:tblGrid>
              <a:tr h="365760">
                <a:tc>
                  <a:txBody>
                    <a:bodyPr/>
                    <a:lstStyle/>
                    <a:p>
                      <a:r>
                        <a:rPr lang="en-US" sz="1600" dirty="0" smtClean="0"/>
                        <a:t>Accelerator</a:t>
                      </a:r>
                      <a:endParaRPr lang="en-US" sz="1600" b="1" dirty="0"/>
                    </a:p>
                  </a:txBody>
                  <a:tcPr/>
                </a:tc>
                <a:tc>
                  <a:txBody>
                    <a:bodyPr/>
                    <a:lstStyle/>
                    <a:p>
                      <a:r>
                        <a:rPr lang="en-US" sz="1600" dirty="0" smtClean="0"/>
                        <a:t>Superconducting linac</a:t>
                      </a:r>
                      <a:r>
                        <a:rPr lang="en-US" sz="1600" baseline="0" dirty="0" smtClean="0"/>
                        <a:t>: 4 GeV</a:t>
                      </a:r>
                      <a:endParaRPr lang="en-US" sz="1600" dirty="0"/>
                    </a:p>
                  </a:txBody>
                  <a:tcPr/>
                </a:tc>
              </a:tr>
              <a:tr h="701040">
                <a:tc>
                  <a:txBody>
                    <a:bodyPr/>
                    <a:lstStyle/>
                    <a:p>
                      <a:r>
                        <a:rPr lang="en-US" sz="1600" dirty="0" smtClean="0"/>
                        <a:t>Undulators</a:t>
                      </a:r>
                      <a:r>
                        <a:rPr lang="en-US" sz="1600" baseline="0" dirty="0" smtClean="0"/>
                        <a:t> in LCLS-I Tunnel</a:t>
                      </a:r>
                      <a:endParaRPr lang="en-US" sz="1600" dirty="0"/>
                    </a:p>
                  </a:txBody>
                  <a:tcPr/>
                </a:tc>
                <a:tc>
                  <a:txBody>
                    <a:bodyPr/>
                    <a:lstStyle/>
                    <a:p>
                      <a:r>
                        <a:rPr lang="en-US" sz="1600" baseline="0" dirty="0" smtClean="0"/>
                        <a:t>New variable gap (north) </a:t>
                      </a:r>
                      <a:endParaRPr lang="en-US" sz="1600" dirty="0" smtClean="0"/>
                    </a:p>
                    <a:p>
                      <a:r>
                        <a:rPr lang="en-US" sz="1600" baseline="0" dirty="0" smtClean="0"/>
                        <a:t>New variable gap (south) </a:t>
                      </a:r>
                      <a:endParaRPr lang="en-US" sz="1600" dirty="0"/>
                    </a:p>
                  </a:txBody>
                  <a:tcPr/>
                </a:tc>
              </a:tr>
              <a:tr h="370840">
                <a:tc>
                  <a:txBody>
                    <a:bodyPr/>
                    <a:lstStyle/>
                    <a:p>
                      <a:r>
                        <a:rPr lang="en-US" sz="1600" dirty="0" smtClean="0"/>
                        <a:t>Instruments</a:t>
                      </a:r>
                      <a:endParaRPr lang="en-US" sz="1600" b="1" dirty="0"/>
                    </a:p>
                  </a:txBody>
                  <a:tcPr/>
                </a:tc>
                <a:tc>
                  <a:txBody>
                    <a:bodyPr/>
                    <a:lstStyle/>
                    <a:p>
                      <a:r>
                        <a:rPr lang="en-US" sz="1600" dirty="0" smtClean="0"/>
                        <a:t>Use</a:t>
                      </a:r>
                      <a:r>
                        <a:rPr lang="en-US" sz="1600" baseline="0" dirty="0" smtClean="0"/>
                        <a:t> existing instruments (instrument and detector upgrades needed to fully exploit)</a:t>
                      </a:r>
                      <a:endParaRPr lang="en-US" sz="1600" dirty="0"/>
                    </a:p>
                  </a:txBody>
                  <a:tcPr/>
                </a:tc>
              </a:tr>
              <a:tr h="370840">
                <a:tc>
                  <a:txBody>
                    <a:bodyPr/>
                    <a:lstStyle/>
                    <a:p>
                      <a:r>
                        <a:rPr lang="en-US" sz="1600" dirty="0" smtClean="0"/>
                        <a:t>Cost (TPC)</a:t>
                      </a:r>
                      <a:endParaRPr lang="en-US" sz="1600" b="1" dirty="0"/>
                    </a:p>
                  </a:txBody>
                  <a:tcPr/>
                </a:tc>
                <a:tc>
                  <a:txBody>
                    <a:bodyPr/>
                    <a:lstStyle/>
                    <a:p>
                      <a:r>
                        <a:rPr lang="en-US" sz="1600" kern="1200" dirty="0" smtClean="0">
                          <a:solidFill>
                            <a:schemeClr val="tx1"/>
                          </a:solidFill>
                          <a:latin typeface="+mn-lt"/>
                          <a:ea typeface="+mn-ea"/>
                          <a:cs typeface="+mn-cs"/>
                        </a:rPr>
                        <a:t>TBD with SC/BES</a:t>
                      </a:r>
                      <a:endParaRPr lang="en-US" sz="1600" dirty="0" smtClean="0"/>
                    </a:p>
                  </a:txBody>
                  <a:tcPr/>
                </a:tc>
              </a:tr>
            </a:tbl>
          </a:graphicData>
        </a:graphic>
      </p:graphicFrame>
      <p:sp>
        <p:nvSpPr>
          <p:cNvPr id="8" name="TextBox 7"/>
          <p:cNvSpPr txBox="1"/>
          <p:nvPr/>
        </p:nvSpPr>
        <p:spPr>
          <a:xfrm>
            <a:off x="4572000" y="5178623"/>
            <a:ext cx="2514600" cy="523220"/>
          </a:xfrm>
          <a:prstGeom prst="rect">
            <a:avLst/>
          </a:prstGeom>
          <a:noFill/>
        </p:spPr>
        <p:txBody>
          <a:bodyPr wrap="square" rtlCol="0">
            <a:spAutoFit/>
          </a:bodyPr>
          <a:lstStyle/>
          <a:p>
            <a:r>
              <a:rPr lang="en-US" sz="1400" dirty="0" smtClean="0"/>
              <a:t>1.0 - 18 keV (120 Hz)</a:t>
            </a:r>
          </a:p>
          <a:p>
            <a:r>
              <a:rPr lang="en-US" sz="1400" dirty="0" smtClean="0"/>
              <a:t>1.0 - 5 keV (100 kHz)</a:t>
            </a:r>
            <a:endParaRPr lang="en-US" sz="1400" dirty="0"/>
          </a:p>
        </p:txBody>
      </p:sp>
      <p:sp>
        <p:nvSpPr>
          <p:cNvPr id="15" name="TextBox 14"/>
          <p:cNvSpPr txBox="1"/>
          <p:nvPr/>
        </p:nvSpPr>
        <p:spPr>
          <a:xfrm>
            <a:off x="4572000" y="4416623"/>
            <a:ext cx="2514600" cy="307777"/>
          </a:xfrm>
          <a:prstGeom prst="rect">
            <a:avLst/>
          </a:prstGeom>
          <a:noFill/>
        </p:spPr>
        <p:txBody>
          <a:bodyPr wrap="square" rtlCol="0">
            <a:spAutoFit/>
          </a:bodyPr>
          <a:lstStyle/>
          <a:p>
            <a:r>
              <a:rPr lang="en-US" sz="1400" dirty="0" smtClean="0"/>
              <a:t>0.2-1.2 keV (100kHz)</a:t>
            </a:r>
            <a:endParaRPr lang="en-US" sz="1400" dirty="0"/>
          </a:p>
        </p:txBody>
      </p:sp>
      <p:sp>
        <p:nvSpPr>
          <p:cNvPr id="18" name="TextBox 17"/>
          <p:cNvSpPr txBox="1"/>
          <p:nvPr/>
        </p:nvSpPr>
        <p:spPr>
          <a:xfrm>
            <a:off x="152400" y="4492823"/>
            <a:ext cx="1862974" cy="307777"/>
          </a:xfrm>
          <a:prstGeom prst="rect">
            <a:avLst/>
          </a:prstGeom>
          <a:noFill/>
        </p:spPr>
        <p:txBody>
          <a:bodyPr wrap="square" rtlCol="0">
            <a:spAutoFit/>
          </a:bodyPr>
          <a:lstStyle/>
          <a:p>
            <a:r>
              <a:rPr lang="en-US" sz="1400" dirty="0" smtClean="0"/>
              <a:t>4 GeV SC Linac</a:t>
            </a:r>
            <a:endParaRPr lang="en-US" sz="1400" dirty="0"/>
          </a:p>
        </p:txBody>
      </p:sp>
      <p:sp>
        <p:nvSpPr>
          <p:cNvPr id="11" name="TextBox 10"/>
          <p:cNvSpPr txBox="1"/>
          <p:nvPr/>
        </p:nvSpPr>
        <p:spPr>
          <a:xfrm>
            <a:off x="6585834" y="4114800"/>
            <a:ext cx="672029" cy="369332"/>
          </a:xfrm>
          <a:prstGeom prst="rect">
            <a:avLst/>
          </a:prstGeom>
          <a:noFill/>
        </p:spPr>
        <p:txBody>
          <a:bodyPr wrap="none" rtlCol="0">
            <a:spAutoFit/>
          </a:bodyPr>
          <a:lstStyle/>
          <a:p>
            <a:r>
              <a:rPr lang="en-US" dirty="0" smtClean="0"/>
              <a:t>NEH</a:t>
            </a:r>
            <a:endParaRPr lang="en-US" dirty="0"/>
          </a:p>
        </p:txBody>
      </p:sp>
      <p:sp>
        <p:nvSpPr>
          <p:cNvPr id="20" name="TextBox 19"/>
          <p:cNvSpPr txBox="1"/>
          <p:nvPr/>
        </p:nvSpPr>
        <p:spPr>
          <a:xfrm>
            <a:off x="7848600" y="4114800"/>
            <a:ext cx="646331" cy="369332"/>
          </a:xfrm>
          <a:prstGeom prst="rect">
            <a:avLst/>
          </a:prstGeom>
          <a:noFill/>
        </p:spPr>
        <p:txBody>
          <a:bodyPr wrap="none" rtlCol="0">
            <a:spAutoFit/>
          </a:bodyPr>
          <a:lstStyle/>
          <a:p>
            <a:r>
              <a:rPr lang="en-US" dirty="0" smtClean="0"/>
              <a:t>FEH</a:t>
            </a:r>
            <a:endParaRPr lang="en-US" dirty="0"/>
          </a:p>
        </p:txBody>
      </p:sp>
      <p:sp>
        <p:nvSpPr>
          <p:cNvPr id="12" name="Content Placeholder 29"/>
          <p:cNvSpPr txBox="1">
            <a:spLocks/>
          </p:cNvSpPr>
          <p:nvPr/>
        </p:nvSpPr>
        <p:spPr>
          <a:xfrm>
            <a:off x="256690" y="3501547"/>
            <a:ext cx="8108950" cy="1908653"/>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0000"/>
              </a:lnSpc>
              <a:buFont typeface="Arial"/>
              <a:buChar char="•"/>
            </a:pPr>
            <a:endParaRPr lang="en-US" sz="1600" dirty="0" smtClean="0"/>
          </a:p>
        </p:txBody>
      </p:sp>
      <p:sp>
        <p:nvSpPr>
          <p:cNvPr id="7" name="Slide Number Placeholder 6"/>
          <p:cNvSpPr>
            <a:spLocks noGrp="1"/>
          </p:cNvSpPr>
          <p:nvPr>
            <p:ph type="sldNum" sz="quarter" idx="11"/>
          </p:nvPr>
        </p:nvSpPr>
        <p:spPr>
          <a:xfrm>
            <a:off x="8692640" y="6400800"/>
            <a:ext cx="318932" cy="539750"/>
          </a:xfrm>
        </p:spPr>
        <p:txBody>
          <a:bodyPr/>
          <a:lstStyle/>
          <a:p>
            <a:fld id="{5BD36294-2849-48A8-8531-5354CF3095D2}" type="slidenum">
              <a:rPr lang="en-US" smtClean="0"/>
              <a:pPr/>
              <a:t>8</a:t>
            </a:fld>
            <a:endParaRPr lang="en-US" dirty="0"/>
          </a:p>
        </p:txBody>
      </p:sp>
      <p:sp>
        <p:nvSpPr>
          <p:cNvPr id="2" name="Footer Placeholder 1"/>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1849956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LCLS_Current_tunnel_two_VG_undulators_Green.png"/>
          <p:cNvPicPr>
            <a:picLocks noChangeAspect="1"/>
          </p:cNvPicPr>
          <p:nvPr/>
        </p:nvPicPr>
        <p:blipFill rotWithShape="1">
          <a:blip r:embed="rId3">
            <a:extLst>
              <a:ext uri="{28A0092B-C50C-407E-A947-70E740481C1C}">
                <a14:useLocalDpi xmlns:a14="http://schemas.microsoft.com/office/drawing/2010/main" val="0"/>
              </a:ext>
            </a:extLst>
          </a:blip>
          <a:srcRect l="50000" t="39844" b="13424"/>
          <a:stretch/>
        </p:blipFill>
        <p:spPr>
          <a:xfrm>
            <a:off x="1600200" y="3372758"/>
            <a:ext cx="6060983" cy="1694422"/>
          </a:xfrm>
          <a:prstGeom prst="rect">
            <a:avLst/>
          </a:prstGeom>
        </p:spPr>
      </p:pic>
      <p:sp>
        <p:nvSpPr>
          <p:cNvPr id="7" name="Slide Number Placeholder 6"/>
          <p:cNvSpPr>
            <a:spLocks noGrp="1"/>
          </p:cNvSpPr>
          <p:nvPr>
            <p:ph type="sldNum" sz="quarter" idx="11"/>
          </p:nvPr>
        </p:nvSpPr>
        <p:spPr>
          <a:xfrm>
            <a:off x="8686800" y="6446278"/>
            <a:ext cx="318932" cy="539750"/>
          </a:xfrm>
        </p:spPr>
        <p:txBody>
          <a:bodyPr/>
          <a:lstStyle/>
          <a:p>
            <a:fld id="{5BD36294-2849-48A8-8531-5354CF3095D2}" type="slidenum">
              <a:rPr lang="en-US" smtClean="0"/>
              <a:pPr/>
              <a:t>9</a:t>
            </a:fld>
            <a:endParaRPr lang="en-US" dirty="0"/>
          </a:p>
        </p:txBody>
      </p:sp>
      <p:sp>
        <p:nvSpPr>
          <p:cNvPr id="29" name="Title 28"/>
          <p:cNvSpPr>
            <a:spLocks noGrp="1"/>
          </p:cNvSpPr>
          <p:nvPr>
            <p:ph type="title"/>
          </p:nvPr>
        </p:nvSpPr>
        <p:spPr>
          <a:xfrm>
            <a:off x="278430" y="237567"/>
            <a:ext cx="8103570" cy="753033"/>
          </a:xfrm>
        </p:spPr>
        <p:txBody>
          <a:bodyPr/>
          <a:lstStyle/>
          <a:p>
            <a:r>
              <a:rPr lang="en-US" dirty="0"/>
              <a:t>High repetition rate beam available to all </a:t>
            </a:r>
            <a:r>
              <a:rPr lang="en-US" dirty="0" smtClean="0"/>
              <a:t>instruments</a:t>
            </a:r>
            <a:br>
              <a:rPr lang="en-US" dirty="0" smtClean="0"/>
            </a:br>
            <a:r>
              <a:rPr lang="en-US" dirty="0" smtClean="0"/>
              <a:t>with two variable gap undulators </a:t>
            </a:r>
            <a:endParaRPr lang="en-CA" dirty="0"/>
          </a:p>
        </p:txBody>
      </p:sp>
      <p:pic>
        <p:nvPicPr>
          <p:cNvPr id="14" name="Picture 13"/>
          <p:cNvPicPr>
            <a:picLocks noChangeAspect="1"/>
          </p:cNvPicPr>
          <p:nvPr/>
        </p:nvPicPr>
        <p:blipFill>
          <a:blip r:embed="rId4"/>
          <a:stretch>
            <a:fillRect/>
          </a:stretch>
        </p:blipFill>
        <p:spPr>
          <a:xfrm>
            <a:off x="2622907" y="2223834"/>
            <a:ext cx="1693333" cy="1328276"/>
          </a:xfrm>
          <a:prstGeom prst="rect">
            <a:avLst/>
          </a:prstGeom>
        </p:spPr>
      </p:pic>
      <p:sp>
        <p:nvSpPr>
          <p:cNvPr id="16" name="TextBox 15"/>
          <p:cNvSpPr txBox="1"/>
          <p:nvPr/>
        </p:nvSpPr>
        <p:spPr>
          <a:xfrm>
            <a:off x="3117128" y="2039779"/>
            <a:ext cx="704890" cy="246221"/>
          </a:xfrm>
          <a:prstGeom prst="rect">
            <a:avLst/>
          </a:prstGeom>
          <a:noFill/>
        </p:spPr>
        <p:txBody>
          <a:bodyPr wrap="none" rtlCol="0">
            <a:spAutoFit/>
          </a:bodyPr>
          <a:lstStyle/>
          <a:p>
            <a:r>
              <a:rPr lang="en-US" sz="1000" dirty="0" smtClean="0"/>
              <a:t>Catalysis</a:t>
            </a:r>
            <a:endParaRPr lang="en-US" sz="1000" dirty="0"/>
          </a:p>
        </p:txBody>
      </p:sp>
      <p:sp>
        <p:nvSpPr>
          <p:cNvPr id="17" name="TextBox 16"/>
          <p:cNvSpPr txBox="1"/>
          <p:nvPr/>
        </p:nvSpPr>
        <p:spPr>
          <a:xfrm>
            <a:off x="3017285" y="3520738"/>
            <a:ext cx="904577" cy="246221"/>
          </a:xfrm>
          <a:prstGeom prst="rect">
            <a:avLst/>
          </a:prstGeom>
          <a:noFill/>
        </p:spPr>
        <p:txBody>
          <a:bodyPr wrap="square" rtlCol="0">
            <a:spAutoFit/>
          </a:bodyPr>
          <a:lstStyle/>
          <a:p>
            <a:r>
              <a:rPr lang="en-US" sz="1000" dirty="0" smtClean="0"/>
              <a:t>Pump-Probe</a:t>
            </a:r>
            <a:endParaRPr lang="en-US" sz="1000" dirty="0"/>
          </a:p>
        </p:txBody>
      </p:sp>
      <p:cxnSp>
        <p:nvCxnSpPr>
          <p:cNvPr id="21" name="Straight Arrow Connector 20"/>
          <p:cNvCxnSpPr/>
          <p:nvPr/>
        </p:nvCxnSpPr>
        <p:spPr>
          <a:xfrm>
            <a:off x="4038600" y="3536574"/>
            <a:ext cx="249766" cy="502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 name="Picture 2" descr="File:RIXS excit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03" y="2411475"/>
            <a:ext cx="1619465" cy="9243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926270" y="2145268"/>
            <a:ext cx="1626930" cy="246221"/>
          </a:xfrm>
          <a:prstGeom prst="rect">
            <a:avLst/>
          </a:prstGeom>
          <a:noFill/>
        </p:spPr>
        <p:txBody>
          <a:bodyPr wrap="none" rtlCol="0">
            <a:spAutoFit/>
          </a:bodyPr>
          <a:lstStyle/>
          <a:p>
            <a:pPr fontAlgn="base">
              <a:spcBef>
                <a:spcPct val="0"/>
              </a:spcBef>
              <a:spcAft>
                <a:spcPct val="0"/>
              </a:spcAft>
            </a:pPr>
            <a:r>
              <a:rPr lang="en-US" sz="1000" dirty="0" smtClean="0">
                <a:solidFill>
                  <a:srgbClr val="000000"/>
                </a:solidFill>
                <a:ea typeface="ＭＳ Ｐゴシック" pitchFamily="-110" charset="-128"/>
              </a:rPr>
              <a:t>High T</a:t>
            </a:r>
            <a:r>
              <a:rPr lang="en-US" sz="1000" baseline="-25000" dirty="0" smtClean="0">
                <a:solidFill>
                  <a:srgbClr val="000000"/>
                </a:solidFill>
                <a:ea typeface="ＭＳ Ｐゴシック" pitchFamily="-110" charset="-128"/>
              </a:rPr>
              <a:t>C</a:t>
            </a:r>
            <a:r>
              <a:rPr lang="en-US" sz="1000" dirty="0" smtClean="0">
                <a:solidFill>
                  <a:srgbClr val="000000"/>
                </a:solidFill>
                <a:ea typeface="ＭＳ Ｐゴシック" pitchFamily="-110" charset="-128"/>
              </a:rPr>
              <a:t> Superconductors</a:t>
            </a:r>
            <a:endParaRPr lang="en-US" sz="1000" dirty="0">
              <a:solidFill>
                <a:srgbClr val="000000"/>
              </a:solidFill>
              <a:ea typeface="ＭＳ Ｐゴシック" pitchFamily="-110" charset="-128"/>
            </a:endParaRPr>
          </a:p>
        </p:txBody>
      </p:sp>
      <p:cxnSp>
        <p:nvCxnSpPr>
          <p:cNvPr id="25" name="Straight Arrow Connector 24"/>
          <p:cNvCxnSpPr/>
          <p:nvPr/>
        </p:nvCxnSpPr>
        <p:spPr>
          <a:xfrm flipH="1">
            <a:off x="5029200" y="3536574"/>
            <a:ext cx="533401" cy="502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30135" y="3257490"/>
            <a:ext cx="1219200" cy="400110"/>
          </a:xfrm>
          <a:prstGeom prst="rect">
            <a:avLst/>
          </a:prstGeom>
          <a:noFill/>
        </p:spPr>
        <p:txBody>
          <a:bodyPr wrap="square" rtlCol="0">
            <a:spAutoFit/>
          </a:bodyPr>
          <a:lstStyle/>
          <a:p>
            <a:pPr algn="ctr"/>
            <a:r>
              <a:rPr lang="en-US" sz="1000" dirty="0" smtClean="0"/>
              <a:t>Time resolved</a:t>
            </a:r>
          </a:p>
          <a:p>
            <a:pPr algn="ctr"/>
            <a:r>
              <a:rPr lang="en-US" sz="1000" dirty="0" smtClean="0"/>
              <a:t>RIXS</a:t>
            </a:r>
            <a:endParaRPr lang="en-US" sz="1000" dirty="0"/>
          </a:p>
        </p:txBody>
      </p:sp>
      <p:grpSp>
        <p:nvGrpSpPr>
          <p:cNvPr id="32" name="Group 12"/>
          <p:cNvGrpSpPr/>
          <p:nvPr/>
        </p:nvGrpSpPr>
        <p:grpSpPr>
          <a:xfrm>
            <a:off x="6303367" y="5313422"/>
            <a:ext cx="1474326" cy="1087378"/>
            <a:chOff x="-2227634" y="1528162"/>
            <a:chExt cx="3904035" cy="2876590"/>
          </a:xfrm>
        </p:grpSpPr>
        <p:pic>
          <p:nvPicPr>
            <p:cNvPr id="33" name="Picture 3"/>
            <p:cNvPicPr>
              <a:picLocks noChangeAspect="1" noChangeArrowheads="1"/>
            </p:cNvPicPr>
            <p:nvPr/>
          </p:nvPicPr>
          <p:blipFill>
            <a:blip r:embed="rId6" cstate="print"/>
            <a:srcRect l="13034" t="184" r="975" b="67857"/>
            <a:stretch>
              <a:fillRect/>
            </a:stretch>
          </p:blipFill>
          <p:spPr bwMode="auto">
            <a:xfrm>
              <a:off x="-2227634" y="1528162"/>
              <a:ext cx="3904035" cy="2876590"/>
            </a:xfrm>
            <a:prstGeom prst="rect">
              <a:avLst/>
            </a:prstGeom>
            <a:noFill/>
            <a:ln w="9525">
              <a:noFill/>
              <a:miter lim="800000"/>
              <a:headEnd/>
              <a:tailEnd/>
            </a:ln>
          </p:spPr>
        </p:pic>
        <p:sp>
          <p:nvSpPr>
            <p:cNvPr id="34" name="Rounded Rectangle 33"/>
            <p:cNvSpPr/>
            <p:nvPr/>
          </p:nvSpPr>
          <p:spPr>
            <a:xfrm>
              <a:off x="-457200" y="1676400"/>
              <a:ext cx="2057400" cy="76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5DF2"/>
                </a:solidFill>
              </a:endParaRPr>
            </a:p>
          </p:txBody>
        </p:sp>
      </p:grpSp>
      <p:sp>
        <p:nvSpPr>
          <p:cNvPr id="35" name="TextBox 34"/>
          <p:cNvSpPr txBox="1"/>
          <p:nvPr/>
        </p:nvSpPr>
        <p:spPr>
          <a:xfrm>
            <a:off x="6234051" y="6429345"/>
            <a:ext cx="1612959" cy="400110"/>
          </a:xfrm>
          <a:prstGeom prst="rect">
            <a:avLst/>
          </a:prstGeom>
          <a:solidFill>
            <a:srgbClr val="FFFFFF"/>
          </a:solidFill>
        </p:spPr>
        <p:txBody>
          <a:bodyPr wrap="square" rtlCol="0">
            <a:spAutoFit/>
          </a:bodyPr>
          <a:lstStyle/>
          <a:p>
            <a:r>
              <a:rPr lang="en-US" sz="1000" dirty="0" smtClean="0"/>
              <a:t>Iridates: model strongly correlated materials</a:t>
            </a:r>
            <a:endParaRPr lang="en-US" sz="1000" dirty="0"/>
          </a:p>
        </p:txBody>
      </p:sp>
      <p:sp>
        <p:nvSpPr>
          <p:cNvPr id="36" name="TextBox 35"/>
          <p:cNvSpPr txBox="1"/>
          <p:nvPr/>
        </p:nvSpPr>
        <p:spPr>
          <a:xfrm>
            <a:off x="6231028" y="5067180"/>
            <a:ext cx="1619005" cy="246221"/>
          </a:xfrm>
          <a:prstGeom prst="rect">
            <a:avLst/>
          </a:prstGeom>
          <a:noFill/>
        </p:spPr>
        <p:txBody>
          <a:bodyPr wrap="square" rtlCol="0">
            <a:spAutoFit/>
          </a:bodyPr>
          <a:lstStyle/>
          <a:p>
            <a:pPr algn="ctr"/>
            <a:r>
              <a:rPr lang="en-US" sz="1000" dirty="0" smtClean="0"/>
              <a:t>Time resolved RIXS</a:t>
            </a:r>
            <a:endParaRPr lang="en-US" sz="1000" dirty="0"/>
          </a:p>
        </p:txBody>
      </p:sp>
      <p:cxnSp>
        <p:nvCxnSpPr>
          <p:cNvPr id="38" name="Straight Arrow Connector 37"/>
          <p:cNvCxnSpPr/>
          <p:nvPr/>
        </p:nvCxnSpPr>
        <p:spPr>
          <a:xfrm flipH="1" flipV="1">
            <a:off x="6487334" y="4648318"/>
            <a:ext cx="172200" cy="380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487334" y="1524000"/>
            <a:ext cx="2617348" cy="553998"/>
          </a:xfrm>
          <a:prstGeom prst="rect">
            <a:avLst/>
          </a:prstGeom>
          <a:noFill/>
          <a:ln>
            <a:noFill/>
          </a:ln>
        </p:spPr>
        <p:txBody>
          <a:bodyPr wrap="square" rtlCol="0">
            <a:spAutoFit/>
          </a:bodyPr>
          <a:lstStyle/>
          <a:p>
            <a:pPr algn="ctr"/>
            <a:r>
              <a:rPr lang="en-US" sz="1000" i="1" dirty="0" smtClean="0"/>
              <a:t>de novo </a:t>
            </a:r>
            <a:r>
              <a:rPr lang="en-US" sz="1000" dirty="0" smtClean="0"/>
              <a:t>phasing using</a:t>
            </a:r>
            <a:endParaRPr lang="en-US" sz="1000" i="1" dirty="0" smtClean="0"/>
          </a:p>
          <a:p>
            <a:pPr algn="ctr"/>
            <a:r>
              <a:rPr lang="en-US" sz="1000" dirty="0" smtClean="0"/>
              <a:t>Single Wavelength Anomalous Diffraction from Sulfur: 4-5 keV</a:t>
            </a:r>
            <a:endParaRPr lang="en-US" sz="1000" dirty="0"/>
          </a:p>
        </p:txBody>
      </p:sp>
      <p:pic>
        <p:nvPicPr>
          <p:cNvPr id="40" name="Picture 4" descr="C:\Users\sboutet.SLAC\Documents\Papers in Progess\Barends 2013\finalmap.png"/>
          <p:cNvPicPr>
            <a:picLocks noChangeAspect="1" noChangeArrowheads="1"/>
          </p:cNvPicPr>
          <p:nvPr/>
        </p:nvPicPr>
        <p:blipFill>
          <a:blip r:embed="rId7">
            <a:extLst>
              <a:ext uri="{28A0092B-C50C-407E-A947-70E740481C1C}">
                <a14:useLocalDpi xmlns:a14="http://schemas.microsoft.com/office/drawing/2010/main" val="0"/>
              </a:ext>
            </a:extLst>
          </a:blip>
          <a:srcRect l="20447" t="30150" r="25662"/>
          <a:stretch>
            <a:fillRect/>
          </a:stretch>
        </p:blipFill>
        <p:spPr bwMode="auto">
          <a:xfrm>
            <a:off x="7301503" y="2056073"/>
            <a:ext cx="989010" cy="127447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7133451" y="3305145"/>
            <a:ext cx="1325115" cy="400110"/>
          </a:xfrm>
          <a:prstGeom prst="rect">
            <a:avLst/>
          </a:prstGeom>
          <a:solidFill>
            <a:srgbClr val="FFFFFF"/>
          </a:solidFill>
        </p:spPr>
        <p:txBody>
          <a:bodyPr wrap="none" rtlCol="0">
            <a:spAutoFit/>
          </a:bodyPr>
          <a:lstStyle/>
          <a:p>
            <a:r>
              <a:rPr lang="en-US" sz="1000" dirty="0" smtClean="0"/>
              <a:t>Serial Femtosecond </a:t>
            </a:r>
          </a:p>
          <a:p>
            <a:r>
              <a:rPr lang="en-US" sz="1000" dirty="0" smtClean="0"/>
              <a:t>Crystallography</a:t>
            </a:r>
            <a:endParaRPr lang="en-US" sz="1000" dirty="0"/>
          </a:p>
        </p:txBody>
      </p:sp>
      <p:cxnSp>
        <p:nvCxnSpPr>
          <p:cNvPr id="47" name="Straight Arrow Connector 46"/>
          <p:cNvCxnSpPr/>
          <p:nvPr/>
        </p:nvCxnSpPr>
        <p:spPr>
          <a:xfrm flipH="1">
            <a:off x="6888072" y="3552110"/>
            <a:ext cx="286838" cy="666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9"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9574" y="5434640"/>
            <a:ext cx="1920844" cy="119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592591" y="5029200"/>
            <a:ext cx="1674811" cy="400110"/>
          </a:xfrm>
          <a:prstGeom prst="rect">
            <a:avLst/>
          </a:prstGeom>
          <a:noFill/>
        </p:spPr>
        <p:txBody>
          <a:bodyPr wrap="square" rtlCol="0">
            <a:spAutoFit/>
          </a:bodyPr>
          <a:lstStyle/>
          <a:p>
            <a:pPr algn="ctr"/>
            <a:r>
              <a:rPr lang="en-US" sz="1000" dirty="0" smtClean="0"/>
              <a:t>Time resolved Resonant solution scattering</a:t>
            </a:r>
            <a:endParaRPr lang="en-US" sz="1000" dirty="0"/>
          </a:p>
        </p:txBody>
      </p:sp>
      <p:cxnSp>
        <p:nvCxnSpPr>
          <p:cNvPr id="52" name="Straight Arrow Connector 51"/>
          <p:cNvCxnSpPr>
            <a:stCxn id="50" idx="0"/>
          </p:cNvCxnSpPr>
          <p:nvPr/>
        </p:nvCxnSpPr>
        <p:spPr>
          <a:xfrm flipV="1">
            <a:off x="4429997" y="4572000"/>
            <a:ext cx="700138"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52400" y="4218801"/>
            <a:ext cx="1484639" cy="307777"/>
          </a:xfrm>
          <a:prstGeom prst="rect">
            <a:avLst/>
          </a:prstGeom>
          <a:noFill/>
        </p:spPr>
        <p:txBody>
          <a:bodyPr wrap="none" rtlCol="0">
            <a:spAutoFit/>
          </a:bodyPr>
          <a:lstStyle/>
          <a:p>
            <a:r>
              <a:rPr lang="en-US" sz="1400" dirty="0">
                <a:solidFill>
                  <a:srgbClr val="FF0000"/>
                </a:solidFill>
              </a:rPr>
              <a:t>4</a:t>
            </a:r>
            <a:r>
              <a:rPr lang="en-US" sz="1400" dirty="0" smtClean="0">
                <a:solidFill>
                  <a:srgbClr val="FF0000"/>
                </a:solidFill>
              </a:rPr>
              <a:t>GeV @100kHz</a:t>
            </a:r>
            <a:endParaRPr lang="en-US" sz="1400" dirty="0">
              <a:solidFill>
                <a:srgbClr val="FF0000"/>
              </a:solidFill>
            </a:endParaRPr>
          </a:p>
        </p:txBody>
      </p:sp>
      <p:sp>
        <p:nvSpPr>
          <p:cNvPr id="28" name="TextBox 27"/>
          <p:cNvSpPr txBox="1"/>
          <p:nvPr/>
        </p:nvSpPr>
        <p:spPr>
          <a:xfrm>
            <a:off x="152400" y="4558098"/>
            <a:ext cx="1544601" cy="307777"/>
          </a:xfrm>
          <a:prstGeom prst="rect">
            <a:avLst/>
          </a:prstGeom>
          <a:noFill/>
        </p:spPr>
        <p:txBody>
          <a:bodyPr wrap="none" rtlCol="0">
            <a:spAutoFit/>
          </a:bodyPr>
          <a:lstStyle/>
          <a:p>
            <a:r>
              <a:rPr lang="en-US" sz="1400" dirty="0" smtClean="0"/>
              <a:t>14 GeV @120Hz</a:t>
            </a:r>
            <a:endParaRPr lang="en-US" sz="1400" dirty="0"/>
          </a:p>
        </p:txBody>
      </p:sp>
      <p:sp>
        <p:nvSpPr>
          <p:cNvPr id="41" name="TextBox 40"/>
          <p:cNvSpPr txBox="1"/>
          <p:nvPr/>
        </p:nvSpPr>
        <p:spPr>
          <a:xfrm>
            <a:off x="2015745" y="4648318"/>
            <a:ext cx="2514600" cy="523220"/>
          </a:xfrm>
          <a:prstGeom prst="rect">
            <a:avLst/>
          </a:prstGeom>
          <a:noFill/>
        </p:spPr>
        <p:txBody>
          <a:bodyPr wrap="square" rtlCol="0">
            <a:spAutoFit/>
          </a:bodyPr>
          <a:lstStyle/>
          <a:p>
            <a:r>
              <a:rPr lang="en-US" sz="1400" dirty="0" smtClean="0"/>
              <a:t>1.0- 18 keV (120 Hz)</a:t>
            </a:r>
          </a:p>
          <a:p>
            <a:r>
              <a:rPr lang="en-US" sz="1400" dirty="0" smtClean="0"/>
              <a:t>1.0- 5 keV (100 kHz)</a:t>
            </a:r>
            <a:endParaRPr lang="en-US" sz="1400" dirty="0"/>
          </a:p>
        </p:txBody>
      </p:sp>
      <p:sp>
        <p:nvSpPr>
          <p:cNvPr id="42" name="TextBox 41"/>
          <p:cNvSpPr txBox="1"/>
          <p:nvPr/>
        </p:nvSpPr>
        <p:spPr>
          <a:xfrm>
            <a:off x="2015745" y="3730823"/>
            <a:ext cx="2514600" cy="307777"/>
          </a:xfrm>
          <a:prstGeom prst="rect">
            <a:avLst/>
          </a:prstGeom>
          <a:noFill/>
        </p:spPr>
        <p:txBody>
          <a:bodyPr wrap="square" rtlCol="0">
            <a:spAutoFit/>
          </a:bodyPr>
          <a:lstStyle/>
          <a:p>
            <a:r>
              <a:rPr lang="en-US" sz="1400" dirty="0" smtClean="0"/>
              <a:t>0.2-1.2 keV</a:t>
            </a:r>
            <a:r>
              <a:rPr lang="en-US" sz="1400" dirty="0"/>
              <a:t> </a:t>
            </a:r>
            <a:r>
              <a:rPr lang="en-US" sz="1400" dirty="0" smtClean="0"/>
              <a:t>(100kHz)</a:t>
            </a:r>
            <a:endParaRPr lang="en-US" sz="1400" dirty="0"/>
          </a:p>
        </p:txBody>
      </p:sp>
      <p:sp>
        <p:nvSpPr>
          <p:cNvPr id="43" name="TextBox 42"/>
          <p:cNvSpPr txBox="1"/>
          <p:nvPr/>
        </p:nvSpPr>
        <p:spPr>
          <a:xfrm>
            <a:off x="152399" y="1295401"/>
            <a:ext cx="5638801" cy="707886"/>
          </a:xfrm>
          <a:prstGeom prst="rect">
            <a:avLst/>
          </a:prstGeom>
          <a:solidFill>
            <a:schemeClr val="bg1">
              <a:lumMod val="85000"/>
            </a:schemeClr>
          </a:solidFill>
          <a:ln w="12700" cmpd="sng">
            <a:solidFill>
              <a:schemeClr val="tx1"/>
            </a:solidFill>
          </a:ln>
        </p:spPr>
        <p:txBody>
          <a:bodyPr wrap="square" rtlCol="0">
            <a:spAutoFit/>
          </a:bodyPr>
          <a:lstStyle/>
          <a:p>
            <a:pPr marL="285750" indent="-285750">
              <a:buFont typeface="Wingdings" charset="2"/>
              <a:buChar char="Ø"/>
            </a:pPr>
            <a:r>
              <a:rPr lang="en-US" sz="2000" dirty="0" smtClean="0"/>
              <a:t>Instrument upgrades and R&amp;D needed to fully exploit high rep rate</a:t>
            </a:r>
            <a:endParaRPr lang="en-US" sz="2000" dirty="0"/>
          </a:p>
        </p:txBody>
      </p:sp>
      <p:sp>
        <p:nvSpPr>
          <p:cNvPr id="2" name="Footer Placeholder 1"/>
          <p:cNvSpPr>
            <a:spLocks noGrp="1"/>
          </p:cNvSpPr>
          <p:nvPr>
            <p:ph type="ftr" sz="quarter" idx="13"/>
          </p:nvPr>
        </p:nvSpPr>
        <p:spPr/>
        <p:txBody>
          <a:bodyPr/>
          <a:lstStyle/>
          <a:p>
            <a:r>
              <a:rPr lang="en-US" dirty="0" smtClean="0"/>
              <a:t>LCLS-II Overview</a:t>
            </a:r>
            <a:endParaRPr lang="en-US" dirty="0"/>
          </a:p>
        </p:txBody>
      </p:sp>
    </p:spTree>
    <p:extLst>
      <p:ext uri="{BB962C8B-B14F-4D97-AF65-F5344CB8AC3E}">
        <p14:creationId xmlns:p14="http://schemas.microsoft.com/office/powerpoint/2010/main" val="31869927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2212</Words>
  <Application>Microsoft Office PowerPoint</Application>
  <PresentationFormat>On-screen Show (4:3)</PresentationFormat>
  <Paragraphs>450</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PowerPoint Presentation</vt:lpstr>
      <vt:lpstr>LCLS-II Project Plan and Scope Overview</vt:lpstr>
      <vt:lpstr>Outline </vt:lpstr>
      <vt:lpstr>LCLS II Scope of Work</vt:lpstr>
      <vt:lpstr>LCLS-II Key Performance Parameters</vt:lpstr>
      <vt:lpstr>FEL Science – The BESAC recommendations:  High repetition rate; at least 0.2-5 keV; high pulse energy 5-20 keV</vt:lpstr>
      <vt:lpstr>PowerPoint Presentation</vt:lpstr>
      <vt:lpstr>The LCLS-II Project Definition (8/16/2013) </vt:lpstr>
      <vt:lpstr>High repetition rate beam available to all instruments with two variable gap undulators </vt:lpstr>
      <vt:lpstr>Operating modes</vt:lpstr>
      <vt:lpstr>Preliminary Operating Parameters </vt:lpstr>
      <vt:lpstr>We Need the Help of Partner Labs for</vt:lpstr>
      <vt:lpstr>The Next Steps for SLAC to Engage Partners</vt:lpstr>
      <vt:lpstr>Potential Areas of Collaboration with Partner Labs</vt:lpstr>
      <vt:lpstr>Timeline for the next 6 month</vt:lpstr>
      <vt:lpstr>SLAC Points of Contact</vt:lpstr>
      <vt:lpstr>Integration Between SLAC and Partner Labs</vt:lpstr>
      <vt:lpstr>Project Collaboration</vt:lpstr>
      <vt:lpstr>Project Collaboration</vt:lpstr>
      <vt:lpstr>Summary </vt:lpstr>
      <vt:lpstr>Discussion</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2012-06-11T23:50:00Z</dcterms:created>
  <dcterms:modified xsi:type="dcterms:W3CDTF">2013-09-13T11:19:26Z</dcterms:modified>
</cp:coreProperties>
</file>