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  <p:sldMasterId id="2147483684" r:id="rId4"/>
    <p:sldMasterId id="2147483696" r:id="rId5"/>
    <p:sldMasterId id="2147483711" r:id="rId6"/>
    <p:sldMasterId id="2147483714" r:id="rId7"/>
  </p:sldMasterIdLst>
  <p:notesMasterIdLst>
    <p:notesMasterId r:id="rId38"/>
  </p:notesMasterIdLst>
  <p:sldIdLst>
    <p:sldId id="265" r:id="rId8"/>
    <p:sldId id="275" r:id="rId9"/>
    <p:sldId id="276" r:id="rId10"/>
    <p:sldId id="277" r:id="rId11"/>
    <p:sldId id="292" r:id="rId12"/>
    <p:sldId id="293" r:id="rId13"/>
    <p:sldId id="288" r:id="rId14"/>
    <p:sldId id="266" r:id="rId15"/>
    <p:sldId id="267" r:id="rId16"/>
    <p:sldId id="269" r:id="rId17"/>
    <p:sldId id="271" r:id="rId18"/>
    <p:sldId id="270" r:id="rId19"/>
    <p:sldId id="278" r:id="rId20"/>
    <p:sldId id="282" r:id="rId21"/>
    <p:sldId id="279" r:id="rId22"/>
    <p:sldId id="272" r:id="rId23"/>
    <p:sldId id="280" r:id="rId24"/>
    <p:sldId id="281" r:id="rId25"/>
    <p:sldId id="289" r:id="rId26"/>
    <p:sldId id="290" r:id="rId27"/>
    <p:sldId id="283" r:id="rId28"/>
    <p:sldId id="294" r:id="rId29"/>
    <p:sldId id="260" r:id="rId30"/>
    <p:sldId id="257" r:id="rId31"/>
    <p:sldId id="262" r:id="rId32"/>
    <p:sldId id="287" r:id="rId33"/>
    <p:sldId id="285" r:id="rId34"/>
    <p:sldId id="284" r:id="rId35"/>
    <p:sldId id="264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048" autoAdjust="0"/>
  </p:normalViewPr>
  <p:slideViewPr>
    <p:cSldViewPr snapToGrid="0">
      <p:cViewPr varScale="1">
        <p:scale>
          <a:sx n="67" d="100"/>
          <a:sy n="67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880BB-9002-4694-8EBF-A111B6BF51E0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4D7DD-41AA-4A89-8C6A-9E80DFF654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70553-6472-46C5-9C9D-A89F56E579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6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2pPr>
            <a:lvl3pPr marL="1142898" indent="-22858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3pPr>
            <a:lvl4pPr marL="1600057" indent="-22858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4pPr>
            <a:lvl5pPr marL="2057217" indent="-228580" eaLnBrk="0" hangingPunct="0"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05E8258-7FB4-FD4E-9B36-AFECBB804AC9}" type="slidenum">
              <a:rPr lang="en-US" sz="1200" b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8500"/>
            <a:ext cx="4535488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343400"/>
            <a:ext cx="5032375" cy="41132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defTabSz="864931">
              <a:spcBef>
                <a:spcPct val="0"/>
              </a:spcBef>
              <a:defRPr/>
            </a:pPr>
            <a:endParaRPr lang="en-US" sz="2600" b="1" dirty="0"/>
          </a:p>
          <a:p>
            <a:pPr eaLnBrk="1" hangingPunct="1">
              <a:spcBef>
                <a:spcPct val="0"/>
              </a:spcBef>
              <a:defRPr/>
            </a:pP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FFE3DD-73BF-4B0E-8DA6-BEC0B988ED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0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8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0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540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14FD-B74B-46A1-A5D9-7E4E33B971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99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defRPr>
                <a:solidFill>
                  <a:srgbClr val="00589C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285852" y="1981967"/>
            <a:ext cx="7110433" cy="307777"/>
          </a:xfrm>
        </p:spPr>
        <p:txBody>
          <a:bodyPr>
            <a:spAutoFit/>
          </a:bodyPr>
          <a:lstStyle>
            <a:lvl1pPr marL="265113" indent="-265113">
              <a:lnSpc>
                <a:spcPts val="2400"/>
              </a:lnSpc>
              <a:buFont typeface="Arial" pitchFamily="34" charset="0"/>
              <a:buChar char="•"/>
              <a:defRPr sz="1800" b="1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5B20-0F88-4A03-95C9-CD1B25F9BE6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108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019175"/>
            <a:ext cx="8766175" cy="477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5874-BA50-41DA-ACC3-86CFEA04E86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54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42875"/>
            <a:ext cx="8229600" cy="4397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57188" y="1019175"/>
            <a:ext cx="4306887" cy="4778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16475" y="1019175"/>
            <a:ext cx="4306888" cy="161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16475" y="1333500"/>
            <a:ext cx="4306888" cy="1635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9E17-8474-4A49-9D53-D106786B94A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89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181F-A09D-4F25-9BDB-35EE3582A58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348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3DC1-632C-455F-81F9-FDCB35C395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73010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1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46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685745" y="6642556"/>
            <a:ext cx="2457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TTC Workshop June 2013, T. Powers, JLAB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8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685745" y="6642556"/>
            <a:ext cx="2457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TTC Workshop June 2013, T. Powers, JLAB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6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97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23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18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761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6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5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77759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8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1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356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786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810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75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154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4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527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978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589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262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685745" y="6642556"/>
            <a:ext cx="2457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TTC Workshop June 2013, T. Powers, JLAB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5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685745" y="6642556"/>
            <a:ext cx="2457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TTC Workshop June 2013, T. Powers, JLAB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70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1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570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07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26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140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6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4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31459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1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EAEAEA"/>
              </a:solidFill>
              <a:latin typeface="Arial Narrow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863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Peterson, FNAL-SLAC Meeting  Sept 10, 2013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5093-9474-794E-BCB6-D6B53E7F1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8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64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5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82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3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56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184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98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84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10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0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74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500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37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1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6A43-B43D-48C6-8D74-0B6F4BC63136}" type="datetimeFigureOut">
              <a:rPr lang="en-US" smtClean="0"/>
              <a:t>9/12/2013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05AA-14B0-4B58-BFE4-96FDE056B2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platzhalter 1"/>
          <p:cNvSpPr>
            <a:spLocks noGrp="1"/>
          </p:cNvSpPr>
          <p:nvPr>
            <p:ph type="title"/>
          </p:nvPr>
        </p:nvSpPr>
        <p:spPr bwMode="auto">
          <a:xfrm>
            <a:off x="800100" y="142875"/>
            <a:ext cx="8229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88" y="1019175"/>
            <a:ext cx="8766175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92BEE6-D629-42AE-A4DF-35CCB507196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45" name="Grafik 8" descr="Wissenschaftl_Info_a_Kopf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39975" y="6356350"/>
            <a:ext cx="3960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mtClean="0">
                <a:solidFill>
                  <a:prstClr val="black">
                    <a:tint val="75000"/>
                  </a:prstClr>
                </a:solidFill>
              </a:rPr>
              <a:t>Ô. Kugeler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85745" y="6642556"/>
            <a:ext cx="2457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TTC Workshop June 2013, T. Powers, JLAB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428719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dirty="0" smtClean="0">
                <a:solidFill>
                  <a:srgbClr val="808080"/>
                </a:solidFill>
              </a:rPr>
              <a:t>W.- D. Möller, J. Sekutowicz</a:t>
            </a:r>
            <a:r>
              <a:rPr lang="en-GB" sz="800" dirty="0" smtClean="0">
                <a:solidFill>
                  <a:srgbClr val="808080"/>
                </a:solidFill>
              </a:rPr>
              <a:t>|  </a:t>
            </a:r>
            <a:r>
              <a:rPr lang="en-US" sz="800" dirty="0" smtClean="0">
                <a:solidFill>
                  <a:srgbClr val="808080"/>
                </a:solidFill>
              </a:rPr>
              <a:t>CW Operation of XFEL Modules</a:t>
            </a:r>
            <a:r>
              <a:rPr lang="en-GB" sz="800" dirty="0" smtClean="0">
                <a:solidFill>
                  <a:srgbClr val="808080"/>
                </a:solidFill>
              </a:rPr>
              <a:t>|  June 14, 2013|  </a:t>
            </a:r>
            <a:r>
              <a:rPr lang="en-GB" sz="800" b="1" dirty="0">
                <a:solidFill>
                  <a:srgbClr val="808080"/>
                </a:solidFill>
              </a:rPr>
              <a:t>Page </a:t>
            </a:r>
            <a:fld id="{ABA098E9-E6EE-44BF-9612-6777A6DF1330}" type="slidenum">
              <a:rPr lang="en-GB" sz="800" b="1">
                <a:solidFill>
                  <a:srgbClr val="80808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b="1" dirty="0">
              <a:solidFill>
                <a:srgbClr val="808080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334305" y="6379859"/>
            <a:ext cx="477907" cy="4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85745" y="6642556"/>
            <a:ext cx="2457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</a:rPr>
              <a:t>TTC Workshop June 2013, T. Powers, JLAB</a:t>
            </a: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5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</a:rPr>
              <a:t>Peterson, FNAL-SLAC Meeting  Sept 10, 2013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29C85-A0DF-6840-ADE1-FF2E36DFB6A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93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charset="0"/>
        <a:buChar char="§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C0A0D82-7A9A-174B-9868-779CB22AA8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062A9A-0353-BC48-B500-EAF95C0D85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10" Type="http://schemas.openxmlformats.org/officeDocument/2006/relationships/image" Target="../media/image55.gif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7" y="245143"/>
            <a:ext cx="8052619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33CC"/>
                </a:solidFill>
              </a:rPr>
              <a:t>Cavity/CM Considerations for CW Operation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09" y="1685928"/>
            <a:ext cx="8229600" cy="4286247"/>
          </a:xfrm>
        </p:spPr>
        <p:txBody>
          <a:bodyPr>
            <a:normAutofit/>
          </a:bodyPr>
          <a:lstStyle/>
          <a:p>
            <a:r>
              <a:rPr lang="en-US" dirty="0" smtClean="0"/>
              <a:t>Cryogenic loads and cryogen distribution</a:t>
            </a:r>
          </a:p>
          <a:p>
            <a:r>
              <a:rPr lang="en-US" dirty="0" smtClean="0"/>
              <a:t>End Group cooling: HOM antenna redesign</a:t>
            </a:r>
          </a:p>
          <a:p>
            <a:r>
              <a:rPr lang="en-US" dirty="0" smtClean="0"/>
              <a:t>HOM loads and suppression requirement</a:t>
            </a:r>
          </a:p>
          <a:p>
            <a:r>
              <a:rPr lang="en-US" dirty="0" smtClean="0"/>
              <a:t>Coupler design and </a:t>
            </a:r>
            <a:r>
              <a:rPr lang="en-US" dirty="0"/>
              <a:t>c</a:t>
            </a:r>
            <a:r>
              <a:rPr lang="en-US" dirty="0" smtClean="0"/>
              <a:t>ooling </a:t>
            </a:r>
          </a:p>
          <a:p>
            <a:r>
              <a:rPr lang="en-US" dirty="0" smtClean="0"/>
              <a:t>Cost, gradient, Qo, QL and RF power</a:t>
            </a:r>
          </a:p>
          <a:p>
            <a:r>
              <a:rPr lang="en-US" dirty="0" smtClean="0"/>
              <a:t>Achieving higher cavity Qo</a:t>
            </a:r>
          </a:p>
          <a:p>
            <a:r>
              <a:rPr lang="en-US" dirty="0" smtClean="0"/>
              <a:t>Microphonics - size and suppression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8606" y="6150078"/>
            <a:ext cx="641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Chris Adolphsen, SLAC, Sept 12, 2013 Visit to JLAB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1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Antenna Modifications for E-XFEL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7" y="1138542"/>
            <a:ext cx="4694027" cy="24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9076" y="6488668"/>
            <a:ext cx="160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J. Sekutowicz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2" y="3937512"/>
            <a:ext cx="3982662" cy="27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20" y="1058506"/>
            <a:ext cx="3776653" cy="26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5458" y="4159045"/>
            <a:ext cx="39673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“The </a:t>
            </a:r>
            <a:r>
              <a:rPr lang="en-US" sz="2000" dirty="0"/>
              <a:t>feedthroughs </a:t>
            </a:r>
            <a:r>
              <a:rPr lang="en-US" sz="2000" dirty="0" smtClean="0"/>
              <a:t>are made </a:t>
            </a:r>
            <a:r>
              <a:rPr lang="en-US" sz="2000" dirty="0"/>
              <a:t>of high conductivity materials, pure </a:t>
            </a:r>
            <a:r>
              <a:rPr lang="en-US" sz="2000" dirty="0" smtClean="0"/>
              <a:t>niobium, molybdenum </a:t>
            </a:r>
            <a:r>
              <a:rPr lang="en-US" sz="2000" dirty="0"/>
              <a:t>and sapphire</a:t>
            </a:r>
            <a:r>
              <a:rPr lang="en-US" sz="2000" dirty="0" smtClean="0"/>
              <a:t>. They will </a:t>
            </a:r>
            <a:r>
              <a:rPr lang="en-US" sz="2000" dirty="0"/>
              <a:t>be </a:t>
            </a:r>
            <a:r>
              <a:rPr lang="en-US" sz="2000" dirty="0" smtClean="0"/>
              <a:t>connected thermally </a:t>
            </a:r>
            <a:r>
              <a:rPr lang="en-US" sz="2000" dirty="0"/>
              <a:t>to the 2-phase tube with </a:t>
            </a:r>
            <a:r>
              <a:rPr lang="en-US" sz="2000" dirty="0" smtClean="0"/>
              <a:t>copper </a:t>
            </a:r>
            <a:r>
              <a:rPr lang="en-US" sz="2000" dirty="0"/>
              <a:t>braids for </a:t>
            </a:r>
            <a:r>
              <a:rPr lang="en-US" sz="2000" dirty="0" smtClean="0"/>
              <a:t>better heat </a:t>
            </a:r>
            <a:r>
              <a:rPr lang="en-US" sz="2000" dirty="0"/>
              <a:t>transfer to the 2 K </a:t>
            </a:r>
            <a:r>
              <a:rPr lang="en-US" sz="2000" dirty="0" smtClean="0"/>
              <a:t>environment.”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4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Beam Line Absorbers (One per CM)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076" y="6488668"/>
            <a:ext cx="160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J. Sekutowicz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9" y="1854766"/>
            <a:ext cx="4549547" cy="40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199" y="2063126"/>
            <a:ext cx="37755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“Total </a:t>
            </a:r>
            <a:r>
              <a:rPr lang="en-US" sz="2000" dirty="0"/>
              <a:t>deposited HOM power by the nominal </a:t>
            </a:r>
            <a:r>
              <a:rPr lang="en-US" sz="2000" dirty="0" smtClean="0"/>
              <a:t>XFEL beam </a:t>
            </a:r>
            <a:r>
              <a:rPr lang="en-US" sz="2000" dirty="0"/>
              <a:t>will be 3.81 W per cryomodule, if no </a:t>
            </a:r>
            <a:r>
              <a:rPr lang="en-US" sz="2000" dirty="0" smtClean="0"/>
              <a:t>synchronous excitation </a:t>
            </a:r>
            <a:r>
              <a:rPr lang="en-US" sz="2000" dirty="0"/>
              <a:t>will take place. Most of this power, </a:t>
            </a:r>
            <a:r>
              <a:rPr lang="en-US" sz="2000" dirty="0" smtClean="0"/>
              <a:t>~ 85%, will </a:t>
            </a:r>
            <a:r>
              <a:rPr lang="en-US" sz="2000" dirty="0"/>
              <a:t>be dissipated in the beam line absorbers (BLA</a:t>
            </a:r>
            <a:r>
              <a:rPr lang="en-US" sz="2000" dirty="0" smtClean="0"/>
              <a:t>).... </a:t>
            </a:r>
            <a:r>
              <a:rPr lang="en-US" sz="2000" dirty="0"/>
              <a:t>In the absorber design we took </a:t>
            </a:r>
            <a:r>
              <a:rPr lang="en-US" sz="2000" dirty="0" smtClean="0"/>
              <a:t>into account </a:t>
            </a:r>
            <a:r>
              <a:rPr lang="en-US" sz="2000" dirty="0"/>
              <a:t>operations in the cw/lp modes, in which </a:t>
            </a:r>
            <a:r>
              <a:rPr lang="en-US" sz="2000" dirty="0" smtClean="0"/>
              <a:t>beam deposited </a:t>
            </a:r>
            <a:r>
              <a:rPr lang="en-US" sz="2000" dirty="0"/>
              <a:t>power can be as high as </a:t>
            </a:r>
            <a:r>
              <a:rPr lang="en-US" sz="2000" dirty="0">
                <a:solidFill>
                  <a:srgbClr val="FF0000"/>
                </a:solidFill>
              </a:rPr>
              <a:t>100 W</a:t>
            </a:r>
            <a:r>
              <a:rPr lang="en-US" sz="2000" dirty="0" smtClean="0">
                <a:solidFill>
                  <a:srgbClr val="FF0000"/>
                </a:solidFill>
              </a:rPr>
              <a:t>.”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0" y="246422"/>
            <a:ext cx="8750624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6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52" y="70002"/>
            <a:ext cx="8229600" cy="919981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33CC"/>
                </a:solidFill>
              </a:rPr>
              <a:t>Reduced Dipole HOM Damping</a:t>
            </a:r>
            <a:endParaRPr lang="en-US" sz="4800" dirty="0">
              <a:solidFill>
                <a:srgbClr val="0033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784"/>
            <a:ext cx="5864635" cy="50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478" y="988141"/>
            <a:ext cx="875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1/30 of the current, 1/3 lattice beta, 1/30 of the linac length and 10 times the emittance of the ILC, can we increase QL considerably to simplify the damping 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48632" y="2610464"/>
            <a:ext cx="2911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Also, would randomly varying the bunch timing (modulo a 1.3 GHz period) about the nominal 1 us bunch spacing significantly reduce the damping requirement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57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33CC"/>
                </a:solidFill>
              </a:rPr>
              <a:t>Cornell 200 mA, 7 Cell Cavity</a:t>
            </a:r>
            <a:r>
              <a:rPr lang="en-US" dirty="0" smtClean="0">
                <a:solidFill>
                  <a:srgbClr val="0033CC"/>
                </a:solidFill>
              </a:rPr>
              <a:t/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sz="2700" dirty="0" smtClean="0">
                <a:solidFill>
                  <a:srgbClr val="0033CC"/>
                </a:solidFill>
              </a:rPr>
              <a:t>No HOM Ports but Larger Beam Pipe and One Beamline Absorber/Cavity 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9" y="1621401"/>
            <a:ext cx="7759956" cy="503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35677" y="1563329"/>
            <a:ext cx="3303639" cy="89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0645" y="1696064"/>
            <a:ext cx="3245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 W HOM Power/Cavity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such damping if eventually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convert LCLS IISC to an ERL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D193-AC59-458F-B092-D8348A75C5B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 rot="16200000">
            <a:off x="-632619" y="4441032"/>
            <a:ext cx="29035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100" dirty="0">
                <a:solidFill>
                  <a:srgbClr val="0000FF"/>
                </a:solidFill>
              </a:rPr>
              <a:t>Coaxial Power Coupler</a:t>
            </a:r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377950" y="2751138"/>
            <a:ext cx="6959600" cy="3927475"/>
            <a:chOff x="364" y="1177"/>
            <a:chExt cx="5045" cy="2892"/>
          </a:xfrm>
        </p:grpSpPr>
        <p:pic>
          <p:nvPicPr>
            <p:cNvPr id="706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"/>
            <a:stretch>
              <a:fillRect/>
            </a:stretch>
          </p:blipFill>
          <p:spPr bwMode="auto">
            <a:xfrm>
              <a:off x="364" y="1177"/>
              <a:ext cx="5045" cy="2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>
              <a:off x="1004" y="3203"/>
              <a:ext cx="155" cy="230"/>
            </a:xfrm>
            <a:prstGeom prst="upArrow">
              <a:avLst>
                <a:gd name="adj1" fmla="val 50000"/>
                <a:gd name="adj2" fmla="val 3709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778" y="3400"/>
              <a:ext cx="603" cy="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6666FF"/>
                  </a:solidFill>
                  <a:latin typeface="Arial Unicode MS" pitchFamily="34" charset="-128"/>
                </a:rPr>
                <a:t>Input</a:t>
              </a:r>
            </a:p>
            <a:p>
              <a:pPr eaLnBrk="0" hangingPunct="0"/>
              <a:r>
                <a:rPr lang="en-US" sz="1800" dirty="0">
                  <a:solidFill>
                    <a:srgbClr val="6666FF"/>
                  </a:solidFill>
                  <a:latin typeface="Arial Unicode MS" pitchFamily="34" charset="-128"/>
                </a:rPr>
                <a:t>Power</a:t>
              </a:r>
            </a:p>
          </p:txBody>
        </p:sp>
      </p:grp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77850" y="153988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600" dirty="0">
                <a:solidFill>
                  <a:srgbClr val="0066FF"/>
                </a:solidFill>
                <a:latin typeface="Arial Unicode MS" pitchFamily="34" charset="-128"/>
              </a:rPr>
              <a:t>Powering the Cavities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53527" y="915424"/>
            <a:ext cx="8754499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Power coupler design complicated by need for tunablity (Qext), dual vacuum windows and bellows for thermal expansion.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For ILC, TTF3 </a:t>
            </a:r>
            <a:r>
              <a:rPr lang="en-US" sz="2000" dirty="0">
                <a:solidFill>
                  <a:schemeClr val="tx1"/>
                </a:solidFill>
              </a:rPr>
              <a:t>design processed to </a:t>
            </a:r>
            <a:r>
              <a:rPr lang="en-US" sz="2000" dirty="0" smtClean="0">
                <a:solidFill>
                  <a:schemeClr val="tx1"/>
                </a:solidFill>
              </a:rPr>
              <a:t>1.1 MW with 1.6 ms pulses – would run at only 5-6 kW for LCLS IISC, so may not need extensive rf processing, but would need to improve the warm section cooling (4 kW average for 10 Hz TESLA ).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76200"/>
            <a:ext cx="9011264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Inner Conductor Temperature Distribution with Different </a:t>
            </a:r>
            <a:r>
              <a:rPr lang="en-US" sz="3200" dirty="0" smtClean="0">
                <a:solidFill>
                  <a:srgbClr val="0000FF"/>
                </a:solidFill>
              </a:rPr>
              <a:t>Thicknesses </a:t>
            </a:r>
            <a:r>
              <a:rPr lang="en-US" sz="3200" dirty="0">
                <a:solidFill>
                  <a:srgbClr val="0000FF"/>
                </a:solidFill>
              </a:rPr>
              <a:t>of Copper </a:t>
            </a:r>
            <a:r>
              <a:rPr lang="en-US" sz="3200" dirty="0" smtClean="0">
                <a:solidFill>
                  <a:srgbClr val="0000FF"/>
                </a:solidFill>
              </a:rPr>
              <a:t>Coating for 15 kW CW RF Power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713038" y="1096963"/>
            <a:ext cx="4144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10</a:t>
            </a:r>
            <a:r>
              <a:rPr lang="en-US" dirty="0"/>
              <a:t>µm on outer conductor with RRR=10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446213"/>
            <a:ext cx="6935787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6934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57890"/>
            <a:ext cx="1398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Shilun Pei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14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0" y="208936"/>
            <a:ext cx="89789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JLAB Upgrade 7-Cell Cavity with WG Couplers</a:t>
            </a:r>
            <a:endParaRPr lang="en-US" sz="3600" dirty="0">
              <a:solidFill>
                <a:srgbClr val="0033CC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9213" y="1322848"/>
            <a:ext cx="8458200" cy="5402263"/>
            <a:chOff x="685800" y="762000"/>
            <a:chExt cx="8458200" cy="5402263"/>
          </a:xfrm>
        </p:grpSpPr>
        <p:pic>
          <p:nvPicPr>
            <p:cNvPr id="4" name="Picture 26" descr="Cavity_in_helium_vessel_with_tuner"/>
            <p:cNvPicPr>
              <a:picLocks noChangeAspect="1" noChangeArrowheads="1"/>
            </p:cNvPicPr>
            <p:nvPr/>
          </p:nvPicPr>
          <p:blipFill>
            <a:blip r:embed="rId2" cstate="print"/>
            <a:srcRect l="2632" t="1466" b="9074"/>
            <a:stretch>
              <a:fillRect/>
            </a:stretch>
          </p:blipFill>
          <p:spPr bwMode="auto">
            <a:xfrm>
              <a:off x="1143000" y="762000"/>
              <a:ext cx="6553200" cy="540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7467600" y="2514600"/>
              <a:ext cx="16764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Symbol" pitchFamily="1" charset="2"/>
                </a:rPr>
                <a:t>l</a:t>
              </a:r>
              <a:r>
                <a:rPr lang="en-US" sz="1400" dirty="0">
                  <a:latin typeface="Arial Rounded MT Bold" pitchFamily="1" charset="0"/>
                </a:rPr>
                <a:t>/4 waveguide RF input coupler</a:t>
              </a: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7570788" y="3276600"/>
              <a:ext cx="1573212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Fundamental Power Coupler (FPC)</a:t>
              </a:r>
            </a:p>
          </p:txBody>
        </p: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7162800" y="4495800"/>
              <a:ext cx="1600200" cy="94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Arial Rounded MT Bold" pitchFamily="1" charset="0"/>
                </a:rPr>
                <a:t>Cu-plated waveguide between RT and 2 K</a:t>
              </a: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4267200" y="4038600"/>
              <a:ext cx="15240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Arial Rounded MT Bold" pitchFamily="1" charset="0"/>
                </a:rPr>
                <a:t>Warm ceramic RF window</a:t>
              </a: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895600" y="3810000"/>
              <a:ext cx="1371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Arial Rounded MT Bold" pitchFamily="1" charset="0"/>
                </a:rPr>
                <a:t>SST helium vessel</a:t>
              </a:r>
            </a:p>
          </p:txBody>
        </p:sp>
        <p:sp>
          <p:nvSpPr>
            <p:cNvPr id="10" name="Text Box 32"/>
            <p:cNvSpPr txBox="1">
              <a:spLocks noChangeArrowheads="1"/>
            </p:cNvSpPr>
            <p:nvPr/>
          </p:nvSpPr>
          <p:spPr bwMode="auto">
            <a:xfrm>
              <a:off x="685800" y="3200400"/>
              <a:ext cx="1600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Arial Rounded MT Bold" pitchFamily="1" charset="0"/>
                </a:rPr>
                <a:t>HOM coupler (2)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14478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Arial Rounded MT Bold" pitchFamily="1" charset="0"/>
                </a:rPr>
                <a:t>RF reference probe</a:t>
              </a:r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 flipH="1">
              <a:off x="7467600" y="30480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 flipH="1" flipV="1">
              <a:off x="6858000" y="4572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5486400" y="4419600"/>
              <a:ext cx="4572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 flipV="1">
              <a:off x="3429000" y="3581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 flipV="1">
              <a:off x="1524000" y="3124200"/>
              <a:ext cx="1066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>
              <a:off x="1600200" y="2057400"/>
              <a:ext cx="1143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6477000" y="1295400"/>
              <a:ext cx="160020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latin typeface="Arial Rounded MT Bold" pitchFamily="1" charset="0"/>
                </a:rPr>
                <a:t>Warm tuner actuator not shown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92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451" y="1018368"/>
            <a:ext cx="8332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They assumed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=2x10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 - with higher Qo, cost optimal gradient increases – for now assume 16 MV/m and Qo = 3e10 for LCLS IISC, which pushes the cooling limit of a single cryoplant for a 4 GeV linac.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2342661"/>
            <a:ext cx="4572000" cy="3429000"/>
            <a:chOff x="0" y="2984500"/>
            <a:chExt cx="4572000" cy="3429000"/>
          </a:xfrm>
        </p:grpSpPr>
        <p:grpSp>
          <p:nvGrpSpPr>
            <p:cNvPr id="17437" name="Group 17436"/>
            <p:cNvGrpSpPr/>
            <p:nvPr/>
          </p:nvGrpSpPr>
          <p:grpSpPr>
            <a:xfrm>
              <a:off x="0" y="2984500"/>
              <a:ext cx="4572000" cy="3429000"/>
              <a:chOff x="0" y="2984500"/>
              <a:chExt cx="4572000" cy="3429000"/>
            </a:xfrm>
          </p:grpSpPr>
          <p:pic>
            <p:nvPicPr>
              <p:cNvPr id="17434" name="Picture 17433" descr="opt_p2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984500"/>
                <a:ext cx="4572000" cy="3429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92070" y="5074106"/>
                <a:ext cx="8516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RF power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" name="Straight Arrow Connector 19"/>
              <p:cNvCxnSpPr>
                <a:stCxn id="8" idx="3"/>
              </p:cNvCxnSpPr>
              <p:nvPr/>
            </p:nvCxnSpPr>
            <p:spPr>
              <a:xfrm>
                <a:off x="1343760" y="5212606"/>
                <a:ext cx="156746" cy="282078"/>
              </a:xfrm>
              <a:prstGeom prst="straightConnector1">
                <a:avLst/>
              </a:prstGeom>
              <a:ln w="19050" cmpd="sng">
                <a:solidFill>
                  <a:srgbClr val="FF0000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770759" y="5777938"/>
                <a:ext cx="843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</a:rPr>
                  <a:t>Cryoplant</a:t>
                </a:r>
                <a:endParaRPr lang="en-US" sz="1200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1"/>
              </p:cNvCxnSpPr>
              <p:nvPr/>
            </p:nvCxnSpPr>
            <p:spPr>
              <a:xfrm flipH="1" flipV="1">
                <a:off x="2467252" y="5630396"/>
                <a:ext cx="303507" cy="286042"/>
              </a:xfrm>
              <a:prstGeom prst="straightConnector1">
                <a:avLst/>
              </a:prstGeom>
              <a:ln w="19050" cmpd="sng">
                <a:solidFill>
                  <a:srgbClr val="008000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596942" y="4619792"/>
                <a:ext cx="11160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90"/>
                    </a:solidFill>
                  </a:rPr>
                  <a:t>Cryomodules &amp; enclosure</a:t>
                </a:r>
                <a:endParaRPr lang="en-US" sz="1200" dirty="0">
                  <a:solidFill>
                    <a:srgbClr val="000090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24" idx="1"/>
              </p:cNvCxnSpPr>
              <p:nvPr/>
            </p:nvCxnSpPr>
            <p:spPr>
              <a:xfrm flipH="1">
                <a:off x="2370180" y="4850625"/>
                <a:ext cx="226762" cy="156869"/>
              </a:xfrm>
              <a:prstGeom prst="straightConnector1">
                <a:avLst/>
              </a:prstGeom>
              <a:ln w="19050" cmpd="sng">
                <a:solidFill>
                  <a:srgbClr val="000090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906085" y="3900209"/>
                <a:ext cx="2010715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93CDDD"/>
                    </a:solidFill>
                  </a:rPr>
                  <a:t>Total cost, construction + 15 yrs operations</a:t>
                </a:r>
                <a:endParaRPr lang="en-US" sz="12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7422" name="Straight Connector 17421"/>
              <p:cNvCxnSpPr/>
              <p:nvPr/>
            </p:nvCxnSpPr>
            <p:spPr>
              <a:xfrm flipH="1">
                <a:off x="4093213" y="3857628"/>
                <a:ext cx="0" cy="232257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36" name="Rectangle 17435"/>
              <p:cNvSpPr/>
              <p:nvPr/>
            </p:nvSpPr>
            <p:spPr>
              <a:xfrm>
                <a:off x="4114800" y="3778250"/>
                <a:ext cx="317500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Oval 29"/>
            <p:cNvSpPr/>
            <p:nvPr/>
          </p:nvSpPr>
          <p:spPr>
            <a:xfrm rot="120000" flipH="1" flipV="1">
              <a:off x="2762736" y="3818569"/>
              <a:ext cx="1313894" cy="117088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0" y="2349011"/>
            <a:ext cx="4572000" cy="3429000"/>
            <a:chOff x="4572000" y="2990850"/>
            <a:chExt cx="4572000" cy="3429000"/>
          </a:xfrm>
        </p:grpSpPr>
        <p:grpSp>
          <p:nvGrpSpPr>
            <p:cNvPr id="17438" name="Group 17437"/>
            <p:cNvGrpSpPr/>
            <p:nvPr/>
          </p:nvGrpSpPr>
          <p:grpSpPr>
            <a:xfrm>
              <a:off x="4572000" y="2990850"/>
              <a:ext cx="4572000" cy="3429000"/>
              <a:chOff x="4572000" y="2990850"/>
              <a:chExt cx="4572000" cy="3429000"/>
            </a:xfrm>
          </p:grpSpPr>
          <p:pic>
            <p:nvPicPr>
              <p:cNvPr id="17435" name="Picture 17434" descr="opt_p3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990850"/>
                <a:ext cx="4572000" cy="34290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234224" y="4060838"/>
                <a:ext cx="2294203" cy="27699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93CDDD"/>
                    </a:solidFill>
                  </a:rPr>
                  <a:t>Total cost, construction only</a:t>
                </a:r>
                <a:endParaRPr lang="en-US" sz="1200" b="1" dirty="0">
                  <a:solidFill>
                    <a:srgbClr val="93CDDD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997450" y="4869090"/>
                <a:ext cx="1117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90"/>
                    </a:solidFill>
                  </a:rPr>
                  <a:t>Cryomodules &amp; </a:t>
                </a:r>
                <a:r>
                  <a:rPr lang="en-US" sz="1200" dirty="0" smtClean="0">
                    <a:solidFill>
                      <a:srgbClr val="000090"/>
                    </a:solidFill>
                  </a:rPr>
                  <a:t>enclosure</a:t>
                </a:r>
                <a:endParaRPr lang="en-US" sz="1200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374898" y="5512283"/>
                <a:ext cx="843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8000"/>
                    </a:solidFill>
                  </a:rPr>
                  <a:t>Cryoplant</a:t>
                </a:r>
                <a:endParaRPr lang="en-US" sz="1200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9" name="Straight Arrow Connector 8"/>
              <p:cNvCxnSpPr>
                <a:stCxn id="6" idx="3"/>
              </p:cNvCxnSpPr>
              <p:nvPr/>
            </p:nvCxnSpPr>
            <p:spPr>
              <a:xfrm flipV="1">
                <a:off x="6115049" y="4972050"/>
                <a:ext cx="203201" cy="127873"/>
              </a:xfrm>
              <a:prstGeom prst="straightConnector1">
                <a:avLst/>
              </a:prstGeom>
              <a:ln w="19050" cmpd="sng">
                <a:solidFill>
                  <a:srgbClr val="000090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4" idx="2"/>
              </p:cNvCxnSpPr>
              <p:nvPr/>
            </p:nvCxnSpPr>
            <p:spPr>
              <a:xfrm>
                <a:off x="7381326" y="4337837"/>
                <a:ext cx="200646" cy="390334"/>
              </a:xfrm>
              <a:prstGeom prst="straightConnector1">
                <a:avLst/>
              </a:prstGeom>
              <a:ln w="19050" cmpd="sng">
                <a:solidFill>
                  <a:srgbClr val="93CDDD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7" idx="1"/>
              </p:cNvCxnSpPr>
              <p:nvPr/>
            </p:nvCxnSpPr>
            <p:spPr>
              <a:xfrm flipH="1">
                <a:off x="7159076" y="5650783"/>
                <a:ext cx="215822" cy="327467"/>
              </a:xfrm>
              <a:prstGeom prst="straightConnector1">
                <a:avLst/>
              </a:prstGeom>
              <a:ln w="19050" cmpd="sng">
                <a:solidFill>
                  <a:srgbClr val="008000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069345" y="5436838"/>
                <a:ext cx="85169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</a:rPr>
                  <a:t>RF power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Straight Arrow Connector 16"/>
              <p:cNvCxnSpPr>
                <a:stCxn id="16" idx="3"/>
              </p:cNvCxnSpPr>
              <p:nvPr/>
            </p:nvCxnSpPr>
            <p:spPr>
              <a:xfrm>
                <a:off x="5921035" y="5575338"/>
                <a:ext cx="156746" cy="282078"/>
              </a:xfrm>
              <a:prstGeom prst="straightConnector1">
                <a:avLst/>
              </a:prstGeom>
              <a:ln w="19050" cmpd="sng">
                <a:solidFill>
                  <a:srgbClr val="FF0000"/>
                </a:solidFill>
                <a:tailEnd type="stealth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8662398" y="4820505"/>
                <a:ext cx="0" cy="137001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64"/>
              <p:cNvSpPr/>
              <p:nvPr/>
            </p:nvSpPr>
            <p:spPr>
              <a:xfrm>
                <a:off x="8712200" y="4813300"/>
                <a:ext cx="266700" cy="139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Oval 30"/>
            <p:cNvSpPr/>
            <p:nvPr/>
          </p:nvSpPr>
          <p:spPr>
            <a:xfrm rot="420000" flipH="1" flipV="1">
              <a:off x="7213271" y="4713625"/>
              <a:ext cx="1448377" cy="9919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V="1">
            <a:off x="2900478" y="3223258"/>
            <a:ext cx="172674" cy="280182"/>
          </a:xfrm>
          <a:prstGeom prst="straightConnector1">
            <a:avLst/>
          </a:prstGeom>
          <a:ln w="19050" cmpd="sng">
            <a:solidFill>
              <a:srgbClr val="93CDDD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"/>
          <p:cNvSpPr txBox="1">
            <a:spLocks/>
          </p:cNvSpPr>
          <p:nvPr/>
        </p:nvSpPr>
        <p:spPr>
          <a:xfrm>
            <a:off x="0" y="174379"/>
            <a:ext cx="9144000" cy="71549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321381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64276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96414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28552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1F497D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0066FF"/>
                </a:solidFill>
                <a:latin typeface="+mn-lt"/>
                <a:ea typeface="ＭＳ Ｐゴシック" charset="0"/>
                <a:cs typeface="ＭＳ Ｐゴシック" charset="0"/>
              </a:rPr>
              <a:t>Relative NGLS Cost versus Cavity Gradient</a:t>
            </a:r>
            <a:endParaRPr lang="en-US" sz="4000" dirty="0">
              <a:solidFill>
                <a:srgbClr val="0066FF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6523" y="6488668"/>
            <a:ext cx="459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Corlett’s June 2013 Cornell TTC Talk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6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" y="139343"/>
            <a:ext cx="8893277" cy="657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8 Cavity CM Heat Loads </a:t>
            </a:r>
            <a:br>
              <a:rPr lang="en-US" sz="4000" dirty="0" smtClean="0">
                <a:solidFill>
                  <a:srgbClr val="0033CC"/>
                </a:solidFill>
              </a:rPr>
            </a:br>
            <a:r>
              <a:rPr lang="en-US" sz="4000" dirty="0" smtClean="0">
                <a:solidFill>
                  <a:srgbClr val="0033CC"/>
                </a:solidFill>
              </a:rPr>
              <a:t>(16 MV/m, Qo = 3e10)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5" y="1689918"/>
            <a:ext cx="4995709" cy="473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63032" y="6004794"/>
            <a:ext cx="188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(12 W for ILC)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244454" y="5663820"/>
            <a:ext cx="696036" cy="477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2623" y="3985146"/>
            <a:ext cx="2233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high dynamic load, may be able to lower cost or improve</a:t>
            </a:r>
          </a:p>
          <a:p>
            <a:r>
              <a:rPr lang="en-US" dirty="0" smtClean="0"/>
              <a:t>performance with somewhat higher static load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67785" y="4926842"/>
            <a:ext cx="1501254" cy="900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4" y="172678"/>
            <a:ext cx="8922774" cy="65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4654" y="23817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rgbClr val="0033CC"/>
                </a:solidFill>
              </a:rPr>
              <a:t>Cornell Horizontal Test 3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N. Valles – High Q Cavity Operation in the Cornell HTC – TTC Topical Meeting on CW-SRF 2013</a:t>
            </a:r>
            <a:endParaRPr lang="en-US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32576" r="23923" b="26911"/>
          <a:stretch/>
        </p:blipFill>
        <p:spPr>
          <a:xfrm>
            <a:off x="491121" y="148959"/>
            <a:ext cx="1785371" cy="822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381000" y="1123952"/>
            <a:ext cx="3886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Full cryomodule assembly with power coupler and beam absorbers (cavity prep included a HF rinse)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219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Qo &gt;= 3e10 at 16 MV/m in a CM is possible at 1.8 K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8647"/>
            <a:ext cx="4724400" cy="392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00" y="2514600"/>
            <a:ext cx="4717500" cy="392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2914650" y="6307138"/>
            <a:ext cx="2895600" cy="365125"/>
          </a:xfrm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</a:rPr>
              <a:t>Anna </a:t>
            </a:r>
            <a:r>
              <a:rPr lang="en-US" sz="2400" dirty="0" smtClean="0">
                <a:solidFill>
                  <a:srgbClr val="FFFF00"/>
                </a:solidFill>
              </a:rPr>
              <a:t>Grassellino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-46508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rgbClr val="FFFF00"/>
                </a:solidFill>
              </a:rPr>
              <a:t>New </a:t>
            </a:r>
            <a:r>
              <a:rPr lang="en-US" sz="3000" dirty="0" smtClean="0">
                <a:solidFill>
                  <a:srgbClr val="FFFF00"/>
                </a:solidFill>
              </a:rPr>
              <a:t>Surface Treatments Developed at FNAL </a:t>
            </a:r>
            <a:r>
              <a:rPr lang="en-US" sz="3000" dirty="0">
                <a:solidFill>
                  <a:srgbClr val="FFFF00"/>
                </a:solidFill>
              </a:rPr>
              <a:t>for H</a:t>
            </a:r>
            <a:r>
              <a:rPr lang="en-US" sz="3000" dirty="0" smtClean="0">
                <a:solidFill>
                  <a:srgbClr val="FFFF00"/>
                </a:solidFill>
              </a:rPr>
              <a:t>igher </a:t>
            </a:r>
            <a:r>
              <a:rPr lang="en-US" sz="3000" dirty="0">
                <a:solidFill>
                  <a:srgbClr val="FFFF00"/>
                </a:solidFill>
              </a:rPr>
              <a:t>Q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135494"/>
              </p:ext>
            </p:extLst>
          </p:nvPr>
        </p:nvGraphicFramePr>
        <p:xfrm>
          <a:off x="485776" y="914402"/>
          <a:ext cx="8229599" cy="4982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134"/>
                <a:gridCol w="1849502"/>
                <a:gridCol w="2031317"/>
                <a:gridCol w="2135646"/>
              </a:tblGrid>
              <a:tr h="146756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 @ 16 MV/m, @ 2K, 1.3 GHz</a:t>
                      </a:r>
                    </a:p>
                    <a:p>
                      <a:r>
                        <a:rPr lang="en-US" i="1" dirty="0" smtClean="0"/>
                        <a:t>Demonstrated</a:t>
                      </a:r>
                      <a:r>
                        <a:rPr lang="en-US" i="1" baseline="0" dirty="0" smtClean="0"/>
                        <a:t> on several cavities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Improvement over baseline, </a:t>
                      </a:r>
                      <a:r>
                        <a:rPr lang="en-US" i="1" dirty="0" smtClean="0"/>
                        <a:t>component improved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Maximum Q</a:t>
                      </a:r>
                      <a:r>
                        <a:rPr lang="en-US" dirty="0" smtClean="0"/>
                        <a:t> achievable with ideal</a:t>
                      </a:r>
                      <a:r>
                        <a:rPr lang="en-US" baseline="0" dirty="0" smtClean="0"/>
                        <a:t> cool down</a:t>
                      </a:r>
                    </a:p>
                    <a:p>
                      <a:r>
                        <a:rPr lang="en-US" baseline="0" dirty="0" smtClean="0"/>
                        <a:t>(16MV/m, 2K, 1.3GHz)</a:t>
                      </a:r>
                      <a:endParaRPr lang="en-US" dirty="0"/>
                    </a:p>
                  </a:txBody>
                  <a:tcPr/>
                </a:tc>
              </a:tr>
              <a:tr h="801978">
                <a:tc>
                  <a:txBody>
                    <a:bodyPr/>
                    <a:lstStyle/>
                    <a:p>
                      <a:r>
                        <a:rPr lang="en-US" dirty="0" smtClean="0"/>
                        <a:t>EP+120C (standard ILC)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1.5-1.7e10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~2.2e10</a:t>
                      </a:r>
                      <a:endParaRPr lang="en-US" dirty="0"/>
                    </a:p>
                  </a:txBody>
                  <a:tcPr/>
                </a:tc>
              </a:tr>
              <a:tr h="801978">
                <a:tc>
                  <a:txBody>
                    <a:bodyPr/>
                    <a:lstStyle/>
                    <a:p>
                      <a:r>
                        <a:rPr lang="en-US" dirty="0" smtClean="0"/>
                        <a:t>EP + 120C + HF rinse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~2.3e10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~30-40% , residual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3e10</a:t>
                      </a:r>
                      <a:endParaRPr lang="en-US" dirty="0"/>
                    </a:p>
                  </a:txBody>
                  <a:tcPr/>
                </a:tc>
              </a:tr>
              <a:tr h="894591">
                <a:tc>
                  <a:txBody>
                    <a:bodyPr/>
                    <a:lstStyle/>
                    <a:p>
                      <a:r>
                        <a:rPr lang="en-US" dirty="0" smtClean="0"/>
                        <a:t>EP + Annealing + no 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~2.7e10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~50-60%, </a:t>
                      </a:r>
                      <a:r>
                        <a:rPr lang="en-US" i="1" dirty="0" smtClean="0"/>
                        <a:t>residual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3e10</a:t>
                      </a:r>
                      <a:endParaRPr lang="en-US" dirty="0"/>
                    </a:p>
                  </a:txBody>
                  <a:tcPr/>
                </a:tc>
              </a:tr>
              <a:tr h="1016555">
                <a:tc>
                  <a:txBody>
                    <a:bodyPr/>
                    <a:lstStyle/>
                    <a:p>
                      <a:r>
                        <a:rPr lang="en-US" dirty="0" smtClean="0"/>
                        <a:t>EP + Gas (nitrogen or argon) bake + 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~4e10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~100-150%, </a:t>
                      </a:r>
                    </a:p>
                    <a:p>
                      <a:r>
                        <a:rPr lang="en-US" i="1" dirty="0" smtClean="0"/>
                        <a:t>BCS and residual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6.75e10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ame 7"/>
          <p:cNvSpPr/>
          <p:nvPr/>
        </p:nvSpPr>
        <p:spPr>
          <a:xfrm>
            <a:off x="2592203" y="4794507"/>
            <a:ext cx="893119" cy="530356"/>
          </a:xfrm>
          <a:prstGeom prst="frame">
            <a:avLst/>
          </a:prstGeom>
          <a:solidFill>
            <a:srgbClr val="FF0000"/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538581" y="4794508"/>
            <a:ext cx="1005219" cy="530356"/>
          </a:xfrm>
          <a:prstGeom prst="frame">
            <a:avLst/>
          </a:prstGeom>
          <a:solidFill>
            <a:srgbClr val="FF0000"/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2060" y="5298899"/>
            <a:ext cx="17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i="1" dirty="0" smtClean="0">
                <a:solidFill>
                  <a:srgbClr val="FF0000"/>
                </a:solidFill>
              </a:rPr>
              <a:t>Golden opportunities!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98999"/>
              </p:ext>
            </p:extLst>
          </p:nvPr>
        </p:nvGraphicFramePr>
        <p:xfrm>
          <a:off x="250723" y="1350378"/>
          <a:ext cx="8745793" cy="467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464278"/>
                <a:gridCol w="4626806"/>
              </a:tblGrid>
              <a:tr h="49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Value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 anchor="ctr"/>
                </a:tc>
              </a:tr>
              <a:tr h="49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Gradient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MV/m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crest</a:t>
                      </a:r>
                      <a:endParaRPr lang="en-US" dirty="0"/>
                    </a:p>
                  </a:txBody>
                  <a:tcPr anchor="ctr"/>
                </a:tc>
              </a:tr>
              <a:tr h="49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 Current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mA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9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Cavity QL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4.12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e7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Based on formula on next slide – minimizes</a:t>
                      </a:r>
                      <a:r>
                        <a:rPr lang="en-US" baseline="0" dirty="0" smtClean="0"/>
                        <a:t> power for 10 Hz microphonics (MP) offset</a:t>
                      </a:r>
                      <a:endParaRPr lang="en-US" dirty="0"/>
                    </a:p>
                  </a:txBody>
                  <a:tcPr anchor="ctr"/>
                </a:tc>
              </a:tr>
              <a:tr h="49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per Cavity</a:t>
                      </a:r>
                    </a:p>
                    <a:p>
                      <a:pPr algn="ctr"/>
                      <a:r>
                        <a:rPr lang="en-US" baseline="0" dirty="0" smtClean="0"/>
                        <a:t>( w MP w/o overhead)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5.72 kW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with 10 Hz MP offset – no overhead</a:t>
                      </a:r>
                      <a:endParaRPr lang="en-US" dirty="0"/>
                    </a:p>
                  </a:txBody>
                  <a:tcPr anchor="ctr"/>
                </a:tc>
              </a:tr>
              <a:tr h="49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Power per Cavity</a:t>
                      </a:r>
                    </a:p>
                    <a:p>
                      <a:pPr algn="ctr"/>
                      <a:r>
                        <a:rPr lang="en-US" dirty="0" smtClean="0"/>
                        <a:t>(w MP w</a:t>
                      </a:r>
                      <a:r>
                        <a:rPr lang="en-US" baseline="0" dirty="0" smtClean="0"/>
                        <a:t> overhead)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6.32 kW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Assume</a:t>
                      </a:r>
                      <a:r>
                        <a:rPr lang="en-US" baseline="0" dirty="0" smtClean="0"/>
                        <a:t> 94% transmission and 4% overhead</a:t>
                      </a:r>
                      <a:endParaRPr lang="en-US" dirty="0"/>
                    </a:p>
                  </a:txBody>
                  <a:tcPr anchor="ctr"/>
                </a:tc>
              </a:tr>
              <a:tr h="49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Power</a:t>
                      </a:r>
                      <a:r>
                        <a:rPr lang="en-US" baseline="0" dirty="0" smtClean="0"/>
                        <a:t> for 48 cavities</a:t>
                      </a:r>
                    </a:p>
                    <a:p>
                      <a:pPr algn="ctr"/>
                      <a:r>
                        <a:rPr lang="en-US" baseline="0" dirty="0" smtClean="0"/>
                        <a:t>(w MP and w overhead)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303 kW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Either one</a:t>
                      </a:r>
                      <a:r>
                        <a:rPr lang="en-US" baseline="0" dirty="0" smtClean="0"/>
                        <a:t> source per cavity so can track MP locally or one source for 48 cavities</a:t>
                      </a:r>
                      <a:endParaRPr lang="en-US" dirty="0"/>
                    </a:p>
                  </a:txBody>
                  <a:tcPr anchor="ctr"/>
                </a:tc>
              </a:tr>
              <a:tr h="49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RMS </a:t>
                      </a:r>
                      <a:r>
                        <a:rPr lang="en-US" baseline="0" dirty="0" smtClean="0"/>
                        <a:t>MP offset allowed with a 300 kW source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 Hz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 Gaussian</a:t>
                      </a:r>
                      <a:r>
                        <a:rPr lang="en-US" baseline="0" dirty="0" smtClean="0"/>
                        <a:t> distributed MP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82764" y="265469"/>
            <a:ext cx="8229600" cy="8406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33CC"/>
                </a:solidFill>
              </a:rPr>
              <a:t>RF Power, QL and Overhead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8" y="358724"/>
            <a:ext cx="83724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3"/>
          <a:srcRect t="8943" b="9720"/>
          <a:stretch>
            <a:fillRect/>
          </a:stretch>
        </p:blipFill>
        <p:spPr bwMode="auto">
          <a:xfrm>
            <a:off x="1067598" y="5515897"/>
            <a:ext cx="6570454" cy="1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43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15" y="502952"/>
            <a:ext cx="74871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Relative Power vs QL (Units of 1e7) with a 10 Hz Offset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7" y="1796746"/>
            <a:ext cx="7845555" cy="45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CM Gradient (Vector Sum) Stabilization at DESY</a:t>
            </a:r>
            <a:endParaRPr lang="en-US" sz="2800" dirty="0"/>
          </a:p>
        </p:txBody>
      </p:sp>
      <p:pic>
        <p:nvPicPr>
          <p:cNvPr id="4" name="Obraz 13"/>
          <p:cNvPicPr/>
          <p:nvPr/>
        </p:nvPicPr>
        <p:blipFill rotWithShape="1">
          <a:blip r:embed="rId2" cstate="print"/>
          <a:srcRect t="55774" b="1824"/>
          <a:stretch/>
        </p:blipFill>
        <p:spPr bwMode="auto">
          <a:xfrm>
            <a:off x="3034844" y="2094206"/>
            <a:ext cx="5947253" cy="176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3712" y="2238220"/>
            <a:ext cx="295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RF-feedback off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 deviations for: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Amplitude =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1.5E-3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Phase = 	   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0.5° 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4117" y="798060"/>
            <a:ext cx="8640960" cy="129614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Goal: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	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Stability of the vector sum for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cw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operation with the new µTCA LLRF.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Conditions</a:t>
            </a:r>
            <a:r>
              <a:rPr lang="en-US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acc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3.5 MV/m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 cw,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piezo feedback off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bias on.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Test Result:</a:t>
            </a:r>
            <a:endParaRPr lang="en-US" sz="1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raz 7"/>
          <p:cNvPicPr/>
          <p:nvPr/>
        </p:nvPicPr>
        <p:blipFill rotWithShape="1">
          <a:blip r:embed="rId3" cstate="print"/>
          <a:srcRect t="56709" b="2496"/>
          <a:stretch/>
        </p:blipFill>
        <p:spPr bwMode="auto">
          <a:xfrm>
            <a:off x="3034843" y="3966414"/>
            <a:ext cx="5947253" cy="1770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8437" y="5766614"/>
            <a:ext cx="858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Conclusion: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µTCA RF-feedback improves amplitude and phase stability by factor of 24 and 51 respectively, and  fulfills spec for the XFEL linac. 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449" y="3966414"/>
            <a:ext cx="2956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RF-feedback 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Standard deviations for: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Amplitude =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6.2 E-5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Phase = 	    </a:t>
            </a:r>
            <a:r>
              <a:rPr 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0.0098° </a:t>
            </a: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175" y="2010655"/>
            <a:ext cx="21602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32973" y="1724874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45471" y="2013813"/>
            <a:ext cx="216024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97269" y="1728032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2672854" y="2924741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Vector sum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670359" y="4715016"/>
            <a:ext cx="830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Vector sum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796307" y="4715015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phase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43012" y="2855570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phase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3472" y="1288613"/>
            <a:ext cx="13238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QL = 1.5e7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03591"/>
              </p:ext>
            </p:extLst>
          </p:nvPr>
        </p:nvGraphicFramePr>
        <p:xfrm>
          <a:off x="4572000" y="914400"/>
          <a:ext cx="3892549" cy="1584270"/>
        </p:xfrm>
        <a:graphic>
          <a:graphicData uri="http://schemas.openxmlformats.org/drawingml/2006/table">
            <a:tbl>
              <a:tblPr/>
              <a:tblGrid>
                <a:gridCol w="1741763"/>
                <a:gridCol w="1075393"/>
                <a:gridCol w="1075393"/>
              </a:tblGrid>
              <a:tr h="688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Microphonic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Detuning*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Calibri" pitchFamily="34" charset="0"/>
                        <a:cs typeface="Arial" charset="0"/>
                      </a:endParaRP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C100-1</a:t>
                      </a: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C100-4</a:t>
                      </a: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RMS (Hz)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Calibri" pitchFamily="34" charset="0"/>
                        <a:cs typeface="Arial" charset="0"/>
                      </a:endParaRP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2.985</a:t>
                      </a: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1.524</a:t>
                      </a: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(Hz)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Calibri" pitchFamily="34" charset="0"/>
                        <a:cs typeface="Arial" charset="0"/>
                      </a:endParaRP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17.91</a:t>
                      </a: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9.14</a:t>
                      </a:r>
                    </a:p>
                  </a:txBody>
                  <a:tcPr marL="61232" marR="612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32915" y="838200"/>
            <a:ext cx="4385465" cy="1524006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Determines the Feedback Gain needed for control.</a:t>
            </a:r>
          </a:p>
          <a:p>
            <a:r>
              <a:rPr lang="en-US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Effects are driven by </a:t>
            </a:r>
            <a:r>
              <a:rPr lang="en-US" sz="1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Q</a:t>
            </a:r>
            <a:r>
              <a:rPr lang="en-US" sz="1800" i="1" baseline="-25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</a:t>
            </a:r>
            <a:r>
              <a:rPr lang="en-US" sz="1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and the available klystron power for lightly loaded cavities</a:t>
            </a:r>
          </a:p>
          <a:p>
            <a:endParaRPr lang="en-US" sz="2000" b="1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     </a:t>
            </a:r>
            <a:endParaRPr lang="en-US" sz="2000" b="1" i="1" dirty="0" smtClean="0"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JLAB Upgrade Cavity Microphonics</a:t>
            </a: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675" y="2549857"/>
            <a:ext cx="5029200" cy="193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912" y="4495801"/>
            <a:ext cx="5029200" cy="19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200" y="2514600"/>
            <a:ext cx="220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Cavity C100-1-5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4468504"/>
            <a:ext cx="2206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Cavity C100-4-5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438400"/>
            <a:ext cx="39246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Minor change to the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tuner pivot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plate substantially improved the microphonics for the CEBAF C100 Cryomodules.</a:t>
            </a:r>
          </a:p>
          <a:p>
            <a:pPr marL="171450" indent="-17145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While both meet the overall system requirements the improved design has a larger RF power margin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5" cstate="print"/>
          <a:srcRect l="28571" t="19588" r="13714" b="2062"/>
          <a:stretch>
            <a:fillRect/>
          </a:stretch>
        </p:blipFill>
        <p:spPr bwMode="auto">
          <a:xfrm>
            <a:off x="2133600" y="4572000"/>
            <a:ext cx="12151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6" cstate="print"/>
          <a:srcRect l="16705" t="22354" r="13921" b="2540"/>
          <a:stretch>
            <a:fillRect/>
          </a:stretch>
        </p:blipFill>
        <p:spPr bwMode="auto">
          <a:xfrm>
            <a:off x="762000" y="4572000"/>
            <a:ext cx="123295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79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feld 51"/>
          <p:cNvSpPr txBox="1"/>
          <p:nvPr/>
        </p:nvSpPr>
        <p:spPr>
          <a:xfrm>
            <a:off x="251520" y="3645024"/>
            <a:ext cx="4929222" cy="2786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de-DE" sz="16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R</a:t>
            </a:r>
            <a:r>
              <a:rPr lang="de-DE" sz="1600" smtClean="0">
                <a:solidFill>
                  <a:prstClr val="black"/>
                </a:solidFill>
                <a:latin typeface="Arial" charset="0"/>
                <a:cs typeface="Arial" charset="0"/>
              </a:rPr>
              <a:t>educed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detuning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by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an order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of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magnitude</a:t>
            </a:r>
            <a:endParaRPr lang="de-DE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</a:pPr>
            <a:endParaRPr lang="de-DE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de-DE" sz="16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Arial" charset="0"/>
                <a:cs typeface="Arial" charset="0"/>
              </a:rPr>
              <a:t>A</a:t>
            </a:r>
            <a:r>
              <a:rPr lang="de-DE" sz="1600" smtClean="0">
                <a:solidFill>
                  <a:prstClr val="black"/>
                </a:solidFill>
                <a:latin typeface="Arial" charset="0"/>
                <a:cs typeface="Arial" charset="0"/>
              </a:rPr>
              <a:t>chieved 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„open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loop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“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phase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stability:13.2° 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 2.0°</a:t>
            </a:r>
            <a:b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</a:br>
            <a:endParaRPr lang="de-DE" sz="1600" dirty="0" smtClean="0">
              <a:solidFill>
                <a:prstClr val="black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0.02°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phase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stability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achievable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/>
            </a:r>
            <a:b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</a:br>
            <a:endParaRPr lang="de-DE" sz="1600" dirty="0" smtClean="0">
              <a:solidFill>
                <a:prstClr val="black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de-DE" sz="160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</a:t>
            </a:r>
            <a:r>
              <a:rPr lang="de-DE" sz="160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ompensate 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multiple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resonances</a:t>
            </a:r>
            <a:endParaRPr lang="de-DE" sz="1600" dirty="0" smtClean="0">
              <a:solidFill>
                <a:prstClr val="black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</a:pPr>
            <a:endParaRPr lang="de-DE" sz="1600" dirty="0" smtClean="0">
              <a:solidFill>
                <a:prstClr val="black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de-DE" sz="160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sz="1600" dirty="0" err="1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N</a:t>
            </a:r>
            <a:r>
              <a:rPr lang="de-DE" sz="160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eeds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implementation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into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LLRF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control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b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</a:b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 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and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operation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with</a:t>
            </a: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beam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</a:pPr>
            <a:r>
              <a:rPr lang="de-DE" sz="1600" dirty="0" smtClean="0">
                <a:solidFill>
                  <a:prstClr val="black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endParaRPr lang="de-DE" sz="1600" dirty="0" smtClean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  <a:buFont typeface="Arial" pitchFamily="34" charset="0"/>
              <a:buChar char="•"/>
            </a:pPr>
            <a:endParaRPr lang="de-DE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F81BD"/>
              </a:buClr>
            </a:pP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cap="all" smtClean="0"/>
              <a:t>Microphonics</a:t>
            </a:r>
            <a:r>
              <a:rPr lang="de-DE" sz="2000" cap="all"/>
              <a:t> </a:t>
            </a:r>
            <a:r>
              <a:rPr lang="de-DE" sz="2000" cap="all" smtClean="0"/>
              <a:t>compensation at HZB</a:t>
            </a:r>
            <a:endParaRPr lang="de-DE" sz="2000" cap="all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419872" y="6381328"/>
            <a:ext cx="19518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Axel Neumann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195763" y="928669"/>
            <a:ext cx="744537" cy="587374"/>
            <a:chOff x="2683" y="926"/>
            <a:chExt cx="469" cy="370"/>
          </a:xfrm>
        </p:grpSpPr>
        <p:sp>
          <p:nvSpPr>
            <p:cNvPr id="25626" name="AutoShape 32"/>
            <p:cNvSpPr>
              <a:spLocks noChangeArrowheads="1"/>
            </p:cNvSpPr>
            <p:nvPr/>
          </p:nvSpPr>
          <p:spPr bwMode="auto">
            <a:xfrm>
              <a:off x="2736" y="1104"/>
              <a:ext cx="384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58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27" name="Text Box 33"/>
            <p:cNvSpPr txBox="1">
              <a:spLocks noChangeArrowheads="1"/>
            </p:cNvSpPr>
            <p:nvPr/>
          </p:nvSpPr>
          <p:spPr bwMode="auto">
            <a:xfrm>
              <a:off x="2683" y="926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>
                  <a:solidFill>
                    <a:prstClr val="black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de-DE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FFT</a:t>
              </a:r>
            </a:p>
          </p:txBody>
        </p:sp>
      </p:grpSp>
      <p:pic>
        <p:nvPicPr>
          <p:cNvPr id="33" name="Grafik 32" descr="time30Hz_op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058" y="732976"/>
            <a:ext cx="3734400" cy="2800800"/>
          </a:xfrm>
          <a:prstGeom prst="rect">
            <a:avLst/>
          </a:prstGeom>
        </p:spPr>
      </p:pic>
      <p:grpSp>
        <p:nvGrpSpPr>
          <p:cNvPr id="3" name="Gruppieren 39"/>
          <p:cNvGrpSpPr/>
          <p:nvPr/>
        </p:nvGrpSpPr>
        <p:grpSpPr>
          <a:xfrm>
            <a:off x="4176698" y="730232"/>
            <a:ext cx="4648244" cy="5561050"/>
            <a:chOff x="4176698" y="730232"/>
            <a:chExt cx="4648244" cy="5561050"/>
          </a:xfrm>
        </p:grpSpPr>
        <p:grpSp>
          <p:nvGrpSpPr>
            <p:cNvPr id="7" name="Gruppieren 36"/>
            <p:cNvGrpSpPr/>
            <p:nvPr/>
          </p:nvGrpSpPr>
          <p:grpSpPr>
            <a:xfrm>
              <a:off x="4176698" y="730232"/>
              <a:ext cx="4648244" cy="2800800"/>
              <a:chOff x="4176698" y="730232"/>
              <a:chExt cx="4648244" cy="2800800"/>
            </a:xfrm>
          </p:grpSpPr>
          <p:pic>
            <p:nvPicPr>
              <p:cNvPr id="35" name="Grafik 34" descr="int30Hz_open.bmp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90542" y="730232"/>
                <a:ext cx="3734400" cy="2800800"/>
              </a:xfrm>
              <a:prstGeom prst="rect">
                <a:avLst/>
              </a:prstGeom>
            </p:spPr>
          </p:pic>
          <p:sp>
            <p:nvSpPr>
              <p:cNvPr id="36" name="Textfeld 35"/>
              <p:cNvSpPr txBox="1"/>
              <p:nvPr/>
            </p:nvSpPr>
            <p:spPr>
              <a:xfrm>
                <a:off x="4176698" y="1548458"/>
                <a:ext cx="7906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b="1" dirty="0" smtClean="0">
                    <a:solidFill>
                      <a:srgbClr val="3302BE"/>
                    </a:solidFill>
                    <a:latin typeface="Arial" charset="0"/>
                    <a:cs typeface="Arial" charset="0"/>
                  </a:rPr>
                  <a:t>w/o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b="1" dirty="0" err="1" smtClean="0">
                    <a:solidFill>
                      <a:srgbClr val="3302BE"/>
                    </a:solidFill>
                    <a:latin typeface="Arial" charset="0"/>
                    <a:cs typeface="Arial" charset="0"/>
                  </a:rPr>
                  <a:t>control</a:t>
                </a:r>
                <a:endParaRPr lang="de-DE" sz="1400" b="1" dirty="0">
                  <a:solidFill>
                    <a:srgbClr val="3302BE"/>
                  </a:solidFill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8" name="Grafik 37" descr="histmiccomp_open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0004" y="3490482"/>
              <a:ext cx="3734400" cy="2800800"/>
            </a:xfrm>
            <a:prstGeom prst="rect">
              <a:avLst/>
            </a:prstGeom>
          </p:spPr>
        </p:pic>
        <p:sp>
          <p:nvSpPr>
            <p:cNvPr id="39" name="Textfeld 38"/>
            <p:cNvSpPr txBox="1"/>
            <p:nvPr/>
          </p:nvSpPr>
          <p:spPr>
            <a:xfrm>
              <a:off x="7119670" y="3714752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smtClean="0">
                  <a:solidFill>
                    <a:srgbClr val="3302BE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de-DE" baseline="-25000" dirty="0" smtClean="0">
                  <a:solidFill>
                    <a:srgbClr val="3302BE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de-DE" baseline="-25000" dirty="0" smtClean="0">
                  <a:solidFill>
                    <a:srgbClr val="3302BE"/>
                  </a:solidFill>
                  <a:latin typeface="Arial" charset="0"/>
                  <a:cs typeface="Arial" charset="0"/>
                </a:rPr>
                <a:t> </a:t>
              </a:r>
              <a:r>
                <a:rPr lang="de-DE" dirty="0" smtClean="0">
                  <a:solidFill>
                    <a:srgbClr val="3302BE"/>
                  </a:solidFill>
                  <a:latin typeface="Arial" charset="0"/>
                  <a:cs typeface="Arial" charset="0"/>
                </a:rPr>
                <a:t>= 2.52 Hz</a:t>
              </a:r>
              <a:endParaRPr lang="de-DE" dirty="0">
                <a:solidFill>
                  <a:srgbClr val="3302B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uppieren 44"/>
          <p:cNvGrpSpPr/>
          <p:nvPr/>
        </p:nvGrpSpPr>
        <p:grpSpPr>
          <a:xfrm>
            <a:off x="312134" y="730540"/>
            <a:ext cx="8519732" cy="5557050"/>
            <a:chOff x="312134" y="725038"/>
            <a:chExt cx="8519732" cy="5557050"/>
          </a:xfrm>
        </p:grpSpPr>
        <p:pic>
          <p:nvPicPr>
            <p:cNvPr id="34" name="Grafik 33" descr="time30Hz_fb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134" y="732976"/>
              <a:ext cx="3734400" cy="2800800"/>
            </a:xfrm>
            <a:prstGeom prst="rect">
              <a:avLst/>
            </a:prstGeom>
          </p:spPr>
        </p:pic>
        <p:sp>
          <p:nvSpPr>
            <p:cNvPr id="41" name="Textfeld 40"/>
            <p:cNvSpPr txBox="1"/>
            <p:nvPr/>
          </p:nvSpPr>
          <p:spPr>
            <a:xfrm>
              <a:off x="4077290" y="2073924"/>
              <a:ext cx="9589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feedback</a:t>
              </a:r>
              <a:endParaRPr lang="de-DE" sz="14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2" name="Grafik 41" descr="int30Hz_fb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7466" y="725038"/>
              <a:ext cx="3734400" cy="2800800"/>
            </a:xfrm>
            <a:prstGeom prst="rect">
              <a:avLst/>
            </a:prstGeom>
          </p:spPr>
        </p:pic>
        <p:pic>
          <p:nvPicPr>
            <p:cNvPr id="43" name="Grafik 42" descr="histmiccomp_fb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5714" y="3481288"/>
              <a:ext cx="3734400" cy="2800800"/>
            </a:xfrm>
            <a:prstGeom prst="rect">
              <a:avLst/>
            </a:prstGeom>
          </p:spPr>
        </p:pic>
        <p:sp>
          <p:nvSpPr>
            <p:cNvPr id="44" name="Textfeld 43"/>
            <p:cNvSpPr txBox="1"/>
            <p:nvPr/>
          </p:nvSpPr>
          <p:spPr>
            <a:xfrm>
              <a:off x="7119670" y="4021700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smtClean="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de-DE" baseline="-2500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f </a:t>
              </a:r>
              <a:r>
                <a:rPr lang="de-DE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= 0.89 Hz</a:t>
              </a:r>
              <a:endParaRPr lang="de-DE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uppieren 50"/>
          <p:cNvGrpSpPr/>
          <p:nvPr/>
        </p:nvGrpSpPr>
        <p:grpSpPr>
          <a:xfrm>
            <a:off x="323820" y="730132"/>
            <a:ext cx="8509060" cy="5556388"/>
            <a:chOff x="323820" y="730132"/>
            <a:chExt cx="8509060" cy="5556388"/>
          </a:xfrm>
        </p:grpSpPr>
        <p:pic>
          <p:nvPicPr>
            <p:cNvPr id="49" name="Grafik 48" descr="histmiccomp_ff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2936" y="3485720"/>
              <a:ext cx="3734400" cy="2800800"/>
            </a:xfrm>
            <a:prstGeom prst="rect">
              <a:avLst/>
            </a:prstGeom>
          </p:spPr>
        </p:pic>
        <p:pic>
          <p:nvPicPr>
            <p:cNvPr id="46" name="Grafik 45" descr="time30Hz_ff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3820" y="732976"/>
              <a:ext cx="3734400" cy="2800800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3898556" y="2406843"/>
              <a:ext cx="139653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feedback</a:t>
              </a:r>
              <a:r>
                <a:rPr lang="de-DE" sz="14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feed-forward</a:t>
              </a:r>
              <a:endParaRPr lang="de-DE" sz="1400" b="1" dirty="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compensation</a:t>
              </a:r>
              <a:endParaRPr lang="de-DE" sz="14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8" name="Grafik 47" descr="int30Hz_ff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8480" y="730132"/>
              <a:ext cx="3734400" cy="2800800"/>
            </a:xfrm>
            <a:prstGeom prst="rect">
              <a:avLst/>
            </a:prstGeom>
          </p:spPr>
        </p:pic>
        <p:sp>
          <p:nvSpPr>
            <p:cNvPr id="50" name="Textfeld 49"/>
            <p:cNvSpPr txBox="1"/>
            <p:nvPr/>
          </p:nvSpPr>
          <p:spPr>
            <a:xfrm>
              <a:off x="7112964" y="4324356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smtClean="0">
                  <a:solidFill>
                    <a:prstClr val="black"/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de-DE" baseline="-250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 </a:t>
              </a:r>
              <a:r>
                <a:rPr lang="de-DE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= 0.36 Hz</a:t>
              </a:r>
              <a:endParaRPr lang="de-DE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Foliennummernplatzhalter 4"/>
          <p:cNvSpPr>
            <a:spLocks noGrp="1"/>
          </p:cNvSpPr>
          <p:nvPr>
            <p:ph type="sldNum" sz="quarter" idx="10"/>
          </p:nvPr>
        </p:nvSpPr>
        <p:spPr bwMode="auto">
          <a:xfrm>
            <a:off x="6796088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31ED49-8ECA-4E98-BB04-845B2A695018}" type="slidenum">
              <a:rPr lang="de-D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35696" y="3305816"/>
            <a:ext cx="74321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Time (s)</a:t>
            </a:r>
            <a:endParaRPr lang="de-DE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123681" y="1124745"/>
            <a:ext cx="2635183" cy="2507688"/>
            <a:chOff x="5123681" y="1124745"/>
            <a:chExt cx="2635183" cy="2507688"/>
          </a:xfrm>
        </p:grpSpPr>
        <p:sp>
          <p:nvSpPr>
            <p:cNvPr id="29" name="Textfeld 28"/>
            <p:cNvSpPr txBox="1"/>
            <p:nvPr/>
          </p:nvSpPr>
          <p:spPr>
            <a:xfrm>
              <a:off x="6516216" y="3380616"/>
              <a:ext cx="1242648" cy="251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Frequency</a:t>
              </a:r>
              <a:r>
                <a:rPr lang="de-DE" sz="12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(Hz)</a:t>
              </a:r>
              <a:endParaRPr lang="de-DE" sz="1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 rot="16200000">
              <a:off x="4578266" y="1670160"/>
              <a:ext cx="136783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Detuning</a:t>
              </a:r>
              <a:r>
                <a:rPr lang="de-DE" sz="12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(Hz)</a:t>
              </a:r>
              <a:endParaRPr lang="de-DE" sz="1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156594" y="4475839"/>
            <a:ext cx="2477842" cy="1932556"/>
            <a:chOff x="5156594" y="4475839"/>
            <a:chExt cx="2477842" cy="1932556"/>
          </a:xfrm>
        </p:grpSpPr>
        <p:sp>
          <p:nvSpPr>
            <p:cNvPr id="30" name="Textfeld 29"/>
            <p:cNvSpPr txBox="1"/>
            <p:nvPr/>
          </p:nvSpPr>
          <p:spPr>
            <a:xfrm>
              <a:off x="6503998" y="6131396"/>
              <a:ext cx="1130438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Detuning</a:t>
              </a:r>
              <a:r>
                <a:rPr lang="de-DE" sz="12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 (Hz)</a:t>
              </a:r>
              <a:endParaRPr lang="de-DE" sz="1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 rot="16200000">
              <a:off x="4912617" y="4719816"/>
              <a:ext cx="76495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200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# </a:t>
              </a:r>
              <a:r>
                <a:rPr lang="de-DE" sz="1200" dirty="0" err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events</a:t>
              </a:r>
              <a:endParaRPr lang="de-DE" sz="1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Textfeld 36"/>
          <p:cNvSpPr txBox="1"/>
          <p:nvPr/>
        </p:nvSpPr>
        <p:spPr>
          <a:xfrm rot="16200000">
            <a:off x="-252178" y="1674098"/>
            <a:ext cx="150461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Detuning</a:t>
            </a:r>
            <a:r>
              <a:rPr lang="de-DE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(Hz)</a:t>
            </a:r>
            <a:endParaRPr lang="de-DE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45" y="137196"/>
            <a:ext cx="8229600" cy="7315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‘BESSY’ Microphonics Example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325903"/>
            <a:ext cx="7283700" cy="43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45" y="5714975"/>
            <a:ext cx="8412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Resulting Energy Variation over Time:  9e-4 variation in a cavity energy gain, which if uncorrelated cavity to cavity,  would produce 7e-5 beam energy variation at the end of the linac (ignoring the BCs and the various FB systems)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84" y="868708"/>
            <a:ext cx="722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 Hz mode driven randomly to yield a 1.5 Hz rms frequency variation – then solve cavity field level with a constant rf input and beam current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8627" y="6488668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Claudio Rivetta</a:t>
            </a:r>
          </a:p>
        </p:txBody>
      </p:sp>
    </p:spTree>
    <p:extLst>
      <p:ext uri="{BB962C8B-B14F-4D97-AF65-F5344CB8AC3E}">
        <p14:creationId xmlns:p14="http://schemas.microsoft.com/office/powerpoint/2010/main" val="11924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8 Cavity CM Heat Loads </a:t>
            </a:r>
            <a:br>
              <a:rPr lang="en-US" sz="4000" dirty="0" smtClean="0">
                <a:solidFill>
                  <a:srgbClr val="0033CC"/>
                </a:solidFill>
              </a:rPr>
            </a:br>
            <a:r>
              <a:rPr lang="en-US" sz="4000" dirty="0" smtClean="0">
                <a:solidFill>
                  <a:srgbClr val="0033CC"/>
                </a:solidFill>
              </a:rPr>
              <a:t>(16 MV/m, Qo = 3e10)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31" y="1895321"/>
            <a:ext cx="5315411" cy="395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4258" y="5446555"/>
            <a:ext cx="188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(16 W for ILC)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8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33CC"/>
                </a:solidFill>
              </a:rPr>
              <a:t>Summary</a:t>
            </a:r>
            <a:endParaRPr lang="en-US" sz="6000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improvements in cavity cooling, gradient, Qo and microphonics bode well for future CW SCRF linac driven light sources. </a:t>
            </a:r>
          </a:p>
          <a:p>
            <a:r>
              <a:rPr lang="en-US" dirty="0" smtClean="0"/>
              <a:t>Let’s work together to bring this together and build a next-generation CW linac.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54" y="21564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8 Cavity CM Heat Loads </a:t>
            </a:r>
            <a:br>
              <a:rPr lang="en-US" sz="4000" dirty="0" smtClean="0">
                <a:solidFill>
                  <a:srgbClr val="0033CC"/>
                </a:solidFill>
              </a:rPr>
            </a:br>
            <a:r>
              <a:rPr lang="en-US" sz="4000" dirty="0" smtClean="0">
                <a:solidFill>
                  <a:srgbClr val="0033CC"/>
                </a:solidFill>
              </a:rPr>
              <a:t>(16 MV/m, Qo = 3e10)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34" y="5790406"/>
            <a:ext cx="8908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Total: The AC cryoplant power required per CM </a:t>
            </a:r>
            <a:r>
              <a:rPr lang="en-US" sz="2400" dirty="0"/>
              <a:t>is 106 </a:t>
            </a:r>
            <a:r>
              <a:rPr lang="en-US" sz="2400" dirty="0" smtClean="0"/>
              <a:t>kW assuming a 30% overhead – with 32 CMs, a 3.4 MW plant is required.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58" y="1698829"/>
            <a:ext cx="5138429" cy="384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95767" y="5120989"/>
            <a:ext cx="204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(155 W for ILC)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3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3999" cy="990600"/>
          </a:xfrm>
        </p:spPr>
        <p:txBody>
          <a:bodyPr/>
          <a:lstStyle/>
          <a:p>
            <a:pPr algn="ctr"/>
            <a:r>
              <a:rPr lang="en-US" sz="3600" dirty="0" smtClean="0">
                <a:ea typeface="ＭＳ Ｐゴシック" charset="0"/>
                <a:cs typeface="ＭＳ Ｐゴシック" charset="0"/>
              </a:rPr>
              <a:t>Modifications to 2 K Pipes to Accommodate Larger Heat Flow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71462" y="1571629"/>
            <a:ext cx="8558213" cy="472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Slightly larger nozzle from helium vessel to 2-phase pipe </a:t>
            </a:r>
          </a:p>
          <a:p>
            <a:pPr lvl="1"/>
            <a:r>
              <a:rPr lang="en-US" dirty="0">
                <a:solidFill>
                  <a:srgbClr val="FFFF00"/>
                </a:solidFill>
                <a:ea typeface="ＭＳ Ｐゴシック" charset="0"/>
              </a:rPr>
              <a:t>Increase from 55 mm to about 70 mm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Slightly larger 2-phase pipe </a:t>
            </a:r>
          </a:p>
          <a:p>
            <a:pPr lvl="1"/>
            <a:r>
              <a:rPr lang="en-US" dirty="0">
                <a:ea typeface="ＭＳ Ｐゴシック" charset="0"/>
              </a:rPr>
              <a:t>Depends on string lengths and liquid management plan </a:t>
            </a:r>
          </a:p>
          <a:p>
            <a:pPr lvl="1"/>
            <a:r>
              <a:rPr lang="en-US" dirty="0">
                <a:ea typeface="ＭＳ Ｐゴシック" charset="0"/>
              </a:rPr>
              <a:t>Retain option for 1.8 K in all piping </a:t>
            </a:r>
          </a:p>
          <a:p>
            <a:pPr lvl="1"/>
            <a:r>
              <a:rPr lang="en-US" dirty="0">
                <a:solidFill>
                  <a:srgbClr val="FFFF00"/>
                </a:solidFill>
                <a:ea typeface="ＭＳ Ｐゴシック" charset="0"/>
              </a:rPr>
              <a:t>Increase from 72 mm to about 90 mm </a:t>
            </a:r>
          </a:p>
          <a:p>
            <a:r>
              <a:rPr lang="en-US" dirty="0">
                <a:solidFill>
                  <a:srgbClr val="EAEAEA"/>
                </a:solidFill>
                <a:ea typeface="ＭＳ Ｐゴシック" charset="0"/>
                <a:cs typeface="ＭＳ Ｐゴシック" charset="0"/>
              </a:rPr>
              <a:t>Segmentation of 2 K liquid and 2 </a:t>
            </a:r>
            <a:r>
              <a:rPr lang="en-US" dirty="0" smtClean="0">
                <a:solidFill>
                  <a:srgbClr val="EAEAEA"/>
                </a:solidFill>
                <a:ea typeface="ＭＳ Ｐゴシック" charset="0"/>
                <a:cs typeface="ＭＳ Ｐゴシック" charset="0"/>
              </a:rPr>
              <a:t>K </a:t>
            </a:r>
            <a:r>
              <a:rPr lang="en-US" dirty="0">
                <a:solidFill>
                  <a:srgbClr val="EAEAEA"/>
                </a:solidFill>
                <a:ea typeface="ＭＳ Ｐゴシック" charset="0"/>
                <a:cs typeface="ＭＳ Ｐゴシック" charset="0"/>
              </a:rPr>
              <a:t>flow distances may also impact this pipe </a:t>
            </a:r>
            <a:r>
              <a:rPr lang="en-US" dirty="0" smtClean="0">
                <a:solidFill>
                  <a:srgbClr val="EAEAEA"/>
                </a:solidFill>
                <a:ea typeface="ＭＳ Ｐゴシック" charset="0"/>
                <a:cs typeface="ＭＳ Ｐゴシック" charset="0"/>
              </a:rPr>
              <a:t>sizing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The cryomodule itself will be the most likely source of fast (&lt; 1 sec) pressure changes, so </a:t>
            </a:r>
            <a:r>
              <a:rPr lang="en-US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attention to piping and valve configurations are critical </a:t>
            </a:r>
          </a:p>
          <a:p>
            <a:endParaRPr lang="en-US" dirty="0">
              <a:solidFill>
                <a:srgbClr val="EAEAEA"/>
              </a:solidFill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ea typeface="ＭＳ Ｐゴシック" charset="0"/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</a:rPr>
              <a:t>Peterson, FNAL-SLAC Meeting  Sept 10, 2013</a:t>
            </a:r>
          </a:p>
        </p:txBody>
      </p:sp>
    </p:spTree>
    <p:extLst>
      <p:ext uri="{BB962C8B-B14F-4D97-AF65-F5344CB8AC3E}">
        <p14:creationId xmlns:p14="http://schemas.microsoft.com/office/powerpoint/2010/main" val="1128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6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</a:rPr>
              <a:t>Peterson, FNAL-SLAC Meeting  Sept 10, 2013</a:t>
            </a:r>
          </a:p>
        </p:txBody>
      </p:sp>
      <p:sp>
        <p:nvSpPr>
          <p:cNvPr id="24578" name="Rectangle 1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D13C77-D12E-1847-8E9E-BBEFFF203AF8}" type="slidenum">
              <a:rPr lang="en-US" sz="1200">
                <a:solidFill>
                  <a:srgbClr val="FFFFFF"/>
                </a:solidFill>
              </a:rPr>
              <a:pPr eaLnBrk="1" hangingPunct="1"/>
              <a:t>6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579" name="Footer Placeholder 4"/>
          <p:cNvSpPr txBox="1">
            <a:spLocks noGrp="1"/>
          </p:cNvSpPr>
          <p:nvPr/>
        </p:nvSpPr>
        <p:spPr bwMode="auto">
          <a:xfrm>
            <a:off x="457200" y="6356350"/>
            <a:ext cx="449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898989"/>
                </a:solidFill>
              </a:rPr>
              <a:t>650 MHz Cryomodule Design, 21 Feb 2011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898989"/>
                </a:solidFill>
              </a:rPr>
              <a:t>Page </a:t>
            </a:r>
            <a:fld id="{396D8FA9-28F9-4643-B83B-2287FCB53FBD}" type="slidenum">
              <a:rPr lang="en-US" sz="120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srgbClr val="898989"/>
              </a:solidFill>
            </a:endParaRPr>
          </a:p>
        </p:txBody>
      </p:sp>
      <p:pic>
        <p:nvPicPr>
          <p:cNvPr id="24581" name="Picture 3" descr="BESSYcryomod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663"/>
            <a:ext cx="8610600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219200"/>
            <a:ext cx="6705600" cy="762000"/>
          </a:xfrm>
          <a:noFill/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Separate liquid management in each cryomodule but no external transfer line</a:t>
            </a:r>
          </a:p>
        </p:txBody>
      </p:sp>
    </p:spTree>
    <p:extLst>
      <p:ext uri="{BB962C8B-B14F-4D97-AF65-F5344CB8AC3E}">
        <p14:creationId xmlns:p14="http://schemas.microsoft.com/office/powerpoint/2010/main" val="10046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6"/>
            <a:ext cx="9144000" cy="762000"/>
          </a:xfrm>
        </p:spPr>
        <p:txBody>
          <a:bodyPr/>
          <a:lstStyle/>
          <a:p>
            <a:r>
              <a:rPr lang="en-US" b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JLAB C100 ‘Stand-Alone’ Cryomodule</a:t>
            </a:r>
            <a:endParaRPr lang="en-US" b="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creenShot302.bmp"/>
          <p:cNvPicPr>
            <a:picLocks noChangeAspect="1"/>
          </p:cNvPicPr>
          <p:nvPr/>
        </p:nvPicPr>
        <p:blipFill>
          <a:blip r:embed="rId2" cstate="print"/>
          <a:srcRect l="1282" b="7857"/>
          <a:stretch>
            <a:fillRect/>
          </a:stretch>
        </p:blipFill>
        <p:spPr>
          <a:xfrm>
            <a:off x="117985" y="818829"/>
            <a:ext cx="7574777" cy="2883797"/>
          </a:xfrm>
          <a:prstGeom prst="rect">
            <a:avLst/>
          </a:prstGeom>
        </p:spPr>
      </p:pic>
      <p:pic>
        <p:nvPicPr>
          <p:cNvPr id="6" name="Picture 5" descr="ScreenShot301.bmp"/>
          <p:cNvPicPr>
            <a:picLocks noChangeAspect="1"/>
          </p:cNvPicPr>
          <p:nvPr/>
        </p:nvPicPr>
        <p:blipFill>
          <a:blip r:embed="rId3" cstate="print"/>
          <a:srcRect t="8236" b="5883"/>
          <a:stretch>
            <a:fillRect/>
          </a:stretch>
        </p:blipFill>
        <p:spPr>
          <a:xfrm>
            <a:off x="5474097" y="815599"/>
            <a:ext cx="3655154" cy="54967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9" y="3784037"/>
            <a:ext cx="5029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6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2" y="105544"/>
            <a:ext cx="8460630" cy="63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9076" y="6488668"/>
            <a:ext cx="160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J. Sekutowicz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7" y="1251924"/>
            <a:ext cx="2062800" cy="16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955" y="162234"/>
            <a:ext cx="4056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HOM Antenna Heating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9076" y="6488668"/>
            <a:ext cx="160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J. Sekutowicz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1" y="0"/>
            <a:ext cx="8629957" cy="655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2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Lab_PowerPoint3-3">
  <a:themeElements>
    <a:clrScheme name="JLab_PowerPoint3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-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W-operation_XFEL_Modul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JLab_PowerPoint3-3">
  <a:themeElements>
    <a:clrScheme name="JLab_PowerPoint3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-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2_Factory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1367</Words>
  <Application>Microsoft Office PowerPoint</Application>
  <PresentationFormat>On-screen Show (4:3)</PresentationFormat>
  <Paragraphs>215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Office Theme</vt:lpstr>
      <vt:lpstr>Larissa-Design</vt:lpstr>
      <vt:lpstr>JLab_PowerPoint3-3</vt:lpstr>
      <vt:lpstr>CW-operation_XFEL_Module</vt:lpstr>
      <vt:lpstr>1_JLab_PowerPoint3-3</vt:lpstr>
      <vt:lpstr>2_Factory</vt:lpstr>
      <vt:lpstr>Default Theme</vt:lpstr>
      <vt:lpstr>Cavity/CM Considerations for CW Operation</vt:lpstr>
      <vt:lpstr>8 Cavity CM Heat Loads  (16 MV/m, Qo = 3e10)</vt:lpstr>
      <vt:lpstr>8 Cavity CM Heat Loads  (16 MV/m, Qo = 3e10)</vt:lpstr>
      <vt:lpstr>8 Cavity CM Heat Loads  (16 MV/m, Qo = 3e10)</vt:lpstr>
      <vt:lpstr>Modifications to 2 K Pipes to Accommodate Larger Heat Flow</vt:lpstr>
      <vt:lpstr>Separate liquid management in each cryomodule but no external transfer line</vt:lpstr>
      <vt:lpstr>JLAB C100 ‘Stand-Alone’ Cryomodule</vt:lpstr>
      <vt:lpstr>PowerPoint Presentation</vt:lpstr>
      <vt:lpstr>PowerPoint Presentation</vt:lpstr>
      <vt:lpstr>Antenna Modifications for E-XFEL</vt:lpstr>
      <vt:lpstr>Beam Line Absorbers (One per CM)</vt:lpstr>
      <vt:lpstr>PowerPoint Presentation</vt:lpstr>
      <vt:lpstr>Reduced Dipole HOM Damping</vt:lpstr>
      <vt:lpstr>Cornell 200 mA, 7 Cell Cavity No HOM Ports but Larger Beam Pipe and One Beamline Absorber/Cavity </vt:lpstr>
      <vt:lpstr>PowerPoint Presentation</vt:lpstr>
      <vt:lpstr>Inner Conductor Temperature Distribution with Different Thicknesses of Copper Coating for 15 kW CW RF Power</vt:lpstr>
      <vt:lpstr>JLAB Upgrade 7-Cell Cavity with WG Couplers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Power vs QL (Units of 1e7) with a 10 Hz Offset</vt:lpstr>
      <vt:lpstr>CM Gradient (Vector Sum) Stabilization at DESY</vt:lpstr>
      <vt:lpstr>JLAB Upgrade Cavity Microphonics</vt:lpstr>
      <vt:lpstr>Microphonics compensation at HZB</vt:lpstr>
      <vt:lpstr>‘BESSY’ Microphonics Example</vt:lpstr>
      <vt:lpstr>Summary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Adolphsen, Chris E.</dc:creator>
  <cp:lastModifiedBy>Adolphsen, Chris E.</cp:lastModifiedBy>
  <cp:revision>84</cp:revision>
  <dcterms:created xsi:type="dcterms:W3CDTF">2013-08-31T03:49:39Z</dcterms:created>
  <dcterms:modified xsi:type="dcterms:W3CDTF">2013-09-13T04:31:41Z</dcterms:modified>
</cp:coreProperties>
</file>