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9" r:id="rId2"/>
    <p:sldId id="277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1" autoAdjust="0"/>
    <p:restoredTop sz="94660"/>
  </p:normalViewPr>
  <p:slideViewPr>
    <p:cSldViewPr>
      <p:cViewPr varScale="1">
        <p:scale>
          <a:sx n="65" d="100"/>
          <a:sy n="65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E6E816-E2AD-440B-8B5A-F3CF3C2F6ED8}" type="datetimeFigureOut">
              <a:rPr lang="fr-FR" smtClean="0"/>
              <a:pPr/>
              <a:t>08/11/2012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EED969-1779-418D-BB12-2261DF8BB35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47851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TTC TB Nov.7, 2012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TTC TB Nov.7, 2012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TTC TB Nov.7, 2012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B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TTC TB Nov.7, 2012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  <p:pic>
        <p:nvPicPr>
          <p:cNvPr id="7" name="Imag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7" y="11361"/>
            <a:ext cx="1714500" cy="733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TTC TB Nov.7, 2012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TTC TB Nov.7, 2012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TTC TB Nov.7, 2012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TTC TB Nov.7, 2012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7" y="11361"/>
            <a:ext cx="1714500" cy="733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TTC TB Nov.7, 2012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TTC TB Nov.7, 2012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B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smtClean="0"/>
              <a:t>TTC TB Nov.7, 2012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2470" y="5805328"/>
            <a:ext cx="2173440" cy="5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85608" y="5805328"/>
            <a:ext cx="2262856" cy="5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7976" y="5788394"/>
            <a:ext cx="1485817" cy="5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ftp://ftp.cea.fr/incoming/y2k01/NAPOLY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r-BE" smtClean="0"/>
              <a:t>TTC TB Nov.7, 2012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1</a:t>
            </a:fld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1056512" y="1541691"/>
            <a:ext cx="748602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400" dirty="0" smtClean="0"/>
              <a:t>TESLA Technology Collaboration</a:t>
            </a:r>
          </a:p>
          <a:p>
            <a:pPr algn="ctr"/>
            <a:r>
              <a:rPr lang="fr-FR" sz="4400" dirty="0" smtClean="0"/>
              <a:t>At Jlab, 5-8 November, 2012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267744" y="4682607"/>
            <a:ext cx="4844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/>
              <a:t>Nobu Toge and Wolf-Dietrich Moeller</a:t>
            </a:r>
            <a:endParaRPr lang="fr-FR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1630264" y="3708321"/>
            <a:ext cx="63385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Report from the Technical Board (TB)</a:t>
            </a:r>
          </a:p>
        </p:txBody>
      </p:sp>
    </p:spTree>
    <p:extLst>
      <p:ext uri="{BB962C8B-B14F-4D97-AF65-F5344CB8AC3E}">
        <p14:creationId xmlns:p14="http://schemas.microsoft.com/office/powerpoint/2010/main" xmlns="" val="324368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01203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ja-JP" sz="3200" dirty="0"/>
              <a:t>Initiative for Review: “Clean Room Issues” </a:t>
            </a:r>
            <a:r>
              <a:rPr kumimoji="1" lang="en-US" altLang="ja-JP" sz="3200" dirty="0" smtClean="0"/>
              <a:t>(4) 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9552" y="1423317"/>
            <a:ext cx="8229600" cy="4741987"/>
          </a:xfrm>
        </p:spPr>
        <p:txBody>
          <a:bodyPr>
            <a:noAutofit/>
          </a:bodyPr>
          <a:lstStyle/>
          <a:p>
            <a:r>
              <a:rPr kumimoji="1" lang="en-US" altLang="ja-JP" sz="2000" dirty="0" smtClean="0"/>
              <a:t>List of experts to be possibly mobilized</a:t>
            </a:r>
          </a:p>
          <a:p>
            <a:pPr lvl="1"/>
            <a:r>
              <a:rPr kumimoji="1" lang="en-US" altLang="ja-JP" sz="2000" dirty="0"/>
              <a:t>FNAL: Tug </a:t>
            </a:r>
            <a:r>
              <a:rPr kumimoji="1" lang="en-US" altLang="ja-JP" sz="2000" dirty="0" err="1" smtClean="0"/>
              <a:t>Arkan</a:t>
            </a:r>
            <a:r>
              <a:rPr kumimoji="1" lang="en-US" altLang="ja-JP" sz="2000" dirty="0" smtClean="0"/>
              <a:t>, Allan Rowe		agreed</a:t>
            </a:r>
            <a:endParaRPr kumimoji="1" lang="en-US" altLang="ja-JP" sz="2000" dirty="0"/>
          </a:p>
          <a:p>
            <a:pPr lvl="1"/>
            <a:r>
              <a:rPr kumimoji="1" lang="en-US" altLang="ja-JP" sz="2000" dirty="0"/>
              <a:t>KEK: </a:t>
            </a:r>
            <a:r>
              <a:rPr kumimoji="1" lang="en-US" altLang="ja-JP" sz="2000" dirty="0" err="1"/>
              <a:t>Eiji</a:t>
            </a:r>
            <a:r>
              <a:rPr kumimoji="1" lang="en-US" altLang="ja-JP" sz="2000" dirty="0"/>
              <a:t> </a:t>
            </a:r>
            <a:r>
              <a:rPr kumimoji="1" lang="en-US" altLang="ja-JP" sz="2000" dirty="0" err="1" smtClean="0"/>
              <a:t>Kako</a:t>
            </a:r>
            <a:r>
              <a:rPr kumimoji="1" lang="en-US" altLang="ja-JP" sz="2000" dirty="0"/>
              <a:t>		</a:t>
            </a:r>
            <a:r>
              <a:rPr kumimoji="1" lang="en-US" altLang="ja-JP" sz="2000" dirty="0" smtClean="0"/>
              <a:t>		agreed</a:t>
            </a:r>
            <a:endParaRPr kumimoji="1" lang="en-US" altLang="ja-JP" sz="2000" dirty="0"/>
          </a:p>
          <a:p>
            <a:pPr lvl="1"/>
            <a:r>
              <a:rPr kumimoji="1" lang="en-US" altLang="ja-JP" sz="2000" dirty="0"/>
              <a:t>FZB: Andrew </a:t>
            </a:r>
            <a:r>
              <a:rPr kumimoji="1" lang="en-US" altLang="ja-JP" sz="2000" dirty="0" err="1" smtClean="0"/>
              <a:t>Burrill</a:t>
            </a:r>
            <a:r>
              <a:rPr kumimoji="1" lang="en-US" altLang="ja-JP" sz="2000" dirty="0"/>
              <a:t>		</a:t>
            </a:r>
            <a:r>
              <a:rPr kumimoji="1" lang="en-US" altLang="ja-JP" sz="2000" dirty="0" smtClean="0"/>
              <a:t>		 </a:t>
            </a:r>
            <a:r>
              <a:rPr kumimoji="1" lang="en-US" altLang="ja-JP" sz="2000" dirty="0"/>
              <a:t>agreed</a:t>
            </a:r>
          </a:p>
          <a:p>
            <a:pPr lvl="1"/>
            <a:r>
              <a:rPr kumimoji="1" lang="en-US" altLang="ja-JP" sz="2000" dirty="0"/>
              <a:t>DESY: Axel </a:t>
            </a:r>
            <a:r>
              <a:rPr kumimoji="1" lang="en-US" altLang="ja-JP" sz="2000" dirty="0" err="1"/>
              <a:t>Matheisen</a:t>
            </a:r>
            <a:r>
              <a:rPr kumimoji="1" lang="en-US" altLang="ja-JP" sz="2000" dirty="0"/>
              <a:t>, </a:t>
            </a:r>
            <a:r>
              <a:rPr kumimoji="1" lang="en-US" altLang="ja-JP" sz="2000" dirty="0" err="1"/>
              <a:t>Delef</a:t>
            </a:r>
            <a:r>
              <a:rPr kumimoji="1" lang="en-US" altLang="ja-JP" sz="2000" dirty="0"/>
              <a:t> </a:t>
            </a:r>
            <a:r>
              <a:rPr kumimoji="1" lang="en-US" altLang="ja-JP" sz="2000" dirty="0" err="1" smtClean="0"/>
              <a:t>Reschke</a:t>
            </a:r>
            <a:r>
              <a:rPr kumimoji="1" lang="en-US" altLang="ja-JP" sz="2000" dirty="0" smtClean="0"/>
              <a:t>		</a:t>
            </a:r>
            <a:r>
              <a:rPr kumimoji="1" lang="en-US" altLang="ja-JP" sz="2000" dirty="0" err="1" smtClean="0"/>
              <a:t>tbc</a:t>
            </a:r>
            <a:r>
              <a:rPr kumimoji="1" lang="en-US" altLang="ja-JP" sz="2000" dirty="0" smtClean="0"/>
              <a:t>.</a:t>
            </a:r>
          </a:p>
          <a:p>
            <a:pPr lvl="1"/>
            <a:r>
              <a:rPr kumimoji="1" lang="en-US" altLang="ja-JP" sz="2000" dirty="0" smtClean="0"/>
              <a:t>CEA</a:t>
            </a:r>
            <a:r>
              <a:rPr kumimoji="1" lang="en-US" altLang="ja-JP" sz="2000" dirty="0"/>
              <a:t>: </a:t>
            </a:r>
            <a:r>
              <a:rPr kumimoji="1" lang="en-US" altLang="ja-JP" sz="2000" dirty="0" err="1"/>
              <a:t>Stéphane</a:t>
            </a:r>
            <a:r>
              <a:rPr kumimoji="1" lang="en-US" altLang="ja-JP" sz="2000" dirty="0"/>
              <a:t> Berry, Christelle </a:t>
            </a:r>
            <a:r>
              <a:rPr kumimoji="1" lang="en-US" altLang="ja-JP" sz="2000" dirty="0" err="1" smtClean="0"/>
              <a:t>Cloué</a:t>
            </a:r>
            <a:r>
              <a:rPr kumimoji="1" lang="en-US" altLang="ja-JP" sz="2000" dirty="0"/>
              <a:t>, 	 agreed</a:t>
            </a:r>
          </a:p>
          <a:p>
            <a:pPr lvl="1"/>
            <a:r>
              <a:rPr kumimoji="1" lang="en-US" altLang="ja-JP" sz="2000" dirty="0" smtClean="0"/>
              <a:t>Cornell: Rolf </a:t>
            </a:r>
            <a:r>
              <a:rPr kumimoji="1" lang="en-US" altLang="ja-JP" sz="2000" dirty="0" err="1" smtClean="0"/>
              <a:t>Eichhorn</a:t>
            </a:r>
            <a:r>
              <a:rPr kumimoji="1" lang="en-US" altLang="ja-JP" sz="2000" dirty="0"/>
              <a:t>	</a:t>
            </a:r>
            <a:r>
              <a:rPr kumimoji="1" lang="en-US" altLang="ja-JP" sz="2000" dirty="0" smtClean="0"/>
              <a:t>		 </a:t>
            </a:r>
            <a:r>
              <a:rPr kumimoji="1" lang="en-US" altLang="ja-JP" sz="2000" dirty="0"/>
              <a:t>agreed</a:t>
            </a:r>
            <a:endParaRPr kumimoji="1" lang="en-US" altLang="ja-JP" sz="2000" dirty="0" smtClean="0"/>
          </a:p>
          <a:p>
            <a:pPr lvl="1"/>
            <a:r>
              <a:rPr kumimoji="1" lang="en-US" altLang="ja-JP" sz="2000" dirty="0" smtClean="0"/>
              <a:t>Univ. Frankfurt: </a:t>
            </a:r>
            <a:r>
              <a:rPr kumimoji="1" lang="en-US" altLang="ja-JP" sz="2000" dirty="0" err="1" smtClean="0"/>
              <a:t>Holger</a:t>
            </a:r>
            <a:r>
              <a:rPr kumimoji="1" lang="en-US" altLang="ja-JP" sz="2000" dirty="0" smtClean="0"/>
              <a:t> </a:t>
            </a:r>
            <a:r>
              <a:rPr kumimoji="1" lang="en-US" altLang="ja-JP" sz="2000" dirty="0" err="1" smtClean="0"/>
              <a:t>Podlech</a:t>
            </a:r>
            <a:r>
              <a:rPr kumimoji="1" lang="en-US" altLang="ja-JP" sz="2000" dirty="0" smtClean="0"/>
              <a:t>		 agreed</a:t>
            </a:r>
          </a:p>
          <a:p>
            <a:pPr lvl="1"/>
            <a:r>
              <a:rPr kumimoji="1" lang="en-US" altLang="ja-JP" sz="2000" dirty="0" smtClean="0"/>
              <a:t>IPN </a:t>
            </a:r>
            <a:r>
              <a:rPr kumimoji="1" lang="en-US" altLang="ja-JP" sz="2000" dirty="0" err="1" smtClean="0"/>
              <a:t>Orsay</a:t>
            </a:r>
            <a:r>
              <a:rPr kumimoji="1" lang="en-US" altLang="ja-JP" sz="2000" dirty="0" smtClean="0"/>
              <a:t>: Sebastian </a:t>
            </a:r>
            <a:r>
              <a:rPr kumimoji="1" lang="en-US" altLang="ja-JP" sz="2000" dirty="0" err="1" smtClean="0"/>
              <a:t>Bousson</a:t>
            </a:r>
            <a:r>
              <a:rPr kumimoji="1" lang="en-US" altLang="ja-JP" sz="2000" dirty="0" smtClean="0"/>
              <a:t>		agreed</a:t>
            </a:r>
          </a:p>
          <a:p>
            <a:pPr lvl="1"/>
            <a:r>
              <a:rPr kumimoji="1" lang="en-US" altLang="ja-JP" sz="2000" dirty="0" smtClean="0"/>
              <a:t>CERN: Oliver Brunner			agreed</a:t>
            </a:r>
          </a:p>
          <a:p>
            <a:pPr lvl="1"/>
            <a:endParaRPr kumimoji="1" lang="en-US" altLang="ja-JP" sz="2000" dirty="0"/>
          </a:p>
          <a:p>
            <a:pPr lvl="1"/>
            <a:r>
              <a:rPr kumimoji="1" lang="en-US" altLang="ja-JP" sz="2000" dirty="0" smtClean="0"/>
              <a:t>Find more experts from other Labs</a:t>
            </a:r>
            <a:endParaRPr kumimoji="1" lang="ja-JP" altLang="en-US" sz="200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TTC TB Nov.7, 2012</a:t>
            </a:r>
            <a:endParaRPr lang="fr-BE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45124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ja-JP" sz="3200" dirty="0"/>
              <a:t>Initiative for Review: “Clean Room Issues” </a:t>
            </a:r>
            <a:r>
              <a:rPr kumimoji="1" lang="en-US" altLang="ja-JP" sz="3200" dirty="0" smtClean="0"/>
              <a:t>(5)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2000" dirty="0"/>
              <a:t>Timeline: </a:t>
            </a:r>
          </a:p>
          <a:p>
            <a:pPr lvl="1"/>
            <a:r>
              <a:rPr kumimoji="1" lang="en-US" altLang="ja-JP" sz="2000" dirty="0"/>
              <a:t>We have material from CEA and FNAL</a:t>
            </a:r>
          </a:p>
          <a:p>
            <a:pPr lvl="1"/>
            <a:r>
              <a:rPr kumimoji="1" lang="en-US" altLang="ja-JP" sz="2000" dirty="0"/>
              <a:t>Identify experts from different labs, this year</a:t>
            </a:r>
          </a:p>
          <a:p>
            <a:pPr lvl="1"/>
            <a:r>
              <a:rPr kumimoji="1" lang="en-US" altLang="ja-JP" sz="2000" dirty="0" smtClean="0"/>
              <a:t>Get </a:t>
            </a:r>
            <a:r>
              <a:rPr kumimoji="1" lang="en-US" altLang="ja-JP" sz="2000" dirty="0"/>
              <a:t>more material within the next few month</a:t>
            </a:r>
          </a:p>
          <a:p>
            <a:pPr lvl="1"/>
            <a:r>
              <a:rPr kumimoji="1" lang="en-US" altLang="ja-JP" sz="2000" dirty="0"/>
              <a:t>Send the material to the experts by Jan 2013 (if necessary continue sending material)</a:t>
            </a:r>
          </a:p>
          <a:p>
            <a:pPr lvl="1"/>
            <a:r>
              <a:rPr kumimoji="1" lang="en-US" altLang="ja-JP" sz="2000" dirty="0"/>
              <a:t>Get responses from experts by </a:t>
            </a:r>
            <a:r>
              <a:rPr kumimoji="1" lang="en-US" altLang="ja-JP" sz="2000" dirty="0" smtClean="0"/>
              <a:t>end of March</a:t>
            </a:r>
          </a:p>
          <a:p>
            <a:pPr lvl="1"/>
            <a:r>
              <a:rPr kumimoji="1" lang="en-US" altLang="ja-JP" sz="2000" dirty="0" smtClean="0"/>
              <a:t>Edit incoming comments/reviews by end of May</a:t>
            </a:r>
          </a:p>
          <a:p>
            <a:pPr lvl="1"/>
            <a:r>
              <a:rPr kumimoji="1" lang="en-US" altLang="ja-JP" sz="2000" dirty="0" smtClean="0"/>
              <a:t>Chair with the community before SRF 13</a:t>
            </a:r>
          </a:p>
          <a:p>
            <a:pPr lvl="1"/>
            <a:r>
              <a:rPr kumimoji="1" lang="en-US" altLang="ja-JP" sz="2000" dirty="0" smtClean="0"/>
              <a:t>…</a:t>
            </a:r>
            <a:endParaRPr kumimoji="1" lang="en-US" altLang="ja-JP" sz="2000" dirty="0"/>
          </a:p>
          <a:p>
            <a:pPr lvl="1"/>
            <a:endParaRPr kumimoji="1" lang="en-US" altLang="ja-JP" sz="2000" dirty="0"/>
          </a:p>
          <a:p>
            <a:pPr lvl="1"/>
            <a:endParaRPr kumimoji="1" lang="en-US" altLang="ja-JP" sz="2000" dirty="0"/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TTC TB Nov.7, 2012</a:t>
            </a: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404496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Thoughts on “In-Depth discussion”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en-US" altLang="ja-JP" dirty="0" smtClean="0"/>
              <a:t>Considered to be a good initiative.</a:t>
            </a:r>
          </a:p>
          <a:p>
            <a:r>
              <a:rPr kumimoji="1" lang="en-US" altLang="ja-JP" dirty="0" err="1" smtClean="0"/>
              <a:t>Jlab</a:t>
            </a:r>
            <a:r>
              <a:rPr kumimoji="1" lang="en-US" altLang="ja-JP" dirty="0" smtClean="0"/>
              <a:t> meeting tried </a:t>
            </a:r>
          </a:p>
          <a:p>
            <a:pPr lvl="1"/>
            <a:r>
              <a:rPr kumimoji="1" lang="en-US" altLang="ja-JP" dirty="0" smtClean="0"/>
              <a:t>WG4:  Toward cost-effective SRF – in both construction and operation. Convened by </a:t>
            </a:r>
            <a:r>
              <a:rPr kumimoji="1" lang="en-US" altLang="ja-JP" dirty="0" err="1" smtClean="0"/>
              <a:t>R.Garoby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/>
              <a:t>J.Preble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/>
              <a:t>H.Hayano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WG2: High-gradient </a:t>
            </a:r>
            <a:r>
              <a:rPr kumimoji="1" lang="en-US" altLang="ja-JP" dirty="0"/>
              <a:t>and high Q0 cavity developments</a:t>
            </a:r>
          </a:p>
          <a:p>
            <a:pPr lvl="1"/>
            <a:r>
              <a:rPr kumimoji="1" lang="en-US" altLang="ja-JP" dirty="0"/>
              <a:t>Convened by </a:t>
            </a:r>
            <a:r>
              <a:rPr kumimoji="1" lang="en-US" altLang="ja-JP" dirty="0" err="1"/>
              <a:t>D.Kostin</a:t>
            </a:r>
            <a:r>
              <a:rPr kumimoji="1" lang="en-US" altLang="ja-JP" dirty="0"/>
              <a:t>, </a:t>
            </a:r>
            <a:r>
              <a:rPr kumimoji="1" lang="en-US" altLang="ja-JP" dirty="0" err="1"/>
              <a:t>G.Ciovati</a:t>
            </a:r>
            <a:r>
              <a:rPr kumimoji="1" lang="en-US" altLang="ja-JP" dirty="0"/>
              <a:t>, </a:t>
            </a:r>
            <a:r>
              <a:rPr kumimoji="1" lang="en-US" altLang="ja-JP" dirty="0" err="1"/>
              <a:t>Y.Yamamoto</a:t>
            </a:r>
            <a:endParaRPr kumimoji="1" lang="en-US" altLang="ja-JP" dirty="0"/>
          </a:p>
          <a:p>
            <a:pPr lvl="1"/>
            <a:endParaRPr kumimoji="1" lang="en-US" altLang="ja-JP" dirty="0" smtClean="0"/>
          </a:p>
          <a:p>
            <a:r>
              <a:rPr kumimoji="1" lang="en-US" altLang="ja-JP" dirty="0" smtClean="0"/>
              <a:t>Subject matters go across a very wide range of topics</a:t>
            </a:r>
          </a:p>
          <a:p>
            <a:pPr lvl="1"/>
            <a:r>
              <a:rPr kumimoji="1" lang="en-US" altLang="ja-JP" dirty="0" smtClean="0"/>
              <a:t>Cannot cover them all in one shot</a:t>
            </a:r>
          </a:p>
          <a:p>
            <a:pPr lvl="1"/>
            <a:r>
              <a:rPr kumimoji="1" lang="en-US" altLang="ja-JP" dirty="0" smtClean="0"/>
              <a:t>Recommend: Be selective. Address a few focus topics at each time, and continue, while we try to keep the whole perspectives.</a:t>
            </a:r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TTC TB Nov.7, 2012</a:t>
            </a:r>
            <a:endParaRPr lang="fr-BE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30728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TTC TB 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8777"/>
            <a:ext cx="3682752" cy="48185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 smtClean="0"/>
              <a:t>Co-chairs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N. </a:t>
            </a:r>
            <a:r>
              <a:rPr lang="en-US" sz="1600" dirty="0" err="1" smtClean="0">
                <a:solidFill>
                  <a:srgbClr val="FF0000"/>
                </a:solidFill>
              </a:rPr>
              <a:t>Toge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/>
              <a:t>(KEK)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W.-D. Moeller </a:t>
            </a:r>
            <a:r>
              <a:rPr lang="en-US" sz="1600" dirty="0" smtClean="0"/>
              <a:t>(DESY)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b="1" dirty="0" smtClean="0"/>
              <a:t>Cavity and couplers</a:t>
            </a:r>
          </a:p>
          <a:p>
            <a:pPr marL="0" indent="0">
              <a:buNone/>
            </a:pPr>
            <a:r>
              <a:rPr lang="en-US" sz="1600" dirty="0" smtClean="0"/>
              <a:t>C. Antoine (CEA)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S. </a:t>
            </a:r>
            <a:r>
              <a:rPr lang="en-US" sz="1600" dirty="0" err="1" smtClean="0">
                <a:solidFill>
                  <a:srgbClr val="FF0000"/>
                </a:solidFill>
              </a:rPr>
              <a:t>Bousson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/>
              <a:t>(CNRS-</a:t>
            </a:r>
            <a:r>
              <a:rPr lang="en-US" sz="1600" dirty="0" err="1" smtClean="0"/>
              <a:t>Orsay</a:t>
            </a:r>
            <a:r>
              <a:rPr lang="en-US" sz="1600" dirty="0" smtClean="0"/>
              <a:t>)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R.L. </a:t>
            </a:r>
            <a:r>
              <a:rPr lang="en-US" sz="1600" dirty="0" err="1" smtClean="0">
                <a:solidFill>
                  <a:srgbClr val="FF0000"/>
                </a:solidFill>
              </a:rPr>
              <a:t>Geng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/>
              <a:t>(</a:t>
            </a:r>
            <a:r>
              <a:rPr lang="en-US" sz="1600" dirty="0" err="1" smtClean="0"/>
              <a:t>JLab</a:t>
            </a:r>
            <a:r>
              <a:rPr lang="en-US" sz="1600" dirty="0" smtClean="0"/>
              <a:t>)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C. Ginsburg </a:t>
            </a:r>
            <a:r>
              <a:rPr lang="en-US" sz="1600" dirty="0" smtClean="0"/>
              <a:t>(FNAL)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E. </a:t>
            </a:r>
            <a:r>
              <a:rPr lang="en-US" sz="1600" dirty="0" err="1" smtClean="0">
                <a:solidFill>
                  <a:srgbClr val="FF0000"/>
                </a:solidFill>
              </a:rPr>
              <a:t>Kako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/>
              <a:t>(KEK)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R. </a:t>
            </a:r>
            <a:r>
              <a:rPr lang="en-US" sz="1600" dirty="0" err="1" smtClean="0">
                <a:solidFill>
                  <a:srgbClr val="FF0000"/>
                </a:solidFill>
              </a:rPr>
              <a:t>Laxdal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/>
              <a:t>(TRIUMF)</a:t>
            </a:r>
          </a:p>
          <a:p>
            <a:pPr marL="0" indent="0">
              <a:buNone/>
            </a:pPr>
            <a:r>
              <a:rPr lang="en-US" sz="1600" dirty="0" smtClean="0"/>
              <a:t>D. Reschke (DESY)</a:t>
            </a:r>
          </a:p>
          <a:p>
            <a:pPr marL="0" indent="0">
              <a:buNone/>
            </a:pPr>
            <a:r>
              <a:rPr lang="en-US" sz="1600" dirty="0" err="1" smtClean="0">
                <a:solidFill>
                  <a:srgbClr val="C00000"/>
                </a:solidFill>
              </a:rPr>
              <a:t>Ji</a:t>
            </a:r>
            <a:r>
              <a:rPr lang="en-US" sz="1600" dirty="0" smtClean="0">
                <a:solidFill>
                  <a:srgbClr val="C00000"/>
                </a:solidFill>
              </a:rPr>
              <a:t> Yuan ZHAI </a:t>
            </a:r>
            <a:r>
              <a:rPr lang="en-US" sz="1600" dirty="0" smtClean="0"/>
              <a:t>(IHEP)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Red = participants in this meeting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9872" y="1412776"/>
            <a:ext cx="36724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RF and Tuning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O. Brunner </a:t>
            </a:r>
            <a:r>
              <a:rPr lang="en-US" sz="1600" dirty="0" smtClean="0"/>
              <a:t>(CERN)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P. McIntosh </a:t>
            </a:r>
            <a:r>
              <a:rPr lang="en-US" sz="1600" dirty="0" smtClean="0"/>
              <a:t>(STFC)</a:t>
            </a:r>
          </a:p>
          <a:p>
            <a:endParaRPr lang="en-US" sz="1600" dirty="0"/>
          </a:p>
          <a:p>
            <a:r>
              <a:rPr lang="en-US" sz="1600" b="1" dirty="0" err="1"/>
              <a:t>Cryomodule</a:t>
            </a:r>
            <a:r>
              <a:rPr lang="en-US" sz="1600" b="1" dirty="0"/>
              <a:t> and </a:t>
            </a:r>
            <a:r>
              <a:rPr lang="en-US" sz="1600" b="1" dirty="0" smtClean="0"/>
              <a:t>cryogenics</a:t>
            </a:r>
          </a:p>
          <a:p>
            <a:r>
              <a:rPr lang="pl-PL" sz="1600" dirty="0" smtClean="0"/>
              <a:t>H</a:t>
            </a:r>
            <a:r>
              <a:rPr lang="pl-PL" sz="1600" dirty="0"/>
              <a:t>. Nakai (</a:t>
            </a:r>
            <a:r>
              <a:rPr lang="pl-PL" sz="1600" dirty="0" smtClean="0"/>
              <a:t>KEK)</a:t>
            </a:r>
            <a:endParaRPr lang="en-US" sz="1600" dirty="0" smtClean="0"/>
          </a:p>
          <a:p>
            <a:r>
              <a:rPr lang="it-IT" sz="1600" dirty="0" smtClean="0">
                <a:solidFill>
                  <a:srgbClr val="FF0000"/>
                </a:solidFill>
              </a:rPr>
              <a:t>T</a:t>
            </a:r>
            <a:r>
              <a:rPr lang="it-IT" sz="1600" dirty="0">
                <a:solidFill>
                  <a:srgbClr val="FF0000"/>
                </a:solidFill>
              </a:rPr>
              <a:t>. </a:t>
            </a:r>
            <a:r>
              <a:rPr lang="it-IT" sz="1600" dirty="0" err="1">
                <a:solidFill>
                  <a:srgbClr val="FF0000"/>
                </a:solidFill>
              </a:rPr>
              <a:t>Peterson</a:t>
            </a:r>
            <a:r>
              <a:rPr lang="it-IT" sz="1600" dirty="0">
                <a:solidFill>
                  <a:srgbClr val="FF0000"/>
                </a:solidFill>
              </a:rPr>
              <a:t> </a:t>
            </a:r>
            <a:r>
              <a:rPr lang="it-IT" sz="1600" dirty="0"/>
              <a:t>(</a:t>
            </a:r>
            <a:r>
              <a:rPr lang="it-IT" sz="1600" dirty="0" smtClean="0"/>
              <a:t>FNAL)</a:t>
            </a:r>
          </a:p>
          <a:p>
            <a:r>
              <a:rPr lang="it-IT" sz="1600" dirty="0" smtClean="0"/>
              <a:t>P</a:t>
            </a:r>
            <a:r>
              <a:rPr lang="it-IT" sz="1600" dirty="0"/>
              <a:t>. Pierini (INFN</a:t>
            </a:r>
            <a:r>
              <a:rPr lang="it-IT" sz="1600" dirty="0" smtClean="0"/>
              <a:t>) </a:t>
            </a:r>
          </a:p>
          <a:p>
            <a:r>
              <a:rPr lang="it-IT" sz="1600" dirty="0"/>
              <a:t> </a:t>
            </a:r>
            <a:r>
              <a:rPr lang="it-IT" sz="1600" dirty="0" smtClean="0"/>
              <a:t>      ... Rep by </a:t>
            </a:r>
            <a:r>
              <a:rPr lang="it-IT" sz="1600" dirty="0" smtClean="0">
                <a:solidFill>
                  <a:srgbClr val="FF0000"/>
                </a:solidFill>
              </a:rPr>
              <a:t>Paolo Michelato</a:t>
            </a:r>
          </a:p>
          <a:p>
            <a:endParaRPr lang="it-IT" sz="1600" dirty="0"/>
          </a:p>
          <a:p>
            <a:r>
              <a:rPr lang="it-IT" sz="1600" b="1" dirty="0"/>
              <a:t>Integration and </a:t>
            </a:r>
            <a:r>
              <a:rPr lang="it-IT" sz="1600" b="1" dirty="0" err="1" smtClean="0"/>
              <a:t>Operation</a:t>
            </a:r>
            <a:endParaRPr lang="it-IT" sz="1600" b="1" dirty="0" smtClean="0"/>
          </a:p>
          <a:p>
            <a:r>
              <a:rPr lang="it-IT" sz="1600" dirty="0" smtClean="0">
                <a:solidFill>
                  <a:srgbClr val="FF0000"/>
                </a:solidFill>
              </a:rPr>
              <a:t>H</a:t>
            </a:r>
            <a:r>
              <a:rPr lang="it-IT" sz="1600" dirty="0">
                <a:solidFill>
                  <a:srgbClr val="FF0000"/>
                </a:solidFill>
              </a:rPr>
              <a:t>. </a:t>
            </a:r>
            <a:r>
              <a:rPr lang="it-IT" sz="1600" dirty="0" err="1">
                <a:solidFill>
                  <a:srgbClr val="FF0000"/>
                </a:solidFill>
              </a:rPr>
              <a:t>Hayano</a:t>
            </a:r>
            <a:r>
              <a:rPr lang="it-IT" sz="1600" dirty="0">
                <a:solidFill>
                  <a:srgbClr val="FF0000"/>
                </a:solidFill>
              </a:rPr>
              <a:t> </a:t>
            </a:r>
            <a:r>
              <a:rPr lang="it-IT" sz="1600" dirty="0"/>
              <a:t>(</a:t>
            </a:r>
            <a:r>
              <a:rPr lang="it-IT" sz="1600" dirty="0" smtClean="0"/>
              <a:t>KEK)</a:t>
            </a:r>
          </a:p>
          <a:p>
            <a:r>
              <a:rPr lang="it-IT" sz="1600" dirty="0" err="1" smtClean="0">
                <a:solidFill>
                  <a:srgbClr val="FF0000"/>
                </a:solidFill>
              </a:rPr>
              <a:t>Sang</a:t>
            </a:r>
            <a:r>
              <a:rPr lang="it-IT" sz="1600" dirty="0" smtClean="0">
                <a:solidFill>
                  <a:srgbClr val="FF0000"/>
                </a:solidFill>
              </a:rPr>
              <a:t>-Ho </a:t>
            </a:r>
            <a:r>
              <a:rPr lang="it-IT" sz="1600" dirty="0" err="1">
                <a:solidFill>
                  <a:srgbClr val="FF0000"/>
                </a:solidFill>
              </a:rPr>
              <a:t>Kim</a:t>
            </a:r>
            <a:r>
              <a:rPr lang="it-IT" sz="1600" dirty="0">
                <a:solidFill>
                  <a:srgbClr val="FF0000"/>
                </a:solidFill>
              </a:rPr>
              <a:t> </a:t>
            </a:r>
            <a:r>
              <a:rPr lang="it-IT" sz="1600" dirty="0"/>
              <a:t>(</a:t>
            </a:r>
            <a:r>
              <a:rPr lang="it-IT" sz="1600" dirty="0" smtClean="0"/>
              <a:t>SNS)</a:t>
            </a:r>
          </a:p>
          <a:p>
            <a:r>
              <a:rPr lang="it-IT" sz="1600" dirty="0" smtClean="0">
                <a:solidFill>
                  <a:srgbClr val="FF0000"/>
                </a:solidFill>
              </a:rPr>
              <a:t>M</a:t>
            </a:r>
            <a:r>
              <a:rPr lang="it-IT" sz="1600" dirty="0">
                <a:solidFill>
                  <a:srgbClr val="FF0000"/>
                </a:solidFill>
              </a:rPr>
              <a:t>. Liepe </a:t>
            </a:r>
            <a:r>
              <a:rPr lang="it-IT" sz="1600" dirty="0" smtClean="0"/>
              <a:t>(C</a:t>
            </a:r>
            <a:r>
              <a:rPr lang="de-DE" sz="1600" dirty="0" smtClean="0"/>
              <a:t>ornell) via Network</a:t>
            </a:r>
          </a:p>
          <a:p>
            <a:r>
              <a:rPr lang="de-DE" sz="1600" dirty="0" smtClean="0"/>
              <a:t>S</a:t>
            </a:r>
            <a:r>
              <a:rPr lang="de-DE" sz="1600" dirty="0"/>
              <a:t>. Schreiber (DESY)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6516215" y="1340768"/>
            <a:ext cx="191892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 smtClean="0"/>
              <a:t>Honoris Causa</a:t>
            </a:r>
          </a:p>
          <a:p>
            <a:r>
              <a:rPr lang="es-ES" sz="1600" dirty="0" smtClean="0"/>
              <a:t>J. </a:t>
            </a:r>
            <a:r>
              <a:rPr lang="es-ES" sz="1600" dirty="0" err="1" smtClean="0"/>
              <a:t>Mammosser</a:t>
            </a:r>
            <a:r>
              <a:rPr lang="es-ES" sz="1600" dirty="0" smtClean="0"/>
              <a:t> (</a:t>
            </a:r>
            <a:r>
              <a:rPr lang="es-ES" sz="1600" dirty="0" err="1" smtClean="0"/>
              <a:t>JLab</a:t>
            </a:r>
            <a:r>
              <a:rPr lang="es-ES" sz="1600" dirty="0" smtClean="0"/>
              <a:t>)</a:t>
            </a:r>
          </a:p>
          <a:p>
            <a:r>
              <a:rPr lang="es-ES" sz="1600" dirty="0" smtClean="0"/>
              <a:t>C. </a:t>
            </a:r>
            <a:r>
              <a:rPr lang="es-ES" sz="1600" dirty="0" err="1" smtClean="0"/>
              <a:t>Pagani</a:t>
            </a:r>
            <a:r>
              <a:rPr lang="es-ES" sz="1600" dirty="0" smtClean="0"/>
              <a:t> (INFN)</a:t>
            </a:r>
          </a:p>
          <a:p>
            <a:r>
              <a:rPr lang="es-ES" sz="1600" dirty="0" smtClean="0"/>
              <a:t>M. Ross (GDE)</a:t>
            </a:r>
          </a:p>
          <a:p>
            <a:r>
              <a:rPr lang="es-ES" sz="1600" dirty="0" smtClean="0">
                <a:solidFill>
                  <a:srgbClr val="FF0000"/>
                </a:solidFill>
              </a:rPr>
              <a:t>H. Weise </a:t>
            </a:r>
            <a:r>
              <a:rPr lang="es-ES" sz="1600" dirty="0" smtClean="0"/>
              <a:t>(DESY)</a:t>
            </a:r>
          </a:p>
          <a:p>
            <a:r>
              <a:rPr lang="es-ES" sz="1600" dirty="0" smtClean="0">
                <a:solidFill>
                  <a:srgbClr val="C00000"/>
                </a:solidFill>
              </a:rPr>
              <a:t>A. Yamamoto</a:t>
            </a:r>
            <a:r>
              <a:rPr lang="es-ES" sz="1600" dirty="0" smtClean="0"/>
              <a:t> (KEK)</a:t>
            </a:r>
          </a:p>
          <a:p>
            <a:r>
              <a:rPr lang="es-ES" sz="1600" dirty="0" smtClean="0">
                <a:solidFill>
                  <a:srgbClr val="FF0000"/>
                </a:solidFill>
              </a:rPr>
              <a:t>F. Pilat </a:t>
            </a:r>
            <a:r>
              <a:rPr lang="es-ES" sz="1600" dirty="0" smtClean="0"/>
              <a:t>(Jlab)</a:t>
            </a:r>
          </a:p>
        </p:txBody>
      </p:sp>
      <p:sp>
        <p:nvSpPr>
          <p:cNvPr id="7" name="TextBox 5"/>
          <p:cNvSpPr txBox="1"/>
          <p:nvPr/>
        </p:nvSpPr>
        <p:spPr>
          <a:xfrm>
            <a:off x="6668615" y="3501008"/>
            <a:ext cx="173893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 smtClean="0"/>
              <a:t>Invitees</a:t>
            </a:r>
          </a:p>
          <a:p>
            <a:r>
              <a:rPr lang="es-ES" sz="1600" dirty="0" smtClean="0">
                <a:solidFill>
                  <a:srgbClr val="FF0000"/>
                </a:solidFill>
              </a:rPr>
              <a:t>G. Giovati </a:t>
            </a:r>
            <a:r>
              <a:rPr lang="es-ES" sz="1600" dirty="0" smtClean="0"/>
              <a:t>(Jlab)</a:t>
            </a:r>
          </a:p>
          <a:p>
            <a:r>
              <a:rPr lang="es-ES" sz="1600" dirty="0" smtClean="0">
                <a:solidFill>
                  <a:srgbClr val="FF0000"/>
                </a:solidFill>
              </a:rPr>
              <a:t>R. Garoby </a:t>
            </a:r>
            <a:r>
              <a:rPr lang="es-ES" sz="1600" dirty="0" smtClean="0"/>
              <a:t>(CERN)</a:t>
            </a:r>
          </a:p>
          <a:p>
            <a:r>
              <a:rPr lang="es-ES" sz="1600" dirty="0" smtClean="0">
                <a:solidFill>
                  <a:srgbClr val="FF0000"/>
                </a:solidFill>
              </a:rPr>
              <a:t>Y. Yamamoto </a:t>
            </a:r>
            <a:r>
              <a:rPr lang="es-ES" sz="1600" dirty="0" smtClean="0"/>
              <a:t>(KEK)</a:t>
            </a:r>
          </a:p>
          <a:p>
            <a:r>
              <a:rPr lang="es-ES" sz="1600" dirty="0" smtClean="0">
                <a:solidFill>
                  <a:srgbClr val="FF0000"/>
                </a:solidFill>
              </a:rPr>
              <a:t>J. Preble </a:t>
            </a:r>
            <a:r>
              <a:rPr lang="es-ES" sz="1600" dirty="0" smtClean="0"/>
              <a:t>(Jlab)</a:t>
            </a:r>
          </a:p>
          <a:p>
            <a:r>
              <a:rPr lang="es-ES" sz="1600" dirty="0" smtClean="0">
                <a:solidFill>
                  <a:srgbClr val="FF0000"/>
                </a:solidFill>
              </a:rPr>
              <a:t>D. Kostin </a:t>
            </a:r>
            <a:r>
              <a:rPr lang="es-ES" sz="1600" dirty="0" smtClean="0"/>
              <a:t>(DESY)</a:t>
            </a: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TTC TB Nov.7, 2012</a:t>
            </a:r>
            <a:endParaRPr lang="fr-BE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158898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899592" y="188640"/>
            <a:ext cx="7452320" cy="908720"/>
          </a:xfrm>
        </p:spPr>
        <p:txBody>
          <a:bodyPr>
            <a:noAutofit/>
          </a:bodyPr>
          <a:lstStyle/>
          <a:p>
            <a:r>
              <a:rPr lang="en-GB" sz="3600" dirty="0" smtClean="0"/>
              <a:t>Technical Board Mission</a:t>
            </a:r>
            <a:endParaRPr lang="en-GB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395536" y="1196752"/>
            <a:ext cx="8640960" cy="5112568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sz="2000" dirty="0"/>
              <a:t>According to the </a:t>
            </a:r>
            <a:r>
              <a:rPr lang="en-US" sz="2000" dirty="0" err="1"/>
              <a:t>MoU</a:t>
            </a:r>
            <a:r>
              <a:rPr lang="en-US" sz="2000" dirty="0"/>
              <a:t> of </a:t>
            </a:r>
            <a:r>
              <a:rPr lang="en-US" sz="2000" dirty="0" smtClean="0"/>
              <a:t>TTC:</a:t>
            </a:r>
          </a:p>
          <a:p>
            <a:pPr marL="0" lvl="0" indent="0">
              <a:buNone/>
            </a:pPr>
            <a:endParaRPr lang="en-US" sz="2000" dirty="0" smtClean="0"/>
          </a:p>
          <a:p>
            <a:pPr marL="358775" lvl="0" indent="0">
              <a:buNone/>
            </a:pPr>
            <a:r>
              <a:rPr lang="en-US" sz="2000" dirty="0" smtClean="0"/>
              <a:t>“</a:t>
            </a:r>
            <a:r>
              <a:rPr lang="en-US" sz="2000" i="1" dirty="0" smtClean="0"/>
              <a:t>the </a:t>
            </a:r>
            <a:r>
              <a:rPr lang="en-US" sz="2000" i="1" dirty="0"/>
              <a:t>Technical Board TB </a:t>
            </a:r>
            <a:r>
              <a:rPr lang="en-US" sz="2000" i="1" dirty="0" smtClean="0"/>
              <a:t>shall provide </a:t>
            </a:r>
            <a:r>
              <a:rPr lang="en-US" sz="2000" i="1" dirty="0"/>
              <a:t>advice to the Collaboration on technical activities towards reaching the goals of the Collaboration Mission. To this end, the TB </a:t>
            </a:r>
            <a:r>
              <a:rPr lang="en-US" sz="2000" i="1" dirty="0" smtClean="0"/>
              <a:t>will:</a:t>
            </a:r>
          </a:p>
          <a:p>
            <a:pPr marL="715963" indent="-357188"/>
            <a:r>
              <a:rPr lang="en-US" sz="2000" i="1" dirty="0" smtClean="0"/>
              <a:t>compile </a:t>
            </a:r>
            <a:r>
              <a:rPr lang="en-US" sz="2000" i="1" dirty="0"/>
              <a:t>information on the technology activities in different technical areas</a:t>
            </a:r>
            <a:r>
              <a:rPr lang="en-US" sz="2000" i="1" dirty="0" smtClean="0"/>
              <a:t>,</a:t>
            </a:r>
          </a:p>
          <a:p>
            <a:pPr marL="715963" indent="-357188"/>
            <a:r>
              <a:rPr lang="en-US" sz="2000" i="1" dirty="0" smtClean="0"/>
              <a:t>provide </a:t>
            </a:r>
            <a:r>
              <a:rPr lang="en-US" sz="2000" i="1" dirty="0"/>
              <a:t>findings and recommendations to the CB</a:t>
            </a:r>
            <a:r>
              <a:rPr lang="en-US" sz="2000" i="1" dirty="0" smtClean="0"/>
              <a:t>.</a:t>
            </a:r>
            <a:r>
              <a:rPr lang="en-US" sz="2000" dirty="0" smtClean="0"/>
              <a:t>”</a:t>
            </a:r>
          </a:p>
          <a:p>
            <a:pPr marL="358775" indent="0">
              <a:buNone/>
            </a:pPr>
            <a:r>
              <a:rPr lang="en-US" sz="2000" dirty="0" smtClean="0"/>
              <a:t>These are very abstract goals.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In the beginning of this (</a:t>
            </a:r>
            <a:r>
              <a:rPr lang="en-US" sz="2000" dirty="0" err="1" smtClean="0"/>
              <a:t>Jlab</a:t>
            </a:r>
            <a:r>
              <a:rPr lang="en-US" sz="2000" dirty="0" smtClean="0"/>
              <a:t>) TTC meeting - TTC Chair, Olivier </a:t>
            </a:r>
            <a:r>
              <a:rPr lang="en-US" sz="2000" dirty="0" err="1" smtClean="0"/>
              <a:t>Napoly</a:t>
            </a:r>
            <a:r>
              <a:rPr lang="en-US" sz="2000" dirty="0"/>
              <a:t> </a:t>
            </a:r>
            <a:r>
              <a:rPr lang="en-US" sz="2000" dirty="0" smtClean="0"/>
              <a:t>proposed that  the Technical Board attempts </a:t>
            </a:r>
          </a:p>
          <a:p>
            <a:pPr marL="0" indent="0">
              <a:buNone/>
            </a:pPr>
            <a:endParaRPr lang="en-US" sz="2000" dirty="0" smtClean="0"/>
          </a:p>
          <a:p>
            <a:pPr marL="715963" indent="-357188">
              <a:buNone/>
            </a:pPr>
            <a:r>
              <a:rPr lang="en-US" sz="2000" dirty="0" smtClean="0"/>
              <a:t>1) 	</a:t>
            </a:r>
            <a:r>
              <a:rPr lang="en-US" sz="2000" b="1" dirty="0" smtClean="0"/>
              <a:t>digest</a:t>
            </a:r>
            <a:r>
              <a:rPr lang="en-US" sz="2000" dirty="0" smtClean="0"/>
              <a:t> the findings, debates and technical needs from the meeting,</a:t>
            </a:r>
          </a:p>
          <a:p>
            <a:pPr marL="715963" indent="-357188">
              <a:buNone/>
            </a:pPr>
            <a:r>
              <a:rPr lang="en-US" sz="2000" dirty="0" smtClean="0"/>
              <a:t>2) 	</a:t>
            </a:r>
            <a:r>
              <a:rPr lang="en-US" sz="2000" b="1" dirty="0" smtClean="0"/>
              <a:t>highlight</a:t>
            </a:r>
            <a:r>
              <a:rPr lang="en-US" sz="2000" dirty="0" smtClean="0"/>
              <a:t> the most interesting paths of progress, within the APE triangle,</a:t>
            </a:r>
          </a:p>
          <a:p>
            <a:pPr marL="715963" indent="-357188">
              <a:buNone/>
            </a:pPr>
            <a:r>
              <a:rPr lang="en-US" sz="2000" dirty="0" smtClean="0"/>
              <a:t>3) 	</a:t>
            </a:r>
            <a:r>
              <a:rPr lang="en-US" sz="2000" b="1" dirty="0" smtClean="0"/>
              <a:t>propose</a:t>
            </a:r>
            <a:r>
              <a:rPr lang="en-US" sz="2000" dirty="0" smtClean="0"/>
              <a:t> developments or experimental tests to explore these paths.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 long term topic suggested from this Meeting on :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CC"/>
                </a:solidFill>
              </a:rPr>
              <a:t>Clean-room </a:t>
            </a:r>
            <a:r>
              <a:rPr lang="en-US" sz="2000" dirty="0">
                <a:solidFill>
                  <a:srgbClr val="0000CC"/>
                </a:solidFill>
              </a:rPr>
              <a:t>a</a:t>
            </a:r>
            <a:r>
              <a:rPr lang="en-US" sz="2000" dirty="0" smtClean="0">
                <a:solidFill>
                  <a:srgbClr val="0000CC"/>
                </a:solidFill>
              </a:rPr>
              <a:t>ssembly procedures as a key to </a:t>
            </a:r>
            <a:r>
              <a:rPr lang="en-US" sz="2000" dirty="0" err="1">
                <a:solidFill>
                  <a:srgbClr val="0000CC"/>
                </a:solidFill>
              </a:rPr>
              <a:t>c</a:t>
            </a:r>
            <a:r>
              <a:rPr lang="en-US" sz="2000" dirty="0" err="1" smtClean="0">
                <a:solidFill>
                  <a:srgbClr val="0000CC"/>
                </a:solidFill>
              </a:rPr>
              <a:t>ryomodule</a:t>
            </a:r>
            <a:r>
              <a:rPr lang="en-US" sz="2000" dirty="0" smtClean="0">
                <a:solidFill>
                  <a:srgbClr val="0000CC"/>
                </a:solidFill>
              </a:rPr>
              <a:t> (counter-) performance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r-BE" smtClean="0"/>
              <a:t>TTC TB Nov.7, 2012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371046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/>
          <a:lstStyle/>
          <a:p>
            <a:r>
              <a:rPr lang="en-US" dirty="0" smtClean="0"/>
              <a:t>From Beijing Meeting (Dec., 2011)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depth </a:t>
            </a:r>
            <a:r>
              <a:rPr lang="en-US" dirty="0" smtClean="0"/>
              <a:t>discussion favored:</a:t>
            </a:r>
          </a:p>
          <a:p>
            <a:pPr marL="901700" indent="0">
              <a:buNone/>
            </a:pPr>
            <a:r>
              <a:rPr lang="en-US" dirty="0">
                <a:solidFill>
                  <a:srgbClr val="0000CC"/>
                </a:solidFill>
                <a:sym typeface="Wingdings" pitchFamily="2" charset="2"/>
              </a:rPr>
              <a:t>	</a:t>
            </a:r>
            <a:r>
              <a:rPr lang="en-US" dirty="0" smtClean="0">
                <a:solidFill>
                  <a:srgbClr val="0000CC"/>
                </a:solidFill>
                <a:sym typeface="Wingdings" pitchFamily="2" charset="2"/>
              </a:rPr>
              <a:t> </a:t>
            </a:r>
            <a:r>
              <a:rPr lang="en-US" dirty="0" err="1" smtClean="0">
                <a:solidFill>
                  <a:srgbClr val="0000CC"/>
                </a:solidFill>
                <a:sym typeface="Wingdings" pitchFamily="2" charset="2"/>
              </a:rPr>
              <a:t>Jlab</a:t>
            </a:r>
            <a:r>
              <a:rPr lang="en-US" dirty="0" smtClean="0">
                <a:solidFill>
                  <a:srgbClr val="0000CC"/>
                </a:solidFill>
                <a:sym typeface="Wingdings" pitchFamily="2" charset="2"/>
              </a:rPr>
              <a:t> meeting: Tried this morning, Nov.8, 2012 (WG4 and WG2)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Recommendations:</a:t>
            </a:r>
            <a:endParaRPr lang="en-US" dirty="0"/>
          </a:p>
          <a:p>
            <a:pPr lvl="1"/>
            <a:r>
              <a:rPr lang="en-US" dirty="0" smtClean="0"/>
              <a:t>Contact the new “Open Collaboration Meeting on Superconducting </a:t>
            </a:r>
            <a:r>
              <a:rPr lang="en-US" dirty="0" err="1" smtClean="0"/>
              <a:t>Linacs</a:t>
            </a:r>
            <a:r>
              <a:rPr lang="en-US" dirty="0" smtClean="0"/>
              <a:t> for High Power Proton Beams (SLHiPP-1)” and find out how we can work together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00CC"/>
                </a:solidFill>
                <a:sym typeface="Wingdings" pitchFamily="2" charset="2"/>
              </a:rPr>
              <a:t>	 </a:t>
            </a:r>
            <a:r>
              <a:rPr lang="en-US" dirty="0" err="1" smtClean="0">
                <a:solidFill>
                  <a:srgbClr val="0000CC"/>
                </a:solidFill>
                <a:sym typeface="Wingdings" pitchFamily="2" charset="2"/>
              </a:rPr>
              <a:t>Jlab</a:t>
            </a:r>
            <a:r>
              <a:rPr lang="en-US" dirty="0" smtClean="0">
                <a:solidFill>
                  <a:srgbClr val="0000CC"/>
                </a:solidFill>
                <a:sym typeface="Wingdings" pitchFamily="2" charset="2"/>
              </a:rPr>
              <a:t> meeting: Topic of CB, Nov. 5, 2012</a:t>
            </a:r>
            <a:endParaRPr lang="en-US" dirty="0" smtClean="0">
              <a:solidFill>
                <a:srgbClr val="0000CC"/>
              </a:solidFill>
            </a:endParaRPr>
          </a:p>
          <a:p>
            <a:pPr lvl="1"/>
            <a:endParaRPr lang="en-US" dirty="0" smtClean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TTC TB Nov.7, 2012</a:t>
            </a:r>
            <a:endParaRPr lang="fr-BE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3204258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Follow-up topics from previous TBs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507288" cy="4320480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Documentation of existing cavity preparation infrastructures</a:t>
            </a:r>
          </a:p>
          <a:p>
            <a:pPr lvl="1"/>
            <a:r>
              <a:rPr lang="en-US" sz="1800" dirty="0" smtClean="0"/>
              <a:t>Wolfgang Weingarten delivered within </a:t>
            </a:r>
            <a:r>
              <a:rPr lang="en-US" sz="1800" dirty="0" err="1" smtClean="0"/>
              <a:t>EuCARD</a:t>
            </a:r>
            <a:r>
              <a:rPr lang="en-US" sz="1800" dirty="0" smtClean="0"/>
              <a:t> a booklet for Europe: </a:t>
            </a:r>
            <a:r>
              <a:rPr lang="en-US" sz="1400" dirty="0" smtClean="0"/>
              <a:t>http</a:t>
            </a:r>
            <a:r>
              <a:rPr lang="en-US" sz="1400" dirty="0"/>
              <a:t>://eucard.web.cern.ch/EuCARD/activities/communication/booklets</a:t>
            </a:r>
            <a:r>
              <a:rPr lang="en-US" sz="1400" dirty="0" smtClean="0"/>
              <a:t>/</a:t>
            </a:r>
            <a:endParaRPr lang="en-US" sz="1800" dirty="0" smtClean="0"/>
          </a:p>
          <a:p>
            <a:pPr marL="457200" lvl="1" indent="0">
              <a:buNone/>
            </a:pPr>
            <a:r>
              <a:rPr lang="en-US" sz="1800" dirty="0" smtClean="0">
                <a:sym typeface="Wingdings" pitchFamily="2" charset="2"/>
              </a:rPr>
              <a:t></a:t>
            </a:r>
            <a:r>
              <a:rPr lang="en-US" sz="1800" dirty="0" err="1" smtClean="0"/>
              <a:t>Oliviers</a:t>
            </a:r>
            <a:r>
              <a:rPr lang="en-US" sz="1800" dirty="0" smtClean="0"/>
              <a:t> proposal: we ask every TB representative once a year for just a table with the main information.  This will be published at the TTC homepage.  </a:t>
            </a:r>
          </a:p>
          <a:p>
            <a:pPr marL="457200" lvl="1" indent="0">
              <a:buNone/>
            </a:pPr>
            <a:r>
              <a:rPr lang="en-US" sz="1800" dirty="0" err="1" smtClean="0">
                <a:solidFill>
                  <a:srgbClr val="0000CC"/>
                </a:solidFill>
              </a:rPr>
              <a:t>Jlab</a:t>
            </a:r>
            <a:r>
              <a:rPr lang="en-US" sz="1800" dirty="0" smtClean="0">
                <a:solidFill>
                  <a:srgbClr val="0000CC"/>
                </a:solidFill>
              </a:rPr>
              <a:t> meeting: Need to </a:t>
            </a:r>
            <a:r>
              <a:rPr lang="en-US" sz="1800" dirty="0" err="1" smtClean="0">
                <a:solidFill>
                  <a:srgbClr val="0000CC"/>
                </a:solidFill>
              </a:rPr>
              <a:t>reclafity</a:t>
            </a:r>
            <a:r>
              <a:rPr lang="en-US" sz="1800" dirty="0" smtClean="0">
                <a:solidFill>
                  <a:srgbClr val="0000CC"/>
                </a:solidFill>
              </a:rPr>
              <a:t> the mandate and determine if we try to address this.</a:t>
            </a:r>
          </a:p>
          <a:p>
            <a:r>
              <a:rPr lang="en-US" sz="2000" b="1" dirty="0" smtClean="0"/>
              <a:t>Pressure vessel certification</a:t>
            </a:r>
          </a:p>
          <a:p>
            <a:pPr lvl="1"/>
            <a:r>
              <a:rPr lang="en-US" sz="1800" dirty="0" smtClean="0"/>
              <a:t>No presentations at this meeting. </a:t>
            </a:r>
          </a:p>
          <a:p>
            <a:pPr lvl="1"/>
            <a:r>
              <a:rPr lang="en-US" sz="1800" dirty="0" smtClean="0"/>
              <a:t>Procedure for the XFEL cavities is almost fixed and </a:t>
            </a:r>
            <a:r>
              <a:rPr lang="en-US" sz="1800" dirty="0" err="1" smtClean="0"/>
              <a:t>realisation</a:t>
            </a:r>
            <a:r>
              <a:rPr lang="en-US" sz="1800" dirty="0" smtClean="0"/>
              <a:t> already started.</a:t>
            </a:r>
          </a:p>
          <a:p>
            <a:pPr lvl="1"/>
            <a:r>
              <a:rPr lang="en-US" sz="1800" dirty="0" smtClean="0"/>
              <a:t>An international approach is not investigated and also not  visible now.</a:t>
            </a:r>
          </a:p>
          <a:p>
            <a:pPr lvl="1"/>
            <a:r>
              <a:rPr lang="en-US" sz="1800" dirty="0" smtClean="0"/>
              <a:t>Not a topic this meeting</a:t>
            </a:r>
          </a:p>
          <a:p>
            <a:pPr marL="457200" lvl="1" indent="0">
              <a:buNone/>
            </a:pPr>
            <a:r>
              <a:rPr lang="en-US" sz="1800" dirty="0" smtClean="0">
                <a:sym typeface="Wingdings" pitchFamily="2" charset="2"/>
              </a:rPr>
              <a:t>We propose: XFEL and KEK procedure presentation at the next meeting.</a:t>
            </a:r>
          </a:p>
          <a:p>
            <a:pPr marL="457200" lvl="1" indent="0">
              <a:buNone/>
            </a:pPr>
            <a:r>
              <a:rPr lang="en-US" sz="1800" dirty="0" err="1" smtClean="0">
                <a:solidFill>
                  <a:srgbClr val="0000CC"/>
                </a:solidFill>
                <a:sym typeface="Wingdings" pitchFamily="2" charset="2"/>
              </a:rPr>
              <a:t>Jlab</a:t>
            </a:r>
            <a:r>
              <a:rPr lang="en-US" sz="1800" dirty="0" smtClean="0">
                <a:solidFill>
                  <a:srgbClr val="0000CC"/>
                </a:solidFill>
                <a:sym typeface="Wingdings" pitchFamily="2" charset="2"/>
              </a:rPr>
              <a:t> meeting:  KEK presentation in Nov. 7 PM, XFEL next time</a:t>
            </a:r>
            <a:endParaRPr lang="en-US" sz="1800" dirty="0" smtClean="0">
              <a:solidFill>
                <a:srgbClr val="0000CC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TTC TB Nov.7, 2012</a:t>
            </a:r>
            <a:endParaRPr lang="fr-BE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271156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2000" b="1" dirty="0">
                <a:solidFill>
                  <a:prstClr val="black"/>
                </a:solidFill>
              </a:rPr>
              <a:t>Cavity field emission: calibration of the different test stands (vert. , hor.) at different institutes</a:t>
            </a:r>
          </a:p>
          <a:p>
            <a:pPr lvl="1"/>
            <a:r>
              <a:rPr lang="en-US" sz="1800" dirty="0">
                <a:solidFill>
                  <a:prstClr val="black"/>
                </a:solidFill>
              </a:rPr>
              <a:t>Paper from D. </a:t>
            </a:r>
            <a:r>
              <a:rPr lang="en-US" sz="1800" dirty="0" err="1">
                <a:solidFill>
                  <a:prstClr val="black"/>
                </a:solidFill>
              </a:rPr>
              <a:t>Kostin</a:t>
            </a:r>
            <a:r>
              <a:rPr lang="en-US" sz="1800" dirty="0">
                <a:solidFill>
                  <a:prstClr val="black"/>
                </a:solidFill>
              </a:rPr>
              <a:t> at the SRF11 conference about the </a:t>
            </a:r>
            <a:r>
              <a:rPr lang="en-US" sz="1800" dirty="0" err="1">
                <a:solidFill>
                  <a:prstClr val="black"/>
                </a:solidFill>
              </a:rPr>
              <a:t>Desy</a:t>
            </a:r>
            <a:r>
              <a:rPr lang="en-US" sz="1800" dirty="0">
                <a:solidFill>
                  <a:prstClr val="black"/>
                </a:solidFill>
              </a:rPr>
              <a:t> test stands</a:t>
            </a:r>
          </a:p>
          <a:p>
            <a:pPr lvl="1"/>
            <a:r>
              <a:rPr lang="en-US" sz="1800" dirty="0">
                <a:solidFill>
                  <a:prstClr val="black"/>
                </a:solidFill>
              </a:rPr>
              <a:t>First activities at </a:t>
            </a:r>
            <a:r>
              <a:rPr lang="en-US" sz="1800" dirty="0" err="1">
                <a:solidFill>
                  <a:prstClr val="black"/>
                </a:solidFill>
              </a:rPr>
              <a:t>Fermilab</a:t>
            </a:r>
            <a:r>
              <a:rPr lang="en-US" sz="1800" dirty="0">
                <a:solidFill>
                  <a:prstClr val="black"/>
                </a:solidFill>
              </a:rPr>
              <a:t> and </a:t>
            </a:r>
            <a:r>
              <a:rPr lang="en-US" sz="1800" dirty="0" err="1">
                <a:solidFill>
                  <a:prstClr val="black"/>
                </a:solidFill>
              </a:rPr>
              <a:t>Jlab</a:t>
            </a:r>
            <a:r>
              <a:rPr lang="en-US" sz="1800" dirty="0">
                <a:solidFill>
                  <a:prstClr val="black"/>
                </a:solidFill>
              </a:rPr>
              <a:t>.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prstClr val="black"/>
                </a:solidFill>
                <a:sym typeface="Wingdings" pitchFamily="2" charset="2"/>
              </a:rPr>
              <a:t>This is still very important! We propose presentations  from various Labs at the next TTC </a:t>
            </a:r>
            <a:r>
              <a:rPr lang="en-US" sz="1800" dirty="0" smtClean="0">
                <a:solidFill>
                  <a:prstClr val="black"/>
                </a:solidFill>
                <a:sym typeface="Wingdings" pitchFamily="2" charset="2"/>
              </a:rPr>
              <a:t>meeting.</a:t>
            </a:r>
            <a:r>
              <a:rPr lang="ja-JP" altLang="en-US" sz="1800" dirty="0">
                <a:solidFill>
                  <a:prstClr val="black"/>
                </a:solidFill>
                <a:sym typeface="Wingdings" pitchFamily="2" charset="2"/>
              </a:rPr>
              <a:t> </a:t>
            </a:r>
            <a:r>
              <a:rPr lang="en-US" sz="1800" dirty="0" err="1" smtClean="0">
                <a:solidFill>
                  <a:srgbClr val="0000CC"/>
                </a:solidFill>
                <a:sym typeface="Wingdings" pitchFamily="2" charset="2"/>
              </a:rPr>
              <a:t>Jlab</a:t>
            </a:r>
            <a:r>
              <a:rPr lang="en-US" sz="1800" dirty="0" smtClean="0">
                <a:solidFill>
                  <a:srgbClr val="0000CC"/>
                </a:solidFill>
                <a:sym typeface="Wingdings" pitchFamily="2" charset="2"/>
              </a:rPr>
              <a:t> meeting: Work done by KEK-</a:t>
            </a:r>
            <a:r>
              <a:rPr lang="en-US" sz="1800" dirty="0" err="1" smtClean="0">
                <a:solidFill>
                  <a:srgbClr val="0000CC"/>
                </a:solidFill>
                <a:sym typeface="Wingdings" pitchFamily="2" charset="2"/>
              </a:rPr>
              <a:t>JLab</a:t>
            </a:r>
            <a:r>
              <a:rPr lang="en-US" sz="1800" dirty="0" smtClean="0">
                <a:solidFill>
                  <a:srgbClr val="0000CC"/>
                </a:solidFill>
                <a:sym typeface="Wingdings" pitchFamily="2" charset="2"/>
              </a:rPr>
              <a:t>, although no presentation  next time. Also, related to “clean room procedure” review.</a:t>
            </a:r>
            <a:endParaRPr lang="en-US" sz="1800" dirty="0">
              <a:solidFill>
                <a:srgbClr val="0000CC"/>
              </a:solidFill>
              <a:sym typeface="Wingdings" pitchFamily="2" charset="2"/>
            </a:endParaRPr>
          </a:p>
          <a:p>
            <a:pPr marL="457200" lvl="1" indent="0">
              <a:buNone/>
            </a:pPr>
            <a:endParaRPr lang="en-US" sz="1800" dirty="0">
              <a:solidFill>
                <a:prstClr val="black"/>
              </a:solidFill>
              <a:sym typeface="Wingdings" pitchFamily="2" charset="2"/>
            </a:endParaRPr>
          </a:p>
          <a:p>
            <a:pPr lvl="0"/>
            <a:r>
              <a:rPr lang="en-US" sz="2000" b="1" dirty="0">
                <a:solidFill>
                  <a:prstClr val="black"/>
                </a:solidFill>
              </a:rPr>
              <a:t>Which data can TTC expect from the larger scale cavity/coupler/module production of e.g. XFEL? </a:t>
            </a:r>
          </a:p>
          <a:p>
            <a:pPr lvl="1"/>
            <a:r>
              <a:rPr lang="en-US" sz="1800" dirty="0">
                <a:solidFill>
                  <a:prstClr val="black"/>
                </a:solidFill>
              </a:rPr>
              <a:t>In a mass production the components are probably not qualified up to its limits, but only up to the needed performance – this is not R&amp;D</a:t>
            </a:r>
          </a:p>
          <a:p>
            <a:pPr lvl="1"/>
            <a:r>
              <a:rPr lang="en-US" sz="1800" dirty="0">
                <a:solidFill>
                  <a:prstClr val="black"/>
                </a:solidFill>
              </a:rPr>
              <a:t>This is a loss of information for later projects and R&amp;D.</a:t>
            </a:r>
          </a:p>
          <a:p>
            <a:pPr lvl="1"/>
            <a:r>
              <a:rPr lang="en-US" sz="1800" dirty="0">
                <a:solidFill>
                  <a:prstClr val="black"/>
                </a:solidFill>
              </a:rPr>
              <a:t>Which additional systematic measurements could be included in the tests? (recording of processing events? one or more power rise?)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prstClr val="black"/>
                </a:solidFill>
                <a:sym typeface="Wingdings" pitchFamily="2" charset="2"/>
              </a:rPr>
              <a:t></a:t>
            </a:r>
            <a:r>
              <a:rPr lang="en-US" sz="1800" dirty="0">
                <a:solidFill>
                  <a:prstClr val="black"/>
                </a:solidFill>
              </a:rPr>
              <a:t>We propose to get information on the module test procedures from XFEL and </a:t>
            </a:r>
            <a:r>
              <a:rPr lang="en-US" sz="1800" dirty="0" err="1">
                <a:solidFill>
                  <a:prstClr val="black"/>
                </a:solidFill>
              </a:rPr>
              <a:t>Jlab</a:t>
            </a:r>
            <a:r>
              <a:rPr lang="en-US" sz="1800" dirty="0">
                <a:solidFill>
                  <a:prstClr val="black"/>
                </a:solidFill>
              </a:rPr>
              <a:t> next meeting (Sept.2012 first XFEL module tests</a:t>
            </a:r>
            <a:r>
              <a:rPr lang="en-US" sz="1800" dirty="0" smtClean="0">
                <a:solidFill>
                  <a:prstClr val="black"/>
                </a:solidFill>
              </a:rPr>
              <a:t>).</a:t>
            </a:r>
          </a:p>
          <a:p>
            <a:pPr marL="457200" lvl="1" indent="0">
              <a:buNone/>
            </a:pPr>
            <a:r>
              <a:rPr lang="en-US" sz="1800" dirty="0" err="1" smtClean="0">
                <a:solidFill>
                  <a:srgbClr val="0000CC"/>
                </a:solidFill>
              </a:rPr>
              <a:t>Jlab</a:t>
            </a:r>
            <a:r>
              <a:rPr lang="en-US" sz="1800" dirty="0" smtClean="0">
                <a:solidFill>
                  <a:srgbClr val="0000CC"/>
                </a:solidFill>
              </a:rPr>
              <a:t> meeting: Defer to the next meeting.</a:t>
            </a:r>
            <a:endParaRPr lang="en-US" sz="1800" dirty="0">
              <a:solidFill>
                <a:srgbClr val="0000CC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Follow up topics from previous TBs (2)</a:t>
            </a:r>
            <a:endParaRPr lang="en-US" sz="3600" dirty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TTC TB Nov.7, 2012</a:t>
            </a:r>
            <a:endParaRPr lang="fr-BE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236440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 fontScale="85000" lnSpcReduction="20000"/>
          </a:bodyPr>
          <a:lstStyle/>
          <a:p>
            <a:r>
              <a:rPr lang="en-US" sz="2200" b="1" dirty="0" smtClean="0">
                <a:solidFill>
                  <a:prstClr val="black"/>
                </a:solidFill>
              </a:rPr>
              <a:t>Cavity </a:t>
            </a:r>
            <a:r>
              <a:rPr lang="en-US" sz="2200" b="1" dirty="0">
                <a:solidFill>
                  <a:prstClr val="black"/>
                </a:solidFill>
              </a:rPr>
              <a:t>degradation is discussed </a:t>
            </a:r>
            <a:r>
              <a:rPr lang="en-US" sz="2200" b="1" dirty="0" smtClean="0">
                <a:solidFill>
                  <a:prstClr val="black"/>
                </a:solidFill>
              </a:rPr>
              <a:t>in Beijing meeting</a:t>
            </a:r>
          </a:p>
          <a:p>
            <a:pPr lvl="1"/>
            <a:r>
              <a:rPr lang="en-US" sz="1900" dirty="0" smtClean="0">
                <a:solidFill>
                  <a:prstClr val="black"/>
                </a:solidFill>
              </a:rPr>
              <a:t>After the module assembly</a:t>
            </a:r>
          </a:p>
          <a:p>
            <a:pPr lvl="1"/>
            <a:r>
              <a:rPr lang="en-US" sz="1900" dirty="0" smtClean="0">
                <a:solidFill>
                  <a:prstClr val="black"/>
                </a:solidFill>
              </a:rPr>
              <a:t>During the test, vert. and in module</a:t>
            </a:r>
          </a:p>
          <a:p>
            <a:pPr marL="457200" lvl="1" indent="0">
              <a:buNone/>
            </a:pPr>
            <a:r>
              <a:rPr lang="en-US" sz="1900" dirty="0" smtClean="0">
                <a:solidFill>
                  <a:prstClr val="black"/>
                </a:solidFill>
                <a:sym typeface="Wingdings" pitchFamily="2" charset="2"/>
              </a:rPr>
              <a:t>Because of the importance we propose to continue. The low beta experience would be very helpful.  </a:t>
            </a:r>
            <a:r>
              <a:rPr lang="en-US" sz="1900" dirty="0" err="1" smtClean="0">
                <a:solidFill>
                  <a:srgbClr val="0000CC"/>
                </a:solidFill>
                <a:sym typeface="Wingdings" pitchFamily="2" charset="2"/>
              </a:rPr>
              <a:t>Jlab</a:t>
            </a:r>
            <a:r>
              <a:rPr lang="en-US" sz="1900" dirty="0" smtClean="0">
                <a:solidFill>
                  <a:srgbClr val="0000CC"/>
                </a:solidFill>
                <a:sym typeface="Wingdings" pitchFamily="2" charset="2"/>
              </a:rPr>
              <a:t> meeting: “Clean rom procedure review” to launch</a:t>
            </a:r>
          </a:p>
          <a:p>
            <a:pPr marL="457200" lvl="1" indent="0">
              <a:buNone/>
            </a:pPr>
            <a:endParaRPr lang="en-US" sz="1800" dirty="0">
              <a:solidFill>
                <a:prstClr val="black"/>
              </a:solidFill>
            </a:endParaRPr>
          </a:p>
          <a:p>
            <a:r>
              <a:rPr lang="en-US" sz="2200" b="1" dirty="0" smtClean="0"/>
              <a:t>Power coupler</a:t>
            </a:r>
          </a:p>
          <a:p>
            <a:pPr lvl="1"/>
            <a:r>
              <a:rPr lang="en-US" sz="1900" dirty="0" smtClean="0"/>
              <a:t>We had a session in Beijing meeting</a:t>
            </a:r>
          </a:p>
          <a:p>
            <a:pPr lvl="1"/>
            <a:r>
              <a:rPr lang="en-US" sz="1900" dirty="0" smtClean="0"/>
              <a:t>Technology</a:t>
            </a:r>
          </a:p>
          <a:p>
            <a:pPr lvl="1"/>
            <a:r>
              <a:rPr lang="en-US" sz="1900" dirty="0"/>
              <a:t>O</a:t>
            </a:r>
            <a:r>
              <a:rPr lang="en-US" sz="1900" dirty="0" smtClean="0"/>
              <a:t>perating</a:t>
            </a:r>
          </a:p>
          <a:p>
            <a:pPr lvl="1"/>
            <a:r>
              <a:rPr lang="en-US" sz="1900" dirty="0" smtClean="0"/>
              <a:t>Cleaning </a:t>
            </a:r>
            <a:r>
              <a:rPr lang="en-US" sz="1900" dirty="0"/>
              <a:t>of </a:t>
            </a:r>
            <a:r>
              <a:rPr lang="en-US" sz="1900" dirty="0" smtClean="0"/>
              <a:t>power coupler</a:t>
            </a:r>
          </a:p>
          <a:p>
            <a:pPr lvl="1"/>
            <a:r>
              <a:rPr lang="en-US" sz="1900" dirty="0" smtClean="0"/>
              <a:t>Copper plating – SLAC, CERN sputtering, GSI?</a:t>
            </a:r>
          </a:p>
          <a:p>
            <a:pPr marL="457200" lvl="1" indent="0">
              <a:buNone/>
            </a:pPr>
            <a:r>
              <a:rPr lang="en-US" sz="1900" dirty="0" smtClean="0">
                <a:sym typeface="Wingdings" pitchFamily="2" charset="2"/>
              </a:rPr>
              <a:t> </a:t>
            </a:r>
            <a:r>
              <a:rPr lang="en-US" sz="1900" dirty="0" err="1" smtClean="0">
                <a:solidFill>
                  <a:srgbClr val="0000CC"/>
                </a:solidFill>
                <a:sym typeface="Wingdings" pitchFamily="2" charset="2"/>
              </a:rPr>
              <a:t>Jlab</a:t>
            </a:r>
            <a:r>
              <a:rPr lang="en-US" sz="1900" dirty="0" smtClean="0">
                <a:solidFill>
                  <a:srgbClr val="0000CC"/>
                </a:solidFill>
                <a:sym typeface="Wingdings" pitchFamily="2" charset="2"/>
              </a:rPr>
              <a:t> meeting; Will be continued / maintained.</a:t>
            </a:r>
          </a:p>
          <a:p>
            <a:pPr marL="457200" lvl="1" indent="0">
              <a:buNone/>
            </a:pPr>
            <a:endParaRPr lang="en-US" sz="1900" dirty="0" smtClean="0">
              <a:sym typeface="Wingdings" pitchFamily="2" charset="2"/>
            </a:endParaRPr>
          </a:p>
          <a:p>
            <a:r>
              <a:rPr lang="en-US" sz="2200" b="1" dirty="0" smtClean="0">
                <a:sym typeface="Wingdings" pitchFamily="2" charset="2"/>
              </a:rPr>
              <a:t>High </a:t>
            </a:r>
            <a:r>
              <a:rPr lang="en-US" sz="2200" b="1" dirty="0">
                <a:sym typeface="Wingdings" pitchFamily="2" charset="2"/>
              </a:rPr>
              <a:t>Q discussion</a:t>
            </a:r>
          </a:p>
          <a:p>
            <a:pPr lvl="1"/>
            <a:r>
              <a:rPr lang="en-US" sz="1900" dirty="0">
                <a:sym typeface="Wingdings" pitchFamily="2" charset="2"/>
              </a:rPr>
              <a:t>CW operation – was addressed </a:t>
            </a:r>
            <a:r>
              <a:rPr lang="en-US" sz="1900" dirty="0" smtClean="0">
                <a:sym typeface="Wingdings" pitchFamily="2" charset="2"/>
              </a:rPr>
              <a:t>in Beijing meeting</a:t>
            </a:r>
            <a:endParaRPr lang="en-US" sz="1900" dirty="0">
              <a:sym typeface="Wingdings" pitchFamily="2" charset="2"/>
            </a:endParaRPr>
          </a:p>
          <a:p>
            <a:pPr lvl="1"/>
            <a:r>
              <a:rPr lang="en-US" sz="1900" dirty="0">
                <a:sym typeface="Wingdings" pitchFamily="2" charset="2"/>
              </a:rPr>
              <a:t>Low field high Q discussion should be continued.</a:t>
            </a:r>
          </a:p>
          <a:p>
            <a:pPr lvl="1"/>
            <a:r>
              <a:rPr lang="en-US" sz="1900" dirty="0">
                <a:sym typeface="Wingdings" pitchFamily="2" charset="2"/>
              </a:rPr>
              <a:t>Magnetic shielding and </a:t>
            </a:r>
            <a:r>
              <a:rPr lang="en-US" sz="1900" dirty="0" err="1">
                <a:sym typeface="Wingdings" pitchFamily="2" charset="2"/>
              </a:rPr>
              <a:t>microphonics</a:t>
            </a:r>
            <a:r>
              <a:rPr lang="en-US" sz="1900" dirty="0">
                <a:sym typeface="Wingdings" pitchFamily="2" charset="2"/>
              </a:rPr>
              <a:t> </a:t>
            </a:r>
            <a:endParaRPr lang="en-US" sz="1900" dirty="0" smtClean="0">
              <a:sym typeface="Wingdings" pitchFamily="2" charset="2"/>
            </a:endParaRPr>
          </a:p>
          <a:p>
            <a:pPr marL="457200" lvl="1" indent="0">
              <a:buNone/>
            </a:pPr>
            <a:r>
              <a:rPr lang="en-US" sz="1900" dirty="0" smtClean="0">
                <a:sym typeface="Wingdings" pitchFamily="2" charset="2"/>
              </a:rPr>
              <a:t> </a:t>
            </a:r>
            <a:r>
              <a:rPr lang="en-US" sz="1900" dirty="0" err="1" smtClean="0">
                <a:solidFill>
                  <a:srgbClr val="0000CC"/>
                </a:solidFill>
                <a:sym typeface="Wingdings" pitchFamily="2" charset="2"/>
              </a:rPr>
              <a:t>Jlab</a:t>
            </a:r>
            <a:r>
              <a:rPr lang="en-US" sz="1900" dirty="0" smtClean="0">
                <a:solidFill>
                  <a:srgbClr val="0000CC"/>
                </a:solidFill>
                <a:sym typeface="Wingdings" pitchFamily="2" charset="2"/>
              </a:rPr>
              <a:t> meeting: should </a:t>
            </a:r>
            <a:r>
              <a:rPr lang="en-US" sz="1900" dirty="0">
                <a:solidFill>
                  <a:srgbClr val="0000CC"/>
                </a:solidFill>
                <a:sym typeface="Wingdings" pitchFamily="2" charset="2"/>
              </a:rPr>
              <a:t>be </a:t>
            </a:r>
            <a:r>
              <a:rPr lang="en-US" sz="1900" dirty="0" smtClean="0">
                <a:solidFill>
                  <a:srgbClr val="0000CC"/>
                </a:solidFill>
                <a:sym typeface="Wingdings" pitchFamily="2" charset="2"/>
              </a:rPr>
              <a:t>continued / maintained .</a:t>
            </a:r>
            <a:endParaRPr lang="en-US" sz="1900" dirty="0">
              <a:sym typeface="Wingdings" pitchFamily="2" charset="2"/>
            </a:endParaRPr>
          </a:p>
          <a:p>
            <a:pPr marL="57150" indent="0">
              <a:buNone/>
            </a:pPr>
            <a:endParaRPr lang="en-US" sz="1900" dirty="0" smtClean="0">
              <a:sym typeface="Wingdings" pitchFamily="2" charset="2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30633" y="4046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Follow up topics from previous TBs (3)</a:t>
            </a:r>
            <a:endParaRPr lang="en-US" sz="3600" dirty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TTC TB Nov.7, 2012</a:t>
            </a:r>
            <a:endParaRPr lang="fr-BE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347706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en-US" altLang="ja-JP" sz="3600" dirty="0" smtClean="0"/>
              <a:t>Initiative for Review: “Clean Room Issues” (2)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51917"/>
            <a:ext cx="8229600" cy="4785395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ja-JP" sz="2400" dirty="0" smtClean="0"/>
              <a:t>Topic = Clean room issues for cavity string assembly</a:t>
            </a:r>
          </a:p>
          <a:p>
            <a:r>
              <a:rPr kumimoji="1" lang="en-US" altLang="ja-JP" sz="2400" dirty="0" smtClean="0"/>
              <a:t>Proposal by Olivier (Oct.22), picked up by Wolf-Dietrich</a:t>
            </a:r>
          </a:p>
          <a:p>
            <a:pPr lvl="1"/>
            <a:r>
              <a:rPr kumimoji="1" lang="en-US" altLang="ja-JP" dirty="0" smtClean="0"/>
              <a:t>Comparison of </a:t>
            </a:r>
            <a:r>
              <a:rPr kumimoji="1" lang="en-US" altLang="ja-JP" dirty="0"/>
              <a:t>the procedures for </a:t>
            </a:r>
            <a:r>
              <a:rPr kumimoji="1" lang="en-US" altLang="ja-JP" dirty="0" smtClean="0"/>
              <a:t>cavity and </a:t>
            </a:r>
            <a:r>
              <a:rPr kumimoji="1" lang="en-US" altLang="ja-JP" dirty="0"/>
              <a:t>coupler assembly in clean rooms</a:t>
            </a:r>
            <a:r>
              <a:rPr kumimoji="1" lang="en-US" altLang="ja-JP" dirty="0" smtClean="0"/>
              <a:t>.</a:t>
            </a:r>
          </a:p>
          <a:p>
            <a:pPr lvl="2"/>
            <a:r>
              <a:rPr kumimoji="1" lang="en-US" altLang="ja-JP" dirty="0" err="1" smtClean="0"/>
              <a:t>Exmaple</a:t>
            </a:r>
            <a:r>
              <a:rPr kumimoji="1" lang="en-US" altLang="ja-JP" dirty="0" smtClean="0"/>
              <a:t>: XFEL clean </a:t>
            </a:r>
            <a:r>
              <a:rPr kumimoji="1" lang="en-US" altLang="ja-JP" dirty="0"/>
              <a:t>room procedure - </a:t>
            </a:r>
            <a:r>
              <a:rPr kumimoji="1" lang="en-US" altLang="ja-JP" dirty="0">
                <a:hlinkClick r:id="rId2"/>
              </a:rPr>
              <a:t>ftp://ftp.cea.fr/incoming/y2k01/NAPOLY</a:t>
            </a:r>
            <a:r>
              <a:rPr kumimoji="1" lang="en-US" altLang="ja-JP" dirty="0" smtClean="0">
                <a:hlinkClick r:id="rId2"/>
              </a:rPr>
              <a:t>/</a:t>
            </a:r>
            <a:r>
              <a:rPr kumimoji="1" lang="en-US" altLang="ja-JP" dirty="0" smtClean="0"/>
              <a:t> </a:t>
            </a:r>
            <a:endParaRPr kumimoji="1" lang="en-US" altLang="ja-JP" dirty="0"/>
          </a:p>
          <a:p>
            <a:pPr lvl="1"/>
            <a:r>
              <a:rPr kumimoji="1" lang="en-US" altLang="ja-JP" dirty="0" smtClean="0"/>
              <a:t>Scenario:</a:t>
            </a:r>
          </a:p>
          <a:p>
            <a:pPr lvl="2"/>
            <a:r>
              <a:rPr kumimoji="1" lang="en-US" altLang="ja-JP" dirty="0" smtClean="0"/>
              <a:t>Collect information of clean room assembly </a:t>
            </a:r>
            <a:r>
              <a:rPr kumimoji="1" lang="en-US" altLang="ja-JP" dirty="0" err="1" smtClean="0"/>
              <a:t>proc’s</a:t>
            </a:r>
            <a:r>
              <a:rPr kumimoji="1" lang="en-US" altLang="ja-JP" dirty="0" smtClean="0"/>
              <a:t> of module strings from experts at major production / R&amp;D efforts.</a:t>
            </a:r>
          </a:p>
          <a:p>
            <a:pPr lvl="2"/>
            <a:r>
              <a:rPr kumimoji="1" lang="en-US" altLang="ja-JP" dirty="0" smtClean="0"/>
              <a:t>Exchange the info, among the experts, for an internal review.</a:t>
            </a:r>
          </a:p>
          <a:p>
            <a:pPr lvl="2"/>
            <a:r>
              <a:rPr kumimoji="1" lang="en-US" altLang="ja-JP" dirty="0" smtClean="0"/>
              <a:t>Collection of comments will be documented and  be shared.</a:t>
            </a:r>
          </a:p>
          <a:p>
            <a:pPr lvl="2"/>
            <a:r>
              <a:rPr kumimoji="1" lang="en-US" altLang="ja-JP" dirty="0" smtClean="0"/>
              <a:t>Possibly some external review (semi-conductor industry folks have been contacted by some labs, we try to find a branch who also with ‘bolts and nuts’)</a:t>
            </a:r>
          </a:p>
          <a:p>
            <a:r>
              <a:rPr kumimoji="1" lang="en-US" altLang="ja-JP" dirty="0" err="1" smtClean="0">
                <a:solidFill>
                  <a:srgbClr val="0000CC"/>
                </a:solidFill>
              </a:rPr>
              <a:t>Jlab</a:t>
            </a:r>
            <a:r>
              <a:rPr kumimoji="1" lang="en-US" altLang="ja-JP" dirty="0" smtClean="0">
                <a:solidFill>
                  <a:srgbClr val="0000CC"/>
                </a:solidFill>
              </a:rPr>
              <a:t> meeting: TB on Nov. 7 endorsed the proposal.</a:t>
            </a:r>
          </a:p>
          <a:p>
            <a:endParaRPr kumimoji="1" lang="en-US" altLang="ja-JP" sz="2400" dirty="0" smtClean="0"/>
          </a:p>
          <a:p>
            <a:endParaRPr kumimoji="1" lang="ja-JP" altLang="en-US" sz="240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TTC TB Nov.7, 2012</a:t>
            </a:r>
            <a:endParaRPr lang="fr-BE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165549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ja-JP" sz="3200" dirty="0"/>
              <a:t>Initiative for Review: “Clean Room Issues” </a:t>
            </a:r>
            <a:r>
              <a:rPr kumimoji="1" lang="en-US" altLang="ja-JP" sz="3200" dirty="0" smtClean="0"/>
              <a:t>(3)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25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kumimoji="1" lang="en-US" altLang="ja-JP" sz="2000" dirty="0" smtClean="0"/>
              <a:t>Points of internal review</a:t>
            </a:r>
          </a:p>
          <a:p>
            <a:pPr lvl="1">
              <a:spcBef>
                <a:spcPts val="0"/>
              </a:spcBef>
            </a:pPr>
            <a:r>
              <a:rPr kumimoji="1" lang="en-US" altLang="ja-JP" sz="2000" dirty="0" smtClean="0"/>
              <a:t>Focus on cavity string assembly</a:t>
            </a:r>
          </a:p>
          <a:p>
            <a:pPr lvl="1">
              <a:spcBef>
                <a:spcPts val="0"/>
              </a:spcBef>
            </a:pPr>
            <a:r>
              <a:rPr kumimoji="1" lang="en-US" altLang="ja-JP" sz="2000" dirty="0" smtClean="0"/>
              <a:t>Acceptance </a:t>
            </a:r>
            <a:r>
              <a:rPr kumimoji="1" lang="en-US" altLang="ja-JP" sz="2000" dirty="0"/>
              <a:t>procedures of incoming parts</a:t>
            </a:r>
          </a:p>
          <a:p>
            <a:pPr lvl="1">
              <a:spcBef>
                <a:spcPts val="0"/>
              </a:spcBef>
            </a:pPr>
            <a:r>
              <a:rPr kumimoji="1" lang="en-US" altLang="ja-JP" sz="2000" dirty="0" smtClean="0"/>
              <a:t>Cleaning </a:t>
            </a:r>
            <a:r>
              <a:rPr kumimoji="1" lang="en-US" altLang="ja-JP" sz="2000" dirty="0"/>
              <a:t>procedures for entering the clean room</a:t>
            </a:r>
          </a:p>
          <a:p>
            <a:pPr lvl="1">
              <a:spcBef>
                <a:spcPts val="0"/>
              </a:spcBef>
            </a:pPr>
            <a:r>
              <a:rPr kumimoji="1" lang="en-US" altLang="ja-JP" sz="2000" dirty="0"/>
              <a:t>M</a:t>
            </a:r>
            <a:r>
              <a:rPr kumimoji="1" lang="en-US" altLang="ja-JP" sz="2000" dirty="0" smtClean="0"/>
              <a:t>ost </a:t>
            </a:r>
            <a:r>
              <a:rPr kumimoji="1" lang="en-US" altLang="ja-JP" sz="2000" dirty="0"/>
              <a:t>critical manipulation</a:t>
            </a:r>
          </a:p>
          <a:p>
            <a:pPr lvl="1">
              <a:spcBef>
                <a:spcPts val="0"/>
              </a:spcBef>
            </a:pPr>
            <a:r>
              <a:rPr kumimoji="1" lang="en-US" altLang="ja-JP" sz="2000" dirty="0"/>
              <a:t>U</a:t>
            </a:r>
            <a:r>
              <a:rPr kumimoji="1" lang="en-US" altLang="ja-JP" sz="2000" dirty="0" smtClean="0"/>
              <a:t>ncertain </a:t>
            </a:r>
            <a:r>
              <a:rPr kumimoji="1" lang="en-US" altLang="ja-JP" sz="2000" dirty="0"/>
              <a:t>manipulations</a:t>
            </a:r>
          </a:p>
          <a:p>
            <a:pPr lvl="1">
              <a:spcBef>
                <a:spcPts val="0"/>
              </a:spcBef>
            </a:pPr>
            <a:r>
              <a:rPr kumimoji="1" lang="en-US" altLang="ja-JP" sz="2000" dirty="0"/>
              <a:t>S</a:t>
            </a:r>
            <a:r>
              <a:rPr kumimoji="1" lang="en-US" altLang="ja-JP" sz="2000" dirty="0" smtClean="0"/>
              <a:t>afe</a:t>
            </a:r>
            <a:r>
              <a:rPr kumimoji="1" lang="en-US" altLang="ja-JP" sz="2000" dirty="0"/>
              <a:t>/ evident manipulations</a:t>
            </a:r>
          </a:p>
          <a:p>
            <a:pPr lvl="1">
              <a:spcBef>
                <a:spcPts val="0"/>
              </a:spcBef>
            </a:pPr>
            <a:r>
              <a:rPr kumimoji="1" lang="en-US" altLang="ja-JP" sz="2000" dirty="0"/>
              <a:t>D</a:t>
            </a:r>
            <a:r>
              <a:rPr kumimoji="1" lang="en-US" altLang="ja-JP" sz="2000" dirty="0" smtClean="0"/>
              <a:t>ependencies </a:t>
            </a:r>
            <a:r>
              <a:rPr kumimoji="1" lang="en-US" altLang="ja-JP" sz="2000" dirty="0"/>
              <a:t>from hardware</a:t>
            </a:r>
            <a:r>
              <a:rPr kumimoji="1" lang="en-US" altLang="ja-JP" sz="2000" dirty="0" smtClean="0"/>
              <a:t>:</a:t>
            </a:r>
          </a:p>
          <a:p>
            <a:pPr lvl="2">
              <a:spcBef>
                <a:spcPts val="0"/>
              </a:spcBef>
            </a:pPr>
            <a:r>
              <a:rPr kumimoji="1" lang="en-US" altLang="ja-JP" sz="2000" dirty="0"/>
              <a:t>F</a:t>
            </a:r>
            <a:r>
              <a:rPr kumimoji="1" lang="en-US" altLang="ja-JP" sz="2000" dirty="0" smtClean="0"/>
              <a:t>lange </a:t>
            </a:r>
            <a:r>
              <a:rPr kumimoji="1" lang="en-US" altLang="ja-JP" sz="2000" dirty="0"/>
              <a:t>design</a:t>
            </a:r>
          </a:p>
          <a:p>
            <a:pPr lvl="2">
              <a:spcBef>
                <a:spcPts val="0"/>
              </a:spcBef>
            </a:pPr>
            <a:r>
              <a:rPr kumimoji="1" lang="en-US" altLang="ja-JP" sz="2000" dirty="0"/>
              <a:t>S</a:t>
            </a:r>
            <a:r>
              <a:rPr kumimoji="1" lang="en-US" altLang="ja-JP" sz="2000" dirty="0" smtClean="0"/>
              <a:t>ealing </a:t>
            </a:r>
            <a:r>
              <a:rPr kumimoji="1" lang="en-US" altLang="ja-JP" sz="2000" dirty="0"/>
              <a:t>systems</a:t>
            </a:r>
          </a:p>
          <a:p>
            <a:pPr lvl="2">
              <a:spcBef>
                <a:spcPts val="0"/>
              </a:spcBef>
            </a:pPr>
            <a:r>
              <a:rPr kumimoji="1" lang="en-US" altLang="ja-JP" sz="2000" dirty="0" smtClean="0"/>
              <a:t>Materials</a:t>
            </a:r>
          </a:p>
          <a:p>
            <a:pPr lvl="2">
              <a:spcBef>
                <a:spcPts val="0"/>
              </a:spcBef>
            </a:pPr>
            <a:r>
              <a:rPr kumimoji="1" lang="en-US" altLang="ja-JP" sz="2000" dirty="0"/>
              <a:t>T</a:t>
            </a:r>
            <a:r>
              <a:rPr kumimoji="1" lang="en-US" altLang="ja-JP" sz="2000" dirty="0" smtClean="0"/>
              <a:t>ooling</a:t>
            </a:r>
            <a:endParaRPr kumimoji="1" lang="en-US" altLang="ja-JP" sz="2000" dirty="0"/>
          </a:p>
          <a:p>
            <a:pPr lvl="1">
              <a:spcBef>
                <a:spcPts val="0"/>
              </a:spcBef>
            </a:pPr>
            <a:r>
              <a:rPr kumimoji="1" lang="en-US" altLang="ja-JP" sz="2000" dirty="0"/>
              <a:t>D</a:t>
            </a:r>
            <a:r>
              <a:rPr kumimoji="1" lang="en-US" altLang="ja-JP" sz="2000" dirty="0" smtClean="0"/>
              <a:t>ependencies </a:t>
            </a:r>
            <a:r>
              <a:rPr kumimoji="1" lang="en-US" altLang="ja-JP" sz="2000" dirty="0"/>
              <a:t>from level of gradient</a:t>
            </a:r>
          </a:p>
          <a:p>
            <a:pPr lvl="1">
              <a:spcBef>
                <a:spcPts val="0"/>
              </a:spcBef>
            </a:pPr>
            <a:r>
              <a:rPr kumimoji="1" lang="en-US" altLang="ja-JP" sz="2000" dirty="0"/>
              <a:t>D</a:t>
            </a:r>
            <a:r>
              <a:rPr kumimoji="1" lang="en-US" altLang="ja-JP" sz="2000" dirty="0" smtClean="0"/>
              <a:t>ependencies </a:t>
            </a:r>
            <a:r>
              <a:rPr kumimoji="1" lang="en-US" altLang="ja-JP" sz="2000" dirty="0"/>
              <a:t>from level of alignment</a:t>
            </a:r>
          </a:p>
          <a:p>
            <a:pPr lvl="1">
              <a:spcBef>
                <a:spcPts val="0"/>
              </a:spcBef>
            </a:pPr>
            <a:r>
              <a:rPr kumimoji="1" lang="en-US" altLang="ja-JP" sz="2000" dirty="0"/>
              <a:t>W</a:t>
            </a:r>
            <a:r>
              <a:rPr kumimoji="1" lang="en-US" altLang="ja-JP" sz="2000" dirty="0" smtClean="0"/>
              <a:t>hat </a:t>
            </a:r>
            <a:r>
              <a:rPr kumimoji="1" lang="en-US" altLang="ja-JP" sz="2000" dirty="0"/>
              <a:t>documentation is needed</a:t>
            </a:r>
          </a:p>
          <a:p>
            <a:pPr lvl="1"/>
            <a:endParaRPr kumimoji="1" lang="en-US" altLang="ja-JP" sz="2000" dirty="0"/>
          </a:p>
          <a:p>
            <a:pPr lvl="1"/>
            <a:endParaRPr kumimoji="1" lang="en-US" altLang="ja-JP" sz="2000" dirty="0" smtClean="0"/>
          </a:p>
          <a:p>
            <a:endParaRPr kumimoji="1" lang="ja-JP" altLang="en-US" sz="200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TTC TB Nov.7, 2012</a:t>
            </a:r>
            <a:endParaRPr lang="fr-BE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225998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1289</Words>
  <Application>Microsoft Office PowerPoint</Application>
  <PresentationFormat>On-screen Show (4:3)</PresentationFormat>
  <Paragraphs>200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Thème Office</vt:lpstr>
      <vt:lpstr>Slide 1</vt:lpstr>
      <vt:lpstr>TTC TB participants</vt:lpstr>
      <vt:lpstr>Technical Board Mission</vt:lpstr>
      <vt:lpstr>From Beijing Meeting (Dec., 2011)</vt:lpstr>
      <vt:lpstr>Follow-up topics from previous TBs (1)</vt:lpstr>
      <vt:lpstr>Follow up topics from previous TBs (2)</vt:lpstr>
      <vt:lpstr>Slide 7</vt:lpstr>
      <vt:lpstr>Initiative for Review: “Clean Room Issues” (2)</vt:lpstr>
      <vt:lpstr>Initiative for Review: “Clean Room Issues” (3)</vt:lpstr>
      <vt:lpstr>Initiative for Review: “Clean Room Issues” (4) </vt:lpstr>
      <vt:lpstr>Initiative for Review: “Clean Room Issues” (5)</vt:lpstr>
      <vt:lpstr>Thoughts on “In-Depth discussion”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Nobukazu</dc:creator>
  <cp:lastModifiedBy>Charles Reece</cp:lastModifiedBy>
  <cp:revision>101</cp:revision>
  <dcterms:modified xsi:type="dcterms:W3CDTF">2012-11-08T14:25:26Z</dcterms:modified>
</cp:coreProperties>
</file>