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4" ContentType="video/unknown"/>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6"/>
  </p:notesMasterIdLst>
  <p:handoutMasterIdLst>
    <p:handoutMasterId r:id="rId37"/>
  </p:handoutMasterIdLst>
  <p:sldIdLst>
    <p:sldId id="257" r:id="rId2"/>
    <p:sldId id="342" r:id="rId3"/>
    <p:sldId id="349" r:id="rId4"/>
    <p:sldId id="363" r:id="rId5"/>
    <p:sldId id="334" r:id="rId6"/>
    <p:sldId id="367" r:id="rId7"/>
    <p:sldId id="368" r:id="rId8"/>
    <p:sldId id="369" r:id="rId9"/>
    <p:sldId id="370" r:id="rId10"/>
    <p:sldId id="356" r:id="rId11"/>
    <p:sldId id="336" r:id="rId12"/>
    <p:sldId id="337" r:id="rId13"/>
    <p:sldId id="364" r:id="rId14"/>
    <p:sldId id="371" r:id="rId15"/>
    <p:sldId id="374" r:id="rId16"/>
    <p:sldId id="375" r:id="rId17"/>
    <p:sldId id="373" r:id="rId18"/>
    <p:sldId id="372" r:id="rId19"/>
    <p:sldId id="380" r:id="rId20"/>
    <p:sldId id="385" r:id="rId21"/>
    <p:sldId id="383" r:id="rId22"/>
    <p:sldId id="376" r:id="rId23"/>
    <p:sldId id="387" r:id="rId24"/>
    <p:sldId id="378" r:id="rId25"/>
    <p:sldId id="388" r:id="rId26"/>
    <p:sldId id="377" r:id="rId27"/>
    <p:sldId id="330" r:id="rId28"/>
    <p:sldId id="379" r:id="rId29"/>
    <p:sldId id="384" r:id="rId30"/>
    <p:sldId id="365" r:id="rId31"/>
    <p:sldId id="366" r:id="rId32"/>
    <p:sldId id="381" r:id="rId33"/>
    <p:sldId id="382" r:id="rId34"/>
    <p:sldId id="386" r:id="rId35"/>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8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8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8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8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8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8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8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8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59E13BE4-83A0-074D-AF4C-BBBA00AFD7F4}">
          <p14:sldIdLst>
            <p14:sldId id="257"/>
          </p14:sldIdLst>
        </p14:section>
        <p14:section name="Untitled Section" id="{12891682-CA80-BA42-A141-EA939DE507F3}">
          <p14:sldIdLst>
            <p14:sldId id="342"/>
            <p14:sldId id="349"/>
            <p14:sldId id="363"/>
            <p14:sldId id="334"/>
            <p14:sldId id="367"/>
            <p14:sldId id="368"/>
            <p14:sldId id="369"/>
            <p14:sldId id="370"/>
            <p14:sldId id="356"/>
            <p14:sldId id="336"/>
            <p14:sldId id="337"/>
            <p14:sldId id="364"/>
            <p14:sldId id="371"/>
            <p14:sldId id="374"/>
            <p14:sldId id="375"/>
            <p14:sldId id="373"/>
            <p14:sldId id="372"/>
            <p14:sldId id="380"/>
            <p14:sldId id="385"/>
            <p14:sldId id="383"/>
            <p14:sldId id="376"/>
            <p14:sldId id="387"/>
            <p14:sldId id="378"/>
            <p14:sldId id="388"/>
            <p14:sldId id="377"/>
            <p14:sldId id="330"/>
            <p14:sldId id="379"/>
            <p14:sldId id="384"/>
            <p14:sldId id="365"/>
            <p14:sldId id="366"/>
            <p14:sldId id="381"/>
            <p14:sldId id="382"/>
            <p14:sldId id="38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2A2A"/>
    <a:srgbClr val="042B7F"/>
    <a:srgbClr val="594E7F"/>
    <a:srgbClr val="D2C4F5"/>
    <a:srgbClr val="000000"/>
    <a:srgbClr val="ACACD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89" autoAdjust="0"/>
    <p:restoredTop sz="98367" autoAdjust="0"/>
  </p:normalViewPr>
  <p:slideViewPr>
    <p:cSldViewPr>
      <p:cViewPr varScale="1">
        <p:scale>
          <a:sx n="123" d="100"/>
          <a:sy n="123" d="100"/>
        </p:scale>
        <p:origin x="-136" y="-11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34" charset="0"/>
                <a:ea typeface="ＭＳ Ｐゴシック"/>
                <a:cs typeface="ＭＳ Ｐゴシック"/>
              </a:defRPr>
            </a:lvl1pPr>
          </a:lstStyle>
          <a:p>
            <a:pPr>
              <a:defRPr/>
            </a:pPr>
            <a:endParaRPr lang="en-US" dirty="0"/>
          </a:p>
        </p:txBody>
      </p:sp>
      <p:sp>
        <p:nvSpPr>
          <p:cNvPr id="16387"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a:cs typeface="ＭＳ Ｐゴシック"/>
              </a:defRPr>
            </a:lvl1pPr>
          </a:lstStyle>
          <a:p>
            <a:pPr>
              <a:defRPr/>
            </a:pPr>
            <a:endParaRPr lang="en-US" dirty="0"/>
          </a:p>
        </p:txBody>
      </p:sp>
      <p:sp>
        <p:nvSpPr>
          <p:cNvPr id="16388"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34" charset="0"/>
                <a:ea typeface="ＭＳ Ｐゴシック"/>
                <a:cs typeface="ＭＳ Ｐゴシック"/>
              </a:defRPr>
            </a:lvl1pPr>
          </a:lstStyle>
          <a:p>
            <a:pPr>
              <a:defRPr/>
            </a:pPr>
            <a:endParaRPr lang="en-US" dirty="0"/>
          </a:p>
        </p:txBody>
      </p:sp>
      <p:sp>
        <p:nvSpPr>
          <p:cNvPr id="16389"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8D0BDC93-08D5-B04E-B1FB-FC527391D6EA}" type="slidenum">
              <a:rPr lang="en-US"/>
              <a:pPr/>
              <a:t>‹#›</a:t>
            </a:fld>
            <a:endParaRPr lang="en-US" dirty="0"/>
          </a:p>
        </p:txBody>
      </p:sp>
    </p:spTree>
    <p:extLst>
      <p:ext uri="{BB962C8B-B14F-4D97-AF65-F5344CB8AC3E}">
        <p14:creationId xmlns:p14="http://schemas.microsoft.com/office/powerpoint/2010/main" val="116761948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34" charset="0"/>
                <a:ea typeface="ＭＳ Ｐゴシック"/>
                <a:cs typeface="ＭＳ Ｐゴシック"/>
              </a:defRPr>
            </a:lvl1pPr>
          </a:lstStyle>
          <a:p>
            <a:pPr>
              <a:defRPr/>
            </a:pPr>
            <a:endParaRPr lang="en-US" dirty="0"/>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a:cs typeface="ＭＳ Ｐゴシック"/>
              </a:defRPr>
            </a:lvl1pPr>
          </a:lstStyle>
          <a:p>
            <a:pPr>
              <a:defRPr/>
            </a:pPr>
            <a:endParaRPr lang="en-US" dirty="0"/>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34" charset="0"/>
                <a:ea typeface="ＭＳ Ｐゴシック"/>
                <a:cs typeface="ＭＳ Ｐゴシック"/>
              </a:defRPr>
            </a:lvl1pPr>
          </a:lstStyle>
          <a:p>
            <a:pPr>
              <a:defRPr/>
            </a:pPr>
            <a:endParaRPr lang="en-US" dirty="0"/>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AEF58220-F648-0A4A-995D-5455D9480B21}" type="slidenum">
              <a:rPr lang="en-US"/>
              <a:pPr/>
              <a:t>‹#›</a:t>
            </a:fld>
            <a:endParaRPr lang="en-US" dirty="0"/>
          </a:p>
        </p:txBody>
      </p:sp>
    </p:spTree>
    <p:extLst>
      <p:ext uri="{BB962C8B-B14F-4D97-AF65-F5344CB8AC3E}">
        <p14:creationId xmlns:p14="http://schemas.microsoft.com/office/powerpoint/2010/main" val="370929099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Arial" charset="0"/>
                <a:ea typeface="ＭＳ Ｐゴシック" charset="0"/>
                <a:cs typeface="ＭＳ Ｐゴシック" charset="0"/>
              </a:defRPr>
            </a:lvl1pPr>
            <a:lvl2pPr marL="742950" indent="-285750">
              <a:defRPr sz="2800">
                <a:solidFill>
                  <a:schemeClr val="tx1"/>
                </a:solidFill>
                <a:latin typeface="Arial" charset="0"/>
                <a:ea typeface="ＭＳ Ｐゴシック" charset="0"/>
              </a:defRPr>
            </a:lvl2pPr>
            <a:lvl3pPr marL="1143000" indent="-228600">
              <a:defRPr sz="2800">
                <a:solidFill>
                  <a:schemeClr val="tx1"/>
                </a:solidFill>
                <a:latin typeface="Arial" charset="0"/>
                <a:ea typeface="ＭＳ Ｐゴシック" charset="0"/>
              </a:defRPr>
            </a:lvl3pPr>
            <a:lvl4pPr marL="1600200" indent="-228600">
              <a:defRPr sz="2800">
                <a:solidFill>
                  <a:schemeClr val="tx1"/>
                </a:solidFill>
                <a:latin typeface="Arial" charset="0"/>
                <a:ea typeface="ＭＳ Ｐゴシック" charset="0"/>
              </a:defRPr>
            </a:lvl4pPr>
            <a:lvl5pPr marL="2057400" indent="-228600">
              <a:defRPr sz="2800">
                <a:solidFill>
                  <a:schemeClr val="tx1"/>
                </a:solidFill>
                <a:latin typeface="Arial" charset="0"/>
                <a:ea typeface="ＭＳ Ｐゴシック" charset="0"/>
              </a:defRPr>
            </a:lvl5pPr>
            <a:lvl6pPr marL="2514600" indent="-228600" eaLnBrk="0" fontAlgn="base" hangingPunct="0">
              <a:spcBef>
                <a:spcPct val="0"/>
              </a:spcBef>
              <a:spcAft>
                <a:spcPct val="0"/>
              </a:spcAft>
              <a:defRPr sz="2800">
                <a:solidFill>
                  <a:schemeClr val="tx1"/>
                </a:solidFill>
                <a:latin typeface="Arial" charset="0"/>
                <a:ea typeface="ＭＳ Ｐゴシック" charset="0"/>
              </a:defRPr>
            </a:lvl6pPr>
            <a:lvl7pPr marL="2971800" indent="-228600" eaLnBrk="0" fontAlgn="base" hangingPunct="0">
              <a:spcBef>
                <a:spcPct val="0"/>
              </a:spcBef>
              <a:spcAft>
                <a:spcPct val="0"/>
              </a:spcAft>
              <a:defRPr sz="2800">
                <a:solidFill>
                  <a:schemeClr val="tx1"/>
                </a:solidFill>
                <a:latin typeface="Arial" charset="0"/>
                <a:ea typeface="ＭＳ Ｐゴシック" charset="0"/>
              </a:defRPr>
            </a:lvl7pPr>
            <a:lvl8pPr marL="3429000" indent="-228600" eaLnBrk="0" fontAlgn="base" hangingPunct="0">
              <a:spcBef>
                <a:spcPct val="0"/>
              </a:spcBef>
              <a:spcAft>
                <a:spcPct val="0"/>
              </a:spcAft>
              <a:defRPr sz="2800">
                <a:solidFill>
                  <a:schemeClr val="tx1"/>
                </a:solidFill>
                <a:latin typeface="Arial" charset="0"/>
                <a:ea typeface="ＭＳ Ｐゴシック" charset="0"/>
              </a:defRPr>
            </a:lvl8pPr>
            <a:lvl9pPr marL="3886200" indent="-228600" eaLnBrk="0" fontAlgn="base" hangingPunct="0">
              <a:spcBef>
                <a:spcPct val="0"/>
              </a:spcBef>
              <a:spcAft>
                <a:spcPct val="0"/>
              </a:spcAft>
              <a:defRPr sz="2800">
                <a:solidFill>
                  <a:schemeClr val="tx1"/>
                </a:solidFill>
                <a:latin typeface="Arial" charset="0"/>
                <a:ea typeface="ＭＳ Ｐゴシック" charset="0"/>
              </a:defRPr>
            </a:lvl9pPr>
          </a:lstStyle>
          <a:p>
            <a:fld id="{4221211D-9B12-3F4F-B1F0-9E0C6DCDC383}" type="slidenum">
              <a:rPr lang="en-US" sz="1200"/>
              <a:pPr/>
              <a:t>1</a:t>
            </a:fld>
            <a:endParaRPr lang="en-US" sz="120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NLppt_BG_Title_NewDOElogo_OffSci.jpg"/>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ctrTitle"/>
          </p:nvPr>
        </p:nvSpPr>
        <p:spPr>
          <a:xfrm>
            <a:off x="457200" y="457200"/>
            <a:ext cx="6172200" cy="1600200"/>
          </a:xfrm>
        </p:spPr>
        <p:txBody>
          <a:bodyPr anchor="b"/>
          <a:lstStyle>
            <a:lvl1pPr algn="r">
              <a:defRPr sz="3800">
                <a:solidFill>
                  <a:schemeClr val="bg1"/>
                </a:solidFill>
              </a:defRPr>
            </a:lvl1pPr>
          </a:lstStyle>
          <a:p>
            <a:r>
              <a:rPr lang="en-US"/>
              <a:t>Click to edit Master title style</a:t>
            </a:r>
          </a:p>
        </p:txBody>
      </p:sp>
      <p:sp>
        <p:nvSpPr>
          <p:cNvPr id="7172" name="Rectangle 4"/>
          <p:cNvSpPr>
            <a:spLocks noGrp="1" noChangeArrowheads="1"/>
          </p:cNvSpPr>
          <p:nvPr>
            <p:ph type="subTitle" idx="1"/>
          </p:nvPr>
        </p:nvSpPr>
        <p:spPr>
          <a:xfrm>
            <a:off x="457200" y="2286000"/>
            <a:ext cx="6172200" cy="990600"/>
          </a:xfrm>
        </p:spPr>
        <p:txBody>
          <a:bodyPr/>
          <a:lstStyle>
            <a:lvl1pPr marL="0" indent="0" algn="r">
              <a:buFont typeface="Wingdings" pitchFamily="-112" charset="2"/>
              <a:buNone/>
              <a:defRPr sz="1900" i="1">
                <a:solidFill>
                  <a:schemeClr val="bg1"/>
                </a:solidFill>
              </a:defRPr>
            </a:lvl1pPr>
          </a:lstStyle>
          <a:p>
            <a:r>
              <a:rPr lang="en-US"/>
              <a:t>Click to edit Master subtitle style</a:t>
            </a:r>
          </a:p>
        </p:txBody>
      </p:sp>
    </p:spTree>
    <p:extLst>
      <p:ext uri="{BB962C8B-B14F-4D97-AF65-F5344CB8AC3E}">
        <p14:creationId xmlns:p14="http://schemas.microsoft.com/office/powerpoint/2010/main" val="1550419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November 7, 2012</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Belomestnykh: Progress with developing SRF guns &amp; Update on other specialized cavities at BNL</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A4834EC1-1859-3B4B-8952-6F09FA9094E7}" type="slidenum">
              <a:rPr lang="en-US"/>
              <a:pPr/>
              <a:t>‹#›</a:t>
            </a:fld>
            <a:endParaRPr lang="en-US" dirty="0"/>
          </a:p>
        </p:txBody>
      </p:sp>
    </p:spTree>
    <p:extLst>
      <p:ext uri="{BB962C8B-B14F-4D97-AF65-F5344CB8AC3E}">
        <p14:creationId xmlns:p14="http://schemas.microsoft.com/office/powerpoint/2010/main" val="2615723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04800"/>
            <a:ext cx="20955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04800"/>
            <a:ext cx="61341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November 7, 2012</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Belomestnykh: Progress with developing SRF guns &amp; Update on other specialized cavities at BNL</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27ED678B-CC06-DA4A-ADCC-372070E2EE6D}" type="slidenum">
              <a:rPr lang="en-US"/>
              <a:pPr/>
              <a:t>‹#›</a:t>
            </a:fld>
            <a:endParaRPr lang="en-US" dirty="0"/>
          </a:p>
        </p:txBody>
      </p:sp>
    </p:spTree>
    <p:extLst>
      <p:ext uri="{BB962C8B-B14F-4D97-AF65-F5344CB8AC3E}">
        <p14:creationId xmlns:p14="http://schemas.microsoft.com/office/powerpoint/2010/main" val="14484203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109061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62000" y="1828800"/>
            <a:ext cx="7620000" cy="38862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November 7, 2012</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Belomestnykh: Progress with developing SRF guns &amp; Update on other specialized cavities at BNL</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44012A82-AF99-1149-BB68-ED1D5646BF11}" type="slidenum">
              <a:rPr lang="en-US"/>
              <a:pPr/>
              <a:t>‹#›</a:t>
            </a:fld>
            <a:endParaRPr lang="en-US" dirty="0"/>
          </a:p>
        </p:txBody>
      </p:sp>
    </p:spTree>
    <p:extLst>
      <p:ext uri="{BB962C8B-B14F-4D97-AF65-F5344CB8AC3E}">
        <p14:creationId xmlns:p14="http://schemas.microsoft.com/office/powerpoint/2010/main" val="18059935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10906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8288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November 7, 2012</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 Belomestnykh: Progress with developing SRF guns &amp; Update on other specialized cavities at BNL</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728C77BF-32DE-6240-8D50-3C77A8809188}" type="slidenum">
              <a:rPr lang="en-US"/>
              <a:pPr/>
              <a:t>‹#›</a:t>
            </a:fld>
            <a:endParaRPr lang="en-US" dirty="0"/>
          </a:p>
        </p:txBody>
      </p:sp>
    </p:spTree>
    <p:extLst>
      <p:ext uri="{BB962C8B-B14F-4D97-AF65-F5344CB8AC3E}">
        <p14:creationId xmlns:p14="http://schemas.microsoft.com/office/powerpoint/2010/main" val="500096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November 7, 2012</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Belomestnykh: Progress with developing SRF guns &amp; Update on other specialized cavities at BNL</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6852845B-A5F6-3440-B749-65162F69B7B3}" type="slidenum">
              <a:rPr lang="en-US"/>
              <a:pPr/>
              <a:t>‹#›</a:t>
            </a:fld>
            <a:endParaRPr lang="en-US" dirty="0"/>
          </a:p>
        </p:txBody>
      </p:sp>
    </p:spTree>
    <p:extLst>
      <p:ext uri="{BB962C8B-B14F-4D97-AF65-F5344CB8AC3E}">
        <p14:creationId xmlns:p14="http://schemas.microsoft.com/office/powerpoint/2010/main" val="8067001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November 7, 2012</a:t>
            </a: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t>S. Belomestnykh: Progress with developing SRF guns &amp; Update on other specialized cavities at BNL</a:t>
            </a:r>
            <a:endParaRPr lang="en-US" dirty="0"/>
          </a:p>
        </p:txBody>
      </p:sp>
      <p:sp>
        <p:nvSpPr>
          <p:cNvPr id="6" name="Rectangle 6"/>
          <p:cNvSpPr>
            <a:spLocks noGrp="1" noChangeArrowheads="1"/>
          </p:cNvSpPr>
          <p:nvPr>
            <p:ph type="sldNum" sz="quarter" idx="12"/>
          </p:nvPr>
        </p:nvSpPr>
        <p:spPr>
          <a:ln/>
        </p:spPr>
        <p:txBody>
          <a:bodyPr/>
          <a:lstStyle>
            <a:lvl1pPr>
              <a:defRPr/>
            </a:lvl1pPr>
          </a:lstStyle>
          <a:p>
            <a:fld id="{9D032832-6F35-5543-AC0C-2124F8E62081}" type="slidenum">
              <a:rPr lang="en-US"/>
              <a:pPr/>
              <a:t>‹#›</a:t>
            </a:fld>
            <a:endParaRPr lang="en-US" dirty="0"/>
          </a:p>
        </p:txBody>
      </p:sp>
    </p:spTree>
    <p:extLst>
      <p:ext uri="{BB962C8B-B14F-4D97-AF65-F5344CB8AC3E}">
        <p14:creationId xmlns:p14="http://schemas.microsoft.com/office/powerpoint/2010/main" val="288940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November 7, 2012</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 Belomestnykh: Progress with developing SRF guns &amp; Update on other specialized cavities at BNL</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A91D5F67-9B0D-AD49-A808-24C46E07DC39}" type="slidenum">
              <a:rPr lang="en-US"/>
              <a:pPr/>
              <a:t>‹#›</a:t>
            </a:fld>
            <a:endParaRPr lang="en-US" dirty="0"/>
          </a:p>
        </p:txBody>
      </p:sp>
    </p:spTree>
    <p:extLst>
      <p:ext uri="{BB962C8B-B14F-4D97-AF65-F5344CB8AC3E}">
        <p14:creationId xmlns:p14="http://schemas.microsoft.com/office/powerpoint/2010/main" val="4023348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November 7, 2012</a:t>
            </a: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t>S. Belomestnykh: Progress with developing SRF guns &amp; Update on other specialized cavities at BNL</a:t>
            </a:r>
            <a:endParaRPr lang="en-US" dirty="0"/>
          </a:p>
        </p:txBody>
      </p:sp>
      <p:sp>
        <p:nvSpPr>
          <p:cNvPr id="9" name="Rectangle 6"/>
          <p:cNvSpPr>
            <a:spLocks noGrp="1" noChangeArrowheads="1"/>
          </p:cNvSpPr>
          <p:nvPr>
            <p:ph type="sldNum" sz="quarter" idx="12"/>
          </p:nvPr>
        </p:nvSpPr>
        <p:spPr>
          <a:ln/>
        </p:spPr>
        <p:txBody>
          <a:bodyPr/>
          <a:lstStyle>
            <a:lvl1pPr>
              <a:defRPr/>
            </a:lvl1pPr>
          </a:lstStyle>
          <a:p>
            <a:fld id="{F1416C37-3C78-C24C-ABC5-1199183B3E3C}" type="slidenum">
              <a:rPr lang="en-US"/>
              <a:pPr/>
              <a:t>‹#›</a:t>
            </a:fld>
            <a:endParaRPr lang="en-US" dirty="0"/>
          </a:p>
        </p:txBody>
      </p:sp>
    </p:spTree>
    <p:extLst>
      <p:ext uri="{BB962C8B-B14F-4D97-AF65-F5344CB8AC3E}">
        <p14:creationId xmlns:p14="http://schemas.microsoft.com/office/powerpoint/2010/main" val="4670294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November 7, 2012</a:t>
            </a: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t>S. Belomestnykh: Progress with developing SRF guns &amp; Update on other specialized cavities at BNL</a:t>
            </a:r>
            <a:endParaRPr lang="en-US" dirty="0"/>
          </a:p>
        </p:txBody>
      </p:sp>
      <p:sp>
        <p:nvSpPr>
          <p:cNvPr id="5" name="Rectangle 6"/>
          <p:cNvSpPr>
            <a:spLocks noGrp="1" noChangeArrowheads="1"/>
          </p:cNvSpPr>
          <p:nvPr>
            <p:ph type="sldNum" sz="quarter" idx="12"/>
          </p:nvPr>
        </p:nvSpPr>
        <p:spPr>
          <a:ln/>
        </p:spPr>
        <p:txBody>
          <a:bodyPr/>
          <a:lstStyle>
            <a:lvl1pPr>
              <a:defRPr/>
            </a:lvl1pPr>
          </a:lstStyle>
          <a:p>
            <a:fld id="{C332F882-C650-954F-B8B9-C631AB3B370F}" type="slidenum">
              <a:rPr lang="en-US"/>
              <a:pPr/>
              <a:t>‹#›</a:t>
            </a:fld>
            <a:endParaRPr lang="en-US" dirty="0"/>
          </a:p>
        </p:txBody>
      </p:sp>
    </p:spTree>
    <p:extLst>
      <p:ext uri="{BB962C8B-B14F-4D97-AF65-F5344CB8AC3E}">
        <p14:creationId xmlns:p14="http://schemas.microsoft.com/office/powerpoint/2010/main" val="1773398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November 7, 2012</a:t>
            </a: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t>S. Belomestnykh: Progress with developing SRF guns &amp; Update on other specialized cavities at BNL</a:t>
            </a:r>
            <a:endParaRPr lang="en-US" dirty="0"/>
          </a:p>
        </p:txBody>
      </p:sp>
      <p:sp>
        <p:nvSpPr>
          <p:cNvPr id="4" name="Rectangle 6"/>
          <p:cNvSpPr>
            <a:spLocks noGrp="1" noChangeArrowheads="1"/>
          </p:cNvSpPr>
          <p:nvPr>
            <p:ph type="sldNum" sz="quarter" idx="12"/>
          </p:nvPr>
        </p:nvSpPr>
        <p:spPr>
          <a:ln/>
        </p:spPr>
        <p:txBody>
          <a:bodyPr/>
          <a:lstStyle>
            <a:lvl1pPr>
              <a:defRPr/>
            </a:lvl1pPr>
          </a:lstStyle>
          <a:p>
            <a:fld id="{F346D39A-FD41-094A-984B-DF69A97B0AA2}" type="slidenum">
              <a:rPr lang="en-US"/>
              <a:pPr/>
              <a:t>‹#›</a:t>
            </a:fld>
            <a:endParaRPr lang="en-US" dirty="0"/>
          </a:p>
        </p:txBody>
      </p:sp>
    </p:spTree>
    <p:extLst>
      <p:ext uri="{BB962C8B-B14F-4D97-AF65-F5344CB8AC3E}">
        <p14:creationId xmlns:p14="http://schemas.microsoft.com/office/powerpoint/2010/main" val="1168495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November 7, 2012</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 Belomestnykh: Progress with developing SRF guns &amp; Update on other specialized cavities at BNL</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0D756B7A-22A7-6141-8ABC-1425E9B710F2}" type="slidenum">
              <a:rPr lang="en-US"/>
              <a:pPr/>
              <a:t>‹#›</a:t>
            </a:fld>
            <a:endParaRPr lang="en-US" dirty="0"/>
          </a:p>
        </p:txBody>
      </p:sp>
    </p:spTree>
    <p:extLst>
      <p:ext uri="{BB962C8B-B14F-4D97-AF65-F5344CB8AC3E}">
        <p14:creationId xmlns:p14="http://schemas.microsoft.com/office/powerpoint/2010/main" val="3043552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November 7, 2012</a:t>
            </a: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t>S. Belomestnykh: Progress with developing SRF guns &amp; Update on other specialized cavities at BNL</a:t>
            </a:r>
            <a:endParaRPr lang="en-US" dirty="0"/>
          </a:p>
        </p:txBody>
      </p:sp>
      <p:sp>
        <p:nvSpPr>
          <p:cNvPr id="7" name="Rectangle 6"/>
          <p:cNvSpPr>
            <a:spLocks noGrp="1" noChangeArrowheads="1"/>
          </p:cNvSpPr>
          <p:nvPr>
            <p:ph type="sldNum" sz="quarter" idx="12"/>
          </p:nvPr>
        </p:nvSpPr>
        <p:spPr>
          <a:ln/>
        </p:spPr>
        <p:txBody>
          <a:bodyPr/>
          <a:lstStyle>
            <a:lvl1pPr>
              <a:defRPr/>
            </a:lvl1pPr>
          </a:lstStyle>
          <a:p>
            <a:fld id="{B62814C3-067C-444C-8B9F-2669AE726E6A}" type="slidenum">
              <a:rPr lang="en-US"/>
              <a:pPr/>
              <a:t>‹#›</a:t>
            </a:fld>
            <a:endParaRPr lang="en-US" dirty="0"/>
          </a:p>
        </p:txBody>
      </p:sp>
    </p:spTree>
    <p:extLst>
      <p:ext uri="{BB962C8B-B14F-4D97-AF65-F5344CB8AC3E}">
        <p14:creationId xmlns:p14="http://schemas.microsoft.com/office/powerpoint/2010/main" val="9769352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18" descr="REVBG_Slide4_Blue"/>
          <p:cNvPicPr>
            <a:picLocks noChangeAspect="1" noChangeArrowheads="1"/>
          </p:cNvPicPr>
          <p:nvPr userDrawn="1"/>
        </p:nvPicPr>
        <p:blipFill>
          <a:blip r:embed="rId15">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body" idx="1"/>
          </p:nvPr>
        </p:nvSpPr>
        <p:spPr bwMode="auto">
          <a:xfrm>
            <a:off x="762000" y="1828800"/>
            <a:ext cx="7620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152400" y="6553200"/>
            <a:ext cx="1676400" cy="304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100">
                <a:solidFill>
                  <a:schemeClr val="tx1"/>
                </a:solidFill>
                <a:latin typeface="Arial" pitchFamily="34" charset="0"/>
                <a:ea typeface="ＭＳ Ｐゴシック"/>
                <a:cs typeface="ＭＳ Ｐゴシック"/>
              </a:defRPr>
            </a:lvl1pPr>
          </a:lstStyle>
          <a:p>
            <a:pPr>
              <a:defRPr/>
            </a:pPr>
            <a:r>
              <a:rPr lang="en-US" dirty="0" smtClean="0"/>
              <a:t>November 7, 2012</a:t>
            </a:r>
            <a:endParaRPr lang="en-US" dirty="0"/>
          </a:p>
        </p:txBody>
      </p:sp>
      <p:sp>
        <p:nvSpPr>
          <p:cNvPr id="1029" name="Rectangle 5"/>
          <p:cNvSpPr>
            <a:spLocks noGrp="1" noChangeArrowheads="1"/>
          </p:cNvSpPr>
          <p:nvPr>
            <p:ph type="ftr" sz="quarter" idx="3"/>
          </p:nvPr>
        </p:nvSpPr>
        <p:spPr bwMode="auto">
          <a:xfrm>
            <a:off x="1524000" y="6553200"/>
            <a:ext cx="6934200" cy="3063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100">
                <a:latin typeface="Arial" pitchFamily="34" charset="0"/>
                <a:ea typeface="ＭＳ Ｐゴシック"/>
                <a:cs typeface="ＭＳ Ｐゴシック"/>
              </a:defRPr>
            </a:lvl1pPr>
          </a:lstStyle>
          <a:p>
            <a:pPr>
              <a:defRPr/>
            </a:pPr>
            <a:r>
              <a:rPr lang="en-US" dirty="0" smtClean="0"/>
              <a:t>S. Belomestnykh: Progress with developing SRF guns &amp; Update on other specialized cavities at BNL</a:t>
            </a:r>
            <a:endParaRPr lang="en-US" dirty="0"/>
          </a:p>
        </p:txBody>
      </p:sp>
      <p:sp>
        <p:nvSpPr>
          <p:cNvPr id="1030" name="Rectangle 6"/>
          <p:cNvSpPr>
            <a:spLocks noGrp="1" noChangeArrowheads="1"/>
          </p:cNvSpPr>
          <p:nvPr>
            <p:ph type="sldNum" sz="quarter" idx="4"/>
          </p:nvPr>
        </p:nvSpPr>
        <p:spPr bwMode="auto">
          <a:xfrm>
            <a:off x="8534400" y="6553200"/>
            <a:ext cx="533400" cy="3063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100">
                <a:solidFill>
                  <a:srgbClr val="042B7F"/>
                </a:solidFill>
              </a:defRPr>
            </a:lvl1pPr>
          </a:lstStyle>
          <a:p>
            <a:fld id="{F0782988-A542-1645-B44D-CB55487B93EC}" type="slidenum">
              <a:rPr lang="en-US" smtClean="0"/>
              <a:pPr/>
              <a:t>‹#›</a:t>
            </a:fld>
            <a:endParaRPr lang="en-US" dirty="0"/>
          </a:p>
        </p:txBody>
      </p:sp>
      <p:sp>
        <p:nvSpPr>
          <p:cNvPr id="3079" name="Rectangle 2"/>
          <p:cNvSpPr>
            <a:spLocks noGrp="1" noChangeArrowheads="1"/>
          </p:cNvSpPr>
          <p:nvPr>
            <p:ph type="title"/>
          </p:nvPr>
        </p:nvSpPr>
        <p:spPr bwMode="auto">
          <a:xfrm>
            <a:off x="381000" y="304800"/>
            <a:ext cx="83820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3715" r:id="rId1"/>
    <p:sldLayoutId id="2147483714" r:id="rId2"/>
    <p:sldLayoutId id="2147483713" r:id="rId3"/>
    <p:sldLayoutId id="2147483712" r:id="rId4"/>
    <p:sldLayoutId id="2147483711" r:id="rId5"/>
    <p:sldLayoutId id="2147483710" r:id="rId6"/>
    <p:sldLayoutId id="2147483709" r:id="rId7"/>
    <p:sldLayoutId id="2147483708" r:id="rId8"/>
    <p:sldLayoutId id="2147483707" r:id="rId9"/>
    <p:sldLayoutId id="2147483706" r:id="rId10"/>
    <p:sldLayoutId id="2147483705" r:id="rId11"/>
    <p:sldLayoutId id="2147483704" r:id="rId12"/>
    <p:sldLayoutId id="2147483703" r:id="rId13"/>
  </p:sldLayoutIdLst>
  <p:hf hdr="0"/>
  <p:txStyles>
    <p:titleStyle>
      <a:lvl1pPr algn="l" rtl="0" eaLnBrk="0" fontAlgn="base" hangingPunct="0">
        <a:lnSpc>
          <a:spcPct val="80000"/>
        </a:lnSpc>
        <a:spcBef>
          <a:spcPct val="0"/>
        </a:spcBef>
        <a:spcAft>
          <a:spcPct val="0"/>
        </a:spcAft>
        <a:defRPr sz="3600" b="1">
          <a:solidFill>
            <a:srgbClr val="042B7F"/>
          </a:solidFill>
          <a:latin typeface="+mj-lt"/>
          <a:ea typeface="+mj-ea"/>
          <a:cs typeface="+mj-cs"/>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JPG"/><Relationship Id="rId6" Type="http://schemas.openxmlformats.org/officeDocument/2006/relationships/image" Target="../media/image6.jpe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 Id="rId3"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5" Type="http://schemas.openxmlformats.org/officeDocument/2006/relationships/image" Target="../media/image31.jpg"/><Relationship Id="rId1" Type="http://schemas.openxmlformats.org/officeDocument/2006/relationships/slideLayout" Target="../slideLayouts/slideLayout2.xml"/><Relationship Id="rId2"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5.JPG"/><Relationship Id="rId5" Type="http://schemas.openxmlformats.org/officeDocument/2006/relationships/image" Target="../media/image34.jpeg"/><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6.pn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image" Target="../media/image39.jpeg"/><Relationship Id="rId8" Type="http://schemas.openxmlformats.org/officeDocument/2006/relationships/image" Target="../media/image40.jpeg"/><Relationship Id="rId1" Type="http://schemas.microsoft.com/office/2007/relationships/media" Target="../media/media1.mp4"/><Relationship Id="rId2" Type="http://schemas.openxmlformats.org/officeDocument/2006/relationships/video" Target="../media/media1.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jpeg"/><Relationship Id="rId5" Type="http://schemas.openxmlformats.org/officeDocument/2006/relationships/image" Target="../media/image44.jpeg"/><Relationship Id="rId6"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6.jpeg"/><Relationship Id="rId7"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jpe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76200" y="381000"/>
            <a:ext cx="8991600" cy="1143000"/>
          </a:xfrm>
        </p:spPr>
        <p:txBody>
          <a:bodyPr/>
          <a:lstStyle/>
          <a:p>
            <a:pPr algn="ctr" eaLnBrk="1" hangingPunct="1">
              <a:lnSpc>
                <a:spcPct val="100000"/>
              </a:lnSpc>
            </a:pPr>
            <a:r>
              <a:rPr lang="en-US" sz="3200" dirty="0">
                <a:latin typeface="Arial" charset="0"/>
                <a:ea typeface="ＭＳ Ｐゴシック" charset="0"/>
                <a:cs typeface="ＭＳ Ｐゴシック" charset="0"/>
              </a:rPr>
              <a:t>Progress with developing SRF guns and Update on other specialized cavities </a:t>
            </a:r>
            <a:r>
              <a:rPr lang="en-US" sz="3200" dirty="0" smtClean="0">
                <a:latin typeface="Arial" charset="0"/>
                <a:ea typeface="ＭＳ Ｐゴシック" charset="0"/>
                <a:cs typeface="ＭＳ Ｐゴシック" charset="0"/>
              </a:rPr>
              <a:t>at </a:t>
            </a:r>
            <a:r>
              <a:rPr lang="en-US" sz="3200" dirty="0">
                <a:latin typeface="Arial" charset="0"/>
                <a:ea typeface="ＭＳ Ｐゴシック" charset="0"/>
                <a:cs typeface="ＭＳ Ｐゴシック" charset="0"/>
              </a:rPr>
              <a:t>BNL</a:t>
            </a:r>
            <a:endParaRPr lang="en-US" sz="2800" b="0" i="1" dirty="0">
              <a:latin typeface="Arial" charset="0"/>
              <a:ea typeface="ＭＳ Ｐゴシック" charset="0"/>
              <a:cs typeface="ＭＳ Ｐゴシック" charset="0"/>
            </a:endParaRPr>
          </a:p>
        </p:txBody>
      </p:sp>
      <p:sp>
        <p:nvSpPr>
          <p:cNvPr id="5123" name="Rectangle 3"/>
          <p:cNvSpPr>
            <a:spLocks noGrp="1" noChangeArrowheads="1"/>
          </p:cNvSpPr>
          <p:nvPr>
            <p:ph type="subTitle" idx="1"/>
          </p:nvPr>
        </p:nvSpPr>
        <p:spPr>
          <a:xfrm>
            <a:off x="4038600" y="1905000"/>
            <a:ext cx="4953000" cy="1219200"/>
          </a:xfrm>
        </p:spPr>
        <p:txBody>
          <a:bodyPr/>
          <a:lstStyle/>
          <a:p>
            <a:pPr algn="l" eaLnBrk="1" hangingPunct="1">
              <a:buFont typeface="Wingdings" charset="0"/>
              <a:buNone/>
            </a:pPr>
            <a:r>
              <a:rPr lang="en-US" sz="2000" dirty="0" smtClean="0">
                <a:latin typeface="Arial" charset="0"/>
                <a:ea typeface="ＭＳ Ｐゴシック" charset="0"/>
                <a:cs typeface="ＭＳ Ｐゴシック" charset="0"/>
              </a:rPr>
              <a:t>Sergey Belomestnykh</a:t>
            </a:r>
            <a:endParaRPr lang="en-US" sz="2000" dirty="0">
              <a:latin typeface="Arial" charset="0"/>
              <a:ea typeface="ＭＳ Ｐゴシック" charset="0"/>
              <a:cs typeface="ＭＳ Ｐゴシック" charset="0"/>
            </a:endParaRPr>
          </a:p>
          <a:p>
            <a:pPr algn="l" eaLnBrk="1" hangingPunct="1">
              <a:buFont typeface="Wingdings" charset="0"/>
              <a:buNone/>
            </a:pPr>
            <a:r>
              <a:rPr lang="en-US" sz="2000" dirty="0" smtClean="0">
                <a:latin typeface="Arial" charset="0"/>
                <a:ea typeface="ＭＳ Ｐゴシック" charset="0"/>
                <a:cs typeface="ＭＳ Ｐゴシック" charset="0"/>
              </a:rPr>
              <a:t>Collider-Accelerator Department, BNL</a:t>
            </a:r>
            <a:endParaRPr lang="en-US" sz="2000" dirty="0">
              <a:latin typeface="Arial" charset="0"/>
              <a:ea typeface="ＭＳ Ｐゴシック" charset="0"/>
              <a:cs typeface="ＭＳ Ｐゴシック" charset="0"/>
            </a:endParaRPr>
          </a:p>
          <a:p>
            <a:pPr algn="l" eaLnBrk="1" hangingPunct="1">
              <a:buFont typeface="Wingdings" charset="0"/>
              <a:buNone/>
            </a:pPr>
            <a:r>
              <a:rPr lang="en-US" sz="2000" dirty="0" smtClean="0">
                <a:latin typeface="Arial" charset="0"/>
                <a:ea typeface="ＭＳ Ｐゴシック" charset="0"/>
                <a:cs typeface="ＭＳ Ｐゴシック" charset="0"/>
              </a:rPr>
              <a:t>November 7, 2012</a:t>
            </a:r>
            <a:endParaRPr lang="en-US" sz="2000" dirty="0">
              <a:latin typeface="Arial" charset="0"/>
              <a:ea typeface="ＭＳ Ｐゴシック" charset="0"/>
              <a:cs typeface="ＭＳ Ｐゴシック" charset="0"/>
            </a:endParaRPr>
          </a:p>
        </p:txBody>
      </p:sp>
      <p:pic>
        <p:nvPicPr>
          <p:cNvPr id="6" name="Picture 5"/>
          <p:cNvPicPr>
            <a:picLocks noChangeAspect="1"/>
          </p:cNvPicPr>
          <p:nvPr/>
        </p:nvPicPr>
        <p:blipFill>
          <a:blip r:embed="rId3"/>
          <a:stretch>
            <a:fillRect/>
          </a:stretch>
        </p:blipFill>
        <p:spPr>
          <a:xfrm>
            <a:off x="2286000" y="1765969"/>
            <a:ext cx="1611618" cy="1689100"/>
          </a:xfrm>
          <a:prstGeom prst="rect">
            <a:avLst/>
          </a:prstGeom>
          <a:ln>
            <a:solidFill>
              <a:srgbClr val="FFFFFF"/>
            </a:solidFill>
          </a:ln>
        </p:spPr>
      </p:pic>
      <p:sp>
        <p:nvSpPr>
          <p:cNvPr id="14" name="TextBox 13"/>
          <p:cNvSpPr txBox="1"/>
          <p:nvPr/>
        </p:nvSpPr>
        <p:spPr>
          <a:xfrm>
            <a:off x="457200" y="6096000"/>
            <a:ext cx="3791457" cy="307777"/>
          </a:xfrm>
          <a:prstGeom prst="rect">
            <a:avLst/>
          </a:prstGeom>
          <a:noFill/>
        </p:spPr>
        <p:txBody>
          <a:bodyPr wrap="square" rtlCol="0">
            <a:spAutoFit/>
          </a:bodyPr>
          <a:lstStyle/>
          <a:p>
            <a:pPr algn="ctr"/>
            <a:r>
              <a:rPr lang="en-US" sz="1400" b="1" dirty="0" smtClean="0">
                <a:solidFill>
                  <a:schemeClr val="bg1"/>
                </a:solidFill>
              </a:rPr>
              <a:t>TTC meeting at </a:t>
            </a:r>
            <a:r>
              <a:rPr lang="en-US" sz="1400" b="1" dirty="0" err="1" smtClean="0">
                <a:solidFill>
                  <a:schemeClr val="bg1"/>
                </a:solidFill>
              </a:rPr>
              <a:t>JLab</a:t>
            </a:r>
            <a:r>
              <a:rPr lang="en-US" sz="1400" b="1" dirty="0" smtClean="0">
                <a:solidFill>
                  <a:schemeClr val="bg1"/>
                </a:solidFill>
              </a:rPr>
              <a:t> </a:t>
            </a:r>
            <a:r>
              <a:rPr lang="en-US" sz="1400" b="1" dirty="0" smtClean="0">
                <a:solidFill>
                  <a:schemeClr val="bg1"/>
                </a:solidFill>
                <a:latin typeface="Wingdings"/>
                <a:ea typeface="Wingdings"/>
                <a:cs typeface="Wingdings"/>
                <a:sym typeface="Wingdings"/>
              </a:rPr>
              <a:t></a:t>
            </a:r>
            <a:r>
              <a:rPr lang="en-US" sz="1400" b="1" dirty="0" smtClean="0">
                <a:solidFill>
                  <a:schemeClr val="bg1"/>
                </a:solidFill>
              </a:rPr>
              <a:t> November 5-8, 2012</a:t>
            </a:r>
            <a:endParaRPr lang="en-US" sz="1400" b="1" dirty="0">
              <a:solidFill>
                <a:schemeClr val="bg1"/>
              </a:solidFill>
            </a:endParaRPr>
          </a:p>
        </p:txBody>
      </p:sp>
      <p:pic>
        <p:nvPicPr>
          <p:cNvPr id="15" name="Picture 14"/>
          <p:cNvPicPr>
            <a:picLocks noChangeAspect="1"/>
          </p:cNvPicPr>
          <p:nvPr/>
        </p:nvPicPr>
        <p:blipFill>
          <a:blip r:embed="rId4"/>
          <a:stretch>
            <a:fillRect/>
          </a:stretch>
        </p:blipFill>
        <p:spPr>
          <a:xfrm>
            <a:off x="2209800" y="3811583"/>
            <a:ext cx="2133600" cy="1967831"/>
          </a:xfrm>
          <a:prstGeom prst="rect">
            <a:avLst/>
          </a:prstGeom>
        </p:spPr>
      </p:pic>
      <p:pic>
        <p:nvPicPr>
          <p:cNvPr id="8" name="Picture 7" descr="IMG_1145.JPG"/>
          <p:cNvPicPr>
            <a:picLocks noChangeAspect="1"/>
          </p:cNvPicPr>
          <p:nvPr/>
        </p:nvPicPr>
        <p:blipFill rotWithShape="1">
          <a:blip r:embed="rId5">
            <a:extLst>
              <a:ext uri="{28A0092B-C50C-407E-A947-70E740481C1C}">
                <a14:useLocalDpi xmlns:a14="http://schemas.microsoft.com/office/drawing/2010/main" val="0"/>
              </a:ext>
            </a:extLst>
          </a:blip>
          <a:srcRect l="16896" t="17009" r="12062" b="8456"/>
          <a:stretch/>
        </p:blipFill>
        <p:spPr>
          <a:xfrm rot="5400000">
            <a:off x="6731214" y="3098588"/>
            <a:ext cx="1904999" cy="1499027"/>
          </a:xfrm>
          <a:prstGeom prst="rect">
            <a:avLst/>
          </a:prstGeom>
          <a:ln>
            <a:solidFill>
              <a:srgbClr val="FFFFFF"/>
            </a:solidFill>
          </a:ln>
        </p:spPr>
      </p:pic>
      <p:pic>
        <p:nvPicPr>
          <p:cNvPr id="10" name="Picture 9" descr="Macintosh HD:Users:sergeybelomestnykh:Journals:RAST:hi-beta-srf:figures:fig34_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7480" y="2001681"/>
            <a:ext cx="1899920" cy="3421888"/>
          </a:xfrm>
          <a:prstGeom prst="rect">
            <a:avLst/>
          </a:prstGeom>
          <a:noFill/>
          <a:ln w="6350" cmpd="sng">
            <a:solidFill>
              <a:srgbClr val="FFFFFF"/>
            </a:solidFill>
          </a:ln>
        </p:spPr>
      </p:pic>
      <p:pic>
        <p:nvPicPr>
          <p:cNvPr id="2" name="Picture 1"/>
          <p:cNvPicPr>
            <a:picLocks noChangeAspect="1"/>
          </p:cNvPicPr>
          <p:nvPr/>
        </p:nvPicPr>
        <p:blipFill rotWithShape="1">
          <a:blip r:embed="rId7"/>
          <a:srcRect l="4558" t="2062" r="6218" b="-1"/>
          <a:stretch/>
        </p:blipFill>
        <p:spPr>
          <a:xfrm>
            <a:off x="4572000" y="3493414"/>
            <a:ext cx="2135902" cy="2297786"/>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228600"/>
            <a:ext cx="8382000" cy="762000"/>
          </a:xfrm>
        </p:spPr>
        <p:txBody>
          <a:bodyPr/>
          <a:lstStyle/>
          <a:p>
            <a:r>
              <a:rPr lang="en-US" sz="3200" dirty="0" smtClean="0">
                <a:latin typeface="Arial" charset="0"/>
                <a:ea typeface="ＭＳ Ｐゴシック" charset="0"/>
                <a:cs typeface="ＭＳ Ｐゴシック" charset="0"/>
              </a:rPr>
              <a:t>Quarter Wave Resonator SRF gun</a:t>
            </a:r>
            <a:r>
              <a:rPr lang="en-US" sz="3200" dirty="0">
                <a:latin typeface="Arial" charset="0"/>
                <a:ea typeface="ＭＳ Ｐゴシック" charset="0"/>
                <a:cs typeface="ＭＳ Ｐゴシック" charset="0"/>
              </a:rPr>
              <a:t>	</a:t>
            </a:r>
          </a:p>
        </p:txBody>
      </p:sp>
      <p:sp>
        <p:nvSpPr>
          <p:cNvPr id="22531" name="Rectangle 3"/>
          <p:cNvSpPr>
            <a:spLocks noGrp="1" noChangeArrowheads="1"/>
          </p:cNvSpPr>
          <p:nvPr>
            <p:ph type="body" idx="1"/>
          </p:nvPr>
        </p:nvSpPr>
        <p:spPr>
          <a:xfrm>
            <a:off x="3505200" y="1066800"/>
            <a:ext cx="5562600" cy="5181600"/>
          </a:xfrm>
        </p:spPr>
        <p:txBody>
          <a:bodyPr/>
          <a:lstStyle/>
          <a:p>
            <a:pPr marL="225425" indent="-225425"/>
            <a:r>
              <a:rPr lang="en-US" sz="1800" dirty="0" smtClean="0">
                <a:latin typeface="Arial" charset="0"/>
                <a:ea typeface="ＭＳ Ｐゴシック" charset="0"/>
                <a:cs typeface="ＭＳ Ｐゴシック" charset="0"/>
              </a:rPr>
              <a:t>Superconducting 112 MHz QWR was developed for electron gun experiments by collaborative efforts of BNL and </a:t>
            </a:r>
            <a:r>
              <a:rPr lang="en-US" sz="1800" dirty="0" err="1" smtClean="0">
                <a:latin typeface="Arial" charset="0"/>
                <a:ea typeface="ＭＳ Ｐゴシック" charset="0"/>
                <a:cs typeface="ＭＳ Ｐゴシック" charset="0"/>
              </a:rPr>
              <a:t>Niowave</a:t>
            </a:r>
            <a:r>
              <a:rPr lang="en-US" sz="1800" dirty="0" smtClean="0">
                <a:latin typeface="Arial" charset="0"/>
                <a:ea typeface="ＭＳ Ｐゴシック" charset="0"/>
                <a:cs typeface="ＭＳ Ｐゴシック" charset="0"/>
              </a:rPr>
              <a:t>, Inc.</a:t>
            </a:r>
            <a:endParaRPr lang="en-US" sz="1800" dirty="0">
              <a:latin typeface="Arial" charset="0"/>
              <a:ea typeface="ＭＳ Ｐゴシック" charset="0"/>
              <a:cs typeface="ＭＳ Ｐゴシック" charset="0"/>
            </a:endParaRPr>
          </a:p>
          <a:p>
            <a:pPr marL="225425" indent="-225425"/>
            <a:r>
              <a:rPr lang="en-US" sz="1800" dirty="0" smtClean="0">
                <a:latin typeface="Arial" charset="0"/>
                <a:ea typeface="ＭＳ Ｐゴシック" charset="0"/>
                <a:cs typeface="ＭＳ Ｐゴシック" charset="0"/>
              </a:rPr>
              <a:t>Design, fabrication, chemical etching, cleaning, assembly and the first cold test were done at </a:t>
            </a:r>
            <a:r>
              <a:rPr lang="en-US" sz="1800" dirty="0" err="1" smtClean="0">
                <a:latin typeface="Arial" charset="0"/>
                <a:ea typeface="ＭＳ Ｐゴシック" charset="0"/>
                <a:cs typeface="ＭＳ Ｐゴシック" charset="0"/>
              </a:rPr>
              <a:t>Niowave</a:t>
            </a:r>
            <a:r>
              <a:rPr lang="en-US" sz="1800" dirty="0" smtClean="0">
                <a:latin typeface="Arial" charset="0"/>
                <a:ea typeface="ＭＳ Ｐゴシック" charset="0"/>
                <a:cs typeface="ＭＳ Ｐゴシック" charset="0"/>
              </a:rPr>
              <a:t> as part of DOE SBIR project.</a:t>
            </a:r>
          </a:p>
          <a:p>
            <a:pPr marL="225425" indent="-225425"/>
            <a:r>
              <a:rPr lang="en-US" sz="1800" dirty="0" smtClean="0">
                <a:latin typeface="Arial" charset="0"/>
                <a:ea typeface="ＭＳ Ｐゴシック" charset="0"/>
                <a:cs typeface="ＭＳ Ｐゴシック" charset="0"/>
              </a:rPr>
              <a:t>Why 112 MHz?</a:t>
            </a:r>
            <a:endParaRPr lang="en-US" sz="1800" dirty="0">
              <a:latin typeface="Arial" charset="0"/>
              <a:ea typeface="ＭＳ Ｐゴシック" charset="0"/>
              <a:cs typeface="ＭＳ Ｐゴシック" charset="0"/>
            </a:endParaRPr>
          </a:p>
          <a:p>
            <a:pPr marL="573088" lvl="1" indent="-225425">
              <a:buFont typeface="Wingdings" charset="2"/>
              <a:buChar char="²"/>
              <a:tabLst>
                <a:tab pos="573088" algn="l"/>
              </a:tabLst>
            </a:pPr>
            <a:r>
              <a:rPr lang="en-US" sz="1600" dirty="0">
                <a:latin typeface="Arial" charset="0"/>
                <a:ea typeface="ＭＳ Ｐゴシック" charset="0"/>
                <a:cs typeface="ＭＳ Ｐゴシック" charset="0"/>
              </a:rPr>
              <a:t>Low frequency: long bunches </a:t>
            </a:r>
            <a:r>
              <a:rPr lang="en-US" sz="1600" dirty="0" smtClean="0">
                <a:latin typeface="Wingdings"/>
                <a:ea typeface="Wingdings"/>
                <a:cs typeface="Wingdings"/>
                <a:sym typeface="Wingdings"/>
              </a:rPr>
              <a:t></a:t>
            </a:r>
            <a:r>
              <a:rPr lang="en-US" sz="1600" dirty="0" smtClean="0">
                <a:latin typeface="Arial" charset="0"/>
                <a:ea typeface="ＭＳ Ｐゴシック" charset="0"/>
                <a:cs typeface="ＭＳ Ｐゴシック" charset="0"/>
              </a:rPr>
              <a:t> </a:t>
            </a:r>
            <a:r>
              <a:rPr lang="en-US" sz="1600" dirty="0">
                <a:latin typeface="Arial" charset="0"/>
                <a:ea typeface="ＭＳ Ｐゴシック" charset="0"/>
                <a:cs typeface="ＭＳ Ｐゴシック" charset="0"/>
              </a:rPr>
              <a:t>reduced space charge effect.</a:t>
            </a:r>
          </a:p>
          <a:p>
            <a:pPr marL="573088" lvl="1" indent="-225425">
              <a:buFont typeface="Wingdings" charset="2"/>
              <a:buChar char="²"/>
              <a:tabLst>
                <a:tab pos="573088" algn="l"/>
              </a:tabLst>
            </a:pPr>
            <a:r>
              <a:rPr lang="en-US" sz="1600" dirty="0">
                <a:latin typeface="Arial" charset="0"/>
                <a:ea typeface="ＭＳ Ｐゴシック" charset="0"/>
                <a:cs typeface="ＭＳ Ｐゴシック" charset="0"/>
              </a:rPr>
              <a:t>Short accelerating gap: accelerating field is almost constant.</a:t>
            </a:r>
          </a:p>
          <a:p>
            <a:pPr marL="573088" lvl="1" indent="-225425">
              <a:buFont typeface="Wingdings" charset="2"/>
              <a:buChar char="²"/>
              <a:tabLst>
                <a:tab pos="573088" algn="l"/>
              </a:tabLst>
            </a:pPr>
            <a:r>
              <a:rPr lang="en-US" sz="1600" dirty="0">
                <a:latin typeface="Arial" charset="0"/>
                <a:ea typeface="ＭＳ Ｐゴシック" charset="0"/>
                <a:cs typeface="ＭＳ Ｐゴシック" charset="0"/>
              </a:rPr>
              <a:t>Superconducting cavity: suitable for CW, high average current beams.</a:t>
            </a:r>
          </a:p>
          <a:p>
            <a:pPr marL="573088" lvl="1" indent="-225425">
              <a:buFont typeface="Wingdings" charset="2"/>
              <a:buChar char="²"/>
              <a:tabLst>
                <a:tab pos="573088" algn="l"/>
              </a:tabLst>
            </a:pPr>
            <a:r>
              <a:rPr lang="en-US" sz="1600" dirty="0">
                <a:latin typeface="Arial" charset="0"/>
                <a:ea typeface="ＭＳ Ｐゴシック" charset="0"/>
                <a:cs typeface="ＭＳ Ｐゴシック" charset="0"/>
              </a:rPr>
              <a:t>Cathode does not have to be mechanically connected to SRF structure: flexibility in cathode types.</a:t>
            </a:r>
          </a:p>
          <a:p>
            <a:pPr marL="573088" lvl="1" indent="-225425">
              <a:buFont typeface="Wingdings" charset="2"/>
              <a:buChar char="²"/>
              <a:tabLst>
                <a:tab pos="573088" algn="l"/>
              </a:tabLst>
            </a:pPr>
            <a:r>
              <a:rPr lang="en-US" sz="1600" dirty="0">
                <a:latin typeface="Arial" charset="0"/>
                <a:ea typeface="ＭＳ Ｐゴシック" charset="0"/>
                <a:cs typeface="ＭＳ Ｐゴシック" charset="0"/>
              </a:rPr>
              <a:t>Simulated </a:t>
            </a:r>
            <a:r>
              <a:rPr lang="en-US" sz="1600" dirty="0" err="1">
                <a:latin typeface="Arial" charset="0"/>
                <a:ea typeface="ＭＳ Ｐゴシック" charset="0"/>
                <a:cs typeface="ＭＳ Ｐゴシック" charset="0"/>
              </a:rPr>
              <a:t>emittance</a:t>
            </a:r>
            <a:r>
              <a:rPr lang="en-US" sz="1600" dirty="0">
                <a:latin typeface="Arial" charset="0"/>
                <a:ea typeface="ＭＳ Ｐゴシック" charset="0"/>
                <a:cs typeface="ＭＳ Ｐゴシック" charset="0"/>
              </a:rPr>
              <a:t> of ~3 </a:t>
            </a:r>
            <a:r>
              <a:rPr lang="en-US" sz="1600" dirty="0" err="1" smtClean="0">
                <a:latin typeface="Arial" charset="0"/>
                <a:ea typeface="ＭＳ Ｐゴシック" charset="0"/>
                <a:cs typeface="ＭＳ Ｐゴシック" charset="0"/>
              </a:rPr>
              <a:t>mm×mrad</a:t>
            </a:r>
            <a:r>
              <a:rPr lang="en-US" sz="1600" dirty="0" smtClean="0">
                <a:latin typeface="Arial" charset="0"/>
                <a:ea typeface="ＭＳ Ｐゴシック" charset="0"/>
                <a:cs typeface="ＭＳ Ｐゴシック" charset="0"/>
              </a:rPr>
              <a:t> </a:t>
            </a:r>
            <a:r>
              <a:rPr lang="en-US" sz="1600" dirty="0">
                <a:latin typeface="Arial" charset="0"/>
                <a:ea typeface="ＭＳ Ｐゴシック" charset="0"/>
                <a:cs typeface="ＭＳ Ｐゴシック" charset="0"/>
              </a:rPr>
              <a:t>at 2.7 </a:t>
            </a:r>
            <a:r>
              <a:rPr lang="en-US" sz="1600" dirty="0" smtClean="0">
                <a:latin typeface="Arial" charset="0"/>
                <a:ea typeface="ＭＳ Ｐゴシック" charset="0"/>
                <a:cs typeface="ＭＳ Ｐゴシック" charset="0"/>
              </a:rPr>
              <a:t>MeV</a:t>
            </a:r>
          </a:p>
          <a:p>
            <a:pPr marL="0" indent="0">
              <a:buNone/>
            </a:pPr>
            <a:endParaRPr lang="en-US" sz="11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10</a:t>
            </a:fld>
            <a:endParaRPr lang="en-US" dirty="0"/>
          </a:p>
        </p:txBody>
      </p:sp>
      <p:pic>
        <p:nvPicPr>
          <p:cNvPr id="8" name="Picture 7"/>
          <p:cNvPicPr>
            <a:picLocks noChangeAspect="1"/>
          </p:cNvPicPr>
          <p:nvPr/>
        </p:nvPicPr>
        <p:blipFill>
          <a:blip r:embed="rId2"/>
          <a:stretch>
            <a:fillRect/>
          </a:stretch>
        </p:blipFill>
        <p:spPr>
          <a:xfrm>
            <a:off x="838200" y="1156369"/>
            <a:ext cx="2133600" cy="1967831"/>
          </a:xfrm>
          <a:prstGeom prst="rect">
            <a:avLst/>
          </a:prstGeom>
        </p:spPr>
      </p:pic>
      <p:pic>
        <p:nvPicPr>
          <p:cNvPr id="9" name="Picture 8"/>
          <p:cNvPicPr>
            <a:picLocks noChangeAspect="1"/>
          </p:cNvPicPr>
          <p:nvPr/>
        </p:nvPicPr>
        <p:blipFill>
          <a:blip r:embed="rId3"/>
          <a:stretch>
            <a:fillRect/>
          </a:stretch>
        </p:blipFill>
        <p:spPr>
          <a:xfrm>
            <a:off x="76200" y="3429000"/>
            <a:ext cx="3657600" cy="2665340"/>
          </a:xfrm>
          <a:prstGeom prst="rect">
            <a:avLst/>
          </a:prstGeom>
        </p:spPr>
      </p:pic>
    </p:spTree>
    <p:extLst>
      <p:ext uri="{BB962C8B-B14F-4D97-AF65-F5344CB8AC3E}">
        <p14:creationId xmlns:p14="http://schemas.microsoft.com/office/powerpoint/2010/main" val="39293495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228600"/>
            <a:ext cx="8382000" cy="762000"/>
          </a:xfrm>
        </p:spPr>
        <p:txBody>
          <a:bodyPr/>
          <a:lstStyle/>
          <a:p>
            <a:r>
              <a:rPr lang="en-US" sz="3200" dirty="0" smtClean="0">
                <a:latin typeface="Arial" charset="0"/>
                <a:ea typeface="ＭＳ Ｐゴシック" charset="0"/>
                <a:cs typeface="ＭＳ Ｐゴシック" charset="0"/>
              </a:rPr>
              <a:t>112 MHz SRF gun cold test</a:t>
            </a:r>
            <a:r>
              <a:rPr lang="en-US" sz="3200" dirty="0">
                <a:latin typeface="Arial" charset="0"/>
                <a:ea typeface="ＭＳ Ｐゴシック" charset="0"/>
                <a:cs typeface="ＭＳ Ｐゴシック" charset="0"/>
              </a:rPr>
              <a:t> </a:t>
            </a:r>
            <a:r>
              <a:rPr lang="en-US" sz="3200" dirty="0" smtClean="0">
                <a:latin typeface="Arial" charset="0"/>
                <a:ea typeface="ＭＳ Ｐゴシック" charset="0"/>
                <a:cs typeface="ＭＳ Ｐゴシック" charset="0"/>
              </a:rPr>
              <a:t>&amp; plans</a:t>
            </a:r>
            <a:endParaRPr lang="en-US" sz="3200" dirty="0">
              <a:latin typeface="Arial" charset="0"/>
              <a:ea typeface="ＭＳ Ｐゴシック" charset="0"/>
              <a:cs typeface="ＭＳ Ｐゴシック" charset="0"/>
            </a:endParaRPr>
          </a:p>
        </p:txBody>
      </p:sp>
      <p:sp>
        <p:nvSpPr>
          <p:cNvPr id="22531" name="Rectangle 3"/>
          <p:cNvSpPr>
            <a:spLocks noGrp="1" noChangeArrowheads="1"/>
          </p:cNvSpPr>
          <p:nvPr>
            <p:ph type="body" idx="1"/>
          </p:nvPr>
        </p:nvSpPr>
        <p:spPr>
          <a:xfrm>
            <a:off x="4038600" y="1371600"/>
            <a:ext cx="5105400" cy="4191000"/>
          </a:xfrm>
        </p:spPr>
        <p:txBody>
          <a:bodyPr/>
          <a:lstStyle/>
          <a:p>
            <a:pPr marL="230188" indent="-230188"/>
            <a:r>
              <a:rPr lang="en-US" sz="1600" dirty="0" smtClean="0">
                <a:latin typeface="Arial" charset="0"/>
                <a:ea typeface="ＭＳ Ｐゴシック" charset="0"/>
                <a:cs typeface="ＭＳ Ｐゴシック" charset="0"/>
              </a:rPr>
              <a:t>First cold test was successfully performed at </a:t>
            </a:r>
            <a:r>
              <a:rPr lang="en-US" sz="1600" dirty="0" err="1" smtClean="0">
                <a:latin typeface="Arial" charset="0"/>
                <a:ea typeface="ＭＳ Ｐゴシック" charset="0"/>
                <a:cs typeface="ＭＳ Ｐゴシック" charset="0"/>
              </a:rPr>
              <a:t>Niowave</a:t>
            </a:r>
            <a:r>
              <a:rPr lang="en-US" sz="1600" dirty="0" smtClean="0">
                <a:latin typeface="Arial" charset="0"/>
                <a:ea typeface="ＭＳ Ｐゴシック" charset="0"/>
                <a:cs typeface="ＭＳ Ｐゴシック" charset="0"/>
              </a:rPr>
              <a:t>, Inc. in December of 2010.</a:t>
            </a:r>
          </a:p>
          <a:p>
            <a:pPr marL="230188" indent="-230188"/>
            <a:r>
              <a:rPr lang="en-US" sz="1600" dirty="0">
                <a:latin typeface="Arial" charset="0"/>
                <a:ea typeface="ＭＳ Ｐゴシック" charset="0"/>
                <a:cs typeface="ＭＳ Ｐゴシック" charset="0"/>
              </a:rPr>
              <a:t>Observed </a:t>
            </a:r>
            <a:r>
              <a:rPr lang="en-US" sz="1600" dirty="0" err="1">
                <a:latin typeface="Arial" charset="0"/>
                <a:ea typeface="ＭＳ Ｐゴシック" charset="0"/>
                <a:cs typeface="ＭＳ Ｐゴシック" charset="0"/>
              </a:rPr>
              <a:t>multipacting</a:t>
            </a:r>
            <a:r>
              <a:rPr lang="en-US" sz="1600" dirty="0">
                <a:latin typeface="Arial" charset="0"/>
                <a:ea typeface="ＭＳ Ｐゴシック" charset="0"/>
                <a:cs typeface="ＭＳ Ｐゴシック" charset="0"/>
              </a:rPr>
              <a:t> barriers were easy to </a:t>
            </a:r>
            <a:r>
              <a:rPr lang="en-US" sz="1600" dirty="0" smtClean="0">
                <a:latin typeface="Arial" charset="0"/>
                <a:ea typeface="ＭＳ Ｐゴシック" charset="0"/>
                <a:cs typeface="ＭＳ Ｐゴシック" charset="0"/>
              </a:rPr>
              <a:t>process.</a:t>
            </a:r>
            <a:endParaRPr lang="en-US" sz="1600" dirty="0">
              <a:latin typeface="Arial" charset="0"/>
              <a:ea typeface="ＭＳ Ｐゴシック" charset="0"/>
              <a:cs typeface="ＭＳ Ｐゴシック" charset="0"/>
            </a:endParaRPr>
          </a:p>
          <a:p>
            <a:pPr marL="230188" indent="-230188"/>
            <a:r>
              <a:rPr lang="en-US" sz="1600" dirty="0">
                <a:latin typeface="Arial" charset="0"/>
                <a:ea typeface="ＭＳ Ｐゴシック" charset="0"/>
                <a:cs typeface="ＭＳ Ｐゴシック" charset="0"/>
              </a:rPr>
              <a:t>Reached about 0.5 MV with </a:t>
            </a:r>
            <a:r>
              <a:rPr lang="en-US" sz="1600" i="1" dirty="0">
                <a:latin typeface="Arial" charset="0"/>
                <a:ea typeface="ＭＳ Ｐゴシック" charset="0"/>
                <a:cs typeface="ＭＳ Ｐゴシック" charset="0"/>
              </a:rPr>
              <a:t>Q</a:t>
            </a:r>
            <a:r>
              <a:rPr lang="en-US" sz="1600" baseline="-25000" dirty="0">
                <a:latin typeface="Arial" charset="0"/>
                <a:ea typeface="ＭＳ Ｐゴシック" charset="0"/>
                <a:cs typeface="ＭＳ Ｐゴシック" charset="0"/>
              </a:rPr>
              <a:t>0</a:t>
            </a:r>
            <a:r>
              <a:rPr lang="en-US" sz="1600" dirty="0">
                <a:latin typeface="Arial" charset="0"/>
                <a:ea typeface="ＭＳ Ｐゴシック" charset="0"/>
                <a:cs typeface="ＭＳ Ｐゴシック" charset="0"/>
              </a:rPr>
              <a:t> of 10</a:t>
            </a:r>
            <a:r>
              <a:rPr lang="en-US" sz="1600" baseline="30000" dirty="0">
                <a:latin typeface="Arial" charset="0"/>
                <a:ea typeface="ＭＳ Ｐゴシック" charset="0"/>
                <a:cs typeface="ＭＳ Ｐゴシック" charset="0"/>
              </a:rPr>
              <a:t>9</a:t>
            </a:r>
          </a:p>
          <a:p>
            <a:pPr marL="230188" indent="-230188"/>
            <a:r>
              <a:rPr lang="en-US" sz="1600" dirty="0">
                <a:latin typeface="Arial" charset="0"/>
                <a:ea typeface="ＭＳ Ｐゴシック" charset="0"/>
                <a:cs typeface="ＭＳ Ｐゴシック" charset="0"/>
              </a:rPr>
              <a:t>Field </a:t>
            </a:r>
            <a:r>
              <a:rPr lang="en-US" sz="1600" dirty="0" smtClean="0">
                <a:latin typeface="Arial" charset="0"/>
                <a:ea typeface="ＭＳ Ｐゴシック" charset="0"/>
                <a:cs typeface="ＭＳ Ｐゴシック" charset="0"/>
              </a:rPr>
              <a:t>was limited </a:t>
            </a:r>
            <a:r>
              <a:rPr lang="en-US" sz="1600" dirty="0">
                <a:latin typeface="Arial" charset="0"/>
                <a:ea typeface="ＭＳ Ｐゴシック" charset="0"/>
                <a:cs typeface="ＭＳ Ｐゴシック" charset="0"/>
              </a:rPr>
              <a:t>due to radiation safety requirement of &lt;2 </a:t>
            </a:r>
            <a:r>
              <a:rPr lang="en-US" sz="1600" dirty="0" err="1">
                <a:latin typeface="Arial" charset="0"/>
                <a:ea typeface="ＭＳ Ｐゴシック" charset="0"/>
                <a:cs typeface="ＭＳ Ｐゴシック" charset="0"/>
              </a:rPr>
              <a:t>mrem</a:t>
            </a:r>
            <a:r>
              <a:rPr lang="en-US" sz="1600" dirty="0">
                <a:latin typeface="Arial" charset="0"/>
                <a:ea typeface="ＭＳ Ｐゴシック" charset="0"/>
                <a:cs typeface="ＭＳ Ｐゴシック" charset="0"/>
              </a:rPr>
              <a:t>/</a:t>
            </a:r>
            <a:r>
              <a:rPr lang="en-US" sz="1600" dirty="0" err="1">
                <a:latin typeface="Arial" charset="0"/>
                <a:ea typeface="ＭＳ Ｐゴシック" charset="0"/>
                <a:cs typeface="ＭＳ Ｐゴシック" charset="0"/>
              </a:rPr>
              <a:t>hr</a:t>
            </a:r>
            <a:r>
              <a:rPr lang="en-US" sz="1600" dirty="0">
                <a:latin typeface="Arial" charset="0"/>
                <a:ea typeface="ＭＳ Ｐゴシック" charset="0"/>
                <a:cs typeface="ＭＳ Ｐゴシック" charset="0"/>
              </a:rPr>
              <a:t> (no dedicated radiation shielding around the </a:t>
            </a:r>
            <a:r>
              <a:rPr lang="en-US" sz="1600" dirty="0" smtClean="0">
                <a:latin typeface="Arial" charset="0"/>
                <a:ea typeface="ＭＳ Ｐゴシック" charset="0"/>
                <a:cs typeface="ＭＳ Ｐゴシック" charset="0"/>
              </a:rPr>
              <a:t>cryomodule).</a:t>
            </a:r>
          </a:p>
          <a:p>
            <a:pPr marL="230188" indent="-230188"/>
            <a:r>
              <a:rPr lang="en-US" sz="1600" dirty="0"/>
              <a:t>Measured sensitivity of the cavity resonant frequency to helium bath </a:t>
            </a:r>
            <a:r>
              <a:rPr lang="en-US" sz="1600" dirty="0" smtClean="0"/>
              <a:t>pressure of 10 Hz/mbar.</a:t>
            </a:r>
            <a:endParaRPr lang="en-US" sz="1600" dirty="0">
              <a:latin typeface="Arial" charset="0"/>
              <a:ea typeface="ＭＳ Ｐゴシック" charset="0"/>
              <a:cs typeface="ＭＳ Ｐゴシック" charset="0"/>
            </a:endParaRPr>
          </a:p>
          <a:p>
            <a:pPr marL="230188" indent="-230188"/>
            <a:r>
              <a:rPr lang="en-US" sz="1600" dirty="0">
                <a:latin typeface="Arial" charset="0"/>
                <a:ea typeface="ＭＳ Ｐゴシック" charset="0"/>
                <a:cs typeface="ＭＳ Ｐゴシック" charset="0"/>
              </a:rPr>
              <a:t>Estimated </a:t>
            </a:r>
            <a:r>
              <a:rPr lang="en-US" sz="1600" dirty="0" smtClean="0">
                <a:latin typeface="Arial" charset="0"/>
                <a:ea typeface="ＭＳ Ｐゴシック" charset="0"/>
                <a:cs typeface="ＭＳ Ｐゴシック" charset="0"/>
              </a:rPr>
              <a:t>upper limit for the static </a:t>
            </a:r>
            <a:r>
              <a:rPr lang="en-US" sz="1600" dirty="0">
                <a:latin typeface="Arial" charset="0"/>
                <a:ea typeface="ＭＳ Ｐゴシック" charset="0"/>
                <a:cs typeface="ＭＳ Ｐゴシック" charset="0"/>
              </a:rPr>
              <a:t>heat leak: </a:t>
            </a:r>
            <a:r>
              <a:rPr lang="en-US" sz="1600" dirty="0" smtClean="0">
                <a:latin typeface="Arial" charset="0"/>
                <a:ea typeface="ＭＳ Ｐゴシック" charset="0"/>
                <a:cs typeface="ＭＳ Ｐゴシック" charset="0"/>
              </a:rPr>
              <a:t>7 W.</a:t>
            </a:r>
          </a:p>
          <a:p>
            <a:pPr marL="230188" indent="-230188"/>
            <a:r>
              <a:rPr lang="en-US" sz="1600" dirty="0" smtClean="0">
                <a:latin typeface="Arial" charset="0"/>
                <a:ea typeface="ＭＳ Ｐゴシック" charset="0"/>
                <a:cs typeface="ＭＳ Ｐゴシック" charset="0"/>
              </a:rPr>
              <a:t>This gun is now a baseline option electron gun for the Coherent electron Cooling Proof-of-Principle (</a:t>
            </a:r>
            <a:r>
              <a:rPr lang="en-US" sz="1600" dirty="0" err="1" smtClean="0">
                <a:latin typeface="Arial" charset="0"/>
                <a:ea typeface="ＭＳ Ｐゴシック" charset="0"/>
                <a:cs typeface="ＭＳ Ｐゴシック" charset="0"/>
              </a:rPr>
              <a:t>CeC</a:t>
            </a:r>
            <a:r>
              <a:rPr lang="en-US" sz="1600" dirty="0" smtClean="0">
                <a:latin typeface="Arial" charset="0"/>
                <a:ea typeface="ＭＳ Ｐゴシック" charset="0"/>
                <a:cs typeface="ＭＳ Ｐゴシック" charset="0"/>
              </a:rPr>
              <a:t> </a:t>
            </a:r>
            <a:r>
              <a:rPr lang="en-US" sz="1600" dirty="0" err="1" smtClean="0">
                <a:latin typeface="Arial" charset="0"/>
                <a:ea typeface="ＭＳ Ｐゴシック" charset="0"/>
                <a:cs typeface="ＭＳ Ｐゴシック" charset="0"/>
              </a:rPr>
              <a:t>PoP</a:t>
            </a:r>
            <a:r>
              <a:rPr lang="en-US" sz="1600" dirty="0" smtClean="0">
                <a:latin typeface="Arial" charset="0"/>
                <a:ea typeface="ＭＳ Ｐゴシック" charset="0"/>
                <a:cs typeface="ＭＳ Ｐゴシック" charset="0"/>
              </a:rPr>
              <a:t>) experiment at BNL. The experiment is  scheduled for installation in RHIC in 2013.</a:t>
            </a: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11</a:t>
            </a:fld>
            <a:endParaRPr lang="en-US" dirty="0"/>
          </a:p>
        </p:txBody>
      </p:sp>
      <p:pic>
        <p:nvPicPr>
          <p:cNvPr id="12" name="Picture 11"/>
          <p:cNvPicPr>
            <a:picLocks noChangeAspect="1"/>
          </p:cNvPicPr>
          <p:nvPr/>
        </p:nvPicPr>
        <p:blipFill>
          <a:blip r:embed="rId2"/>
          <a:stretch>
            <a:fillRect/>
          </a:stretch>
        </p:blipFill>
        <p:spPr>
          <a:xfrm>
            <a:off x="381000" y="3657600"/>
            <a:ext cx="3407198" cy="2318698"/>
          </a:xfrm>
          <a:prstGeom prst="rect">
            <a:avLst/>
          </a:prstGeom>
        </p:spPr>
      </p:pic>
      <p:pic>
        <p:nvPicPr>
          <p:cNvPr id="13" name="Picture 12"/>
          <p:cNvPicPr>
            <a:picLocks noChangeAspect="1"/>
          </p:cNvPicPr>
          <p:nvPr/>
        </p:nvPicPr>
        <p:blipFill>
          <a:blip r:embed="rId3"/>
          <a:stretch>
            <a:fillRect/>
          </a:stretch>
        </p:blipFill>
        <p:spPr>
          <a:xfrm>
            <a:off x="228600" y="990600"/>
            <a:ext cx="3818021" cy="2438400"/>
          </a:xfrm>
          <a:prstGeom prst="rect">
            <a:avLst/>
          </a:prstGeom>
        </p:spPr>
      </p:pic>
    </p:spTree>
    <p:extLst>
      <p:ext uri="{BB962C8B-B14F-4D97-AF65-F5344CB8AC3E}">
        <p14:creationId xmlns:p14="http://schemas.microsoft.com/office/powerpoint/2010/main" val="37307206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228600"/>
            <a:ext cx="8382000" cy="762000"/>
          </a:xfrm>
        </p:spPr>
        <p:txBody>
          <a:bodyPr/>
          <a:lstStyle/>
          <a:p>
            <a:r>
              <a:rPr lang="en-US" sz="3200" dirty="0">
                <a:latin typeface="Arial" charset="0"/>
                <a:ea typeface="ＭＳ Ｐゴシック" charset="0"/>
                <a:cs typeface="ＭＳ Ｐゴシック" charset="0"/>
              </a:rPr>
              <a:t>SRF gun upgrades/modifications	</a:t>
            </a: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12</a:t>
            </a:fld>
            <a:endParaRPr lang="en-US" dirty="0"/>
          </a:p>
        </p:txBody>
      </p:sp>
      <p:pic>
        <p:nvPicPr>
          <p:cNvPr id="5" name="Picture 4" descr="fig54_3.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6200" y="890363"/>
            <a:ext cx="8844707" cy="5205637"/>
          </a:xfrm>
          <a:prstGeom prst="rect">
            <a:avLst/>
          </a:prstGeom>
        </p:spPr>
      </p:pic>
      <p:sp>
        <p:nvSpPr>
          <p:cNvPr id="13" name="Rectangle 3"/>
          <p:cNvSpPr txBox="1">
            <a:spLocks noChangeArrowheads="1"/>
          </p:cNvSpPr>
          <p:nvPr/>
        </p:nvSpPr>
        <p:spPr bwMode="auto">
          <a:xfrm>
            <a:off x="4038600" y="914400"/>
            <a:ext cx="51054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a:buFont typeface="Wingdings" charset="2"/>
              <a:buChar char="§"/>
            </a:pPr>
            <a:r>
              <a:rPr lang="en-US" sz="1400" dirty="0" smtClean="0">
                <a:latin typeface="Arial" charset="0"/>
                <a:ea typeface="ＭＳ Ｐゴシック" charset="0"/>
                <a:cs typeface="ＭＳ Ｐゴシック" charset="0"/>
              </a:rPr>
              <a:t>Replacing the low carbon steel vacuum vessel with the stainless steel one. </a:t>
            </a:r>
          </a:p>
          <a:p>
            <a:pPr>
              <a:buFont typeface="Wingdings" charset="2"/>
              <a:buChar char="§"/>
            </a:pPr>
            <a:r>
              <a:rPr lang="en-US" sz="1400" dirty="0" smtClean="0">
                <a:latin typeface="Arial" charset="0"/>
                <a:ea typeface="ＭＳ Ｐゴシック" charset="0"/>
                <a:cs typeface="ＭＳ Ｐゴシック" charset="0"/>
              </a:rPr>
              <a:t>Modify cryogenic connections for compatibility with BNL cryogenics.</a:t>
            </a:r>
          </a:p>
          <a:p>
            <a:pPr>
              <a:buFont typeface="Wingdings" charset="2"/>
              <a:buChar char="§"/>
            </a:pPr>
            <a:r>
              <a:rPr lang="en-US" sz="1400" dirty="0" smtClean="0">
                <a:latin typeface="Arial" charset="0"/>
                <a:ea typeface="ＭＳ Ｐゴシック" charset="0"/>
                <a:cs typeface="ＭＳ Ｐゴシック" charset="0"/>
              </a:rPr>
              <a:t>Frequency pre-tuning mechanism inside the cryostat.</a:t>
            </a:r>
          </a:p>
          <a:p>
            <a:pPr>
              <a:buFont typeface="Wingdings" charset="2"/>
              <a:buChar char="§"/>
            </a:pPr>
            <a:r>
              <a:rPr lang="en-US" sz="1400" dirty="0" smtClean="0">
                <a:latin typeface="Arial" charset="0"/>
                <a:ea typeface="ＭＳ Ｐゴシック" charset="0"/>
                <a:cs typeface="ＭＳ Ｐゴシック" charset="0"/>
              </a:rPr>
              <a:t>Re-design cavity support.</a:t>
            </a:r>
          </a:p>
          <a:p>
            <a:pPr marL="2630488">
              <a:buFont typeface="Wingdings" charset="2"/>
              <a:buChar char="§"/>
            </a:pPr>
            <a:r>
              <a:rPr lang="en-US" sz="1400" dirty="0">
                <a:latin typeface="Arial" charset="0"/>
                <a:ea typeface="ＭＳ Ｐゴシック" charset="0"/>
                <a:cs typeface="ＭＳ Ｐゴシック" charset="0"/>
              </a:rPr>
              <a:t>L</a:t>
            </a:r>
            <a:r>
              <a:rPr lang="en-US" sz="1400" dirty="0" smtClean="0">
                <a:latin typeface="Arial" charset="0"/>
                <a:ea typeface="ＭＳ Ｐゴシック" charset="0"/>
                <a:cs typeface="ＭＳ Ｐゴシック" charset="0"/>
              </a:rPr>
              <a:t>ow RF loss, low heat load cathode stalk.</a:t>
            </a:r>
          </a:p>
          <a:p>
            <a:pPr marL="2630488">
              <a:buFont typeface="Wingdings" charset="2"/>
              <a:buChar char="§"/>
            </a:pPr>
            <a:r>
              <a:rPr lang="en-US" sz="1400" dirty="0">
                <a:latin typeface="Arial" charset="0"/>
                <a:ea typeface="ＭＳ Ｐゴシック" charset="0"/>
                <a:cs typeface="ＭＳ Ｐゴシック" charset="0"/>
              </a:rPr>
              <a:t>L</a:t>
            </a:r>
            <a:r>
              <a:rPr lang="en-US" sz="1400" dirty="0" smtClean="0">
                <a:latin typeface="Arial" charset="0"/>
                <a:ea typeface="ＭＳ Ｐゴシック" charset="0"/>
                <a:cs typeface="ＭＳ Ｐゴシック" charset="0"/>
              </a:rPr>
              <a:t>oad lock system for multi-alkali photocathodes.</a:t>
            </a:r>
          </a:p>
          <a:p>
            <a:pPr marL="2630488">
              <a:buFont typeface="Wingdings" charset="2"/>
              <a:buChar char="§"/>
            </a:pPr>
            <a:r>
              <a:rPr lang="en-US" sz="1400" dirty="0">
                <a:latin typeface="Arial" charset="0"/>
                <a:ea typeface="ＭＳ Ｐゴシック" charset="0"/>
                <a:cs typeface="ＭＳ Ｐゴシック" charset="0"/>
              </a:rPr>
              <a:t>C</a:t>
            </a:r>
            <a:r>
              <a:rPr lang="en-US" sz="1400" dirty="0" smtClean="0">
                <a:latin typeface="Arial" charset="0"/>
                <a:ea typeface="ＭＳ Ｐゴシック" charset="0"/>
                <a:cs typeface="ＭＳ Ｐゴシック" charset="0"/>
              </a:rPr>
              <a:t>ombine function FPC/tuner assembly.</a:t>
            </a:r>
          </a:p>
          <a:p>
            <a:pPr marL="2630488">
              <a:buFont typeface="Wingdings" charset="2"/>
              <a:buChar char="§"/>
            </a:pPr>
            <a:r>
              <a:rPr lang="en-US" sz="1400" dirty="0" smtClean="0">
                <a:latin typeface="Arial" charset="0"/>
                <a:ea typeface="ＭＳ Ｐゴシック" charset="0"/>
                <a:cs typeface="ＭＳ Ｐゴシック" charset="0"/>
              </a:rPr>
              <a:t>Copper plate stainless steel bellows and beam pipes to reduce RF losses.</a:t>
            </a:r>
          </a:p>
        </p:txBody>
      </p:sp>
    </p:spTree>
    <p:extLst>
      <p:ext uri="{BB962C8B-B14F-4D97-AF65-F5344CB8AC3E}">
        <p14:creationId xmlns:p14="http://schemas.microsoft.com/office/powerpoint/2010/main" val="24657676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152400"/>
            <a:ext cx="8382000" cy="762000"/>
          </a:xfrm>
        </p:spPr>
        <p:txBody>
          <a:bodyPr/>
          <a:lstStyle/>
          <a:p>
            <a:r>
              <a:rPr lang="en-US" sz="3200" dirty="0" smtClean="0">
                <a:latin typeface="Arial" charset="0"/>
                <a:ea typeface="ＭＳ Ｐゴシック" charset="0"/>
                <a:cs typeface="ＭＳ Ｐゴシック" charset="0"/>
              </a:rPr>
              <a:t>QWR gun upgrade status</a:t>
            </a:r>
            <a:r>
              <a:rPr lang="en-US" sz="3200" dirty="0">
                <a:latin typeface="Arial" charset="0"/>
                <a:ea typeface="ＭＳ Ｐゴシック" charset="0"/>
                <a:cs typeface="ＭＳ Ｐゴシック" charset="0"/>
              </a:rPr>
              <a:t>	</a:t>
            </a:r>
          </a:p>
        </p:txBody>
      </p:sp>
      <p:sp>
        <p:nvSpPr>
          <p:cNvPr id="22531" name="Rectangle 3"/>
          <p:cNvSpPr>
            <a:spLocks noGrp="1" noChangeArrowheads="1"/>
          </p:cNvSpPr>
          <p:nvPr>
            <p:ph type="body" idx="1"/>
          </p:nvPr>
        </p:nvSpPr>
        <p:spPr>
          <a:xfrm>
            <a:off x="304800" y="838200"/>
            <a:ext cx="8763000" cy="2667000"/>
          </a:xfrm>
        </p:spPr>
        <p:txBody>
          <a:bodyPr/>
          <a:lstStyle/>
          <a:p>
            <a:r>
              <a:rPr lang="en-US" sz="1400" dirty="0" smtClean="0">
                <a:latin typeface="Arial" charset="0"/>
                <a:ea typeface="ＭＳ Ｐゴシック" charset="0"/>
                <a:cs typeface="ＭＳ Ｐゴシック" charset="0"/>
              </a:rPr>
              <a:t>The cathode stalk and load lock system are designed and fabricated.</a:t>
            </a:r>
          </a:p>
          <a:p>
            <a:r>
              <a:rPr lang="en-US" sz="1400" dirty="0" smtClean="0">
                <a:latin typeface="Arial" charset="0"/>
                <a:ea typeface="ＭＳ Ｐゴシック" charset="0"/>
                <a:cs typeface="ＭＳ Ｐゴシック" charset="0"/>
              </a:rPr>
              <a:t>The new FPC/fine tuner assembly is designed at BNL and are ordered from </a:t>
            </a:r>
            <a:r>
              <a:rPr lang="en-US" sz="1400" dirty="0" err="1" smtClean="0">
                <a:latin typeface="Arial" charset="0"/>
                <a:ea typeface="ＭＳ Ｐゴシック" charset="0"/>
                <a:cs typeface="ＭＳ Ｐゴシック" charset="0"/>
              </a:rPr>
              <a:t>Niowave</a:t>
            </a:r>
            <a:r>
              <a:rPr lang="en-US" sz="1400" dirty="0" smtClean="0">
                <a:latin typeface="Arial" charset="0"/>
                <a:ea typeface="ＭＳ Ｐゴシック" charset="0"/>
                <a:cs typeface="ＭＳ Ｐゴシック" charset="0"/>
              </a:rPr>
              <a:t>. </a:t>
            </a:r>
          </a:p>
          <a:p>
            <a:r>
              <a:rPr lang="en-US" sz="1400" dirty="0" smtClean="0">
                <a:latin typeface="Arial" charset="0"/>
                <a:ea typeface="ＭＳ Ｐゴシック" charset="0"/>
                <a:cs typeface="ＭＳ Ｐゴシック" charset="0"/>
              </a:rPr>
              <a:t>The modification of the SRF gun cryostat is complete, the </a:t>
            </a:r>
            <a:r>
              <a:rPr lang="en-US" sz="1400" dirty="0" err="1" smtClean="0">
                <a:latin typeface="Arial" charset="0"/>
                <a:ea typeface="ＭＳ Ｐゴシック" charset="0"/>
                <a:cs typeface="ＭＳ Ｐゴシック" charset="0"/>
              </a:rPr>
              <a:t>cryo</a:t>
            </a:r>
            <a:r>
              <a:rPr lang="en-US" sz="1400" dirty="0" smtClean="0">
                <a:latin typeface="Arial" charset="0"/>
                <a:ea typeface="ＭＳ Ｐゴシック" charset="0"/>
                <a:cs typeface="ＭＳ Ｐゴシック" charset="0"/>
              </a:rPr>
              <a:t> tower fabrication is in progress at </a:t>
            </a:r>
            <a:r>
              <a:rPr lang="en-US" sz="1400" dirty="0" err="1" smtClean="0">
                <a:latin typeface="Arial" charset="0"/>
                <a:ea typeface="ＭＳ Ｐゴシック" charset="0"/>
                <a:cs typeface="ＭＳ Ｐゴシック" charset="0"/>
              </a:rPr>
              <a:t>Niowave</a:t>
            </a:r>
            <a:r>
              <a:rPr lang="en-US" sz="1400" dirty="0" smtClean="0">
                <a:latin typeface="Arial" charset="0"/>
                <a:ea typeface="ＭＳ Ｐゴシック" charset="0"/>
                <a:cs typeface="ＭＳ Ｐゴシック" charset="0"/>
              </a:rPr>
              <a:t>.</a:t>
            </a:r>
          </a:p>
          <a:p>
            <a:r>
              <a:rPr lang="en-US" sz="1400" dirty="0" smtClean="0">
                <a:latin typeface="Arial" charset="0"/>
                <a:ea typeface="ＭＳ Ｐゴシック" charset="0"/>
                <a:cs typeface="ＭＳ Ｐゴシック" charset="0"/>
              </a:rPr>
              <a:t>We plan to perform two tests at </a:t>
            </a:r>
            <a:r>
              <a:rPr lang="en-US" sz="1400" dirty="0" err="1" smtClean="0">
                <a:latin typeface="Arial" charset="0"/>
                <a:ea typeface="ＭＳ Ｐゴシック" charset="0"/>
                <a:cs typeface="ＭＳ Ｐゴシック" charset="0"/>
              </a:rPr>
              <a:t>Niowave</a:t>
            </a:r>
            <a:r>
              <a:rPr lang="en-US" sz="1400" dirty="0" smtClean="0">
                <a:latin typeface="Arial" charset="0"/>
                <a:ea typeface="ＭＳ Ｐゴシック" charset="0"/>
                <a:cs typeface="ＭＳ Ｐゴシック" charset="0"/>
              </a:rPr>
              <a:t> before shipping the gun to BNL.</a:t>
            </a:r>
          </a:p>
          <a:p>
            <a:r>
              <a:rPr lang="en-US" sz="1400" dirty="0" smtClean="0">
                <a:latin typeface="Arial" charset="0"/>
                <a:ea typeface="ＭＳ Ｐゴシック" charset="0"/>
                <a:cs typeface="ＭＳ Ｐゴシック" charset="0"/>
              </a:rPr>
              <a:t>The first test, a cryomodule acceptance test (no cathode and FPC/tuner), is scheduled for December of 2012 at </a:t>
            </a:r>
            <a:r>
              <a:rPr lang="en-US" sz="1400" dirty="0" err="1" smtClean="0">
                <a:latin typeface="Arial" charset="0"/>
                <a:ea typeface="ＭＳ Ｐゴシック" charset="0"/>
                <a:cs typeface="ＭＳ Ｐゴシック" charset="0"/>
              </a:rPr>
              <a:t>Niowave</a:t>
            </a:r>
            <a:r>
              <a:rPr lang="en-US" sz="1400" dirty="0" smtClean="0">
                <a:latin typeface="Arial" charset="0"/>
                <a:ea typeface="ＭＳ Ｐゴシック" charset="0"/>
                <a:cs typeface="ＭＳ Ｐゴシック" charset="0"/>
              </a:rPr>
              <a:t>.</a:t>
            </a:r>
          </a:p>
          <a:p>
            <a:r>
              <a:rPr lang="en-US" sz="1400" dirty="0" smtClean="0">
                <a:latin typeface="Arial" charset="0"/>
                <a:ea typeface="ＭＳ Ｐゴシック" charset="0"/>
                <a:cs typeface="ＭＳ Ｐゴシック" charset="0"/>
              </a:rPr>
              <a:t>The second test is scheduled for January/February of 2013. During this test we would like to generate a beam with multi-alkali and diamond-amplified photocathodes.</a:t>
            </a:r>
            <a:endParaRPr lang="en-US" sz="14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13</a:t>
            </a:fld>
            <a:endParaRPr lang="en-US" dirty="0"/>
          </a:p>
        </p:txBody>
      </p:sp>
      <p:pic>
        <p:nvPicPr>
          <p:cNvPr id="6" name="Picture 5" descr="COUPLER GEOMETRY.PDF"/>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62400" y="3124200"/>
            <a:ext cx="5181600" cy="3352800"/>
          </a:xfrm>
          <a:prstGeom prst="rect">
            <a:avLst/>
          </a:prstGeom>
          <a:ln>
            <a:noFill/>
          </a:ln>
        </p:spPr>
      </p:pic>
      <p:pic>
        <p:nvPicPr>
          <p:cNvPr id="5" name="Picture 4" descr="IMG_1137.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200" y="3124200"/>
            <a:ext cx="4114800" cy="3086100"/>
          </a:xfrm>
          <a:prstGeom prst="rect">
            <a:avLst/>
          </a:prstGeom>
        </p:spPr>
      </p:pic>
    </p:spTree>
    <p:extLst>
      <p:ext uri="{BB962C8B-B14F-4D97-AF65-F5344CB8AC3E}">
        <p14:creationId xmlns:p14="http://schemas.microsoft.com/office/powerpoint/2010/main" val="42430449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152400"/>
            <a:ext cx="8382000" cy="990600"/>
          </a:xfrm>
        </p:spPr>
        <p:txBody>
          <a:bodyPr/>
          <a:lstStyle/>
          <a:p>
            <a:pPr algn="ctr">
              <a:lnSpc>
                <a:spcPct val="100000"/>
              </a:lnSpc>
            </a:pPr>
            <a:r>
              <a:rPr lang="en-US" sz="3200" dirty="0">
                <a:latin typeface="Arial" charset="0"/>
                <a:ea typeface="ＭＳ Ｐゴシック" charset="0"/>
                <a:cs typeface="ＭＳ Ｐゴシック" charset="0"/>
              </a:rPr>
              <a:t>Improving performance of RHIC: </a:t>
            </a:r>
            <a:r>
              <a:rPr lang="en-US" sz="3200" dirty="0" smtClean="0">
                <a:latin typeface="Arial" charset="0"/>
                <a:ea typeface="ＭＳ Ｐゴシック" charset="0"/>
                <a:cs typeface="ＭＳ Ｐゴシック" charset="0"/>
              </a:rPr>
              <a:t/>
            </a:r>
            <a:br>
              <a:rPr lang="en-US" sz="3200" dirty="0" smtClean="0">
                <a:latin typeface="Arial" charset="0"/>
                <a:ea typeface="ＭＳ Ｐゴシック" charset="0"/>
                <a:cs typeface="ＭＳ Ｐゴシック" charset="0"/>
              </a:rPr>
            </a:br>
            <a:r>
              <a:rPr lang="en-US" sz="3200" dirty="0" smtClean="0">
                <a:latin typeface="Arial" charset="0"/>
                <a:ea typeface="ＭＳ Ｐゴシック" charset="0"/>
                <a:cs typeface="ＭＳ Ｐゴシック" charset="0"/>
              </a:rPr>
              <a:t>56 </a:t>
            </a:r>
            <a:r>
              <a:rPr lang="en-US" sz="3200" dirty="0">
                <a:latin typeface="Arial" charset="0"/>
                <a:ea typeface="ＭＳ Ｐゴシック" charset="0"/>
                <a:cs typeface="ＭＳ Ｐゴシック" charset="0"/>
              </a:rPr>
              <a:t>MHz </a:t>
            </a:r>
            <a:r>
              <a:rPr lang="en-US" sz="3200" dirty="0" smtClean="0">
                <a:latin typeface="Arial" charset="0"/>
                <a:ea typeface="ＭＳ Ｐゴシック" charset="0"/>
                <a:cs typeface="ＭＳ Ｐゴシック" charset="0"/>
              </a:rPr>
              <a:t>QWR </a:t>
            </a:r>
            <a:r>
              <a:rPr lang="en-US" sz="3200" dirty="0">
                <a:latin typeface="Arial" charset="0"/>
                <a:ea typeface="ＭＳ Ｐゴシック" charset="0"/>
                <a:cs typeface="ＭＳ Ｐゴシック" charset="0"/>
              </a:rPr>
              <a:t>	</a:t>
            </a:r>
          </a:p>
        </p:txBody>
      </p:sp>
      <p:sp>
        <p:nvSpPr>
          <p:cNvPr id="22531" name="Rectangle 3"/>
          <p:cNvSpPr>
            <a:spLocks noGrp="1" noChangeArrowheads="1"/>
          </p:cNvSpPr>
          <p:nvPr>
            <p:ph type="body" idx="1"/>
          </p:nvPr>
        </p:nvSpPr>
        <p:spPr>
          <a:xfrm>
            <a:off x="304800" y="1371600"/>
            <a:ext cx="8822101" cy="4572000"/>
          </a:xfrm>
        </p:spPr>
        <p:txBody>
          <a:bodyPr/>
          <a:lstStyle/>
          <a:p>
            <a:pPr marL="4056063" indent="-171450"/>
            <a:r>
              <a:rPr lang="en-US" sz="1400" dirty="0">
                <a:latin typeface="Arial" charset="0"/>
                <a:ea typeface="ＭＳ Ｐゴシック" charset="0"/>
                <a:cs typeface="ＭＳ Ｐゴシック" charset="0"/>
              </a:rPr>
              <a:t>The purpose of this QWR is to provide a larger RF bucket (5 times larger than that of 197 MHz cavities) for particles, which should result in higher luminosity of RHIC by: direct adiabatic capture from 28 MHz system, better preservation of longitudinal </a:t>
            </a:r>
            <a:r>
              <a:rPr lang="en-US" sz="1400" dirty="0" err="1">
                <a:latin typeface="Arial" charset="0"/>
                <a:ea typeface="ＭＳ Ｐゴシック" charset="0"/>
                <a:cs typeface="ＭＳ Ｐゴシック" charset="0"/>
              </a:rPr>
              <a:t>emittance</a:t>
            </a:r>
            <a:r>
              <a:rPr lang="en-US" sz="1400" dirty="0">
                <a:latin typeface="Arial" charset="0"/>
                <a:ea typeface="ＭＳ Ｐゴシック" charset="0"/>
                <a:cs typeface="ＭＳ Ｐゴシック" charset="0"/>
              </a:rPr>
              <a:t>, elimination beam spillage in satellite buckets.</a:t>
            </a:r>
          </a:p>
          <a:p>
            <a:pPr marL="4056063" indent="-171450"/>
            <a:r>
              <a:rPr lang="en-US" sz="1400" dirty="0">
                <a:latin typeface="Arial" charset="0"/>
                <a:ea typeface="ＭＳ Ｐゴシック" charset="0"/>
                <a:cs typeface="ＭＳ Ｐゴシック" charset="0"/>
              </a:rPr>
              <a:t>This is a “storage” </a:t>
            </a:r>
            <a:r>
              <a:rPr lang="en-US" sz="1400" dirty="0" smtClean="0">
                <a:latin typeface="Arial" charset="0"/>
                <a:ea typeface="ＭＳ Ｐゴシック" charset="0"/>
                <a:cs typeface="ＭＳ Ｐゴシック" charset="0"/>
              </a:rPr>
              <a:t>cavity: it </a:t>
            </a:r>
            <a:r>
              <a:rPr lang="en-US" sz="1400" dirty="0">
                <a:latin typeface="Arial" charset="0"/>
                <a:ea typeface="ＭＳ Ｐゴシック" charset="0"/>
                <a:cs typeface="ＭＳ Ｐゴシック" charset="0"/>
              </a:rPr>
              <a:t>does not have large tuning range to follow the large frequency change during acceleration from injection energy to energy of experiment and is turned on only after that for re-bucketing. One 56 MHz cavity will serve both RHIC rings. It will be the first superconducting RF system in RHIC</a:t>
            </a:r>
            <a:r>
              <a:rPr lang="en-US" sz="1400" dirty="0" smtClean="0">
                <a:latin typeface="Arial" charset="0"/>
                <a:ea typeface="ＭＳ Ｐゴシック" charset="0"/>
                <a:cs typeface="ＭＳ Ｐゴシック" charset="0"/>
              </a:rPr>
              <a:t>.</a:t>
            </a:r>
          </a:p>
          <a:p>
            <a:pPr marL="171450" indent="-171450"/>
            <a:r>
              <a:rPr lang="en-US" sz="1400" dirty="0" smtClean="0">
                <a:latin typeface="Arial" charset="0"/>
                <a:ea typeface="ＭＳ Ｐゴシック" charset="0"/>
                <a:cs typeface="ＭＳ Ｐゴシック" charset="0"/>
              </a:rPr>
              <a:t>It is </a:t>
            </a:r>
            <a:r>
              <a:rPr lang="en-US" sz="1400" dirty="0">
                <a:latin typeface="Arial" charset="0"/>
                <a:ea typeface="ＭＳ Ｐゴシック" charset="0"/>
                <a:cs typeface="ＭＳ Ｐゴシック" charset="0"/>
              </a:rPr>
              <a:t>tuned to 720th harmonic of the RHIC revolution </a:t>
            </a:r>
            <a:r>
              <a:rPr lang="en-US" sz="1400" dirty="0" smtClean="0">
                <a:latin typeface="Arial" charset="0"/>
                <a:ea typeface="ＭＳ Ｐゴシック" charset="0"/>
                <a:cs typeface="ＭＳ Ｐゴシック" charset="0"/>
              </a:rPr>
              <a:t>frequency. It </a:t>
            </a:r>
            <a:r>
              <a:rPr lang="en-US" sz="1400" dirty="0">
                <a:latin typeface="Arial" charset="0"/>
                <a:ea typeface="ＭＳ Ｐゴシック" charset="0"/>
                <a:cs typeface="ＭＳ Ｐゴシック" charset="0"/>
              </a:rPr>
              <a:t>is a beam driven </a:t>
            </a:r>
            <a:r>
              <a:rPr lang="en-US" sz="1400" dirty="0" smtClean="0">
                <a:latin typeface="Arial" charset="0"/>
                <a:ea typeface="ＭＳ Ｐゴシック" charset="0"/>
                <a:cs typeface="ＭＳ Ｐゴシック" charset="0"/>
              </a:rPr>
              <a:t>cavity. However</a:t>
            </a:r>
            <a:r>
              <a:rPr lang="en-US" sz="1400" dirty="0">
                <a:latin typeface="Arial" charset="0"/>
                <a:ea typeface="ＭＳ Ｐゴシック" charset="0"/>
                <a:cs typeface="ＭＳ Ｐゴシック" charset="0"/>
              </a:rPr>
              <a:t>, there will be a 1 kW RF amplifier. The amplifier will serve to: </a:t>
            </a:r>
            <a:r>
              <a:rPr lang="en-US" sz="1400" dirty="0" smtClean="0">
                <a:latin typeface="Arial" charset="0"/>
                <a:ea typeface="ＭＳ Ｐゴシック" charset="0"/>
                <a:cs typeface="ＭＳ Ｐゴシック" charset="0"/>
              </a:rPr>
              <a:t>achieve </a:t>
            </a:r>
            <a:r>
              <a:rPr lang="en-US" sz="1400" dirty="0">
                <a:latin typeface="Arial" charset="0"/>
                <a:ea typeface="ＭＳ Ｐゴシック" charset="0"/>
                <a:cs typeface="ＭＳ Ｐゴシック" charset="0"/>
              </a:rPr>
              <a:t>required amplitude and phase </a:t>
            </a:r>
            <a:r>
              <a:rPr lang="en-US" sz="1400" dirty="0" smtClean="0">
                <a:latin typeface="Arial" charset="0"/>
                <a:ea typeface="ＭＳ Ｐゴシック" charset="0"/>
                <a:cs typeface="ＭＳ Ｐゴシック" charset="0"/>
              </a:rPr>
              <a:t>stability</a:t>
            </a:r>
            <a:r>
              <a:rPr lang="en-US" sz="1400" dirty="0">
                <a:latin typeface="Arial" charset="0"/>
                <a:ea typeface="ＭＳ Ｐゴシック" charset="0"/>
                <a:cs typeface="ＭＳ Ｐゴシック" charset="0"/>
              </a:rPr>
              <a:t> </a:t>
            </a:r>
            <a:r>
              <a:rPr lang="en-US" sz="1400" dirty="0" smtClean="0">
                <a:latin typeface="Arial" charset="0"/>
                <a:ea typeface="ＭＳ Ｐゴシック" charset="0"/>
                <a:cs typeface="ＭＳ Ｐゴシック" charset="0"/>
              </a:rPr>
              <a:t>and provide </a:t>
            </a:r>
            <a:r>
              <a:rPr lang="en-US" sz="1400" dirty="0">
                <a:latin typeface="Arial" charset="0"/>
                <a:ea typeface="ＭＳ Ｐゴシック" charset="0"/>
                <a:cs typeface="ＭＳ Ｐゴシック" charset="0"/>
              </a:rPr>
              <a:t>conditioning capability.</a:t>
            </a:r>
          </a:p>
          <a:p>
            <a:pPr marL="171450" indent="-171450"/>
            <a:r>
              <a:rPr lang="en-US" sz="1400" dirty="0">
                <a:latin typeface="Arial" charset="0"/>
                <a:ea typeface="ＭＳ Ｐゴシック" charset="0"/>
                <a:cs typeface="ＭＳ Ｐゴシック" charset="0"/>
              </a:rPr>
              <a:t>The cavity fundamental mode will be detuned and strongly damped during injection and acceleration.</a:t>
            </a:r>
          </a:p>
          <a:p>
            <a:pPr marL="171450" indent="-171450"/>
            <a:r>
              <a:rPr lang="en-US" sz="1400" dirty="0">
                <a:latin typeface="Arial" charset="0"/>
                <a:ea typeface="ＭＳ Ｐゴシック" charset="0"/>
                <a:cs typeface="ＭＳ Ｐゴシック" charset="0"/>
              </a:rPr>
              <a:t>At the energy of experiment, first the fundamental damper will be withdrawn and then the cavity frequency will be tuned (approaching from below the beam harmonic) to achieve operating voltage of 2.0 MV.</a:t>
            </a:r>
          </a:p>
          <a:p>
            <a:pPr marL="171450" indent="-171450"/>
            <a:r>
              <a:rPr lang="en-US" sz="1400" dirty="0">
                <a:latin typeface="Arial" charset="0"/>
                <a:ea typeface="ＭＳ Ｐゴシック" charset="0"/>
                <a:cs typeface="ＭＳ Ｐゴシック" charset="0"/>
              </a:rPr>
              <a:t>A </a:t>
            </a:r>
            <a:r>
              <a:rPr lang="en-US" sz="1400" dirty="0" err="1">
                <a:latin typeface="Arial" charset="0"/>
                <a:ea typeface="ＭＳ Ｐゴシック" charset="0"/>
                <a:cs typeface="ＭＳ Ｐゴシック" charset="0"/>
              </a:rPr>
              <a:t>piezo</a:t>
            </a:r>
            <a:r>
              <a:rPr lang="en-US" sz="1400" dirty="0">
                <a:latin typeface="Arial" charset="0"/>
                <a:ea typeface="ＭＳ Ｐゴシック" charset="0"/>
                <a:cs typeface="ＭＳ Ｐゴシック" charset="0"/>
              </a:rPr>
              <a:t> tuner will be employed to compensate any fast frequency changes</a:t>
            </a:r>
            <a:r>
              <a:rPr lang="en-US" sz="1400" dirty="0" smtClean="0">
                <a:latin typeface="Arial" charset="0"/>
                <a:ea typeface="ＭＳ Ｐゴシック" charset="0"/>
                <a:cs typeface="ＭＳ Ｐゴシック" charset="0"/>
              </a:rPr>
              <a:t>.</a:t>
            </a:r>
            <a:endParaRPr lang="en-US" sz="14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14</a:t>
            </a:fld>
            <a:endParaRPr lang="en-US" dirty="0"/>
          </a:p>
        </p:txBody>
      </p:sp>
      <p:pic>
        <p:nvPicPr>
          <p:cNvPr id="12" name="Picture 11"/>
          <p:cNvPicPr>
            <a:picLocks noChangeAspect="1"/>
          </p:cNvPicPr>
          <p:nvPr/>
        </p:nvPicPr>
        <p:blipFill>
          <a:blip r:embed="rId2"/>
          <a:stretch>
            <a:fillRect/>
          </a:stretch>
        </p:blipFill>
        <p:spPr>
          <a:xfrm>
            <a:off x="223520" y="1219200"/>
            <a:ext cx="3967480" cy="2712720"/>
          </a:xfrm>
          <a:prstGeom prst="rect">
            <a:avLst/>
          </a:prstGeom>
        </p:spPr>
      </p:pic>
    </p:spTree>
    <p:extLst>
      <p:ext uri="{BB962C8B-B14F-4D97-AF65-F5344CB8AC3E}">
        <p14:creationId xmlns:p14="http://schemas.microsoft.com/office/powerpoint/2010/main" val="192736198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152400"/>
            <a:ext cx="8382000" cy="609600"/>
          </a:xfrm>
        </p:spPr>
        <p:txBody>
          <a:bodyPr/>
          <a:lstStyle/>
          <a:p>
            <a:pPr algn="ctr">
              <a:lnSpc>
                <a:spcPct val="100000"/>
              </a:lnSpc>
            </a:pPr>
            <a:r>
              <a:rPr lang="en-US" sz="3200" dirty="0" smtClean="0">
                <a:latin typeface="Arial" charset="0"/>
                <a:ea typeface="ＭＳ Ｐゴシック" charset="0"/>
                <a:cs typeface="ＭＳ Ｐゴシック" charset="0"/>
              </a:rPr>
              <a:t>Main features of the 56 </a:t>
            </a:r>
            <a:r>
              <a:rPr lang="en-US" sz="3200" dirty="0">
                <a:latin typeface="Arial" charset="0"/>
                <a:ea typeface="ＭＳ Ｐゴシック" charset="0"/>
                <a:cs typeface="ＭＳ Ｐゴシック" charset="0"/>
              </a:rPr>
              <a:t>MHz </a:t>
            </a:r>
            <a:r>
              <a:rPr lang="en-US" sz="3200" dirty="0" smtClean="0">
                <a:latin typeface="Arial" charset="0"/>
                <a:ea typeface="ＭＳ Ｐゴシック" charset="0"/>
                <a:cs typeface="ＭＳ Ｐゴシック" charset="0"/>
              </a:rPr>
              <a:t>cavity </a:t>
            </a:r>
            <a:r>
              <a:rPr lang="en-US" sz="3200" dirty="0">
                <a:latin typeface="Arial" charset="0"/>
                <a:ea typeface="ＭＳ Ｐゴシック" charset="0"/>
                <a:cs typeface="ＭＳ Ｐゴシック" charset="0"/>
              </a:rPr>
              <a:t>	</a:t>
            </a: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15</a:t>
            </a:fld>
            <a:endParaRPr lang="en-US" dirty="0"/>
          </a:p>
        </p:txBody>
      </p:sp>
      <p:sp>
        <p:nvSpPr>
          <p:cNvPr id="9" name="Rectangle 3"/>
          <p:cNvSpPr txBox="1">
            <a:spLocks noChangeArrowheads="1"/>
          </p:cNvSpPr>
          <p:nvPr/>
        </p:nvSpPr>
        <p:spPr bwMode="auto">
          <a:xfrm>
            <a:off x="6629400" y="838200"/>
            <a:ext cx="2514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169863" indent="-169863"/>
            <a:r>
              <a:rPr lang="en-US" sz="1200" dirty="0" smtClean="0">
                <a:latin typeface="Arial" charset="0"/>
                <a:ea typeface="ＭＳ Ｐゴシック" charset="0"/>
                <a:cs typeface="ＭＳ Ｐゴシック" charset="0"/>
              </a:rPr>
              <a:t>The cavity is rigid: its first mechanical mode frequency is 98.5 Hz; sensitivity to the helium bath pressure is 0.282 Hz/mbar; Lorentz force detuning is -37 Hz/(MV)</a:t>
            </a:r>
            <a:r>
              <a:rPr lang="en-US" sz="1200" baseline="30000" dirty="0" smtClean="0">
                <a:latin typeface="Arial" charset="0"/>
                <a:ea typeface="ＭＳ Ｐゴシック" charset="0"/>
                <a:cs typeface="ＭＳ Ｐゴシック" charset="0"/>
              </a:rPr>
              <a:t>2</a:t>
            </a:r>
            <a:r>
              <a:rPr lang="en-US" sz="1200" dirty="0" smtClean="0">
                <a:latin typeface="Arial" charset="0"/>
                <a:ea typeface="ＭＳ Ｐゴシック" charset="0"/>
                <a:cs typeface="ＭＳ Ｐゴシック" charset="0"/>
              </a:rPr>
              <a:t>, or 148 Hz at 2.0 MV.</a:t>
            </a:r>
          </a:p>
          <a:p>
            <a:pPr marL="169863" indent="-169863"/>
            <a:r>
              <a:rPr lang="en-US" sz="1200" dirty="0" smtClean="0">
                <a:latin typeface="Arial" charset="0"/>
                <a:ea typeface="ＭＳ Ｐゴシック" charset="0"/>
                <a:cs typeface="ＭＳ Ｐゴシック" charset="0"/>
              </a:rPr>
              <a:t>The cavity is designed to be </a:t>
            </a:r>
            <a:r>
              <a:rPr lang="en-US" sz="1200" dirty="0" err="1" smtClean="0">
                <a:latin typeface="Arial" charset="0"/>
                <a:ea typeface="ＭＳ Ｐゴシック" charset="0"/>
                <a:cs typeface="ＭＳ Ｐゴシック" charset="0"/>
              </a:rPr>
              <a:t>multipacting</a:t>
            </a:r>
            <a:r>
              <a:rPr lang="en-US" sz="1200" dirty="0" smtClean="0">
                <a:latin typeface="Arial" charset="0"/>
                <a:ea typeface="ＭＳ Ｐゴシック" charset="0"/>
                <a:cs typeface="ＭＳ Ｐゴシック" charset="0"/>
              </a:rPr>
              <a:t>-free.</a:t>
            </a:r>
          </a:p>
          <a:p>
            <a:pPr marL="169863" indent="-169863"/>
            <a:r>
              <a:rPr lang="en-US" sz="1200" dirty="0" smtClean="0">
                <a:latin typeface="Arial" charset="0"/>
                <a:ea typeface="ＭＳ Ｐゴシック" charset="0"/>
                <a:cs typeface="ＭＳ Ｐゴシック" charset="0"/>
              </a:rPr>
              <a:t>High degree of HOM damping is provided by 4 dampers asymmetrically placed at the “short” end of the cavity.</a:t>
            </a:r>
          </a:p>
          <a:p>
            <a:pPr marL="169863" indent="-169863"/>
            <a:r>
              <a:rPr lang="en-US" sz="1200" dirty="0" smtClean="0">
                <a:latin typeface="Arial" charset="0"/>
                <a:ea typeface="ＭＳ Ｐゴシック" charset="0"/>
                <a:cs typeface="ＭＳ Ｐゴシック" charset="0"/>
              </a:rPr>
              <a:t>Fundamental mode Damper (FD) reduces the cavity fundamental mode </a:t>
            </a:r>
            <a:r>
              <a:rPr lang="en-US" sz="1200" i="1" dirty="0" smtClean="0">
                <a:latin typeface="Arial" charset="0"/>
                <a:ea typeface="ＭＳ Ｐゴシック" charset="0"/>
                <a:cs typeface="ＭＳ Ｐゴシック" charset="0"/>
              </a:rPr>
              <a:t>Q</a:t>
            </a:r>
            <a:r>
              <a:rPr lang="en-US" sz="1200" dirty="0" smtClean="0">
                <a:latin typeface="Arial" charset="0"/>
                <a:ea typeface="ＭＳ Ｐゴシック" charset="0"/>
                <a:cs typeface="ＭＳ Ｐゴシック" charset="0"/>
              </a:rPr>
              <a:t> to ~300 during beam injection and acceleration.</a:t>
            </a:r>
          </a:p>
          <a:p>
            <a:pPr marL="169863" indent="-169863"/>
            <a:r>
              <a:rPr lang="en-US" sz="1200" dirty="0" smtClean="0">
                <a:latin typeface="Arial" charset="0"/>
                <a:ea typeface="ＭＳ Ｐゴシック" charset="0"/>
                <a:cs typeface="ＭＳ Ｐゴシック" charset="0"/>
              </a:rPr>
              <a:t>The cavity shape was optimized so that at 2.0 MV we get </a:t>
            </a:r>
            <a:r>
              <a:rPr lang="en-US" sz="1200" i="1" dirty="0" err="1" smtClean="0">
                <a:latin typeface="Arial" charset="0"/>
                <a:ea typeface="ＭＳ Ｐゴシック" charset="0"/>
                <a:cs typeface="ＭＳ Ｐゴシック" charset="0"/>
              </a:rPr>
              <a:t>E</a:t>
            </a:r>
            <a:r>
              <a:rPr lang="en-US" sz="1200" i="1" baseline="-25000" dirty="0" err="1" smtClean="0">
                <a:latin typeface="Arial" charset="0"/>
                <a:ea typeface="ＭＳ Ｐゴシック" charset="0"/>
                <a:cs typeface="ＭＳ Ｐゴシック" charset="0"/>
              </a:rPr>
              <a:t>pk</a:t>
            </a:r>
            <a:r>
              <a:rPr lang="en-US" sz="1200" dirty="0" smtClean="0">
                <a:latin typeface="Arial" charset="0"/>
                <a:ea typeface="ＭＳ Ｐゴシック" charset="0"/>
                <a:cs typeface="ＭＳ Ｐゴシック" charset="0"/>
              </a:rPr>
              <a:t> = 35.3 MV/m, </a:t>
            </a:r>
            <a:r>
              <a:rPr lang="en-US" sz="1200" i="1" dirty="0" err="1" smtClean="0">
                <a:latin typeface="Arial" charset="0"/>
                <a:ea typeface="ＭＳ Ｐゴシック" charset="0"/>
                <a:cs typeface="ＭＳ Ｐゴシック" charset="0"/>
              </a:rPr>
              <a:t>B</a:t>
            </a:r>
            <a:r>
              <a:rPr lang="en-US" sz="1200" i="1" baseline="-25000" dirty="0" err="1" smtClean="0">
                <a:latin typeface="Arial" charset="0"/>
                <a:ea typeface="ＭＳ Ｐゴシック" charset="0"/>
                <a:cs typeface="ＭＳ Ｐゴシック" charset="0"/>
              </a:rPr>
              <a:t>pk</a:t>
            </a:r>
            <a:r>
              <a:rPr lang="en-US" sz="1200" dirty="0" smtClean="0">
                <a:latin typeface="Arial" charset="0"/>
                <a:ea typeface="ＭＳ Ｐゴシック" charset="0"/>
                <a:cs typeface="ＭＳ Ｐゴシック" charset="0"/>
              </a:rPr>
              <a:t> = 83.9 </a:t>
            </a:r>
            <a:r>
              <a:rPr lang="en-US" sz="1200" dirty="0" err="1" smtClean="0">
                <a:latin typeface="Arial" charset="0"/>
                <a:ea typeface="ＭＳ Ｐゴシック" charset="0"/>
                <a:cs typeface="ＭＳ Ｐゴシック" charset="0"/>
              </a:rPr>
              <a:t>mT</a:t>
            </a:r>
            <a:r>
              <a:rPr lang="en-US" sz="1200" dirty="0" smtClean="0">
                <a:latin typeface="Arial" charset="0"/>
                <a:ea typeface="ＭＳ Ｐゴシック" charset="0"/>
                <a:cs typeface="ＭＳ Ｐゴシック" charset="0"/>
              </a:rPr>
              <a:t>, power dissipation &lt; 20 W.</a:t>
            </a:r>
          </a:p>
          <a:p>
            <a:pPr marL="169863" indent="-169863"/>
            <a:r>
              <a:rPr lang="en-US" sz="1200" dirty="0" smtClean="0">
                <a:latin typeface="Arial" charset="0"/>
                <a:ea typeface="ＭＳ Ｐゴシック" charset="0"/>
                <a:cs typeface="ＭＳ Ｐゴシック" charset="0"/>
              </a:rPr>
              <a:t>These numbers are below what was already achieved on SPIRAL2 QWR at 88 MHz: 62 MV/m; 112 </a:t>
            </a:r>
            <a:r>
              <a:rPr lang="en-US" sz="1200" dirty="0" err="1" smtClean="0">
                <a:latin typeface="Arial" charset="0"/>
                <a:ea typeface="ＭＳ Ｐゴシック" charset="0"/>
                <a:cs typeface="ＭＳ Ｐゴシック" charset="0"/>
              </a:rPr>
              <a:t>mT</a:t>
            </a:r>
            <a:r>
              <a:rPr lang="en-US" sz="1200" dirty="0">
                <a:latin typeface="Arial" charset="0"/>
                <a:ea typeface="ＭＳ Ｐゴシック" charset="0"/>
                <a:cs typeface="ＭＳ Ｐゴシック" charset="0"/>
              </a:rPr>
              <a:t>;</a:t>
            </a:r>
            <a:r>
              <a:rPr lang="en-US" sz="1200" dirty="0" smtClean="0">
                <a:latin typeface="Arial" charset="0"/>
                <a:ea typeface="ＭＳ Ｐゴシック" charset="0"/>
                <a:cs typeface="ＭＳ Ｐゴシック" charset="0"/>
              </a:rPr>
              <a:t> 4.5 Hz/mbar; -1.58 Hz/(MV/m)</a:t>
            </a:r>
            <a:r>
              <a:rPr lang="en-US" sz="1200" baseline="30000" dirty="0" smtClean="0">
                <a:latin typeface="Arial" charset="0"/>
                <a:ea typeface="ＭＳ Ｐゴシック" charset="0"/>
                <a:cs typeface="ＭＳ Ｐゴシック" charset="0"/>
              </a:rPr>
              <a:t>2</a:t>
            </a:r>
            <a:r>
              <a:rPr lang="en-US" sz="1200" dirty="0" smtClean="0">
                <a:latin typeface="Arial" charset="0"/>
                <a:ea typeface="ＭＳ Ｐゴシック" charset="0"/>
                <a:cs typeface="ＭＳ Ｐゴシック" charset="0"/>
              </a:rPr>
              <a:t>, equivalent to 191 Hz at 11 MV/m.</a:t>
            </a:r>
          </a:p>
        </p:txBody>
      </p:sp>
      <p:pic>
        <p:nvPicPr>
          <p:cNvPr id="11" name="Picture 10"/>
          <p:cNvPicPr>
            <a:picLocks noChangeAspect="1"/>
          </p:cNvPicPr>
          <p:nvPr/>
        </p:nvPicPr>
        <p:blipFill rotWithShape="1">
          <a:blip r:embed="rId2"/>
          <a:srcRect l="1383" r="1324"/>
          <a:stretch/>
        </p:blipFill>
        <p:spPr>
          <a:xfrm>
            <a:off x="18288" y="838200"/>
            <a:ext cx="6647688" cy="4889500"/>
          </a:xfrm>
          <a:prstGeom prst="rect">
            <a:avLst/>
          </a:prstGeom>
        </p:spPr>
      </p:pic>
    </p:spTree>
    <p:extLst>
      <p:ext uri="{BB962C8B-B14F-4D97-AF65-F5344CB8AC3E}">
        <p14:creationId xmlns:p14="http://schemas.microsoft.com/office/powerpoint/2010/main" val="172430355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152400"/>
            <a:ext cx="8382000" cy="685800"/>
          </a:xfrm>
        </p:spPr>
        <p:txBody>
          <a:bodyPr/>
          <a:lstStyle/>
          <a:p>
            <a:pPr algn="ctr">
              <a:lnSpc>
                <a:spcPct val="100000"/>
              </a:lnSpc>
            </a:pPr>
            <a:r>
              <a:rPr lang="en-US" sz="3200" dirty="0" smtClean="0">
                <a:latin typeface="Arial" charset="0"/>
                <a:ea typeface="ＭＳ Ｐゴシック" charset="0"/>
                <a:cs typeface="ＭＳ Ｐゴシック" charset="0"/>
              </a:rPr>
              <a:t>HOM coupler</a:t>
            </a:r>
            <a:r>
              <a:rPr lang="en-US" sz="3200" dirty="0">
                <a:latin typeface="Arial" charset="0"/>
                <a:ea typeface="ＭＳ Ｐゴシック" charset="0"/>
                <a:cs typeface="ＭＳ Ｐゴシック" charset="0"/>
              </a:rPr>
              <a:t>	</a:t>
            </a: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16</a:t>
            </a:fld>
            <a:endParaRPr lang="en-US" dirty="0"/>
          </a:p>
        </p:txBody>
      </p:sp>
      <p:pic>
        <p:nvPicPr>
          <p:cNvPr id="9" name="Picture 8" descr="sect_hom_installed.jpg"/>
          <p:cNvPicPr>
            <a:picLocks noChangeAspect="1"/>
          </p:cNvPicPr>
          <p:nvPr/>
        </p:nvPicPr>
        <p:blipFill rotWithShape="1">
          <a:blip r:embed="rId2">
            <a:extLst>
              <a:ext uri="{28A0092B-C50C-407E-A947-70E740481C1C}">
                <a14:useLocalDpi xmlns:a14="http://schemas.microsoft.com/office/drawing/2010/main" val="0"/>
              </a:ext>
            </a:extLst>
          </a:blip>
          <a:srcRect t="9407" r="3275" b="10021"/>
          <a:stretch/>
        </p:blipFill>
        <p:spPr>
          <a:xfrm>
            <a:off x="896438" y="762000"/>
            <a:ext cx="5275762" cy="2443712"/>
          </a:xfrm>
          <a:prstGeom prst="rect">
            <a:avLst/>
          </a:prstGeom>
        </p:spPr>
      </p:pic>
      <p:pic>
        <p:nvPicPr>
          <p:cNvPr id="7" name="Picture 6" descr="IMG_1106.JPG"/>
          <p:cNvPicPr>
            <a:picLocks noChangeAspect="1"/>
          </p:cNvPicPr>
          <p:nvPr/>
        </p:nvPicPr>
        <p:blipFill rotWithShape="1">
          <a:blip r:embed="rId3">
            <a:extLst>
              <a:ext uri="{28A0092B-C50C-407E-A947-70E740481C1C}">
                <a14:useLocalDpi xmlns:a14="http://schemas.microsoft.com/office/drawing/2010/main" val="0"/>
              </a:ext>
            </a:extLst>
          </a:blip>
          <a:srcRect l="20371" t="4980" r="43731"/>
          <a:stretch/>
        </p:blipFill>
        <p:spPr>
          <a:xfrm>
            <a:off x="7426900" y="304800"/>
            <a:ext cx="1640900" cy="5791200"/>
          </a:xfrm>
          <a:prstGeom prst="rect">
            <a:avLst/>
          </a:prstGeom>
        </p:spPr>
      </p:pic>
      <p:sp>
        <p:nvSpPr>
          <p:cNvPr id="23" name="TextBox 22"/>
          <p:cNvSpPr txBox="1"/>
          <p:nvPr/>
        </p:nvSpPr>
        <p:spPr>
          <a:xfrm>
            <a:off x="152400" y="3263205"/>
            <a:ext cx="7239000" cy="1384995"/>
          </a:xfrm>
          <a:prstGeom prst="rect">
            <a:avLst/>
          </a:prstGeom>
          <a:noFill/>
        </p:spPr>
        <p:txBody>
          <a:bodyPr wrap="square" rtlCol="0">
            <a:spAutoFit/>
          </a:bodyPr>
          <a:lstStyle/>
          <a:p>
            <a:pPr marL="168275" indent="-168275">
              <a:buFont typeface="Wingdings" charset="2"/>
              <a:buChar char="§"/>
            </a:pPr>
            <a:r>
              <a:rPr lang="en-US" sz="1400" dirty="0">
                <a:solidFill>
                  <a:srgbClr val="322F31"/>
                </a:solidFill>
                <a:latin typeface="+mn-lt"/>
              </a:rPr>
              <a:t>With optimization to all HOM modes up to </a:t>
            </a:r>
            <a:r>
              <a:rPr lang="en-US" sz="1400" dirty="0" smtClean="0">
                <a:solidFill>
                  <a:srgbClr val="322F31"/>
                </a:solidFill>
                <a:latin typeface="+mn-lt"/>
              </a:rPr>
              <a:t>1 GHz</a:t>
            </a:r>
            <a:r>
              <a:rPr lang="en-US" sz="1400" dirty="0">
                <a:solidFill>
                  <a:srgbClr val="322F31"/>
                </a:solidFill>
                <a:latin typeface="+mn-lt"/>
              </a:rPr>
              <a:t>, the cavity will have 4 HOM dampers. </a:t>
            </a:r>
            <a:endParaRPr lang="en-US" sz="1400" dirty="0" smtClean="0">
              <a:solidFill>
                <a:srgbClr val="322F31"/>
              </a:solidFill>
              <a:latin typeface="+mn-lt"/>
            </a:endParaRPr>
          </a:p>
          <a:p>
            <a:pPr marL="168275" indent="-168275">
              <a:buFont typeface="Wingdings" charset="2"/>
              <a:buChar char="§"/>
            </a:pPr>
            <a:r>
              <a:rPr lang="en-US" sz="1400" dirty="0" smtClean="0">
                <a:solidFill>
                  <a:srgbClr val="322F31"/>
                </a:solidFill>
                <a:latin typeface="+mn-lt"/>
              </a:rPr>
              <a:t>The </a:t>
            </a:r>
            <a:r>
              <a:rPr lang="en-US" sz="1400" dirty="0">
                <a:solidFill>
                  <a:srgbClr val="322F31"/>
                </a:solidFill>
                <a:latin typeface="+mn-lt"/>
              </a:rPr>
              <a:t>4 dampers are inserted in an </a:t>
            </a:r>
            <a:r>
              <a:rPr lang="en-US" sz="1400" dirty="0" smtClean="0">
                <a:solidFill>
                  <a:srgbClr val="322F31"/>
                </a:solidFill>
                <a:latin typeface="+mn-lt"/>
              </a:rPr>
              <a:t>asymmetric configuration, </a:t>
            </a:r>
            <a:r>
              <a:rPr lang="en-US" sz="1400" dirty="0">
                <a:solidFill>
                  <a:srgbClr val="322F31"/>
                </a:solidFill>
                <a:latin typeface="+mn-lt"/>
              </a:rPr>
              <a:t>which ensures all modes can be extracted to a certain degree</a:t>
            </a:r>
            <a:r>
              <a:rPr lang="en-US" sz="1400" dirty="0" smtClean="0">
                <a:solidFill>
                  <a:srgbClr val="322F31"/>
                </a:solidFill>
                <a:latin typeface="+mn-lt"/>
              </a:rPr>
              <a:t>.</a:t>
            </a:r>
          </a:p>
          <a:p>
            <a:pPr marL="168275" indent="-168275">
              <a:buFont typeface="Wingdings" charset="2"/>
              <a:buChar char="§"/>
            </a:pPr>
            <a:r>
              <a:rPr lang="en-US" sz="1400" dirty="0">
                <a:solidFill>
                  <a:srgbClr val="322F31"/>
                </a:solidFill>
                <a:latin typeface="+mn-lt"/>
              </a:rPr>
              <a:t>The </a:t>
            </a:r>
            <a:r>
              <a:rPr lang="en-US" sz="1400" dirty="0" err="1">
                <a:solidFill>
                  <a:srgbClr val="322F31"/>
                </a:solidFill>
                <a:latin typeface="+mn-lt"/>
              </a:rPr>
              <a:t>NbTi</a:t>
            </a:r>
            <a:r>
              <a:rPr lang="en-US" sz="1400" dirty="0">
                <a:solidFill>
                  <a:srgbClr val="322F31"/>
                </a:solidFill>
                <a:latin typeface="+mn-lt"/>
              </a:rPr>
              <a:t> flange will be cooled with helium. </a:t>
            </a:r>
          </a:p>
          <a:p>
            <a:pPr marL="168275" indent="-168275">
              <a:buFont typeface="Wingdings" charset="2"/>
              <a:buChar char="§"/>
            </a:pPr>
            <a:r>
              <a:rPr lang="en-US" sz="1400" dirty="0">
                <a:solidFill>
                  <a:srgbClr val="322F31"/>
                </a:solidFill>
                <a:latin typeface="+mn-lt"/>
              </a:rPr>
              <a:t>A high RRR copper rod </a:t>
            </a:r>
            <a:r>
              <a:rPr lang="en-US" sz="1400" dirty="0" smtClean="0">
                <a:solidFill>
                  <a:srgbClr val="322F31"/>
                </a:solidFill>
                <a:latin typeface="+mn-lt"/>
              </a:rPr>
              <a:t>inside </a:t>
            </a:r>
            <a:r>
              <a:rPr lang="en-US" sz="1400" dirty="0">
                <a:solidFill>
                  <a:srgbClr val="322F31"/>
                </a:solidFill>
                <a:latin typeface="+mn-lt"/>
              </a:rPr>
              <a:t>the center conductor </a:t>
            </a:r>
            <a:r>
              <a:rPr lang="en-US" sz="1400" dirty="0" smtClean="0">
                <a:solidFill>
                  <a:srgbClr val="322F31"/>
                </a:solidFill>
                <a:latin typeface="+mn-lt"/>
              </a:rPr>
              <a:t>improves </a:t>
            </a:r>
            <a:r>
              <a:rPr lang="en-US" sz="1400" dirty="0">
                <a:solidFill>
                  <a:srgbClr val="322F31"/>
                </a:solidFill>
                <a:latin typeface="+mn-lt"/>
              </a:rPr>
              <a:t>cooling of the loop. </a:t>
            </a:r>
          </a:p>
          <a:p>
            <a:pPr marL="168275" indent="-168275">
              <a:buFont typeface="Wingdings" charset="2"/>
              <a:buChar char="§"/>
            </a:pPr>
            <a:r>
              <a:rPr lang="en-US" sz="1400" dirty="0">
                <a:solidFill>
                  <a:srgbClr val="322F31"/>
                </a:solidFill>
                <a:latin typeface="+mn-lt"/>
              </a:rPr>
              <a:t>The copper rod will be cooled by </a:t>
            </a:r>
            <a:r>
              <a:rPr lang="en-US" sz="1400" dirty="0" err="1">
                <a:solidFill>
                  <a:srgbClr val="322F31"/>
                </a:solidFill>
                <a:latin typeface="+mn-lt"/>
              </a:rPr>
              <a:t>LHe</a:t>
            </a:r>
            <a:r>
              <a:rPr lang="en-US" sz="1400" dirty="0" smtClean="0">
                <a:solidFill>
                  <a:srgbClr val="322F31"/>
                </a:solidFill>
                <a:latin typeface="+mn-lt"/>
              </a:rPr>
              <a:t>.</a:t>
            </a:r>
          </a:p>
        </p:txBody>
      </p:sp>
      <p:pic>
        <p:nvPicPr>
          <p:cNvPr id="24" name="Picture 23"/>
          <p:cNvPicPr>
            <a:picLocks noChangeAspect="1"/>
          </p:cNvPicPr>
          <p:nvPr/>
        </p:nvPicPr>
        <p:blipFill rotWithShape="1">
          <a:blip r:embed="rId4"/>
          <a:srcRect r="4399" b="15293"/>
          <a:stretch/>
        </p:blipFill>
        <p:spPr>
          <a:xfrm>
            <a:off x="3615282" y="4419600"/>
            <a:ext cx="3623718" cy="1947027"/>
          </a:xfrm>
          <a:prstGeom prst="rect">
            <a:avLst/>
          </a:prstGeom>
        </p:spPr>
      </p:pic>
      <p:pic>
        <p:nvPicPr>
          <p:cNvPr id="25" name="Picture 24" descr="image00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4724400"/>
            <a:ext cx="1676400" cy="1606132"/>
          </a:xfrm>
          <a:prstGeom prst="rect">
            <a:avLst/>
          </a:prstGeom>
        </p:spPr>
      </p:pic>
    </p:spTree>
    <p:extLst>
      <p:ext uri="{BB962C8B-B14F-4D97-AF65-F5344CB8AC3E}">
        <p14:creationId xmlns:p14="http://schemas.microsoft.com/office/powerpoint/2010/main" val="386560496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152400"/>
            <a:ext cx="8382000" cy="685800"/>
          </a:xfrm>
        </p:spPr>
        <p:txBody>
          <a:bodyPr/>
          <a:lstStyle/>
          <a:p>
            <a:pPr algn="ctr">
              <a:lnSpc>
                <a:spcPct val="100000"/>
              </a:lnSpc>
            </a:pPr>
            <a:r>
              <a:rPr lang="en-US" sz="3200" dirty="0" smtClean="0">
                <a:latin typeface="Arial" charset="0"/>
                <a:ea typeface="ＭＳ Ｐゴシック" charset="0"/>
                <a:cs typeface="ＭＳ Ｐゴシック" charset="0"/>
              </a:rPr>
              <a:t>HOM filter</a:t>
            </a:r>
            <a:r>
              <a:rPr lang="en-US" sz="3200" dirty="0">
                <a:latin typeface="Arial" charset="0"/>
                <a:ea typeface="ＭＳ Ｐゴシック" charset="0"/>
                <a:cs typeface="ＭＳ Ｐゴシック" charset="0"/>
              </a:rPr>
              <a:t>	</a:t>
            </a: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17</a:t>
            </a:fld>
            <a:endParaRPr lang="en-US" dirty="0"/>
          </a:p>
        </p:txBody>
      </p:sp>
      <p:grpSp>
        <p:nvGrpSpPr>
          <p:cNvPr id="11" name="Group 10"/>
          <p:cNvGrpSpPr>
            <a:grpSpLocks noChangeAspect="1"/>
          </p:cNvGrpSpPr>
          <p:nvPr/>
        </p:nvGrpSpPr>
        <p:grpSpPr>
          <a:xfrm>
            <a:off x="321524" y="762000"/>
            <a:ext cx="1964476" cy="2046166"/>
            <a:chOff x="0" y="0"/>
            <a:chExt cx="6400802" cy="6562726"/>
          </a:xfrm>
        </p:grpSpPr>
        <p:grpSp>
          <p:nvGrpSpPr>
            <p:cNvPr id="12" name="Group 11"/>
            <p:cNvGrpSpPr/>
            <p:nvPr/>
          </p:nvGrpSpPr>
          <p:grpSpPr>
            <a:xfrm>
              <a:off x="0" y="0"/>
              <a:ext cx="6400802" cy="6562726"/>
              <a:chOff x="0" y="0"/>
              <a:chExt cx="6400801" cy="6562725"/>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400801" cy="6562725"/>
              </a:xfrm>
              <a:prstGeom prst="rect">
                <a:avLst/>
              </a:prstGeom>
            </p:spPr>
          </p:pic>
          <p:sp>
            <p:nvSpPr>
              <p:cNvPr id="15" name="TextBox 2"/>
              <p:cNvSpPr txBox="1"/>
              <p:nvPr/>
            </p:nvSpPr>
            <p:spPr>
              <a:xfrm>
                <a:off x="3300081" y="3259928"/>
                <a:ext cx="1362757" cy="85881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dirty="0"/>
                  <a:t>C1</a:t>
                </a:r>
              </a:p>
            </p:txBody>
          </p:sp>
          <p:sp>
            <p:nvSpPr>
              <p:cNvPr id="16" name="TextBox 3"/>
              <p:cNvSpPr txBox="1"/>
              <p:nvPr/>
            </p:nvSpPr>
            <p:spPr>
              <a:xfrm>
                <a:off x="3164429" y="4066975"/>
                <a:ext cx="1176338" cy="72866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dirty="0"/>
                  <a:t>C2</a:t>
                </a:r>
              </a:p>
            </p:txBody>
          </p:sp>
          <p:sp>
            <p:nvSpPr>
              <p:cNvPr id="17" name="TextBox 4"/>
              <p:cNvSpPr txBox="1"/>
              <p:nvPr/>
            </p:nvSpPr>
            <p:spPr>
              <a:xfrm>
                <a:off x="2767720" y="4703510"/>
                <a:ext cx="1083916" cy="89535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dirty="0"/>
                  <a:t>C3</a:t>
                </a:r>
              </a:p>
            </p:txBody>
          </p:sp>
          <p:sp>
            <p:nvSpPr>
              <p:cNvPr id="18" name="TextBox 5"/>
              <p:cNvSpPr txBox="1"/>
              <p:nvPr/>
            </p:nvSpPr>
            <p:spPr>
              <a:xfrm>
                <a:off x="4886720" y="3924300"/>
                <a:ext cx="1265800" cy="68323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dirty="0"/>
                  <a:t>L1</a:t>
                </a:r>
              </a:p>
            </p:txBody>
          </p:sp>
          <p:sp>
            <p:nvSpPr>
              <p:cNvPr id="19" name="TextBox 6"/>
              <p:cNvSpPr txBox="1"/>
              <p:nvPr/>
            </p:nvSpPr>
            <p:spPr>
              <a:xfrm>
                <a:off x="4073832" y="4742442"/>
                <a:ext cx="1296888" cy="53138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dirty="0"/>
                  <a:t>L2</a:t>
                </a:r>
              </a:p>
            </p:txBody>
          </p:sp>
          <p:sp>
            <p:nvSpPr>
              <p:cNvPr id="20" name="TextBox 7"/>
              <p:cNvSpPr txBox="1"/>
              <p:nvPr/>
            </p:nvSpPr>
            <p:spPr>
              <a:xfrm>
                <a:off x="4709227" y="2353041"/>
                <a:ext cx="1476375" cy="51317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dirty="0"/>
                  <a:t>L3</a:t>
                </a:r>
              </a:p>
            </p:txBody>
          </p:sp>
          <p:sp>
            <p:nvSpPr>
              <p:cNvPr id="21" name="TextBox 8"/>
              <p:cNvSpPr txBox="1"/>
              <p:nvPr/>
            </p:nvSpPr>
            <p:spPr>
              <a:xfrm>
                <a:off x="800101" y="3181348"/>
                <a:ext cx="959931" cy="48283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a:t>L4</a:t>
                </a:r>
              </a:p>
            </p:txBody>
          </p:sp>
        </p:grpSp>
        <p:sp>
          <p:nvSpPr>
            <p:cNvPr id="13" name="TextBox 10"/>
            <p:cNvSpPr txBox="1"/>
            <p:nvPr/>
          </p:nvSpPr>
          <p:spPr>
            <a:xfrm>
              <a:off x="2323005" y="908923"/>
              <a:ext cx="2563715" cy="82349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dirty="0"/>
                <a:t>output</a:t>
              </a:r>
            </a:p>
          </p:txBody>
        </p:sp>
      </p:grpSp>
      <p:pic>
        <p:nvPicPr>
          <p:cNvPr id="22" name="Picture 3" descr="D:\56MHz\HOM Damper\reports\HOM filter\Report pictures\S21+CavMod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064" r="7316"/>
          <a:stretch/>
        </p:blipFill>
        <p:spPr bwMode="auto">
          <a:xfrm>
            <a:off x="3505200" y="3573886"/>
            <a:ext cx="3581400" cy="27624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MG_1145.JPG"/>
          <p:cNvPicPr>
            <a:picLocks noChangeAspect="1"/>
          </p:cNvPicPr>
          <p:nvPr/>
        </p:nvPicPr>
        <p:blipFill rotWithShape="1">
          <a:blip r:embed="rId4">
            <a:extLst>
              <a:ext uri="{28A0092B-C50C-407E-A947-70E740481C1C}">
                <a14:useLocalDpi xmlns:a14="http://schemas.microsoft.com/office/drawing/2010/main" val="0"/>
              </a:ext>
            </a:extLst>
          </a:blip>
          <a:srcRect l="16896" t="17009" r="12062" b="8456"/>
          <a:stretch/>
        </p:blipFill>
        <p:spPr>
          <a:xfrm rot="5400000">
            <a:off x="36522" y="3621078"/>
            <a:ext cx="2517756" cy="198120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0" y="863184"/>
            <a:ext cx="5867400" cy="1346616"/>
          </a:xfrm>
          <a:prstGeom prst="rect">
            <a:avLst/>
          </a:prstGeom>
        </p:spPr>
      </p:pic>
      <p:sp>
        <p:nvSpPr>
          <p:cNvPr id="25" name="TextBox 24"/>
          <p:cNvSpPr txBox="1"/>
          <p:nvPr/>
        </p:nvSpPr>
        <p:spPr>
          <a:xfrm>
            <a:off x="2438400" y="2258705"/>
            <a:ext cx="6629400" cy="1246495"/>
          </a:xfrm>
          <a:prstGeom prst="rect">
            <a:avLst/>
          </a:prstGeom>
          <a:noFill/>
        </p:spPr>
        <p:txBody>
          <a:bodyPr wrap="square" rtlCol="0">
            <a:spAutoFit/>
          </a:bodyPr>
          <a:lstStyle/>
          <a:p>
            <a:pPr marL="168275" indent="-168275">
              <a:buFont typeface="Wingdings" charset="2"/>
              <a:buChar char="§"/>
            </a:pPr>
            <a:r>
              <a:rPr lang="en-US" sz="1400" dirty="0" smtClean="0">
                <a:solidFill>
                  <a:srgbClr val="322F31"/>
                </a:solidFill>
                <a:latin typeface="+mn-lt"/>
              </a:rPr>
              <a:t>A </a:t>
            </a:r>
            <a:r>
              <a:rPr lang="en-US" sz="1400" dirty="0" err="1" smtClean="0">
                <a:solidFill>
                  <a:srgbClr val="322F31"/>
                </a:solidFill>
                <a:latin typeface="+mn-lt"/>
              </a:rPr>
              <a:t>Chebyshev</a:t>
            </a:r>
            <a:r>
              <a:rPr lang="en-US" sz="1400" dirty="0" smtClean="0">
                <a:solidFill>
                  <a:srgbClr val="322F31"/>
                </a:solidFill>
                <a:latin typeface="+mn-lt"/>
              </a:rPr>
              <a:t>-type filter provides -110 dB attenuation at 56.3 MHz, which limits the output power of the fundamental mode to less than 1 </a:t>
            </a:r>
            <a:r>
              <a:rPr lang="en-US" sz="1400" dirty="0" err="1" smtClean="0">
                <a:solidFill>
                  <a:srgbClr val="322F31"/>
                </a:solidFill>
                <a:latin typeface="+mn-lt"/>
              </a:rPr>
              <a:t>mW</a:t>
            </a:r>
            <a:r>
              <a:rPr lang="en-US" sz="1400" dirty="0" smtClean="0">
                <a:solidFill>
                  <a:srgbClr val="322F31"/>
                </a:solidFill>
                <a:latin typeface="+mn-lt"/>
              </a:rPr>
              <a:t>. </a:t>
            </a:r>
          </a:p>
          <a:p>
            <a:pPr marL="168275" indent="-168275">
              <a:spcBef>
                <a:spcPts val="600"/>
              </a:spcBef>
              <a:buFont typeface="Wingdings" charset="2"/>
              <a:buChar char="§"/>
            </a:pPr>
            <a:r>
              <a:rPr lang="en-US" sz="1400" dirty="0">
                <a:solidFill>
                  <a:srgbClr val="322F31"/>
                </a:solidFill>
                <a:latin typeface="+mn-lt"/>
              </a:rPr>
              <a:t>The total power of </a:t>
            </a:r>
            <a:r>
              <a:rPr lang="en-US" sz="1400" dirty="0" smtClean="0">
                <a:solidFill>
                  <a:srgbClr val="322F31"/>
                </a:solidFill>
                <a:latin typeface="+mn-lt"/>
              </a:rPr>
              <a:t>the HOM </a:t>
            </a:r>
            <a:r>
              <a:rPr lang="en-US" sz="1400" dirty="0">
                <a:solidFill>
                  <a:srgbClr val="322F31"/>
                </a:solidFill>
                <a:latin typeface="+mn-lt"/>
              </a:rPr>
              <a:t>modes </a:t>
            </a:r>
            <a:r>
              <a:rPr lang="en-US" sz="1400" dirty="0" smtClean="0">
                <a:solidFill>
                  <a:srgbClr val="322F31"/>
                </a:solidFill>
                <a:latin typeface="+mn-lt"/>
              </a:rPr>
              <a:t>excited by the beam in </a:t>
            </a:r>
            <a:r>
              <a:rPr lang="en-US" sz="1400" dirty="0">
                <a:solidFill>
                  <a:srgbClr val="322F31"/>
                </a:solidFill>
                <a:latin typeface="+mn-lt"/>
              </a:rPr>
              <a:t>the </a:t>
            </a:r>
            <a:r>
              <a:rPr lang="en-US" sz="1400" dirty="0" smtClean="0">
                <a:solidFill>
                  <a:srgbClr val="322F31"/>
                </a:solidFill>
                <a:latin typeface="+mn-lt"/>
              </a:rPr>
              <a:t>56 MHz </a:t>
            </a:r>
            <a:r>
              <a:rPr lang="en-US" sz="1400" dirty="0">
                <a:solidFill>
                  <a:srgbClr val="322F31"/>
                </a:solidFill>
                <a:latin typeface="+mn-lt"/>
              </a:rPr>
              <a:t>SRF cavity is ~</a:t>
            </a:r>
            <a:r>
              <a:rPr lang="en-US" sz="1400" dirty="0" smtClean="0">
                <a:solidFill>
                  <a:srgbClr val="322F31"/>
                </a:solidFill>
                <a:latin typeface="+mn-lt"/>
              </a:rPr>
              <a:t>1.1 W during </a:t>
            </a:r>
            <a:r>
              <a:rPr lang="en-US" sz="1400" dirty="0">
                <a:solidFill>
                  <a:srgbClr val="322F31"/>
                </a:solidFill>
                <a:latin typeface="+mn-lt"/>
              </a:rPr>
              <a:t>operation, both rings are included. With the filter installed, the </a:t>
            </a:r>
            <a:r>
              <a:rPr lang="en-US" sz="1400" dirty="0" smtClean="0">
                <a:solidFill>
                  <a:srgbClr val="322F31"/>
                </a:solidFill>
                <a:latin typeface="+mn-lt"/>
              </a:rPr>
              <a:t>HOM total </a:t>
            </a:r>
            <a:r>
              <a:rPr lang="en-US" sz="1400" dirty="0">
                <a:solidFill>
                  <a:srgbClr val="322F31"/>
                </a:solidFill>
                <a:latin typeface="+mn-lt"/>
              </a:rPr>
              <a:t>power output </a:t>
            </a:r>
            <a:r>
              <a:rPr lang="en-US" sz="1400" dirty="0" smtClean="0">
                <a:solidFill>
                  <a:srgbClr val="322F31"/>
                </a:solidFill>
                <a:latin typeface="+mn-lt"/>
              </a:rPr>
              <a:t>is </a:t>
            </a:r>
            <a:r>
              <a:rPr lang="en-US" sz="1400" dirty="0">
                <a:solidFill>
                  <a:srgbClr val="322F31"/>
                </a:solidFill>
                <a:latin typeface="+mn-lt"/>
              </a:rPr>
              <a:t>~</a:t>
            </a:r>
            <a:r>
              <a:rPr lang="en-US" sz="1400" dirty="0" smtClean="0">
                <a:solidFill>
                  <a:srgbClr val="322F31"/>
                </a:solidFill>
                <a:latin typeface="+mn-lt"/>
              </a:rPr>
              <a:t>0.33 W/damper.</a:t>
            </a:r>
            <a:endParaRPr lang="en-US" sz="1400" dirty="0">
              <a:solidFill>
                <a:srgbClr val="322F31"/>
              </a:solidFill>
              <a:latin typeface="+mn-lt"/>
            </a:endParaRPr>
          </a:p>
        </p:txBody>
      </p:sp>
    </p:spTree>
    <p:extLst>
      <p:ext uri="{BB962C8B-B14F-4D97-AF65-F5344CB8AC3E}">
        <p14:creationId xmlns:p14="http://schemas.microsoft.com/office/powerpoint/2010/main" val="90541811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152400"/>
            <a:ext cx="8382000" cy="762000"/>
          </a:xfrm>
        </p:spPr>
        <p:txBody>
          <a:bodyPr/>
          <a:lstStyle/>
          <a:p>
            <a:pPr algn="ctr">
              <a:lnSpc>
                <a:spcPct val="100000"/>
              </a:lnSpc>
            </a:pPr>
            <a:r>
              <a:rPr lang="en-US" sz="3200" dirty="0" smtClean="0">
                <a:latin typeface="Arial" charset="0"/>
                <a:ea typeface="ＭＳ Ｐゴシック" charset="0"/>
                <a:cs typeface="ＭＳ Ｐゴシック" charset="0"/>
              </a:rPr>
              <a:t>Status of the 56 </a:t>
            </a:r>
            <a:r>
              <a:rPr lang="en-US" sz="3200" dirty="0">
                <a:latin typeface="Arial" charset="0"/>
                <a:ea typeface="ＭＳ Ｐゴシック" charset="0"/>
                <a:cs typeface="ＭＳ Ｐゴシック" charset="0"/>
              </a:rPr>
              <a:t>MHz </a:t>
            </a:r>
            <a:r>
              <a:rPr lang="en-US" sz="3200" dirty="0" smtClean="0">
                <a:latin typeface="Arial" charset="0"/>
                <a:ea typeface="ＭＳ Ｐゴシック" charset="0"/>
                <a:cs typeface="ＭＳ Ｐゴシック" charset="0"/>
              </a:rPr>
              <a:t>cavity </a:t>
            </a:r>
            <a:r>
              <a:rPr lang="en-US" sz="3200" dirty="0">
                <a:latin typeface="Arial" charset="0"/>
                <a:ea typeface="ＭＳ Ｐゴシック" charset="0"/>
                <a:cs typeface="ＭＳ Ｐゴシック" charset="0"/>
              </a:rPr>
              <a:t>	</a:t>
            </a: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18</a:t>
            </a:fld>
            <a:endParaRPr lang="en-US" dirty="0"/>
          </a:p>
        </p:txBody>
      </p:sp>
      <p:sp>
        <p:nvSpPr>
          <p:cNvPr id="10" name="Content Placeholder 2"/>
          <p:cNvSpPr>
            <a:spLocks noGrp="1"/>
          </p:cNvSpPr>
          <p:nvPr>
            <p:ph idx="1"/>
          </p:nvPr>
        </p:nvSpPr>
        <p:spPr>
          <a:xfrm>
            <a:off x="3352800" y="1295400"/>
            <a:ext cx="5791200" cy="4343400"/>
          </a:xfrm>
        </p:spPr>
        <p:txBody>
          <a:bodyPr/>
          <a:lstStyle/>
          <a:p>
            <a:pPr>
              <a:spcBef>
                <a:spcPts val="0"/>
              </a:spcBef>
              <a:spcAft>
                <a:spcPts val="600"/>
              </a:spcAft>
              <a:buFont typeface="Wingdings" charset="2"/>
              <a:buChar char="§"/>
            </a:pPr>
            <a:r>
              <a:rPr lang="en-US" sz="1400" dirty="0">
                <a:ea typeface="ＭＳ Ｐゴシック" charset="0"/>
                <a:cs typeface="ＭＳ Ｐゴシック" charset="0"/>
              </a:rPr>
              <a:t>T</a:t>
            </a:r>
            <a:r>
              <a:rPr lang="en-US" sz="1400" dirty="0" smtClean="0">
                <a:ea typeface="ＭＳ Ｐゴシック" charset="0"/>
                <a:cs typeface="ＭＳ Ｐゴシック" charset="0"/>
              </a:rPr>
              <a:t>he </a:t>
            </a:r>
            <a:r>
              <a:rPr lang="en-US" sz="1400" dirty="0">
                <a:ea typeface="ＭＳ Ｐゴシック" charset="0"/>
                <a:cs typeface="ＭＳ Ｐゴシック" charset="0"/>
              </a:rPr>
              <a:t>cavity </a:t>
            </a:r>
            <a:r>
              <a:rPr lang="en-US" sz="1400" dirty="0" smtClean="0">
                <a:ea typeface="ＭＳ Ｐゴシック" charset="0"/>
                <a:cs typeface="ＭＳ Ｐゴシック" charset="0"/>
              </a:rPr>
              <a:t>fabrication, including Ti helium vessel, was recently complete at </a:t>
            </a:r>
            <a:r>
              <a:rPr lang="en-US" sz="1400" dirty="0" err="1" smtClean="0">
                <a:ea typeface="ＭＳ Ｐゴシック" charset="0"/>
                <a:cs typeface="ＭＳ Ｐゴシック" charset="0"/>
              </a:rPr>
              <a:t>Niowave</a:t>
            </a:r>
            <a:r>
              <a:rPr lang="en-US" sz="1400" dirty="0" smtClean="0">
                <a:ea typeface="ＭＳ Ｐゴシック" charset="0"/>
                <a:cs typeface="ＭＳ Ｐゴシック" charset="0"/>
              </a:rPr>
              <a:t>.</a:t>
            </a:r>
          </a:p>
          <a:p>
            <a:pPr>
              <a:spcBef>
                <a:spcPts val="0"/>
              </a:spcBef>
              <a:spcAft>
                <a:spcPts val="600"/>
              </a:spcAft>
              <a:buFont typeface="Wingdings" charset="2"/>
              <a:buChar char="§"/>
            </a:pPr>
            <a:r>
              <a:rPr lang="en-US" sz="1400" dirty="0" smtClean="0">
                <a:ea typeface="ＭＳ Ｐゴシック" charset="0"/>
                <a:cs typeface="ＭＳ Ｐゴシック" charset="0"/>
              </a:rPr>
              <a:t>Fabrication </a:t>
            </a:r>
            <a:r>
              <a:rPr lang="en-US" sz="1400" dirty="0">
                <a:ea typeface="ＭＳ Ｐゴシック" charset="0"/>
                <a:cs typeface="ＭＳ Ｐゴシック" charset="0"/>
              </a:rPr>
              <a:t>of other components is </a:t>
            </a:r>
            <a:r>
              <a:rPr lang="en-US" sz="1400" dirty="0" smtClean="0">
                <a:ea typeface="ＭＳ Ｐゴシック" charset="0"/>
                <a:cs typeface="ＭＳ Ｐゴシック" charset="0"/>
              </a:rPr>
              <a:t>in progress.</a:t>
            </a:r>
            <a:endParaRPr lang="en-US" sz="1400" dirty="0">
              <a:ea typeface="ＭＳ Ｐゴシック" charset="0"/>
              <a:cs typeface="ＭＳ Ｐゴシック" charset="0"/>
            </a:endParaRPr>
          </a:p>
          <a:p>
            <a:pPr>
              <a:spcBef>
                <a:spcPts val="0"/>
              </a:spcBef>
              <a:spcAft>
                <a:spcPts val="600"/>
              </a:spcAft>
              <a:buFont typeface="Wingdings" charset="2"/>
              <a:buChar char="§"/>
            </a:pPr>
            <a:r>
              <a:rPr lang="en-US" sz="1400" dirty="0" smtClean="0">
                <a:ea typeface="ＭＳ Ｐゴシック" charset="0"/>
                <a:cs typeface="ＭＳ Ｐゴシック" charset="0"/>
              </a:rPr>
              <a:t>The </a:t>
            </a:r>
            <a:r>
              <a:rPr lang="en-US" sz="1400" dirty="0">
                <a:ea typeface="ＭＳ Ｐゴシック" charset="0"/>
                <a:cs typeface="ＭＳ Ｐゴシック" charset="0"/>
              </a:rPr>
              <a:t>cryomodule is designed to be compliant with the ASME Pressure Vessel Code.</a:t>
            </a:r>
          </a:p>
          <a:p>
            <a:pPr>
              <a:spcBef>
                <a:spcPts val="0"/>
              </a:spcBef>
              <a:spcAft>
                <a:spcPts val="600"/>
              </a:spcAft>
              <a:buFont typeface="Wingdings" charset="2"/>
              <a:buChar char="§"/>
            </a:pPr>
            <a:r>
              <a:rPr lang="en-US" sz="1400" dirty="0" smtClean="0">
                <a:ea typeface="ＭＳ Ｐゴシック" charset="0"/>
                <a:cs typeface="ＭＳ Ｐゴシック" charset="0"/>
              </a:rPr>
              <a:t>Bulk BCP was done </a:t>
            </a:r>
            <a:r>
              <a:rPr lang="en-US" sz="1400" dirty="0">
                <a:ea typeface="ＭＳ Ｐゴシック" charset="0"/>
                <a:cs typeface="ＭＳ Ｐゴシック" charset="0"/>
              </a:rPr>
              <a:t>at the joint BNL/AES BCP and HPR facility</a:t>
            </a:r>
            <a:r>
              <a:rPr lang="en-US" sz="1400" dirty="0" smtClean="0">
                <a:ea typeface="ＭＳ Ｐゴシック" charset="0"/>
                <a:cs typeface="ＭＳ Ｐゴシック" charset="0"/>
              </a:rPr>
              <a:t>. 600°C bake was done at BNL.</a:t>
            </a:r>
          </a:p>
          <a:p>
            <a:pPr>
              <a:spcBef>
                <a:spcPts val="0"/>
              </a:spcBef>
              <a:spcAft>
                <a:spcPts val="600"/>
              </a:spcAft>
              <a:buFont typeface="Wingdings" charset="2"/>
              <a:buChar char="§"/>
            </a:pPr>
            <a:r>
              <a:rPr lang="en-US" sz="1400" dirty="0" smtClean="0">
                <a:ea typeface="ＭＳ Ｐゴシック" charset="0"/>
                <a:cs typeface="ＭＳ Ｐゴシック" charset="0"/>
              </a:rPr>
              <a:t>Prior to final BCP and HPR, we are checking and adjusting the tuner operation in a mockup assembly (photo) and fine-tuning the cavity frequency.</a:t>
            </a:r>
            <a:endParaRPr lang="en-US" sz="1400" dirty="0">
              <a:ea typeface="ＭＳ Ｐゴシック" charset="0"/>
              <a:cs typeface="ＭＳ Ｐゴシック" charset="0"/>
            </a:endParaRPr>
          </a:p>
          <a:p>
            <a:pPr>
              <a:spcBef>
                <a:spcPts val="0"/>
              </a:spcBef>
              <a:spcAft>
                <a:spcPts val="600"/>
              </a:spcAft>
              <a:buFont typeface="Wingdings" charset="2"/>
              <a:buChar char="§"/>
            </a:pPr>
            <a:r>
              <a:rPr lang="en-US" sz="1400" dirty="0">
                <a:ea typeface="ＭＳ Ｐゴシック" charset="0"/>
                <a:cs typeface="ＭＳ Ｐゴシック" charset="0"/>
              </a:rPr>
              <a:t>Clean room </a:t>
            </a:r>
            <a:r>
              <a:rPr lang="en-US" sz="1400" dirty="0" smtClean="0">
                <a:ea typeface="ＭＳ Ｐゴシック" charset="0"/>
                <a:cs typeface="ＭＳ Ｐゴシック" charset="0"/>
              </a:rPr>
              <a:t>assembly, VTF and cryomodule tests </a:t>
            </a:r>
            <a:r>
              <a:rPr lang="en-US" sz="1400" dirty="0">
                <a:ea typeface="ＭＳ Ｐゴシック" charset="0"/>
                <a:cs typeface="ＭＳ Ｐゴシック" charset="0"/>
              </a:rPr>
              <a:t>will be at BNL</a:t>
            </a:r>
            <a:r>
              <a:rPr lang="en-US" sz="1400" dirty="0" smtClean="0">
                <a:ea typeface="ＭＳ Ｐゴシック" charset="0"/>
                <a:cs typeface="ＭＳ Ｐゴシック" charset="0"/>
              </a:rPr>
              <a:t>.</a:t>
            </a:r>
          </a:p>
          <a:p>
            <a:pPr>
              <a:spcBef>
                <a:spcPts val="0"/>
              </a:spcBef>
              <a:spcAft>
                <a:spcPts val="600"/>
              </a:spcAft>
              <a:buFont typeface="Wingdings" charset="2"/>
              <a:buChar char="§"/>
            </a:pPr>
            <a:r>
              <a:rPr lang="en-US" sz="1400" dirty="0" smtClean="0">
                <a:ea typeface="ＭＳ Ｐゴシック" charset="0"/>
                <a:cs typeface="ＭＳ Ｐゴシック" charset="0"/>
              </a:rPr>
              <a:t>There will be two VTF tests. The first one is a cavity acceptance test (December 2012). For the second test (January 2013) the cavity will be equipped with a prototype HOM coupler and an IR camera for quench detection.</a:t>
            </a:r>
          </a:p>
          <a:p>
            <a:pPr>
              <a:spcBef>
                <a:spcPts val="0"/>
              </a:spcBef>
              <a:spcAft>
                <a:spcPts val="600"/>
              </a:spcAft>
              <a:buFont typeface="Wingdings" charset="2"/>
              <a:buChar char="§"/>
            </a:pPr>
            <a:r>
              <a:rPr lang="en-US" sz="1400" dirty="0" smtClean="0">
                <a:ea typeface="ＭＳ Ｐゴシック" charset="0"/>
                <a:cs typeface="ＭＳ Ｐゴシック" charset="0"/>
              </a:rPr>
              <a:t>A cryomodule acceptance test is scheduled for June of 2013 with the </a:t>
            </a:r>
            <a:r>
              <a:rPr lang="en-US" sz="1400" dirty="0">
                <a:ea typeface="ＭＳ Ｐゴシック" charset="0"/>
                <a:cs typeface="ＭＳ Ｐゴシック" charset="0"/>
              </a:rPr>
              <a:t>goal is to install </a:t>
            </a:r>
            <a:r>
              <a:rPr lang="en-US" sz="1400" dirty="0" smtClean="0">
                <a:ea typeface="ＭＳ Ｐゴシック" charset="0"/>
                <a:cs typeface="ＭＳ Ｐゴシック" charset="0"/>
              </a:rPr>
              <a:t>the cavity </a:t>
            </a:r>
            <a:r>
              <a:rPr lang="en-US" sz="1400" dirty="0">
                <a:ea typeface="ＭＳ Ｐゴシック" charset="0"/>
                <a:cs typeface="ＭＳ Ｐゴシック" charset="0"/>
              </a:rPr>
              <a:t>in RHIC for </a:t>
            </a:r>
            <a:r>
              <a:rPr lang="en-US" sz="1400" dirty="0" smtClean="0">
                <a:ea typeface="ＭＳ Ｐゴシック" charset="0"/>
                <a:cs typeface="ＭＳ Ｐゴシック" charset="0"/>
              </a:rPr>
              <a:t>Run-14.</a:t>
            </a:r>
            <a:endParaRPr lang="en-US" sz="1400" dirty="0">
              <a:ea typeface="ＭＳ Ｐゴシック" charset="0"/>
              <a:cs typeface="ＭＳ Ｐゴシック" charset="0"/>
            </a:endParaRPr>
          </a:p>
        </p:txBody>
      </p:sp>
      <p:pic>
        <p:nvPicPr>
          <p:cNvPr id="6" name="Picture 5" descr="IMG_20121031_091129.jpg"/>
          <p:cNvPicPr>
            <a:picLocks noChangeAspect="1"/>
          </p:cNvPicPr>
          <p:nvPr/>
        </p:nvPicPr>
        <p:blipFill rotWithShape="1">
          <a:blip r:embed="rId2" cstate="print">
            <a:extLst>
              <a:ext uri="{28A0092B-C50C-407E-A947-70E740481C1C}">
                <a14:useLocalDpi xmlns:a14="http://schemas.microsoft.com/office/drawing/2010/main"/>
              </a:ext>
            </a:extLst>
          </a:blip>
          <a:srcRect l="7055" r="23432" b="12857"/>
          <a:stretch/>
        </p:blipFill>
        <p:spPr>
          <a:xfrm>
            <a:off x="76200" y="881762"/>
            <a:ext cx="3210712" cy="5366638"/>
          </a:xfrm>
          <a:prstGeom prst="rect">
            <a:avLst/>
          </a:prstGeom>
        </p:spPr>
      </p:pic>
    </p:spTree>
    <p:extLst>
      <p:ext uri="{BB962C8B-B14F-4D97-AF65-F5344CB8AC3E}">
        <p14:creationId xmlns:p14="http://schemas.microsoft.com/office/powerpoint/2010/main" val="371644183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76200"/>
            <a:ext cx="8839200" cy="762000"/>
          </a:xfrm>
        </p:spPr>
        <p:txBody>
          <a:bodyPr/>
          <a:lstStyle/>
          <a:p>
            <a:pPr algn="ctr">
              <a:lnSpc>
                <a:spcPct val="100000"/>
              </a:lnSpc>
            </a:pPr>
            <a:r>
              <a:rPr lang="en-US" sz="3200" dirty="0" smtClean="0">
                <a:latin typeface="Arial" charset="0"/>
                <a:ea typeface="ＭＳ Ｐゴシック" charset="0"/>
                <a:cs typeface="ＭＳ Ｐゴシック" charset="0"/>
              </a:rPr>
              <a:t>Double quarter wave crab cavity (DQWCC)</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19</a:t>
            </a:fld>
            <a:endParaRPr lang="en-US" dirty="0"/>
          </a:p>
        </p:txBody>
      </p:sp>
      <p:sp>
        <p:nvSpPr>
          <p:cNvPr id="18" name="Content Placeholder 2"/>
          <p:cNvSpPr>
            <a:spLocks noGrp="1"/>
          </p:cNvSpPr>
          <p:nvPr>
            <p:ph idx="1"/>
          </p:nvPr>
        </p:nvSpPr>
        <p:spPr>
          <a:xfrm>
            <a:off x="152400" y="3886200"/>
            <a:ext cx="8915400" cy="1905000"/>
          </a:xfrm>
        </p:spPr>
        <p:txBody>
          <a:bodyPr/>
          <a:lstStyle/>
          <a:p>
            <a:pPr marL="174625" indent="-174625">
              <a:spcBef>
                <a:spcPts val="0"/>
              </a:spcBef>
              <a:spcAft>
                <a:spcPts val="300"/>
              </a:spcAft>
              <a:buFont typeface="Wingdings" charset="2"/>
              <a:buChar char="§"/>
            </a:pPr>
            <a:r>
              <a:rPr lang="en-US" sz="1400" dirty="0" smtClean="0">
                <a:ea typeface="ＭＳ Ｐゴシック" charset="0"/>
                <a:cs typeface="ＭＳ Ｐゴシック" charset="0"/>
              </a:rPr>
              <a:t>Double quarter-wave resonator:</a:t>
            </a:r>
            <a:r>
              <a:rPr lang="en-US" sz="1400" dirty="0">
                <a:ea typeface="ＭＳ Ｐゴシック" charset="0"/>
                <a:cs typeface="ＭＳ Ｐゴシック" charset="0"/>
              </a:rPr>
              <a:t> </a:t>
            </a:r>
            <a:r>
              <a:rPr lang="en-US" sz="1400" dirty="0" smtClean="0">
                <a:ea typeface="ＭＳ Ｐゴシック" charset="0"/>
                <a:cs typeface="ＭＳ Ｐゴシック" charset="0"/>
              </a:rPr>
              <a:t>Compact </a:t>
            </a:r>
            <a:r>
              <a:rPr lang="en-US" sz="1400" dirty="0">
                <a:ea typeface="ＭＳ Ｐゴシック" charset="0"/>
                <a:cs typeface="ＭＳ Ｐゴシック" charset="0"/>
              </a:rPr>
              <a:t>design at low </a:t>
            </a:r>
            <a:r>
              <a:rPr lang="en-US" sz="1400" dirty="0" smtClean="0">
                <a:ea typeface="ＭＳ Ｐゴシック" charset="0"/>
                <a:cs typeface="ＭＳ Ｐゴシック" charset="0"/>
              </a:rPr>
              <a:t>frequencies; No </a:t>
            </a:r>
            <a:r>
              <a:rPr lang="en-US" sz="1400" dirty="0">
                <a:ea typeface="ＭＳ Ｐゴシック" charset="0"/>
                <a:cs typeface="ＭＳ Ｐゴシック" charset="0"/>
              </a:rPr>
              <a:t>Lower Order Modes and Same Order Modes, nearest Higher Order Mode is </a:t>
            </a:r>
            <a:r>
              <a:rPr lang="en-US" sz="1400" dirty="0" smtClean="0">
                <a:ea typeface="ＭＳ Ｐゴシック" charset="0"/>
                <a:cs typeface="ＭＳ Ｐゴシック" charset="0"/>
              </a:rPr>
              <a:t>well separated from the fundamental mode </a:t>
            </a:r>
            <a:r>
              <a:rPr lang="en-US" sz="1400" dirty="0" smtClean="0">
                <a:ea typeface="Wingdings"/>
                <a:cs typeface="Wingdings"/>
                <a:sym typeface="Wingdings"/>
              </a:rPr>
              <a:t>➔</a:t>
            </a:r>
            <a:r>
              <a:rPr lang="en-US" sz="1400" dirty="0" smtClean="0">
                <a:ea typeface="ＭＳ Ｐゴシック" charset="0"/>
                <a:cs typeface="ＭＳ Ｐゴシック" charset="0"/>
                <a:sym typeface="Wingdings"/>
              </a:rPr>
              <a:t> </a:t>
            </a:r>
            <a:r>
              <a:rPr lang="en-US" sz="1400" dirty="0" smtClean="0">
                <a:ea typeface="ＭＳ Ｐゴシック" charset="0"/>
                <a:cs typeface="ＭＳ Ｐゴシック" charset="0"/>
              </a:rPr>
              <a:t>easier </a:t>
            </a:r>
            <a:r>
              <a:rPr lang="en-US" sz="1400" dirty="0">
                <a:ea typeface="ＭＳ Ｐゴシック" charset="0"/>
                <a:cs typeface="ＭＳ Ｐゴシック" charset="0"/>
              </a:rPr>
              <a:t>damping than in other </a:t>
            </a:r>
            <a:r>
              <a:rPr lang="en-US" sz="1400" dirty="0" smtClean="0">
                <a:ea typeface="ＭＳ Ｐゴシック" charset="0"/>
                <a:cs typeface="ＭＳ Ｐゴシック" charset="0"/>
              </a:rPr>
              <a:t>designs; Very little parasitic acceleration (1.6 kV).</a:t>
            </a:r>
          </a:p>
          <a:p>
            <a:pPr marL="174625" indent="-174625">
              <a:spcBef>
                <a:spcPts val="0"/>
              </a:spcBef>
              <a:spcAft>
                <a:spcPts val="300"/>
              </a:spcAft>
              <a:buFont typeface="Wingdings" charset="2"/>
              <a:buChar char="§"/>
            </a:pPr>
            <a:r>
              <a:rPr lang="en-US" sz="1400" dirty="0" smtClean="0">
                <a:ea typeface="ＭＳ Ｐゴシック" charset="0"/>
                <a:cs typeface="ＭＳ Ｐゴシック" charset="0"/>
              </a:rPr>
              <a:t>6 RF ports: 4 for HOM damping, 1 for FPC, and 1 for pickup. </a:t>
            </a:r>
          </a:p>
          <a:p>
            <a:pPr marL="174625" indent="-174625">
              <a:spcBef>
                <a:spcPts val="0"/>
              </a:spcBef>
              <a:spcAft>
                <a:spcPts val="300"/>
              </a:spcAft>
              <a:buFont typeface="Wingdings" charset="2"/>
              <a:buChar char="§"/>
            </a:pPr>
            <a:r>
              <a:rPr lang="en-US" sz="1400" dirty="0" smtClean="0">
                <a:ea typeface="ＭＳ Ｐゴシック" charset="0"/>
                <a:cs typeface="ＭＳ Ｐゴシック" charset="0"/>
              </a:rPr>
              <a:t>The cavity is developed as part of LARP and satisfies very strict space constrains near the LHC IPs.</a:t>
            </a:r>
          </a:p>
          <a:p>
            <a:pPr marL="174625" indent="-174625">
              <a:spcBef>
                <a:spcPts val="0"/>
              </a:spcBef>
              <a:spcAft>
                <a:spcPts val="300"/>
              </a:spcAft>
              <a:buFont typeface="Wingdings" charset="2"/>
              <a:buChar char="§"/>
            </a:pPr>
            <a:r>
              <a:rPr lang="en-US" sz="1400" dirty="0">
                <a:ea typeface="ＭＳ Ｐゴシック" charset="0"/>
                <a:cs typeface="ＭＳ Ｐゴシック" charset="0"/>
              </a:rPr>
              <a:t>Similar cavities are considered for </a:t>
            </a:r>
            <a:r>
              <a:rPr lang="en-US" sz="1400" dirty="0" err="1" smtClean="0">
                <a:ea typeface="ＭＳ Ｐゴシック" charset="0"/>
                <a:cs typeface="ＭＳ Ｐゴシック" charset="0"/>
              </a:rPr>
              <a:t>eRHIC</a:t>
            </a:r>
            <a:r>
              <a:rPr lang="en-US" sz="1400" dirty="0" smtClean="0">
                <a:ea typeface="ＭＳ Ｐゴシック" charset="0"/>
                <a:cs typeface="ＭＳ Ｐゴシック" charset="0"/>
              </a:rPr>
              <a:t>.</a:t>
            </a:r>
          </a:p>
        </p:txBody>
      </p:sp>
      <p:pic>
        <p:nvPicPr>
          <p:cNvPr id="19" name="DQWC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762000"/>
            <a:ext cx="3962400" cy="297180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0" y="838200"/>
            <a:ext cx="2133600" cy="1508482"/>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7200" y="2373344"/>
            <a:ext cx="2133600" cy="1508482"/>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77000" y="838200"/>
            <a:ext cx="2524228" cy="1497044"/>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6628" y="2373344"/>
            <a:ext cx="2524228" cy="1497044"/>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257250821"/>
              </p:ext>
            </p:extLst>
          </p:nvPr>
        </p:nvGraphicFramePr>
        <p:xfrm>
          <a:off x="228600" y="5466080"/>
          <a:ext cx="8763000" cy="741680"/>
        </p:xfrm>
        <a:graphic>
          <a:graphicData uri="http://schemas.openxmlformats.org/drawingml/2006/table">
            <a:tbl>
              <a:tblPr firstRow="1" bandRow="1">
                <a:tableStyleId>{5C22544A-7EE6-4342-B048-85BDC9FD1C3A}</a:tableStyleId>
              </a:tblPr>
              <a:tblGrid>
                <a:gridCol w="1905000"/>
                <a:gridCol w="1524000"/>
                <a:gridCol w="1143000"/>
                <a:gridCol w="1143000"/>
                <a:gridCol w="1524000"/>
                <a:gridCol w="15240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kern="800" dirty="0" smtClean="0">
                          <a:effectLst/>
                          <a:latin typeface="Times New Roman" pitchFamily="18" charset="0"/>
                          <a:cs typeface="Times New Roman" pitchFamily="18" charset="0"/>
                        </a:rPr>
                        <a:t>Crabbing (fund.) mode</a:t>
                      </a:r>
                      <a:endParaRPr lang="en-US" sz="1200" dirty="0" smtClean="0">
                        <a:effectLst/>
                        <a:latin typeface="Times New Roman" pitchFamily="18" charset="0"/>
                        <a:ea typeface="Times New Roman"/>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kern="800" dirty="0" smtClean="0">
                          <a:effectLst/>
                          <a:latin typeface="Times New Roman" pitchFamily="18" charset="0"/>
                          <a:cs typeface="Times New Roman" pitchFamily="18" charset="0"/>
                        </a:rPr>
                        <a:t>1</a:t>
                      </a:r>
                      <a:r>
                        <a:rPr lang="en-US" sz="1200" kern="800" baseline="30000" dirty="0" smtClean="0">
                          <a:effectLst/>
                          <a:latin typeface="Times New Roman" pitchFamily="18" charset="0"/>
                          <a:cs typeface="Times New Roman" pitchFamily="18" charset="0"/>
                        </a:rPr>
                        <a:t>st</a:t>
                      </a:r>
                      <a:r>
                        <a:rPr lang="en-US" sz="1200" kern="800" dirty="0" smtClean="0">
                          <a:effectLst/>
                          <a:latin typeface="Times New Roman" pitchFamily="18" charset="0"/>
                          <a:cs typeface="Times New Roman" pitchFamily="18" charset="0"/>
                        </a:rPr>
                        <a:t> HOM</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kern="800" dirty="0" smtClean="0">
                          <a:effectLst/>
                          <a:latin typeface="Times New Roman" pitchFamily="18" charset="0"/>
                          <a:cs typeface="Times New Roman" pitchFamily="18" charset="0"/>
                        </a:rPr>
                        <a:t>Cavity length</a:t>
                      </a:r>
                      <a:endParaRPr lang="en-US" sz="1200" dirty="0" smtClean="0">
                        <a:effectLst/>
                        <a:latin typeface="Times New Roman" pitchFamily="18" charset="0"/>
                        <a:ea typeface="Times New Roman"/>
                        <a:cs typeface="Times New Roman"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kern="800" dirty="0" smtClean="0">
                          <a:effectLst/>
                          <a:latin typeface="Times New Roman" pitchFamily="18" charset="0"/>
                          <a:cs typeface="Times New Roman" pitchFamily="18" charset="0"/>
                        </a:rPr>
                        <a:t>Cavity width</a:t>
                      </a:r>
                      <a:endParaRPr lang="en-US" sz="12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Times New Roman" pitchFamily="18" charset="0"/>
                          <a:ea typeface="Times New Roman"/>
                          <a:cs typeface="Times New Roman" pitchFamily="18" charset="0"/>
                        </a:rPr>
                        <a:t>Beam</a:t>
                      </a:r>
                      <a:r>
                        <a:rPr lang="en-US" sz="1200" baseline="0" dirty="0" smtClean="0">
                          <a:effectLst/>
                          <a:latin typeface="Times New Roman" pitchFamily="18" charset="0"/>
                          <a:ea typeface="Times New Roman"/>
                          <a:cs typeface="Times New Roman" pitchFamily="18" charset="0"/>
                        </a:rPr>
                        <a:t> pipe diameter</a:t>
                      </a:r>
                      <a:endParaRPr lang="en-US" sz="1200" dirty="0" smtClean="0">
                        <a:effectLst/>
                        <a:latin typeface="Times New Roman" pitchFamily="18" charset="0"/>
                        <a:ea typeface="Times New Roman"/>
                        <a:cs typeface="Times New Roman" pitchFamily="18" charset="0"/>
                      </a:endParaRPr>
                    </a:p>
                  </a:txBody>
                  <a:tcPr anchor="ctr"/>
                </a:tc>
                <a:tc>
                  <a:txBody>
                    <a:bodyPr/>
                    <a:lstStyle/>
                    <a:p>
                      <a:pPr algn="ctr"/>
                      <a:r>
                        <a:rPr lang="en-GB" sz="1200" kern="800" dirty="0" smtClean="0">
                          <a:effectLst/>
                          <a:latin typeface="Times New Roman" pitchFamily="18" charset="0"/>
                          <a:cs typeface="Times New Roman" pitchFamily="18" charset="0"/>
                        </a:rPr>
                        <a:t>Deflecting voltage</a:t>
                      </a:r>
                      <a:endParaRPr lang="en-US" sz="1200" dirty="0"/>
                    </a:p>
                  </a:txBody>
                  <a:tcPr anchor="ctr"/>
                </a:tc>
              </a:tr>
              <a:tr h="370840">
                <a:tc>
                  <a:txBody>
                    <a:bodyPr/>
                    <a:lstStyle/>
                    <a:p>
                      <a:pPr algn="ctr"/>
                      <a:r>
                        <a:rPr lang="en-US" sz="1400" dirty="0" smtClean="0"/>
                        <a:t>400 MHz</a:t>
                      </a:r>
                      <a:endParaRPr lang="en-US" sz="1400" dirty="0"/>
                    </a:p>
                  </a:txBody>
                  <a:tcPr anchor="ctr"/>
                </a:tc>
                <a:tc>
                  <a:txBody>
                    <a:bodyPr/>
                    <a:lstStyle/>
                    <a:p>
                      <a:pPr algn="ctr"/>
                      <a:r>
                        <a:rPr lang="en-US" sz="1400" dirty="0" smtClean="0"/>
                        <a:t>579 MHz</a:t>
                      </a:r>
                      <a:endParaRPr lang="en-US" sz="1400" dirty="0"/>
                    </a:p>
                  </a:txBody>
                  <a:tcPr anchor="ctr"/>
                </a:tc>
                <a:tc>
                  <a:txBody>
                    <a:bodyPr/>
                    <a:lstStyle/>
                    <a:p>
                      <a:pPr algn="ctr"/>
                      <a:r>
                        <a:rPr lang="en-US" sz="1400" dirty="0" smtClean="0"/>
                        <a:t>38.4 cm</a:t>
                      </a:r>
                      <a:endParaRPr lang="en-US" sz="1400" dirty="0"/>
                    </a:p>
                  </a:txBody>
                  <a:tcPr anchor="ctr"/>
                </a:tc>
                <a:tc>
                  <a:txBody>
                    <a:bodyPr/>
                    <a:lstStyle/>
                    <a:p>
                      <a:pPr algn="ctr"/>
                      <a:r>
                        <a:rPr lang="en-US" sz="1400" dirty="0" smtClean="0"/>
                        <a:t>14.2 cm</a:t>
                      </a:r>
                      <a:endParaRPr lang="en-US" sz="1400" dirty="0"/>
                    </a:p>
                  </a:txBody>
                  <a:tcPr anchor="ctr"/>
                </a:tc>
                <a:tc>
                  <a:txBody>
                    <a:bodyPr/>
                    <a:lstStyle/>
                    <a:p>
                      <a:pPr algn="ctr"/>
                      <a:r>
                        <a:rPr lang="en-US" sz="1400" dirty="0" smtClean="0"/>
                        <a:t>8.4 cm</a:t>
                      </a:r>
                      <a:endParaRPr lang="en-US" sz="1400" dirty="0"/>
                    </a:p>
                  </a:txBody>
                  <a:tcPr anchor="ctr"/>
                </a:tc>
                <a:tc>
                  <a:txBody>
                    <a:bodyPr/>
                    <a:lstStyle/>
                    <a:p>
                      <a:pPr algn="ctr"/>
                      <a:r>
                        <a:rPr lang="en-US" sz="1400" dirty="0" smtClean="0"/>
                        <a:t>3 MV</a:t>
                      </a:r>
                      <a:endParaRPr lang="en-US" sz="1400" dirty="0"/>
                    </a:p>
                  </a:txBody>
                  <a:tcPr anchor="ctr"/>
                </a:tc>
              </a:tr>
            </a:tbl>
          </a:graphicData>
        </a:graphic>
      </p:graphicFrame>
    </p:spTree>
    <p:extLst>
      <p:ext uri="{BB962C8B-B14F-4D97-AF65-F5344CB8AC3E}">
        <p14:creationId xmlns:p14="http://schemas.microsoft.com/office/powerpoint/2010/main" val="1062547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99"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repeatCount="indefinite" fill="hold" display="0">
                  <p:stCondLst>
                    <p:cond delay="indefinite"/>
                  </p:stCondLst>
                </p:cTn>
                <p:tgtEl>
                  <p:spTgt spid="19"/>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762000"/>
            <a:ext cx="8382000" cy="762000"/>
          </a:xfrm>
        </p:spPr>
        <p:txBody>
          <a:bodyPr/>
          <a:lstStyle/>
          <a:p>
            <a:r>
              <a:rPr lang="en-US" sz="3200" dirty="0" smtClean="0">
                <a:latin typeface="Arial" charset="0"/>
                <a:ea typeface="ＭＳ Ｐゴシック" charset="0"/>
                <a:cs typeface="ＭＳ Ｐゴシック" charset="0"/>
              </a:rPr>
              <a:t>Acknowledgements</a:t>
            </a:r>
            <a:r>
              <a:rPr lang="en-US" sz="3200" dirty="0">
                <a:latin typeface="Arial" charset="0"/>
                <a:ea typeface="ＭＳ Ｐゴシック" charset="0"/>
                <a:cs typeface="ＭＳ Ｐゴシック" charset="0"/>
              </a:rPr>
              <a:t>	</a:t>
            </a:r>
          </a:p>
        </p:txBody>
      </p:sp>
      <p:sp>
        <p:nvSpPr>
          <p:cNvPr id="22531" name="Rectangle 3"/>
          <p:cNvSpPr>
            <a:spLocks noGrp="1" noChangeArrowheads="1"/>
          </p:cNvSpPr>
          <p:nvPr>
            <p:ph type="body" idx="1"/>
          </p:nvPr>
        </p:nvSpPr>
        <p:spPr>
          <a:xfrm>
            <a:off x="457200" y="1752600"/>
            <a:ext cx="8458200" cy="3505200"/>
          </a:xfrm>
        </p:spPr>
        <p:txBody>
          <a:bodyPr/>
          <a:lstStyle/>
          <a:p>
            <a:pPr marL="0" indent="0">
              <a:buNone/>
            </a:pPr>
            <a:r>
              <a:rPr lang="en-US" sz="1800" dirty="0" smtClean="0">
                <a:latin typeface="Arial" charset="0"/>
                <a:ea typeface="ＭＳ Ｐゴシック" charset="0"/>
                <a:cs typeface="ＭＳ Ｐゴシック" charset="0"/>
              </a:rPr>
              <a:t>Below is a (incomplete) list of colleagues I would like to thank for contributing to the SRF program at BNL.</a:t>
            </a:r>
          </a:p>
          <a:p>
            <a:pPr marL="1311275" indent="-1081088">
              <a:buNone/>
            </a:pPr>
            <a:r>
              <a:rPr lang="en-US" sz="1800" b="1" dirty="0" smtClean="0">
                <a:latin typeface="Arial" charset="0"/>
                <a:ea typeface="ＭＳ Ｐゴシック" charset="0"/>
                <a:cs typeface="ＭＳ Ｐゴシック" charset="0"/>
              </a:rPr>
              <a:t>BNL</a:t>
            </a:r>
            <a:r>
              <a:rPr lang="en-US" sz="1800" dirty="0" smtClean="0">
                <a:latin typeface="Arial" charset="0"/>
                <a:ea typeface="ＭＳ Ｐゴシック" charset="0"/>
                <a:cs typeface="ＭＳ Ｐゴシック" charset="0"/>
              </a:rPr>
              <a:t>: 	S. </a:t>
            </a:r>
            <a:r>
              <a:rPr lang="en-US" sz="1800" dirty="0" err="1" smtClean="0">
                <a:latin typeface="Arial" charset="0"/>
                <a:ea typeface="ＭＳ Ｐゴシック" charset="0"/>
                <a:cs typeface="ＭＳ Ｐゴシック" charset="0"/>
              </a:rPr>
              <a:t>Bellavia</a:t>
            </a:r>
            <a:r>
              <a:rPr lang="en-US" sz="1800" dirty="0" smtClean="0">
                <a:latin typeface="Arial" charset="0"/>
                <a:ea typeface="ＭＳ Ｐゴシック" charset="0"/>
                <a:cs typeface="ＭＳ Ｐゴシック" charset="0"/>
              </a:rPr>
              <a:t>, I. Ben-</a:t>
            </a:r>
            <a:r>
              <a:rPr lang="en-US" sz="1800" dirty="0" err="1" smtClean="0">
                <a:latin typeface="Arial" charset="0"/>
                <a:ea typeface="ＭＳ Ｐゴシック" charset="0"/>
                <a:cs typeface="ＭＳ Ｐゴシック" charset="0"/>
              </a:rPr>
              <a:t>Zvi</a:t>
            </a:r>
            <a:r>
              <a:rPr lang="en-US" sz="1800" dirty="0" smtClean="0">
                <a:latin typeface="Arial" charset="0"/>
                <a:ea typeface="ＭＳ Ｐゴシック" charset="0"/>
                <a:cs typeface="ＭＳ Ｐゴシック" charset="0"/>
              </a:rPr>
              <a:t>, C. Brutus, X. Chang, J. Dai, D. </a:t>
            </a:r>
            <a:r>
              <a:rPr lang="en-US" sz="1800" dirty="0" err="1" smtClean="0">
                <a:latin typeface="Arial" charset="0"/>
                <a:ea typeface="ＭＳ Ｐゴシック" charset="0"/>
                <a:cs typeface="ＭＳ Ｐゴシック" charset="0"/>
              </a:rPr>
              <a:t>Gassner</a:t>
            </a:r>
            <a:r>
              <a:rPr lang="en-US" sz="1800" dirty="0" smtClean="0">
                <a:latin typeface="Arial" charset="0"/>
                <a:ea typeface="ＭＳ Ｐゴシック" charset="0"/>
                <a:cs typeface="ＭＳ Ｐゴシック" charset="0"/>
              </a:rPr>
              <a:t>, H. Hahn</a:t>
            </a:r>
            <a:r>
              <a:rPr lang="en-US" sz="1800" dirty="0">
                <a:latin typeface="Arial" charset="0"/>
                <a:ea typeface="ＭＳ Ｐゴシック" charset="0"/>
                <a:cs typeface="ＭＳ Ｐゴシック" charset="0"/>
              </a:rPr>
              <a:t>, </a:t>
            </a:r>
            <a:r>
              <a:rPr lang="en-US" sz="1800" dirty="0" smtClean="0">
                <a:latin typeface="Arial" charset="0"/>
                <a:ea typeface="ＭＳ Ｐゴシック" charset="0"/>
                <a:cs typeface="ＭＳ Ｐゴシック" charset="0"/>
              </a:rPr>
              <a:t>L. Hammons</a:t>
            </a:r>
            <a:r>
              <a:rPr lang="en-US" sz="1800" dirty="0">
                <a:latin typeface="Arial" charset="0"/>
                <a:ea typeface="ＭＳ Ｐゴシック" charset="0"/>
                <a:cs typeface="ＭＳ Ｐゴシック" charset="0"/>
              </a:rPr>
              <a:t>, </a:t>
            </a:r>
            <a:r>
              <a:rPr lang="en-US" sz="1800" dirty="0" smtClean="0">
                <a:latin typeface="Arial" charset="0"/>
                <a:ea typeface="ＭＳ Ｐゴシック" charset="0"/>
                <a:cs typeface="ＭＳ Ｐゴシック" charset="0"/>
              </a:rPr>
              <a:t>X. Liang, D. </a:t>
            </a:r>
            <a:r>
              <a:rPr lang="en-US" sz="1800" dirty="0" err="1" smtClean="0">
                <a:latin typeface="Arial" charset="0"/>
                <a:ea typeface="ＭＳ Ｐゴシック" charset="0"/>
                <a:cs typeface="ＭＳ Ｐゴシック" charset="0"/>
              </a:rPr>
              <a:t>Kayran</a:t>
            </a:r>
            <a:r>
              <a:rPr lang="en-US" sz="1800" dirty="0" smtClean="0">
                <a:latin typeface="Arial" charset="0"/>
                <a:ea typeface="ＭＳ Ｐゴシック" charset="0"/>
                <a:cs typeface="ＭＳ Ｐゴシック" charset="0"/>
              </a:rPr>
              <a:t>, G. McIntyre, C. </a:t>
            </a:r>
            <a:r>
              <a:rPr lang="en-US" sz="1800" dirty="0" err="1" smtClean="0">
                <a:latin typeface="Arial" charset="0"/>
                <a:ea typeface="ＭＳ Ｐゴシック" charset="0"/>
                <a:cs typeface="ＭＳ Ｐゴシック" charset="0"/>
              </a:rPr>
              <a:t>Pai</a:t>
            </a:r>
            <a:r>
              <a:rPr lang="en-US" sz="1800" dirty="0" smtClean="0">
                <a:latin typeface="Arial" charset="0"/>
                <a:ea typeface="ＭＳ Ｐゴシック" charset="0"/>
                <a:cs typeface="ＭＳ Ｐゴシック" charset="0"/>
              </a:rPr>
              <a:t>, D. Pate, T. </a:t>
            </a:r>
            <a:r>
              <a:rPr lang="en-US" sz="1800" dirty="0" err="1" smtClean="0">
                <a:latin typeface="Arial" charset="0"/>
                <a:ea typeface="ＭＳ Ｐゴシック" charset="0"/>
                <a:cs typeface="ＭＳ Ｐゴシック" charset="0"/>
              </a:rPr>
              <a:t>Rao</a:t>
            </a:r>
            <a:r>
              <a:rPr lang="en-US" sz="1800" dirty="0" smtClean="0">
                <a:latin typeface="Arial" charset="0"/>
                <a:ea typeface="ＭＳ Ｐゴシック" charset="0"/>
                <a:cs typeface="ＭＳ Ｐゴシック" charset="0"/>
              </a:rPr>
              <a:t>, M. Ruiz-</a:t>
            </a:r>
            <a:r>
              <a:rPr lang="en-US" sz="1800" dirty="0" err="1" smtClean="0">
                <a:latin typeface="Arial" charset="0"/>
                <a:ea typeface="ＭＳ Ｐゴシック" charset="0"/>
                <a:cs typeface="ＭＳ Ｐゴシック" charset="0"/>
              </a:rPr>
              <a:t>Ozés</a:t>
            </a:r>
            <a:r>
              <a:rPr lang="en-US" sz="1800" dirty="0" smtClean="0">
                <a:latin typeface="Arial" charset="0"/>
                <a:ea typeface="ＭＳ Ｐゴシック" charset="0"/>
                <a:cs typeface="ＭＳ Ｐゴシック" charset="0"/>
              </a:rPr>
              <a:t>, S. </a:t>
            </a:r>
            <a:r>
              <a:rPr lang="en-US" sz="1800" dirty="0" err="1" smtClean="0">
                <a:latin typeface="Arial" charset="0"/>
                <a:ea typeface="ＭＳ Ｐゴシック" charset="0"/>
                <a:cs typeface="ＭＳ Ｐゴシック" charset="0"/>
              </a:rPr>
              <a:t>Seberg</a:t>
            </a:r>
            <a:r>
              <a:rPr lang="en-US" sz="1800" dirty="0" smtClean="0">
                <a:latin typeface="Arial" charset="0"/>
                <a:ea typeface="ＭＳ Ｐゴシック" charset="0"/>
                <a:cs typeface="ＭＳ Ｐゴシック" charset="0"/>
              </a:rPr>
              <a:t>, T. </a:t>
            </a:r>
            <a:r>
              <a:rPr lang="en-US" sz="1800" dirty="0" err="1" smtClean="0">
                <a:latin typeface="Arial" charset="0"/>
                <a:ea typeface="ＭＳ Ｐゴシック" charset="0"/>
                <a:cs typeface="ＭＳ Ｐゴシック" charset="0"/>
              </a:rPr>
              <a:t>Seda</a:t>
            </a:r>
            <a:r>
              <a:rPr lang="en-US" sz="1800" dirty="0" smtClean="0">
                <a:latin typeface="Arial" charset="0"/>
                <a:ea typeface="ＭＳ Ｐゴシック" charset="0"/>
                <a:cs typeface="ＭＳ Ｐゴシック" charset="0"/>
              </a:rPr>
              <a:t>, J. </a:t>
            </a:r>
            <a:r>
              <a:rPr lang="en-US" sz="1800" dirty="0" err="1" smtClean="0">
                <a:latin typeface="Arial" charset="0"/>
                <a:ea typeface="ＭＳ Ｐゴシック" charset="0"/>
                <a:cs typeface="ＭＳ Ｐゴシック" charset="0"/>
              </a:rPr>
              <a:t>Skaritka</a:t>
            </a:r>
            <a:r>
              <a:rPr lang="en-US" sz="1800" dirty="0" smtClean="0">
                <a:latin typeface="Arial" charset="0"/>
                <a:ea typeface="ＭＳ Ｐゴシック" charset="0"/>
                <a:cs typeface="ＭＳ Ｐゴシック" charset="0"/>
              </a:rPr>
              <a:t>, K. Smith, R. Than, Q. Wu, B. Xiao, T. </a:t>
            </a:r>
            <a:r>
              <a:rPr lang="en-US" sz="1800" dirty="0" err="1" smtClean="0">
                <a:latin typeface="Arial" charset="0"/>
                <a:ea typeface="ＭＳ Ｐゴシック" charset="0"/>
                <a:cs typeface="ＭＳ Ｐゴシック" charset="0"/>
              </a:rPr>
              <a:t>Xin</a:t>
            </a:r>
            <a:r>
              <a:rPr lang="en-US" sz="1800" dirty="0" smtClean="0">
                <a:latin typeface="Arial" charset="0"/>
                <a:ea typeface="ＭＳ Ｐゴシック" charset="0"/>
                <a:cs typeface="ＭＳ Ｐゴシック" charset="0"/>
              </a:rPr>
              <a:t>, </a:t>
            </a:r>
            <a:r>
              <a:rPr lang="en-US" sz="1800" dirty="0" err="1" smtClean="0">
                <a:latin typeface="Arial" charset="0"/>
                <a:ea typeface="ＭＳ Ｐゴシック" charset="0"/>
                <a:cs typeface="ＭＳ Ｐゴシック" charset="0"/>
              </a:rPr>
              <a:t>Wencan</a:t>
            </a:r>
            <a:r>
              <a:rPr lang="en-US" sz="1800" dirty="0" smtClean="0">
                <a:latin typeface="Arial" charset="0"/>
                <a:ea typeface="ＭＳ Ｐゴシック" charset="0"/>
                <a:cs typeface="ＭＳ Ｐゴシック" charset="0"/>
              </a:rPr>
              <a:t> </a:t>
            </a:r>
            <a:r>
              <a:rPr lang="en-US" sz="1800" dirty="0" err="1" smtClean="0">
                <a:latin typeface="Arial" charset="0"/>
                <a:ea typeface="ＭＳ Ｐゴシック" charset="0"/>
                <a:cs typeface="ＭＳ Ｐゴシック" charset="0"/>
              </a:rPr>
              <a:t>Xu</a:t>
            </a:r>
            <a:r>
              <a:rPr lang="en-US" sz="1800" dirty="0" smtClean="0">
                <a:latin typeface="Arial" charset="0"/>
                <a:ea typeface="ＭＳ Ｐゴシック" charset="0"/>
                <a:cs typeface="ＭＳ Ｐゴシック" charset="0"/>
              </a:rPr>
              <a:t>, A. </a:t>
            </a:r>
            <a:r>
              <a:rPr lang="en-US" sz="1800" dirty="0" err="1" smtClean="0">
                <a:latin typeface="Arial" charset="0"/>
                <a:ea typeface="ＭＳ Ｐゴシック" charset="0"/>
                <a:cs typeface="ＭＳ Ｐゴシック" charset="0"/>
              </a:rPr>
              <a:t>Zaltsman</a:t>
            </a:r>
            <a:endParaRPr lang="en-US" sz="1800" dirty="0" smtClean="0">
              <a:latin typeface="Arial" charset="0"/>
              <a:ea typeface="ＭＳ Ｐゴシック" charset="0"/>
              <a:cs typeface="ＭＳ Ｐゴシック" charset="0"/>
            </a:endParaRPr>
          </a:p>
          <a:p>
            <a:pPr marL="1311275" indent="-1081088">
              <a:buNone/>
            </a:pPr>
            <a:r>
              <a:rPr lang="en-US" sz="1800" b="1" dirty="0" smtClean="0">
                <a:latin typeface="Arial" charset="0"/>
                <a:ea typeface="ＭＳ Ｐゴシック" charset="0"/>
                <a:cs typeface="ＭＳ Ｐゴシック" charset="0"/>
              </a:rPr>
              <a:t>HZB</a:t>
            </a:r>
            <a:r>
              <a:rPr lang="en-US" sz="1800" dirty="0" smtClean="0">
                <a:latin typeface="Arial" charset="0"/>
                <a:ea typeface="ＭＳ Ｐゴシック" charset="0"/>
                <a:cs typeface="ＭＳ Ｐゴシック" charset="0"/>
              </a:rPr>
              <a:t>: 	A. </a:t>
            </a:r>
            <a:r>
              <a:rPr lang="en-US" sz="1800" dirty="0" err="1" smtClean="0">
                <a:latin typeface="Arial" charset="0"/>
                <a:ea typeface="ＭＳ Ｐゴシック" charset="0"/>
                <a:cs typeface="ＭＳ Ｐゴシック" charset="0"/>
              </a:rPr>
              <a:t>Burrill</a:t>
            </a:r>
            <a:endParaRPr lang="en-US" sz="1800" dirty="0" smtClean="0">
              <a:latin typeface="Arial" charset="0"/>
              <a:ea typeface="ＭＳ Ｐゴシック" charset="0"/>
              <a:cs typeface="ＭＳ Ｐゴシック" charset="0"/>
            </a:endParaRPr>
          </a:p>
          <a:p>
            <a:pPr marL="1311275" indent="-1081088">
              <a:buNone/>
            </a:pPr>
            <a:r>
              <a:rPr lang="en-US" sz="1800" b="1" dirty="0" smtClean="0">
                <a:latin typeface="Arial" charset="0"/>
                <a:ea typeface="ＭＳ Ｐゴシック" charset="0"/>
                <a:cs typeface="ＭＳ Ｐゴシック" charset="0"/>
              </a:rPr>
              <a:t>AES</a:t>
            </a:r>
            <a:r>
              <a:rPr lang="en-US" sz="1800" dirty="0" smtClean="0">
                <a:latin typeface="Arial" charset="0"/>
                <a:ea typeface="ＭＳ Ｐゴシック" charset="0"/>
                <a:cs typeface="ＭＳ Ｐゴシック" charset="0"/>
              </a:rPr>
              <a:t>: 	M. Cole, </a:t>
            </a:r>
            <a:r>
              <a:rPr lang="en-US" sz="1800" dirty="0">
                <a:latin typeface="Arial" charset="0"/>
                <a:ea typeface="ＭＳ Ｐゴシック" charset="0"/>
                <a:cs typeface="ＭＳ Ｐゴシック" charset="0"/>
              </a:rPr>
              <a:t>J. </a:t>
            </a:r>
            <a:r>
              <a:rPr lang="en-US" sz="1800" dirty="0" err="1">
                <a:latin typeface="Arial" charset="0"/>
                <a:ea typeface="ＭＳ Ｐゴシック" charset="0"/>
                <a:cs typeface="ＭＳ Ｐゴシック" charset="0"/>
              </a:rPr>
              <a:t>Eng</a:t>
            </a:r>
            <a:r>
              <a:rPr lang="en-US" sz="1800" dirty="0">
                <a:latin typeface="Arial" charset="0"/>
                <a:ea typeface="ＭＳ Ｐゴシック" charset="0"/>
                <a:cs typeface="ＭＳ Ｐゴシック" charset="0"/>
              </a:rPr>
              <a:t>, </a:t>
            </a:r>
            <a:r>
              <a:rPr lang="en-US" sz="1800" dirty="0" smtClean="0">
                <a:latin typeface="Arial" charset="0"/>
                <a:ea typeface="ＭＳ Ｐゴシック" charset="0"/>
                <a:cs typeface="ＭＳ Ｐゴシック" charset="0"/>
              </a:rPr>
              <a:t>A. </a:t>
            </a:r>
            <a:r>
              <a:rPr lang="en-US" sz="1800" dirty="0" err="1" smtClean="0">
                <a:latin typeface="Arial" charset="0"/>
                <a:ea typeface="ＭＳ Ｐゴシック" charset="0"/>
                <a:cs typeface="ＭＳ Ｐゴシック" charset="0"/>
              </a:rPr>
              <a:t>Favale</a:t>
            </a:r>
            <a:r>
              <a:rPr lang="en-US" sz="1800" dirty="0">
                <a:latin typeface="Arial" charset="0"/>
                <a:ea typeface="ＭＳ Ｐゴシック" charset="0"/>
                <a:cs typeface="ＭＳ Ｐゴシック" charset="0"/>
              </a:rPr>
              <a:t>, B. </a:t>
            </a:r>
            <a:r>
              <a:rPr lang="en-US" sz="1800" dirty="0" smtClean="0">
                <a:latin typeface="Arial" charset="0"/>
                <a:ea typeface="ＭＳ Ｐゴシック" charset="0"/>
                <a:cs typeface="ＭＳ Ｐゴシック" charset="0"/>
              </a:rPr>
              <a:t>Golden, D. Holmes, J. </a:t>
            </a:r>
            <a:r>
              <a:rPr lang="en-US" sz="1800" dirty="0" err="1" smtClean="0">
                <a:latin typeface="Arial" charset="0"/>
                <a:ea typeface="ＭＳ Ｐゴシック" charset="0"/>
                <a:cs typeface="ＭＳ Ｐゴシック" charset="0"/>
              </a:rPr>
              <a:t>Rathke</a:t>
            </a:r>
            <a:r>
              <a:rPr lang="en-US" sz="1800" dirty="0" smtClean="0">
                <a:latin typeface="Arial" charset="0"/>
                <a:ea typeface="ＭＳ Ｐゴシック" charset="0"/>
                <a:cs typeface="ＭＳ Ｐゴシック" charset="0"/>
              </a:rPr>
              <a:t>, T. </a:t>
            </a:r>
            <a:r>
              <a:rPr lang="en-US" sz="1800" dirty="0" err="1" smtClean="0">
                <a:latin typeface="Arial" charset="0"/>
                <a:ea typeface="ＭＳ Ｐゴシック" charset="0"/>
                <a:cs typeface="ＭＳ Ｐゴシック" charset="0"/>
              </a:rPr>
              <a:t>Schultheiss</a:t>
            </a:r>
            <a:r>
              <a:rPr lang="en-US" sz="1800" dirty="0" smtClean="0">
                <a:latin typeface="Arial" charset="0"/>
                <a:ea typeface="ＭＳ Ｐゴシック" charset="0"/>
                <a:cs typeface="ＭＳ Ｐゴシック" charset="0"/>
              </a:rPr>
              <a:t>, A. Todd, </a:t>
            </a:r>
          </a:p>
          <a:p>
            <a:pPr marL="1311275" indent="-1081088">
              <a:buNone/>
            </a:pPr>
            <a:r>
              <a:rPr lang="en-US" sz="1800" b="1" dirty="0" err="1" smtClean="0">
                <a:latin typeface="Arial" charset="0"/>
                <a:ea typeface="ＭＳ Ｐゴシック" charset="0"/>
                <a:cs typeface="ＭＳ Ｐゴシック" charset="0"/>
              </a:rPr>
              <a:t>Niowave</a:t>
            </a:r>
            <a:r>
              <a:rPr lang="en-US" sz="1800" dirty="0" smtClean="0">
                <a:latin typeface="Arial" charset="0"/>
                <a:ea typeface="ＭＳ Ｐゴシック" charset="0"/>
                <a:cs typeface="ＭＳ Ｐゴシック" charset="0"/>
              </a:rPr>
              <a:t>: 	C.H. </a:t>
            </a:r>
            <a:r>
              <a:rPr lang="en-US" sz="1800" dirty="0" err="1" smtClean="0">
                <a:latin typeface="Arial" charset="0"/>
                <a:ea typeface="ＭＳ Ｐゴシック" charset="0"/>
                <a:cs typeface="ＭＳ Ｐゴシック" charset="0"/>
              </a:rPr>
              <a:t>Boulware</a:t>
            </a:r>
            <a:r>
              <a:rPr lang="en-US" sz="1800" dirty="0" smtClean="0">
                <a:latin typeface="Arial" charset="0"/>
                <a:ea typeface="ＭＳ Ｐゴシック" charset="0"/>
                <a:cs typeface="ＭＳ Ｐゴシック" charset="0"/>
              </a:rPr>
              <a:t>, B. </a:t>
            </a:r>
            <a:r>
              <a:rPr lang="en-US" sz="1800" dirty="0" err="1" smtClean="0">
                <a:latin typeface="Arial" charset="0"/>
                <a:ea typeface="ＭＳ Ｐゴシック" charset="0"/>
                <a:cs typeface="ＭＳ Ｐゴシック" charset="0"/>
              </a:rPr>
              <a:t>Deimling</a:t>
            </a:r>
            <a:r>
              <a:rPr lang="en-US" sz="1800" dirty="0" smtClean="0">
                <a:latin typeface="Arial" charset="0"/>
                <a:ea typeface="ＭＳ Ｐゴシック" charset="0"/>
                <a:cs typeface="ＭＳ Ｐゴシック" charset="0"/>
              </a:rPr>
              <a:t>, T.L. Grimm, T. </a:t>
            </a:r>
            <a:r>
              <a:rPr lang="en-US" sz="1800" dirty="0" err="1" smtClean="0">
                <a:latin typeface="Arial" charset="0"/>
                <a:ea typeface="ＭＳ Ｐゴシック" charset="0"/>
                <a:cs typeface="ＭＳ Ｐゴシック" charset="0"/>
              </a:rPr>
              <a:t>Lamie</a:t>
            </a:r>
            <a:endParaRPr lang="en-US" sz="1800" dirty="0" smtClean="0">
              <a:latin typeface="Arial" charset="0"/>
              <a:ea typeface="ＭＳ Ｐゴシック" charset="0"/>
              <a:cs typeface="ＭＳ Ｐゴシック" charset="0"/>
            </a:endParaRPr>
          </a:p>
          <a:p>
            <a:pPr marL="1311275" indent="-1081088">
              <a:buNone/>
            </a:pPr>
            <a:r>
              <a:rPr lang="en-US" sz="1800" b="1" dirty="0" smtClean="0">
                <a:latin typeface="Arial" charset="0"/>
                <a:ea typeface="ＭＳ Ｐゴシック" charset="0"/>
                <a:cs typeface="ＭＳ Ｐゴシック" charset="0"/>
              </a:rPr>
              <a:t>CERN:</a:t>
            </a:r>
            <a:r>
              <a:rPr lang="en-US" sz="1800" dirty="0" smtClean="0">
                <a:latin typeface="Arial" charset="0"/>
                <a:ea typeface="ＭＳ Ｐゴシック" charset="0"/>
                <a:cs typeface="ＭＳ Ｐゴシック" charset="0"/>
              </a:rPr>
              <a:t>	R. </a:t>
            </a:r>
            <a:r>
              <a:rPr lang="en-US" sz="1800" dirty="0" err="1" smtClean="0">
                <a:latin typeface="Arial" charset="0"/>
                <a:ea typeface="ＭＳ Ｐゴシック" charset="0"/>
                <a:cs typeface="ＭＳ Ｐゴシック" charset="0"/>
              </a:rPr>
              <a:t>Calaga</a:t>
            </a:r>
            <a:endParaRPr lang="en-US" sz="1800" dirty="0" smtClean="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a:t>
            </a:fld>
            <a:endParaRPr lang="en-US" dirty="0"/>
          </a:p>
        </p:txBody>
      </p:sp>
    </p:spTree>
    <p:extLst>
      <p:ext uri="{BB962C8B-B14F-4D97-AF65-F5344CB8AC3E}">
        <p14:creationId xmlns:p14="http://schemas.microsoft.com/office/powerpoint/2010/main" val="4547359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76200"/>
            <a:ext cx="8839200" cy="762000"/>
          </a:xfrm>
        </p:spPr>
        <p:txBody>
          <a:bodyPr/>
          <a:lstStyle/>
          <a:p>
            <a:pPr algn="ctr">
              <a:lnSpc>
                <a:spcPct val="100000"/>
              </a:lnSpc>
            </a:pPr>
            <a:r>
              <a:rPr lang="en-US" sz="3200" dirty="0" smtClean="0">
                <a:latin typeface="Arial" charset="0"/>
                <a:ea typeface="ＭＳ Ｐゴシック" charset="0"/>
                <a:cs typeface="ＭＳ Ｐゴシック" charset="0"/>
              </a:rPr>
              <a:t>HOM damping</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20</a:t>
            </a:fld>
            <a:endParaRPr lang="en-US" dirty="0"/>
          </a:p>
        </p:txBody>
      </p:sp>
      <p:graphicFrame>
        <p:nvGraphicFramePr>
          <p:cNvPr id="14" name="Content Placeholder 5"/>
          <p:cNvGraphicFramePr>
            <a:graphicFrameLocks noGrp="1"/>
          </p:cNvGraphicFramePr>
          <p:nvPr>
            <p:ph sz="quarter" idx="1"/>
            <p:extLst>
              <p:ext uri="{D42A27DB-BD31-4B8C-83A1-F6EECF244321}">
                <p14:modId xmlns:p14="http://schemas.microsoft.com/office/powerpoint/2010/main" val="179888188"/>
              </p:ext>
            </p:extLst>
          </p:nvPr>
        </p:nvGraphicFramePr>
        <p:xfrm>
          <a:off x="4267199" y="762000"/>
          <a:ext cx="4724401" cy="4499797"/>
        </p:xfrm>
        <a:graphic>
          <a:graphicData uri="http://schemas.openxmlformats.org/drawingml/2006/table">
            <a:tbl>
              <a:tblPr firstRow="1" bandRow="1">
                <a:tableStyleId>{5C22544A-7EE6-4342-B048-85BDC9FD1C3A}</a:tableStyleId>
              </a:tblPr>
              <a:tblGrid>
                <a:gridCol w="1330817"/>
                <a:gridCol w="1197736"/>
                <a:gridCol w="1131195"/>
                <a:gridCol w="1064653"/>
              </a:tblGrid>
              <a:tr h="310969">
                <a:tc>
                  <a:txBody>
                    <a:bodyPr/>
                    <a:lstStyle/>
                    <a:p>
                      <a:pPr algn="ctr"/>
                      <a:r>
                        <a:rPr lang="en-US" sz="1200" dirty="0" smtClean="0"/>
                        <a:t>HOM frequency</a:t>
                      </a:r>
                      <a:r>
                        <a:rPr lang="en-US" sz="1200" baseline="0" dirty="0" smtClean="0"/>
                        <a:t> </a:t>
                      </a:r>
                    </a:p>
                    <a:p>
                      <a:pPr algn="ctr"/>
                      <a:r>
                        <a:rPr lang="en-US" sz="1200" baseline="0" dirty="0" smtClean="0"/>
                        <a:t>[GHz]</a:t>
                      </a:r>
                      <a:endParaRPr lang="en-US" sz="1200" dirty="0"/>
                    </a:p>
                  </a:txBody>
                  <a:tcPr/>
                </a:tc>
                <a:tc>
                  <a:txBody>
                    <a:bodyPr/>
                    <a:lstStyle/>
                    <a:p>
                      <a:pPr algn="ctr"/>
                      <a:r>
                        <a:rPr lang="en-US" sz="1200" dirty="0" smtClean="0"/>
                        <a:t>Mode</a:t>
                      </a:r>
                      <a:r>
                        <a:rPr lang="en-US" sz="1200" baseline="0" dirty="0" smtClean="0"/>
                        <a:t> </a:t>
                      </a:r>
                      <a:r>
                        <a:rPr lang="en-US" sz="1200" baseline="0" dirty="0" err="1" smtClean="0"/>
                        <a:t>Config</a:t>
                      </a:r>
                      <a:r>
                        <a:rPr lang="en-US" sz="1200" baseline="0" dirty="0" smtClean="0"/>
                        <a:t>.</a:t>
                      </a:r>
                      <a:endParaRPr lang="en-US"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smtClean="0"/>
                        <a:t>R/Q</a:t>
                      </a:r>
                      <a:r>
                        <a:rPr lang="en-US" sz="1200" baseline="0" dirty="0" smtClean="0"/>
                        <a:t> </a:t>
                      </a:r>
                      <a:r>
                        <a:rPr lang="en-US" sz="1200" dirty="0" smtClean="0"/>
                        <a:t>[</a:t>
                      </a:r>
                      <a:r>
                        <a:rPr lang="en-US" sz="1200" dirty="0" smtClean="0">
                          <a:latin typeface="+mn-lt"/>
                          <a:ea typeface="Cambria Math"/>
                        </a:rPr>
                        <a:t>Ohm</a:t>
                      </a:r>
                      <a:r>
                        <a:rPr lang="en-US" sz="1200" dirty="0" smtClean="0"/>
                        <a:t>]</a:t>
                      </a:r>
                      <a:endParaRPr lang="en-US" sz="1200" dirty="0"/>
                    </a:p>
                  </a:txBody>
                  <a:tcPr/>
                </a:tc>
                <a:tc>
                  <a:txBody>
                    <a:bodyPr/>
                    <a:lstStyle/>
                    <a:p>
                      <a:pPr algn="ctr"/>
                      <a:r>
                        <a:rPr lang="en-US" sz="1200" dirty="0" err="1" smtClean="0"/>
                        <a:t>Qext</a:t>
                      </a:r>
                      <a:endParaRPr lang="en-US" sz="1200" dirty="0"/>
                    </a:p>
                  </a:txBody>
                  <a:tcPr/>
                </a:tc>
              </a:tr>
              <a:tr h="310969">
                <a:tc>
                  <a:txBody>
                    <a:bodyPr/>
                    <a:lstStyle/>
                    <a:p>
                      <a:pPr algn="ctr"/>
                      <a:r>
                        <a:rPr lang="en-US" sz="1200" dirty="0" smtClean="0"/>
                        <a:t>0.579</a:t>
                      </a:r>
                      <a:endParaRPr lang="en-US" sz="1200" dirty="0"/>
                    </a:p>
                  </a:txBody>
                  <a:tcPr/>
                </a:tc>
                <a:tc>
                  <a:txBody>
                    <a:bodyPr/>
                    <a:lstStyle/>
                    <a:p>
                      <a:pPr algn="ctr"/>
                      <a:r>
                        <a:rPr lang="en-US" sz="1200" dirty="0" smtClean="0"/>
                        <a:t>Longitudinal</a:t>
                      </a:r>
                      <a:endParaRPr lang="en-US" sz="1200" dirty="0"/>
                    </a:p>
                  </a:txBody>
                  <a:tcPr/>
                </a:tc>
                <a:tc>
                  <a:txBody>
                    <a:bodyPr/>
                    <a:lstStyle/>
                    <a:p>
                      <a:pPr algn="ctr"/>
                      <a:r>
                        <a:rPr lang="en-US" sz="1200" dirty="0" smtClean="0"/>
                        <a:t>108</a:t>
                      </a:r>
                      <a:endParaRPr lang="en-US" sz="1200" dirty="0"/>
                    </a:p>
                  </a:txBody>
                  <a:tcPr/>
                </a:tc>
                <a:tc>
                  <a:txBody>
                    <a:bodyPr/>
                    <a:lstStyle/>
                    <a:p>
                      <a:pPr algn="ctr"/>
                      <a:r>
                        <a:rPr lang="en-US" sz="1200" dirty="0" smtClean="0"/>
                        <a:t>1130</a:t>
                      </a:r>
                      <a:endParaRPr lang="en-US" sz="1200" dirty="0"/>
                    </a:p>
                  </a:txBody>
                  <a:tcPr/>
                </a:tc>
              </a:tr>
              <a:tr h="310969">
                <a:tc>
                  <a:txBody>
                    <a:bodyPr/>
                    <a:lstStyle/>
                    <a:p>
                      <a:pPr algn="ctr"/>
                      <a:r>
                        <a:rPr lang="en-US" sz="1200" dirty="0" smtClean="0"/>
                        <a:t>0.671</a:t>
                      </a:r>
                      <a:endParaRPr lang="en-US" sz="1200" dirty="0"/>
                    </a:p>
                  </a:txBody>
                  <a:tcPr/>
                </a:tc>
                <a:tc>
                  <a:txBody>
                    <a:bodyPr/>
                    <a:lstStyle/>
                    <a:p>
                      <a:pPr algn="ctr"/>
                      <a:r>
                        <a:rPr lang="en-US" sz="1200" dirty="0" smtClean="0"/>
                        <a:t>Horizontal</a:t>
                      </a:r>
                      <a:endParaRPr lang="en-US" sz="1200" dirty="0"/>
                    </a:p>
                  </a:txBody>
                  <a:tcPr/>
                </a:tc>
                <a:tc>
                  <a:txBody>
                    <a:bodyPr/>
                    <a:lstStyle/>
                    <a:p>
                      <a:pPr algn="ctr"/>
                      <a:r>
                        <a:rPr lang="en-US" sz="1200" dirty="0" smtClean="0"/>
                        <a:t>70.5</a:t>
                      </a:r>
                      <a:endParaRPr lang="en-US" sz="1200" dirty="0"/>
                    </a:p>
                  </a:txBody>
                  <a:tcPr/>
                </a:tc>
                <a:tc>
                  <a:txBody>
                    <a:bodyPr/>
                    <a:lstStyle/>
                    <a:p>
                      <a:pPr algn="ctr"/>
                      <a:r>
                        <a:rPr lang="en-US" sz="1200" dirty="0" smtClean="0"/>
                        <a:t>2340</a:t>
                      </a:r>
                      <a:endParaRPr lang="en-US" sz="1200" dirty="0"/>
                    </a:p>
                  </a:txBody>
                  <a:tcPr/>
                </a:tc>
              </a:tr>
              <a:tr h="310969">
                <a:tc>
                  <a:txBody>
                    <a:bodyPr/>
                    <a:lstStyle/>
                    <a:p>
                      <a:pPr algn="ctr"/>
                      <a:r>
                        <a:rPr lang="en-US" sz="1200" dirty="0" smtClean="0"/>
                        <a:t>0.700</a:t>
                      </a:r>
                      <a:endParaRPr lang="en-US" sz="1200" dirty="0"/>
                    </a:p>
                  </a:txBody>
                  <a:tcPr/>
                </a:tc>
                <a:tc>
                  <a:txBody>
                    <a:bodyPr/>
                    <a:lstStyle/>
                    <a:p>
                      <a:pPr algn="ctr"/>
                      <a:r>
                        <a:rPr lang="en-US" sz="1200" dirty="0" smtClean="0"/>
                        <a:t>Hybrid (y, z)</a:t>
                      </a:r>
                      <a:endParaRPr lang="en-US" sz="1200" dirty="0"/>
                    </a:p>
                  </a:txBody>
                  <a:tcPr/>
                </a:tc>
                <a:tc>
                  <a:txBody>
                    <a:bodyPr/>
                    <a:lstStyle/>
                    <a:p>
                      <a:pPr algn="ctr"/>
                      <a:r>
                        <a:rPr lang="en-US" sz="1200" dirty="0" smtClean="0"/>
                        <a:t>0.24/0.25</a:t>
                      </a:r>
                      <a:endParaRPr lang="en-US" sz="1200" dirty="0"/>
                    </a:p>
                  </a:txBody>
                  <a:tcPr/>
                </a:tc>
                <a:tc>
                  <a:txBody>
                    <a:bodyPr/>
                    <a:lstStyle/>
                    <a:p>
                      <a:pPr algn="ctr"/>
                      <a:r>
                        <a:rPr lang="en-US" sz="1200" dirty="0" smtClean="0"/>
                        <a:t>1140</a:t>
                      </a:r>
                      <a:endParaRPr lang="en-US" sz="1200" dirty="0"/>
                    </a:p>
                  </a:txBody>
                  <a:tcPr/>
                </a:tc>
              </a:tr>
              <a:tr h="310969">
                <a:tc>
                  <a:txBody>
                    <a:bodyPr/>
                    <a:lstStyle/>
                    <a:p>
                      <a:pPr algn="ctr"/>
                      <a:r>
                        <a:rPr lang="en-US" sz="1200" dirty="0" smtClean="0"/>
                        <a:t>0.752</a:t>
                      </a:r>
                      <a:endParaRPr lang="en-US" sz="1200" dirty="0"/>
                    </a:p>
                  </a:txBody>
                  <a:tcPr/>
                </a:tc>
                <a:tc>
                  <a:txBody>
                    <a:bodyPr/>
                    <a:lstStyle/>
                    <a:p>
                      <a:pPr algn="ctr"/>
                      <a:r>
                        <a:rPr lang="en-US" sz="1200" dirty="0" smtClean="0"/>
                        <a:t>Deflection</a:t>
                      </a:r>
                      <a:endParaRPr lang="en-US" sz="1200" dirty="0"/>
                    </a:p>
                  </a:txBody>
                  <a:tcPr/>
                </a:tc>
                <a:tc>
                  <a:txBody>
                    <a:bodyPr/>
                    <a:lstStyle/>
                    <a:p>
                      <a:pPr algn="ctr"/>
                      <a:r>
                        <a:rPr lang="en-US" sz="1200" dirty="0" smtClean="0"/>
                        <a:t>34.9</a:t>
                      </a:r>
                      <a:endParaRPr lang="en-US" sz="1200" dirty="0"/>
                    </a:p>
                  </a:txBody>
                  <a:tcPr/>
                </a:tc>
                <a:tc>
                  <a:txBody>
                    <a:bodyPr/>
                    <a:lstStyle/>
                    <a:p>
                      <a:pPr algn="ctr"/>
                      <a:r>
                        <a:rPr lang="en-US" sz="1200" dirty="0" smtClean="0"/>
                        <a:t>1750</a:t>
                      </a:r>
                      <a:endParaRPr lang="en-US" sz="1200" dirty="0"/>
                    </a:p>
                  </a:txBody>
                  <a:tcPr/>
                </a:tc>
              </a:tr>
              <a:tr h="310969">
                <a:tc>
                  <a:txBody>
                    <a:bodyPr/>
                    <a:lstStyle/>
                    <a:p>
                      <a:pPr algn="ctr"/>
                      <a:r>
                        <a:rPr lang="en-US" sz="1200" dirty="0" smtClean="0"/>
                        <a:t>0.800</a:t>
                      </a:r>
                      <a:endParaRPr lang="en-US" sz="1200" dirty="0"/>
                    </a:p>
                  </a:txBody>
                  <a:tcPr/>
                </a:tc>
                <a:tc>
                  <a:txBody>
                    <a:bodyPr/>
                    <a:lstStyle/>
                    <a:p>
                      <a:pPr algn="ctr"/>
                      <a:r>
                        <a:rPr lang="en-US" sz="1200" dirty="0" smtClean="0"/>
                        <a:t>Horizontal</a:t>
                      </a:r>
                      <a:endParaRPr lang="en-US" sz="1200" dirty="0"/>
                    </a:p>
                  </a:txBody>
                  <a:tcPr/>
                </a:tc>
                <a:tc>
                  <a:txBody>
                    <a:bodyPr/>
                    <a:lstStyle/>
                    <a:p>
                      <a:pPr algn="ctr"/>
                      <a:r>
                        <a:rPr lang="en-US" sz="1200" dirty="0" smtClean="0"/>
                        <a:t>6.02e-4</a:t>
                      </a:r>
                      <a:endParaRPr lang="en-US" sz="1200" dirty="0"/>
                    </a:p>
                  </a:txBody>
                  <a:tcPr/>
                </a:tc>
                <a:tc>
                  <a:txBody>
                    <a:bodyPr/>
                    <a:lstStyle/>
                    <a:p>
                      <a:pPr algn="ctr"/>
                      <a:r>
                        <a:rPr lang="en-US" sz="1200" dirty="0" smtClean="0"/>
                        <a:t>3160</a:t>
                      </a:r>
                      <a:endParaRPr lang="en-US" sz="1200" dirty="0"/>
                    </a:p>
                  </a:txBody>
                  <a:tcPr/>
                </a:tc>
              </a:tr>
              <a:tr h="310969">
                <a:tc>
                  <a:txBody>
                    <a:bodyPr/>
                    <a:lstStyle/>
                    <a:p>
                      <a:pPr algn="ctr"/>
                      <a:r>
                        <a:rPr lang="en-US" sz="1200" dirty="0" smtClean="0"/>
                        <a:t>0.917</a:t>
                      </a:r>
                      <a:endParaRPr lang="en-US" sz="1200" dirty="0"/>
                    </a:p>
                  </a:txBody>
                  <a:tcPr/>
                </a:tc>
                <a:tc>
                  <a:txBody>
                    <a:bodyPr/>
                    <a:lstStyle/>
                    <a:p>
                      <a:pPr algn="ctr"/>
                      <a:r>
                        <a:rPr lang="en-US" sz="1200" dirty="0" smtClean="0"/>
                        <a:t>Horizontal</a:t>
                      </a:r>
                      <a:endParaRPr lang="en-US" sz="1200" dirty="0"/>
                    </a:p>
                  </a:txBody>
                  <a:tcPr/>
                </a:tc>
                <a:tc>
                  <a:txBody>
                    <a:bodyPr/>
                    <a:lstStyle/>
                    <a:p>
                      <a:pPr algn="ctr"/>
                      <a:r>
                        <a:rPr lang="en-US" sz="1200" dirty="0" smtClean="0"/>
                        <a:t>30.9</a:t>
                      </a:r>
                      <a:endParaRPr lang="en-US" sz="1200" dirty="0"/>
                    </a:p>
                  </a:txBody>
                  <a:tcPr/>
                </a:tc>
                <a:tc>
                  <a:txBody>
                    <a:bodyPr/>
                    <a:lstStyle/>
                    <a:p>
                      <a:pPr algn="ctr"/>
                      <a:r>
                        <a:rPr lang="en-US" sz="1200" dirty="0" smtClean="0"/>
                        <a:t>2050</a:t>
                      </a:r>
                      <a:endParaRPr lang="en-US" sz="1200" dirty="0"/>
                    </a:p>
                  </a:txBody>
                  <a:tcPr/>
                </a:tc>
              </a:tr>
              <a:tr h="310969">
                <a:tc>
                  <a:txBody>
                    <a:bodyPr/>
                    <a:lstStyle/>
                    <a:p>
                      <a:pPr algn="ctr"/>
                      <a:r>
                        <a:rPr lang="en-US" sz="1200" dirty="0" smtClean="0"/>
                        <a:t>0.949</a:t>
                      </a:r>
                      <a:endParaRPr lang="en-US" sz="1200" dirty="0"/>
                    </a:p>
                  </a:txBody>
                  <a:tcPr/>
                </a:tc>
                <a:tc>
                  <a:txBody>
                    <a:bodyPr/>
                    <a:lstStyle/>
                    <a:p>
                      <a:pPr algn="ctr"/>
                      <a:r>
                        <a:rPr lang="en-US" sz="1200" dirty="0" smtClean="0"/>
                        <a:t>Longitudinal </a:t>
                      </a:r>
                      <a:endParaRPr lang="en-US" sz="1200" dirty="0"/>
                    </a:p>
                  </a:txBody>
                  <a:tcPr/>
                </a:tc>
                <a:tc>
                  <a:txBody>
                    <a:bodyPr/>
                    <a:lstStyle/>
                    <a:p>
                      <a:pPr algn="ctr"/>
                      <a:r>
                        <a:rPr lang="en-US" sz="1200" dirty="0" smtClean="0"/>
                        <a:t>28.1</a:t>
                      </a:r>
                      <a:endParaRPr lang="en-US" sz="1200" dirty="0"/>
                    </a:p>
                  </a:txBody>
                  <a:tcPr/>
                </a:tc>
                <a:tc>
                  <a:txBody>
                    <a:bodyPr/>
                    <a:lstStyle/>
                    <a:p>
                      <a:pPr algn="ctr"/>
                      <a:r>
                        <a:rPr lang="en-US" sz="1200" dirty="0" smtClean="0"/>
                        <a:t>3180</a:t>
                      </a:r>
                      <a:endParaRPr lang="en-US" sz="1200" dirty="0"/>
                    </a:p>
                  </a:txBody>
                  <a:tcPr/>
                </a:tc>
              </a:tr>
              <a:tr h="310969">
                <a:tc>
                  <a:txBody>
                    <a:bodyPr/>
                    <a:lstStyle/>
                    <a:p>
                      <a:pPr algn="ctr"/>
                      <a:r>
                        <a:rPr lang="en-US" sz="1200" dirty="0" smtClean="0"/>
                        <a:t>1.080</a:t>
                      </a:r>
                      <a:endParaRPr lang="en-US" sz="1200" dirty="0"/>
                    </a:p>
                  </a:txBody>
                  <a:tcPr/>
                </a:tc>
                <a:tc>
                  <a:txBody>
                    <a:bodyPr/>
                    <a:lstStyle/>
                    <a:p>
                      <a:pPr algn="ctr"/>
                      <a:r>
                        <a:rPr lang="en-US" sz="1200" dirty="0" smtClean="0"/>
                        <a:t>Deflection</a:t>
                      </a:r>
                      <a:endParaRPr lang="en-US" sz="1200" dirty="0"/>
                    </a:p>
                  </a:txBody>
                  <a:tcPr/>
                </a:tc>
                <a:tc>
                  <a:txBody>
                    <a:bodyPr/>
                    <a:lstStyle/>
                    <a:p>
                      <a:pPr algn="ctr"/>
                      <a:r>
                        <a:rPr lang="en-US" sz="1200" dirty="0" smtClean="0"/>
                        <a:t>1.54</a:t>
                      </a:r>
                      <a:endParaRPr lang="en-US" sz="1200" dirty="0"/>
                    </a:p>
                  </a:txBody>
                  <a:tcPr/>
                </a:tc>
                <a:tc>
                  <a:txBody>
                    <a:bodyPr/>
                    <a:lstStyle/>
                    <a:p>
                      <a:pPr algn="ctr"/>
                      <a:r>
                        <a:rPr lang="en-US" sz="1200" dirty="0" smtClean="0"/>
                        <a:t>1240</a:t>
                      </a:r>
                      <a:endParaRPr lang="en-US" sz="1200" dirty="0"/>
                    </a:p>
                  </a:txBody>
                  <a:tcPr/>
                </a:tc>
              </a:tr>
              <a:tr h="310969">
                <a:tc>
                  <a:txBody>
                    <a:bodyPr/>
                    <a:lstStyle/>
                    <a:p>
                      <a:pPr algn="ctr"/>
                      <a:r>
                        <a:rPr lang="en-US" sz="1200" dirty="0" smtClean="0"/>
                        <a:t>1.102</a:t>
                      </a:r>
                      <a:endParaRPr lang="en-US" sz="1200" dirty="0"/>
                    </a:p>
                  </a:txBody>
                  <a:tcPr/>
                </a:tc>
                <a:tc>
                  <a:txBody>
                    <a:bodyPr/>
                    <a:lstStyle/>
                    <a:p>
                      <a:pPr algn="ctr"/>
                      <a:r>
                        <a:rPr lang="en-US" sz="1200" dirty="0" smtClean="0"/>
                        <a:t>Horizontal</a:t>
                      </a:r>
                      <a:endParaRPr lang="en-US" sz="1200" dirty="0"/>
                    </a:p>
                  </a:txBody>
                  <a:tcPr/>
                </a:tc>
                <a:tc>
                  <a:txBody>
                    <a:bodyPr/>
                    <a:lstStyle/>
                    <a:p>
                      <a:pPr algn="ctr"/>
                      <a:r>
                        <a:rPr lang="en-US" sz="1200" dirty="0" smtClean="0"/>
                        <a:t>1.84e-3</a:t>
                      </a:r>
                      <a:endParaRPr lang="en-US" sz="1200" dirty="0"/>
                    </a:p>
                  </a:txBody>
                  <a:tcPr/>
                </a:tc>
                <a:tc>
                  <a:txBody>
                    <a:bodyPr/>
                    <a:lstStyle/>
                    <a:p>
                      <a:pPr algn="ctr"/>
                      <a:r>
                        <a:rPr lang="en-US" sz="1200" dirty="0" smtClean="0"/>
                        <a:t>1380</a:t>
                      </a:r>
                      <a:endParaRPr lang="en-US" sz="1200" dirty="0"/>
                    </a:p>
                  </a:txBody>
                  <a:tcPr/>
                </a:tc>
              </a:tr>
              <a:tr h="310969">
                <a:tc>
                  <a:txBody>
                    <a:bodyPr/>
                    <a:lstStyle/>
                    <a:p>
                      <a:pPr algn="ctr"/>
                      <a:r>
                        <a:rPr lang="en-US" sz="1200" dirty="0" smtClean="0"/>
                        <a:t>1.114</a:t>
                      </a:r>
                      <a:endParaRPr lang="en-US" sz="1200" dirty="0"/>
                    </a:p>
                  </a:txBody>
                  <a:tcPr/>
                </a:tc>
                <a:tc>
                  <a:txBody>
                    <a:bodyPr/>
                    <a:lstStyle/>
                    <a:p>
                      <a:pPr algn="ctr"/>
                      <a:r>
                        <a:rPr lang="en-US" sz="1200" dirty="0" smtClean="0"/>
                        <a:t>Deflection</a:t>
                      </a:r>
                      <a:endParaRPr lang="en-US" sz="1200" dirty="0"/>
                    </a:p>
                  </a:txBody>
                  <a:tcPr/>
                </a:tc>
                <a:tc>
                  <a:txBody>
                    <a:bodyPr/>
                    <a:lstStyle/>
                    <a:p>
                      <a:pPr algn="ctr"/>
                      <a:r>
                        <a:rPr lang="en-US" sz="1200" dirty="0" smtClean="0"/>
                        <a:t>1.06</a:t>
                      </a:r>
                      <a:endParaRPr lang="en-US" sz="1200" dirty="0"/>
                    </a:p>
                  </a:txBody>
                  <a:tcPr/>
                </a:tc>
                <a:tc>
                  <a:txBody>
                    <a:bodyPr/>
                    <a:lstStyle/>
                    <a:p>
                      <a:pPr algn="ctr"/>
                      <a:r>
                        <a:rPr lang="en-US" sz="1200" dirty="0" smtClean="0"/>
                        <a:t>1380</a:t>
                      </a:r>
                      <a:endParaRPr lang="en-US" sz="1200" dirty="0"/>
                    </a:p>
                  </a:txBody>
                  <a:tcPr/>
                </a:tc>
              </a:tr>
              <a:tr h="310969">
                <a:tc>
                  <a:txBody>
                    <a:bodyPr/>
                    <a:lstStyle/>
                    <a:p>
                      <a:pPr algn="ctr"/>
                      <a:r>
                        <a:rPr lang="en-US" sz="1200" dirty="0" smtClean="0"/>
                        <a:t>1.202</a:t>
                      </a:r>
                      <a:endParaRPr lang="en-US" sz="1200" dirty="0"/>
                    </a:p>
                  </a:txBody>
                  <a:tcPr/>
                </a:tc>
                <a:tc>
                  <a:txBody>
                    <a:bodyPr/>
                    <a:lstStyle/>
                    <a:p>
                      <a:pPr algn="ctr"/>
                      <a:r>
                        <a:rPr lang="en-US" sz="1200" dirty="0" smtClean="0"/>
                        <a:t>Horizontal</a:t>
                      </a:r>
                      <a:endParaRPr lang="en-US" sz="1200" dirty="0"/>
                    </a:p>
                  </a:txBody>
                  <a:tcPr/>
                </a:tc>
                <a:tc>
                  <a:txBody>
                    <a:bodyPr/>
                    <a:lstStyle/>
                    <a:p>
                      <a:pPr algn="ctr"/>
                      <a:r>
                        <a:rPr lang="en-US" sz="1200" dirty="0" smtClean="0"/>
                        <a:t>5.07e-2</a:t>
                      </a:r>
                      <a:endParaRPr lang="en-US" sz="1200" dirty="0"/>
                    </a:p>
                  </a:txBody>
                  <a:tcPr/>
                </a:tc>
                <a:tc>
                  <a:txBody>
                    <a:bodyPr/>
                    <a:lstStyle/>
                    <a:p>
                      <a:pPr algn="ctr"/>
                      <a:r>
                        <a:rPr lang="en-US" sz="1200" dirty="0" smtClean="0"/>
                        <a:t>7880</a:t>
                      </a:r>
                      <a:endParaRPr lang="en-US" sz="1200" dirty="0"/>
                    </a:p>
                  </a:txBody>
                  <a:tcPr/>
                </a:tc>
              </a:tr>
              <a:tr h="310969">
                <a:tc>
                  <a:txBody>
                    <a:bodyPr/>
                    <a:lstStyle/>
                    <a:p>
                      <a:pPr algn="ctr"/>
                      <a:r>
                        <a:rPr lang="en-US" sz="1200" dirty="0" smtClean="0"/>
                        <a:t>1.247</a:t>
                      </a:r>
                      <a:endParaRPr lang="en-US" sz="1200" dirty="0"/>
                    </a:p>
                  </a:txBody>
                  <a:tcPr/>
                </a:tc>
                <a:tc>
                  <a:txBody>
                    <a:bodyPr/>
                    <a:lstStyle/>
                    <a:p>
                      <a:pPr algn="ctr"/>
                      <a:r>
                        <a:rPr lang="en-US" sz="1200" dirty="0" smtClean="0"/>
                        <a:t>Hybrid (y, z)</a:t>
                      </a:r>
                      <a:endParaRPr lang="en-US" sz="1200" dirty="0"/>
                    </a:p>
                  </a:txBody>
                  <a:tcPr/>
                </a:tc>
                <a:tc>
                  <a:txBody>
                    <a:bodyPr/>
                    <a:lstStyle/>
                    <a:p>
                      <a:pPr algn="ctr"/>
                      <a:r>
                        <a:rPr lang="en-US" sz="1200" dirty="0" smtClean="0"/>
                        <a:t>8.0e-2/6.0e-2</a:t>
                      </a:r>
                      <a:endParaRPr lang="en-US" sz="1200" dirty="0"/>
                    </a:p>
                  </a:txBody>
                  <a:tcPr/>
                </a:tc>
                <a:tc>
                  <a:txBody>
                    <a:bodyPr/>
                    <a:lstStyle/>
                    <a:p>
                      <a:pPr algn="ctr"/>
                      <a:r>
                        <a:rPr lang="en-US" sz="1200" dirty="0" smtClean="0"/>
                        <a:t>1730</a:t>
                      </a:r>
                      <a:endParaRPr lang="en-US" sz="1200" dirty="0"/>
                    </a:p>
                  </a:txBody>
                  <a:tcPr/>
                </a:tc>
              </a:tr>
              <a:tr h="310969">
                <a:tc>
                  <a:txBody>
                    <a:bodyPr/>
                    <a:lstStyle/>
                    <a:p>
                      <a:pPr algn="ctr"/>
                      <a:r>
                        <a:rPr lang="en-US" sz="1200" dirty="0" smtClean="0"/>
                        <a:t>1.291</a:t>
                      </a:r>
                      <a:endParaRPr lang="en-US" sz="1200" dirty="0"/>
                    </a:p>
                  </a:txBody>
                  <a:tcPr/>
                </a:tc>
                <a:tc>
                  <a:txBody>
                    <a:bodyPr/>
                    <a:lstStyle/>
                    <a:p>
                      <a:pPr algn="ctr"/>
                      <a:r>
                        <a:rPr lang="en-US" sz="1200" dirty="0" smtClean="0"/>
                        <a:t>Deflection</a:t>
                      </a:r>
                      <a:endParaRPr lang="en-US" sz="1200" dirty="0"/>
                    </a:p>
                  </a:txBody>
                  <a:tcPr/>
                </a:tc>
                <a:tc>
                  <a:txBody>
                    <a:bodyPr/>
                    <a:lstStyle/>
                    <a:p>
                      <a:pPr algn="ctr"/>
                      <a:r>
                        <a:rPr lang="en-US" sz="1200" dirty="0" smtClean="0"/>
                        <a:t>10.0</a:t>
                      </a:r>
                      <a:endParaRPr lang="en-US" sz="1200" dirty="0"/>
                    </a:p>
                  </a:txBody>
                  <a:tcPr/>
                </a:tc>
                <a:tc>
                  <a:txBody>
                    <a:bodyPr/>
                    <a:lstStyle/>
                    <a:p>
                      <a:pPr algn="ctr"/>
                      <a:r>
                        <a:rPr lang="en-US" sz="1200" dirty="0" smtClean="0"/>
                        <a:t>926</a:t>
                      </a:r>
                      <a:endParaRPr lang="en-US" sz="1200" dirty="0"/>
                    </a:p>
                  </a:txBody>
                  <a:tcPr/>
                </a:tc>
              </a:tr>
            </a:tbl>
          </a:graphicData>
        </a:graphic>
      </p:graphicFrame>
      <p:pic>
        <p:nvPicPr>
          <p:cNvPr id="15" name="Picture 14"/>
          <p:cNvPicPr>
            <a:picLocks noChangeAspect="1"/>
          </p:cNvPicPr>
          <p:nvPr/>
        </p:nvPicPr>
        <p:blipFill rotWithShape="1">
          <a:blip r:embed="rId2" cstate="print">
            <a:extLst>
              <a:ext uri="{28A0092B-C50C-407E-A947-70E740481C1C}">
                <a14:useLocalDpi xmlns:a14="http://schemas.microsoft.com/office/drawing/2010/main" val="0"/>
              </a:ext>
            </a:extLst>
          </a:blip>
          <a:srcRect l="6050" t="8322" r="7070" b="4441"/>
          <a:stretch/>
        </p:blipFill>
        <p:spPr>
          <a:xfrm>
            <a:off x="533400" y="4006118"/>
            <a:ext cx="2999648" cy="1861282"/>
          </a:xfrm>
          <a:prstGeom prst="rect">
            <a:avLst/>
          </a:prstGeom>
        </p:spPr>
      </p:pic>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42" y="1066800"/>
            <a:ext cx="4184329"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0" y="5334000"/>
            <a:ext cx="1586068" cy="940169"/>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5334000"/>
            <a:ext cx="1586068" cy="940169"/>
          </a:xfrm>
          <a:prstGeom prst="rect">
            <a:avLst/>
          </a:prstGeom>
        </p:spPr>
      </p:pic>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67600" y="5334000"/>
            <a:ext cx="1586068" cy="940169"/>
          </a:xfrm>
          <a:prstGeom prst="rect">
            <a:avLst/>
          </a:prstGeom>
        </p:spPr>
      </p:pic>
    </p:spTree>
    <p:extLst>
      <p:ext uri="{BB962C8B-B14F-4D97-AF65-F5344CB8AC3E}">
        <p14:creationId xmlns:p14="http://schemas.microsoft.com/office/powerpoint/2010/main" val="192781578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76200"/>
            <a:ext cx="8839200" cy="762000"/>
          </a:xfrm>
        </p:spPr>
        <p:txBody>
          <a:bodyPr/>
          <a:lstStyle/>
          <a:p>
            <a:pPr algn="ctr">
              <a:lnSpc>
                <a:spcPct val="100000"/>
              </a:lnSpc>
            </a:pPr>
            <a:r>
              <a:rPr lang="en-US" sz="3200" dirty="0" smtClean="0">
                <a:latin typeface="Arial" charset="0"/>
                <a:ea typeface="ＭＳ Ｐゴシック" charset="0"/>
                <a:cs typeface="ＭＳ Ｐゴシック" charset="0"/>
              </a:rPr>
              <a:t>DQWCC</a:t>
            </a:r>
            <a:r>
              <a:rPr lang="en-US" sz="3200" dirty="0">
                <a:latin typeface="Arial" charset="0"/>
                <a:ea typeface="ＭＳ Ｐゴシック" charset="0"/>
                <a:cs typeface="ＭＳ Ｐゴシック" charset="0"/>
              </a:rPr>
              <a:t> </a:t>
            </a:r>
            <a:r>
              <a:rPr lang="en-US" sz="3200" dirty="0" smtClean="0">
                <a:latin typeface="Arial" charset="0"/>
                <a:ea typeface="ＭＳ Ｐゴシック" charset="0"/>
                <a:cs typeface="ＭＳ Ｐゴシック" charset="0"/>
              </a:rPr>
              <a:t>prototype status</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21</a:t>
            </a:fld>
            <a:endParaRPr lang="en-US" dirty="0"/>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838200"/>
            <a:ext cx="3454400" cy="259080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3657600"/>
            <a:ext cx="3454400" cy="2590800"/>
          </a:xfrm>
          <a:prstGeom prst="rect">
            <a:avLst/>
          </a:prstGeom>
        </p:spPr>
      </p:pic>
      <p:sp>
        <p:nvSpPr>
          <p:cNvPr id="17" name="Content Placeholder 2"/>
          <p:cNvSpPr>
            <a:spLocks noGrp="1"/>
          </p:cNvSpPr>
          <p:nvPr>
            <p:ph idx="1"/>
          </p:nvPr>
        </p:nvSpPr>
        <p:spPr>
          <a:xfrm>
            <a:off x="3886200" y="3962400"/>
            <a:ext cx="5181600" cy="2362200"/>
          </a:xfrm>
        </p:spPr>
        <p:txBody>
          <a:bodyPr/>
          <a:lstStyle/>
          <a:p>
            <a:pPr marL="174625" indent="-174625">
              <a:spcBef>
                <a:spcPts val="0"/>
              </a:spcBef>
              <a:spcAft>
                <a:spcPts val="300"/>
              </a:spcAft>
              <a:buFont typeface="Wingdings" charset="2"/>
              <a:buChar char="§"/>
            </a:pPr>
            <a:r>
              <a:rPr lang="en-US" sz="1600" dirty="0" smtClean="0">
                <a:ea typeface="ＭＳ Ｐゴシック" charset="0"/>
                <a:cs typeface="ＭＳ Ｐゴシック" charset="0"/>
              </a:rPr>
              <a:t>Fabrication of a prototype cavity has started at </a:t>
            </a:r>
            <a:r>
              <a:rPr lang="en-US" sz="1600" dirty="0" err="1" smtClean="0">
                <a:ea typeface="ＭＳ Ｐゴシック" charset="0"/>
                <a:cs typeface="ＭＳ Ｐゴシック" charset="0"/>
              </a:rPr>
              <a:t>Niowave</a:t>
            </a:r>
            <a:r>
              <a:rPr lang="en-US" sz="1600" dirty="0" smtClean="0">
                <a:ea typeface="ＭＳ Ｐゴシック" charset="0"/>
                <a:cs typeface="ＭＳ Ｐゴシック" charset="0"/>
              </a:rPr>
              <a:t>.</a:t>
            </a:r>
          </a:p>
          <a:p>
            <a:pPr marL="174625" indent="-174625">
              <a:spcBef>
                <a:spcPts val="0"/>
              </a:spcBef>
              <a:spcAft>
                <a:spcPts val="300"/>
              </a:spcAft>
              <a:buFont typeface="Wingdings" charset="2"/>
              <a:buChar char="§"/>
            </a:pPr>
            <a:r>
              <a:rPr lang="en-US" sz="1600" dirty="0" smtClean="0">
                <a:ea typeface="ＭＳ Ｐゴシック" charset="0"/>
                <a:cs typeface="ＭＳ Ｐゴシック" charset="0"/>
              </a:rPr>
              <a:t>The cavity will be made of 4-mm thick Nb.</a:t>
            </a:r>
          </a:p>
          <a:p>
            <a:pPr marL="174625" indent="-174625">
              <a:spcBef>
                <a:spcPts val="0"/>
              </a:spcBef>
              <a:spcAft>
                <a:spcPts val="300"/>
              </a:spcAft>
              <a:buFont typeface="Wingdings" charset="2"/>
              <a:buChar char="§"/>
            </a:pPr>
            <a:r>
              <a:rPr lang="en-US" sz="1600" dirty="0" smtClean="0">
                <a:ea typeface="ＭＳ Ｐゴシック" charset="0"/>
                <a:cs typeface="ＭＳ Ｐゴシック" charset="0"/>
              </a:rPr>
              <a:t>There will be special stiffeners welded to the cavity as there is no helium vessel on the prototype.</a:t>
            </a:r>
          </a:p>
          <a:p>
            <a:pPr marL="174625" indent="-174625">
              <a:spcBef>
                <a:spcPts val="0"/>
              </a:spcBef>
              <a:spcAft>
                <a:spcPts val="300"/>
              </a:spcAft>
              <a:buFont typeface="Wingdings" charset="2"/>
              <a:buChar char="§"/>
            </a:pPr>
            <a:r>
              <a:rPr lang="en-US" sz="1600" dirty="0" smtClean="0">
                <a:ea typeface="ＭＳ Ｐゴシック" charset="0"/>
                <a:cs typeface="ＭＳ Ｐゴシック" charset="0"/>
              </a:rPr>
              <a:t>In the future a helium vessel will stiffen the cavity.</a:t>
            </a:r>
          </a:p>
          <a:p>
            <a:pPr marL="174625" indent="-174625">
              <a:spcBef>
                <a:spcPts val="0"/>
              </a:spcBef>
              <a:spcAft>
                <a:spcPts val="300"/>
              </a:spcAft>
              <a:buFont typeface="Wingdings" charset="2"/>
              <a:buChar char="§"/>
            </a:pPr>
            <a:r>
              <a:rPr lang="en-US" sz="1600" dirty="0" smtClean="0">
                <a:ea typeface="ＭＳ Ｐゴシック" charset="0"/>
                <a:cs typeface="ＭＳ Ｐゴシック" charset="0"/>
              </a:rPr>
              <a:t>VTF tests – early 2013.</a:t>
            </a:r>
          </a:p>
          <a:p>
            <a:pPr marL="174625" indent="-174625">
              <a:spcBef>
                <a:spcPts val="0"/>
              </a:spcBef>
              <a:spcAft>
                <a:spcPts val="300"/>
              </a:spcAft>
              <a:buFont typeface="Wingdings" charset="2"/>
              <a:buChar char="§"/>
            </a:pPr>
            <a:r>
              <a:rPr lang="en-US" sz="1600" dirty="0" smtClean="0">
                <a:ea typeface="ＭＳ Ｐゴシック" charset="0"/>
                <a:cs typeface="ＭＳ Ｐゴシック" charset="0"/>
              </a:rPr>
              <a:t>Design of HOM couplers, FPC, tuner is in progress.</a:t>
            </a:r>
          </a:p>
        </p:txBody>
      </p:sp>
      <p:pic>
        <p:nvPicPr>
          <p:cNvPr id="5" name="Picture 4"/>
          <p:cNvPicPr>
            <a:picLocks noChangeAspect="1"/>
          </p:cNvPicPr>
          <p:nvPr/>
        </p:nvPicPr>
        <p:blipFill>
          <a:blip r:embed="rId4"/>
          <a:stretch>
            <a:fillRect/>
          </a:stretch>
        </p:blipFill>
        <p:spPr>
          <a:xfrm>
            <a:off x="4724400" y="762000"/>
            <a:ext cx="3187700" cy="3124200"/>
          </a:xfrm>
          <a:prstGeom prst="rect">
            <a:avLst/>
          </a:prstGeom>
        </p:spPr>
      </p:pic>
    </p:spTree>
    <p:extLst>
      <p:ext uri="{BB962C8B-B14F-4D97-AF65-F5344CB8AC3E}">
        <p14:creationId xmlns:p14="http://schemas.microsoft.com/office/powerpoint/2010/main" val="339286552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76200"/>
            <a:ext cx="8839200" cy="762000"/>
          </a:xfrm>
        </p:spPr>
        <p:txBody>
          <a:bodyPr/>
          <a:lstStyle/>
          <a:p>
            <a:pPr algn="ctr">
              <a:lnSpc>
                <a:spcPct val="100000"/>
              </a:lnSpc>
            </a:pPr>
            <a:r>
              <a:rPr lang="en-US" sz="3200" dirty="0" smtClean="0">
                <a:latin typeface="Arial" charset="0"/>
                <a:ea typeface="ＭＳ Ｐゴシック" charset="0"/>
                <a:cs typeface="ＭＳ Ｐゴシック" charset="0"/>
              </a:rPr>
              <a:t>704 MHz BNL3 cavity</a:t>
            </a:r>
            <a:r>
              <a:rPr lang="en-US" sz="3200" dirty="0">
                <a:latin typeface="Arial" charset="0"/>
                <a:ea typeface="ＭＳ Ｐゴシック" charset="0"/>
                <a:cs typeface="ＭＳ Ｐゴシック" charset="0"/>
              </a:rPr>
              <a:t> </a:t>
            </a:r>
            <a:r>
              <a:rPr lang="en-US" sz="3200" dirty="0" smtClean="0">
                <a:latin typeface="Arial" charset="0"/>
                <a:ea typeface="ＭＳ Ｐゴシック" charset="0"/>
                <a:cs typeface="ＭＳ Ｐゴシック" charset="0"/>
              </a:rPr>
              <a:t>for high-current </a:t>
            </a:r>
            <a:r>
              <a:rPr lang="en-US" sz="3200" dirty="0" err="1" smtClean="0">
                <a:latin typeface="Arial" charset="0"/>
                <a:ea typeface="ＭＳ Ｐゴシック" charset="0"/>
                <a:cs typeface="ＭＳ Ｐゴシック" charset="0"/>
              </a:rPr>
              <a:t>linacs</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22</a:t>
            </a:fld>
            <a:endParaRPr lang="en-US" dirty="0"/>
          </a:p>
        </p:txBody>
      </p:sp>
      <p:sp>
        <p:nvSpPr>
          <p:cNvPr id="9" name="Content Placeholder 2"/>
          <p:cNvSpPr>
            <a:spLocks noGrp="1"/>
          </p:cNvSpPr>
          <p:nvPr>
            <p:ph idx="1"/>
          </p:nvPr>
        </p:nvSpPr>
        <p:spPr>
          <a:xfrm>
            <a:off x="2854677" y="1828800"/>
            <a:ext cx="6248400" cy="4419600"/>
          </a:xfrm>
        </p:spPr>
        <p:txBody>
          <a:bodyPr/>
          <a:lstStyle/>
          <a:p>
            <a:pPr marL="173038" indent="-173038">
              <a:spcBef>
                <a:spcPts val="0"/>
              </a:spcBef>
              <a:spcAft>
                <a:spcPts val="300"/>
              </a:spcAft>
              <a:buFont typeface="Wingdings" charset="2"/>
              <a:buChar char="§"/>
            </a:pPr>
            <a:r>
              <a:rPr lang="en-US" sz="1400" dirty="0" smtClean="0">
                <a:ea typeface="ＭＳ Ｐゴシック" charset="0"/>
                <a:cs typeface="ＭＳ Ｐゴシック" charset="0"/>
              </a:rPr>
              <a:t>We used our experience with BNL1 cavity (installed in R&amp;D ERL) to design and optimize a new cavity, BNL3, for high-current applications such as </a:t>
            </a:r>
            <a:r>
              <a:rPr lang="en-US" sz="1400" dirty="0" err="1" smtClean="0">
                <a:ea typeface="ＭＳ Ｐゴシック" charset="0"/>
                <a:cs typeface="ＭＳ Ｐゴシック" charset="0"/>
              </a:rPr>
              <a:t>eRHIC</a:t>
            </a:r>
            <a:r>
              <a:rPr lang="en-US" sz="1400" dirty="0" smtClean="0">
                <a:ea typeface="ＭＳ Ｐゴシック" charset="0"/>
                <a:cs typeface="ＭＳ Ｐゴシック" charset="0"/>
              </a:rPr>
              <a:t>, SPL, ESS</a:t>
            </a:r>
            <a:r>
              <a:rPr lang="en-US" sz="1400" dirty="0">
                <a:ea typeface="ＭＳ Ｐゴシック" charset="0"/>
                <a:cs typeface="ＭＳ Ｐゴシック" charset="0"/>
              </a:rPr>
              <a:t>. </a:t>
            </a:r>
            <a:r>
              <a:rPr lang="en-US" sz="1400" dirty="0" smtClean="0">
                <a:ea typeface="ＭＳ Ｐゴシック" charset="0"/>
                <a:cs typeface="ＭＳ Ｐゴシック" charset="0"/>
              </a:rPr>
              <a:t>The cavity was </a:t>
            </a:r>
            <a:r>
              <a:rPr lang="en-US" sz="1400" dirty="0">
                <a:ea typeface="ＭＳ Ｐゴシック" charset="0"/>
                <a:cs typeface="ＭＳ Ｐゴシック" charset="0"/>
              </a:rPr>
              <a:t>developed with funding provided via </a:t>
            </a:r>
            <a:r>
              <a:rPr lang="en-US" sz="1400" dirty="0" smtClean="0">
                <a:ea typeface="ＭＳ Ｐゴシック" charset="0"/>
                <a:cs typeface="ＭＳ Ｐゴシック" charset="0"/>
              </a:rPr>
              <a:t>BNL/Stony </a:t>
            </a:r>
            <a:r>
              <a:rPr lang="en-US" sz="1400" dirty="0" err="1" smtClean="0">
                <a:ea typeface="ＭＳ Ｐゴシック" charset="0"/>
                <a:cs typeface="ＭＳ Ｐゴシック" charset="0"/>
              </a:rPr>
              <a:t>Broo</a:t>
            </a:r>
            <a:r>
              <a:rPr lang="en-US" sz="1400" dirty="0" smtClean="0">
                <a:ea typeface="ＭＳ Ｐゴシック" charset="0"/>
                <a:cs typeface="ＭＳ Ｐゴシック" charset="0"/>
              </a:rPr>
              <a:t> University </a:t>
            </a:r>
            <a:r>
              <a:rPr lang="en-US" sz="1400" dirty="0" err="1" smtClean="0">
                <a:ea typeface="ＭＳ Ｐゴシック" charset="0"/>
                <a:cs typeface="ＭＳ Ｐゴシック" charset="0"/>
              </a:rPr>
              <a:t>Ceneter</a:t>
            </a:r>
            <a:r>
              <a:rPr lang="en-US" sz="1400" dirty="0" smtClean="0">
                <a:ea typeface="ＭＳ Ｐゴシック" charset="0"/>
                <a:cs typeface="ＭＳ Ｐゴシック" charset="0"/>
              </a:rPr>
              <a:t> for Accelerator Science and Education (CASE).</a:t>
            </a:r>
          </a:p>
          <a:p>
            <a:pPr marL="173038" indent="-173038">
              <a:spcBef>
                <a:spcPts val="0"/>
              </a:spcBef>
              <a:spcAft>
                <a:spcPts val="300"/>
              </a:spcAft>
              <a:buFont typeface="Wingdings" charset="2"/>
              <a:buChar char="§"/>
            </a:pPr>
            <a:r>
              <a:rPr lang="en-US" sz="1400" i="1" dirty="0" smtClean="0">
                <a:ea typeface="ＭＳ Ｐゴシック" charset="0"/>
                <a:cs typeface="ＭＳ Ｐゴシック" charset="0"/>
              </a:rPr>
              <a:t>R/Q×G</a:t>
            </a:r>
            <a:r>
              <a:rPr lang="en-US" sz="1400" dirty="0" smtClean="0">
                <a:ea typeface="ＭＳ Ｐゴシック" charset="0"/>
                <a:cs typeface="ＭＳ Ｐゴシック" charset="0"/>
              </a:rPr>
              <a:t> of this cavity is 1.58 </a:t>
            </a:r>
            <a:r>
              <a:rPr lang="en-US" sz="1400" dirty="0">
                <a:ea typeface="ＭＳ Ｐゴシック" charset="0"/>
                <a:cs typeface="ＭＳ Ｐゴシック" charset="0"/>
              </a:rPr>
              <a:t>t</a:t>
            </a:r>
            <a:r>
              <a:rPr lang="en-US" sz="1400" dirty="0" smtClean="0">
                <a:ea typeface="ＭＳ Ｐゴシック" charset="0"/>
                <a:cs typeface="ＭＳ Ｐゴシック" charset="0"/>
              </a:rPr>
              <a:t>imes better than of BNL1 cavity.</a:t>
            </a:r>
          </a:p>
          <a:p>
            <a:pPr marL="173038" indent="-173038">
              <a:spcBef>
                <a:spcPts val="0"/>
              </a:spcBef>
              <a:spcAft>
                <a:spcPts val="300"/>
              </a:spcAft>
              <a:buFont typeface="Wingdings" charset="2"/>
              <a:buChar char="§"/>
            </a:pPr>
            <a:r>
              <a:rPr lang="en-US" sz="1400" dirty="0" err="1" smtClean="0">
                <a:ea typeface="ＭＳ Ｐゴシック" charset="0"/>
                <a:cs typeface="ＭＳ Ｐゴシック" charset="0"/>
              </a:rPr>
              <a:t>eRHIC</a:t>
            </a:r>
            <a:r>
              <a:rPr lang="en-US" sz="1400" dirty="0" smtClean="0">
                <a:ea typeface="ＭＳ Ｐゴシック" charset="0"/>
                <a:cs typeface="ＭＳ Ｐゴシック" charset="0"/>
              </a:rPr>
              <a:t> </a:t>
            </a:r>
            <a:r>
              <a:rPr lang="en-US" sz="1400" dirty="0">
                <a:ea typeface="ＭＳ Ｐゴシック" charset="0"/>
                <a:cs typeface="ＭＳ Ｐゴシック" charset="0"/>
              </a:rPr>
              <a:t>will have three ERLs </a:t>
            </a:r>
            <a:r>
              <a:rPr lang="en-US" sz="1400" dirty="0" smtClean="0">
                <a:ea typeface="ＭＳ Ｐゴシック" charset="0"/>
                <a:cs typeface="ＭＳ Ｐゴシック" charset="0"/>
              </a:rPr>
              <a:t>employing </a:t>
            </a:r>
            <a:r>
              <a:rPr lang="en-US" sz="1400" dirty="0">
                <a:ea typeface="ＭＳ Ｐゴシック" charset="0"/>
                <a:cs typeface="ＭＳ Ｐゴシック" charset="0"/>
              </a:rPr>
              <a:t>elliptical 5-cell </a:t>
            </a:r>
            <a:r>
              <a:rPr lang="en-US" sz="1400" dirty="0" smtClean="0">
                <a:ea typeface="ＭＳ Ｐゴシック" charset="0"/>
                <a:cs typeface="ＭＳ Ｐゴシック" charset="0"/>
              </a:rPr>
              <a:t>BNL3 cavities.</a:t>
            </a:r>
          </a:p>
          <a:p>
            <a:pPr marL="173038" indent="-173038">
              <a:spcBef>
                <a:spcPts val="0"/>
              </a:spcBef>
              <a:spcAft>
                <a:spcPts val="300"/>
              </a:spcAft>
              <a:buFont typeface="Wingdings" charset="2"/>
              <a:buChar char="§"/>
            </a:pPr>
            <a:r>
              <a:rPr lang="en-US" sz="1400" dirty="0">
                <a:ea typeface="ＭＳ Ｐゴシック" charset="0"/>
                <a:cs typeface="ＭＳ Ｐゴシック" charset="0"/>
              </a:rPr>
              <a:t>Three antenna-type couplers will be attached to </a:t>
            </a:r>
            <a:r>
              <a:rPr lang="en-US" sz="1400" dirty="0" smtClean="0">
                <a:ea typeface="ＭＳ Ｐゴシック" charset="0"/>
                <a:cs typeface="ＭＳ Ｐゴシック" charset="0"/>
              </a:rPr>
              <a:t>large </a:t>
            </a:r>
            <a:r>
              <a:rPr lang="en-US" sz="1400" dirty="0">
                <a:ea typeface="ＭＳ Ｐゴシック" charset="0"/>
                <a:cs typeface="ＭＳ Ｐゴシック" charset="0"/>
              </a:rPr>
              <a:t>diameter beam pipes at each end of the cavity and will provide strong HOM damping while maintaining good fill factor for the </a:t>
            </a:r>
            <a:r>
              <a:rPr lang="en-US" sz="1400" dirty="0" err="1">
                <a:ea typeface="ＭＳ Ｐゴシック" charset="0"/>
                <a:cs typeface="ＭＳ Ｐゴシック" charset="0"/>
              </a:rPr>
              <a:t>linac</a:t>
            </a:r>
            <a:r>
              <a:rPr lang="en-US" sz="1400" dirty="0" smtClean="0">
                <a:ea typeface="ＭＳ Ｐゴシック" charset="0"/>
                <a:cs typeface="ＭＳ Ｐゴシック" charset="0"/>
              </a:rPr>
              <a:t>.</a:t>
            </a:r>
            <a:endParaRPr lang="en-US" sz="1400" dirty="0">
              <a:ea typeface="ＭＳ Ｐゴシック" charset="0"/>
              <a:cs typeface="ＭＳ Ｐゴシック" charset="0"/>
            </a:endParaRPr>
          </a:p>
          <a:p>
            <a:pPr marL="176213" indent="-176213">
              <a:spcBef>
                <a:spcPts val="0"/>
              </a:spcBef>
              <a:spcAft>
                <a:spcPts val="300"/>
              </a:spcAft>
              <a:buFont typeface="Wingdings" charset="2"/>
              <a:buChar char="§"/>
            </a:pPr>
            <a:r>
              <a:rPr lang="en-US" sz="1400" dirty="0" smtClean="0">
                <a:ea typeface="ＭＳ Ｐゴシック" charset="0"/>
                <a:cs typeface="ＭＳ Ｐゴシック" charset="0"/>
              </a:rPr>
              <a:t>The </a:t>
            </a:r>
            <a:r>
              <a:rPr lang="en-US" sz="1400" dirty="0">
                <a:ea typeface="ＭＳ Ｐゴシック" charset="0"/>
                <a:cs typeface="ＭＳ Ｐゴシック" charset="0"/>
              </a:rPr>
              <a:t>cavity RF design is complete. A copper prototype has been fabricated by AES and </a:t>
            </a:r>
            <a:r>
              <a:rPr lang="en-US" sz="1400" dirty="0" smtClean="0">
                <a:ea typeface="ＭＳ Ｐゴシック" charset="0"/>
                <a:cs typeface="ＭＳ Ｐゴシック" charset="0"/>
              </a:rPr>
              <a:t>is </a:t>
            </a:r>
            <a:r>
              <a:rPr lang="en-US" sz="1400" dirty="0">
                <a:ea typeface="ＭＳ Ｐゴシック" charset="0"/>
                <a:cs typeface="ＭＳ Ｐゴシック" charset="0"/>
              </a:rPr>
              <a:t>used to study HOM </a:t>
            </a:r>
            <a:r>
              <a:rPr lang="en-US" sz="1400" dirty="0" smtClean="0">
                <a:ea typeface="ＭＳ Ｐゴシック" charset="0"/>
                <a:cs typeface="ＭＳ Ｐゴシック" charset="0"/>
              </a:rPr>
              <a:t>damping</a:t>
            </a:r>
            <a:r>
              <a:rPr lang="en-US" sz="1400" dirty="0">
                <a:ea typeface="ＭＳ Ｐゴシック" charset="0"/>
                <a:cs typeface="ＭＳ Ｐゴシック" charset="0"/>
              </a:rPr>
              <a:t>. </a:t>
            </a:r>
            <a:endParaRPr lang="en-US" sz="1400" dirty="0" smtClean="0">
              <a:ea typeface="ＭＳ Ｐゴシック" charset="0"/>
              <a:cs typeface="ＭＳ Ｐゴシック" charset="0"/>
            </a:endParaRPr>
          </a:p>
          <a:p>
            <a:pPr marL="2570163" indent="-173038">
              <a:spcBef>
                <a:spcPts val="0"/>
              </a:spcBef>
              <a:spcAft>
                <a:spcPts val="300"/>
              </a:spcAft>
              <a:buFont typeface="Wingdings" charset="2"/>
              <a:buChar char="§"/>
            </a:pPr>
            <a:r>
              <a:rPr lang="en-US" sz="1400" dirty="0" smtClean="0">
                <a:ea typeface="ＭＳ Ｐゴシック" charset="0"/>
                <a:cs typeface="ＭＳ Ｐゴシック" charset="0"/>
              </a:rPr>
              <a:t>Fabrication of the first </a:t>
            </a:r>
            <a:r>
              <a:rPr lang="en-US" sz="1400" dirty="0">
                <a:ea typeface="ＭＳ Ｐゴシック" charset="0"/>
                <a:cs typeface="ＭＳ Ｐゴシック" charset="0"/>
              </a:rPr>
              <a:t>niobium </a:t>
            </a:r>
            <a:r>
              <a:rPr lang="en-US" sz="1400" dirty="0" smtClean="0">
                <a:ea typeface="ＭＳ Ｐゴシック" charset="0"/>
                <a:cs typeface="ＭＳ Ｐゴシック" charset="0"/>
              </a:rPr>
              <a:t>cavity is complete and the cavity is being prepared for BCP at AES. The first VTF testing – early 2013.</a:t>
            </a:r>
          </a:p>
          <a:p>
            <a:pPr marL="2570163" indent="-173038">
              <a:spcBef>
                <a:spcPts val="0"/>
              </a:spcBef>
              <a:spcAft>
                <a:spcPts val="300"/>
              </a:spcAft>
              <a:buFont typeface="Wingdings" charset="2"/>
              <a:buChar char="§"/>
            </a:pPr>
            <a:r>
              <a:rPr lang="en-US" sz="1400" dirty="0" smtClean="0">
                <a:ea typeface="ＭＳ Ｐゴシック" charset="0"/>
                <a:cs typeface="ＭＳ Ｐゴシック" charset="0"/>
              </a:rPr>
              <a:t>A second cavity and a cryomodule are on order from </a:t>
            </a:r>
            <a:r>
              <a:rPr lang="en-US" sz="1400" dirty="0" err="1" smtClean="0">
                <a:ea typeface="ＭＳ Ｐゴシック" charset="0"/>
                <a:cs typeface="ＭＳ Ｐゴシック" charset="0"/>
              </a:rPr>
              <a:t>Niowave</a:t>
            </a:r>
            <a:r>
              <a:rPr lang="en-US" sz="1400" dirty="0" smtClean="0">
                <a:ea typeface="ＭＳ Ｐゴシック" charset="0"/>
                <a:cs typeface="ＭＳ Ｐゴシック" charset="0"/>
              </a:rPr>
              <a:t> to be used in </a:t>
            </a:r>
            <a:r>
              <a:rPr lang="en-US" sz="1400" dirty="0" err="1" smtClean="0">
                <a:ea typeface="ＭＳ Ｐゴシック" charset="0"/>
                <a:cs typeface="ＭＳ Ｐゴシック" charset="0"/>
              </a:rPr>
              <a:t>CeC</a:t>
            </a:r>
            <a:r>
              <a:rPr lang="en-US" sz="1400" dirty="0" smtClean="0">
                <a:ea typeface="ＭＳ Ｐゴシック" charset="0"/>
                <a:cs typeface="ＭＳ Ｐゴシック" charset="0"/>
              </a:rPr>
              <a:t> </a:t>
            </a:r>
            <a:r>
              <a:rPr lang="en-US" sz="1400" dirty="0" err="1" smtClean="0">
                <a:ea typeface="ＭＳ Ｐゴシック" charset="0"/>
                <a:cs typeface="ＭＳ Ｐゴシック" charset="0"/>
              </a:rPr>
              <a:t>PoP</a:t>
            </a:r>
            <a:r>
              <a:rPr lang="en-US" sz="1400" dirty="0">
                <a:ea typeface="ＭＳ Ｐゴシック" charset="0"/>
                <a:cs typeface="ＭＳ Ｐゴシック" charset="0"/>
              </a:rPr>
              <a:t> </a:t>
            </a:r>
            <a:r>
              <a:rPr lang="en-US" sz="1400" dirty="0" smtClean="0">
                <a:ea typeface="ＭＳ Ｐゴシック" charset="0"/>
                <a:cs typeface="ＭＳ Ｐゴシック" charset="0"/>
              </a:rPr>
              <a:t>experiment.</a:t>
            </a:r>
          </a:p>
        </p:txBody>
      </p:sp>
      <p:grpSp>
        <p:nvGrpSpPr>
          <p:cNvPr id="11" name="Group 10"/>
          <p:cNvGrpSpPr>
            <a:grpSpLocks noChangeAspect="1"/>
          </p:cNvGrpSpPr>
          <p:nvPr/>
        </p:nvGrpSpPr>
        <p:grpSpPr>
          <a:xfrm>
            <a:off x="2971800" y="914401"/>
            <a:ext cx="5791200" cy="967999"/>
            <a:chOff x="209550" y="3657600"/>
            <a:chExt cx="8756650" cy="1463675"/>
          </a:xfrm>
        </p:grpSpPr>
        <p:pic>
          <p:nvPicPr>
            <p:cNvPr id="12" name="Picture 9" descr="1386g00001-fpc_end_view"/>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9550" y="3668712"/>
              <a:ext cx="1446213" cy="14525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1" descr="1386g00001-pu_end_vie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35863" y="3662362"/>
              <a:ext cx="1430337" cy="14271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4" descr="1386g00001-side_view"/>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03388" y="3657600"/>
              <a:ext cx="5786437" cy="1444625"/>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descr="IMG_3020.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759" y="4648200"/>
            <a:ext cx="5196840" cy="1585373"/>
          </a:xfrm>
          <a:prstGeom prst="rect">
            <a:avLst/>
          </a:prstGeom>
        </p:spPr>
      </p:pic>
      <p:pic>
        <p:nvPicPr>
          <p:cNvPr id="16" name="Picture 15" descr="Macintosh HD:Users:sergeybelomestnykh:Journals:RAST:hi-beta-srf:figures:fig34_1.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295400"/>
            <a:ext cx="1899920" cy="3421888"/>
          </a:xfrm>
          <a:prstGeom prst="rect">
            <a:avLst/>
          </a:prstGeom>
          <a:noFill/>
          <a:ln w="38100" cmpd="sng">
            <a:solidFill>
              <a:srgbClr val="FFFFFF"/>
            </a:solidFill>
          </a:ln>
        </p:spPr>
      </p:pic>
      <p:pic>
        <p:nvPicPr>
          <p:cNvPr id="17" name="Picture 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5076" y="838200"/>
            <a:ext cx="1441635" cy="1295400"/>
          </a:xfrm>
          <a:prstGeom prst="rect">
            <a:avLst/>
          </a:prstGeom>
          <a:noFill/>
          <a:ln w="38100" cmpd="sng">
            <a:solidFill>
              <a:srgbClr val="FFFFFF"/>
            </a:solidFill>
            <a:miter lim="800000"/>
            <a:headEnd/>
            <a:tailEnd/>
          </a:ln>
        </p:spPr>
      </p:pic>
    </p:spTree>
    <p:extLst>
      <p:ext uri="{BB962C8B-B14F-4D97-AF65-F5344CB8AC3E}">
        <p14:creationId xmlns:p14="http://schemas.microsoft.com/office/powerpoint/2010/main" val="227232494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76200"/>
            <a:ext cx="8839200" cy="762000"/>
          </a:xfrm>
        </p:spPr>
        <p:txBody>
          <a:bodyPr/>
          <a:lstStyle/>
          <a:p>
            <a:pPr algn="ctr">
              <a:lnSpc>
                <a:spcPct val="100000"/>
              </a:lnSpc>
            </a:pPr>
            <a:r>
              <a:rPr lang="en-US" sz="3200" dirty="0" smtClean="0">
                <a:latin typeface="Arial" charset="0"/>
                <a:ea typeface="ＭＳ Ｐゴシック" charset="0"/>
                <a:cs typeface="ＭＳ Ｐゴシック" charset="0"/>
              </a:rPr>
              <a:t>Summary</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23</a:t>
            </a:fld>
            <a:endParaRPr lang="en-US" dirty="0"/>
          </a:p>
        </p:txBody>
      </p:sp>
      <p:sp>
        <p:nvSpPr>
          <p:cNvPr id="9" name="Content Placeholder 2"/>
          <p:cNvSpPr>
            <a:spLocks noGrp="1"/>
          </p:cNvSpPr>
          <p:nvPr>
            <p:ph idx="1"/>
          </p:nvPr>
        </p:nvSpPr>
        <p:spPr>
          <a:xfrm>
            <a:off x="228600" y="838200"/>
            <a:ext cx="8798277" cy="5334000"/>
          </a:xfrm>
        </p:spPr>
        <p:txBody>
          <a:bodyPr/>
          <a:lstStyle/>
          <a:p>
            <a:pPr marL="284163" indent="-284163">
              <a:spcBef>
                <a:spcPts val="0"/>
              </a:spcBef>
              <a:spcAft>
                <a:spcPts val="300"/>
              </a:spcAft>
              <a:buFont typeface="Wingdings" charset="2"/>
              <a:buChar char="§"/>
            </a:pPr>
            <a:r>
              <a:rPr lang="en-US" sz="1800" dirty="0" smtClean="0">
                <a:ea typeface="ＭＳ Ｐゴシック" charset="0"/>
                <a:cs typeface="ＭＳ Ｐゴシック" charset="0"/>
              </a:rPr>
              <a:t>BNL has a diverse program of developing SRF guns and other specialized cavities. All of them are related either to improving performance of RHIC or to developing future electron-hadron collider </a:t>
            </a:r>
            <a:r>
              <a:rPr lang="en-US" sz="1800" dirty="0" err="1" smtClean="0">
                <a:ea typeface="ＭＳ Ｐゴシック" charset="0"/>
                <a:cs typeface="ＭＳ Ｐゴシック" charset="0"/>
              </a:rPr>
              <a:t>eRHIC</a:t>
            </a:r>
            <a:r>
              <a:rPr lang="en-US" sz="1800" dirty="0" smtClean="0">
                <a:ea typeface="ＭＳ Ｐゴシック" charset="0"/>
                <a:cs typeface="ＭＳ Ｐゴシック" charset="0"/>
              </a:rPr>
              <a:t>.</a:t>
            </a:r>
          </a:p>
          <a:p>
            <a:pPr marL="284163" indent="-284163">
              <a:spcBef>
                <a:spcPts val="0"/>
              </a:spcBef>
              <a:spcAft>
                <a:spcPts val="300"/>
              </a:spcAft>
              <a:buFont typeface="Wingdings" charset="2"/>
              <a:buChar char="§"/>
            </a:pPr>
            <a:r>
              <a:rPr lang="en-US" sz="1800" dirty="0" smtClean="0">
                <a:ea typeface="ＭＳ Ｐゴシック" charset="0"/>
                <a:cs typeface="ＭＳ Ｐゴシック" charset="0"/>
              </a:rPr>
              <a:t>Two SRF guns (704 MHz and 112 MHz) are assembled in the cryomodules and their testing will be commenced soon:</a:t>
            </a:r>
          </a:p>
          <a:p>
            <a:pPr marL="684213" lvl="1" indent="-284163">
              <a:spcBef>
                <a:spcPts val="0"/>
              </a:spcBef>
              <a:spcAft>
                <a:spcPts val="300"/>
              </a:spcAft>
              <a:buFont typeface="Wingdings" charset="2"/>
              <a:buChar char="§"/>
            </a:pPr>
            <a:r>
              <a:rPr lang="en-US" sz="1600" dirty="0" smtClean="0">
                <a:ea typeface="ＭＳ Ｐゴシック" charset="0"/>
                <a:cs typeface="ＭＳ Ｐゴシック" charset="0"/>
              </a:rPr>
              <a:t>The guns are designed to generate high charge bunches (up to 5 </a:t>
            </a:r>
            <a:r>
              <a:rPr lang="en-US" sz="1600" dirty="0" err="1" smtClean="0">
                <a:ea typeface="ＭＳ Ｐゴシック" charset="0"/>
                <a:cs typeface="ＭＳ Ｐゴシック" charset="0"/>
              </a:rPr>
              <a:t>nC</a:t>
            </a:r>
            <a:r>
              <a:rPr lang="en-US" sz="1600" dirty="0" smtClean="0">
                <a:ea typeface="ＭＳ Ｐゴシック" charset="0"/>
                <a:cs typeface="ＭＳ Ｐゴシック" charset="0"/>
              </a:rPr>
              <a:t>) from multi-alkali photocathodes.</a:t>
            </a:r>
          </a:p>
          <a:p>
            <a:pPr marL="684213" lvl="1" indent="-284163">
              <a:spcBef>
                <a:spcPts val="0"/>
              </a:spcBef>
              <a:spcAft>
                <a:spcPts val="300"/>
              </a:spcAft>
              <a:buFont typeface="Wingdings" charset="2"/>
              <a:buChar char="§"/>
            </a:pPr>
            <a:r>
              <a:rPr lang="en-US" sz="1600" dirty="0" smtClean="0">
                <a:ea typeface="ＭＳ Ｐゴシック" charset="0"/>
                <a:cs typeface="ＭＳ Ｐゴシック" charset="0"/>
              </a:rPr>
              <a:t>The 704 MHz ½-cell gun is capable to support an average beam current up to 500 mA in the R&amp;D ERL.</a:t>
            </a:r>
          </a:p>
          <a:p>
            <a:pPr marL="684213" lvl="1" indent="-284163">
              <a:spcBef>
                <a:spcPts val="0"/>
              </a:spcBef>
              <a:spcAft>
                <a:spcPts val="300"/>
              </a:spcAft>
              <a:buFont typeface="Wingdings" charset="2"/>
              <a:buChar char="§"/>
            </a:pPr>
            <a:r>
              <a:rPr lang="en-US" sz="1600" dirty="0" smtClean="0">
                <a:ea typeface="ＭＳ Ｐゴシック" charset="0"/>
                <a:cs typeface="ＭＳ Ｐゴシック" charset="0"/>
              </a:rPr>
              <a:t>The QWR-type 112 MHz gun will provide a low rep rate, high bunch charge beam for </a:t>
            </a:r>
            <a:r>
              <a:rPr lang="en-US" sz="1600" dirty="0" err="1" smtClean="0">
                <a:ea typeface="ＭＳ Ｐゴシック" charset="0"/>
                <a:cs typeface="ＭＳ Ｐゴシック" charset="0"/>
              </a:rPr>
              <a:t>CeC</a:t>
            </a:r>
            <a:r>
              <a:rPr lang="en-US" sz="1600" dirty="0" smtClean="0">
                <a:ea typeface="ＭＳ Ｐゴシック" charset="0"/>
                <a:cs typeface="ＭＳ Ｐゴシック" charset="0"/>
              </a:rPr>
              <a:t> </a:t>
            </a:r>
            <a:r>
              <a:rPr lang="en-US" sz="1600" dirty="0" err="1" smtClean="0">
                <a:ea typeface="ＭＳ Ｐゴシック" charset="0"/>
                <a:cs typeface="ＭＳ Ｐゴシック" charset="0"/>
              </a:rPr>
              <a:t>PoP</a:t>
            </a:r>
            <a:r>
              <a:rPr lang="en-US" sz="1600" dirty="0" smtClean="0">
                <a:ea typeface="ＭＳ Ｐゴシック" charset="0"/>
                <a:cs typeface="ＭＳ Ｐゴシック" charset="0"/>
              </a:rPr>
              <a:t> experiment. Also, it will be used for experiments with a diamond-amplified photocathode.</a:t>
            </a:r>
          </a:p>
          <a:p>
            <a:pPr marL="284163" indent="-284163">
              <a:spcBef>
                <a:spcPts val="0"/>
              </a:spcBef>
              <a:spcAft>
                <a:spcPts val="300"/>
              </a:spcAft>
              <a:buFont typeface="Wingdings" charset="2"/>
              <a:buChar char="§"/>
            </a:pPr>
            <a:r>
              <a:rPr lang="en-US" sz="1800" dirty="0" smtClean="0">
                <a:ea typeface="ＭＳ Ｐゴシック" charset="0"/>
                <a:cs typeface="ＭＳ Ｐゴシック" charset="0"/>
              </a:rPr>
              <a:t>The specialized cavities address challenges of different kind:</a:t>
            </a:r>
          </a:p>
          <a:p>
            <a:pPr marL="684213" lvl="1" indent="-284163">
              <a:spcBef>
                <a:spcPts val="0"/>
              </a:spcBef>
              <a:spcAft>
                <a:spcPts val="300"/>
              </a:spcAft>
              <a:buFont typeface="Wingdings" charset="2"/>
              <a:buChar char="§"/>
            </a:pPr>
            <a:r>
              <a:rPr lang="en-US" sz="1600" dirty="0">
                <a:ea typeface="ＭＳ Ｐゴシック" charset="0"/>
                <a:cs typeface="ＭＳ Ｐゴシック" charset="0"/>
              </a:rPr>
              <a:t>56 MHz QWR-type storage </a:t>
            </a:r>
            <a:r>
              <a:rPr lang="en-US" sz="1600" dirty="0" smtClean="0">
                <a:ea typeface="ＭＳ Ｐゴシック" charset="0"/>
                <a:cs typeface="ＭＳ Ｐゴシック" charset="0"/>
              </a:rPr>
              <a:t>cavity will provide a large longitudinal potential well to long hadron bunches in RHIC.</a:t>
            </a:r>
          </a:p>
          <a:p>
            <a:pPr marL="684213" lvl="1" indent="-284163">
              <a:spcBef>
                <a:spcPts val="0"/>
              </a:spcBef>
              <a:spcAft>
                <a:spcPts val="300"/>
              </a:spcAft>
              <a:buFont typeface="Wingdings" charset="2"/>
              <a:buChar char="§"/>
            </a:pPr>
            <a:r>
              <a:rPr lang="en-US" sz="1600" dirty="0" smtClean="0">
                <a:ea typeface="ＭＳ Ｐゴシック" charset="0"/>
                <a:cs typeface="ＭＳ Ｐゴシック" charset="0"/>
              </a:rPr>
              <a:t>400 MHz DQWCC, with its compact design, will enable a crab crossing scheme in the LHC Upgrade. Similar cavities are planned for </a:t>
            </a:r>
            <a:r>
              <a:rPr lang="en-US" sz="1600" dirty="0" err="1" smtClean="0">
                <a:ea typeface="ＭＳ Ｐゴシック" charset="0"/>
                <a:cs typeface="ＭＳ Ｐゴシック" charset="0"/>
              </a:rPr>
              <a:t>eRHIC</a:t>
            </a:r>
            <a:r>
              <a:rPr lang="en-US" sz="1600" dirty="0" smtClean="0">
                <a:ea typeface="ＭＳ Ｐゴシック" charset="0"/>
                <a:cs typeface="ＭＳ Ｐゴシック" charset="0"/>
              </a:rPr>
              <a:t>.</a:t>
            </a:r>
          </a:p>
          <a:p>
            <a:pPr marL="684213" lvl="1" indent="-284163">
              <a:spcBef>
                <a:spcPts val="0"/>
              </a:spcBef>
              <a:spcAft>
                <a:spcPts val="300"/>
              </a:spcAft>
              <a:buFont typeface="Wingdings" charset="2"/>
              <a:buChar char="§"/>
            </a:pPr>
            <a:r>
              <a:rPr lang="en-US" sz="1600" dirty="0" smtClean="0">
                <a:ea typeface="ＭＳ Ｐゴシック" charset="0"/>
                <a:cs typeface="ＭＳ Ｐゴシック" charset="0"/>
              </a:rPr>
              <a:t>704 MHz 5-cell BNL3 cavity will be equipped with a strong HOM damping, sufficient for high-current </a:t>
            </a:r>
            <a:r>
              <a:rPr lang="en-US" sz="1600" dirty="0" err="1" smtClean="0">
                <a:ea typeface="ＭＳ Ｐゴシック" charset="0"/>
                <a:cs typeface="ＭＳ Ｐゴシック" charset="0"/>
              </a:rPr>
              <a:t>linacs</a:t>
            </a:r>
            <a:r>
              <a:rPr lang="en-US" sz="1600" dirty="0" smtClean="0">
                <a:ea typeface="ＭＳ Ｐゴシック" charset="0"/>
                <a:cs typeface="ＭＳ Ｐゴシック" charset="0"/>
              </a:rPr>
              <a:t> and ERLs, while not compromising real-estate gradients too much.</a:t>
            </a:r>
          </a:p>
        </p:txBody>
      </p:sp>
    </p:spTree>
    <p:extLst>
      <p:ext uri="{BB962C8B-B14F-4D97-AF65-F5344CB8AC3E}">
        <p14:creationId xmlns:p14="http://schemas.microsoft.com/office/powerpoint/2010/main" val="37996400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6200" y="2057400"/>
            <a:ext cx="8839200" cy="762000"/>
          </a:xfrm>
        </p:spPr>
        <p:txBody>
          <a:bodyPr/>
          <a:lstStyle/>
          <a:p>
            <a:pPr algn="ctr">
              <a:lnSpc>
                <a:spcPct val="100000"/>
              </a:lnSpc>
            </a:pPr>
            <a:r>
              <a:rPr lang="en-US" sz="6000" dirty="0" smtClean="0">
                <a:latin typeface="Arial" charset="0"/>
                <a:ea typeface="ＭＳ Ｐゴシック" charset="0"/>
                <a:cs typeface="ＭＳ Ｐゴシック" charset="0"/>
              </a:rPr>
              <a:t>Thank you!</a:t>
            </a:r>
            <a:endParaRPr lang="en-US" sz="60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24</a:t>
            </a:fld>
            <a:endParaRPr lang="en-US" dirty="0"/>
          </a:p>
        </p:txBody>
      </p:sp>
    </p:spTree>
    <p:extLst>
      <p:ext uri="{BB962C8B-B14F-4D97-AF65-F5344CB8AC3E}">
        <p14:creationId xmlns:p14="http://schemas.microsoft.com/office/powerpoint/2010/main" val="308429456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76200" y="2057400"/>
            <a:ext cx="8839200" cy="762000"/>
          </a:xfrm>
        </p:spPr>
        <p:txBody>
          <a:bodyPr/>
          <a:lstStyle/>
          <a:p>
            <a:pPr algn="ctr">
              <a:lnSpc>
                <a:spcPct val="100000"/>
              </a:lnSpc>
            </a:pPr>
            <a:r>
              <a:rPr lang="en-US" sz="6000" dirty="0" smtClean="0">
                <a:latin typeface="Arial" charset="0"/>
                <a:ea typeface="ＭＳ Ｐゴシック" charset="0"/>
                <a:cs typeface="ＭＳ Ｐゴシック" charset="0"/>
              </a:rPr>
              <a:t>Backup slides</a:t>
            </a:r>
            <a:endParaRPr lang="en-US" sz="60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25</a:t>
            </a:fld>
            <a:endParaRPr lang="en-US" dirty="0"/>
          </a:p>
        </p:txBody>
      </p:sp>
    </p:spTree>
    <p:extLst>
      <p:ext uri="{BB962C8B-B14F-4D97-AF65-F5344CB8AC3E}">
        <p14:creationId xmlns:p14="http://schemas.microsoft.com/office/powerpoint/2010/main" val="290054844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76200"/>
            <a:ext cx="8839200" cy="762000"/>
          </a:xfrm>
        </p:spPr>
        <p:txBody>
          <a:bodyPr/>
          <a:lstStyle/>
          <a:p>
            <a:pPr algn="ctr">
              <a:lnSpc>
                <a:spcPct val="100000"/>
              </a:lnSpc>
            </a:pPr>
            <a:r>
              <a:rPr lang="en-US" sz="3200" dirty="0" smtClean="0">
                <a:latin typeface="Arial" charset="0"/>
                <a:ea typeface="ＭＳ Ｐゴシック" charset="0"/>
                <a:cs typeface="ＭＳ Ｐゴシック" charset="0"/>
              </a:rPr>
              <a:t>704 MHz SRF gun parameters</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26</a:t>
            </a:fld>
            <a:endParaRPr lang="en-US" dirty="0"/>
          </a:p>
        </p:txBody>
      </p:sp>
      <p:graphicFrame>
        <p:nvGraphicFramePr>
          <p:cNvPr id="18" name="Table 17"/>
          <p:cNvGraphicFramePr>
            <a:graphicFrameLocks noGrp="1"/>
          </p:cNvGraphicFramePr>
          <p:nvPr>
            <p:extLst>
              <p:ext uri="{D42A27DB-BD31-4B8C-83A1-F6EECF244321}">
                <p14:modId xmlns:p14="http://schemas.microsoft.com/office/powerpoint/2010/main" val="1284115307"/>
              </p:ext>
            </p:extLst>
          </p:nvPr>
        </p:nvGraphicFramePr>
        <p:xfrm>
          <a:off x="1295400" y="838200"/>
          <a:ext cx="6477000" cy="5364480"/>
        </p:xfrm>
        <a:graphic>
          <a:graphicData uri="http://schemas.openxmlformats.org/drawingml/2006/table">
            <a:tbl>
              <a:tblPr bandRow="1">
                <a:tableStyleId>{8A107856-5554-42FB-B03E-39F5DBC370BA}</a:tableStyleId>
              </a:tblPr>
              <a:tblGrid>
                <a:gridCol w="4419600"/>
                <a:gridCol w="2057400"/>
              </a:tblGrid>
              <a:tr h="332740">
                <a:tc>
                  <a:txBody>
                    <a:bodyPr/>
                    <a:lstStyle/>
                    <a:p>
                      <a:pPr algn="ctr"/>
                      <a:r>
                        <a:rPr lang="en-US" sz="1600" dirty="0" smtClean="0"/>
                        <a:t>RF frequency</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1600" dirty="0" smtClean="0"/>
                        <a:t>703.5 MHz</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32740">
                <a:tc>
                  <a:txBody>
                    <a:bodyPr/>
                    <a:lstStyle/>
                    <a:p>
                      <a:pPr algn="ctr"/>
                      <a:r>
                        <a:rPr lang="en-US" sz="1600" dirty="0" smtClean="0"/>
                        <a:t>Cavity active length</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1600" dirty="0" smtClean="0"/>
                        <a:t>8.5 cm (0.4 cell)</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32740">
                <a:tc>
                  <a:txBody>
                    <a:bodyPr/>
                    <a:lstStyle/>
                    <a:p>
                      <a:pPr algn="ctr"/>
                      <a:r>
                        <a:rPr lang="en-US" sz="1600" dirty="0" smtClean="0"/>
                        <a:t>Maximum energy gain</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1600" dirty="0" smtClean="0"/>
                        <a:t>2.5 MeV</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32740">
                <a:tc>
                  <a:txBody>
                    <a:bodyPr/>
                    <a:lstStyle/>
                    <a:p>
                      <a:pPr algn="ctr"/>
                      <a:r>
                        <a:rPr lang="en-US" sz="1600" dirty="0" smtClean="0"/>
                        <a:t>Maximum field at the cathode</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1600" dirty="0" smtClean="0"/>
                        <a:t>33.4 MV/m</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32740">
                <a:tc>
                  <a:txBody>
                    <a:bodyPr/>
                    <a:lstStyle/>
                    <a:p>
                      <a:pPr algn="ctr"/>
                      <a:r>
                        <a:rPr lang="en-US" sz="1600" dirty="0" err="1" smtClean="0"/>
                        <a:t>E</a:t>
                      </a:r>
                      <a:r>
                        <a:rPr lang="en-US" sz="1600" baseline="-25000" dirty="0" err="1" smtClean="0"/>
                        <a:t>acc</a:t>
                      </a:r>
                      <a:r>
                        <a:rPr lang="en-US" sz="1600" dirty="0" smtClean="0"/>
                        <a:t> at 2.5 MV</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1600" dirty="0" smtClean="0"/>
                        <a:t>29.4 MV/m</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32740">
                <a:tc>
                  <a:txBody>
                    <a:bodyPr/>
                    <a:lstStyle/>
                    <a:p>
                      <a:pPr algn="ctr"/>
                      <a:r>
                        <a:rPr lang="en-US" sz="1600" dirty="0" smtClean="0"/>
                        <a:t>e</a:t>
                      </a:r>
                      <a:r>
                        <a:rPr lang="en-US" sz="1600" baseline="30000" dirty="0" smtClean="0"/>
                        <a:t>-</a:t>
                      </a:r>
                      <a:r>
                        <a:rPr lang="en-US" sz="1600" dirty="0" smtClean="0"/>
                        <a:t> emission RF phase at 2.5 MV</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1600" dirty="0" smtClean="0"/>
                        <a:t>33.4º</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32740">
                <a:tc>
                  <a:txBody>
                    <a:bodyPr/>
                    <a:lstStyle/>
                    <a:p>
                      <a:pPr algn="ctr"/>
                      <a:r>
                        <a:rPr lang="en-US" sz="1600" dirty="0" smtClean="0"/>
                        <a:t>Energy gain at 500 mA</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1600" dirty="0" smtClean="0"/>
                        <a:t>2.0 MeV</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32740">
                <a:tc>
                  <a:txBody>
                    <a:bodyPr/>
                    <a:lstStyle/>
                    <a:p>
                      <a:pPr algn="ctr"/>
                      <a:r>
                        <a:rPr lang="en-US" sz="1600" dirty="0" smtClean="0"/>
                        <a:t>e</a:t>
                      </a:r>
                      <a:r>
                        <a:rPr lang="en-US" sz="1600" baseline="30000" dirty="0" smtClean="0"/>
                        <a:t>-</a:t>
                      </a:r>
                      <a:r>
                        <a:rPr lang="en-US" sz="1600" dirty="0" smtClean="0"/>
                        <a:t> emission RF phase at 2.0 MV</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1600" dirty="0" smtClean="0"/>
                        <a:t>29.9º</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32740">
                <a:tc>
                  <a:txBody>
                    <a:bodyPr/>
                    <a:lstStyle/>
                    <a:p>
                      <a:pPr algn="ctr"/>
                      <a:r>
                        <a:rPr lang="en-US" sz="1600" dirty="0" smtClean="0"/>
                        <a:t>Beam power at 500 mA</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1600" dirty="0" smtClean="0"/>
                        <a:t>1 MW</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32740">
                <a:tc>
                  <a:txBody>
                    <a:bodyPr/>
                    <a:lstStyle/>
                    <a:p>
                      <a:pPr algn="ctr"/>
                      <a:r>
                        <a:rPr lang="en-US" sz="1600" dirty="0" smtClean="0"/>
                        <a:t>R/Q</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1600" dirty="0" smtClean="0"/>
                        <a:t>96.2 Ohm</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32740">
                <a:tc>
                  <a:txBody>
                    <a:bodyPr/>
                    <a:lstStyle/>
                    <a:p>
                      <a:pPr algn="ctr"/>
                      <a:r>
                        <a:rPr lang="en-US" sz="1600" dirty="0" smtClean="0"/>
                        <a:t>Cavity geometry factor</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1600" dirty="0" smtClean="0"/>
                        <a:t>112.7 Ohm</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32740">
                <a:tc>
                  <a:txBody>
                    <a:bodyPr/>
                    <a:lstStyle/>
                    <a:p>
                      <a:pPr algn="ctr"/>
                      <a:r>
                        <a:rPr lang="da-DK" sz="1600" dirty="0" err="1" smtClean="0"/>
                        <a:t>Cavity</a:t>
                      </a:r>
                      <a:r>
                        <a:rPr lang="da-DK" sz="1600" dirty="0" smtClean="0"/>
                        <a:t> Q</a:t>
                      </a:r>
                      <a:r>
                        <a:rPr lang="da-DK" sz="1600" baseline="-25000" dirty="0" smtClean="0"/>
                        <a:t>0</a:t>
                      </a:r>
                      <a:r>
                        <a:rPr lang="da-DK" sz="1600" dirty="0" smtClean="0"/>
                        <a:t> at 2 K</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da-DK" sz="1600" dirty="0" smtClean="0"/>
                        <a:t>3</a:t>
                      </a:r>
                      <a:r>
                        <a:rPr lang="da-DK" sz="1600" dirty="0" smtClean="0">
                          <a:sym typeface="Symbol"/>
                        </a:rPr>
                        <a:t>10</a:t>
                      </a:r>
                      <a:r>
                        <a:rPr lang="da-DK" sz="1600" baseline="30000" dirty="0" smtClean="0">
                          <a:sym typeface="Symbol"/>
                        </a:rPr>
                        <a:t>10</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32740">
                <a:tc>
                  <a:txBody>
                    <a:bodyPr/>
                    <a:lstStyle/>
                    <a:p>
                      <a:pPr algn="ctr"/>
                      <a:r>
                        <a:rPr lang="da-DK" sz="1600" dirty="0" err="1" smtClean="0"/>
                        <a:t>Cavity</a:t>
                      </a:r>
                      <a:r>
                        <a:rPr lang="da-DK" sz="1600" dirty="0" smtClean="0"/>
                        <a:t> operating temperature</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1600" dirty="0" smtClean="0"/>
                        <a:t>2 K</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32740">
                <a:tc>
                  <a:txBody>
                    <a:bodyPr/>
                    <a:lstStyle/>
                    <a:p>
                      <a:pPr algn="ctr"/>
                      <a:r>
                        <a:rPr lang="es-ES_tradnl" sz="1600" dirty="0" err="1" smtClean="0"/>
                        <a:t>Cavity</a:t>
                      </a:r>
                      <a:r>
                        <a:rPr lang="es-ES_tradnl" sz="1600" dirty="0" smtClean="0"/>
                        <a:t> RF </a:t>
                      </a:r>
                      <a:r>
                        <a:rPr lang="es-ES_tradnl" sz="1600" dirty="0" err="1" smtClean="0"/>
                        <a:t>losses</a:t>
                      </a:r>
                      <a:r>
                        <a:rPr lang="es-ES_tradnl" sz="1600" dirty="0" smtClean="0"/>
                        <a:t> (2 K) at 2.0 MV</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s-ES_tradnl" sz="1600" dirty="0" smtClean="0"/>
                        <a:t>1.4 W</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32740">
                <a:tc>
                  <a:txBody>
                    <a:bodyPr/>
                    <a:lstStyle/>
                    <a:p>
                      <a:pPr algn="ctr"/>
                      <a:r>
                        <a:rPr lang="es-ES_tradnl" sz="1600" dirty="0" err="1" smtClean="0"/>
                        <a:t>Cathode</a:t>
                      </a:r>
                      <a:r>
                        <a:rPr lang="es-ES_tradnl" sz="1600" dirty="0" smtClean="0"/>
                        <a:t> </a:t>
                      </a:r>
                      <a:r>
                        <a:rPr lang="es-ES_tradnl" sz="1600" dirty="0" err="1" smtClean="0"/>
                        <a:t>operating</a:t>
                      </a:r>
                      <a:r>
                        <a:rPr lang="es-ES_tradnl" sz="1600" dirty="0" smtClean="0"/>
                        <a:t> </a:t>
                      </a:r>
                      <a:r>
                        <a:rPr lang="es-ES_tradnl" sz="1600" dirty="0" err="1" smtClean="0"/>
                        <a:t>temperature</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1600" dirty="0" smtClean="0"/>
                        <a:t>80 K</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r h="332740">
                <a:tc>
                  <a:txBody>
                    <a:bodyPr/>
                    <a:lstStyle/>
                    <a:p>
                      <a:pPr algn="ctr"/>
                      <a:r>
                        <a:rPr lang="es-ES_tradnl" sz="1600" dirty="0" err="1" smtClean="0"/>
                        <a:t>Copper</a:t>
                      </a:r>
                      <a:r>
                        <a:rPr lang="es-ES_tradnl" sz="1600" dirty="0" smtClean="0"/>
                        <a:t> </a:t>
                      </a:r>
                      <a:r>
                        <a:rPr lang="es-ES_tradnl" sz="1600" dirty="0" err="1" smtClean="0"/>
                        <a:t>cathode</a:t>
                      </a:r>
                      <a:r>
                        <a:rPr lang="es-ES_tradnl" sz="1600" dirty="0" smtClean="0"/>
                        <a:t> RF </a:t>
                      </a:r>
                      <a:r>
                        <a:rPr lang="es-ES_tradnl" sz="1600" dirty="0" err="1" smtClean="0"/>
                        <a:t>losses</a:t>
                      </a:r>
                      <a:r>
                        <a:rPr lang="es-ES_tradnl" sz="1600" dirty="0" smtClean="0"/>
                        <a:t> (80 K) at 2.0 MV</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c>
                  <a:txBody>
                    <a:bodyPr/>
                    <a:lstStyle/>
                    <a:p>
                      <a:pPr algn="ctr"/>
                      <a:r>
                        <a:rPr lang="en-US" sz="1600" dirty="0" smtClean="0"/>
                        <a:t>226 W</a:t>
                      </a:r>
                      <a:endParaRPr lang="en-US" sz="1600" dirty="0"/>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4579630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0"/>
            <a:ext cx="8382000" cy="762000"/>
          </a:xfrm>
        </p:spPr>
        <p:txBody>
          <a:bodyPr/>
          <a:lstStyle/>
          <a:p>
            <a:r>
              <a:rPr lang="en-US" sz="3200" dirty="0" smtClean="0">
                <a:latin typeface="Arial" charset="0"/>
                <a:ea typeface="ＭＳ Ｐゴシック" charset="0"/>
                <a:cs typeface="ＭＳ Ｐゴシック" charset="0"/>
              </a:rPr>
              <a:t>QWR SRF gun parameters</a:t>
            </a:r>
            <a:r>
              <a:rPr lang="en-US" sz="3200" dirty="0">
                <a:latin typeface="Arial" charset="0"/>
                <a:ea typeface="ＭＳ Ｐゴシック" charset="0"/>
                <a:cs typeface="ＭＳ Ｐゴシック" charset="0"/>
              </a:rPr>
              <a:t>	</a:t>
            </a: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27</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821305422"/>
              </p:ext>
            </p:extLst>
          </p:nvPr>
        </p:nvGraphicFramePr>
        <p:xfrm>
          <a:off x="4648200" y="990600"/>
          <a:ext cx="4419600" cy="4800600"/>
        </p:xfrm>
        <a:graphic>
          <a:graphicData uri="http://schemas.openxmlformats.org/drawingml/2006/table">
            <a:tbl>
              <a:tblPr firstRow="1" bandRow="1">
                <a:tableStyleId>{5C22544A-7EE6-4342-B048-85BDC9FD1C3A}</a:tableStyleId>
              </a:tblPr>
              <a:tblGrid>
                <a:gridCol w="2971800"/>
                <a:gridCol w="1447800"/>
              </a:tblGrid>
              <a:tr h="320040">
                <a:tc>
                  <a:txBody>
                    <a:bodyPr/>
                    <a:lstStyle/>
                    <a:p>
                      <a:r>
                        <a:rPr lang="en-US" sz="1200" dirty="0" smtClean="0"/>
                        <a:t>Parameter</a:t>
                      </a:r>
                      <a:endParaRPr lang="en-US" sz="1200" dirty="0"/>
                    </a:p>
                  </a:txBody>
                  <a:tcPr/>
                </a:tc>
                <a:tc>
                  <a:txBody>
                    <a:bodyPr/>
                    <a:lstStyle/>
                    <a:p>
                      <a:pPr algn="ctr"/>
                      <a:r>
                        <a:rPr lang="en-US" sz="1200" dirty="0" smtClean="0"/>
                        <a:t>QWR SRF gun</a:t>
                      </a:r>
                      <a:endParaRPr lang="en-US" sz="1200" dirty="0"/>
                    </a:p>
                  </a:txBody>
                  <a:tcPr/>
                </a:tc>
              </a:tr>
              <a:tr h="320040">
                <a:tc>
                  <a:txBody>
                    <a:bodyPr/>
                    <a:lstStyle/>
                    <a:p>
                      <a:r>
                        <a:rPr lang="en-US" sz="1200" dirty="0" smtClean="0"/>
                        <a:t>Frequency [MHz]</a:t>
                      </a:r>
                      <a:endParaRPr lang="en-US" sz="1200" dirty="0"/>
                    </a:p>
                  </a:txBody>
                  <a:tcPr/>
                </a:tc>
                <a:tc>
                  <a:txBody>
                    <a:bodyPr/>
                    <a:lstStyle/>
                    <a:p>
                      <a:pPr algn="ctr"/>
                      <a:r>
                        <a:rPr lang="en-US" sz="1200" dirty="0" smtClean="0"/>
                        <a:t>113.04</a:t>
                      </a:r>
                      <a:endParaRPr lang="en-US" sz="1200" dirty="0"/>
                    </a:p>
                  </a:txBody>
                  <a:tcPr/>
                </a:tc>
              </a:tr>
              <a:tr h="320040">
                <a:tc>
                  <a:txBody>
                    <a:bodyPr/>
                    <a:lstStyle/>
                    <a:p>
                      <a:r>
                        <a:rPr lang="en-US" sz="1200" dirty="0" smtClean="0"/>
                        <a:t>Aperture (beam tube)</a:t>
                      </a:r>
                      <a:r>
                        <a:rPr lang="en-US" sz="1200" baseline="0" dirty="0" smtClean="0"/>
                        <a:t> [cm]</a:t>
                      </a:r>
                      <a:endParaRPr lang="en-US" sz="1200" dirty="0"/>
                    </a:p>
                  </a:txBody>
                  <a:tcPr/>
                </a:tc>
                <a:tc>
                  <a:txBody>
                    <a:bodyPr/>
                    <a:lstStyle/>
                    <a:p>
                      <a:pPr algn="ctr"/>
                      <a:r>
                        <a:rPr lang="en-US" sz="1200" dirty="0" smtClean="0"/>
                        <a:t>10</a:t>
                      </a:r>
                      <a:endParaRPr lang="en-US" sz="1200" dirty="0"/>
                    </a:p>
                  </a:txBody>
                  <a:tcPr/>
                </a:tc>
              </a:tr>
              <a:tr h="3200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Cavity diameter [cm]</a:t>
                      </a:r>
                    </a:p>
                  </a:txBody>
                  <a:tcPr/>
                </a:tc>
                <a:tc>
                  <a:txBody>
                    <a:bodyPr/>
                    <a:lstStyle/>
                    <a:p>
                      <a:pPr algn="ctr"/>
                      <a:r>
                        <a:rPr lang="en-US" sz="1200" dirty="0" smtClean="0"/>
                        <a:t>42</a:t>
                      </a:r>
                      <a:endParaRPr lang="en-US" sz="1200" dirty="0"/>
                    </a:p>
                  </a:txBody>
                  <a:tcPr/>
                </a:tc>
              </a:tr>
              <a:tr h="3200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Cavity length [cm]</a:t>
                      </a:r>
                    </a:p>
                  </a:txBody>
                  <a:tcPr/>
                </a:tc>
                <a:tc>
                  <a:txBody>
                    <a:bodyPr/>
                    <a:lstStyle/>
                    <a:p>
                      <a:pPr algn="ctr"/>
                      <a:r>
                        <a:rPr lang="en-US" sz="1200" dirty="0" smtClean="0"/>
                        <a:t>110</a:t>
                      </a:r>
                      <a:endParaRPr lang="en-US" sz="1200" dirty="0"/>
                    </a:p>
                  </a:txBody>
                  <a:tcPr/>
                </a:tc>
              </a:tr>
              <a:tr h="3200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baseline="0" dirty="0" err="1" smtClean="0"/>
                        <a:t>V</a:t>
                      </a:r>
                      <a:r>
                        <a:rPr lang="en-US" sz="1200" i="1" baseline="-25000" dirty="0" err="1" smtClean="0"/>
                        <a:t>acc</a:t>
                      </a:r>
                      <a:r>
                        <a:rPr lang="en-US" sz="1200" dirty="0" smtClean="0"/>
                        <a:t> per cavity, max [MV]</a:t>
                      </a:r>
                    </a:p>
                  </a:txBody>
                  <a:tcPr/>
                </a:tc>
                <a:tc>
                  <a:txBody>
                    <a:bodyPr/>
                    <a:lstStyle/>
                    <a:p>
                      <a:pPr algn="ctr"/>
                      <a:r>
                        <a:rPr lang="en-US" sz="1200" dirty="0" smtClean="0"/>
                        <a:t>2.0</a:t>
                      </a:r>
                      <a:endParaRPr lang="en-US" sz="1200" dirty="0"/>
                    </a:p>
                  </a:txBody>
                  <a:tcPr/>
                </a:tc>
              </a:tr>
              <a:tr h="320040">
                <a:tc>
                  <a:txBody>
                    <a:bodyPr/>
                    <a:lstStyle/>
                    <a:p>
                      <a:r>
                        <a:rPr lang="en-US" sz="1200" dirty="0" smtClean="0"/>
                        <a:t>Peak electric field [MV/m]</a:t>
                      </a:r>
                      <a:endParaRPr lang="en-US" sz="1200" dirty="0"/>
                    </a:p>
                  </a:txBody>
                  <a:tcPr/>
                </a:tc>
                <a:tc>
                  <a:txBody>
                    <a:bodyPr/>
                    <a:lstStyle/>
                    <a:p>
                      <a:pPr algn="ctr"/>
                      <a:r>
                        <a:rPr lang="en-US" sz="1200" dirty="0" smtClean="0"/>
                        <a:t>38.2</a:t>
                      </a:r>
                      <a:endParaRPr lang="en-US" sz="1200" dirty="0"/>
                    </a:p>
                  </a:txBody>
                  <a:tcPr/>
                </a:tc>
              </a:tr>
              <a:tr h="320040">
                <a:tc>
                  <a:txBody>
                    <a:bodyPr/>
                    <a:lstStyle/>
                    <a:p>
                      <a:r>
                        <a:rPr lang="en-US" sz="1200" dirty="0" smtClean="0"/>
                        <a:t>Peak magnetic field [</a:t>
                      </a:r>
                      <a:r>
                        <a:rPr lang="en-US" sz="1200" dirty="0" err="1" smtClean="0"/>
                        <a:t>mT</a:t>
                      </a:r>
                      <a:r>
                        <a:rPr lang="en-US" sz="1200" dirty="0" smtClean="0"/>
                        <a:t>]</a:t>
                      </a:r>
                      <a:endParaRPr lang="en-US" sz="1200" dirty="0"/>
                    </a:p>
                  </a:txBody>
                  <a:tcPr/>
                </a:tc>
                <a:tc>
                  <a:txBody>
                    <a:bodyPr/>
                    <a:lstStyle/>
                    <a:p>
                      <a:pPr algn="ctr"/>
                      <a:r>
                        <a:rPr lang="en-US" sz="1200" dirty="0" smtClean="0"/>
                        <a:t>72.8</a:t>
                      </a:r>
                      <a:endParaRPr lang="en-US" sz="1200" dirty="0"/>
                    </a:p>
                  </a:txBody>
                  <a:tcPr/>
                </a:tc>
              </a:tr>
              <a:tr h="320040">
                <a:tc>
                  <a:txBody>
                    <a:bodyPr/>
                    <a:lstStyle/>
                    <a:p>
                      <a:r>
                        <a:rPr lang="en-US" sz="1200" dirty="0" smtClean="0"/>
                        <a:t>Field at the cathode [MV/m]</a:t>
                      </a:r>
                      <a:endParaRPr lang="en-US" sz="1200" dirty="0"/>
                    </a:p>
                  </a:txBody>
                  <a:tcPr/>
                </a:tc>
                <a:tc>
                  <a:txBody>
                    <a:bodyPr/>
                    <a:lstStyle/>
                    <a:p>
                      <a:pPr algn="ctr"/>
                      <a:r>
                        <a:rPr lang="en-US" sz="1200" dirty="0" smtClean="0"/>
                        <a:t>14.5</a:t>
                      </a:r>
                      <a:endParaRPr lang="en-US" sz="1200" dirty="0"/>
                    </a:p>
                  </a:txBody>
                  <a:tcPr/>
                </a:tc>
              </a:tr>
              <a:tr h="320040">
                <a:tc>
                  <a:txBody>
                    <a:bodyPr/>
                    <a:lstStyle/>
                    <a:p>
                      <a:r>
                        <a:rPr lang="en-US" sz="1200" i="1" dirty="0" smtClean="0"/>
                        <a:t>R/Q </a:t>
                      </a:r>
                      <a:r>
                        <a:rPr lang="en-US" sz="1200" dirty="0" smtClean="0"/>
                        <a:t>[Ohm]</a:t>
                      </a:r>
                      <a:endParaRPr lang="en-US" sz="1200" dirty="0"/>
                    </a:p>
                  </a:txBody>
                  <a:tcPr/>
                </a:tc>
                <a:tc>
                  <a:txBody>
                    <a:bodyPr/>
                    <a:lstStyle/>
                    <a:p>
                      <a:pPr algn="ctr"/>
                      <a:r>
                        <a:rPr lang="en-US" sz="1200" dirty="0" smtClean="0"/>
                        <a:t>126</a:t>
                      </a:r>
                      <a:endParaRPr lang="en-US" sz="1200" dirty="0"/>
                    </a:p>
                  </a:txBody>
                  <a:tcPr/>
                </a:tc>
              </a:tr>
              <a:tr h="320040">
                <a:tc>
                  <a:txBody>
                    <a:bodyPr/>
                    <a:lstStyle/>
                    <a:p>
                      <a:r>
                        <a:rPr lang="en-US" sz="1200" i="0" baseline="0" dirty="0" smtClean="0"/>
                        <a:t>Geometry factor [Ohm]</a:t>
                      </a:r>
                      <a:endParaRPr lang="en-US" sz="1200" i="0" baseline="0" dirty="0"/>
                    </a:p>
                  </a:txBody>
                  <a:tcPr/>
                </a:tc>
                <a:tc>
                  <a:txBody>
                    <a:bodyPr/>
                    <a:lstStyle/>
                    <a:p>
                      <a:pPr algn="ctr"/>
                      <a:r>
                        <a:rPr lang="en-US" sz="1200" dirty="0" smtClean="0"/>
                        <a:t>38.2</a:t>
                      </a:r>
                      <a:endParaRPr lang="en-US" sz="1200" dirty="0"/>
                    </a:p>
                  </a:txBody>
                  <a:tcPr/>
                </a:tc>
              </a:tr>
              <a:tr h="320040">
                <a:tc>
                  <a:txBody>
                    <a:bodyPr/>
                    <a:lstStyle/>
                    <a:p>
                      <a:r>
                        <a:rPr lang="en-US" sz="1200" i="0" dirty="0" smtClean="0"/>
                        <a:t>RF power loss at 4.5 K [W]</a:t>
                      </a:r>
                      <a:endParaRPr lang="en-US" sz="1200" i="0" baseline="-25000" dirty="0"/>
                    </a:p>
                  </a:txBody>
                  <a:tcPr/>
                </a:tc>
                <a:tc>
                  <a:txBody>
                    <a:bodyPr/>
                    <a:lstStyle/>
                    <a:p>
                      <a:pPr algn="ctr"/>
                      <a:r>
                        <a:rPr lang="en-US" sz="1200" dirty="0" smtClean="0"/>
                        <a:t>12.3</a:t>
                      </a:r>
                      <a:endParaRPr lang="en-US" sz="1200" dirty="0"/>
                    </a:p>
                  </a:txBody>
                  <a:tcPr/>
                </a:tc>
              </a:tr>
              <a:tr h="320040">
                <a:tc>
                  <a:txBody>
                    <a:bodyPr/>
                    <a:lstStyle/>
                    <a:p>
                      <a:r>
                        <a:rPr lang="en-US" sz="1200" i="0" dirty="0" smtClean="0"/>
                        <a:t>RF power loss at RT in</a:t>
                      </a:r>
                      <a:r>
                        <a:rPr lang="en-US" sz="1200" i="0" baseline="0" dirty="0" smtClean="0"/>
                        <a:t> </a:t>
                      </a:r>
                      <a:r>
                        <a:rPr lang="en-US" sz="1200" i="0" dirty="0" smtClean="0"/>
                        <a:t>cathode</a:t>
                      </a:r>
                      <a:r>
                        <a:rPr lang="en-US" sz="1200" i="0" baseline="0" dirty="0" smtClean="0"/>
                        <a:t> stalk [W]</a:t>
                      </a:r>
                      <a:endParaRPr lang="en-US" sz="1200" i="0" dirty="0"/>
                    </a:p>
                  </a:txBody>
                  <a:tcPr/>
                </a:tc>
                <a:tc>
                  <a:txBody>
                    <a:bodyPr/>
                    <a:lstStyle/>
                    <a:p>
                      <a:pPr algn="ctr"/>
                      <a:r>
                        <a:rPr lang="en-US" sz="1200" dirty="0" smtClean="0"/>
                        <a:t>62.3</a:t>
                      </a:r>
                      <a:endParaRPr lang="en-US" sz="1200" dirty="0"/>
                    </a:p>
                  </a:txBody>
                  <a:tcPr/>
                </a:tc>
              </a:tr>
              <a:tr h="320040">
                <a:tc>
                  <a:txBody>
                    <a:bodyPr/>
                    <a:lstStyle/>
                    <a:p>
                      <a:r>
                        <a:rPr lang="en-US" sz="1200" dirty="0" smtClean="0"/>
                        <a:t>Beam power [W]</a:t>
                      </a:r>
                      <a:endParaRPr lang="en-US" sz="1200" dirty="0"/>
                    </a:p>
                  </a:txBody>
                  <a:tcPr/>
                </a:tc>
                <a:tc>
                  <a:txBody>
                    <a:bodyPr/>
                    <a:lstStyle/>
                    <a:p>
                      <a:pPr algn="ctr"/>
                      <a:r>
                        <a:rPr lang="en-US" sz="1200" dirty="0" smtClean="0"/>
                        <a:t>156</a:t>
                      </a:r>
                      <a:endParaRPr lang="en-US" sz="1200" dirty="0"/>
                    </a:p>
                  </a:txBody>
                  <a:tcPr/>
                </a:tc>
              </a:tr>
              <a:tr h="320040">
                <a:tc>
                  <a:txBody>
                    <a:bodyPr/>
                    <a:lstStyle/>
                    <a:p>
                      <a:r>
                        <a:rPr lang="en-US" sz="1200" dirty="0" smtClean="0"/>
                        <a:t>RF power per cavity [kW]</a:t>
                      </a:r>
                      <a:endParaRPr lang="en-US" sz="1200" dirty="0"/>
                    </a:p>
                  </a:txBody>
                  <a:tcPr/>
                </a:tc>
                <a:tc>
                  <a:txBody>
                    <a:bodyPr/>
                    <a:lstStyle/>
                    <a:p>
                      <a:pPr algn="ctr"/>
                      <a:r>
                        <a:rPr lang="en-US" sz="1200" dirty="0" smtClean="0"/>
                        <a:t>2</a:t>
                      </a:r>
                      <a:endParaRPr lang="en-US" sz="1200" dirty="0"/>
                    </a:p>
                  </a:txBody>
                  <a:tcPr/>
                </a:tc>
              </a:tr>
            </a:tbl>
          </a:graphicData>
        </a:graphic>
      </p:graphicFrame>
      <p:pic>
        <p:nvPicPr>
          <p:cNvPr id="5" name="Picture 4" descr="fig54_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605" y="990601"/>
            <a:ext cx="4562595" cy="4800600"/>
          </a:xfrm>
          <a:prstGeom prst="rect">
            <a:avLst/>
          </a:prstGeom>
        </p:spPr>
      </p:pic>
    </p:spTree>
    <p:extLst>
      <p:ext uri="{BB962C8B-B14F-4D97-AF65-F5344CB8AC3E}">
        <p14:creationId xmlns:p14="http://schemas.microsoft.com/office/powerpoint/2010/main" val="336533142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76200"/>
            <a:ext cx="8839200" cy="762000"/>
          </a:xfrm>
        </p:spPr>
        <p:txBody>
          <a:bodyPr/>
          <a:lstStyle/>
          <a:p>
            <a:pPr algn="ctr">
              <a:lnSpc>
                <a:spcPct val="100000"/>
              </a:lnSpc>
            </a:pPr>
            <a:r>
              <a:rPr lang="en-US" sz="3200" dirty="0" smtClean="0">
                <a:latin typeface="Arial" charset="0"/>
                <a:ea typeface="ＭＳ Ｐゴシック" charset="0"/>
                <a:cs typeface="ＭＳ Ｐゴシック" charset="0"/>
              </a:rPr>
              <a:t>Parameters of BNL1 and BNL3 cavities</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28</a:t>
            </a:fld>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3006719838"/>
              </p:ext>
            </p:extLst>
          </p:nvPr>
        </p:nvGraphicFramePr>
        <p:xfrm>
          <a:off x="1752600" y="1447800"/>
          <a:ext cx="5943600" cy="3903444"/>
        </p:xfrm>
        <a:graphic>
          <a:graphicData uri="http://schemas.openxmlformats.org/drawingml/2006/table">
            <a:tbl>
              <a:tblPr firstRow="1" bandRow="1">
                <a:tableStyleId>{5C22544A-7EE6-4342-B048-85BDC9FD1C3A}</a:tableStyleId>
              </a:tblPr>
              <a:tblGrid>
                <a:gridCol w="2334986"/>
                <a:gridCol w="1415143"/>
                <a:gridCol w="2193471"/>
              </a:tblGrid>
              <a:tr h="43371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Parameter</a:t>
                      </a:r>
                      <a:endParaRPr kumimoji="0" lang="en-US" sz="2800" b="1" i="0" u="none" strike="noStrike" cap="none" normalizeH="0" baseline="0" dirty="0" smtClean="0">
                        <a:ln>
                          <a:noFill/>
                        </a:ln>
                        <a:solidFill>
                          <a:srgbClr val="FFFFFF"/>
                        </a:solidFill>
                        <a:effectLst/>
                        <a:latin typeface="Arial"/>
                        <a:ea typeface="Calibri" charset="0"/>
                        <a:cs typeface="Arial"/>
                      </a:endParaRP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BNL1</a:t>
                      </a:r>
                      <a:endParaRPr kumimoji="0" lang="en-US" sz="2800" b="1" i="0" u="none" strike="noStrike" cap="none" normalizeH="0" baseline="0" dirty="0" smtClean="0">
                        <a:ln>
                          <a:noFill/>
                        </a:ln>
                        <a:solidFill>
                          <a:srgbClr val="FFFFFF"/>
                        </a:solidFill>
                        <a:effectLst/>
                        <a:latin typeface="Arial"/>
                        <a:ea typeface="Calibri" charset="0"/>
                        <a:cs typeface="Arial"/>
                      </a:endParaRP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BNL3 </a:t>
                      </a:r>
                      <a:endParaRPr kumimoji="0" lang="en-US" sz="2800" b="1" i="0" u="none" strike="noStrike" cap="none" normalizeH="0" baseline="0" dirty="0" smtClean="0">
                        <a:ln>
                          <a:noFill/>
                        </a:ln>
                        <a:solidFill>
                          <a:srgbClr val="FFFFFF"/>
                        </a:solidFill>
                        <a:effectLst/>
                        <a:latin typeface="Arial"/>
                        <a:ea typeface="Calibri" charset="0"/>
                        <a:cs typeface="Arial"/>
                      </a:endParaRPr>
                    </a:p>
                  </a:txBody>
                  <a:tcPr marL="68580" marR="68580" marT="0" marB="0" horzOverflow="overflow"/>
                </a:tc>
              </a:tr>
              <a:tr h="43371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Frequency [MHz]</a:t>
                      </a:r>
                      <a:endParaRPr kumimoji="0" lang="en-US" sz="28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703.5</a:t>
                      </a:r>
                      <a:endParaRPr kumimoji="0" lang="en-US" sz="28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703.8</a:t>
                      </a:r>
                      <a:endParaRPr kumimoji="0" lang="en-US" sz="28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r>
              <a:tr h="43371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No. of cells</a:t>
                      </a:r>
                      <a:endParaRPr kumimoji="0" lang="en-US" sz="28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5</a:t>
                      </a:r>
                      <a:endParaRPr kumimoji="0" lang="en-US" sz="28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5</a:t>
                      </a:r>
                      <a:endParaRPr kumimoji="0" lang="en-US" sz="28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r>
              <a:tr h="43371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Geometry Factor </a:t>
                      </a:r>
                      <a:endParaRPr kumimoji="0" lang="en-US" sz="28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225</a:t>
                      </a:r>
                      <a:endParaRPr kumimoji="0" lang="en-US" sz="28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283</a:t>
                      </a:r>
                      <a:endParaRPr kumimoji="0" lang="en-US" sz="28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r>
              <a:tr h="43371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R/Q [Ohm]</a:t>
                      </a:r>
                      <a:endParaRPr kumimoji="0" lang="en-US" sz="28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404.0</a:t>
                      </a:r>
                      <a:endParaRPr kumimoji="0" lang="en-US" sz="28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506.3</a:t>
                      </a:r>
                      <a:endParaRPr kumimoji="0" lang="en-US" sz="28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r>
              <a:tr h="43371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err="1" smtClean="0">
                          <a:ln>
                            <a:noFill/>
                          </a:ln>
                          <a:effectLst/>
                        </a:rPr>
                        <a:t>E</a:t>
                      </a:r>
                      <a:r>
                        <a:rPr kumimoji="0" lang="en-US" sz="1600" u="none" strike="noStrike" cap="none" normalizeH="0" baseline="-25000" dirty="0" err="1" smtClean="0">
                          <a:ln>
                            <a:noFill/>
                          </a:ln>
                          <a:effectLst/>
                        </a:rPr>
                        <a:t>pk</a:t>
                      </a:r>
                      <a:r>
                        <a:rPr kumimoji="0" lang="en-US" sz="1600" u="none" strike="noStrike" cap="none" normalizeH="0" baseline="0" dirty="0" smtClean="0">
                          <a:ln>
                            <a:noFill/>
                          </a:ln>
                          <a:effectLst/>
                        </a:rPr>
                        <a:t>/</a:t>
                      </a:r>
                      <a:r>
                        <a:rPr kumimoji="0" lang="en-US" sz="1600" u="none" strike="noStrike" cap="none" normalizeH="0" baseline="0" dirty="0" err="1" smtClean="0">
                          <a:ln>
                            <a:noFill/>
                          </a:ln>
                          <a:effectLst/>
                        </a:rPr>
                        <a:t>E</a:t>
                      </a:r>
                      <a:r>
                        <a:rPr kumimoji="0" lang="en-US" sz="1600" u="none" strike="noStrike" cap="none" normalizeH="0" baseline="-25000" dirty="0" err="1" smtClean="0">
                          <a:ln>
                            <a:noFill/>
                          </a:ln>
                          <a:effectLst/>
                        </a:rPr>
                        <a:t>acc</a:t>
                      </a:r>
                      <a:r>
                        <a:rPr kumimoji="0" lang="en-US" sz="1600" u="none" strike="noStrike" cap="none" normalizeH="0" baseline="0" dirty="0" smtClean="0">
                          <a:ln>
                            <a:noFill/>
                          </a:ln>
                          <a:effectLst/>
                        </a:rPr>
                        <a:t> </a:t>
                      </a:r>
                      <a:endParaRPr kumimoji="0" lang="en-US" sz="2800" b="0" i="1"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smtClean="0">
                          <a:ln>
                            <a:noFill/>
                          </a:ln>
                          <a:effectLst/>
                        </a:rPr>
                        <a:t>1.97</a:t>
                      </a:r>
                      <a:endParaRPr kumimoji="0" lang="en-US" sz="2800" b="0" i="0" u="none" strike="noStrike" cap="none" normalizeH="0" baseline="0" smtClean="0">
                        <a:ln>
                          <a:noFill/>
                        </a:ln>
                        <a:solidFill>
                          <a:srgbClr val="000000"/>
                        </a:solidFill>
                        <a:effectLst/>
                        <a:latin typeface="Arial"/>
                        <a:ea typeface="Calibri" charset="0"/>
                        <a:cs typeface="Arial"/>
                      </a:endParaRP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2.46</a:t>
                      </a:r>
                      <a:endParaRPr kumimoji="0" lang="en-US" sz="28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r>
              <a:tr h="43371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err="1" smtClean="0">
                          <a:ln>
                            <a:noFill/>
                          </a:ln>
                          <a:effectLst/>
                        </a:rPr>
                        <a:t>B</a:t>
                      </a:r>
                      <a:r>
                        <a:rPr kumimoji="0" lang="en-US" sz="1600" u="none" strike="noStrike" cap="none" normalizeH="0" baseline="-25000" dirty="0" err="1" smtClean="0">
                          <a:ln>
                            <a:noFill/>
                          </a:ln>
                          <a:effectLst/>
                        </a:rPr>
                        <a:t>pk</a:t>
                      </a:r>
                      <a:r>
                        <a:rPr kumimoji="0" lang="en-US" sz="1600" u="none" strike="noStrike" cap="none" normalizeH="0" baseline="0" dirty="0" smtClean="0">
                          <a:ln>
                            <a:noFill/>
                          </a:ln>
                          <a:effectLst/>
                        </a:rPr>
                        <a:t>/</a:t>
                      </a:r>
                      <a:r>
                        <a:rPr kumimoji="0" lang="en-US" sz="1600" u="none" strike="noStrike" cap="none" normalizeH="0" baseline="0" dirty="0" err="1" smtClean="0">
                          <a:ln>
                            <a:noFill/>
                          </a:ln>
                          <a:effectLst/>
                        </a:rPr>
                        <a:t>E</a:t>
                      </a:r>
                      <a:r>
                        <a:rPr kumimoji="0" lang="en-US" sz="1600" u="none" strike="noStrike" cap="none" normalizeH="0" baseline="-25000" dirty="0" err="1" smtClean="0">
                          <a:ln>
                            <a:noFill/>
                          </a:ln>
                          <a:effectLst/>
                        </a:rPr>
                        <a:t>acc</a:t>
                      </a:r>
                      <a:r>
                        <a:rPr kumimoji="0" lang="en-US" sz="1600" u="none" strike="noStrike" cap="none" normalizeH="0" baseline="0" dirty="0" smtClean="0">
                          <a:ln>
                            <a:noFill/>
                          </a:ln>
                          <a:effectLst/>
                        </a:rPr>
                        <a:t> [</a:t>
                      </a:r>
                      <a:r>
                        <a:rPr kumimoji="0" lang="en-US" sz="1600" u="none" strike="noStrike" cap="none" normalizeH="0" baseline="0" dirty="0" err="1" smtClean="0">
                          <a:ln>
                            <a:noFill/>
                          </a:ln>
                          <a:effectLst/>
                        </a:rPr>
                        <a:t>mT</a:t>
                      </a:r>
                      <a:r>
                        <a:rPr kumimoji="0" lang="en-US" sz="1600" u="none" strike="noStrike" cap="none" normalizeH="0" baseline="0" dirty="0" smtClean="0">
                          <a:ln>
                            <a:noFill/>
                          </a:ln>
                          <a:effectLst/>
                        </a:rPr>
                        <a:t>/MV/m]</a:t>
                      </a:r>
                      <a:endParaRPr kumimoji="0" lang="en-US" sz="28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5.78</a:t>
                      </a:r>
                      <a:endParaRPr kumimoji="0" lang="en-US" sz="28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4.26</a:t>
                      </a:r>
                      <a:endParaRPr kumimoji="0" lang="en-US" sz="28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r>
              <a:tr h="43371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Length [cm]</a:t>
                      </a:r>
                      <a:endParaRPr kumimoji="0" lang="en-US" sz="16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smtClean="0">
                          <a:ln>
                            <a:noFill/>
                          </a:ln>
                          <a:effectLst/>
                        </a:rPr>
                        <a:t>152</a:t>
                      </a:r>
                      <a:endParaRPr kumimoji="0" lang="en-US" sz="1600" b="0" i="0" u="none" strike="noStrike" cap="none" normalizeH="0" baseline="0" smtClean="0">
                        <a:ln>
                          <a:noFill/>
                        </a:ln>
                        <a:solidFill>
                          <a:srgbClr val="000000"/>
                        </a:solidFill>
                        <a:effectLst/>
                        <a:latin typeface="Arial"/>
                        <a:ea typeface="Calibri" charset="0"/>
                        <a:cs typeface="Arial"/>
                      </a:endParaRP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158</a:t>
                      </a:r>
                      <a:endParaRPr kumimoji="0" lang="en-US" sz="16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r>
              <a:tr h="43371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Beam pipe radius [mm]</a:t>
                      </a:r>
                      <a:endParaRPr kumimoji="0" lang="en-US" sz="16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smtClean="0">
                          <a:ln>
                            <a:noFill/>
                          </a:ln>
                          <a:effectLst/>
                        </a:rPr>
                        <a:t>120</a:t>
                      </a:r>
                      <a:endParaRPr kumimoji="0" lang="en-US" sz="1600" b="0" i="0" u="none" strike="noStrike" cap="none" normalizeH="0" baseline="0" smtClean="0">
                        <a:ln>
                          <a:noFill/>
                        </a:ln>
                        <a:solidFill>
                          <a:srgbClr val="000000"/>
                        </a:solidFill>
                        <a:effectLst/>
                        <a:latin typeface="Arial"/>
                        <a:ea typeface="Calibri" charset="0"/>
                        <a:cs typeface="Arial"/>
                      </a:endParaRPr>
                    </a:p>
                  </a:txBody>
                  <a:tcPr marL="68580" marR="68580" marT="0" marB="0"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600" u="none" strike="noStrike" cap="none" normalizeH="0" baseline="0" dirty="0" smtClean="0">
                          <a:ln>
                            <a:noFill/>
                          </a:ln>
                          <a:effectLst/>
                        </a:rPr>
                        <a:t>110</a:t>
                      </a:r>
                      <a:endParaRPr kumimoji="0" lang="en-US" sz="1600" b="0" i="0" u="none" strike="noStrike" cap="none" normalizeH="0" baseline="0" dirty="0" smtClean="0">
                        <a:ln>
                          <a:noFill/>
                        </a:ln>
                        <a:solidFill>
                          <a:srgbClr val="000000"/>
                        </a:solidFill>
                        <a:effectLst/>
                        <a:latin typeface="Arial"/>
                        <a:ea typeface="Calibri" charset="0"/>
                        <a:cs typeface="Arial"/>
                      </a:endParaRPr>
                    </a:p>
                  </a:txBody>
                  <a:tcPr marL="68580" marR="68580" marT="0" marB="0" horzOverflow="overflow"/>
                </a:tc>
              </a:tr>
            </a:tbl>
          </a:graphicData>
        </a:graphic>
      </p:graphicFrame>
    </p:spTree>
    <p:extLst>
      <p:ext uri="{BB962C8B-B14F-4D97-AF65-F5344CB8AC3E}">
        <p14:creationId xmlns:p14="http://schemas.microsoft.com/office/powerpoint/2010/main" val="238498035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228600"/>
            <a:ext cx="8839200" cy="762000"/>
          </a:xfrm>
        </p:spPr>
        <p:txBody>
          <a:bodyPr/>
          <a:lstStyle/>
          <a:p>
            <a:pPr algn="ctr">
              <a:lnSpc>
                <a:spcPct val="100000"/>
              </a:lnSpc>
            </a:pPr>
            <a:r>
              <a:rPr lang="en-US" sz="3200" dirty="0" smtClean="0">
                <a:latin typeface="Arial" charset="0"/>
                <a:ea typeface="ＭＳ Ｐゴシック" charset="0"/>
                <a:cs typeface="ＭＳ Ｐゴシック" charset="0"/>
              </a:rPr>
              <a:t>DQWCC parameters</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29</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1424519368"/>
              </p:ext>
            </p:extLst>
          </p:nvPr>
        </p:nvGraphicFramePr>
        <p:xfrm>
          <a:off x="1917700" y="1371603"/>
          <a:ext cx="5778500" cy="3657600"/>
        </p:xfrm>
        <a:graphic>
          <a:graphicData uri="http://schemas.openxmlformats.org/drawingml/2006/table">
            <a:tbl>
              <a:tblPr firstRow="1" bandRow="1">
                <a:tableStyleId>{5C22544A-7EE6-4342-B048-85BDC9FD1C3A}</a:tableStyleId>
              </a:tblPr>
              <a:tblGrid>
                <a:gridCol w="3467100"/>
                <a:gridCol w="2311400"/>
              </a:tblGrid>
              <a:tr h="457200">
                <a:tc>
                  <a:txBody>
                    <a:bodyPr/>
                    <a:lstStyle/>
                    <a:p>
                      <a:r>
                        <a:rPr lang="en-US" sz="1600" dirty="0" smtClean="0"/>
                        <a:t>Parameter</a:t>
                      </a:r>
                      <a:endParaRPr lang="en-US" sz="1600" dirty="0"/>
                    </a:p>
                  </a:txBody>
                  <a:tcPr/>
                </a:tc>
                <a:tc>
                  <a:txBody>
                    <a:bodyPr/>
                    <a:lstStyle/>
                    <a:p>
                      <a:pPr algn="ctr"/>
                      <a:r>
                        <a:rPr lang="en-US" sz="1600" dirty="0" smtClean="0"/>
                        <a:t>DQWCC</a:t>
                      </a:r>
                      <a:endParaRPr lang="en-US" sz="1600" dirty="0"/>
                    </a:p>
                  </a:txBody>
                  <a:tcPr/>
                </a:tc>
              </a:tr>
              <a:tr h="457200">
                <a:tc>
                  <a:txBody>
                    <a:bodyPr/>
                    <a:lstStyle/>
                    <a:p>
                      <a:r>
                        <a:rPr lang="en-US" sz="1600" dirty="0" smtClean="0"/>
                        <a:t>Fundamental Mode Frequency</a:t>
                      </a:r>
                      <a:endParaRPr lang="en-US" sz="1600" dirty="0"/>
                    </a:p>
                  </a:txBody>
                  <a:tcPr/>
                </a:tc>
                <a:tc>
                  <a:txBody>
                    <a:bodyPr/>
                    <a:lstStyle/>
                    <a:p>
                      <a:pPr algn="ctr"/>
                      <a:r>
                        <a:rPr lang="en-US" sz="1600" dirty="0" smtClean="0"/>
                        <a:t>400 MHz</a:t>
                      </a:r>
                      <a:endParaRPr lang="en-US" sz="1600" dirty="0"/>
                    </a:p>
                  </a:txBody>
                  <a:tcPr/>
                </a:tc>
              </a:tr>
              <a:tr h="457200">
                <a:tc>
                  <a:txBody>
                    <a:bodyPr/>
                    <a:lstStyle/>
                    <a:p>
                      <a:r>
                        <a:rPr lang="en-US" sz="1600" dirty="0" smtClean="0"/>
                        <a:t>Nearest</a:t>
                      </a:r>
                      <a:r>
                        <a:rPr lang="en-US" sz="1600" baseline="0" dirty="0" smtClean="0"/>
                        <a:t> Mode Frequency</a:t>
                      </a:r>
                      <a:endParaRPr lang="en-US" sz="1600" dirty="0"/>
                    </a:p>
                  </a:txBody>
                  <a:tcPr/>
                </a:tc>
                <a:tc>
                  <a:txBody>
                    <a:bodyPr/>
                    <a:lstStyle/>
                    <a:p>
                      <a:pPr algn="ctr"/>
                      <a:r>
                        <a:rPr lang="en-US" sz="1600" dirty="0" smtClean="0"/>
                        <a:t>579 MHz</a:t>
                      </a:r>
                      <a:endParaRPr lang="en-US" sz="1600" dirty="0"/>
                    </a:p>
                  </a:txBody>
                  <a:tcPr/>
                </a:tc>
              </a:tr>
              <a:tr h="457200">
                <a:tc>
                  <a:txBody>
                    <a:bodyPr/>
                    <a:lstStyle/>
                    <a:p>
                      <a:r>
                        <a:rPr lang="en-US" sz="1600" dirty="0" smtClean="0"/>
                        <a:t>Vertical</a:t>
                      </a:r>
                      <a:r>
                        <a:rPr lang="en-US" sz="1600" baseline="0" dirty="0" smtClean="0"/>
                        <a:t> Deflection Voltage</a:t>
                      </a:r>
                      <a:endParaRPr lang="en-US" sz="1600" dirty="0"/>
                    </a:p>
                  </a:txBody>
                  <a:tcPr/>
                </a:tc>
                <a:tc>
                  <a:txBody>
                    <a:bodyPr/>
                    <a:lstStyle/>
                    <a:p>
                      <a:pPr algn="ctr"/>
                      <a:r>
                        <a:rPr lang="en-US" sz="1600" dirty="0" smtClean="0"/>
                        <a:t>3 MV</a:t>
                      </a:r>
                      <a:endParaRPr lang="en-US" sz="1600" dirty="0"/>
                    </a:p>
                  </a:txBody>
                  <a:tcPr/>
                </a:tc>
              </a:tr>
              <a:tr h="457200">
                <a:tc>
                  <a:txBody>
                    <a:bodyPr/>
                    <a:lstStyle/>
                    <a:p>
                      <a:r>
                        <a:rPr lang="en-US" sz="1600" dirty="0" err="1" smtClean="0"/>
                        <a:t>Rt</a:t>
                      </a:r>
                      <a:r>
                        <a:rPr lang="en-US" sz="1600" dirty="0" smtClean="0"/>
                        <a:t>/Q (Fund.</a:t>
                      </a:r>
                      <a:r>
                        <a:rPr lang="en-US" sz="1600" baseline="0" dirty="0" smtClean="0"/>
                        <a:t> Mode)</a:t>
                      </a:r>
                      <a:endParaRPr lang="en-US" sz="1600" dirty="0"/>
                    </a:p>
                  </a:txBody>
                  <a:tcPr/>
                </a:tc>
                <a:tc>
                  <a:txBody>
                    <a:bodyPr/>
                    <a:lstStyle/>
                    <a:p>
                      <a:pPr algn="ctr"/>
                      <a:r>
                        <a:rPr lang="en-US" sz="1600" dirty="0" smtClean="0"/>
                        <a:t>400 Ohm</a:t>
                      </a:r>
                      <a:endParaRPr lang="en-US" sz="1600" dirty="0"/>
                    </a:p>
                  </a:txBody>
                  <a:tcPr/>
                </a:tc>
              </a:tr>
              <a:tr h="457200">
                <a:tc>
                  <a:txBody>
                    <a:bodyPr/>
                    <a:lstStyle/>
                    <a:p>
                      <a:r>
                        <a:rPr lang="en-US" sz="1600" dirty="0" smtClean="0"/>
                        <a:t>Epeak</a:t>
                      </a:r>
                      <a:endParaRPr lang="en-US" sz="1600" dirty="0"/>
                    </a:p>
                  </a:txBody>
                  <a:tcPr/>
                </a:tc>
                <a:tc>
                  <a:txBody>
                    <a:bodyPr/>
                    <a:lstStyle/>
                    <a:p>
                      <a:pPr algn="ctr"/>
                      <a:r>
                        <a:rPr lang="en-US" sz="1600" dirty="0" smtClean="0"/>
                        <a:t>44 MV/m</a:t>
                      </a:r>
                      <a:endParaRPr lang="en-US" sz="1600" dirty="0"/>
                    </a:p>
                  </a:txBody>
                  <a:tcPr/>
                </a:tc>
              </a:tr>
              <a:tr h="457200">
                <a:tc>
                  <a:txBody>
                    <a:bodyPr/>
                    <a:lstStyle/>
                    <a:p>
                      <a:r>
                        <a:rPr lang="en-US" sz="1600" dirty="0" err="1" smtClean="0"/>
                        <a:t>Bpeak</a:t>
                      </a:r>
                      <a:endParaRPr lang="en-US" sz="1600" dirty="0"/>
                    </a:p>
                  </a:txBody>
                  <a:tcPr/>
                </a:tc>
                <a:tc>
                  <a:txBody>
                    <a:bodyPr/>
                    <a:lstStyle/>
                    <a:p>
                      <a:pPr algn="ctr"/>
                      <a:r>
                        <a:rPr lang="en-US" sz="1600" dirty="0" smtClean="0"/>
                        <a:t>60 </a:t>
                      </a:r>
                      <a:r>
                        <a:rPr lang="en-US" sz="1600" dirty="0" err="1" smtClean="0"/>
                        <a:t>mT</a:t>
                      </a:r>
                      <a:endParaRPr lang="en-US" sz="1600" dirty="0"/>
                    </a:p>
                  </a:txBody>
                  <a:tcPr/>
                </a:tc>
              </a:tr>
              <a:tr h="457200">
                <a:tc>
                  <a:txBody>
                    <a:bodyPr/>
                    <a:lstStyle/>
                    <a:p>
                      <a:r>
                        <a:rPr lang="en-US" sz="1600" dirty="0" smtClean="0"/>
                        <a:t>Energy</a:t>
                      </a:r>
                      <a:r>
                        <a:rPr lang="en-US" sz="1600" baseline="0" dirty="0" smtClean="0"/>
                        <a:t> Content</a:t>
                      </a:r>
                      <a:endParaRPr lang="en-US" sz="1600" dirty="0"/>
                    </a:p>
                  </a:txBody>
                  <a:tcPr/>
                </a:tc>
                <a:tc>
                  <a:txBody>
                    <a:bodyPr/>
                    <a:lstStyle/>
                    <a:p>
                      <a:pPr algn="ctr"/>
                      <a:r>
                        <a:rPr lang="en-US" sz="1600" dirty="0" smtClean="0"/>
                        <a:t>12 J</a:t>
                      </a:r>
                      <a:endParaRPr lang="en-US" sz="1600" dirty="0"/>
                    </a:p>
                  </a:txBody>
                  <a:tcPr/>
                </a:tc>
              </a:tr>
            </a:tbl>
          </a:graphicData>
        </a:graphic>
      </p:graphicFrame>
    </p:spTree>
    <p:extLst>
      <p:ext uri="{BB962C8B-B14F-4D97-AF65-F5344CB8AC3E}">
        <p14:creationId xmlns:p14="http://schemas.microsoft.com/office/powerpoint/2010/main" val="298811607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152400"/>
            <a:ext cx="8382000" cy="762000"/>
          </a:xfrm>
        </p:spPr>
        <p:txBody>
          <a:bodyPr/>
          <a:lstStyle/>
          <a:p>
            <a:r>
              <a:rPr lang="en-US" sz="3200" dirty="0" smtClean="0">
                <a:latin typeface="Arial" charset="0"/>
                <a:ea typeface="ＭＳ Ｐゴシック" charset="0"/>
                <a:cs typeface="ＭＳ Ｐゴシック" charset="0"/>
              </a:rPr>
              <a:t>Overview</a:t>
            </a:r>
            <a:r>
              <a:rPr lang="en-US" sz="3200" dirty="0">
                <a:latin typeface="Arial" charset="0"/>
                <a:ea typeface="ＭＳ Ｐゴシック" charset="0"/>
                <a:cs typeface="ＭＳ Ｐゴシック" charset="0"/>
              </a:rPr>
              <a:t>	</a:t>
            </a:r>
          </a:p>
        </p:txBody>
      </p:sp>
      <p:sp>
        <p:nvSpPr>
          <p:cNvPr id="22531" name="Rectangle 3"/>
          <p:cNvSpPr>
            <a:spLocks noGrp="1" noChangeArrowheads="1"/>
          </p:cNvSpPr>
          <p:nvPr>
            <p:ph type="body" idx="1"/>
          </p:nvPr>
        </p:nvSpPr>
        <p:spPr>
          <a:xfrm>
            <a:off x="457200" y="914400"/>
            <a:ext cx="8229600" cy="4572000"/>
          </a:xfrm>
        </p:spPr>
        <p:txBody>
          <a:bodyPr/>
          <a:lstStyle/>
          <a:p>
            <a:r>
              <a:rPr lang="en-US" sz="2000" dirty="0" smtClean="0"/>
              <a:t>Two SRF </a:t>
            </a:r>
            <a:r>
              <a:rPr lang="en-US" sz="2000" dirty="0"/>
              <a:t>guns are under active development at </a:t>
            </a:r>
            <a:r>
              <a:rPr lang="en-US" sz="2000" dirty="0" smtClean="0"/>
              <a:t>BNL</a:t>
            </a:r>
            <a:r>
              <a:rPr lang="en-US" sz="2000" dirty="0">
                <a:latin typeface="Arial" charset="0"/>
                <a:ea typeface="ＭＳ Ｐゴシック" charset="0"/>
                <a:cs typeface="ＭＳ Ｐゴシック" charset="0"/>
              </a:rPr>
              <a:t>:</a:t>
            </a:r>
            <a:endParaRPr lang="en-US" sz="2000" dirty="0" smtClean="0">
              <a:latin typeface="Arial" charset="0"/>
              <a:ea typeface="ＭＳ Ｐゴシック" charset="0"/>
              <a:cs typeface="ＭＳ Ｐゴシック" charset="0"/>
            </a:endParaRPr>
          </a:p>
          <a:p>
            <a:pPr lvl="1"/>
            <a:r>
              <a:rPr lang="en-US" sz="1800" dirty="0"/>
              <a:t>The first </a:t>
            </a:r>
            <a:r>
              <a:rPr lang="en-US" sz="1800" dirty="0" smtClean="0"/>
              <a:t>gun a 704 MHz, ½-cell elliptical SRF guns for R&amp;D ERL. </a:t>
            </a:r>
            <a:r>
              <a:rPr lang="en-US" sz="1800" dirty="0"/>
              <a:t>It </a:t>
            </a:r>
            <a:r>
              <a:rPr lang="en-US" sz="1800" dirty="0" smtClean="0"/>
              <a:t>is </a:t>
            </a:r>
            <a:r>
              <a:rPr lang="en-US" sz="1800" dirty="0"/>
              <a:t>designed to produce high average </a:t>
            </a:r>
            <a:r>
              <a:rPr lang="en-US" sz="1800" dirty="0" smtClean="0"/>
              <a:t>current and high bunch charge </a:t>
            </a:r>
            <a:r>
              <a:rPr lang="en-US" sz="1800" dirty="0"/>
              <a:t>electron </a:t>
            </a:r>
            <a:r>
              <a:rPr lang="en-US" sz="1800" dirty="0" smtClean="0"/>
              <a:t>beams</a:t>
            </a:r>
            <a:r>
              <a:rPr lang="en-US" sz="1800" dirty="0" smtClean="0">
                <a:latin typeface="Arial" charset="0"/>
                <a:ea typeface="ＭＳ Ｐゴシック" charset="0"/>
                <a:cs typeface="ＭＳ Ｐゴシック" charset="0"/>
              </a:rPr>
              <a:t>. </a:t>
            </a:r>
          </a:p>
          <a:p>
            <a:pPr lvl="1"/>
            <a:r>
              <a:rPr lang="en-US" sz="1800" dirty="0"/>
              <a:t>The second </a:t>
            </a:r>
            <a:r>
              <a:rPr lang="en-US" sz="1800" dirty="0" smtClean="0"/>
              <a:t>gun</a:t>
            </a:r>
            <a:r>
              <a:rPr lang="en-US" sz="1800" dirty="0"/>
              <a:t> </a:t>
            </a:r>
            <a:r>
              <a:rPr lang="en-US" sz="1800" dirty="0" smtClean="0"/>
              <a:t>is </a:t>
            </a:r>
            <a:r>
              <a:rPr lang="en-US" sz="1800" dirty="0"/>
              <a:t>a </a:t>
            </a:r>
            <a:r>
              <a:rPr lang="en-US" sz="1800" dirty="0" smtClean="0"/>
              <a:t>Quarter-Wave Resonator (QWR) type, operating </a:t>
            </a:r>
            <a:r>
              <a:rPr lang="en-US" sz="1800" dirty="0"/>
              <a:t>at </a:t>
            </a:r>
            <a:r>
              <a:rPr lang="en-US" sz="1800" dirty="0" smtClean="0"/>
              <a:t>112 </a:t>
            </a:r>
            <a:r>
              <a:rPr lang="en-US" sz="1800" dirty="0" err="1" smtClean="0"/>
              <a:t>MHz</a:t>
            </a:r>
            <a:r>
              <a:rPr lang="en-US" sz="1800" dirty="0" err="1"/>
              <a:t>.</a:t>
            </a:r>
            <a:r>
              <a:rPr lang="en-US" sz="1800" dirty="0"/>
              <a:t> This gun </a:t>
            </a:r>
            <a:r>
              <a:rPr lang="en-US" sz="1800" dirty="0" smtClean="0"/>
              <a:t>will be used to </a:t>
            </a:r>
            <a:r>
              <a:rPr lang="en-US" sz="1800" dirty="0"/>
              <a:t>generate high charge, low repetition rate beam for the </a:t>
            </a:r>
            <a:r>
              <a:rPr lang="en-US" sz="1800" dirty="0" smtClean="0"/>
              <a:t>Coherent </a:t>
            </a:r>
            <a:r>
              <a:rPr lang="en-US" sz="1800" dirty="0"/>
              <a:t>electron </a:t>
            </a:r>
            <a:r>
              <a:rPr lang="en-US" sz="1800" dirty="0" smtClean="0"/>
              <a:t>Cooling Proof of Principle (</a:t>
            </a:r>
            <a:r>
              <a:rPr lang="en-US" sz="1800" dirty="0" err="1" smtClean="0"/>
              <a:t>CeC</a:t>
            </a:r>
            <a:r>
              <a:rPr lang="en-US" sz="1800" dirty="0" smtClean="0"/>
              <a:t> </a:t>
            </a:r>
            <a:r>
              <a:rPr lang="en-US" sz="1800" dirty="0" err="1" smtClean="0"/>
              <a:t>PoP</a:t>
            </a:r>
            <a:r>
              <a:rPr lang="en-US" sz="1800" dirty="0" smtClean="0"/>
              <a:t>) experiment</a:t>
            </a:r>
            <a:r>
              <a:rPr lang="en-US" sz="1800" dirty="0" smtClean="0">
                <a:latin typeface="Arial" charset="0"/>
                <a:ea typeface="ＭＳ Ｐゴシック" charset="0"/>
                <a:cs typeface="ＭＳ Ｐゴシック" charset="0"/>
              </a:rPr>
              <a:t>.</a:t>
            </a:r>
          </a:p>
          <a:p>
            <a:r>
              <a:rPr lang="en-US" sz="2000" dirty="0" smtClean="0"/>
              <a:t>Aside from SRF guns, we develop other specialized cavities</a:t>
            </a:r>
            <a:r>
              <a:rPr lang="en-US" sz="2000" dirty="0">
                <a:latin typeface="Arial" charset="0"/>
                <a:ea typeface="ＭＳ Ｐゴシック" charset="0"/>
                <a:cs typeface="ＭＳ Ｐゴシック" charset="0"/>
              </a:rPr>
              <a:t>:</a:t>
            </a:r>
            <a:endParaRPr lang="en-US" sz="2000" dirty="0" smtClean="0">
              <a:latin typeface="Arial" charset="0"/>
              <a:ea typeface="ＭＳ Ｐゴシック" charset="0"/>
              <a:cs typeface="ＭＳ Ｐゴシック" charset="0"/>
            </a:endParaRPr>
          </a:p>
          <a:p>
            <a:pPr lvl="1"/>
            <a:r>
              <a:rPr lang="en-US" sz="1800" dirty="0" smtClean="0">
                <a:latin typeface="Arial" charset="0"/>
                <a:ea typeface="ＭＳ Ｐゴシック" charset="0"/>
                <a:cs typeface="ＭＳ Ｐゴシック" charset="0"/>
              </a:rPr>
              <a:t>A quarter-wave resonator type 56 MHz storage cavity for RHIC to improve luminosity of ion-ion collisions.</a:t>
            </a:r>
          </a:p>
          <a:p>
            <a:pPr lvl="1"/>
            <a:r>
              <a:rPr lang="en-US" sz="1800" dirty="0" smtClean="0">
                <a:latin typeface="Arial" charset="0"/>
                <a:ea typeface="ＭＳ Ｐゴシック" charset="0"/>
                <a:cs typeface="ＭＳ Ｐゴシック" charset="0"/>
              </a:rPr>
              <a:t>A double quarter-wave 400 MHz crab cavity for the LHC Upgrade.</a:t>
            </a:r>
          </a:p>
          <a:p>
            <a:pPr lvl="1"/>
            <a:r>
              <a:rPr lang="en-US" sz="1800" dirty="0" smtClean="0">
                <a:latin typeface="Arial" charset="0"/>
                <a:ea typeface="ＭＳ Ｐゴシック" charset="0"/>
                <a:cs typeface="ＭＳ Ｐゴシック" charset="0"/>
              </a:rPr>
              <a:t>A 704 MHz 5-cell cavity (BNL3) for high-current </a:t>
            </a:r>
            <a:r>
              <a:rPr lang="en-US" sz="1800" dirty="0" err="1" smtClean="0">
                <a:latin typeface="Arial" charset="0"/>
                <a:ea typeface="ＭＳ Ｐゴシック" charset="0"/>
                <a:cs typeface="ＭＳ Ｐゴシック" charset="0"/>
              </a:rPr>
              <a:t>linacs</a:t>
            </a:r>
            <a:r>
              <a:rPr lang="en-US" sz="1800" dirty="0" smtClean="0">
                <a:latin typeface="Arial" charset="0"/>
                <a:ea typeface="ＭＳ Ｐゴシック" charset="0"/>
                <a:cs typeface="ＭＳ Ｐゴシック" charset="0"/>
              </a:rPr>
              <a:t> and ERLs.</a:t>
            </a:r>
          </a:p>
          <a:p>
            <a:pPr lvl="1"/>
            <a:r>
              <a:rPr lang="en-US" sz="1800" dirty="0" smtClean="0">
                <a:latin typeface="Arial" charset="0"/>
                <a:ea typeface="ＭＳ Ｐゴシック" charset="0"/>
                <a:cs typeface="ＭＳ Ｐゴシック" charset="0"/>
              </a:rPr>
              <a:t>More specialized cavities will be developed for the Low Energy RHIC e-Cooler (</a:t>
            </a:r>
            <a:r>
              <a:rPr lang="en-US" sz="1800" dirty="0" err="1" smtClean="0">
                <a:latin typeface="Arial" charset="0"/>
                <a:ea typeface="ＭＳ Ｐゴシック" charset="0"/>
                <a:cs typeface="ＭＳ Ｐゴシック" charset="0"/>
              </a:rPr>
              <a:t>LEReC</a:t>
            </a:r>
            <a:r>
              <a:rPr lang="en-US" sz="1800" dirty="0" smtClean="0">
                <a:latin typeface="Arial" charset="0"/>
                <a:ea typeface="ＭＳ Ｐゴシック" charset="0"/>
                <a:cs typeface="ＭＳ Ｐゴシック" charset="0"/>
              </a:rPr>
              <a:t>) and future electron-hadron collider </a:t>
            </a:r>
            <a:r>
              <a:rPr lang="en-US" sz="1800" dirty="0" err="1" smtClean="0">
                <a:latin typeface="Arial" charset="0"/>
                <a:ea typeface="ＭＳ Ｐゴシック" charset="0"/>
                <a:cs typeface="ＭＳ Ｐゴシック" charset="0"/>
              </a:rPr>
              <a:t>eRHIC</a:t>
            </a:r>
            <a:r>
              <a:rPr lang="en-US" sz="1800" dirty="0" smtClean="0">
                <a:latin typeface="Arial" charset="0"/>
                <a:ea typeface="ＭＳ Ｐゴシック" charset="0"/>
                <a:cs typeface="ＭＳ Ｐゴシック" charset="0"/>
              </a:rPr>
              <a:t>.</a:t>
            </a: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3</a:t>
            </a:fld>
            <a:endParaRPr lang="en-US" dirty="0"/>
          </a:p>
        </p:txBody>
      </p:sp>
    </p:spTree>
    <p:extLst>
      <p:ext uri="{BB962C8B-B14F-4D97-AF65-F5344CB8AC3E}">
        <p14:creationId xmlns:p14="http://schemas.microsoft.com/office/powerpoint/2010/main" val="292420776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152400"/>
            <a:ext cx="8458200" cy="762000"/>
          </a:xfrm>
        </p:spPr>
        <p:txBody>
          <a:bodyPr/>
          <a:lstStyle/>
          <a:p>
            <a:r>
              <a:rPr lang="en-US" sz="3200" dirty="0" smtClean="0">
                <a:latin typeface="Arial" charset="0"/>
                <a:ea typeface="ＭＳ Ｐゴシック" charset="0"/>
                <a:cs typeface="ＭＳ Ｐゴシック" charset="0"/>
              </a:rPr>
              <a:t>SRF gun cavity processing and testing</a:t>
            </a:r>
            <a:r>
              <a:rPr lang="en-US" sz="3200" dirty="0">
                <a:latin typeface="Arial" charset="0"/>
                <a:ea typeface="ＭＳ Ｐゴシック" charset="0"/>
                <a:cs typeface="ＭＳ Ｐゴシック" charset="0"/>
              </a:rPr>
              <a:t>	</a:t>
            </a: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30</a:t>
            </a:fld>
            <a:endParaRPr lang="en-US" dirty="0"/>
          </a:p>
        </p:txBody>
      </p:sp>
      <p:sp>
        <p:nvSpPr>
          <p:cNvPr id="10" name="Rectangle 3"/>
          <p:cNvSpPr txBox="1">
            <a:spLocks noChangeArrowheads="1"/>
          </p:cNvSpPr>
          <p:nvPr/>
        </p:nvSpPr>
        <p:spPr bwMode="auto">
          <a:xfrm>
            <a:off x="304800" y="4419600"/>
            <a:ext cx="8534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0000"/>
              <a:buFont typeface="Monotype Sorts" charset="0"/>
              <a:defRPr kumimoji="1" sz="2000">
                <a:solidFill>
                  <a:srgbClr val="0000CC"/>
                </a:solidFill>
                <a:latin typeface="+mn-lt"/>
                <a:ea typeface="ＭＳ Ｐゴシック"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0"/>
              <a:buChar char="l"/>
              <a:defRPr kumimoji="1" sz="2000">
                <a:solidFill>
                  <a:srgbClr val="0000CC"/>
                </a:solidFill>
                <a:latin typeface="+mn-lt"/>
                <a:ea typeface="ＭＳ Ｐゴシック" charset="-128"/>
              </a:defRPr>
            </a:lvl2pPr>
            <a:lvl3pPr marL="914400" indent="-223838" algn="l" rtl="0" eaLnBrk="0" fontAlgn="base" hangingPunct="0">
              <a:spcBef>
                <a:spcPct val="20000"/>
              </a:spcBef>
              <a:spcAft>
                <a:spcPct val="0"/>
              </a:spcAft>
              <a:buClr>
                <a:schemeClr val="tx1"/>
              </a:buClr>
              <a:buSzPct val="50000"/>
              <a:buFont typeface="Monotype Sorts" charset="0"/>
              <a:buChar char="n"/>
              <a:defRPr kumimoji="1" sz="2000">
                <a:solidFill>
                  <a:schemeClr val="tx1"/>
                </a:solidFill>
                <a:latin typeface="+mn-lt"/>
                <a:ea typeface="ＭＳ Ｐゴシック" charset="-128"/>
              </a:defRPr>
            </a:lvl3pPr>
            <a:lvl4pPr marL="1363663" indent="-223838" algn="l" rtl="0" eaLnBrk="0" fontAlgn="base" hangingPunct="0">
              <a:spcBef>
                <a:spcPct val="20000"/>
              </a:spcBef>
              <a:spcAft>
                <a:spcPct val="0"/>
              </a:spcAft>
              <a:buClr>
                <a:schemeClr val="tx1"/>
              </a:buClr>
              <a:buSzPct val="50000"/>
              <a:buFont typeface="Monotype Sorts" charset="0"/>
              <a:buChar char="m"/>
              <a:defRPr kumimoji="1" sz="2000">
                <a:solidFill>
                  <a:schemeClr val="tx1"/>
                </a:solidFill>
                <a:latin typeface="+mn-lt"/>
                <a:ea typeface="ＭＳ Ｐゴシック" charset="-128"/>
              </a:defRPr>
            </a:lvl4pPr>
            <a:lvl5pPr marL="1828800" indent="-228600" algn="l" rtl="0" eaLnBrk="0" fontAlgn="base" hangingPunct="0">
              <a:spcBef>
                <a:spcPct val="20000"/>
              </a:spcBef>
              <a:spcAft>
                <a:spcPct val="0"/>
              </a:spcAft>
              <a:buClr>
                <a:schemeClr val="tx1"/>
              </a:buClr>
              <a:buSzPct val="50000"/>
              <a:buFont typeface="Monotype Sorts" charset="0"/>
              <a:buChar char="u"/>
              <a:defRPr kumimoji="1" sz="2000">
                <a:solidFill>
                  <a:schemeClr val="tx1"/>
                </a:solidFill>
                <a:latin typeface="+mn-lt"/>
                <a:ea typeface="ＭＳ Ｐゴシック"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71450" indent="-171450">
              <a:buFont typeface="Wingdings" charset="2"/>
              <a:buChar char="§"/>
            </a:pPr>
            <a:r>
              <a:rPr lang="en-US" sz="1600" b="0" dirty="0" smtClean="0">
                <a:solidFill>
                  <a:srgbClr val="322F31"/>
                </a:solidFill>
                <a:ea typeface="ＭＳ Ｐゴシック" charset="0"/>
                <a:cs typeface="Times New Roman"/>
              </a:rPr>
              <a:t>The gun cavity underwent the following processing at </a:t>
            </a:r>
            <a:r>
              <a:rPr lang="en-US" sz="1600" b="0" dirty="0" err="1" smtClean="0">
                <a:solidFill>
                  <a:srgbClr val="322F31"/>
                </a:solidFill>
                <a:ea typeface="ＭＳ Ｐゴシック" charset="0"/>
                <a:cs typeface="Times New Roman"/>
              </a:rPr>
              <a:t>JLab</a:t>
            </a:r>
            <a:r>
              <a:rPr lang="en-US" sz="1600" b="0" dirty="0" smtClean="0">
                <a:solidFill>
                  <a:srgbClr val="322F31"/>
                </a:solidFill>
                <a:ea typeface="ＭＳ Ｐゴシック" charset="0"/>
                <a:cs typeface="Times New Roman"/>
              </a:rPr>
              <a:t>: ~120 um BCP, HPR, 60-hrs bake at 200°C (to reduce SEY of </a:t>
            </a:r>
            <a:r>
              <a:rPr lang="en-US" sz="1600" b="0" dirty="0" err="1" smtClean="0">
                <a:solidFill>
                  <a:srgbClr val="322F31"/>
                </a:solidFill>
                <a:ea typeface="ＭＳ Ｐゴシック" charset="0"/>
                <a:cs typeface="Times New Roman"/>
              </a:rPr>
              <a:t>Nb</a:t>
            </a:r>
            <a:r>
              <a:rPr lang="en-US" sz="1600" b="0" dirty="0" smtClean="0">
                <a:solidFill>
                  <a:srgbClr val="322F31"/>
                </a:solidFill>
                <a:ea typeface="ＭＳ Ｐゴシック" charset="0"/>
                <a:cs typeface="Times New Roman"/>
              </a:rPr>
              <a:t> as opposed to standard 24-hrs bake at 120°C).</a:t>
            </a:r>
          </a:p>
          <a:p>
            <a:pPr marL="171450" indent="-171450">
              <a:buFont typeface="Wingdings" charset="2"/>
              <a:buChar char="§"/>
            </a:pPr>
            <a:r>
              <a:rPr lang="en-US" sz="1600" b="0" dirty="0" smtClean="0">
                <a:solidFill>
                  <a:srgbClr val="322F31"/>
                </a:solidFill>
                <a:ea typeface="ＭＳ Ｐゴシック" charset="0"/>
                <a:cs typeface="Times New Roman"/>
              </a:rPr>
              <a:t>After that the cavity was tested in a vertical cryostat several times.</a:t>
            </a:r>
          </a:p>
          <a:p>
            <a:pPr marL="171450" indent="-171450">
              <a:buFont typeface="Wingdings" charset="2"/>
              <a:buChar char="§"/>
            </a:pPr>
            <a:r>
              <a:rPr lang="en-US" sz="1600" b="0" dirty="0" smtClean="0">
                <a:solidFill>
                  <a:srgbClr val="322F31"/>
                </a:solidFill>
                <a:ea typeface="ＭＳ Ｐゴシック" charset="0"/>
                <a:cs typeface="Times New Roman"/>
              </a:rPr>
              <a:t>Tests without the cathode stalk were good.</a:t>
            </a:r>
          </a:p>
          <a:p>
            <a:pPr marL="171450" indent="-171450">
              <a:buFont typeface="Wingdings" charset="2"/>
              <a:buChar char="§"/>
            </a:pPr>
            <a:r>
              <a:rPr lang="en-US" sz="1600" b="0" dirty="0" smtClean="0">
                <a:solidFill>
                  <a:srgbClr val="322F31"/>
                </a:solidFill>
                <a:ea typeface="ＭＳ Ｐゴシック" charset="0"/>
                <a:cs typeface="Times New Roman"/>
              </a:rPr>
              <a:t>At 23.5 MV/m (corresponding to 2 MV) the cavity dynamic loss was less than 7 W.</a:t>
            </a:r>
          </a:p>
          <a:p>
            <a:pPr marL="171450" indent="-171450">
              <a:buFont typeface="Wingdings" charset="2"/>
              <a:buChar char="§"/>
            </a:pPr>
            <a:r>
              <a:rPr lang="en-US" sz="1600" b="0" dirty="0" smtClean="0">
                <a:solidFill>
                  <a:srgbClr val="322F31"/>
                </a:solidFill>
                <a:ea typeface="ＭＳ Ｐゴシック" charset="0"/>
                <a:cs typeface="Times New Roman"/>
              </a:rPr>
              <a:t>FE started at &gt;25 MV/m.</a:t>
            </a:r>
          </a:p>
        </p:txBody>
      </p:sp>
      <p:pic>
        <p:nvPicPr>
          <p:cNvPr id="15" name="Picture 14"/>
          <p:cNvPicPr>
            <a:picLocks noChangeAspect="1"/>
          </p:cNvPicPr>
          <p:nvPr/>
        </p:nvPicPr>
        <p:blipFill>
          <a:blip r:embed="rId2"/>
          <a:stretch>
            <a:fillRect/>
          </a:stretch>
        </p:blipFill>
        <p:spPr>
          <a:xfrm>
            <a:off x="304800" y="791210"/>
            <a:ext cx="5181600" cy="3475990"/>
          </a:xfrm>
          <a:prstGeom prst="rect">
            <a:avLst/>
          </a:prstGeom>
        </p:spPr>
      </p:pic>
      <p:pic>
        <p:nvPicPr>
          <p:cNvPr id="16" name="Picture 7" descr="C:\Documents and Settings\aburrill\Local Settings\Temporary Internet Files\Content.Word\IMG_1700.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172200" y="914400"/>
            <a:ext cx="1964464" cy="3337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283686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152400"/>
            <a:ext cx="8458200" cy="762000"/>
          </a:xfrm>
        </p:spPr>
        <p:txBody>
          <a:bodyPr/>
          <a:lstStyle/>
          <a:p>
            <a:r>
              <a:rPr lang="en-US" sz="3200" dirty="0" smtClean="0">
                <a:latin typeface="Arial" charset="0"/>
                <a:ea typeface="ＭＳ Ｐゴシック" charset="0"/>
                <a:cs typeface="ＭＳ Ｐゴシック" charset="0"/>
              </a:rPr>
              <a:t>MP in the grooved choke joint</a:t>
            </a:r>
            <a:r>
              <a:rPr lang="en-US" sz="3200" dirty="0">
                <a:latin typeface="Arial" charset="0"/>
                <a:ea typeface="ＭＳ Ｐゴシック" charset="0"/>
                <a:cs typeface="ＭＳ Ｐゴシック" charset="0"/>
              </a:rPr>
              <a:t>	</a:t>
            </a: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31</a:t>
            </a:fld>
            <a:endParaRPr lang="en-US" dirty="0"/>
          </a:p>
        </p:txBody>
      </p:sp>
      <p:sp>
        <p:nvSpPr>
          <p:cNvPr id="9" name="Rectangle 3"/>
          <p:cNvSpPr txBox="1">
            <a:spLocks noChangeArrowheads="1"/>
          </p:cNvSpPr>
          <p:nvPr/>
        </p:nvSpPr>
        <p:spPr bwMode="auto">
          <a:xfrm>
            <a:off x="152400" y="3200400"/>
            <a:ext cx="88392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0000"/>
              <a:buFont typeface="Monotype Sorts" charset="0"/>
              <a:defRPr kumimoji="1" sz="2000">
                <a:solidFill>
                  <a:srgbClr val="0000CC"/>
                </a:solidFill>
                <a:latin typeface="+mn-lt"/>
                <a:ea typeface="ＭＳ Ｐゴシック"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0"/>
              <a:buChar char="l"/>
              <a:defRPr kumimoji="1" sz="2000">
                <a:solidFill>
                  <a:srgbClr val="0000CC"/>
                </a:solidFill>
                <a:latin typeface="+mn-lt"/>
                <a:ea typeface="ＭＳ Ｐゴシック" charset="-128"/>
              </a:defRPr>
            </a:lvl2pPr>
            <a:lvl3pPr marL="914400" indent="-223838" algn="l" rtl="0" eaLnBrk="0" fontAlgn="base" hangingPunct="0">
              <a:spcBef>
                <a:spcPct val="20000"/>
              </a:spcBef>
              <a:spcAft>
                <a:spcPct val="0"/>
              </a:spcAft>
              <a:buClr>
                <a:schemeClr val="tx1"/>
              </a:buClr>
              <a:buSzPct val="50000"/>
              <a:buFont typeface="Monotype Sorts" charset="0"/>
              <a:buChar char="n"/>
              <a:defRPr kumimoji="1" sz="2000">
                <a:solidFill>
                  <a:schemeClr val="tx1"/>
                </a:solidFill>
                <a:latin typeface="+mn-lt"/>
                <a:ea typeface="ＭＳ Ｐゴシック" charset="-128"/>
              </a:defRPr>
            </a:lvl3pPr>
            <a:lvl4pPr marL="1363663" indent="-223838" algn="l" rtl="0" eaLnBrk="0" fontAlgn="base" hangingPunct="0">
              <a:spcBef>
                <a:spcPct val="20000"/>
              </a:spcBef>
              <a:spcAft>
                <a:spcPct val="0"/>
              </a:spcAft>
              <a:buClr>
                <a:schemeClr val="tx1"/>
              </a:buClr>
              <a:buSzPct val="50000"/>
              <a:buFont typeface="Monotype Sorts" charset="0"/>
              <a:buChar char="m"/>
              <a:defRPr kumimoji="1" sz="2000">
                <a:solidFill>
                  <a:schemeClr val="tx1"/>
                </a:solidFill>
                <a:latin typeface="+mn-lt"/>
                <a:ea typeface="ＭＳ Ｐゴシック" charset="-128"/>
              </a:defRPr>
            </a:lvl4pPr>
            <a:lvl5pPr marL="1828800" indent="-228600" algn="l" rtl="0" eaLnBrk="0" fontAlgn="base" hangingPunct="0">
              <a:spcBef>
                <a:spcPct val="20000"/>
              </a:spcBef>
              <a:spcAft>
                <a:spcPct val="0"/>
              </a:spcAft>
              <a:buClr>
                <a:schemeClr val="tx1"/>
              </a:buClr>
              <a:buSzPct val="50000"/>
              <a:buFont typeface="Monotype Sorts" charset="0"/>
              <a:buChar char="u"/>
              <a:defRPr kumimoji="1" sz="2000">
                <a:solidFill>
                  <a:schemeClr val="tx1"/>
                </a:solidFill>
                <a:latin typeface="+mn-lt"/>
                <a:ea typeface="ＭＳ Ｐゴシック"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71450" indent="-171450">
              <a:buFont typeface="Wingdings" charset="2"/>
              <a:buChar char="§"/>
            </a:pPr>
            <a:r>
              <a:rPr lang="en-US" sz="1400" b="0" dirty="0" smtClean="0">
                <a:solidFill>
                  <a:srgbClr val="322F31"/>
                </a:solidFill>
                <a:ea typeface="ＭＳ Ｐゴシック" charset="0"/>
                <a:cs typeface="ＭＳ Ｐゴシック" charset="0"/>
              </a:rPr>
              <a:t>Tests with the stalk (made of high RRR </a:t>
            </a:r>
            <a:r>
              <a:rPr lang="en-US" sz="1400" b="0" dirty="0" err="1" smtClean="0">
                <a:solidFill>
                  <a:srgbClr val="322F31"/>
                </a:solidFill>
                <a:ea typeface="ＭＳ Ｐゴシック" charset="0"/>
                <a:cs typeface="ＭＳ Ｐゴシック" charset="0"/>
              </a:rPr>
              <a:t>Nb</a:t>
            </a:r>
            <a:r>
              <a:rPr lang="en-US" sz="1400" b="0" dirty="0" smtClean="0">
                <a:solidFill>
                  <a:srgbClr val="322F31"/>
                </a:solidFill>
                <a:ea typeface="ＭＳ Ｐゴシック" charset="0"/>
                <a:cs typeface="ＭＳ Ｐゴシック" charset="0"/>
              </a:rPr>
              <a:t>) suffered from </a:t>
            </a:r>
            <a:r>
              <a:rPr lang="en-US" sz="1400" b="0" dirty="0" err="1" smtClean="0">
                <a:solidFill>
                  <a:srgbClr val="322F31"/>
                </a:solidFill>
                <a:ea typeface="ＭＳ Ｐゴシック" charset="0"/>
                <a:cs typeface="ＭＳ Ｐゴシック" charset="0"/>
              </a:rPr>
              <a:t>multipacting</a:t>
            </a:r>
            <a:r>
              <a:rPr lang="en-US" sz="1400" b="0" dirty="0" smtClean="0">
                <a:solidFill>
                  <a:srgbClr val="322F31"/>
                </a:solidFill>
                <a:ea typeface="ＭＳ Ｐゴシック" charset="0"/>
                <a:cs typeface="ＭＳ Ｐゴシック" charset="0"/>
              </a:rPr>
              <a:t> (MP) in the choke joint region and were limited to ~3 MV/m.</a:t>
            </a:r>
          </a:p>
          <a:p>
            <a:pPr marL="171450" indent="-171450">
              <a:buFont typeface="Wingdings" charset="2"/>
              <a:buChar char="§"/>
            </a:pPr>
            <a:r>
              <a:rPr lang="en-US" sz="1400" b="0" dirty="0" smtClean="0">
                <a:solidFill>
                  <a:srgbClr val="322F31"/>
                </a:solidFill>
                <a:ea typeface="ＭＳ Ｐゴシック" charset="0"/>
                <a:cs typeface="ＭＳ Ｐゴシック" charset="0"/>
              </a:rPr>
              <a:t>Baking helped to increase the field to ~6 MV/m, where another barrier prevented further progress.</a:t>
            </a:r>
          </a:p>
          <a:p>
            <a:pPr marL="171450" indent="-171450">
              <a:buFont typeface="Wingdings" charset="2"/>
              <a:buChar char="§"/>
            </a:pPr>
            <a:r>
              <a:rPr lang="en-US" sz="1400" b="0" dirty="0" smtClean="0">
                <a:solidFill>
                  <a:srgbClr val="322F31"/>
                </a:solidFill>
                <a:ea typeface="ＭＳ Ｐゴシック" charset="0"/>
                <a:cs typeface="ＭＳ Ｐゴシック" charset="0"/>
              </a:rPr>
              <a:t>It was not possible to overcome MP due to available RF power at </a:t>
            </a:r>
            <a:r>
              <a:rPr lang="en-US" sz="1400" b="0" dirty="0" err="1" smtClean="0">
                <a:solidFill>
                  <a:srgbClr val="322F31"/>
                </a:solidFill>
                <a:ea typeface="ＭＳ Ｐゴシック" charset="0"/>
                <a:cs typeface="ＭＳ Ｐゴシック" charset="0"/>
              </a:rPr>
              <a:t>JLab’s</a:t>
            </a:r>
            <a:r>
              <a:rPr lang="en-US" sz="1400" b="0" dirty="0" smtClean="0">
                <a:solidFill>
                  <a:srgbClr val="322F31"/>
                </a:solidFill>
                <a:ea typeface="ＭＳ Ｐゴシック" charset="0"/>
                <a:cs typeface="ＭＳ Ｐゴシック" charset="0"/>
              </a:rPr>
              <a:t> VTF.</a:t>
            </a:r>
          </a:p>
          <a:p>
            <a:pPr marL="171450" indent="-171450">
              <a:buFont typeface="Wingdings" charset="2"/>
              <a:buChar char="§"/>
            </a:pPr>
            <a:r>
              <a:rPr lang="en-US" sz="1400" b="0" dirty="0" smtClean="0">
                <a:solidFill>
                  <a:srgbClr val="322F31"/>
                </a:solidFill>
                <a:ea typeface="ＭＳ Ｐゴシック" charset="0"/>
                <a:cs typeface="ＭＳ Ｐゴシック" charset="0"/>
              </a:rPr>
              <a:t>MP simulations were performed using </a:t>
            </a:r>
            <a:r>
              <a:rPr lang="en-US" sz="1400" b="0" dirty="0" err="1" smtClean="0">
                <a:solidFill>
                  <a:srgbClr val="322F31"/>
                </a:solidFill>
                <a:ea typeface="ＭＳ Ｐゴシック" charset="0"/>
                <a:cs typeface="ＭＳ Ｐゴシック" charset="0"/>
              </a:rPr>
              <a:t>FishPact</a:t>
            </a:r>
            <a:r>
              <a:rPr lang="en-US" sz="1400" b="0" dirty="0" smtClean="0">
                <a:solidFill>
                  <a:srgbClr val="322F31"/>
                </a:solidFill>
                <a:ea typeface="ＭＳ Ｐゴシック" charset="0"/>
                <a:cs typeface="ＭＳ Ｐゴシック" charset="0"/>
              </a:rPr>
              <a:t>. No MP was found with ideal triangular grooves.</a:t>
            </a:r>
          </a:p>
          <a:p>
            <a:pPr marL="171450" indent="-171450">
              <a:buFont typeface="Wingdings" charset="2"/>
              <a:buChar char="§"/>
            </a:pPr>
            <a:r>
              <a:rPr lang="en-US" sz="1400" b="0" dirty="0" smtClean="0">
                <a:solidFill>
                  <a:srgbClr val="322F31"/>
                </a:solidFill>
                <a:ea typeface="ＭＳ Ｐゴシック" charset="0"/>
                <a:cs typeface="Times New Roman"/>
              </a:rPr>
              <a:t>However</a:t>
            </a:r>
            <a:r>
              <a:rPr lang="en-US" sz="1400" b="0" dirty="0">
                <a:solidFill>
                  <a:srgbClr val="322F31"/>
                </a:solidFill>
                <a:ea typeface="ＭＳ Ｐゴシック" charset="0"/>
                <a:cs typeface="Times New Roman"/>
              </a:rPr>
              <a:t>, due to BCP etching, the groove valleys became rounded. </a:t>
            </a:r>
            <a:endParaRPr lang="en-US" sz="1400" b="0" dirty="0" smtClean="0">
              <a:solidFill>
                <a:srgbClr val="322F31"/>
              </a:solidFill>
              <a:ea typeface="ＭＳ Ｐゴシック" charset="0"/>
              <a:cs typeface="Times New Roman"/>
            </a:endParaRPr>
          </a:p>
          <a:p>
            <a:pPr marL="171450" indent="-171450">
              <a:buFont typeface="Wingdings" charset="2"/>
              <a:buChar char="§"/>
            </a:pPr>
            <a:r>
              <a:rPr lang="en-US" sz="1400" b="0" dirty="0" smtClean="0">
                <a:solidFill>
                  <a:srgbClr val="322F31"/>
                </a:solidFill>
                <a:ea typeface="ＭＳ Ｐゴシック" charset="0"/>
                <a:cs typeface="Times New Roman"/>
              </a:rPr>
              <a:t>Simulations </a:t>
            </a:r>
            <a:r>
              <a:rPr lang="en-US" sz="1400" b="0" dirty="0">
                <a:solidFill>
                  <a:srgbClr val="322F31"/>
                </a:solidFill>
                <a:ea typeface="ＭＳ Ｐゴシック" charset="0"/>
                <a:cs typeface="Times New Roman"/>
              </a:rPr>
              <a:t>with rounded grooves (0.2 mm rounding radius) found MP barriers at 3 MV/m, 6 </a:t>
            </a:r>
            <a:r>
              <a:rPr lang="en-US" sz="1400" b="0" dirty="0" smtClean="0">
                <a:solidFill>
                  <a:srgbClr val="322F31"/>
                </a:solidFill>
                <a:ea typeface="ＭＳ Ｐゴシック" charset="0"/>
                <a:cs typeface="Times New Roman"/>
              </a:rPr>
              <a:t>MV/m</a:t>
            </a:r>
            <a:r>
              <a:rPr lang="en-US" sz="1400" b="0" dirty="0">
                <a:solidFill>
                  <a:srgbClr val="322F31"/>
                </a:solidFill>
                <a:ea typeface="ＭＳ Ｐゴシック" charset="0"/>
                <a:cs typeface="Times New Roman"/>
              </a:rPr>
              <a:t>, and 11 MV/</a:t>
            </a:r>
            <a:r>
              <a:rPr lang="en-US" sz="1400" b="0" dirty="0" smtClean="0">
                <a:solidFill>
                  <a:srgbClr val="322F31"/>
                </a:solidFill>
                <a:ea typeface="ＭＳ Ｐゴシック" charset="0"/>
                <a:cs typeface="Times New Roman"/>
              </a:rPr>
              <a:t>m. Studies </a:t>
            </a:r>
            <a:r>
              <a:rPr lang="en-US" sz="1400" b="0" dirty="0">
                <a:solidFill>
                  <a:srgbClr val="322F31"/>
                </a:solidFill>
                <a:ea typeface="ＭＳ Ｐゴシック" charset="0"/>
                <a:cs typeface="Times New Roman"/>
              </a:rPr>
              <a:t>indicate that roll formed grooves sustain BCP better than cut </a:t>
            </a:r>
            <a:r>
              <a:rPr lang="en-US" sz="1400" b="0" dirty="0" smtClean="0">
                <a:solidFill>
                  <a:srgbClr val="322F31"/>
                </a:solidFill>
                <a:ea typeface="ＭＳ Ｐゴシック" charset="0"/>
                <a:cs typeface="Times New Roman"/>
              </a:rPr>
              <a:t>grooves. </a:t>
            </a:r>
            <a:r>
              <a:rPr lang="en-US" sz="1400" b="0" dirty="0" smtClean="0">
                <a:solidFill>
                  <a:srgbClr val="322F31"/>
                </a:solidFill>
                <a:ea typeface="ＭＳ Ｐゴシック" charset="0"/>
                <a:cs typeface="ＭＳ Ｐゴシック" charset="0"/>
              </a:rPr>
              <a:t>Thermal analysis, </a:t>
            </a:r>
            <a:r>
              <a:rPr lang="en-US" sz="1400" b="0" dirty="0">
                <a:solidFill>
                  <a:srgbClr val="322F31"/>
                </a:solidFill>
                <a:ea typeface="ＭＳ Ｐゴシック" charset="0"/>
                <a:cs typeface="ＭＳ Ｐゴシック" charset="0"/>
              </a:rPr>
              <a:t>incorporating heat load due to </a:t>
            </a:r>
            <a:r>
              <a:rPr lang="en-US" sz="1400" b="0" dirty="0" smtClean="0">
                <a:solidFill>
                  <a:srgbClr val="322F31"/>
                </a:solidFill>
                <a:ea typeface="ＭＳ Ｐゴシック" charset="0"/>
                <a:cs typeface="ＭＳ Ｐゴシック" charset="0"/>
              </a:rPr>
              <a:t>MP, </a:t>
            </a:r>
            <a:r>
              <a:rPr lang="en-US" sz="1400" b="0" dirty="0">
                <a:solidFill>
                  <a:srgbClr val="322F31"/>
                </a:solidFill>
                <a:ea typeface="ＭＳ Ｐゴシック" charset="0"/>
                <a:cs typeface="ＭＳ Ｐゴシック" charset="0"/>
              </a:rPr>
              <a:t>was performed. The results indicate that 3 MV/m barrier should be the most difficult to overcome. </a:t>
            </a:r>
            <a:endParaRPr lang="en-US" sz="1400" b="0" dirty="0" smtClean="0">
              <a:solidFill>
                <a:srgbClr val="322F31"/>
              </a:solidFill>
              <a:ea typeface="ＭＳ Ｐゴシック" charset="0"/>
              <a:cs typeface="ＭＳ Ｐゴシック" charset="0"/>
            </a:endParaRPr>
          </a:p>
          <a:p>
            <a:pPr marL="171450" indent="-171450">
              <a:buFont typeface="Wingdings" charset="2"/>
              <a:buChar char="§"/>
            </a:pPr>
            <a:r>
              <a:rPr lang="en-US" sz="1400" b="0" dirty="0" smtClean="0">
                <a:solidFill>
                  <a:srgbClr val="322F31"/>
                </a:solidFill>
                <a:ea typeface="ＭＳ Ｐゴシック" charset="0"/>
                <a:cs typeface="ＭＳ Ｐゴシック" charset="0"/>
              </a:rPr>
              <a:t>As </a:t>
            </a:r>
            <a:r>
              <a:rPr lang="en-US" sz="1400" b="0" dirty="0">
                <a:solidFill>
                  <a:srgbClr val="322F31"/>
                </a:solidFill>
                <a:ea typeface="ＭＳ Ｐゴシック" charset="0"/>
                <a:cs typeface="ＭＳ Ｐゴシック" charset="0"/>
              </a:rPr>
              <a:t>we were able to process this barrier during </a:t>
            </a:r>
            <a:r>
              <a:rPr lang="en-US" sz="1400" b="0" dirty="0" smtClean="0">
                <a:solidFill>
                  <a:srgbClr val="322F31"/>
                </a:solidFill>
                <a:ea typeface="ＭＳ Ｐゴシック" charset="0"/>
                <a:cs typeface="ＭＳ Ｐゴシック" charset="0"/>
              </a:rPr>
              <a:t>vertical tests, and we will use a copper cathode insert with freshly formed grooves in the cryomodule, it was decide to proceed with the cryomodule assembly.</a:t>
            </a:r>
            <a:endParaRPr lang="en-US" sz="1400" b="0" dirty="0">
              <a:solidFill>
                <a:srgbClr val="322F31"/>
              </a:solidFill>
              <a:ea typeface="ＭＳ Ｐゴシック" charset="0"/>
              <a:cs typeface="ＭＳ Ｐゴシック" charset="0"/>
            </a:endParaRPr>
          </a:p>
        </p:txBody>
      </p:sp>
      <p:pic>
        <p:nvPicPr>
          <p:cNvPr id="11"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486400" y="1059935"/>
            <a:ext cx="2793357" cy="1988065"/>
          </a:xfrm>
          <a:prstGeom prst="rect">
            <a:avLst/>
          </a:prstGeom>
          <a:noFill/>
          <a:ln w="9525">
            <a:noFill/>
            <a:miter lim="800000"/>
            <a:headEnd/>
            <a:tailEnd/>
          </a:ln>
        </p:spPr>
      </p:pic>
      <p:pic>
        <p:nvPicPr>
          <p:cNvPr id="1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95400" y="1095453"/>
            <a:ext cx="2514600" cy="1811364"/>
          </a:xfrm>
          <a:prstGeom prst="rect">
            <a:avLst/>
          </a:prstGeom>
          <a:noFill/>
          <a:ln w="9525">
            <a:noFill/>
            <a:miter lim="800000"/>
            <a:headEnd/>
            <a:tailEnd/>
          </a:ln>
        </p:spPr>
      </p:pic>
      <p:sp>
        <p:nvSpPr>
          <p:cNvPr id="13" name="Oval 12"/>
          <p:cNvSpPr/>
          <p:nvPr/>
        </p:nvSpPr>
        <p:spPr bwMode="auto">
          <a:xfrm>
            <a:off x="6172200" y="1364735"/>
            <a:ext cx="1066800" cy="1066800"/>
          </a:xfrm>
          <a:prstGeom prst="ellipse">
            <a:avLst/>
          </a:prstGeom>
          <a:noFill/>
          <a:ln w="38100" cap="flat" cmpd="sng" algn="ctr">
            <a:solidFill>
              <a:srgbClr val="FE2A2A"/>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14" name="Straight Arrow Connector 13"/>
          <p:cNvCxnSpPr>
            <a:stCxn id="13" idx="2"/>
          </p:cNvCxnSpPr>
          <p:nvPr/>
        </p:nvCxnSpPr>
        <p:spPr bwMode="auto">
          <a:xfrm flipH="1">
            <a:off x="3505200" y="1898135"/>
            <a:ext cx="2667000" cy="76200"/>
          </a:xfrm>
          <a:prstGeom prst="straightConnector1">
            <a:avLst/>
          </a:prstGeom>
          <a:solidFill>
            <a:schemeClr val="accent1"/>
          </a:solidFill>
          <a:ln w="38100" cap="flat" cmpd="sng" algn="ctr">
            <a:solidFill>
              <a:srgbClr val="FE2A2A"/>
            </a:solidFill>
            <a:prstDash val="solid"/>
            <a:round/>
            <a:headEnd type="none" w="med" len="med"/>
            <a:tailEnd type="arrow"/>
          </a:ln>
          <a:effectLst/>
        </p:spPr>
      </p:cxnSp>
    </p:spTree>
    <p:extLst>
      <p:ext uri="{BB962C8B-B14F-4D97-AF65-F5344CB8AC3E}">
        <p14:creationId xmlns:p14="http://schemas.microsoft.com/office/powerpoint/2010/main" val="31224002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76200"/>
            <a:ext cx="8839200" cy="762000"/>
          </a:xfrm>
        </p:spPr>
        <p:txBody>
          <a:bodyPr/>
          <a:lstStyle/>
          <a:p>
            <a:pPr algn="ctr">
              <a:lnSpc>
                <a:spcPct val="100000"/>
              </a:lnSpc>
            </a:pPr>
            <a:r>
              <a:rPr lang="en-US" sz="3200" dirty="0" smtClean="0">
                <a:latin typeface="Arial" charset="0"/>
                <a:ea typeface="ＭＳ Ｐゴシック" charset="0"/>
                <a:cs typeface="ＭＳ Ｐゴシック" charset="0"/>
              </a:rPr>
              <a:t>Rounding of the grooves after BCP</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32</a:t>
            </a:fld>
            <a:endParaRPr lang="en-US" dirty="0"/>
          </a:p>
        </p:txBody>
      </p:sp>
      <p:pic>
        <p:nvPicPr>
          <p:cNvPr id="10" name="Picture 9"/>
          <p:cNvPicPr>
            <a:picLocks noChangeAspect="1"/>
          </p:cNvPicPr>
          <p:nvPr/>
        </p:nvPicPr>
        <p:blipFill>
          <a:blip r:embed="rId2"/>
          <a:stretch>
            <a:fillRect/>
          </a:stretch>
        </p:blipFill>
        <p:spPr>
          <a:xfrm>
            <a:off x="3582909" y="844717"/>
            <a:ext cx="5484891" cy="1822283"/>
          </a:xfrm>
          <a:prstGeom prst="rect">
            <a:avLst/>
          </a:prstGeom>
        </p:spPr>
      </p:pic>
      <p:pic>
        <p:nvPicPr>
          <p:cNvPr id="11" name="Content Placeholder 3"/>
          <p:cNvPicPr>
            <a:picLocks noChangeAspect="1" noChangeArrowheads="1"/>
          </p:cNvPicPr>
          <p:nvPr/>
        </p:nvPicPr>
        <p:blipFill>
          <a:blip r:embed="rId3" cstate="print"/>
          <a:srcRect/>
          <a:stretch>
            <a:fillRect/>
          </a:stretch>
        </p:blipFill>
        <p:spPr bwMode="auto">
          <a:xfrm>
            <a:off x="76200" y="2255837"/>
            <a:ext cx="3723667" cy="38401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12" name="Rectangle 3"/>
          <p:cNvSpPr txBox="1">
            <a:spLocks noChangeArrowheads="1"/>
          </p:cNvSpPr>
          <p:nvPr/>
        </p:nvSpPr>
        <p:spPr bwMode="auto">
          <a:xfrm>
            <a:off x="3886200" y="2971800"/>
            <a:ext cx="5181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225425" indent="-225425"/>
            <a:r>
              <a:rPr lang="en-US" sz="1600" b="0" dirty="0">
                <a:solidFill>
                  <a:srgbClr val="322F31"/>
                </a:solidFill>
                <a:ea typeface="ＭＳ Ｐゴシック" charset="0"/>
                <a:cs typeface="Times New Roman"/>
              </a:rPr>
              <a:t>D</a:t>
            </a:r>
            <a:r>
              <a:rPr lang="en-US" sz="1600" b="0" dirty="0" smtClean="0">
                <a:solidFill>
                  <a:srgbClr val="322F31"/>
                </a:solidFill>
                <a:ea typeface="ＭＳ Ｐゴシック" charset="0"/>
                <a:cs typeface="Times New Roman"/>
              </a:rPr>
              <a:t>ue to BCP etching, the groove valleys became rounded. </a:t>
            </a:r>
          </a:p>
          <a:p>
            <a:pPr marL="225425" indent="-225425"/>
            <a:r>
              <a:rPr lang="en-US" sz="1600" b="0" dirty="0" smtClean="0">
                <a:solidFill>
                  <a:srgbClr val="322F31"/>
                </a:solidFill>
                <a:ea typeface="ＭＳ Ｐゴシック" charset="0"/>
                <a:cs typeface="Times New Roman"/>
              </a:rPr>
              <a:t>Simulations with rounded grooves (0.2 mm rounding radius) found MP barriers at 3 MV/m, 6 MV/m, and 11 MV/m.</a:t>
            </a:r>
          </a:p>
          <a:p>
            <a:pPr marL="225425" indent="-225425"/>
            <a:r>
              <a:rPr lang="en-US" sz="1600" b="0" dirty="0" smtClean="0">
                <a:solidFill>
                  <a:srgbClr val="322F31"/>
                </a:solidFill>
                <a:ea typeface="ＭＳ Ｐゴシック" charset="0"/>
                <a:cs typeface="Times New Roman"/>
              </a:rPr>
              <a:t>Studies indicate that roll formed grooves sustain BCP better than cut grooves.</a:t>
            </a:r>
          </a:p>
          <a:p>
            <a:pPr marL="225425" indent="-225425"/>
            <a:r>
              <a:rPr lang="en-US" sz="1600" b="0" dirty="0" smtClean="0">
                <a:solidFill>
                  <a:srgbClr val="322F31"/>
                </a:solidFill>
                <a:ea typeface="ＭＳ Ｐゴシック" charset="0"/>
                <a:cs typeface="Times New Roman"/>
              </a:rPr>
              <a:t>We have devised a special experiment to further study conditioning of MP in the choke joint. </a:t>
            </a:r>
            <a:r>
              <a:rPr lang="en-US" sz="1600" b="0" dirty="0">
                <a:solidFill>
                  <a:srgbClr val="322F31"/>
                </a:solidFill>
                <a:ea typeface="ＭＳ Ｐゴシック" charset="0"/>
                <a:cs typeface="Times New Roman"/>
              </a:rPr>
              <a:t>A</a:t>
            </a:r>
            <a:r>
              <a:rPr lang="en-US" sz="1600" b="0" dirty="0" smtClean="0">
                <a:solidFill>
                  <a:srgbClr val="322F31"/>
                </a:solidFill>
                <a:ea typeface="ＭＳ Ｐゴシック" charset="0"/>
                <a:cs typeface="Times New Roman"/>
              </a:rPr>
              <a:t> spare (large-grain) gun cavity in the vertical test </a:t>
            </a:r>
            <a:r>
              <a:rPr lang="en-US" sz="1600" b="0" dirty="0" err="1" smtClean="0">
                <a:solidFill>
                  <a:srgbClr val="322F31"/>
                </a:solidFill>
                <a:ea typeface="ＭＳ Ｐゴシック" charset="0"/>
                <a:cs typeface="Times New Roman"/>
              </a:rPr>
              <a:t>dewar</a:t>
            </a:r>
            <a:r>
              <a:rPr lang="en-US" sz="1600" b="0" dirty="0" smtClean="0">
                <a:solidFill>
                  <a:srgbClr val="322F31"/>
                </a:solidFill>
                <a:ea typeface="ＭＳ Ｐゴシック" charset="0"/>
                <a:cs typeface="Times New Roman"/>
              </a:rPr>
              <a:t> will be used.</a:t>
            </a:r>
          </a:p>
        </p:txBody>
      </p:sp>
    </p:spTree>
    <p:extLst>
      <p:ext uri="{BB962C8B-B14F-4D97-AF65-F5344CB8AC3E}">
        <p14:creationId xmlns:p14="http://schemas.microsoft.com/office/powerpoint/2010/main" val="388586673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76200"/>
            <a:ext cx="8839200" cy="762000"/>
          </a:xfrm>
        </p:spPr>
        <p:txBody>
          <a:bodyPr/>
          <a:lstStyle/>
          <a:p>
            <a:pPr algn="ctr">
              <a:lnSpc>
                <a:spcPct val="100000"/>
              </a:lnSpc>
            </a:pPr>
            <a:r>
              <a:rPr lang="en-US" sz="3200" dirty="0" smtClean="0">
                <a:latin typeface="Arial" charset="0"/>
                <a:ea typeface="ＭＳ Ｐゴシック" charset="0"/>
                <a:cs typeface="ＭＳ Ｐゴシック" charset="0"/>
              </a:rPr>
              <a:t>MP simulations of BCP-treated choke joint</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33</a:t>
            </a:fld>
            <a:endParaRPr lang="en-US" dirty="0"/>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86" b="1552"/>
          <a:stretch/>
        </p:blipFill>
        <p:spPr bwMode="auto">
          <a:xfrm>
            <a:off x="381000" y="879126"/>
            <a:ext cx="4825139" cy="2845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609600" y="5638800"/>
            <a:ext cx="7772400" cy="523220"/>
          </a:xfrm>
          <a:prstGeom prst="rect">
            <a:avLst/>
          </a:prstGeom>
          <a:noFill/>
        </p:spPr>
        <p:txBody>
          <a:bodyPr wrap="square" rtlCol="0">
            <a:spAutoFit/>
          </a:bodyPr>
          <a:lstStyle/>
          <a:p>
            <a:r>
              <a:rPr lang="en-US" sz="1400" b="0" dirty="0" err="1" smtClean="0">
                <a:solidFill>
                  <a:srgbClr val="322F31"/>
                </a:solidFill>
                <a:latin typeface="+mn-lt"/>
              </a:rPr>
              <a:t>Wencan</a:t>
            </a:r>
            <a:r>
              <a:rPr lang="en-US" sz="1400" b="0" dirty="0" smtClean="0">
                <a:solidFill>
                  <a:srgbClr val="322F31"/>
                </a:solidFill>
                <a:latin typeface="+mn-lt"/>
              </a:rPr>
              <a:t> </a:t>
            </a:r>
            <a:r>
              <a:rPr lang="en-US" sz="1400" b="0" dirty="0" err="1" smtClean="0">
                <a:solidFill>
                  <a:srgbClr val="322F31"/>
                </a:solidFill>
                <a:latin typeface="+mn-lt"/>
              </a:rPr>
              <a:t>Xu</a:t>
            </a:r>
            <a:r>
              <a:rPr lang="en-US" sz="1400" b="0" dirty="0" smtClean="0">
                <a:solidFill>
                  <a:srgbClr val="322F31"/>
                </a:solidFill>
                <a:latin typeface="+mn-lt"/>
              </a:rPr>
              <a:t> et al</a:t>
            </a:r>
            <a:r>
              <a:rPr lang="en-US" sz="1400" b="0" dirty="0">
                <a:solidFill>
                  <a:srgbClr val="322F31"/>
                </a:solidFill>
                <a:latin typeface="+mn-lt"/>
              </a:rPr>
              <a:t>.</a:t>
            </a:r>
            <a:r>
              <a:rPr lang="en-US" sz="1400" b="0" dirty="0" smtClean="0">
                <a:solidFill>
                  <a:srgbClr val="322F31"/>
                </a:solidFill>
                <a:latin typeface="+mn-lt"/>
              </a:rPr>
              <a:t> “</a:t>
            </a:r>
            <a:r>
              <a:rPr lang="en-US" sz="1400" b="0" dirty="0" err="1" smtClean="0">
                <a:solidFill>
                  <a:srgbClr val="322F31"/>
                </a:solidFill>
                <a:latin typeface="+mn-lt"/>
              </a:rPr>
              <a:t>Multipacting</a:t>
            </a:r>
            <a:r>
              <a:rPr lang="en-US" sz="1400" b="0" dirty="0" smtClean="0">
                <a:solidFill>
                  <a:srgbClr val="322F31"/>
                </a:solidFill>
                <a:latin typeface="+mn-lt"/>
              </a:rPr>
              <a:t> in </a:t>
            </a:r>
            <a:r>
              <a:rPr lang="en-US" sz="1400" b="0" dirty="0">
                <a:solidFill>
                  <a:srgbClr val="322F31"/>
                </a:solidFill>
                <a:latin typeface="+mn-lt"/>
              </a:rPr>
              <a:t>a</a:t>
            </a:r>
            <a:r>
              <a:rPr lang="en-US" sz="1400" b="0" dirty="0" smtClean="0">
                <a:solidFill>
                  <a:srgbClr val="322F31"/>
                </a:solidFill>
                <a:latin typeface="+mn-lt"/>
              </a:rPr>
              <a:t> Grooved Choke Joint at SRF Gun for BNL ERL Prototype,” </a:t>
            </a:r>
            <a:r>
              <a:rPr lang="en-US" sz="1400" b="0" i="1" dirty="0">
                <a:solidFill>
                  <a:srgbClr val="322F31"/>
                </a:solidFill>
                <a:latin typeface="+mn-lt"/>
              </a:rPr>
              <a:t>Proceedings of 2011 Particle Accelerator Conference</a:t>
            </a:r>
            <a:r>
              <a:rPr lang="en-US" sz="1400" b="0" dirty="0">
                <a:solidFill>
                  <a:srgbClr val="322F31"/>
                </a:solidFill>
                <a:latin typeface="+mn-lt"/>
              </a:rPr>
              <a:t>, TUP059</a:t>
            </a:r>
          </a:p>
        </p:txBody>
      </p:sp>
      <p:pic>
        <p:nvPicPr>
          <p:cNvPr id="14" name="Picture 3" descr="C:\Users\jdai\Pictures\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1173" y="4042012"/>
            <a:ext cx="1828800" cy="1548766"/>
          </a:xfrm>
          <a:prstGeom prst="rect">
            <a:avLst/>
          </a:prstGeom>
          <a:noFill/>
          <a:extLst>
            <a:ext uri="{909E8E84-426E-40dd-AFC4-6F175D3DCCD1}">
              <a14:hiddenFill xmlns:a14="http://schemas.microsoft.com/office/drawing/2010/main">
                <a:solidFill>
                  <a:srgbClr val="FFFFFF"/>
                </a:solidFill>
              </a14:hiddenFill>
            </a:ext>
          </a:extLst>
        </p:spPr>
      </p:pic>
      <p:sp>
        <p:nvSpPr>
          <p:cNvPr id="15" name="Oval 14"/>
          <p:cNvSpPr/>
          <p:nvPr/>
        </p:nvSpPr>
        <p:spPr>
          <a:xfrm>
            <a:off x="2793569" y="2098327"/>
            <a:ext cx="178231" cy="203372"/>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4229100" y="2571025"/>
            <a:ext cx="228600" cy="228600"/>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p:cNvCxnSpPr>
            <a:endCxn id="19" idx="0"/>
          </p:cNvCxnSpPr>
          <p:nvPr/>
        </p:nvCxnSpPr>
        <p:spPr>
          <a:xfrm flipH="1">
            <a:off x="1590514" y="2286000"/>
            <a:ext cx="1228886" cy="167640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8" name="Straight Arrow Connector 17"/>
          <p:cNvCxnSpPr>
            <a:stCxn id="16" idx="4"/>
            <a:endCxn id="14" idx="0"/>
          </p:cNvCxnSpPr>
          <p:nvPr/>
        </p:nvCxnSpPr>
        <p:spPr>
          <a:xfrm flipH="1">
            <a:off x="3905573" y="2799625"/>
            <a:ext cx="437827" cy="1242387"/>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pic>
        <p:nvPicPr>
          <p:cNvPr id="19" name="Picture 3" descr="C:\Users\jdai\Pictures\Cap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066" y="3962400"/>
            <a:ext cx="1722895" cy="17079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jdai\Pictures\Capture.PN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5410199" y="1371600"/>
            <a:ext cx="3632955" cy="3740572"/>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p:cNvCxnSpPr/>
          <p:nvPr/>
        </p:nvCxnSpPr>
        <p:spPr>
          <a:xfrm>
            <a:off x="3657600" y="726726"/>
            <a:ext cx="0" cy="3055749"/>
          </a:xfrm>
          <a:prstGeom prst="line">
            <a:avLst/>
          </a:prstGeom>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9389445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76200"/>
            <a:ext cx="8839200" cy="762000"/>
          </a:xfrm>
        </p:spPr>
        <p:txBody>
          <a:bodyPr/>
          <a:lstStyle/>
          <a:p>
            <a:pPr algn="ctr">
              <a:lnSpc>
                <a:spcPct val="100000"/>
              </a:lnSpc>
            </a:pPr>
            <a:r>
              <a:rPr lang="en-US" sz="3200" dirty="0" smtClean="0">
                <a:latin typeface="Arial" charset="0"/>
                <a:ea typeface="ＭＳ Ｐゴシック" charset="0"/>
                <a:cs typeface="ＭＳ Ｐゴシック" charset="0"/>
              </a:rPr>
              <a:t>DQWCC helium vessel</a:t>
            </a:r>
            <a:endParaRPr lang="en-US" sz="3200" dirty="0">
              <a:latin typeface="Arial" charset="0"/>
              <a:ea typeface="ＭＳ Ｐゴシック" charset="0"/>
              <a:cs typeface="ＭＳ Ｐゴシック" charset="0"/>
            </a:endParaRP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34</a:t>
            </a:fld>
            <a:endParaRPr lang="en-US" dirty="0"/>
          </a:p>
        </p:txBody>
      </p:sp>
      <p:pic>
        <p:nvPicPr>
          <p:cNvPr id="11" name="Picture 10"/>
          <p:cNvPicPr/>
          <p:nvPr/>
        </p:nvPicPr>
        <p:blipFill>
          <a:blip r:embed="rId2"/>
          <a:stretch>
            <a:fillRect/>
          </a:stretch>
        </p:blipFill>
        <p:spPr>
          <a:xfrm>
            <a:off x="4770120" y="3971288"/>
            <a:ext cx="1789430" cy="1983105"/>
          </a:xfrm>
          <a:prstGeom prst="rect">
            <a:avLst/>
          </a:prstGeom>
        </p:spPr>
      </p:pic>
      <p:pic>
        <p:nvPicPr>
          <p:cNvPr id="12" name="Picture 11"/>
          <p:cNvPicPr/>
          <p:nvPr/>
        </p:nvPicPr>
        <p:blipFill>
          <a:blip r:embed="rId3"/>
          <a:stretch>
            <a:fillRect/>
          </a:stretch>
        </p:blipFill>
        <p:spPr>
          <a:xfrm>
            <a:off x="2530475" y="3981450"/>
            <a:ext cx="1971675" cy="2007235"/>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219200"/>
            <a:ext cx="5335253" cy="2457450"/>
          </a:xfrm>
          <a:prstGeom prst="rect">
            <a:avLst/>
          </a:prstGeom>
        </p:spPr>
      </p:pic>
      <p:pic>
        <p:nvPicPr>
          <p:cNvPr id="14" name="Picture 13"/>
          <p:cNvPicPr/>
          <p:nvPr/>
        </p:nvPicPr>
        <p:blipFill>
          <a:blip r:embed="rId5"/>
          <a:stretch>
            <a:fillRect/>
          </a:stretch>
        </p:blipFill>
        <p:spPr>
          <a:xfrm>
            <a:off x="6844030" y="3971288"/>
            <a:ext cx="2077720" cy="2017397"/>
          </a:xfrm>
          <a:prstGeom prst="rect">
            <a:avLst/>
          </a:prstGeom>
        </p:spPr>
      </p:pic>
      <p:pic>
        <p:nvPicPr>
          <p:cNvPr id="15" name="Picture 14"/>
          <p:cNvPicPr/>
          <p:nvPr/>
        </p:nvPicPr>
        <p:blipFill>
          <a:blip r:embed="rId6"/>
          <a:stretch>
            <a:fillRect/>
          </a:stretch>
        </p:blipFill>
        <p:spPr>
          <a:xfrm>
            <a:off x="381000" y="3981450"/>
            <a:ext cx="1911350" cy="1983740"/>
          </a:xfrm>
          <a:prstGeom prst="rect">
            <a:avLst/>
          </a:prstGeom>
        </p:spPr>
      </p:pic>
      <p:sp>
        <p:nvSpPr>
          <p:cNvPr id="16" name="TextBox 15"/>
          <p:cNvSpPr txBox="1"/>
          <p:nvPr/>
        </p:nvSpPr>
        <p:spPr>
          <a:xfrm>
            <a:off x="5791200" y="1255455"/>
            <a:ext cx="3276600" cy="2308324"/>
          </a:xfrm>
          <a:prstGeom prst="rect">
            <a:avLst/>
          </a:prstGeom>
          <a:noFill/>
        </p:spPr>
        <p:txBody>
          <a:bodyPr wrap="square" rtlCol="0">
            <a:spAutoFit/>
          </a:bodyPr>
          <a:lstStyle/>
          <a:p>
            <a:pPr marL="176213" indent="-176213">
              <a:buFont typeface="Wingdings" charset="2"/>
              <a:buChar char="§"/>
            </a:pPr>
            <a:r>
              <a:rPr lang="en-US" sz="1600" dirty="0" smtClean="0">
                <a:latin typeface="+mn-lt"/>
              </a:rPr>
              <a:t>Preliminary design of the helium vessel</a:t>
            </a:r>
          </a:p>
          <a:p>
            <a:pPr marL="176213" indent="-176213">
              <a:buFont typeface="Wingdings" charset="2"/>
              <a:buChar char="§"/>
            </a:pPr>
            <a:r>
              <a:rPr lang="en-US" sz="1600" dirty="0" smtClean="0">
                <a:latin typeface="+mn-lt"/>
              </a:rPr>
              <a:t>The vessel will play a role in stiffening the cavity</a:t>
            </a:r>
          </a:p>
          <a:p>
            <a:pPr marL="176213" indent="-176213">
              <a:buFont typeface="Wingdings" charset="2"/>
              <a:buChar char="§"/>
            </a:pPr>
            <a:r>
              <a:rPr lang="en-US" sz="1600" dirty="0" smtClean="0">
                <a:latin typeface="+mn-lt"/>
              </a:rPr>
              <a:t>Clearance for other beam lines in the vicinity.</a:t>
            </a:r>
          </a:p>
          <a:p>
            <a:pPr marL="176213" indent="-176213">
              <a:buFont typeface="Wingdings" charset="2"/>
              <a:buChar char="§"/>
            </a:pPr>
            <a:r>
              <a:rPr lang="en-US" sz="1600" dirty="0" smtClean="0">
                <a:latin typeface="+mn-lt"/>
              </a:rPr>
              <a:t>Simple machining and welding</a:t>
            </a:r>
          </a:p>
          <a:p>
            <a:pPr marL="176213" indent="-176213">
              <a:buFont typeface="Wingdings" charset="2"/>
              <a:buChar char="§"/>
            </a:pPr>
            <a:r>
              <a:rPr lang="en-US" sz="1600" dirty="0" smtClean="0">
                <a:latin typeface="+mn-lt"/>
              </a:rPr>
              <a:t>Compact design which saves </a:t>
            </a:r>
            <a:r>
              <a:rPr lang="en-US" sz="1600" dirty="0" err="1" smtClean="0">
                <a:latin typeface="+mn-lt"/>
              </a:rPr>
              <a:t>LHe</a:t>
            </a:r>
            <a:endParaRPr lang="en-US" sz="1600" dirty="0">
              <a:latin typeface="+mn-lt"/>
            </a:endParaRPr>
          </a:p>
        </p:txBody>
      </p:sp>
    </p:spTree>
    <p:extLst>
      <p:ext uri="{BB962C8B-B14F-4D97-AF65-F5344CB8AC3E}">
        <p14:creationId xmlns:p14="http://schemas.microsoft.com/office/powerpoint/2010/main" val="53157356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4</a:t>
            </a:fld>
            <a:endParaRPr lang="en-US" dirty="0"/>
          </a:p>
        </p:txBody>
      </p:sp>
      <p:grpSp>
        <p:nvGrpSpPr>
          <p:cNvPr id="5" name="Group 4"/>
          <p:cNvGrpSpPr/>
          <p:nvPr/>
        </p:nvGrpSpPr>
        <p:grpSpPr>
          <a:xfrm>
            <a:off x="45568" y="685800"/>
            <a:ext cx="6583832" cy="5638800"/>
            <a:chOff x="609600" y="306388"/>
            <a:chExt cx="7120935" cy="6032680"/>
          </a:xfrm>
        </p:grpSpPr>
        <p:pic>
          <p:nvPicPr>
            <p:cNvPr id="10" name="Picture 2" descr="srf_gun_n_cart_400dpi"/>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00200" y="306388"/>
              <a:ext cx="5468938" cy="5870575"/>
            </a:xfrm>
            <a:prstGeom prst="rect">
              <a:avLst/>
            </a:prstGeom>
            <a:noFill/>
            <a:extLst>
              <a:ext uri="{909E8E84-426E-40dd-AFC4-6F175D3DCCD1}">
                <a14:hiddenFill xmlns:a14="http://schemas.microsoft.com/office/drawing/2010/main">
                  <a:solidFill>
                    <a:srgbClr val="FFFFFF"/>
                  </a:solidFill>
                </a14:hiddenFill>
              </a:ext>
            </a:extLst>
          </p:spPr>
        </p:pic>
        <p:sp>
          <p:nvSpPr>
            <p:cNvPr id="11" name="Line 3"/>
            <p:cNvSpPr>
              <a:spLocks noChangeShapeType="1"/>
            </p:cNvSpPr>
            <p:nvPr/>
          </p:nvSpPr>
          <p:spPr bwMode="auto">
            <a:xfrm>
              <a:off x="941388" y="1792288"/>
              <a:ext cx="941387" cy="67627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00" b="1"/>
            </a:p>
          </p:txBody>
        </p:sp>
        <p:sp>
          <p:nvSpPr>
            <p:cNvPr id="12" name="Line 4"/>
            <p:cNvSpPr>
              <a:spLocks noChangeShapeType="1"/>
            </p:cNvSpPr>
            <p:nvPr/>
          </p:nvSpPr>
          <p:spPr bwMode="auto">
            <a:xfrm flipH="1">
              <a:off x="6521450" y="877047"/>
              <a:ext cx="269374" cy="318341"/>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00" b="1"/>
            </a:p>
          </p:txBody>
        </p:sp>
        <p:sp>
          <p:nvSpPr>
            <p:cNvPr id="13" name="Text Box 5"/>
            <p:cNvSpPr txBox="1">
              <a:spLocks noChangeArrowheads="1"/>
            </p:cNvSpPr>
            <p:nvPr/>
          </p:nvSpPr>
          <p:spPr bwMode="auto">
            <a:xfrm>
              <a:off x="2286000" y="1114425"/>
              <a:ext cx="584946" cy="49052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8575" tIns="14288" rIns="28575" bIns="14288">
              <a:spAutoFit/>
            </a:bodyPr>
            <a:lstStyle>
              <a:lvl1pPr>
                <a:spcBef>
                  <a:spcPct val="0"/>
                </a:spcBef>
                <a:defRPr>
                  <a:solidFill>
                    <a:schemeClr val="tx1"/>
                  </a:solidFill>
                  <a:latin typeface="Arial" charset="0"/>
                  <a:ea typeface="ＭＳ Ｐゴシック" charset="0"/>
                </a:defRPr>
              </a:lvl1pPr>
              <a:lvl2pPr marL="142875">
                <a:spcBef>
                  <a:spcPct val="0"/>
                </a:spcBef>
                <a:defRPr>
                  <a:solidFill>
                    <a:schemeClr val="tx1"/>
                  </a:solidFill>
                  <a:latin typeface="Arial" charset="0"/>
                  <a:ea typeface="ＭＳ Ｐゴシック" charset="0"/>
                </a:defRPr>
              </a:lvl2pPr>
              <a:lvl3pPr marL="285750">
                <a:spcBef>
                  <a:spcPct val="0"/>
                </a:spcBef>
                <a:defRPr>
                  <a:solidFill>
                    <a:schemeClr val="tx1"/>
                  </a:solidFill>
                  <a:latin typeface="Arial" charset="0"/>
                  <a:ea typeface="ＭＳ Ｐゴシック" charset="0"/>
                </a:defRPr>
              </a:lvl3pPr>
              <a:lvl4pPr marL="428625">
                <a:spcBef>
                  <a:spcPct val="0"/>
                </a:spcBef>
                <a:defRPr>
                  <a:solidFill>
                    <a:schemeClr val="tx1"/>
                  </a:solidFill>
                  <a:latin typeface="Arial" charset="0"/>
                  <a:ea typeface="ＭＳ Ｐゴシック" charset="0"/>
                </a:defRPr>
              </a:lvl4pPr>
              <a:lvl5pPr marL="571500">
                <a:spcBef>
                  <a:spcPct val="0"/>
                </a:spcBef>
                <a:defRPr>
                  <a:solidFill>
                    <a:schemeClr val="tx1"/>
                  </a:solidFill>
                  <a:latin typeface="Arial" charset="0"/>
                  <a:ea typeface="ＭＳ Ｐゴシック" charset="0"/>
                </a:defRPr>
              </a:lvl5pPr>
              <a:lvl6pPr marL="1028700" fontAlgn="base">
                <a:spcBef>
                  <a:spcPct val="0"/>
                </a:spcBef>
                <a:spcAft>
                  <a:spcPct val="0"/>
                </a:spcAft>
                <a:defRPr>
                  <a:solidFill>
                    <a:schemeClr val="tx1"/>
                  </a:solidFill>
                  <a:latin typeface="Arial" charset="0"/>
                  <a:ea typeface="ＭＳ Ｐゴシック" charset="0"/>
                </a:defRPr>
              </a:lvl6pPr>
              <a:lvl7pPr marL="1485900" fontAlgn="base">
                <a:spcBef>
                  <a:spcPct val="0"/>
                </a:spcBef>
                <a:spcAft>
                  <a:spcPct val="0"/>
                </a:spcAft>
                <a:defRPr>
                  <a:solidFill>
                    <a:schemeClr val="tx1"/>
                  </a:solidFill>
                  <a:latin typeface="Arial" charset="0"/>
                  <a:ea typeface="ＭＳ Ｐゴシック" charset="0"/>
                </a:defRPr>
              </a:lvl7pPr>
              <a:lvl8pPr marL="1943100" fontAlgn="base">
                <a:spcBef>
                  <a:spcPct val="0"/>
                </a:spcBef>
                <a:spcAft>
                  <a:spcPct val="0"/>
                </a:spcAft>
                <a:defRPr>
                  <a:solidFill>
                    <a:schemeClr val="tx1"/>
                  </a:solidFill>
                  <a:latin typeface="Arial" charset="0"/>
                  <a:ea typeface="ＭＳ Ｐゴシック" charset="0"/>
                </a:defRPr>
              </a:lvl8pPr>
              <a:lvl9pPr marL="2400300" fontAlgn="base">
                <a:spcBef>
                  <a:spcPct val="0"/>
                </a:spcBef>
                <a:spcAft>
                  <a:spcPct val="0"/>
                </a:spcAft>
                <a:defRPr>
                  <a:solidFill>
                    <a:schemeClr val="tx1"/>
                  </a:solidFill>
                  <a:latin typeface="Arial" charset="0"/>
                  <a:ea typeface="ＭＳ Ｐゴシック" charset="0"/>
                </a:defRPr>
              </a:lvl9pPr>
            </a:lstStyle>
            <a:p>
              <a:pPr>
                <a:buFontTx/>
                <a:buNone/>
              </a:pPr>
              <a:r>
                <a:rPr lang="en-US" sz="1000" b="1" dirty="0">
                  <a:solidFill>
                    <a:srgbClr val="000000"/>
                  </a:solidFill>
                </a:rPr>
                <a:t>Cathode</a:t>
              </a:r>
            </a:p>
            <a:p>
              <a:pPr>
                <a:buFontTx/>
                <a:buNone/>
              </a:pPr>
              <a:r>
                <a:rPr lang="en-US" sz="1000" b="1" dirty="0">
                  <a:solidFill>
                    <a:srgbClr val="000000"/>
                  </a:solidFill>
                </a:rPr>
                <a:t>isolation</a:t>
              </a:r>
            </a:p>
            <a:p>
              <a:pPr>
                <a:buFontTx/>
                <a:buNone/>
              </a:pPr>
              <a:r>
                <a:rPr lang="en-US" sz="1000" b="1" dirty="0">
                  <a:solidFill>
                    <a:srgbClr val="000000"/>
                  </a:solidFill>
                </a:rPr>
                <a:t>Valve</a:t>
              </a:r>
              <a:endParaRPr lang="en-US" sz="1000" b="1" dirty="0"/>
            </a:p>
          </p:txBody>
        </p:sp>
        <p:sp>
          <p:nvSpPr>
            <p:cNvPr id="14" name="Text Box 6"/>
            <p:cNvSpPr txBox="1">
              <a:spLocks noChangeArrowheads="1"/>
            </p:cNvSpPr>
            <p:nvPr/>
          </p:nvSpPr>
          <p:spPr bwMode="auto">
            <a:xfrm>
              <a:off x="609600" y="1414480"/>
              <a:ext cx="920750" cy="49052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28575" tIns="14288" rIns="28575" bIns="14288">
              <a:spAutoFit/>
            </a:bodyPr>
            <a:lstStyle>
              <a:lvl1pPr>
                <a:spcBef>
                  <a:spcPct val="0"/>
                </a:spcBef>
                <a:defRPr>
                  <a:solidFill>
                    <a:schemeClr val="tx1"/>
                  </a:solidFill>
                  <a:latin typeface="Arial" charset="0"/>
                  <a:ea typeface="ＭＳ Ｐゴシック" charset="0"/>
                </a:defRPr>
              </a:lvl1pPr>
              <a:lvl2pPr marL="142875">
                <a:spcBef>
                  <a:spcPct val="0"/>
                </a:spcBef>
                <a:defRPr>
                  <a:solidFill>
                    <a:schemeClr val="tx1"/>
                  </a:solidFill>
                  <a:latin typeface="Arial" charset="0"/>
                  <a:ea typeface="ＭＳ Ｐゴシック" charset="0"/>
                </a:defRPr>
              </a:lvl2pPr>
              <a:lvl3pPr marL="285750">
                <a:spcBef>
                  <a:spcPct val="0"/>
                </a:spcBef>
                <a:defRPr>
                  <a:solidFill>
                    <a:schemeClr val="tx1"/>
                  </a:solidFill>
                  <a:latin typeface="Arial" charset="0"/>
                  <a:ea typeface="ＭＳ Ｐゴシック" charset="0"/>
                </a:defRPr>
              </a:lvl3pPr>
              <a:lvl4pPr marL="428625">
                <a:spcBef>
                  <a:spcPct val="0"/>
                </a:spcBef>
                <a:defRPr>
                  <a:solidFill>
                    <a:schemeClr val="tx1"/>
                  </a:solidFill>
                  <a:latin typeface="Arial" charset="0"/>
                  <a:ea typeface="ＭＳ Ｐゴシック" charset="0"/>
                </a:defRPr>
              </a:lvl4pPr>
              <a:lvl5pPr marL="571500">
                <a:spcBef>
                  <a:spcPct val="0"/>
                </a:spcBef>
                <a:defRPr>
                  <a:solidFill>
                    <a:schemeClr val="tx1"/>
                  </a:solidFill>
                  <a:latin typeface="Arial" charset="0"/>
                  <a:ea typeface="ＭＳ Ｐゴシック" charset="0"/>
                </a:defRPr>
              </a:lvl5pPr>
              <a:lvl6pPr marL="1028700" fontAlgn="base">
                <a:spcBef>
                  <a:spcPct val="0"/>
                </a:spcBef>
                <a:spcAft>
                  <a:spcPct val="0"/>
                </a:spcAft>
                <a:defRPr>
                  <a:solidFill>
                    <a:schemeClr val="tx1"/>
                  </a:solidFill>
                  <a:latin typeface="Arial" charset="0"/>
                  <a:ea typeface="ＭＳ Ｐゴシック" charset="0"/>
                </a:defRPr>
              </a:lvl6pPr>
              <a:lvl7pPr marL="1485900" fontAlgn="base">
                <a:spcBef>
                  <a:spcPct val="0"/>
                </a:spcBef>
                <a:spcAft>
                  <a:spcPct val="0"/>
                </a:spcAft>
                <a:defRPr>
                  <a:solidFill>
                    <a:schemeClr val="tx1"/>
                  </a:solidFill>
                  <a:latin typeface="Arial" charset="0"/>
                  <a:ea typeface="ＭＳ Ｐゴシック" charset="0"/>
                </a:defRPr>
              </a:lvl7pPr>
              <a:lvl8pPr marL="1943100" fontAlgn="base">
                <a:spcBef>
                  <a:spcPct val="0"/>
                </a:spcBef>
                <a:spcAft>
                  <a:spcPct val="0"/>
                </a:spcAft>
                <a:defRPr>
                  <a:solidFill>
                    <a:schemeClr val="tx1"/>
                  </a:solidFill>
                  <a:latin typeface="Arial" charset="0"/>
                  <a:ea typeface="ＭＳ Ｐゴシック" charset="0"/>
                </a:defRPr>
              </a:lvl8pPr>
              <a:lvl9pPr marL="2400300" fontAlgn="base">
                <a:spcBef>
                  <a:spcPct val="0"/>
                </a:spcBef>
                <a:spcAft>
                  <a:spcPct val="0"/>
                </a:spcAft>
                <a:defRPr>
                  <a:solidFill>
                    <a:schemeClr val="tx1"/>
                  </a:solidFill>
                  <a:latin typeface="Arial" charset="0"/>
                  <a:ea typeface="ＭＳ Ｐゴシック" charset="0"/>
                </a:defRPr>
              </a:lvl9pPr>
            </a:lstStyle>
            <a:p>
              <a:pPr>
                <a:buFontTx/>
                <a:buNone/>
              </a:pPr>
              <a:r>
                <a:rPr lang="en-US" sz="1000" b="1" dirty="0">
                  <a:solidFill>
                    <a:srgbClr val="000000"/>
                  </a:solidFill>
                </a:rPr>
                <a:t>Cathode</a:t>
              </a:r>
            </a:p>
            <a:p>
              <a:pPr>
                <a:buFontTx/>
                <a:buNone/>
              </a:pPr>
              <a:r>
                <a:rPr lang="en-US" sz="1000" b="1" dirty="0">
                  <a:solidFill>
                    <a:srgbClr val="000000"/>
                  </a:solidFill>
                </a:rPr>
                <a:t>installation</a:t>
              </a:r>
            </a:p>
            <a:p>
              <a:pPr>
                <a:buFontTx/>
                <a:buNone/>
              </a:pPr>
              <a:r>
                <a:rPr lang="en-US" sz="1000" b="1" dirty="0">
                  <a:solidFill>
                    <a:srgbClr val="000000"/>
                  </a:solidFill>
                </a:rPr>
                <a:t>cart</a:t>
              </a:r>
              <a:endParaRPr lang="en-US" sz="1000" b="1" dirty="0"/>
            </a:p>
          </p:txBody>
        </p:sp>
        <p:sp>
          <p:nvSpPr>
            <p:cNvPr id="15" name="Line 7"/>
            <p:cNvSpPr>
              <a:spLocks noChangeShapeType="1"/>
            </p:cNvSpPr>
            <p:nvPr/>
          </p:nvSpPr>
          <p:spPr bwMode="auto">
            <a:xfrm flipH="1">
              <a:off x="6521449" y="3567296"/>
              <a:ext cx="516624" cy="303029"/>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00" b="1"/>
            </a:p>
          </p:txBody>
        </p:sp>
        <p:sp>
          <p:nvSpPr>
            <p:cNvPr id="16" name="Text Box 8"/>
            <p:cNvSpPr txBox="1">
              <a:spLocks noChangeArrowheads="1"/>
            </p:cNvSpPr>
            <p:nvPr/>
          </p:nvSpPr>
          <p:spPr bwMode="auto">
            <a:xfrm>
              <a:off x="6461159" y="4871659"/>
              <a:ext cx="941488" cy="336632"/>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8575" tIns="14288" rIns="28575" bIns="14288">
              <a:spAutoFit/>
            </a:bodyPr>
            <a:lstStyle>
              <a:lvl1pPr>
                <a:spcBef>
                  <a:spcPct val="0"/>
                </a:spcBef>
                <a:defRPr>
                  <a:solidFill>
                    <a:schemeClr val="tx1"/>
                  </a:solidFill>
                  <a:latin typeface="Arial" charset="0"/>
                  <a:ea typeface="ＭＳ Ｐゴシック" charset="0"/>
                </a:defRPr>
              </a:lvl1pPr>
              <a:lvl2pPr marL="142875">
                <a:spcBef>
                  <a:spcPct val="0"/>
                </a:spcBef>
                <a:defRPr>
                  <a:solidFill>
                    <a:schemeClr val="tx1"/>
                  </a:solidFill>
                  <a:latin typeface="Arial" charset="0"/>
                  <a:ea typeface="ＭＳ Ｐゴシック" charset="0"/>
                </a:defRPr>
              </a:lvl2pPr>
              <a:lvl3pPr marL="285750">
                <a:spcBef>
                  <a:spcPct val="0"/>
                </a:spcBef>
                <a:defRPr>
                  <a:solidFill>
                    <a:schemeClr val="tx1"/>
                  </a:solidFill>
                  <a:latin typeface="Arial" charset="0"/>
                  <a:ea typeface="ＭＳ Ｐゴシック" charset="0"/>
                </a:defRPr>
              </a:lvl3pPr>
              <a:lvl4pPr marL="428625">
                <a:spcBef>
                  <a:spcPct val="0"/>
                </a:spcBef>
                <a:defRPr>
                  <a:solidFill>
                    <a:schemeClr val="tx1"/>
                  </a:solidFill>
                  <a:latin typeface="Arial" charset="0"/>
                  <a:ea typeface="ＭＳ Ｐゴシック" charset="0"/>
                </a:defRPr>
              </a:lvl4pPr>
              <a:lvl5pPr marL="571500">
                <a:spcBef>
                  <a:spcPct val="0"/>
                </a:spcBef>
                <a:defRPr>
                  <a:solidFill>
                    <a:schemeClr val="tx1"/>
                  </a:solidFill>
                  <a:latin typeface="Arial" charset="0"/>
                  <a:ea typeface="ＭＳ Ｐゴシック" charset="0"/>
                </a:defRPr>
              </a:lvl5pPr>
              <a:lvl6pPr marL="1028700" fontAlgn="base">
                <a:spcBef>
                  <a:spcPct val="0"/>
                </a:spcBef>
                <a:spcAft>
                  <a:spcPct val="0"/>
                </a:spcAft>
                <a:defRPr>
                  <a:solidFill>
                    <a:schemeClr val="tx1"/>
                  </a:solidFill>
                  <a:latin typeface="Arial" charset="0"/>
                  <a:ea typeface="ＭＳ Ｐゴシック" charset="0"/>
                </a:defRPr>
              </a:lvl6pPr>
              <a:lvl7pPr marL="1485900" fontAlgn="base">
                <a:spcBef>
                  <a:spcPct val="0"/>
                </a:spcBef>
                <a:spcAft>
                  <a:spcPct val="0"/>
                </a:spcAft>
                <a:defRPr>
                  <a:solidFill>
                    <a:schemeClr val="tx1"/>
                  </a:solidFill>
                  <a:latin typeface="Arial" charset="0"/>
                  <a:ea typeface="ＭＳ Ｐゴシック" charset="0"/>
                </a:defRPr>
              </a:lvl7pPr>
              <a:lvl8pPr marL="1943100" fontAlgn="base">
                <a:spcBef>
                  <a:spcPct val="0"/>
                </a:spcBef>
                <a:spcAft>
                  <a:spcPct val="0"/>
                </a:spcAft>
                <a:defRPr>
                  <a:solidFill>
                    <a:schemeClr val="tx1"/>
                  </a:solidFill>
                  <a:latin typeface="Arial" charset="0"/>
                  <a:ea typeface="ＭＳ Ｐゴシック" charset="0"/>
                </a:defRPr>
              </a:lvl8pPr>
              <a:lvl9pPr marL="2400300" fontAlgn="base">
                <a:spcBef>
                  <a:spcPct val="0"/>
                </a:spcBef>
                <a:spcAft>
                  <a:spcPct val="0"/>
                </a:spcAft>
                <a:defRPr>
                  <a:solidFill>
                    <a:schemeClr val="tx1"/>
                  </a:solidFill>
                  <a:latin typeface="Arial" charset="0"/>
                  <a:ea typeface="ＭＳ Ｐゴシック" charset="0"/>
                </a:defRPr>
              </a:lvl9pPr>
            </a:lstStyle>
            <a:p>
              <a:pPr>
                <a:buFontTx/>
                <a:buNone/>
              </a:pPr>
              <a:r>
                <a:rPr lang="en-US" sz="1000" b="1" dirty="0">
                  <a:solidFill>
                    <a:srgbClr val="000000"/>
                  </a:solidFill>
                </a:rPr>
                <a:t>Beam line</a:t>
              </a:r>
            </a:p>
            <a:p>
              <a:pPr>
                <a:buFontTx/>
                <a:buNone/>
              </a:pPr>
              <a:r>
                <a:rPr lang="en-US" sz="1000" b="1" dirty="0">
                  <a:solidFill>
                    <a:srgbClr val="000000"/>
                  </a:solidFill>
                </a:rPr>
                <a:t>isolation valve</a:t>
              </a:r>
              <a:endParaRPr lang="en-US" sz="1000" b="1" dirty="0"/>
            </a:p>
          </p:txBody>
        </p:sp>
        <p:sp>
          <p:nvSpPr>
            <p:cNvPr id="17" name="Line 9"/>
            <p:cNvSpPr>
              <a:spLocks noChangeShapeType="1"/>
            </p:cNvSpPr>
            <p:nvPr/>
          </p:nvSpPr>
          <p:spPr bwMode="auto">
            <a:xfrm>
              <a:off x="2733675" y="1506538"/>
              <a:ext cx="1630363" cy="143192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00" b="1"/>
            </a:p>
          </p:txBody>
        </p:sp>
        <p:sp>
          <p:nvSpPr>
            <p:cNvPr id="18" name="Text Box 10"/>
            <p:cNvSpPr txBox="1">
              <a:spLocks noChangeArrowheads="1"/>
            </p:cNvSpPr>
            <p:nvPr/>
          </p:nvSpPr>
          <p:spPr bwMode="auto">
            <a:xfrm>
              <a:off x="6131494" y="306388"/>
              <a:ext cx="1318661" cy="524784"/>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28575" tIns="14288" rIns="28575" bIns="14288">
              <a:spAutoFit/>
            </a:bodyPr>
            <a:lstStyle>
              <a:lvl1pPr>
                <a:spcBef>
                  <a:spcPct val="0"/>
                </a:spcBef>
                <a:defRPr>
                  <a:solidFill>
                    <a:schemeClr val="tx1"/>
                  </a:solidFill>
                  <a:latin typeface="Arial" charset="0"/>
                  <a:ea typeface="ＭＳ Ｐゴシック" charset="0"/>
                </a:defRPr>
              </a:lvl1pPr>
              <a:lvl2pPr marL="142875">
                <a:spcBef>
                  <a:spcPct val="0"/>
                </a:spcBef>
                <a:defRPr>
                  <a:solidFill>
                    <a:schemeClr val="tx1"/>
                  </a:solidFill>
                  <a:latin typeface="Arial" charset="0"/>
                  <a:ea typeface="ＭＳ Ｐゴシック" charset="0"/>
                </a:defRPr>
              </a:lvl2pPr>
              <a:lvl3pPr marL="285750">
                <a:spcBef>
                  <a:spcPct val="0"/>
                </a:spcBef>
                <a:defRPr>
                  <a:solidFill>
                    <a:schemeClr val="tx1"/>
                  </a:solidFill>
                  <a:latin typeface="Arial" charset="0"/>
                  <a:ea typeface="ＭＳ Ｐゴシック" charset="0"/>
                </a:defRPr>
              </a:lvl3pPr>
              <a:lvl4pPr marL="428625">
                <a:spcBef>
                  <a:spcPct val="0"/>
                </a:spcBef>
                <a:defRPr>
                  <a:solidFill>
                    <a:schemeClr val="tx1"/>
                  </a:solidFill>
                  <a:latin typeface="Arial" charset="0"/>
                  <a:ea typeface="ＭＳ Ｐゴシック" charset="0"/>
                </a:defRPr>
              </a:lvl4pPr>
              <a:lvl5pPr marL="571500">
                <a:spcBef>
                  <a:spcPct val="0"/>
                </a:spcBef>
                <a:defRPr>
                  <a:solidFill>
                    <a:schemeClr val="tx1"/>
                  </a:solidFill>
                  <a:latin typeface="Arial" charset="0"/>
                  <a:ea typeface="ＭＳ Ｐゴシック" charset="0"/>
                </a:defRPr>
              </a:lvl5pPr>
              <a:lvl6pPr marL="1028700" fontAlgn="base">
                <a:spcBef>
                  <a:spcPct val="0"/>
                </a:spcBef>
                <a:spcAft>
                  <a:spcPct val="0"/>
                </a:spcAft>
                <a:defRPr>
                  <a:solidFill>
                    <a:schemeClr val="tx1"/>
                  </a:solidFill>
                  <a:latin typeface="Arial" charset="0"/>
                  <a:ea typeface="ＭＳ Ｐゴシック" charset="0"/>
                </a:defRPr>
              </a:lvl6pPr>
              <a:lvl7pPr marL="1485900" fontAlgn="base">
                <a:spcBef>
                  <a:spcPct val="0"/>
                </a:spcBef>
                <a:spcAft>
                  <a:spcPct val="0"/>
                </a:spcAft>
                <a:defRPr>
                  <a:solidFill>
                    <a:schemeClr val="tx1"/>
                  </a:solidFill>
                  <a:latin typeface="Arial" charset="0"/>
                  <a:ea typeface="ＭＳ Ｐゴシック" charset="0"/>
                </a:defRPr>
              </a:lvl7pPr>
              <a:lvl8pPr marL="1943100" fontAlgn="base">
                <a:spcBef>
                  <a:spcPct val="0"/>
                </a:spcBef>
                <a:spcAft>
                  <a:spcPct val="0"/>
                </a:spcAft>
                <a:defRPr>
                  <a:solidFill>
                    <a:schemeClr val="tx1"/>
                  </a:solidFill>
                  <a:latin typeface="Arial" charset="0"/>
                  <a:ea typeface="ＭＳ Ｐゴシック" charset="0"/>
                </a:defRPr>
              </a:lvl8pPr>
              <a:lvl9pPr marL="2400300" fontAlgn="base">
                <a:spcBef>
                  <a:spcPct val="0"/>
                </a:spcBef>
                <a:spcAft>
                  <a:spcPct val="0"/>
                </a:spcAft>
                <a:defRPr>
                  <a:solidFill>
                    <a:schemeClr val="tx1"/>
                  </a:solidFill>
                  <a:latin typeface="Arial" charset="0"/>
                  <a:ea typeface="ＭＳ Ｐゴシック" charset="0"/>
                </a:defRPr>
              </a:lvl9pPr>
            </a:lstStyle>
            <a:p>
              <a:pPr>
                <a:buFontTx/>
                <a:buNone/>
              </a:pPr>
              <a:r>
                <a:rPr lang="en-US" sz="1000" b="1" dirty="0">
                  <a:solidFill>
                    <a:srgbClr val="000000"/>
                  </a:solidFill>
                </a:rPr>
                <a:t>Top cover with</a:t>
              </a:r>
            </a:p>
            <a:p>
              <a:pPr>
                <a:buFontTx/>
                <a:buNone/>
              </a:pPr>
              <a:r>
                <a:rPr lang="en-US" sz="1000" b="1" dirty="0">
                  <a:solidFill>
                    <a:srgbClr val="000000"/>
                  </a:solidFill>
                </a:rPr>
                <a:t>facilities </a:t>
              </a:r>
              <a:r>
                <a:rPr lang="en-US" sz="1000" b="1" dirty="0" err="1" smtClean="0">
                  <a:solidFill>
                    <a:srgbClr val="000000"/>
                  </a:solidFill>
                </a:rPr>
                <a:t>feedthrough</a:t>
              </a:r>
              <a:endParaRPr lang="en-US" sz="1000" b="1" dirty="0"/>
            </a:p>
          </p:txBody>
        </p:sp>
        <p:sp>
          <p:nvSpPr>
            <p:cNvPr id="19" name="Line 11"/>
            <p:cNvSpPr>
              <a:spLocks noChangeShapeType="1"/>
            </p:cNvSpPr>
            <p:nvPr/>
          </p:nvSpPr>
          <p:spPr bwMode="auto">
            <a:xfrm flipH="1">
              <a:off x="5132387" y="2181410"/>
              <a:ext cx="2070518" cy="122219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00" b="1"/>
            </a:p>
          </p:txBody>
        </p:sp>
        <p:sp>
          <p:nvSpPr>
            <p:cNvPr id="20" name="Text Box 12"/>
            <p:cNvSpPr txBox="1">
              <a:spLocks noChangeArrowheads="1"/>
            </p:cNvSpPr>
            <p:nvPr/>
          </p:nvSpPr>
          <p:spPr bwMode="auto">
            <a:xfrm>
              <a:off x="6955657" y="1773797"/>
              <a:ext cx="642303" cy="336632"/>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8575" tIns="14288" rIns="28575" bIns="14288">
              <a:spAutoFit/>
            </a:bodyPr>
            <a:lstStyle>
              <a:lvl1pPr>
                <a:spcBef>
                  <a:spcPct val="0"/>
                </a:spcBef>
                <a:defRPr>
                  <a:solidFill>
                    <a:schemeClr val="tx1"/>
                  </a:solidFill>
                  <a:latin typeface="Arial" charset="0"/>
                  <a:ea typeface="ＭＳ Ｐゴシック" charset="0"/>
                </a:defRPr>
              </a:lvl1pPr>
              <a:lvl2pPr marL="142875">
                <a:spcBef>
                  <a:spcPct val="0"/>
                </a:spcBef>
                <a:defRPr>
                  <a:solidFill>
                    <a:schemeClr val="tx1"/>
                  </a:solidFill>
                  <a:latin typeface="Arial" charset="0"/>
                  <a:ea typeface="ＭＳ Ｐゴシック" charset="0"/>
                </a:defRPr>
              </a:lvl2pPr>
              <a:lvl3pPr marL="285750">
                <a:spcBef>
                  <a:spcPct val="0"/>
                </a:spcBef>
                <a:defRPr>
                  <a:solidFill>
                    <a:schemeClr val="tx1"/>
                  </a:solidFill>
                  <a:latin typeface="Arial" charset="0"/>
                  <a:ea typeface="ＭＳ Ｐゴシック" charset="0"/>
                </a:defRPr>
              </a:lvl3pPr>
              <a:lvl4pPr marL="428625">
                <a:spcBef>
                  <a:spcPct val="0"/>
                </a:spcBef>
                <a:defRPr>
                  <a:solidFill>
                    <a:schemeClr val="tx1"/>
                  </a:solidFill>
                  <a:latin typeface="Arial" charset="0"/>
                  <a:ea typeface="ＭＳ Ｐゴシック" charset="0"/>
                </a:defRPr>
              </a:lvl4pPr>
              <a:lvl5pPr marL="571500">
                <a:spcBef>
                  <a:spcPct val="0"/>
                </a:spcBef>
                <a:defRPr>
                  <a:solidFill>
                    <a:schemeClr val="tx1"/>
                  </a:solidFill>
                  <a:latin typeface="Arial" charset="0"/>
                  <a:ea typeface="ＭＳ Ｐゴシック" charset="0"/>
                </a:defRPr>
              </a:lvl5pPr>
              <a:lvl6pPr marL="1028700" fontAlgn="base">
                <a:spcBef>
                  <a:spcPct val="0"/>
                </a:spcBef>
                <a:spcAft>
                  <a:spcPct val="0"/>
                </a:spcAft>
                <a:defRPr>
                  <a:solidFill>
                    <a:schemeClr val="tx1"/>
                  </a:solidFill>
                  <a:latin typeface="Arial" charset="0"/>
                  <a:ea typeface="ＭＳ Ｐゴシック" charset="0"/>
                </a:defRPr>
              </a:lvl6pPr>
              <a:lvl7pPr marL="1485900" fontAlgn="base">
                <a:spcBef>
                  <a:spcPct val="0"/>
                </a:spcBef>
                <a:spcAft>
                  <a:spcPct val="0"/>
                </a:spcAft>
                <a:defRPr>
                  <a:solidFill>
                    <a:schemeClr val="tx1"/>
                  </a:solidFill>
                  <a:latin typeface="Arial" charset="0"/>
                  <a:ea typeface="ＭＳ Ｐゴシック" charset="0"/>
                </a:defRPr>
              </a:lvl7pPr>
              <a:lvl8pPr marL="1943100" fontAlgn="base">
                <a:spcBef>
                  <a:spcPct val="0"/>
                </a:spcBef>
                <a:spcAft>
                  <a:spcPct val="0"/>
                </a:spcAft>
                <a:defRPr>
                  <a:solidFill>
                    <a:schemeClr val="tx1"/>
                  </a:solidFill>
                  <a:latin typeface="Arial" charset="0"/>
                  <a:ea typeface="ＭＳ Ｐゴシック" charset="0"/>
                </a:defRPr>
              </a:lvl8pPr>
              <a:lvl9pPr marL="2400300" fontAlgn="base">
                <a:spcBef>
                  <a:spcPct val="0"/>
                </a:spcBef>
                <a:spcAft>
                  <a:spcPct val="0"/>
                </a:spcAft>
                <a:defRPr>
                  <a:solidFill>
                    <a:schemeClr val="tx1"/>
                  </a:solidFill>
                  <a:latin typeface="Arial" charset="0"/>
                  <a:ea typeface="ＭＳ Ｐゴシック" charset="0"/>
                </a:defRPr>
              </a:lvl9pPr>
            </a:lstStyle>
            <a:p>
              <a:pPr>
                <a:buFontTx/>
                <a:buNone/>
              </a:pPr>
              <a:r>
                <a:rPr lang="en-US" sz="1000" b="1" dirty="0">
                  <a:solidFill>
                    <a:srgbClr val="000000"/>
                  </a:solidFill>
                </a:rPr>
                <a:t>Cavity</a:t>
              </a:r>
            </a:p>
            <a:p>
              <a:pPr>
                <a:buFontTx/>
                <a:buNone/>
              </a:pPr>
              <a:r>
                <a:rPr lang="en-US" sz="1000" b="1" dirty="0">
                  <a:solidFill>
                    <a:srgbClr val="000000"/>
                  </a:solidFill>
                </a:rPr>
                <a:t>assembly</a:t>
              </a:r>
              <a:endParaRPr lang="en-US" sz="1000" b="1" dirty="0"/>
            </a:p>
          </p:txBody>
        </p:sp>
        <p:sp>
          <p:nvSpPr>
            <p:cNvPr id="21" name="Line 13"/>
            <p:cNvSpPr>
              <a:spLocks noChangeShapeType="1"/>
            </p:cNvSpPr>
            <p:nvPr/>
          </p:nvSpPr>
          <p:spPr bwMode="auto">
            <a:xfrm>
              <a:off x="3448050" y="936625"/>
              <a:ext cx="1252538" cy="88900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00" b="1"/>
            </a:p>
          </p:txBody>
        </p:sp>
        <p:sp>
          <p:nvSpPr>
            <p:cNvPr id="22" name="Text Box 14"/>
            <p:cNvSpPr txBox="1">
              <a:spLocks noChangeArrowheads="1"/>
            </p:cNvSpPr>
            <p:nvPr/>
          </p:nvSpPr>
          <p:spPr bwMode="auto">
            <a:xfrm>
              <a:off x="2689225" y="596900"/>
              <a:ext cx="891520" cy="336632"/>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8575" tIns="14288" rIns="28575" bIns="14288">
              <a:spAutoFit/>
            </a:bodyPr>
            <a:lstStyle>
              <a:lvl1pPr>
                <a:spcBef>
                  <a:spcPct val="0"/>
                </a:spcBef>
                <a:defRPr>
                  <a:solidFill>
                    <a:schemeClr val="tx1"/>
                  </a:solidFill>
                  <a:latin typeface="Arial" charset="0"/>
                  <a:ea typeface="ＭＳ Ｐゴシック" charset="0"/>
                </a:defRPr>
              </a:lvl1pPr>
              <a:lvl2pPr marL="142875">
                <a:spcBef>
                  <a:spcPct val="0"/>
                </a:spcBef>
                <a:defRPr>
                  <a:solidFill>
                    <a:schemeClr val="tx1"/>
                  </a:solidFill>
                  <a:latin typeface="Arial" charset="0"/>
                  <a:ea typeface="ＭＳ Ｐゴシック" charset="0"/>
                </a:defRPr>
              </a:lvl2pPr>
              <a:lvl3pPr marL="285750">
                <a:spcBef>
                  <a:spcPct val="0"/>
                </a:spcBef>
                <a:defRPr>
                  <a:solidFill>
                    <a:schemeClr val="tx1"/>
                  </a:solidFill>
                  <a:latin typeface="Arial" charset="0"/>
                  <a:ea typeface="ＭＳ Ｐゴシック" charset="0"/>
                </a:defRPr>
              </a:lvl3pPr>
              <a:lvl4pPr marL="428625">
                <a:spcBef>
                  <a:spcPct val="0"/>
                </a:spcBef>
                <a:defRPr>
                  <a:solidFill>
                    <a:schemeClr val="tx1"/>
                  </a:solidFill>
                  <a:latin typeface="Arial" charset="0"/>
                  <a:ea typeface="ＭＳ Ｐゴシック" charset="0"/>
                </a:defRPr>
              </a:lvl4pPr>
              <a:lvl5pPr marL="571500">
                <a:spcBef>
                  <a:spcPct val="0"/>
                </a:spcBef>
                <a:defRPr>
                  <a:solidFill>
                    <a:schemeClr val="tx1"/>
                  </a:solidFill>
                  <a:latin typeface="Arial" charset="0"/>
                  <a:ea typeface="ＭＳ Ｐゴシック" charset="0"/>
                </a:defRPr>
              </a:lvl5pPr>
              <a:lvl6pPr marL="1028700" fontAlgn="base">
                <a:spcBef>
                  <a:spcPct val="0"/>
                </a:spcBef>
                <a:spcAft>
                  <a:spcPct val="0"/>
                </a:spcAft>
                <a:defRPr>
                  <a:solidFill>
                    <a:schemeClr val="tx1"/>
                  </a:solidFill>
                  <a:latin typeface="Arial" charset="0"/>
                  <a:ea typeface="ＭＳ Ｐゴシック" charset="0"/>
                </a:defRPr>
              </a:lvl6pPr>
              <a:lvl7pPr marL="1485900" fontAlgn="base">
                <a:spcBef>
                  <a:spcPct val="0"/>
                </a:spcBef>
                <a:spcAft>
                  <a:spcPct val="0"/>
                </a:spcAft>
                <a:defRPr>
                  <a:solidFill>
                    <a:schemeClr val="tx1"/>
                  </a:solidFill>
                  <a:latin typeface="Arial" charset="0"/>
                  <a:ea typeface="ＭＳ Ｐゴシック" charset="0"/>
                </a:defRPr>
              </a:lvl7pPr>
              <a:lvl8pPr marL="1943100" fontAlgn="base">
                <a:spcBef>
                  <a:spcPct val="0"/>
                </a:spcBef>
                <a:spcAft>
                  <a:spcPct val="0"/>
                </a:spcAft>
                <a:defRPr>
                  <a:solidFill>
                    <a:schemeClr val="tx1"/>
                  </a:solidFill>
                  <a:latin typeface="Arial" charset="0"/>
                  <a:ea typeface="ＭＳ Ｐゴシック" charset="0"/>
                </a:defRPr>
              </a:lvl8pPr>
              <a:lvl9pPr marL="2400300" fontAlgn="base">
                <a:spcBef>
                  <a:spcPct val="0"/>
                </a:spcBef>
                <a:spcAft>
                  <a:spcPct val="0"/>
                </a:spcAft>
                <a:defRPr>
                  <a:solidFill>
                    <a:schemeClr val="tx1"/>
                  </a:solidFill>
                  <a:latin typeface="Arial" charset="0"/>
                  <a:ea typeface="ＭＳ Ｐゴシック" charset="0"/>
                </a:defRPr>
              </a:lvl9pPr>
            </a:lstStyle>
            <a:p>
              <a:pPr>
                <a:buFontTx/>
                <a:buNone/>
              </a:pPr>
              <a:r>
                <a:rPr lang="en-US" sz="1000" b="1">
                  <a:solidFill>
                    <a:srgbClr val="000000"/>
                  </a:solidFill>
                </a:rPr>
                <a:t>Internal</a:t>
              </a:r>
            </a:p>
            <a:p>
              <a:pPr>
                <a:buFontTx/>
                <a:buNone/>
              </a:pPr>
              <a:r>
                <a:rPr lang="en-US" sz="1000" b="1">
                  <a:solidFill>
                    <a:srgbClr val="000000"/>
                  </a:solidFill>
                </a:rPr>
                <a:t>Helium dewar</a:t>
              </a:r>
              <a:endParaRPr lang="en-US" sz="1000" b="1"/>
            </a:p>
          </p:txBody>
        </p:sp>
        <p:sp>
          <p:nvSpPr>
            <p:cNvPr id="23" name="Line 15"/>
            <p:cNvSpPr>
              <a:spLocks noChangeShapeType="1"/>
            </p:cNvSpPr>
            <p:nvPr/>
          </p:nvSpPr>
          <p:spPr bwMode="auto">
            <a:xfrm flipV="1">
              <a:off x="2219325" y="4987925"/>
              <a:ext cx="1433513" cy="701675"/>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00" b="1"/>
            </a:p>
          </p:txBody>
        </p:sp>
        <p:sp>
          <p:nvSpPr>
            <p:cNvPr id="24" name="Text Box 16"/>
            <p:cNvSpPr txBox="1">
              <a:spLocks noChangeArrowheads="1"/>
            </p:cNvSpPr>
            <p:nvPr/>
          </p:nvSpPr>
          <p:spPr bwMode="auto">
            <a:xfrm>
              <a:off x="1144588" y="5684657"/>
              <a:ext cx="1297468" cy="18274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8575" tIns="14288" rIns="28575" bIns="14288">
              <a:spAutoFit/>
            </a:bodyPr>
            <a:lstStyle>
              <a:lvl1pPr>
                <a:spcBef>
                  <a:spcPct val="0"/>
                </a:spcBef>
                <a:defRPr>
                  <a:solidFill>
                    <a:schemeClr val="tx1"/>
                  </a:solidFill>
                  <a:latin typeface="Arial" charset="0"/>
                  <a:ea typeface="ＭＳ Ｐゴシック" charset="0"/>
                </a:defRPr>
              </a:lvl1pPr>
              <a:lvl2pPr marL="142875">
                <a:spcBef>
                  <a:spcPct val="0"/>
                </a:spcBef>
                <a:defRPr>
                  <a:solidFill>
                    <a:schemeClr val="tx1"/>
                  </a:solidFill>
                  <a:latin typeface="Arial" charset="0"/>
                  <a:ea typeface="ＭＳ Ｐゴシック" charset="0"/>
                </a:defRPr>
              </a:lvl2pPr>
              <a:lvl3pPr marL="285750">
                <a:spcBef>
                  <a:spcPct val="0"/>
                </a:spcBef>
                <a:defRPr>
                  <a:solidFill>
                    <a:schemeClr val="tx1"/>
                  </a:solidFill>
                  <a:latin typeface="Arial" charset="0"/>
                  <a:ea typeface="ＭＳ Ｐゴシック" charset="0"/>
                </a:defRPr>
              </a:lvl3pPr>
              <a:lvl4pPr marL="428625">
                <a:spcBef>
                  <a:spcPct val="0"/>
                </a:spcBef>
                <a:defRPr>
                  <a:solidFill>
                    <a:schemeClr val="tx1"/>
                  </a:solidFill>
                  <a:latin typeface="Arial" charset="0"/>
                  <a:ea typeface="ＭＳ Ｐゴシック" charset="0"/>
                </a:defRPr>
              </a:lvl4pPr>
              <a:lvl5pPr marL="571500">
                <a:spcBef>
                  <a:spcPct val="0"/>
                </a:spcBef>
                <a:defRPr>
                  <a:solidFill>
                    <a:schemeClr val="tx1"/>
                  </a:solidFill>
                  <a:latin typeface="Arial" charset="0"/>
                  <a:ea typeface="ＭＳ Ｐゴシック" charset="0"/>
                </a:defRPr>
              </a:lvl5pPr>
              <a:lvl6pPr marL="1028700" fontAlgn="base">
                <a:spcBef>
                  <a:spcPct val="0"/>
                </a:spcBef>
                <a:spcAft>
                  <a:spcPct val="0"/>
                </a:spcAft>
                <a:defRPr>
                  <a:solidFill>
                    <a:schemeClr val="tx1"/>
                  </a:solidFill>
                  <a:latin typeface="Arial" charset="0"/>
                  <a:ea typeface="ＭＳ Ｐゴシック" charset="0"/>
                </a:defRPr>
              </a:lvl6pPr>
              <a:lvl7pPr marL="1485900" fontAlgn="base">
                <a:spcBef>
                  <a:spcPct val="0"/>
                </a:spcBef>
                <a:spcAft>
                  <a:spcPct val="0"/>
                </a:spcAft>
                <a:defRPr>
                  <a:solidFill>
                    <a:schemeClr val="tx1"/>
                  </a:solidFill>
                  <a:latin typeface="Arial" charset="0"/>
                  <a:ea typeface="ＭＳ Ｐゴシック" charset="0"/>
                </a:defRPr>
              </a:lvl7pPr>
              <a:lvl8pPr marL="1943100" fontAlgn="base">
                <a:spcBef>
                  <a:spcPct val="0"/>
                </a:spcBef>
                <a:spcAft>
                  <a:spcPct val="0"/>
                </a:spcAft>
                <a:defRPr>
                  <a:solidFill>
                    <a:schemeClr val="tx1"/>
                  </a:solidFill>
                  <a:latin typeface="Arial" charset="0"/>
                  <a:ea typeface="ＭＳ Ｐゴシック" charset="0"/>
                </a:defRPr>
              </a:lvl8pPr>
              <a:lvl9pPr marL="2400300" fontAlgn="base">
                <a:spcBef>
                  <a:spcPct val="0"/>
                </a:spcBef>
                <a:spcAft>
                  <a:spcPct val="0"/>
                </a:spcAft>
                <a:defRPr>
                  <a:solidFill>
                    <a:schemeClr val="tx1"/>
                  </a:solidFill>
                  <a:latin typeface="Arial" charset="0"/>
                  <a:ea typeface="ＭＳ Ｐゴシック" charset="0"/>
                </a:defRPr>
              </a:lvl9pPr>
            </a:lstStyle>
            <a:p>
              <a:pPr>
                <a:buFontTx/>
                <a:buNone/>
              </a:pPr>
              <a:r>
                <a:rPr lang="en-US" sz="1000" b="1" dirty="0">
                  <a:solidFill>
                    <a:srgbClr val="000000"/>
                  </a:solidFill>
                </a:rPr>
                <a:t>Adjustable supports</a:t>
              </a:r>
              <a:endParaRPr lang="en-US" sz="1000" b="1" dirty="0"/>
            </a:p>
          </p:txBody>
        </p:sp>
        <p:sp>
          <p:nvSpPr>
            <p:cNvPr id="25" name="Line 17"/>
            <p:cNvSpPr>
              <a:spLocks noChangeShapeType="1"/>
            </p:cNvSpPr>
            <p:nvPr/>
          </p:nvSpPr>
          <p:spPr bwMode="auto">
            <a:xfrm flipV="1">
              <a:off x="1165225" y="3636963"/>
              <a:ext cx="3182938" cy="338137"/>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00" b="1"/>
            </a:p>
          </p:txBody>
        </p:sp>
        <p:sp>
          <p:nvSpPr>
            <p:cNvPr id="26" name="Text Box 18"/>
            <p:cNvSpPr txBox="1">
              <a:spLocks noChangeArrowheads="1"/>
            </p:cNvSpPr>
            <p:nvPr/>
          </p:nvSpPr>
          <p:spPr bwMode="auto">
            <a:xfrm>
              <a:off x="627063" y="3700480"/>
              <a:ext cx="889942" cy="49052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8575" tIns="14288" rIns="28575" bIns="14288">
              <a:spAutoFit/>
            </a:bodyPr>
            <a:lstStyle>
              <a:lvl1pPr>
                <a:spcBef>
                  <a:spcPct val="0"/>
                </a:spcBef>
                <a:defRPr>
                  <a:solidFill>
                    <a:schemeClr val="tx1"/>
                  </a:solidFill>
                  <a:latin typeface="Arial" charset="0"/>
                  <a:ea typeface="ＭＳ Ｐゴシック" charset="0"/>
                </a:defRPr>
              </a:lvl1pPr>
              <a:lvl2pPr marL="142875">
                <a:spcBef>
                  <a:spcPct val="0"/>
                </a:spcBef>
                <a:defRPr>
                  <a:solidFill>
                    <a:schemeClr val="tx1"/>
                  </a:solidFill>
                  <a:latin typeface="Arial" charset="0"/>
                  <a:ea typeface="ＭＳ Ｐゴシック" charset="0"/>
                </a:defRPr>
              </a:lvl2pPr>
              <a:lvl3pPr marL="285750">
                <a:spcBef>
                  <a:spcPct val="0"/>
                </a:spcBef>
                <a:defRPr>
                  <a:solidFill>
                    <a:schemeClr val="tx1"/>
                  </a:solidFill>
                  <a:latin typeface="Arial" charset="0"/>
                  <a:ea typeface="ＭＳ Ｐゴシック" charset="0"/>
                </a:defRPr>
              </a:lvl3pPr>
              <a:lvl4pPr marL="428625">
                <a:spcBef>
                  <a:spcPct val="0"/>
                </a:spcBef>
                <a:defRPr>
                  <a:solidFill>
                    <a:schemeClr val="tx1"/>
                  </a:solidFill>
                  <a:latin typeface="Arial" charset="0"/>
                  <a:ea typeface="ＭＳ Ｐゴシック" charset="0"/>
                </a:defRPr>
              </a:lvl4pPr>
              <a:lvl5pPr marL="571500">
                <a:spcBef>
                  <a:spcPct val="0"/>
                </a:spcBef>
                <a:defRPr>
                  <a:solidFill>
                    <a:schemeClr val="tx1"/>
                  </a:solidFill>
                  <a:latin typeface="Arial" charset="0"/>
                  <a:ea typeface="ＭＳ Ｐゴシック" charset="0"/>
                </a:defRPr>
              </a:lvl5pPr>
              <a:lvl6pPr marL="1028700" fontAlgn="base">
                <a:spcBef>
                  <a:spcPct val="0"/>
                </a:spcBef>
                <a:spcAft>
                  <a:spcPct val="0"/>
                </a:spcAft>
                <a:defRPr>
                  <a:solidFill>
                    <a:schemeClr val="tx1"/>
                  </a:solidFill>
                  <a:latin typeface="Arial" charset="0"/>
                  <a:ea typeface="ＭＳ Ｐゴシック" charset="0"/>
                </a:defRPr>
              </a:lvl6pPr>
              <a:lvl7pPr marL="1485900" fontAlgn="base">
                <a:spcBef>
                  <a:spcPct val="0"/>
                </a:spcBef>
                <a:spcAft>
                  <a:spcPct val="0"/>
                </a:spcAft>
                <a:defRPr>
                  <a:solidFill>
                    <a:schemeClr val="tx1"/>
                  </a:solidFill>
                  <a:latin typeface="Arial" charset="0"/>
                  <a:ea typeface="ＭＳ Ｐゴシック" charset="0"/>
                </a:defRPr>
              </a:lvl7pPr>
              <a:lvl8pPr marL="1943100" fontAlgn="base">
                <a:spcBef>
                  <a:spcPct val="0"/>
                </a:spcBef>
                <a:spcAft>
                  <a:spcPct val="0"/>
                </a:spcAft>
                <a:defRPr>
                  <a:solidFill>
                    <a:schemeClr val="tx1"/>
                  </a:solidFill>
                  <a:latin typeface="Arial" charset="0"/>
                  <a:ea typeface="ＭＳ Ｐゴシック" charset="0"/>
                </a:defRPr>
              </a:lvl8pPr>
              <a:lvl9pPr marL="2400300" fontAlgn="base">
                <a:spcBef>
                  <a:spcPct val="0"/>
                </a:spcBef>
                <a:spcAft>
                  <a:spcPct val="0"/>
                </a:spcAft>
                <a:defRPr>
                  <a:solidFill>
                    <a:schemeClr val="tx1"/>
                  </a:solidFill>
                  <a:latin typeface="Arial" charset="0"/>
                  <a:ea typeface="ＭＳ Ｐゴシック" charset="0"/>
                </a:defRPr>
              </a:lvl9pPr>
            </a:lstStyle>
            <a:p>
              <a:pPr>
                <a:buFontTx/>
                <a:buNone/>
              </a:pPr>
              <a:r>
                <a:rPr lang="en-US" sz="1000" b="1" dirty="0">
                  <a:solidFill>
                    <a:srgbClr val="000000"/>
                  </a:solidFill>
                </a:rPr>
                <a:t>Magnetic and</a:t>
              </a:r>
            </a:p>
            <a:p>
              <a:pPr>
                <a:buFontTx/>
                <a:buNone/>
              </a:pPr>
              <a:r>
                <a:rPr lang="en-US" sz="1000" b="1" dirty="0">
                  <a:solidFill>
                    <a:srgbClr val="000000"/>
                  </a:solidFill>
                </a:rPr>
                <a:t>thermal</a:t>
              </a:r>
            </a:p>
            <a:p>
              <a:pPr>
                <a:buFontTx/>
                <a:buNone/>
              </a:pPr>
              <a:r>
                <a:rPr lang="en-US" sz="1000" b="1" dirty="0">
                  <a:solidFill>
                    <a:srgbClr val="000000"/>
                  </a:solidFill>
                </a:rPr>
                <a:t>shielding</a:t>
              </a:r>
            </a:p>
          </p:txBody>
        </p:sp>
        <p:sp>
          <p:nvSpPr>
            <p:cNvPr id="27" name="Line 19"/>
            <p:cNvSpPr>
              <a:spLocks noChangeShapeType="1"/>
            </p:cNvSpPr>
            <p:nvPr/>
          </p:nvSpPr>
          <p:spPr bwMode="auto">
            <a:xfrm flipH="1" flipV="1">
              <a:off x="6073775" y="4364037"/>
              <a:ext cx="634633" cy="507621"/>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00" b="1"/>
            </a:p>
          </p:txBody>
        </p:sp>
        <p:sp>
          <p:nvSpPr>
            <p:cNvPr id="28" name="Text Box 20"/>
            <p:cNvSpPr txBox="1">
              <a:spLocks noChangeArrowheads="1"/>
            </p:cNvSpPr>
            <p:nvPr/>
          </p:nvSpPr>
          <p:spPr bwMode="auto">
            <a:xfrm>
              <a:off x="6873241" y="3159683"/>
              <a:ext cx="635000" cy="336632"/>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28575" tIns="14288" rIns="28575" bIns="14288">
              <a:spAutoFit/>
            </a:bodyPr>
            <a:lstStyle>
              <a:lvl1pPr>
                <a:spcBef>
                  <a:spcPct val="0"/>
                </a:spcBef>
                <a:defRPr>
                  <a:solidFill>
                    <a:schemeClr val="tx1"/>
                  </a:solidFill>
                  <a:latin typeface="Arial" charset="0"/>
                  <a:ea typeface="ＭＳ Ｐゴシック" charset="0"/>
                </a:defRPr>
              </a:lvl1pPr>
              <a:lvl2pPr marL="142875">
                <a:spcBef>
                  <a:spcPct val="0"/>
                </a:spcBef>
                <a:defRPr>
                  <a:solidFill>
                    <a:schemeClr val="tx1"/>
                  </a:solidFill>
                  <a:latin typeface="Arial" charset="0"/>
                  <a:ea typeface="ＭＳ Ｐゴシック" charset="0"/>
                </a:defRPr>
              </a:lvl2pPr>
              <a:lvl3pPr marL="285750">
                <a:spcBef>
                  <a:spcPct val="0"/>
                </a:spcBef>
                <a:defRPr>
                  <a:solidFill>
                    <a:schemeClr val="tx1"/>
                  </a:solidFill>
                  <a:latin typeface="Arial" charset="0"/>
                  <a:ea typeface="ＭＳ Ｐゴシック" charset="0"/>
                </a:defRPr>
              </a:lvl3pPr>
              <a:lvl4pPr marL="428625">
                <a:spcBef>
                  <a:spcPct val="0"/>
                </a:spcBef>
                <a:defRPr>
                  <a:solidFill>
                    <a:schemeClr val="tx1"/>
                  </a:solidFill>
                  <a:latin typeface="Arial" charset="0"/>
                  <a:ea typeface="ＭＳ Ｐゴシック" charset="0"/>
                </a:defRPr>
              </a:lvl4pPr>
              <a:lvl5pPr marL="571500">
                <a:spcBef>
                  <a:spcPct val="0"/>
                </a:spcBef>
                <a:defRPr>
                  <a:solidFill>
                    <a:schemeClr val="tx1"/>
                  </a:solidFill>
                  <a:latin typeface="Arial" charset="0"/>
                  <a:ea typeface="ＭＳ Ｐゴシック" charset="0"/>
                </a:defRPr>
              </a:lvl5pPr>
              <a:lvl6pPr marL="1028700" fontAlgn="base">
                <a:spcBef>
                  <a:spcPct val="0"/>
                </a:spcBef>
                <a:spcAft>
                  <a:spcPct val="0"/>
                </a:spcAft>
                <a:defRPr>
                  <a:solidFill>
                    <a:schemeClr val="tx1"/>
                  </a:solidFill>
                  <a:latin typeface="Arial" charset="0"/>
                  <a:ea typeface="ＭＳ Ｐゴシック" charset="0"/>
                </a:defRPr>
              </a:lvl6pPr>
              <a:lvl7pPr marL="1485900" fontAlgn="base">
                <a:spcBef>
                  <a:spcPct val="0"/>
                </a:spcBef>
                <a:spcAft>
                  <a:spcPct val="0"/>
                </a:spcAft>
                <a:defRPr>
                  <a:solidFill>
                    <a:schemeClr val="tx1"/>
                  </a:solidFill>
                  <a:latin typeface="Arial" charset="0"/>
                  <a:ea typeface="ＭＳ Ｐゴシック" charset="0"/>
                </a:defRPr>
              </a:lvl7pPr>
              <a:lvl8pPr marL="1943100" fontAlgn="base">
                <a:spcBef>
                  <a:spcPct val="0"/>
                </a:spcBef>
                <a:spcAft>
                  <a:spcPct val="0"/>
                </a:spcAft>
                <a:defRPr>
                  <a:solidFill>
                    <a:schemeClr val="tx1"/>
                  </a:solidFill>
                  <a:latin typeface="Arial" charset="0"/>
                  <a:ea typeface="ＭＳ Ｐゴシック" charset="0"/>
                </a:defRPr>
              </a:lvl8pPr>
              <a:lvl9pPr marL="2400300" fontAlgn="base">
                <a:spcBef>
                  <a:spcPct val="0"/>
                </a:spcBef>
                <a:spcAft>
                  <a:spcPct val="0"/>
                </a:spcAft>
                <a:defRPr>
                  <a:solidFill>
                    <a:schemeClr val="tx1"/>
                  </a:solidFill>
                  <a:latin typeface="Arial" charset="0"/>
                  <a:ea typeface="ＭＳ Ｐゴシック" charset="0"/>
                </a:defRPr>
              </a:lvl9pPr>
            </a:lstStyle>
            <a:p>
              <a:pPr>
                <a:buFontTx/>
                <a:buNone/>
              </a:pPr>
              <a:r>
                <a:rPr lang="en-US" sz="1000" b="1" dirty="0">
                  <a:solidFill>
                    <a:srgbClr val="000000"/>
                  </a:solidFill>
                </a:rPr>
                <a:t>HOM Ferrite</a:t>
              </a:r>
              <a:endParaRPr lang="en-US" sz="1000" b="1" dirty="0"/>
            </a:p>
          </p:txBody>
        </p:sp>
        <p:sp>
          <p:nvSpPr>
            <p:cNvPr id="29" name="Line 21"/>
            <p:cNvSpPr>
              <a:spLocks noChangeShapeType="1"/>
            </p:cNvSpPr>
            <p:nvPr/>
          </p:nvSpPr>
          <p:spPr bwMode="auto">
            <a:xfrm flipV="1">
              <a:off x="3495675" y="5013325"/>
              <a:ext cx="1054100" cy="1169988"/>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00" b="1"/>
            </a:p>
          </p:txBody>
        </p:sp>
        <p:sp>
          <p:nvSpPr>
            <p:cNvPr id="30" name="Text Box 22"/>
            <p:cNvSpPr txBox="1">
              <a:spLocks noChangeArrowheads="1"/>
            </p:cNvSpPr>
            <p:nvPr/>
          </p:nvSpPr>
          <p:spPr bwMode="auto">
            <a:xfrm>
              <a:off x="2689225" y="6156325"/>
              <a:ext cx="977368" cy="18274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8575" tIns="14288" rIns="28575" bIns="14288">
              <a:spAutoFit/>
            </a:bodyPr>
            <a:lstStyle>
              <a:lvl1pPr>
                <a:spcBef>
                  <a:spcPct val="0"/>
                </a:spcBef>
                <a:defRPr>
                  <a:solidFill>
                    <a:schemeClr val="tx1"/>
                  </a:solidFill>
                  <a:latin typeface="Arial" charset="0"/>
                  <a:ea typeface="ＭＳ Ｐゴシック" charset="0"/>
                </a:defRPr>
              </a:lvl1pPr>
              <a:lvl2pPr marL="142875">
                <a:spcBef>
                  <a:spcPct val="0"/>
                </a:spcBef>
                <a:defRPr>
                  <a:solidFill>
                    <a:schemeClr val="tx1"/>
                  </a:solidFill>
                  <a:latin typeface="Arial" charset="0"/>
                  <a:ea typeface="ＭＳ Ｐゴシック" charset="0"/>
                </a:defRPr>
              </a:lvl2pPr>
              <a:lvl3pPr marL="285750">
                <a:spcBef>
                  <a:spcPct val="0"/>
                </a:spcBef>
                <a:defRPr>
                  <a:solidFill>
                    <a:schemeClr val="tx1"/>
                  </a:solidFill>
                  <a:latin typeface="Arial" charset="0"/>
                  <a:ea typeface="ＭＳ Ｐゴシック" charset="0"/>
                </a:defRPr>
              </a:lvl3pPr>
              <a:lvl4pPr marL="428625">
                <a:spcBef>
                  <a:spcPct val="0"/>
                </a:spcBef>
                <a:defRPr>
                  <a:solidFill>
                    <a:schemeClr val="tx1"/>
                  </a:solidFill>
                  <a:latin typeface="Arial" charset="0"/>
                  <a:ea typeface="ＭＳ Ｐゴシック" charset="0"/>
                </a:defRPr>
              </a:lvl4pPr>
              <a:lvl5pPr marL="571500">
                <a:spcBef>
                  <a:spcPct val="0"/>
                </a:spcBef>
                <a:defRPr>
                  <a:solidFill>
                    <a:schemeClr val="tx1"/>
                  </a:solidFill>
                  <a:latin typeface="Arial" charset="0"/>
                  <a:ea typeface="ＭＳ Ｐゴシック" charset="0"/>
                </a:defRPr>
              </a:lvl5pPr>
              <a:lvl6pPr marL="1028700" fontAlgn="base">
                <a:spcBef>
                  <a:spcPct val="0"/>
                </a:spcBef>
                <a:spcAft>
                  <a:spcPct val="0"/>
                </a:spcAft>
                <a:defRPr>
                  <a:solidFill>
                    <a:schemeClr val="tx1"/>
                  </a:solidFill>
                  <a:latin typeface="Arial" charset="0"/>
                  <a:ea typeface="ＭＳ Ｐゴシック" charset="0"/>
                </a:defRPr>
              </a:lvl6pPr>
              <a:lvl7pPr marL="1485900" fontAlgn="base">
                <a:spcBef>
                  <a:spcPct val="0"/>
                </a:spcBef>
                <a:spcAft>
                  <a:spcPct val="0"/>
                </a:spcAft>
                <a:defRPr>
                  <a:solidFill>
                    <a:schemeClr val="tx1"/>
                  </a:solidFill>
                  <a:latin typeface="Arial" charset="0"/>
                  <a:ea typeface="ＭＳ Ｐゴシック" charset="0"/>
                </a:defRPr>
              </a:lvl7pPr>
              <a:lvl8pPr marL="1943100" fontAlgn="base">
                <a:spcBef>
                  <a:spcPct val="0"/>
                </a:spcBef>
                <a:spcAft>
                  <a:spcPct val="0"/>
                </a:spcAft>
                <a:defRPr>
                  <a:solidFill>
                    <a:schemeClr val="tx1"/>
                  </a:solidFill>
                  <a:latin typeface="Arial" charset="0"/>
                  <a:ea typeface="ＭＳ Ｐゴシック" charset="0"/>
                </a:defRPr>
              </a:lvl8pPr>
              <a:lvl9pPr marL="2400300" fontAlgn="base">
                <a:spcBef>
                  <a:spcPct val="0"/>
                </a:spcBef>
                <a:spcAft>
                  <a:spcPct val="0"/>
                </a:spcAft>
                <a:defRPr>
                  <a:solidFill>
                    <a:schemeClr val="tx1"/>
                  </a:solidFill>
                  <a:latin typeface="Arial" charset="0"/>
                  <a:ea typeface="ＭＳ Ｐゴシック" charset="0"/>
                </a:defRPr>
              </a:lvl9pPr>
            </a:lstStyle>
            <a:p>
              <a:pPr>
                <a:buFontTx/>
                <a:buNone/>
              </a:pPr>
              <a:r>
                <a:rPr lang="en-US" sz="1000" b="1">
                  <a:solidFill>
                    <a:srgbClr val="000000"/>
                  </a:solidFill>
                </a:rPr>
                <a:t>Vacuum vessel</a:t>
              </a:r>
              <a:endParaRPr lang="en-US" sz="1000" b="1"/>
            </a:p>
          </p:txBody>
        </p:sp>
        <p:sp>
          <p:nvSpPr>
            <p:cNvPr id="31" name="Line 23"/>
            <p:cNvSpPr>
              <a:spLocks noChangeShapeType="1"/>
            </p:cNvSpPr>
            <p:nvPr/>
          </p:nvSpPr>
          <p:spPr bwMode="auto">
            <a:xfrm flipH="1" flipV="1">
              <a:off x="4705350" y="4208463"/>
              <a:ext cx="2219325" cy="1817687"/>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00" b="1"/>
            </a:p>
          </p:txBody>
        </p:sp>
        <p:sp>
          <p:nvSpPr>
            <p:cNvPr id="32" name="Text Box 24"/>
            <p:cNvSpPr txBox="1">
              <a:spLocks noChangeArrowheads="1"/>
            </p:cNvSpPr>
            <p:nvPr/>
          </p:nvSpPr>
          <p:spPr bwMode="auto">
            <a:xfrm>
              <a:off x="6924675" y="5948363"/>
              <a:ext cx="805860" cy="336632"/>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8575" tIns="14288" rIns="28575" bIns="14288">
              <a:spAutoFit/>
            </a:bodyPr>
            <a:lstStyle>
              <a:lvl1pPr>
                <a:spcBef>
                  <a:spcPct val="0"/>
                </a:spcBef>
                <a:defRPr>
                  <a:solidFill>
                    <a:schemeClr val="tx1"/>
                  </a:solidFill>
                  <a:latin typeface="Arial" charset="0"/>
                  <a:ea typeface="ＭＳ Ｐゴシック" charset="0"/>
                </a:defRPr>
              </a:lvl1pPr>
              <a:lvl2pPr marL="142875">
                <a:spcBef>
                  <a:spcPct val="0"/>
                </a:spcBef>
                <a:defRPr>
                  <a:solidFill>
                    <a:schemeClr val="tx1"/>
                  </a:solidFill>
                  <a:latin typeface="Arial" charset="0"/>
                  <a:ea typeface="ＭＳ Ｐゴシック" charset="0"/>
                </a:defRPr>
              </a:lvl2pPr>
              <a:lvl3pPr marL="285750">
                <a:spcBef>
                  <a:spcPct val="0"/>
                </a:spcBef>
                <a:defRPr>
                  <a:solidFill>
                    <a:schemeClr val="tx1"/>
                  </a:solidFill>
                  <a:latin typeface="Arial" charset="0"/>
                  <a:ea typeface="ＭＳ Ｐゴシック" charset="0"/>
                </a:defRPr>
              </a:lvl3pPr>
              <a:lvl4pPr marL="428625">
                <a:spcBef>
                  <a:spcPct val="0"/>
                </a:spcBef>
                <a:defRPr>
                  <a:solidFill>
                    <a:schemeClr val="tx1"/>
                  </a:solidFill>
                  <a:latin typeface="Arial" charset="0"/>
                  <a:ea typeface="ＭＳ Ｐゴシック" charset="0"/>
                </a:defRPr>
              </a:lvl4pPr>
              <a:lvl5pPr marL="571500">
                <a:spcBef>
                  <a:spcPct val="0"/>
                </a:spcBef>
                <a:defRPr>
                  <a:solidFill>
                    <a:schemeClr val="tx1"/>
                  </a:solidFill>
                  <a:latin typeface="Arial" charset="0"/>
                  <a:ea typeface="ＭＳ Ｐゴシック" charset="0"/>
                </a:defRPr>
              </a:lvl5pPr>
              <a:lvl6pPr marL="1028700" fontAlgn="base">
                <a:spcBef>
                  <a:spcPct val="0"/>
                </a:spcBef>
                <a:spcAft>
                  <a:spcPct val="0"/>
                </a:spcAft>
                <a:defRPr>
                  <a:solidFill>
                    <a:schemeClr val="tx1"/>
                  </a:solidFill>
                  <a:latin typeface="Arial" charset="0"/>
                  <a:ea typeface="ＭＳ Ｐゴシック" charset="0"/>
                </a:defRPr>
              </a:lvl6pPr>
              <a:lvl7pPr marL="1485900" fontAlgn="base">
                <a:spcBef>
                  <a:spcPct val="0"/>
                </a:spcBef>
                <a:spcAft>
                  <a:spcPct val="0"/>
                </a:spcAft>
                <a:defRPr>
                  <a:solidFill>
                    <a:schemeClr val="tx1"/>
                  </a:solidFill>
                  <a:latin typeface="Arial" charset="0"/>
                  <a:ea typeface="ＭＳ Ｐゴシック" charset="0"/>
                </a:defRPr>
              </a:lvl7pPr>
              <a:lvl8pPr marL="1943100" fontAlgn="base">
                <a:spcBef>
                  <a:spcPct val="0"/>
                </a:spcBef>
                <a:spcAft>
                  <a:spcPct val="0"/>
                </a:spcAft>
                <a:defRPr>
                  <a:solidFill>
                    <a:schemeClr val="tx1"/>
                  </a:solidFill>
                  <a:latin typeface="Arial" charset="0"/>
                  <a:ea typeface="ＭＳ Ｐゴシック" charset="0"/>
                </a:defRPr>
              </a:lvl8pPr>
              <a:lvl9pPr marL="2400300" fontAlgn="base">
                <a:spcBef>
                  <a:spcPct val="0"/>
                </a:spcBef>
                <a:spcAft>
                  <a:spcPct val="0"/>
                </a:spcAft>
                <a:defRPr>
                  <a:solidFill>
                    <a:schemeClr val="tx1"/>
                  </a:solidFill>
                  <a:latin typeface="Arial" charset="0"/>
                  <a:ea typeface="ＭＳ Ｐゴシック" charset="0"/>
                </a:defRPr>
              </a:lvl9pPr>
            </a:lstStyle>
            <a:p>
              <a:pPr>
                <a:buFontTx/>
                <a:buNone/>
              </a:pPr>
              <a:r>
                <a:rPr lang="en-US" sz="1000" b="1" dirty="0">
                  <a:solidFill>
                    <a:srgbClr val="000000"/>
                  </a:solidFill>
                </a:rPr>
                <a:t>Power</a:t>
              </a:r>
            </a:p>
            <a:p>
              <a:pPr>
                <a:buFontTx/>
                <a:buNone/>
              </a:pPr>
              <a:r>
                <a:rPr lang="en-US" sz="1000" b="1" dirty="0">
                  <a:solidFill>
                    <a:srgbClr val="000000"/>
                  </a:solidFill>
                </a:rPr>
                <a:t>Couplers (2)</a:t>
              </a:r>
              <a:endParaRPr lang="en-US" sz="1000" b="1" dirty="0"/>
            </a:p>
          </p:txBody>
        </p:sp>
        <p:sp>
          <p:nvSpPr>
            <p:cNvPr id="33" name="Line 25"/>
            <p:cNvSpPr>
              <a:spLocks noChangeShapeType="1"/>
            </p:cNvSpPr>
            <p:nvPr/>
          </p:nvSpPr>
          <p:spPr bwMode="auto">
            <a:xfrm flipV="1">
              <a:off x="1389063" y="4389438"/>
              <a:ext cx="2465387" cy="806450"/>
            </a:xfrm>
            <a:prstGeom prst="line">
              <a:avLst/>
            </a:prstGeom>
            <a:noFill/>
            <a:ln w="127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sz="1000" b="1"/>
            </a:p>
          </p:txBody>
        </p:sp>
        <p:sp>
          <p:nvSpPr>
            <p:cNvPr id="34" name="Text Box 26"/>
            <p:cNvSpPr txBox="1">
              <a:spLocks noChangeArrowheads="1"/>
            </p:cNvSpPr>
            <p:nvPr/>
          </p:nvSpPr>
          <p:spPr bwMode="auto">
            <a:xfrm>
              <a:off x="682625" y="5073568"/>
              <a:ext cx="841614" cy="336632"/>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28575" tIns="14288" rIns="28575" bIns="14288">
              <a:spAutoFit/>
            </a:bodyPr>
            <a:lstStyle>
              <a:lvl1pPr>
                <a:spcBef>
                  <a:spcPct val="0"/>
                </a:spcBef>
                <a:defRPr>
                  <a:solidFill>
                    <a:schemeClr val="tx1"/>
                  </a:solidFill>
                  <a:latin typeface="Arial" charset="0"/>
                  <a:ea typeface="ＭＳ Ｐゴシック" charset="0"/>
                </a:defRPr>
              </a:lvl1pPr>
              <a:lvl2pPr marL="142875">
                <a:spcBef>
                  <a:spcPct val="0"/>
                </a:spcBef>
                <a:defRPr>
                  <a:solidFill>
                    <a:schemeClr val="tx1"/>
                  </a:solidFill>
                  <a:latin typeface="Arial" charset="0"/>
                  <a:ea typeface="ＭＳ Ｐゴシック" charset="0"/>
                </a:defRPr>
              </a:lvl2pPr>
              <a:lvl3pPr marL="285750">
                <a:spcBef>
                  <a:spcPct val="0"/>
                </a:spcBef>
                <a:defRPr>
                  <a:solidFill>
                    <a:schemeClr val="tx1"/>
                  </a:solidFill>
                  <a:latin typeface="Arial" charset="0"/>
                  <a:ea typeface="ＭＳ Ｐゴシック" charset="0"/>
                </a:defRPr>
              </a:lvl3pPr>
              <a:lvl4pPr marL="428625">
                <a:spcBef>
                  <a:spcPct val="0"/>
                </a:spcBef>
                <a:defRPr>
                  <a:solidFill>
                    <a:schemeClr val="tx1"/>
                  </a:solidFill>
                  <a:latin typeface="Arial" charset="0"/>
                  <a:ea typeface="ＭＳ Ｐゴシック" charset="0"/>
                </a:defRPr>
              </a:lvl4pPr>
              <a:lvl5pPr marL="571500">
                <a:spcBef>
                  <a:spcPct val="0"/>
                </a:spcBef>
                <a:defRPr>
                  <a:solidFill>
                    <a:schemeClr val="tx1"/>
                  </a:solidFill>
                  <a:latin typeface="Arial" charset="0"/>
                  <a:ea typeface="ＭＳ Ｐゴシック" charset="0"/>
                </a:defRPr>
              </a:lvl5pPr>
              <a:lvl6pPr marL="1028700" fontAlgn="base">
                <a:spcBef>
                  <a:spcPct val="0"/>
                </a:spcBef>
                <a:spcAft>
                  <a:spcPct val="0"/>
                </a:spcAft>
                <a:defRPr>
                  <a:solidFill>
                    <a:schemeClr val="tx1"/>
                  </a:solidFill>
                  <a:latin typeface="Arial" charset="0"/>
                  <a:ea typeface="ＭＳ Ｐゴシック" charset="0"/>
                </a:defRPr>
              </a:lvl6pPr>
              <a:lvl7pPr marL="1485900" fontAlgn="base">
                <a:spcBef>
                  <a:spcPct val="0"/>
                </a:spcBef>
                <a:spcAft>
                  <a:spcPct val="0"/>
                </a:spcAft>
                <a:defRPr>
                  <a:solidFill>
                    <a:schemeClr val="tx1"/>
                  </a:solidFill>
                  <a:latin typeface="Arial" charset="0"/>
                  <a:ea typeface="ＭＳ Ｐゴシック" charset="0"/>
                </a:defRPr>
              </a:lvl7pPr>
              <a:lvl8pPr marL="1943100" fontAlgn="base">
                <a:spcBef>
                  <a:spcPct val="0"/>
                </a:spcBef>
                <a:spcAft>
                  <a:spcPct val="0"/>
                </a:spcAft>
                <a:defRPr>
                  <a:solidFill>
                    <a:schemeClr val="tx1"/>
                  </a:solidFill>
                  <a:latin typeface="Arial" charset="0"/>
                  <a:ea typeface="ＭＳ Ｐゴシック" charset="0"/>
                </a:defRPr>
              </a:lvl8pPr>
              <a:lvl9pPr marL="2400300" fontAlgn="base">
                <a:spcBef>
                  <a:spcPct val="0"/>
                </a:spcBef>
                <a:spcAft>
                  <a:spcPct val="0"/>
                </a:spcAft>
                <a:defRPr>
                  <a:solidFill>
                    <a:schemeClr val="tx1"/>
                  </a:solidFill>
                  <a:latin typeface="Arial" charset="0"/>
                  <a:ea typeface="ＭＳ Ｐゴシック" charset="0"/>
                </a:defRPr>
              </a:lvl9pPr>
            </a:lstStyle>
            <a:p>
              <a:pPr>
                <a:buFontTx/>
                <a:buNone/>
              </a:pPr>
              <a:r>
                <a:rPr lang="en-US" sz="1000" b="1" dirty="0">
                  <a:solidFill>
                    <a:srgbClr val="000000"/>
                  </a:solidFill>
                </a:rPr>
                <a:t>Insulating</a:t>
              </a:r>
            </a:p>
            <a:p>
              <a:pPr>
                <a:buFontTx/>
                <a:buNone/>
              </a:pPr>
              <a:r>
                <a:rPr lang="en-US" sz="1000" b="1" dirty="0">
                  <a:solidFill>
                    <a:srgbClr val="000000"/>
                  </a:solidFill>
                </a:rPr>
                <a:t>Vacuum Port</a:t>
              </a:r>
              <a:endParaRPr lang="en-US" sz="1000" b="1" dirty="0"/>
            </a:p>
          </p:txBody>
        </p:sp>
      </p:grpSp>
      <p:sp>
        <p:nvSpPr>
          <p:cNvPr id="35" name="Rectangle 2"/>
          <p:cNvSpPr>
            <a:spLocks noGrp="1" noChangeArrowheads="1"/>
          </p:cNvSpPr>
          <p:nvPr>
            <p:ph type="title"/>
          </p:nvPr>
        </p:nvSpPr>
        <p:spPr>
          <a:xfrm>
            <a:off x="381000" y="0"/>
            <a:ext cx="8382000" cy="762000"/>
          </a:xfrm>
        </p:spPr>
        <p:txBody>
          <a:bodyPr/>
          <a:lstStyle/>
          <a:p>
            <a:r>
              <a:rPr lang="en-US" sz="3200" dirty="0" smtClean="0">
                <a:latin typeface="Arial" charset="0"/>
                <a:ea typeface="ＭＳ Ｐゴシック" charset="0"/>
                <a:cs typeface="ＭＳ Ｐゴシック" charset="0"/>
              </a:rPr>
              <a:t>704 MHz SRF gun</a:t>
            </a:r>
            <a:r>
              <a:rPr lang="en-US" sz="3200" dirty="0">
                <a:latin typeface="Arial" charset="0"/>
                <a:ea typeface="ＭＳ Ｐゴシック" charset="0"/>
                <a:cs typeface="ＭＳ Ｐゴシック" charset="0"/>
              </a:rPr>
              <a:t>	</a:t>
            </a:r>
          </a:p>
        </p:txBody>
      </p:sp>
      <p:sp>
        <p:nvSpPr>
          <p:cNvPr id="36" name="Rectangle 3"/>
          <p:cNvSpPr txBox="1">
            <a:spLocks noChangeArrowheads="1"/>
          </p:cNvSpPr>
          <p:nvPr/>
        </p:nvSpPr>
        <p:spPr bwMode="auto">
          <a:xfrm>
            <a:off x="6400800" y="914400"/>
            <a:ext cx="273812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a:lstStyle>
          <a:p>
            <a:pPr marL="171450" indent="-171450"/>
            <a:r>
              <a:rPr lang="en-US" sz="1400" dirty="0">
                <a:ea typeface="ＭＳ Ｐゴシック" charset="0"/>
                <a:cs typeface="ＭＳ Ｐゴシック" charset="0"/>
              </a:rPr>
              <a:t>The 704 MHz elliptical half-cell SRF gun will produce an electron beam from a multi-alkali photocathode illuminated by a synchronized </a:t>
            </a:r>
            <a:r>
              <a:rPr lang="en-US" sz="1400" dirty="0" smtClean="0">
                <a:ea typeface="ＭＳ Ｐゴシック" charset="0"/>
                <a:cs typeface="ＭＳ Ｐゴシック" charset="0"/>
              </a:rPr>
              <a:t>green laser with a </a:t>
            </a:r>
            <a:r>
              <a:rPr lang="en-US" sz="1400" dirty="0">
                <a:ea typeface="ＭＳ Ｐゴシック" charset="0"/>
                <a:cs typeface="ＭＳ Ｐゴシック" charset="0"/>
              </a:rPr>
              <a:t>rep. rate of up to </a:t>
            </a:r>
            <a:r>
              <a:rPr lang="en-US" sz="1400" dirty="0" smtClean="0">
                <a:ea typeface="ＭＳ Ｐゴシック" charset="0"/>
                <a:cs typeface="ＭＳ Ｐゴシック" charset="0"/>
              </a:rPr>
              <a:t>9 </a:t>
            </a:r>
            <a:r>
              <a:rPr lang="en-US" sz="1400" dirty="0" err="1" smtClean="0">
                <a:ea typeface="ＭＳ Ｐゴシック" charset="0"/>
                <a:cs typeface="ＭＳ Ｐゴシック" charset="0"/>
              </a:rPr>
              <a:t>MHz</a:t>
            </a:r>
            <a:r>
              <a:rPr lang="en-US" sz="1400" dirty="0" err="1">
                <a:ea typeface="ＭＳ Ｐゴシック" charset="0"/>
                <a:cs typeface="ＭＳ Ｐゴシック" charset="0"/>
              </a:rPr>
              <a:t>.</a:t>
            </a:r>
            <a:endParaRPr lang="en-US" sz="1400" dirty="0">
              <a:ea typeface="ＭＳ Ｐゴシック" charset="0"/>
              <a:cs typeface="ＭＳ Ｐゴシック" charset="0"/>
            </a:endParaRPr>
          </a:p>
          <a:p>
            <a:pPr marL="171450" indent="-171450"/>
            <a:r>
              <a:rPr lang="en-US" sz="1400" dirty="0">
                <a:ea typeface="ＭＳ Ｐゴシック" charset="0"/>
                <a:cs typeface="ＭＳ Ｐゴシック" charset="0"/>
              </a:rPr>
              <a:t>The goal is to demonstrate average beam current of 300 mA and bunch charge of 3.5 </a:t>
            </a:r>
            <a:r>
              <a:rPr lang="en-US" sz="1400" dirty="0" err="1">
                <a:ea typeface="ＭＳ Ｐゴシック" charset="0"/>
                <a:cs typeface="ＭＳ Ｐゴシック" charset="0"/>
              </a:rPr>
              <a:t>nC</a:t>
            </a:r>
            <a:r>
              <a:rPr lang="en-US" sz="1400" dirty="0">
                <a:ea typeface="ＭＳ Ｐゴシック" charset="0"/>
                <a:cs typeface="ＭＳ Ｐゴシック" charset="0"/>
              </a:rPr>
              <a:t> at 2 MeV.</a:t>
            </a:r>
          </a:p>
          <a:p>
            <a:pPr marL="171450" indent="-171450"/>
            <a:r>
              <a:rPr lang="en-US" sz="1400" dirty="0">
                <a:ea typeface="ＭＳ Ｐゴシック" charset="0"/>
                <a:cs typeface="ＭＳ Ｐゴシック" charset="0"/>
              </a:rPr>
              <a:t>Its two Fundamental Power Couplers (FPCs) are capable to deliver 1 MW of RF power to a 500 mA electron beam at an energy gain of 2 MeV.</a:t>
            </a:r>
          </a:p>
          <a:p>
            <a:pPr marL="171450" indent="-171450"/>
            <a:r>
              <a:rPr lang="en-US" sz="1400" dirty="0">
                <a:ea typeface="ＭＳ Ｐゴシック" charset="0"/>
                <a:cs typeface="ＭＳ Ｐゴシック" charset="0"/>
              </a:rPr>
              <a:t>HOM damping is provided by an external </a:t>
            </a:r>
            <a:r>
              <a:rPr lang="en-US" sz="1400" dirty="0" err="1">
                <a:ea typeface="ＭＳ Ｐゴシック" charset="0"/>
                <a:cs typeface="ＭＳ Ｐゴシック" charset="0"/>
              </a:rPr>
              <a:t>beamline</a:t>
            </a:r>
            <a:r>
              <a:rPr lang="en-US" sz="1400" dirty="0">
                <a:ea typeface="ＭＳ Ｐゴシック" charset="0"/>
                <a:cs typeface="ＭＳ Ｐゴシック" charset="0"/>
              </a:rPr>
              <a:t> ferrite load with ceramic break.</a:t>
            </a:r>
          </a:p>
          <a:p>
            <a:pPr marL="171450" indent="-171450"/>
            <a:r>
              <a:rPr lang="en-US" sz="1400" dirty="0">
                <a:ea typeface="ＭＳ Ｐゴシック" charset="0"/>
                <a:cs typeface="ＭＳ Ｐゴシック" charset="0"/>
              </a:rPr>
              <a:t>A HTS solenoid is housed inside the cryomodule</a:t>
            </a:r>
            <a:r>
              <a:rPr lang="en-US" sz="1400"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9274095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152400"/>
            <a:ext cx="8382000" cy="762000"/>
          </a:xfrm>
        </p:spPr>
        <p:txBody>
          <a:bodyPr/>
          <a:lstStyle/>
          <a:p>
            <a:r>
              <a:rPr lang="en-US" sz="3200" dirty="0" smtClean="0">
                <a:latin typeface="Arial" charset="0"/>
                <a:ea typeface="ＭＳ Ｐゴシック" charset="0"/>
                <a:cs typeface="ＭＳ Ｐゴシック" charset="0"/>
              </a:rPr>
              <a:t>SRF gun cavity</a:t>
            </a:r>
            <a:r>
              <a:rPr lang="en-US" sz="3200" dirty="0">
                <a:latin typeface="Arial" charset="0"/>
                <a:ea typeface="ＭＳ Ｐゴシック" charset="0"/>
                <a:cs typeface="ＭＳ Ｐゴシック" charset="0"/>
              </a:rPr>
              <a:t>	</a:t>
            </a: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5</a:t>
            </a:fld>
            <a:endParaRPr lang="en-US" dirty="0"/>
          </a:p>
        </p:txBody>
      </p:sp>
      <p:sp>
        <p:nvSpPr>
          <p:cNvPr id="11" name="Rectangle 3"/>
          <p:cNvSpPr txBox="1">
            <a:spLocks noChangeArrowheads="1"/>
          </p:cNvSpPr>
          <p:nvPr/>
        </p:nvSpPr>
        <p:spPr bwMode="auto">
          <a:xfrm>
            <a:off x="228600" y="3733800"/>
            <a:ext cx="6477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0000"/>
              <a:buFont typeface="Monotype Sorts" charset="0"/>
              <a:defRPr kumimoji="1" sz="2000">
                <a:solidFill>
                  <a:srgbClr val="0000CC"/>
                </a:solidFill>
                <a:latin typeface="+mn-lt"/>
                <a:ea typeface="ＭＳ Ｐゴシック"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0"/>
              <a:buChar char="l"/>
              <a:defRPr kumimoji="1" sz="2000">
                <a:solidFill>
                  <a:srgbClr val="0000CC"/>
                </a:solidFill>
                <a:latin typeface="+mn-lt"/>
                <a:ea typeface="ＭＳ Ｐゴシック" charset="-128"/>
              </a:defRPr>
            </a:lvl2pPr>
            <a:lvl3pPr marL="914400" indent="-223838" algn="l" rtl="0" eaLnBrk="0" fontAlgn="base" hangingPunct="0">
              <a:spcBef>
                <a:spcPct val="20000"/>
              </a:spcBef>
              <a:spcAft>
                <a:spcPct val="0"/>
              </a:spcAft>
              <a:buClr>
                <a:schemeClr val="tx1"/>
              </a:buClr>
              <a:buSzPct val="50000"/>
              <a:buFont typeface="Monotype Sorts" charset="0"/>
              <a:buChar char="n"/>
              <a:defRPr kumimoji="1" sz="2000">
                <a:solidFill>
                  <a:schemeClr val="tx1"/>
                </a:solidFill>
                <a:latin typeface="+mn-lt"/>
                <a:ea typeface="ＭＳ Ｐゴシック" charset="-128"/>
              </a:defRPr>
            </a:lvl3pPr>
            <a:lvl4pPr marL="1363663" indent="-223838" algn="l" rtl="0" eaLnBrk="0" fontAlgn="base" hangingPunct="0">
              <a:spcBef>
                <a:spcPct val="20000"/>
              </a:spcBef>
              <a:spcAft>
                <a:spcPct val="0"/>
              </a:spcAft>
              <a:buClr>
                <a:schemeClr val="tx1"/>
              </a:buClr>
              <a:buSzPct val="50000"/>
              <a:buFont typeface="Monotype Sorts" charset="0"/>
              <a:buChar char="m"/>
              <a:defRPr kumimoji="1" sz="2000">
                <a:solidFill>
                  <a:schemeClr val="tx1"/>
                </a:solidFill>
                <a:latin typeface="+mn-lt"/>
                <a:ea typeface="ＭＳ Ｐゴシック" charset="-128"/>
              </a:defRPr>
            </a:lvl4pPr>
            <a:lvl5pPr marL="1828800" indent="-228600" algn="l" rtl="0" eaLnBrk="0" fontAlgn="base" hangingPunct="0">
              <a:spcBef>
                <a:spcPct val="20000"/>
              </a:spcBef>
              <a:spcAft>
                <a:spcPct val="0"/>
              </a:spcAft>
              <a:buClr>
                <a:schemeClr val="tx1"/>
              </a:buClr>
              <a:buSzPct val="50000"/>
              <a:buFont typeface="Monotype Sorts" charset="0"/>
              <a:buChar char="u"/>
              <a:defRPr kumimoji="1" sz="2000">
                <a:solidFill>
                  <a:schemeClr val="tx1"/>
                </a:solidFill>
                <a:latin typeface="+mn-lt"/>
                <a:ea typeface="ＭＳ Ｐゴシック"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71450" indent="-171450">
              <a:buFont typeface="Wingdings" charset="2"/>
              <a:buChar char="§"/>
            </a:pPr>
            <a:r>
              <a:rPr lang="en-US" sz="1600" b="0" dirty="0" smtClean="0">
                <a:solidFill>
                  <a:schemeClr val="tx1"/>
                </a:solidFill>
                <a:ea typeface="ＭＳ Ｐゴシック" charset="0"/>
                <a:cs typeface="Times New Roman"/>
              </a:rPr>
              <a:t>The gun cavity was designed at BNL and fabricated at AES.</a:t>
            </a:r>
          </a:p>
          <a:p>
            <a:pPr marL="171450" indent="-171450">
              <a:buFont typeface="Wingdings" charset="2"/>
              <a:buChar char="§"/>
            </a:pPr>
            <a:r>
              <a:rPr lang="en-US" sz="1600" b="0" i="1" dirty="0" smtClean="0">
                <a:solidFill>
                  <a:schemeClr val="tx1"/>
                </a:solidFill>
                <a:ea typeface="ＭＳ Ｐゴシック" charset="0"/>
                <a:cs typeface="Times New Roman"/>
              </a:rPr>
              <a:t>R</a:t>
            </a:r>
            <a:r>
              <a:rPr lang="en-US" sz="1600" b="0" i="1" dirty="0">
                <a:solidFill>
                  <a:schemeClr val="tx1"/>
                </a:solidFill>
                <a:ea typeface="ＭＳ Ｐゴシック" charset="0"/>
                <a:cs typeface="Times New Roman"/>
              </a:rPr>
              <a:t>/Q</a:t>
            </a:r>
            <a:r>
              <a:rPr lang="en-US" sz="1600" b="0" dirty="0">
                <a:solidFill>
                  <a:schemeClr val="tx1"/>
                </a:solidFill>
                <a:ea typeface="ＭＳ Ｐゴシック" charset="0"/>
                <a:cs typeface="Times New Roman"/>
              </a:rPr>
              <a:t> = 96.2 </a:t>
            </a:r>
            <a:r>
              <a:rPr lang="en-US" sz="1600" b="0" dirty="0" smtClean="0">
                <a:solidFill>
                  <a:schemeClr val="tx1"/>
                </a:solidFill>
                <a:ea typeface="ＭＳ Ｐゴシック" charset="0"/>
                <a:cs typeface="Times New Roman"/>
              </a:rPr>
              <a:t>Ohm.</a:t>
            </a:r>
          </a:p>
          <a:p>
            <a:pPr marL="171450" indent="-171450">
              <a:buFont typeface="Wingdings" charset="2"/>
              <a:buChar char="§"/>
            </a:pPr>
            <a:r>
              <a:rPr lang="en-US" sz="1600" b="0" i="1" dirty="0" err="1" smtClean="0">
                <a:solidFill>
                  <a:schemeClr val="tx1"/>
                </a:solidFill>
                <a:ea typeface="ＭＳ Ｐゴシック" charset="0"/>
                <a:cs typeface="Times New Roman"/>
              </a:rPr>
              <a:t>Q</a:t>
            </a:r>
            <a:r>
              <a:rPr lang="en-US" sz="1600" b="0" i="1" baseline="-25000" dirty="0" err="1" smtClean="0">
                <a:solidFill>
                  <a:schemeClr val="tx1"/>
                </a:solidFill>
                <a:ea typeface="ＭＳ Ｐゴシック" charset="0"/>
                <a:cs typeface="Times New Roman"/>
              </a:rPr>
              <a:t>ext</a:t>
            </a:r>
            <a:r>
              <a:rPr lang="en-US" sz="1600" b="0" i="1" dirty="0" smtClean="0">
                <a:solidFill>
                  <a:schemeClr val="tx1"/>
                </a:solidFill>
                <a:ea typeface="ＭＳ Ｐゴシック" charset="0"/>
                <a:cs typeface="Times New Roman"/>
              </a:rPr>
              <a:t> </a:t>
            </a:r>
            <a:r>
              <a:rPr lang="en-US" sz="1600" b="0" dirty="0" smtClean="0">
                <a:solidFill>
                  <a:schemeClr val="tx1"/>
                </a:solidFill>
                <a:ea typeface="ＭＳ Ｐゴシック" charset="0"/>
                <a:cs typeface="Times New Roman"/>
              </a:rPr>
              <a:t>= 7×10</a:t>
            </a:r>
            <a:r>
              <a:rPr lang="en-US" sz="1600" b="0" baseline="30000" dirty="0" smtClean="0">
                <a:solidFill>
                  <a:schemeClr val="tx1"/>
                </a:solidFill>
                <a:ea typeface="ＭＳ Ｐゴシック" charset="0"/>
                <a:cs typeface="Times New Roman"/>
              </a:rPr>
              <a:t>4</a:t>
            </a:r>
            <a:r>
              <a:rPr lang="en-US" sz="1600" b="0" dirty="0" smtClean="0">
                <a:solidFill>
                  <a:schemeClr val="tx1"/>
                </a:solidFill>
                <a:ea typeface="ＭＳ Ｐゴシック" charset="0"/>
                <a:cs typeface="Times New Roman"/>
              </a:rPr>
              <a:t> (originally 4</a:t>
            </a:r>
            <a:r>
              <a:rPr lang="en-US" sz="1600" b="0" dirty="0">
                <a:solidFill>
                  <a:schemeClr val="tx1"/>
                </a:solidFill>
                <a:ea typeface="ＭＳ Ｐゴシック" charset="0"/>
                <a:cs typeface="Times New Roman"/>
              </a:rPr>
              <a:t>×</a:t>
            </a:r>
            <a:r>
              <a:rPr lang="en-US" sz="1600" b="0" dirty="0" smtClean="0">
                <a:solidFill>
                  <a:schemeClr val="tx1"/>
                </a:solidFill>
                <a:ea typeface="ＭＳ Ｐゴシック" charset="0"/>
                <a:cs typeface="Times New Roman"/>
              </a:rPr>
              <a:t>10</a:t>
            </a:r>
            <a:r>
              <a:rPr lang="en-US" sz="1600" b="0" baseline="30000" dirty="0" smtClean="0">
                <a:solidFill>
                  <a:schemeClr val="tx1"/>
                </a:solidFill>
                <a:ea typeface="ＭＳ Ｐゴシック" charset="0"/>
                <a:cs typeface="Times New Roman"/>
              </a:rPr>
              <a:t>4</a:t>
            </a:r>
            <a:r>
              <a:rPr lang="en-US" sz="1600" b="0" dirty="0" smtClean="0">
                <a:solidFill>
                  <a:schemeClr val="tx1"/>
                </a:solidFill>
                <a:ea typeface="ＭＳ Ｐゴシック" charset="0"/>
                <a:cs typeface="Times New Roman"/>
              </a:rPr>
              <a:t>).</a:t>
            </a:r>
          </a:p>
          <a:p>
            <a:pPr marL="171450" indent="-171450">
              <a:buFont typeface="Wingdings" charset="2"/>
              <a:buChar char="§"/>
            </a:pPr>
            <a:r>
              <a:rPr lang="en-US" sz="1600" b="0" dirty="0">
                <a:solidFill>
                  <a:schemeClr val="tx1"/>
                </a:solidFill>
                <a:ea typeface="ＭＳ Ｐゴシック" charset="0"/>
                <a:cs typeface="Times New Roman"/>
              </a:rPr>
              <a:t>T</a:t>
            </a:r>
            <a:r>
              <a:rPr lang="en-US" sz="1600" b="0" dirty="0" smtClean="0">
                <a:solidFill>
                  <a:schemeClr val="tx1"/>
                </a:solidFill>
                <a:ea typeface="ＭＳ Ｐゴシック" charset="0"/>
                <a:cs typeface="Times New Roman"/>
              </a:rPr>
              <a:t>he cavity </a:t>
            </a:r>
            <a:r>
              <a:rPr lang="en-US" sz="1600" b="0" dirty="0">
                <a:solidFill>
                  <a:schemeClr val="tx1"/>
                </a:solidFill>
                <a:ea typeface="ＭＳ Ｐゴシック" charset="0"/>
                <a:cs typeface="Times New Roman"/>
              </a:rPr>
              <a:t>active length is 8.5 </a:t>
            </a:r>
            <a:r>
              <a:rPr lang="en-US" sz="1600" b="0" dirty="0" smtClean="0">
                <a:solidFill>
                  <a:schemeClr val="tx1"/>
                </a:solidFill>
                <a:ea typeface="ＭＳ Ｐゴシック" charset="0"/>
                <a:cs typeface="Times New Roman"/>
              </a:rPr>
              <a:t>cm (0.4 cell).</a:t>
            </a:r>
          </a:p>
          <a:p>
            <a:pPr marL="171450" indent="-171450">
              <a:buFont typeface="Wingdings" charset="2"/>
              <a:buChar char="§"/>
            </a:pPr>
            <a:r>
              <a:rPr lang="en-US" sz="1600" b="0" dirty="0" smtClean="0">
                <a:solidFill>
                  <a:schemeClr val="tx1"/>
                </a:solidFill>
                <a:ea typeface="ＭＳ Ｐゴシック" charset="0"/>
                <a:cs typeface="Times New Roman"/>
              </a:rPr>
              <a:t>It reached 35 </a:t>
            </a:r>
            <a:r>
              <a:rPr lang="en-US" sz="1600" b="0" dirty="0" err="1" smtClean="0">
                <a:solidFill>
                  <a:schemeClr val="tx1"/>
                </a:solidFill>
                <a:ea typeface="ＭＳ Ｐゴシック" charset="0"/>
                <a:cs typeface="Times New Roman"/>
              </a:rPr>
              <a:t>MVm</a:t>
            </a:r>
            <a:r>
              <a:rPr lang="en-US" sz="1600" b="0" dirty="0" smtClean="0">
                <a:solidFill>
                  <a:schemeClr val="tx1"/>
                </a:solidFill>
                <a:ea typeface="ＭＳ Ｐゴシック" charset="0"/>
                <a:cs typeface="Times New Roman"/>
              </a:rPr>
              <a:t> </a:t>
            </a:r>
            <a:r>
              <a:rPr lang="en-US" sz="1600" dirty="0" smtClean="0">
                <a:solidFill>
                  <a:schemeClr val="tx1"/>
                </a:solidFill>
                <a:ea typeface="ＭＳ Ｐゴシック" charset="0"/>
                <a:cs typeface="Times New Roman"/>
              </a:rPr>
              <a:t>during vertical test w/o a cathode.</a:t>
            </a:r>
          </a:p>
          <a:p>
            <a:pPr marL="171450" indent="-171450">
              <a:buFont typeface="Wingdings" charset="2"/>
              <a:buChar char="§"/>
            </a:pPr>
            <a:r>
              <a:rPr lang="en-US" sz="1600" dirty="0">
                <a:solidFill>
                  <a:schemeClr val="tx1"/>
                </a:solidFill>
                <a:ea typeface="ＭＳ Ｐゴシック" charset="0"/>
                <a:cs typeface="Times New Roman"/>
              </a:rPr>
              <a:t>At 23.5 MV/m (corresponding to 2 MV) the cavity dynamic loss was less than 7 W</a:t>
            </a:r>
            <a:r>
              <a:rPr lang="en-US" sz="1600" dirty="0" smtClean="0">
                <a:solidFill>
                  <a:schemeClr val="tx1"/>
                </a:solidFill>
                <a:ea typeface="ＭＳ Ｐゴシック" charset="0"/>
                <a:cs typeface="Times New Roman"/>
              </a:rPr>
              <a:t>.</a:t>
            </a:r>
            <a:endParaRPr lang="en-US" sz="1600" b="0" dirty="0" smtClean="0">
              <a:solidFill>
                <a:schemeClr val="tx1"/>
              </a:solidFill>
              <a:ea typeface="ＭＳ Ｐゴシック" charset="0"/>
              <a:cs typeface="Times New Roman"/>
            </a:endParaRPr>
          </a:p>
          <a:p>
            <a:pPr marL="171450" indent="-171450">
              <a:buFont typeface="Wingdings" charset="2"/>
              <a:buChar char="§"/>
            </a:pPr>
            <a:r>
              <a:rPr lang="en-US" sz="1600" b="0" dirty="0">
                <a:solidFill>
                  <a:schemeClr val="tx1"/>
                </a:solidFill>
                <a:ea typeface="ＭＳ Ｐゴシック" charset="0"/>
                <a:cs typeface="Times New Roman"/>
              </a:rPr>
              <a:t>T</a:t>
            </a:r>
            <a:r>
              <a:rPr lang="en-US" sz="1600" b="0" dirty="0" smtClean="0">
                <a:solidFill>
                  <a:schemeClr val="tx1"/>
                </a:solidFill>
                <a:ea typeface="ＭＳ Ｐゴシック" charset="0"/>
                <a:cs typeface="Times New Roman"/>
              </a:rPr>
              <a:t>he tuning </a:t>
            </a:r>
            <a:r>
              <a:rPr lang="en-US" sz="1600" b="0" dirty="0">
                <a:solidFill>
                  <a:schemeClr val="tx1"/>
                </a:solidFill>
                <a:ea typeface="ＭＳ Ｐゴシック" charset="0"/>
                <a:cs typeface="Times New Roman"/>
              </a:rPr>
              <a:t>range is 1.2 MHz (1 mm of cavity deformation).</a:t>
            </a:r>
          </a:p>
          <a:p>
            <a:pPr marL="171450" indent="-171450">
              <a:buFont typeface="Wingdings" charset="2"/>
              <a:buChar char="§"/>
            </a:pPr>
            <a:r>
              <a:rPr lang="en-US" sz="1600" b="0" dirty="0">
                <a:solidFill>
                  <a:schemeClr val="tx1"/>
                </a:solidFill>
                <a:ea typeface="ＭＳ Ｐゴシック" charset="0"/>
                <a:cs typeface="ＭＳ Ｐゴシック" charset="0"/>
              </a:rPr>
              <a:t>A folded coaxial choke joint is grooved to prevent </a:t>
            </a:r>
            <a:r>
              <a:rPr lang="en-US" sz="1600" b="0" dirty="0" err="1" smtClean="0">
                <a:solidFill>
                  <a:schemeClr val="tx1"/>
                </a:solidFill>
                <a:ea typeface="ＭＳ Ｐゴシック" charset="0"/>
                <a:cs typeface="ＭＳ Ｐゴシック" charset="0"/>
              </a:rPr>
              <a:t>multipacting</a:t>
            </a:r>
            <a:r>
              <a:rPr lang="en-US" sz="1600" b="0" dirty="0" smtClean="0">
                <a:solidFill>
                  <a:schemeClr val="tx1"/>
                </a:solidFill>
                <a:ea typeface="ＭＳ Ｐゴシック" charset="0"/>
                <a:cs typeface="ＭＳ Ｐゴシック" charset="0"/>
              </a:rPr>
              <a:t>.</a:t>
            </a:r>
            <a:endParaRPr lang="en-US" sz="1600" b="0" dirty="0" smtClean="0">
              <a:solidFill>
                <a:schemeClr val="tx1"/>
              </a:solidFill>
              <a:latin typeface="Times New Roman"/>
              <a:ea typeface="ＭＳ Ｐゴシック" charset="0"/>
              <a:cs typeface="Times New Roman"/>
            </a:endParaRPr>
          </a:p>
        </p:txBody>
      </p:sp>
      <p:pic>
        <p:nvPicPr>
          <p:cNvPr id="12" name="Picture 11"/>
          <p:cNvPicPr>
            <a:picLocks noChangeAspect="1"/>
          </p:cNvPicPr>
          <p:nvPr/>
        </p:nvPicPr>
        <p:blipFill>
          <a:blip r:embed="rId2"/>
          <a:stretch>
            <a:fillRect/>
          </a:stretch>
        </p:blipFill>
        <p:spPr>
          <a:xfrm>
            <a:off x="160866" y="838200"/>
            <a:ext cx="4411134" cy="2835729"/>
          </a:xfrm>
          <a:prstGeom prst="rect">
            <a:avLst/>
          </a:prstGeom>
        </p:spPr>
      </p:pic>
      <p:pic>
        <p:nvPicPr>
          <p:cNvPr id="13" name="Picture 12"/>
          <p:cNvPicPr>
            <a:picLocks noChangeAspect="1"/>
          </p:cNvPicPr>
          <p:nvPr/>
        </p:nvPicPr>
        <p:blipFill>
          <a:blip r:embed="rId3"/>
          <a:stretch>
            <a:fillRect/>
          </a:stretch>
        </p:blipFill>
        <p:spPr>
          <a:xfrm flipH="1">
            <a:off x="6781800" y="3657600"/>
            <a:ext cx="2133600" cy="2236177"/>
          </a:xfrm>
          <a:prstGeom prst="rect">
            <a:avLst/>
          </a:prstGeom>
        </p:spPr>
      </p:pic>
      <p:pic>
        <p:nvPicPr>
          <p:cNvPr id="14" name="Picture 13"/>
          <p:cNvPicPr>
            <a:picLocks noChangeAspect="1"/>
          </p:cNvPicPr>
          <p:nvPr/>
        </p:nvPicPr>
        <p:blipFill>
          <a:blip r:embed="rId4"/>
          <a:stretch>
            <a:fillRect/>
          </a:stretch>
        </p:blipFill>
        <p:spPr>
          <a:xfrm>
            <a:off x="4953001" y="990600"/>
            <a:ext cx="4028862" cy="2438401"/>
          </a:xfrm>
          <a:prstGeom prst="rect">
            <a:avLst/>
          </a:prstGeom>
        </p:spPr>
      </p:pic>
    </p:spTree>
    <p:extLst>
      <p:ext uri="{BB962C8B-B14F-4D97-AF65-F5344CB8AC3E}">
        <p14:creationId xmlns:p14="http://schemas.microsoft.com/office/powerpoint/2010/main" val="13701429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41375" y="708025"/>
            <a:ext cx="4645025" cy="2568575"/>
          </a:xfrm>
          <a:prstGeom prst="rect">
            <a:avLst/>
          </a:prstGeom>
          <a:noFill/>
          <a:ln>
            <a:noFill/>
          </a:ln>
        </p:spPr>
      </p:pic>
      <p:sp>
        <p:nvSpPr>
          <p:cNvPr id="22530" name="Rectangle 2"/>
          <p:cNvSpPr>
            <a:spLocks noGrp="1" noChangeArrowheads="1"/>
          </p:cNvSpPr>
          <p:nvPr>
            <p:ph type="title"/>
          </p:nvPr>
        </p:nvSpPr>
        <p:spPr>
          <a:xfrm>
            <a:off x="381000" y="152400"/>
            <a:ext cx="8458200" cy="762000"/>
          </a:xfrm>
        </p:spPr>
        <p:txBody>
          <a:bodyPr/>
          <a:lstStyle/>
          <a:p>
            <a:r>
              <a:rPr lang="en-US" sz="3200" dirty="0" smtClean="0">
                <a:latin typeface="Arial" charset="0"/>
                <a:ea typeface="ＭＳ Ｐゴシック" charset="0"/>
                <a:cs typeface="ＭＳ Ｐゴシック" charset="0"/>
              </a:rPr>
              <a:t>Fundamental power couplers</a:t>
            </a:r>
            <a:r>
              <a:rPr lang="en-US" sz="3200" dirty="0">
                <a:latin typeface="Arial" charset="0"/>
                <a:ea typeface="ＭＳ Ｐゴシック" charset="0"/>
                <a:cs typeface="ＭＳ Ｐゴシック" charset="0"/>
              </a:rPr>
              <a:t>	</a:t>
            </a: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6</a:t>
            </a:fld>
            <a:endParaRPr lang="en-US" dirty="0"/>
          </a:p>
        </p:txBody>
      </p:sp>
      <p:sp>
        <p:nvSpPr>
          <p:cNvPr id="15" name="Rectangle 3"/>
          <p:cNvSpPr txBox="1">
            <a:spLocks noChangeArrowheads="1"/>
          </p:cNvSpPr>
          <p:nvPr/>
        </p:nvSpPr>
        <p:spPr bwMode="auto">
          <a:xfrm>
            <a:off x="152400" y="3276600"/>
            <a:ext cx="8839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0000"/>
              <a:buFont typeface="Monotype Sorts" charset="0"/>
              <a:defRPr kumimoji="1" sz="2000">
                <a:solidFill>
                  <a:srgbClr val="0000CC"/>
                </a:solidFill>
                <a:latin typeface="+mn-lt"/>
                <a:ea typeface="ＭＳ Ｐゴシック"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0"/>
              <a:buChar char="l"/>
              <a:defRPr kumimoji="1" sz="2000">
                <a:solidFill>
                  <a:srgbClr val="0000CC"/>
                </a:solidFill>
                <a:latin typeface="+mn-lt"/>
                <a:ea typeface="ＭＳ Ｐゴシック" charset="-128"/>
              </a:defRPr>
            </a:lvl2pPr>
            <a:lvl3pPr marL="914400" indent="-223838" algn="l" rtl="0" eaLnBrk="0" fontAlgn="base" hangingPunct="0">
              <a:spcBef>
                <a:spcPct val="20000"/>
              </a:spcBef>
              <a:spcAft>
                <a:spcPct val="0"/>
              </a:spcAft>
              <a:buClr>
                <a:schemeClr val="tx1"/>
              </a:buClr>
              <a:buSzPct val="50000"/>
              <a:buFont typeface="Monotype Sorts" charset="0"/>
              <a:buChar char="n"/>
              <a:defRPr kumimoji="1" sz="2000">
                <a:solidFill>
                  <a:schemeClr val="tx1"/>
                </a:solidFill>
                <a:latin typeface="+mn-lt"/>
                <a:ea typeface="ＭＳ Ｐゴシック" charset="-128"/>
              </a:defRPr>
            </a:lvl3pPr>
            <a:lvl4pPr marL="1363663" indent="-223838" algn="l" rtl="0" eaLnBrk="0" fontAlgn="base" hangingPunct="0">
              <a:spcBef>
                <a:spcPct val="20000"/>
              </a:spcBef>
              <a:spcAft>
                <a:spcPct val="0"/>
              </a:spcAft>
              <a:buClr>
                <a:schemeClr val="tx1"/>
              </a:buClr>
              <a:buSzPct val="50000"/>
              <a:buFont typeface="Monotype Sorts" charset="0"/>
              <a:buChar char="m"/>
              <a:defRPr kumimoji="1" sz="2000">
                <a:solidFill>
                  <a:schemeClr val="tx1"/>
                </a:solidFill>
                <a:latin typeface="+mn-lt"/>
                <a:ea typeface="ＭＳ Ｐゴシック" charset="-128"/>
              </a:defRPr>
            </a:lvl4pPr>
            <a:lvl5pPr marL="1828800" indent="-228600" algn="l" rtl="0" eaLnBrk="0" fontAlgn="base" hangingPunct="0">
              <a:spcBef>
                <a:spcPct val="20000"/>
              </a:spcBef>
              <a:spcAft>
                <a:spcPct val="0"/>
              </a:spcAft>
              <a:buClr>
                <a:schemeClr val="tx1"/>
              </a:buClr>
              <a:buSzPct val="50000"/>
              <a:buFont typeface="Monotype Sorts" charset="0"/>
              <a:buChar char="u"/>
              <a:defRPr kumimoji="1" sz="2000">
                <a:solidFill>
                  <a:schemeClr val="tx1"/>
                </a:solidFill>
                <a:latin typeface="+mn-lt"/>
                <a:ea typeface="ＭＳ Ｐゴシック"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71450" indent="-171450">
              <a:buFont typeface="Wingdings" charset="2"/>
              <a:buChar char="§"/>
            </a:pPr>
            <a:r>
              <a:rPr lang="en-US" sz="1600" b="0" dirty="0">
                <a:solidFill>
                  <a:srgbClr val="322F31"/>
                </a:solidFill>
                <a:ea typeface="ＭＳ Ｐゴシック" charset="0"/>
                <a:cs typeface="Times New Roman"/>
              </a:rPr>
              <a:t>500-kW coaxial fundamental power </a:t>
            </a:r>
            <a:r>
              <a:rPr lang="en-US" sz="1600" b="0" dirty="0" smtClean="0">
                <a:solidFill>
                  <a:srgbClr val="322F31"/>
                </a:solidFill>
                <a:ea typeface="ＭＳ Ｐゴシック" charset="0"/>
                <a:cs typeface="Times New Roman"/>
              </a:rPr>
              <a:t>couplers </a:t>
            </a:r>
            <a:r>
              <a:rPr lang="en-US" sz="1600" b="0" dirty="0">
                <a:solidFill>
                  <a:srgbClr val="322F31"/>
                </a:solidFill>
                <a:ea typeface="ＭＳ Ｐゴシック" charset="0"/>
                <a:cs typeface="Times New Roman"/>
              </a:rPr>
              <a:t>belongs to the family of TRISTAN/KEKB/SNS couplers. </a:t>
            </a:r>
          </a:p>
          <a:p>
            <a:pPr marL="171450" indent="-171450">
              <a:buFont typeface="Wingdings" charset="2"/>
              <a:buChar char="§"/>
            </a:pPr>
            <a:r>
              <a:rPr lang="en-US" sz="1600" b="0" dirty="0">
                <a:solidFill>
                  <a:srgbClr val="322F31"/>
                </a:solidFill>
                <a:ea typeface="ＭＳ Ｐゴシック" charset="0"/>
                <a:cs typeface="Times New Roman"/>
              </a:rPr>
              <a:t>Two couplers will provide up to 1 MW of RF power to the </a:t>
            </a:r>
            <a:r>
              <a:rPr lang="en-US" sz="1600" b="0" dirty="0" smtClean="0">
                <a:solidFill>
                  <a:srgbClr val="322F31"/>
                </a:solidFill>
                <a:ea typeface="ＭＳ Ｐゴシック" charset="0"/>
                <a:cs typeface="Times New Roman"/>
              </a:rPr>
              <a:t>SRF </a:t>
            </a:r>
            <a:r>
              <a:rPr lang="en-US" sz="1600" b="0" dirty="0">
                <a:solidFill>
                  <a:srgbClr val="322F31"/>
                </a:solidFill>
                <a:ea typeface="ＭＳ Ｐゴシック" charset="0"/>
                <a:cs typeface="Times New Roman"/>
              </a:rPr>
              <a:t>gun.</a:t>
            </a:r>
          </a:p>
          <a:p>
            <a:pPr marL="171450" indent="-171450">
              <a:buFont typeface="Wingdings" charset="2"/>
              <a:buChar char="§"/>
            </a:pPr>
            <a:r>
              <a:rPr lang="en-US" sz="1600" b="0" dirty="0" smtClean="0">
                <a:solidFill>
                  <a:srgbClr val="322F31"/>
                </a:solidFill>
                <a:ea typeface="ＭＳ Ｐゴシック" charset="0"/>
                <a:cs typeface="Times New Roman"/>
              </a:rPr>
              <a:t>FPC features:</a:t>
            </a:r>
          </a:p>
          <a:p>
            <a:pPr marL="512763" lvl="2" indent="-165100">
              <a:buFont typeface="Wingdings" charset="2"/>
              <a:buChar char="²"/>
            </a:pPr>
            <a:r>
              <a:rPr lang="en-US" sz="1400" b="0" dirty="0">
                <a:solidFill>
                  <a:srgbClr val="322F31"/>
                </a:solidFill>
                <a:ea typeface="ＭＳ Ｐゴシック" charset="0"/>
                <a:cs typeface="Times New Roman"/>
              </a:rPr>
              <a:t>P</a:t>
            </a:r>
            <a:r>
              <a:rPr lang="en-US" sz="1400" b="0" dirty="0" smtClean="0">
                <a:solidFill>
                  <a:srgbClr val="322F31"/>
                </a:solidFill>
                <a:ea typeface="ＭＳ Ｐゴシック" charset="0"/>
                <a:cs typeface="Times New Roman"/>
              </a:rPr>
              <a:t>lanar </a:t>
            </a:r>
            <a:r>
              <a:rPr lang="en-US" sz="1400" b="0" dirty="0" err="1">
                <a:solidFill>
                  <a:srgbClr val="322F31"/>
                </a:solidFill>
                <a:ea typeface="ＭＳ Ｐゴシック" charset="0"/>
                <a:cs typeface="Times New Roman"/>
              </a:rPr>
              <a:t>berillia</a:t>
            </a:r>
            <a:r>
              <a:rPr lang="en-US" sz="1400" b="0" dirty="0">
                <a:solidFill>
                  <a:srgbClr val="322F31"/>
                </a:solidFill>
                <a:ea typeface="ＭＳ Ｐゴシック" charset="0"/>
                <a:cs typeface="Times New Roman"/>
              </a:rPr>
              <a:t> window.</a:t>
            </a:r>
          </a:p>
          <a:p>
            <a:pPr marL="512763" lvl="2" indent="-165100">
              <a:buFont typeface="Wingdings" charset="2"/>
              <a:buChar char="²"/>
            </a:pPr>
            <a:r>
              <a:rPr lang="en-US" sz="1400" b="0" dirty="0">
                <a:solidFill>
                  <a:srgbClr val="322F31"/>
                </a:solidFill>
                <a:ea typeface="ＭＳ Ｐゴシック" charset="0"/>
                <a:cs typeface="Times New Roman"/>
              </a:rPr>
              <a:t>Inside the cryostat the copper-plated stainless steel outer conductor is cooled by helium gas.</a:t>
            </a:r>
          </a:p>
          <a:p>
            <a:pPr marL="512763" lvl="2" indent="-165100">
              <a:buFont typeface="Wingdings" charset="2"/>
              <a:buChar char="²"/>
            </a:pPr>
            <a:r>
              <a:rPr lang="en-US" sz="1400" b="0" dirty="0">
                <a:solidFill>
                  <a:srgbClr val="322F31"/>
                </a:solidFill>
                <a:ea typeface="ＭＳ Ｐゴシック" charset="0"/>
                <a:cs typeface="Times New Roman"/>
              </a:rPr>
              <a:t>Copper inner conductor is cooled by water.</a:t>
            </a:r>
          </a:p>
          <a:p>
            <a:pPr marL="512763" lvl="2" indent="-165100">
              <a:buFont typeface="Wingdings" charset="2"/>
              <a:buChar char="²"/>
            </a:pPr>
            <a:r>
              <a:rPr lang="en-US" sz="1400" b="0" dirty="0">
                <a:solidFill>
                  <a:srgbClr val="322F31"/>
                </a:solidFill>
                <a:ea typeface="ＭＳ Ｐゴシック" charset="0"/>
                <a:cs typeface="Times New Roman"/>
              </a:rPr>
              <a:t>Air-side inner and outer conductors are cooled by water.</a:t>
            </a:r>
          </a:p>
          <a:p>
            <a:pPr marL="512763" lvl="2" indent="-165100">
              <a:buFont typeface="Wingdings" charset="2"/>
              <a:buChar char="²"/>
            </a:pPr>
            <a:r>
              <a:rPr lang="en-US" sz="1400" b="0" dirty="0">
                <a:solidFill>
                  <a:srgbClr val="322F31"/>
                </a:solidFill>
                <a:ea typeface="ＭＳ Ｐゴシック" charset="0"/>
                <a:cs typeface="Times New Roman"/>
              </a:rPr>
              <a:t>Window assembly has ports for vacuum gauges and arc detectors.</a:t>
            </a:r>
          </a:p>
          <a:p>
            <a:pPr marL="512763" lvl="2" indent="-165100">
              <a:buFont typeface="Wingdings" charset="2"/>
              <a:buChar char="²"/>
            </a:pPr>
            <a:r>
              <a:rPr lang="en-US" sz="1400" b="0" dirty="0">
                <a:solidFill>
                  <a:srgbClr val="322F31"/>
                </a:solidFill>
                <a:ea typeface="ＭＳ Ｐゴシック" charset="0"/>
                <a:cs typeface="Times New Roman"/>
              </a:rPr>
              <a:t>Doorknob transition to WR1500.</a:t>
            </a:r>
          </a:p>
          <a:p>
            <a:pPr marL="512763" lvl="2" indent="-165100">
              <a:buFont typeface="Wingdings" charset="2"/>
              <a:buChar char="²"/>
            </a:pPr>
            <a:r>
              <a:rPr lang="en-US" sz="1400" b="0" dirty="0">
                <a:solidFill>
                  <a:srgbClr val="322F31"/>
                </a:solidFill>
                <a:ea typeface="ＭＳ Ｐゴシック" charset="0"/>
                <a:cs typeface="Times New Roman"/>
              </a:rPr>
              <a:t>Pringle-shaped tip of the antenna to enhance coupling (similar to that of Cornell ERL injector).</a:t>
            </a:r>
          </a:p>
          <a:p>
            <a:pPr marL="171450" indent="-171450">
              <a:buFont typeface="Wingdings" charset="2"/>
              <a:buChar char="§"/>
            </a:pPr>
            <a:r>
              <a:rPr lang="en-US" sz="1600" b="0" dirty="0">
                <a:solidFill>
                  <a:srgbClr val="322F31"/>
                </a:solidFill>
                <a:ea typeface="ＭＳ Ｐゴシック" charset="0"/>
                <a:cs typeface="Times New Roman"/>
              </a:rPr>
              <a:t>Designed by AES, manufactured by CPI/Beverly</a:t>
            </a:r>
            <a:r>
              <a:rPr lang="en-US" sz="1600" b="0" dirty="0" smtClean="0">
                <a:solidFill>
                  <a:srgbClr val="322F31"/>
                </a:solidFill>
                <a:ea typeface="ＭＳ Ｐゴシック" charset="0"/>
                <a:cs typeface="Times New Roman"/>
              </a:rPr>
              <a:t>.</a:t>
            </a:r>
            <a:endParaRPr lang="en-US" sz="1600" b="0" dirty="0">
              <a:solidFill>
                <a:srgbClr val="322F31"/>
              </a:solidFill>
              <a:ea typeface="ＭＳ Ｐゴシック" charset="0"/>
              <a:cs typeface="Times New Roman"/>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73508" y="607495"/>
            <a:ext cx="2237092" cy="2592905"/>
          </a:xfrm>
          <a:prstGeom prst="rect">
            <a:avLst/>
          </a:prstGeom>
        </p:spPr>
      </p:pic>
    </p:spTree>
    <p:extLst>
      <p:ext uri="{BB962C8B-B14F-4D97-AF65-F5344CB8AC3E}">
        <p14:creationId xmlns:p14="http://schemas.microsoft.com/office/powerpoint/2010/main" val="317950586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152400"/>
            <a:ext cx="8458200" cy="762000"/>
          </a:xfrm>
        </p:spPr>
        <p:txBody>
          <a:bodyPr/>
          <a:lstStyle/>
          <a:p>
            <a:r>
              <a:rPr lang="en-US" sz="3200" dirty="0" smtClean="0">
                <a:latin typeface="Arial" charset="0"/>
                <a:ea typeface="ＭＳ Ｐゴシック" charset="0"/>
                <a:cs typeface="ＭＳ Ｐゴシック" charset="0"/>
              </a:rPr>
              <a:t>FPC conditioning</a:t>
            </a:r>
            <a:r>
              <a:rPr lang="en-US" sz="3200" dirty="0">
                <a:latin typeface="Arial" charset="0"/>
                <a:ea typeface="ＭＳ Ｐゴシック" charset="0"/>
                <a:cs typeface="ＭＳ Ｐゴシック" charset="0"/>
              </a:rPr>
              <a:t>	</a:t>
            </a: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7</a:t>
            </a:fld>
            <a:endParaRPr lang="en-US" dirty="0"/>
          </a:p>
        </p:txBody>
      </p:sp>
      <p:sp>
        <p:nvSpPr>
          <p:cNvPr id="9" name="Rectangle 3"/>
          <p:cNvSpPr txBox="1">
            <a:spLocks noChangeArrowheads="1"/>
          </p:cNvSpPr>
          <p:nvPr/>
        </p:nvSpPr>
        <p:spPr bwMode="auto">
          <a:xfrm>
            <a:off x="152400" y="4191000"/>
            <a:ext cx="89916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0000"/>
              <a:buFont typeface="Monotype Sorts" charset="0"/>
              <a:defRPr kumimoji="1" sz="2000">
                <a:solidFill>
                  <a:srgbClr val="0000CC"/>
                </a:solidFill>
                <a:latin typeface="+mn-lt"/>
                <a:ea typeface="ＭＳ Ｐゴシック"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0"/>
              <a:buChar char="l"/>
              <a:defRPr kumimoji="1" sz="2000">
                <a:solidFill>
                  <a:srgbClr val="0000CC"/>
                </a:solidFill>
                <a:latin typeface="+mn-lt"/>
                <a:ea typeface="ＭＳ Ｐゴシック" charset="-128"/>
              </a:defRPr>
            </a:lvl2pPr>
            <a:lvl3pPr marL="914400" indent="-223838" algn="l" rtl="0" eaLnBrk="0" fontAlgn="base" hangingPunct="0">
              <a:spcBef>
                <a:spcPct val="20000"/>
              </a:spcBef>
              <a:spcAft>
                <a:spcPct val="0"/>
              </a:spcAft>
              <a:buClr>
                <a:schemeClr val="tx1"/>
              </a:buClr>
              <a:buSzPct val="50000"/>
              <a:buFont typeface="Monotype Sorts" charset="0"/>
              <a:buChar char="n"/>
              <a:defRPr kumimoji="1" sz="2000">
                <a:solidFill>
                  <a:schemeClr val="tx1"/>
                </a:solidFill>
                <a:latin typeface="+mn-lt"/>
                <a:ea typeface="ＭＳ Ｐゴシック" charset="-128"/>
              </a:defRPr>
            </a:lvl3pPr>
            <a:lvl4pPr marL="1363663" indent="-223838" algn="l" rtl="0" eaLnBrk="0" fontAlgn="base" hangingPunct="0">
              <a:spcBef>
                <a:spcPct val="20000"/>
              </a:spcBef>
              <a:spcAft>
                <a:spcPct val="0"/>
              </a:spcAft>
              <a:buClr>
                <a:schemeClr val="tx1"/>
              </a:buClr>
              <a:buSzPct val="50000"/>
              <a:buFont typeface="Monotype Sorts" charset="0"/>
              <a:buChar char="m"/>
              <a:defRPr kumimoji="1" sz="2000">
                <a:solidFill>
                  <a:schemeClr val="tx1"/>
                </a:solidFill>
                <a:latin typeface="+mn-lt"/>
                <a:ea typeface="ＭＳ Ｐゴシック" charset="-128"/>
              </a:defRPr>
            </a:lvl4pPr>
            <a:lvl5pPr marL="1828800" indent="-228600" algn="l" rtl="0" eaLnBrk="0" fontAlgn="base" hangingPunct="0">
              <a:spcBef>
                <a:spcPct val="20000"/>
              </a:spcBef>
              <a:spcAft>
                <a:spcPct val="0"/>
              </a:spcAft>
              <a:buClr>
                <a:schemeClr val="tx1"/>
              </a:buClr>
              <a:buSzPct val="50000"/>
              <a:buFont typeface="Monotype Sorts" charset="0"/>
              <a:buChar char="u"/>
              <a:defRPr kumimoji="1" sz="2000">
                <a:solidFill>
                  <a:schemeClr val="tx1"/>
                </a:solidFill>
                <a:latin typeface="+mn-lt"/>
                <a:ea typeface="ＭＳ Ｐゴシック"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71450" indent="-171450">
              <a:buFont typeface="Wingdings" charset="2"/>
              <a:buChar char="§"/>
            </a:pPr>
            <a:r>
              <a:rPr lang="en-US" sz="1400" b="0" dirty="0" smtClean="0">
                <a:solidFill>
                  <a:srgbClr val="322F31"/>
                </a:solidFill>
                <a:ea typeface="ＭＳ Ｐゴシック" charset="0"/>
                <a:cs typeface="Times New Roman"/>
              </a:rPr>
              <a:t>The FPCs were conditioned in a standing wave mode with full reflection at variable RF phase. </a:t>
            </a:r>
            <a:endParaRPr lang="en-US" sz="1400" b="0" dirty="0">
              <a:solidFill>
                <a:srgbClr val="322F31"/>
              </a:solidFill>
              <a:ea typeface="ＭＳ Ｐゴシック" charset="0"/>
              <a:cs typeface="Times New Roman"/>
            </a:endParaRPr>
          </a:p>
          <a:p>
            <a:pPr marL="171450" indent="-171450">
              <a:buFont typeface="Wingdings" charset="2"/>
              <a:buChar char="§"/>
            </a:pPr>
            <a:r>
              <a:rPr lang="en-US" sz="1400" b="0" dirty="0">
                <a:solidFill>
                  <a:srgbClr val="322F31"/>
                </a:solidFill>
                <a:ea typeface="ＭＳ Ｐゴシック" charset="0"/>
                <a:cs typeface="Times New Roman"/>
              </a:rPr>
              <a:t>Maximum power was set to 250 kW in pulse mode (limited by klystron collector) and 125 kW in CW (administrative limit</a:t>
            </a:r>
            <a:r>
              <a:rPr lang="en-US" sz="1400" b="0" dirty="0" smtClean="0">
                <a:solidFill>
                  <a:srgbClr val="322F31"/>
                </a:solidFill>
                <a:ea typeface="ＭＳ Ｐゴシック" charset="0"/>
                <a:cs typeface="Times New Roman"/>
              </a:rPr>
              <a:t>).</a:t>
            </a:r>
            <a:endParaRPr lang="en-US" sz="1400" b="0" dirty="0">
              <a:solidFill>
                <a:srgbClr val="322F31"/>
              </a:solidFill>
              <a:ea typeface="ＭＳ Ｐゴシック" charset="0"/>
              <a:cs typeface="Times New Roman"/>
            </a:endParaRPr>
          </a:p>
          <a:p>
            <a:pPr marL="171450" indent="-171450">
              <a:buFont typeface="Wingdings" charset="2"/>
              <a:buChar char="§"/>
            </a:pPr>
            <a:r>
              <a:rPr lang="en-US" sz="1400" b="0" dirty="0">
                <a:solidFill>
                  <a:srgbClr val="322F31"/>
                </a:solidFill>
                <a:ea typeface="ＭＳ Ｐゴシック" charset="0"/>
                <a:cs typeface="Times New Roman"/>
              </a:rPr>
              <a:t>Observed MP barriers were in </a:t>
            </a:r>
            <a:r>
              <a:rPr lang="en-US" sz="1400" b="0" dirty="0" smtClean="0">
                <a:solidFill>
                  <a:srgbClr val="322F31"/>
                </a:solidFill>
                <a:ea typeface="ＭＳ Ｐゴシック" charset="0"/>
                <a:cs typeface="Times New Roman"/>
              </a:rPr>
              <a:t>good </a:t>
            </a:r>
            <a:r>
              <a:rPr lang="en-US" sz="1400" b="0" dirty="0">
                <a:solidFill>
                  <a:srgbClr val="322F31"/>
                </a:solidFill>
                <a:ea typeface="ＭＳ Ｐゴシック" charset="0"/>
                <a:cs typeface="Times New Roman"/>
              </a:rPr>
              <a:t>agreement with those predicted by simulations with Track3P</a:t>
            </a:r>
            <a:r>
              <a:rPr lang="en-US" sz="1400" b="0" dirty="0" smtClean="0">
                <a:solidFill>
                  <a:srgbClr val="322F31"/>
                </a:solidFill>
                <a:ea typeface="ＭＳ Ｐゴシック" charset="0"/>
                <a:cs typeface="Times New Roman"/>
              </a:rPr>
              <a:t>.</a:t>
            </a:r>
          </a:p>
          <a:p>
            <a:pPr marL="171450" indent="-171450">
              <a:buFont typeface="Wingdings" charset="2"/>
              <a:buChar char="§"/>
            </a:pPr>
            <a:r>
              <a:rPr lang="en-US" sz="1400" b="0" dirty="0" smtClean="0">
                <a:solidFill>
                  <a:srgbClr val="322F31"/>
                </a:solidFill>
                <a:ea typeface="ＭＳ Ｐゴシック" charset="0"/>
                <a:cs typeface="Times New Roman"/>
              </a:rPr>
              <a:t>Simulations results show that most of </a:t>
            </a:r>
            <a:r>
              <a:rPr lang="en-US" sz="1400" b="0" dirty="0" err="1" smtClean="0">
                <a:solidFill>
                  <a:srgbClr val="322F31"/>
                </a:solidFill>
                <a:ea typeface="ＭＳ Ｐゴシック" charset="0"/>
                <a:cs typeface="Times New Roman"/>
              </a:rPr>
              <a:t>multipacting</a:t>
            </a:r>
            <a:r>
              <a:rPr lang="en-US" sz="1400" b="0" dirty="0" smtClean="0">
                <a:solidFill>
                  <a:srgbClr val="322F31"/>
                </a:solidFill>
                <a:ea typeface="ＭＳ Ｐゴシック" charset="0"/>
                <a:cs typeface="Times New Roman"/>
              </a:rPr>
              <a:t> occurs in the regular coaxial part of the FPC and only one zone, 40 – 70 kW, is in the RF window area.</a:t>
            </a:r>
          </a:p>
          <a:p>
            <a:pPr marL="171450" indent="-171450">
              <a:buFont typeface="Wingdings" charset="2"/>
              <a:buChar char="§"/>
            </a:pPr>
            <a:r>
              <a:rPr lang="en-US" sz="1400" b="0" dirty="0" err="1" smtClean="0">
                <a:solidFill>
                  <a:srgbClr val="322F31"/>
                </a:solidFill>
                <a:ea typeface="ＭＳ Ｐゴシック" charset="0"/>
                <a:cs typeface="Times New Roman"/>
              </a:rPr>
              <a:t>Wencan</a:t>
            </a:r>
            <a:r>
              <a:rPr lang="en-US" sz="1400" b="0" dirty="0" smtClean="0">
                <a:solidFill>
                  <a:srgbClr val="322F31"/>
                </a:solidFill>
                <a:ea typeface="ＭＳ Ｐゴシック" charset="0"/>
                <a:cs typeface="Times New Roman"/>
              </a:rPr>
              <a:t> </a:t>
            </a:r>
            <a:r>
              <a:rPr lang="en-US" sz="1400" b="0" dirty="0" err="1" smtClean="0">
                <a:solidFill>
                  <a:srgbClr val="322F31"/>
                </a:solidFill>
                <a:ea typeface="ＭＳ Ｐゴシック" charset="0"/>
                <a:cs typeface="Times New Roman"/>
              </a:rPr>
              <a:t>Xu</a:t>
            </a:r>
            <a:r>
              <a:rPr lang="en-US" sz="1400" b="0" dirty="0" smtClean="0">
                <a:solidFill>
                  <a:srgbClr val="322F31"/>
                </a:solidFill>
                <a:ea typeface="ＭＳ Ｐゴシック" charset="0"/>
                <a:cs typeface="Times New Roman"/>
              </a:rPr>
              <a:t> et al</a:t>
            </a:r>
            <a:r>
              <a:rPr lang="en-US" sz="1400" b="0" dirty="0">
                <a:solidFill>
                  <a:srgbClr val="322F31"/>
                </a:solidFill>
                <a:ea typeface="ＭＳ Ｐゴシック" charset="0"/>
                <a:cs typeface="Times New Roman"/>
              </a:rPr>
              <a:t>. “Design, simulations, and conditioning of 500 kW fundamental power </a:t>
            </a:r>
            <a:r>
              <a:rPr lang="en-US" sz="1400" b="0" dirty="0" smtClean="0">
                <a:solidFill>
                  <a:srgbClr val="322F31"/>
                </a:solidFill>
                <a:ea typeface="ＭＳ Ｐゴシック" charset="0"/>
                <a:cs typeface="Times New Roman"/>
              </a:rPr>
              <a:t>couplers for </a:t>
            </a:r>
            <a:r>
              <a:rPr lang="en-US" sz="1400" b="0" dirty="0">
                <a:solidFill>
                  <a:srgbClr val="322F31"/>
                </a:solidFill>
                <a:ea typeface="ＭＳ Ｐゴシック" charset="0"/>
                <a:cs typeface="Times New Roman"/>
              </a:rPr>
              <a:t>a superconducting </a:t>
            </a:r>
            <a:r>
              <a:rPr lang="en-US" sz="1400" b="0" dirty="0" err="1">
                <a:solidFill>
                  <a:srgbClr val="322F31"/>
                </a:solidFill>
                <a:ea typeface="ＭＳ Ｐゴシック" charset="0"/>
                <a:cs typeface="Times New Roman"/>
              </a:rPr>
              <a:t>rf</a:t>
            </a:r>
            <a:r>
              <a:rPr lang="en-US" sz="1400" b="0" dirty="0">
                <a:solidFill>
                  <a:srgbClr val="322F31"/>
                </a:solidFill>
                <a:ea typeface="ＭＳ Ｐゴシック" charset="0"/>
                <a:cs typeface="Times New Roman"/>
              </a:rPr>
              <a:t> gun,</a:t>
            </a:r>
            <a:r>
              <a:rPr lang="en-US" sz="1400" b="0" dirty="0" smtClean="0">
                <a:solidFill>
                  <a:srgbClr val="322F31"/>
                </a:solidFill>
                <a:ea typeface="ＭＳ Ｐゴシック" charset="0"/>
                <a:cs typeface="Times New Roman"/>
              </a:rPr>
              <a:t>” </a:t>
            </a:r>
            <a:r>
              <a:rPr lang="en-US" sz="1400" b="0" i="1" dirty="0" smtClean="0">
                <a:solidFill>
                  <a:srgbClr val="322F31"/>
                </a:solidFill>
                <a:ea typeface="ＭＳ Ｐゴシック" charset="0"/>
                <a:cs typeface="Times New Roman"/>
              </a:rPr>
              <a:t>Phys. Rev. ST </a:t>
            </a:r>
            <a:r>
              <a:rPr lang="en-US" sz="1400" b="0" i="1" dirty="0" err="1" smtClean="0">
                <a:solidFill>
                  <a:srgbClr val="322F31"/>
                </a:solidFill>
                <a:ea typeface="ＭＳ Ｐゴシック" charset="0"/>
                <a:cs typeface="Times New Roman"/>
              </a:rPr>
              <a:t>Accel</a:t>
            </a:r>
            <a:r>
              <a:rPr lang="en-US" sz="1400" b="0" i="1" dirty="0" smtClean="0">
                <a:solidFill>
                  <a:srgbClr val="322F31"/>
                </a:solidFill>
                <a:ea typeface="ＭＳ Ｐゴシック" charset="0"/>
                <a:cs typeface="Times New Roman"/>
              </a:rPr>
              <a:t>. </a:t>
            </a:r>
            <a:r>
              <a:rPr lang="en-US" sz="1400" b="0" i="1" dirty="0">
                <a:solidFill>
                  <a:srgbClr val="322F31"/>
                </a:solidFill>
                <a:ea typeface="ＭＳ Ｐゴシック" charset="0"/>
                <a:cs typeface="Times New Roman"/>
              </a:rPr>
              <a:t>Beams </a:t>
            </a:r>
            <a:r>
              <a:rPr lang="en-US" sz="1400" dirty="0">
                <a:solidFill>
                  <a:srgbClr val="322F31"/>
                </a:solidFill>
                <a:ea typeface="ＭＳ Ｐゴシック" charset="0"/>
                <a:cs typeface="Times New Roman"/>
              </a:rPr>
              <a:t>15</a:t>
            </a:r>
            <a:r>
              <a:rPr lang="en-US" sz="1400" b="0" dirty="0">
                <a:solidFill>
                  <a:srgbClr val="322F31"/>
                </a:solidFill>
                <a:ea typeface="ＭＳ Ｐゴシック" charset="0"/>
                <a:cs typeface="Times New Roman"/>
              </a:rPr>
              <a:t>, 072001 (2012)</a:t>
            </a:r>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7200" y="851198"/>
            <a:ext cx="4505548" cy="3263602"/>
          </a:xfrm>
          <a:prstGeom prst="rect">
            <a:avLst/>
          </a:prstGeom>
        </p:spPr>
      </p:pic>
      <p:pic>
        <p:nvPicPr>
          <p:cNvPr id="11" name="Picture 10" descr="G:\DCIM\100OLYMP\P8020013.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05400" y="1025874"/>
            <a:ext cx="3436670" cy="2590800"/>
          </a:xfrm>
          <a:prstGeom prst="rect">
            <a:avLst/>
          </a:prstGeom>
          <a:noFill/>
          <a:ln w="9525">
            <a:noFill/>
            <a:miter lim="800000"/>
            <a:headEnd/>
            <a:tailEnd/>
          </a:ln>
        </p:spPr>
      </p:pic>
    </p:spTree>
    <p:extLst>
      <p:ext uri="{BB962C8B-B14F-4D97-AF65-F5344CB8AC3E}">
        <p14:creationId xmlns:p14="http://schemas.microsoft.com/office/powerpoint/2010/main" val="71540837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152400"/>
            <a:ext cx="8458200" cy="762000"/>
          </a:xfrm>
        </p:spPr>
        <p:txBody>
          <a:bodyPr/>
          <a:lstStyle/>
          <a:p>
            <a:r>
              <a:rPr lang="en-US" sz="3200" dirty="0" smtClean="0">
                <a:latin typeface="Arial" charset="0"/>
                <a:ea typeface="ＭＳ Ｐゴシック" charset="0"/>
                <a:cs typeface="ＭＳ Ｐゴシック" charset="0"/>
              </a:rPr>
              <a:t>HOM load with ceramic break</a:t>
            </a:r>
            <a:r>
              <a:rPr lang="en-US" sz="3200" dirty="0">
                <a:latin typeface="Arial" charset="0"/>
                <a:ea typeface="ＭＳ Ｐゴシック" charset="0"/>
                <a:cs typeface="ＭＳ Ｐゴシック" charset="0"/>
              </a:rPr>
              <a:t>	</a:t>
            </a: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8</a:t>
            </a:fld>
            <a:endParaRPr lang="en-US" dirty="0"/>
          </a:p>
        </p:txBody>
      </p:sp>
      <p:sp>
        <p:nvSpPr>
          <p:cNvPr id="12" name="Rectangle 3"/>
          <p:cNvSpPr txBox="1">
            <a:spLocks noChangeArrowheads="1"/>
          </p:cNvSpPr>
          <p:nvPr/>
        </p:nvSpPr>
        <p:spPr bwMode="auto">
          <a:xfrm>
            <a:off x="76200" y="4167484"/>
            <a:ext cx="9067800" cy="223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0000"/>
              <a:buFont typeface="Monotype Sorts" charset="0"/>
              <a:defRPr kumimoji="1" sz="2000">
                <a:solidFill>
                  <a:srgbClr val="0000CC"/>
                </a:solidFill>
                <a:latin typeface="+mn-lt"/>
                <a:ea typeface="ＭＳ Ｐゴシック"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0"/>
              <a:buChar char="l"/>
              <a:defRPr kumimoji="1" sz="2000">
                <a:solidFill>
                  <a:srgbClr val="0000CC"/>
                </a:solidFill>
                <a:latin typeface="+mn-lt"/>
                <a:ea typeface="ＭＳ Ｐゴシック" charset="-128"/>
              </a:defRPr>
            </a:lvl2pPr>
            <a:lvl3pPr marL="914400" indent="-223838" algn="l" rtl="0" eaLnBrk="0" fontAlgn="base" hangingPunct="0">
              <a:spcBef>
                <a:spcPct val="20000"/>
              </a:spcBef>
              <a:spcAft>
                <a:spcPct val="0"/>
              </a:spcAft>
              <a:buClr>
                <a:schemeClr val="tx1"/>
              </a:buClr>
              <a:buSzPct val="50000"/>
              <a:buFont typeface="Monotype Sorts" charset="0"/>
              <a:buChar char="n"/>
              <a:defRPr kumimoji="1" sz="2000">
                <a:solidFill>
                  <a:schemeClr val="tx1"/>
                </a:solidFill>
                <a:latin typeface="+mn-lt"/>
                <a:ea typeface="ＭＳ Ｐゴシック" charset="-128"/>
              </a:defRPr>
            </a:lvl3pPr>
            <a:lvl4pPr marL="1363663" indent="-223838" algn="l" rtl="0" eaLnBrk="0" fontAlgn="base" hangingPunct="0">
              <a:spcBef>
                <a:spcPct val="20000"/>
              </a:spcBef>
              <a:spcAft>
                <a:spcPct val="0"/>
              </a:spcAft>
              <a:buClr>
                <a:schemeClr val="tx1"/>
              </a:buClr>
              <a:buSzPct val="50000"/>
              <a:buFont typeface="Monotype Sorts" charset="0"/>
              <a:buChar char="m"/>
              <a:defRPr kumimoji="1" sz="2000">
                <a:solidFill>
                  <a:schemeClr val="tx1"/>
                </a:solidFill>
                <a:latin typeface="+mn-lt"/>
                <a:ea typeface="ＭＳ Ｐゴシック" charset="-128"/>
              </a:defRPr>
            </a:lvl4pPr>
            <a:lvl5pPr marL="1828800" indent="-228600" algn="l" rtl="0" eaLnBrk="0" fontAlgn="base" hangingPunct="0">
              <a:spcBef>
                <a:spcPct val="20000"/>
              </a:spcBef>
              <a:spcAft>
                <a:spcPct val="0"/>
              </a:spcAft>
              <a:buClr>
                <a:schemeClr val="tx1"/>
              </a:buClr>
              <a:buSzPct val="50000"/>
              <a:buFont typeface="Monotype Sorts" charset="0"/>
              <a:buChar char="u"/>
              <a:defRPr kumimoji="1" sz="2000">
                <a:solidFill>
                  <a:schemeClr val="tx1"/>
                </a:solidFill>
                <a:latin typeface="+mn-lt"/>
                <a:ea typeface="ＭＳ Ｐゴシック"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71450" indent="-171450">
              <a:buFont typeface="Wingdings" charset="2"/>
              <a:buChar char="§"/>
            </a:pPr>
            <a:r>
              <a:rPr lang="en-US" sz="1400" b="0" dirty="0">
                <a:solidFill>
                  <a:srgbClr val="322F31"/>
                </a:solidFill>
                <a:ea typeface="ＭＳ Ｐゴシック" charset="0"/>
                <a:cs typeface="Times New Roman"/>
              </a:rPr>
              <a:t>Ferrite materials are brittle and, if cracked</a:t>
            </a:r>
            <a:r>
              <a:rPr lang="en-US" sz="1400" b="0" dirty="0" smtClean="0">
                <a:solidFill>
                  <a:srgbClr val="322F31"/>
                </a:solidFill>
                <a:ea typeface="ＭＳ Ｐゴシック" charset="0"/>
                <a:cs typeface="Times New Roman"/>
              </a:rPr>
              <a:t>, can </a:t>
            </a:r>
            <a:r>
              <a:rPr lang="en-US" sz="1400" b="0" dirty="0">
                <a:solidFill>
                  <a:srgbClr val="322F31"/>
                </a:solidFill>
                <a:ea typeface="ＭＳ Ｐゴシック" charset="0"/>
                <a:cs typeface="Times New Roman"/>
              </a:rPr>
              <a:t>contaminate SRF cavities with particles </a:t>
            </a:r>
            <a:r>
              <a:rPr lang="en-US" sz="1400" b="0" dirty="0" smtClean="0">
                <a:solidFill>
                  <a:srgbClr val="322F31"/>
                </a:solidFill>
                <a:ea typeface="ＭＳ Ｐゴシック" charset="0"/>
                <a:cs typeface="Times New Roman"/>
              </a:rPr>
              <a:t>and degrade </a:t>
            </a:r>
            <a:r>
              <a:rPr lang="en-US" sz="1400" b="0" dirty="0">
                <a:solidFill>
                  <a:srgbClr val="322F31"/>
                </a:solidFill>
                <a:ea typeface="ＭＳ Ｐゴシック" charset="0"/>
                <a:cs typeface="Times New Roman"/>
              </a:rPr>
              <a:t>the cavity’s performance. </a:t>
            </a:r>
            <a:endParaRPr lang="en-US" sz="1400" b="0" dirty="0" smtClean="0">
              <a:solidFill>
                <a:srgbClr val="322F31"/>
              </a:solidFill>
              <a:ea typeface="ＭＳ Ｐゴシック" charset="0"/>
              <a:cs typeface="Times New Roman"/>
            </a:endParaRPr>
          </a:p>
          <a:p>
            <a:pPr marL="171450" indent="-171450">
              <a:buFont typeface="Wingdings" charset="2"/>
              <a:buChar char="§"/>
            </a:pPr>
            <a:r>
              <a:rPr lang="en-US" sz="1400" b="0" dirty="0" smtClean="0">
                <a:solidFill>
                  <a:srgbClr val="322F31"/>
                </a:solidFill>
                <a:ea typeface="ＭＳ Ｐゴシック" charset="0"/>
                <a:cs typeface="Times New Roman"/>
              </a:rPr>
              <a:t>A </a:t>
            </a:r>
            <a:r>
              <a:rPr lang="en-US" sz="1400" b="0" dirty="0">
                <a:solidFill>
                  <a:srgbClr val="322F31"/>
                </a:solidFill>
                <a:ea typeface="ＭＳ Ｐゴシック" charset="0"/>
                <a:cs typeface="Times New Roman"/>
              </a:rPr>
              <a:t>HOM load </a:t>
            </a:r>
            <a:r>
              <a:rPr lang="en-US" sz="1400" b="0" dirty="0" smtClean="0">
                <a:solidFill>
                  <a:srgbClr val="322F31"/>
                </a:solidFill>
                <a:ea typeface="ＭＳ Ｐゴシック" charset="0"/>
                <a:cs typeface="Times New Roman"/>
              </a:rPr>
              <a:t>with ceramic </a:t>
            </a:r>
            <a:r>
              <a:rPr lang="en-US" sz="1400" b="0" dirty="0">
                <a:solidFill>
                  <a:srgbClr val="322F31"/>
                </a:solidFill>
                <a:ea typeface="ＭＳ Ｐゴシック" charset="0"/>
                <a:cs typeface="Times New Roman"/>
              </a:rPr>
              <a:t>break was proposed as a way to </a:t>
            </a:r>
            <a:r>
              <a:rPr lang="en-US" sz="1400" b="0" dirty="0" smtClean="0">
                <a:solidFill>
                  <a:srgbClr val="322F31"/>
                </a:solidFill>
                <a:ea typeface="ＭＳ Ｐゴシック" charset="0"/>
                <a:cs typeface="Times New Roman"/>
              </a:rPr>
              <a:t>eliminate potential </a:t>
            </a:r>
            <a:r>
              <a:rPr lang="en-US" sz="1400" b="0" dirty="0">
                <a:solidFill>
                  <a:srgbClr val="322F31"/>
                </a:solidFill>
                <a:ea typeface="ＭＳ Ｐゴシック" charset="0"/>
                <a:cs typeface="Times New Roman"/>
              </a:rPr>
              <a:t>exposure of </a:t>
            </a:r>
            <a:r>
              <a:rPr lang="en-US" sz="1400" b="0" dirty="0" smtClean="0">
                <a:solidFill>
                  <a:srgbClr val="322F31"/>
                </a:solidFill>
                <a:ea typeface="ＭＳ Ｐゴシック" charset="0"/>
                <a:cs typeface="Times New Roman"/>
              </a:rPr>
              <a:t>the SRF gun to </a:t>
            </a:r>
            <a:r>
              <a:rPr lang="en-US" sz="1400" b="0" dirty="0">
                <a:solidFill>
                  <a:srgbClr val="322F31"/>
                </a:solidFill>
                <a:ea typeface="ＭＳ Ｐゴシック" charset="0"/>
                <a:cs typeface="Times New Roman"/>
              </a:rPr>
              <a:t>ferrite </a:t>
            </a:r>
            <a:r>
              <a:rPr lang="en-US" sz="1400" b="0" dirty="0" smtClean="0">
                <a:solidFill>
                  <a:srgbClr val="322F31"/>
                </a:solidFill>
                <a:ea typeface="ＭＳ Ｐゴシック" charset="0"/>
                <a:cs typeface="Times New Roman"/>
              </a:rPr>
              <a:t>particles. This is a unique, one of a kind design.</a:t>
            </a:r>
          </a:p>
          <a:p>
            <a:pPr marL="171450" indent="-171450">
              <a:buFont typeface="Wingdings" charset="2"/>
              <a:buChar char="§"/>
            </a:pPr>
            <a:r>
              <a:rPr lang="en-US" sz="1400" b="0" dirty="0" smtClean="0">
                <a:solidFill>
                  <a:srgbClr val="322F31"/>
                </a:solidFill>
                <a:ea typeface="ＭＳ Ｐゴシック" charset="0"/>
                <a:cs typeface="Times New Roman"/>
              </a:rPr>
              <a:t>HOM studies indicate that most HOMs will be damped to </a:t>
            </a:r>
            <a:r>
              <a:rPr lang="en-US" sz="1400" b="0" i="1" dirty="0" smtClean="0">
                <a:solidFill>
                  <a:srgbClr val="322F31"/>
                </a:solidFill>
                <a:ea typeface="ＭＳ Ｐゴシック" charset="0"/>
                <a:cs typeface="Times New Roman"/>
              </a:rPr>
              <a:t>Q</a:t>
            </a:r>
            <a:r>
              <a:rPr lang="en-US" sz="1400" b="0" dirty="0" smtClean="0">
                <a:solidFill>
                  <a:srgbClr val="322F31"/>
                </a:solidFill>
                <a:ea typeface="ＭＳ Ｐゴシック" charset="0"/>
                <a:cs typeface="Times New Roman"/>
              </a:rPr>
              <a:t> &lt; 10</a:t>
            </a:r>
            <a:r>
              <a:rPr lang="en-US" sz="1400" b="0" baseline="30000" dirty="0" smtClean="0">
                <a:solidFill>
                  <a:srgbClr val="322F31"/>
                </a:solidFill>
                <a:ea typeface="ＭＳ Ｐゴシック" charset="0"/>
                <a:cs typeface="Times New Roman"/>
              </a:rPr>
              <a:t>5</a:t>
            </a:r>
            <a:r>
              <a:rPr lang="en-US" sz="1400" b="0" dirty="0" smtClean="0">
                <a:solidFill>
                  <a:srgbClr val="322F31"/>
                </a:solidFill>
                <a:ea typeface="ＭＳ Ｐゴシック" charset="0"/>
                <a:cs typeface="Times New Roman"/>
              </a:rPr>
              <a:t>. Few modes that are below 2.2 GHz (cutoff of the beam pipe) are strongly coupled to FPCs.</a:t>
            </a:r>
          </a:p>
          <a:p>
            <a:pPr marL="171450" indent="-171450">
              <a:buFont typeface="Wingdings" charset="2"/>
              <a:buChar char="§"/>
            </a:pPr>
            <a:r>
              <a:rPr lang="en-US" sz="1400" b="0" dirty="0" smtClean="0">
                <a:solidFill>
                  <a:srgbClr val="322F31"/>
                </a:solidFill>
                <a:ea typeface="ＭＳ Ｐゴシック" charset="0"/>
                <a:cs typeface="Times New Roman"/>
              </a:rPr>
              <a:t>“A </a:t>
            </a:r>
            <a:r>
              <a:rPr lang="en-US" sz="1400" b="0" dirty="0">
                <a:solidFill>
                  <a:srgbClr val="322F31"/>
                </a:solidFill>
                <a:ea typeface="ＭＳ Ｐゴシック" charset="0"/>
                <a:cs typeface="Times New Roman"/>
              </a:rPr>
              <a:t>Study of Higher-Order Mode </a:t>
            </a:r>
            <a:r>
              <a:rPr lang="en-US" sz="1400" b="0" dirty="0" smtClean="0">
                <a:solidFill>
                  <a:srgbClr val="322F31"/>
                </a:solidFill>
                <a:ea typeface="ＭＳ Ｐゴシック" charset="0"/>
                <a:cs typeface="Times New Roman"/>
              </a:rPr>
              <a:t>Damping in the Superconducting </a:t>
            </a:r>
            <a:r>
              <a:rPr lang="en-US" sz="1400" b="0" dirty="0">
                <a:solidFill>
                  <a:srgbClr val="322F31"/>
                </a:solidFill>
                <a:ea typeface="ＭＳ Ｐゴシック" charset="0"/>
                <a:cs typeface="Times New Roman"/>
              </a:rPr>
              <a:t>Energy Recovery </a:t>
            </a:r>
            <a:r>
              <a:rPr lang="en-US" sz="1400" b="0" dirty="0" smtClean="0">
                <a:solidFill>
                  <a:srgbClr val="322F31"/>
                </a:solidFill>
                <a:ea typeface="ＭＳ Ｐゴシック" charset="0"/>
                <a:cs typeface="Times New Roman"/>
              </a:rPr>
              <a:t>LINAC at </a:t>
            </a:r>
            <a:r>
              <a:rPr lang="en-US" sz="1400" b="0" dirty="0">
                <a:solidFill>
                  <a:srgbClr val="322F31"/>
                </a:solidFill>
                <a:ea typeface="ＭＳ Ｐゴシック" charset="0"/>
                <a:cs typeface="Times New Roman"/>
              </a:rPr>
              <a:t>Brookhaven National </a:t>
            </a:r>
            <a:r>
              <a:rPr lang="en-US" sz="1400" b="0" dirty="0" smtClean="0">
                <a:solidFill>
                  <a:srgbClr val="322F31"/>
                </a:solidFill>
                <a:ea typeface="ＭＳ Ｐゴシック" charset="0"/>
                <a:cs typeface="Times New Roman"/>
              </a:rPr>
              <a:t>Laboratory,” PhD dissertation of L. Hammons, Stony Brook University, Dec. 2011.</a:t>
            </a:r>
            <a:endParaRPr lang="en-US" sz="1400" b="0" dirty="0">
              <a:solidFill>
                <a:srgbClr val="322F31"/>
              </a:solidFill>
              <a:ea typeface="ＭＳ Ｐゴシック" charset="0"/>
              <a:cs typeface="Times New Roman"/>
            </a:endParaRPr>
          </a:p>
        </p:txBody>
      </p:sp>
      <p:pic>
        <p:nvPicPr>
          <p:cNvPr id="13" name="Picture 12" descr="fig32.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17690" y="914400"/>
            <a:ext cx="3401102" cy="3048000"/>
          </a:xfrm>
          <a:prstGeom prst="rect">
            <a:avLst/>
          </a:prstGeom>
        </p:spPr>
      </p:pic>
      <p:pic>
        <p:nvPicPr>
          <p:cNvPr id="14" name="Picture 13" descr="fig32_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38200" y="914400"/>
            <a:ext cx="3719936" cy="3048000"/>
          </a:xfrm>
          <a:prstGeom prst="rect">
            <a:avLst/>
          </a:prstGeom>
        </p:spPr>
      </p:pic>
    </p:spTree>
    <p:extLst>
      <p:ext uri="{BB962C8B-B14F-4D97-AF65-F5344CB8AC3E}">
        <p14:creationId xmlns:p14="http://schemas.microsoft.com/office/powerpoint/2010/main" val="265741448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381000" y="152400"/>
            <a:ext cx="8458200" cy="762000"/>
          </a:xfrm>
        </p:spPr>
        <p:txBody>
          <a:bodyPr/>
          <a:lstStyle/>
          <a:p>
            <a:r>
              <a:rPr lang="en-US" sz="3200" dirty="0" smtClean="0">
                <a:latin typeface="Arial" charset="0"/>
                <a:ea typeface="ＭＳ Ｐゴシック" charset="0"/>
                <a:cs typeface="ＭＳ Ｐゴシック" charset="0"/>
              </a:rPr>
              <a:t>Status of the ERL gun commissioning</a:t>
            </a:r>
            <a:r>
              <a:rPr lang="en-US" sz="3200" dirty="0">
                <a:latin typeface="Arial" charset="0"/>
                <a:ea typeface="ＭＳ Ｐゴシック" charset="0"/>
                <a:cs typeface="ＭＳ Ｐゴシック" charset="0"/>
              </a:rPr>
              <a:t>	</a:t>
            </a:r>
          </a:p>
        </p:txBody>
      </p:sp>
      <p:sp>
        <p:nvSpPr>
          <p:cNvPr id="2" name="Date Placeholder 1"/>
          <p:cNvSpPr>
            <a:spLocks noGrp="1"/>
          </p:cNvSpPr>
          <p:nvPr>
            <p:ph type="dt" sz="half" idx="10"/>
          </p:nvPr>
        </p:nvSpPr>
        <p:spPr/>
        <p:txBody>
          <a:bodyPr/>
          <a:lstStyle/>
          <a:p>
            <a:pPr>
              <a:defRPr/>
            </a:pPr>
            <a:r>
              <a:rPr lang="en-US" smtClean="0"/>
              <a:t>November 7, 2012</a:t>
            </a:r>
            <a:endParaRPr lang="en-US" dirty="0"/>
          </a:p>
        </p:txBody>
      </p:sp>
      <p:sp>
        <p:nvSpPr>
          <p:cNvPr id="3" name="Footer Placeholder 2"/>
          <p:cNvSpPr>
            <a:spLocks noGrp="1"/>
          </p:cNvSpPr>
          <p:nvPr>
            <p:ph type="ftr" sz="quarter" idx="11"/>
          </p:nvPr>
        </p:nvSpPr>
        <p:spPr/>
        <p:txBody>
          <a:bodyPr/>
          <a:lstStyle/>
          <a:p>
            <a:pPr>
              <a:defRPr/>
            </a:pPr>
            <a:r>
              <a:rPr lang="en-US" smtClean="0"/>
              <a:t>S. Belomestnykh: Progress with developing SRF guns &amp; Update on other specialized cavities at BNL</a:t>
            </a:r>
            <a:endParaRPr lang="en-US" dirty="0"/>
          </a:p>
        </p:txBody>
      </p:sp>
      <p:sp>
        <p:nvSpPr>
          <p:cNvPr id="4" name="Slide Number Placeholder 3"/>
          <p:cNvSpPr>
            <a:spLocks noGrp="1"/>
          </p:cNvSpPr>
          <p:nvPr>
            <p:ph type="sldNum" sz="quarter" idx="12"/>
          </p:nvPr>
        </p:nvSpPr>
        <p:spPr/>
        <p:txBody>
          <a:bodyPr/>
          <a:lstStyle/>
          <a:p>
            <a:fld id="{6852845B-A5F6-3440-B749-65162F69B7B3}" type="slidenum">
              <a:rPr lang="en-US" smtClean="0"/>
              <a:pPr/>
              <a:t>9</a:t>
            </a:fld>
            <a:endParaRPr lang="en-US" dirty="0"/>
          </a:p>
        </p:txBody>
      </p:sp>
      <p:sp>
        <p:nvSpPr>
          <p:cNvPr id="9" name="Rectangle 3"/>
          <p:cNvSpPr txBox="1">
            <a:spLocks noChangeArrowheads="1"/>
          </p:cNvSpPr>
          <p:nvPr/>
        </p:nvSpPr>
        <p:spPr bwMode="auto">
          <a:xfrm>
            <a:off x="4038600" y="4267200"/>
            <a:ext cx="5105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1"/>
              </a:buClr>
              <a:buSzPct val="70000"/>
              <a:buFont typeface="Monotype Sorts" charset="0"/>
              <a:defRPr kumimoji="1" sz="2000">
                <a:solidFill>
                  <a:srgbClr val="0000CC"/>
                </a:solidFill>
                <a:latin typeface="+mn-lt"/>
                <a:ea typeface="ＭＳ Ｐゴシック" charset="-128"/>
                <a:cs typeface="ＭＳ Ｐゴシック" charset="-128"/>
              </a:defRPr>
            </a:lvl1pPr>
            <a:lvl2pPr marL="447675" indent="-223838" algn="l" rtl="0" eaLnBrk="0" fontAlgn="base" hangingPunct="0">
              <a:spcBef>
                <a:spcPct val="20000"/>
              </a:spcBef>
              <a:spcAft>
                <a:spcPct val="0"/>
              </a:spcAft>
              <a:buClr>
                <a:schemeClr val="tx1"/>
              </a:buClr>
              <a:buSzPct val="50000"/>
              <a:buFont typeface="Monotype Sorts" charset="0"/>
              <a:buChar char="l"/>
              <a:defRPr kumimoji="1" sz="2000">
                <a:solidFill>
                  <a:srgbClr val="0000CC"/>
                </a:solidFill>
                <a:latin typeface="+mn-lt"/>
                <a:ea typeface="ＭＳ Ｐゴシック" charset="-128"/>
              </a:defRPr>
            </a:lvl2pPr>
            <a:lvl3pPr marL="914400" indent="-223838" algn="l" rtl="0" eaLnBrk="0" fontAlgn="base" hangingPunct="0">
              <a:spcBef>
                <a:spcPct val="20000"/>
              </a:spcBef>
              <a:spcAft>
                <a:spcPct val="0"/>
              </a:spcAft>
              <a:buClr>
                <a:schemeClr val="tx1"/>
              </a:buClr>
              <a:buSzPct val="50000"/>
              <a:buFont typeface="Monotype Sorts" charset="0"/>
              <a:buChar char="n"/>
              <a:defRPr kumimoji="1" sz="2000">
                <a:solidFill>
                  <a:schemeClr val="tx1"/>
                </a:solidFill>
                <a:latin typeface="+mn-lt"/>
                <a:ea typeface="ＭＳ Ｐゴシック" charset="-128"/>
              </a:defRPr>
            </a:lvl3pPr>
            <a:lvl4pPr marL="1363663" indent="-223838" algn="l" rtl="0" eaLnBrk="0" fontAlgn="base" hangingPunct="0">
              <a:spcBef>
                <a:spcPct val="20000"/>
              </a:spcBef>
              <a:spcAft>
                <a:spcPct val="0"/>
              </a:spcAft>
              <a:buClr>
                <a:schemeClr val="tx1"/>
              </a:buClr>
              <a:buSzPct val="50000"/>
              <a:buFont typeface="Monotype Sorts" charset="0"/>
              <a:buChar char="m"/>
              <a:defRPr kumimoji="1" sz="2000">
                <a:solidFill>
                  <a:schemeClr val="tx1"/>
                </a:solidFill>
                <a:latin typeface="+mn-lt"/>
                <a:ea typeface="ＭＳ Ｐゴシック" charset="-128"/>
              </a:defRPr>
            </a:lvl4pPr>
            <a:lvl5pPr marL="1828800" indent="-228600" algn="l" rtl="0" eaLnBrk="0" fontAlgn="base" hangingPunct="0">
              <a:spcBef>
                <a:spcPct val="20000"/>
              </a:spcBef>
              <a:spcAft>
                <a:spcPct val="0"/>
              </a:spcAft>
              <a:buClr>
                <a:schemeClr val="tx1"/>
              </a:buClr>
              <a:buSzPct val="50000"/>
              <a:buFont typeface="Monotype Sorts" charset="0"/>
              <a:buChar char="u"/>
              <a:defRPr kumimoji="1" sz="2000">
                <a:solidFill>
                  <a:schemeClr val="tx1"/>
                </a:solidFill>
                <a:latin typeface="+mn-lt"/>
                <a:ea typeface="ＭＳ Ｐゴシック" charset="-128"/>
              </a:defRPr>
            </a:lvl5pPr>
            <a:lvl6pPr marL="22860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6pPr>
            <a:lvl7pPr marL="27432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7pPr>
            <a:lvl8pPr marL="32004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8pPr>
            <a:lvl9pPr marL="3657600" indent="-228600" algn="l" rtl="0" eaLnBrk="0" fontAlgn="base" hangingPunct="0">
              <a:spcBef>
                <a:spcPct val="20000"/>
              </a:spcBef>
              <a:spcAft>
                <a:spcPct val="0"/>
              </a:spcAft>
              <a:buClr>
                <a:schemeClr val="tx1"/>
              </a:buClr>
              <a:buSzPct val="50000"/>
              <a:buFont typeface="Monotype Sorts" charset="2"/>
              <a:buChar char="u"/>
              <a:defRPr kumimoji="1" sz="2000">
                <a:solidFill>
                  <a:schemeClr val="tx1"/>
                </a:solidFill>
                <a:latin typeface="+mn-lt"/>
                <a:ea typeface="ＭＳ Ｐゴシック" charset="-128"/>
              </a:defRPr>
            </a:lvl9pPr>
          </a:lstStyle>
          <a:p>
            <a:pPr marL="171450" indent="-171450">
              <a:buFont typeface="Wingdings" charset="2"/>
              <a:buChar char="§"/>
            </a:pPr>
            <a:r>
              <a:rPr lang="en-US" sz="1400" b="0" dirty="0" smtClean="0">
                <a:solidFill>
                  <a:srgbClr val="322F31"/>
                </a:solidFill>
                <a:ea typeface="ＭＳ Ｐゴシック" charset="0"/>
                <a:cs typeface="Times New Roman"/>
              </a:rPr>
              <a:t>The gun was assembled at BNL, and currently is installed in the ERL block house. </a:t>
            </a:r>
          </a:p>
          <a:p>
            <a:pPr marL="171450" indent="-171450">
              <a:buFont typeface="Wingdings" charset="2"/>
              <a:buChar char="§"/>
            </a:pPr>
            <a:r>
              <a:rPr lang="en-US" sz="1400" b="0" dirty="0" smtClean="0">
                <a:solidFill>
                  <a:srgbClr val="322F31"/>
                </a:solidFill>
                <a:ea typeface="ＭＳ Ｐゴシック" charset="0"/>
                <a:cs typeface="Times New Roman"/>
              </a:rPr>
              <a:t>A 1 MW klystron, cryogenic system and other ancillary systems are ready.</a:t>
            </a:r>
          </a:p>
          <a:p>
            <a:pPr marL="171450" indent="-171450">
              <a:buFont typeface="Wingdings" charset="2"/>
              <a:buChar char="§"/>
            </a:pPr>
            <a:r>
              <a:rPr lang="en-US" sz="1400" dirty="0">
                <a:solidFill>
                  <a:srgbClr val="322F31"/>
                </a:solidFill>
                <a:ea typeface="ＭＳ Ｐゴシック" charset="0"/>
                <a:cs typeface="Times New Roman"/>
              </a:rPr>
              <a:t>T</a:t>
            </a:r>
            <a:r>
              <a:rPr lang="en-US" sz="1400" b="0" dirty="0" smtClean="0">
                <a:solidFill>
                  <a:srgbClr val="322F31"/>
                </a:solidFill>
                <a:ea typeface="ＭＳ Ｐゴシック" charset="0"/>
                <a:cs typeface="Times New Roman"/>
              </a:rPr>
              <a:t>he first </a:t>
            </a:r>
            <a:r>
              <a:rPr lang="en-US" sz="1400" b="0" dirty="0" err="1" smtClean="0">
                <a:solidFill>
                  <a:srgbClr val="322F31"/>
                </a:solidFill>
                <a:ea typeface="ＭＳ Ｐゴシック" charset="0"/>
                <a:cs typeface="Times New Roman"/>
              </a:rPr>
              <a:t>cooldown</a:t>
            </a:r>
            <a:r>
              <a:rPr lang="en-US" sz="1400" b="0" dirty="0" smtClean="0">
                <a:solidFill>
                  <a:srgbClr val="322F31"/>
                </a:solidFill>
                <a:ea typeface="ＭＳ Ｐゴシック" charset="0"/>
                <a:cs typeface="Times New Roman"/>
              </a:rPr>
              <a:t> to 4.5 K was performed before the hurricane Sandy, then the gun was warmed up to prevent any damage due to power outages.</a:t>
            </a:r>
          </a:p>
          <a:p>
            <a:pPr marL="171450" indent="-171450">
              <a:buFont typeface="Wingdings" charset="2"/>
              <a:buChar char="§"/>
            </a:pPr>
            <a:r>
              <a:rPr lang="en-US" sz="1400" dirty="0" smtClean="0">
                <a:solidFill>
                  <a:srgbClr val="322F31"/>
                </a:solidFill>
                <a:ea typeface="ＭＳ Ｐゴシック" charset="0"/>
                <a:cs typeface="Times New Roman"/>
              </a:rPr>
              <a:t>It is cold again and ready for</a:t>
            </a:r>
            <a:r>
              <a:rPr lang="en-US" sz="1400" b="0" dirty="0" smtClean="0">
                <a:solidFill>
                  <a:srgbClr val="322F31"/>
                </a:solidFill>
                <a:ea typeface="ＭＳ Ｐゴシック" charset="0"/>
                <a:cs typeface="Times New Roman"/>
              </a:rPr>
              <a:t> testing and commissioning.</a:t>
            </a:r>
            <a:endParaRPr lang="en-US" sz="1400" b="0" dirty="0">
              <a:solidFill>
                <a:srgbClr val="322F31"/>
              </a:solidFill>
              <a:ea typeface="ＭＳ Ｐゴシック" charset="0"/>
              <a:cs typeface="Times New Roman"/>
            </a:endParaRPr>
          </a:p>
        </p:txBody>
      </p:sp>
      <p:pic>
        <p:nvPicPr>
          <p:cNvPr id="10" name="Picture 9" descr="IMG_3022.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7200" y="819150"/>
            <a:ext cx="3784600" cy="2838450"/>
          </a:xfrm>
          <a:prstGeom prst="rect">
            <a:avLst/>
          </a:prstGeom>
        </p:spPr>
      </p:pic>
      <p:pic>
        <p:nvPicPr>
          <p:cNvPr id="11" name="Picture 10" descr="Macintosh HD:Users:sergeybelomestnykh:Journals:RAST:hi-beta-srf:figures:fig53.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 y="3657600"/>
            <a:ext cx="3505200" cy="2631338"/>
          </a:xfrm>
          <a:prstGeom prst="rect">
            <a:avLst/>
          </a:prstGeom>
          <a:noFill/>
          <a:ln>
            <a:noFill/>
          </a:ln>
        </p:spPr>
      </p:pic>
      <p:pic>
        <p:nvPicPr>
          <p:cNvPr id="15" name="Picture 14" descr="IMG_20121005_115207.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53000" y="819150"/>
            <a:ext cx="3177617" cy="3429000"/>
          </a:xfrm>
          <a:prstGeom prst="rect">
            <a:avLst/>
          </a:prstGeom>
        </p:spPr>
      </p:pic>
    </p:spTree>
    <p:extLst>
      <p:ext uri="{BB962C8B-B14F-4D97-AF65-F5344CB8AC3E}">
        <p14:creationId xmlns:p14="http://schemas.microsoft.com/office/powerpoint/2010/main" val="839613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12141</TotalTime>
  <Words>3445</Words>
  <Application>Microsoft Macintosh PowerPoint</Application>
  <PresentationFormat>On-screen Show (4:3)</PresentationFormat>
  <Paragraphs>499</Paragraphs>
  <Slides>34</Slides>
  <Notes>1</Notes>
  <HiddenSlides>0</HiddenSlides>
  <MMClips>1</MMClips>
  <ScaleCrop>false</ScaleCrop>
  <HeadingPairs>
    <vt:vector size="4" baseType="variant">
      <vt:variant>
        <vt:lpstr>Theme</vt:lpstr>
      </vt:variant>
      <vt:variant>
        <vt:i4>1</vt:i4>
      </vt:variant>
      <vt:variant>
        <vt:lpstr>Slide Titles</vt:lpstr>
      </vt:variant>
      <vt:variant>
        <vt:i4>34</vt:i4>
      </vt:variant>
    </vt:vector>
  </HeadingPairs>
  <TitlesOfParts>
    <vt:vector size="35" baseType="lpstr">
      <vt:lpstr>Blank Presentation</vt:lpstr>
      <vt:lpstr>Progress with developing SRF guns and Update on other specialized cavities at BNL</vt:lpstr>
      <vt:lpstr>Acknowledgements </vt:lpstr>
      <vt:lpstr>Overview </vt:lpstr>
      <vt:lpstr>704 MHz SRF gun </vt:lpstr>
      <vt:lpstr>SRF gun cavity </vt:lpstr>
      <vt:lpstr>Fundamental power couplers </vt:lpstr>
      <vt:lpstr>FPC conditioning </vt:lpstr>
      <vt:lpstr>HOM load with ceramic break </vt:lpstr>
      <vt:lpstr>Status of the ERL gun commissioning </vt:lpstr>
      <vt:lpstr>Quarter Wave Resonator SRF gun </vt:lpstr>
      <vt:lpstr>112 MHz SRF gun cold test &amp; plans</vt:lpstr>
      <vt:lpstr>SRF gun upgrades/modifications </vt:lpstr>
      <vt:lpstr>QWR gun upgrade status </vt:lpstr>
      <vt:lpstr>Improving performance of RHIC:  56 MHz QWR  </vt:lpstr>
      <vt:lpstr>Main features of the 56 MHz cavity  </vt:lpstr>
      <vt:lpstr>HOM coupler </vt:lpstr>
      <vt:lpstr>HOM filter </vt:lpstr>
      <vt:lpstr>Status of the 56 MHz cavity  </vt:lpstr>
      <vt:lpstr>Double quarter wave crab cavity (DQWCC)</vt:lpstr>
      <vt:lpstr>HOM damping</vt:lpstr>
      <vt:lpstr>DQWCC prototype status</vt:lpstr>
      <vt:lpstr>704 MHz BNL3 cavity for high-current linacs</vt:lpstr>
      <vt:lpstr>Summary</vt:lpstr>
      <vt:lpstr>Thank you!</vt:lpstr>
      <vt:lpstr>Backup slides</vt:lpstr>
      <vt:lpstr>704 MHz SRF gun parameters</vt:lpstr>
      <vt:lpstr>QWR SRF gun parameters </vt:lpstr>
      <vt:lpstr>Parameters of BNL1 and BNL3 cavities</vt:lpstr>
      <vt:lpstr>DQWCC parameters</vt:lpstr>
      <vt:lpstr>SRF gun cavity processing and testing </vt:lpstr>
      <vt:lpstr>MP in the grooved choke joint </vt:lpstr>
      <vt:lpstr>Rounding of the grooves after BCP</vt:lpstr>
      <vt:lpstr>MP simulations of BCP-treated choke joint</vt:lpstr>
      <vt:lpstr>DQWCC helium vessel</vt:lpstr>
    </vt:vector>
  </TitlesOfParts>
  <Company>BNL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Tiffany Gagnon</dc:creator>
  <cp:lastModifiedBy>Sergey Belomestnykh</cp:lastModifiedBy>
  <cp:revision>473</cp:revision>
  <cp:lastPrinted>2007-07-02T19:06:14Z</cp:lastPrinted>
  <dcterms:created xsi:type="dcterms:W3CDTF">2007-06-28T20:22:43Z</dcterms:created>
  <dcterms:modified xsi:type="dcterms:W3CDTF">2012-11-07T02:44:55Z</dcterms:modified>
</cp:coreProperties>
</file>