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tags/tag52.xml" ContentType="application/vnd.openxmlformats-officedocument.presentationml.tag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tags/tag70.xml" ContentType="application/vnd.openxmlformats-officedocument.presentationml.tags+xml"/>
  <Override PartName="/ppt/charts/chart3.xml" ContentType="application/vnd.openxmlformats-officedocument.drawingml.chart+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ags/tag5.xml" ContentType="application/vnd.openxmlformats-officedocument.presentationml.tags+xml"/>
  <Override PartName="/ppt/theme/theme2.xml" ContentType="application/vnd.openxmlformats-officedocument.theme+xml"/>
  <Override PartName="/ppt/tags/tag79.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tags/tag39.xml" ContentType="application/vnd.openxmlformats-officedocument.presentationml.tags+xml"/>
  <Override PartName="/ppt/notesSlides/notesSlide17.xml" ContentType="application/vnd.openxmlformats-officedocument.presentationml.notesSlide+xml"/>
  <Override PartName="/ppt/tags/tag68.xml" ContentType="application/vnd.openxmlformats-officedocument.presentationml.tags+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tags/tag64.xml" ContentType="application/vnd.openxmlformats-officedocument.presentationml.tags+xml"/>
  <Override PartName="/ppt/tags/tag82.xml" ContentType="application/vnd.openxmlformats-officedocument.presentationml.tags+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Override PartName="/ppt/tags/tag24.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notesSlides/notesSlide20.xml" ContentType="application/vnd.openxmlformats-officedocument.presentationml.notesSlide+xml"/>
  <Override PartName="/ppt/tags/tag71.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charts/chart4.xml" ContentType="application/vnd.openxmlformats-officedocument.drawingml.chart+xml"/>
  <Override PartName="/ppt/slides/slide49.xml" ContentType="application/vnd.openxmlformats-officedocument.presentationml.slide+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ags/tag2.xml" ContentType="application/vnd.openxmlformats-officedocument.presentationml.tags+xml"/>
  <Default Extension="wmf" ContentType="image/x-wmf"/>
  <Override PartName="/ppt/tags/tag58.xml" ContentType="application/vnd.openxmlformats-officedocument.presentationml.tags+xml"/>
  <Override PartName="/ppt/notesSlides/notesSlide18.xml" ContentType="application/vnd.openxmlformats-officedocument.presentationml.notesSlide+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notesSlides/notesSlide14.xml" ContentType="application/vnd.openxmlformats-officedocument.presentationml.notesSlide+xml"/>
  <Override PartName="/ppt/tags/tag65.xml" ContentType="application/vnd.openxmlformats-officedocument.presentationml.tags+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tags/tag61.xml" ContentType="application/vnd.openxmlformats-officedocument.presentationml.tags+xml"/>
  <Override PartName="/ppt/notesSlides/notesSlide21.xml" ContentType="application/vnd.openxmlformats-officedocument.presentationml.notesSlide+xml"/>
  <Override PartName="/ppt/tags/tag72.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notesSlides/notesSlide15.xml" ContentType="application/vnd.openxmlformats-officedocument.presentationml.notesSlide+xml"/>
  <Override PartName="/ppt/tags/tag66.xml" ContentType="application/vnd.openxmlformats-officedocument.presentationml.tags+xml"/>
  <Override PartName="/ppt/notesSlides/notesSlide26.xml" ContentType="application/vnd.openxmlformats-officedocument.presentationml.notesSlide+xml"/>
  <Override PartName="/ppt/tags/tag84.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notesSlides/notesSlide22.xml" ContentType="application/vnd.openxmlformats-officedocument.presentationml.notesSlide+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notesSlides/notesSlide11.xml" ContentType="application/vnd.openxmlformats-officedocument.presentationml.notesSlide+xml"/>
  <Default Extension="tiff" ContentType="image/tiff"/>
  <Override PartName="/ppt/tags/tag62.xml" ContentType="application/vnd.openxmlformats-officedocument.presentationml.tags+xml"/>
  <Override PartName="/ppt/tags/tag80.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charts/chart2.xml" ContentType="application/vnd.openxmlformats-officedocument.drawingml.chart+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sldIdLst>
    <p:sldId id="261" r:id="rId2"/>
    <p:sldId id="358" r:id="rId3"/>
    <p:sldId id="383" r:id="rId4"/>
    <p:sldId id="263" r:id="rId5"/>
    <p:sldId id="335" r:id="rId6"/>
    <p:sldId id="330" r:id="rId7"/>
    <p:sldId id="331" r:id="rId8"/>
    <p:sldId id="334" r:id="rId9"/>
    <p:sldId id="352" r:id="rId10"/>
    <p:sldId id="351" r:id="rId11"/>
    <p:sldId id="380" r:id="rId12"/>
    <p:sldId id="376" r:id="rId13"/>
    <p:sldId id="336" r:id="rId14"/>
    <p:sldId id="362" r:id="rId15"/>
    <p:sldId id="359" r:id="rId16"/>
    <p:sldId id="337" r:id="rId17"/>
    <p:sldId id="395" r:id="rId18"/>
    <p:sldId id="355" r:id="rId19"/>
    <p:sldId id="338" r:id="rId20"/>
    <p:sldId id="339" r:id="rId21"/>
    <p:sldId id="340" r:id="rId22"/>
    <p:sldId id="353" r:id="rId23"/>
    <p:sldId id="354" r:id="rId24"/>
    <p:sldId id="341" r:id="rId25"/>
    <p:sldId id="342" r:id="rId26"/>
    <p:sldId id="360" r:id="rId27"/>
    <p:sldId id="333" r:id="rId28"/>
    <p:sldId id="367" r:id="rId29"/>
    <p:sldId id="369" r:id="rId30"/>
    <p:sldId id="371" r:id="rId31"/>
    <p:sldId id="372" r:id="rId32"/>
    <p:sldId id="381" r:id="rId33"/>
    <p:sldId id="377" r:id="rId34"/>
    <p:sldId id="356" r:id="rId35"/>
    <p:sldId id="373" r:id="rId36"/>
    <p:sldId id="374" r:id="rId37"/>
    <p:sldId id="379" r:id="rId38"/>
    <p:sldId id="349" r:id="rId39"/>
    <p:sldId id="350" r:id="rId40"/>
    <p:sldId id="344" r:id="rId41"/>
    <p:sldId id="345" r:id="rId42"/>
    <p:sldId id="387" r:id="rId43"/>
    <p:sldId id="386" r:id="rId44"/>
    <p:sldId id="397" r:id="rId45"/>
    <p:sldId id="378" r:id="rId46"/>
    <p:sldId id="392" r:id="rId47"/>
    <p:sldId id="391" r:id="rId48"/>
    <p:sldId id="393" r:id="rId49"/>
    <p:sldId id="389" r:id="rId50"/>
    <p:sldId id="390" r:id="rId51"/>
    <p:sldId id="382" r:id="rId52"/>
    <p:sldId id="384" r:id="rId53"/>
    <p:sldId id="394" r:id="rId54"/>
    <p:sldId id="366" r:id="rId55"/>
    <p:sldId id="364" r:id="rId56"/>
    <p:sldId id="363" r:id="rId57"/>
    <p:sldId id="396" r:id="rId58"/>
    <p:sldId id="348" r:id="rId59"/>
  </p:sldIdLst>
  <p:sldSz cx="9144000" cy="6858000" type="screen4x3"/>
  <p:notesSz cx="7010400" cy="9396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02" autoAdjust="0"/>
    <p:restoredTop sz="95571" autoAdjust="0"/>
  </p:normalViewPr>
  <p:slideViewPr>
    <p:cSldViewPr snapToGrid="0" snapToObjects="1">
      <p:cViewPr varScale="1">
        <p:scale>
          <a:sx n="66" d="100"/>
          <a:sy n="66" d="100"/>
        </p:scale>
        <p:origin x="-81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42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harles\Dropbox\Material%20for%20TTC%20Poster\ThFlm%20talk%20material\Hc1%20NbTiN%20calc.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apdc5\clairant\My%20Documents\ALD_Supra%20nano\1-Mesures%20magn&#233;tiques%20Saclay\Analyse%20r&#233;sultats%20CZA\Manip%20nov%20bref.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harles\Dropbox\SRF%20handoff\MgB2%20Rs%20measurements%20Xi%20sampl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harles\Dropbox\Multilayer%20digestion\MgB2%20flux%20penetration%20field%20-%20correct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200" b="0" i="0" u="none" strike="noStrike" baseline="0">
                <a:solidFill>
                  <a:srgbClr val="000000"/>
                </a:solidFill>
                <a:latin typeface="Arial"/>
                <a:ea typeface="Arial"/>
                <a:cs typeface="Arial"/>
              </a:defRPr>
            </a:pPr>
            <a:r>
              <a:rPr lang="en-US" sz="1750" b="1" i="0" u="none" strike="noStrike" baseline="0" dirty="0">
                <a:solidFill>
                  <a:srgbClr val="000000"/>
                </a:solidFill>
                <a:latin typeface="Arial"/>
                <a:cs typeface="Arial"/>
              </a:rPr>
              <a:t>Effective </a:t>
            </a:r>
            <a:r>
              <a:rPr lang="en-US" sz="1750" b="1" i="1" u="none" strike="noStrike" baseline="0" dirty="0">
                <a:solidFill>
                  <a:srgbClr val="000000"/>
                </a:solidFill>
                <a:latin typeface="Arial"/>
                <a:cs typeface="Arial"/>
              </a:rPr>
              <a:t>B</a:t>
            </a:r>
            <a:r>
              <a:rPr lang="en-US" sz="1750" b="1" i="0" u="none" strike="noStrike" baseline="-25000" dirty="0">
                <a:solidFill>
                  <a:srgbClr val="000000"/>
                </a:solidFill>
                <a:latin typeface="Arial"/>
                <a:cs typeface="Arial"/>
              </a:rPr>
              <a:t>c1</a:t>
            </a:r>
            <a:r>
              <a:rPr lang="en-US" sz="1750" b="1" i="0" u="none" strike="noStrike" baseline="0" dirty="0">
                <a:solidFill>
                  <a:srgbClr val="000000"/>
                </a:solidFill>
                <a:latin typeface="Arial"/>
                <a:cs typeface="Arial"/>
              </a:rPr>
              <a:t> of </a:t>
            </a:r>
            <a:r>
              <a:rPr lang="en-US" sz="1750" b="1" i="0" u="none" strike="noStrike" baseline="0" dirty="0" err="1" smtClean="0">
                <a:solidFill>
                  <a:srgbClr val="000000"/>
                </a:solidFill>
                <a:latin typeface="Arial"/>
                <a:cs typeface="Arial"/>
              </a:rPr>
              <a:t>NbTiN</a:t>
            </a:r>
            <a:r>
              <a:rPr lang="en-US" sz="1750" b="1" i="0" u="none" strike="noStrike" baseline="0" dirty="0" smtClean="0">
                <a:solidFill>
                  <a:srgbClr val="000000"/>
                </a:solidFill>
                <a:latin typeface="Arial"/>
                <a:cs typeface="Arial"/>
              </a:rPr>
              <a:t>/I/Nb SIS</a:t>
            </a:r>
            <a:endParaRPr lang="en-US" sz="1750" b="1" i="0" u="none" strike="noStrike" baseline="0" dirty="0">
              <a:solidFill>
                <a:srgbClr val="000000"/>
              </a:solidFill>
              <a:latin typeface="Arial"/>
              <a:cs typeface="Arial"/>
            </a:endParaRPr>
          </a:p>
        </c:rich>
      </c:tx>
      <c:layout>
        <c:manualLayout>
          <c:xMode val="edge"/>
          <c:yMode val="edge"/>
          <c:x val="0.21331587143637207"/>
          <c:y val="1.1641022166684244E-2"/>
        </c:manualLayout>
      </c:layout>
      <c:spPr>
        <a:noFill/>
        <a:ln w="25400">
          <a:noFill/>
        </a:ln>
      </c:spPr>
    </c:title>
    <c:view3D>
      <c:rotX val="16"/>
      <c:hPercent val="100"/>
      <c:depthPercent val="100"/>
      <c:perspective val="30"/>
    </c:view3D>
    <c:floor>
      <c:spPr>
        <a:solidFill>
          <a:srgbClr val="C0C0C0"/>
        </a:solidFill>
        <a:ln w="3175">
          <a:solidFill>
            <a:srgbClr val="000000"/>
          </a:solidFill>
          <a:prstDash val="solid"/>
        </a:ln>
      </c:spPr>
    </c:floor>
    <c:sideWall>
      <c:spPr>
        <a:solidFill>
          <a:srgbClr val="C0C0C0"/>
        </a:solidFill>
        <a:ln w="12700">
          <a:solidFill>
            <a:srgbClr val="808080"/>
          </a:solidFill>
          <a:prstDash val="solid"/>
        </a:ln>
      </c:spPr>
    </c:sideWall>
    <c:backWall>
      <c:spPr>
        <a:solidFill>
          <a:srgbClr val="C0C0C0"/>
        </a:solidFill>
        <a:ln w="12700">
          <a:solidFill>
            <a:srgbClr val="808080"/>
          </a:solidFill>
          <a:prstDash val="solid"/>
        </a:ln>
      </c:spPr>
    </c:backWall>
    <c:plotArea>
      <c:layout>
        <c:manualLayout>
          <c:layoutTarget val="inner"/>
          <c:xMode val="edge"/>
          <c:yMode val="edge"/>
          <c:x val="0.17466802860061287"/>
          <c:y val="9.6638655462184919E-2"/>
          <c:w val="0.73544433094994888"/>
          <c:h val="0.82259570494864609"/>
        </c:manualLayout>
      </c:layout>
      <c:surface3DChart>
        <c:ser>
          <c:idx val="0"/>
          <c:order val="0"/>
          <c:tx>
            <c:v>2</c:v>
          </c:tx>
          <c:spPr>
            <a:solidFill>
              <a:srgbClr val="9999FF"/>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Sheet1!$K$101:$K$155</c:f>
              <c:numCache>
                <c:formatCode>0</c:formatCode>
                <c:ptCount val="55"/>
                <c:pt idx="0">
                  <c:v>181.00006391267087</c:v>
                </c:pt>
                <c:pt idx="1">
                  <c:v>186.09832482913669</c:v>
                </c:pt>
                <c:pt idx="2">
                  <c:v>191.34018936546045</c:v>
                </c:pt>
                <c:pt idx="3">
                  <c:v>196.7297024302832</c:v>
                </c:pt>
                <c:pt idx="4">
                  <c:v>202.27102286590571</c:v>
                </c:pt>
                <c:pt idx="5">
                  <c:v>207.96842665747786</c:v>
                </c:pt>
                <c:pt idx="6">
                  <c:v>213.82631023258125</c:v>
                </c:pt>
                <c:pt idx="7">
                  <c:v>219.84919385375403</c:v>
                </c:pt>
                <c:pt idx="8">
                  <c:v>226.04172510657108</c:v>
                </c:pt>
                <c:pt idx="9">
                  <c:v>232.40868248597511</c:v>
                </c:pt>
                <c:pt idx="10">
                  <c:v>238.95497908362299</c:v>
                </c:pt>
                <c:pt idx="11">
                  <c:v>245.68566637909663</c:v>
                </c:pt>
                <c:pt idx="12">
                  <c:v>252.60593813789981</c:v>
                </c:pt>
                <c:pt idx="13">
                  <c:v>259.72113441925006</c:v>
                </c:pt>
                <c:pt idx="14">
                  <c:v>267.03674569676178</c:v>
                </c:pt>
                <c:pt idx="15">
                  <c:v>274.55841709519223</c:v>
                </c:pt>
                <c:pt idx="16">
                  <c:v>282.29195274653023</c:v>
                </c:pt>
                <c:pt idx="17">
                  <c:v>290.24332026878079</c:v>
                </c:pt>
                <c:pt idx="18">
                  <c:v>298.41865537090291</c:v>
                </c:pt>
                <c:pt idx="19">
                  <c:v>306.82426658745948</c:v>
                </c:pt>
                <c:pt idx="20">
                  <c:v>304.72678434300661</c:v>
                </c:pt>
                <c:pt idx="21">
                  <c:v>284.22316542989864</c:v>
                </c:pt>
                <c:pt idx="22">
                  <c:v>265.7888957651752</c:v>
                </c:pt>
                <c:pt idx="23">
                  <c:v>249.14998952237974</c:v>
                </c:pt>
                <c:pt idx="24">
                  <c:v>234.07679820168659</c:v>
                </c:pt>
                <c:pt idx="25">
                  <c:v>220.37561546154507</c:v>
                </c:pt>
                <c:pt idx="26">
                  <c:v>207.8820880324827</c:v>
                </c:pt>
                <c:pt idx="27">
                  <c:v>196.45600046329946</c:v>
                </c:pt>
                <c:pt idx="28">
                  <c:v>185.97711473099505</c:v>
                </c:pt>
                <c:pt idx="29">
                  <c:v>176.34182691327527</c:v>
                </c:pt>
                <c:pt idx="30">
                  <c:v>167.46046192860499</c:v>
                </c:pt>
                <c:pt idx="31">
                  <c:v>159.25507039819158</c:v>
                </c:pt>
                <c:pt idx="32">
                  <c:v>154.78241427919397</c:v>
                </c:pt>
                <c:pt idx="33">
                  <c:v>146.52885968286003</c:v>
                </c:pt>
                <c:pt idx="34">
                  <c:v>138.91828871595246</c:v>
                </c:pt>
                <c:pt idx="35">
                  <c:v>131.88560743315941</c:v>
                </c:pt>
                <c:pt idx="36">
                  <c:v>125.37375556614711</c:v>
                </c:pt>
                <c:pt idx="37">
                  <c:v>119.33254545260874</c:v>
                </c:pt>
                <c:pt idx="38">
                  <c:v>113.7176921234894</c:v>
                </c:pt>
                <c:pt idx="39">
                  <c:v>108.48999940823984</c:v>
                </c:pt>
                <c:pt idx="40">
                  <c:v>103.61467402160916</c:v>
                </c:pt>
                <c:pt idx="41">
                  <c:v>99.060745138684055</c:v>
                </c:pt>
                <c:pt idx="42">
                  <c:v>94.800571316557253</c:v>
                </c:pt>
                <c:pt idx="43">
                  <c:v>90.809420056964825</c:v>
                </c:pt>
                <c:pt idx="44">
                  <c:v>87.065108032046538</c:v>
                </c:pt>
                <c:pt idx="45">
                  <c:v>83.547692172359589</c:v>
                </c:pt>
                <c:pt idx="46">
                  <c:v>80.239203562334197</c:v>
                </c:pt>
                <c:pt idx="47">
                  <c:v>77.123417495515312</c:v>
                </c:pt>
                <c:pt idx="48">
                  <c:v>74.185654181152131</c:v>
                </c:pt>
                <c:pt idx="49">
                  <c:v>71.412605520055322</c:v>
                </c:pt>
                <c:pt idx="50">
                  <c:v>68.792184124086148</c:v>
                </c:pt>
                <c:pt idx="51">
                  <c:v>66.313391373829816</c:v>
                </c:pt>
                <c:pt idx="52">
                  <c:v>63.966201819462796</c:v>
                </c:pt>
                <c:pt idx="53">
                  <c:v>61.741461651534394</c:v>
                </c:pt>
                <c:pt idx="54">
                  <c:v>59.63079931802482</c:v>
                </c:pt>
              </c:numCache>
            </c:numRef>
          </c:val>
        </c:ser>
        <c:ser>
          <c:idx val="1"/>
          <c:order val="1"/>
          <c:spPr>
            <a:solidFill>
              <a:srgbClr val="993366"/>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Sheet1!$L$101:$L$155</c:f>
              <c:numCache>
                <c:formatCode>0</c:formatCode>
                <c:ptCount val="55"/>
                <c:pt idx="0">
                  <c:v>179.11464658024718</c:v>
                </c:pt>
                <c:pt idx="1">
                  <c:v>184.15980061216641</c:v>
                </c:pt>
                <c:pt idx="2">
                  <c:v>189.34706239290347</c:v>
                </c:pt>
                <c:pt idx="3">
                  <c:v>194.68043469663448</c:v>
                </c:pt>
                <c:pt idx="4">
                  <c:v>200.16403304438577</c:v>
                </c:pt>
                <c:pt idx="5">
                  <c:v>205.80208887979569</c:v>
                </c:pt>
                <c:pt idx="6">
                  <c:v>211.59895283432508</c:v>
                </c:pt>
                <c:pt idx="7">
                  <c:v>217.55909808444409</c:v>
                </c:pt>
                <c:pt idx="8">
                  <c:v>223.68712380337774</c:v>
                </c:pt>
                <c:pt idx="9">
                  <c:v>229.98775871007953</c:v>
                </c:pt>
                <c:pt idx="10">
                  <c:v>236.46586471816835</c:v>
                </c:pt>
                <c:pt idx="11">
                  <c:v>243.1264406876478</c:v>
                </c:pt>
                <c:pt idx="12">
                  <c:v>249.97462628229661</c:v>
                </c:pt>
                <c:pt idx="13">
                  <c:v>257.01570593571648</c:v>
                </c:pt>
                <c:pt idx="14">
                  <c:v>264.25511292908703</c:v>
                </c:pt>
                <c:pt idx="15">
                  <c:v>271.69843358378404</c:v>
                </c:pt>
                <c:pt idx="16">
                  <c:v>279.35141157208733</c:v>
                </c:pt>
                <c:pt idx="17">
                  <c:v>287.2199523493145</c:v>
                </c:pt>
                <c:pt idx="18">
                  <c:v>295.31012771078935</c:v>
                </c:pt>
                <c:pt idx="19">
                  <c:v>303.6281804771732</c:v>
                </c:pt>
                <c:pt idx="20">
                  <c:v>303.73633975684254</c:v>
                </c:pt>
                <c:pt idx="21">
                  <c:v>283.29936315872897</c:v>
                </c:pt>
                <c:pt idx="22">
                  <c:v>264.92500986344686</c:v>
                </c:pt>
                <c:pt idx="23">
                  <c:v>248.34018457268627</c:v>
                </c:pt>
                <c:pt idx="24">
                  <c:v>233.31598520644803</c:v>
                </c:pt>
                <c:pt idx="25">
                  <c:v>219.6593350212583</c:v>
                </c:pt>
                <c:pt idx="26">
                  <c:v>207.20641494028601</c:v>
                </c:pt>
                <c:pt idx="27">
                  <c:v>195.81746525052586</c:v>
                </c:pt>
                <c:pt idx="28">
                  <c:v>185.37263873511966</c:v>
                </c:pt>
                <c:pt idx="29">
                  <c:v>175.76866821258193</c:v>
                </c:pt>
                <c:pt idx="30">
                  <c:v>166.91617006968198</c:v>
                </c:pt>
                <c:pt idx="31">
                  <c:v>158.73744828422141</c:v>
                </c:pt>
                <c:pt idx="32">
                  <c:v>154.27932950905566</c:v>
                </c:pt>
                <c:pt idx="33">
                  <c:v>146.05260120068397</c:v>
                </c:pt>
                <c:pt idx="34">
                  <c:v>138.46676665078687</c:v>
                </c:pt>
                <c:pt idx="35">
                  <c:v>131.45694348700616</c:v>
                </c:pt>
                <c:pt idx="36">
                  <c:v>124.96625690233522</c:v>
                </c:pt>
                <c:pt idx="37">
                  <c:v>118.94468235796326</c:v>
                </c:pt>
                <c:pt idx="38">
                  <c:v>113.34807882297964</c:v>
                </c:pt>
                <c:pt idx="39">
                  <c:v>108.13737752500603</c:v>
                </c:pt>
                <c:pt idx="40">
                  <c:v>103.27789826639267</c:v>
                </c:pt>
                <c:pt idx="41">
                  <c:v>98.738770885795631</c:v>
                </c:pt>
                <c:pt idx="42">
                  <c:v>94.492443782484003</c:v>
                </c:pt>
                <c:pt idx="43">
                  <c:v>90.514264845512201</c:v>
                </c:pt>
                <c:pt idx="44">
                  <c:v>86.782122848843855</c:v>
                </c:pt>
                <c:pt idx="45">
                  <c:v>83.276139543413649</c:v>
                </c:pt>
                <c:pt idx="46">
                  <c:v>79.978404417494417</c:v>
                </c:pt>
                <c:pt idx="47">
                  <c:v>76.872745499321809</c:v>
                </c:pt>
                <c:pt idx="48">
                  <c:v>73.944530711440905</c:v>
                </c:pt>
                <c:pt idx="49">
                  <c:v>71.180495209589196</c:v>
                </c:pt>
                <c:pt idx="50">
                  <c:v>68.568590892913619</c:v>
                </c:pt>
                <c:pt idx="51">
                  <c:v>66.097854890491277</c:v>
                </c:pt>
                <c:pt idx="52">
                  <c:v>63.758294337926088</c:v>
                </c:pt>
                <c:pt idx="53">
                  <c:v>61.540785178127493</c:v>
                </c:pt>
                <c:pt idx="54">
                  <c:v>59.436983068887095</c:v>
                </c:pt>
              </c:numCache>
            </c:numRef>
          </c:val>
        </c:ser>
        <c:ser>
          <c:idx val="2"/>
          <c:order val="2"/>
          <c:spPr>
            <a:solidFill>
              <a:srgbClr val="FFFFCC"/>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Sheet1!$M$101:$M$155</c:f>
              <c:numCache>
                <c:formatCode>0</c:formatCode>
                <c:ptCount val="55"/>
                <c:pt idx="0">
                  <c:v>177.04966569235441</c:v>
                </c:pt>
                <c:pt idx="1">
                  <c:v>182.03665504119908</c:v>
                </c:pt>
                <c:pt idx="2">
                  <c:v>187.16411380391258</c:v>
                </c:pt>
                <c:pt idx="3">
                  <c:v>192.43599860740011</c:v>
                </c:pt>
                <c:pt idx="4">
                  <c:v>197.85637752557841</c:v>
                </c:pt>
                <c:pt idx="5">
                  <c:v>203.42943321852488</c:v>
                </c:pt>
                <c:pt idx="6">
                  <c:v>209.15946616004462</c:v>
                </c:pt>
                <c:pt idx="7">
                  <c:v>215.05089795615226</c:v>
                </c:pt>
                <c:pt idx="8">
                  <c:v>221.10827475702308</c:v>
                </c:pt>
                <c:pt idx="9">
                  <c:v>227.33627076505095</c:v>
                </c:pt>
                <c:pt idx="10">
                  <c:v>233.73969184171833</c:v>
                </c:pt>
                <c:pt idx="11">
                  <c:v>240.3234792160608</c:v>
                </c:pt>
                <c:pt idx="12">
                  <c:v>247.09271329758838</c:v>
                </c:pt>
                <c:pt idx="13">
                  <c:v>254.05261759660794</c:v>
                </c:pt>
                <c:pt idx="14">
                  <c:v>261.20856275496743</c:v>
                </c:pt>
                <c:pt idx="15">
                  <c:v>268.56607069033709</c:v>
                </c:pt>
                <c:pt idx="16">
                  <c:v>276.13081885722124</c:v>
                </c:pt>
                <c:pt idx="17">
                  <c:v>283.90864462799397</c:v>
                </c:pt>
                <c:pt idx="18">
                  <c:v>291.90554979733179</c:v>
                </c:pt>
                <c:pt idx="19">
                  <c:v>300.12770521352701</c:v>
                </c:pt>
                <c:pt idx="20">
                  <c:v>302.65156711485452</c:v>
                </c:pt>
                <c:pt idx="21">
                  <c:v>282.28757971887615</c:v>
                </c:pt>
                <c:pt idx="22">
                  <c:v>263.9788491139347</c:v>
                </c:pt>
                <c:pt idx="23">
                  <c:v>247.45325534206961</c:v>
                </c:pt>
                <c:pt idx="24">
                  <c:v>232.48271383071094</c:v>
                </c:pt>
                <c:pt idx="25">
                  <c:v>218.87483739618253</c:v>
                </c:pt>
                <c:pt idx="26">
                  <c:v>206.466392029785</c:v>
                </c:pt>
                <c:pt idx="27">
                  <c:v>195.11811716034538</c:v>
                </c:pt>
                <c:pt idx="28">
                  <c:v>184.71059359677983</c:v>
                </c:pt>
                <c:pt idx="29">
                  <c:v>175.14092296896558</c:v>
                </c:pt>
                <c:pt idx="30">
                  <c:v>166.3200408908618</c:v>
                </c:pt>
                <c:pt idx="31">
                  <c:v>158.17052882606345</c:v>
                </c:pt>
                <c:pt idx="32">
                  <c:v>153.72833190366637</c:v>
                </c:pt>
                <c:pt idx="33">
                  <c:v>145.53098476782421</c:v>
                </c:pt>
                <c:pt idx="34">
                  <c:v>137.97224248417697</c:v>
                </c:pt>
                <c:pt idx="35">
                  <c:v>130.98745440312399</c:v>
                </c:pt>
                <c:pt idx="36">
                  <c:v>124.51994884196965</c:v>
                </c:pt>
                <c:pt idx="37">
                  <c:v>118.51987992097058</c:v>
                </c:pt>
                <c:pt idx="38">
                  <c:v>112.94326425575485</c:v>
                </c:pt>
                <c:pt idx="39">
                  <c:v>107.75117260527392</c:v>
                </c:pt>
                <c:pt idx="40">
                  <c:v>102.90904862972698</c:v>
                </c:pt>
                <c:pt idx="41">
                  <c:v>98.386132418346378</c:v>
                </c:pt>
                <c:pt idx="42">
                  <c:v>94.154970768975176</c:v>
                </c:pt>
                <c:pt idx="43">
                  <c:v>90.19099961392098</c:v>
                </c:pt>
                <c:pt idx="44">
                  <c:v>86.472186695812297</c:v>
                </c:pt>
                <c:pt idx="45">
                  <c:v>82.978724759330063</c:v>
                </c:pt>
                <c:pt idx="46">
                  <c:v>79.692767258860556</c:v>
                </c:pt>
                <c:pt idx="47">
                  <c:v>76.598199979681453</c:v>
                </c:pt>
                <c:pt idx="48">
                  <c:v>73.680443101757149</c:v>
                </c:pt>
                <c:pt idx="49">
                  <c:v>70.926279155269313</c:v>
                </c:pt>
                <c:pt idx="50">
                  <c:v>68.323703068296098</c:v>
                </c:pt>
                <c:pt idx="51">
                  <c:v>65.861791123025242</c:v>
                </c:pt>
                <c:pt idx="52">
                  <c:v>63.530586143862074</c:v>
                </c:pt>
                <c:pt idx="53">
                  <c:v>61.320996659634147</c:v>
                </c:pt>
                <c:pt idx="54">
                  <c:v>59.224708129355392</c:v>
                </c:pt>
              </c:numCache>
            </c:numRef>
          </c:val>
        </c:ser>
        <c:ser>
          <c:idx val="3"/>
          <c:order val="3"/>
          <c:spPr>
            <a:solidFill>
              <a:srgbClr val="CCFFFF"/>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Sheet1!$N$101:$N$155</c:f>
              <c:numCache>
                <c:formatCode>0</c:formatCode>
                <c:ptCount val="55"/>
                <c:pt idx="0">
                  <c:v>174.80512124899323</c:v>
                </c:pt>
                <c:pt idx="1">
                  <c:v>179.72888811623474</c:v>
                </c:pt>
                <c:pt idx="2">
                  <c:v>184.79134359848774</c:v>
                </c:pt>
                <c:pt idx="3">
                  <c:v>189.99639416258003</c:v>
                </c:pt>
                <c:pt idx="4">
                  <c:v>195.34805630948347</c:v>
                </c:pt>
                <c:pt idx="5">
                  <c:v>200.85045967366526</c:v>
                </c:pt>
                <c:pt idx="6">
                  <c:v>206.50785020973979</c:v>
                </c:pt>
                <c:pt idx="7">
                  <c:v>212.32459346887842</c:v>
                </c:pt>
                <c:pt idx="8">
                  <c:v>218.30517796750701</c:v>
                </c:pt>
                <c:pt idx="9">
                  <c:v>224.45421865088963</c:v>
                </c:pt>
                <c:pt idx="10">
                  <c:v>230.77646045427272</c:v>
                </c:pt>
                <c:pt idx="11">
                  <c:v>237.27678196433573</c:v>
                </c:pt>
                <c:pt idx="12">
                  <c:v>243.96019918377527</c:v>
                </c:pt>
                <c:pt idx="13">
                  <c:v>250.83186940192485</c:v>
                </c:pt>
                <c:pt idx="14">
                  <c:v>257.89709517440241</c:v>
                </c:pt>
                <c:pt idx="15">
                  <c:v>265.16132841485086</c:v>
                </c:pt>
                <c:pt idx="16">
                  <c:v>272.63017460193203</c:v>
                </c:pt>
                <c:pt idx="17">
                  <c:v>280.30939710481971</c:v>
                </c:pt>
                <c:pt idx="18">
                  <c:v>288.20492163053007</c:v>
                </c:pt>
                <c:pt idx="19">
                  <c:v>296.3228407965197</c:v>
                </c:pt>
                <c:pt idx="20">
                  <c:v>301.47246641704049</c:v>
                </c:pt>
                <c:pt idx="21">
                  <c:v>281.18781511034115</c:v>
                </c:pt>
                <c:pt idx="22">
                  <c:v>262.9504135166386</c:v>
                </c:pt>
                <c:pt idx="23">
                  <c:v>246.48920183052971</c:v>
                </c:pt>
                <c:pt idx="24">
                  <c:v>231.57698407447458</c:v>
                </c:pt>
                <c:pt idx="25">
                  <c:v>218.02212258631741</c:v>
                </c:pt>
                <c:pt idx="26">
                  <c:v>205.66201930097967</c:v>
                </c:pt>
                <c:pt idx="27">
                  <c:v>194.35795619275797</c:v>
                </c:pt>
                <c:pt idx="28">
                  <c:v>183.99097931597606</c:v>
                </c:pt>
                <c:pt idx="29">
                  <c:v>174.45859118242618</c:v>
                </c:pt>
                <c:pt idx="30">
                  <c:v>165.67207439214394</c:v>
                </c:pt>
                <c:pt idx="31">
                  <c:v>157.55431202371778</c:v>
                </c:pt>
                <c:pt idx="32">
                  <c:v>153.12942146302561</c:v>
                </c:pt>
                <c:pt idx="33">
                  <c:v>144.96401038428127</c:v>
                </c:pt>
                <c:pt idx="34">
                  <c:v>137.43471621612258</c:v>
                </c:pt>
                <c:pt idx="35">
                  <c:v>130.47714018151285</c:v>
                </c:pt>
                <c:pt idx="36">
                  <c:v>124.03483138505067</c:v>
                </c:pt>
                <c:pt idx="37">
                  <c:v>118.05813814163054</c:v>
                </c:pt>
                <c:pt idx="38">
                  <c:v>112.50324842181467</c:v>
                </c:pt>
                <c:pt idx="39">
                  <c:v>107.33138464904334</c:v>
                </c:pt>
                <c:pt idx="40">
                  <c:v>102.5081251116121</c:v>
                </c:pt>
                <c:pt idx="41">
                  <c:v>98.002829736336309</c:v>
                </c:pt>
                <c:pt idx="42">
                  <c:v>93.788152276030758</c:v>
                </c:pt>
                <c:pt idx="43">
                  <c:v>89.839624362191529</c:v>
                </c:pt>
                <c:pt idx="44">
                  <c:v>86.135299572951794</c:v>
                </c:pt>
                <c:pt idx="45">
                  <c:v>82.655447820108648</c:v>
                </c:pt>
                <c:pt idx="46">
                  <c:v>79.382292086432386</c:v>
                </c:pt>
                <c:pt idx="47">
                  <c:v>76.299780936593947</c:v>
                </c:pt>
                <c:pt idx="48">
                  <c:v>73.393391352100906</c:v>
                </c:pt>
                <c:pt idx="49">
                  <c:v>70.649957357095403</c:v>
                </c:pt>
                <c:pt idx="50">
                  <c:v>68.057520650233585</c:v>
                </c:pt>
                <c:pt idx="51">
                  <c:v>65.605200071431696</c:v>
                </c:pt>
                <c:pt idx="52">
                  <c:v>63.283077237270753</c:v>
                </c:pt>
                <c:pt idx="53">
                  <c:v>61.082096096054499</c:v>
                </c:pt>
                <c:pt idx="54">
                  <c:v>58.993974499429555</c:v>
                </c:pt>
              </c:numCache>
            </c:numRef>
          </c:val>
        </c:ser>
        <c:ser>
          <c:idx val="4"/>
          <c:order val="4"/>
          <c:tx>
            <c:v>2.8</c:v>
          </c:tx>
          <c:spPr>
            <a:solidFill>
              <a:srgbClr val="660066"/>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Sheet1!$O$101:$O$155</c:f>
              <c:numCache>
                <c:formatCode>0</c:formatCode>
                <c:ptCount val="55"/>
                <c:pt idx="0">
                  <c:v>172.38101325016271</c:v>
                </c:pt>
                <c:pt idx="1">
                  <c:v>177.23649983727316</c:v>
                </c:pt>
                <c:pt idx="2">
                  <c:v>182.22875177662883</c:v>
                </c:pt>
                <c:pt idx="3">
                  <c:v>187.36162136217447</c:v>
                </c:pt>
                <c:pt idx="4">
                  <c:v>192.63906939610052</c:v>
                </c:pt>
                <c:pt idx="5">
                  <c:v>198.06516824521682</c:v>
                </c:pt>
                <c:pt idx="6">
                  <c:v>203.64410498341059</c:v>
                </c:pt>
                <c:pt idx="7">
                  <c:v>209.38018462262289</c:v>
                </c:pt>
                <c:pt idx="8">
                  <c:v>215.2778334348296</c:v>
                </c:pt>
                <c:pt idx="9">
                  <c:v>221.34160236759527</c:v>
                </c:pt>
                <c:pt idx="10">
                  <c:v>227.57617055583134</c:v>
                </c:pt>
                <c:pt idx="11">
                  <c:v>233.98634893247322</c:v>
                </c:pt>
                <c:pt idx="12">
                  <c:v>240.57708394085682</c:v>
                </c:pt>
                <c:pt idx="13">
                  <c:v>247.35346135166705</c:v>
                </c:pt>
                <c:pt idx="14">
                  <c:v>254.32071018739228</c:v>
                </c:pt>
                <c:pt idx="15">
                  <c:v>261.48420675732581</c:v>
                </c:pt>
                <c:pt idx="16">
                  <c:v>268.84947880621957</c:v>
                </c:pt>
                <c:pt idx="17">
                  <c:v>276.42220977979139</c:v>
                </c:pt>
                <c:pt idx="18">
                  <c:v>284.2082432103839</c:v>
                </c:pt>
                <c:pt idx="19">
                  <c:v>292.21358722615184</c:v>
                </c:pt>
                <c:pt idx="20">
                  <c:v>300.19903766340167</c:v>
                </c:pt>
                <c:pt idx="21">
                  <c:v>280.00006933312272</c:v>
                </c:pt>
                <c:pt idx="22">
                  <c:v>261.83970307155892</c:v>
                </c:pt>
                <c:pt idx="23">
                  <c:v>245.44802403806648</c:v>
                </c:pt>
                <c:pt idx="24">
                  <c:v>230.5987959377396</c:v>
                </c:pt>
                <c:pt idx="25">
                  <c:v>217.10119059166303</c:v>
                </c:pt>
                <c:pt idx="26">
                  <c:v>204.79329675386958</c:v>
                </c:pt>
                <c:pt idx="27">
                  <c:v>193.5369823477636</c:v>
                </c:pt>
                <c:pt idx="28">
                  <c:v>183.21379589270737</c:v>
                </c:pt>
                <c:pt idx="29">
                  <c:v>173.72167285296342</c:v>
                </c:pt>
                <c:pt idx="30">
                  <c:v>164.97227057352885</c:v>
                </c:pt>
                <c:pt idx="31">
                  <c:v>156.8887978771848</c:v>
                </c:pt>
                <c:pt idx="32">
                  <c:v>152.48259818713368</c:v>
                </c:pt>
                <c:pt idx="33">
                  <c:v>144.35167805005489</c:v>
                </c:pt>
                <c:pt idx="34">
                  <c:v>136.85418784662414</c:v>
                </c:pt>
                <c:pt idx="35">
                  <c:v>129.92600082217291</c:v>
                </c:pt>
                <c:pt idx="36">
                  <c:v>123.51090453157813</c:v>
                </c:pt>
                <c:pt idx="37">
                  <c:v>117.55945701994348</c:v>
                </c:pt>
                <c:pt idx="38">
                  <c:v>112.02803132115923</c:v>
                </c:pt>
                <c:pt idx="39">
                  <c:v>106.87801365631424</c:v>
                </c:pt>
                <c:pt idx="40">
                  <c:v>102.07512771204799</c:v>
                </c:pt>
                <c:pt idx="41">
                  <c:v>97.588862839765369</c:v>
                </c:pt>
                <c:pt idx="42">
                  <c:v>93.391988303650677</c:v>
                </c:pt>
                <c:pt idx="43">
                  <c:v>89.460139090323693</c:v>
                </c:pt>
                <c:pt idx="44">
                  <c:v>85.77146148026263</c:v>
                </c:pt>
                <c:pt idx="45">
                  <c:v>82.306308725749659</c:v>
                </c:pt>
                <c:pt idx="46">
                  <c:v>79.046978900210007</c:v>
                </c:pt>
                <c:pt idx="47">
                  <c:v>75.977488370059518</c:v>
                </c:pt>
                <c:pt idx="48">
                  <c:v>73.083375462472219</c:v>
                </c:pt>
                <c:pt idx="49">
                  <c:v>70.351529815067664</c:v>
                </c:pt>
                <c:pt idx="50">
                  <c:v>67.77004363872598</c:v>
                </c:pt>
                <c:pt idx="51">
                  <c:v>65.328081735710697</c:v>
                </c:pt>
                <c:pt idx="52">
                  <c:v>63.015767618152104</c:v>
                </c:pt>
                <c:pt idx="53">
                  <c:v>60.824083487388386</c:v>
                </c:pt>
                <c:pt idx="54">
                  <c:v>58.744782179109691</c:v>
                </c:pt>
              </c:numCache>
            </c:numRef>
          </c:val>
        </c:ser>
        <c:ser>
          <c:idx val="5"/>
          <c:order val="5"/>
          <c:tx>
            <c:v>3</c:v>
          </c:tx>
          <c:spPr>
            <a:solidFill>
              <a:srgbClr val="FF8080"/>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Sheet1!$P$101:$P$155</c:f>
              <c:numCache>
                <c:formatCode>0</c:formatCode>
                <c:ptCount val="55"/>
                <c:pt idx="0">
                  <c:v>169.77734169586338</c:v>
                </c:pt>
                <c:pt idx="1">
                  <c:v>174.55949020431419</c:v>
                </c:pt>
                <c:pt idx="2">
                  <c:v>179.47633833833618</c:v>
                </c:pt>
                <c:pt idx="3">
                  <c:v>184.53168020618318</c:v>
                </c:pt>
                <c:pt idx="4">
                  <c:v>189.72941678543049</c:v>
                </c:pt>
                <c:pt idx="5">
                  <c:v>195.07355893317953</c:v>
                </c:pt>
                <c:pt idx="6">
                  <c:v>200.56823048105701</c:v>
                </c:pt>
                <c:pt idx="7">
                  <c:v>206.21767141738533</c:v>
                </c:pt>
                <c:pt idx="8">
                  <c:v>212.02624115899124</c:v>
                </c:pt>
                <c:pt idx="9">
                  <c:v>217.99842191516811</c:v>
                </c:pt>
                <c:pt idx="10">
                  <c:v>224.13882214639429</c:v>
                </c:pt>
                <c:pt idx="11">
                  <c:v>230.45218012047206</c:v>
                </c:pt>
                <c:pt idx="12">
                  <c:v>236.94336756883351</c:v>
                </c:pt>
                <c:pt idx="13">
                  <c:v>243.61739344583447</c:v>
                </c:pt>
                <c:pt idx="14">
                  <c:v>250.47940779393679</c:v>
                </c:pt>
                <c:pt idx="15">
                  <c:v>257.53470571776217</c:v>
                </c:pt>
                <c:pt idx="16">
                  <c:v>264.78873147008363</c:v>
                </c:pt>
                <c:pt idx="17">
                  <c:v>272.24708265290911</c:v>
                </c:pt>
                <c:pt idx="18">
                  <c:v>279.91551453689351</c:v>
                </c:pt>
                <c:pt idx="19">
                  <c:v>287.7999445024235</c:v>
                </c:pt>
                <c:pt idx="20">
                  <c:v>295.90645660578753</c:v>
                </c:pt>
                <c:pt idx="21">
                  <c:v>278.72434238722155</c:v>
                </c:pt>
                <c:pt idx="22">
                  <c:v>260.64671777869523</c:v>
                </c:pt>
                <c:pt idx="23">
                  <c:v>244.3297219646802</c:v>
                </c:pt>
                <c:pt idx="24">
                  <c:v>229.54814942050561</c:v>
                </c:pt>
                <c:pt idx="25">
                  <c:v>216.11204141221961</c:v>
                </c:pt>
                <c:pt idx="26">
                  <c:v>203.86022438845544</c:v>
                </c:pt>
                <c:pt idx="27">
                  <c:v>192.65519562536196</c:v>
                </c:pt>
                <c:pt idx="28">
                  <c:v>182.37904332697488</c:v>
                </c:pt>
                <c:pt idx="29">
                  <c:v>172.93016798057749</c:v>
                </c:pt>
                <c:pt idx="30">
                  <c:v>164.22062943501641</c:v>
                </c:pt>
                <c:pt idx="31">
                  <c:v>156.17398638646381</c:v>
                </c:pt>
                <c:pt idx="32">
                  <c:v>151.78786207599023</c:v>
                </c:pt>
                <c:pt idx="33">
                  <c:v>143.69398776514475</c:v>
                </c:pt>
                <c:pt idx="34">
                  <c:v>136.23065737568101</c:v>
                </c:pt>
                <c:pt idx="35">
                  <c:v>129.33403632510419</c:v>
                </c:pt>
                <c:pt idx="36">
                  <c:v>122.94816828155213</c:v>
                </c:pt>
                <c:pt idx="37">
                  <c:v>117.02383655590914</c:v>
                </c:pt>
                <c:pt idx="38">
                  <c:v>111.51761295378876</c:v>
                </c:pt>
                <c:pt idx="39">
                  <c:v>106.39105962708673</c:v>
                </c:pt>
                <c:pt idx="40">
                  <c:v>101.61005643103478</c:v>
                </c:pt>
                <c:pt idx="41">
                  <c:v>97.144231728633756</c:v>
                </c:pt>
                <c:pt idx="42">
                  <c:v>92.966478851835191</c:v>
                </c:pt>
                <c:pt idx="43">
                  <c:v>89.052543798317544</c:v>
                </c:pt>
                <c:pt idx="44">
                  <c:v>85.380672417744435</c:v>
                </c:pt>
                <c:pt idx="45">
                  <c:v>81.931307476252954</c:v>
                </c:pt>
                <c:pt idx="46">
                  <c:v>78.686827700193348</c:v>
                </c:pt>
                <c:pt idx="47">
                  <c:v>75.631322280078194</c:v>
                </c:pt>
                <c:pt idx="48">
                  <c:v>72.750395432871059</c:v>
                </c:pt>
                <c:pt idx="49">
                  <c:v>70.03099652918597</c:v>
                </c:pt>
                <c:pt idx="50">
                  <c:v>67.461272033773412</c:v>
                </c:pt>
                <c:pt idx="51">
                  <c:v>65.030436115862258</c:v>
                </c:pt>
                <c:pt idx="52">
                  <c:v>62.728657286506191</c:v>
                </c:pt>
                <c:pt idx="53">
                  <c:v>60.546958833636005</c:v>
                </c:pt>
                <c:pt idx="54">
                  <c:v>58.477131168395758</c:v>
                </c:pt>
              </c:numCache>
            </c:numRef>
          </c:val>
        </c:ser>
        <c:ser>
          <c:idx val="6"/>
          <c:order val="6"/>
          <c:spPr>
            <a:solidFill>
              <a:srgbClr val="0066CC"/>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Sheet1!$Q$101:$Q$155</c:f>
              <c:numCache>
                <c:formatCode>0</c:formatCode>
                <c:ptCount val="55"/>
                <c:pt idx="0">
                  <c:v>166.9941065860952</c:v>
                </c:pt>
                <c:pt idx="1">
                  <c:v>171.69785921735811</c:v>
                </c:pt>
                <c:pt idx="2">
                  <c:v>176.53410328360923</c:v>
                </c:pt>
                <c:pt idx="3">
                  <c:v>181.50657069460632</c:v>
                </c:pt>
                <c:pt idx="4">
                  <c:v>186.61909847747251</c:v>
                </c:pt>
                <c:pt idx="5">
                  <c:v>191.87563173755376</c:v>
                </c:pt>
                <c:pt idx="6">
                  <c:v>197.28022670267916</c:v>
                </c:pt>
                <c:pt idx="7">
                  <c:v>202.83705385316588</c:v>
                </c:pt>
                <c:pt idx="8">
                  <c:v>208.55040113999121</c:v>
                </c:pt>
                <c:pt idx="9">
                  <c:v>214.42467729360777</c:v>
                </c:pt>
                <c:pt idx="10">
                  <c:v>220.46441522596155</c:v>
                </c:pt>
                <c:pt idx="11">
                  <c:v>226.67427552833308</c:v>
                </c:pt>
                <c:pt idx="12">
                  <c:v>233.05905006770502</c:v>
                </c:pt>
                <c:pt idx="13">
                  <c:v>239.62366568442718</c:v>
                </c:pt>
                <c:pt idx="14">
                  <c:v>246.37318799403616</c:v>
                </c:pt>
                <c:pt idx="15">
                  <c:v>253.31282529615939</c:v>
                </c:pt>
                <c:pt idx="16">
                  <c:v>260.44793259352531</c:v>
                </c:pt>
                <c:pt idx="17">
                  <c:v>267.78401572417266</c:v>
                </c:pt>
                <c:pt idx="18">
                  <c:v>275.32673561005925</c:v>
                </c:pt>
                <c:pt idx="19">
                  <c:v>283.08191262533455</c:v>
                </c:pt>
                <c:pt idx="20">
                  <c:v>291.05553108765974</c:v>
                </c:pt>
                <c:pt idx="21">
                  <c:v>277.36063427263753</c:v>
                </c:pt>
                <c:pt idx="22">
                  <c:v>259.37145763804858</c:v>
                </c:pt>
                <c:pt idx="23">
                  <c:v>243.13429561037054</c:v>
                </c:pt>
                <c:pt idx="24">
                  <c:v>228.42504452277259</c:v>
                </c:pt>
                <c:pt idx="25">
                  <c:v>215.05467504798671</c:v>
                </c:pt>
                <c:pt idx="26">
                  <c:v>202.86280220473651</c:v>
                </c:pt>
                <c:pt idx="27">
                  <c:v>191.71259602555358</c:v>
                </c:pt>
                <c:pt idx="28">
                  <c:v>181.48672161877786</c:v>
                </c:pt>
                <c:pt idx="29">
                  <c:v>172.08407656526848</c:v>
                </c:pt>
                <c:pt idx="30">
                  <c:v>163.41715097660637</c:v>
                </c:pt>
                <c:pt idx="31">
                  <c:v>155.40987755155518</c:v>
                </c:pt>
                <c:pt idx="32">
                  <c:v>151.04521312959562</c:v>
                </c:pt>
                <c:pt idx="33">
                  <c:v>142.99093952955153</c:v>
                </c:pt>
                <c:pt idx="34">
                  <c:v>135.56412480329374</c:v>
                </c:pt>
                <c:pt idx="35">
                  <c:v>128.70124669030639</c:v>
                </c:pt>
                <c:pt idx="36">
                  <c:v>122.34662263497258</c:v>
                </c:pt>
                <c:pt idx="37">
                  <c:v>116.45127674952769</c:v>
                </c:pt>
                <c:pt idx="38">
                  <c:v>110.97199331970297</c:v>
                </c:pt>
                <c:pt idx="39">
                  <c:v>105.87052256136076</c:v>
                </c:pt>
                <c:pt idx="40">
                  <c:v>101.11291126857232</c:v>
                </c:pt>
                <c:pt idx="41">
                  <c:v>96.668936402941199</c:v>
                </c:pt>
                <c:pt idx="42">
                  <c:v>92.511623920584185</c:v>
                </c:pt>
                <c:pt idx="43">
                  <c:v>88.616838486172952</c:v>
                </c:pt>
                <c:pt idx="44">
                  <c:v>84.962932385397593</c:v>
                </c:pt>
                <c:pt idx="45">
                  <c:v>81.530444071618504</c:v>
                </c:pt>
                <c:pt idx="46">
                  <c:v>78.301838486382408</c:v>
                </c:pt>
                <c:pt idx="47">
                  <c:v>75.261282666649763</c:v>
                </c:pt>
                <c:pt idx="48">
                  <c:v>72.394451263297384</c:v>
                </c:pt>
                <c:pt idx="49">
                  <c:v>69.688357499450277</c:v>
                </c:pt>
                <c:pt idx="50">
                  <c:v>67.131205835375866</c:v>
                </c:pt>
                <c:pt idx="51">
                  <c:v>64.712263211886295</c:v>
                </c:pt>
                <c:pt idx="52">
                  <c:v>62.421746242332922</c:v>
                </c:pt>
                <c:pt idx="53">
                  <c:v>60.250722134797179</c:v>
                </c:pt>
                <c:pt idx="54">
                  <c:v>58.191021467287733</c:v>
                </c:pt>
              </c:numCache>
            </c:numRef>
          </c:val>
        </c:ser>
        <c:ser>
          <c:idx val="7"/>
          <c:order val="7"/>
          <c:spPr>
            <a:solidFill>
              <a:srgbClr val="CCCCFF"/>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Sheet1!$R$101:$R$155</c:f>
              <c:numCache>
                <c:formatCode>0</c:formatCode>
                <c:ptCount val="55"/>
                <c:pt idx="0">
                  <c:v>164.03130792085793</c:v>
                </c:pt>
                <c:pt idx="1">
                  <c:v>168.65160687640517</c:v>
                </c:pt>
                <c:pt idx="2">
                  <c:v>173.40204661244852</c:v>
                </c:pt>
                <c:pt idx="3">
                  <c:v>178.28629282744419</c:v>
                </c:pt>
                <c:pt idx="4">
                  <c:v>183.30811447222712</c:v>
                </c:pt>
                <c:pt idx="5">
                  <c:v>188.47138665833924</c:v>
                </c:pt>
                <c:pt idx="6">
                  <c:v>193.78009364827665</c:v>
                </c:pt>
                <c:pt idx="7">
                  <c:v>199.23833192996457</c:v>
                </c:pt>
                <c:pt idx="8">
                  <c:v>204.85031337783025</c:v>
                </c:pt>
                <c:pt idx="9">
                  <c:v>210.62036850291491</c:v>
                </c:pt>
                <c:pt idx="10">
                  <c:v>216.5529497945333</c:v>
                </c:pt>
                <c:pt idx="11">
                  <c:v>222.65263515605628</c:v>
                </c:pt>
                <c:pt idx="12">
                  <c:v>228.92413143747169</c:v>
                </c:pt>
                <c:pt idx="13">
                  <c:v>235.37227806744565</c:v>
                </c:pt>
                <c:pt idx="14">
                  <c:v>242.00205078769042</c:v>
                </c:pt>
                <c:pt idx="15">
                  <c:v>248.81856549251788</c:v>
                </c:pt>
                <c:pt idx="16">
                  <c:v>255.82708217654329</c:v>
                </c:pt>
                <c:pt idx="17">
                  <c:v>263.03300899358248</c:v>
                </c:pt>
                <c:pt idx="18">
                  <c:v>270.4419064298807</c:v>
                </c:pt>
                <c:pt idx="19">
                  <c:v>278.05949159488534</c:v>
                </c:pt>
                <c:pt idx="20">
                  <c:v>285.89164263287887</c:v>
                </c:pt>
                <c:pt idx="21">
                  <c:v>275.9089449893707</c:v>
                </c:pt>
                <c:pt idx="22">
                  <c:v>258.01392264961783</c:v>
                </c:pt>
                <c:pt idx="23">
                  <c:v>241.86174497513801</c:v>
                </c:pt>
                <c:pt idx="24">
                  <c:v>227.22948124454072</c:v>
                </c:pt>
                <c:pt idx="25">
                  <c:v>213.92909149896474</c:v>
                </c:pt>
                <c:pt idx="26">
                  <c:v>201.80103020271346</c:v>
                </c:pt>
                <c:pt idx="27">
                  <c:v>190.70918354833816</c:v>
                </c:pt>
                <c:pt idx="28">
                  <c:v>180.53683076811652</c:v>
                </c:pt>
                <c:pt idx="29">
                  <c:v>171.18339860703639</c:v>
                </c:pt>
                <c:pt idx="30">
                  <c:v>162.56183519829901</c:v>
                </c:pt>
                <c:pt idx="31">
                  <c:v>154.59647137245923</c:v>
                </c:pt>
                <c:pt idx="32">
                  <c:v>150.25465134794993</c:v>
                </c:pt>
                <c:pt idx="33">
                  <c:v>142.24253334327474</c:v>
                </c:pt>
                <c:pt idx="34">
                  <c:v>134.85459012946191</c:v>
                </c:pt>
                <c:pt idx="35">
                  <c:v>128.0276319177799</c:v>
                </c:pt>
                <c:pt idx="36">
                  <c:v>121.70626759183946</c:v>
                </c:pt>
                <c:pt idx="37">
                  <c:v>115.84177760079898</c:v>
                </c:pt>
                <c:pt idx="38">
                  <c:v>110.391172418902</c:v>
                </c:pt>
                <c:pt idx="39">
                  <c:v>105.31640245913636</c:v>
                </c:pt>
                <c:pt idx="40">
                  <c:v>100.58369222466068</c:v>
                </c:pt>
                <c:pt idx="41">
                  <c:v>96.162976862687856</c:v>
                </c:pt>
                <c:pt idx="42">
                  <c:v>92.027423509897545</c:v>
                </c:pt>
                <c:pt idx="43">
                  <c:v>88.153023153890018</c:v>
                </c:pt>
                <c:pt idx="44">
                  <c:v>84.518241383221792</c:v>
                </c:pt>
                <c:pt idx="45">
                  <c:v>81.103718511846296</c:v>
                </c:pt>
                <c:pt idx="46">
                  <c:v>77.892011258777273</c:v>
                </c:pt>
                <c:pt idx="47">
                  <c:v>74.867369529774365</c:v>
                </c:pt>
                <c:pt idx="48">
                  <c:v>72.015542953751094</c:v>
                </c:pt>
                <c:pt idx="49">
                  <c:v>69.323612725860855</c:v>
                </c:pt>
                <c:pt idx="50">
                  <c:v>66.779845043533243</c:v>
                </c:pt>
                <c:pt idx="51">
                  <c:v>64.37356302378285</c:v>
                </c:pt>
                <c:pt idx="52">
                  <c:v>62.09503448563234</c:v>
                </c:pt>
                <c:pt idx="53">
                  <c:v>59.93537339087203</c:v>
                </c:pt>
                <c:pt idx="54">
                  <c:v>57.886453075785674</c:v>
                </c:pt>
              </c:numCache>
            </c:numRef>
          </c:val>
        </c:ser>
        <c:ser>
          <c:idx val="8"/>
          <c:order val="8"/>
          <c:spPr>
            <a:solidFill>
              <a:srgbClr val="000080"/>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Sheet1!$S$101:$S$155</c:f>
              <c:numCache>
                <c:formatCode>0</c:formatCode>
                <c:ptCount val="55"/>
                <c:pt idx="0">
                  <c:v>160.88894570015185</c:v>
                </c:pt>
                <c:pt idx="1">
                  <c:v>165.42073318145481</c:v>
                </c:pt>
                <c:pt idx="2">
                  <c:v>170.08016832485362</c:v>
                </c:pt>
                <c:pt idx="3">
                  <c:v>174.87084660469623</c:v>
                </c:pt>
                <c:pt idx="4">
                  <c:v>179.79646476969393</c:v>
                </c:pt>
                <c:pt idx="5">
                  <c:v>184.86082369553566</c:v>
                </c:pt>
                <c:pt idx="6">
                  <c:v>190.06783131784996</c:v>
                </c:pt>
                <c:pt idx="7">
                  <c:v>195.42150564778134</c:v>
                </c:pt>
                <c:pt idx="8">
                  <c:v>200.92597787250767</c:v>
                </c:pt>
                <c:pt idx="9">
                  <c:v>206.58549554308888</c:v>
                </c:pt>
                <c:pt idx="10">
                  <c:v>212.40442585210931</c:v>
                </c:pt>
                <c:pt idx="11">
                  <c:v>218.38725900364147</c:v>
                </c:pt>
                <c:pt idx="12">
                  <c:v>224.53861167813307</c:v>
                </c:pt>
                <c:pt idx="13">
                  <c:v>230.86323059488913</c:v>
                </c:pt>
                <c:pt idx="14">
                  <c:v>237.36599617489941</c:v>
                </c:pt>
                <c:pt idx="15">
                  <c:v>244.05192630683763</c:v>
                </c:pt>
                <c:pt idx="16">
                  <c:v>250.92618021913825</c:v>
                </c:pt>
                <c:pt idx="17">
                  <c:v>257.99406246113853</c:v>
                </c:pt>
                <c:pt idx="18">
                  <c:v>265.26102699635828</c:v>
                </c:pt>
                <c:pt idx="19">
                  <c:v>272.73268141107485</c:v>
                </c:pt>
                <c:pt idx="20">
                  <c:v>280.41479124144422</c:v>
                </c:pt>
                <c:pt idx="21">
                  <c:v>274.36927453742146</c:v>
                </c:pt>
                <c:pt idx="22">
                  <c:v>256.57411281340342</c:v>
                </c:pt>
                <c:pt idx="23">
                  <c:v>240.51207005898203</c:v>
                </c:pt>
                <c:pt idx="24">
                  <c:v>225.96145958581022</c:v>
                </c:pt>
                <c:pt idx="25">
                  <c:v>212.73529076515348</c:v>
                </c:pt>
                <c:pt idx="26">
                  <c:v>200.67490838238569</c:v>
                </c:pt>
                <c:pt idx="27">
                  <c:v>189.64495819371569</c:v>
                </c:pt>
                <c:pt idx="28">
                  <c:v>179.52937077499081</c:v>
                </c:pt>
                <c:pt idx="29">
                  <c:v>170.22813410588097</c:v>
                </c:pt>
                <c:pt idx="30">
                  <c:v>161.65468210009422</c:v>
                </c:pt>
                <c:pt idx="31">
                  <c:v>153.73376784917519</c:v>
                </c:pt>
                <c:pt idx="32">
                  <c:v>149.41617673105276</c:v>
                </c:pt>
                <c:pt idx="33">
                  <c:v>141.44876920631441</c:v>
                </c:pt>
                <c:pt idx="34">
                  <c:v>134.10205335418598</c:v>
                </c:pt>
                <c:pt idx="35">
                  <c:v>127.31319200752429</c:v>
                </c:pt>
                <c:pt idx="36">
                  <c:v>121.02710315215285</c:v>
                </c:pt>
                <c:pt idx="37">
                  <c:v>115.19533910972305</c:v>
                </c:pt>
                <c:pt idx="38">
                  <c:v>109.77515025138581</c:v>
                </c:pt>
                <c:pt idx="39">
                  <c:v>104.7286993204135</c:v>
                </c:pt>
                <c:pt idx="40">
                  <c:v>100.02239929929985</c:v>
                </c:pt>
                <c:pt idx="41">
                  <c:v>95.626353107873797</c:v>
                </c:pt>
                <c:pt idx="42">
                  <c:v>91.513877619775315</c:v>
                </c:pt>
                <c:pt idx="43">
                  <c:v>87.661097801468756</c:v>
                </c:pt>
                <c:pt idx="44">
                  <c:v>84.046599411217358</c:v>
                </c:pt>
                <c:pt idx="45">
                  <c:v>80.651130796936457</c:v>
                </c:pt>
                <c:pt idx="46">
                  <c:v>77.45734601737783</c:v>
                </c:pt>
                <c:pt idx="47">
                  <c:v>74.449582869451959</c:v>
                </c:pt>
                <c:pt idx="48">
                  <c:v>71.613670504232445</c:v>
                </c:pt>
                <c:pt idx="49">
                  <c:v>68.936762208417434</c:v>
                </c:pt>
                <c:pt idx="50">
                  <c:v>66.407189658245798</c:v>
                </c:pt>
                <c:pt idx="51">
                  <c:v>64.014335551551838</c:v>
                </c:pt>
                <c:pt idx="52">
                  <c:v>61.748522016404536</c:v>
                </c:pt>
                <c:pt idx="53">
                  <c:v>59.600912601860436</c:v>
                </c:pt>
                <c:pt idx="54">
                  <c:v>57.563425993889581</c:v>
                </c:pt>
              </c:numCache>
            </c:numRef>
          </c:val>
        </c:ser>
        <c:ser>
          <c:idx val="9"/>
          <c:order val="9"/>
          <c:tx>
            <c:v>3.8</c:v>
          </c:tx>
          <c:spPr>
            <a:solidFill>
              <a:srgbClr val="FF00FF"/>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Sheet1!$T$101:$T$155</c:f>
              <c:numCache>
                <c:formatCode>0</c:formatCode>
                <c:ptCount val="55"/>
                <c:pt idx="0">
                  <c:v>157.56701992397683</c:v>
                </c:pt>
                <c:pt idx="1">
                  <c:v>162.00523813250734</c:v>
                </c:pt>
                <c:pt idx="2">
                  <c:v>166.56846842082484</c:v>
                </c:pt>
                <c:pt idx="3">
                  <c:v>171.26023202636247</c:v>
                </c:pt>
                <c:pt idx="4">
                  <c:v>176.08414936987324</c:v>
                </c:pt>
                <c:pt idx="5">
                  <c:v>181.04394284914338</c:v>
                </c:pt>
                <c:pt idx="6">
                  <c:v>186.14343971139866</c:v>
                </c:pt>
                <c:pt idx="7">
                  <c:v>191.3865750066162</c:v>
                </c:pt>
                <c:pt idx="8">
                  <c:v>196.77739462402388</c:v>
                </c:pt>
                <c:pt idx="9">
                  <c:v>202.32005841413007</c:v>
                </c:pt>
                <c:pt idx="10">
                  <c:v>208.01884339868965</c:v>
                </c:pt>
                <c:pt idx="11">
                  <c:v>213.87814707108862</c:v>
                </c:pt>
                <c:pt idx="12">
                  <c:v>219.90249078968958</c:v>
                </c:pt>
                <c:pt idx="13">
                  <c:v>226.09652326675788</c:v>
                </c:pt>
                <c:pt idx="14">
                  <c:v>232.46502415566323</c:v>
                </c:pt>
                <c:pt idx="15">
                  <c:v>239.01290773911816</c:v>
                </c:pt>
                <c:pt idx="16">
                  <c:v>245.74522672130996</c:v>
                </c:pt>
                <c:pt idx="17">
                  <c:v>252.66717612684042</c:v>
                </c:pt>
                <c:pt idx="18">
                  <c:v>259.78409730949147</c:v>
                </c:pt>
                <c:pt idx="19">
                  <c:v>267.10148207390438</c:v>
                </c:pt>
                <c:pt idx="20">
                  <c:v>274.62497691335682</c:v>
                </c:pt>
                <c:pt idx="21">
                  <c:v>272.74162291678874</c:v>
                </c:pt>
                <c:pt idx="22">
                  <c:v>255.05202812940541</c:v>
                </c:pt>
                <c:pt idx="23">
                  <c:v>239.08527086190293</c:v>
                </c:pt>
                <c:pt idx="24">
                  <c:v>224.62097954658051</c:v>
                </c:pt>
                <c:pt idx="25">
                  <c:v>211.47327284655313</c:v>
                </c:pt>
                <c:pt idx="26">
                  <c:v>199.48443674375369</c:v>
                </c:pt>
                <c:pt idx="27">
                  <c:v>188.51991996168638</c:v>
                </c:pt>
                <c:pt idx="28">
                  <c:v>178.46434163940091</c:v>
                </c:pt>
                <c:pt idx="29">
                  <c:v>169.21828306180231</c:v>
                </c:pt>
                <c:pt idx="30">
                  <c:v>160.69569168199195</c:v>
                </c:pt>
                <c:pt idx="31">
                  <c:v>152.82176698170389</c:v>
                </c:pt>
                <c:pt idx="32">
                  <c:v>148.52978927890459</c:v>
                </c:pt>
                <c:pt idx="33">
                  <c:v>140.60964711867081</c:v>
                </c:pt>
                <c:pt idx="34">
                  <c:v>133.30651447746561</c:v>
                </c:pt>
                <c:pt idx="35">
                  <c:v>126.55792695953998</c:v>
                </c:pt>
                <c:pt idx="36">
                  <c:v>120.30912931591276</c:v>
                </c:pt>
                <c:pt idx="37">
                  <c:v>114.51196127630006</c:v>
                </c:pt>
                <c:pt idx="38">
                  <c:v>109.12392681715431</c:v>
                </c:pt>
                <c:pt idx="39">
                  <c:v>104.10741314519223</c:v>
                </c:pt>
                <c:pt idx="40">
                  <c:v>99.429032492489725</c:v>
                </c:pt>
                <c:pt idx="41">
                  <c:v>95.059065138498866</c:v>
                </c:pt>
                <c:pt idx="42">
                  <c:v>90.970986250217564</c:v>
                </c:pt>
                <c:pt idx="43">
                  <c:v>87.141062428909166</c:v>
                </c:pt>
                <c:pt idx="44">
                  <c:v>83.548006469383822</c:v>
                </c:pt>
                <c:pt idx="45">
                  <c:v>80.172680926888845</c:v>
                </c:pt>
                <c:pt idx="46">
                  <c:v>76.997842762184092</c:v>
                </c:pt>
                <c:pt idx="47">
                  <c:v>74.007922685682615</c:v>
                </c:pt>
                <c:pt idx="48">
                  <c:v>71.188833914741167</c:v>
                </c:pt>
                <c:pt idx="49">
                  <c:v>68.5278059471201</c:v>
                </c:pt>
                <c:pt idx="50">
                  <c:v>66.013239679513191</c:v>
                </c:pt>
                <c:pt idx="51">
                  <c:v>63.634580795193479</c:v>
                </c:pt>
                <c:pt idx="52">
                  <c:v>61.38220883464934</c:v>
                </c:pt>
                <c:pt idx="53">
                  <c:v>59.247339767762455</c:v>
                </c:pt>
                <c:pt idx="54">
                  <c:v>57.221940221599382</c:v>
                </c:pt>
              </c:numCache>
            </c:numRef>
          </c:val>
        </c:ser>
        <c:ser>
          <c:idx val="10"/>
          <c:order val="10"/>
          <c:tx>
            <c:v>4</c:v>
          </c:tx>
          <c:spPr>
            <a:solidFill>
              <a:srgbClr val="FFFF00"/>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Sheet1!$U$101:$U$155</c:f>
              <c:numCache>
                <c:formatCode>0</c:formatCode>
                <c:ptCount val="55"/>
                <c:pt idx="0">
                  <c:v>154.06553059233281</c:v>
                </c:pt>
                <c:pt idx="1">
                  <c:v>158.40512172956258</c:v>
                </c:pt>
                <c:pt idx="2">
                  <c:v>162.86694690036214</c:v>
                </c:pt>
                <c:pt idx="3">
                  <c:v>167.4544490924435</c:v>
                </c:pt>
                <c:pt idx="4">
                  <c:v>172.17116827276493</c:v>
                </c:pt>
                <c:pt idx="5">
                  <c:v>177.0207441191624</c:v>
                </c:pt>
                <c:pt idx="6">
                  <c:v>182.00691882892329</c:v>
                </c:pt>
                <c:pt idx="7">
                  <c:v>187.13354000646916</c:v>
                </c:pt>
                <c:pt idx="8">
                  <c:v>192.4045636323788</c:v>
                </c:pt>
                <c:pt idx="9">
                  <c:v>197.8240571160382</c:v>
                </c:pt>
                <c:pt idx="10">
                  <c:v>203.39620243427424</c:v>
                </c:pt>
                <c:pt idx="11">
                  <c:v>209.12529935839774</c:v>
                </c:pt>
                <c:pt idx="12">
                  <c:v>215.01576877214063</c:v>
                </c:pt>
                <c:pt idx="13">
                  <c:v>221.07215608305228</c:v>
                </c:pt>
                <c:pt idx="14">
                  <c:v>227.29913472998157</c:v>
                </c:pt>
                <c:pt idx="15">
                  <c:v>233.70150978935993</c:v>
                </c:pt>
                <c:pt idx="16">
                  <c:v>240.2842216830586</c:v>
                </c:pt>
                <c:pt idx="17">
                  <c:v>247.05234999068864</c:v>
                </c:pt>
                <c:pt idx="18">
                  <c:v>254.01111736928061</c:v>
                </c:pt>
                <c:pt idx="19">
                  <c:v>261.16589358337342</c:v>
                </c:pt>
                <c:pt idx="20">
                  <c:v>268.52219964861507</c:v>
                </c:pt>
                <c:pt idx="21">
                  <c:v>271.02599012747345</c:v>
                </c:pt>
                <c:pt idx="22">
                  <c:v>253.4476685976237</c:v>
                </c:pt>
                <c:pt idx="23">
                  <c:v>237.58134738390083</c:v>
                </c:pt>
                <c:pt idx="24">
                  <c:v>223.20804112685192</c:v>
                </c:pt>
                <c:pt idx="25">
                  <c:v>210.14303774316355</c:v>
                </c:pt>
                <c:pt idx="26">
                  <c:v>198.22961528681691</c:v>
                </c:pt>
                <c:pt idx="27">
                  <c:v>187.33406885225006</c:v>
                </c:pt>
                <c:pt idx="28">
                  <c:v>177.34174336134654</c:v>
                </c:pt>
                <c:pt idx="29">
                  <c:v>168.15384547480073</c:v>
                </c:pt>
                <c:pt idx="30">
                  <c:v>159.68486394399235</c:v>
                </c:pt>
                <c:pt idx="31">
                  <c:v>151.8604687700448</c:v>
                </c:pt>
                <c:pt idx="32">
                  <c:v>147.59548899150502</c:v>
                </c:pt>
                <c:pt idx="33">
                  <c:v>139.72516708034368</c:v>
                </c:pt>
                <c:pt idx="34">
                  <c:v>132.46797349930083</c:v>
                </c:pt>
                <c:pt idx="35">
                  <c:v>125.76183677382672</c:v>
                </c:pt>
                <c:pt idx="36">
                  <c:v>119.55234608311908</c:v>
                </c:pt>
                <c:pt idx="37">
                  <c:v>113.79164410052975</c:v>
                </c:pt>
                <c:pt idx="38">
                  <c:v>108.43750211620778</c:v>
                </c:pt>
                <c:pt idx="39">
                  <c:v>103.45254393347243</c:v>
                </c:pt>
                <c:pt idx="40">
                  <c:v>98.803591804230578</c:v>
                </c:pt>
                <c:pt idx="41">
                  <c:v>94.46111295456322</c:v>
                </c:pt>
                <c:pt idx="42">
                  <c:v>90.398749401224251</c:v>
                </c:pt>
                <c:pt idx="43">
                  <c:v>86.592917036211148</c:v>
                </c:pt>
                <c:pt idx="44">
                  <c:v>83.022462557721482</c:v>
                </c:pt>
                <c:pt idx="45">
                  <c:v>79.668368901703658</c:v>
                </c:pt>
                <c:pt idx="46">
                  <c:v>76.513501493196216</c:v>
                </c:pt>
                <c:pt idx="47">
                  <c:v>73.542388978466107</c:v>
                </c:pt>
                <c:pt idx="48">
                  <c:v>70.74103318527763</c:v>
                </c:pt>
                <c:pt idx="49">
                  <c:v>68.096743941968867</c:v>
                </c:pt>
                <c:pt idx="50">
                  <c:v>65.597995107335564</c:v>
                </c:pt>
                <c:pt idx="51">
                  <c:v>63.234298754707595</c:v>
                </c:pt>
                <c:pt idx="52">
                  <c:v>60.996094940366881</c:v>
                </c:pt>
                <c:pt idx="53">
                  <c:v>58.874654888578185</c:v>
                </c:pt>
                <c:pt idx="54">
                  <c:v>56.861995758915128</c:v>
                </c:pt>
              </c:numCache>
            </c:numRef>
          </c:val>
        </c:ser>
        <c:ser>
          <c:idx val="11"/>
          <c:order val="11"/>
          <c:spPr>
            <a:solidFill>
              <a:srgbClr val="00FFFF"/>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Sheet1!$V$101:$V$155</c:f>
              <c:numCache>
                <c:formatCode>0</c:formatCode>
                <c:ptCount val="55"/>
                <c:pt idx="0">
                  <c:v>150.38447770522012</c:v>
                </c:pt>
                <c:pt idx="1">
                  <c:v>154.62038397262103</c:v>
                </c:pt>
                <c:pt idx="2">
                  <c:v>158.97560376346516</c:v>
                </c:pt>
                <c:pt idx="3">
                  <c:v>163.4534978029387</c:v>
                </c:pt>
                <c:pt idx="4">
                  <c:v>168.05752147836901</c:v>
                </c:pt>
                <c:pt idx="5">
                  <c:v>172.79122750559281</c:v>
                </c:pt>
                <c:pt idx="6">
                  <c:v>177.65826867042341</c:v>
                </c:pt>
                <c:pt idx="7">
                  <c:v>182.66240064734021</c:v>
                </c:pt>
                <c:pt idx="8">
                  <c:v>187.80748489757269</c:v>
                </c:pt>
                <c:pt idx="9">
                  <c:v>193.09749164881359</c:v>
                </c:pt>
                <c:pt idx="10">
                  <c:v>198.53650295886322</c:v>
                </c:pt>
                <c:pt idx="11">
                  <c:v>204.12871586556878</c:v>
                </c:pt>
                <c:pt idx="12">
                  <c:v>209.87844562548707</c:v>
                </c:pt>
                <c:pt idx="13">
                  <c:v>215.79012904377188</c:v>
                </c:pt>
                <c:pt idx="14">
                  <c:v>221.86832789785524</c:v>
                </c:pt>
                <c:pt idx="15">
                  <c:v>228.11773245756297</c:v>
                </c:pt>
                <c:pt idx="16">
                  <c:v>234.54316510438403</c:v>
                </c:pt>
                <c:pt idx="17">
                  <c:v>241.14958405268243</c:v>
                </c:pt>
                <c:pt idx="18">
                  <c:v>247.94208717572553</c:v>
                </c:pt>
                <c:pt idx="19">
                  <c:v>254.92591593948137</c:v>
                </c:pt>
                <c:pt idx="20">
                  <c:v>262.10645944722023</c:v>
                </c:pt>
                <c:pt idx="21">
                  <c:v>269.22237616947524</c:v>
                </c:pt>
                <c:pt idx="22">
                  <c:v>251.76103421805809</c:v>
                </c:pt>
                <c:pt idx="23">
                  <c:v>236.00029962497513</c:v>
                </c:pt>
                <c:pt idx="24">
                  <c:v>221.72264432662467</c:v>
                </c:pt>
                <c:pt idx="25">
                  <c:v>208.74458545498459</c:v>
                </c:pt>
                <c:pt idx="26">
                  <c:v>196.91044401157617</c:v>
                </c:pt>
                <c:pt idx="27">
                  <c:v>186.08740486540663</c:v>
                </c:pt>
                <c:pt idx="28">
                  <c:v>176.1615759408279</c:v>
                </c:pt>
                <c:pt idx="29">
                  <c:v>167.03482134487598</c:v>
                </c:pt>
                <c:pt idx="30">
                  <c:v>158.62219888609548</c:v>
                </c:pt>
                <c:pt idx="31">
                  <c:v>150.84987321419777</c:v>
                </c:pt>
                <c:pt idx="32">
                  <c:v>146.61327586885409</c:v>
                </c:pt>
                <c:pt idx="33">
                  <c:v>138.79532909133314</c:v>
                </c:pt>
                <c:pt idx="34">
                  <c:v>131.58643041969202</c:v>
                </c:pt>
                <c:pt idx="35">
                  <c:v>124.92492145038463</c:v>
                </c:pt>
                <c:pt idx="36">
                  <c:v>118.75675345377188</c:v>
                </c:pt>
                <c:pt idx="37">
                  <c:v>113.03438758241228</c:v>
                </c:pt>
                <c:pt idx="38">
                  <c:v>107.71587614854595</c:v>
                </c:pt>
                <c:pt idx="39">
                  <c:v>102.76409168525426</c:v>
                </c:pt>
                <c:pt idx="40">
                  <c:v>98.146077234522139</c:v>
                </c:pt>
                <c:pt idx="41">
                  <c:v>93.832496556066616</c:v>
                </c:pt>
                <c:pt idx="42">
                  <c:v>89.797167072795403</c:v>
                </c:pt>
                <c:pt idx="43">
                  <c:v>86.016661623374915</c:v>
                </c:pt>
                <c:pt idx="44">
                  <c:v>82.469967676230496</c:v>
                </c:pt>
                <c:pt idx="45">
                  <c:v>79.138194721380685</c:v>
                </c:pt>
                <c:pt idx="46">
                  <c:v>76.004322210413989</c:v>
                </c:pt>
                <c:pt idx="47">
                  <c:v>73.052981747802789</c:v>
                </c:pt>
                <c:pt idx="48">
                  <c:v>70.270268315841349</c:v>
                </c:pt>
                <c:pt idx="49">
                  <c:v>67.643576192963636</c:v>
                </c:pt>
                <c:pt idx="50">
                  <c:v>65.161455941713015</c:v>
                </c:pt>
                <c:pt idx="51">
                  <c:v>62.813489430094187</c:v>
                </c:pt>
                <c:pt idx="52">
                  <c:v>60.590180333557115</c:v>
                </c:pt>
                <c:pt idx="53">
                  <c:v>58.48285796430747</c:v>
                </c:pt>
                <c:pt idx="54">
                  <c:v>56.483592605836805</c:v>
                </c:pt>
              </c:numCache>
            </c:numRef>
          </c:val>
        </c:ser>
        <c:ser>
          <c:idx val="12"/>
          <c:order val="12"/>
          <c:spPr>
            <a:solidFill>
              <a:srgbClr val="800080"/>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Sheet1!$W$101:$W$155</c:f>
              <c:numCache>
                <c:formatCode>0</c:formatCode>
                <c:ptCount val="55"/>
                <c:pt idx="0">
                  <c:v>146.52386126263818</c:v>
                </c:pt>
                <c:pt idx="1">
                  <c:v>150.651024861682</c:v>
                </c:pt>
                <c:pt idx="2">
                  <c:v>154.8944390101347</c:v>
                </c:pt>
                <c:pt idx="3">
                  <c:v>159.25737815784822</c:v>
                </c:pt>
                <c:pt idx="4">
                  <c:v>163.74320898668554</c:v>
                </c:pt>
                <c:pt idx="5">
                  <c:v>168.35539300843439</c:v>
                </c:pt>
                <c:pt idx="6">
                  <c:v>173.09748923589896</c:v>
                </c:pt>
                <c:pt idx="7">
                  <c:v>177.97315692922939</c:v>
                </c:pt>
                <c:pt idx="8">
                  <c:v>182.98615841960526</c:v>
                </c:pt>
                <c:pt idx="9">
                  <c:v>188.14036201245591</c:v>
                </c:pt>
                <c:pt idx="10">
                  <c:v>193.43974497245657</c:v>
                </c:pt>
                <c:pt idx="11">
                  <c:v>198.88839659260213</c:v>
                </c:pt>
                <c:pt idx="12">
                  <c:v>204.49052134972828</c:v>
                </c:pt>
                <c:pt idx="13">
                  <c:v>210.25044214891687</c:v>
                </c:pt>
                <c:pt idx="14">
                  <c:v>216.17260365928328</c:v>
                </c:pt>
                <c:pt idx="15">
                  <c:v>222.26157574372689</c:v>
                </c:pt>
                <c:pt idx="16">
                  <c:v>228.52205698528667</c:v>
                </c:pt>
                <c:pt idx="17">
                  <c:v>234.95887831282269</c:v>
                </c:pt>
                <c:pt idx="18">
                  <c:v>241.57700672882618</c:v>
                </c:pt>
                <c:pt idx="19">
                  <c:v>248.38154914222915</c:v>
                </c:pt>
                <c:pt idx="20">
                  <c:v>255.3777563091725</c:v>
                </c:pt>
                <c:pt idx="21">
                  <c:v>262.57102688477835</c:v>
                </c:pt>
                <c:pt idx="22">
                  <c:v>249.99212499070907</c:v>
                </c:pt>
                <c:pt idx="23">
                  <c:v>234.34212758512652</c:v>
                </c:pt>
                <c:pt idx="24">
                  <c:v>220.16478914589825</c:v>
                </c:pt>
                <c:pt idx="25">
                  <c:v>207.27791598201668</c:v>
                </c:pt>
                <c:pt idx="26">
                  <c:v>195.52692291803086</c:v>
                </c:pt>
                <c:pt idx="27">
                  <c:v>184.77992800115604</c:v>
                </c:pt>
                <c:pt idx="28">
                  <c:v>174.92383937784504</c:v>
                </c:pt>
                <c:pt idx="29">
                  <c:v>165.86121067202808</c:v>
                </c:pt>
                <c:pt idx="30">
                  <c:v>157.50769650830085</c:v>
                </c:pt>
                <c:pt idx="31">
                  <c:v>149.78998031416356</c:v>
                </c:pt>
                <c:pt idx="32">
                  <c:v>145.58314991095219</c:v>
                </c:pt>
                <c:pt idx="33">
                  <c:v>137.82013315163928</c:v>
                </c:pt>
                <c:pt idx="34">
                  <c:v>130.66188523863838</c:v>
                </c:pt>
                <c:pt idx="35">
                  <c:v>124.04718098921371</c:v>
                </c:pt>
                <c:pt idx="36">
                  <c:v>117.92235142787121</c:v>
                </c:pt>
                <c:pt idx="37">
                  <c:v>112.2401917219477</c:v>
                </c:pt>
                <c:pt idx="38">
                  <c:v>106.95904891416886</c:v>
                </c:pt>
                <c:pt idx="39">
                  <c:v>102.04205640053756</c:v>
                </c:pt>
                <c:pt idx="40">
                  <c:v>97.456488783364577</c:v>
                </c:pt>
                <c:pt idx="41">
                  <c:v>93.173215943009353</c:v>
                </c:pt>
                <c:pt idx="42">
                  <c:v>89.166239264930994</c:v>
                </c:pt>
                <c:pt idx="43">
                  <c:v>85.412296190400156</c:v>
                </c:pt>
                <c:pt idx="44">
                  <c:v>81.890521824910564</c:v>
                </c:pt>
                <c:pt idx="45">
                  <c:v>78.58215838592001</c:v>
                </c:pt>
                <c:pt idx="46">
                  <c:v>75.47030491383758</c:v>
                </c:pt>
                <c:pt idx="47">
                  <c:v>72.539700993692378</c:v>
                </c:pt>
                <c:pt idx="48">
                  <c:v>69.776539306432596</c:v>
                </c:pt>
                <c:pt idx="49">
                  <c:v>67.168302700104576</c:v>
                </c:pt>
                <c:pt idx="50">
                  <c:v>64.703622182645361</c:v>
                </c:pt>
                <c:pt idx="51">
                  <c:v>62.372152821353382</c:v>
                </c:pt>
                <c:pt idx="52">
                  <c:v>60.164465014220006</c:v>
                </c:pt>
                <c:pt idx="53">
                  <c:v>58.071948994950432</c:v>
                </c:pt>
                <c:pt idx="54">
                  <c:v>56.086730762364425</c:v>
                </c:pt>
              </c:numCache>
            </c:numRef>
          </c:val>
        </c:ser>
        <c:ser>
          <c:idx val="13"/>
          <c:order val="13"/>
          <c:spPr>
            <a:solidFill>
              <a:srgbClr val="800000"/>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Sheet1!$X$101:$X$155</c:f>
              <c:numCache>
                <c:formatCode>0</c:formatCode>
                <c:ptCount val="55"/>
                <c:pt idx="0">
                  <c:v>142.48368126458743</c:v>
                </c:pt>
                <c:pt idx="1">
                  <c:v>146.49704439674591</c:v>
                </c:pt>
                <c:pt idx="2">
                  <c:v>150.62345264036978</c:v>
                </c:pt>
                <c:pt idx="3">
                  <c:v>154.86609015717227</c:v>
                </c:pt>
                <c:pt idx="4">
                  <c:v>159.22823079771447</c:v>
                </c:pt>
                <c:pt idx="5">
                  <c:v>163.71324062768696</c:v>
                </c:pt>
                <c:pt idx="6">
                  <c:v>168.32458052535017</c:v>
                </c:pt>
                <c:pt idx="7">
                  <c:v>173.06580885213674</c:v>
                </c:pt>
                <c:pt idx="8">
                  <c:v>177.94058419847622</c:v>
                </c:pt>
                <c:pt idx="9">
                  <c:v>182.95266820696537</c:v>
                </c:pt>
                <c:pt idx="10">
                  <c:v>188.10592847505427</c:v>
                </c:pt>
                <c:pt idx="11">
                  <c:v>193.40434153949718</c:v>
                </c:pt>
                <c:pt idx="12">
                  <c:v>198.85199594486443</c:v>
                </c:pt>
                <c:pt idx="13">
                  <c:v>204.45309539848714</c:v>
                </c:pt>
                <c:pt idx="14">
                  <c:v>210.21196201426619</c:v>
                </c:pt>
                <c:pt idx="15">
                  <c:v>216.13303964785212</c:v>
                </c:pt>
                <c:pt idx="16">
                  <c:v>222.2208973257658</c:v>
                </c:pt>
                <c:pt idx="17">
                  <c:v>228.48023277110872</c:v>
                </c:pt>
                <c:pt idx="18">
                  <c:v>234.91587602858274</c:v>
                </c:pt>
                <c:pt idx="19">
                  <c:v>241.53279319161598</c:v>
                </c:pt>
                <c:pt idx="20">
                  <c:v>248.33609023447102</c:v>
                </c:pt>
                <c:pt idx="21">
                  <c:v>255.33101695229391</c:v>
                </c:pt>
                <c:pt idx="22">
                  <c:v>248.14094091557641</c:v>
                </c:pt>
                <c:pt idx="23">
                  <c:v>232.6068312643545</c:v>
                </c:pt>
                <c:pt idx="24">
                  <c:v>218.53447558467317</c:v>
                </c:pt>
                <c:pt idx="25">
                  <c:v>205.74302932425937</c:v>
                </c:pt>
                <c:pt idx="26">
                  <c:v>194.07905200618077</c:v>
                </c:pt>
                <c:pt idx="27">
                  <c:v>183.41163825949874</c:v>
                </c:pt>
                <c:pt idx="28">
                  <c:v>173.62853367239779</c:v>
                </c:pt>
                <c:pt idx="29">
                  <c:v>164.63301345625678</c:v>
                </c:pt>
                <c:pt idx="30">
                  <c:v>156.34135681060917</c:v>
                </c:pt>
                <c:pt idx="31">
                  <c:v>148.68079006994142</c:v>
                </c:pt>
                <c:pt idx="32">
                  <c:v>144.5051111177988</c:v>
                </c:pt>
                <c:pt idx="33">
                  <c:v>136.79957926126147</c:v>
                </c:pt>
                <c:pt idx="34">
                  <c:v>129.69433795614074</c:v>
                </c:pt>
                <c:pt idx="35">
                  <c:v>123.12861539031375</c:v>
                </c:pt>
                <c:pt idx="36">
                  <c:v>117.04914000541706</c:v>
                </c:pt>
                <c:pt idx="37">
                  <c:v>111.40905651913577</c:v>
                </c:pt>
                <c:pt idx="38">
                  <c:v>106.16702041307667</c:v>
                </c:pt>
                <c:pt idx="39">
                  <c:v>101.28643807932247</c:v>
                </c:pt>
                <c:pt idx="40">
                  <c:v>96.734826450757865</c:v>
                </c:pt>
                <c:pt idx="41">
                  <c:v>92.483271115391219</c:v>
                </c:pt>
                <c:pt idx="42">
                  <c:v>88.505965977630979</c:v>
                </c:pt>
                <c:pt idx="43">
                  <c:v>84.77982073728711</c:v>
                </c:pt>
                <c:pt idx="44">
                  <c:v>81.284125003761815</c:v>
                </c:pt>
                <c:pt idx="45">
                  <c:v>78.000259895321634</c:v>
                </c:pt>
                <c:pt idx="46">
                  <c:v>74.911449603466892</c:v>
                </c:pt>
                <c:pt idx="47">
                  <c:v>72.002546716135001</c:v>
                </c:pt>
                <c:pt idx="48">
                  <c:v>69.259846157051385</c:v>
                </c:pt>
                <c:pt idx="49">
                  <c:v>66.670923463391702</c:v>
                </c:pt>
                <c:pt idx="50">
                  <c:v>64.224493830132772</c:v>
                </c:pt>
                <c:pt idx="51">
                  <c:v>61.910288928485038</c:v>
                </c:pt>
                <c:pt idx="52">
                  <c:v>59.718948982355641</c:v>
                </c:pt>
                <c:pt idx="53">
                  <c:v>57.641927980506999</c:v>
                </c:pt>
                <c:pt idx="54">
                  <c:v>55.671410228497983</c:v>
                </c:pt>
              </c:numCache>
            </c:numRef>
          </c:val>
        </c:ser>
        <c:ser>
          <c:idx val="14"/>
          <c:order val="14"/>
          <c:tx>
            <c:v>4.8</c:v>
          </c:tx>
          <c:spPr>
            <a:solidFill>
              <a:srgbClr val="008080"/>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Sheet1!$Y$101:$Y$155</c:f>
              <c:numCache>
                <c:formatCode>0</c:formatCode>
                <c:ptCount val="55"/>
                <c:pt idx="0">
                  <c:v>138.26393771106785</c:v>
                </c:pt>
                <c:pt idx="1">
                  <c:v>142.15844257781276</c:v>
                </c:pt>
                <c:pt idx="2">
                  <c:v>146.16264465417098</c:v>
                </c:pt>
                <c:pt idx="3">
                  <c:v>150.2796338009106</c:v>
                </c:pt>
                <c:pt idx="4">
                  <c:v>154.51258691145568</c:v>
                </c:pt>
                <c:pt idx="5">
                  <c:v>158.86477036335083</c:v>
                </c:pt>
                <c:pt idx="6">
                  <c:v>163.33954253877718</c:v>
                </c:pt>
                <c:pt idx="7">
                  <c:v>167.94035641606203</c:v>
                </c:pt>
                <c:pt idx="8">
                  <c:v>172.67076223418599</c:v>
                </c:pt>
                <c:pt idx="9">
                  <c:v>177.53441023234186</c:v>
                </c:pt>
                <c:pt idx="10">
                  <c:v>182.53505346665622</c:v>
                </c:pt>
                <c:pt idx="11">
                  <c:v>187.67655070625412</c:v>
                </c:pt>
                <c:pt idx="12">
                  <c:v>192.96286941089562</c:v>
                </c:pt>
                <c:pt idx="13">
                  <c:v>198.39808879248281</c:v>
                </c:pt>
                <c:pt idx="14">
                  <c:v>203.98640296280414</c:v>
                </c:pt>
                <c:pt idx="15">
                  <c:v>209.73212416993834</c:v>
                </c:pt>
                <c:pt idx="16">
                  <c:v>215.63968612582173</c:v>
                </c:pt>
                <c:pt idx="17">
                  <c:v>221.71364742754082</c:v>
                </c:pt>
                <c:pt idx="18">
                  <c:v>227.95869507499529</c:v>
                </c:pt>
                <c:pt idx="19">
                  <c:v>234.37964808764261</c:v>
                </c:pt>
                <c:pt idx="20">
                  <c:v>240.98146122311618</c:v>
                </c:pt>
                <c:pt idx="21">
                  <c:v>247.7692288005874</c:v>
                </c:pt>
                <c:pt idx="22">
                  <c:v>246.20748199265984</c:v>
                </c:pt>
                <c:pt idx="23">
                  <c:v>230.79441066265954</c:v>
                </c:pt>
                <c:pt idx="24">
                  <c:v>216.83170364294909</c:v>
                </c:pt>
                <c:pt idx="25">
                  <c:v>204.13992548171291</c:v>
                </c:pt>
                <c:pt idx="26">
                  <c:v>192.56683127602665</c:v>
                </c:pt>
                <c:pt idx="27">
                  <c:v>181.98253564043446</c:v>
                </c:pt>
                <c:pt idx="28">
                  <c:v>172.2756588244861</c:v>
                </c:pt>
                <c:pt idx="29">
                  <c:v>163.35022969756261</c:v>
                </c:pt>
                <c:pt idx="30">
                  <c:v>155.1231797930196</c:v>
                </c:pt>
                <c:pt idx="31">
                  <c:v>147.52230248153191</c:v>
                </c:pt>
                <c:pt idx="32">
                  <c:v>143.37915948939417</c:v>
                </c:pt>
                <c:pt idx="33">
                  <c:v>135.73366742020067</c:v>
                </c:pt>
                <c:pt idx="34">
                  <c:v>128.68378857219858</c:v>
                </c:pt>
                <c:pt idx="35">
                  <c:v>122.16922465368495</c:v>
                </c:pt>
                <c:pt idx="36">
                  <c:v>116.13711918640928</c:v>
                </c:pt>
                <c:pt idx="37">
                  <c:v>110.54098197397671</c:v>
                </c:pt>
                <c:pt idx="38">
                  <c:v>105.33979064526919</c:v>
                </c:pt>
                <c:pt idx="39">
                  <c:v>100.49723672160894</c:v>
                </c:pt>
                <c:pt idx="40">
                  <c:v>95.981090236701831</c:v>
                </c:pt>
                <c:pt idx="41">
                  <c:v>91.762662073212297</c:v>
                </c:pt>
                <c:pt idx="42">
                  <c:v>87.816347210895458</c:v>
                </c:pt>
                <c:pt idx="43">
                  <c:v>84.119235264035694</c:v>
                </c:pt>
                <c:pt idx="44">
                  <c:v>80.65077721278405</c:v>
                </c:pt>
                <c:pt idx="45">
                  <c:v>77.392499249585512</c:v>
                </c:pt>
                <c:pt idx="46">
                  <c:v>74.327756279301951</c:v>
                </c:pt>
                <c:pt idx="47">
                  <c:v>71.441518915130715</c:v>
                </c:pt>
                <c:pt idx="48">
                  <c:v>68.720188867697743</c:v>
                </c:pt>
                <c:pt idx="49">
                  <c:v>66.151438482824716</c:v>
                </c:pt>
                <c:pt idx="50">
                  <c:v>63.724070884175212</c:v>
                </c:pt>
                <c:pt idx="51">
                  <c:v>61.427897751489184</c:v>
                </c:pt>
                <c:pt idx="52">
                  <c:v>59.253632237963942</c:v>
                </c:pt>
                <c:pt idx="53">
                  <c:v>57.192794920977221</c:v>
                </c:pt>
                <c:pt idx="54">
                  <c:v>55.237631004237443</c:v>
                </c:pt>
              </c:numCache>
            </c:numRef>
          </c:val>
        </c:ser>
        <c:ser>
          <c:idx val="15"/>
          <c:order val="15"/>
          <c:tx>
            <c:v>5</c:v>
          </c:tx>
          <c:spPr>
            <a:solidFill>
              <a:srgbClr val="0000FF"/>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Sheet1!$Z$101:$Z$155</c:f>
              <c:numCache>
                <c:formatCode>0</c:formatCode>
                <c:ptCount val="55"/>
                <c:pt idx="0">
                  <c:v>133.86463060207944</c:v>
                </c:pt>
                <c:pt idx="1">
                  <c:v>137.63521940488218</c:v>
                </c:pt>
                <c:pt idx="2">
                  <c:v>141.51201505153833</c:v>
                </c:pt>
                <c:pt idx="3">
                  <c:v>145.49800908906363</c:v>
                </c:pt>
                <c:pt idx="4">
                  <c:v>149.59627732790949</c:v>
                </c:pt>
                <c:pt idx="5">
                  <c:v>153.80998221542617</c:v>
                </c:pt>
                <c:pt idx="6">
                  <c:v>158.14237527617965</c:v>
                </c:pt>
                <c:pt idx="7">
                  <c:v>162.59679962100552</c:v>
                </c:pt>
                <c:pt idx="8">
                  <c:v>167.17669252673477</c:v>
                </c:pt>
                <c:pt idx="9">
                  <c:v>171.88558808858571</c:v>
                </c:pt>
                <c:pt idx="10">
                  <c:v>176.72711994726279</c:v>
                </c:pt>
                <c:pt idx="11">
                  <c:v>181.70502409287337</c:v>
                </c:pt>
                <c:pt idx="12">
                  <c:v>186.82314174782161</c:v>
                </c:pt>
                <c:pt idx="13">
                  <c:v>192.0854223309039</c:v>
                </c:pt>
                <c:pt idx="14">
                  <c:v>197.49592650489666</c:v>
                </c:pt>
                <c:pt idx="15">
                  <c:v>203.05882930998601</c:v>
                </c:pt>
                <c:pt idx="16">
                  <c:v>208.77842338545489</c:v>
                </c:pt>
                <c:pt idx="17">
                  <c:v>214.65912228211917</c:v>
                </c:pt>
                <c:pt idx="18">
                  <c:v>220.70546386806365</c:v>
                </c:pt>
                <c:pt idx="19">
                  <c:v>226.92211383030846</c:v>
                </c:pt>
                <c:pt idx="20">
                  <c:v>233.31386927510783</c:v>
                </c:pt>
                <c:pt idx="21">
                  <c:v>239.88566242965962</c:v>
                </c:pt>
                <c:pt idx="22">
                  <c:v>244.1917482219597</c:v>
                </c:pt>
                <c:pt idx="23">
                  <c:v>228.90486578004112</c:v>
                </c:pt>
                <c:pt idx="24">
                  <c:v>215.05647332072621</c:v>
                </c:pt>
                <c:pt idx="25">
                  <c:v>202.46860445437733</c:v>
                </c:pt>
                <c:pt idx="26">
                  <c:v>190.99026072756789</c:v>
                </c:pt>
                <c:pt idx="27">
                  <c:v>180.49262014396297</c:v>
                </c:pt>
                <c:pt idx="28">
                  <c:v>170.8652148341103</c:v>
                </c:pt>
                <c:pt idx="29">
                  <c:v>162.01285939594499</c:v>
                </c:pt>
                <c:pt idx="30">
                  <c:v>153.85316545553297</c:v>
                </c:pt>
                <c:pt idx="31">
                  <c:v>146.31451754893456</c:v>
                </c:pt>
                <c:pt idx="32">
                  <c:v>142.20529502573825</c:v>
                </c:pt>
                <c:pt idx="33">
                  <c:v>134.62239762845644</c:v>
                </c:pt>
                <c:pt idx="34">
                  <c:v>127.63023708681223</c:v>
                </c:pt>
                <c:pt idx="35">
                  <c:v>121.16900877932731</c:v>
                </c:pt>
                <c:pt idx="36">
                  <c:v>115.18628897084804</c:v>
                </c:pt>
                <c:pt idx="37">
                  <c:v>109.63596808647043</c:v>
                </c:pt>
                <c:pt idx="38">
                  <c:v>104.47735961074653</c:v>
                </c:pt>
                <c:pt idx="39">
                  <c:v>99.674452327396835</c:v>
                </c:pt>
                <c:pt idx="40">
                  <c:v>95.195280141196719</c:v>
                </c:pt>
                <c:pt idx="41">
                  <c:v>91.011388816472447</c:v>
                </c:pt>
                <c:pt idx="42">
                  <c:v>87.097382964724389</c:v>
                </c:pt>
                <c:pt idx="43">
                  <c:v>83.430539770645936</c:v>
                </c:pt>
                <c:pt idx="44">
                  <c:v>79.990478451977822</c:v>
                </c:pt>
                <c:pt idx="45">
                  <c:v>76.758876448711689</c:v>
                </c:pt>
                <c:pt idx="46">
                  <c:v>73.719224941342873</c:v>
                </c:pt>
                <c:pt idx="47">
                  <c:v>70.856617590679278</c:v>
                </c:pt>
                <c:pt idx="48">
                  <c:v>68.157567438371615</c:v>
                </c:pt>
                <c:pt idx="49">
                  <c:v>65.609847758403944</c:v>
                </c:pt>
                <c:pt idx="50">
                  <c:v>63.202353344772604</c:v>
                </c:pt>
                <c:pt idx="51">
                  <c:v>60.924979290365911</c:v>
                </c:pt>
                <c:pt idx="52">
                  <c:v>58.768514781044935</c:v>
                </c:pt>
                <c:pt idx="53">
                  <c:v>56.724549816361012</c:v>
                </c:pt>
                <c:pt idx="54">
                  <c:v>54.785393089582911</c:v>
                </c:pt>
              </c:numCache>
            </c:numRef>
          </c:val>
        </c:ser>
        <c:ser>
          <c:idx val="16"/>
          <c:order val="16"/>
          <c:spPr>
            <a:solidFill>
              <a:srgbClr val="00CCFF"/>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Sheet1!$AA$101:$AA$155</c:f>
              <c:numCache>
                <c:formatCode>0</c:formatCode>
                <c:ptCount val="55"/>
                <c:pt idx="0">
                  <c:v>129.285759937622</c:v>
                </c:pt>
                <c:pt idx="1">
                  <c:v>132.92737487795483</c:v>
                </c:pt>
                <c:pt idx="2">
                  <c:v>136.67156383247158</c:v>
                </c:pt>
                <c:pt idx="3">
                  <c:v>140.52121602163089</c:v>
                </c:pt>
                <c:pt idx="4">
                  <c:v>144.47930204707544</c:v>
                </c:pt>
                <c:pt idx="5">
                  <c:v>148.54887618391254</c:v>
                </c:pt>
                <c:pt idx="6">
                  <c:v>152.73307873755775</c:v>
                </c:pt>
                <c:pt idx="7">
                  <c:v>157.03513846696708</c:v>
                </c:pt>
                <c:pt idx="8">
                  <c:v>161.45837507612217</c:v>
                </c:pt>
                <c:pt idx="9">
                  <c:v>166.00620177569641</c:v>
                </c:pt>
                <c:pt idx="10">
                  <c:v>170.6821279168735</c:v>
                </c:pt>
                <c:pt idx="11">
                  <c:v>175.48976169935449</c:v>
                </c:pt>
                <c:pt idx="12">
                  <c:v>180.43281295564265</c:v>
                </c:pt>
                <c:pt idx="13">
                  <c:v>185.51509601375011</c:v>
                </c:pt>
                <c:pt idx="14">
                  <c:v>190.74053264054396</c:v>
                </c:pt>
                <c:pt idx="15">
                  <c:v>196.11315506799428</c:v>
                </c:pt>
                <c:pt idx="16">
                  <c:v>201.63710910466457</c:v>
                </c:pt>
                <c:pt idx="17">
                  <c:v>207.31665733484334</c:v>
                </c:pt>
                <c:pt idx="18">
                  <c:v>213.15618240778781</c:v>
                </c:pt>
                <c:pt idx="19">
                  <c:v>219.16019041961385</c:v>
                </c:pt>
                <c:pt idx="20">
                  <c:v>225.3333143904463</c:v>
                </c:pt>
                <c:pt idx="21">
                  <c:v>231.68031783951037</c:v>
                </c:pt>
                <c:pt idx="22">
                  <c:v>238.20609846092185</c:v>
                </c:pt>
                <c:pt idx="23">
                  <c:v>226.93819661649994</c:v>
                </c:pt>
                <c:pt idx="24">
                  <c:v>213.20878461800422</c:v>
                </c:pt>
                <c:pt idx="25">
                  <c:v>200.72906624225234</c:v>
                </c:pt>
                <c:pt idx="26">
                  <c:v>189.3493403608048</c:v>
                </c:pt>
                <c:pt idx="27">
                  <c:v>178.94189177008457</c:v>
                </c:pt>
                <c:pt idx="28">
                  <c:v>169.39720170127003</c:v>
                </c:pt>
                <c:pt idx="29">
                  <c:v>160.62090255140444</c:v>
                </c:pt>
                <c:pt idx="30">
                  <c:v>152.53131379814869</c:v>
                </c:pt>
                <c:pt idx="31">
                  <c:v>145.05743527214949</c:v>
                </c:pt>
                <c:pt idx="32">
                  <c:v>140.98351772683111</c:v>
                </c:pt>
                <c:pt idx="33">
                  <c:v>133.46576988602865</c:v>
                </c:pt>
                <c:pt idx="34">
                  <c:v>126.53368349998146</c:v>
                </c:pt>
                <c:pt idx="35">
                  <c:v>120.12796776724079</c:v>
                </c:pt>
                <c:pt idx="36">
                  <c:v>114.19664935873327</c:v>
                </c:pt>
                <c:pt idx="37">
                  <c:v>108.69401485661703</c:v>
                </c:pt>
                <c:pt idx="38">
                  <c:v>103.5797273095086</c:v>
                </c:pt>
                <c:pt idx="39">
                  <c:v>98.818084896686358</c:v>
                </c:pt>
                <c:pt idx="40">
                  <c:v>94.377396164242356</c:v>
                </c:pt>
                <c:pt idx="41">
                  <c:v>90.229451345171952</c:v>
                </c:pt>
                <c:pt idx="42">
                  <c:v>86.349073239117828</c:v>
                </c:pt>
                <c:pt idx="43">
                  <c:v>82.713734257117807</c:v>
                </c:pt>
                <c:pt idx="44">
                  <c:v>79.30322872134262</c:v>
                </c:pt>
                <c:pt idx="45">
                  <c:v>76.099391492700178</c:v>
                </c:pt>
                <c:pt idx="46">
                  <c:v>73.085855589589258</c:v>
                </c:pt>
                <c:pt idx="47">
                  <c:v>70.247842742780918</c:v>
                </c:pt>
                <c:pt idx="48">
                  <c:v>67.571981869072928</c:v>
                </c:pt>
                <c:pt idx="49">
                  <c:v>65.046151290129316</c:v>
                </c:pt>
                <c:pt idx="50">
                  <c:v>62.659341211924961</c:v>
                </c:pt>
                <c:pt idx="51">
                  <c:v>60.401533545115122</c:v>
                </c:pt>
                <c:pt idx="52">
                  <c:v>58.263596611598608</c:v>
                </c:pt>
                <c:pt idx="53">
                  <c:v>56.23719266665843</c:v>
                </c:pt>
                <c:pt idx="54">
                  <c:v>54.314696484534217</c:v>
                </c:pt>
              </c:numCache>
            </c:numRef>
          </c:val>
        </c:ser>
        <c:ser>
          <c:idx val="17"/>
          <c:order val="17"/>
          <c:spPr>
            <a:solidFill>
              <a:srgbClr val="CCFFFF"/>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Sheet1!$AB$101:$AB$155</c:f>
              <c:numCache>
                <c:formatCode>0</c:formatCode>
                <c:ptCount val="55"/>
                <c:pt idx="0">
                  <c:v>124.52732571769558</c:v>
                </c:pt>
                <c:pt idx="1">
                  <c:v>128.03490899703004</c:v>
                </c:pt>
                <c:pt idx="2">
                  <c:v>131.64129099697081</c:v>
                </c:pt>
                <c:pt idx="3">
                  <c:v>135.3492545986123</c:v>
                </c:pt>
                <c:pt idx="4">
                  <c:v>139.1616610689538</c:v>
                </c:pt>
                <c:pt idx="5">
                  <c:v>143.08145226881018</c:v>
                </c:pt>
                <c:pt idx="6">
                  <c:v>147.11165292291156</c:v>
                </c:pt>
                <c:pt idx="7">
                  <c:v>151.25537295394673</c:v>
                </c:pt>
                <c:pt idx="8">
                  <c:v>155.51580988234818</c:v>
                </c:pt>
                <c:pt idx="9">
                  <c:v>159.89625129367417</c:v>
                </c:pt>
                <c:pt idx="10">
                  <c:v>164.40007737548856</c:v>
                </c:pt>
                <c:pt idx="11">
                  <c:v>169.03076352569778</c:v>
                </c:pt>
                <c:pt idx="12">
                  <c:v>173.79188303435831</c:v>
                </c:pt>
                <c:pt idx="13">
                  <c:v>178.68710984102188</c:v>
                </c:pt>
                <c:pt idx="14">
                  <c:v>183.72022136974618</c:v>
                </c:pt>
                <c:pt idx="15">
                  <c:v>188.89510144396408</c:v>
                </c:pt>
                <c:pt idx="16">
                  <c:v>194.2157432834511</c:v>
                </c:pt>
                <c:pt idx="17">
                  <c:v>199.68625258571385</c:v>
                </c:pt>
                <c:pt idx="18">
                  <c:v>205.31085069416758</c:v>
                </c:pt>
                <c:pt idx="19">
                  <c:v>211.0938778555585</c:v>
                </c:pt>
                <c:pt idx="20">
                  <c:v>217.03979656913114</c:v>
                </c:pt>
                <c:pt idx="21">
                  <c:v>223.15319503013939</c:v>
                </c:pt>
                <c:pt idx="22">
                  <c:v>229.43879067034618</c:v>
                </c:pt>
                <c:pt idx="23">
                  <c:v>224.8944031720352</c:v>
                </c:pt>
                <c:pt idx="24">
                  <c:v>211.28863753478353</c:v>
                </c:pt>
                <c:pt idx="25">
                  <c:v>198.92131084533847</c:v>
                </c:pt>
                <c:pt idx="26">
                  <c:v>187.64407017573714</c:v>
                </c:pt>
                <c:pt idx="27">
                  <c:v>177.33035051879929</c:v>
                </c:pt>
                <c:pt idx="28">
                  <c:v>167.87161942596549</c:v>
                </c:pt>
                <c:pt idx="29">
                  <c:v>159.17435916394052</c:v>
                </c:pt>
                <c:pt idx="30">
                  <c:v>151.1576248208672</c:v>
                </c:pt>
                <c:pt idx="31">
                  <c:v>143.75105565117673</c:v>
                </c:pt>
                <c:pt idx="32">
                  <c:v>139.71382759267274</c:v>
                </c:pt>
                <c:pt idx="33">
                  <c:v>132.26378419291726</c:v>
                </c:pt>
                <c:pt idx="34">
                  <c:v>125.39412781170634</c:v>
                </c:pt>
                <c:pt idx="35">
                  <c:v>119.04610161742535</c:v>
                </c:pt>
                <c:pt idx="36">
                  <c:v>113.16820035006492</c:v>
                </c:pt>
                <c:pt idx="37">
                  <c:v>107.71512228441642</c:v>
                </c:pt>
                <c:pt idx="38">
                  <c:v>102.64689374155554</c:v>
                </c:pt>
                <c:pt idx="39">
                  <c:v>97.928134429477566</c:v>
                </c:pt>
                <c:pt idx="40">
                  <c:v>93.527438305838771</c:v>
                </c:pt>
                <c:pt idx="41">
                  <c:v>89.416849659310685</c:v>
                </c:pt>
                <c:pt idx="42">
                  <c:v>85.571418034075563</c:v>
                </c:pt>
                <c:pt idx="43">
                  <c:v>81.968818723451236</c:v>
                </c:pt>
                <c:pt idx="44">
                  <c:v>78.589028020878473</c:v>
                </c:pt>
                <c:pt idx="45">
                  <c:v>75.414044381551022</c:v>
                </c:pt>
                <c:pt idx="46">
                  <c:v>72.42764822404159</c:v>
                </c:pt>
                <c:pt idx="47">
                  <c:v>69.615194371435578</c:v>
                </c:pt>
                <c:pt idx="48">
                  <c:v>66.963432159801698</c:v>
                </c:pt>
                <c:pt idx="49">
                  <c:v>64.460349078000704</c:v>
                </c:pt>
                <c:pt idx="50">
                  <c:v>62.095034485632318</c:v>
                </c:pt>
                <c:pt idx="51">
                  <c:v>59.857560515736807</c:v>
                </c:pt>
                <c:pt idx="52">
                  <c:v>57.738877729624988</c:v>
                </c:pt>
                <c:pt idx="53">
                  <c:v>55.730723471869474</c:v>
                </c:pt>
                <c:pt idx="54">
                  <c:v>53.825541189091545</c:v>
                </c:pt>
              </c:numCache>
            </c:numRef>
          </c:val>
        </c:ser>
        <c:ser>
          <c:idx val="18"/>
          <c:order val="18"/>
          <c:tx>
            <c:strRef>
              <c:f>Sheet1!$AC$96</c:f>
              <c:strCache>
                <c:ptCount val="1"/>
                <c:pt idx="0">
                  <c:v>5.6</c:v>
                </c:pt>
              </c:strCache>
            </c:strRef>
          </c:tx>
          <c:spPr>
            <a:solidFill>
              <a:srgbClr val="CCFFCC"/>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Sheet1!$AC$101:$AC$155</c:f>
              <c:numCache>
                <c:formatCode>0</c:formatCode>
                <c:ptCount val="55"/>
                <c:pt idx="0">
                  <c:v>119.5893279423003</c:v>
                </c:pt>
                <c:pt idx="1">
                  <c:v>122.95782176210813</c:v>
                </c:pt>
                <c:pt idx="2">
                  <c:v>126.42119654503622</c:v>
                </c:pt>
                <c:pt idx="3">
                  <c:v>129.98212482000844</c:v>
                </c:pt>
                <c:pt idx="4">
                  <c:v>133.64335439354457</c:v>
                </c:pt>
                <c:pt idx="5">
                  <c:v>137.40771047011907</c:v>
                </c:pt>
                <c:pt idx="6">
                  <c:v>141.27809783224103</c:v>
                </c:pt>
                <c:pt idx="7">
                  <c:v>145.25750308194452</c:v>
                </c:pt>
                <c:pt idx="8">
                  <c:v>149.34899694541315</c:v>
                </c:pt>
                <c:pt idx="9">
                  <c:v>153.55573664251924</c:v>
                </c:pt>
                <c:pt idx="10">
                  <c:v>157.88096832310788</c:v>
                </c:pt>
                <c:pt idx="11">
                  <c:v>162.32802957190316</c:v>
                </c:pt>
                <c:pt idx="12">
                  <c:v>166.90035198396941</c:v>
                </c:pt>
                <c:pt idx="13">
                  <c:v>171.60146381271883</c:v>
                </c:pt>
                <c:pt idx="14">
                  <c:v>176.43499269250322</c:v>
                </c:pt>
                <c:pt idx="15">
                  <c:v>181.40466843789477</c:v>
                </c:pt>
                <c:pt idx="16">
                  <c:v>186.51432592181459</c:v>
                </c:pt>
                <c:pt idx="17">
                  <c:v>191.76790803473014</c:v>
                </c:pt>
                <c:pt idx="18">
                  <c:v>197.16946872720371</c:v>
                </c:pt>
                <c:pt idx="19">
                  <c:v>202.72317613814258</c:v>
                </c:pt>
                <c:pt idx="20">
                  <c:v>208.43331581116271</c:v>
                </c:pt>
                <c:pt idx="21">
                  <c:v>214.30429400154691</c:v>
                </c:pt>
                <c:pt idx="22">
                  <c:v>220.3406410763526</c:v>
                </c:pt>
                <c:pt idx="23">
                  <c:v>222.77348544664713</c:v>
                </c:pt>
                <c:pt idx="24">
                  <c:v>209.29603207106379</c:v>
                </c:pt>
                <c:pt idx="25">
                  <c:v>197.04533826363507</c:v>
                </c:pt>
                <c:pt idx="26">
                  <c:v>185.87445017236519</c:v>
                </c:pt>
                <c:pt idx="27">
                  <c:v>175.65799639010677</c:v>
                </c:pt>
                <c:pt idx="28">
                  <c:v>166.28846800819667</c:v>
                </c:pt>
                <c:pt idx="29">
                  <c:v>157.6732292335536</c:v>
                </c:pt>
                <c:pt idx="30">
                  <c:v>149.73209852368834</c:v>
                </c:pt>
                <c:pt idx="31">
                  <c:v>142.39537868601661</c:v>
                </c:pt>
                <c:pt idx="32">
                  <c:v>138.39622462326321</c:v>
                </c:pt>
                <c:pt idx="33">
                  <c:v>131.01644054912276</c:v>
                </c:pt>
                <c:pt idx="34">
                  <c:v>124.21157002198689</c:v>
                </c:pt>
                <c:pt idx="35">
                  <c:v>117.92341032988104</c:v>
                </c:pt>
                <c:pt idx="36">
                  <c:v>112.10094194484317</c:v>
                </c:pt>
                <c:pt idx="37">
                  <c:v>106.69929036986859</c:v>
                </c:pt>
                <c:pt idx="38">
                  <c:v>101.67885890688716</c:v>
                </c:pt>
                <c:pt idx="39">
                  <c:v>97.004600925770234</c:v>
                </c:pt>
                <c:pt idx="40">
                  <c:v>92.645406565986079</c:v>
                </c:pt>
                <c:pt idx="41">
                  <c:v>88.573583758888418</c:v>
                </c:pt>
                <c:pt idx="42">
                  <c:v>84.764417349597863</c:v>
                </c:pt>
                <c:pt idx="43">
                  <c:v>81.195793169646478</c:v>
                </c:pt>
                <c:pt idx="44">
                  <c:v>77.847876350585466</c:v>
                </c:pt>
                <c:pt idx="45">
                  <c:v>74.702835115264008</c:v>
                </c:pt>
                <c:pt idx="46">
                  <c:v>71.744602844699628</c:v>
                </c:pt>
                <c:pt idx="47">
                  <c:v>68.958672476643201</c:v>
                </c:pt>
                <c:pt idx="48">
                  <c:v>66.331918310558024</c:v>
                </c:pt>
                <c:pt idx="49">
                  <c:v>63.85244112201817</c:v>
                </c:pt>
                <c:pt idx="50">
                  <c:v>61.509433165894727</c:v>
                </c:pt>
                <c:pt idx="51">
                  <c:v>59.293060202231111</c:v>
                </c:pt>
                <c:pt idx="52">
                  <c:v>57.194358135124098</c:v>
                </c:pt>
                <c:pt idx="53">
                  <c:v>55.205142231994209</c:v>
                </c:pt>
                <c:pt idx="54">
                  <c:v>53.317927203254747</c:v>
                </c:pt>
              </c:numCache>
            </c:numRef>
          </c:val>
        </c:ser>
        <c:ser>
          <c:idx val="19"/>
          <c:order val="19"/>
          <c:tx>
            <c:v>5.8</c:v>
          </c:tx>
          <c:spPr>
            <a:solidFill>
              <a:srgbClr val="FFFF99"/>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Sheet1!$AD$101:$AD$155</c:f>
              <c:numCache>
                <c:formatCode>0</c:formatCode>
                <c:ptCount val="55"/>
                <c:pt idx="0">
                  <c:v>114.47176661143608</c:v>
                </c:pt>
                <c:pt idx="1">
                  <c:v>117.69611317318898</c:v>
                </c:pt>
                <c:pt idx="2">
                  <c:v>121.01128047666758</c:v>
                </c:pt>
                <c:pt idx="3">
                  <c:v>124.41982668581899</c:v>
                </c:pt>
                <c:pt idx="4">
                  <c:v>127.924382020848</c:v>
                </c:pt>
                <c:pt idx="5">
                  <c:v>131.52765078783921</c:v>
                </c:pt>
                <c:pt idx="6">
                  <c:v>135.23241346554599</c:v>
                </c:pt>
                <c:pt idx="7">
                  <c:v>139.04152885096047</c:v>
                </c:pt>
                <c:pt idx="8">
                  <c:v>142.95793626531653</c:v>
                </c:pt>
                <c:pt idx="9">
                  <c:v>146.98465782223118</c:v>
                </c:pt>
                <c:pt idx="10">
                  <c:v>151.12480075973158</c:v>
                </c:pt>
                <c:pt idx="11">
                  <c:v>155.38155983797029</c:v>
                </c:pt>
                <c:pt idx="12">
                  <c:v>159.75821980447526</c:v>
                </c:pt>
                <c:pt idx="13">
                  <c:v>164.25815792884111</c:v>
                </c:pt>
                <c:pt idx="14">
                  <c:v>168.88484660881508</c:v>
                </c:pt>
                <c:pt idx="15">
                  <c:v>173.64185604978658</c:v>
                </c:pt>
                <c:pt idx="16">
                  <c:v>178.53285701975503</c:v>
                </c:pt>
                <c:pt idx="17">
                  <c:v>183.56162368189248</c:v>
                </c:pt>
                <c:pt idx="18">
                  <c:v>188.73203650689541</c:v>
                </c:pt>
                <c:pt idx="19">
                  <c:v>194.04808526736622</c:v>
                </c:pt>
                <c:pt idx="20">
                  <c:v>199.51387211654077</c:v>
                </c:pt>
                <c:pt idx="21">
                  <c:v>205.13361475373293</c:v>
                </c:pt>
                <c:pt idx="22">
                  <c:v>210.91164967894116</c:v>
                </c:pt>
                <c:pt idx="23">
                  <c:v>216.85243553912903</c:v>
                </c:pt>
                <c:pt idx="24">
                  <c:v>207.23096822684505</c:v>
                </c:pt>
                <c:pt idx="25">
                  <c:v>195.10114849714256</c:v>
                </c:pt>
                <c:pt idx="26">
                  <c:v>184.04048035068888</c:v>
                </c:pt>
                <c:pt idx="27">
                  <c:v>173.92482938400741</c:v>
                </c:pt>
                <c:pt idx="28">
                  <c:v>164.6477474479635</c:v>
                </c:pt>
                <c:pt idx="29">
                  <c:v>156.11751276024347</c:v>
                </c:pt>
                <c:pt idx="30">
                  <c:v>148.25473490661196</c:v>
                </c:pt>
                <c:pt idx="31">
                  <c:v>140.99040437666866</c:v>
                </c:pt>
                <c:pt idx="32">
                  <c:v>137.03070881860236</c:v>
                </c:pt>
                <c:pt idx="33">
                  <c:v>129.72373895464466</c:v>
                </c:pt>
                <c:pt idx="34">
                  <c:v>122.98601013082308</c:v>
                </c:pt>
                <c:pt idx="35">
                  <c:v>116.75989390460786</c:v>
                </c:pt>
                <c:pt idx="36">
                  <c:v>110.99487414306786</c:v>
                </c:pt>
                <c:pt idx="37">
                  <c:v>105.64651911297355</c:v>
                </c:pt>
                <c:pt idx="38">
                  <c:v>100.67562280550364</c:v>
                </c:pt>
                <c:pt idx="39">
                  <c:v>96.047484385564402</c:v>
                </c:pt>
                <c:pt idx="40">
                  <c:v>91.731300944684151</c:v>
                </c:pt>
                <c:pt idx="41">
                  <c:v>87.699653643905521</c:v>
                </c:pt>
                <c:pt idx="42">
                  <c:v>83.928071185684487</c:v>
                </c:pt>
                <c:pt idx="43">
                  <c:v>80.394657595703293</c:v>
                </c:pt>
                <c:pt idx="44">
                  <c:v>77.079773710463684</c:v>
                </c:pt>
                <c:pt idx="45">
                  <c:v>73.965763693839463</c:v>
                </c:pt>
                <c:pt idx="46">
                  <c:v>71.036719451563428</c:v>
                </c:pt>
                <c:pt idx="47">
                  <c:v>68.278277058403816</c:v>
                </c:pt>
                <c:pt idx="48">
                  <c:v>65.677440321341919</c:v>
                </c:pt>
                <c:pt idx="49">
                  <c:v>63.222427422181788</c:v>
                </c:pt>
                <c:pt idx="50">
                  <c:v>60.902537252712094</c:v>
                </c:pt>
                <c:pt idx="51">
                  <c:v>58.708032604597911</c:v>
                </c:pt>
                <c:pt idx="52">
                  <c:v>56.630037828095865</c:v>
                </c:pt>
                <c:pt idx="53">
                  <c:v>54.660448947032485</c:v>
                </c:pt>
                <c:pt idx="54">
                  <c:v>52.791854527023943</c:v>
                </c:pt>
              </c:numCache>
            </c:numRef>
          </c:val>
        </c:ser>
        <c:ser>
          <c:idx val="20"/>
          <c:order val="20"/>
          <c:tx>
            <c:v>6</c:v>
          </c:tx>
          <c:spPr>
            <a:solidFill>
              <a:srgbClr val="99CCFF"/>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Sheet1!$AE$101:$AE$155</c:f>
              <c:numCache>
                <c:formatCode>0</c:formatCode>
                <c:ptCount val="55"/>
                <c:pt idx="0">
                  <c:v>109.17464172510294</c:v>
                </c:pt>
                <c:pt idx="1">
                  <c:v>112.24978323027284</c:v>
                </c:pt>
                <c:pt idx="2">
                  <c:v>115.41154279186486</c:v>
                </c:pt>
                <c:pt idx="3">
                  <c:v>118.66236019604362</c:v>
                </c:pt>
                <c:pt idx="4">
                  <c:v>122.00474395086363</c:v>
                </c:pt>
                <c:pt idx="5">
                  <c:v>125.44127322197062</c:v>
                </c:pt>
                <c:pt idx="6">
                  <c:v>128.97459982282658</c:v>
                </c:pt>
                <c:pt idx="7">
                  <c:v>132.60745026099434</c:v>
                </c:pt>
                <c:pt idx="8">
                  <c:v>136.34262784205873</c:v>
                </c:pt>
                <c:pt idx="9">
                  <c:v>140.18301483281019</c:v>
                </c:pt>
                <c:pt idx="10">
                  <c:v>144.13157468535962</c:v>
                </c:pt>
                <c:pt idx="11">
                  <c:v>148.19135432389939</c:v>
                </c:pt>
                <c:pt idx="12">
                  <c:v>152.36548649587587</c:v>
                </c:pt>
                <c:pt idx="13">
                  <c:v>156.65719218938881</c:v>
                </c:pt>
                <c:pt idx="14">
                  <c:v>161.06978311868156</c:v>
                </c:pt>
                <c:pt idx="15">
                  <c:v>165.60666427963955</c:v>
                </c:pt>
                <c:pt idx="16">
                  <c:v>170.27133657727231</c:v>
                </c:pt>
                <c:pt idx="17">
                  <c:v>175.0673995272011</c:v>
                </c:pt>
                <c:pt idx="18">
                  <c:v>179.99855403324287</c:v>
                </c:pt>
                <c:pt idx="19">
                  <c:v>185.06860524322931</c:v>
                </c:pt>
                <c:pt idx="20">
                  <c:v>190.28146548526567</c:v>
                </c:pt>
                <c:pt idx="21">
                  <c:v>195.64115728669748</c:v>
                </c:pt>
                <c:pt idx="22">
                  <c:v>201.15181647811167</c:v>
                </c:pt>
                <c:pt idx="23">
                  <c:v>206.81769538476919</c:v>
                </c:pt>
                <c:pt idx="24">
                  <c:v>205.09344600212785</c:v>
                </c:pt>
                <c:pt idx="25">
                  <c:v>193.08874154586081</c:v>
                </c:pt>
                <c:pt idx="26">
                  <c:v>182.1421607107078</c:v>
                </c:pt>
                <c:pt idx="27">
                  <c:v>172.13084950050103</c:v>
                </c:pt>
                <c:pt idx="28">
                  <c:v>162.94945774526585</c:v>
                </c:pt>
                <c:pt idx="29">
                  <c:v>154.50720974401025</c:v>
                </c:pt>
                <c:pt idx="30">
                  <c:v>146.72553396963815</c:v>
                </c:pt>
                <c:pt idx="31">
                  <c:v>139.53613272313308</c:v>
                </c:pt>
                <c:pt idx="32">
                  <c:v>135.61728017869021</c:v>
                </c:pt>
                <c:pt idx="33">
                  <c:v>128.38567940948323</c:v>
                </c:pt>
                <c:pt idx="34">
                  <c:v>121.71744813821491</c:v>
                </c:pt>
                <c:pt idx="35">
                  <c:v>115.55555234160575</c:v>
                </c:pt>
                <c:pt idx="36">
                  <c:v>109.84999694473899</c:v>
                </c:pt>
                <c:pt idx="37">
                  <c:v>104.55680851373126</c:v>
                </c:pt>
                <c:pt idx="38">
                  <c:v>99.637185437404924</c:v>
                </c:pt>
                <c:pt idx="39">
                  <c:v>95.056784808860087</c:v>
                </c:pt>
                <c:pt idx="40">
                  <c:v>90.785121441933072</c:v>
                </c:pt>
                <c:pt idx="41">
                  <c:v>86.795059314361652</c:v>
                </c:pt>
                <c:pt idx="42">
                  <c:v>83.062379542335719</c:v>
                </c:pt>
                <c:pt idx="43">
                  <c:v>79.565412001621638</c:v>
                </c:pt>
                <c:pt idx="44">
                  <c:v>76.284720100513184</c:v>
                </c:pt>
                <c:pt idx="45">
                  <c:v>73.202830117277088</c:v>
                </c:pt>
                <c:pt idx="46">
                  <c:v>70.303998044632948</c:v>
                </c:pt>
                <c:pt idx="47">
                  <c:v>67.574008116717494</c:v>
                </c:pt>
                <c:pt idx="48">
                  <c:v>64.9999981921532</c:v>
                </c:pt>
                <c:pt idx="49">
                  <c:v>62.570307978491421</c:v>
                </c:pt>
                <c:pt idx="50">
                  <c:v>60.274346746084483</c:v>
                </c:pt>
                <c:pt idx="51">
                  <c:v>58.102477722837158</c:v>
                </c:pt>
                <c:pt idx="52">
                  <c:v>56.045916808540312</c:v>
                </c:pt>
                <c:pt idx="53">
                  <c:v>54.096643616984423</c:v>
                </c:pt>
                <c:pt idx="54">
                  <c:v>52.247323160399041</c:v>
                </c:pt>
              </c:numCache>
            </c:numRef>
          </c:val>
        </c:ser>
        <c:ser>
          <c:idx val="21"/>
          <c:order val="21"/>
          <c:spPr>
            <a:solidFill>
              <a:srgbClr val="FF99CC"/>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Sheet1!$AF$101:$AF$155</c:f>
              <c:numCache>
                <c:formatCode>0</c:formatCode>
                <c:ptCount val="55"/>
                <c:pt idx="0">
                  <c:v>103.69795328330093</c:v>
                </c:pt>
                <c:pt idx="1">
                  <c:v>106.61883193335935</c:v>
                </c:pt>
                <c:pt idx="2">
                  <c:v>109.62198349062821</c:v>
                </c:pt>
                <c:pt idx="3">
                  <c:v>112.7097253506829</c:v>
                </c:pt>
                <c:pt idx="4">
                  <c:v>115.88444018359162</c:v>
                </c:pt>
                <c:pt idx="5">
                  <c:v>119.14857777251304</c:v>
                </c:pt>
                <c:pt idx="6">
                  <c:v>122.50465690408282</c:v>
                </c:pt>
                <c:pt idx="7">
                  <c:v>125.9552673120464</c:v>
                </c:pt>
                <c:pt idx="8">
                  <c:v>129.50307167563957</c:v>
                </c:pt>
                <c:pt idx="9">
                  <c:v>133.15080767425638</c:v>
                </c:pt>
                <c:pt idx="10">
                  <c:v>136.90129009999214</c:v>
                </c:pt>
                <c:pt idx="11">
                  <c:v>140.75741302969061</c:v>
                </c:pt>
                <c:pt idx="12">
                  <c:v>144.72215205817156</c:v>
                </c:pt>
                <c:pt idx="13">
                  <c:v>148.79856659436183</c:v>
                </c:pt>
                <c:pt idx="14">
                  <c:v>152.98980222210287</c:v>
                </c:pt>
                <c:pt idx="15">
                  <c:v>157.29909312745372</c:v>
                </c:pt>
                <c:pt idx="16">
                  <c:v>161.72976459436606</c:v>
                </c:pt>
                <c:pt idx="17">
                  <c:v>166.28523557065557</c:v>
                </c:pt>
                <c:pt idx="18">
                  <c:v>170.96902130624636</c:v>
                </c:pt>
                <c:pt idx="19">
                  <c:v>175.78473606573181</c:v>
                </c:pt>
                <c:pt idx="20">
                  <c:v>180.73609591733702</c:v>
                </c:pt>
                <c:pt idx="21">
                  <c:v>185.82692160044044</c:v>
                </c:pt>
                <c:pt idx="22">
                  <c:v>191.06114147386438</c:v>
                </c:pt>
                <c:pt idx="23">
                  <c:v>196.44279454721087</c:v>
                </c:pt>
                <c:pt idx="24">
                  <c:v>201.97603359758259</c:v>
                </c:pt>
                <c:pt idx="25">
                  <c:v>191.00811740979003</c:v>
                </c:pt>
                <c:pt idx="26">
                  <c:v>180.17949125242259</c:v>
                </c:pt>
                <c:pt idx="27">
                  <c:v>170.27605673958752</c:v>
                </c:pt>
                <c:pt idx="28">
                  <c:v>161.19359890010398</c:v>
                </c:pt>
                <c:pt idx="29">
                  <c:v>152.84232018485383</c:v>
                </c:pt>
                <c:pt idx="30">
                  <c:v>145.14449571276685</c:v>
                </c:pt>
                <c:pt idx="31">
                  <c:v>138.0325637254098</c:v>
                </c:pt>
                <c:pt idx="32">
                  <c:v>134.15593870352674</c:v>
                </c:pt>
                <c:pt idx="33">
                  <c:v>127.00226191363814</c:v>
                </c:pt>
                <c:pt idx="34">
                  <c:v>120.40588404416246</c:v>
                </c:pt>
                <c:pt idx="35">
                  <c:v>114.31038564087481</c:v>
                </c:pt>
                <c:pt idx="36">
                  <c:v>108.66631034985659</c:v>
                </c:pt>
                <c:pt idx="37">
                  <c:v>103.43015857214191</c:v>
                </c:pt>
                <c:pt idx="38">
                  <c:v>98.563546802590977</c:v>
                </c:pt>
                <c:pt idx="39">
                  <c:v>94.032502195657401</c:v>
                </c:pt>
                <c:pt idx="40">
                  <c:v>89.8068680577327</c:v>
                </c:pt>
                <c:pt idx="41">
                  <c:v>85.859800770257081</c:v>
                </c:pt>
                <c:pt idx="42">
                  <c:v>82.167342419551247</c:v>
                </c:pt>
                <c:pt idx="43">
                  <c:v>78.708056387401754</c:v>
                </c:pt>
                <c:pt idx="44">
                  <c:v>75.462715520733752</c:v>
                </c:pt>
                <c:pt idx="45">
                  <c:v>72.414034385577168</c:v>
                </c:pt>
                <c:pt idx="46">
                  <c:v>69.546438623908244</c:v>
                </c:pt>
                <c:pt idx="47">
                  <c:v>66.845865651584248</c:v>
                </c:pt>
                <c:pt idx="48">
                  <c:v>64.299591922992093</c:v>
                </c:pt>
                <c:pt idx="49">
                  <c:v>61.896082790947176</c:v>
                </c:pt>
                <c:pt idx="50">
                  <c:v>59.624861646011851</c:v>
                </c:pt>
                <c:pt idx="51">
                  <c:v>57.476395556948965</c:v>
                </c:pt>
                <c:pt idx="52">
                  <c:v>55.441995076457445</c:v>
                </c:pt>
                <c:pt idx="53">
                  <c:v>53.513726241849987</c:v>
                </c:pt>
                <c:pt idx="54">
                  <c:v>51.684333103380084</c:v>
                </c:pt>
              </c:numCache>
            </c:numRef>
          </c:val>
        </c:ser>
        <c:ser>
          <c:idx val="22"/>
          <c:order val="22"/>
          <c:spPr>
            <a:solidFill>
              <a:srgbClr val="CC99FF"/>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Sheet1!$AG$101:$AG$155</c:f>
              <c:numCache>
                <c:formatCode>0</c:formatCode>
                <c:ptCount val="55"/>
                <c:pt idx="0">
                  <c:v>98.041701286029891</c:v>
                </c:pt>
                <c:pt idx="1">
                  <c:v>100.80325928244892</c:v>
                </c:pt>
                <c:pt idx="2">
                  <c:v>103.64260257295753</c:v>
                </c:pt>
                <c:pt idx="3">
                  <c:v>106.5619221497366</c:v>
                </c:pt>
                <c:pt idx="4">
                  <c:v>109.56347071903213</c:v>
                </c:pt>
                <c:pt idx="5">
                  <c:v>112.64956443946693</c:v>
                </c:pt>
                <c:pt idx="6">
                  <c:v>115.82258470931465</c:v>
                </c:pt>
                <c:pt idx="7">
                  <c:v>119.08498000411663</c:v>
                </c:pt>
                <c:pt idx="8">
                  <c:v>122.43926776605923</c:v>
                </c:pt>
                <c:pt idx="9">
                  <c:v>125.88803634656955</c:v>
                </c:pt>
                <c:pt idx="10">
                  <c:v>129.43394700362902</c:v>
                </c:pt>
                <c:pt idx="11">
                  <c:v>133.07973595534378</c:v>
                </c:pt>
                <c:pt idx="12">
                  <c:v>136.82821649136221</c:v>
                </c:pt>
                <c:pt idx="13">
                  <c:v>140.68228114376041</c:v>
                </c:pt>
                <c:pt idx="14">
                  <c:v>144.64490391907913</c:v>
                </c:pt>
                <c:pt idx="15">
                  <c:v>148.7191425932289</c:v>
                </c:pt>
                <c:pt idx="16">
                  <c:v>152.90814107103728</c:v>
                </c:pt>
                <c:pt idx="17">
                  <c:v>157.21513181225617</c:v>
                </c:pt>
                <c:pt idx="18">
                  <c:v>161.64343832590563</c:v>
                </c:pt>
                <c:pt idx="19">
                  <c:v>166.19647773487358</c:v>
                </c:pt>
                <c:pt idx="20">
                  <c:v>170.877763412755</c:v>
                </c:pt>
                <c:pt idx="21">
                  <c:v>175.69090769496177</c:v>
                </c:pt>
                <c:pt idx="22">
                  <c:v>180.63962466619876</c:v>
                </c:pt>
                <c:pt idx="23">
                  <c:v>185.7277330264539</c:v>
                </c:pt>
                <c:pt idx="24">
                  <c:v>190.95915903771458</c:v>
                </c:pt>
                <c:pt idx="25">
                  <c:v>188.8592760889299</c:v>
                </c:pt>
                <c:pt idx="26">
                  <c:v>178.15247197583281</c:v>
                </c:pt>
                <c:pt idx="27">
                  <c:v>168.3604511012673</c:v>
                </c:pt>
                <c:pt idx="28">
                  <c:v>159.38017091247798</c:v>
                </c:pt>
                <c:pt idx="29">
                  <c:v>151.12284408277429</c:v>
                </c:pt>
                <c:pt idx="30">
                  <c:v>143.5116201359983</c:v>
                </c:pt>
                <c:pt idx="31">
                  <c:v>136.47969738349909</c:v>
                </c:pt>
                <c:pt idx="32">
                  <c:v>132.64668439311185</c:v>
                </c:pt>
                <c:pt idx="33">
                  <c:v>125.57348646710966</c:v>
                </c:pt>
                <c:pt idx="34">
                  <c:v>119.05131784866559</c:v>
                </c:pt>
                <c:pt idx="35">
                  <c:v>113.02439380241491</c:v>
                </c:pt>
                <c:pt idx="36">
                  <c:v>107.44381435842074</c:v>
                </c:pt>
                <c:pt idx="37">
                  <c:v>102.26656928820545</c:v>
                </c:pt>
                <c:pt idx="38">
                  <c:v>97.454706901061883</c:v>
                </c:pt>
                <c:pt idx="39">
                  <c:v>92.974636545956301</c:v>
                </c:pt>
                <c:pt idx="40">
                  <c:v>88.796540792083192</c:v>
                </c:pt>
                <c:pt idx="41">
                  <c:v>84.893878011591582</c:v>
                </c:pt>
                <c:pt idx="42">
                  <c:v>81.242959817331368</c:v>
                </c:pt>
                <c:pt idx="43">
                  <c:v>77.822590753043499</c:v>
                </c:pt>
                <c:pt idx="44">
                  <c:v>74.613759971125532</c:v>
                </c:pt>
                <c:pt idx="45">
                  <c:v>71.599376498739318</c:v>
                </c:pt>
                <c:pt idx="46">
                  <c:v>68.764041189389275</c:v>
                </c:pt>
                <c:pt idx="47">
                  <c:v>66.093849663003923</c:v>
                </c:pt>
                <c:pt idx="48">
                  <c:v>63.5762215138584</c:v>
                </c:pt>
                <c:pt idx="49">
                  <c:v>61.199751859549018</c:v>
                </c:pt>
                <c:pt idx="50">
                  <c:v>58.954081952494171</c:v>
                </c:pt>
                <c:pt idx="51">
                  <c:v>56.829786106933284</c:v>
                </c:pt>
                <c:pt idx="52">
                  <c:v>54.818272631847293</c:v>
                </c:pt>
                <c:pt idx="53">
                  <c:v>52.91169682162915</c:v>
                </c:pt>
                <c:pt idx="54">
                  <c:v>51.102884355967035</c:v>
                </c:pt>
              </c:numCache>
            </c:numRef>
          </c:val>
        </c:ser>
        <c:ser>
          <c:idx val="23"/>
          <c:order val="23"/>
          <c:spPr>
            <a:solidFill>
              <a:srgbClr val="FFCC99"/>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Sheet1!$AH$101:$AH$155</c:f>
              <c:numCache>
                <c:formatCode>0</c:formatCode>
                <c:ptCount val="55"/>
                <c:pt idx="0">
                  <c:v>92.205885733289975</c:v>
                </c:pt>
                <c:pt idx="1">
                  <c:v>94.803065277541208</c:v>
                </c:pt>
                <c:pt idx="2">
                  <c:v>97.473400038852873</c:v>
                </c:pt>
                <c:pt idx="3">
                  <c:v>100.21895059320461</c:v>
                </c:pt>
                <c:pt idx="4">
                  <c:v>103.04183555718488</c:v>
                </c:pt>
                <c:pt idx="5">
                  <c:v>105.944233222832</c:v>
                </c:pt>
                <c:pt idx="6">
                  <c:v>108.92838323852203</c:v>
                </c:pt>
                <c:pt idx="7">
                  <c:v>111.99658833720484</c:v>
                </c:pt>
                <c:pt idx="8">
                  <c:v>115.15121611331757</c:v>
                </c:pt>
                <c:pt idx="9">
                  <c:v>118.39470084975</c:v>
                </c:pt>
                <c:pt idx="10">
                  <c:v>121.72954539627001</c:v>
                </c:pt>
                <c:pt idx="11">
                  <c:v>125.15832310085899</c:v>
                </c:pt>
                <c:pt idx="12">
                  <c:v>128.68367979544757</c:v>
                </c:pt>
                <c:pt idx="13">
                  <c:v>132.30833583758434</c:v>
                </c:pt>
                <c:pt idx="14">
                  <c:v>136.03508820961008</c:v>
                </c:pt>
                <c:pt idx="15">
                  <c:v>139.86681267696531</c:v>
                </c:pt>
                <c:pt idx="16">
                  <c:v>143.80646600728511</c:v>
                </c:pt>
                <c:pt idx="17">
                  <c:v>147.85708825200285</c:v>
                </c:pt>
                <c:pt idx="18">
                  <c:v>152.02180509222077</c:v>
                </c:pt>
                <c:pt idx="19">
                  <c:v>156.30383025065501</c:v>
                </c:pt>
                <c:pt idx="20">
                  <c:v>160.70646797151954</c:v>
                </c:pt>
                <c:pt idx="21">
                  <c:v>165.23311557026156</c:v>
                </c:pt>
                <c:pt idx="22">
                  <c:v>169.88726605511576</c:v>
                </c:pt>
                <c:pt idx="23">
                  <c:v>174.67251082249825</c:v>
                </c:pt>
                <c:pt idx="24">
                  <c:v>179.59254242832665</c:v>
                </c:pt>
                <c:pt idx="25">
                  <c:v>184.65115743739568</c:v>
                </c:pt>
                <c:pt idx="26">
                  <c:v>176.06110288093871</c:v>
                </c:pt>
                <c:pt idx="27">
                  <c:v>166.38403258554001</c:v>
                </c:pt>
                <c:pt idx="28">
                  <c:v>157.50917378238728</c:v>
                </c:pt>
                <c:pt idx="29">
                  <c:v>149.34878143777144</c:v>
                </c:pt>
                <c:pt idx="30">
                  <c:v>141.82690723933226</c:v>
                </c:pt>
                <c:pt idx="31">
                  <c:v>134.87753369740051</c:v>
                </c:pt>
                <c:pt idx="32">
                  <c:v>131.08951724744608</c:v>
                </c:pt>
                <c:pt idx="33">
                  <c:v>124.09935306989787</c:v>
                </c:pt>
                <c:pt idx="34">
                  <c:v>117.65374955172437</c:v>
                </c:pt>
                <c:pt idx="35">
                  <c:v>111.69757682622618</c:v>
                </c:pt>
                <c:pt idx="36">
                  <c:v>106.18250897043124</c:v>
                </c:pt>
                <c:pt idx="37">
                  <c:v>101.06604066192156</c:v>
                </c:pt>
                <c:pt idx="38">
                  <c:v>96.310665732817583</c:v>
                </c:pt>
                <c:pt idx="39">
                  <c:v>91.883187859756617</c:v>
                </c:pt>
                <c:pt idx="40">
                  <c:v>87.754139644984562</c:v>
                </c:pt>
                <c:pt idx="41">
                  <c:v>83.897291038365495</c:v>
                </c:pt>
                <c:pt idx="42">
                  <c:v>80.28923173567587</c:v>
                </c:pt>
                <c:pt idx="43">
                  <c:v>76.909015098546917</c:v>
                </c:pt>
                <c:pt idx="44">
                  <c:v>73.737853451688423</c:v>
                </c:pt>
                <c:pt idx="45">
                  <c:v>70.758856456763809</c:v>
                </c:pt>
                <c:pt idx="46">
                  <c:v>67.956805741076067</c:v>
                </c:pt>
                <c:pt idx="47">
                  <c:v>65.317960150976603</c:v>
                </c:pt>
                <c:pt idx="48">
                  <c:v>62.829886964752234</c:v>
                </c:pt>
                <c:pt idx="49">
                  <c:v>60.481315184296946</c:v>
                </c:pt>
                <c:pt idx="50">
                  <c:v>58.262007665531577</c:v>
                </c:pt>
                <c:pt idx="51">
                  <c:v>56.162649372790128</c:v>
                </c:pt>
                <c:pt idx="52">
                  <c:v>54.174749474709856</c:v>
                </c:pt>
                <c:pt idx="53">
                  <c:v>52.290555356322024</c:v>
                </c:pt>
                <c:pt idx="54">
                  <c:v>50.502976918160016</c:v>
                </c:pt>
              </c:numCache>
            </c:numRef>
          </c:val>
        </c:ser>
        <c:ser>
          <c:idx val="24"/>
          <c:order val="24"/>
          <c:tx>
            <c:v>6.8</c:v>
          </c:tx>
          <c:spPr>
            <a:solidFill>
              <a:srgbClr val="3366FF"/>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Sheet1!$AI$101:$AI$155</c:f>
              <c:numCache>
                <c:formatCode>0</c:formatCode>
                <c:ptCount val="55"/>
                <c:pt idx="0">
                  <c:v>86.190506625081213</c:v>
                </c:pt>
                <c:pt idx="1">
                  <c:v>88.618249918636351</c:v>
                </c:pt>
                <c:pt idx="2">
                  <c:v>91.114375888314299</c:v>
                </c:pt>
                <c:pt idx="3">
                  <c:v>93.680810681087067</c:v>
                </c:pt>
                <c:pt idx="4">
                  <c:v>96.319534698050177</c:v>
                </c:pt>
                <c:pt idx="5">
                  <c:v>99.032584122608199</c:v>
                </c:pt>
                <c:pt idx="6">
                  <c:v>101.82205249170514</c:v>
                </c:pt>
                <c:pt idx="7">
                  <c:v>104.69009231131125</c:v>
                </c:pt>
                <c:pt idx="8">
                  <c:v>107.63891671741457</c:v>
                </c:pt>
                <c:pt idx="9">
                  <c:v>110.67080118379737</c:v>
                </c:pt>
                <c:pt idx="10">
                  <c:v>113.78808527791548</c:v>
                </c:pt>
                <c:pt idx="11">
                  <c:v>116.99317446623633</c:v>
                </c:pt>
                <c:pt idx="12">
                  <c:v>120.2885419704282</c:v>
                </c:pt>
                <c:pt idx="13">
                  <c:v>123.67673067583323</c:v>
                </c:pt>
                <c:pt idx="14">
                  <c:v>127.16035509369584</c:v>
                </c:pt>
                <c:pt idx="15">
                  <c:v>130.74210337866276</c:v>
                </c:pt>
                <c:pt idx="16">
                  <c:v>134.42473940310961</c:v>
                </c:pt>
                <c:pt idx="17">
                  <c:v>138.21110488989538</c:v>
                </c:pt>
                <c:pt idx="18">
                  <c:v>142.10412160519172</c:v>
                </c:pt>
                <c:pt idx="19">
                  <c:v>146.10679361307561</c:v>
                </c:pt>
                <c:pt idx="20">
                  <c:v>150.22220959363077</c:v>
                </c:pt>
                <c:pt idx="21">
                  <c:v>154.45354522633988</c:v>
                </c:pt>
                <c:pt idx="22">
                  <c:v>158.80406564061437</c:v>
                </c:pt>
                <c:pt idx="23">
                  <c:v>163.277127935344</c:v>
                </c:pt>
                <c:pt idx="24">
                  <c:v>167.87618376941919</c:v>
                </c:pt>
                <c:pt idx="25">
                  <c:v>172.60478202521873</c:v>
                </c:pt>
                <c:pt idx="26">
                  <c:v>173.90538396774002</c:v>
                </c:pt>
                <c:pt idx="27">
                  <c:v>164.34680119240559</c:v>
                </c:pt>
                <c:pt idx="28">
                  <c:v>155.58060750983253</c:v>
                </c:pt>
                <c:pt idx="29">
                  <c:v>147.52013224984552</c:v>
                </c:pt>
                <c:pt idx="30">
                  <c:v>140.09035702276879</c:v>
                </c:pt>
                <c:pt idx="31">
                  <c:v>133.22607266711435</c:v>
                </c:pt>
                <c:pt idx="32">
                  <c:v>129.48443726652889</c:v>
                </c:pt>
                <c:pt idx="33">
                  <c:v>122.57986172200251</c:v>
                </c:pt>
                <c:pt idx="34">
                  <c:v>116.21317915333894</c:v>
                </c:pt>
                <c:pt idx="35">
                  <c:v>110.3299347123086</c:v>
                </c:pt>
                <c:pt idx="36">
                  <c:v>104.88239418588836</c:v>
                </c:pt>
                <c:pt idx="37">
                  <c:v>99.828572693290496</c:v>
                </c:pt>
                <c:pt idx="38">
                  <c:v>95.131423297857964</c:v>
                </c:pt>
                <c:pt idx="39">
                  <c:v>90.758156137058577</c:v>
                </c:pt>
                <c:pt idx="40">
                  <c:v>86.679664616436639</c:v>
                </c:pt>
                <c:pt idx="41">
                  <c:v>82.870039850578408</c:v>
                </c:pt>
                <c:pt idx="42">
                  <c:v>79.306158174584723</c:v>
                </c:pt>
                <c:pt idx="43">
                  <c:v>75.967329423911991</c:v>
                </c:pt>
                <c:pt idx="44">
                  <c:v>72.834995962422482</c:v>
                </c:pt>
                <c:pt idx="45">
                  <c:v>69.892474259650669</c:v>
                </c:pt>
                <c:pt idx="46">
                  <c:v>67.124732278968509</c:v>
                </c:pt>
                <c:pt idx="47">
                  <c:v>64.518197115502289</c:v>
                </c:pt>
                <c:pt idx="48">
                  <c:v>62.060588275673595</c:v>
                </c:pt>
                <c:pt idx="49">
                  <c:v>59.740772765190982</c:v>
                </c:pt>
                <c:pt idx="50">
                  <c:v>57.548638785123956</c:v>
                </c:pt>
                <c:pt idx="51">
                  <c:v>55.47498535451949</c:v>
                </c:pt>
                <c:pt idx="52">
                  <c:v>53.511425605045083</c:v>
                </c:pt>
                <c:pt idx="53">
                  <c:v>51.650301845928432</c:v>
                </c:pt>
                <c:pt idx="54">
                  <c:v>49.884610789958806</c:v>
                </c:pt>
              </c:numCache>
            </c:numRef>
          </c:val>
        </c:ser>
        <c:ser>
          <c:idx val="25"/>
          <c:order val="25"/>
          <c:tx>
            <c:v>7</c:v>
          </c:tx>
          <c:spPr>
            <a:solidFill>
              <a:srgbClr val="33CCCC"/>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Sheet1!$AJ$101:$AJ$155</c:f>
              <c:numCache>
                <c:formatCode>0</c:formatCode>
                <c:ptCount val="55"/>
                <c:pt idx="0">
                  <c:v>79.995563961403576</c:v>
                </c:pt>
                <c:pt idx="1">
                  <c:v>82.248813205734393</c:v>
                </c:pt>
                <c:pt idx="2">
                  <c:v>84.565530121341709</c:v>
                </c:pt>
                <c:pt idx="3">
                  <c:v>86.947502413383944</c:v>
                </c:pt>
                <c:pt idx="4">
                  <c:v>89.39656814162781</c:v>
                </c:pt>
                <c:pt idx="5">
                  <c:v>91.914617138795776</c:v>
                </c:pt>
                <c:pt idx="6">
                  <c:v>94.503592468863829</c:v>
                </c:pt>
                <c:pt idx="7">
                  <c:v>97.165491926435706</c:v>
                </c:pt>
                <c:pt idx="8">
                  <c:v>99.902369578350502</c:v>
                </c:pt>
                <c:pt idx="9">
                  <c:v>102.716337348712</c:v>
                </c:pt>
                <c:pt idx="10">
                  <c:v>105.60956664856532</c:v>
                </c:pt>
                <c:pt idx="11">
                  <c:v>108.58429005147556</c:v>
                </c:pt>
                <c:pt idx="12">
                  <c:v>111.64280301630367</c:v>
                </c:pt>
                <c:pt idx="13">
                  <c:v>114.7874656585078</c:v>
                </c:pt>
                <c:pt idx="14">
                  <c:v>118.02070457133648</c:v>
                </c:pt>
                <c:pt idx="15">
                  <c:v>121.34501469832139</c:v>
                </c:pt>
                <c:pt idx="16">
                  <c:v>124.76296125851107</c:v>
                </c:pt>
                <c:pt idx="17">
                  <c:v>128.27718172593418</c:v>
                </c:pt>
                <c:pt idx="18">
                  <c:v>131.89038786481856</c:v>
                </c:pt>
                <c:pt idx="19">
                  <c:v>135.60536782213586</c:v>
                </c:pt>
                <c:pt idx="20">
                  <c:v>139.4249882790885</c:v>
                </c:pt>
                <c:pt idx="21">
                  <c:v>143.35219666319691</c:v>
                </c:pt>
                <c:pt idx="22">
                  <c:v>147.39002342269532</c:v>
                </c:pt>
                <c:pt idx="23">
                  <c:v>151.54158436499108</c:v>
                </c:pt>
                <c:pt idx="24">
                  <c:v>155.81008306099218</c:v>
                </c:pt>
                <c:pt idx="25">
                  <c:v>160.19881331715624</c:v>
                </c:pt>
                <c:pt idx="26">
                  <c:v>164.71116171717176</c:v>
                </c:pt>
                <c:pt idx="27">
                  <c:v>162.24875692186413</c:v>
                </c:pt>
                <c:pt idx="28">
                  <c:v>153.59447209481331</c:v>
                </c:pt>
                <c:pt idx="29">
                  <c:v>145.63689651899651</c:v>
                </c:pt>
                <c:pt idx="30">
                  <c:v>138.30196948630791</c:v>
                </c:pt>
                <c:pt idx="31">
                  <c:v>131.52531429264053</c:v>
                </c:pt>
                <c:pt idx="32">
                  <c:v>127.83144445036046</c:v>
                </c:pt>
                <c:pt idx="33">
                  <c:v>121.01501242342371</c:v>
                </c:pt>
                <c:pt idx="34">
                  <c:v>114.72960665350908</c:v>
                </c:pt>
                <c:pt idx="35">
                  <c:v>108.92146746066217</c:v>
                </c:pt>
                <c:pt idx="36">
                  <c:v>103.5434700047919</c:v>
                </c:pt>
                <c:pt idx="37">
                  <c:v>98.554165382312419</c:v>
                </c:pt>
                <c:pt idx="38">
                  <c:v>93.916979596183182</c:v>
                </c:pt>
                <c:pt idx="39">
                  <c:v>89.599541377862153</c:v>
                </c:pt>
                <c:pt idx="40">
                  <c:v>85.573115706439538</c:v>
                </c:pt>
                <c:pt idx="41">
                  <c:v>81.812124448230719</c:v>
                </c:pt>
                <c:pt idx="42">
                  <c:v>78.293739134058143</c:v>
                </c:pt>
                <c:pt idx="43">
                  <c:v>74.997533729138667</c:v>
                </c:pt>
                <c:pt idx="44">
                  <c:v>71.905187503327738</c:v>
                </c:pt>
                <c:pt idx="45">
                  <c:v>69.000229907399927</c:v>
                </c:pt>
                <c:pt idx="46">
                  <c:v>66.267820803066854</c:v>
                </c:pt>
                <c:pt idx="47">
                  <c:v>63.694560556580981</c:v>
                </c:pt>
                <c:pt idx="48">
                  <c:v>61.268325446622462</c:v>
                </c:pt>
                <c:pt idx="49">
                  <c:v>58.978124602231091</c:v>
                </c:pt>
                <c:pt idx="50">
                  <c:v>56.813975311271285</c:v>
                </c:pt>
                <c:pt idx="51">
                  <c:v>54.766794052121362</c:v>
                </c:pt>
                <c:pt idx="52">
                  <c:v>52.828301022853033</c:v>
                </c:pt>
                <c:pt idx="53">
                  <c:v>50.990936290448481</c:v>
                </c:pt>
                <c:pt idx="54">
                  <c:v>49.247785971363562</c:v>
                </c:pt>
              </c:numCache>
            </c:numRef>
          </c:val>
        </c:ser>
        <c:ser>
          <c:idx val="26"/>
          <c:order val="26"/>
          <c:spPr>
            <a:solidFill>
              <a:srgbClr val="99CC00"/>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Sheet1!$AK$101:$AK$155</c:f>
              <c:numCache>
                <c:formatCode>0</c:formatCode>
                <c:ptCount val="55"/>
                <c:pt idx="0">
                  <c:v>73.621057742256738</c:v>
                </c:pt>
                <c:pt idx="1">
                  <c:v>75.694755138835149</c:v>
                </c:pt>
                <c:pt idx="2">
                  <c:v>77.826862737935059</c:v>
                </c:pt>
                <c:pt idx="3">
                  <c:v>80.019025790095185</c:v>
                </c:pt>
                <c:pt idx="4">
                  <c:v>82.272935887917782</c:v>
                </c:pt>
                <c:pt idx="5">
                  <c:v>84.590332271394459</c:v>
                </c:pt>
                <c:pt idx="6">
                  <c:v>86.973003169998066</c:v>
                </c:pt>
                <c:pt idx="7">
                  <c:v>89.422787182578219</c:v>
                </c:pt>
                <c:pt idx="8">
                  <c:v>91.941574696124945</c:v>
                </c:pt>
                <c:pt idx="9">
                  <c:v>94.531309344493579</c:v>
                </c:pt>
                <c:pt idx="10">
                  <c:v>97.193989508219403</c:v>
                </c:pt>
                <c:pt idx="11">
                  <c:v>99.931669856576747</c:v>
                </c:pt>
                <c:pt idx="12">
                  <c:v>102.74646293307404</c:v>
                </c:pt>
                <c:pt idx="13">
                  <c:v>105.64054078560754</c:v>
                </c:pt>
                <c:pt idx="14">
                  <c:v>108.61613664253177</c:v>
                </c:pt>
                <c:pt idx="15">
                  <c:v>111.67554663594099</c:v>
                </c:pt>
                <c:pt idx="16">
                  <c:v>114.82113157348923</c:v>
                </c:pt>
                <c:pt idx="17">
                  <c:v>118.05531876011895</c:v>
                </c:pt>
                <c:pt idx="18">
                  <c:v>121.38060387110116</c:v>
                </c:pt>
                <c:pt idx="19">
                  <c:v>124.79955287783538</c:v>
                </c:pt>
                <c:pt idx="20">
                  <c:v>128.31480402789271</c:v>
                </c:pt>
                <c:pt idx="21">
                  <c:v>131.929069880832</c:v>
                </c:pt>
                <c:pt idx="22">
                  <c:v>135.64513940135794</c:v>
                </c:pt>
                <c:pt idx="23">
                  <c:v>139.46588011143965</c:v>
                </c:pt>
                <c:pt idx="24">
                  <c:v>143.39424030304559</c:v>
                </c:pt>
                <c:pt idx="25">
                  <c:v>147.43325131320762</c:v>
                </c:pt>
                <c:pt idx="26">
                  <c:v>151.58602986316589</c:v>
                </c:pt>
                <c:pt idx="27">
                  <c:v>155.85578046340041</c:v>
                </c:pt>
                <c:pt idx="28">
                  <c:v>151.55076753733002</c:v>
                </c:pt>
                <c:pt idx="29">
                  <c:v>143.69907424522415</c:v>
                </c:pt>
                <c:pt idx="30">
                  <c:v>136.46174462994958</c:v>
                </c:pt>
                <c:pt idx="31">
                  <c:v>129.7752585739791</c:v>
                </c:pt>
                <c:pt idx="32">
                  <c:v>126.13053879894071</c:v>
                </c:pt>
                <c:pt idx="33">
                  <c:v>119.40480517416157</c:v>
                </c:pt>
                <c:pt idx="34">
                  <c:v>113.2030320522348</c:v>
                </c:pt>
                <c:pt idx="35">
                  <c:v>107.47217507128671</c:v>
                </c:pt>
                <c:pt idx="36">
                  <c:v>102.16573642714194</c:v>
                </c:pt>
                <c:pt idx="37">
                  <c:v>97.242818728987032</c:v>
                </c:pt>
                <c:pt idx="38">
                  <c:v>92.667334627793181</c:v>
                </c:pt>
                <c:pt idx="39">
                  <c:v>88.407343582167258</c:v>
                </c:pt>
                <c:pt idx="40">
                  <c:v>84.434492914993356</c:v>
                </c:pt>
                <c:pt idx="41">
                  <c:v>80.723544831322073</c:v>
                </c:pt>
                <c:pt idx="42">
                  <c:v>77.251974614096028</c:v>
                </c:pt>
                <c:pt idx="43">
                  <c:v>73.999628014226886</c:v>
                </c:pt>
                <c:pt idx="44">
                  <c:v>70.948428074404148</c:v>
                </c:pt>
                <c:pt idx="45">
                  <c:v>68.082123400011326</c:v>
                </c:pt>
                <c:pt idx="46">
                  <c:v>65.386071313370806</c:v>
                </c:pt>
                <c:pt idx="47">
                  <c:v>62.847050474212615</c:v>
                </c:pt>
                <c:pt idx="48">
                  <c:v>60.453098477598779</c:v>
                </c:pt>
                <c:pt idx="49">
                  <c:v>58.1933706954173</c:v>
                </c:pt>
                <c:pt idx="50">
                  <c:v>56.058017243973637</c:v>
                </c:pt>
                <c:pt idx="51">
                  <c:v>54.038075465595767</c:v>
                </c:pt>
                <c:pt idx="52">
                  <c:v>52.12537572813369</c:v>
                </c:pt>
                <c:pt idx="53">
                  <c:v>50.312458689882142</c:v>
                </c:pt>
                <c:pt idx="54">
                  <c:v>48.592502462374313</c:v>
                </c:pt>
              </c:numCache>
            </c:numRef>
          </c:val>
        </c:ser>
        <c:ser>
          <c:idx val="27"/>
          <c:order val="27"/>
          <c:tx>
            <c:strRef>
              <c:f>Sheet1!$AL$96</c:f>
              <c:strCache>
                <c:ptCount val="1"/>
                <c:pt idx="0">
                  <c:v>7.4</c:v>
                </c:pt>
              </c:strCache>
            </c:strRef>
          </c:tx>
          <c:spPr>
            <a:solidFill>
              <a:srgbClr val="FFCC00"/>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Sheet1!$AL$101:$AL$155</c:f>
              <c:numCache>
                <c:formatCode>0</c:formatCode>
                <c:ptCount val="55"/>
                <c:pt idx="0">
                  <c:v>67.066987967641268</c:v>
                </c:pt>
                <c:pt idx="1">
                  <c:v>68.956075717938859</c:v>
                </c:pt>
                <c:pt idx="2">
                  <c:v>70.898373738094435</c:v>
                </c:pt>
                <c:pt idx="3">
                  <c:v>72.895380811220747</c:v>
                </c:pt>
                <c:pt idx="4">
                  <c:v>74.948637936920193</c:v>
                </c:pt>
                <c:pt idx="5">
                  <c:v>77.059729520404431</c:v>
                </c:pt>
                <c:pt idx="6">
                  <c:v>79.230284595108046</c:v>
                </c:pt>
                <c:pt idx="7">
                  <c:v>81.461978079739012</c:v>
                </c:pt>
                <c:pt idx="8">
                  <c:v>83.756532070738189</c:v>
                </c:pt>
                <c:pt idx="9">
                  <c:v>86.115717171142308</c:v>
                </c:pt>
                <c:pt idx="10">
                  <c:v>88.541353856877905</c:v>
                </c:pt>
                <c:pt idx="11">
                  <c:v>91.035313881540034</c:v>
                </c:pt>
                <c:pt idx="12">
                  <c:v>93.599521720739403</c:v>
                </c:pt>
                <c:pt idx="13">
                  <c:v>96.235956057132682</c:v>
                </c:pt>
                <c:pt idx="14">
                  <c:v>98.946651307282025</c:v>
                </c:pt>
                <c:pt idx="15">
                  <c:v>101.73369919152188</c:v>
                </c:pt>
                <c:pt idx="16">
                  <c:v>104.59925034804456</c:v>
                </c:pt>
                <c:pt idx="17">
                  <c:v>107.54551599244981</c:v>
                </c:pt>
                <c:pt idx="18">
                  <c:v>110.5747696240397</c:v>
                </c:pt>
                <c:pt idx="19">
                  <c:v>113.68934878017437</c:v>
                </c:pt>
                <c:pt idx="20">
                  <c:v>116.89165684004379</c:v>
                </c:pt>
                <c:pt idx="21">
                  <c:v>120.18416487924576</c:v>
                </c:pt>
                <c:pt idx="22">
                  <c:v>123.56941357660295</c:v>
                </c:pt>
                <c:pt idx="23">
                  <c:v>127.05001517468939</c:v>
                </c:pt>
                <c:pt idx="24">
                  <c:v>130.62865549557918</c:v>
                </c:pt>
                <c:pt idx="25">
                  <c:v>134.30809601337342</c:v>
                </c:pt>
                <c:pt idx="26">
                  <c:v>138.0911759851036</c:v>
                </c:pt>
                <c:pt idx="27">
                  <c:v>141.98081464165858</c:v>
                </c:pt>
                <c:pt idx="28">
                  <c:v>145.98001344042152</c:v>
                </c:pt>
                <c:pt idx="29">
                  <c:v>141.70666542852857</c:v>
                </c:pt>
                <c:pt idx="30">
                  <c:v>134.56968245369399</c:v>
                </c:pt>
                <c:pt idx="31">
                  <c:v>127.97590551112994</c:v>
                </c:pt>
                <c:pt idx="32">
                  <c:v>124.38172031226969</c:v>
                </c:pt>
                <c:pt idx="33">
                  <c:v>117.749239974216</c:v>
                </c:pt>
                <c:pt idx="34">
                  <c:v>111.63345534951631</c:v>
                </c:pt>
                <c:pt idx="35">
                  <c:v>105.9820575441825</c:v>
                </c:pt>
                <c:pt idx="36">
                  <c:v>100.74919345293854</c:v>
                </c:pt>
                <c:pt idx="37">
                  <c:v>95.894532733314449</c:v>
                </c:pt>
                <c:pt idx="38">
                  <c:v>91.382488392687847</c:v>
                </c:pt>
                <c:pt idx="39">
                  <c:v>87.181562749973821</c:v>
                </c:pt>
                <c:pt idx="40">
                  <c:v>83.263796242097911</c:v>
                </c:pt>
                <c:pt idx="41">
                  <c:v>79.60430099985264</c:v>
                </c:pt>
                <c:pt idx="42">
                  <c:v>76.18086461469828</c:v>
                </c:pt>
                <c:pt idx="43">
                  <c:v>72.97361227917682</c:v>
                </c:pt>
                <c:pt idx="44">
                  <c:v>69.964717675651713</c:v>
                </c:pt>
                <c:pt idx="45">
                  <c:v>67.138154737484953</c:v>
                </c:pt>
                <c:pt idx="46">
                  <c:v>64.479483809880591</c:v>
                </c:pt>
                <c:pt idx="47">
                  <c:v>61.975666868397347</c:v>
                </c:pt>
                <c:pt idx="48">
                  <c:v>59.614907368602609</c:v>
                </c:pt>
                <c:pt idx="49">
                  <c:v>57.386511044749575</c:v>
                </c:pt>
                <c:pt idx="50">
                  <c:v>55.280764583230948</c:v>
                </c:pt>
                <c:pt idx="51">
                  <c:v>53.288829594942648</c:v>
                </c:pt>
                <c:pt idx="52">
                  <c:v>51.402649720886984</c:v>
                </c:pt>
                <c:pt idx="53">
                  <c:v>49.614869044229458</c:v>
                </c:pt>
                <c:pt idx="54">
                  <c:v>47.918760262990958</c:v>
                </c:pt>
              </c:numCache>
            </c:numRef>
          </c:val>
        </c:ser>
        <c:ser>
          <c:idx val="28"/>
          <c:order val="28"/>
          <c:spPr>
            <a:solidFill>
              <a:srgbClr val="FF9900"/>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Sheet1!$AM$101:$AM$155</c:f>
              <c:numCache>
                <c:formatCode>0</c:formatCode>
                <c:ptCount val="55"/>
                <c:pt idx="0">
                  <c:v>60.333354637556766</c:v>
                </c:pt>
                <c:pt idx="1">
                  <c:v>62.032774943045368</c:v>
                </c:pt>
                <c:pt idx="2">
                  <c:v>63.780063121819929</c:v>
                </c:pt>
                <c:pt idx="3">
                  <c:v>65.576567476760815</c:v>
                </c:pt>
                <c:pt idx="4">
                  <c:v>67.423674288635027</c:v>
                </c:pt>
                <c:pt idx="5">
                  <c:v>69.322808885825609</c:v>
                </c:pt>
                <c:pt idx="6">
                  <c:v>71.275436744193456</c:v>
                </c:pt>
                <c:pt idx="7">
                  <c:v>73.283064617917844</c:v>
                </c:pt>
                <c:pt idx="8">
                  <c:v>75.347241702190161</c:v>
                </c:pt>
                <c:pt idx="9">
                  <c:v>77.469560828658103</c:v>
                </c:pt>
                <c:pt idx="10">
                  <c:v>79.651659694540726</c:v>
                </c:pt>
                <c:pt idx="11">
                  <c:v>81.895222126365283</c:v>
                </c:pt>
                <c:pt idx="12">
                  <c:v>84.201979379299672</c:v>
                </c:pt>
                <c:pt idx="13">
                  <c:v>86.573711473083108</c:v>
                </c:pt>
                <c:pt idx="14">
                  <c:v>89.012248565587001</c:v>
                </c:pt>
                <c:pt idx="15">
                  <c:v>91.519472365063777</c:v>
                </c:pt>
                <c:pt idx="16">
                  <c:v>94.097317582176572</c:v>
                </c:pt>
                <c:pt idx="17">
                  <c:v>96.747773422926699</c:v>
                </c:pt>
                <c:pt idx="18">
                  <c:v>99.472885123633972</c:v>
                </c:pt>
                <c:pt idx="19">
                  <c:v>102.27475552915284</c:v>
                </c:pt>
                <c:pt idx="20">
                  <c:v>105.15554671554129</c:v>
                </c:pt>
                <c:pt idx="21">
                  <c:v>108.11748165843787</c:v>
                </c:pt>
                <c:pt idx="22">
                  <c:v>111.16284594842983</c:v>
                </c:pt>
                <c:pt idx="23">
                  <c:v>114.29398955474066</c:v>
                </c:pt>
                <c:pt idx="24">
                  <c:v>117.51332863859331</c:v>
                </c:pt>
                <c:pt idx="25">
                  <c:v>120.82334741765293</c:v>
                </c:pt>
                <c:pt idx="26">
                  <c:v>124.22660008298465</c:v>
                </c:pt>
                <c:pt idx="27">
                  <c:v>127.72571277000603</c:v>
                </c:pt>
                <c:pt idx="28">
                  <c:v>131.32338558495735</c:v>
                </c:pt>
                <c:pt idx="29">
                  <c:v>135.02239468845033</c:v>
                </c:pt>
                <c:pt idx="30">
                  <c:v>132.62578295754076</c:v>
                </c:pt>
                <c:pt idx="31">
                  <c:v>126.12725510409327</c:v>
                </c:pt>
                <c:pt idx="32">
                  <c:v>122.58498899034755</c:v>
                </c:pt>
                <c:pt idx="33">
                  <c:v>116.04831682358675</c:v>
                </c:pt>
                <c:pt idx="34">
                  <c:v>110.02087654535339</c:v>
                </c:pt>
                <c:pt idx="35">
                  <c:v>104.45111487934942</c:v>
                </c:pt>
                <c:pt idx="36">
                  <c:v>99.293841082181459</c:v>
                </c:pt>
                <c:pt idx="37">
                  <c:v>94.509307395294641</c:v>
                </c:pt>
                <c:pt idx="38">
                  <c:v>90.062440890867549</c:v>
                </c:pt>
                <c:pt idx="39">
                  <c:v>85.922198881281943</c:v>
                </c:pt>
                <c:pt idx="40">
                  <c:v>82.061025687753315</c:v>
                </c:pt>
                <c:pt idx="41">
                  <c:v>78.454392953822378</c:v>
                </c:pt>
                <c:pt idx="42">
                  <c:v>75.080409135865011</c:v>
                </c:pt>
                <c:pt idx="43">
                  <c:v>71.919486523988382</c:v>
                </c:pt>
                <c:pt idx="44">
                  <c:v>68.954056307070474</c:v>
                </c:pt>
                <c:pt idx="45">
                  <c:v>66.168323919821049</c:v>
                </c:pt>
                <c:pt idx="46">
                  <c:v>63.548058292596153</c:v>
                </c:pt>
                <c:pt idx="47">
                  <c:v>61.080409739135092</c:v>
                </c:pt>
                <c:pt idx="48">
                  <c:v>58.753752119634008</c:v>
                </c:pt>
                <c:pt idx="49">
                  <c:v>56.557545650227958</c:v>
                </c:pt>
                <c:pt idx="50">
                  <c:v>54.482217329043301</c:v>
                </c:pt>
                <c:pt idx="51">
                  <c:v>52.519056440162096</c:v>
                </c:pt>
                <c:pt idx="52">
                  <c:v>50.660123001113</c:v>
                </c:pt>
                <c:pt idx="53">
                  <c:v>48.8981673534904</c:v>
                </c:pt>
                <c:pt idx="54">
                  <c:v>47.22655937321354</c:v>
                </c:pt>
              </c:numCache>
            </c:numRef>
          </c:val>
        </c:ser>
        <c:ser>
          <c:idx val="29"/>
          <c:order val="29"/>
          <c:tx>
            <c:v>7.8</c:v>
          </c:tx>
          <c:spPr>
            <a:solidFill>
              <a:srgbClr val="FF6600"/>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Sheet1!$AN$101:$AN$155</c:f>
              <c:numCache>
                <c:formatCode>0</c:formatCode>
                <c:ptCount val="55"/>
                <c:pt idx="0">
                  <c:v>53.420157752003334</c:v>
                </c:pt>
                <c:pt idx="1">
                  <c:v>54.924852814154725</c:v>
                </c:pt>
                <c:pt idx="2">
                  <c:v>56.471930889111334</c:v>
                </c:pt>
                <c:pt idx="3">
                  <c:v>58.062585786715289</c:v>
                </c:pt>
                <c:pt idx="4">
                  <c:v>59.698044943062207</c:v>
                </c:pt>
                <c:pt idx="5">
                  <c:v>61.37957036765809</c:v>
                </c:pt>
                <c:pt idx="6">
                  <c:v>63.108459617254596</c:v>
                </c:pt>
                <c:pt idx="7">
                  <c:v>64.886046797114602</c:v>
                </c:pt>
                <c:pt idx="8">
                  <c:v>66.713703590480762</c:v>
                </c:pt>
                <c:pt idx="9">
                  <c:v>68.592840317040896</c:v>
                </c:pt>
                <c:pt idx="10">
                  <c:v>70.524907021207866</c:v>
                </c:pt>
                <c:pt idx="11">
                  <c:v>72.511394591052522</c:v>
                </c:pt>
                <c:pt idx="12">
                  <c:v>74.553835908754763</c:v>
                </c:pt>
                <c:pt idx="13">
                  <c:v>76.653807033458861</c:v>
                </c:pt>
                <c:pt idx="14">
                  <c:v>78.812928417446685</c:v>
                </c:pt>
                <c:pt idx="15">
                  <c:v>81.032866156566755</c:v>
                </c:pt>
                <c:pt idx="16">
                  <c:v>83.315333275885408</c:v>
                </c:pt>
                <c:pt idx="17">
                  <c:v>85.662091051549524</c:v>
                </c:pt>
                <c:pt idx="18">
                  <c:v>88.074950369884192</c:v>
                </c:pt>
                <c:pt idx="19">
                  <c:v>90.555773124770596</c:v>
                </c:pt>
                <c:pt idx="20">
                  <c:v>93.106473654385468</c:v>
                </c:pt>
                <c:pt idx="21">
                  <c:v>95.729020218408408</c:v>
                </c:pt>
                <c:pt idx="22">
                  <c:v>98.425436516838801</c:v>
                </c:pt>
                <c:pt idx="23">
                  <c:v>101.19780325159319</c:v>
                </c:pt>
                <c:pt idx="24">
                  <c:v>104.04825973208773</c:v>
                </c:pt>
                <c:pt idx="25">
                  <c:v>106.97900552604681</c:v>
                </c:pt>
                <c:pt idx="26">
                  <c:v>109.99230215680913</c:v>
                </c:pt>
                <c:pt idx="27">
                  <c:v>113.09047484844277</c:v>
                </c:pt>
                <c:pt idx="28">
                  <c:v>116.27591432001421</c:v>
                </c:pt>
                <c:pt idx="29">
                  <c:v>119.55107863039851</c:v>
                </c:pt>
                <c:pt idx="30">
                  <c:v>122.91849507505111</c:v>
                </c:pt>
                <c:pt idx="31">
                  <c:v>124.22930735286877</c:v>
                </c:pt>
                <c:pt idx="32">
                  <c:v>120.74034483317401</c:v>
                </c:pt>
                <c:pt idx="33">
                  <c:v>114.30203572227425</c:v>
                </c:pt>
                <c:pt idx="34">
                  <c:v>108.36529563974619</c:v>
                </c:pt>
                <c:pt idx="35">
                  <c:v>102.87934707678723</c:v>
                </c:pt>
                <c:pt idx="36">
                  <c:v>97.799679314870943</c:v>
                </c:pt>
                <c:pt idx="37">
                  <c:v>93.087142714927708</c:v>
                </c:pt>
                <c:pt idx="38">
                  <c:v>88.707192122331918</c:v>
                </c:pt>
                <c:pt idx="39">
                  <c:v>84.629251976091624</c:v>
                </c:pt>
                <c:pt idx="40">
                  <c:v>80.826181251959369</c:v>
                </c:pt>
                <c:pt idx="41">
                  <c:v>77.273820693231357</c:v>
                </c:pt>
                <c:pt idx="42">
                  <c:v>73.950608177596123</c:v>
                </c:pt>
                <c:pt idx="43">
                  <c:v>70.837250748661617</c:v>
                </c:pt>
                <c:pt idx="44">
                  <c:v>67.916443968660431</c:v>
                </c:pt>
                <c:pt idx="45">
                  <c:v>65.172630947019329</c:v>
                </c:pt>
                <c:pt idx="46">
                  <c:v>62.591794761517384</c:v>
                </c:pt>
                <c:pt idx="47">
                  <c:v>60.161279086425822</c:v>
                </c:pt>
                <c:pt idx="48">
                  <c:v>57.869632730692857</c:v>
                </c:pt>
                <c:pt idx="49">
                  <c:v>55.706474511852427</c:v>
                </c:pt>
                <c:pt idx="50">
                  <c:v>53.662375481410656</c:v>
                </c:pt>
                <c:pt idx="51">
                  <c:v>51.728756001254062</c:v>
                </c:pt>
                <c:pt idx="52">
                  <c:v>49.897795568811702</c:v>
                </c:pt>
                <c:pt idx="53">
                  <c:v>48.162353617664998</c:v>
                </c:pt>
                <c:pt idx="54">
                  <c:v>46.515899793042024</c:v>
                </c:pt>
              </c:numCache>
            </c:numRef>
          </c:val>
        </c:ser>
        <c:ser>
          <c:idx val="30"/>
          <c:order val="30"/>
          <c:tx>
            <c:v>8</c:v>
          </c:tx>
          <c:spPr>
            <a:solidFill>
              <a:srgbClr val="666699"/>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Sheet1!$AO$101:$AO$155</c:f>
              <c:numCache>
                <c:formatCode>0</c:formatCode>
                <c:ptCount val="55"/>
                <c:pt idx="0">
                  <c:v>46.327397310981041</c:v>
                </c:pt>
                <c:pt idx="1">
                  <c:v>47.63230933126691</c:v>
                </c:pt>
                <c:pt idx="2">
                  <c:v>48.973977039968801</c:v>
                </c:pt>
                <c:pt idx="3">
                  <c:v>50.353435741084155</c:v>
                </c:pt>
                <c:pt idx="4">
                  <c:v>51.771749900201819</c:v>
                </c:pt>
                <c:pt idx="5">
                  <c:v>53.230013965901819</c:v>
                </c:pt>
                <c:pt idx="6">
                  <c:v>54.729353214291379</c:v>
                </c:pt>
                <c:pt idx="7">
                  <c:v>56.270924617329648</c:v>
                </c:pt>
                <c:pt idx="8">
                  <c:v>57.855917735610184</c:v>
                </c:pt>
                <c:pt idx="9">
                  <c:v>59.485555636290961</c:v>
                </c:pt>
                <c:pt idx="10">
                  <c:v>61.161095836879426</c:v>
                </c:pt>
                <c:pt idx="11">
                  <c:v>62.883831275601807</c:v>
                </c:pt>
                <c:pt idx="12">
                  <c:v>64.655091309104918</c:v>
                </c:pt>
                <c:pt idx="13">
                  <c:v>66.476242738260183</c:v>
                </c:pt>
                <c:pt idx="14">
                  <c:v>68.348690862861318</c:v>
                </c:pt>
                <c:pt idx="15">
                  <c:v>70.273880566030968</c:v>
                </c:pt>
                <c:pt idx="16">
                  <c:v>72.253297429171226</c:v>
                </c:pt>
                <c:pt idx="17">
                  <c:v>74.288468878318582</c:v>
                </c:pt>
                <c:pt idx="18">
                  <c:v>76.380965362790278</c:v>
                </c:pt>
                <c:pt idx="19">
                  <c:v>78.532401567027918</c:v>
                </c:pt>
                <c:pt idx="20">
                  <c:v>80.744437656576252</c:v>
                </c:pt>
                <c:pt idx="21">
                  <c:v>83.018780559157477</c:v>
                </c:pt>
                <c:pt idx="22">
                  <c:v>85.357185281829985</c:v>
                </c:pt>
                <c:pt idx="23">
                  <c:v>87.761456265247261</c:v>
                </c:pt>
                <c:pt idx="24">
                  <c:v>90.233448776062588</c:v>
                </c:pt>
                <c:pt idx="25">
                  <c:v>92.775070338554727</c:v>
                </c:pt>
                <c:pt idx="26">
                  <c:v>95.388282206577358</c:v>
                </c:pt>
                <c:pt idx="27">
                  <c:v>98.075100876968719</c:v>
                </c:pt>
                <c:pt idx="28">
                  <c:v>100.83759964559218</c:v>
                </c:pt>
                <c:pt idx="29">
                  <c:v>103.6779102072027</c:v>
                </c:pt>
                <c:pt idx="30">
                  <c:v>106.59822430038042</c:v>
                </c:pt>
                <c:pt idx="31">
                  <c:v>109.60079539879443</c:v>
                </c:pt>
                <c:pt idx="32">
                  <c:v>112.68794045010695</c:v>
                </c:pt>
                <c:pt idx="33">
                  <c:v>112.51039667027837</c:v>
                </c:pt>
                <c:pt idx="34">
                  <c:v>106.66671263269453</c:v>
                </c:pt>
                <c:pt idx="35">
                  <c:v>101.26675413649633</c:v>
                </c:pt>
                <c:pt idx="36">
                  <c:v>96.266708151006824</c:v>
                </c:pt>
                <c:pt idx="37">
                  <c:v>91.628038692213508</c:v>
                </c:pt>
                <c:pt idx="38">
                  <c:v>87.316742087081025</c:v>
                </c:pt>
                <c:pt idx="39">
                  <c:v>83.302722034402876</c:v>
                </c:pt>
                <c:pt idx="40">
                  <c:v>79.559262934716429</c:v>
                </c:pt>
                <c:pt idx="41">
                  <c:v>76.062584218079508</c:v>
                </c:pt>
                <c:pt idx="42">
                  <c:v>72.791461739891801</c:v>
                </c:pt>
                <c:pt idx="43">
                  <c:v>69.726904953196481</c:v>
                </c:pt>
                <c:pt idx="44">
                  <c:v>66.851880660421415</c:v>
                </c:pt>
                <c:pt idx="45">
                  <c:v>64.151075819079907</c:v>
                </c:pt>
                <c:pt idx="46">
                  <c:v>61.6106932166444</c:v>
                </c:pt>
                <c:pt idx="47">
                  <c:v>59.218274910269528</c:v>
                </c:pt>
                <c:pt idx="48">
                  <c:v>56.962549201779233</c:v>
                </c:pt>
                <c:pt idx="49">
                  <c:v>54.83329762962299</c:v>
                </c:pt>
                <c:pt idx="50">
                  <c:v>52.821239040332991</c:v>
                </c:pt>
                <c:pt idx="51">
                  <c:v>50.917928278218497</c:v>
                </c:pt>
                <c:pt idx="52">
                  <c:v>49.115667423983083</c:v>
                </c:pt>
                <c:pt idx="53">
                  <c:v>47.407427836753143</c:v>
                </c:pt>
                <c:pt idx="54">
                  <c:v>45.786781522476524</c:v>
                </c:pt>
              </c:numCache>
            </c:numRef>
          </c:val>
        </c:ser>
        <c:ser>
          <c:idx val="31"/>
          <c:order val="31"/>
          <c:spPr>
            <a:solidFill>
              <a:srgbClr val="969696"/>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Sheet1!$AP$101:$AP$155</c:f>
              <c:numCache>
                <c:formatCode>0</c:formatCode>
                <c:ptCount val="55"/>
                <c:pt idx="0">
                  <c:v>39.05507331448986</c:v>
                </c:pt>
                <c:pt idx="1">
                  <c:v>40.155144494381993</c:v>
                </c:pt>
                <c:pt idx="2">
                  <c:v>41.286201574392273</c:v>
                </c:pt>
                <c:pt idx="3">
                  <c:v>42.44911733986747</c:v>
                </c:pt>
                <c:pt idx="4">
                  <c:v>43.644789160053875</c:v>
                </c:pt>
                <c:pt idx="5">
                  <c:v>44.874139680556752</c:v>
                </c:pt>
                <c:pt idx="6">
                  <c:v>46.138117535303799</c:v>
                </c:pt>
                <c:pt idx="7">
                  <c:v>47.437698078562796</c:v>
                </c:pt>
                <c:pt idx="8">
                  <c:v>48.773884137578392</c:v>
                </c:pt>
                <c:pt idx="9">
                  <c:v>50.147706786408087</c:v>
                </c:pt>
                <c:pt idx="10">
                  <c:v>51.560226141555319</c:v>
                </c:pt>
                <c:pt idx="11">
                  <c:v>53.012532180013189</c:v>
                </c:pt>
                <c:pt idx="12">
                  <c:v>54.505745580350158</c:v>
                </c:pt>
                <c:pt idx="13">
                  <c:v>56.041018587486796</c:v>
                </c:pt>
                <c:pt idx="14">
                  <c:v>57.619535901830822</c:v>
                </c:pt>
                <c:pt idx="15">
                  <c:v>59.242515593456417</c:v>
                </c:pt>
                <c:pt idx="16">
                  <c:v>60.911210042033865</c:v>
                </c:pt>
                <c:pt idx="17">
                  <c:v>62.626906903233731</c:v>
                </c:pt>
                <c:pt idx="18">
                  <c:v>64.390930102352286</c:v>
                </c:pt>
                <c:pt idx="19">
                  <c:v>66.204640855924751</c:v>
                </c:pt>
                <c:pt idx="20">
                  <c:v>68.069438722113688</c:v>
                </c:pt>
                <c:pt idx="21">
                  <c:v>69.986762680685146</c:v>
                </c:pt>
                <c:pt idx="22">
                  <c:v>71.958092243403172</c:v>
                </c:pt>
                <c:pt idx="23">
                  <c:v>73.984948595702562</c:v>
                </c:pt>
                <c:pt idx="24">
                  <c:v>76.068895770517898</c:v>
                </c:pt>
                <c:pt idx="25">
                  <c:v>78.211541855177146</c:v>
                </c:pt>
                <c:pt idx="26">
                  <c:v>80.414540232289085</c:v>
                </c:pt>
                <c:pt idx="27">
                  <c:v>82.679590855584081</c:v>
                </c:pt>
                <c:pt idx="28">
                  <c:v>85.008441561691001</c:v>
                </c:pt>
                <c:pt idx="29">
                  <c:v>87.40288941886277</c:v>
                </c:pt>
                <c:pt idx="30">
                  <c:v>89.864782113692726</c:v>
                </c:pt>
                <c:pt idx="31">
                  <c:v>92.396019376890749</c:v>
                </c:pt>
                <c:pt idx="32">
                  <c:v>94.99855444921819</c:v>
                </c:pt>
                <c:pt idx="33">
                  <c:v>97.674395588715598</c:v>
                </c:pt>
                <c:pt idx="34">
                  <c:v>100.4256076203845</c:v>
                </c:pt>
                <c:pt idx="35">
                  <c:v>99.613336058476506</c:v>
                </c:pt>
                <c:pt idx="36">
                  <c:v>94.694927590589288</c:v>
                </c:pt>
                <c:pt idx="37">
                  <c:v>90.131995327152239</c:v>
                </c:pt>
                <c:pt idx="38">
                  <c:v>85.891090785115111</c:v>
                </c:pt>
                <c:pt idx="39">
                  <c:v>81.942609056215801</c:v>
                </c:pt>
                <c:pt idx="40">
                  <c:v>78.260270736024154</c:v>
                </c:pt>
                <c:pt idx="41">
                  <c:v>74.820683528366871</c:v>
                </c:pt>
                <c:pt idx="42">
                  <c:v>71.602969822751774</c:v>
                </c:pt>
                <c:pt idx="43">
                  <c:v>68.588449137592917</c:v>
                </c:pt>
                <c:pt idx="44">
                  <c:v>65.760366382353681</c:v>
                </c:pt>
                <c:pt idx="45">
                  <c:v>63.103658536002882</c:v>
                </c:pt>
                <c:pt idx="46">
                  <c:v>60.60475365797717</c:v>
                </c:pt>
                <c:pt idx="47">
                  <c:v>58.251397210666227</c:v>
                </c:pt>
                <c:pt idx="48">
                  <c:v>56.032501532893086</c:v>
                </c:pt>
                <c:pt idx="49">
                  <c:v>53.938015003539668</c:v>
                </c:pt>
                <c:pt idx="50">
                  <c:v>51.958808005810283</c:v>
                </c:pt>
                <c:pt idx="51">
                  <c:v>50.086573271055514</c:v>
                </c:pt>
                <c:pt idx="52">
                  <c:v>48.313738566627194</c:v>
                </c:pt>
                <c:pt idx="53">
                  <c:v>46.633390010754994</c:v>
                </c:pt>
                <c:pt idx="54">
                  <c:v>45.039204561516883</c:v>
                </c:pt>
              </c:numCache>
            </c:numRef>
          </c:val>
        </c:ser>
        <c:ser>
          <c:idx val="32"/>
          <c:order val="32"/>
          <c:spPr>
            <a:solidFill>
              <a:srgbClr val="003366"/>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Sheet1!$AQ$101:$AQ$155</c:f>
              <c:numCache>
                <c:formatCode>0</c:formatCode>
                <c:ptCount val="55"/>
                <c:pt idx="0">
                  <c:v>31.603185762529648</c:v>
                </c:pt>
                <c:pt idx="1">
                  <c:v>32.493358303499896</c:v>
                </c:pt>
                <c:pt idx="2">
                  <c:v>33.408604492381777</c:v>
                </c:pt>
                <c:pt idx="3">
                  <c:v>34.3496305830651</c:v>
                </c:pt>
                <c:pt idx="4">
                  <c:v>35.317162722618228</c:v>
                </c:pt>
                <c:pt idx="5">
                  <c:v>36.311947511622826</c:v>
                </c:pt>
                <c:pt idx="6">
                  <c:v>37.334752580291727</c:v>
                </c:pt>
                <c:pt idx="7">
                  <c:v>38.386367180813949</c:v>
                </c:pt>
                <c:pt idx="8">
                  <c:v>39.467602796385215</c:v>
                </c:pt>
                <c:pt idx="9">
                  <c:v>40.579293767392187</c:v>
                </c:pt>
                <c:pt idx="10">
                  <c:v>41.722297935235503</c:v>
                </c:pt>
                <c:pt idx="11">
                  <c:v>42.897497304286425</c:v>
                </c:pt>
                <c:pt idx="12">
                  <c:v>44.105798722490199</c:v>
                </c:pt>
                <c:pt idx="13">
                  <c:v>45.348134581138659</c:v>
                </c:pt>
                <c:pt idx="14">
                  <c:v>46.625463534354985</c:v>
                </c:pt>
                <c:pt idx="15">
                  <c:v>47.938771238842818</c:v>
                </c:pt>
                <c:pt idx="16">
                  <c:v>49.289071114473302</c:v>
                </c:pt>
                <c:pt idx="17">
                  <c:v>50.677405126294801</c:v>
                </c:pt>
                <c:pt idx="18">
                  <c:v>52.104844588570074</c:v>
                </c:pt>
                <c:pt idx="19">
                  <c:v>53.572490991460867</c:v>
                </c:pt>
                <c:pt idx="20">
                  <c:v>55.081476850997667</c:v>
                </c:pt>
                <c:pt idx="21">
                  <c:v>56.632966582991102</c:v>
                </c:pt>
                <c:pt idx="22">
                  <c:v>58.228157401558391</c:v>
                </c:pt>
                <c:pt idx="23">
                  <c:v>59.868280242959244</c:v>
                </c:pt>
                <c:pt idx="24">
                  <c:v>61.554600715453446</c:v>
                </c:pt>
                <c:pt idx="25">
                  <c:v>63.288420075913294</c:v>
                </c:pt>
                <c:pt idx="26">
                  <c:v>65.071076233944126</c:v>
                </c:pt>
                <c:pt idx="27">
                  <c:v>66.903944784288726</c:v>
                </c:pt>
                <c:pt idx="28">
                  <c:v>68.788440068310805</c:v>
                </c:pt>
                <c:pt idx="29">
                  <c:v>70.726016265378561</c:v>
                </c:pt>
                <c:pt idx="30">
                  <c:v>72.718168514988079</c:v>
                </c:pt>
                <c:pt idx="31">
                  <c:v>74.766434070495379</c:v>
                </c:pt>
                <c:pt idx="32">
                  <c:v>76.87239348534419</c:v>
                </c:pt>
                <c:pt idx="33">
                  <c:v>79.037671832707659</c:v>
                </c:pt>
                <c:pt idx="34">
                  <c:v>81.263939959483409</c:v>
                </c:pt>
                <c:pt idx="35">
                  <c:v>83.552915775609918</c:v>
                </c:pt>
                <c:pt idx="36">
                  <c:v>85.906365579699951</c:v>
                </c:pt>
                <c:pt idx="37">
                  <c:v>88.326105422012517</c:v>
                </c:pt>
                <c:pt idx="38">
                  <c:v>84.430238216433708</c:v>
                </c:pt>
                <c:pt idx="39">
                  <c:v>80.548913041530156</c:v>
                </c:pt>
                <c:pt idx="40">
                  <c:v>76.92920465588287</c:v>
                </c:pt>
                <c:pt idx="41">
                  <c:v>73.548118624093433</c:v>
                </c:pt>
                <c:pt idx="42">
                  <c:v>70.385132426176327</c:v>
                </c:pt>
                <c:pt idx="43">
                  <c:v>67.421883301851153</c:v>
                </c:pt>
                <c:pt idx="44">
                  <c:v>64.641901134457072</c:v>
                </c:pt>
                <c:pt idx="45">
                  <c:v>62.030379097788078</c:v>
                </c:pt>
                <c:pt idx="46">
                  <c:v>59.573976085515675</c:v>
                </c:pt>
                <c:pt idx="47">
                  <c:v>57.260645987615987</c:v>
                </c:pt>
                <c:pt idx="48">
                  <c:v>55.079489724034445</c:v>
                </c:pt>
                <c:pt idx="49">
                  <c:v>53.02062663360239</c:v>
                </c:pt>
                <c:pt idx="50">
                  <c:v>51.07508237784262</c:v>
                </c:pt>
                <c:pt idx="51">
                  <c:v>49.23469097976502</c:v>
                </c:pt>
                <c:pt idx="52">
                  <c:v>47.492008996744012</c:v>
                </c:pt>
                <c:pt idx="53">
                  <c:v>45.840240139670392</c:v>
                </c:pt>
                <c:pt idx="54">
                  <c:v>44.273168910163271</c:v>
                </c:pt>
              </c:numCache>
            </c:numRef>
          </c:val>
        </c:ser>
        <c:ser>
          <c:idx val="33"/>
          <c:order val="33"/>
          <c:spPr>
            <a:solidFill>
              <a:srgbClr val="339966"/>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Sheet1!$AR$101:$AR$155</c:f>
              <c:numCache>
                <c:formatCode>0</c:formatCode>
                <c:ptCount val="55"/>
                <c:pt idx="0">
                  <c:v>23.971734655100612</c:v>
                </c:pt>
                <c:pt idx="1">
                  <c:v>24.646950758620648</c:v>
                </c:pt>
                <c:pt idx="2">
                  <c:v>25.34118579393731</c:v>
                </c:pt>
                <c:pt idx="3">
                  <c:v>26.054975470677235</c:v>
                </c:pt>
                <c:pt idx="4">
                  <c:v>26.788870587895087</c:v>
                </c:pt>
                <c:pt idx="5">
                  <c:v>27.543437459100293</c:v>
                </c:pt>
                <c:pt idx="6">
                  <c:v>28.319258349255389</c:v>
                </c:pt>
                <c:pt idx="7">
                  <c:v>29.116931924083335</c:v>
                </c:pt>
                <c:pt idx="8">
                  <c:v>29.937073712030831</c:v>
                </c:pt>
                <c:pt idx="9">
                  <c:v>30.780316579243518</c:v>
                </c:pt>
                <c:pt idx="10">
                  <c:v>31.647311217920112</c:v>
                </c:pt>
                <c:pt idx="11">
                  <c:v>32.538726648421878</c:v>
                </c:pt>
                <c:pt idx="12">
                  <c:v>33.455250735525219</c:v>
                </c:pt>
                <c:pt idx="13">
                  <c:v>34.397590719215984</c:v>
                </c:pt>
                <c:pt idx="14">
                  <c:v>35.366473760434005</c:v>
                </c:pt>
                <c:pt idx="15">
                  <c:v>36.362647502190413</c:v>
                </c:pt>
                <c:pt idx="16">
                  <c:v>37.386880646489672</c:v>
                </c:pt>
                <c:pt idx="17">
                  <c:v>38.439963547501996</c:v>
                </c:pt>
                <c:pt idx="18">
                  <c:v>39.5227088214438</c:v>
                </c:pt>
                <c:pt idx="19">
                  <c:v>40.635951973636494</c:v>
                </c:pt>
                <c:pt idx="20">
                  <c:v>41.780552043228361</c:v>
                </c:pt>
                <c:pt idx="21">
                  <c:v>42.957392266075637</c:v>
                </c:pt>
                <c:pt idx="22">
                  <c:v>44.167380756295671</c:v>
                </c:pt>
                <c:pt idx="23">
                  <c:v>45.411451207017322</c:v>
                </c:pt>
                <c:pt idx="24">
                  <c:v>46.690563610869532</c:v>
                </c:pt>
                <c:pt idx="25">
                  <c:v>48.005705000763811</c:v>
                </c:pt>
                <c:pt idx="26">
                  <c:v>49.357890211542838</c:v>
                </c:pt>
                <c:pt idx="27">
                  <c:v>50.748162663082624</c:v>
                </c:pt>
                <c:pt idx="28">
                  <c:v>52.177595165451656</c:v>
                </c:pt>
                <c:pt idx="29">
                  <c:v>53.647290746750166</c:v>
                </c:pt>
                <c:pt idx="30">
                  <c:v>55.158383504266489</c:v>
                </c:pt>
                <c:pt idx="31">
                  <c:v>56.712039479608706</c:v>
                </c:pt>
                <c:pt idx="32">
                  <c:v>58.309457558485484</c:v>
                </c:pt>
                <c:pt idx="33">
                  <c:v>59.951870395832195</c:v>
                </c:pt>
                <c:pt idx="34">
                  <c:v>61.640545366994516</c:v>
                </c:pt>
                <c:pt idx="35">
                  <c:v>63.376785545704124</c:v>
                </c:pt>
                <c:pt idx="36">
                  <c:v>65.161930709601918</c:v>
                </c:pt>
                <c:pt idx="37">
                  <c:v>66.997358374083348</c:v>
                </c:pt>
                <c:pt idx="38">
                  <c:v>68.884484855264319</c:v>
                </c:pt>
                <c:pt idx="39">
                  <c:v>70.824766362888042</c:v>
                </c:pt>
                <c:pt idx="40">
                  <c:v>72.819700124016208</c:v>
                </c:pt>
                <c:pt idx="41">
                  <c:v>72.244889505259195</c:v>
                </c:pt>
                <c:pt idx="42">
                  <c:v>69.137949550165331</c:v>
                </c:pt>
                <c:pt idx="43">
                  <c:v>66.22720744597099</c:v>
                </c:pt>
                <c:pt idx="44">
                  <c:v>63.496484916731696</c:v>
                </c:pt>
                <c:pt idx="45">
                  <c:v>60.931237504435558</c:v>
                </c:pt>
                <c:pt idx="46">
                  <c:v>58.518360499259934</c:v>
                </c:pt>
                <c:pt idx="47">
                  <c:v>56.246021241118733</c:v>
                </c:pt>
                <c:pt idx="48">
                  <c:v>54.103513775203325</c:v>
                </c:pt>
                <c:pt idx="49">
                  <c:v>52.081132519811256</c:v>
                </c:pt>
                <c:pt idx="50">
                  <c:v>50.170062156429992</c:v>
                </c:pt>
                <c:pt idx="51">
                  <c:v>48.362281404347009</c:v>
                </c:pt>
                <c:pt idx="52">
                  <c:v>46.650478714333474</c:v>
                </c:pt>
                <c:pt idx="53">
                  <c:v>45.027978223499488</c:v>
                </c:pt>
                <c:pt idx="54">
                  <c:v>43.488674568415497</c:v>
                </c:pt>
              </c:numCache>
            </c:numRef>
          </c:val>
        </c:ser>
        <c:ser>
          <c:idx val="34"/>
          <c:order val="34"/>
          <c:tx>
            <c:v>8.8</c:v>
          </c:tx>
          <c:spPr>
            <a:solidFill>
              <a:srgbClr val="003300"/>
            </a:solidFill>
            <a:ln w="12700">
              <a:solidFill>
                <a:srgbClr val="000000"/>
              </a:solidFill>
              <a:prstDash val="solid"/>
            </a:ln>
            <a:sp3d prstMaterial="flat"/>
          </c:spPr>
          <c:cat>
            <c:numRef>
              <c:f>Sheet1!$C$101:$C$155</c:f>
              <c:numCache>
                <c:formatCode>General</c:formatCode>
                <c:ptCount val="55"/>
                <c:pt idx="0">
                  <c:v>20</c:v>
                </c:pt>
                <c:pt idx="1">
                  <c:v>25</c:v>
                </c:pt>
                <c:pt idx="2">
                  <c:v>30</c:v>
                </c:pt>
                <c:pt idx="3">
                  <c:v>35</c:v>
                </c:pt>
                <c:pt idx="4">
                  <c:v>40</c:v>
                </c:pt>
                <c:pt idx="5">
                  <c:v>45</c:v>
                </c:pt>
                <c:pt idx="6">
                  <c:v>50</c:v>
                </c:pt>
                <c:pt idx="7">
                  <c:v>55</c:v>
                </c:pt>
                <c:pt idx="8">
                  <c:v>60</c:v>
                </c:pt>
                <c:pt idx="9">
                  <c:v>65</c:v>
                </c:pt>
                <c:pt idx="10">
                  <c:v>70</c:v>
                </c:pt>
                <c:pt idx="11">
                  <c:v>75</c:v>
                </c:pt>
                <c:pt idx="12">
                  <c:v>80</c:v>
                </c:pt>
                <c:pt idx="13">
                  <c:v>85</c:v>
                </c:pt>
                <c:pt idx="14">
                  <c:v>90</c:v>
                </c:pt>
                <c:pt idx="15">
                  <c:v>95</c:v>
                </c:pt>
                <c:pt idx="16">
                  <c:v>100</c:v>
                </c:pt>
                <c:pt idx="17">
                  <c:v>105</c:v>
                </c:pt>
                <c:pt idx="18">
                  <c:v>110</c:v>
                </c:pt>
                <c:pt idx="19">
                  <c:v>115</c:v>
                </c:pt>
                <c:pt idx="20">
                  <c:v>120</c:v>
                </c:pt>
                <c:pt idx="21">
                  <c:v>125</c:v>
                </c:pt>
                <c:pt idx="22">
                  <c:v>130</c:v>
                </c:pt>
                <c:pt idx="23">
                  <c:v>135</c:v>
                </c:pt>
                <c:pt idx="24">
                  <c:v>140</c:v>
                </c:pt>
                <c:pt idx="25">
                  <c:v>145</c:v>
                </c:pt>
                <c:pt idx="26">
                  <c:v>150</c:v>
                </c:pt>
                <c:pt idx="27">
                  <c:v>155</c:v>
                </c:pt>
                <c:pt idx="28">
                  <c:v>160</c:v>
                </c:pt>
                <c:pt idx="29">
                  <c:v>165</c:v>
                </c:pt>
                <c:pt idx="30">
                  <c:v>170</c:v>
                </c:pt>
                <c:pt idx="31">
                  <c:v>175</c:v>
                </c:pt>
                <c:pt idx="32">
                  <c:v>180</c:v>
                </c:pt>
                <c:pt idx="33">
                  <c:v>185</c:v>
                </c:pt>
                <c:pt idx="34">
                  <c:v>190</c:v>
                </c:pt>
                <c:pt idx="35">
                  <c:v>195</c:v>
                </c:pt>
                <c:pt idx="36">
                  <c:v>200</c:v>
                </c:pt>
                <c:pt idx="37">
                  <c:v>205</c:v>
                </c:pt>
                <c:pt idx="38">
                  <c:v>210</c:v>
                </c:pt>
                <c:pt idx="39">
                  <c:v>215</c:v>
                </c:pt>
                <c:pt idx="40">
                  <c:v>220</c:v>
                </c:pt>
                <c:pt idx="41">
                  <c:v>225</c:v>
                </c:pt>
                <c:pt idx="42">
                  <c:v>230</c:v>
                </c:pt>
                <c:pt idx="43">
                  <c:v>235</c:v>
                </c:pt>
                <c:pt idx="44">
                  <c:v>240</c:v>
                </c:pt>
                <c:pt idx="45">
                  <c:v>245</c:v>
                </c:pt>
                <c:pt idx="46">
                  <c:v>250</c:v>
                </c:pt>
                <c:pt idx="47">
                  <c:v>255</c:v>
                </c:pt>
                <c:pt idx="48">
                  <c:v>260</c:v>
                </c:pt>
                <c:pt idx="49">
                  <c:v>265</c:v>
                </c:pt>
                <c:pt idx="50">
                  <c:v>270</c:v>
                </c:pt>
                <c:pt idx="51">
                  <c:v>275</c:v>
                </c:pt>
                <c:pt idx="52">
                  <c:v>280</c:v>
                </c:pt>
                <c:pt idx="53">
                  <c:v>285</c:v>
                </c:pt>
                <c:pt idx="54">
                  <c:v>290</c:v>
                </c:pt>
              </c:numCache>
            </c:numRef>
          </c:cat>
          <c:val>
            <c:numRef>
              <c:f>Sheet1!$AS$101:$AS$155</c:f>
              <c:numCache>
                <c:formatCode>0</c:formatCode>
                <c:ptCount val="55"/>
                <c:pt idx="0">
                  <c:v>16.160719992202612</c:v>
                </c:pt>
                <c:pt idx="1">
                  <c:v>16.615921859744201</c:v>
                </c:pt>
                <c:pt idx="2">
                  <c:v>17.083945479058823</c:v>
                </c:pt>
                <c:pt idx="3">
                  <c:v>17.565152002703684</c:v>
                </c:pt>
                <c:pt idx="4">
                  <c:v>18.059912755884291</c:v>
                </c:pt>
                <c:pt idx="5">
                  <c:v>18.568609522988893</c:v>
                </c:pt>
                <c:pt idx="6">
                  <c:v>19.09163484219458</c:v>
                </c:pt>
                <c:pt idx="7">
                  <c:v>19.629392308370726</c:v>
                </c:pt>
                <c:pt idx="8">
                  <c:v>20.182296884515086</c:v>
                </c:pt>
                <c:pt idx="9">
                  <c:v>20.750775221961863</c:v>
                </c:pt>
                <c:pt idx="10">
                  <c:v>21.335265989609013</c:v>
                </c:pt>
                <c:pt idx="11">
                  <c:v>21.936220212419141</c:v>
                </c:pt>
                <c:pt idx="12">
                  <c:v>22.554101619455135</c:v>
                </c:pt>
                <c:pt idx="13">
                  <c:v>23.189387001718575</c:v>
                </c:pt>
                <c:pt idx="14">
                  <c:v>23.842566580067789</c:v>
                </c:pt>
                <c:pt idx="15">
                  <c:v>24.514144383499097</c:v>
                </c:pt>
                <c:pt idx="16">
                  <c:v>25.204638638082866</c:v>
                </c:pt>
                <c:pt idx="17">
                  <c:v>25.914582166855229</c:v>
                </c:pt>
                <c:pt idx="18">
                  <c:v>26.644522800973235</c:v>
                </c:pt>
                <c:pt idx="19">
                  <c:v>27.395023802451487</c:v>
                </c:pt>
                <c:pt idx="20">
                  <c:v>28.166664298805557</c:v>
                </c:pt>
                <c:pt idx="21">
                  <c:v>28.960039729938536</c:v>
                </c:pt>
                <c:pt idx="22">
                  <c:v>29.775762307614986</c:v>
                </c:pt>
                <c:pt idx="23">
                  <c:v>30.614461487876806</c:v>
                </c:pt>
                <c:pt idx="24">
                  <c:v>31.476784456765877</c:v>
                </c:pt>
                <c:pt idx="25">
                  <c:v>32.3633966297283</c:v>
                </c:pt>
                <c:pt idx="26">
                  <c:v>33.274982165084985</c:v>
                </c:pt>
                <c:pt idx="27">
                  <c:v>34.21224449196572</c:v>
                </c:pt>
                <c:pt idx="28">
                  <c:v>35.175906853113375</c:v>
                </c:pt>
                <c:pt idx="29">
                  <c:v>36.166712862977569</c:v>
                </c:pt>
                <c:pt idx="30">
                  <c:v>37.185427081527891</c:v>
                </c:pt>
                <c:pt idx="31">
                  <c:v>38.232835604230488</c:v>
                </c:pt>
                <c:pt idx="32">
                  <c:v>39.309746668641779</c:v>
                </c:pt>
                <c:pt idx="33">
                  <c:v>40.416991278089036</c:v>
                </c:pt>
                <c:pt idx="34">
                  <c:v>41.555423842917534</c:v>
                </c:pt>
                <c:pt idx="35">
                  <c:v>42.72592283980044</c:v>
                </c:pt>
                <c:pt idx="36">
                  <c:v>43.92939148961915</c:v>
                </c:pt>
                <c:pt idx="37">
                  <c:v>45.166758454438089</c:v>
                </c:pt>
                <c:pt idx="38">
                  <c:v>46.438978554110641</c:v>
                </c:pt>
                <c:pt idx="39">
                  <c:v>47.747033503070476</c:v>
                </c:pt>
                <c:pt idx="40">
                  <c:v>49.09193266787598</c:v>
                </c:pt>
                <c:pt idx="41">
                  <c:v>50.474713846092349</c:v>
                </c:pt>
                <c:pt idx="42">
                  <c:v>51.896444067113045</c:v>
                </c:pt>
                <c:pt idx="43">
                  <c:v>53.358220415537872</c:v>
                </c:pt>
                <c:pt idx="44">
                  <c:v>54.861170877742993</c:v>
                </c:pt>
                <c:pt idx="45">
                  <c:v>56.406455212297175</c:v>
                </c:pt>
                <c:pt idx="46">
                  <c:v>57.437906899209935</c:v>
                </c:pt>
                <c:pt idx="47">
                  <c:v>55.207522971174505</c:v>
                </c:pt>
                <c:pt idx="48">
                  <c:v>53.104573686399711</c:v>
                </c:pt>
                <c:pt idx="49">
                  <c:v>51.119532662166193</c:v>
                </c:pt>
                <c:pt idx="50">
                  <c:v>49.243747341572288</c:v>
                </c:pt>
                <c:pt idx="51">
                  <c:v>47.469344544801601</c:v>
                </c:pt>
                <c:pt idx="52">
                  <c:v>45.78914771939565</c:v>
                </c:pt>
                <c:pt idx="53">
                  <c:v>44.196604262242147</c:v>
                </c:pt>
                <c:pt idx="54">
                  <c:v>42.685721536273732</c:v>
                </c:pt>
              </c:numCache>
            </c:numRef>
          </c:val>
        </c:ser>
        <c:ser>
          <c:idx val="35"/>
          <c:order val="35"/>
          <c:tx>
            <c:v>9</c:v>
          </c:tx>
          <c:spPr>
            <a:solidFill>
              <a:srgbClr val="333300"/>
            </a:solidFill>
            <a:ln w="12700">
              <a:solidFill>
                <a:srgbClr val="000000"/>
              </a:solidFill>
              <a:prstDash val="solid"/>
            </a:ln>
            <a:sp3d prstMaterial="flat"/>
          </c:spPr>
          <c:val>
            <c:numRef>
              <c:f>Sheet1!$AT$101:$AT$155</c:f>
              <c:numCache>
                <c:formatCode>0</c:formatCode>
                <c:ptCount val="55"/>
                <c:pt idx="0">
                  <c:v>8.170141773835752</c:v>
                </c:pt>
                <c:pt idx="1">
                  <c:v>8.4002716068706658</c:v>
                </c:pt>
                <c:pt idx="2">
                  <c:v>8.6368835477463897</c:v>
                </c:pt>
                <c:pt idx="3">
                  <c:v>8.8801601791446458</c:v>
                </c:pt>
                <c:pt idx="4">
                  <c:v>9.130289226585937</c:v>
                </c:pt>
                <c:pt idx="5">
                  <c:v>9.3874637032888302</c:v>
                </c:pt>
                <c:pt idx="6">
                  <c:v>9.6518820591094769</c:v>
                </c:pt>
                <c:pt idx="7">
                  <c:v>9.9237483336763006</c:v>
                </c:pt>
                <c:pt idx="8">
                  <c:v>10.203272313838177</c:v>
                </c:pt>
                <c:pt idx="9">
                  <c:v>10.490669695547385</c:v>
                </c:pt>
                <c:pt idx="10">
                  <c:v>10.78616225030232</c:v>
                </c:pt>
                <c:pt idx="11">
                  <c:v>11.089977996278558</c:v>
                </c:pt>
                <c:pt idx="12">
                  <c:v>11.402351374280085</c:v>
                </c:pt>
                <c:pt idx="13">
                  <c:v>11.723523428646601</c:v>
                </c:pt>
                <c:pt idx="14">
                  <c:v>12.053741993256494</c:v>
                </c:pt>
                <c:pt idx="15">
                  <c:v>12.393261882768975</c:v>
                </c:pt>
                <c:pt idx="16">
                  <c:v>12.742345089252991</c:v>
                </c:pt>
                <c:pt idx="17">
                  <c:v>13.101260984354559</c:v>
                </c:pt>
                <c:pt idx="18">
                  <c:v>13.470286527158699</c:v>
                </c:pt>
                <c:pt idx="19">
                  <c:v>13.849706477906025</c:v>
                </c:pt>
                <c:pt idx="20">
                  <c:v>14.23981361772946</c:v>
                </c:pt>
                <c:pt idx="21">
                  <c:v>14.640908974580023</c:v>
                </c:pt>
                <c:pt idx="22">
                  <c:v>15.053302055516452</c:v>
                </c:pt>
                <c:pt idx="23">
                  <c:v>15.477311085537691</c:v>
                </c:pt>
                <c:pt idx="24">
                  <c:v>15.913263253142739</c:v>
                </c:pt>
                <c:pt idx="25">
                  <c:v>16.361494962807068</c:v>
                </c:pt>
                <c:pt idx="26">
                  <c:v>16.822352094570714</c:v>
                </c:pt>
                <c:pt idx="27">
                  <c:v>17.296190270938183</c:v>
                </c:pt>
                <c:pt idx="28">
                  <c:v>17.783375131296193</c:v>
                </c:pt>
                <c:pt idx="29">
                  <c:v>18.284282614060835</c:v>
                </c:pt>
                <c:pt idx="30">
                  <c:v>18.799299246772403</c:v>
                </c:pt>
                <c:pt idx="31">
                  <c:v>19.328822444360924</c:v>
                </c:pt>
                <c:pt idx="32">
                  <c:v>19.873260815813332</c:v>
                </c:pt>
                <c:pt idx="33">
                  <c:v>20.433034479478323</c:v>
                </c:pt>
                <c:pt idx="34">
                  <c:v>21.00857538725273</c:v>
                </c:pt>
                <c:pt idx="35">
                  <c:v>21.600327657899083</c:v>
                </c:pt>
                <c:pt idx="36">
                  <c:v>22.208747919751875</c:v>
                </c:pt>
                <c:pt idx="37">
                  <c:v>22.834305663077018</c:v>
                </c:pt>
                <c:pt idx="38">
                  <c:v>23.4774836023559</c:v>
                </c:pt>
                <c:pt idx="39">
                  <c:v>24.138778048774494</c:v>
                </c:pt>
                <c:pt idx="40">
                  <c:v>24.818699293203917</c:v>
                </c:pt>
                <c:pt idx="41">
                  <c:v>25.51777199996889</c:v>
                </c:pt>
                <c:pt idx="42">
                  <c:v>26.236535611707129</c:v>
                </c:pt>
                <c:pt idx="43">
                  <c:v>26.975544765633003</c:v>
                </c:pt>
                <c:pt idx="44">
                  <c:v>27.735369721525593</c:v>
                </c:pt>
                <c:pt idx="45">
                  <c:v>28.516596801772426</c:v>
                </c:pt>
                <c:pt idx="46">
                  <c:v>29.319828843807723</c:v>
                </c:pt>
                <c:pt idx="47">
                  <c:v>30.145685665294675</c:v>
                </c:pt>
                <c:pt idx="48">
                  <c:v>30.994804542410591</c:v>
                </c:pt>
                <c:pt idx="49">
                  <c:v>31.867840701603939</c:v>
                </c:pt>
                <c:pt idx="50">
                  <c:v>32.765467825202826</c:v>
                </c:pt>
                <c:pt idx="51">
                  <c:v>33.688378571265034</c:v>
                </c:pt>
                <c:pt idx="52">
                  <c:v>34.637285108070763</c:v>
                </c:pt>
                <c:pt idx="53">
                  <c:v>35.612919663670475</c:v>
                </c:pt>
                <c:pt idx="54">
                  <c:v>36.616035090912156</c:v>
                </c:pt>
              </c:numCache>
            </c:numRef>
          </c:val>
        </c:ser>
        <c:bandFmts>
          <c:bandFmt>
            <c:idx val="0"/>
            <c:spPr>
              <a:solidFill>
                <a:srgbClr val="9999FF"/>
              </a:solidFill>
              <a:ln w="12700">
                <a:solidFill>
                  <a:srgbClr val="000000"/>
                </a:solidFill>
                <a:prstDash val="solid"/>
              </a:ln>
              <a:sp3d prstMaterial="flat"/>
            </c:spPr>
          </c:bandFmt>
          <c:bandFmt>
            <c:idx val="1"/>
            <c:spPr>
              <a:solidFill>
                <a:srgbClr val="993366"/>
              </a:solidFill>
              <a:ln w="12700">
                <a:solidFill>
                  <a:srgbClr val="000000"/>
                </a:solidFill>
                <a:prstDash val="solid"/>
              </a:ln>
              <a:sp3d prstMaterial="flat"/>
            </c:spPr>
          </c:bandFmt>
          <c:bandFmt>
            <c:idx val="2"/>
            <c:spPr>
              <a:solidFill>
                <a:srgbClr val="FFFFCC"/>
              </a:solidFill>
              <a:ln w="12700">
                <a:solidFill>
                  <a:srgbClr val="000000"/>
                </a:solidFill>
                <a:prstDash val="solid"/>
              </a:ln>
              <a:sp3d prstMaterial="flat"/>
            </c:spPr>
          </c:bandFmt>
          <c:bandFmt>
            <c:idx val="3"/>
            <c:spPr>
              <a:solidFill>
                <a:srgbClr val="CCFFFF"/>
              </a:solidFill>
              <a:ln w="12700">
                <a:solidFill>
                  <a:srgbClr val="000000"/>
                </a:solidFill>
                <a:prstDash val="solid"/>
              </a:ln>
              <a:sp3d prstMaterial="flat"/>
            </c:spPr>
          </c:bandFmt>
          <c:bandFmt>
            <c:idx val="4"/>
            <c:spPr>
              <a:solidFill>
                <a:srgbClr val="660066"/>
              </a:solidFill>
              <a:ln w="12700">
                <a:solidFill>
                  <a:srgbClr val="000000"/>
                </a:solidFill>
                <a:prstDash val="solid"/>
              </a:ln>
              <a:sp3d prstMaterial="flat"/>
            </c:spPr>
          </c:bandFmt>
          <c:bandFmt>
            <c:idx val="5"/>
            <c:spPr>
              <a:solidFill>
                <a:srgbClr val="FF8080"/>
              </a:solidFill>
              <a:ln w="12700">
                <a:solidFill>
                  <a:srgbClr val="000000"/>
                </a:solidFill>
                <a:prstDash val="solid"/>
              </a:ln>
              <a:sp3d prstMaterial="flat"/>
            </c:spPr>
          </c:bandFmt>
          <c:bandFmt>
            <c:idx val="6"/>
            <c:spPr>
              <a:solidFill>
                <a:srgbClr val="0066CC"/>
              </a:solidFill>
              <a:ln w="12700">
                <a:solidFill>
                  <a:srgbClr val="000000"/>
                </a:solidFill>
                <a:prstDash val="solid"/>
              </a:ln>
              <a:sp3d prstMaterial="flat"/>
            </c:spPr>
          </c:bandFmt>
          <c:bandFmt>
            <c:idx val="7"/>
            <c:spPr>
              <a:solidFill>
                <a:srgbClr val="CCCCFF"/>
              </a:solidFill>
              <a:ln w="12700">
                <a:solidFill>
                  <a:srgbClr val="000000"/>
                </a:solidFill>
                <a:prstDash val="solid"/>
              </a:ln>
              <a:sp3d prstMaterial="flat"/>
            </c:spPr>
          </c:bandFmt>
          <c:bandFmt>
            <c:idx val="8"/>
            <c:spPr>
              <a:solidFill>
                <a:srgbClr val="000080"/>
              </a:solidFill>
              <a:ln w="12700">
                <a:solidFill>
                  <a:srgbClr val="000000"/>
                </a:solidFill>
                <a:prstDash val="solid"/>
              </a:ln>
              <a:sp3d prstMaterial="flat"/>
            </c:spPr>
          </c:bandFmt>
          <c:bandFmt>
            <c:idx val="9"/>
            <c:spPr>
              <a:solidFill>
                <a:srgbClr val="FF00FF"/>
              </a:solidFill>
              <a:ln w="12700">
                <a:solidFill>
                  <a:srgbClr val="000000"/>
                </a:solidFill>
                <a:prstDash val="solid"/>
              </a:ln>
              <a:sp3d prstMaterial="flat"/>
            </c:spPr>
          </c:bandFmt>
          <c:bandFmt>
            <c:idx val="10"/>
            <c:spPr>
              <a:solidFill>
                <a:srgbClr val="FFFF00"/>
              </a:solidFill>
              <a:ln w="12700">
                <a:solidFill>
                  <a:srgbClr val="000000"/>
                </a:solidFill>
                <a:prstDash val="solid"/>
              </a:ln>
              <a:sp3d prstMaterial="flat"/>
            </c:spPr>
          </c:bandFmt>
          <c:bandFmt>
            <c:idx val="11"/>
            <c:spPr>
              <a:solidFill>
                <a:srgbClr val="00FFFF"/>
              </a:solidFill>
              <a:ln w="12700">
                <a:solidFill>
                  <a:srgbClr val="000000"/>
                </a:solidFill>
                <a:prstDash val="solid"/>
              </a:ln>
              <a:sp3d prstMaterial="flat"/>
            </c:spPr>
          </c:bandFmt>
          <c:bandFmt>
            <c:idx val="12"/>
            <c:spPr>
              <a:solidFill>
                <a:srgbClr val="9999FF"/>
              </a:solidFill>
              <a:ln w="12700">
                <a:solidFill>
                  <a:srgbClr val="000000"/>
                </a:solidFill>
                <a:prstDash val="solid"/>
              </a:ln>
              <a:sp3d prstMaterial="flat"/>
            </c:spPr>
          </c:bandFmt>
          <c:bandFmt>
            <c:idx val="13"/>
            <c:spPr>
              <a:solidFill>
                <a:srgbClr val="9999FF"/>
              </a:solidFill>
              <a:ln w="12700">
                <a:solidFill>
                  <a:srgbClr val="000000"/>
                </a:solidFill>
                <a:prstDash val="solid"/>
              </a:ln>
              <a:sp3d prstMaterial="flat"/>
            </c:spPr>
          </c:bandFmt>
          <c:bandFmt>
            <c:idx val="14"/>
            <c:spPr>
              <a:solidFill>
                <a:srgbClr val="9999FF"/>
              </a:solidFill>
              <a:ln w="12700">
                <a:solidFill>
                  <a:srgbClr val="000000"/>
                </a:solidFill>
                <a:prstDash val="solid"/>
              </a:ln>
              <a:sp3d prstMaterial="flat"/>
            </c:spPr>
          </c:bandFmt>
        </c:bandFmts>
        <c:axId val="68772608"/>
        <c:axId val="68774144"/>
        <c:axId val="68746304"/>
      </c:surface3DChart>
      <c:catAx>
        <c:axId val="68772608"/>
        <c:scaling>
          <c:orientation val="minMax"/>
        </c:scaling>
        <c:axPos val="b"/>
        <c:numFmt formatCode="General" sourceLinked="1"/>
        <c:tickLblPos val="low"/>
        <c:spPr>
          <a:ln w="3175">
            <a:solidFill>
              <a:srgbClr val="000000"/>
            </a:solidFill>
            <a:prstDash val="solid"/>
          </a:ln>
        </c:spPr>
        <c:txPr>
          <a:bodyPr rot="-1440000" vert="horz"/>
          <a:lstStyle/>
          <a:p>
            <a:pPr>
              <a:defRPr sz="1200" b="0" i="0" u="none" strike="noStrike" baseline="0">
                <a:solidFill>
                  <a:srgbClr val="000000"/>
                </a:solidFill>
                <a:latin typeface="Arial"/>
                <a:ea typeface="Arial"/>
                <a:cs typeface="Arial"/>
              </a:defRPr>
            </a:pPr>
            <a:endParaRPr lang="en-US"/>
          </a:p>
        </c:txPr>
        <c:crossAx val="68774144"/>
        <c:crosses val="autoZero"/>
        <c:auto val="1"/>
        <c:lblAlgn val="ctr"/>
        <c:lblOffset val="100"/>
        <c:tickMarkSkip val="1"/>
        <c:noMultiLvlLbl val="1"/>
      </c:catAx>
      <c:valAx>
        <c:axId val="68774144"/>
        <c:scaling>
          <c:orientation val="minMax"/>
        </c:scaling>
        <c:axPos val="l"/>
        <c:majorGridlines>
          <c:spPr>
            <a:ln w="3175">
              <a:solidFill>
                <a:srgbClr val="000000"/>
              </a:solidFill>
              <a:prstDash val="solid"/>
            </a:ln>
          </c:spPr>
        </c:majorGridlines>
        <c:title>
          <c:tx>
            <c:rich>
              <a:bodyPr rot="0" vert="horz"/>
              <a:lstStyle/>
              <a:p>
                <a:pPr algn="ctr">
                  <a:defRPr sz="1600" b="0" i="0" u="none" strike="noStrike" baseline="0">
                    <a:solidFill>
                      <a:srgbClr val="000000"/>
                    </a:solidFill>
                    <a:latin typeface="Arial"/>
                    <a:ea typeface="Arial"/>
                    <a:cs typeface="Arial"/>
                  </a:defRPr>
                </a:pPr>
                <a:r>
                  <a:rPr lang="en-US" sz="1600" b="1" i="1" u="none" strike="noStrike" baseline="0" dirty="0" err="1" smtClean="0">
                    <a:solidFill>
                      <a:srgbClr val="000000"/>
                    </a:solidFill>
                    <a:latin typeface="Arial"/>
                    <a:cs typeface="Arial"/>
                  </a:rPr>
                  <a:t>B</a:t>
                </a:r>
                <a:r>
                  <a:rPr lang="en-US" sz="1600" b="1" i="0" u="none" strike="noStrike" baseline="-25000" dirty="0" err="1" smtClean="0">
                    <a:solidFill>
                      <a:srgbClr val="000000"/>
                    </a:solidFill>
                    <a:latin typeface="Arial"/>
                    <a:cs typeface="Arial"/>
                  </a:rPr>
                  <a:t>vp</a:t>
                </a:r>
                <a:r>
                  <a:rPr lang="en-US" sz="1600" b="1" i="0" u="none" strike="noStrike" baseline="0" dirty="0" smtClean="0">
                    <a:solidFill>
                      <a:srgbClr val="000000"/>
                    </a:solidFill>
                    <a:latin typeface="Arial"/>
                    <a:cs typeface="Arial"/>
                  </a:rPr>
                  <a:t> </a:t>
                </a:r>
                <a:r>
                  <a:rPr lang="en-US" sz="1600" b="1" i="0" u="none" strike="noStrike" baseline="0" dirty="0">
                    <a:solidFill>
                      <a:srgbClr val="000000"/>
                    </a:solidFill>
                    <a:latin typeface="Arial"/>
                    <a:cs typeface="Arial"/>
                  </a:rPr>
                  <a:t>(</a:t>
                </a:r>
                <a:r>
                  <a:rPr lang="en-US" sz="1600" b="1" i="0" u="none" strike="noStrike" baseline="0" dirty="0" err="1">
                    <a:solidFill>
                      <a:srgbClr val="000000"/>
                    </a:solidFill>
                    <a:latin typeface="Arial"/>
                    <a:cs typeface="Arial"/>
                  </a:rPr>
                  <a:t>mT</a:t>
                </a:r>
                <a:r>
                  <a:rPr lang="en-US" sz="1600" b="1" i="0" u="none" strike="noStrike" baseline="0" dirty="0">
                    <a:solidFill>
                      <a:srgbClr val="000000"/>
                    </a:solidFill>
                    <a:latin typeface="Arial"/>
                    <a:cs typeface="Arial"/>
                  </a:rPr>
                  <a:t>)</a:t>
                </a:r>
              </a:p>
            </c:rich>
          </c:tx>
          <c:layout>
            <c:manualLayout>
              <c:xMode val="edge"/>
              <c:yMode val="edge"/>
              <c:x val="3.1324480762683009E-2"/>
              <c:y val="0.53688141923436061"/>
            </c:manualLayout>
          </c:layout>
          <c:spPr>
            <a:noFill/>
            <a:ln w="25400">
              <a:noFill/>
            </a:ln>
          </c:spPr>
        </c:title>
        <c:numFmt formatCode="0" sourceLinked="1"/>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68772608"/>
        <c:crosses val="autoZero"/>
        <c:crossBetween val="between"/>
      </c:valAx>
      <c:serAx>
        <c:axId val="68746304"/>
        <c:scaling>
          <c:orientation val="maxMin"/>
        </c:scaling>
        <c:axPos val="b"/>
        <c:title>
          <c:tx>
            <c:rich>
              <a:bodyPr/>
              <a:lstStyle/>
              <a:p>
                <a:pPr>
                  <a:defRPr sz="1800" b="1" i="0" u="none" strike="noStrike" baseline="0">
                    <a:solidFill>
                      <a:srgbClr val="000000"/>
                    </a:solidFill>
                    <a:latin typeface="Arial"/>
                    <a:ea typeface="Arial"/>
                    <a:cs typeface="Arial"/>
                  </a:defRPr>
                </a:pPr>
                <a:r>
                  <a:rPr lang="en-US" sz="1800"/>
                  <a:t>T (K)</a:t>
                </a:r>
              </a:p>
            </c:rich>
          </c:tx>
          <c:layout>
            <c:manualLayout>
              <c:xMode val="edge"/>
              <c:yMode val="edge"/>
              <c:x val="0.84950629894450114"/>
              <c:y val="0.86554621848739555"/>
            </c:manualLayout>
          </c:layout>
          <c:spPr>
            <a:noFill/>
            <a:ln w="25400">
              <a:noFill/>
            </a:ln>
          </c:spPr>
        </c:title>
        <c:numFmt formatCode="@" sourceLinked="0"/>
        <c:tickLblPos val="low"/>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68774144"/>
        <c:crosses val="autoZero"/>
        <c:tickLblSkip val="9"/>
        <c:tickMarkSkip val="4"/>
      </c:serAx>
      <c:spPr>
        <a:noFill/>
        <a:ln w="25400">
          <a:noFill/>
        </a:ln>
      </c:spPr>
    </c:plotArea>
    <c:plotVisOnly val="1"/>
    <c:dispBlanksAs val="gap"/>
  </c:chart>
  <c:spPr>
    <a:noFill/>
    <a:ln w="9525">
      <a:noFill/>
    </a:ln>
  </c:spPr>
  <c:txPr>
    <a:bodyPr/>
    <a:lstStyle/>
    <a:p>
      <a:pPr>
        <a:defRPr sz="1200" b="0" i="0" u="none" strike="noStrike" baseline="0">
          <a:solidFill>
            <a:srgbClr val="000000"/>
          </a:solidFill>
          <a:latin typeface="Arial"/>
          <a:ea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5751955045130975"/>
          <c:y val="4.6333084268455803E-2"/>
          <c:w val="0.7366799746470678"/>
          <c:h val="0.79371306371092398"/>
        </c:manualLayout>
      </c:layout>
      <c:scatterChart>
        <c:scatterStyle val="smoothMarker"/>
        <c:ser>
          <c:idx val="1"/>
          <c:order val="0"/>
          <c:tx>
            <c:v>ML4</c:v>
          </c:tx>
          <c:spPr>
            <a:ln w="38100">
              <a:solidFill>
                <a:srgbClr val="7030A0"/>
              </a:solidFill>
              <a:prstDash val="sysDash"/>
            </a:ln>
          </c:spPr>
          <c:marker>
            <c:symbol val="star"/>
            <c:size val="5"/>
            <c:spPr>
              <a:noFill/>
              <a:ln w="19050">
                <a:solidFill>
                  <a:srgbClr val="7030A0"/>
                </a:solidFill>
              </a:ln>
            </c:spPr>
          </c:marker>
          <c:xVal>
            <c:numRef>
              <c:f>'[Manip 2 dec .xlsx]BC1'!$I$6:$I$19</c:f>
              <c:numCache>
                <c:formatCode>0.000</c:formatCode>
                <c:ptCount val="14"/>
                <c:pt idx="0">
                  <c:v>15.950000000000006</c:v>
                </c:pt>
                <c:pt idx="1">
                  <c:v>15.05</c:v>
                </c:pt>
                <c:pt idx="2">
                  <c:v>14.5</c:v>
                </c:pt>
                <c:pt idx="3">
                  <c:v>14.1</c:v>
                </c:pt>
                <c:pt idx="4">
                  <c:v>13.950000000000006</c:v>
                </c:pt>
                <c:pt idx="5">
                  <c:v>13.72</c:v>
                </c:pt>
                <c:pt idx="6">
                  <c:v>12.2</c:v>
                </c:pt>
                <c:pt idx="7">
                  <c:v>11.55</c:v>
                </c:pt>
                <c:pt idx="8">
                  <c:v>9.6</c:v>
                </c:pt>
                <c:pt idx="9">
                  <c:v>9.42</c:v>
                </c:pt>
                <c:pt idx="10">
                  <c:v>9.7100000000000009</c:v>
                </c:pt>
                <c:pt idx="11">
                  <c:v>8.42</c:v>
                </c:pt>
                <c:pt idx="12">
                  <c:v>8.7000000000000011</c:v>
                </c:pt>
                <c:pt idx="13">
                  <c:v>8.3000000000000007</c:v>
                </c:pt>
              </c:numCache>
            </c:numRef>
          </c:xVal>
          <c:yVal>
            <c:numRef>
              <c:f>'[Manip 2 dec .xlsx]BC1'!$L$6:$L$19</c:f>
              <c:numCache>
                <c:formatCode>General</c:formatCode>
                <c:ptCount val="14"/>
                <c:pt idx="0">
                  <c:v>1.8319148936170198</c:v>
                </c:pt>
                <c:pt idx="1">
                  <c:v>3.9691489361702104</c:v>
                </c:pt>
                <c:pt idx="2">
                  <c:v>6.6117021276595738</c:v>
                </c:pt>
                <c:pt idx="3">
                  <c:v>8.2638297872340409</c:v>
                </c:pt>
                <c:pt idx="4">
                  <c:v>9.9244680851063833</c:v>
                </c:pt>
                <c:pt idx="5">
                  <c:v>11.578723404255308</c:v>
                </c:pt>
                <c:pt idx="6">
                  <c:v>14.776595744680851</c:v>
                </c:pt>
                <c:pt idx="7">
                  <c:v>16.548936170212766</c:v>
                </c:pt>
                <c:pt idx="8">
                  <c:v>19.890425531914889</c:v>
                </c:pt>
                <c:pt idx="9">
                  <c:v>23.206382978723354</c:v>
                </c:pt>
                <c:pt idx="10">
                  <c:v>26.530851063829811</c:v>
                </c:pt>
                <c:pt idx="11">
                  <c:v>32.865957446808508</c:v>
                </c:pt>
                <c:pt idx="12">
                  <c:v>37.554255319148936</c:v>
                </c:pt>
                <c:pt idx="13">
                  <c:v>55.804255319148929</c:v>
                </c:pt>
              </c:numCache>
            </c:numRef>
          </c:yVal>
          <c:smooth val="1"/>
        </c:ser>
        <c:ser>
          <c:idx val="0"/>
          <c:order val="1"/>
          <c:tx>
            <c:v>SL</c:v>
          </c:tx>
          <c:spPr>
            <a:ln w="31750">
              <a:solidFill>
                <a:srgbClr val="0043C8"/>
              </a:solidFill>
              <a:prstDash val="sysDash"/>
            </a:ln>
          </c:spPr>
          <c:marker>
            <c:symbol val="triangle"/>
            <c:size val="7"/>
            <c:spPr>
              <a:solidFill>
                <a:srgbClr val="0043C8"/>
              </a:solidFill>
            </c:spPr>
          </c:marker>
          <c:xVal>
            <c:numRef>
              <c:f>'\\Dapdc5\clairant\My Documents\ALD_Supra nano\1-Mesures magnétiques Saclay\Analyse résultats CZA\[Manip 6 juillet bref.xlsx]BC1'!$O$6:$O$16</c:f>
              <c:numCache>
                <c:formatCode>General</c:formatCode>
                <c:ptCount val="11"/>
                <c:pt idx="0">
                  <c:v>15.02</c:v>
                </c:pt>
                <c:pt idx="1">
                  <c:v>13.7</c:v>
                </c:pt>
                <c:pt idx="2">
                  <c:v>12.6</c:v>
                </c:pt>
                <c:pt idx="3">
                  <c:v>11.4</c:v>
                </c:pt>
                <c:pt idx="4">
                  <c:v>9.4</c:v>
                </c:pt>
                <c:pt idx="5">
                  <c:v>9.3000000000000007</c:v>
                </c:pt>
                <c:pt idx="6">
                  <c:v>9.2000000000000011</c:v>
                </c:pt>
                <c:pt idx="7">
                  <c:v>7.6</c:v>
                </c:pt>
                <c:pt idx="8">
                  <c:v>6.5</c:v>
                </c:pt>
                <c:pt idx="9">
                  <c:v>6.3</c:v>
                </c:pt>
                <c:pt idx="10">
                  <c:v>4.8</c:v>
                </c:pt>
              </c:numCache>
            </c:numRef>
          </c:xVal>
          <c:yVal>
            <c:numRef>
              <c:f>'\\Dapdc5\clairant\My Documents\ALD_Supra nano\1-Mesures magnétiques Saclay\Analyse résultats CZA\[Manip 6 juillet bref.xlsx]BC1'!$Q$6:$Q$16</c:f>
              <c:numCache>
                <c:formatCode>General</c:formatCode>
                <c:ptCount val="11"/>
                <c:pt idx="0">
                  <c:v>0.58297872340425538</c:v>
                </c:pt>
                <c:pt idx="1">
                  <c:v>1.5648936170212753</c:v>
                </c:pt>
                <c:pt idx="2">
                  <c:v>2.5489361702127682</c:v>
                </c:pt>
                <c:pt idx="3">
                  <c:v>3.3382978723404255</c:v>
                </c:pt>
                <c:pt idx="4">
                  <c:v>4.3287234042553191</c:v>
                </c:pt>
                <c:pt idx="5">
                  <c:v>4.9223404255319174</c:v>
                </c:pt>
                <c:pt idx="6">
                  <c:v>5.9117021276595807</c:v>
                </c:pt>
                <c:pt idx="7">
                  <c:v>11.853191489361702</c:v>
                </c:pt>
                <c:pt idx="8">
                  <c:v>15.789361702127648</c:v>
                </c:pt>
                <c:pt idx="9">
                  <c:v>18.473404255319124</c:v>
                </c:pt>
                <c:pt idx="10">
                  <c:v>26.372340425531888</c:v>
                </c:pt>
              </c:numCache>
            </c:numRef>
          </c:yVal>
          <c:smooth val="1"/>
        </c:ser>
        <c:ser>
          <c:idx val="2"/>
          <c:order val="2"/>
          <c:tx>
            <c:v>Nb Ref</c:v>
          </c:tx>
          <c:spPr>
            <a:ln w="31750">
              <a:solidFill>
                <a:srgbClr val="FF0000"/>
              </a:solidFill>
            </a:ln>
          </c:spPr>
          <c:marker>
            <c:symbol val="circle"/>
            <c:size val="7"/>
            <c:spPr>
              <a:solidFill>
                <a:srgbClr val="FF0000"/>
              </a:solidFill>
              <a:ln>
                <a:solidFill>
                  <a:srgbClr val="FF0000"/>
                </a:solidFill>
              </a:ln>
            </c:spPr>
          </c:marker>
          <c:xVal>
            <c:numRef>
              <c:f>'\\Dapdc5\clairant\My Documents\ALD_Supra nano\1-Mesures magnétiques Saclay\Analyse résultats CZA\[BC1 Naples.xlsx]BC1'!$B$39:$B$47</c:f>
              <c:numCache>
                <c:formatCode>General</c:formatCode>
                <c:ptCount val="9"/>
                <c:pt idx="0">
                  <c:v>4.96</c:v>
                </c:pt>
                <c:pt idx="1">
                  <c:v>7.4</c:v>
                </c:pt>
                <c:pt idx="2">
                  <c:v>7.6</c:v>
                </c:pt>
                <c:pt idx="3">
                  <c:v>8.27</c:v>
                </c:pt>
                <c:pt idx="4">
                  <c:v>8.56</c:v>
                </c:pt>
                <c:pt idx="5">
                  <c:v>8.64</c:v>
                </c:pt>
                <c:pt idx="6">
                  <c:v>8.68</c:v>
                </c:pt>
                <c:pt idx="7">
                  <c:v>8.8000000000000007</c:v>
                </c:pt>
                <c:pt idx="8">
                  <c:v>8.83</c:v>
                </c:pt>
              </c:numCache>
            </c:numRef>
          </c:xVal>
          <c:yVal>
            <c:numRef>
              <c:f>'\\Dapdc5\clairant\My Documents\ALD_Supra nano\1-Mesures magnétiques Saclay\Analyse résultats CZA\[BC1 Naples.xlsx]BC1'!$C$39:$C$47</c:f>
              <c:numCache>
                <c:formatCode>General</c:formatCode>
                <c:ptCount val="9"/>
                <c:pt idx="0">
                  <c:v>11</c:v>
                </c:pt>
                <c:pt idx="1">
                  <c:v>4.0999999999999996</c:v>
                </c:pt>
                <c:pt idx="2">
                  <c:v>3</c:v>
                </c:pt>
                <c:pt idx="3">
                  <c:v>1</c:v>
                </c:pt>
                <c:pt idx="4">
                  <c:v>0.4</c:v>
                </c:pt>
                <c:pt idx="5">
                  <c:v>0.2</c:v>
                </c:pt>
                <c:pt idx="6">
                  <c:v>0.1</c:v>
                </c:pt>
                <c:pt idx="7">
                  <c:v>2.0000000000000011E-2</c:v>
                </c:pt>
                <c:pt idx="8">
                  <c:v>4.6000000000000034E-3</c:v>
                </c:pt>
              </c:numCache>
            </c:numRef>
          </c:yVal>
          <c:smooth val="1"/>
        </c:ser>
        <c:axId val="68043520"/>
        <c:axId val="68045440"/>
      </c:scatterChart>
      <c:valAx>
        <c:axId val="68043520"/>
        <c:scaling>
          <c:orientation val="minMax"/>
        </c:scaling>
        <c:axPos val="b"/>
        <c:title>
          <c:tx>
            <c:rich>
              <a:bodyPr/>
              <a:lstStyle/>
              <a:p>
                <a:pPr>
                  <a:defRPr sz="1800"/>
                </a:pPr>
                <a:r>
                  <a:rPr lang="en-US" sz="1800"/>
                  <a:t>T</a:t>
                </a:r>
              </a:p>
            </c:rich>
          </c:tx>
          <c:layout/>
        </c:title>
        <c:numFmt formatCode="#\ ##0" sourceLinked="0"/>
        <c:minorTickMark val="out"/>
        <c:tickLblPos val="nextTo"/>
        <c:txPr>
          <a:bodyPr rot="0" vert="horz"/>
          <a:lstStyle/>
          <a:p>
            <a:pPr>
              <a:defRPr/>
            </a:pPr>
            <a:endParaRPr lang="en-US"/>
          </a:p>
        </c:txPr>
        <c:crossAx val="68045440"/>
        <c:crosses val="autoZero"/>
        <c:crossBetween val="midCat"/>
        <c:majorUnit val="5"/>
        <c:minorUnit val="1"/>
      </c:valAx>
      <c:valAx>
        <c:axId val="68045440"/>
        <c:scaling>
          <c:orientation val="minMax"/>
        </c:scaling>
        <c:axPos val="l"/>
        <c:majorGridlines/>
        <c:title>
          <c:tx>
            <c:rich>
              <a:bodyPr rot="-5400000" vert="horz"/>
              <a:lstStyle/>
              <a:p>
                <a:pPr>
                  <a:defRPr/>
                </a:pPr>
                <a:r>
                  <a:rPr lang="en-US"/>
                  <a:t>Field (mT)</a:t>
                </a:r>
              </a:p>
            </c:rich>
          </c:tx>
          <c:layout/>
        </c:title>
        <c:numFmt formatCode="General" sourceLinked="1"/>
        <c:minorTickMark val="out"/>
        <c:tickLblPos val="nextTo"/>
        <c:crossAx val="68043520"/>
        <c:crosses val="autoZero"/>
        <c:crossBetween val="midCat"/>
      </c:valAx>
      <c:spPr>
        <a:ln>
          <a:solidFill>
            <a:schemeClr val="tx2"/>
          </a:solidFill>
        </a:ln>
      </c:spPr>
    </c:plotArea>
    <c:legend>
      <c:legendPos val="r"/>
      <c:layout>
        <c:manualLayout>
          <c:xMode val="edge"/>
          <c:yMode val="edge"/>
          <c:x val="0.6035423147428064"/>
          <c:y val="7.2689210942932514E-2"/>
          <c:w val="0.24526364354577898"/>
          <c:h val="0.24903381197547145"/>
        </c:manualLayout>
      </c:layout>
      <c:spPr>
        <a:solidFill>
          <a:schemeClr val="bg1"/>
        </a:solidFill>
        <a:ln>
          <a:solidFill>
            <a:schemeClr val="tx2"/>
          </a:solidFill>
        </a:ln>
      </c:spPr>
    </c:legend>
    <c:plotVisOnly val="1"/>
    <c:dispBlanksAs val="gap"/>
  </c:chart>
  <c:txPr>
    <a:bodyPr/>
    <a:lstStyle/>
    <a:p>
      <a:pPr>
        <a:defRPr sz="16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6619401579502541"/>
          <c:y val="1.5473899095946347E-2"/>
          <c:w val="0.80401710308115737"/>
          <c:h val="0.82694843406319041"/>
        </c:manualLayout>
      </c:layout>
      <c:scatterChart>
        <c:scatterStyle val="lineMarker"/>
        <c:ser>
          <c:idx val="0"/>
          <c:order val="0"/>
          <c:tx>
            <c:strRef>
              <c:f>'All Xi MgB2'!$F$57</c:f>
              <c:strCache>
                <c:ptCount val="1"/>
                <c:pt idx="0">
                  <c:v>MgB₂-200-I</c:v>
                </c:pt>
              </c:strCache>
            </c:strRef>
          </c:tx>
          <c:spPr>
            <a:ln w="28575">
              <a:noFill/>
            </a:ln>
          </c:spPr>
          <c:marker>
            <c:symbol val="diamond"/>
            <c:size val="7"/>
          </c:marker>
          <c:errBars>
            <c:errDir val="y"/>
            <c:errBarType val="both"/>
            <c:errValType val="cust"/>
            <c:plus>
              <c:numRef>
                <c:f>'All Xi MgB2'!$C$3:$C$21</c:f>
                <c:numCache>
                  <c:formatCode>General</c:formatCode>
                  <c:ptCount val="19"/>
                  <c:pt idx="0">
                    <c:v>6.1360000000000001</c:v>
                  </c:pt>
                  <c:pt idx="1">
                    <c:v>11.492000000000004</c:v>
                  </c:pt>
                  <c:pt idx="2">
                    <c:v>17.154000000000011</c:v>
                  </c:pt>
                  <c:pt idx="3">
                    <c:v>13.838000000000001</c:v>
                  </c:pt>
                  <c:pt idx="4">
                    <c:v>16.024000000000001</c:v>
                  </c:pt>
                  <c:pt idx="5">
                    <c:v>30.058</c:v>
                  </c:pt>
                  <c:pt idx="6">
                    <c:v>37.165000000000013</c:v>
                  </c:pt>
                  <c:pt idx="7">
                    <c:v>37.999000000000002</c:v>
                  </c:pt>
                  <c:pt idx="8">
                    <c:v>43.349999999999994</c:v>
                  </c:pt>
                  <c:pt idx="9">
                    <c:v>72.60799999999999</c:v>
                  </c:pt>
                  <c:pt idx="10">
                    <c:v>67.277000000000001</c:v>
                  </c:pt>
                  <c:pt idx="11">
                    <c:v>35.298000000000023</c:v>
                  </c:pt>
                  <c:pt idx="12">
                    <c:v>1.125</c:v>
                  </c:pt>
                  <c:pt idx="13">
                    <c:v>7.325999999999997</c:v>
                  </c:pt>
                  <c:pt idx="14">
                    <c:v>29.672000000000001</c:v>
                  </c:pt>
                  <c:pt idx="15">
                    <c:v>100.25700000000002</c:v>
                  </c:pt>
                  <c:pt idx="16">
                    <c:v>19.597999999999999</c:v>
                  </c:pt>
                  <c:pt idx="17">
                    <c:v>161.768</c:v>
                  </c:pt>
                  <c:pt idx="18">
                    <c:v>1580.1529999999998</c:v>
                  </c:pt>
                </c:numCache>
              </c:numRef>
            </c:plus>
            <c:minus>
              <c:numRef>
                <c:f>'All Xi MgB2'!$C$3:$C$21</c:f>
                <c:numCache>
                  <c:formatCode>General</c:formatCode>
                  <c:ptCount val="19"/>
                  <c:pt idx="0">
                    <c:v>6.1360000000000001</c:v>
                  </c:pt>
                  <c:pt idx="1">
                    <c:v>11.492000000000004</c:v>
                  </c:pt>
                  <c:pt idx="2">
                    <c:v>17.154000000000011</c:v>
                  </c:pt>
                  <c:pt idx="3">
                    <c:v>13.838000000000001</c:v>
                  </c:pt>
                  <c:pt idx="4">
                    <c:v>16.024000000000001</c:v>
                  </c:pt>
                  <c:pt idx="5">
                    <c:v>30.058</c:v>
                  </c:pt>
                  <c:pt idx="6">
                    <c:v>37.165000000000013</c:v>
                  </c:pt>
                  <c:pt idx="7">
                    <c:v>37.999000000000002</c:v>
                  </c:pt>
                  <c:pt idx="8">
                    <c:v>43.349999999999994</c:v>
                  </c:pt>
                  <c:pt idx="9">
                    <c:v>72.60799999999999</c:v>
                  </c:pt>
                  <c:pt idx="10">
                    <c:v>67.277000000000001</c:v>
                  </c:pt>
                  <c:pt idx="11">
                    <c:v>35.298000000000023</c:v>
                  </c:pt>
                  <c:pt idx="12">
                    <c:v>1.125</c:v>
                  </c:pt>
                  <c:pt idx="13">
                    <c:v>7.325999999999997</c:v>
                  </c:pt>
                  <c:pt idx="14">
                    <c:v>29.672000000000001</c:v>
                  </c:pt>
                  <c:pt idx="15">
                    <c:v>100.25700000000002</c:v>
                  </c:pt>
                  <c:pt idx="16">
                    <c:v>19.597999999999999</c:v>
                  </c:pt>
                  <c:pt idx="17">
                    <c:v>161.768</c:v>
                  </c:pt>
                  <c:pt idx="18">
                    <c:v>1580.1529999999998</c:v>
                  </c:pt>
                </c:numCache>
              </c:numRef>
            </c:minus>
            <c:spPr>
              <a:ln w="19050">
                <a:solidFill>
                  <a:schemeClr val="accent1"/>
                </a:solidFill>
              </a:ln>
            </c:spPr>
          </c:errBars>
          <c:xVal>
            <c:numRef>
              <c:f>'All Xi MgB2'!$A$3:$A$21</c:f>
              <c:numCache>
                <c:formatCode>General</c:formatCode>
                <c:ptCount val="19"/>
                <c:pt idx="0">
                  <c:v>2.27</c:v>
                </c:pt>
                <c:pt idx="1">
                  <c:v>2.3339999999999987</c:v>
                </c:pt>
                <c:pt idx="2">
                  <c:v>2.468</c:v>
                </c:pt>
                <c:pt idx="3">
                  <c:v>3.07</c:v>
                </c:pt>
                <c:pt idx="4">
                  <c:v>3.66</c:v>
                </c:pt>
                <c:pt idx="5">
                  <c:v>4.1849999999999969</c:v>
                </c:pt>
                <c:pt idx="6">
                  <c:v>5.0839999999999996</c:v>
                </c:pt>
                <c:pt idx="7">
                  <c:v>6.4939999999999998</c:v>
                </c:pt>
                <c:pt idx="8">
                  <c:v>8</c:v>
                </c:pt>
                <c:pt idx="9">
                  <c:v>10</c:v>
                </c:pt>
                <c:pt idx="10">
                  <c:v>10</c:v>
                </c:pt>
                <c:pt idx="11">
                  <c:v>12</c:v>
                </c:pt>
                <c:pt idx="12">
                  <c:v>14</c:v>
                </c:pt>
                <c:pt idx="13">
                  <c:v>16</c:v>
                </c:pt>
                <c:pt idx="14">
                  <c:v>18</c:v>
                </c:pt>
                <c:pt idx="15">
                  <c:v>20</c:v>
                </c:pt>
                <c:pt idx="16">
                  <c:v>24</c:v>
                </c:pt>
                <c:pt idx="17">
                  <c:v>28</c:v>
                </c:pt>
                <c:pt idx="18">
                  <c:v>34.126000000000012</c:v>
                </c:pt>
              </c:numCache>
            </c:numRef>
          </c:xVal>
          <c:yVal>
            <c:numRef>
              <c:f>'All Xi MgB2'!$B$3:$B$21</c:f>
              <c:numCache>
                <c:formatCode>General</c:formatCode>
                <c:ptCount val="19"/>
                <c:pt idx="0">
                  <c:v>25.55</c:v>
                </c:pt>
                <c:pt idx="1">
                  <c:v>30.699000000000005</c:v>
                </c:pt>
                <c:pt idx="2">
                  <c:v>30.43</c:v>
                </c:pt>
                <c:pt idx="3">
                  <c:v>39.836000000000006</c:v>
                </c:pt>
                <c:pt idx="4">
                  <c:v>49.443000000000005</c:v>
                </c:pt>
                <c:pt idx="5">
                  <c:v>55.192000000000021</c:v>
                </c:pt>
                <c:pt idx="6">
                  <c:v>65.176999999999978</c:v>
                </c:pt>
                <c:pt idx="7">
                  <c:v>78.632999999999981</c:v>
                </c:pt>
                <c:pt idx="8">
                  <c:v>79.218000000000004</c:v>
                </c:pt>
                <c:pt idx="9">
                  <c:v>88.418000000000006</c:v>
                </c:pt>
                <c:pt idx="10">
                  <c:v>86.492000000000004</c:v>
                </c:pt>
                <c:pt idx="11">
                  <c:v>126.473</c:v>
                </c:pt>
                <c:pt idx="12">
                  <c:v>154.947</c:v>
                </c:pt>
                <c:pt idx="13">
                  <c:v>173.94</c:v>
                </c:pt>
                <c:pt idx="14">
                  <c:v>187.66899999999998</c:v>
                </c:pt>
                <c:pt idx="15">
                  <c:v>235.696</c:v>
                </c:pt>
                <c:pt idx="16">
                  <c:v>296.78099999999984</c:v>
                </c:pt>
                <c:pt idx="17">
                  <c:v>595.26400000000001</c:v>
                </c:pt>
                <c:pt idx="18">
                  <c:v>1956.7629999999999</c:v>
                </c:pt>
              </c:numCache>
            </c:numRef>
          </c:yVal>
        </c:ser>
        <c:ser>
          <c:idx val="1"/>
          <c:order val="1"/>
          <c:tx>
            <c:strRef>
              <c:f>'All Xi MgB2'!$F$58</c:f>
              <c:strCache>
                <c:ptCount val="1"/>
                <c:pt idx="0">
                  <c:v>MgB₂-200-II</c:v>
                </c:pt>
              </c:strCache>
            </c:strRef>
          </c:tx>
          <c:spPr>
            <a:ln w="28575">
              <a:noFill/>
            </a:ln>
          </c:spPr>
          <c:marker>
            <c:symbol val="triangle"/>
            <c:size val="7"/>
          </c:marker>
          <c:errBars>
            <c:errDir val="y"/>
            <c:errBarType val="both"/>
            <c:errValType val="cust"/>
            <c:plus>
              <c:numRef>
                <c:f>'All Xi MgB2'!$I$3:$I$29</c:f>
                <c:numCache>
                  <c:formatCode>General</c:formatCode>
                  <c:ptCount val="27"/>
                  <c:pt idx="0">
                    <c:v>4.7309999999999999</c:v>
                  </c:pt>
                  <c:pt idx="1">
                    <c:v>9.5680000000000014</c:v>
                  </c:pt>
                  <c:pt idx="2">
                    <c:v>0.93200000000000005</c:v>
                  </c:pt>
                  <c:pt idx="3">
                    <c:v>1.911</c:v>
                  </c:pt>
                  <c:pt idx="4">
                    <c:v>2.7709999999999999</c:v>
                  </c:pt>
                  <c:pt idx="5">
                    <c:v>0.88400000000000001</c:v>
                  </c:pt>
                  <c:pt idx="6">
                    <c:v>13.935</c:v>
                  </c:pt>
                  <c:pt idx="7">
                    <c:v>9.4240000000000013</c:v>
                  </c:pt>
                  <c:pt idx="8">
                    <c:v>1.2909999999999993</c:v>
                  </c:pt>
                  <c:pt idx="9">
                    <c:v>7.0279999999999969</c:v>
                  </c:pt>
                  <c:pt idx="10">
                    <c:v>13.365000000000006</c:v>
                  </c:pt>
                  <c:pt idx="11">
                    <c:v>23.754999999999999</c:v>
                  </c:pt>
                  <c:pt idx="12">
                    <c:v>10.011000000000001</c:v>
                  </c:pt>
                  <c:pt idx="13">
                    <c:v>9.1409999999999982</c:v>
                  </c:pt>
                  <c:pt idx="14">
                    <c:v>7.5960000000000001</c:v>
                  </c:pt>
                  <c:pt idx="15">
                    <c:v>6.452</c:v>
                  </c:pt>
                  <c:pt idx="16">
                    <c:v>16.702999999999989</c:v>
                  </c:pt>
                  <c:pt idx="17">
                    <c:v>0.44900000000000001</c:v>
                  </c:pt>
                  <c:pt idx="18">
                    <c:v>7.2960000000000003</c:v>
                  </c:pt>
                  <c:pt idx="19">
                    <c:v>3.4499999999999997</c:v>
                  </c:pt>
                  <c:pt idx="20">
                    <c:v>1.083</c:v>
                  </c:pt>
                  <c:pt idx="21">
                    <c:v>13.885000000000005</c:v>
                  </c:pt>
                  <c:pt idx="22">
                    <c:v>6.1029999999999971</c:v>
                  </c:pt>
                  <c:pt idx="23">
                    <c:v>14.898</c:v>
                  </c:pt>
                  <c:pt idx="24">
                    <c:v>9.7779999999999987</c:v>
                  </c:pt>
                  <c:pt idx="25">
                    <c:v>211.2</c:v>
                  </c:pt>
                  <c:pt idx="26">
                    <c:v>5193.5460000000003</c:v>
                  </c:pt>
                </c:numCache>
              </c:numRef>
            </c:plus>
            <c:minus>
              <c:numRef>
                <c:f>'All Xi MgB2'!$I$3:$I$29</c:f>
                <c:numCache>
                  <c:formatCode>General</c:formatCode>
                  <c:ptCount val="27"/>
                  <c:pt idx="0">
                    <c:v>4.7309999999999999</c:v>
                  </c:pt>
                  <c:pt idx="1">
                    <c:v>9.5680000000000014</c:v>
                  </c:pt>
                  <c:pt idx="2">
                    <c:v>0.93200000000000005</c:v>
                  </c:pt>
                  <c:pt idx="3">
                    <c:v>1.911</c:v>
                  </c:pt>
                  <c:pt idx="4">
                    <c:v>2.7709999999999999</c:v>
                  </c:pt>
                  <c:pt idx="5">
                    <c:v>0.88400000000000001</c:v>
                  </c:pt>
                  <c:pt idx="6">
                    <c:v>13.935</c:v>
                  </c:pt>
                  <c:pt idx="7">
                    <c:v>9.4240000000000013</c:v>
                  </c:pt>
                  <c:pt idx="8">
                    <c:v>1.2909999999999993</c:v>
                  </c:pt>
                  <c:pt idx="9">
                    <c:v>7.0279999999999969</c:v>
                  </c:pt>
                  <c:pt idx="10">
                    <c:v>13.365000000000006</c:v>
                  </c:pt>
                  <c:pt idx="11">
                    <c:v>23.754999999999999</c:v>
                  </c:pt>
                  <c:pt idx="12">
                    <c:v>10.011000000000001</c:v>
                  </c:pt>
                  <c:pt idx="13">
                    <c:v>9.1409999999999982</c:v>
                  </c:pt>
                  <c:pt idx="14">
                    <c:v>7.5960000000000001</c:v>
                  </c:pt>
                  <c:pt idx="15">
                    <c:v>6.452</c:v>
                  </c:pt>
                  <c:pt idx="16">
                    <c:v>16.702999999999989</c:v>
                  </c:pt>
                  <c:pt idx="17">
                    <c:v>0.44900000000000001</c:v>
                  </c:pt>
                  <c:pt idx="18">
                    <c:v>7.2960000000000003</c:v>
                  </c:pt>
                  <c:pt idx="19">
                    <c:v>3.4499999999999997</c:v>
                  </c:pt>
                  <c:pt idx="20">
                    <c:v>1.083</c:v>
                  </c:pt>
                  <c:pt idx="21">
                    <c:v>13.885000000000005</c:v>
                  </c:pt>
                  <c:pt idx="22">
                    <c:v>6.1029999999999971</c:v>
                  </c:pt>
                  <c:pt idx="23">
                    <c:v>14.898</c:v>
                  </c:pt>
                  <c:pt idx="24">
                    <c:v>9.7779999999999987</c:v>
                  </c:pt>
                  <c:pt idx="25">
                    <c:v>211.2</c:v>
                  </c:pt>
                  <c:pt idx="26">
                    <c:v>5193.5460000000003</c:v>
                  </c:pt>
                </c:numCache>
              </c:numRef>
            </c:minus>
            <c:spPr>
              <a:ln w="19050">
                <a:solidFill>
                  <a:srgbClr val="C00000"/>
                </a:solidFill>
              </a:ln>
            </c:spPr>
          </c:errBars>
          <c:xVal>
            <c:numRef>
              <c:f>'All Xi MgB2'!$G$3:$G$29</c:f>
              <c:numCache>
                <c:formatCode>General</c:formatCode>
                <c:ptCount val="27"/>
                <c:pt idx="0">
                  <c:v>2.2749999999999999</c:v>
                </c:pt>
                <c:pt idx="1">
                  <c:v>2.3239999999999998</c:v>
                </c:pt>
                <c:pt idx="2">
                  <c:v>3.4430000000000001</c:v>
                </c:pt>
                <c:pt idx="3">
                  <c:v>4</c:v>
                </c:pt>
                <c:pt idx="4">
                  <c:v>4.5</c:v>
                </c:pt>
                <c:pt idx="5">
                  <c:v>4.5</c:v>
                </c:pt>
                <c:pt idx="6">
                  <c:v>5</c:v>
                </c:pt>
                <c:pt idx="7">
                  <c:v>6</c:v>
                </c:pt>
                <c:pt idx="8">
                  <c:v>7</c:v>
                </c:pt>
                <c:pt idx="9">
                  <c:v>7</c:v>
                </c:pt>
                <c:pt idx="10">
                  <c:v>7</c:v>
                </c:pt>
                <c:pt idx="11">
                  <c:v>7</c:v>
                </c:pt>
                <c:pt idx="12">
                  <c:v>7</c:v>
                </c:pt>
                <c:pt idx="13">
                  <c:v>8.5</c:v>
                </c:pt>
                <c:pt idx="14">
                  <c:v>10</c:v>
                </c:pt>
                <c:pt idx="15">
                  <c:v>12</c:v>
                </c:pt>
                <c:pt idx="16">
                  <c:v>14</c:v>
                </c:pt>
                <c:pt idx="17">
                  <c:v>16.971</c:v>
                </c:pt>
                <c:pt idx="18">
                  <c:v>2.1080000000000001</c:v>
                </c:pt>
                <c:pt idx="19">
                  <c:v>2.4989999999999997</c:v>
                </c:pt>
                <c:pt idx="20">
                  <c:v>2.2759999999999998</c:v>
                </c:pt>
                <c:pt idx="21">
                  <c:v>19.99799999999999</c:v>
                </c:pt>
                <c:pt idx="22">
                  <c:v>24.02</c:v>
                </c:pt>
                <c:pt idx="23">
                  <c:v>27.957999999999988</c:v>
                </c:pt>
                <c:pt idx="24">
                  <c:v>31.939999999999991</c:v>
                </c:pt>
                <c:pt idx="25">
                  <c:v>35.870000000000005</c:v>
                </c:pt>
                <c:pt idx="26">
                  <c:v>37.696000000000012</c:v>
                </c:pt>
              </c:numCache>
            </c:numRef>
          </c:xVal>
          <c:yVal>
            <c:numRef>
              <c:f>'All Xi MgB2'!$H$3:$H$29</c:f>
              <c:numCache>
                <c:formatCode>General</c:formatCode>
                <c:ptCount val="27"/>
                <c:pt idx="0">
                  <c:v>19.62</c:v>
                </c:pt>
                <c:pt idx="1">
                  <c:v>23.341999999999999</c:v>
                </c:pt>
                <c:pt idx="2">
                  <c:v>29.725999999999988</c:v>
                </c:pt>
                <c:pt idx="3">
                  <c:v>34.980999999999995</c:v>
                </c:pt>
                <c:pt idx="4">
                  <c:v>37.56</c:v>
                </c:pt>
                <c:pt idx="5">
                  <c:v>34.450999999999993</c:v>
                </c:pt>
                <c:pt idx="6">
                  <c:v>48.541000000000004</c:v>
                </c:pt>
                <c:pt idx="7">
                  <c:v>52.753</c:v>
                </c:pt>
                <c:pt idx="8">
                  <c:v>45.494</c:v>
                </c:pt>
                <c:pt idx="9">
                  <c:v>51.745000000000012</c:v>
                </c:pt>
                <c:pt idx="10">
                  <c:v>55.989000000000004</c:v>
                </c:pt>
                <c:pt idx="11">
                  <c:v>63.726000000000013</c:v>
                </c:pt>
                <c:pt idx="12">
                  <c:v>73.361999999999995</c:v>
                </c:pt>
                <c:pt idx="13">
                  <c:v>58.286000000000001</c:v>
                </c:pt>
                <c:pt idx="14">
                  <c:v>66.887999999999991</c:v>
                </c:pt>
                <c:pt idx="15">
                  <c:v>81.334000000000003</c:v>
                </c:pt>
                <c:pt idx="16">
                  <c:v>97.891999999999996</c:v>
                </c:pt>
                <c:pt idx="17">
                  <c:v>103.871</c:v>
                </c:pt>
                <c:pt idx="18">
                  <c:v>20.905999999999985</c:v>
                </c:pt>
                <c:pt idx="19">
                  <c:v>20.135000000000005</c:v>
                </c:pt>
                <c:pt idx="20">
                  <c:v>18.611000000000011</c:v>
                </c:pt>
                <c:pt idx="21">
                  <c:v>114.139</c:v>
                </c:pt>
                <c:pt idx="22">
                  <c:v>174.28100000000001</c:v>
                </c:pt>
                <c:pt idx="23">
                  <c:v>345.27699999999976</c:v>
                </c:pt>
                <c:pt idx="24">
                  <c:v>748.05699999999968</c:v>
                </c:pt>
                <c:pt idx="25">
                  <c:v>1939.7339999999999</c:v>
                </c:pt>
                <c:pt idx="26">
                  <c:v>7493.3990000000003</c:v>
                </c:pt>
              </c:numCache>
            </c:numRef>
          </c:yVal>
        </c:ser>
        <c:ser>
          <c:idx val="2"/>
          <c:order val="2"/>
          <c:tx>
            <c:strRef>
              <c:f>'All Xi MgB2'!$F$59</c:f>
              <c:strCache>
                <c:ptCount val="1"/>
                <c:pt idx="0">
                  <c:v>MgB₂-350</c:v>
                </c:pt>
              </c:strCache>
            </c:strRef>
          </c:tx>
          <c:spPr>
            <a:ln w="28575">
              <a:noFill/>
            </a:ln>
          </c:spPr>
          <c:marker>
            <c:symbol val="circle"/>
            <c:size val="7"/>
            <c:spPr>
              <a:solidFill>
                <a:srgbClr val="92D050"/>
              </a:solidFill>
              <a:ln>
                <a:solidFill>
                  <a:srgbClr val="92D050"/>
                </a:solidFill>
              </a:ln>
            </c:spPr>
          </c:marker>
          <c:errBars>
            <c:errDir val="y"/>
            <c:errBarType val="both"/>
            <c:errValType val="cust"/>
            <c:plus>
              <c:numRef>
                <c:f>'All Xi MgB2'!$O$3:$O$21</c:f>
                <c:numCache>
                  <c:formatCode>General</c:formatCode>
                  <c:ptCount val="19"/>
                  <c:pt idx="0">
                    <c:v>1.7409999999999994</c:v>
                  </c:pt>
                  <c:pt idx="1">
                    <c:v>0.36200000000000021</c:v>
                  </c:pt>
                  <c:pt idx="2">
                    <c:v>1.155</c:v>
                  </c:pt>
                  <c:pt idx="3">
                    <c:v>1.2749999999999992</c:v>
                  </c:pt>
                  <c:pt idx="4">
                    <c:v>0.75300000000000034</c:v>
                  </c:pt>
                  <c:pt idx="5">
                    <c:v>3.407</c:v>
                  </c:pt>
                  <c:pt idx="6">
                    <c:v>4.1049999999999978</c:v>
                  </c:pt>
                  <c:pt idx="7">
                    <c:v>2.2170000000000001</c:v>
                  </c:pt>
                  <c:pt idx="8">
                    <c:v>1.0960000000000001</c:v>
                  </c:pt>
                  <c:pt idx="9">
                    <c:v>2.0979999999999999</c:v>
                  </c:pt>
                  <c:pt idx="10">
                    <c:v>1.1359999999999992</c:v>
                  </c:pt>
                  <c:pt idx="11">
                    <c:v>2.621</c:v>
                  </c:pt>
                  <c:pt idx="12">
                    <c:v>3.64</c:v>
                  </c:pt>
                  <c:pt idx="13">
                    <c:v>9.3990000000000027</c:v>
                  </c:pt>
                  <c:pt idx="14">
                    <c:v>14.883000000000004</c:v>
                  </c:pt>
                  <c:pt idx="15">
                    <c:v>29.524999999999999</c:v>
                  </c:pt>
                  <c:pt idx="16">
                    <c:v>10.625</c:v>
                  </c:pt>
                  <c:pt idx="17">
                    <c:v>121.4</c:v>
                  </c:pt>
                  <c:pt idx="18">
                    <c:v>317.72799999999984</c:v>
                  </c:pt>
                </c:numCache>
              </c:numRef>
            </c:plus>
            <c:minus>
              <c:numRef>
                <c:f>'All Xi MgB2'!$O$3:$O$21</c:f>
                <c:numCache>
                  <c:formatCode>General</c:formatCode>
                  <c:ptCount val="19"/>
                  <c:pt idx="0">
                    <c:v>1.7409999999999994</c:v>
                  </c:pt>
                  <c:pt idx="1">
                    <c:v>0.36200000000000021</c:v>
                  </c:pt>
                  <c:pt idx="2">
                    <c:v>1.155</c:v>
                  </c:pt>
                  <c:pt idx="3">
                    <c:v>1.2749999999999992</c:v>
                  </c:pt>
                  <c:pt idx="4">
                    <c:v>0.75300000000000034</c:v>
                  </c:pt>
                  <c:pt idx="5">
                    <c:v>3.407</c:v>
                  </c:pt>
                  <c:pt idx="6">
                    <c:v>4.1049999999999978</c:v>
                  </c:pt>
                  <c:pt idx="7">
                    <c:v>2.2170000000000001</c:v>
                  </c:pt>
                  <c:pt idx="8">
                    <c:v>1.0960000000000001</c:v>
                  </c:pt>
                  <c:pt idx="9">
                    <c:v>2.0979999999999999</c:v>
                  </c:pt>
                  <c:pt idx="10">
                    <c:v>1.1359999999999992</c:v>
                  </c:pt>
                  <c:pt idx="11">
                    <c:v>2.621</c:v>
                  </c:pt>
                  <c:pt idx="12">
                    <c:v>3.64</c:v>
                  </c:pt>
                  <c:pt idx="13">
                    <c:v>9.3990000000000027</c:v>
                  </c:pt>
                  <c:pt idx="14">
                    <c:v>14.883000000000004</c:v>
                  </c:pt>
                  <c:pt idx="15">
                    <c:v>29.524999999999999</c:v>
                  </c:pt>
                  <c:pt idx="16">
                    <c:v>10.625</c:v>
                  </c:pt>
                  <c:pt idx="17">
                    <c:v>121.4</c:v>
                  </c:pt>
                  <c:pt idx="18">
                    <c:v>317.72799999999984</c:v>
                  </c:pt>
                </c:numCache>
              </c:numRef>
            </c:minus>
            <c:spPr>
              <a:ln w="19050">
                <a:solidFill>
                  <a:srgbClr val="92D050"/>
                </a:solidFill>
              </a:ln>
            </c:spPr>
          </c:errBars>
          <c:xVal>
            <c:numRef>
              <c:f>'All Xi MgB2'!$M$3:$M$21</c:f>
              <c:numCache>
                <c:formatCode>General</c:formatCode>
                <c:ptCount val="19"/>
                <c:pt idx="0">
                  <c:v>2.2029999999999998</c:v>
                </c:pt>
                <c:pt idx="1">
                  <c:v>2.6719999999999997</c:v>
                </c:pt>
                <c:pt idx="2">
                  <c:v>3</c:v>
                </c:pt>
                <c:pt idx="3">
                  <c:v>4</c:v>
                </c:pt>
                <c:pt idx="4">
                  <c:v>5</c:v>
                </c:pt>
                <c:pt idx="5">
                  <c:v>6</c:v>
                </c:pt>
                <c:pt idx="6">
                  <c:v>7</c:v>
                </c:pt>
                <c:pt idx="7">
                  <c:v>8</c:v>
                </c:pt>
                <c:pt idx="8">
                  <c:v>9</c:v>
                </c:pt>
                <c:pt idx="9">
                  <c:v>10</c:v>
                </c:pt>
                <c:pt idx="10">
                  <c:v>12</c:v>
                </c:pt>
                <c:pt idx="11">
                  <c:v>14</c:v>
                </c:pt>
                <c:pt idx="12">
                  <c:v>16</c:v>
                </c:pt>
                <c:pt idx="13">
                  <c:v>18</c:v>
                </c:pt>
                <c:pt idx="14">
                  <c:v>20</c:v>
                </c:pt>
                <c:pt idx="15">
                  <c:v>24</c:v>
                </c:pt>
                <c:pt idx="16">
                  <c:v>28</c:v>
                </c:pt>
                <c:pt idx="17">
                  <c:v>32</c:v>
                </c:pt>
                <c:pt idx="18">
                  <c:v>36</c:v>
                </c:pt>
              </c:numCache>
            </c:numRef>
          </c:xVal>
          <c:yVal>
            <c:numRef>
              <c:f>'All Xi MgB2'!$N$3:$N$21</c:f>
              <c:numCache>
                <c:formatCode>General</c:formatCode>
                <c:ptCount val="19"/>
                <c:pt idx="0">
                  <c:v>9.1550000000000047</c:v>
                </c:pt>
                <c:pt idx="1">
                  <c:v>12.007</c:v>
                </c:pt>
                <c:pt idx="2">
                  <c:v>11.898</c:v>
                </c:pt>
                <c:pt idx="3">
                  <c:v>13.042</c:v>
                </c:pt>
                <c:pt idx="4">
                  <c:v>17.228999999999989</c:v>
                </c:pt>
                <c:pt idx="5">
                  <c:v>22.567</c:v>
                </c:pt>
                <c:pt idx="6">
                  <c:v>26.096</c:v>
                </c:pt>
                <c:pt idx="7">
                  <c:v>33.274000000000001</c:v>
                </c:pt>
                <c:pt idx="8">
                  <c:v>40.349999999999994</c:v>
                </c:pt>
                <c:pt idx="9">
                  <c:v>46.262000000000022</c:v>
                </c:pt>
                <c:pt idx="10">
                  <c:v>62.495000000000012</c:v>
                </c:pt>
                <c:pt idx="11">
                  <c:v>84.324999999999989</c:v>
                </c:pt>
                <c:pt idx="12">
                  <c:v>103.771</c:v>
                </c:pt>
                <c:pt idx="13">
                  <c:v>131.53</c:v>
                </c:pt>
                <c:pt idx="14">
                  <c:v>177.554</c:v>
                </c:pt>
                <c:pt idx="15">
                  <c:v>261.14000000000016</c:v>
                </c:pt>
                <c:pt idx="16">
                  <c:v>400.78699999999964</c:v>
                </c:pt>
                <c:pt idx="17">
                  <c:v>897.38800000000003</c:v>
                </c:pt>
                <c:pt idx="18">
                  <c:v>4353.24</c:v>
                </c:pt>
              </c:numCache>
            </c:numRef>
          </c:yVal>
        </c:ser>
        <c:ser>
          <c:idx val="3"/>
          <c:order val="3"/>
          <c:tx>
            <c:strRef>
              <c:f>'All Xi MgB2'!$F$60</c:f>
              <c:strCache>
                <c:ptCount val="1"/>
                <c:pt idx="0">
                  <c:v>Large grain Nb</c:v>
                </c:pt>
              </c:strCache>
            </c:strRef>
          </c:tx>
          <c:spPr>
            <a:ln w="28575">
              <a:noFill/>
            </a:ln>
          </c:spPr>
          <c:marker>
            <c:symbol val="square"/>
            <c:size val="4"/>
          </c:marker>
          <c:errBars>
            <c:errDir val="y"/>
            <c:errBarType val="both"/>
            <c:errValType val="cust"/>
            <c:plus>
              <c:numRef>
                <c:f>[1]BCPNb!$C$2:$C$16</c:f>
                <c:numCache>
                  <c:formatCode>General</c:formatCode>
                  <c:ptCount val="15"/>
                  <c:pt idx="0">
                    <c:v>0.19600000000000001</c:v>
                  </c:pt>
                  <c:pt idx="1">
                    <c:v>0.45500000000000002</c:v>
                  </c:pt>
                  <c:pt idx="2">
                    <c:v>0.17100000000000001</c:v>
                  </c:pt>
                  <c:pt idx="3">
                    <c:v>6.1000000000000013E-2</c:v>
                  </c:pt>
                  <c:pt idx="4">
                    <c:v>4.7000000000000014E-2</c:v>
                  </c:pt>
                  <c:pt idx="5">
                    <c:v>0.43000000000000016</c:v>
                  </c:pt>
                  <c:pt idx="6">
                    <c:v>0.26700000000000002</c:v>
                  </c:pt>
                  <c:pt idx="7">
                    <c:v>1.2189999999999994</c:v>
                  </c:pt>
                  <c:pt idx="8">
                    <c:v>2.2869999999999999</c:v>
                  </c:pt>
                  <c:pt idx="9">
                    <c:v>1.5409999999999993</c:v>
                  </c:pt>
                  <c:pt idx="10">
                    <c:v>1.079</c:v>
                  </c:pt>
                  <c:pt idx="11">
                    <c:v>8.8980000000000015</c:v>
                  </c:pt>
                  <c:pt idx="12">
                    <c:v>12.159000000000002</c:v>
                  </c:pt>
                  <c:pt idx="13">
                    <c:v>51.182000000000002</c:v>
                  </c:pt>
                  <c:pt idx="14">
                    <c:v>60.948</c:v>
                  </c:pt>
                </c:numCache>
              </c:numRef>
            </c:plus>
            <c:minus>
              <c:numRef>
                <c:f>[1]BCPNb!$C$2:$C$16</c:f>
                <c:numCache>
                  <c:formatCode>General</c:formatCode>
                  <c:ptCount val="15"/>
                  <c:pt idx="0">
                    <c:v>0.19600000000000001</c:v>
                  </c:pt>
                  <c:pt idx="1">
                    <c:v>0.45500000000000002</c:v>
                  </c:pt>
                  <c:pt idx="2">
                    <c:v>0.17100000000000001</c:v>
                  </c:pt>
                  <c:pt idx="3">
                    <c:v>6.1000000000000013E-2</c:v>
                  </c:pt>
                  <c:pt idx="4">
                    <c:v>4.7000000000000014E-2</c:v>
                  </c:pt>
                  <c:pt idx="5">
                    <c:v>0.43000000000000016</c:v>
                  </c:pt>
                  <c:pt idx="6">
                    <c:v>0.26700000000000002</c:v>
                  </c:pt>
                  <c:pt idx="7">
                    <c:v>1.2189999999999994</c:v>
                  </c:pt>
                  <c:pt idx="8">
                    <c:v>2.2869999999999999</c:v>
                  </c:pt>
                  <c:pt idx="9">
                    <c:v>1.5409999999999993</c:v>
                  </c:pt>
                  <c:pt idx="10">
                    <c:v>1.079</c:v>
                  </c:pt>
                  <c:pt idx="11">
                    <c:v>8.8980000000000015</c:v>
                  </c:pt>
                  <c:pt idx="12">
                    <c:v>12.159000000000002</c:v>
                  </c:pt>
                  <c:pt idx="13">
                    <c:v>51.182000000000002</c:v>
                  </c:pt>
                  <c:pt idx="14">
                    <c:v>60.948</c:v>
                  </c:pt>
                </c:numCache>
              </c:numRef>
            </c:minus>
            <c:spPr>
              <a:ln w="19050">
                <a:solidFill>
                  <a:schemeClr val="accent4"/>
                </a:solidFill>
              </a:ln>
            </c:spPr>
          </c:errBars>
          <c:xVal>
            <c:numRef>
              <c:f>[1]BCPNb!$A$2:$A$16</c:f>
              <c:numCache>
                <c:formatCode>General</c:formatCode>
                <c:ptCount val="15"/>
                <c:pt idx="0">
                  <c:v>2.1</c:v>
                </c:pt>
                <c:pt idx="1">
                  <c:v>2.5</c:v>
                </c:pt>
                <c:pt idx="2">
                  <c:v>2.6</c:v>
                </c:pt>
                <c:pt idx="3">
                  <c:v>3</c:v>
                </c:pt>
                <c:pt idx="4">
                  <c:v>3.5</c:v>
                </c:pt>
                <c:pt idx="5">
                  <c:v>4</c:v>
                </c:pt>
                <c:pt idx="6">
                  <c:v>4.5</c:v>
                </c:pt>
                <c:pt idx="7">
                  <c:v>5</c:v>
                </c:pt>
                <c:pt idx="8">
                  <c:v>5.5</c:v>
                </c:pt>
                <c:pt idx="9">
                  <c:v>6</c:v>
                </c:pt>
                <c:pt idx="10">
                  <c:v>6.5</c:v>
                </c:pt>
                <c:pt idx="11">
                  <c:v>7</c:v>
                </c:pt>
                <c:pt idx="12">
                  <c:v>7.5</c:v>
                </c:pt>
                <c:pt idx="13">
                  <c:v>8</c:v>
                </c:pt>
                <c:pt idx="14">
                  <c:v>8.5</c:v>
                </c:pt>
              </c:numCache>
            </c:numRef>
          </c:xVal>
          <c:yVal>
            <c:numRef>
              <c:f>[1]BCPNb!$B$2:$B$16</c:f>
              <c:numCache>
                <c:formatCode>General</c:formatCode>
                <c:ptCount val="15"/>
                <c:pt idx="0">
                  <c:v>1.839</c:v>
                </c:pt>
                <c:pt idx="1">
                  <c:v>2.8739999999999997</c:v>
                </c:pt>
                <c:pt idx="2">
                  <c:v>3.1589999999999998</c:v>
                </c:pt>
                <c:pt idx="3">
                  <c:v>5.1029999999999971</c:v>
                </c:pt>
                <c:pt idx="4">
                  <c:v>9.1870000000000012</c:v>
                </c:pt>
                <c:pt idx="5">
                  <c:v>14.979000000000005</c:v>
                </c:pt>
                <c:pt idx="6">
                  <c:v>22.975999999999988</c:v>
                </c:pt>
                <c:pt idx="7">
                  <c:v>34.4</c:v>
                </c:pt>
                <c:pt idx="8">
                  <c:v>50.693000000000012</c:v>
                </c:pt>
                <c:pt idx="9">
                  <c:v>70.114000000000004</c:v>
                </c:pt>
                <c:pt idx="10">
                  <c:v>98.998999999999995</c:v>
                </c:pt>
                <c:pt idx="11">
                  <c:v>152.94200000000001</c:v>
                </c:pt>
                <c:pt idx="12">
                  <c:v>228.31200000000001</c:v>
                </c:pt>
                <c:pt idx="13">
                  <c:v>390.04</c:v>
                </c:pt>
                <c:pt idx="14">
                  <c:v>738.50699999999961</c:v>
                </c:pt>
              </c:numCache>
            </c:numRef>
          </c:yVal>
        </c:ser>
        <c:axId val="68856832"/>
        <c:axId val="68945024"/>
      </c:scatterChart>
      <c:valAx>
        <c:axId val="68856832"/>
        <c:scaling>
          <c:orientation val="minMax"/>
        </c:scaling>
        <c:axPos val="b"/>
        <c:majorGridlines/>
        <c:minorGridlines/>
        <c:title>
          <c:tx>
            <c:rich>
              <a:bodyPr/>
              <a:lstStyle/>
              <a:p>
                <a:pPr>
                  <a:defRPr sz="2000" b="1" i="0" u="none" strike="noStrike" baseline="0">
                    <a:solidFill>
                      <a:srgbClr val="000000"/>
                    </a:solidFill>
                    <a:latin typeface="Times New Roman"/>
                    <a:ea typeface="Times New Roman"/>
                    <a:cs typeface="Times New Roman"/>
                  </a:defRPr>
                </a:pPr>
                <a:r>
                  <a:rPr lang="en-US"/>
                  <a:t>Sample Temperature [K]</a:t>
                </a:r>
              </a:p>
            </c:rich>
          </c:tx>
          <c:layout/>
        </c:title>
        <c:numFmt formatCode="General" sourceLinked="1"/>
        <c:tickLblPos val="nextTo"/>
        <c:spPr>
          <a:ln>
            <a:solidFill>
              <a:schemeClr val="tx1"/>
            </a:solidFill>
          </a:ln>
        </c:spPr>
        <c:txPr>
          <a:bodyPr rot="0" vert="horz"/>
          <a:lstStyle/>
          <a:p>
            <a:pPr>
              <a:defRPr sz="1600" b="1" i="0" u="none" strike="noStrike" baseline="0">
                <a:solidFill>
                  <a:srgbClr val="000000"/>
                </a:solidFill>
                <a:latin typeface="Times New Roman"/>
                <a:ea typeface="Times New Roman"/>
                <a:cs typeface="Times New Roman"/>
              </a:defRPr>
            </a:pPr>
            <a:endParaRPr lang="en-US"/>
          </a:p>
        </c:txPr>
        <c:crossAx val="68945024"/>
        <c:crosses val="autoZero"/>
        <c:crossBetween val="midCat"/>
      </c:valAx>
      <c:valAx>
        <c:axId val="68945024"/>
        <c:scaling>
          <c:logBase val="10"/>
          <c:orientation val="minMax"/>
        </c:scaling>
        <c:axPos val="l"/>
        <c:majorGridlines>
          <c:spPr>
            <a:ln>
              <a:solidFill>
                <a:schemeClr val="tx1"/>
              </a:solidFill>
            </a:ln>
          </c:spPr>
        </c:majorGridlines>
        <c:title>
          <c:tx>
            <c:rich>
              <a:bodyPr/>
              <a:lstStyle/>
              <a:p>
                <a:pPr>
                  <a:defRPr sz="1100" b="0" i="0" u="none" strike="noStrike" baseline="0">
                    <a:solidFill>
                      <a:srgbClr val="000000"/>
                    </a:solidFill>
                    <a:latin typeface="Calibri"/>
                    <a:ea typeface="Calibri"/>
                    <a:cs typeface="Calibri"/>
                  </a:defRPr>
                </a:pPr>
                <a:r>
                  <a:rPr lang="en-US" sz="2000" b="1" i="0" u="none" strike="noStrike" baseline="0">
                    <a:solidFill>
                      <a:srgbClr val="000000"/>
                    </a:solidFill>
                    <a:latin typeface="Times New Roman"/>
                    <a:cs typeface="Times New Roman"/>
                  </a:rPr>
                  <a:t>Effective Rs [μΩ]</a:t>
                </a:r>
                <a:endParaRPr lang="en-US"/>
              </a:p>
            </c:rich>
          </c:tx>
          <c:layout/>
        </c:title>
        <c:numFmt formatCode="0E+0" sourceLinked="0"/>
        <c:tickLblPos val="nextTo"/>
        <c:txPr>
          <a:bodyPr rot="0" vert="horz"/>
          <a:lstStyle/>
          <a:p>
            <a:pPr>
              <a:defRPr sz="1600" b="1" i="0" u="none" strike="noStrike" baseline="0">
                <a:solidFill>
                  <a:srgbClr val="000000"/>
                </a:solidFill>
                <a:latin typeface="Times New Roman"/>
                <a:ea typeface="Times New Roman"/>
                <a:cs typeface="Times New Roman"/>
              </a:defRPr>
            </a:pPr>
            <a:endParaRPr lang="en-US"/>
          </a:p>
        </c:txPr>
        <c:crossAx val="68856832"/>
        <c:crosses val="autoZero"/>
        <c:crossBetween val="midCat"/>
      </c:valAx>
      <c:spPr>
        <a:ln w="12700">
          <a:solidFill>
            <a:schemeClr val="tx1"/>
          </a:solidFill>
        </a:ln>
      </c:spPr>
    </c:plotArea>
    <c:legend>
      <c:legendPos val="r"/>
      <c:layout>
        <c:manualLayout>
          <c:xMode val="edge"/>
          <c:yMode val="edge"/>
          <c:x val="0.65894003313179017"/>
          <c:y val="0.54545073220987639"/>
          <c:w val="0.2714070995497585"/>
          <c:h val="0.26902568253734638"/>
        </c:manualLayout>
      </c:layout>
      <c:overlay val="1"/>
      <c:spPr>
        <a:solidFill>
          <a:schemeClr val="bg1"/>
        </a:solidFill>
      </c:spPr>
      <c:txPr>
        <a:bodyPr/>
        <a:lstStyle/>
        <a:p>
          <a:pPr>
            <a:defRPr sz="1470" b="1" i="0" u="none" strike="noStrike" baseline="0">
              <a:solidFill>
                <a:srgbClr val="000000"/>
              </a:solidFill>
              <a:latin typeface="Times New Roman"/>
              <a:ea typeface="Times New Roman"/>
              <a:cs typeface="Times New Roman"/>
            </a:defRPr>
          </a:pPr>
          <a:endParaRPr lang="en-US"/>
        </a:p>
      </c:txPr>
    </c:legend>
    <c:plotVisOnly val="1"/>
    <c:dispBlanksAs val="gap"/>
  </c:chart>
  <c:spPr>
    <a:ln>
      <a:noFill/>
    </a:ln>
  </c:spPr>
  <c:txPr>
    <a:bodyPr/>
    <a:lstStyle/>
    <a:p>
      <a:pPr>
        <a:defRPr sz="1000" b="0" i="0" u="none" strike="noStrike" baseline="0">
          <a:solidFill>
            <a:srgbClr val="000000"/>
          </a:solidFill>
          <a:latin typeface="Calibri"/>
          <a:ea typeface="Calibri"/>
          <a:cs typeface="Calibri"/>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5836868876238977"/>
          <c:y val="0.13675834899335809"/>
          <c:w val="0.76929247480428642"/>
          <c:h val="0.70116344924340068"/>
        </c:manualLayout>
      </c:layout>
      <c:scatterChart>
        <c:scatterStyle val="smoothMarker"/>
        <c:ser>
          <c:idx val="0"/>
          <c:order val="0"/>
          <c:tx>
            <c:v>Temple - HPCVD</c:v>
          </c:tx>
          <c:spPr>
            <a:ln w="12700">
              <a:noFill/>
              <a:prstDash val="solid"/>
            </a:ln>
          </c:spPr>
          <c:marker>
            <c:symbol val="diamond"/>
            <c:size val="10"/>
            <c:spPr>
              <a:solidFill>
                <a:srgbClr val="000080"/>
              </a:solidFill>
              <a:ln>
                <a:solidFill>
                  <a:srgbClr val="000080"/>
                </a:solidFill>
                <a:prstDash val="solid"/>
              </a:ln>
            </c:spPr>
          </c:marker>
          <c:xVal>
            <c:numRef>
              <c:f>Sheet1!$A$4:$A$7</c:f>
              <c:numCache>
                <c:formatCode>General</c:formatCode>
                <c:ptCount val="4"/>
                <c:pt idx="0">
                  <c:v>75</c:v>
                </c:pt>
                <c:pt idx="1">
                  <c:v>100</c:v>
                </c:pt>
                <c:pt idx="2">
                  <c:v>150</c:v>
                </c:pt>
                <c:pt idx="3">
                  <c:v>300</c:v>
                </c:pt>
              </c:numCache>
            </c:numRef>
          </c:xVal>
          <c:yVal>
            <c:numRef>
              <c:f>Sheet1!$B$4:$B$7</c:f>
              <c:numCache>
                <c:formatCode>General</c:formatCode>
                <c:ptCount val="4"/>
                <c:pt idx="0">
                  <c:v>140</c:v>
                </c:pt>
                <c:pt idx="1">
                  <c:v>175</c:v>
                </c:pt>
                <c:pt idx="2">
                  <c:v>75</c:v>
                </c:pt>
                <c:pt idx="3">
                  <c:v>40</c:v>
                </c:pt>
              </c:numCache>
            </c:numRef>
          </c:yVal>
          <c:smooth val="1"/>
        </c:ser>
        <c:ser>
          <c:idx val="1"/>
          <c:order val="1"/>
          <c:tx>
            <c:v>LANL</c:v>
          </c:tx>
          <c:spPr>
            <a:ln w="28575">
              <a:noFill/>
            </a:ln>
          </c:spPr>
          <c:marker>
            <c:symbol val="square"/>
            <c:size val="7"/>
            <c:spPr>
              <a:solidFill>
                <a:srgbClr val="FF00FF"/>
              </a:solidFill>
              <a:ln>
                <a:solidFill>
                  <a:srgbClr val="FF00FF"/>
                </a:solidFill>
                <a:prstDash val="solid"/>
              </a:ln>
            </c:spPr>
          </c:marker>
          <c:dPt>
            <c:idx val="0"/>
            <c:marker>
              <c:spPr>
                <a:solidFill>
                  <a:srgbClr val="3366FF"/>
                </a:solidFill>
                <a:ln>
                  <a:solidFill>
                    <a:srgbClr val="3366FF"/>
                  </a:solidFill>
                  <a:prstDash val="solid"/>
                </a:ln>
              </c:spPr>
            </c:marker>
          </c:dPt>
          <c:dPt>
            <c:idx val="1"/>
            <c:marker>
              <c:spPr>
                <a:solidFill>
                  <a:srgbClr val="3366FF"/>
                </a:solidFill>
                <a:ln>
                  <a:solidFill>
                    <a:srgbClr val="3366FF"/>
                  </a:solidFill>
                  <a:prstDash val="solid"/>
                </a:ln>
              </c:spPr>
            </c:marker>
          </c:dPt>
          <c:dPt>
            <c:idx val="5"/>
            <c:marker>
              <c:spPr>
                <a:solidFill>
                  <a:srgbClr val="000080"/>
                </a:solidFill>
                <a:ln>
                  <a:solidFill>
                    <a:srgbClr val="000080"/>
                  </a:solidFill>
                  <a:prstDash val="solid"/>
                </a:ln>
              </c:spPr>
            </c:marker>
          </c:dPt>
          <c:xVal>
            <c:numRef>
              <c:f>Sheet1!$F$4:$F$9</c:f>
              <c:numCache>
                <c:formatCode>General</c:formatCode>
                <c:ptCount val="6"/>
                <c:pt idx="0">
                  <c:v>330</c:v>
                </c:pt>
                <c:pt idx="1">
                  <c:v>290</c:v>
                </c:pt>
                <c:pt idx="2">
                  <c:v>200</c:v>
                </c:pt>
                <c:pt idx="3">
                  <c:v>300</c:v>
                </c:pt>
                <c:pt idx="4">
                  <c:v>500</c:v>
                </c:pt>
                <c:pt idx="5">
                  <c:v>500</c:v>
                </c:pt>
              </c:numCache>
            </c:numRef>
          </c:xVal>
          <c:yVal>
            <c:numRef>
              <c:f>Sheet1!$G$4:$G$9</c:f>
              <c:numCache>
                <c:formatCode>General</c:formatCode>
                <c:ptCount val="6"/>
                <c:pt idx="0">
                  <c:v>85</c:v>
                </c:pt>
                <c:pt idx="1">
                  <c:v>125</c:v>
                </c:pt>
                <c:pt idx="2">
                  <c:v>240</c:v>
                </c:pt>
                <c:pt idx="3">
                  <c:v>210</c:v>
                </c:pt>
                <c:pt idx="4">
                  <c:v>135</c:v>
                </c:pt>
                <c:pt idx="5">
                  <c:v>180</c:v>
                </c:pt>
              </c:numCache>
            </c:numRef>
          </c:yVal>
          <c:smooth val="1"/>
        </c:ser>
        <c:ser>
          <c:idx val="2"/>
          <c:order val="2"/>
          <c:tx>
            <c:v>W&amp;M - HPCVD</c:v>
          </c:tx>
          <c:spPr>
            <a:ln w="12700">
              <a:noFill/>
              <a:prstDash val="solid"/>
            </a:ln>
          </c:spPr>
          <c:marker>
            <c:symbol val="triangle"/>
            <c:size val="11"/>
            <c:spPr>
              <a:solidFill>
                <a:srgbClr val="000080"/>
              </a:solidFill>
              <a:ln>
                <a:solidFill>
                  <a:srgbClr val="000080"/>
                </a:solidFill>
                <a:prstDash val="solid"/>
              </a:ln>
            </c:spPr>
          </c:marker>
          <c:xVal>
            <c:numRef>
              <c:f>Sheet1!$K$4:$K$7</c:f>
              <c:numCache>
                <c:formatCode>General</c:formatCode>
                <c:ptCount val="4"/>
                <c:pt idx="0">
                  <c:v>40</c:v>
                </c:pt>
                <c:pt idx="1">
                  <c:v>60</c:v>
                </c:pt>
                <c:pt idx="2">
                  <c:v>80</c:v>
                </c:pt>
                <c:pt idx="3">
                  <c:v>100</c:v>
                </c:pt>
              </c:numCache>
            </c:numRef>
          </c:xVal>
          <c:yVal>
            <c:numRef>
              <c:f>Sheet1!$L$4:$L$7</c:f>
              <c:numCache>
                <c:formatCode>General</c:formatCode>
                <c:ptCount val="4"/>
                <c:pt idx="0">
                  <c:v>125</c:v>
                </c:pt>
                <c:pt idx="1">
                  <c:v>650</c:v>
                </c:pt>
                <c:pt idx="2">
                  <c:v>300</c:v>
                </c:pt>
                <c:pt idx="3">
                  <c:v>400</c:v>
                </c:pt>
              </c:numCache>
            </c:numRef>
          </c:yVal>
          <c:smooth val="1"/>
        </c:ser>
        <c:ser>
          <c:idx val="3"/>
          <c:order val="3"/>
          <c:tx>
            <c:v>Theory, Bc1,ab</c:v>
          </c:tx>
          <c:spPr>
            <a:ln w="25400">
              <a:solidFill>
                <a:srgbClr val="FF9900"/>
              </a:solidFill>
              <a:prstDash val="solid"/>
            </a:ln>
          </c:spPr>
          <c:marker>
            <c:symbol val="none"/>
          </c:marker>
          <c:xVal>
            <c:numRef>
              <c:f>Sheet1!$A$24:$A$46</c:f>
              <c:numCache>
                <c:formatCode>General</c:formatCode>
                <c:ptCount val="23"/>
                <c:pt idx="0">
                  <c:v>30</c:v>
                </c:pt>
                <c:pt idx="1">
                  <c:v>40</c:v>
                </c:pt>
                <c:pt idx="2">
                  <c:v>50</c:v>
                </c:pt>
                <c:pt idx="3">
                  <c:v>60</c:v>
                </c:pt>
                <c:pt idx="4">
                  <c:v>70</c:v>
                </c:pt>
                <c:pt idx="5">
                  <c:v>80</c:v>
                </c:pt>
                <c:pt idx="6">
                  <c:v>90</c:v>
                </c:pt>
                <c:pt idx="7">
                  <c:v>100</c:v>
                </c:pt>
                <c:pt idx="8">
                  <c:v>110</c:v>
                </c:pt>
                <c:pt idx="9">
                  <c:v>120</c:v>
                </c:pt>
                <c:pt idx="10">
                  <c:v>130</c:v>
                </c:pt>
                <c:pt idx="11">
                  <c:v>140</c:v>
                </c:pt>
                <c:pt idx="12">
                  <c:v>150</c:v>
                </c:pt>
                <c:pt idx="13">
                  <c:v>160</c:v>
                </c:pt>
                <c:pt idx="14">
                  <c:v>200</c:v>
                </c:pt>
                <c:pt idx="15">
                  <c:v>240</c:v>
                </c:pt>
                <c:pt idx="16">
                  <c:v>280</c:v>
                </c:pt>
                <c:pt idx="17">
                  <c:v>320</c:v>
                </c:pt>
                <c:pt idx="18">
                  <c:v>360</c:v>
                </c:pt>
                <c:pt idx="19">
                  <c:v>400</c:v>
                </c:pt>
                <c:pt idx="20">
                  <c:v>440</c:v>
                </c:pt>
                <c:pt idx="21">
                  <c:v>480</c:v>
                </c:pt>
                <c:pt idx="22">
                  <c:v>520</c:v>
                </c:pt>
              </c:numCache>
            </c:numRef>
          </c:xVal>
          <c:yVal>
            <c:numRef>
              <c:f>Sheet1!$B$24:$B$46</c:f>
              <c:numCache>
                <c:formatCode>0</c:formatCode>
                <c:ptCount val="23"/>
                <c:pt idx="0">
                  <c:v>1265.90276938237</c:v>
                </c:pt>
                <c:pt idx="1">
                  <c:v>948.77077323660546</c:v>
                </c:pt>
                <c:pt idx="2">
                  <c:v>724.71674750741852</c:v>
                </c:pt>
                <c:pt idx="3">
                  <c:v>569.94726311562795</c:v>
                </c:pt>
                <c:pt idx="4">
                  <c:v>460.15157349487106</c:v>
                </c:pt>
                <c:pt idx="5">
                  <c:v>379.77045186729669</c:v>
                </c:pt>
                <c:pt idx="6">
                  <c:v>319.20827867332838</c:v>
                </c:pt>
                <c:pt idx="7">
                  <c:v>272.42895235406769</c:v>
                </c:pt>
                <c:pt idx="8">
                  <c:v>235.51745177565255</c:v>
                </c:pt>
                <c:pt idx="9">
                  <c:v>205.85470847141644</c:v>
                </c:pt>
                <c:pt idx="10">
                  <c:v>181.63789893868045</c:v>
                </c:pt>
                <c:pt idx="11">
                  <c:v>161.59389616821426</c:v>
                </c:pt>
                <c:pt idx="12">
                  <c:v>144.80295260348333</c:v>
                </c:pt>
                <c:pt idx="13">
                  <c:v>130.58705260636052</c:v>
                </c:pt>
                <c:pt idx="14">
                  <c:v>90.919679457820223</c:v>
                </c:pt>
                <c:pt idx="15">
                  <c:v>67.305650290981333</c:v>
                </c:pt>
                <c:pt idx="16">
                  <c:v>52.037474740677695</c:v>
                </c:pt>
                <c:pt idx="17">
                  <c:v>41.557873061474204</c:v>
                </c:pt>
                <c:pt idx="18">
                  <c:v>34.03227134875177</c:v>
                </c:pt>
                <c:pt idx="19">
                  <c:v>30</c:v>
                </c:pt>
                <c:pt idx="20">
                  <c:v>30</c:v>
                </c:pt>
                <c:pt idx="21">
                  <c:v>30</c:v>
                </c:pt>
                <c:pt idx="22">
                  <c:v>30</c:v>
                </c:pt>
              </c:numCache>
            </c:numRef>
          </c:yVal>
          <c:smooth val="1"/>
        </c:ser>
        <c:ser>
          <c:idx val="4"/>
          <c:order val="4"/>
          <c:tx>
            <c:v>Theory, Bc1,c</c:v>
          </c:tx>
          <c:spPr>
            <a:ln w="25400">
              <a:solidFill>
                <a:srgbClr val="339966"/>
              </a:solidFill>
              <a:prstDash val="solid"/>
            </a:ln>
          </c:spPr>
          <c:marker>
            <c:symbol val="none"/>
          </c:marker>
          <c:xVal>
            <c:numRef>
              <c:f>Sheet1!$A$24:$A$46</c:f>
              <c:numCache>
                <c:formatCode>General</c:formatCode>
                <c:ptCount val="23"/>
                <c:pt idx="0">
                  <c:v>30</c:v>
                </c:pt>
                <c:pt idx="1">
                  <c:v>40</c:v>
                </c:pt>
                <c:pt idx="2">
                  <c:v>50</c:v>
                </c:pt>
                <c:pt idx="3">
                  <c:v>60</c:v>
                </c:pt>
                <c:pt idx="4">
                  <c:v>70</c:v>
                </c:pt>
                <c:pt idx="5">
                  <c:v>80</c:v>
                </c:pt>
                <c:pt idx="6">
                  <c:v>90</c:v>
                </c:pt>
                <c:pt idx="7">
                  <c:v>100</c:v>
                </c:pt>
                <c:pt idx="8">
                  <c:v>110</c:v>
                </c:pt>
                <c:pt idx="9">
                  <c:v>120</c:v>
                </c:pt>
                <c:pt idx="10">
                  <c:v>130</c:v>
                </c:pt>
                <c:pt idx="11">
                  <c:v>140</c:v>
                </c:pt>
                <c:pt idx="12">
                  <c:v>150</c:v>
                </c:pt>
                <c:pt idx="13">
                  <c:v>160</c:v>
                </c:pt>
                <c:pt idx="14">
                  <c:v>200</c:v>
                </c:pt>
                <c:pt idx="15">
                  <c:v>240</c:v>
                </c:pt>
                <c:pt idx="16">
                  <c:v>280</c:v>
                </c:pt>
                <c:pt idx="17">
                  <c:v>320</c:v>
                </c:pt>
                <c:pt idx="18">
                  <c:v>360</c:v>
                </c:pt>
                <c:pt idx="19">
                  <c:v>400</c:v>
                </c:pt>
                <c:pt idx="20">
                  <c:v>440</c:v>
                </c:pt>
                <c:pt idx="21">
                  <c:v>480</c:v>
                </c:pt>
                <c:pt idx="22">
                  <c:v>520</c:v>
                </c:pt>
              </c:numCache>
            </c:numRef>
          </c:xVal>
          <c:yVal>
            <c:numRef>
              <c:f>Sheet1!$C$24:$C$46</c:f>
              <c:numCache>
                <c:formatCode>0</c:formatCode>
                <c:ptCount val="23"/>
                <c:pt idx="0">
                  <c:v>3370.0089350952194</c:v>
                </c:pt>
                <c:pt idx="1">
                  <c:v>2132.3304914500827</c:v>
                </c:pt>
                <c:pt idx="2">
                  <c:v>1482.1949671640443</c:v>
                </c:pt>
                <c:pt idx="3">
                  <c:v>1095.9738045438407</c:v>
                </c:pt>
                <c:pt idx="4">
                  <c:v>846.6200529115174</c:v>
                </c:pt>
                <c:pt idx="5">
                  <c:v>675.66038142066657</c:v>
                </c:pt>
                <c:pt idx="6">
                  <c:v>552.99785264142292</c:v>
                </c:pt>
                <c:pt idx="7">
                  <c:v>461.79850726822372</c:v>
                </c:pt>
                <c:pt idx="8">
                  <c:v>392.0212161675172</c:v>
                </c:pt>
                <c:pt idx="9">
                  <c:v>337.3613438284695</c:v>
                </c:pt>
                <c:pt idx="10">
                  <c:v>293.69089001214576</c:v>
                </c:pt>
                <c:pt idx="11">
                  <c:v>258.21101602237553</c:v>
                </c:pt>
                <c:pt idx="12">
                  <c:v>228.96719923199728</c:v>
                </c:pt>
                <c:pt idx="13">
                  <c:v>204.5595349947028</c:v>
                </c:pt>
                <c:pt idx="14">
                  <c:v>138.26206818635936</c:v>
                </c:pt>
                <c:pt idx="15">
                  <c:v>100.18230913024458</c:v>
                </c:pt>
                <c:pt idx="16">
                  <c:v>76.191754704218127</c:v>
                </c:pt>
                <c:pt idx="17">
                  <c:v>60.050993658559833</c:v>
                </c:pt>
                <c:pt idx="18">
                  <c:v>48.644119721757626</c:v>
                </c:pt>
                <c:pt idx="19">
                  <c:v>40.268627388915661</c:v>
                </c:pt>
                <c:pt idx="20">
                  <c:v>33.927954675471206</c:v>
                </c:pt>
                <c:pt idx="21">
                  <c:v>30</c:v>
                </c:pt>
                <c:pt idx="22">
                  <c:v>30</c:v>
                </c:pt>
              </c:numCache>
            </c:numRef>
          </c:yVal>
          <c:smooth val="1"/>
        </c:ser>
        <c:ser>
          <c:idx val="5"/>
          <c:order val="5"/>
          <c:tx>
            <c:v>Theory, Bc1</c:v>
          </c:tx>
          <c:spPr>
            <a:ln w="25400">
              <a:solidFill>
                <a:srgbClr val="00FF00"/>
              </a:solidFill>
              <a:prstDash val="lgDash"/>
            </a:ln>
          </c:spPr>
          <c:marker>
            <c:symbol val="none"/>
          </c:marker>
          <c:xVal>
            <c:numRef>
              <c:f>Sheet1!$A$24:$A$46</c:f>
              <c:numCache>
                <c:formatCode>General</c:formatCode>
                <c:ptCount val="23"/>
                <c:pt idx="0">
                  <c:v>30</c:v>
                </c:pt>
                <c:pt idx="1">
                  <c:v>40</c:v>
                </c:pt>
                <c:pt idx="2">
                  <c:v>50</c:v>
                </c:pt>
                <c:pt idx="3">
                  <c:v>60</c:v>
                </c:pt>
                <c:pt idx="4">
                  <c:v>70</c:v>
                </c:pt>
                <c:pt idx="5">
                  <c:v>80</c:v>
                </c:pt>
                <c:pt idx="6">
                  <c:v>90</c:v>
                </c:pt>
                <c:pt idx="7">
                  <c:v>100</c:v>
                </c:pt>
                <c:pt idx="8">
                  <c:v>110</c:v>
                </c:pt>
                <c:pt idx="9">
                  <c:v>120</c:v>
                </c:pt>
                <c:pt idx="10">
                  <c:v>130</c:v>
                </c:pt>
                <c:pt idx="11">
                  <c:v>140</c:v>
                </c:pt>
                <c:pt idx="12">
                  <c:v>150</c:v>
                </c:pt>
                <c:pt idx="13">
                  <c:v>160</c:v>
                </c:pt>
                <c:pt idx="14">
                  <c:v>200</c:v>
                </c:pt>
                <c:pt idx="15">
                  <c:v>240</c:v>
                </c:pt>
                <c:pt idx="16">
                  <c:v>280</c:v>
                </c:pt>
                <c:pt idx="17">
                  <c:v>320</c:v>
                </c:pt>
                <c:pt idx="18">
                  <c:v>360</c:v>
                </c:pt>
                <c:pt idx="19">
                  <c:v>400</c:v>
                </c:pt>
                <c:pt idx="20">
                  <c:v>440</c:v>
                </c:pt>
                <c:pt idx="21">
                  <c:v>480</c:v>
                </c:pt>
                <c:pt idx="22">
                  <c:v>520</c:v>
                </c:pt>
              </c:numCache>
            </c:numRef>
          </c:xVal>
          <c:yVal>
            <c:numRef>
              <c:f>Sheet1!$D$24:$D$46</c:f>
              <c:numCache>
                <c:formatCode>0</c:formatCode>
                <c:ptCount val="23"/>
                <c:pt idx="0">
                  <c:v>2317.9558522387961</c:v>
                </c:pt>
                <c:pt idx="1">
                  <c:v>1540.5506323433428</c:v>
                </c:pt>
                <c:pt idx="2">
                  <c:v>1103.4558573357322</c:v>
                </c:pt>
                <c:pt idx="3">
                  <c:v>832.9605338297348</c:v>
                </c:pt>
                <c:pt idx="4">
                  <c:v>653.38581320319395</c:v>
                </c:pt>
                <c:pt idx="5">
                  <c:v>527.7154166439816</c:v>
                </c:pt>
                <c:pt idx="6">
                  <c:v>436.10306565737562</c:v>
                </c:pt>
                <c:pt idx="7">
                  <c:v>367.11372981114596</c:v>
                </c:pt>
                <c:pt idx="8">
                  <c:v>313.76933397158467</c:v>
                </c:pt>
                <c:pt idx="9">
                  <c:v>271.60802614994287</c:v>
                </c:pt>
                <c:pt idx="10">
                  <c:v>237.66439447541316</c:v>
                </c:pt>
                <c:pt idx="11">
                  <c:v>209.90245609529509</c:v>
                </c:pt>
                <c:pt idx="12">
                  <c:v>186.88507591774027</c:v>
                </c:pt>
                <c:pt idx="13">
                  <c:v>167.57329380053173</c:v>
                </c:pt>
                <c:pt idx="14">
                  <c:v>114.59087382208968</c:v>
                </c:pt>
                <c:pt idx="15">
                  <c:v>83.743979710613004</c:v>
                </c:pt>
                <c:pt idx="16">
                  <c:v>64.114614722447897</c:v>
                </c:pt>
                <c:pt idx="17">
                  <c:v>50.804433360017022</c:v>
                </c:pt>
                <c:pt idx="18">
                  <c:v>41.33819553525467</c:v>
                </c:pt>
                <c:pt idx="19">
                  <c:v>34.350828797848223</c:v>
                </c:pt>
                <c:pt idx="20">
                  <c:v>30</c:v>
                </c:pt>
                <c:pt idx="21">
                  <c:v>30</c:v>
                </c:pt>
                <c:pt idx="22">
                  <c:v>30</c:v>
                </c:pt>
              </c:numCache>
            </c:numRef>
          </c:yVal>
          <c:smooth val="1"/>
        </c:ser>
        <c:axId val="69026176"/>
        <c:axId val="69028096"/>
      </c:scatterChart>
      <c:valAx>
        <c:axId val="69026176"/>
        <c:scaling>
          <c:orientation val="minMax"/>
          <c:max val="550"/>
          <c:min val="0"/>
        </c:scaling>
        <c:axPos val="b"/>
        <c:title>
          <c:tx>
            <c:rich>
              <a:bodyPr/>
              <a:lstStyle/>
              <a:p>
                <a:pPr>
                  <a:defRPr sz="1725" b="1" i="0" u="none" strike="noStrike" baseline="0">
                    <a:solidFill>
                      <a:srgbClr val="000000"/>
                    </a:solidFill>
                    <a:latin typeface="Arial"/>
                    <a:ea typeface="Arial"/>
                    <a:cs typeface="Arial"/>
                  </a:defRPr>
                </a:pPr>
                <a:r>
                  <a:rPr lang="en-US" i="1"/>
                  <a:t>d</a:t>
                </a:r>
                <a:r>
                  <a:rPr lang="en-US"/>
                  <a:t> (nm)</a:t>
                </a:r>
              </a:p>
            </c:rich>
          </c:tx>
          <c:layout>
            <c:manualLayout>
              <c:xMode val="edge"/>
              <c:yMode val="edge"/>
              <c:x val="0.48315789473684251"/>
              <c:y val="0.91896161685543465"/>
            </c:manualLayout>
          </c:layout>
          <c:spPr>
            <a:noFill/>
            <a:ln w="25400">
              <a:noFill/>
            </a:ln>
          </c:spPr>
        </c:title>
        <c:numFmt formatCode="General" sourceLinked="1"/>
        <c:minorTickMark val="out"/>
        <c:tickLblPos val="nextTo"/>
        <c:spPr>
          <a:ln w="3175">
            <a:solidFill>
              <a:srgbClr val="000000"/>
            </a:solidFill>
            <a:prstDash val="solid"/>
          </a:ln>
        </c:spPr>
        <c:txPr>
          <a:bodyPr rot="0" vert="horz"/>
          <a:lstStyle/>
          <a:p>
            <a:pPr>
              <a:defRPr sz="1725" b="0" i="0" u="none" strike="noStrike" baseline="0">
                <a:solidFill>
                  <a:srgbClr val="000000"/>
                </a:solidFill>
                <a:latin typeface="Arial"/>
                <a:ea typeface="Arial"/>
                <a:cs typeface="Arial"/>
              </a:defRPr>
            </a:pPr>
            <a:endParaRPr lang="en-US"/>
          </a:p>
        </c:txPr>
        <c:crossAx val="69028096"/>
        <c:crosses val="autoZero"/>
        <c:crossBetween val="midCat"/>
      </c:valAx>
      <c:valAx>
        <c:axId val="69028096"/>
        <c:scaling>
          <c:orientation val="minMax"/>
          <c:max val="1000"/>
          <c:min val="0"/>
        </c:scaling>
        <c:axPos val="l"/>
        <c:title>
          <c:tx>
            <c:rich>
              <a:bodyPr/>
              <a:lstStyle/>
              <a:p>
                <a:pPr>
                  <a:defRPr sz="1725" b="1" i="0" u="none" strike="noStrike" baseline="0">
                    <a:solidFill>
                      <a:srgbClr val="000000"/>
                    </a:solidFill>
                    <a:latin typeface="Arial"/>
                    <a:ea typeface="Arial"/>
                    <a:cs typeface="Arial"/>
                  </a:defRPr>
                </a:pPr>
                <a:r>
                  <a:rPr lang="en-US" sz="1725" b="1" i="0" u="none" strike="noStrike" baseline="0">
                    <a:solidFill>
                      <a:srgbClr val="000000"/>
                    </a:solidFill>
                    <a:latin typeface="Arial"/>
                    <a:cs typeface="Arial"/>
                  </a:rPr>
                  <a:t>B</a:t>
                </a:r>
                <a:r>
                  <a:rPr lang="en-US" sz="1725" b="1" i="0" u="none" strike="noStrike" baseline="-25000">
                    <a:solidFill>
                      <a:srgbClr val="000000"/>
                    </a:solidFill>
                    <a:latin typeface="Arial"/>
                    <a:cs typeface="Arial"/>
                  </a:rPr>
                  <a:t>vp</a:t>
                </a:r>
                <a:r>
                  <a:rPr lang="en-US" sz="1725" b="1" i="0" u="none" strike="noStrike" baseline="0">
                    <a:solidFill>
                      <a:srgbClr val="000000"/>
                    </a:solidFill>
                    <a:latin typeface="Arial"/>
                    <a:cs typeface="Arial"/>
                  </a:rPr>
                  <a:t> at 4-5 K (mT)</a:t>
                </a:r>
              </a:p>
            </c:rich>
          </c:tx>
          <c:layout>
            <c:manualLayout>
              <c:xMode val="edge"/>
              <c:yMode val="edge"/>
              <c:x val="1.5789473684210551E-2"/>
              <c:y val="0.34097910242722435"/>
            </c:manualLayout>
          </c:layout>
          <c:spPr>
            <a:noFill/>
            <a:ln w="25400">
              <a:noFill/>
            </a:ln>
          </c:spPr>
        </c:title>
        <c:numFmt formatCode="General" sourceLinked="1"/>
        <c:minorTickMark val="out"/>
        <c:tickLblPos val="nextTo"/>
        <c:spPr>
          <a:ln w="3175">
            <a:solidFill>
              <a:srgbClr val="000000"/>
            </a:solidFill>
            <a:prstDash val="solid"/>
          </a:ln>
        </c:spPr>
        <c:txPr>
          <a:bodyPr rot="0" vert="horz"/>
          <a:lstStyle/>
          <a:p>
            <a:pPr>
              <a:defRPr sz="1725" b="0" i="0" u="none" strike="noStrike" baseline="0">
                <a:solidFill>
                  <a:srgbClr val="000000"/>
                </a:solidFill>
                <a:latin typeface="Arial"/>
                <a:ea typeface="Arial"/>
                <a:cs typeface="Arial"/>
              </a:defRPr>
            </a:pPr>
            <a:endParaRPr lang="en-US"/>
          </a:p>
        </c:txPr>
        <c:crossAx val="69026176"/>
        <c:crosses val="autoZero"/>
        <c:crossBetween val="midCat"/>
        <c:minorUnit val="50"/>
      </c:valAx>
      <c:spPr>
        <a:noFill/>
        <a:ln w="3175">
          <a:solidFill>
            <a:srgbClr val="000000"/>
          </a:solidFill>
          <a:prstDash val="solid"/>
        </a:ln>
      </c:spPr>
    </c:plotArea>
    <c:legend>
      <c:legendPos val="r"/>
      <c:layout>
        <c:manualLayout>
          <c:xMode val="edge"/>
          <c:yMode val="edge"/>
          <c:x val="0.5235421329909512"/>
          <c:y val="0.14067299292961702"/>
          <c:w val="0.29051678880410803"/>
          <c:h val="0.31855297904275798"/>
        </c:manualLayout>
      </c:layout>
      <c:spPr>
        <a:solidFill>
          <a:srgbClr val="FFFFFF"/>
        </a:solidFill>
        <a:ln w="3175">
          <a:solidFill>
            <a:srgbClr val="000000"/>
          </a:solidFill>
          <a:prstDash val="solid"/>
        </a:ln>
      </c:spPr>
      <c:txPr>
        <a:bodyPr/>
        <a:lstStyle/>
        <a:p>
          <a:pPr>
            <a:defRPr sz="154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noFill/>
      <a:prstDash val="solid"/>
    </a:ln>
  </c:spPr>
  <c:txPr>
    <a:bodyPr/>
    <a:lstStyle/>
    <a:p>
      <a:pPr>
        <a:defRPr sz="1675" b="0" i="0" u="none" strike="noStrike" baseline="0">
          <a:solidFill>
            <a:srgbClr val="000000"/>
          </a:solidFill>
          <a:latin typeface="Arial"/>
          <a:ea typeface="Arial"/>
          <a:cs typeface="Arial"/>
        </a:defRPr>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9821"/>
          </a:xfrm>
          <a:prstGeom prst="rect">
            <a:avLst/>
          </a:prstGeom>
        </p:spPr>
        <p:txBody>
          <a:bodyPr vert="horz" lIns="93744" tIns="46872" rIns="93744" bIns="46872" rtlCol="0"/>
          <a:lstStyle>
            <a:lvl1pPr algn="l">
              <a:defRPr sz="1200"/>
            </a:lvl1pPr>
          </a:lstStyle>
          <a:p>
            <a:endParaRPr lang="en-US"/>
          </a:p>
        </p:txBody>
      </p:sp>
      <p:sp>
        <p:nvSpPr>
          <p:cNvPr id="3" name="Date Placeholder 2"/>
          <p:cNvSpPr>
            <a:spLocks noGrp="1"/>
          </p:cNvSpPr>
          <p:nvPr>
            <p:ph type="dt" idx="1"/>
          </p:nvPr>
        </p:nvSpPr>
        <p:spPr>
          <a:xfrm>
            <a:off x="3970938" y="0"/>
            <a:ext cx="3037840" cy="469821"/>
          </a:xfrm>
          <a:prstGeom prst="rect">
            <a:avLst/>
          </a:prstGeom>
        </p:spPr>
        <p:txBody>
          <a:bodyPr vert="horz" lIns="93744" tIns="46872" rIns="93744" bIns="46872" rtlCol="0"/>
          <a:lstStyle>
            <a:lvl1pPr algn="r">
              <a:defRPr sz="1200"/>
            </a:lvl1pPr>
          </a:lstStyle>
          <a:p>
            <a:fld id="{CF52FDD0-878C-4DA8-883D-CFBDAC0D87B0}" type="datetimeFigureOut">
              <a:rPr lang="en-US" smtClean="0"/>
              <a:pPr/>
              <a:t>11/5/2012</a:t>
            </a:fld>
            <a:endParaRPr lang="en-US"/>
          </a:p>
        </p:txBody>
      </p:sp>
      <p:sp>
        <p:nvSpPr>
          <p:cNvPr id="4" name="Slide Image Placeholder 3"/>
          <p:cNvSpPr>
            <a:spLocks noGrp="1" noRot="1" noChangeAspect="1"/>
          </p:cNvSpPr>
          <p:nvPr>
            <p:ph type="sldImg" idx="2"/>
          </p:nvPr>
        </p:nvSpPr>
        <p:spPr>
          <a:xfrm>
            <a:off x="1155700" y="704850"/>
            <a:ext cx="4699000" cy="3524250"/>
          </a:xfrm>
          <a:prstGeom prst="rect">
            <a:avLst/>
          </a:prstGeom>
          <a:noFill/>
          <a:ln w="12700">
            <a:solidFill>
              <a:prstClr val="black"/>
            </a:solidFill>
          </a:ln>
        </p:spPr>
        <p:txBody>
          <a:bodyPr vert="horz" lIns="93744" tIns="46872" rIns="93744" bIns="46872" rtlCol="0" anchor="ctr"/>
          <a:lstStyle/>
          <a:p>
            <a:endParaRPr lang="en-US"/>
          </a:p>
        </p:txBody>
      </p:sp>
      <p:sp>
        <p:nvSpPr>
          <p:cNvPr id="5" name="Notes Placeholder 4"/>
          <p:cNvSpPr>
            <a:spLocks noGrp="1"/>
          </p:cNvSpPr>
          <p:nvPr>
            <p:ph type="body" sz="quarter" idx="3"/>
          </p:nvPr>
        </p:nvSpPr>
        <p:spPr>
          <a:xfrm>
            <a:off x="701040" y="4463296"/>
            <a:ext cx="5608320" cy="4228386"/>
          </a:xfrm>
          <a:prstGeom prst="rect">
            <a:avLst/>
          </a:prstGeom>
        </p:spPr>
        <p:txBody>
          <a:bodyPr vert="horz" lIns="93744" tIns="46872" rIns="93744" bIns="468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24961"/>
            <a:ext cx="3037840" cy="469821"/>
          </a:xfrm>
          <a:prstGeom prst="rect">
            <a:avLst/>
          </a:prstGeom>
        </p:spPr>
        <p:txBody>
          <a:bodyPr vert="horz" lIns="93744" tIns="46872" rIns="93744" bIns="4687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924961"/>
            <a:ext cx="3037840" cy="469821"/>
          </a:xfrm>
          <a:prstGeom prst="rect">
            <a:avLst/>
          </a:prstGeom>
        </p:spPr>
        <p:txBody>
          <a:bodyPr vert="horz" lIns="93744" tIns="46872" rIns="93744" bIns="46872" rtlCol="0" anchor="b"/>
          <a:lstStyle>
            <a:lvl1pPr algn="r">
              <a:defRPr sz="1200"/>
            </a:lvl1pPr>
          </a:lstStyle>
          <a:p>
            <a:fld id="{D41ABE5F-B470-48F7-982C-6D0E905FA0E8}" type="slidenum">
              <a:rPr lang="en-US" smtClean="0"/>
              <a:pPr/>
              <a:t>‹#›</a:t>
            </a:fld>
            <a:endParaRPr lang="en-US"/>
          </a:p>
        </p:txBody>
      </p:sp>
    </p:spTree>
    <p:extLst>
      <p:ext uri="{BB962C8B-B14F-4D97-AF65-F5344CB8AC3E}">
        <p14:creationId xmlns="" xmlns:p14="http://schemas.microsoft.com/office/powerpoint/2010/main" val="801814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attempt to provide </a:t>
            </a:r>
          </a:p>
          <a:p>
            <a:pPr marL="628650" lvl="1" indent="-171450">
              <a:buFont typeface="Arial" pitchFamily="34" charset="0"/>
              <a:buChar char="•"/>
            </a:pPr>
            <a:r>
              <a:rPr lang="en-US" dirty="0" smtClean="0"/>
              <a:t>	a fairly current survey of current activity,</a:t>
            </a:r>
          </a:p>
          <a:p>
            <a:pPr marL="628650" lvl="1" indent="-171450">
              <a:buFont typeface="Arial" pitchFamily="34" charset="0"/>
              <a:buChar char="•"/>
            </a:pPr>
            <a:r>
              <a:rPr lang="en-US" dirty="0" smtClean="0"/>
              <a:t> 	a taste</a:t>
            </a:r>
            <a:r>
              <a:rPr lang="en-US" baseline="0" dirty="0" smtClean="0"/>
              <a:t> of the technical issues that are being worked – without choking on technique details</a:t>
            </a:r>
          </a:p>
          <a:p>
            <a:pPr marL="628650" lvl="1" indent="-171450">
              <a:buFont typeface="Arial" pitchFamily="34" charset="0"/>
              <a:buChar char="•"/>
            </a:pPr>
            <a:r>
              <a:rPr lang="en-US" baseline="0" dirty="0" smtClean="0"/>
              <a:t>	lessons learned so far</a:t>
            </a:r>
          </a:p>
          <a:p>
            <a:pPr marL="628650" lvl="1" indent="-171450">
              <a:buFont typeface="Arial" pitchFamily="34" charset="0"/>
              <a:buChar char="•"/>
            </a:pPr>
            <a:r>
              <a:rPr lang="en-US" baseline="0" dirty="0" smtClean="0"/>
              <a:t>	important open questions</a:t>
            </a:r>
          </a:p>
          <a:p>
            <a:pPr marL="628650" lvl="1" indent="-171450">
              <a:buFont typeface="Arial" pitchFamily="34" charset="0"/>
              <a:buChar char="•"/>
            </a:pPr>
            <a:r>
              <a:rPr lang="en-US" baseline="0" dirty="0" smtClean="0"/>
              <a:t>	prospects in the next year</a:t>
            </a:r>
          </a:p>
        </p:txBody>
      </p:sp>
      <p:sp>
        <p:nvSpPr>
          <p:cNvPr id="4" name="Slide Number Placeholder 3"/>
          <p:cNvSpPr>
            <a:spLocks noGrp="1"/>
          </p:cNvSpPr>
          <p:nvPr>
            <p:ph type="sldNum" sz="quarter" idx="10"/>
          </p:nvPr>
        </p:nvSpPr>
        <p:spPr/>
        <p:txBody>
          <a:bodyPr/>
          <a:lstStyle/>
          <a:p>
            <a:fld id="{D41ABE5F-B470-48F7-982C-6D0E905FA0E8}" type="slidenum">
              <a:rPr lang="en-US" smtClean="0"/>
              <a:pPr/>
              <a:t>1</a:t>
            </a:fld>
            <a:endParaRPr lang="en-US"/>
          </a:p>
        </p:txBody>
      </p:sp>
    </p:spTree>
    <p:extLst>
      <p:ext uri="{BB962C8B-B14F-4D97-AF65-F5344CB8AC3E}">
        <p14:creationId xmlns="" xmlns:p14="http://schemas.microsoft.com/office/powerpoint/2010/main" val="1550229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ln/>
        </p:spPr>
      </p:sp>
      <p:sp>
        <p:nvSpPr>
          <p:cNvPr id="143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75F3383E-0474-450B-BAA2-8E64FF8C1097}" type="slidenum">
              <a:rPr lang="en-US" smtClean="0"/>
              <a:pPr/>
              <a:t>19</a:t>
            </a:fld>
            <a:endParaRPr lang="en-US" dirty="0"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75F3383E-0474-450B-BAA2-8E64FF8C1097}" type="slidenum">
              <a:rPr lang="en-US" smtClean="0"/>
              <a:pPr/>
              <a:t>20</a:t>
            </a:fld>
            <a:endParaRPr lang="en-US" dirty="0"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7288" y="706438"/>
            <a:ext cx="4695825" cy="3522662"/>
          </a:xfrm>
          <a:solidFill>
            <a:srgbClr val="FFFFFF"/>
          </a:solidFill>
          <a:ln/>
        </p:spPr>
      </p:sp>
      <p:sp>
        <p:nvSpPr>
          <p:cNvPr id="22530" name="Rectangle 3"/>
          <p:cNvSpPr>
            <a:spLocks noGrp="1" noChangeArrowheads="1"/>
          </p:cNvSpPr>
          <p:nvPr>
            <p:ph type="body" idx="1"/>
          </p:nvPr>
        </p:nvSpPr>
        <p:spPr>
          <a:xfrm>
            <a:off x="701362" y="4463943"/>
            <a:ext cx="5607678" cy="4226447"/>
          </a:xfrm>
          <a:solidFill>
            <a:srgbClr val="FFFFFF"/>
          </a:solidFill>
          <a:ln>
            <a:solidFill>
              <a:srgbClr val="000000"/>
            </a:solidFill>
          </a:ln>
        </p:spPr>
        <p:txBody>
          <a:bodyPr lIns="108351" tIns="54185" rIns="108351" bIns="54185"/>
          <a:lstStyle/>
          <a:p>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7288" y="706438"/>
            <a:ext cx="4695825" cy="3522662"/>
          </a:xfrm>
          <a:solidFill>
            <a:srgbClr val="FFFFFF"/>
          </a:solidFill>
          <a:ln/>
        </p:spPr>
      </p:sp>
      <p:sp>
        <p:nvSpPr>
          <p:cNvPr id="24578" name="Rectangle 3"/>
          <p:cNvSpPr>
            <a:spLocks noGrp="1" noChangeArrowheads="1"/>
          </p:cNvSpPr>
          <p:nvPr>
            <p:ph type="body" idx="1"/>
          </p:nvPr>
        </p:nvSpPr>
        <p:spPr>
          <a:xfrm>
            <a:off x="701362" y="4463943"/>
            <a:ext cx="5607678" cy="4226447"/>
          </a:xfrm>
          <a:solidFill>
            <a:srgbClr val="FFFFFF"/>
          </a:solidFill>
          <a:ln>
            <a:solidFill>
              <a:srgbClr val="000000"/>
            </a:solidFill>
          </a:ln>
        </p:spPr>
        <p:txBody>
          <a:bodyPr lIns="108351" tIns="54185" rIns="108351" bIns="54185"/>
          <a:lstStyle/>
          <a:p>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24</a:t>
            </a:fld>
            <a:endParaRPr lang="en-US" dirty="0"/>
          </a:p>
        </p:txBody>
      </p:sp>
    </p:spTree>
    <p:extLst>
      <p:ext uri="{BB962C8B-B14F-4D97-AF65-F5344CB8AC3E}">
        <p14:creationId xmlns="" xmlns:p14="http://schemas.microsoft.com/office/powerpoint/2010/main" val="2697621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B13B580-F158-4323-9D66-5313FF970576}" type="slidenum">
              <a:rPr lang="en-US" smtClean="0"/>
              <a:pPr>
                <a:defRPr/>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C854654A-4E97-4E8B-A94B-12930F8E8B37}" type="slidenum">
              <a:rPr lang="en-GB" smtClean="0"/>
              <a:pPr>
                <a:defRPr/>
              </a:pPr>
              <a:t>27</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E8E64-AF38-4109-B634-CBF3F96AED9A}" type="slidenum">
              <a:rPr lang="en-US"/>
              <a:pPr/>
              <a:t>2</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r>
              <a:rPr lang="en-US" dirty="0" smtClean="0"/>
              <a:t> “</a:t>
            </a:r>
            <a:r>
              <a:rPr lang="en-US" dirty="0" err="1" smtClean="0"/>
              <a:t>rf</a:t>
            </a:r>
            <a:r>
              <a:rPr lang="en-US" dirty="0" smtClean="0"/>
              <a:t> pair breaking” induces non linear corrections which increase when T decreases</a:t>
            </a:r>
            <a:r>
              <a:rPr lang="en-US" baseline="0" dirty="0" smtClean="0"/>
              <a:t> : at </a:t>
            </a:r>
            <a:r>
              <a:rPr lang="en-US" dirty="0" smtClean="0"/>
              <a:t>high field : quadratic variation of R</a:t>
            </a:r>
            <a:r>
              <a:rPr lang="en-US" baseline="-25000" dirty="0" smtClean="0"/>
              <a:t>BCS</a:t>
            </a:r>
            <a:r>
              <a:rPr lang="en-US" dirty="0" smtClean="0"/>
              <a:t>  w. field</a:t>
            </a:r>
            <a:r>
              <a:rPr lang="en-US" baseline="0" dirty="0" smtClean="0"/>
              <a:t> and </a:t>
            </a:r>
            <a:r>
              <a:rPr lang="en-US" baseline="0" dirty="0" err="1" smtClean="0"/>
              <a:t>Tp</a:t>
            </a:r>
            <a:r>
              <a:rPr lang="en-US" baseline="0" dirty="0" smtClean="0"/>
              <a:t>° . Correction due to clean/dirty limits not done yet</a:t>
            </a:r>
            <a:endParaRPr lang="en-US" dirty="0" smtClean="0"/>
          </a:p>
          <a:p>
            <a:endParaRPr lang="en-US" dirty="0" smtClean="0"/>
          </a:p>
          <a:p>
            <a:r>
              <a:rPr lang="en-US" dirty="0" smtClean="0"/>
              <a:t>Note : </a:t>
            </a:r>
            <a:r>
              <a:rPr lang="en-US" baseline="0" dirty="0" smtClean="0"/>
              <a:t>RF </a:t>
            </a:r>
            <a:r>
              <a:rPr lang="en-US" dirty="0" smtClean="0"/>
              <a:t>H</a:t>
            </a:r>
            <a:r>
              <a:rPr lang="en-US" baseline="-25000" dirty="0" smtClean="0"/>
              <a:t>C1</a:t>
            </a:r>
            <a:r>
              <a:rPr lang="en-US" baseline="0" dirty="0" smtClean="0"/>
              <a:t> should be &gt; to DC  H</a:t>
            </a:r>
            <a:r>
              <a:rPr lang="en-US" baseline="-25000" dirty="0" smtClean="0"/>
              <a:t>C1 </a:t>
            </a:r>
            <a:r>
              <a:rPr lang="en-US" baseline="0" dirty="0" smtClean="0"/>
              <a:t>(Gurevich dixit). </a:t>
            </a:r>
            <a:r>
              <a:rPr lang="en-US" dirty="0" smtClean="0"/>
              <a:t>If you keep below H</a:t>
            </a:r>
            <a:r>
              <a:rPr lang="en-US" baseline="-25000" dirty="0" smtClean="0"/>
              <a:t>C1</a:t>
            </a:r>
            <a:r>
              <a:rPr lang="en-US" dirty="0" smtClean="0"/>
              <a:t> </a:t>
            </a:r>
            <a:endParaRPr lang="en-US" baseline="0" dirty="0" smtClean="0"/>
          </a:p>
          <a:p>
            <a:pPr marL="171450" indent="-171450">
              <a:buFont typeface="Arial" pitchFamily="34" charset="0"/>
              <a:buChar char="•"/>
            </a:pPr>
            <a:r>
              <a:rPr lang="en-US" baseline="0" dirty="0" smtClean="0"/>
              <a:t>If you keep below H</a:t>
            </a:r>
            <a:r>
              <a:rPr lang="en-US" baseline="-25000" dirty="0" smtClean="0"/>
              <a:t>C1</a:t>
            </a:r>
            <a:r>
              <a:rPr lang="en-US" baseline="0" dirty="0" smtClean="0"/>
              <a:t> : no need to draw hypothesis on the origin/ prediction of H</a:t>
            </a:r>
            <a:r>
              <a:rPr lang="en-US" baseline="-25000" dirty="0" smtClean="0"/>
              <a:t>SH</a:t>
            </a:r>
            <a:r>
              <a:rPr lang="en-US" baseline="0" dirty="0" smtClean="0"/>
              <a:t>   (</a:t>
            </a:r>
            <a:r>
              <a:rPr lang="en-US" baseline="0" dirty="0" smtClean="0">
                <a:sym typeface="Symbol"/>
              </a:rPr>
              <a:t> a controversy between Cornell’s theoretician </a:t>
            </a:r>
            <a:r>
              <a:rPr lang="en-US" baseline="0" dirty="0" err="1" smtClean="0">
                <a:sym typeface="Symbol"/>
              </a:rPr>
              <a:t>Sethna</a:t>
            </a:r>
            <a:r>
              <a:rPr lang="en-US" baseline="0" dirty="0" smtClean="0">
                <a:sym typeface="Symbol"/>
              </a:rPr>
              <a:t> and Gurevich on the topic)</a:t>
            </a:r>
          </a:p>
          <a:p>
            <a:pPr marL="171450" indent="-171450">
              <a:buFont typeface="Arial" pitchFamily="34" charset="0"/>
              <a:buChar char="•"/>
            </a:pPr>
            <a:r>
              <a:rPr lang="en-US" baseline="0" dirty="0" smtClean="0">
                <a:sym typeface="Symbol"/>
              </a:rPr>
              <a:t>If you measure DC or low frequency </a:t>
            </a:r>
            <a:r>
              <a:rPr lang="en-US" dirty="0" smtClean="0"/>
              <a:t>H</a:t>
            </a:r>
            <a:r>
              <a:rPr lang="en-US" baseline="-25000" dirty="0" smtClean="0"/>
              <a:t>C1</a:t>
            </a:r>
            <a:r>
              <a:rPr lang="en-US" baseline="0" dirty="0" smtClean="0"/>
              <a:t> you have some safety margin concerning RF H</a:t>
            </a:r>
            <a:r>
              <a:rPr lang="en-US" baseline="-25000" dirty="0" smtClean="0"/>
              <a:t>C1</a:t>
            </a:r>
            <a:endParaRPr lang="en-US" dirty="0" smtClean="0"/>
          </a:p>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211263" y="728663"/>
            <a:ext cx="4638675" cy="3479800"/>
          </a:xfrm>
          <a:ln/>
        </p:spPr>
      </p:sp>
      <p:sp>
        <p:nvSpPr>
          <p:cNvPr id="37891" name="Rectangle 3"/>
          <p:cNvSpPr>
            <a:spLocks noGrp="1" noChangeArrowheads="1"/>
          </p:cNvSpPr>
          <p:nvPr>
            <p:ph type="body" idx="1"/>
          </p:nvPr>
        </p:nvSpPr>
        <p:spPr>
          <a:xfrm>
            <a:off x="962519" y="4500717"/>
            <a:ext cx="5130824" cy="4209219"/>
          </a:xfrm>
          <a:noFill/>
          <a:ln/>
        </p:spPr>
        <p:txBody>
          <a:bodyPr/>
          <a:lstStyle/>
          <a:p>
            <a:pPr eaLnBrk="1" hangingPunct="1">
              <a:lnSpc>
                <a:spcPct val="130000"/>
              </a:lnSpc>
            </a:pPr>
            <a:r>
              <a:rPr lang="fr-FR" dirty="0" smtClean="0">
                <a:sym typeface="Symbol" pitchFamily="18" charset="2"/>
              </a:rPr>
              <a:t>C’est encore A. Gurevich propose en 2006 de garder le Nb, mais d’augmenter artificiellement  sa barrière de surface avec des films supra très minces.</a:t>
            </a:r>
          </a:p>
          <a:p>
            <a:pPr eaLnBrk="1" hangingPunct="1">
              <a:lnSpc>
                <a:spcPct val="130000"/>
              </a:lnSpc>
            </a:pPr>
            <a:r>
              <a:rPr lang="fr-FR" dirty="0" smtClean="0">
                <a:sym typeface="Symbol" pitchFamily="18" charset="2"/>
              </a:rPr>
              <a:t>En effet lorsque l’épaisseur est inférieure à la profondeur de pénétration,  on augmente artificiellement le champ de première pénétration et la barrière de surface qui préviennent la pénétration des lignes de champ dans le supra.</a:t>
            </a:r>
          </a:p>
          <a:p>
            <a:pPr eaLnBrk="1" hangingPunct="1">
              <a:lnSpc>
                <a:spcPct val="130000"/>
              </a:lnSpc>
            </a:pPr>
            <a:r>
              <a:rPr lang="fr-FR" dirty="0" smtClean="0">
                <a:sym typeface="Symbol" pitchFamily="18" charset="2"/>
              </a:rPr>
              <a:t> Par exemple ici pour 20 nm de </a:t>
            </a:r>
            <a:r>
              <a:rPr lang="fr-FR" dirty="0" err="1" smtClean="0">
                <a:sym typeface="Symbol" pitchFamily="18" charset="2"/>
              </a:rPr>
              <a:t>NbN</a:t>
            </a:r>
            <a:r>
              <a:rPr lang="fr-FR" dirty="0" smtClean="0">
                <a:sym typeface="Symbol" pitchFamily="18" charset="2"/>
              </a:rPr>
              <a:t> on multiplie le HC1 par 200. De plus </a:t>
            </a:r>
            <a:r>
              <a:rPr lang="fr-FR" dirty="0" err="1" smtClean="0">
                <a:sym typeface="Symbol" pitchFamily="18" charset="2"/>
              </a:rPr>
              <a:t>NbN</a:t>
            </a:r>
            <a:r>
              <a:rPr lang="fr-FR" dirty="0" smtClean="0">
                <a:sym typeface="Symbol" pitchFamily="18" charset="2"/>
              </a:rPr>
              <a:t> a un Tc plus élevé que le Nb et donc une résistance de surface ~10 fois moindre et donc dissipe moins</a:t>
            </a:r>
          </a:p>
          <a:p>
            <a:pPr eaLnBrk="1" hangingPunct="1">
              <a:lnSpc>
                <a:spcPct val="130000"/>
              </a:lnSpc>
            </a:pPr>
            <a:endParaRPr lang="fr-FR" dirty="0" smtClean="0">
              <a:sym typeface="Symbol" pitchFamily="18" charset="2"/>
            </a:endParaRPr>
          </a:p>
          <a:p>
            <a:pPr>
              <a:lnSpc>
                <a:spcPct val="150000"/>
              </a:lnSpc>
            </a:pPr>
            <a:r>
              <a:rPr lang="en-US" u="none" dirty="0" smtClean="0"/>
              <a:t>If H</a:t>
            </a:r>
            <a:r>
              <a:rPr lang="en-US" u="none" baseline="-25000" dirty="0" smtClean="0"/>
              <a:t>c1</a:t>
            </a:r>
            <a:r>
              <a:rPr lang="en-US" u="none" dirty="0" smtClean="0"/>
              <a:t>(d) &gt;</a:t>
            </a:r>
            <a:r>
              <a:rPr lang="en-US" u="none" dirty="0" err="1" smtClean="0"/>
              <a:t>Hc</a:t>
            </a:r>
            <a:r>
              <a:rPr lang="en-US" u="none" baseline="30000" dirty="0" err="1" smtClean="0"/>
              <a:t>Nb</a:t>
            </a:r>
            <a:r>
              <a:rPr lang="en-US" u="none" dirty="0" smtClean="0"/>
              <a:t>, field onset of vortex penetration is limited by the </a:t>
            </a:r>
            <a:r>
              <a:rPr lang="en-US" u="none" dirty="0" err="1" smtClean="0"/>
              <a:t>depairing</a:t>
            </a:r>
            <a:r>
              <a:rPr lang="en-US" u="none" dirty="0" smtClean="0"/>
              <a:t> current in the last layer (&gt;~</a:t>
            </a:r>
            <a:r>
              <a:rPr lang="en-US" u="none" dirty="0" err="1" smtClean="0"/>
              <a:t>Hc</a:t>
            </a:r>
            <a:r>
              <a:rPr lang="en-US" u="none" dirty="0" smtClean="0"/>
              <a:t> )</a:t>
            </a:r>
          </a:p>
          <a:p>
            <a:pPr eaLnBrk="1" hangingPunct="1">
              <a:lnSpc>
                <a:spcPct val="130000"/>
              </a:lnSpc>
            </a:pPr>
            <a:endParaRPr lang="fr-FR" dirty="0" smtClean="0">
              <a:sym typeface="Symbol" pitchFamily="18" charset="2"/>
            </a:endParaRPr>
          </a:p>
          <a:p>
            <a:pPr eaLnBrk="1" hangingPunct="1">
              <a:lnSpc>
                <a:spcPct val="130000"/>
              </a:lnSpc>
            </a:pPr>
            <a:endParaRPr lang="fr-FR" altLang="zh-CN"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40</a:t>
            </a:fld>
            <a:endParaRPr lang="en-US" dirty="0"/>
          </a:p>
        </p:txBody>
      </p:sp>
    </p:spTree>
    <p:extLst>
      <p:ext uri="{BB962C8B-B14F-4D97-AF65-F5344CB8AC3E}">
        <p14:creationId xmlns="" xmlns:p14="http://schemas.microsoft.com/office/powerpoint/2010/main" val="3861388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41</a:t>
            </a:fld>
            <a:endParaRPr lang="en-US" dirty="0"/>
          </a:p>
        </p:txBody>
      </p:sp>
    </p:spTree>
    <p:extLst>
      <p:ext uri="{BB962C8B-B14F-4D97-AF65-F5344CB8AC3E}">
        <p14:creationId xmlns="" xmlns:p14="http://schemas.microsoft.com/office/powerpoint/2010/main" val="1368309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algn="just" eaLnBrk="1" hangingPunct="1">
              <a:lnSpc>
                <a:spcPct val="110000"/>
              </a:lnSpc>
            </a:pPr>
            <a:r>
              <a:rPr kumimoji="1" lang="fr-FR" dirty="0" smtClean="0">
                <a:ea typeface="SimSun" pitchFamily="2" charset="-122"/>
              </a:rPr>
              <a:t>première étape : montrer que le modèle de Gurevich marche. </a:t>
            </a:r>
          </a:p>
          <a:p>
            <a:pPr algn="just" eaLnBrk="1" hangingPunct="1">
              <a:lnSpc>
                <a:spcPct val="110000"/>
              </a:lnSpc>
            </a:pPr>
            <a:r>
              <a:rPr kumimoji="1" lang="fr-FR" dirty="0" smtClean="0">
                <a:ea typeface="SimSun" pitchFamily="2" charset="-122"/>
              </a:rPr>
              <a:t>l’équipe de JC </a:t>
            </a:r>
            <a:r>
              <a:rPr kumimoji="1" lang="fr-FR" dirty="0" err="1" smtClean="0">
                <a:ea typeface="SimSun" pitchFamily="2" charset="-122"/>
              </a:rPr>
              <a:t>Villegier</a:t>
            </a:r>
            <a:r>
              <a:rPr kumimoji="1" lang="fr-FR" dirty="0" smtClean="0">
                <a:ea typeface="SimSun" pitchFamily="2" charset="-122"/>
              </a:rPr>
              <a:t> à l’</a:t>
            </a:r>
            <a:r>
              <a:rPr kumimoji="1" lang="fr-FR" dirty="0" err="1" smtClean="0">
                <a:ea typeface="SimSun" pitchFamily="2" charset="-122"/>
              </a:rPr>
              <a:t>inaC</a:t>
            </a:r>
            <a:r>
              <a:rPr kumimoji="1" lang="fr-FR" dirty="0" smtClean="0">
                <a:ea typeface="SimSun" pitchFamily="2" charset="-122"/>
              </a:rPr>
              <a:t> maitrise des technique de dépôt de structures très proches : les jonctions Josephson, </a:t>
            </a:r>
          </a:p>
          <a:p>
            <a:pPr algn="just" eaLnBrk="1" hangingPunct="1">
              <a:lnSpc>
                <a:spcPct val="110000"/>
              </a:lnSpc>
            </a:pPr>
            <a:r>
              <a:rPr kumimoji="1" lang="fr-FR" dirty="0" smtClean="0">
                <a:ea typeface="SimSun" pitchFamily="2" charset="-122"/>
              </a:rPr>
              <a:t>nous avons déposé des échantillons modèles de très bonne qualité </a:t>
            </a:r>
          </a:p>
          <a:p>
            <a:pPr algn="just" eaLnBrk="1" hangingPunct="1">
              <a:lnSpc>
                <a:spcPct val="110000"/>
              </a:lnSpc>
            </a:pPr>
            <a:r>
              <a:rPr kumimoji="1" lang="fr-FR" dirty="0" smtClean="0">
                <a:ea typeface="SimSun" pitchFamily="2" charset="-122"/>
              </a:rPr>
              <a:t>Sur des substrats en saphir monocristallin on commence par déposer 250 nm de Nb qui figurent le matériau massif, puis 15 nm de </a:t>
            </a:r>
            <a:r>
              <a:rPr kumimoji="1" lang="fr-FR" dirty="0" err="1" smtClean="0">
                <a:ea typeface="SimSun" pitchFamily="2" charset="-122"/>
              </a:rPr>
              <a:t>MgO</a:t>
            </a:r>
            <a:r>
              <a:rPr kumimoji="1" lang="fr-FR" dirty="0" smtClean="0">
                <a:ea typeface="SimSun" pitchFamily="2" charset="-122"/>
              </a:rPr>
              <a:t>, et enfin 25 nm de </a:t>
            </a:r>
            <a:r>
              <a:rPr kumimoji="1" lang="fr-FR" dirty="0" err="1" smtClean="0">
                <a:ea typeface="SimSun" pitchFamily="2" charset="-122"/>
              </a:rPr>
              <a:t>NbN</a:t>
            </a:r>
            <a:r>
              <a:rPr kumimoji="1" lang="fr-FR" dirty="0" smtClean="0">
                <a:ea typeface="SimSun" pitchFamily="2" charset="-122"/>
              </a:rPr>
              <a:t>…</a:t>
            </a:r>
          </a:p>
          <a:p>
            <a:pPr algn="just" eaLnBrk="1" hangingPunct="1">
              <a:lnSpc>
                <a:spcPct val="110000"/>
              </a:lnSpc>
            </a:pPr>
            <a:r>
              <a:rPr kumimoji="1" lang="fr-FR" dirty="0" smtClean="0">
                <a:ea typeface="SimSun" pitchFamily="2" charset="-122"/>
              </a:rPr>
              <a:t>Note : </a:t>
            </a:r>
            <a:r>
              <a:rPr kumimoji="1" lang="fr-FR" dirty="0" err="1" smtClean="0">
                <a:ea typeface="SimSun" pitchFamily="2" charset="-122"/>
              </a:rPr>
              <a:t>NbN</a:t>
            </a:r>
            <a:r>
              <a:rPr kumimoji="1" lang="fr-FR" dirty="0" smtClean="0">
                <a:ea typeface="SimSun" pitchFamily="2" charset="-122"/>
              </a:rPr>
              <a:t> est le seul SC bien maitrisé pour les dépôts en couches minces de ce type, mais d’autres</a:t>
            </a:r>
            <a:r>
              <a:rPr kumimoji="1" lang="fr-FR" baseline="0" dirty="0" smtClean="0">
                <a:ea typeface="SimSun" pitchFamily="2" charset="-122"/>
              </a:rPr>
              <a:t> </a:t>
            </a:r>
            <a:r>
              <a:rPr kumimoji="1" lang="fr-FR" baseline="0" dirty="0" err="1" smtClean="0">
                <a:ea typeface="SimSun" pitchFamily="2" charset="-122"/>
              </a:rPr>
              <a:t>supras</a:t>
            </a:r>
            <a:r>
              <a:rPr kumimoji="1" lang="fr-FR" baseline="0" dirty="0" smtClean="0">
                <a:ea typeface="SimSun" pitchFamily="2" charset="-122"/>
              </a:rPr>
              <a:t> seraient aussi intéressant : MgB2, Nb3Sn. Pour le moment technique de dépôt correcte n’existe pas</a:t>
            </a:r>
            <a:endParaRPr kumimoji="1" lang="fr-FR" dirty="0" smtClean="0">
              <a:ea typeface="SimSun"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54113" y="703263"/>
            <a:ext cx="4702175" cy="3525837"/>
          </a:xfrm>
          <a:ln/>
        </p:spPr>
      </p:sp>
      <p:sp>
        <p:nvSpPr>
          <p:cNvPr id="50179" name="Rectangle 3"/>
          <p:cNvSpPr>
            <a:spLocks noGrp="1" noChangeArrowheads="1"/>
          </p:cNvSpPr>
          <p:nvPr>
            <p:ph type="body" idx="1"/>
          </p:nvPr>
        </p:nvSpPr>
        <p:spPr>
          <a:xfrm>
            <a:off x="934302" y="4462823"/>
            <a:ext cx="5141796" cy="4229625"/>
          </a:xfrm>
          <a:noFill/>
          <a:ln/>
        </p:spPr>
        <p:txBody>
          <a:bodyPr/>
          <a:lstStyle/>
          <a:p>
            <a:r>
              <a:rPr lang="fr-FR" dirty="0" err="1" smtClean="0"/>
              <a:t>Comments</a:t>
            </a:r>
            <a:r>
              <a:rPr lang="fr-FR" dirty="0" smtClean="0"/>
              <a:t> : </a:t>
            </a:r>
            <a:r>
              <a:rPr lang="fr-FR" dirty="0" err="1" smtClean="0"/>
              <a:t>still</a:t>
            </a:r>
            <a:r>
              <a:rPr lang="fr-FR" dirty="0" smtClean="0"/>
              <a:t> </a:t>
            </a:r>
            <a:r>
              <a:rPr lang="fr-FR" dirty="0" err="1" smtClean="0"/>
              <a:t>some</a:t>
            </a:r>
            <a:r>
              <a:rPr lang="fr-FR" dirty="0" smtClean="0"/>
              <a:t> </a:t>
            </a:r>
            <a:r>
              <a:rPr lang="fr-FR" dirty="0" err="1" smtClean="0"/>
              <a:t>technical</a:t>
            </a:r>
            <a:r>
              <a:rPr lang="fr-FR" dirty="0" smtClean="0"/>
              <a:t> </a:t>
            </a:r>
            <a:r>
              <a:rPr lang="fr-FR" dirty="0" err="1" smtClean="0"/>
              <a:t>problems</a:t>
            </a:r>
            <a:r>
              <a:rPr lang="fr-FR" dirty="0" smtClean="0"/>
              <a:t> of thermal contact </a:t>
            </a:r>
            <a:r>
              <a:rPr lang="fr-FR" dirty="0" err="1" smtClean="0"/>
              <a:t>between</a:t>
            </a:r>
            <a:r>
              <a:rPr lang="fr-FR" dirty="0" smtClean="0"/>
              <a:t> </a:t>
            </a:r>
            <a:r>
              <a:rPr lang="fr-FR" dirty="0" err="1" smtClean="0"/>
              <a:t>sample</a:t>
            </a:r>
            <a:r>
              <a:rPr lang="fr-FR" dirty="0" smtClean="0"/>
              <a:t> and set up + thermal </a:t>
            </a:r>
            <a:r>
              <a:rPr lang="fr-FR" dirty="0" err="1" smtClean="0"/>
              <a:t>regulation</a:t>
            </a:r>
            <a:r>
              <a:rPr lang="fr-FR" dirty="0" smtClean="0"/>
              <a:t> not </a:t>
            </a:r>
            <a:r>
              <a:rPr lang="fr-FR" dirty="0" err="1" smtClean="0"/>
              <a:t>precise</a:t>
            </a:r>
            <a:r>
              <a:rPr lang="fr-FR" dirty="0" smtClean="0"/>
              <a:t> </a:t>
            </a:r>
            <a:r>
              <a:rPr lang="fr-FR" dirty="0" err="1" smtClean="0"/>
              <a:t>below</a:t>
            </a:r>
            <a:r>
              <a:rPr lang="fr-FR" dirty="0" smtClean="0"/>
              <a:t> 5 K</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54113" y="703263"/>
            <a:ext cx="4702175" cy="3525837"/>
          </a:xfrm>
          <a:ln/>
        </p:spPr>
      </p:sp>
      <p:sp>
        <p:nvSpPr>
          <p:cNvPr id="50179" name="Rectangle 3"/>
          <p:cNvSpPr>
            <a:spLocks noGrp="1" noChangeArrowheads="1"/>
          </p:cNvSpPr>
          <p:nvPr>
            <p:ph type="body" idx="1"/>
          </p:nvPr>
        </p:nvSpPr>
        <p:spPr>
          <a:xfrm>
            <a:off x="934302" y="4462823"/>
            <a:ext cx="5141796" cy="4229625"/>
          </a:xfrm>
          <a:noFill/>
          <a:ln/>
        </p:spPr>
        <p:txBody>
          <a:bodyPr/>
          <a:lstStyle/>
          <a:p>
            <a:r>
              <a:rPr lang="fr-FR" dirty="0" err="1" smtClean="0"/>
              <a:t>Comments</a:t>
            </a:r>
            <a:r>
              <a:rPr lang="fr-FR" dirty="0" smtClean="0"/>
              <a:t> : </a:t>
            </a:r>
            <a:r>
              <a:rPr lang="fr-FR" dirty="0" err="1" smtClean="0"/>
              <a:t>still</a:t>
            </a:r>
            <a:r>
              <a:rPr lang="fr-FR" dirty="0" smtClean="0"/>
              <a:t> </a:t>
            </a:r>
            <a:r>
              <a:rPr lang="fr-FR" dirty="0" err="1" smtClean="0"/>
              <a:t>some</a:t>
            </a:r>
            <a:r>
              <a:rPr lang="fr-FR" dirty="0" smtClean="0"/>
              <a:t> </a:t>
            </a:r>
            <a:r>
              <a:rPr lang="fr-FR" dirty="0" err="1" smtClean="0"/>
              <a:t>technical</a:t>
            </a:r>
            <a:r>
              <a:rPr lang="fr-FR" dirty="0" smtClean="0"/>
              <a:t> </a:t>
            </a:r>
            <a:r>
              <a:rPr lang="fr-FR" dirty="0" err="1" smtClean="0"/>
              <a:t>problems</a:t>
            </a:r>
            <a:r>
              <a:rPr lang="fr-FR" dirty="0" smtClean="0"/>
              <a:t> of thermal contact </a:t>
            </a:r>
            <a:r>
              <a:rPr lang="fr-FR" dirty="0" err="1" smtClean="0"/>
              <a:t>between</a:t>
            </a:r>
            <a:r>
              <a:rPr lang="fr-FR" dirty="0" smtClean="0"/>
              <a:t> </a:t>
            </a:r>
            <a:r>
              <a:rPr lang="fr-FR" dirty="0" err="1" smtClean="0"/>
              <a:t>sample</a:t>
            </a:r>
            <a:r>
              <a:rPr lang="fr-FR" dirty="0" smtClean="0"/>
              <a:t> and set up + thermal </a:t>
            </a:r>
            <a:r>
              <a:rPr lang="fr-FR" dirty="0" err="1" smtClean="0"/>
              <a:t>regulation</a:t>
            </a:r>
            <a:r>
              <a:rPr lang="fr-FR" dirty="0" smtClean="0"/>
              <a:t> not </a:t>
            </a:r>
            <a:r>
              <a:rPr lang="fr-FR" dirty="0" err="1" smtClean="0"/>
              <a:t>precise</a:t>
            </a:r>
            <a:r>
              <a:rPr lang="fr-FR" dirty="0" smtClean="0"/>
              <a:t> </a:t>
            </a:r>
            <a:r>
              <a:rPr lang="fr-FR" dirty="0" err="1" smtClean="0"/>
              <a:t>below</a:t>
            </a:r>
            <a:r>
              <a:rPr lang="fr-FR" dirty="0" smtClean="0"/>
              <a:t> 5 K</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Here’s the pictures</a:t>
            </a:r>
            <a:r>
              <a:rPr lang="en-US" baseline="0" dirty="0" smtClean="0"/>
              <a:t> of our HPCVD system at </a:t>
            </a:r>
            <a:r>
              <a:rPr lang="en-US" baseline="0" dirty="0" err="1" smtClean="0"/>
              <a:t>TempleU</a:t>
            </a:r>
            <a:r>
              <a:rPr lang="en-US" baseline="0" dirty="0" smtClean="0"/>
              <a:t>. This system has 2 reaction chambers. The smaller one has 4” inner diameter and can deposit film up to 15x15mm2, The right one has 6” inner </a:t>
            </a:r>
            <a:r>
              <a:rPr lang="en-US" baseline="0" dirty="0" err="1" smtClean="0"/>
              <a:t>dia</a:t>
            </a:r>
            <a:r>
              <a:rPr lang="en-US" baseline="0" dirty="0" smtClean="0"/>
              <a:t>, we can grow film on 2” wafer with this chamber.</a:t>
            </a:r>
            <a:endParaRPr lang="en-US" dirty="0"/>
          </a:p>
        </p:txBody>
      </p:sp>
      <p:sp>
        <p:nvSpPr>
          <p:cNvPr id="4" name="灯片编号占位符 3"/>
          <p:cNvSpPr>
            <a:spLocks noGrp="1"/>
          </p:cNvSpPr>
          <p:nvPr>
            <p:ph type="sldNum" sz="quarter" idx="10"/>
          </p:nvPr>
        </p:nvSpPr>
        <p:spPr/>
        <p:txBody>
          <a:bodyPr/>
          <a:lstStyle/>
          <a:p>
            <a:pPr>
              <a:defRPr/>
            </a:pPr>
            <a:fld id="{E5A13F02-4256-4A8C-B0A6-BA21E625BA16}" type="slidenum">
              <a:rPr lang="en-US" smtClean="0"/>
              <a:pPr>
                <a:defRPr/>
              </a:pPr>
              <a:t>46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p:spPr>
      </p:sp>
      <p:sp>
        <p:nvSpPr>
          <p:cNvPr id="22531" name="备注占位符 2"/>
          <p:cNvSpPr>
            <a:spLocks noGrp="1"/>
          </p:cNvSpPr>
          <p:nvPr>
            <p:ph type="body" idx="1"/>
          </p:nvPr>
        </p:nvSpPr>
        <p:spPr bwMode="auto">
          <a:noFill/>
        </p:spPr>
        <p:txBody>
          <a:bodyPr/>
          <a:lstStyle/>
          <a:p>
            <a:pPr>
              <a:spcBef>
                <a:spcPct val="0"/>
              </a:spcBef>
            </a:pPr>
            <a:r>
              <a:rPr lang="en-US" dirty="0" smtClean="0">
                <a:ea typeface="宋体" pitchFamily="2" charset="-122"/>
              </a:rPr>
              <a:t>In fabricating multilayer films. We use sapphire substrate and </a:t>
            </a:r>
            <a:r>
              <a:rPr lang="en-US" dirty="0" err="1" smtClean="0">
                <a:ea typeface="宋体" pitchFamily="2" charset="-122"/>
              </a:rPr>
              <a:t>MgO</a:t>
            </a:r>
            <a:r>
              <a:rPr lang="en-US" dirty="0" smtClean="0">
                <a:ea typeface="宋体" pitchFamily="2" charset="-122"/>
              </a:rPr>
              <a:t> as our insulator material. The </a:t>
            </a:r>
            <a:r>
              <a:rPr lang="en-US" dirty="0" err="1" smtClean="0">
                <a:ea typeface="宋体" pitchFamily="2" charset="-122"/>
              </a:rPr>
              <a:t>MgO</a:t>
            </a:r>
            <a:r>
              <a:rPr lang="en-US" dirty="0" smtClean="0">
                <a:ea typeface="宋体" pitchFamily="2" charset="-122"/>
              </a:rPr>
              <a:t> insulating layer is deposited using RF magnetron sputtering with an </a:t>
            </a:r>
            <a:r>
              <a:rPr lang="en-US" dirty="0" err="1" smtClean="0">
                <a:ea typeface="宋体" pitchFamily="2" charset="-122"/>
              </a:rPr>
              <a:t>MgO</a:t>
            </a:r>
            <a:r>
              <a:rPr lang="en-US" dirty="0" smtClean="0">
                <a:ea typeface="宋体" pitchFamily="2" charset="-122"/>
              </a:rPr>
              <a:t> target. Then the film will be transferred back to the HPCVD chamber to deposit a layer of MgB2 on top of it. Each insulator</a:t>
            </a:r>
            <a:r>
              <a:rPr lang="en-US" baseline="0" dirty="0" smtClean="0">
                <a:ea typeface="宋体" pitchFamily="2" charset="-122"/>
              </a:rPr>
              <a:t> layer is with 40nm thickness. The penetration depth for MgB2 still have some </a:t>
            </a:r>
            <a:r>
              <a:rPr lang="en-US" baseline="0" dirty="0" err="1" smtClean="0">
                <a:ea typeface="宋体" pitchFamily="2" charset="-122"/>
              </a:rPr>
              <a:t>contraversary</a:t>
            </a:r>
            <a:r>
              <a:rPr lang="en-US" baseline="0" dirty="0" smtClean="0">
                <a:ea typeface="宋体" pitchFamily="2" charset="-122"/>
              </a:rPr>
              <a:t>. So we choose to compare 4 series of multilayer samples. 300nm single layer which is regarded as bulk materials, 150nm single layer and </a:t>
            </a:r>
            <a:r>
              <a:rPr lang="en-US" baseline="0" dirty="0" err="1" smtClean="0">
                <a:ea typeface="宋体" pitchFamily="2" charset="-122"/>
              </a:rPr>
              <a:t>bilayer</a:t>
            </a:r>
            <a:r>
              <a:rPr lang="en-US" baseline="0" dirty="0" smtClean="0">
                <a:ea typeface="宋体" pitchFamily="2" charset="-122"/>
              </a:rPr>
              <a:t>, 100nm single layer and </a:t>
            </a:r>
            <a:r>
              <a:rPr lang="en-US" baseline="0" dirty="0" err="1" smtClean="0">
                <a:ea typeface="宋体" pitchFamily="2" charset="-122"/>
              </a:rPr>
              <a:t>trilayer</a:t>
            </a:r>
            <a:r>
              <a:rPr lang="en-US" baseline="0" dirty="0" smtClean="0">
                <a:ea typeface="宋体" pitchFamily="2" charset="-122"/>
              </a:rPr>
              <a:t>, 75nm single layer and </a:t>
            </a:r>
            <a:r>
              <a:rPr lang="en-US" baseline="0" dirty="0" err="1" smtClean="0">
                <a:ea typeface="宋体" pitchFamily="2" charset="-122"/>
              </a:rPr>
              <a:t>quandrolayer</a:t>
            </a:r>
            <a:r>
              <a:rPr lang="en-US" baseline="0" dirty="0" smtClean="0">
                <a:ea typeface="宋体" pitchFamily="2" charset="-122"/>
              </a:rPr>
              <a:t>. The idea is to test whether thin films will really have enhanced Hc1, and if we deposit multilayer of thin films, will it still have enhanced hc1. R-T curves for those samples are plotted on the right. All samples are with good </a:t>
            </a:r>
            <a:r>
              <a:rPr lang="en-US" baseline="0" dirty="0" err="1" smtClean="0">
                <a:ea typeface="宋体" pitchFamily="2" charset="-122"/>
              </a:rPr>
              <a:t>Tc</a:t>
            </a:r>
            <a:r>
              <a:rPr lang="en-US" baseline="0" dirty="0" smtClean="0">
                <a:ea typeface="宋体" pitchFamily="2" charset="-122"/>
              </a:rPr>
              <a:t> and residual resistivity ratio, except for 75nm series. </a:t>
            </a:r>
            <a:endParaRPr lang="en-US" dirty="0" smtClean="0">
              <a:ea typeface="宋体" pitchFamily="2" charset="-122"/>
            </a:endParaRPr>
          </a:p>
        </p:txBody>
      </p:sp>
      <p:sp>
        <p:nvSpPr>
          <p:cNvPr id="2253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9759FF-BF81-4697-8533-2458F1F9D9B6}" type="slidenum">
              <a:rPr lang="en-US">
                <a:ea typeface="宋体" pitchFamily="2" charset="-122"/>
              </a:rPr>
              <a:pPr fontAlgn="base">
                <a:spcBef>
                  <a:spcPct val="0"/>
                </a:spcBef>
                <a:spcAft>
                  <a:spcPct val="0"/>
                </a:spcAft>
              </a:pPr>
              <a:t>49</a:t>
            </a:fld>
            <a:endParaRPr lang="en-US">
              <a:ea typeface="宋体"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p:spPr>
      </p:sp>
      <p:sp>
        <p:nvSpPr>
          <p:cNvPr id="22531" name="备注占位符 2"/>
          <p:cNvSpPr>
            <a:spLocks noGrp="1"/>
          </p:cNvSpPr>
          <p:nvPr>
            <p:ph type="body" idx="1"/>
          </p:nvPr>
        </p:nvSpPr>
        <p:spPr bwMode="auto">
          <a:noFill/>
        </p:spPr>
        <p:txBody>
          <a:bodyPr/>
          <a:lstStyle/>
          <a:p>
            <a:pPr>
              <a:spcBef>
                <a:spcPct val="0"/>
              </a:spcBef>
            </a:pPr>
            <a:r>
              <a:rPr lang="en-US" dirty="0" smtClean="0">
                <a:ea typeface="宋体" pitchFamily="2" charset="-122"/>
              </a:rPr>
              <a:t>We</a:t>
            </a:r>
            <a:r>
              <a:rPr lang="en-US" baseline="0" dirty="0" smtClean="0">
                <a:ea typeface="宋体" pitchFamily="2" charset="-122"/>
              </a:rPr>
              <a:t> zero field cooled all sample to certain temperature, and measured its DC magnetization curve. From the turning points of these curves, we are able to get the corresponding Hc1. The results are plotted in the left graph. These2curves are 100nm group, the followed by 75nm group, then 150nm group, and the 300nm group is at the bottom. At 5K, the dependence of hc1 on thickness is plotted in the right graph. We can easily get from this picture that thin film do have enhanced hc1, and multi layer structure will not harm the enhancement of hc1. The lower hc1 for 75nm series is probably due to its worse superconducting properties. These result partly verified Dr. </a:t>
            </a:r>
            <a:r>
              <a:rPr lang="en-US" baseline="0" dirty="0" err="1" smtClean="0">
                <a:ea typeface="宋体" pitchFamily="2" charset="-122"/>
              </a:rPr>
              <a:t>Gurevich’s</a:t>
            </a:r>
            <a:r>
              <a:rPr lang="en-US" baseline="0" dirty="0" smtClean="0">
                <a:ea typeface="宋体" pitchFamily="2" charset="-122"/>
              </a:rPr>
              <a:t> theory.</a:t>
            </a:r>
            <a:endParaRPr lang="en-US" dirty="0" smtClean="0">
              <a:ea typeface="宋体" pitchFamily="2" charset="-122"/>
            </a:endParaRPr>
          </a:p>
        </p:txBody>
      </p:sp>
      <p:sp>
        <p:nvSpPr>
          <p:cNvPr id="2253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9759FF-BF81-4697-8533-2458F1F9D9B6}" type="slidenum">
              <a:rPr lang="en-US">
                <a:ea typeface="宋体" pitchFamily="2" charset="-122"/>
              </a:rPr>
              <a:pPr fontAlgn="base">
                <a:spcBef>
                  <a:spcPct val="0"/>
                </a:spcBef>
                <a:spcAft>
                  <a:spcPct val="0"/>
                </a:spcAft>
              </a:pPr>
              <a:t>50</a:t>
            </a:fld>
            <a:endParaRPr lang="en-US">
              <a:ea typeface="宋体"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1821" tIns="45913" rIns="91821" bIns="45913">
            <a:normAutofit/>
          </a:bodyPr>
          <a:lstStyle/>
          <a:p>
            <a:endParaRPr lang="en-US" dirty="0"/>
          </a:p>
        </p:txBody>
      </p:sp>
      <p:sp>
        <p:nvSpPr>
          <p:cNvPr id="4" name="Slide Number Placeholder 3"/>
          <p:cNvSpPr>
            <a:spLocks noGrp="1"/>
          </p:cNvSpPr>
          <p:nvPr>
            <p:ph type="sldNum" sz="quarter" idx="10"/>
          </p:nvPr>
        </p:nvSpPr>
        <p:spPr/>
        <p:txBody>
          <a:bodyPr lIns="91821" tIns="45913" rIns="91821" bIns="45913"/>
          <a:lstStyle/>
          <a:p>
            <a:fld id="{EE36EFD3-E732-4F18-A3CA-69C79326FD31}" type="slidenum">
              <a:rPr lang="en-US" smtClean="0"/>
              <a:pPr/>
              <a:t>5</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E8E64-AF38-4109-B634-CBF3F96AED9A}" type="slidenum">
              <a:rPr lang="en-US"/>
              <a:pPr/>
              <a:t>54</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58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5783C10-0BE5-4EB5-8CAF-A807C9D14847}"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0289FB4-2342-4973-B56E-B99C20C64E99}" type="slidenum">
              <a:rPr lang="en-GB" smtClean="0"/>
              <a:pPr/>
              <a:t>7</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74A386-D8A7-4E35-A4AF-5F06EC2A4806}" type="slidenum">
              <a:rPr lang="en-US"/>
              <a:pPr/>
              <a:t>8</a:t>
            </a:fld>
            <a:endParaRPr lang="en-US"/>
          </a:p>
        </p:txBody>
      </p:sp>
      <p:sp>
        <p:nvSpPr>
          <p:cNvPr id="242690" name="Rectangle 2"/>
          <p:cNvSpPr>
            <a:spLocks noGrp="1" noRot="1" noChangeAspect="1" noChangeArrowheads="1" noTextEdit="1"/>
          </p:cNvSpPr>
          <p:nvPr>
            <p:ph type="sldImg"/>
          </p:nvPr>
        </p:nvSpPr>
        <p:spPr>
          <a:xfrm>
            <a:off x="1157288" y="706438"/>
            <a:ext cx="4699000" cy="3524250"/>
          </a:xfrm>
          <a:ln/>
        </p:spPr>
      </p:sp>
      <p:sp>
        <p:nvSpPr>
          <p:cNvPr id="242691" name="Rectangle 3"/>
          <p:cNvSpPr>
            <a:spLocks noGrp="1" noChangeArrowheads="1"/>
          </p:cNvSpPr>
          <p:nvPr>
            <p:ph type="body" idx="1"/>
          </p:nvPr>
        </p:nvSpPr>
        <p:spPr>
          <a:xfrm>
            <a:off x="935022" y="4462857"/>
            <a:ext cx="5140358" cy="4227506"/>
          </a:xfrm>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6C07938-FC42-476A-976B-3D1E6F0574FA}" type="slidenum">
              <a:rPr lang="en-US" smtClean="0"/>
              <a:pPr/>
              <a:t>16</a:t>
            </a:fld>
            <a:endParaRPr lang="en-US" dirty="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6C07938-FC42-476A-976B-3D1E6F0574FA}" type="slidenum">
              <a:rPr lang="en-US" smtClean="0"/>
              <a:pPr/>
              <a:t>17</a:t>
            </a:fld>
            <a:endParaRPr lang="en-US" dirty="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19909"/>
            <a:ext cx="7772400" cy="258054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a:xfrm>
            <a:off x="5924319" y="5730875"/>
            <a:ext cx="772633" cy="365125"/>
          </a:xfrm>
          <a:prstGeom prst="rect">
            <a:avLst/>
          </a:prstGeom>
        </p:spPr>
        <p:txBody>
          <a:bodyPr/>
          <a:lstStyle>
            <a:lvl1pPr>
              <a:defRPr sz="1200"/>
            </a:lvl1pPr>
          </a:lstStyle>
          <a:p>
            <a:pPr algn="ctr"/>
            <a:fld id="{2170E7E5-D759-E44D-99F5-2114FE40D280}" type="slidenum">
              <a:rPr lang="en-US" smtClean="0"/>
              <a:pPr algn="ctr"/>
              <a:t>‹#›</a:t>
            </a:fld>
            <a:endParaRPr lang="en-US" dirty="0"/>
          </a:p>
        </p:txBody>
      </p:sp>
    </p:spTree>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39151" y="907367"/>
            <a:ext cx="8447649" cy="44172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t>Slide </a:t>
            </a:r>
            <a:fld id="{2170E7E5-D759-E44D-99F5-2114FE40D280}" type="slidenum">
              <a:rPr lang="en-US" smtClean="0"/>
              <a:pPr algn="ctr"/>
              <a:t>‹#›</a:t>
            </a:fld>
            <a:endParaRPr lang="en-US" dirty="0"/>
          </a:p>
        </p:txBody>
      </p:sp>
      <p:sp>
        <p:nvSpPr>
          <p:cNvPr id="6" name="Rectangle 2"/>
          <p:cNvSpPr>
            <a:spLocks noGrp="1" noChangeArrowheads="1"/>
          </p:cNvSpPr>
          <p:nvPr>
            <p:ph type="title" idx="10"/>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41905" y="970672"/>
            <a:ext cx="409364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4648200" y="970672"/>
            <a:ext cx="3810000" cy="255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3"/>
          </p:nvPr>
        </p:nvSpPr>
        <p:spPr>
          <a:xfrm>
            <a:off x="4648200" y="3523959"/>
            <a:ext cx="3810000" cy="25251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0"/>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t>Slide </a:t>
            </a:r>
            <a:fld id="{2170E7E5-D759-E44D-99F5-2114FE40D280}" type="slidenum">
              <a:rPr lang="en-US" smtClean="0"/>
              <a:pPr algn="ctr"/>
              <a:t>‹#›</a:t>
            </a:fld>
            <a:endParaRPr lang="en-US" dirty="0"/>
          </a:p>
        </p:txBody>
      </p:sp>
      <p:sp>
        <p:nvSpPr>
          <p:cNvPr id="8" name="Rectangle 2"/>
          <p:cNvSpPr txBox="1">
            <a:spLocks noChangeArrowheads="1"/>
          </p:cNvSpPr>
          <p:nvPr userDrawn="1"/>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mj-ea"/>
                <a:cs typeface="+mj-cs"/>
              </a:rPr>
              <a:t>Click to edit Master title style</a:t>
            </a:r>
          </a:p>
        </p:txBody>
      </p:sp>
    </p:spTree>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solidFill>
                  <a:schemeClr val="tx1"/>
                </a:solidFill>
              </a:defRPr>
            </a:lvl1pPr>
          </a:lstStyle>
          <a:p>
            <a:r>
              <a:rPr lang="en-US" smtClean="0"/>
              <a:t>Click to edit Master title style</a:t>
            </a:r>
            <a:endParaRPr lang="en-US"/>
          </a:p>
        </p:txBody>
      </p:sp>
      <p:sp>
        <p:nvSpPr>
          <p:cNvPr id="3" name="Footer Placeholder 3"/>
          <p:cNvSpPr>
            <a:spLocks noGrp="1"/>
          </p:cNvSpPr>
          <p:nvPr>
            <p:ph type="ftr" sz="quarter" idx="11"/>
            <p:custDataLst>
              <p:tags r:id="rId2"/>
            </p:custDataLst>
          </p:nvPr>
        </p:nvSpPr>
        <p:spPr>
          <a:xfrm>
            <a:off x="914400" y="6569075"/>
            <a:ext cx="7696200" cy="365125"/>
          </a:xfrm>
          <a:prstGeom prst="rect">
            <a:avLst/>
          </a:prstGeom>
        </p:spPr>
        <p:txBody>
          <a:bodyPr/>
          <a:lstStyle>
            <a:lvl1pPr>
              <a:defRPr sz="900" b="1" i="0" baseline="0">
                <a:solidFill>
                  <a:schemeClr val="bg1"/>
                </a:solidFill>
              </a:defRPr>
            </a:lvl1pPr>
            <a:extLst/>
          </a:lstStyle>
          <a:p>
            <a:pPr algn="ctr"/>
            <a:r>
              <a:rPr lang="en-US" smtClean="0"/>
              <a:t>A-M Valente-Feliciano  - ASC 2012, 10/09/2012</a:t>
            </a:r>
            <a:endParaRPr lang="en-US" dirty="0"/>
          </a:p>
        </p:txBody>
      </p:sp>
    </p:spTree>
    <p:extLst>
      <p:ext uri="{BB962C8B-B14F-4D97-AF65-F5344CB8AC3E}">
        <p14:creationId xmlns="" xmlns:p14="http://schemas.microsoft.com/office/powerpoint/2010/main" val="3679195670"/>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6477000" y="6416675"/>
            <a:ext cx="2133600" cy="365125"/>
          </a:xfrm>
          <a:prstGeom prst="rect">
            <a:avLst/>
          </a:prstGeom>
        </p:spPr>
        <p:txBody>
          <a:bodyPr/>
          <a:lstStyle>
            <a:extLst/>
          </a:lstStyle>
          <a:p>
            <a:endParaRPr lang="en-US" dirty="0"/>
          </a:p>
        </p:txBody>
      </p:sp>
      <p:sp>
        <p:nvSpPr>
          <p:cNvPr id="3" name="Footer Placeholder 2"/>
          <p:cNvSpPr>
            <a:spLocks noGrp="1"/>
          </p:cNvSpPr>
          <p:nvPr>
            <p:ph type="ftr" sz="quarter" idx="11"/>
            <p:custDataLst>
              <p:tags r:id="rId2"/>
            </p:custDataLst>
          </p:nvPr>
        </p:nvSpPr>
        <p:spPr>
          <a:xfrm>
            <a:off x="1371600" y="6553200"/>
            <a:ext cx="5562600" cy="365125"/>
          </a:xfrm>
          <a:prstGeom prst="rect">
            <a:avLst/>
          </a:prstGeom>
        </p:spPr>
        <p:txBody>
          <a:bodyPr/>
          <a:lstStyle>
            <a:lvl1pPr algn="ctr">
              <a:defRPr sz="900" b="1">
                <a:solidFill>
                  <a:schemeClr val="bg1"/>
                </a:solidFill>
              </a:defRPr>
            </a:lvl1pPr>
            <a:extLst/>
          </a:lstStyle>
          <a:p>
            <a:r>
              <a:rPr lang="en-US" smtClean="0"/>
              <a:t>A-M Valente-Feliciano  - ASC 2012, 10/09/2012</a:t>
            </a:r>
            <a:endParaRPr lang="en-US" dirty="0"/>
          </a:p>
        </p:txBody>
      </p:sp>
      <p:sp>
        <p:nvSpPr>
          <p:cNvPr id="4" name="Slide Number Placeholder 3"/>
          <p:cNvSpPr>
            <a:spLocks noGrp="1"/>
          </p:cNvSpPr>
          <p:nvPr>
            <p:ph type="sldNum" sz="quarter" idx="12"/>
            <p:custDataLst>
              <p:tags r:id="rId3"/>
            </p:custDataLst>
          </p:nvPr>
        </p:nvSpPr>
        <p:spPr>
          <a:xfrm>
            <a:off x="8610600" y="6416675"/>
            <a:ext cx="457200" cy="365125"/>
          </a:xfrm>
          <a:prstGeom prst="rect">
            <a:avLst/>
          </a:prstGeom>
        </p:spPr>
        <p:txBody>
          <a:bodyPr/>
          <a:lstStyle>
            <a:extLst/>
          </a:lstStyle>
          <a:p>
            <a:fld id="{1AD93096-5B34-4342-9326-69289CEAE4C2}" type="slidenum">
              <a:rPr lang="en-US" smtClean="0"/>
              <a:pPr/>
              <a:t>‹#›</a:t>
            </a:fld>
            <a:endParaRPr lang="en-US" dirty="0"/>
          </a:p>
        </p:txBody>
      </p:sp>
    </p:spTree>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41906" y="922323"/>
            <a:ext cx="8897440" cy="43671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7341" y="921434"/>
            <a:ext cx="4205013"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5517" y="921434"/>
            <a:ext cx="4111283"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3682" y="907366"/>
            <a:ext cx="4135145" cy="7263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505650" y="907366"/>
            <a:ext cx="4181150" cy="7263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Footer Placeholder 4"/>
          <p:cNvSpPr>
            <a:spLocks noGrp="1"/>
          </p:cNvSpPr>
          <p:nvPr>
            <p:ph type="ftr" sz="quarter" idx="10"/>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Slide Number Placeholder 5"/>
          <p:cNvSpPr>
            <a:spLocks noGrp="1"/>
          </p:cNvSpPr>
          <p:nvPr>
            <p:ph type="sldNum" sz="quarter" idx="11"/>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t>Slide </a:t>
            </a:r>
            <a:fld id="{2170E7E5-D759-E44D-99F5-2114FE40D280}" type="slidenum">
              <a:rPr lang="en-US" smtClean="0"/>
              <a:pPr algn="ctr"/>
              <a:t>‹#›</a:t>
            </a:fld>
            <a:endParaRPr lang="en-US" dirty="0"/>
          </a:p>
        </p:txBody>
      </p:sp>
      <p:sp>
        <p:nvSpPr>
          <p:cNvPr id="10" name="Title 1"/>
          <p:cNvSpPr txBox="1">
            <a:spLocks/>
          </p:cNvSpPr>
          <p:nvPr userDrawn="1"/>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mj-ea"/>
                <a:cs typeface="+mj-cs"/>
              </a:rPr>
              <a:t>Click to edit Master title style</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sp>
        <p:nvSpPr>
          <p:cNvPr id="9" name="Content Placeholder 2"/>
          <p:cNvSpPr>
            <a:spLocks noGrp="1"/>
          </p:cNvSpPr>
          <p:nvPr>
            <p:ph sz="half" idx="12"/>
          </p:nvPr>
        </p:nvSpPr>
        <p:spPr>
          <a:xfrm>
            <a:off x="303682" y="1633673"/>
            <a:ext cx="4135145" cy="384569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sz="half" idx="13"/>
          </p:nvPr>
        </p:nvSpPr>
        <p:spPr>
          <a:xfrm>
            <a:off x="4505651" y="1633673"/>
            <a:ext cx="4181150" cy="384569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93213"/>
            <a:ext cx="3008313" cy="970952"/>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893213"/>
            <a:ext cx="5111750" cy="53173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864165"/>
            <a:ext cx="3008313" cy="39809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t>Slide </a:t>
            </a:r>
            <a:fld id="{2170E7E5-D759-E44D-99F5-2114FE40D280}" type="slidenum">
              <a:rPr lang="en-US" smtClean="0"/>
              <a:pPr algn="ctr"/>
              <a:t>‹#›</a:t>
            </a:fld>
            <a:endParaRPr lang="en-US" dirty="0"/>
          </a:p>
        </p:txBody>
      </p:sp>
      <p:sp>
        <p:nvSpPr>
          <p:cNvPr id="7" name="Title 1"/>
          <p:cNvSpPr txBox="1">
            <a:spLocks/>
          </p:cNvSpPr>
          <p:nvPr userDrawn="1"/>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mj-ea"/>
                <a:cs typeface="+mj-cs"/>
              </a:rPr>
              <a:t>Click to edit Master title style</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881831"/>
            <a:ext cx="5486400" cy="39187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t>Slide </a:t>
            </a:r>
            <a:fld id="{2170E7E5-D759-E44D-99F5-2114FE40D280}" type="slidenum">
              <a:rPr lang="en-US" smtClean="0"/>
              <a:pPr algn="ctr"/>
              <a:t>‹#›</a:t>
            </a:fld>
            <a:endParaRPr lang="en-US" dirty="0"/>
          </a:p>
        </p:txBody>
      </p:sp>
      <p:sp>
        <p:nvSpPr>
          <p:cNvPr id="7" name="Title 1"/>
          <p:cNvSpPr txBox="1">
            <a:spLocks/>
          </p:cNvSpPr>
          <p:nvPr userDrawn="1"/>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mj-ea"/>
                <a:cs typeface="+mj-cs"/>
              </a:rPr>
              <a:t>Click to edit Master title style</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rot="16200000">
            <a:off x="2271890" y="-1104270"/>
            <a:ext cx="4417342" cy="84124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t>Slide </a:t>
            </a:r>
            <a:fld id="{2170E7E5-D759-E44D-99F5-2114FE40D280}" type="slidenum">
              <a:rPr lang="en-US" smtClean="0"/>
              <a:pPr algn="ctr"/>
              <a:t>‹#›</a:t>
            </a:fld>
            <a:endParaRPr lang="en-US" dirty="0"/>
          </a:p>
        </p:txBody>
      </p:sp>
    </p:spTree>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267286" y="893298"/>
            <a:ext cx="8190914" cy="4705729"/>
          </a:xfrm>
        </p:spPr>
        <p:txBody>
          <a:bodyPr/>
          <a:lstStyle/>
          <a:p>
            <a:pPr lvl="0"/>
            <a:r>
              <a:rPr lang="en-US" noProof="0" smtClean="0"/>
              <a:t>Click icon to add table</a:t>
            </a:r>
            <a:endParaRPr lang="en-US" noProof="0" dirty="0" smtClean="0"/>
          </a:p>
        </p:txBody>
      </p:sp>
      <p:sp>
        <p:nvSpPr>
          <p:cNvPr id="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t>Slide </a:t>
            </a:r>
            <a:fld id="{2170E7E5-D759-E44D-99F5-2114FE40D280}" type="slidenum">
              <a:rPr lang="en-US" smtClean="0"/>
              <a:pPr algn="ctr"/>
              <a:t>‹#›</a:t>
            </a:fld>
            <a:endParaRPr lang="en-US" dirty="0"/>
          </a:p>
        </p:txBody>
      </p:sp>
      <p:sp>
        <p:nvSpPr>
          <p:cNvPr id="6" name="Title 1"/>
          <p:cNvSpPr txBox="1">
            <a:spLocks/>
          </p:cNvSpPr>
          <p:nvPr userDrawn="1"/>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mj-ea"/>
                <a:cs typeface="+mj-cs"/>
              </a:rPr>
              <a:t>Click to edit Master title style</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099" name="Rectangle 3"/>
          <p:cNvSpPr>
            <a:spLocks noGrp="1" noChangeArrowheads="1"/>
          </p:cNvSpPr>
          <p:nvPr>
            <p:ph type="body" idx="1"/>
          </p:nvPr>
        </p:nvSpPr>
        <p:spPr bwMode="auto">
          <a:xfrm>
            <a:off x="141906" y="922323"/>
            <a:ext cx="8897440" cy="51736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Footer Placeholder 4"/>
          <p:cNvSpPr txBox="1">
            <a:spLocks/>
          </p:cNvSpPr>
          <p:nvPr userDrawn="1"/>
        </p:nvSpPr>
        <p:spPr>
          <a:xfrm>
            <a:off x="1913860" y="6524798"/>
            <a:ext cx="5902642" cy="365125"/>
          </a:xfrm>
          <a:prstGeom prst="rect">
            <a:avLst/>
          </a:prstGeom>
        </p:spPr>
        <p:txBody>
          <a:bodyPr vert="horz" lIns="91440" tIns="45720" rIns="91440" bIns="45720" rtlCol="0" anchor="ctr"/>
          <a:lstStyle>
            <a:lvl1pPr algn="ctr">
              <a:defRPr sz="105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tint val="75000"/>
                  </a:schemeClr>
                </a:solidFill>
                <a:latin typeface="Calibri" pitchFamily="34" charset="0"/>
                <a:ea typeface="+mn-ea"/>
                <a:cs typeface="+mn-cs"/>
              </a:rPr>
              <a:t>TTC Meeting – Nov. 5-8, 2012 – Update from thin film superconductor efforts</a:t>
            </a:r>
            <a:r>
              <a:rPr lang="en-US" sz="1000" b="0" kern="1200" baseline="0" dirty="0" smtClean="0">
                <a:solidFill>
                  <a:schemeClr val="tx1">
                    <a:tint val="75000"/>
                  </a:schemeClr>
                </a:solidFill>
                <a:latin typeface="Calibri" pitchFamily="34" charset="0"/>
                <a:ea typeface="+mn-ea"/>
                <a:cs typeface="+mn-cs"/>
              </a:rPr>
              <a:t> </a:t>
            </a:r>
            <a:r>
              <a:rPr kumimoji="0" lang="en-US" sz="1050" b="0" i="0" u="none" strike="noStrike" kern="1200" cap="none" spc="0" normalizeH="0" baseline="0" noProof="0" dirty="0" smtClean="0">
                <a:ln>
                  <a:noFill/>
                </a:ln>
                <a:solidFill>
                  <a:schemeClr val="tx1">
                    <a:tint val="75000"/>
                  </a:schemeClr>
                </a:solidFill>
                <a:effectLst/>
                <a:uLnTx/>
                <a:uFillTx/>
                <a:latin typeface="Calibri" pitchFamily="34" charset="0"/>
                <a:ea typeface="+mn-ea"/>
                <a:cs typeface="+mn-cs"/>
              </a:rPr>
              <a:t>- Reece</a:t>
            </a:r>
            <a:endParaRPr kumimoji="0" lang="en-US" sz="1050" b="0" i="0" u="none" strike="noStrike" kern="1200" cap="none" spc="0" normalizeH="0" baseline="0" noProof="0" dirty="0">
              <a:ln>
                <a:noFill/>
              </a:ln>
              <a:solidFill>
                <a:schemeClr val="tx1">
                  <a:tint val="75000"/>
                </a:schemeClr>
              </a:solidFill>
              <a:effectLst/>
              <a:uLnTx/>
              <a:uFillTx/>
              <a:latin typeface="Calibri" pitchFamily="34" charset="0"/>
              <a:ea typeface="+mn-ea"/>
              <a:cs typeface="+mn-cs"/>
            </a:endParaRPr>
          </a:p>
        </p:txBody>
      </p:sp>
      <p:sp>
        <p:nvSpPr>
          <p:cNvPr id="8" name="Footer Placeholder 4"/>
          <p:cNvSpPr txBox="1">
            <a:spLocks/>
          </p:cNvSpPr>
          <p:nvPr userDrawn="1"/>
        </p:nvSpPr>
        <p:spPr>
          <a:xfrm>
            <a:off x="7816502" y="6492875"/>
            <a:ext cx="349303" cy="365125"/>
          </a:xfrm>
          <a:prstGeom prst="rect">
            <a:avLst/>
          </a:prstGeom>
        </p:spPr>
        <p:txBody>
          <a:bodyPr vert="horz" lIns="91440" tIns="45720" rIns="91440" bIns="45720" rtlCol="0" anchor="ctr"/>
          <a:lstStyle>
            <a:lvl1pPr algn="ctr">
              <a:defRPr sz="105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EFC3BBF9-37AE-48E7-9193-590D8B7F4179}" type="slidenum">
              <a:rPr kumimoji="0" lang="en-US" sz="1050" b="0" i="0" u="none" strike="noStrike" kern="1200" cap="none" spc="0" normalizeH="0" baseline="0" noProof="0" smtClean="0">
                <a:ln>
                  <a:noFill/>
                </a:ln>
                <a:solidFill>
                  <a:schemeClr val="tx1">
                    <a:tint val="75000"/>
                  </a:schemeClr>
                </a:solidFill>
                <a:effectLst/>
                <a:uLnTx/>
                <a:uFillTx/>
                <a:latin typeface="Calibri"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chemeClr val="tx1">
                  <a:tint val="75000"/>
                </a:schemeClr>
              </a:solidFill>
              <a:effectLst/>
              <a:uLnTx/>
              <a:uFillTx/>
              <a:latin typeface="Calibri"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8" r:id="rId6"/>
    <p:sldLayoutId id="2147483669" r:id="rId7"/>
    <p:sldLayoutId id="2147483670" r:id="rId8"/>
    <p:sldLayoutId id="2147483672" r:id="rId9"/>
    <p:sldLayoutId id="2147483673" r:id="rId10"/>
    <p:sldLayoutId id="2147483674" r:id="rId11"/>
    <p:sldLayoutId id="2147483675" r:id="rId12"/>
    <p:sldLayoutId id="2147483676" r:id="rId13"/>
  </p:sldLayoutIdLst>
  <p:transition spd="med">
    <p:pull/>
  </p:transition>
  <p:hf sldNum="0" hdr="0" dt="0"/>
  <p:txStyles>
    <p:titleStyle>
      <a:lvl1pPr algn="l" rtl="0" eaLnBrk="1" fontAlgn="base" hangingPunct="1">
        <a:spcBef>
          <a:spcPct val="0"/>
        </a:spcBef>
        <a:spcAft>
          <a:spcPct val="0"/>
        </a:spcAft>
        <a:defRPr sz="3600" b="1">
          <a:solidFill>
            <a:schemeClr val="tx2"/>
          </a:solidFill>
          <a:latin typeface="Calibri" pitchFamily="34" charset="0"/>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lr>
          <a:srgbClr val="996600"/>
        </a:buClr>
        <a:buChar char="•"/>
        <a:defRPr sz="24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rgbClr val="3399FF"/>
        </a:buClr>
        <a:buFont typeface="Arial" pitchFamily="34" charset="0"/>
        <a:buChar char="•"/>
        <a:defRPr sz="2200">
          <a:solidFill>
            <a:schemeClr val="tx1"/>
          </a:solidFill>
          <a:latin typeface="Calibri" pitchFamily="34" charset="0"/>
        </a:defRPr>
      </a:lvl2pPr>
      <a:lvl3pPr marL="1143000" indent="-228600" algn="l" rtl="0" eaLnBrk="1" fontAlgn="base" hangingPunct="1">
        <a:spcBef>
          <a:spcPct val="20000"/>
        </a:spcBef>
        <a:spcAft>
          <a:spcPct val="0"/>
        </a:spcAft>
        <a:buClr>
          <a:srgbClr val="33CC33"/>
        </a:buClr>
        <a:buChar char="•"/>
        <a:defRPr sz="2000">
          <a:solidFill>
            <a:schemeClr val="tx1"/>
          </a:solidFill>
          <a:latin typeface="Calibri" pitchFamily="34" charset="0"/>
        </a:defRPr>
      </a:lvl3pPr>
      <a:lvl4pPr marL="1600200" indent="-228600" algn="l" rtl="0" eaLnBrk="1" fontAlgn="base" hangingPunct="1">
        <a:spcBef>
          <a:spcPct val="20000"/>
        </a:spcBef>
        <a:spcAft>
          <a:spcPct val="0"/>
        </a:spcAft>
        <a:buClr>
          <a:srgbClr val="6666FF"/>
        </a:buClr>
        <a:buFont typeface="Arial" pitchFamily="34" charset="0"/>
        <a:buChar char="•"/>
        <a:defRPr sz="1800">
          <a:solidFill>
            <a:schemeClr val="tx1"/>
          </a:solidFill>
          <a:latin typeface="Calibri" pitchFamily="34" charset="0"/>
        </a:defRPr>
      </a:lvl4pPr>
      <a:lvl5pPr marL="2057400" indent="-228600" algn="l" rtl="0" eaLnBrk="1" fontAlgn="base" hangingPunct="1">
        <a:spcBef>
          <a:spcPct val="20000"/>
        </a:spcBef>
        <a:spcAft>
          <a:spcPct val="0"/>
        </a:spcAft>
        <a:buClr>
          <a:srgbClr val="CC0000"/>
        </a:buClr>
        <a:buFont typeface="Arial" pitchFamily="34" charset="0"/>
        <a:buChar char="•"/>
        <a:defRPr sz="1600">
          <a:solidFill>
            <a:schemeClr val="tx1"/>
          </a:solidFill>
          <a:latin typeface="Calibri"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7.xml"/><Relationship Id="rId5" Type="http://schemas.openxmlformats.org/officeDocument/2006/relationships/slideLayout" Target="../slideLayouts/slideLayout5.xml"/><Relationship Id="rId4" Type="http://schemas.openxmlformats.org/officeDocument/2006/relationships/tags" Target="../tags/tag2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image" Target="../media/image24.png"/><Relationship Id="rId18" Type="http://schemas.openxmlformats.org/officeDocument/2006/relationships/image" Target="../media/image26.jpe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notesSlide" Target="../notesSlides/notesSlide8.xml"/><Relationship Id="rId17" Type="http://schemas.openxmlformats.org/officeDocument/2006/relationships/image" Target="../media/image25.jpeg"/><Relationship Id="rId2" Type="http://schemas.openxmlformats.org/officeDocument/2006/relationships/tags" Target="../tags/tag25.xml"/><Relationship Id="rId16" Type="http://schemas.openxmlformats.org/officeDocument/2006/relationships/oleObject" Target="../embeddings/oleObject2.bin"/><Relationship Id="rId1" Type="http://schemas.openxmlformats.org/officeDocument/2006/relationships/vmlDrawing" Target="../drawings/vmlDrawing2.vml"/><Relationship Id="rId6" Type="http://schemas.openxmlformats.org/officeDocument/2006/relationships/tags" Target="../tags/tag29.xml"/><Relationship Id="rId11" Type="http://schemas.openxmlformats.org/officeDocument/2006/relationships/slideLayout" Target="../slideLayouts/slideLayout2.xml"/><Relationship Id="rId5" Type="http://schemas.openxmlformats.org/officeDocument/2006/relationships/tags" Target="../tags/tag28.xml"/><Relationship Id="rId15" Type="http://schemas.microsoft.com/office/2007/relationships/hdphoto" Target="../media/hdphoto1.wdp"/><Relationship Id="rId10" Type="http://schemas.openxmlformats.org/officeDocument/2006/relationships/tags" Target="../tags/tag33.xml"/><Relationship Id="rId4" Type="http://schemas.openxmlformats.org/officeDocument/2006/relationships/tags" Target="../tags/tag27.xml"/><Relationship Id="rId9" Type="http://schemas.openxmlformats.org/officeDocument/2006/relationships/tags" Target="../tags/tag32.xml"/></Relationships>
</file>

<file path=ppt/slides/_rels/slide17.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28.jpe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7.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10.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ideo" Target="\Users\mahadevankrishnan\Documents\AASC%20office%20pile\AASC%20Conferences\2011%20conferences\SRF11\DSCN0947.MOV" TargetMode="Externa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18" Type="http://schemas.openxmlformats.org/officeDocument/2006/relationships/image" Target="../media/image34.jpeg"/><Relationship Id="rId3" Type="http://schemas.openxmlformats.org/officeDocument/2006/relationships/tags" Target="../tags/tag39.xml"/><Relationship Id="rId21" Type="http://schemas.openxmlformats.org/officeDocument/2006/relationships/image" Target="../media/image37.jpeg"/><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image" Target="../media/image33.gif"/><Relationship Id="rId2" Type="http://schemas.openxmlformats.org/officeDocument/2006/relationships/tags" Target="../tags/tag38.xml"/><Relationship Id="rId16" Type="http://schemas.openxmlformats.org/officeDocument/2006/relationships/notesSlide" Target="../notesSlides/notesSlide11.xml"/><Relationship Id="rId20" Type="http://schemas.openxmlformats.org/officeDocument/2006/relationships/image" Target="../media/image36.jpeg"/><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slideLayout" Target="../slideLayouts/slideLayout5.xml"/><Relationship Id="rId10" Type="http://schemas.openxmlformats.org/officeDocument/2006/relationships/tags" Target="../tags/tag46.xml"/><Relationship Id="rId19" Type="http://schemas.openxmlformats.org/officeDocument/2006/relationships/image" Target="../media/image35.tiff"/><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 Id="rId22"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tags" Target="../tags/tag53.xml"/><Relationship Id="rId7" Type="http://schemas.openxmlformats.org/officeDocument/2006/relationships/notesSlide" Target="../notesSlides/notesSlide12.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Layout" Target="../slideLayouts/slideLayout5.xml"/><Relationship Id="rId5" Type="http://schemas.openxmlformats.org/officeDocument/2006/relationships/tags" Target="../tags/tag55.xml"/><Relationship Id="rId4" Type="http://schemas.openxmlformats.org/officeDocument/2006/relationships/tags" Target="../tags/tag54.xml"/></Relationships>
</file>

<file path=ppt/slides/_rels/slide21.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notesSlide" Target="../notesSlides/notesSlide13.xml"/><Relationship Id="rId4"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61.xml"/><Relationship Id="rId7" Type="http://schemas.openxmlformats.org/officeDocument/2006/relationships/image" Target="../media/image48.jpeg"/><Relationship Id="rId12" Type="http://schemas.openxmlformats.org/officeDocument/2006/relationships/image" Target="../media/image35.tiff"/><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notesSlide" Target="../notesSlides/notesSlide16.xml"/><Relationship Id="rId11" Type="http://schemas.openxmlformats.org/officeDocument/2006/relationships/image" Target="../media/image52.png"/><Relationship Id="rId5" Type="http://schemas.openxmlformats.org/officeDocument/2006/relationships/slideLayout" Target="../slideLayouts/slideLayout5.xml"/><Relationship Id="rId10" Type="http://schemas.openxmlformats.org/officeDocument/2006/relationships/image" Target="../media/image51.jpeg"/><Relationship Id="rId4" Type="http://schemas.openxmlformats.org/officeDocument/2006/relationships/tags" Target="../tags/tag62.xml"/><Relationship Id="rId9"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notesSlide" Target="../notesSlides/notesSlide17.xml"/><Relationship Id="rId4"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emf"/></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xml"/><Relationship Id="rId6" Type="http://schemas.openxmlformats.org/officeDocument/2006/relationships/image" Target="../media/image66.emf"/><Relationship Id="rId5" Type="http://schemas.openxmlformats.org/officeDocument/2006/relationships/image" Target="../media/image65.pn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tiff"/><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0.png"/><Relationship Id="rId2" Type="http://schemas.openxmlformats.org/officeDocument/2006/relationships/tags" Target="../tags/tag6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9.png"/><Relationship Id="rId4"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69.xml"/><Relationship Id="rId7" Type="http://schemas.openxmlformats.org/officeDocument/2006/relationships/image" Target="../media/image82.jpe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22.xml"/><Relationship Id="rId5" Type="http://schemas.openxmlformats.org/officeDocument/2006/relationships/slideLayout" Target="../slideLayouts/slideLayout5.xml"/><Relationship Id="rId4" Type="http://schemas.openxmlformats.org/officeDocument/2006/relationships/tags" Target="../tags/tag70.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image" Target="../media/image85.tiff"/><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84.tiff"/><Relationship Id="rId5" Type="http://schemas.openxmlformats.org/officeDocument/2006/relationships/tags" Target="../tags/tag75.xml"/><Relationship Id="rId10" Type="http://schemas.openxmlformats.org/officeDocument/2006/relationships/image" Target="../media/image83.jpeg"/><Relationship Id="rId4" Type="http://schemas.openxmlformats.org/officeDocument/2006/relationships/tags" Target="../tags/tag74.xml"/><Relationship Id="rId9"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chart" Target="../charts/chart2.xml"/><Relationship Id="rId7"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hyperlink" Target="http://dx.doi.org/10.1088/0953-2048/25/9/095006" TargetMode="Externa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49.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5.tiff"/></Relationships>
</file>

<file path=ppt/slides/_rels/slide5.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image" Target="../media/image2.gif"/><Relationship Id="rId3" Type="http://schemas.openxmlformats.org/officeDocument/2006/relationships/tags" Target="../tags/tag8.xml"/><Relationship Id="rId21" Type="http://schemas.openxmlformats.org/officeDocument/2006/relationships/image" Target="../media/image5.jpeg"/><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notesSlide" Target="../notesSlides/notesSlide3.xml"/><Relationship Id="rId2" Type="http://schemas.openxmlformats.org/officeDocument/2006/relationships/tags" Target="../tags/tag7.xml"/><Relationship Id="rId16" Type="http://schemas.openxmlformats.org/officeDocument/2006/relationships/slideLayout" Target="../slideLayouts/slideLayout5.xml"/><Relationship Id="rId20" Type="http://schemas.openxmlformats.org/officeDocument/2006/relationships/image" Target="../media/image4.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tags" Target="../tags/tag20.xml"/><Relationship Id="rId10" Type="http://schemas.openxmlformats.org/officeDocument/2006/relationships/tags" Target="../tags/tag15.xml"/><Relationship Id="rId19" Type="http://schemas.openxmlformats.org/officeDocument/2006/relationships/image" Target="../media/image3.png"/><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7.tif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5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emf"/><Relationship Id="rId2" Type="http://schemas.openxmlformats.org/officeDocument/2006/relationships/image" Target="../media/image99.jpeg"/><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81.xml"/><Relationship Id="rId7" Type="http://schemas.openxmlformats.org/officeDocument/2006/relationships/slideLayout" Target="../slideLayouts/slideLayout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10" Type="http://schemas.openxmlformats.org/officeDocument/2006/relationships/image" Target="../media/image107.png"/><Relationship Id="rId4" Type="http://schemas.openxmlformats.org/officeDocument/2006/relationships/tags" Target="../tags/tag82.xml"/><Relationship Id="rId9" Type="http://schemas.openxmlformats.org/officeDocument/2006/relationships/image" Target="../media/image106.wmf"/></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31" y="1019909"/>
            <a:ext cx="8621481" cy="2580542"/>
          </a:xfrm>
        </p:spPr>
        <p:txBody>
          <a:bodyPr/>
          <a:lstStyle/>
          <a:p>
            <a:pPr algn="ctr"/>
            <a:r>
              <a:rPr lang="en-US" sz="3200" dirty="0" smtClean="0"/>
              <a:t>Update from the thin film superconductor efforts</a:t>
            </a:r>
            <a:endParaRPr lang="en-US" sz="3200" dirty="0"/>
          </a:p>
        </p:txBody>
      </p:sp>
      <p:sp>
        <p:nvSpPr>
          <p:cNvPr id="3" name="Subtitle 2"/>
          <p:cNvSpPr>
            <a:spLocks noGrp="1"/>
          </p:cNvSpPr>
          <p:nvPr>
            <p:ph type="subTitle" idx="1"/>
          </p:nvPr>
        </p:nvSpPr>
        <p:spPr>
          <a:xfrm>
            <a:off x="1371600" y="4833256"/>
            <a:ext cx="6400800" cy="805543"/>
          </a:xfrm>
        </p:spPr>
        <p:txBody>
          <a:bodyPr/>
          <a:lstStyle/>
          <a:p>
            <a:r>
              <a:rPr lang="en-US" dirty="0" smtClean="0"/>
              <a:t>C. E. Reece</a:t>
            </a:r>
            <a:endParaRPr lang="en-US" dirty="0"/>
          </a:p>
        </p:txBody>
      </p:sp>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212" y="3662"/>
            <a:ext cx="9109788" cy="1267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0" y="1016168"/>
            <a:ext cx="2432050" cy="276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28797" y="1017723"/>
            <a:ext cx="2401887" cy="2706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943600" y="986621"/>
            <a:ext cx="2432050" cy="2719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795870" y="3808095"/>
            <a:ext cx="3267739" cy="3096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 Box 183"/>
          <p:cNvSpPr txBox="1">
            <a:spLocks noChangeAspect="1" noChangeArrowheads="1"/>
          </p:cNvSpPr>
          <p:nvPr/>
        </p:nvSpPr>
        <p:spPr bwMode="auto">
          <a:xfrm>
            <a:off x="331124" y="4033782"/>
            <a:ext cx="2464746" cy="1754326"/>
          </a:xfrm>
          <a:prstGeom prst="rect">
            <a:avLst/>
          </a:prstGeom>
          <a:noFill/>
          <a:ln w="9525">
            <a:solidFill>
              <a:srgbClr val="0070C0"/>
            </a:solidFill>
            <a:miter lim="800000"/>
            <a:headEnd/>
            <a:tailEnd/>
          </a:ln>
          <a:effectLst/>
        </p:spPr>
        <p:txBody>
          <a:bodyPr wrap="square">
            <a:spAutoFit/>
          </a:bodyPr>
          <a:lstStyle/>
          <a:p>
            <a:pPr algn="ctr"/>
            <a:r>
              <a:rPr lang="en-US" sz="1800" dirty="0" smtClean="0">
                <a:solidFill>
                  <a:srgbClr val="C00000"/>
                </a:solidFill>
                <a:latin typeface="Calibri" pitchFamily="34" charset="0"/>
                <a:cs typeface="Calibri" pitchFamily="34" charset="0"/>
              </a:rPr>
              <a:t>Detailed study of the low-energy Nb nucleation process and initial development of structure on controlled substrates @ W&amp;M</a:t>
            </a:r>
            <a:endParaRPr lang="en-US" sz="1800" baseline="-25000" dirty="0">
              <a:solidFill>
                <a:srgbClr val="C00000"/>
              </a:solidFill>
              <a:latin typeface="Calibri" pitchFamily="34" charset="0"/>
              <a:cs typeface="Calibri" pitchFamily="34" charset="0"/>
              <a:sym typeface="MT Extra" pitchFamily="18" charset="2"/>
            </a:endParaRPr>
          </a:p>
        </p:txBody>
      </p:sp>
      <p:sp>
        <p:nvSpPr>
          <p:cNvPr id="8" name="Footer Placeholder 3"/>
          <p:cNvSpPr>
            <a:spLocks noGrp="1"/>
          </p:cNvSpPr>
          <p:nvPr>
            <p:ph type="ftr" sz="quarter" idx="4294967295"/>
          </p:nvPr>
        </p:nvSpPr>
        <p:spPr>
          <a:xfrm>
            <a:off x="6063609" y="5603098"/>
            <a:ext cx="2885432" cy="370019"/>
          </a:xfrm>
          <a:prstGeom prst="rect">
            <a:avLst/>
          </a:prstGeom>
        </p:spPr>
        <p:txBody>
          <a:bodyPr/>
          <a:lstStyle/>
          <a:p>
            <a:r>
              <a:rPr lang="en-US" sz="2400" dirty="0" smtClean="0">
                <a:solidFill>
                  <a:srgbClr val="00B050"/>
                </a:solidFill>
                <a:latin typeface="Calibri" pitchFamily="34" charset="0"/>
                <a:cs typeface="Calibri" pitchFamily="34" charset="0"/>
              </a:rPr>
              <a:t>A. </a:t>
            </a:r>
            <a:r>
              <a:rPr lang="en-US" sz="2400" dirty="0" err="1" smtClean="0">
                <a:solidFill>
                  <a:srgbClr val="00B050"/>
                </a:solidFill>
                <a:latin typeface="Calibri" pitchFamily="34" charset="0"/>
                <a:cs typeface="Calibri" pitchFamily="34" charset="0"/>
              </a:rPr>
              <a:t>Lukaszew</a:t>
            </a:r>
            <a:r>
              <a:rPr lang="en-US" sz="2400" dirty="0" smtClean="0">
                <a:solidFill>
                  <a:srgbClr val="00B050"/>
                </a:solidFill>
                <a:latin typeface="Calibri" pitchFamily="34" charset="0"/>
                <a:cs typeface="Calibri" pitchFamily="34" charset="0"/>
              </a:rPr>
              <a:t> </a:t>
            </a:r>
            <a:r>
              <a:rPr lang="en-GB" sz="2400" dirty="0" smtClean="0">
                <a:latin typeface="Calibri" pitchFamily="34" charset="0"/>
              </a:rPr>
              <a:t>– W&amp;M</a:t>
            </a:r>
            <a:endParaRPr lang="en-GB" sz="2400" dirty="0">
              <a:latin typeface="Calibri" pitchFamily="34" charset="0"/>
            </a:endParaRPr>
          </a:p>
        </p:txBody>
      </p:sp>
    </p:spTree>
    <p:extLst>
      <p:ext uri="{BB962C8B-B14F-4D97-AF65-F5344CB8AC3E}">
        <p14:creationId xmlns="" xmlns:p14="http://schemas.microsoft.com/office/powerpoint/2010/main" val="4002665043"/>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5" y="0"/>
            <a:ext cx="8897441" cy="808806"/>
          </a:xfrm>
        </p:spPr>
        <p:txBody>
          <a:bodyPr/>
          <a:lstStyle/>
          <a:p>
            <a:r>
              <a:rPr lang="en-US" sz="2800" dirty="0" smtClean="0"/>
              <a:t>Storyline</a:t>
            </a:r>
            <a:endParaRPr lang="en-US" sz="2800" dirty="0"/>
          </a:p>
        </p:txBody>
      </p:sp>
      <p:sp>
        <p:nvSpPr>
          <p:cNvPr id="4" name="Rectangle 3"/>
          <p:cNvSpPr/>
          <p:nvPr/>
        </p:nvSpPr>
        <p:spPr bwMode="auto">
          <a:xfrm>
            <a:off x="590843" y="808806"/>
            <a:ext cx="8117059" cy="5057422"/>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 name="Content Placeholder 2"/>
          <p:cNvSpPr>
            <a:spLocks noGrp="1"/>
          </p:cNvSpPr>
          <p:nvPr>
            <p:ph idx="1"/>
          </p:nvPr>
        </p:nvSpPr>
        <p:spPr>
          <a:xfrm>
            <a:off x="590842" y="808806"/>
            <a:ext cx="8117059" cy="5094514"/>
          </a:xfrm>
        </p:spPr>
        <p:txBody>
          <a:bodyPr/>
          <a:lstStyle/>
          <a:p>
            <a:pPr algn="ctr">
              <a:buNone/>
            </a:pPr>
            <a:r>
              <a:rPr lang="en-US" sz="4000" b="1" dirty="0" smtClean="0"/>
              <a:t>Nb films – sputtered</a:t>
            </a:r>
          </a:p>
          <a:p>
            <a:pPr marL="1828800" indent="-280988">
              <a:spcBef>
                <a:spcPts val="1200"/>
              </a:spcBef>
            </a:pPr>
            <a:endParaRPr lang="en-US" sz="3200" dirty="0" smtClean="0">
              <a:solidFill>
                <a:schemeClr val="tx2">
                  <a:lumMod val="75000"/>
                </a:schemeClr>
              </a:solidFill>
            </a:endParaRPr>
          </a:p>
          <a:p>
            <a:pPr marL="1252538" indent="-282575">
              <a:spcBef>
                <a:spcPts val="1200"/>
              </a:spcBef>
            </a:pPr>
            <a:r>
              <a:rPr lang="en-US" sz="3200" dirty="0" smtClean="0">
                <a:solidFill>
                  <a:srgbClr val="C00000"/>
                </a:solidFill>
              </a:rPr>
              <a:t>Nb films grown at </a:t>
            </a:r>
            <a:r>
              <a:rPr lang="en-US" sz="3200" b="1" dirty="0" smtClean="0">
                <a:solidFill>
                  <a:srgbClr val="C00000"/>
                </a:solidFill>
              </a:rPr>
              <a:t>low energy </a:t>
            </a:r>
            <a:r>
              <a:rPr lang="en-US" sz="3200" dirty="0" smtClean="0">
                <a:solidFill>
                  <a:srgbClr val="C00000"/>
                </a:solidFill>
              </a:rPr>
              <a:t>appear very susceptible to early flux entry, which yields Q slope for applications</a:t>
            </a:r>
          </a:p>
          <a:p>
            <a:pPr marL="1252538" indent="-282575">
              <a:spcBef>
                <a:spcPts val="1200"/>
              </a:spcBef>
            </a:pPr>
            <a:r>
              <a:rPr lang="en-US" sz="3200" dirty="0" smtClean="0">
                <a:solidFill>
                  <a:srgbClr val="C00000"/>
                </a:solidFill>
              </a:rPr>
              <a:t>Attributed to inadequate crystal quality</a:t>
            </a:r>
          </a:p>
          <a:p>
            <a:pPr algn="ctr">
              <a:buNone/>
            </a:pPr>
            <a:endParaRPr lang="en-US" sz="4000" b="1" dirty="0" smtClean="0"/>
          </a:p>
          <a:p>
            <a:endParaRPr lang="en-US" sz="2000" dirty="0" smtClean="0">
              <a:solidFill>
                <a:schemeClr val="tx2">
                  <a:lumMod val="75000"/>
                </a:schemeClr>
              </a:solidFill>
            </a:endParaRPr>
          </a:p>
        </p:txBody>
      </p:sp>
    </p:spTree>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5" y="0"/>
            <a:ext cx="8897441" cy="808806"/>
          </a:xfrm>
        </p:spPr>
        <p:txBody>
          <a:bodyPr/>
          <a:lstStyle/>
          <a:p>
            <a:r>
              <a:rPr lang="en-US" sz="2800" dirty="0" smtClean="0"/>
              <a:t>Storyline</a:t>
            </a:r>
            <a:endParaRPr lang="en-US" sz="2800" dirty="0"/>
          </a:p>
        </p:txBody>
      </p:sp>
      <p:sp>
        <p:nvSpPr>
          <p:cNvPr id="4" name="Rectangle 3"/>
          <p:cNvSpPr/>
          <p:nvPr/>
        </p:nvSpPr>
        <p:spPr bwMode="auto">
          <a:xfrm>
            <a:off x="590843" y="808806"/>
            <a:ext cx="8117059" cy="5057422"/>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 name="Content Placeholder 2"/>
          <p:cNvSpPr>
            <a:spLocks noGrp="1"/>
          </p:cNvSpPr>
          <p:nvPr>
            <p:ph idx="1"/>
          </p:nvPr>
        </p:nvSpPr>
        <p:spPr>
          <a:xfrm>
            <a:off x="590843" y="1280160"/>
            <a:ext cx="8117060" cy="4586068"/>
          </a:xfrm>
        </p:spPr>
        <p:txBody>
          <a:bodyPr/>
          <a:lstStyle/>
          <a:p>
            <a:pPr algn="ctr">
              <a:buNone/>
            </a:pPr>
            <a:r>
              <a:rPr lang="en-US" sz="4000" b="1" dirty="0" smtClean="0"/>
              <a:t>Nb films – energetic condensation</a:t>
            </a:r>
          </a:p>
          <a:p>
            <a:pPr>
              <a:spcBef>
                <a:spcPts val="1200"/>
              </a:spcBef>
            </a:pPr>
            <a:r>
              <a:rPr lang="en-US" sz="2800" dirty="0" smtClean="0">
                <a:solidFill>
                  <a:schemeClr val="tx2">
                    <a:lumMod val="75000"/>
                  </a:schemeClr>
                </a:solidFill>
              </a:rPr>
              <a:t>Provide hyper-thermal Nb ions for deposition</a:t>
            </a:r>
          </a:p>
          <a:p>
            <a:pPr>
              <a:spcBef>
                <a:spcPts val="1200"/>
              </a:spcBef>
            </a:pPr>
            <a:r>
              <a:rPr lang="en-US" sz="2800" dirty="0" smtClean="0">
                <a:solidFill>
                  <a:schemeClr val="tx2">
                    <a:lumMod val="75000"/>
                  </a:schemeClr>
                </a:solidFill>
              </a:rPr>
              <a:t>Enable development of low-energy structure (improved crystal quality)</a:t>
            </a:r>
          </a:p>
          <a:p>
            <a:pPr algn="ctr">
              <a:buNone/>
            </a:pPr>
            <a:endParaRPr lang="en-US" sz="4000" b="1" dirty="0" smtClean="0"/>
          </a:p>
          <a:p>
            <a:endParaRPr lang="en-US" sz="2000" dirty="0" smtClean="0">
              <a:solidFill>
                <a:schemeClr val="tx2">
                  <a:lumMod val="75000"/>
                </a:schemeClr>
              </a:solidFill>
            </a:endParaRPr>
          </a:p>
        </p:txBody>
      </p:sp>
    </p:spTree>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p:txBody>
          <a:bodyPr/>
          <a:lstStyle/>
          <a:p>
            <a:pPr algn="ctr"/>
            <a:r>
              <a:rPr lang="en-US" sz="3600" b="1" dirty="0" smtClean="0">
                <a:solidFill>
                  <a:srgbClr val="FF0000"/>
                </a:solidFill>
              </a:rPr>
              <a:t>Energetic Condensation</a:t>
            </a:r>
            <a:endParaRPr lang="en-US" sz="3600" b="1" dirty="0">
              <a:solidFill>
                <a:srgbClr val="FF0000"/>
              </a:solidFill>
            </a:endParaRPr>
          </a:p>
        </p:txBody>
      </p:sp>
      <p:sp>
        <p:nvSpPr>
          <p:cNvPr id="4" name="Rectangle 3"/>
          <p:cNvSpPr/>
          <p:nvPr>
            <p:custDataLst>
              <p:tags r:id="rId3"/>
            </p:custDataLst>
          </p:nvPr>
        </p:nvSpPr>
        <p:spPr>
          <a:xfrm>
            <a:off x="457200" y="1223526"/>
            <a:ext cx="8262424" cy="892552"/>
          </a:xfrm>
          <a:prstGeom prst="rect">
            <a:avLst/>
          </a:prstGeom>
        </p:spPr>
        <p:txBody>
          <a:bodyPr wrap="square">
            <a:spAutoFit/>
          </a:bodyPr>
          <a:lstStyle/>
          <a:p>
            <a:r>
              <a:rPr lang="en-US" sz="2400" dirty="0">
                <a:latin typeface="Calibri" pitchFamily="34" charset="0"/>
              </a:rPr>
              <a:t>A</a:t>
            </a:r>
            <a:r>
              <a:rPr lang="en-US" sz="2400" dirty="0" smtClean="0">
                <a:latin typeface="Calibri" pitchFamily="34" charset="0"/>
              </a:rPr>
              <a:t>dditional </a:t>
            </a:r>
            <a:r>
              <a:rPr lang="en-US" sz="2400" dirty="0">
                <a:latin typeface="Calibri" pitchFamily="34" charset="0"/>
              </a:rPr>
              <a:t>energy provided by </a:t>
            </a:r>
            <a:r>
              <a:rPr lang="en-US" sz="2400" dirty="0" smtClean="0">
                <a:latin typeface="Calibri" pitchFamily="34" charset="0"/>
              </a:rPr>
              <a:t>fast particles arriving at </a:t>
            </a:r>
            <a:r>
              <a:rPr lang="en-US" sz="2400" dirty="0">
                <a:latin typeface="Calibri" pitchFamily="34" charset="0"/>
              </a:rPr>
              <a:t>a surface </a:t>
            </a:r>
            <a:endParaRPr lang="en-US" sz="2400" dirty="0" smtClean="0">
              <a:latin typeface="Calibri" pitchFamily="34" charset="0"/>
            </a:endParaRPr>
          </a:p>
          <a:p>
            <a:r>
              <a:rPr lang="en-US" sz="2800" dirty="0" smtClean="0">
                <a:solidFill>
                  <a:srgbClr val="FF0000"/>
                </a:solidFill>
                <a:latin typeface="Calibri" pitchFamily="34" charset="0"/>
              </a:rPr>
              <a:t>⇒</a:t>
            </a:r>
            <a:r>
              <a:rPr lang="en-US" sz="2400" dirty="0" smtClean="0">
                <a:latin typeface="Calibri" pitchFamily="34" charset="0"/>
              </a:rPr>
              <a:t>Changes in </a:t>
            </a:r>
            <a:r>
              <a:rPr lang="en-US" sz="2400" dirty="0">
                <a:latin typeface="Calibri" pitchFamily="34" charset="0"/>
              </a:rPr>
              <a:t>the </a:t>
            </a:r>
            <a:r>
              <a:rPr lang="en-US" sz="2400" dirty="0" smtClean="0">
                <a:latin typeface="Calibri" pitchFamily="34" charset="0"/>
              </a:rPr>
              <a:t>film growth process:</a:t>
            </a:r>
            <a:endParaRPr lang="en-US" sz="2800" dirty="0">
              <a:latin typeface="Calibri" pitchFamily="34" charset="0"/>
            </a:endParaRPr>
          </a:p>
        </p:txBody>
      </p:sp>
      <p:sp>
        <p:nvSpPr>
          <p:cNvPr id="10" name="Rectangle 9"/>
          <p:cNvSpPr/>
          <p:nvPr>
            <p:custDataLst>
              <p:tags r:id="rId4"/>
            </p:custDataLst>
          </p:nvPr>
        </p:nvSpPr>
        <p:spPr>
          <a:xfrm>
            <a:off x="914400" y="2405643"/>
            <a:ext cx="8229600" cy="3785652"/>
          </a:xfrm>
          <a:prstGeom prst="rect">
            <a:avLst/>
          </a:prstGeom>
        </p:spPr>
        <p:txBody>
          <a:bodyPr wrap="square">
            <a:spAutoFit/>
          </a:bodyPr>
          <a:lstStyle/>
          <a:p>
            <a:pPr marL="406400" indent="-406400">
              <a:buClr>
                <a:srgbClr val="FF0000"/>
              </a:buClr>
              <a:buFont typeface="Wingdings" pitchFamily="2" charset="2"/>
              <a:buChar char="q"/>
            </a:pPr>
            <a:r>
              <a:rPr lang="en-US" sz="2400" dirty="0" smtClean="0"/>
              <a:t>Residual gases are desorbed from the substrate surface</a:t>
            </a:r>
          </a:p>
          <a:p>
            <a:pPr marL="406400" indent="-406400">
              <a:buClr>
                <a:srgbClr val="FF0000"/>
              </a:buClr>
              <a:buFont typeface="Wingdings" pitchFamily="2" charset="2"/>
              <a:buChar char="q"/>
            </a:pPr>
            <a:r>
              <a:rPr lang="en-US" sz="2400" dirty="0" smtClean="0"/>
              <a:t>Chemical bonds are easily broken, thus affecting nucleation processes &amp; film adhesion</a:t>
            </a:r>
          </a:p>
          <a:p>
            <a:pPr marL="406400" indent="-406400">
              <a:buClr>
                <a:srgbClr val="FF0000"/>
              </a:buClr>
              <a:buFont typeface="Wingdings" pitchFamily="2" charset="2"/>
              <a:buChar char="q"/>
            </a:pPr>
            <a:r>
              <a:rPr lang="en-US" sz="2400" dirty="0" smtClean="0"/>
              <a:t>Enhanced </a:t>
            </a:r>
            <a:r>
              <a:rPr lang="en-US" sz="2400" dirty="0"/>
              <a:t>mobility of surface </a:t>
            </a:r>
            <a:r>
              <a:rPr lang="en-US" sz="2400" dirty="0" smtClean="0"/>
              <a:t>atoms</a:t>
            </a:r>
          </a:p>
          <a:p>
            <a:pPr marL="406400" indent="-406400">
              <a:buClr>
                <a:srgbClr val="FF0000"/>
              </a:buClr>
              <a:buFont typeface="Wingdings" pitchFamily="2" charset="2"/>
              <a:buChar char="q"/>
            </a:pPr>
            <a:r>
              <a:rPr lang="en-US" sz="2400" dirty="0" smtClean="0"/>
              <a:t>Arriving Nb ions penetrate 2-3 atomic layers</a:t>
            </a:r>
          </a:p>
          <a:p>
            <a:pPr marL="406400" indent="-406400">
              <a:buClr>
                <a:srgbClr val="FF0000"/>
              </a:buClr>
              <a:buFont typeface="Wingdings" pitchFamily="2" charset="2"/>
              <a:buChar char="q"/>
            </a:pPr>
            <a:r>
              <a:rPr lang="en-US" sz="2400" dirty="0" smtClean="0"/>
              <a:t>Ions arrive with normal incidence</a:t>
            </a:r>
          </a:p>
          <a:p>
            <a:pPr>
              <a:buClr>
                <a:srgbClr val="FF0000"/>
              </a:buClr>
            </a:pPr>
            <a:endParaRPr lang="en-US" sz="2400" dirty="0" smtClean="0"/>
          </a:p>
          <a:p>
            <a:pPr marL="1944688" lvl="5" indent="-347663">
              <a:buClr>
                <a:srgbClr val="FF0000"/>
              </a:buClr>
              <a:buFont typeface="Wingdings" pitchFamily="2" charset="2"/>
              <a:buChar char="§"/>
            </a:pPr>
            <a:r>
              <a:rPr lang="en-US" sz="2400" dirty="0" smtClean="0"/>
              <a:t>Morphology</a:t>
            </a:r>
          </a:p>
          <a:p>
            <a:pPr marL="1944688" lvl="5" indent="-347663">
              <a:buClr>
                <a:srgbClr val="FF0000"/>
              </a:buClr>
              <a:buFont typeface="Wingdings" pitchFamily="2" charset="2"/>
              <a:buChar char="§"/>
            </a:pPr>
            <a:r>
              <a:rPr lang="en-US" sz="2400" dirty="0" smtClean="0"/>
              <a:t>Microstructure</a:t>
            </a:r>
          </a:p>
          <a:p>
            <a:pPr marL="1944688" lvl="5" indent="-347663">
              <a:buClr>
                <a:srgbClr val="FF0000"/>
              </a:buClr>
              <a:buFont typeface="Wingdings" pitchFamily="2" charset="2"/>
              <a:buChar char="§"/>
            </a:pPr>
            <a:r>
              <a:rPr lang="en-US" sz="2400" dirty="0" smtClean="0"/>
              <a:t>Stress</a:t>
            </a:r>
          </a:p>
        </p:txBody>
      </p:sp>
      <p:sp>
        <p:nvSpPr>
          <p:cNvPr id="2" name="Rectangle 1"/>
          <p:cNvSpPr/>
          <p:nvPr/>
        </p:nvSpPr>
        <p:spPr>
          <a:xfrm>
            <a:off x="0" y="773668"/>
            <a:ext cx="8840318" cy="461665"/>
          </a:xfrm>
          <a:prstGeom prst="rect">
            <a:avLst/>
          </a:prstGeom>
        </p:spPr>
        <p:txBody>
          <a:bodyPr wrap="square">
            <a:spAutoFit/>
          </a:bodyPr>
          <a:lstStyle/>
          <a:p>
            <a:pPr algn="just"/>
            <a:r>
              <a:rPr lang="en-US" sz="2400" b="1" dirty="0">
                <a:latin typeface="Calibri" pitchFamily="34" charset="0"/>
              </a:rPr>
              <a:t>C</a:t>
            </a:r>
            <a:r>
              <a:rPr lang="en-US" sz="2400" b="1" dirty="0" smtClean="0">
                <a:latin typeface="Calibri" pitchFamily="34" charset="0"/>
              </a:rPr>
              <a:t>ondensing </a:t>
            </a:r>
            <a:r>
              <a:rPr lang="en-US" sz="2400" b="1" dirty="0">
                <a:latin typeface="Calibri" pitchFamily="34" charset="0"/>
              </a:rPr>
              <a:t>(film-forming) </a:t>
            </a:r>
            <a:r>
              <a:rPr lang="en-US" sz="2400" b="1" dirty="0" smtClean="0">
                <a:latin typeface="Calibri" pitchFamily="34" charset="0"/>
              </a:rPr>
              <a:t>species : hyper-thermal (&gt;10 </a:t>
            </a:r>
            <a:r>
              <a:rPr lang="en-US" sz="2400" b="1" dirty="0" err="1" smtClean="0">
                <a:latin typeface="Calibri" pitchFamily="34" charset="0"/>
              </a:rPr>
              <a:t>eV</a:t>
            </a:r>
            <a:r>
              <a:rPr lang="en-US" sz="2400" b="1" dirty="0" smtClean="0">
                <a:latin typeface="Calibri" pitchFamily="34" charset="0"/>
              </a:rPr>
              <a:t>). </a:t>
            </a:r>
            <a:endParaRPr lang="en-US" sz="2400" b="1" dirty="0">
              <a:latin typeface="Calibri" pitchFamily="34" charset="0"/>
            </a:endParaRPr>
          </a:p>
        </p:txBody>
      </p:sp>
      <p:sp>
        <p:nvSpPr>
          <p:cNvPr id="13" name="TextBox 12"/>
          <p:cNvSpPr txBox="1"/>
          <p:nvPr/>
        </p:nvSpPr>
        <p:spPr>
          <a:xfrm>
            <a:off x="457200" y="5211733"/>
            <a:ext cx="1952779" cy="466666"/>
          </a:xfrm>
          <a:prstGeom prst="rect">
            <a:avLst/>
          </a:prstGeom>
          <a:noFill/>
        </p:spPr>
        <p:txBody>
          <a:bodyPr wrap="none" rtlCol="0">
            <a:spAutoFit/>
          </a:bodyPr>
          <a:lstStyle/>
          <a:p>
            <a:pPr>
              <a:lnSpc>
                <a:spcPts val="2800"/>
              </a:lnSpc>
            </a:pPr>
            <a:r>
              <a:rPr lang="en-US" sz="3600" dirty="0">
                <a:solidFill>
                  <a:srgbClr val="FF0000"/>
                </a:solidFill>
              </a:rPr>
              <a:t>⇒</a:t>
            </a:r>
            <a:r>
              <a:rPr lang="en-US" sz="2000" dirty="0">
                <a:solidFill>
                  <a:srgbClr val="FF0000"/>
                </a:solidFill>
              </a:rPr>
              <a:t> </a:t>
            </a:r>
            <a:r>
              <a:rPr lang="en-US" sz="2000" dirty="0" smtClean="0"/>
              <a:t>Changes </a:t>
            </a:r>
            <a:r>
              <a:rPr lang="en-US" sz="2000" dirty="0"/>
              <a:t>in</a:t>
            </a:r>
          </a:p>
        </p:txBody>
      </p:sp>
    </p:spTree>
    <p:custDataLst>
      <p:tags r:id="rId1"/>
    </p:custDataLst>
    <p:extLst>
      <p:ext uri="{BB962C8B-B14F-4D97-AF65-F5344CB8AC3E}">
        <p14:creationId xmlns="" xmlns:p14="http://schemas.microsoft.com/office/powerpoint/2010/main" val="1322083794"/>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z="3200" dirty="0" smtClean="0">
                <a:solidFill>
                  <a:srgbClr val="0000FF"/>
                </a:solidFill>
              </a:rPr>
              <a:t>Collaborative progress made by AASC and </a:t>
            </a:r>
            <a:r>
              <a:rPr lang="en-US" sz="3200" dirty="0" err="1" smtClean="0">
                <a:solidFill>
                  <a:srgbClr val="0000FF"/>
                </a:solidFill>
              </a:rPr>
              <a:t>JLab</a:t>
            </a:r>
            <a:endParaRPr lang="en-US" sz="3200" dirty="0">
              <a:solidFill>
                <a:srgbClr val="0000FF"/>
              </a:solidFill>
            </a:endParaRPr>
          </a:p>
        </p:txBody>
      </p:sp>
      <p:sp>
        <p:nvSpPr>
          <p:cNvPr id="16387" name="Content Placeholder 2"/>
          <p:cNvSpPr>
            <a:spLocks noGrp="1"/>
          </p:cNvSpPr>
          <p:nvPr>
            <p:ph idx="1"/>
          </p:nvPr>
        </p:nvSpPr>
        <p:spPr>
          <a:xfrm>
            <a:off x="520505" y="627772"/>
            <a:ext cx="8128000" cy="5429250"/>
          </a:xfrm>
        </p:spPr>
        <p:txBody>
          <a:bodyPr/>
          <a:lstStyle/>
          <a:p>
            <a:pPr>
              <a:spcBef>
                <a:spcPts val="0"/>
              </a:spcBef>
              <a:spcAft>
                <a:spcPts val="0"/>
              </a:spcAft>
              <a:defRPr/>
            </a:pPr>
            <a:r>
              <a:rPr lang="en-US" b="0" dirty="0" smtClean="0"/>
              <a:t> AASC’s UHV Arc coater (CED/CAD) and </a:t>
            </a:r>
            <a:r>
              <a:rPr lang="en-US" b="0" dirty="0" err="1" smtClean="0"/>
              <a:t>JLab’s</a:t>
            </a:r>
            <a:r>
              <a:rPr lang="en-US" b="0" dirty="0" smtClean="0"/>
              <a:t> ECR source are both energetic condensation  (EC) coaters</a:t>
            </a:r>
          </a:p>
          <a:p>
            <a:pPr lvl="1">
              <a:spcBef>
                <a:spcPts val="0"/>
              </a:spcBef>
              <a:spcAft>
                <a:spcPts val="0"/>
              </a:spcAft>
              <a:defRPr/>
            </a:pPr>
            <a:r>
              <a:rPr lang="en-US" b="0" dirty="0" smtClean="0"/>
              <a:t> The CED/CAD plasma generates Nb</a:t>
            </a:r>
            <a:r>
              <a:rPr lang="en-US" b="0" baseline="30000" dirty="0" smtClean="0"/>
              <a:t>2+</a:t>
            </a:r>
            <a:r>
              <a:rPr lang="en-US" b="0" dirty="0" smtClean="0"/>
              <a:t> and Nb</a:t>
            </a:r>
            <a:r>
              <a:rPr lang="en-US" b="0" baseline="30000" dirty="0" smtClean="0"/>
              <a:t>3+</a:t>
            </a:r>
            <a:r>
              <a:rPr lang="en-US" b="0" dirty="0" smtClean="0"/>
              <a:t> ions with 40-120 </a:t>
            </a:r>
            <a:r>
              <a:rPr lang="en-US" b="0" dirty="0" err="1" smtClean="0"/>
              <a:t>eV</a:t>
            </a:r>
            <a:r>
              <a:rPr lang="en-US" b="0" dirty="0" smtClean="0"/>
              <a:t> energy spread</a:t>
            </a:r>
          </a:p>
          <a:p>
            <a:pPr lvl="1">
              <a:spcBef>
                <a:spcPts val="0"/>
              </a:spcBef>
              <a:spcAft>
                <a:spcPts val="0"/>
              </a:spcAft>
              <a:defRPr/>
            </a:pPr>
            <a:r>
              <a:rPr lang="en-US" b="0" dirty="0" smtClean="0"/>
              <a:t>The ECR plasma produces ~64 </a:t>
            </a:r>
            <a:r>
              <a:rPr lang="en-US" b="0" dirty="0" err="1" smtClean="0"/>
              <a:t>eV</a:t>
            </a:r>
            <a:r>
              <a:rPr lang="en-US" b="0" dirty="0" smtClean="0"/>
              <a:t> ions </a:t>
            </a:r>
            <a:r>
              <a:rPr lang="en-US" dirty="0" smtClean="0"/>
              <a:t>Nb</a:t>
            </a:r>
            <a:r>
              <a:rPr lang="en-US" baseline="30000" dirty="0" smtClean="0"/>
              <a:t>1+</a:t>
            </a:r>
            <a:r>
              <a:rPr lang="en-US" dirty="0" smtClean="0"/>
              <a:t> ions. By </a:t>
            </a:r>
            <a:r>
              <a:rPr lang="en-US" b="0" dirty="0" smtClean="0"/>
              <a:t>biasing the substrate</a:t>
            </a:r>
            <a:r>
              <a:rPr lang="en-US" dirty="0" smtClean="0"/>
              <a:t> the ion energy may be tuned 64 – 280 </a:t>
            </a:r>
            <a:r>
              <a:rPr lang="en-US" dirty="0" err="1" smtClean="0"/>
              <a:t>eV</a:t>
            </a:r>
            <a:r>
              <a:rPr lang="en-US" dirty="0" smtClean="0"/>
              <a:t>.</a:t>
            </a:r>
            <a:endParaRPr lang="en-US" b="0" dirty="0" smtClean="0"/>
          </a:p>
          <a:p>
            <a:pPr>
              <a:spcBef>
                <a:spcPts val="1200"/>
              </a:spcBef>
              <a:spcAft>
                <a:spcPts val="0"/>
              </a:spcAft>
              <a:defRPr/>
            </a:pPr>
            <a:r>
              <a:rPr lang="en-US" b="0" dirty="0" smtClean="0"/>
              <a:t>AASC and JLab collaborate on thin film development for SRF. Over the past 2 years, we have achieved record RRR values in Nb films</a:t>
            </a:r>
          </a:p>
          <a:p>
            <a:pPr lvl="1">
              <a:spcBef>
                <a:spcPts val="0"/>
              </a:spcBef>
              <a:spcAft>
                <a:spcPts val="0"/>
              </a:spcAft>
              <a:defRPr/>
            </a:pPr>
            <a:r>
              <a:rPr lang="en-US" b="0" dirty="0" smtClean="0"/>
              <a:t>RRR=</a:t>
            </a:r>
            <a:r>
              <a:rPr lang="en-US" b="1" dirty="0" smtClean="0">
                <a:solidFill>
                  <a:srgbClr val="C00000"/>
                </a:solidFill>
              </a:rPr>
              <a:t>585</a:t>
            </a:r>
            <a:r>
              <a:rPr lang="en-US" b="0" dirty="0" smtClean="0"/>
              <a:t>  - Nb on MgO using CED</a:t>
            </a:r>
          </a:p>
          <a:p>
            <a:pPr lvl="1">
              <a:spcBef>
                <a:spcPts val="0"/>
              </a:spcBef>
              <a:spcAft>
                <a:spcPts val="0"/>
              </a:spcAft>
              <a:defRPr/>
            </a:pPr>
            <a:r>
              <a:rPr lang="en-US" b="0" dirty="0" smtClean="0"/>
              <a:t>RRR=</a:t>
            </a:r>
            <a:r>
              <a:rPr lang="en-US" b="1" dirty="0" smtClean="0">
                <a:solidFill>
                  <a:srgbClr val="C00000"/>
                </a:solidFill>
              </a:rPr>
              <a:t>488</a:t>
            </a:r>
            <a:r>
              <a:rPr lang="en-US" b="0" dirty="0" smtClean="0"/>
              <a:t>  - Nb on a-sapphire using ECR</a:t>
            </a:r>
          </a:p>
          <a:p>
            <a:pPr lvl="1">
              <a:spcBef>
                <a:spcPts val="0"/>
              </a:spcBef>
              <a:spcAft>
                <a:spcPts val="0"/>
              </a:spcAft>
              <a:defRPr/>
            </a:pPr>
            <a:r>
              <a:rPr lang="en-US" b="0" dirty="0" smtClean="0"/>
              <a:t>RRR=</a:t>
            </a:r>
            <a:r>
              <a:rPr lang="en-US" b="1" dirty="0" smtClean="0">
                <a:solidFill>
                  <a:srgbClr val="C00000"/>
                </a:solidFill>
              </a:rPr>
              <a:t>289</a:t>
            </a:r>
            <a:r>
              <a:rPr lang="en-US" b="0" dirty="0" smtClean="0"/>
              <a:t>  - Nb on LG Cu using ECR</a:t>
            </a:r>
          </a:p>
          <a:p>
            <a:pPr>
              <a:spcBef>
                <a:spcPts val="1200"/>
              </a:spcBef>
              <a:spcAft>
                <a:spcPts val="0"/>
              </a:spcAft>
              <a:defRPr/>
            </a:pPr>
            <a:r>
              <a:rPr lang="en-US" b="0" dirty="0" smtClean="0"/>
              <a:t> We are learning more about the epitaxial growth modes on different substrates, building a knowledge base from which to proceed to Cu cavity coatings in the near future</a:t>
            </a:r>
          </a:p>
        </p:txBody>
      </p:sp>
      <p:pic>
        <p:nvPicPr>
          <p:cNvPr id="4" name="Picture 5" descr="aasc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230992" y="4091964"/>
            <a:ext cx="835025"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81000"/>
          </a:xfrm>
        </p:spPr>
        <p:txBody>
          <a:bodyPr>
            <a:normAutofit fontScale="90000"/>
          </a:bodyPr>
          <a:lstStyle/>
          <a:p>
            <a:r>
              <a:rPr lang="en-US" sz="3600" dirty="0" smtClean="0"/>
              <a:t>Comparison of Nb Deposition Rates</a:t>
            </a:r>
            <a:endParaRPr lang="en-US" sz="3600" dirty="0"/>
          </a:p>
        </p:txBody>
      </p:sp>
      <p:graphicFrame>
        <p:nvGraphicFramePr>
          <p:cNvPr id="6" name="Content Placeholder 5"/>
          <p:cNvGraphicFramePr>
            <a:graphicFrameLocks noGrp="1"/>
          </p:cNvGraphicFramePr>
          <p:nvPr>
            <p:ph idx="1"/>
          </p:nvPr>
        </p:nvGraphicFramePr>
        <p:xfrm>
          <a:off x="0" y="1060641"/>
          <a:ext cx="9144000" cy="4425759"/>
        </p:xfrm>
        <a:graphic>
          <a:graphicData uri="http://schemas.openxmlformats.org/drawingml/2006/table">
            <a:tbl>
              <a:tblPr firstRow="1" bandRow="1">
                <a:tableStyleId>{5940675A-B579-460E-94D1-54222C63F5DA}</a:tableStyleId>
              </a:tblPr>
              <a:tblGrid>
                <a:gridCol w="338667"/>
                <a:gridCol w="1871134"/>
                <a:gridCol w="2362200"/>
                <a:gridCol w="1269999"/>
                <a:gridCol w="1778000"/>
                <a:gridCol w="1524000"/>
              </a:tblGrid>
              <a:tr h="487680">
                <a:tc>
                  <a:txBody>
                    <a:bodyPr/>
                    <a:lstStyle/>
                    <a:p>
                      <a:pPr algn="ctr"/>
                      <a:endParaRPr lang="en-US" sz="1600" dirty="0"/>
                    </a:p>
                  </a:txBody>
                  <a:tcPr anchor="ctr">
                    <a:solidFill>
                      <a:srgbClr val="FFFFCC"/>
                    </a:solidFill>
                  </a:tcPr>
                </a:tc>
                <a:tc>
                  <a:txBody>
                    <a:bodyPr/>
                    <a:lstStyle/>
                    <a:p>
                      <a:pPr algn="ctr"/>
                      <a:r>
                        <a:rPr lang="en-US" sz="1600" dirty="0" smtClean="0"/>
                        <a:t>Deposition</a:t>
                      </a:r>
                      <a:r>
                        <a:rPr lang="en-US" sz="1600" baseline="0" dirty="0" smtClean="0"/>
                        <a:t> </a:t>
                      </a:r>
                      <a:r>
                        <a:rPr lang="en-US" sz="1600" dirty="0" smtClean="0"/>
                        <a:t>Methods</a:t>
                      </a:r>
                      <a:endParaRPr lang="en-US" sz="1600" dirty="0"/>
                    </a:p>
                  </a:txBody>
                  <a:tcPr anchor="ctr">
                    <a:solidFill>
                      <a:srgbClr val="FFFFCC"/>
                    </a:solidFill>
                  </a:tcPr>
                </a:tc>
                <a:tc>
                  <a:txBody>
                    <a:bodyPr/>
                    <a:lstStyle/>
                    <a:p>
                      <a:pPr algn="ctr"/>
                      <a:r>
                        <a:rPr lang="en-US" sz="1600" dirty="0" smtClean="0"/>
                        <a:t>Deposition Rate</a:t>
                      </a:r>
                    </a:p>
                    <a:p>
                      <a:pPr algn="ctr"/>
                      <a:r>
                        <a:rPr lang="en-US" sz="1600" dirty="0" smtClean="0"/>
                        <a:t>(nm/s)</a:t>
                      </a:r>
                      <a:endParaRPr lang="en-US" sz="1600" dirty="0"/>
                    </a:p>
                  </a:txBody>
                  <a:tcPr anchor="ctr">
                    <a:solidFill>
                      <a:srgbClr val="FFFFCC"/>
                    </a:solidFill>
                  </a:tcPr>
                </a:tc>
                <a:tc>
                  <a:txBody>
                    <a:bodyPr/>
                    <a:lstStyle/>
                    <a:p>
                      <a:pPr algn="ctr"/>
                      <a:r>
                        <a:rPr lang="en-US" sz="1600" dirty="0" smtClean="0"/>
                        <a:t>Ions</a:t>
                      </a:r>
                      <a:r>
                        <a:rPr lang="en-US" sz="1600" baseline="0" dirty="0" smtClean="0"/>
                        <a:t> </a:t>
                      </a:r>
                      <a:r>
                        <a:rPr lang="en-US" sz="1600" dirty="0" smtClean="0"/>
                        <a:t>Energy (</a:t>
                      </a:r>
                      <a:r>
                        <a:rPr lang="en-US" sz="1600" dirty="0" err="1" smtClean="0"/>
                        <a:t>eV</a:t>
                      </a:r>
                      <a:r>
                        <a:rPr lang="en-US" sz="1600" dirty="0" smtClean="0"/>
                        <a:t>)</a:t>
                      </a:r>
                      <a:endParaRPr lang="en-US" sz="1600" dirty="0"/>
                    </a:p>
                  </a:txBody>
                  <a:tcPr anchor="ctr">
                    <a:solidFill>
                      <a:srgbClr val="FFFFCC"/>
                    </a:solidFill>
                  </a:tcPr>
                </a:tc>
                <a:tc>
                  <a:txBody>
                    <a:bodyPr/>
                    <a:lstStyle/>
                    <a:p>
                      <a:pPr algn="ctr"/>
                      <a:r>
                        <a:rPr lang="en-US" sz="1600" dirty="0" smtClean="0"/>
                        <a:t>Ion</a:t>
                      </a:r>
                      <a:r>
                        <a:rPr lang="en-US" sz="1600" baseline="0" dirty="0" smtClean="0"/>
                        <a:t> Flux </a:t>
                      </a:r>
                    </a:p>
                    <a:p>
                      <a:pPr algn="ctr"/>
                      <a:r>
                        <a:rPr lang="en-US" sz="1600" baseline="0" dirty="0" smtClean="0"/>
                        <a:t>(Nb ions/cm</a:t>
                      </a:r>
                      <a:r>
                        <a:rPr lang="en-US" sz="1600" baseline="30000" dirty="0" smtClean="0"/>
                        <a:t>2</a:t>
                      </a:r>
                      <a:r>
                        <a:rPr lang="en-US" sz="1600" baseline="0" dirty="0" smtClean="0"/>
                        <a:t>-s)</a:t>
                      </a:r>
                      <a:endParaRPr lang="en-US" sz="1600" dirty="0"/>
                    </a:p>
                  </a:txBody>
                  <a:tcPr anchor="ctr">
                    <a:solidFill>
                      <a:srgbClr val="FFFFCC"/>
                    </a:solidFill>
                  </a:tcPr>
                </a:tc>
                <a:tc>
                  <a:txBody>
                    <a:bodyPr/>
                    <a:lstStyle/>
                    <a:p>
                      <a:pPr algn="ctr"/>
                      <a:r>
                        <a:rPr lang="en-US" sz="1600" dirty="0" smtClean="0"/>
                        <a:t>Flux Power</a:t>
                      </a:r>
                    </a:p>
                    <a:p>
                      <a:pPr algn="ctr"/>
                      <a:r>
                        <a:rPr lang="en-US" sz="1600" dirty="0" smtClean="0"/>
                        <a:t>(W/cm</a:t>
                      </a:r>
                      <a:r>
                        <a:rPr lang="en-US" sz="1600" baseline="30000" dirty="0" smtClean="0"/>
                        <a:t>2</a:t>
                      </a:r>
                      <a:r>
                        <a:rPr lang="en-US" sz="1600" dirty="0" smtClean="0"/>
                        <a:t>) </a:t>
                      </a:r>
                      <a:endParaRPr lang="en-US" sz="1600" dirty="0"/>
                    </a:p>
                  </a:txBody>
                  <a:tcPr anchor="ctr">
                    <a:solidFill>
                      <a:srgbClr val="FFFFCC"/>
                    </a:solidFill>
                  </a:tcPr>
                </a:tc>
              </a:tr>
              <a:tr h="981519">
                <a:tc rowSpan="2">
                  <a:txBody>
                    <a:bodyPr/>
                    <a:lstStyle/>
                    <a:p>
                      <a:pPr algn="ctr"/>
                      <a:r>
                        <a:rPr lang="en-US" sz="1600" dirty="0" smtClean="0"/>
                        <a:t>1</a:t>
                      </a:r>
                      <a:endParaRPr lang="en-US" sz="1600" dirty="0"/>
                    </a:p>
                  </a:txBody>
                  <a:tcPr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smtClean="0"/>
                        <a:t>Cathodic</a:t>
                      </a:r>
                      <a:r>
                        <a:rPr lang="en-US" sz="1600" dirty="0" smtClean="0"/>
                        <a:t> Arc,</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AASC</a:t>
                      </a:r>
                      <a:r>
                        <a:rPr lang="en-US" sz="1600" baseline="0" dirty="0" smtClean="0"/>
                        <a:t> </a:t>
                      </a:r>
                      <a:r>
                        <a:rPr lang="en-US" sz="1600" dirty="0" smtClean="0"/>
                        <a:t>CED</a:t>
                      </a:r>
                      <a:r>
                        <a:rPr lang="en-US" sz="1600" baseline="30000" dirty="0" smtClean="0"/>
                        <a:t>TM</a:t>
                      </a:r>
                      <a:r>
                        <a:rPr lang="en-US" sz="1600" baseline="0" dirty="0" smtClean="0"/>
                        <a:t> [1]</a:t>
                      </a:r>
                      <a:endParaRPr lang="en-US" sz="1600" baseline="30000" dirty="0" smtClean="0"/>
                    </a:p>
                  </a:txBody>
                  <a:tcPr anchor="ctr"/>
                </a:tc>
                <a:tc>
                  <a:txBody>
                    <a:bodyPr/>
                    <a:lstStyle/>
                    <a:p>
                      <a:pPr algn="ctr"/>
                      <a:r>
                        <a:rPr lang="en-US" sz="1600" dirty="0" smtClean="0">
                          <a:solidFill>
                            <a:srgbClr val="FF0000"/>
                          </a:solidFill>
                        </a:rPr>
                        <a:t>560</a:t>
                      </a:r>
                      <a:r>
                        <a:rPr lang="en-US" sz="1600" baseline="0" dirty="0" smtClean="0"/>
                        <a:t> </a:t>
                      </a:r>
                    </a:p>
                    <a:p>
                      <a:pPr algn="ctr"/>
                      <a:r>
                        <a:rPr lang="en-US" sz="1600" baseline="0" dirty="0" smtClean="0"/>
                        <a:t>(instant rate, only last 1ms, duty cycle 0.05%)</a:t>
                      </a:r>
                      <a:endParaRPr lang="en-US" sz="1600" dirty="0"/>
                    </a:p>
                  </a:txBody>
                  <a:tcPr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100-170</a:t>
                      </a:r>
                    </a:p>
                  </a:txBody>
                  <a:tcPr anchor="ctr"/>
                </a:tc>
                <a:tc>
                  <a:txBody>
                    <a:bodyPr/>
                    <a:lstStyle/>
                    <a:p>
                      <a:pPr algn="ctr"/>
                      <a:r>
                        <a:rPr lang="en-US" sz="1600" dirty="0" smtClean="0"/>
                        <a:t>~1X10</a:t>
                      </a:r>
                      <a:r>
                        <a:rPr lang="en-US" sz="1600" baseline="30000" dirty="0" smtClean="0"/>
                        <a:t>18</a:t>
                      </a:r>
                    </a:p>
                    <a:p>
                      <a:pPr algn="ctr"/>
                      <a:r>
                        <a:rPr lang="en-US" sz="1600" strike="noStrike" baseline="0" dirty="0" smtClean="0"/>
                        <a:t>(inst. rate, last </a:t>
                      </a:r>
                      <a:r>
                        <a:rPr lang="en-US" sz="1600" b="1" strike="noStrike" baseline="0" dirty="0" smtClean="0">
                          <a:solidFill>
                            <a:srgbClr val="FF0000"/>
                          </a:solidFill>
                        </a:rPr>
                        <a:t>1ms</a:t>
                      </a:r>
                      <a:r>
                        <a:rPr lang="en-US" sz="1600" strike="noStrike" baseline="0" dirty="0" smtClean="0"/>
                        <a:t>)</a:t>
                      </a:r>
                      <a:endParaRPr lang="en-US" sz="1600" dirty="0"/>
                    </a:p>
                  </a:txBody>
                  <a:tcPr anchor="ctr"/>
                </a:tc>
                <a:tc>
                  <a:txBody>
                    <a:bodyPr/>
                    <a:lstStyle/>
                    <a:p>
                      <a:pPr algn="ctr"/>
                      <a:r>
                        <a:rPr lang="en-US" sz="1600" b="1" dirty="0" smtClean="0">
                          <a:solidFill>
                            <a:srgbClr val="FF0000"/>
                          </a:solidFill>
                        </a:rPr>
                        <a:t>16</a:t>
                      </a:r>
                    </a:p>
                    <a:p>
                      <a:pPr algn="ctr"/>
                      <a:r>
                        <a:rPr lang="en-US" sz="1600" strike="noStrike" baseline="0" dirty="0" smtClean="0"/>
                        <a:t>(inst. rate, last 1ms)</a:t>
                      </a:r>
                      <a:endParaRPr lang="en-US" sz="1600" dirty="0"/>
                    </a:p>
                  </a:txBody>
                  <a:tcPr anchor="ctr"/>
                </a:tc>
              </a:tr>
              <a:tr h="541872">
                <a:tc vMerge="1">
                  <a:txBody>
                    <a:bodyPr/>
                    <a:lstStyle/>
                    <a:p>
                      <a:endParaRPr lang="en-US"/>
                    </a:p>
                  </a:txBody>
                  <a:tcPr/>
                </a:tc>
                <a:tc vMerge="1">
                  <a:txBody>
                    <a:bodyPr/>
                    <a:lstStyle/>
                    <a:p>
                      <a:endParaRPr lang="en-US"/>
                    </a:p>
                  </a:txBody>
                  <a:tcPr/>
                </a:tc>
                <a:tc>
                  <a:txBody>
                    <a:bodyPr/>
                    <a:lstStyle/>
                    <a:p>
                      <a:pPr algn="ctr"/>
                      <a:r>
                        <a:rPr lang="en-US" sz="1600" dirty="0" smtClean="0"/>
                        <a:t>0.28 (~1 monolayer/s)</a:t>
                      </a:r>
                    </a:p>
                    <a:p>
                      <a:pPr algn="ctr"/>
                      <a:r>
                        <a:rPr lang="en-US" sz="1600" dirty="0" smtClean="0"/>
                        <a:t>(avg. rate.)</a:t>
                      </a:r>
                      <a:endParaRPr lang="en-US" sz="1600" dirty="0"/>
                    </a:p>
                  </a:txBody>
                  <a:tcPr anchor="ctr"/>
                </a:tc>
                <a:tc vMerge="1">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~5X10</a:t>
                      </a:r>
                      <a:r>
                        <a:rPr lang="en-US" sz="1600" baseline="30000" dirty="0" smtClean="0"/>
                        <a:t>14</a:t>
                      </a:r>
                      <a:endParaRPr lang="en-US" sz="1600" strike="noStrike"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600" strike="noStrike" baseline="0" dirty="0" smtClean="0"/>
                        <a:t>(avg. rate)</a:t>
                      </a:r>
                      <a:endParaRPr lang="en-US" sz="1600" dirty="0"/>
                    </a:p>
                  </a:txBody>
                  <a:tcPr anchor="ctr"/>
                </a:tc>
                <a:tc>
                  <a:txBody>
                    <a:bodyPr/>
                    <a:lstStyle/>
                    <a:p>
                      <a:pPr algn="ctr"/>
                      <a:r>
                        <a:rPr lang="en-US" sz="1600" dirty="0" smtClean="0"/>
                        <a:t>8X10</a:t>
                      </a:r>
                      <a:r>
                        <a:rPr lang="en-US" sz="1600" baseline="30000" dirty="0" smtClean="0"/>
                        <a:t>-3</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strike="noStrike" baseline="0" dirty="0" smtClean="0"/>
                        <a:t>(avg. rate)</a:t>
                      </a:r>
                      <a:endParaRPr lang="en-US" sz="1600" baseline="30000" dirty="0"/>
                    </a:p>
                  </a:txBody>
                  <a:tcPr anchor="ctr"/>
                </a:tc>
              </a:tr>
              <a:tr h="731520">
                <a:tc>
                  <a:txBody>
                    <a:bodyPr/>
                    <a:lstStyle/>
                    <a:p>
                      <a:pPr algn="ctr"/>
                      <a:r>
                        <a:rPr lang="en-US" sz="1600" dirty="0" smtClean="0"/>
                        <a:t>2</a:t>
                      </a:r>
                      <a:endParaRPr lang="en-US" sz="1600" dirty="0"/>
                    </a:p>
                  </a:txBody>
                  <a:tcPr anchor="ctr">
                    <a:solidFill>
                      <a:srgbClr val="EAEAEA"/>
                    </a:solidFill>
                  </a:tcPr>
                </a:tc>
                <a:tc>
                  <a:txBody>
                    <a:bodyPr/>
                    <a:lstStyle/>
                    <a:p>
                      <a:pPr algn="ctr"/>
                      <a:r>
                        <a:rPr lang="en-US" sz="1600" dirty="0" smtClean="0"/>
                        <a:t>Magnetron</a:t>
                      </a:r>
                      <a:r>
                        <a:rPr lang="en-US" sz="1600" baseline="0" dirty="0" smtClean="0"/>
                        <a:t> Sputtering,</a:t>
                      </a:r>
                    </a:p>
                    <a:p>
                      <a:pPr algn="ctr"/>
                      <a:r>
                        <a:rPr lang="en-US" sz="1600" baseline="0" dirty="0" smtClean="0"/>
                        <a:t> CERN [2]</a:t>
                      </a:r>
                      <a:endParaRPr lang="en-US" sz="1600" dirty="0"/>
                    </a:p>
                  </a:txBody>
                  <a:tcPr anchor="ctr">
                    <a:solidFill>
                      <a:srgbClr val="EAEAEA"/>
                    </a:solidFill>
                  </a:tcPr>
                </a:tc>
                <a:tc>
                  <a:txBody>
                    <a:bodyPr/>
                    <a:lstStyle/>
                    <a:p>
                      <a:pPr algn="ctr"/>
                      <a:r>
                        <a:rPr lang="en-US" sz="1600" dirty="0" smtClean="0"/>
                        <a:t>1.67</a:t>
                      </a:r>
                    </a:p>
                  </a:txBody>
                  <a:tcPr anchor="ctr">
                    <a:solidFill>
                      <a:srgbClr val="EAEAEA"/>
                    </a:solidFill>
                  </a:tcPr>
                </a:tc>
                <a:tc>
                  <a:txBody>
                    <a:bodyPr/>
                    <a:lstStyle/>
                    <a:p>
                      <a:pPr algn="ctr"/>
                      <a:r>
                        <a:rPr lang="en-US" sz="1600" dirty="0" smtClean="0">
                          <a:solidFill>
                            <a:srgbClr val="FF0000"/>
                          </a:solidFill>
                        </a:rPr>
                        <a:t>&lt;10</a:t>
                      </a:r>
                    </a:p>
                    <a:p>
                      <a:pPr algn="ctr"/>
                      <a:r>
                        <a:rPr lang="en-US" sz="1600" dirty="0" smtClean="0"/>
                        <a:t>(therm.)</a:t>
                      </a:r>
                      <a:endParaRPr lang="en-US" sz="1600" dirty="0"/>
                    </a:p>
                  </a:txBody>
                  <a:tcPr anchor="ctr">
                    <a:solidFill>
                      <a:srgbClr val="EAEAEA"/>
                    </a:solidFill>
                  </a:tcPr>
                </a:tc>
                <a:tc>
                  <a:txBody>
                    <a:bodyPr/>
                    <a:lstStyle/>
                    <a:p>
                      <a:pPr algn="ctr"/>
                      <a:r>
                        <a:rPr lang="en-US" sz="1600" dirty="0" smtClean="0"/>
                        <a:t>~3X10</a:t>
                      </a:r>
                      <a:r>
                        <a:rPr lang="en-US" sz="1600" baseline="30000" dirty="0" smtClean="0"/>
                        <a:t>15</a:t>
                      </a:r>
                      <a:endParaRPr lang="en-US" sz="1600" dirty="0"/>
                    </a:p>
                  </a:txBody>
                  <a:tcPr anchor="ctr">
                    <a:solidFill>
                      <a:srgbClr val="EA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2.4X10</a:t>
                      </a:r>
                      <a:r>
                        <a:rPr lang="en-US" sz="1600" baseline="30000" dirty="0" smtClean="0"/>
                        <a:t>-3</a:t>
                      </a:r>
                      <a:endParaRPr lang="en-US" sz="1600" baseline="30000" dirty="0"/>
                    </a:p>
                  </a:txBody>
                  <a:tcPr anchor="ctr">
                    <a:solidFill>
                      <a:srgbClr val="EAEAEA"/>
                    </a:solidFill>
                  </a:tcPr>
                </a:tc>
              </a:tr>
              <a:tr h="731520">
                <a:tc>
                  <a:txBody>
                    <a:bodyPr/>
                    <a:lstStyle/>
                    <a:p>
                      <a:pPr algn="ctr"/>
                      <a:r>
                        <a:rPr lang="en-US" sz="1600" dirty="0" smtClean="0"/>
                        <a:t>3</a:t>
                      </a:r>
                      <a:endParaRPr lang="en-US" sz="1600" dirty="0"/>
                    </a:p>
                  </a:txBody>
                  <a:tcPr anchor="ctr">
                    <a:solidFill>
                      <a:schemeClr val="bg1"/>
                    </a:solidFill>
                  </a:tcPr>
                </a:tc>
                <a:tc>
                  <a:txBody>
                    <a:bodyPr/>
                    <a:lstStyle/>
                    <a:p>
                      <a:pPr algn="ctr"/>
                      <a:r>
                        <a:rPr lang="en-US" sz="1600" dirty="0" smtClean="0"/>
                        <a:t>ECR</a:t>
                      </a:r>
                      <a:r>
                        <a:rPr lang="en-US" sz="1600" baseline="0" dirty="0" smtClean="0"/>
                        <a:t> </a:t>
                      </a:r>
                      <a:r>
                        <a:rPr lang="en-US" sz="1600" baseline="0" dirty="0" err="1" smtClean="0"/>
                        <a:t>Nb</a:t>
                      </a:r>
                      <a:r>
                        <a:rPr lang="en-US" sz="1600" baseline="0" dirty="0" smtClean="0"/>
                        <a:t> Plasma,</a:t>
                      </a:r>
                    </a:p>
                    <a:p>
                      <a:pPr algn="ctr"/>
                      <a:r>
                        <a:rPr lang="en-US" sz="1600" baseline="0" dirty="0" smtClean="0"/>
                        <a:t>JLAB [3]</a:t>
                      </a:r>
                      <a:endParaRPr lang="en-US" sz="1600" dirty="0"/>
                    </a:p>
                  </a:txBody>
                  <a:tcPr anchor="ctr">
                    <a:solidFill>
                      <a:schemeClr val="bg1"/>
                    </a:solidFill>
                  </a:tcPr>
                </a:tc>
                <a:tc>
                  <a:txBody>
                    <a:bodyPr/>
                    <a:lstStyle/>
                    <a:p>
                      <a:pPr algn="ctr"/>
                      <a:r>
                        <a:rPr lang="en-US" sz="1600" dirty="0" smtClean="0"/>
                        <a:t>2.25[new]</a:t>
                      </a:r>
                    </a:p>
                    <a:p>
                      <a:pPr algn="ctr"/>
                      <a:r>
                        <a:rPr lang="en-US" sz="1600" dirty="0" smtClean="0"/>
                        <a:t>0.5[3]</a:t>
                      </a:r>
                    </a:p>
                  </a:txBody>
                  <a:tcPr anchor="ctr">
                    <a:solidFill>
                      <a:schemeClr val="bg1"/>
                    </a:solidFill>
                  </a:tcPr>
                </a:tc>
                <a:tc>
                  <a:txBody>
                    <a:bodyPr/>
                    <a:lstStyle/>
                    <a:p>
                      <a:pPr algn="ctr"/>
                      <a:r>
                        <a:rPr lang="en-US" sz="1600" dirty="0" smtClean="0"/>
                        <a:t>&gt;63</a:t>
                      </a:r>
                    </a:p>
                    <a:p>
                      <a:pPr algn="ctr"/>
                      <a:r>
                        <a:rPr lang="en-US" sz="1600" dirty="0" smtClean="0"/>
                        <a:t>64-280</a:t>
                      </a:r>
                      <a:endParaRPr lang="en-US" sz="1600" dirty="0"/>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~1X10</a:t>
                      </a:r>
                      <a:r>
                        <a:rPr lang="en-US" sz="1600" baseline="30000" dirty="0" smtClean="0"/>
                        <a:t>15</a:t>
                      </a:r>
                      <a:endParaRPr lang="en-US" sz="1600" dirty="0"/>
                    </a:p>
                  </a:txBody>
                  <a:tcPr anchor="ctr">
                    <a:solidFill>
                      <a:schemeClr val="bg1"/>
                    </a:solidFill>
                  </a:tcPr>
                </a:tc>
                <a:tc>
                  <a:txBody>
                    <a:bodyPr/>
                    <a:lstStyle/>
                    <a:p>
                      <a:pPr algn="ctr"/>
                      <a:r>
                        <a:rPr lang="en-US" sz="1600" dirty="0" smtClean="0"/>
                        <a:t>~7</a:t>
                      </a:r>
                      <a:r>
                        <a:rPr lang="en-US" sz="1600" baseline="0" dirty="0" smtClean="0"/>
                        <a:t> </a:t>
                      </a:r>
                      <a:r>
                        <a:rPr lang="en-US" sz="1600" dirty="0" smtClean="0"/>
                        <a:t>X10</a:t>
                      </a:r>
                      <a:r>
                        <a:rPr lang="en-US" sz="1600" baseline="30000" dirty="0" smtClean="0"/>
                        <a:t>-2</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strike="noStrike" baseline="0" dirty="0" smtClean="0"/>
                        <a:t>(at 100eV)</a:t>
                      </a:r>
                      <a:endParaRPr lang="en-US" sz="1600" baseline="30000" dirty="0"/>
                    </a:p>
                  </a:txBody>
                  <a:tcPr anchor="ctr">
                    <a:solidFill>
                      <a:schemeClr val="bg1"/>
                    </a:solidFill>
                  </a:tcPr>
                </a:tc>
              </a:tr>
              <a:tr h="731520">
                <a:tc>
                  <a:txBody>
                    <a:bodyPr/>
                    <a:lstStyle/>
                    <a:p>
                      <a:pPr algn="ctr"/>
                      <a:r>
                        <a:rPr lang="en-US" sz="1600" dirty="0" smtClean="0"/>
                        <a:t>4 </a:t>
                      </a:r>
                      <a:endParaRPr lang="en-US" sz="1600" dirty="0"/>
                    </a:p>
                  </a:txBody>
                  <a:tcPr anchor="ctr">
                    <a:solidFill>
                      <a:schemeClr val="bg2">
                        <a:lumMod val="20000"/>
                        <a:lumOff val="80000"/>
                      </a:schemeClr>
                    </a:solidFill>
                  </a:tcPr>
                </a:tc>
                <a:tc>
                  <a:txBody>
                    <a:bodyPr/>
                    <a:lstStyle/>
                    <a:p>
                      <a:pPr algn="ctr"/>
                      <a:r>
                        <a:rPr lang="en-US" sz="1600" dirty="0" smtClean="0"/>
                        <a:t>UHV </a:t>
                      </a:r>
                      <a:r>
                        <a:rPr lang="en-US" sz="1600" dirty="0" err="1" smtClean="0"/>
                        <a:t>Cathodic</a:t>
                      </a:r>
                      <a:r>
                        <a:rPr lang="en-US" sz="1600" baseline="0" dirty="0" err="1" smtClean="0"/>
                        <a:t>Arc</a:t>
                      </a:r>
                      <a:r>
                        <a:rPr lang="en-US" sz="1600" dirty="0" smtClean="0"/>
                        <a:t>,</a:t>
                      </a:r>
                    </a:p>
                    <a:p>
                      <a:pPr algn="ctr"/>
                      <a:r>
                        <a:rPr lang="en-US" sz="1600" dirty="0" smtClean="0"/>
                        <a:t>European</a:t>
                      </a:r>
                      <a:r>
                        <a:rPr lang="en-US" sz="1600" baseline="0" dirty="0" smtClean="0"/>
                        <a:t> effort[4]</a:t>
                      </a:r>
                      <a:endParaRPr lang="en-US" sz="1600" dirty="0"/>
                    </a:p>
                  </a:txBody>
                  <a:tcPr anchor="ctr">
                    <a:solidFill>
                      <a:schemeClr val="bg2">
                        <a:lumMod val="20000"/>
                        <a:lumOff val="80000"/>
                      </a:schemeClr>
                    </a:solidFill>
                  </a:tcPr>
                </a:tc>
                <a:tc>
                  <a:txBody>
                    <a:bodyPr/>
                    <a:lstStyle/>
                    <a:p>
                      <a:pPr algn="ctr"/>
                      <a:r>
                        <a:rPr lang="en-US" sz="1600" b="1" dirty="0" smtClean="0">
                          <a:solidFill>
                            <a:srgbClr val="FF0000"/>
                          </a:solidFill>
                        </a:rPr>
                        <a:t>10</a:t>
                      </a:r>
                      <a:r>
                        <a:rPr lang="en-US" sz="1600" dirty="0" smtClean="0"/>
                        <a:t> (no filtered)</a:t>
                      </a:r>
                    </a:p>
                    <a:p>
                      <a:pPr algn="ctr"/>
                      <a:r>
                        <a:rPr lang="en-US" sz="1600" dirty="0" smtClean="0"/>
                        <a:t>2 (filtered)</a:t>
                      </a:r>
                    </a:p>
                  </a:txBody>
                  <a:tcPr anchor="ctr">
                    <a:solidFill>
                      <a:schemeClr val="bg2">
                        <a:lumMod val="20000"/>
                        <a:lumOff val="80000"/>
                      </a:schemeClr>
                    </a:solidFill>
                  </a:tcPr>
                </a:tc>
                <a:tc>
                  <a:txBody>
                    <a:bodyPr/>
                    <a:lstStyle/>
                    <a:p>
                      <a:pPr algn="ctr"/>
                      <a:r>
                        <a:rPr lang="en-US" sz="1600" dirty="0" smtClean="0"/>
                        <a:t>10-100</a:t>
                      </a:r>
                      <a:endParaRPr lang="en-US" sz="1600" dirty="0"/>
                    </a:p>
                  </a:txBody>
                  <a:tcPr anchor="ctr">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~1.8X10</a:t>
                      </a:r>
                      <a:r>
                        <a:rPr lang="en-US" sz="1600" baseline="30000" dirty="0" smtClean="0"/>
                        <a:t>16</a:t>
                      </a:r>
                      <a:endParaRPr lang="en-US" sz="1600" strike="noStrike"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(no filtered)</a:t>
                      </a:r>
                      <a:endParaRPr lang="en-US" sz="1600" dirty="0"/>
                    </a:p>
                  </a:txBody>
                  <a:tcPr anchor="ctr">
                    <a:solidFill>
                      <a:schemeClr val="bg2">
                        <a:lumMod val="20000"/>
                        <a:lumOff val="80000"/>
                      </a:schemeClr>
                    </a:solidFill>
                  </a:tcPr>
                </a:tc>
                <a:tc>
                  <a:txBody>
                    <a:bodyPr/>
                    <a:lstStyle/>
                    <a:p>
                      <a:pPr algn="ctr"/>
                      <a:r>
                        <a:rPr lang="en-US" sz="1600" dirty="0" smtClean="0"/>
                        <a:t>2.9X10</a:t>
                      </a:r>
                      <a:r>
                        <a:rPr lang="en-US" sz="1600" baseline="30000" dirty="0" smtClean="0"/>
                        <a:t>-1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strike="noStrike" baseline="0" dirty="0" smtClean="0"/>
                        <a:t>(</a:t>
                      </a:r>
                      <a:r>
                        <a:rPr lang="en-US" sz="1600" strike="noStrike" baseline="0" dirty="0" smtClean="0">
                          <a:solidFill>
                            <a:srgbClr val="FF0000"/>
                          </a:solidFill>
                        </a:rPr>
                        <a:t>DC Mode</a:t>
                      </a:r>
                      <a:r>
                        <a:rPr lang="en-US" sz="1600" strike="noStrike" baseline="0" dirty="0" smtClean="0"/>
                        <a:t>)</a:t>
                      </a:r>
                      <a:endParaRPr lang="en-US" sz="1600" baseline="30000" dirty="0"/>
                    </a:p>
                  </a:txBody>
                  <a:tcPr anchor="ctr">
                    <a:solidFill>
                      <a:schemeClr val="bg2">
                        <a:lumMod val="20000"/>
                        <a:lumOff val="80000"/>
                      </a:schemeClr>
                    </a:solidFill>
                  </a:tcPr>
                </a:tc>
              </a:tr>
            </a:tbl>
          </a:graphicData>
        </a:graphic>
      </p:graphicFrame>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F9FC33D1-203A-4CB3-94C8-BF516318174C}" type="slidenum">
              <a:rPr lang="en-US" smtClean="0"/>
              <a:pPr>
                <a:defRPr/>
              </a:pPr>
              <a:t>15</a:t>
            </a:fld>
            <a:endParaRPr lang="en-US"/>
          </a:p>
        </p:txBody>
      </p:sp>
    </p:spTree>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custDataLst>
              <p:tags r:id="rId3"/>
            </p:custDataLst>
          </p:nvPr>
        </p:nvPicPr>
        <p:blipFill>
          <a:blip r:embed="rId13" cstate="print">
            <a:lum bright="14000" contrast="24000"/>
            <a:extLst>
              <a:ext uri="{BEBA8EAE-BF5A-486C-A8C5-ECC9F3942E4B}">
                <a14:imgProps xmlns="" xmlns:a14="http://schemas.microsoft.com/office/drawing/2010/main">
                  <a14:imgLayer r:embed="rId15">
                    <a14:imgEffect>
                      <a14:colorTemperature colorTemp="8250"/>
                    </a14:imgEffect>
                    <a14:imgEffect>
                      <a14:saturation sat="250000"/>
                    </a14:imgEffect>
                    <a14:imgEffect>
                      <a14:brightnessContrast bright="-29000" contrast="46000"/>
                    </a14:imgEffect>
                  </a14:imgLayer>
                </a14:imgProps>
              </a:ext>
            </a:extLst>
          </a:blip>
          <a:stretch>
            <a:fillRect/>
          </a:stretch>
        </p:blipFill>
        <p:spPr bwMode="auto">
          <a:xfrm>
            <a:off x="0" y="4495800"/>
            <a:ext cx="2362530" cy="1905266"/>
          </a:xfrm>
          <a:prstGeom prst="rect">
            <a:avLst/>
          </a:prstGeom>
          <a:noFill/>
          <a:ln>
            <a:noFill/>
          </a:ln>
        </p:spPr>
      </p:pic>
      <p:sp>
        <p:nvSpPr>
          <p:cNvPr id="53253" name="Rectangle 2"/>
          <p:cNvSpPr>
            <a:spLocks noGrp="1" noChangeArrowheads="1"/>
          </p:cNvSpPr>
          <p:nvPr>
            <p:ph type="title"/>
            <p:custDataLst>
              <p:tags r:id="rId4"/>
            </p:custDataLst>
          </p:nvPr>
        </p:nvSpPr>
        <p:spPr>
          <a:xfrm>
            <a:off x="65705" y="0"/>
            <a:ext cx="8316295" cy="808806"/>
          </a:xfrm>
        </p:spPr>
        <p:txBody>
          <a:bodyPr/>
          <a:lstStyle/>
          <a:p>
            <a:r>
              <a:rPr lang="en-GB" sz="3600" b="1" dirty="0" smtClean="0">
                <a:solidFill>
                  <a:srgbClr val="C00000"/>
                </a:solidFill>
                <a:effectLst/>
              </a:rPr>
              <a:t>Energetic Condensation via ECR Plasma</a:t>
            </a:r>
          </a:p>
        </p:txBody>
      </p:sp>
      <p:sp>
        <p:nvSpPr>
          <p:cNvPr id="53254" name="Rectangle 3"/>
          <p:cNvSpPr>
            <a:spLocks noGrp="1" noChangeArrowheads="1"/>
          </p:cNvSpPr>
          <p:nvPr>
            <p:ph idx="1"/>
            <p:custDataLst>
              <p:tags r:id="rId5"/>
            </p:custDataLst>
          </p:nvPr>
        </p:nvSpPr>
        <p:spPr>
          <a:xfrm>
            <a:off x="-228600" y="817563"/>
            <a:ext cx="9143999" cy="1011237"/>
          </a:xfrm>
        </p:spPr>
        <p:txBody>
          <a:bodyPr/>
          <a:lstStyle/>
          <a:p>
            <a:pPr>
              <a:buNone/>
            </a:pPr>
            <a:r>
              <a:rPr lang="en-GB" sz="1800" dirty="0" smtClean="0"/>
              <a:t>	</a:t>
            </a:r>
          </a:p>
        </p:txBody>
      </p:sp>
      <p:sp>
        <p:nvSpPr>
          <p:cNvPr id="11" name="Footer Placeholder 10"/>
          <p:cNvSpPr>
            <a:spLocks noGrp="1"/>
          </p:cNvSpPr>
          <p:nvPr>
            <p:ph type="ftr" sz="quarter" idx="4294967295"/>
            <p:custDataLst>
              <p:tags r:id="rId6"/>
            </p:custDataLst>
          </p:nvPr>
        </p:nvSpPr>
        <p:spPr>
          <a:xfrm>
            <a:off x="2667000" y="6553200"/>
            <a:ext cx="5562600" cy="365125"/>
          </a:xfrm>
          <a:prstGeom prst="rect">
            <a:avLst/>
          </a:prstGeom>
        </p:spPr>
        <p:txBody>
          <a:bodyPr/>
          <a:lstStyle/>
          <a:p>
            <a:r>
              <a:rPr lang="en-US" sz="900" b="1" dirty="0" smtClean="0">
                <a:solidFill>
                  <a:schemeClr val="bg1"/>
                </a:solidFill>
              </a:rPr>
              <a:t>A-M </a:t>
            </a:r>
            <a:r>
              <a:rPr lang="en-US" sz="900" b="1" dirty="0" err="1" smtClean="0">
                <a:solidFill>
                  <a:schemeClr val="bg1"/>
                </a:solidFill>
              </a:rPr>
              <a:t>Valente</a:t>
            </a:r>
            <a:r>
              <a:rPr lang="en-US" sz="900" b="1" dirty="0" smtClean="0">
                <a:solidFill>
                  <a:schemeClr val="bg1"/>
                </a:solidFill>
              </a:rPr>
              <a:t>-Feliciano  - ASC 2012, 10/09/2012</a:t>
            </a:r>
          </a:p>
        </p:txBody>
      </p:sp>
      <p:sp>
        <p:nvSpPr>
          <p:cNvPr id="147543" name="Rectangle 87"/>
          <p:cNvSpPr>
            <a:spLocks noChangeArrowheads="1"/>
          </p:cNvSpPr>
          <p:nvPr>
            <p:custDataLst>
              <p:tags r:id="rId7"/>
            </p:custDataLst>
          </p:nvPr>
        </p:nvSpPr>
        <p:spPr bwMode="auto">
          <a:xfrm>
            <a:off x="4838700" y="652460"/>
            <a:ext cx="4038600" cy="1538883"/>
          </a:xfrm>
          <a:prstGeom prst="rect">
            <a:avLst/>
          </a:prstGeom>
          <a:noFill/>
          <a:ln w="9525">
            <a:noFill/>
            <a:miter lim="800000"/>
            <a:headEnd/>
            <a:tailEnd/>
          </a:ln>
          <a:effectLst/>
        </p:spPr>
        <p:txBody>
          <a:bodyPr wrap="square">
            <a:spAutoFit/>
          </a:bodyPr>
          <a:lstStyle/>
          <a:p>
            <a:pPr algn="ctr">
              <a:defRPr/>
            </a:pPr>
            <a:r>
              <a:rPr lang="en-US" sz="2000" b="1" dirty="0">
                <a:solidFill>
                  <a:schemeClr val="tx1"/>
                </a:solidFill>
                <a:latin typeface="+mn-lt"/>
              </a:rPr>
              <a:t>Generation of </a:t>
            </a:r>
            <a:r>
              <a:rPr lang="en-US" sz="2000" b="1" dirty="0" smtClean="0">
                <a:solidFill>
                  <a:schemeClr val="tx1"/>
                </a:solidFill>
                <a:latin typeface="+mn-lt"/>
              </a:rPr>
              <a:t>plasma</a:t>
            </a:r>
            <a:endParaRPr lang="en-US" sz="2000" b="1" dirty="0">
              <a:solidFill>
                <a:schemeClr val="tx1"/>
              </a:solidFill>
              <a:latin typeface="+mn-lt"/>
            </a:endParaRPr>
          </a:p>
          <a:p>
            <a:pPr algn="ctr">
              <a:defRPr/>
            </a:pPr>
            <a:r>
              <a:rPr lang="en-US" sz="2000" dirty="0">
                <a:solidFill>
                  <a:srgbClr val="FF0000"/>
                </a:solidFill>
                <a:latin typeface="+mn-lt"/>
              </a:rPr>
              <a:t>3 essential components:</a:t>
            </a:r>
          </a:p>
          <a:p>
            <a:pPr algn="ctr">
              <a:defRPr/>
            </a:pPr>
            <a:r>
              <a:rPr lang="en-US" dirty="0">
                <a:solidFill>
                  <a:schemeClr val="tx1"/>
                </a:solidFill>
                <a:latin typeface="+mn-lt"/>
              </a:rPr>
              <a:t>Neutral Nb vapor</a:t>
            </a:r>
          </a:p>
          <a:p>
            <a:pPr algn="ctr">
              <a:defRPr/>
            </a:pPr>
            <a:r>
              <a:rPr lang="en-US" dirty="0">
                <a:solidFill>
                  <a:schemeClr val="tx1"/>
                </a:solidFill>
                <a:latin typeface="+mn-lt"/>
              </a:rPr>
              <a:t>RF power (@ </a:t>
            </a:r>
            <a:r>
              <a:rPr lang="en-US" dirty="0" smtClean="0">
                <a:solidFill>
                  <a:schemeClr val="tx1"/>
                </a:solidFill>
                <a:latin typeface="+mn-lt"/>
              </a:rPr>
              <a:t>2.45 GHz</a:t>
            </a:r>
            <a:r>
              <a:rPr lang="en-US" dirty="0">
                <a:solidFill>
                  <a:schemeClr val="tx1"/>
                </a:solidFill>
                <a:latin typeface="+mn-lt"/>
              </a:rPr>
              <a:t>)	</a:t>
            </a:r>
          </a:p>
          <a:p>
            <a:pPr algn="ctr">
              <a:defRPr/>
            </a:pPr>
            <a:r>
              <a:rPr lang="en-US" dirty="0">
                <a:solidFill>
                  <a:schemeClr val="tx1"/>
                </a:solidFill>
                <a:latin typeface="+mn-lt"/>
              </a:rPr>
              <a:t>Static B </a:t>
            </a:r>
            <a:r>
              <a:rPr lang="en-US" dirty="0">
                <a:solidFill>
                  <a:schemeClr val="tx1"/>
                </a:solidFill>
                <a:latin typeface="+mn-lt"/>
                <a:sym typeface="Symbol" pitchFamily="18" charset="2"/>
              </a:rPr>
              <a:t></a:t>
            </a:r>
            <a:r>
              <a:rPr lang="en-US" dirty="0">
                <a:solidFill>
                  <a:schemeClr val="tx1"/>
                </a:solidFill>
                <a:latin typeface="+mn-lt"/>
              </a:rPr>
              <a:t> E</a:t>
            </a:r>
            <a:r>
              <a:rPr lang="en-US" baseline="-25000" dirty="0">
                <a:solidFill>
                  <a:schemeClr val="tx1"/>
                </a:solidFill>
                <a:latin typeface="+mn-lt"/>
              </a:rPr>
              <a:t>RF</a:t>
            </a:r>
            <a:r>
              <a:rPr lang="en-US" dirty="0">
                <a:solidFill>
                  <a:schemeClr val="tx1"/>
                </a:solidFill>
                <a:latin typeface="+mn-lt"/>
              </a:rPr>
              <a:t> with </a:t>
            </a:r>
            <a:r>
              <a:rPr lang="en-US" dirty="0" smtClean="0">
                <a:solidFill>
                  <a:schemeClr val="tx1"/>
                </a:solidFill>
                <a:latin typeface="+mn-lt"/>
              </a:rPr>
              <a:t>ECR condition</a:t>
            </a:r>
            <a:endParaRPr lang="en-US" dirty="0">
              <a:solidFill>
                <a:schemeClr val="tx1"/>
              </a:solidFill>
              <a:latin typeface="+mn-lt"/>
            </a:endParaRPr>
          </a:p>
        </p:txBody>
      </p:sp>
      <p:sp>
        <p:nvSpPr>
          <p:cNvPr id="147544" name="Rectangle 88"/>
          <p:cNvSpPr>
            <a:spLocks noChangeArrowheads="1"/>
          </p:cNvSpPr>
          <p:nvPr>
            <p:custDataLst>
              <p:tags r:id="rId8"/>
            </p:custDataLst>
          </p:nvPr>
        </p:nvSpPr>
        <p:spPr bwMode="auto">
          <a:xfrm>
            <a:off x="2362529" y="4267200"/>
            <a:ext cx="4080473" cy="2286000"/>
          </a:xfrm>
          <a:prstGeom prst="rect">
            <a:avLst/>
          </a:prstGeom>
          <a:noFill/>
          <a:ln w="9525">
            <a:noFill/>
            <a:miter lim="800000"/>
            <a:headEnd/>
            <a:tailEnd/>
          </a:ln>
          <a:effectLst/>
        </p:spPr>
        <p:txBody>
          <a:bodyPr/>
          <a:lstStyle/>
          <a:p>
            <a:pPr marL="419100" indent="-285750" eaLnBrk="0" hangingPunct="0">
              <a:spcBef>
                <a:spcPct val="20000"/>
              </a:spcBef>
              <a:buFont typeface="Wingdings" pitchFamily="2" charset="2"/>
              <a:buChar char="q"/>
              <a:defRPr/>
            </a:pPr>
            <a:r>
              <a:rPr lang="en-US" sz="1600" dirty="0" smtClean="0">
                <a:cs typeface="Times New Roman" pitchFamily="18" charset="0"/>
              </a:rPr>
              <a:t>High vacuum, </a:t>
            </a:r>
            <a:r>
              <a:rPr lang="en-US" sz="1600" b="1" dirty="0" smtClean="0">
                <a:solidFill>
                  <a:srgbClr val="C00000"/>
                </a:solidFill>
                <a:cs typeface="Times New Roman" pitchFamily="18" charset="0"/>
              </a:rPr>
              <a:t>no working gas</a:t>
            </a:r>
          </a:p>
          <a:p>
            <a:pPr marL="398463" eaLnBrk="0" hangingPunct="0">
              <a:spcBef>
                <a:spcPct val="20000"/>
              </a:spcBef>
              <a:defRPr/>
            </a:pPr>
            <a:r>
              <a:rPr lang="en-US" sz="1600" dirty="0" smtClean="0">
                <a:cs typeface="Times New Roman" pitchFamily="18" charset="0"/>
              </a:rPr>
              <a:t> </a:t>
            </a:r>
            <a:r>
              <a:rPr lang="en-US" sz="1600" dirty="0" smtClean="0">
                <a:latin typeface="+mn-lt"/>
                <a:cs typeface="Times New Roman" pitchFamily="18" charset="0"/>
              </a:rPr>
              <a:t>i.e. </a:t>
            </a:r>
            <a:r>
              <a:rPr lang="en-US" sz="1600" dirty="0">
                <a:latin typeface="+mn-lt"/>
                <a:cs typeface="Times New Roman" pitchFamily="18" charset="0"/>
              </a:rPr>
              <a:t>reduced </a:t>
            </a:r>
            <a:r>
              <a:rPr lang="en-US" sz="1600" dirty="0" smtClean="0">
                <a:latin typeface="+mn-lt"/>
                <a:cs typeface="Times New Roman" pitchFamily="18" charset="0"/>
              </a:rPr>
              <a:t>impurities</a:t>
            </a:r>
          </a:p>
          <a:p>
            <a:pPr marL="419100" indent="-285750" eaLnBrk="0" hangingPunct="0">
              <a:spcBef>
                <a:spcPct val="20000"/>
              </a:spcBef>
              <a:buFont typeface="Wingdings" pitchFamily="2" charset="2"/>
              <a:buChar char="q"/>
              <a:defRPr/>
            </a:pPr>
            <a:r>
              <a:rPr lang="en-US" sz="1600" dirty="0" smtClean="0">
                <a:cs typeface="Times New Roman" pitchFamily="18" charset="0"/>
              </a:rPr>
              <a:t>Singly or “quasi-singly charged” ions</a:t>
            </a:r>
            <a:endParaRPr lang="en-US" sz="1600" dirty="0">
              <a:latin typeface="+mn-lt"/>
              <a:cs typeface="Times New Roman" pitchFamily="18" charset="0"/>
            </a:endParaRPr>
          </a:p>
          <a:p>
            <a:pPr marL="419100" indent="-285750" eaLnBrk="0" hangingPunct="0">
              <a:spcBef>
                <a:spcPct val="20000"/>
              </a:spcBef>
              <a:buFont typeface="Wingdings" pitchFamily="2" charset="2"/>
              <a:buChar char="q"/>
              <a:defRPr/>
            </a:pPr>
            <a:r>
              <a:rPr lang="en-US" sz="1600" dirty="0">
                <a:latin typeface="+mn-lt"/>
                <a:cs typeface="Times New Roman" pitchFamily="18" charset="0"/>
              </a:rPr>
              <a:t>Controllable deposition </a:t>
            </a:r>
            <a:r>
              <a:rPr lang="en-US" sz="1600" dirty="0" smtClean="0">
                <a:latin typeface="+mn-lt"/>
                <a:cs typeface="Times New Roman" pitchFamily="18" charset="0"/>
              </a:rPr>
              <a:t>energy</a:t>
            </a:r>
            <a:endParaRPr lang="en-US" sz="1600" dirty="0">
              <a:latin typeface="+mn-lt"/>
              <a:cs typeface="Times New Roman" pitchFamily="18" charset="0"/>
            </a:endParaRPr>
          </a:p>
          <a:p>
            <a:pPr marL="419100" indent="-285750" eaLnBrk="0" hangingPunct="0">
              <a:spcBef>
                <a:spcPct val="20000"/>
              </a:spcBef>
              <a:buFont typeface="Wingdings" pitchFamily="2" charset="2"/>
              <a:buChar char="q"/>
              <a:defRPr/>
            </a:pPr>
            <a:r>
              <a:rPr lang="en-US" sz="1600" dirty="0" smtClean="0">
                <a:latin typeface="+mn-lt"/>
                <a:cs typeface="Times" pitchFamily="18" charset="0"/>
              </a:rPr>
              <a:t>90° </a:t>
            </a:r>
            <a:r>
              <a:rPr lang="en-US" sz="1600" dirty="0">
                <a:latin typeface="+mn-lt"/>
                <a:cs typeface="Times" pitchFamily="18" charset="0"/>
              </a:rPr>
              <a:t>deposition flux</a:t>
            </a:r>
            <a:r>
              <a:rPr lang="en-US" sz="1600" dirty="0">
                <a:latin typeface="+mn-lt"/>
                <a:cs typeface="Times New Roman" pitchFamily="18" charset="0"/>
              </a:rPr>
              <a:t> </a:t>
            </a:r>
          </a:p>
          <a:p>
            <a:pPr marL="419100" indent="-285750" eaLnBrk="0" hangingPunct="0">
              <a:spcBef>
                <a:spcPct val="20000"/>
              </a:spcBef>
              <a:buFont typeface="Wingdings" pitchFamily="2" charset="2"/>
              <a:buChar char="q"/>
              <a:defRPr/>
            </a:pPr>
            <a:r>
              <a:rPr lang="en-US" sz="1600" dirty="0" smtClean="0">
                <a:latin typeface="+mn-lt"/>
                <a:cs typeface="Times" pitchFamily="18" charset="0"/>
              </a:rPr>
              <a:t>Excellent </a:t>
            </a:r>
            <a:r>
              <a:rPr lang="en-US" sz="1600" dirty="0">
                <a:latin typeface="+mn-lt"/>
                <a:cs typeface="Times" pitchFamily="18" charset="0"/>
              </a:rPr>
              <a:t>bonding</a:t>
            </a:r>
            <a:r>
              <a:rPr lang="en-US" sz="1600" dirty="0">
                <a:latin typeface="+mn-lt"/>
                <a:cs typeface="Times New Roman" pitchFamily="18" charset="0"/>
              </a:rPr>
              <a:t> </a:t>
            </a:r>
          </a:p>
          <a:p>
            <a:pPr marL="419100" indent="-285750" eaLnBrk="0" hangingPunct="0">
              <a:spcBef>
                <a:spcPct val="20000"/>
              </a:spcBef>
              <a:buFont typeface="Wingdings" pitchFamily="2" charset="2"/>
              <a:buChar char="q"/>
              <a:defRPr/>
            </a:pPr>
            <a:r>
              <a:rPr lang="en-US" sz="1600" dirty="0">
                <a:latin typeface="+mn-lt"/>
                <a:cs typeface="Times New Roman" pitchFamily="18" charset="0"/>
              </a:rPr>
              <a:t>No </a:t>
            </a:r>
            <a:r>
              <a:rPr lang="en-US" sz="1600" dirty="0" smtClean="0">
                <a:latin typeface="+mn-lt"/>
                <a:cs typeface="Times New Roman" pitchFamily="18" charset="0"/>
              </a:rPr>
              <a:t>macro-particles</a:t>
            </a:r>
            <a:endParaRPr lang="en-US" sz="1600" dirty="0">
              <a:latin typeface="+mn-lt"/>
              <a:cs typeface="Times New Roman" pitchFamily="18" charset="0"/>
            </a:endParaRPr>
          </a:p>
          <a:p>
            <a:pPr marL="609600" indent="-609600" eaLnBrk="0" hangingPunct="0">
              <a:spcBef>
                <a:spcPct val="20000"/>
              </a:spcBef>
              <a:defRPr/>
            </a:pPr>
            <a:endParaRPr lang="en-US" dirty="0">
              <a:solidFill>
                <a:srgbClr val="000000"/>
              </a:solidFill>
              <a:latin typeface="+mn-lt"/>
              <a:cs typeface="Times New Roman" pitchFamily="18" charset="0"/>
            </a:endParaRPr>
          </a:p>
          <a:p>
            <a:pPr marL="609600" indent="-609600" eaLnBrk="0" hangingPunct="0">
              <a:spcBef>
                <a:spcPct val="20000"/>
              </a:spcBef>
              <a:defRPr/>
            </a:pPr>
            <a:endParaRPr lang="en-US" dirty="0">
              <a:solidFill>
                <a:schemeClr val="accent2"/>
              </a:solidFill>
              <a:latin typeface="+mn-lt"/>
            </a:endParaRPr>
          </a:p>
        </p:txBody>
      </p:sp>
      <p:graphicFrame>
        <p:nvGraphicFramePr>
          <p:cNvPr id="45057" name="Object 2"/>
          <p:cNvGraphicFramePr>
            <a:graphicFrameLocks noChangeAspect="1"/>
          </p:cNvGraphicFramePr>
          <p:nvPr/>
        </p:nvGraphicFramePr>
        <p:xfrm>
          <a:off x="1371600" y="4495800"/>
          <a:ext cx="495300" cy="390525"/>
        </p:xfrm>
        <a:graphic>
          <a:graphicData uri="http://schemas.openxmlformats.org/presentationml/2006/ole">
            <p:oleObj spid="_x0000_s2073" name="Equation" r:id="rId16" imgW="495085" imgH="393529" progId="Equation.3">
              <p:embed/>
            </p:oleObj>
          </a:graphicData>
        </a:graphic>
      </p:graphicFrame>
      <p:pic>
        <p:nvPicPr>
          <p:cNvPr id="12" name="Picture 4"/>
          <p:cNvPicPr>
            <a:picLocks noChangeAspect="1" noChangeArrowheads="1"/>
          </p:cNvPicPr>
          <p:nvPr>
            <p:custDataLst>
              <p:tags r:id="rId9"/>
            </p:custDataLst>
          </p:nvPr>
        </p:nvPicPr>
        <p:blipFill>
          <a:blip r:embed="rId17" cstate="print"/>
          <a:stretch>
            <a:fillRect/>
          </a:stretch>
        </p:blipFill>
        <p:spPr bwMode="auto">
          <a:xfrm>
            <a:off x="228600" y="820738"/>
            <a:ext cx="4495800" cy="3087682"/>
          </a:xfrm>
          <a:prstGeom prst="rect">
            <a:avLst/>
          </a:prstGeom>
          <a:noFill/>
          <a:ln w="9525">
            <a:noFill/>
            <a:miter lim="800000"/>
            <a:headEnd/>
            <a:tailEnd/>
          </a:ln>
        </p:spPr>
      </p:pic>
      <p:sp>
        <p:nvSpPr>
          <p:cNvPr id="9" name="Rectangle 8"/>
          <p:cNvSpPr>
            <a:spLocks noChangeArrowheads="1"/>
          </p:cNvSpPr>
          <p:nvPr>
            <p:custDataLst>
              <p:tags r:id="rId10"/>
            </p:custDataLst>
          </p:nvPr>
        </p:nvSpPr>
        <p:spPr bwMode="auto">
          <a:xfrm>
            <a:off x="0" y="3505200"/>
            <a:ext cx="1981200" cy="338554"/>
          </a:xfrm>
          <a:prstGeom prst="rect">
            <a:avLst/>
          </a:prstGeom>
          <a:noFill/>
          <a:ln w="9525">
            <a:noFill/>
            <a:miter lim="800000"/>
            <a:headEnd/>
            <a:tailEnd/>
          </a:ln>
        </p:spPr>
        <p:txBody>
          <a:bodyPr wrap="square" anchor="ctr">
            <a:spAutoFit/>
          </a:bodyPr>
          <a:lstStyle/>
          <a:p>
            <a:pPr eaLnBrk="0" hangingPunct="0"/>
            <a:r>
              <a:rPr lang="en-US" altLang="zh-CN" sz="800" dirty="0">
                <a:ea typeface="SimSun" pitchFamily="2" charset="-122"/>
              </a:rPr>
              <a:t>Wu, G., et al</a:t>
            </a:r>
            <a:r>
              <a:rPr lang="en-US" altLang="zh-CN" sz="800" dirty="0" smtClean="0">
                <a:ea typeface="SimSun" pitchFamily="2" charset="-122"/>
              </a:rPr>
              <a:t>. , J</a:t>
            </a:r>
            <a:r>
              <a:rPr lang="en-US" altLang="zh-CN" sz="800" dirty="0">
                <a:ea typeface="SimSun" pitchFamily="2" charset="-122"/>
              </a:rPr>
              <a:t>. Vac. Sci. Technol. A Vol. 21, No. 4, (2003) </a:t>
            </a:r>
          </a:p>
        </p:txBody>
      </p:sp>
      <p:sp>
        <p:nvSpPr>
          <p:cNvPr id="2" name="TextBox 1"/>
          <p:cNvSpPr txBox="1"/>
          <p:nvPr/>
        </p:nvSpPr>
        <p:spPr>
          <a:xfrm>
            <a:off x="5410200" y="2261683"/>
            <a:ext cx="2971800" cy="646331"/>
          </a:xfrm>
          <a:prstGeom prst="rect">
            <a:avLst/>
          </a:prstGeom>
          <a:noFill/>
        </p:spPr>
        <p:txBody>
          <a:bodyPr wrap="square" rtlCol="0">
            <a:spAutoFit/>
          </a:bodyPr>
          <a:lstStyle/>
          <a:p>
            <a:pPr algn="ctr"/>
            <a:r>
              <a:rPr lang="en-US" sz="1200" dirty="0" smtClean="0"/>
              <a:t>Deposition rate:  0.7 - 2.3 nm/s as function of bias &amp; substrate</a:t>
            </a:r>
          </a:p>
          <a:p>
            <a:pPr algn="ctr"/>
            <a:r>
              <a:rPr lang="en-US" sz="1200" dirty="0" smtClean="0"/>
              <a:t>2x10-</a:t>
            </a:r>
            <a:r>
              <a:rPr lang="en-US" sz="1200" baseline="30000" dirty="0" smtClean="0"/>
              <a:t>8</a:t>
            </a:r>
            <a:r>
              <a:rPr lang="en-US" sz="1200" dirty="0" smtClean="0"/>
              <a:t> </a:t>
            </a:r>
            <a:r>
              <a:rPr lang="en-US" sz="1200" dirty="0" err="1" smtClean="0"/>
              <a:t>Torr</a:t>
            </a:r>
            <a:r>
              <a:rPr lang="en-US" sz="1200" dirty="0" smtClean="0"/>
              <a:t> in chamber with plasma</a:t>
            </a:r>
            <a:endParaRPr lang="en-US" sz="1200" dirty="0"/>
          </a:p>
        </p:txBody>
      </p:sp>
      <p:sp>
        <p:nvSpPr>
          <p:cNvPr id="3" name="Rectangle 2"/>
          <p:cNvSpPr/>
          <p:nvPr/>
        </p:nvSpPr>
        <p:spPr>
          <a:xfrm>
            <a:off x="3119134" y="3908420"/>
            <a:ext cx="2465740" cy="400110"/>
          </a:xfrm>
          <a:prstGeom prst="rect">
            <a:avLst/>
          </a:prstGeom>
        </p:spPr>
        <p:txBody>
          <a:bodyPr wrap="none">
            <a:spAutoFit/>
          </a:bodyPr>
          <a:lstStyle/>
          <a:p>
            <a:pPr marL="609600" indent="-609600" eaLnBrk="0" hangingPunct="0">
              <a:spcBef>
                <a:spcPct val="20000"/>
              </a:spcBef>
              <a:defRPr/>
            </a:pPr>
            <a:r>
              <a:rPr lang="en-US" sz="2000" b="1" dirty="0">
                <a:solidFill>
                  <a:srgbClr val="FF0000"/>
                </a:solidFill>
                <a:cs typeface="Times New Roman" pitchFamily="18" charset="0"/>
              </a:rPr>
              <a:t>Why </a:t>
            </a:r>
            <a:r>
              <a:rPr lang="en-US" sz="2000" b="1" dirty="0" smtClean="0">
                <a:solidFill>
                  <a:srgbClr val="FF0000"/>
                </a:solidFill>
                <a:cs typeface="Times New Roman" pitchFamily="18" charset="0"/>
              </a:rPr>
              <a:t>ECR Plasma?</a:t>
            </a:r>
            <a:endParaRPr lang="en-US" sz="2000" b="1" dirty="0">
              <a:solidFill>
                <a:srgbClr val="FF0000"/>
              </a:solidFill>
              <a:cs typeface="Times New Roman" pitchFamily="18" charset="0"/>
            </a:endParaRPr>
          </a:p>
        </p:txBody>
      </p:sp>
      <p:pic>
        <p:nvPicPr>
          <p:cNvPr id="2074" name="Picture 26" descr="C:\Users\Charles\Pictures\TEDF110212\TEDF110212 045crp sm.jpg"/>
          <p:cNvPicPr>
            <a:picLocks noChangeAspect="1" noChangeArrowheads="1"/>
          </p:cNvPicPr>
          <p:nvPr/>
        </p:nvPicPr>
        <p:blipFill>
          <a:blip r:embed="rId18"/>
          <a:srcRect/>
          <a:stretch>
            <a:fillRect/>
          </a:stretch>
        </p:blipFill>
        <p:spPr bwMode="auto">
          <a:xfrm>
            <a:off x="6238635" y="2938536"/>
            <a:ext cx="2676764" cy="3114527"/>
          </a:xfrm>
          <a:prstGeom prst="rect">
            <a:avLst/>
          </a:prstGeom>
          <a:noFill/>
        </p:spPr>
      </p:pic>
    </p:spTree>
    <p:custDataLst>
      <p:tags r:id="rId2"/>
    </p:custDataLst>
    <p:extLst>
      <p:ext uri="{BB962C8B-B14F-4D97-AF65-F5344CB8AC3E}">
        <p14:creationId xmlns="" xmlns:p14="http://schemas.microsoft.com/office/powerpoint/2010/main" val="3963119624"/>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2"/>
          <p:cNvSpPr>
            <a:spLocks noGrp="1" noChangeArrowheads="1"/>
          </p:cNvSpPr>
          <p:nvPr>
            <p:ph type="title"/>
            <p:custDataLst>
              <p:tags r:id="rId2"/>
            </p:custDataLst>
          </p:nvPr>
        </p:nvSpPr>
        <p:spPr>
          <a:xfrm>
            <a:off x="33842" y="0"/>
            <a:ext cx="8316295" cy="808806"/>
          </a:xfrm>
        </p:spPr>
        <p:txBody>
          <a:bodyPr/>
          <a:lstStyle/>
          <a:p>
            <a:r>
              <a:rPr lang="en-GB" sz="3200" b="1" dirty="0" smtClean="0">
                <a:solidFill>
                  <a:srgbClr val="C00000"/>
                </a:solidFill>
                <a:effectLst/>
              </a:rPr>
              <a:t>Energetic Condensation via Nb ECR Plasma</a:t>
            </a:r>
          </a:p>
        </p:txBody>
      </p:sp>
      <p:sp>
        <p:nvSpPr>
          <p:cNvPr id="11" name="Footer Placeholder 10"/>
          <p:cNvSpPr>
            <a:spLocks noGrp="1"/>
          </p:cNvSpPr>
          <p:nvPr>
            <p:ph type="ftr" sz="quarter" idx="4294967295"/>
            <p:custDataLst>
              <p:tags r:id="rId3"/>
            </p:custDataLst>
          </p:nvPr>
        </p:nvSpPr>
        <p:spPr>
          <a:xfrm>
            <a:off x="2667000" y="6553200"/>
            <a:ext cx="5562600" cy="365125"/>
          </a:xfrm>
          <a:prstGeom prst="rect">
            <a:avLst/>
          </a:prstGeom>
        </p:spPr>
        <p:txBody>
          <a:bodyPr/>
          <a:lstStyle/>
          <a:p>
            <a:r>
              <a:rPr lang="en-US" sz="900" b="1" dirty="0" smtClean="0">
                <a:solidFill>
                  <a:schemeClr val="bg1"/>
                </a:solidFill>
              </a:rPr>
              <a:t>A-M </a:t>
            </a:r>
            <a:r>
              <a:rPr lang="en-US" sz="900" b="1" dirty="0" err="1" smtClean="0">
                <a:solidFill>
                  <a:schemeClr val="bg1"/>
                </a:solidFill>
              </a:rPr>
              <a:t>Valente</a:t>
            </a:r>
            <a:r>
              <a:rPr lang="en-US" sz="900" b="1" dirty="0" smtClean="0">
                <a:solidFill>
                  <a:schemeClr val="bg1"/>
                </a:solidFill>
              </a:rPr>
              <a:t>-Feliciano  - ASC 2012, 10/09/2012</a:t>
            </a:r>
          </a:p>
        </p:txBody>
      </p:sp>
      <p:pic>
        <p:nvPicPr>
          <p:cNvPr id="99332" name="Picture 4" descr="C:\Users\Charles\Dropbox\Material for TTC Poster\ECRSamples 003.jpg"/>
          <p:cNvPicPr>
            <a:picLocks noChangeAspect="1" noChangeArrowheads="1"/>
          </p:cNvPicPr>
          <p:nvPr/>
        </p:nvPicPr>
        <p:blipFill>
          <a:blip r:embed="rId6"/>
          <a:srcRect/>
          <a:stretch>
            <a:fillRect/>
          </a:stretch>
        </p:blipFill>
        <p:spPr bwMode="auto">
          <a:xfrm>
            <a:off x="4191990" y="3069281"/>
            <a:ext cx="4952010" cy="3292765"/>
          </a:xfrm>
          <a:prstGeom prst="rect">
            <a:avLst/>
          </a:prstGeom>
          <a:noFill/>
        </p:spPr>
      </p:pic>
      <p:pic>
        <p:nvPicPr>
          <p:cNvPr id="99331" name="Picture 3" descr="C:\Users\Charles\Dropbox\Material for TTC Poster\09 02 10 ECR Deposition 002.jpg"/>
          <p:cNvPicPr>
            <a:picLocks noChangeAspect="1" noChangeArrowheads="1"/>
          </p:cNvPicPr>
          <p:nvPr/>
        </p:nvPicPr>
        <p:blipFill>
          <a:blip r:embed="rId7"/>
          <a:srcRect/>
          <a:stretch>
            <a:fillRect/>
          </a:stretch>
        </p:blipFill>
        <p:spPr bwMode="auto">
          <a:xfrm>
            <a:off x="0" y="794068"/>
            <a:ext cx="5176267" cy="3441881"/>
          </a:xfrm>
          <a:prstGeom prst="rect">
            <a:avLst/>
          </a:prstGeom>
          <a:noFill/>
        </p:spPr>
      </p:pic>
      <p:sp>
        <p:nvSpPr>
          <p:cNvPr id="17" name="TextBox 16"/>
          <p:cNvSpPr txBox="1"/>
          <p:nvPr/>
        </p:nvSpPr>
        <p:spPr>
          <a:xfrm>
            <a:off x="5364679" y="1080655"/>
            <a:ext cx="3399312" cy="1477328"/>
          </a:xfrm>
          <a:prstGeom prst="rect">
            <a:avLst/>
          </a:prstGeom>
          <a:noFill/>
          <a:ln>
            <a:solidFill>
              <a:srgbClr val="0070C0"/>
            </a:solidFill>
          </a:ln>
        </p:spPr>
        <p:txBody>
          <a:bodyPr wrap="square" rtlCol="0">
            <a:spAutoFit/>
          </a:bodyPr>
          <a:lstStyle/>
          <a:p>
            <a:r>
              <a:rPr lang="en-US" dirty="0" smtClean="0">
                <a:solidFill>
                  <a:srgbClr val="C00000"/>
                </a:solidFill>
              </a:rPr>
              <a:t>Several dielectric and Cu sample substrates are mounted on a biased, temperature-controlled holder and coated simultaneously with Nb ions.</a:t>
            </a:r>
            <a:endParaRPr lang="en-US" dirty="0">
              <a:solidFill>
                <a:srgbClr val="C00000"/>
              </a:solidFill>
            </a:endParaRPr>
          </a:p>
        </p:txBody>
      </p:sp>
    </p:spTree>
    <p:custDataLst>
      <p:tags r:id="rId1"/>
    </p:custDataLst>
    <p:extLst>
      <p:ext uri="{BB962C8B-B14F-4D97-AF65-F5344CB8AC3E}">
        <p14:creationId xmlns="" xmlns:p14="http://schemas.microsoft.com/office/powerpoint/2010/main" val="3963119624"/>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en-US" sz="2800" smtClean="0"/>
              <a:t>Coaxial Energetic Deposition (CED)</a:t>
            </a:r>
          </a:p>
        </p:txBody>
      </p:sp>
      <p:grpSp>
        <p:nvGrpSpPr>
          <p:cNvPr id="13314" name="Group 11"/>
          <p:cNvGrpSpPr>
            <a:grpSpLocks/>
          </p:cNvGrpSpPr>
          <p:nvPr/>
        </p:nvGrpSpPr>
        <p:grpSpPr bwMode="auto">
          <a:xfrm>
            <a:off x="166688" y="993775"/>
            <a:ext cx="2824162" cy="4152900"/>
            <a:chOff x="609599" y="990600"/>
            <a:chExt cx="3276601" cy="4968875"/>
          </a:xfrm>
        </p:grpSpPr>
        <p:pic>
          <p:nvPicPr>
            <p:cNvPr id="13319" name="Picture 3" descr="CEG photo"/>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09599" y="990600"/>
              <a:ext cx="3276601" cy="4435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0" name="Text Box 27"/>
            <p:cNvSpPr txBox="1">
              <a:spLocks noChangeArrowheads="1"/>
            </p:cNvSpPr>
            <p:nvPr/>
          </p:nvSpPr>
          <p:spPr bwMode="auto">
            <a:xfrm>
              <a:off x="723899" y="5486400"/>
              <a:ext cx="30480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30000"/>
                </a:spcBef>
                <a:buClr>
                  <a:srgbClr val="0000FF"/>
                </a:buClr>
                <a:buFont typeface="Charting" pitchFamily="2" charset="2"/>
                <a:buNone/>
              </a:pPr>
              <a:r>
                <a:rPr kumimoji="1" lang="en-US" altLang="zh-CN" sz="1600" b="1">
                  <a:solidFill>
                    <a:srgbClr val="000099"/>
                  </a:solidFill>
                  <a:latin typeface="Arial Narrow" pitchFamily="34" charset="0"/>
                  <a:ea typeface="SimSun" pitchFamily="2" charset="-122"/>
                </a:rPr>
                <a:t>Coaxial Energetic Deposition (CED</a:t>
              </a:r>
              <a:r>
                <a:rPr kumimoji="1" lang="en-US" altLang="zh-CN" sz="1600" b="1" baseline="30000">
                  <a:solidFill>
                    <a:srgbClr val="000099"/>
                  </a:solidFill>
                  <a:latin typeface="Arial Narrow" pitchFamily="34" charset="0"/>
                  <a:ea typeface="SimSun" pitchFamily="2" charset="-122"/>
                </a:rPr>
                <a:t>TM</a:t>
              </a:r>
              <a:r>
                <a:rPr kumimoji="1" lang="en-US" altLang="zh-CN" sz="1600" b="1">
                  <a:solidFill>
                    <a:srgbClr val="000099"/>
                  </a:solidFill>
                  <a:latin typeface="Arial Narrow" pitchFamily="34" charset="0"/>
                  <a:ea typeface="SimSun" pitchFamily="2" charset="-122"/>
                </a:rPr>
                <a:t>)</a:t>
              </a:r>
              <a:endParaRPr kumimoji="1" lang="en-US" sz="1600" b="1">
                <a:solidFill>
                  <a:srgbClr val="000099"/>
                </a:solidFill>
                <a:latin typeface="Arial Narrow" pitchFamily="34" charset="0"/>
              </a:endParaRPr>
            </a:p>
          </p:txBody>
        </p:sp>
      </p:grpSp>
      <p:pic>
        <p:nvPicPr>
          <p:cNvPr id="13315" name="Picture 11"/>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3224213" y="2540000"/>
            <a:ext cx="5764212" cy="259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6" name="Picture 3" descr="CEG photo"/>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148013" y="1003300"/>
            <a:ext cx="31369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2" name="DSCN0947.MOV" descr="/Users/mahadevankrishnan/Documents/AASC office pile/AASC Conferences/2011 conferences/SRF11/DSCN0947.MOV">
            <a:hlinkClick r:id="" action="ppaction://media"/>
          </p:cNvPr>
          <p:cNvPicPr>
            <a:picLocks noRot="1" noChangeAspect="1" noChangeArrowheads="1"/>
          </p:cNvPicPr>
          <p:nvPr>
            <a:quickTimeFile r:link="rId1"/>
          </p:nvPr>
        </p:nvPicPr>
        <p:blipFill>
          <a:blip r:embed="rId7">
            <a:extLst>
              <a:ext uri="{28A0092B-C50C-407E-A947-70E740481C1C}">
                <a14:useLocalDpi xmlns="" xmlns:a14="http://schemas.microsoft.com/office/drawing/2010/main" val="0"/>
              </a:ext>
            </a:extLst>
          </a:blip>
          <a:srcRect/>
          <a:stretch>
            <a:fillRect/>
          </a:stretch>
        </p:blipFill>
        <p:spPr bwMode="auto">
          <a:xfrm>
            <a:off x="6397625" y="946150"/>
            <a:ext cx="2489200"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3" name="Text Box 11"/>
          <p:cNvSpPr txBox="1">
            <a:spLocks noChangeArrowheads="1"/>
          </p:cNvSpPr>
          <p:nvPr/>
        </p:nvSpPr>
        <p:spPr bwMode="auto">
          <a:xfrm>
            <a:off x="1113183" y="5229225"/>
            <a:ext cx="7773642"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en-US" sz="1800" dirty="0">
                <a:solidFill>
                  <a:srgbClr val="C00000"/>
                </a:solidFill>
                <a:latin typeface="Calibri" pitchFamily="34" charset="0"/>
              </a:rPr>
              <a:t> </a:t>
            </a:r>
            <a:r>
              <a:rPr lang="en-US" sz="2000" dirty="0">
                <a:solidFill>
                  <a:srgbClr val="C00000"/>
                </a:solidFill>
                <a:latin typeface="Calibri" pitchFamily="34" charset="0"/>
              </a:rPr>
              <a:t>CED coater uses </a:t>
            </a:r>
            <a:r>
              <a:rPr lang="ja-JP" altLang="en-US" sz="2000" dirty="0">
                <a:solidFill>
                  <a:srgbClr val="C00000"/>
                </a:solidFill>
                <a:latin typeface="Calibri" pitchFamily="34" charset="0"/>
              </a:rPr>
              <a:t>“</a:t>
            </a:r>
            <a:r>
              <a:rPr lang="en-US" altLang="ja-JP" sz="2000" dirty="0">
                <a:solidFill>
                  <a:srgbClr val="C00000"/>
                </a:solidFill>
                <a:latin typeface="Calibri" pitchFamily="34" charset="0"/>
              </a:rPr>
              <a:t>welding torch</a:t>
            </a:r>
            <a:r>
              <a:rPr lang="ja-JP" altLang="en-US" sz="2000" dirty="0">
                <a:solidFill>
                  <a:srgbClr val="C00000"/>
                </a:solidFill>
                <a:latin typeface="Calibri" pitchFamily="34" charset="0"/>
              </a:rPr>
              <a:t>”</a:t>
            </a:r>
            <a:r>
              <a:rPr lang="en-US" altLang="ja-JP" sz="2000" dirty="0">
                <a:solidFill>
                  <a:srgbClr val="C00000"/>
                </a:solidFill>
                <a:latin typeface="Calibri" pitchFamily="34" charset="0"/>
              </a:rPr>
              <a:t> technology</a:t>
            </a:r>
          </a:p>
          <a:p>
            <a:pPr eaLnBrk="1" hangingPunct="1">
              <a:buFontTx/>
              <a:buChar char="•"/>
            </a:pPr>
            <a:r>
              <a:rPr lang="en-US" sz="2000" dirty="0">
                <a:solidFill>
                  <a:srgbClr val="C00000"/>
                </a:solidFill>
                <a:latin typeface="Calibri" pitchFamily="34" charset="0"/>
              </a:rPr>
              <a:t> Arc source is scalable to high throughputs for large scale cavity coatings</a:t>
            </a:r>
          </a:p>
          <a:p>
            <a:pPr lvl="1" eaLnBrk="1" hangingPunct="1">
              <a:buFontTx/>
              <a:buChar char="•"/>
            </a:pPr>
            <a:r>
              <a:rPr lang="en-US" sz="2000" dirty="0">
                <a:solidFill>
                  <a:srgbClr val="C00000"/>
                </a:solidFill>
                <a:latin typeface="Calibri" pitchFamily="34" charset="0"/>
              </a:rPr>
              <a:t> Present version deposits ~1 monolayer/pulse ~1 ms</a:t>
            </a:r>
          </a:p>
          <a:p>
            <a:pPr eaLnBrk="1" hangingPunct="1">
              <a:buFontTx/>
              <a:buChar char="•"/>
            </a:pPr>
            <a:r>
              <a:rPr lang="en-US" sz="2000" dirty="0">
                <a:solidFill>
                  <a:srgbClr val="C00000"/>
                </a:solidFill>
                <a:latin typeface="Calibri" pitchFamily="34" charset="0"/>
              </a:rPr>
              <a:t> UHV and clean walls important</a:t>
            </a:r>
          </a:p>
        </p:txBody>
      </p:sp>
      <p:pic>
        <p:nvPicPr>
          <p:cNvPr id="10" name="Picture 5" descr="aasc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335838" y="188093"/>
            <a:ext cx="835025"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67714080"/>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2356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3562"/>
                                        </p:tgtEl>
                                      </p:cBhvr>
                                    </p:cmd>
                                  </p:childTnLst>
                                </p:cTn>
                              </p:par>
                            </p:childTnLst>
                          </p:cTn>
                        </p:par>
                      </p:childTnLst>
                    </p:cTn>
                  </p:par>
                </p:childTnLst>
              </p:cTn>
              <p:nextCondLst>
                <p:cond evt="onClick" delay="0">
                  <p:tgtEl>
                    <p:spTgt spid="23562"/>
                  </p:tgtEl>
                </p:cond>
              </p:nextCondLst>
            </p:seq>
            <p:video>
              <p:cMediaNode>
                <p:cTn id="7" fill="hold" display="0">
                  <p:stCondLst>
                    <p:cond delay="indefinite"/>
                  </p:stCondLst>
                  <p:endCondLst>
                    <p:cond evt="onNext" delay="0">
                      <p:tgtEl>
                        <p:sldTgt/>
                      </p:tgtEl>
                    </p:cond>
                    <p:cond evt="onPrev" delay="0">
                      <p:tgtEl>
                        <p:sldTgt/>
                      </p:tgtEl>
                    </p:cond>
                  </p:endCondLst>
                </p:cTn>
                <p:tgtEl>
                  <p:spTgt spid="2356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BSD-IPF copy.gif"/>
          <p:cNvPicPr>
            <a:picLocks noChangeAspect="1"/>
          </p:cNvPicPr>
          <p:nvPr>
            <p:custDataLst>
              <p:tags r:id="rId2"/>
            </p:custDataLst>
          </p:nvPr>
        </p:nvPicPr>
        <p:blipFill>
          <a:blip r:embed="rId17" cstate="print"/>
          <a:stretch>
            <a:fillRect/>
          </a:stretch>
        </p:blipFill>
        <p:spPr>
          <a:xfrm>
            <a:off x="3743844" y="3772330"/>
            <a:ext cx="792052" cy="707189"/>
          </a:xfrm>
          <a:prstGeom prst="rect">
            <a:avLst/>
          </a:prstGeom>
        </p:spPr>
      </p:pic>
      <p:sp>
        <p:nvSpPr>
          <p:cNvPr id="28" name="Title 1"/>
          <p:cNvSpPr>
            <a:spLocks noGrp="1"/>
          </p:cNvSpPr>
          <p:nvPr>
            <p:ph type="title"/>
            <p:custDataLst>
              <p:tags r:id="rId3"/>
            </p:custDataLst>
          </p:nvPr>
        </p:nvSpPr>
        <p:spPr>
          <a:xfrm>
            <a:off x="0" y="-76200"/>
            <a:ext cx="9144000" cy="914400"/>
          </a:xfrm>
        </p:spPr>
        <p:txBody>
          <a:bodyPr/>
          <a:lstStyle/>
          <a:p>
            <a:pPr algn="ctr"/>
            <a:r>
              <a:rPr lang="en-US" b="1" dirty="0" smtClean="0">
                <a:solidFill>
                  <a:srgbClr val="FF0000"/>
                </a:solidFill>
                <a:effectLst/>
              </a:rPr>
              <a:t>Nb films grown on insulators</a:t>
            </a:r>
            <a:br>
              <a:rPr lang="en-US" b="1" dirty="0" smtClean="0">
                <a:solidFill>
                  <a:srgbClr val="FF0000"/>
                </a:solidFill>
                <a:effectLst/>
              </a:rPr>
            </a:br>
            <a:r>
              <a:rPr lang="en-US" sz="2400" b="0" dirty="0" smtClean="0">
                <a:solidFill>
                  <a:schemeClr val="tx1"/>
                </a:solidFill>
              </a:rPr>
              <a:t>controlled systems used to study Nb film growth dynamics</a:t>
            </a:r>
            <a:endParaRPr lang="en-US" b="0" dirty="0">
              <a:solidFill>
                <a:schemeClr val="tx1"/>
              </a:solidFill>
              <a:effectLst/>
            </a:endParaRPr>
          </a:p>
        </p:txBody>
      </p:sp>
      <p:pic>
        <p:nvPicPr>
          <p:cNvPr id="5" name="Picture 4" descr="ECR-057-Nb-Al2O3ceram.jpg"/>
          <p:cNvPicPr>
            <a:picLocks noChangeAspect="1"/>
          </p:cNvPicPr>
          <p:nvPr>
            <p:custDataLst>
              <p:tags r:id="rId4"/>
            </p:custDataLst>
          </p:nvPr>
        </p:nvPicPr>
        <p:blipFill>
          <a:blip r:embed="rId18" cstate="print"/>
          <a:stretch>
            <a:fillRect/>
          </a:stretch>
        </p:blipFill>
        <p:spPr>
          <a:xfrm>
            <a:off x="5105644" y="3252738"/>
            <a:ext cx="2831865" cy="2829102"/>
          </a:xfrm>
          <a:prstGeom prst="rect">
            <a:avLst/>
          </a:prstGeom>
        </p:spPr>
      </p:pic>
      <p:sp>
        <p:nvSpPr>
          <p:cNvPr id="6" name="TextBox 5"/>
          <p:cNvSpPr txBox="1"/>
          <p:nvPr>
            <p:custDataLst>
              <p:tags r:id="rId5"/>
            </p:custDataLst>
          </p:nvPr>
        </p:nvSpPr>
        <p:spPr>
          <a:xfrm>
            <a:off x="5181601" y="2768066"/>
            <a:ext cx="3666962" cy="338554"/>
          </a:xfrm>
          <a:prstGeom prst="rect">
            <a:avLst/>
          </a:prstGeom>
          <a:noFill/>
        </p:spPr>
        <p:txBody>
          <a:bodyPr wrap="square" rtlCol="0">
            <a:spAutoFit/>
          </a:bodyPr>
          <a:lstStyle/>
          <a:p>
            <a:r>
              <a:rPr lang="en-US" sz="1600" dirty="0" smtClean="0"/>
              <a:t>“Amorphous” Al</a:t>
            </a:r>
            <a:r>
              <a:rPr lang="en-US" sz="1600" baseline="-25000" dirty="0" smtClean="0"/>
              <a:t>2</a:t>
            </a:r>
            <a:r>
              <a:rPr lang="en-US" sz="1600" dirty="0" smtClean="0"/>
              <a:t>O</a:t>
            </a:r>
            <a:r>
              <a:rPr lang="en-US" sz="1600" baseline="-25000" dirty="0" smtClean="0"/>
              <a:t>3</a:t>
            </a:r>
            <a:r>
              <a:rPr lang="en-US" sz="1600" dirty="0" smtClean="0"/>
              <a:t> ceramic</a:t>
            </a:r>
            <a:endParaRPr lang="en-US" sz="1600" dirty="0"/>
          </a:p>
        </p:txBody>
      </p:sp>
      <p:sp>
        <p:nvSpPr>
          <p:cNvPr id="7" name="TextBox 6"/>
          <p:cNvSpPr txBox="1"/>
          <p:nvPr>
            <p:custDataLst>
              <p:tags r:id="rId6"/>
            </p:custDataLst>
          </p:nvPr>
        </p:nvSpPr>
        <p:spPr>
          <a:xfrm>
            <a:off x="381000" y="2844266"/>
            <a:ext cx="2828762" cy="338554"/>
          </a:xfrm>
          <a:prstGeom prst="rect">
            <a:avLst/>
          </a:prstGeom>
          <a:noFill/>
        </p:spPr>
        <p:txBody>
          <a:bodyPr wrap="square" rtlCol="0">
            <a:spAutoFit/>
          </a:bodyPr>
          <a:lstStyle/>
          <a:p>
            <a:r>
              <a:rPr lang="en-US" sz="1600" dirty="0" smtClean="0"/>
              <a:t>Crystalline Al</a:t>
            </a:r>
            <a:r>
              <a:rPr lang="en-US" sz="1600" baseline="-25000" dirty="0" smtClean="0"/>
              <a:t>2</a:t>
            </a:r>
            <a:r>
              <a:rPr lang="en-US" sz="1600" dirty="0" smtClean="0"/>
              <a:t>O</a:t>
            </a:r>
            <a:r>
              <a:rPr lang="en-US" sz="1600" baseline="-25000" dirty="0" smtClean="0"/>
              <a:t>3</a:t>
            </a:r>
            <a:r>
              <a:rPr lang="en-US" sz="1600" dirty="0" smtClean="0"/>
              <a:t> (11-20)</a:t>
            </a:r>
            <a:endParaRPr lang="en-US" sz="1600" dirty="0"/>
          </a:p>
        </p:txBody>
      </p:sp>
      <p:pic>
        <p:nvPicPr>
          <p:cNvPr id="9" name="Picture 8" descr="EBSD-IPF.tif"/>
          <p:cNvPicPr>
            <a:picLocks noChangeAspect="1"/>
          </p:cNvPicPr>
          <p:nvPr>
            <p:custDataLst>
              <p:tags r:id="rId7"/>
            </p:custDataLst>
          </p:nvPr>
        </p:nvPicPr>
        <p:blipFill>
          <a:blip r:embed="rId19" cstate="print"/>
          <a:stretch>
            <a:fillRect/>
          </a:stretch>
        </p:blipFill>
        <p:spPr>
          <a:xfrm>
            <a:off x="3553483" y="3665579"/>
            <a:ext cx="1038154" cy="926923"/>
          </a:xfrm>
          <a:prstGeom prst="rect">
            <a:avLst/>
          </a:prstGeom>
        </p:spPr>
      </p:pic>
      <p:pic>
        <p:nvPicPr>
          <p:cNvPr id="12" name="Picture 11" descr="ECR-Nb-aAl2O3-057.jpg"/>
          <p:cNvPicPr>
            <a:picLocks noChangeAspect="1"/>
          </p:cNvPicPr>
          <p:nvPr>
            <p:custDataLst>
              <p:tags r:id="rId8"/>
            </p:custDataLst>
          </p:nvPr>
        </p:nvPicPr>
        <p:blipFill>
          <a:blip r:embed="rId20" cstate="print"/>
          <a:stretch>
            <a:fillRect/>
          </a:stretch>
        </p:blipFill>
        <p:spPr>
          <a:xfrm>
            <a:off x="381000" y="3328692"/>
            <a:ext cx="2828687" cy="2825928"/>
          </a:xfrm>
          <a:prstGeom prst="rect">
            <a:avLst/>
          </a:prstGeom>
        </p:spPr>
      </p:pic>
      <p:pic>
        <p:nvPicPr>
          <p:cNvPr id="13" name="Picture 12" descr="PF-ECR-Al2O3-cer-057.jpg"/>
          <p:cNvPicPr>
            <a:picLocks noChangeAspect="1"/>
          </p:cNvPicPr>
          <p:nvPr>
            <p:custDataLst>
              <p:tags r:id="rId9"/>
            </p:custDataLst>
          </p:nvPr>
        </p:nvPicPr>
        <p:blipFill>
          <a:blip r:embed="rId21" cstate="print"/>
          <a:stretch>
            <a:fillRect/>
          </a:stretch>
        </p:blipFill>
        <p:spPr>
          <a:xfrm>
            <a:off x="7325041" y="3253148"/>
            <a:ext cx="1452005" cy="2834416"/>
          </a:xfrm>
          <a:prstGeom prst="rect">
            <a:avLst/>
          </a:prstGeom>
        </p:spPr>
      </p:pic>
      <p:sp>
        <p:nvSpPr>
          <p:cNvPr id="3" name="TextBox 2"/>
          <p:cNvSpPr txBox="1"/>
          <p:nvPr>
            <p:custDataLst>
              <p:tags r:id="rId10"/>
            </p:custDataLst>
          </p:nvPr>
        </p:nvSpPr>
        <p:spPr>
          <a:xfrm>
            <a:off x="3322018" y="4783020"/>
            <a:ext cx="1648791" cy="784830"/>
          </a:xfrm>
          <a:prstGeom prst="rect">
            <a:avLst/>
          </a:prstGeom>
          <a:noFill/>
        </p:spPr>
        <p:txBody>
          <a:bodyPr wrap="square" rtlCol="0">
            <a:spAutoFit/>
          </a:bodyPr>
          <a:lstStyle/>
          <a:p>
            <a:pPr algn="ctr"/>
            <a:r>
              <a:rPr lang="en-US" sz="1500" dirty="0" smtClean="0"/>
              <a:t>ECR Nb films</a:t>
            </a:r>
          </a:p>
          <a:p>
            <a:pPr algn="ctr"/>
            <a:r>
              <a:rPr lang="en-US" sz="1500" dirty="0" smtClean="0"/>
              <a:t>Coated simultaneously</a:t>
            </a:r>
            <a:endParaRPr lang="en-US" sz="1500" dirty="0"/>
          </a:p>
        </p:txBody>
      </p:sp>
      <p:sp>
        <p:nvSpPr>
          <p:cNvPr id="8" name="TextBox 7"/>
          <p:cNvSpPr txBox="1"/>
          <p:nvPr>
            <p:custDataLst>
              <p:tags r:id="rId11"/>
            </p:custDataLst>
          </p:nvPr>
        </p:nvSpPr>
        <p:spPr>
          <a:xfrm>
            <a:off x="1065816" y="3434746"/>
            <a:ext cx="1441420" cy="400110"/>
          </a:xfrm>
          <a:prstGeom prst="rect">
            <a:avLst/>
          </a:prstGeom>
          <a:noFill/>
        </p:spPr>
        <p:txBody>
          <a:bodyPr wrap="none" rtlCol="0">
            <a:spAutoFit/>
          </a:bodyPr>
          <a:lstStyle/>
          <a:p>
            <a:r>
              <a:rPr lang="en-US" sz="2000" b="1" dirty="0" smtClean="0">
                <a:solidFill>
                  <a:schemeClr val="bg1"/>
                </a:solidFill>
              </a:rPr>
              <a:t>RRR= 247</a:t>
            </a:r>
            <a:endParaRPr lang="en-US" sz="2000" b="1" dirty="0">
              <a:solidFill>
                <a:schemeClr val="bg1"/>
              </a:solidFill>
            </a:endParaRPr>
          </a:p>
        </p:txBody>
      </p:sp>
      <p:sp>
        <p:nvSpPr>
          <p:cNvPr id="27" name="TextBox 26"/>
          <p:cNvSpPr txBox="1"/>
          <p:nvPr>
            <p:custDataLst>
              <p:tags r:id="rId12"/>
            </p:custDataLst>
          </p:nvPr>
        </p:nvSpPr>
        <p:spPr>
          <a:xfrm>
            <a:off x="5534756" y="3309650"/>
            <a:ext cx="1524456" cy="400110"/>
          </a:xfrm>
          <a:prstGeom prst="rect">
            <a:avLst/>
          </a:prstGeom>
          <a:noFill/>
        </p:spPr>
        <p:txBody>
          <a:bodyPr wrap="square" rtlCol="0">
            <a:spAutoFit/>
          </a:bodyPr>
          <a:lstStyle/>
          <a:p>
            <a:r>
              <a:rPr lang="en-US" sz="2000" b="1" dirty="0" smtClean="0">
                <a:solidFill>
                  <a:schemeClr val="bg1"/>
                </a:solidFill>
              </a:rPr>
              <a:t>RRR=89</a:t>
            </a:r>
            <a:endParaRPr lang="en-US" sz="2000" b="1" dirty="0">
              <a:solidFill>
                <a:schemeClr val="bg1"/>
              </a:solidFill>
            </a:endParaRPr>
          </a:p>
        </p:txBody>
      </p:sp>
      <p:sp>
        <p:nvSpPr>
          <p:cNvPr id="30" name="TextBox 29"/>
          <p:cNvSpPr txBox="1"/>
          <p:nvPr>
            <p:custDataLst>
              <p:tags r:id="rId13"/>
            </p:custDataLst>
          </p:nvPr>
        </p:nvSpPr>
        <p:spPr>
          <a:xfrm>
            <a:off x="2895600" y="1963620"/>
            <a:ext cx="2438400" cy="215444"/>
          </a:xfrm>
          <a:prstGeom prst="rect">
            <a:avLst/>
          </a:prstGeom>
          <a:noFill/>
        </p:spPr>
        <p:txBody>
          <a:bodyPr wrap="square" rtlCol="0">
            <a:spAutoFit/>
          </a:bodyPr>
          <a:lstStyle/>
          <a:p>
            <a:r>
              <a:rPr lang="en-US" sz="800" dirty="0" smtClean="0"/>
              <a:t>A. R. Wildes et al., Thin Solid Films, 401 7 (2001)</a:t>
            </a:r>
            <a:endParaRPr lang="en-US" sz="800" dirty="0"/>
          </a:p>
        </p:txBody>
      </p:sp>
      <p:pic>
        <p:nvPicPr>
          <p:cNvPr id="31" name="Picture 1"/>
          <p:cNvPicPr>
            <a:picLocks noChangeAspect="1" noChangeArrowheads="1"/>
          </p:cNvPicPr>
          <p:nvPr>
            <p:custDataLst>
              <p:tags r:id="rId14"/>
            </p:custDataLst>
          </p:nvPr>
        </p:nvPicPr>
        <p:blipFill>
          <a:blip r:embed="rId22" cstate="print"/>
          <a:stretch>
            <a:fillRect/>
          </a:stretch>
        </p:blipFill>
        <p:spPr bwMode="auto">
          <a:xfrm>
            <a:off x="3071348" y="2116020"/>
            <a:ext cx="1881652" cy="609599"/>
          </a:xfrm>
          <a:prstGeom prst="rect">
            <a:avLst/>
          </a:prstGeom>
          <a:noFill/>
          <a:ln w="9525">
            <a:noFill/>
            <a:miter lim="800000"/>
            <a:headEnd/>
            <a:tailEnd/>
          </a:ln>
        </p:spPr>
      </p:pic>
      <p:sp>
        <p:nvSpPr>
          <p:cNvPr id="14" name="TextBox 13"/>
          <p:cNvSpPr txBox="1"/>
          <p:nvPr/>
        </p:nvSpPr>
        <p:spPr>
          <a:xfrm>
            <a:off x="0" y="1049220"/>
            <a:ext cx="9144000" cy="1077218"/>
          </a:xfrm>
          <a:prstGeom prst="rect">
            <a:avLst/>
          </a:prstGeom>
          <a:noFill/>
        </p:spPr>
        <p:txBody>
          <a:bodyPr wrap="square" rtlCol="0">
            <a:spAutoFit/>
          </a:bodyPr>
          <a:lstStyle/>
          <a:p>
            <a:r>
              <a:rPr lang="en-US" sz="1600" dirty="0" smtClean="0"/>
              <a:t>Epitaxy of Nb on </a:t>
            </a:r>
            <a:r>
              <a:rPr lang="en-US" sz="1600" dirty="0"/>
              <a:t>Al</a:t>
            </a:r>
            <a:r>
              <a:rPr lang="en-US" sz="1600" baseline="-25000" dirty="0"/>
              <a:t>2</a:t>
            </a:r>
            <a:r>
              <a:rPr lang="en-US" sz="1600" dirty="0"/>
              <a:t>O</a:t>
            </a:r>
            <a:r>
              <a:rPr lang="en-US" sz="1600" baseline="-25000" dirty="0"/>
              <a:t>3</a:t>
            </a:r>
            <a:r>
              <a:rPr lang="en-US" sz="1600" dirty="0"/>
              <a:t> (11-20</a:t>
            </a:r>
            <a:r>
              <a:rPr lang="en-US" sz="1600" dirty="0" smtClean="0"/>
              <a:t>) , </a:t>
            </a:r>
            <a:r>
              <a:rPr lang="en-US" sz="1600" dirty="0"/>
              <a:t>Al</a:t>
            </a:r>
            <a:r>
              <a:rPr lang="en-US" sz="1600" baseline="-25000" dirty="0"/>
              <a:t>2</a:t>
            </a:r>
            <a:r>
              <a:rPr lang="en-US" sz="1600" dirty="0"/>
              <a:t>O</a:t>
            </a:r>
            <a:r>
              <a:rPr lang="en-US" sz="1600" baseline="-25000" dirty="0"/>
              <a:t>3</a:t>
            </a:r>
            <a:r>
              <a:rPr lang="en-US" sz="1600" dirty="0"/>
              <a:t> </a:t>
            </a:r>
            <a:r>
              <a:rPr lang="en-US" sz="1600" dirty="0" smtClean="0"/>
              <a:t>(0001), MgO (100), (110), (111)</a:t>
            </a:r>
          </a:p>
          <a:p>
            <a:r>
              <a:rPr lang="en-US" sz="1600" dirty="0" smtClean="0"/>
              <a:t>Polycrystalline films with micron size grains grown on nano-crystalline/amorphous  materials such Al</a:t>
            </a:r>
            <a:r>
              <a:rPr lang="en-US" sz="1600" baseline="-25000" dirty="0" smtClean="0"/>
              <a:t>2</a:t>
            </a:r>
            <a:r>
              <a:rPr lang="en-US" sz="1600" dirty="0" smtClean="0"/>
              <a:t>O</a:t>
            </a:r>
            <a:r>
              <a:rPr lang="en-US" sz="1600" baseline="-25000" dirty="0" smtClean="0"/>
              <a:t>3 </a:t>
            </a:r>
            <a:r>
              <a:rPr lang="en-US" sz="1600" dirty="0" smtClean="0"/>
              <a:t>and AlN ceramics and fused silica.</a:t>
            </a:r>
            <a:endParaRPr lang="en-US" sz="1600" dirty="0"/>
          </a:p>
          <a:p>
            <a:endParaRPr lang="en-US" sz="1600" dirty="0"/>
          </a:p>
        </p:txBody>
      </p:sp>
      <p:sp>
        <p:nvSpPr>
          <p:cNvPr id="17" name="TextBox 16"/>
          <p:cNvSpPr txBox="1"/>
          <p:nvPr/>
        </p:nvSpPr>
        <p:spPr>
          <a:xfrm>
            <a:off x="1645427" y="6154620"/>
            <a:ext cx="6615146" cy="369332"/>
          </a:xfrm>
          <a:prstGeom prst="rect">
            <a:avLst/>
          </a:prstGeom>
          <a:noFill/>
        </p:spPr>
        <p:txBody>
          <a:bodyPr wrap="square" rtlCol="0">
            <a:spAutoFit/>
          </a:bodyPr>
          <a:lstStyle/>
          <a:p>
            <a:r>
              <a:rPr lang="en-US" dirty="0" smtClean="0"/>
              <a:t>Crystal orientation imaging derived from EBSD characterization</a:t>
            </a:r>
            <a:endParaRPr lang="en-US" dirty="0"/>
          </a:p>
        </p:txBody>
      </p:sp>
    </p:spTree>
    <p:custDataLst>
      <p:tags r:id="rId1"/>
    </p:custDataLst>
    <p:extLst>
      <p:ext uri="{BB962C8B-B14F-4D97-AF65-F5344CB8AC3E}">
        <p14:creationId xmlns="" xmlns:p14="http://schemas.microsoft.com/office/powerpoint/2010/main" val="3642762875"/>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6" name="Rectangle 12"/>
          <p:cNvSpPr>
            <a:spLocks noGrp="1" noChangeArrowheads="1"/>
          </p:cNvSpPr>
          <p:nvPr>
            <p:ph type="title"/>
          </p:nvPr>
        </p:nvSpPr>
        <p:spPr/>
        <p:txBody>
          <a:bodyPr/>
          <a:lstStyle/>
          <a:p>
            <a:r>
              <a:rPr lang="en-GB" dirty="0"/>
              <a:t>Why </a:t>
            </a:r>
            <a:r>
              <a:rPr lang="en-GB" dirty="0" smtClean="0"/>
              <a:t>SRF films?</a:t>
            </a:r>
            <a:endParaRPr lang="en-GB" dirty="0"/>
          </a:p>
        </p:txBody>
      </p:sp>
      <p:sp>
        <p:nvSpPr>
          <p:cNvPr id="118797" name="Rectangle 13"/>
          <p:cNvSpPr>
            <a:spLocks noGrp="1" noChangeArrowheads="1"/>
          </p:cNvSpPr>
          <p:nvPr>
            <p:ph type="body" idx="1"/>
          </p:nvPr>
        </p:nvSpPr>
        <p:spPr/>
        <p:txBody>
          <a:bodyPr>
            <a:noAutofit/>
          </a:bodyPr>
          <a:lstStyle/>
          <a:p>
            <a:pPr>
              <a:spcBef>
                <a:spcPts val="0"/>
              </a:spcBef>
            </a:pPr>
            <a:r>
              <a:rPr lang="en-GB" b="1" dirty="0">
                <a:solidFill>
                  <a:schemeClr val="accent3"/>
                </a:solidFill>
              </a:rPr>
              <a:t>Advantages (primary objectives)</a:t>
            </a:r>
          </a:p>
          <a:p>
            <a:pPr lvl="1">
              <a:spcBef>
                <a:spcPts val="0"/>
              </a:spcBef>
            </a:pPr>
            <a:r>
              <a:rPr lang="en-GB" sz="2400" b="1" dirty="0" smtClean="0"/>
              <a:t>Cost</a:t>
            </a:r>
            <a:r>
              <a:rPr lang="en-GB" sz="2400" dirty="0" smtClean="0"/>
              <a:t> - after process is defined</a:t>
            </a:r>
          </a:p>
          <a:p>
            <a:pPr lvl="1">
              <a:spcBef>
                <a:spcPts val="0"/>
              </a:spcBef>
            </a:pPr>
            <a:r>
              <a:rPr lang="en-GB" sz="2400" dirty="0" smtClean="0">
                <a:solidFill>
                  <a:schemeClr val="tx1"/>
                </a:solidFill>
              </a:rPr>
              <a:t>Thermal </a:t>
            </a:r>
            <a:r>
              <a:rPr lang="en-GB" sz="2400" dirty="0">
                <a:solidFill>
                  <a:schemeClr val="tx1"/>
                </a:solidFill>
              </a:rPr>
              <a:t>stability when using OFE </a:t>
            </a:r>
            <a:r>
              <a:rPr lang="en-GB" sz="2400" dirty="0" smtClean="0">
                <a:solidFill>
                  <a:schemeClr val="tx1"/>
                </a:solidFill>
              </a:rPr>
              <a:t>Cu or Al substrate</a:t>
            </a:r>
            <a:endParaRPr lang="en-GB" sz="2400" dirty="0">
              <a:solidFill>
                <a:schemeClr val="tx1"/>
              </a:solidFill>
            </a:endParaRPr>
          </a:p>
          <a:p>
            <a:pPr lvl="1">
              <a:spcBef>
                <a:spcPts val="0"/>
              </a:spcBef>
            </a:pPr>
            <a:r>
              <a:rPr lang="en-GB" sz="2400" dirty="0" smtClean="0">
                <a:solidFill>
                  <a:schemeClr val="tx1"/>
                </a:solidFill>
              </a:rPr>
              <a:t>Opportunity for innovative </a:t>
            </a:r>
            <a:r>
              <a:rPr lang="en-GB" sz="2400" dirty="0">
                <a:solidFill>
                  <a:schemeClr val="tx1"/>
                </a:solidFill>
              </a:rPr>
              <a:t>materials (</a:t>
            </a:r>
            <a:r>
              <a:rPr lang="en-GB" sz="2400" dirty="0" smtClean="0">
                <a:solidFill>
                  <a:schemeClr val="tx1"/>
                </a:solidFill>
              </a:rPr>
              <a:t>A15, MgB</a:t>
            </a:r>
            <a:r>
              <a:rPr lang="en-GB" sz="2400" baseline="-25000" dirty="0" smtClean="0">
                <a:solidFill>
                  <a:schemeClr val="tx1"/>
                </a:solidFill>
              </a:rPr>
              <a:t>2</a:t>
            </a:r>
            <a:r>
              <a:rPr lang="en-GB" sz="2400" dirty="0" smtClean="0">
                <a:solidFill>
                  <a:schemeClr val="tx1"/>
                </a:solidFill>
              </a:rPr>
              <a:t>, others?)</a:t>
            </a:r>
            <a:endParaRPr lang="en-GB" sz="2400" dirty="0">
              <a:solidFill>
                <a:schemeClr val="tx1"/>
              </a:solidFill>
            </a:endParaRPr>
          </a:p>
          <a:p>
            <a:pPr>
              <a:spcBef>
                <a:spcPts val="0"/>
              </a:spcBef>
            </a:pPr>
            <a:r>
              <a:rPr lang="en-GB" b="1" dirty="0">
                <a:solidFill>
                  <a:schemeClr val="accent3"/>
                </a:solidFill>
              </a:rPr>
              <a:t>Advantages (learned from experience)</a:t>
            </a:r>
          </a:p>
          <a:p>
            <a:pPr lvl="1">
              <a:spcBef>
                <a:spcPts val="0"/>
              </a:spcBef>
            </a:pPr>
            <a:r>
              <a:rPr lang="en-GB" sz="2400" dirty="0" smtClean="0">
                <a:solidFill>
                  <a:schemeClr val="tx1"/>
                </a:solidFill>
              </a:rPr>
              <a:t>Opportunity to </a:t>
            </a:r>
            <a:r>
              <a:rPr lang="en-GB" sz="2400" dirty="0" smtClean="0"/>
              <a:t>o</a:t>
            </a:r>
            <a:r>
              <a:rPr lang="en-GB" sz="2400" dirty="0" smtClean="0">
                <a:solidFill>
                  <a:schemeClr val="tx1"/>
                </a:solidFill>
              </a:rPr>
              <a:t>ptimize </a:t>
            </a:r>
            <a:r>
              <a:rPr lang="en-GB" sz="2400" i="1" dirty="0">
                <a:solidFill>
                  <a:schemeClr val="tx1"/>
                </a:solidFill>
              </a:rPr>
              <a:t>R</a:t>
            </a:r>
            <a:r>
              <a:rPr lang="en-GB" sz="2400" baseline="-25000" dirty="0">
                <a:solidFill>
                  <a:schemeClr val="tx1"/>
                </a:solidFill>
              </a:rPr>
              <a:t>BCS</a:t>
            </a:r>
            <a:r>
              <a:rPr lang="en-GB" sz="2400" dirty="0">
                <a:solidFill>
                  <a:schemeClr val="tx1"/>
                </a:solidFill>
              </a:rPr>
              <a:t> </a:t>
            </a:r>
            <a:r>
              <a:rPr lang="en-GB" sz="2400" dirty="0" smtClean="0">
                <a:solidFill>
                  <a:schemeClr val="tx1"/>
                </a:solidFill>
              </a:rPr>
              <a:t>(engineer electron </a:t>
            </a:r>
            <a:r>
              <a:rPr lang="en-GB" sz="2400" dirty="0" err="1" smtClean="0">
                <a:solidFill>
                  <a:schemeClr val="tx1"/>
                </a:solidFill>
              </a:rPr>
              <a:t>mfp</a:t>
            </a:r>
            <a:r>
              <a:rPr lang="en-GB" sz="2400" dirty="0" smtClean="0">
                <a:solidFill>
                  <a:schemeClr val="tx1"/>
                </a:solidFill>
              </a:rPr>
              <a:t>, </a:t>
            </a:r>
            <a:r>
              <a:rPr lang="en-US" sz="2400" dirty="0" smtClean="0">
                <a:latin typeface="MT Extra" pitchFamily="18" charset="2"/>
              </a:rPr>
              <a:t>l</a:t>
            </a:r>
            <a:r>
              <a:rPr lang="en-GB" sz="2400" dirty="0" smtClean="0">
                <a:solidFill>
                  <a:schemeClr val="tx1"/>
                </a:solidFill>
              </a:rPr>
              <a:t> )</a:t>
            </a:r>
            <a:endParaRPr lang="en-GB" sz="2400" dirty="0">
              <a:solidFill>
                <a:schemeClr val="tx1"/>
              </a:solidFill>
            </a:endParaRPr>
          </a:p>
          <a:p>
            <a:pPr lvl="1">
              <a:spcBef>
                <a:spcPts val="0"/>
              </a:spcBef>
            </a:pPr>
            <a:r>
              <a:rPr lang="en-GB" sz="2400" dirty="0">
                <a:solidFill>
                  <a:schemeClr val="tx1"/>
                </a:solidFill>
              </a:rPr>
              <a:t>Reduced sensitivity to earth magnetic </a:t>
            </a:r>
            <a:r>
              <a:rPr lang="en-GB" sz="2400" dirty="0"/>
              <a:t>field (sputtered </a:t>
            </a:r>
            <a:r>
              <a:rPr lang="en-GB" sz="2400" dirty="0" smtClean="0"/>
              <a:t>Nb </a:t>
            </a:r>
            <a:r>
              <a:rPr lang="en-GB" sz="2400" dirty="0"/>
              <a:t>films</a:t>
            </a:r>
            <a:r>
              <a:rPr lang="en-GB" sz="2400" dirty="0" smtClean="0"/>
              <a:t>)</a:t>
            </a:r>
          </a:p>
          <a:p>
            <a:pPr lvl="1">
              <a:spcBef>
                <a:spcPts val="0"/>
              </a:spcBef>
            </a:pPr>
            <a:endParaRPr lang="en-GB" sz="2400" dirty="0">
              <a:solidFill>
                <a:schemeClr val="tx1"/>
              </a:solidFill>
            </a:endParaRPr>
          </a:p>
          <a:p>
            <a:pPr>
              <a:spcBef>
                <a:spcPts val="0"/>
              </a:spcBef>
            </a:pPr>
            <a:r>
              <a:rPr lang="en-GB" b="1" dirty="0">
                <a:solidFill>
                  <a:srgbClr val="FF0000"/>
                </a:solidFill>
              </a:rPr>
              <a:t>Disadvantages (known from the beginning)</a:t>
            </a:r>
          </a:p>
          <a:p>
            <a:pPr lvl="1">
              <a:spcBef>
                <a:spcPts val="0"/>
              </a:spcBef>
            </a:pPr>
            <a:r>
              <a:rPr lang="en-GB" sz="2400" dirty="0">
                <a:solidFill>
                  <a:schemeClr val="tx1"/>
                </a:solidFill>
              </a:rPr>
              <a:t>Fabrication and surface preparation </a:t>
            </a:r>
            <a:r>
              <a:rPr lang="en-GB" sz="2400" dirty="0" smtClean="0">
                <a:solidFill>
                  <a:schemeClr val="tx1"/>
                </a:solidFill>
              </a:rPr>
              <a:t>more complex than bulk Nb</a:t>
            </a:r>
            <a:endParaRPr lang="en-GB" sz="2400" dirty="0">
              <a:solidFill>
                <a:schemeClr val="tx1"/>
              </a:solidFill>
            </a:endParaRPr>
          </a:p>
          <a:p>
            <a:pPr>
              <a:spcBef>
                <a:spcPts val="0"/>
              </a:spcBef>
            </a:pPr>
            <a:r>
              <a:rPr lang="en-GB" b="1" dirty="0">
                <a:solidFill>
                  <a:srgbClr val="FF0000"/>
                </a:solidFill>
              </a:rPr>
              <a:t>Disadvantages (learned from experience)</a:t>
            </a:r>
          </a:p>
          <a:p>
            <a:pPr lvl="1">
              <a:spcBef>
                <a:spcPts val="0"/>
              </a:spcBef>
            </a:pPr>
            <a:r>
              <a:rPr lang="en-GB" sz="2400" dirty="0"/>
              <a:t>Steep </a:t>
            </a:r>
            <a:r>
              <a:rPr lang="en-GB" sz="2400" i="1" dirty="0" smtClean="0"/>
              <a:t>R</a:t>
            </a:r>
            <a:r>
              <a:rPr lang="en-GB" sz="2400" baseline="-25000" dirty="0" smtClean="0"/>
              <a:t>s</a:t>
            </a:r>
            <a:r>
              <a:rPr lang="en-GB" sz="2400" dirty="0" smtClean="0"/>
              <a:t> </a:t>
            </a:r>
            <a:r>
              <a:rPr lang="en-GB" sz="2400" dirty="0"/>
              <a:t>increase with RF field (sputte</a:t>
            </a:r>
            <a:r>
              <a:rPr lang="en-GB" sz="2400" dirty="0">
                <a:solidFill>
                  <a:schemeClr val="tx1"/>
                </a:solidFill>
              </a:rPr>
              <a:t>red niobium films)</a:t>
            </a:r>
          </a:p>
          <a:p>
            <a:pPr lvl="1">
              <a:spcBef>
                <a:spcPts val="0"/>
              </a:spcBef>
            </a:pPr>
            <a:r>
              <a:rPr lang="en-GB" sz="2400" dirty="0">
                <a:solidFill>
                  <a:schemeClr val="tx1"/>
                </a:solidFill>
              </a:rPr>
              <a:t>Deposition of innovative materials is </a:t>
            </a:r>
            <a:r>
              <a:rPr lang="en-GB" sz="2400" dirty="0" smtClean="0">
                <a:solidFill>
                  <a:schemeClr val="tx1"/>
                </a:solidFill>
              </a:rPr>
              <a:t>difficult, or at least not obvious</a:t>
            </a:r>
            <a:endParaRPr lang="en-GB" sz="2400" dirty="0">
              <a:solidFill>
                <a:schemeClr val="tx1"/>
              </a:solidFill>
            </a:endParaRPr>
          </a:p>
        </p:txBody>
      </p:sp>
    </p:spTree>
    <p:extLst>
      <p:ext uri="{BB962C8B-B14F-4D97-AF65-F5344CB8AC3E}">
        <p14:creationId xmlns="" xmlns:p14="http://schemas.microsoft.com/office/powerpoint/2010/main" val="1086255795"/>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p:cNvSpPr>
          <p:nvPr>
            <p:ph type="title"/>
            <p:custDataLst>
              <p:tags r:id="rId2"/>
            </p:custDataLst>
          </p:nvPr>
        </p:nvSpPr>
        <p:spPr>
          <a:xfrm>
            <a:off x="0" y="-76200"/>
            <a:ext cx="9144000" cy="914400"/>
          </a:xfrm>
        </p:spPr>
        <p:txBody>
          <a:bodyPr/>
          <a:lstStyle/>
          <a:p>
            <a:pPr algn="ctr"/>
            <a:r>
              <a:rPr lang="en-US" b="1" dirty="0" smtClean="0">
                <a:solidFill>
                  <a:srgbClr val="FF0000"/>
                </a:solidFill>
                <a:effectLst/>
              </a:rPr>
              <a:t>Nb films grown on insulators</a:t>
            </a:r>
            <a:endParaRPr lang="en-US" b="1" dirty="0">
              <a:solidFill>
                <a:srgbClr val="FF0000"/>
              </a:solidFill>
              <a:effectLst/>
            </a:endParaRPr>
          </a:p>
        </p:txBody>
      </p:sp>
      <p:sp>
        <p:nvSpPr>
          <p:cNvPr id="17" name="TextBox 25"/>
          <p:cNvSpPr txBox="1">
            <a:spLocks noChangeArrowheads="1"/>
          </p:cNvSpPr>
          <p:nvPr>
            <p:custDataLst>
              <p:tags r:id="rId3"/>
            </p:custDataLst>
          </p:nvPr>
        </p:nvSpPr>
        <p:spPr bwMode="auto">
          <a:xfrm>
            <a:off x="533400" y="807422"/>
            <a:ext cx="7924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rbel" pitchFamily="34" charset="0"/>
              </a:defRPr>
            </a:lvl1pPr>
            <a:lvl2pPr marL="742950" indent="-285750" eaLnBrk="0" hangingPunct="0">
              <a:defRPr>
                <a:solidFill>
                  <a:schemeClr val="tx1"/>
                </a:solidFill>
                <a:latin typeface="Corbel" pitchFamily="34" charset="0"/>
              </a:defRPr>
            </a:lvl2pPr>
            <a:lvl3pPr marL="1143000" indent="-228600" eaLnBrk="0" hangingPunct="0">
              <a:defRPr>
                <a:solidFill>
                  <a:schemeClr val="tx1"/>
                </a:solidFill>
                <a:latin typeface="Corbel" pitchFamily="34" charset="0"/>
              </a:defRPr>
            </a:lvl3pPr>
            <a:lvl4pPr marL="1600200" indent="-228600" eaLnBrk="0" hangingPunct="0">
              <a:defRPr>
                <a:solidFill>
                  <a:schemeClr val="tx1"/>
                </a:solidFill>
                <a:latin typeface="Corbel" pitchFamily="34" charset="0"/>
              </a:defRPr>
            </a:lvl4pPr>
            <a:lvl5pPr marL="2057400" indent="-228600" eaLnBrk="0" hangingPunct="0">
              <a:defRPr>
                <a:solidFill>
                  <a:schemeClr val="tx1"/>
                </a:solidFill>
                <a:latin typeface="Corbel" pitchFamily="34" charset="0"/>
              </a:defRPr>
            </a:lvl5pPr>
            <a:lvl6pPr marL="2514600" indent="-228600" eaLnBrk="0" fontAlgn="base" hangingPunct="0">
              <a:spcBef>
                <a:spcPct val="0"/>
              </a:spcBef>
              <a:spcAft>
                <a:spcPct val="0"/>
              </a:spcAft>
              <a:defRPr>
                <a:solidFill>
                  <a:schemeClr val="tx1"/>
                </a:solidFill>
                <a:latin typeface="Corbel" pitchFamily="34" charset="0"/>
              </a:defRPr>
            </a:lvl6pPr>
            <a:lvl7pPr marL="2971800" indent="-228600" eaLnBrk="0" fontAlgn="base" hangingPunct="0">
              <a:spcBef>
                <a:spcPct val="0"/>
              </a:spcBef>
              <a:spcAft>
                <a:spcPct val="0"/>
              </a:spcAft>
              <a:defRPr>
                <a:solidFill>
                  <a:schemeClr val="tx1"/>
                </a:solidFill>
                <a:latin typeface="Corbel" pitchFamily="34" charset="0"/>
              </a:defRPr>
            </a:lvl7pPr>
            <a:lvl8pPr marL="3429000" indent="-228600" eaLnBrk="0" fontAlgn="base" hangingPunct="0">
              <a:spcBef>
                <a:spcPct val="0"/>
              </a:spcBef>
              <a:spcAft>
                <a:spcPct val="0"/>
              </a:spcAft>
              <a:defRPr>
                <a:solidFill>
                  <a:schemeClr val="tx1"/>
                </a:solidFill>
                <a:latin typeface="Corbel" pitchFamily="34" charset="0"/>
              </a:defRPr>
            </a:lvl8pPr>
            <a:lvl9pPr marL="3886200" indent="-228600" eaLnBrk="0" fontAlgn="base" hangingPunct="0">
              <a:spcBef>
                <a:spcPct val="0"/>
              </a:spcBef>
              <a:spcAft>
                <a:spcPct val="0"/>
              </a:spcAft>
              <a:defRPr>
                <a:solidFill>
                  <a:schemeClr val="tx1"/>
                </a:solidFill>
                <a:latin typeface="Corbel" pitchFamily="34" charset="0"/>
              </a:defRPr>
            </a:lvl9pPr>
          </a:lstStyle>
          <a:p>
            <a:pPr algn="ctr" eaLnBrk="1" hangingPunct="1"/>
            <a:r>
              <a:rPr lang="en-US" sz="2800" b="1" i="1" dirty="0" smtClean="0">
                <a:solidFill>
                  <a:srgbClr val="FF0000"/>
                </a:solidFill>
              </a:rPr>
              <a:t>Much lower </a:t>
            </a:r>
            <a:r>
              <a:rPr lang="en-US" sz="2800" b="1" i="1" dirty="0">
                <a:solidFill>
                  <a:srgbClr val="FF0000"/>
                </a:solidFill>
              </a:rPr>
              <a:t>impurities than bulk </a:t>
            </a:r>
            <a:r>
              <a:rPr lang="en-US" sz="2800" b="1" i="1" dirty="0" smtClean="0">
                <a:solidFill>
                  <a:srgbClr val="FF0000"/>
                </a:solidFill>
              </a:rPr>
              <a:t>Nb</a:t>
            </a:r>
            <a:endParaRPr lang="en-US" sz="2800" b="1" i="1" dirty="0">
              <a:solidFill>
                <a:srgbClr val="FF0000"/>
              </a:solidFill>
            </a:endParaRPr>
          </a:p>
        </p:txBody>
      </p:sp>
      <p:pic>
        <p:nvPicPr>
          <p:cNvPr id="18" name="Picture 2" descr="StandardNbCs.jpg"/>
          <p:cNvPicPr>
            <a:picLocks noChangeAspect="1" noChangeArrowheads="1"/>
          </p:cNvPicPr>
          <p:nvPr>
            <p:custDataLst>
              <p:tags r:id="rId4"/>
            </p:custDataLst>
          </p:nvPr>
        </p:nvPicPr>
        <p:blipFill>
          <a:blip r:embed="rId8" cstate="print">
            <a:extLst>
              <a:ext uri="{28A0092B-C50C-407E-A947-70E740481C1C}">
                <a14:useLocalDpi xmlns="" xmlns:a14="http://schemas.microsoft.com/office/drawing/2010/main" val="0"/>
              </a:ext>
            </a:extLst>
          </a:blip>
          <a:srcRect/>
          <a:stretch>
            <a:fillRect/>
          </a:stretch>
        </p:blipFill>
        <p:spPr bwMode="auto">
          <a:xfrm>
            <a:off x="1066800" y="2369226"/>
            <a:ext cx="7391400" cy="3879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8"/>
          <p:cNvSpPr>
            <a:spLocks noChangeArrowheads="1"/>
          </p:cNvSpPr>
          <p:nvPr>
            <p:custDataLst>
              <p:tags r:id="rId5"/>
            </p:custDataLst>
          </p:nvPr>
        </p:nvSpPr>
        <p:spPr bwMode="auto">
          <a:xfrm>
            <a:off x="762000" y="1472625"/>
            <a:ext cx="7848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p>
            <a:r>
              <a:rPr lang="en-US" sz="1600" dirty="0"/>
              <a:t>The hydrogen content of </a:t>
            </a:r>
            <a:r>
              <a:rPr lang="en-US" sz="1600" dirty="0" smtClean="0"/>
              <a:t>EC </a:t>
            </a:r>
            <a:r>
              <a:rPr lang="en-US" sz="1600" dirty="0"/>
              <a:t>Nb films is found to be much lower than for the standard bulk Nb material as shown by </a:t>
            </a:r>
            <a:r>
              <a:rPr lang="en-US" sz="1600" dirty="0" smtClean="0"/>
              <a:t>calibrated SIMS </a:t>
            </a:r>
            <a:r>
              <a:rPr lang="en-US" sz="1600" dirty="0"/>
              <a:t>data.</a:t>
            </a:r>
          </a:p>
        </p:txBody>
      </p:sp>
      <p:sp>
        <p:nvSpPr>
          <p:cNvPr id="6" name="TextBox 5"/>
          <p:cNvSpPr txBox="1"/>
          <p:nvPr/>
        </p:nvSpPr>
        <p:spPr>
          <a:xfrm>
            <a:off x="7143702" y="5879068"/>
            <a:ext cx="838691" cy="369332"/>
          </a:xfrm>
          <a:prstGeom prst="rect">
            <a:avLst/>
          </a:prstGeom>
          <a:noFill/>
        </p:spPr>
        <p:txBody>
          <a:bodyPr wrap="none" rtlCol="0">
            <a:spAutoFit/>
          </a:bodyPr>
          <a:lstStyle/>
          <a:p>
            <a:r>
              <a:rPr lang="en-US" dirty="0" smtClean="0">
                <a:solidFill>
                  <a:srgbClr val="00B050"/>
                </a:solidFill>
              </a:rPr>
              <a:t>NCSU</a:t>
            </a:r>
            <a:endParaRPr lang="en-US" dirty="0">
              <a:solidFill>
                <a:srgbClr val="00B050"/>
              </a:solidFill>
            </a:endParaRPr>
          </a:p>
        </p:txBody>
      </p:sp>
    </p:spTree>
    <p:custDataLst>
      <p:tags r:id="rId1"/>
    </p:custDataLst>
    <p:extLst>
      <p:ext uri="{BB962C8B-B14F-4D97-AF65-F5344CB8AC3E}">
        <p14:creationId xmlns="" xmlns:p14="http://schemas.microsoft.com/office/powerpoint/2010/main" val="3642762875"/>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custDataLst>
              <p:tags r:id="rId2"/>
            </p:custDataLst>
          </p:nvPr>
        </p:nvSpPr>
        <p:spPr>
          <a:xfrm>
            <a:off x="0" y="-33996"/>
            <a:ext cx="9144000" cy="695178"/>
          </a:xfrm>
          <a:prstGeom prst="rect">
            <a:avLst/>
          </a:prstGeom>
        </p:spPr>
        <p:txBody>
          <a:bodyPr/>
          <a:lstStyle>
            <a:lvl1pPr algn="l" rtl="0" eaLnBrk="1" latinLnBrk="0" hangingPunct="1">
              <a:spcBef>
                <a:spcPct val="0"/>
              </a:spcBef>
              <a:buNone/>
              <a:defRP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pPr algn="ctr"/>
            <a:r>
              <a:rPr lang="en-US" sz="3600" b="1" dirty="0" smtClean="0">
                <a:solidFill>
                  <a:srgbClr val="FF0000"/>
                </a:solidFill>
                <a:effectLst/>
              </a:rPr>
              <a:t>Nb films grown on insulators</a:t>
            </a:r>
            <a:endParaRPr lang="en-US" sz="3600" b="1" dirty="0">
              <a:solidFill>
                <a:srgbClr val="FF0000"/>
              </a:solidFill>
              <a:effectLst/>
            </a:endParaRPr>
          </a:p>
        </p:txBody>
      </p:sp>
      <p:graphicFrame>
        <p:nvGraphicFramePr>
          <p:cNvPr id="22" name="Table 21"/>
          <p:cNvGraphicFramePr>
            <a:graphicFrameLocks noGrp="1"/>
          </p:cNvGraphicFramePr>
          <p:nvPr>
            <p:custDataLst>
              <p:tags r:id="rId3"/>
            </p:custDataLst>
            <p:extLst>
              <p:ext uri="{D42A27DB-BD31-4B8C-83A1-F6EECF244321}">
                <p14:modId xmlns="" xmlns:p14="http://schemas.microsoft.com/office/powerpoint/2010/main" val="3640667827"/>
              </p:ext>
            </p:extLst>
          </p:nvPr>
        </p:nvGraphicFramePr>
        <p:xfrm>
          <a:off x="4473526" y="1154289"/>
          <a:ext cx="3844721" cy="5013928"/>
        </p:xfrm>
        <a:graphic>
          <a:graphicData uri="http://schemas.openxmlformats.org/drawingml/2006/table">
            <a:tbl>
              <a:tblPr>
                <a:effectLst>
                  <a:outerShdw blurRad="215900" dist="38100" dir="8100000" sx="104000" sy="104000" algn="tr" rotWithShape="0">
                    <a:schemeClr val="tx1">
                      <a:alpha val="40000"/>
                    </a:schemeClr>
                  </a:outerShdw>
                </a:effectLst>
              </a:tblPr>
              <a:tblGrid>
                <a:gridCol w="2258979"/>
                <a:gridCol w="162560"/>
                <a:gridCol w="1423182"/>
              </a:tblGrid>
              <a:tr h="6912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rPr>
                        <a:t>Substrate</a:t>
                      </a:r>
                    </a:p>
                  </a:txBody>
                  <a:tcPr marL="137160" marR="137160" marT="137160" marB="13716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rPr>
                        <a:t>RRR</a:t>
                      </a:r>
                    </a:p>
                  </a:txBody>
                  <a:tcPr marL="137160" marR="137160" marT="137160" marB="13716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en-US"/>
                    </a:p>
                  </a:txBody>
                  <a:tcPr/>
                </a:tc>
              </a:tr>
              <a:tr h="630253">
                <a:tc gridSpan="3">
                  <a:txBody>
                    <a:bodyPr/>
                    <a:lstStyle/>
                    <a:p>
                      <a:pPr algn="ctr">
                        <a:lnSpc>
                          <a:spcPts val="1200"/>
                        </a:lnSpc>
                      </a:pPr>
                      <a:r>
                        <a:rPr lang="en-US" sz="1800" b="1" dirty="0" smtClean="0">
                          <a:latin typeface="+mj-lt"/>
                        </a:rPr>
                        <a:t>Single crystal insulator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pPr algn="ctr"/>
                      <a:endParaRPr lang="en-US" sz="2000" b="1" dirty="0" smtClean="0">
                        <a:solidFill>
                          <a:schemeClr val="tx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377572">
                <a:tc>
                  <a:txBody>
                    <a:bodyPr/>
                    <a:lstStyle/>
                    <a:p>
                      <a:pPr algn="ctr">
                        <a:lnSpc>
                          <a:spcPts val="1200"/>
                        </a:lnSpc>
                      </a:pPr>
                      <a:r>
                        <a:rPr lang="en-US" sz="1800" b="1" dirty="0" smtClean="0">
                          <a:latin typeface="+mj-lt"/>
                        </a:rPr>
                        <a:t>MgO (100)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algn="ctr">
                        <a:lnSpc>
                          <a:spcPts val="1200"/>
                        </a:lnSpc>
                      </a:pPr>
                      <a:r>
                        <a:rPr lang="en-US" sz="1800" b="1" dirty="0" smtClean="0">
                          <a:solidFill>
                            <a:schemeClr val="tx1"/>
                          </a:solidFill>
                          <a:latin typeface="+mj-lt"/>
                        </a:rPr>
                        <a:t>176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377572">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1800" b="1" kern="1200" dirty="0" smtClean="0">
                          <a:solidFill>
                            <a:schemeClr val="tx1"/>
                          </a:solidFill>
                          <a:latin typeface="+mn-lt"/>
                          <a:ea typeface="+mn-ea"/>
                          <a:cs typeface="+mn-cs"/>
                        </a:rPr>
                        <a:t>MgO (110)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algn="ctr">
                        <a:lnSpc>
                          <a:spcPts val="1200"/>
                        </a:lnSpc>
                      </a:pPr>
                      <a:r>
                        <a:rPr lang="en-US" sz="1800" b="1" dirty="0" smtClean="0">
                          <a:solidFill>
                            <a:schemeClr val="tx1"/>
                          </a:solidFill>
                          <a:latin typeface="+mj-lt"/>
                        </a:rPr>
                        <a:t>424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377572">
                <a:tc>
                  <a:txBody>
                    <a:bodyPr/>
                    <a:lstStyle/>
                    <a:p>
                      <a:pPr algn="ctr">
                        <a:lnSpc>
                          <a:spcPts val="1200"/>
                        </a:lnSpc>
                      </a:pPr>
                      <a:r>
                        <a:rPr lang="en-US" sz="1800" b="1" kern="1200" dirty="0" smtClean="0">
                          <a:solidFill>
                            <a:schemeClr val="tx1"/>
                          </a:solidFill>
                          <a:latin typeface="+mn-lt"/>
                          <a:ea typeface="+mn-ea"/>
                          <a:cs typeface="+mn-cs"/>
                        </a:rPr>
                        <a:t>MgO (111)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algn="ctr">
                        <a:lnSpc>
                          <a:spcPts val="1200"/>
                        </a:lnSpc>
                      </a:pPr>
                      <a:r>
                        <a:rPr lang="en-US" sz="1800" b="1" dirty="0" smtClean="0">
                          <a:solidFill>
                            <a:schemeClr val="tx1"/>
                          </a:solidFill>
                          <a:latin typeface="+mj-lt"/>
                        </a:rPr>
                        <a:t>197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377572">
                <a:tc>
                  <a:txBody>
                    <a:bodyPr/>
                    <a:lstStyle/>
                    <a:p>
                      <a:pPr algn="ctr">
                        <a:lnSpc>
                          <a:spcPts val="1200"/>
                        </a:lnSpc>
                      </a:pPr>
                      <a:r>
                        <a:rPr lang="en-US" sz="1800" b="1" dirty="0" smtClean="0">
                          <a:latin typeface="+mj-lt"/>
                        </a:rPr>
                        <a:t>a-Al</a:t>
                      </a:r>
                      <a:r>
                        <a:rPr lang="en-US" sz="1800" b="1" baseline="-25000" dirty="0" smtClean="0">
                          <a:latin typeface="+mj-lt"/>
                        </a:rPr>
                        <a:t>2</a:t>
                      </a:r>
                      <a:r>
                        <a:rPr lang="en-US" sz="1800" b="1" dirty="0" smtClean="0">
                          <a:latin typeface="+mj-lt"/>
                        </a:rPr>
                        <a:t>O</a:t>
                      </a:r>
                      <a:r>
                        <a:rPr lang="en-US" sz="1800" b="1" baseline="-25000" dirty="0" smtClean="0">
                          <a:latin typeface="+mj-lt"/>
                        </a:rPr>
                        <a:t>3</a:t>
                      </a:r>
                      <a:endParaRPr lang="en-US" sz="1800" b="1" baseline="-25000" dirty="0">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algn="ctr">
                        <a:lnSpc>
                          <a:spcPts val="1200"/>
                        </a:lnSpc>
                      </a:pPr>
                      <a:r>
                        <a:rPr lang="en-US" sz="1800" b="1" dirty="0" smtClean="0">
                          <a:solidFill>
                            <a:schemeClr val="tx1"/>
                          </a:solidFill>
                          <a:latin typeface="+mj-lt"/>
                        </a:rPr>
                        <a:t>488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377572">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1800" b="1" kern="1200" dirty="0" smtClean="0">
                          <a:solidFill>
                            <a:schemeClr val="tx1"/>
                          </a:solidFill>
                          <a:latin typeface="+mn-lt"/>
                          <a:ea typeface="+mn-ea"/>
                          <a:cs typeface="+mn-cs"/>
                        </a:rPr>
                        <a:t>c-Al</a:t>
                      </a:r>
                      <a:r>
                        <a:rPr lang="en-US" sz="1800" b="1" kern="1200" baseline="-25000" dirty="0" smtClean="0">
                          <a:solidFill>
                            <a:schemeClr val="tx1"/>
                          </a:solidFill>
                          <a:latin typeface="+mn-lt"/>
                          <a:ea typeface="+mn-ea"/>
                          <a:cs typeface="+mn-cs"/>
                        </a:rPr>
                        <a:t>2</a:t>
                      </a:r>
                      <a:r>
                        <a:rPr lang="en-US" sz="1800" b="1" kern="1200" dirty="0" smtClean="0">
                          <a:solidFill>
                            <a:schemeClr val="tx1"/>
                          </a:solidFill>
                          <a:latin typeface="+mn-lt"/>
                          <a:ea typeface="+mn-ea"/>
                          <a:cs typeface="+mn-cs"/>
                        </a:rPr>
                        <a:t>O</a:t>
                      </a:r>
                      <a:r>
                        <a:rPr lang="en-US" sz="1800" b="1" kern="1200" baseline="-25000" dirty="0" smtClean="0">
                          <a:solidFill>
                            <a:schemeClr val="tx1"/>
                          </a:solidFill>
                          <a:latin typeface="+mn-lt"/>
                          <a:ea typeface="+mn-ea"/>
                          <a:cs typeface="+mn-cs"/>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2">
                  <a:txBody>
                    <a:bodyPr/>
                    <a:lstStyle/>
                    <a:p>
                      <a:pPr algn="ctr">
                        <a:lnSpc>
                          <a:spcPts val="1200"/>
                        </a:lnSpc>
                      </a:pPr>
                      <a:r>
                        <a:rPr lang="en-US" sz="1800" b="1" dirty="0" smtClean="0">
                          <a:solidFill>
                            <a:schemeClr val="tx1"/>
                          </a:solidFill>
                          <a:latin typeface="+mj-lt"/>
                        </a:rPr>
                        <a:t>247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447503">
                <a:tc gridSpan="3">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Amorphous</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pPr algn="ctr"/>
                      <a:endParaRPr kumimoji="0" lang="en-US" sz="2000" b="1" i="0" u="none" strike="noStrike" cap="none" normalizeH="0" baseline="0" dirty="0" smtClean="0">
                        <a:ln>
                          <a:noFill/>
                        </a:ln>
                        <a:solidFill>
                          <a:schemeClr val="tx1"/>
                        </a:solidFill>
                        <a:effectLst/>
                        <a:latin typeface="+mj-lt"/>
                      </a:endParaRP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475686">
                <a:tc gridSpan="2">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lang="en-US" sz="1800" b="1" kern="1200" dirty="0" smtClean="0">
                          <a:solidFill>
                            <a:schemeClr val="tx1"/>
                          </a:solidFill>
                          <a:latin typeface="+mn-lt"/>
                          <a:ea typeface="+mn-ea"/>
                          <a:cs typeface="+mn-cs"/>
                        </a:rPr>
                        <a:t>Al</a:t>
                      </a:r>
                      <a:r>
                        <a:rPr lang="en-US" sz="1800" b="1" kern="1200" baseline="-25000" dirty="0" smtClean="0">
                          <a:solidFill>
                            <a:schemeClr val="tx1"/>
                          </a:solidFill>
                          <a:latin typeface="+mn-lt"/>
                          <a:ea typeface="+mn-ea"/>
                          <a:cs typeface="+mn-cs"/>
                        </a:rPr>
                        <a:t>2</a:t>
                      </a:r>
                      <a:r>
                        <a:rPr lang="en-US" sz="1800" b="1" kern="1200" dirty="0" smtClean="0">
                          <a:solidFill>
                            <a:schemeClr val="tx1"/>
                          </a:solidFill>
                          <a:latin typeface="+mn-lt"/>
                          <a:ea typeface="+mn-ea"/>
                          <a:cs typeface="+mn-cs"/>
                        </a:rPr>
                        <a:t>O</a:t>
                      </a:r>
                      <a:r>
                        <a:rPr lang="en-US" sz="1800" b="1" kern="1200" baseline="-25000" dirty="0" smtClean="0">
                          <a:solidFill>
                            <a:schemeClr val="tx1"/>
                          </a:solidFill>
                          <a:latin typeface="+mn-lt"/>
                          <a:ea typeface="+mn-ea"/>
                          <a:cs typeface="+mn-cs"/>
                        </a:rPr>
                        <a:t>3 </a:t>
                      </a:r>
                      <a:r>
                        <a:rPr lang="en-US" sz="1800" b="1" kern="1200" baseline="0" dirty="0" smtClean="0">
                          <a:solidFill>
                            <a:schemeClr val="tx1"/>
                          </a:solidFill>
                          <a:latin typeface="+mn-lt"/>
                          <a:ea typeface="+mn-ea"/>
                          <a:cs typeface="+mn-cs"/>
                        </a:rPr>
                        <a:t> ceramic</a:t>
                      </a:r>
                      <a:endParaRPr kumimoji="0" lang="en-US" sz="1800" b="1" i="0" u="none" strike="noStrike" cap="none" normalizeH="0" baseline="0" dirty="0" smtClean="0">
                        <a:ln>
                          <a:noFill/>
                        </a:ln>
                        <a:solidFill>
                          <a:schemeClr val="tx1"/>
                        </a:solidFill>
                        <a:effectLst/>
                        <a:latin typeface="+mj-lt"/>
                      </a:endParaRP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pPr algn="ctr">
                        <a:lnSpc>
                          <a:spcPts val="1200"/>
                        </a:lnSpc>
                      </a:pPr>
                      <a:endParaRPr kumimoji="0" lang="en-US" sz="1800" b="1" i="0" u="none" strike="noStrike" cap="none" normalizeH="0" baseline="0" dirty="0" smtClean="0">
                        <a:ln>
                          <a:noFill/>
                        </a:ln>
                        <a:solidFill>
                          <a:schemeClr val="tx1"/>
                        </a:solidFill>
                        <a:effectLst/>
                        <a:latin typeface="+mj-lt"/>
                      </a:endParaRP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kumimoji="0" lang="en-US" sz="1800" b="1" i="0" u="none" strike="noStrike" cap="none" normalizeH="0" baseline="0" dirty="0" smtClean="0">
                          <a:ln>
                            <a:noFill/>
                          </a:ln>
                          <a:solidFill>
                            <a:schemeClr val="tx1"/>
                          </a:solidFill>
                          <a:effectLst/>
                          <a:latin typeface="+mj-lt"/>
                        </a:rPr>
                        <a:t>89</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436098">
                <a:tc gridSpan="2">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AlN ceramic</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pPr algn="ctr">
                        <a:lnSpc>
                          <a:spcPts val="1200"/>
                        </a:lnSpc>
                      </a:pPr>
                      <a:endParaRPr kumimoji="0" lang="en-US" sz="1800" b="1" i="0" u="none" strike="noStrike" cap="none" normalizeH="0" baseline="0" dirty="0" smtClean="0">
                        <a:ln>
                          <a:noFill/>
                        </a:ln>
                        <a:solidFill>
                          <a:schemeClr val="tx1"/>
                        </a:solidFill>
                        <a:effectLst/>
                        <a:latin typeface="+mj-lt"/>
                      </a:endParaRP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kumimoji="0" lang="en-US" sz="1800" b="1" i="0" u="none" strike="noStrike" cap="none" normalizeH="0" baseline="0" dirty="0" smtClean="0">
                          <a:ln>
                            <a:noFill/>
                          </a:ln>
                          <a:solidFill>
                            <a:schemeClr val="tx1"/>
                          </a:solidFill>
                          <a:effectLst/>
                          <a:latin typeface="+mj-lt"/>
                        </a:rPr>
                        <a:t>72</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356283">
                <a:tc gridSpan="2">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Fused Silica</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algn="ctr">
                        <a:lnSpc>
                          <a:spcPts val="1200"/>
                        </a:lnSpc>
                      </a:pPr>
                      <a:endParaRPr kumimoji="0" lang="en-US" sz="1800" b="1" i="0" u="none" strike="noStrike" cap="none" normalizeH="0" baseline="0" dirty="0" smtClean="0">
                        <a:ln>
                          <a:noFill/>
                        </a:ln>
                        <a:solidFill>
                          <a:schemeClr val="tx1"/>
                        </a:solidFill>
                        <a:effectLst/>
                        <a:latin typeface="+mj-lt"/>
                      </a:endParaRP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kumimoji="0" lang="en-US" sz="1800" b="1" i="0" u="none" strike="noStrike" cap="none" normalizeH="0" baseline="0" dirty="0" smtClean="0">
                          <a:ln>
                            <a:noFill/>
                          </a:ln>
                          <a:solidFill>
                            <a:schemeClr val="tx1"/>
                          </a:solidFill>
                          <a:effectLst/>
                          <a:latin typeface="+mj-lt"/>
                        </a:rPr>
                        <a:t>34</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3" name="TextBox 22"/>
          <p:cNvSpPr txBox="1"/>
          <p:nvPr/>
        </p:nvSpPr>
        <p:spPr>
          <a:xfrm>
            <a:off x="266244" y="2891135"/>
            <a:ext cx="3727302" cy="830997"/>
          </a:xfrm>
          <a:prstGeom prst="rect">
            <a:avLst/>
          </a:prstGeom>
          <a:noFill/>
        </p:spPr>
        <p:txBody>
          <a:bodyPr wrap="none" rtlCol="0">
            <a:spAutoFit/>
          </a:bodyPr>
          <a:lstStyle/>
          <a:p>
            <a:pPr algn="ctr"/>
            <a:r>
              <a:rPr lang="en-US" sz="2400" dirty="0" smtClean="0"/>
              <a:t>“Bulk-like” RRR values</a:t>
            </a:r>
          </a:p>
          <a:p>
            <a:pPr algn="ctr"/>
            <a:r>
              <a:rPr lang="en-US" sz="2400" dirty="0" smtClean="0"/>
              <a:t> for EC-produced Nb films</a:t>
            </a:r>
            <a:endParaRPr lang="en-US" sz="2400" dirty="0"/>
          </a:p>
        </p:txBody>
      </p:sp>
    </p:spTree>
    <p:custDataLst>
      <p:tags r:id="rId1"/>
    </p:custDataLst>
    <p:extLst>
      <p:ext uri="{BB962C8B-B14F-4D97-AF65-F5344CB8AC3E}">
        <p14:creationId xmlns="" xmlns:p14="http://schemas.microsoft.com/office/powerpoint/2010/main" val="1613365303"/>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7" descr="Copy of Gaplanew_.PN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3265488" y="1619250"/>
            <a:ext cx="2466975" cy="154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Title 3"/>
          <p:cNvSpPr>
            <a:spLocks noGrp="1"/>
          </p:cNvSpPr>
          <p:nvPr>
            <p:ph type="title"/>
          </p:nvPr>
        </p:nvSpPr>
        <p:spPr/>
        <p:txBody>
          <a:bodyPr lIns="0" tIns="0" rIns="0" bIns="0" anchor="t"/>
          <a:lstStyle/>
          <a:p>
            <a:r>
              <a:rPr lang="en-US" sz="2800" dirty="0" smtClean="0"/>
              <a:t>RRR of Nb thin films on a-sapphire substrates</a:t>
            </a:r>
          </a:p>
        </p:txBody>
      </p:sp>
      <p:sp>
        <p:nvSpPr>
          <p:cNvPr id="21507" name="Text Box 3"/>
          <p:cNvSpPr txBox="1">
            <a:spLocks noChangeArrowheads="1"/>
          </p:cNvSpPr>
          <p:nvPr/>
        </p:nvSpPr>
        <p:spPr bwMode="auto">
          <a:xfrm>
            <a:off x="335745" y="639688"/>
            <a:ext cx="6754836" cy="769433"/>
          </a:xfrm>
          <a:prstGeom prst="rect">
            <a:avLst/>
          </a:prstGeom>
          <a:noFill/>
          <a:ln>
            <a:solidFill>
              <a:schemeClr val="tx1"/>
            </a:solidFill>
            <a:prstDash val="soli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lvl1pPr marL="220663" indent="-22066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1138"/>
              </a:spcBef>
              <a:buSzPct val="75000"/>
              <a:buFont typeface="Wingdings" pitchFamily="2" charset="2"/>
              <a:buChar char="u"/>
            </a:pPr>
            <a:r>
              <a:rPr lang="en-US" dirty="0">
                <a:solidFill>
                  <a:schemeClr val="accent2"/>
                </a:solidFill>
                <a:latin typeface="Calibri" pitchFamily="34" charset="0"/>
              </a:rPr>
              <a:t> </a:t>
            </a:r>
            <a:r>
              <a:rPr lang="en-US" sz="2000" dirty="0">
                <a:solidFill>
                  <a:schemeClr val="accent2"/>
                </a:solidFill>
                <a:latin typeface="Calibri" pitchFamily="34" charset="0"/>
              </a:rPr>
              <a:t>XRD Pole Figures show that higher RRR correlates with </a:t>
            </a:r>
            <a:r>
              <a:rPr lang="en-US" sz="2000" dirty="0" smtClean="0">
                <a:solidFill>
                  <a:schemeClr val="accent2"/>
                </a:solidFill>
                <a:latin typeface="Calibri" pitchFamily="34" charset="0"/>
              </a:rPr>
              <a:t> higher substrate temperature and crystalline </a:t>
            </a:r>
            <a:r>
              <a:rPr lang="en-US" sz="2000" dirty="0">
                <a:solidFill>
                  <a:schemeClr val="accent2"/>
                </a:solidFill>
                <a:latin typeface="Calibri" pitchFamily="34" charset="0"/>
              </a:rPr>
              <a:t>order</a:t>
            </a:r>
            <a:endParaRPr lang="en-US" dirty="0">
              <a:solidFill>
                <a:schemeClr val="accent2"/>
              </a:solidFill>
              <a:latin typeface="Calibri" pitchFamily="34" charset="0"/>
            </a:endParaRPr>
          </a:p>
        </p:txBody>
      </p:sp>
      <p:grpSp>
        <p:nvGrpSpPr>
          <p:cNvPr id="21508" name="Group 6"/>
          <p:cNvGrpSpPr>
            <a:grpSpLocks/>
          </p:cNvGrpSpPr>
          <p:nvPr/>
        </p:nvGrpSpPr>
        <p:grpSpPr bwMode="auto">
          <a:xfrm>
            <a:off x="581025" y="3262313"/>
            <a:ext cx="8126413" cy="2457450"/>
            <a:chOff x="762000" y="1600200"/>
            <a:chExt cx="8532695" cy="2620752"/>
          </a:xfrm>
        </p:grpSpPr>
        <p:pic>
          <p:nvPicPr>
            <p:cNvPr id="21513" name="Picture 7" descr="poles2D_a_rrr10.png"/>
            <p:cNvPicPr>
              <a:picLocks noChangeAspect="1"/>
            </p:cNvPicPr>
            <p:nvPr/>
          </p:nvPicPr>
          <p:blipFill>
            <a:blip r:embed="rId4">
              <a:extLst>
                <a:ext uri="{28A0092B-C50C-407E-A947-70E740481C1C}">
                  <a14:useLocalDpi xmlns="" xmlns:a14="http://schemas.microsoft.com/office/drawing/2010/main" val="0"/>
                </a:ext>
              </a:extLst>
            </a:blip>
            <a:srcRect r="32620"/>
            <a:stretch>
              <a:fillRect/>
            </a:stretch>
          </p:blipFill>
          <p:spPr bwMode="auto">
            <a:xfrm>
              <a:off x="762000" y="1676400"/>
              <a:ext cx="2209801" cy="217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4" name="Picture 8" descr="poles2D_a_rrr31.png"/>
            <p:cNvPicPr>
              <a:picLocks noChangeAspect="1"/>
            </p:cNvPicPr>
            <p:nvPr/>
          </p:nvPicPr>
          <p:blipFill>
            <a:blip r:embed="rId5">
              <a:extLst>
                <a:ext uri="{28A0092B-C50C-407E-A947-70E740481C1C}">
                  <a14:useLocalDpi xmlns="" xmlns:a14="http://schemas.microsoft.com/office/drawing/2010/main" val="0"/>
                </a:ext>
              </a:extLst>
            </a:blip>
            <a:srcRect r="32620"/>
            <a:stretch>
              <a:fillRect/>
            </a:stretch>
          </p:blipFill>
          <p:spPr bwMode="auto">
            <a:xfrm>
              <a:off x="3695701" y="1676400"/>
              <a:ext cx="2209801" cy="217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5" name="Picture 9" descr="poles2D_a_rrr151.png"/>
            <p:cNvPicPr>
              <a:picLocks noChangeAspect="1"/>
            </p:cNvPicPr>
            <p:nvPr/>
          </p:nvPicPr>
          <p:blipFill>
            <a:blip r:embed="rId6">
              <a:extLst>
                <a:ext uri="{28A0092B-C50C-407E-A947-70E740481C1C}">
                  <a14:useLocalDpi xmlns="" xmlns:a14="http://schemas.microsoft.com/office/drawing/2010/main" val="0"/>
                </a:ext>
              </a:extLst>
            </a:blip>
            <a:srcRect r="32620"/>
            <a:stretch>
              <a:fillRect/>
            </a:stretch>
          </p:blipFill>
          <p:spPr bwMode="auto">
            <a:xfrm>
              <a:off x="6629402" y="1676400"/>
              <a:ext cx="2209801" cy="217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6" name="TextBox 12"/>
            <p:cNvSpPr txBox="1">
              <a:spLocks noChangeArrowheads="1"/>
            </p:cNvSpPr>
            <p:nvPr/>
          </p:nvSpPr>
          <p:spPr bwMode="auto">
            <a:xfrm>
              <a:off x="1267061" y="3809555"/>
              <a:ext cx="1498514" cy="335212"/>
            </a:xfrm>
            <a:prstGeom prst="rect">
              <a:avLst/>
            </a:prstGeom>
            <a:solidFill>
              <a:srgbClr val="FFD6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30000"/>
                </a:spcBef>
                <a:buClr>
                  <a:srgbClr val="0000FF"/>
                </a:buClr>
                <a:buFont typeface="Charting" pitchFamily="2" charset="2"/>
                <a:buNone/>
              </a:pPr>
              <a:r>
                <a:rPr kumimoji="1" lang="en-US" sz="1500" b="1">
                  <a:solidFill>
                    <a:srgbClr val="000090"/>
                  </a:solidFill>
                  <a:latin typeface="Arial Narrow" pitchFamily="34" charset="0"/>
                </a:rPr>
                <a:t>RRR=10, 150/150</a:t>
              </a:r>
            </a:p>
          </p:txBody>
        </p:sp>
        <p:sp>
          <p:nvSpPr>
            <p:cNvPr id="21517" name="TextBox 13"/>
            <p:cNvSpPr txBox="1">
              <a:spLocks noChangeArrowheads="1"/>
            </p:cNvSpPr>
            <p:nvPr/>
          </p:nvSpPr>
          <p:spPr bwMode="auto">
            <a:xfrm>
              <a:off x="4050730" y="3885740"/>
              <a:ext cx="1498514" cy="335212"/>
            </a:xfrm>
            <a:prstGeom prst="rect">
              <a:avLst/>
            </a:prstGeom>
            <a:solidFill>
              <a:srgbClr val="FFD6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30000"/>
                </a:spcBef>
                <a:buClr>
                  <a:srgbClr val="0000FF"/>
                </a:buClr>
                <a:buFont typeface="Charting" pitchFamily="2" charset="2"/>
                <a:buNone/>
              </a:pPr>
              <a:r>
                <a:rPr kumimoji="1" lang="en-US" sz="1500" b="1">
                  <a:solidFill>
                    <a:srgbClr val="000090"/>
                  </a:solidFill>
                  <a:latin typeface="Arial Narrow" pitchFamily="34" charset="0"/>
                </a:rPr>
                <a:t>RRR=31, 300/300</a:t>
              </a:r>
            </a:p>
          </p:txBody>
        </p:sp>
        <p:sp>
          <p:nvSpPr>
            <p:cNvPr id="21518" name="TextBox 14"/>
            <p:cNvSpPr txBox="1">
              <a:spLocks noChangeArrowheads="1"/>
            </p:cNvSpPr>
            <p:nvPr/>
          </p:nvSpPr>
          <p:spPr bwMode="auto">
            <a:xfrm>
              <a:off x="6984417" y="3809555"/>
              <a:ext cx="1590191" cy="335212"/>
            </a:xfrm>
            <a:prstGeom prst="rect">
              <a:avLst/>
            </a:prstGeom>
            <a:solidFill>
              <a:srgbClr val="FFD6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30000"/>
                </a:spcBef>
                <a:buClr>
                  <a:srgbClr val="0000FF"/>
                </a:buClr>
                <a:buFont typeface="Charting" pitchFamily="2" charset="2"/>
                <a:buNone/>
              </a:pPr>
              <a:r>
                <a:rPr kumimoji="1" lang="en-US" sz="1500" b="1">
                  <a:solidFill>
                    <a:srgbClr val="000090"/>
                  </a:solidFill>
                  <a:latin typeface="Arial Narrow" pitchFamily="34" charset="0"/>
                </a:rPr>
                <a:t>RRR=155, 700/500</a:t>
              </a:r>
            </a:p>
          </p:txBody>
        </p:sp>
        <p:sp>
          <p:nvSpPr>
            <p:cNvPr id="21519" name="TextBox 25"/>
            <p:cNvSpPr txBox="1">
              <a:spLocks noChangeArrowheads="1"/>
            </p:cNvSpPr>
            <p:nvPr/>
          </p:nvSpPr>
          <p:spPr bwMode="auto">
            <a:xfrm>
              <a:off x="2438869" y="1600200"/>
              <a:ext cx="973450" cy="33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kumimoji="1" lang="en-US" sz="1500">
                  <a:solidFill>
                    <a:srgbClr val="008000"/>
                  </a:solidFill>
                  <a:latin typeface="Arial Narrow" pitchFamily="34" charset="0"/>
                </a:rPr>
                <a:t>Polycrystal</a:t>
              </a:r>
            </a:p>
          </p:txBody>
        </p:sp>
        <p:sp>
          <p:nvSpPr>
            <p:cNvPr id="21520" name="TextBox 26"/>
            <p:cNvSpPr txBox="1">
              <a:spLocks noChangeArrowheads="1"/>
            </p:cNvSpPr>
            <p:nvPr/>
          </p:nvSpPr>
          <p:spPr bwMode="auto">
            <a:xfrm>
              <a:off x="5257542" y="1600200"/>
              <a:ext cx="1143471" cy="579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kumimoji="1" lang="en-US" sz="1500">
                  <a:solidFill>
                    <a:srgbClr val="008000"/>
                  </a:solidFill>
                  <a:latin typeface="Arial Narrow" pitchFamily="34" charset="0"/>
                </a:rPr>
                <a:t>Polycrystal with twins</a:t>
              </a:r>
            </a:p>
          </p:txBody>
        </p:sp>
        <p:sp>
          <p:nvSpPr>
            <p:cNvPr id="21521" name="TextBox 27"/>
            <p:cNvSpPr txBox="1">
              <a:spLocks noChangeArrowheads="1"/>
            </p:cNvSpPr>
            <p:nvPr/>
          </p:nvSpPr>
          <p:spPr bwMode="auto">
            <a:xfrm>
              <a:off x="8229567" y="1600200"/>
              <a:ext cx="1065128" cy="33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kumimoji="1" lang="en-US" sz="1500">
                  <a:solidFill>
                    <a:srgbClr val="008000"/>
                  </a:solidFill>
                  <a:latin typeface="Arial Narrow" pitchFamily="34" charset="0"/>
                </a:rPr>
                <a:t>Monocrystal</a:t>
              </a:r>
            </a:p>
          </p:txBody>
        </p:sp>
      </p:grpSp>
      <p:sp>
        <p:nvSpPr>
          <p:cNvPr id="21509" name="Text Box 3"/>
          <p:cNvSpPr txBox="1">
            <a:spLocks noChangeArrowheads="1"/>
          </p:cNvSpPr>
          <p:nvPr/>
        </p:nvSpPr>
        <p:spPr bwMode="auto">
          <a:xfrm>
            <a:off x="967563" y="5688045"/>
            <a:ext cx="7958950" cy="73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lvl1pPr marL="220663" indent="-22066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1138"/>
              </a:spcBef>
              <a:buSzPct val="75000"/>
            </a:pPr>
            <a:r>
              <a:rPr lang="en-US" sz="1400" dirty="0">
                <a:latin typeface="+mn-lt"/>
              </a:rPr>
              <a:t> "Twin symmetry texture of energetically condensed niobium thin films on sapphire substrate (a-plane Al2O3)</a:t>
            </a:r>
            <a:r>
              <a:rPr lang="ja-JP" altLang="en-US" sz="1400" dirty="0">
                <a:latin typeface="+mn-lt"/>
              </a:rPr>
              <a:t>”</a:t>
            </a:r>
            <a:r>
              <a:rPr lang="en-US" altLang="ja-JP" sz="1400" dirty="0">
                <a:latin typeface="+mn-lt"/>
              </a:rPr>
              <a:t>, X. Zhao, L. Philips, C. E. Reece, Kang </a:t>
            </a:r>
            <a:r>
              <a:rPr lang="en-US" altLang="ja-JP" sz="1400" dirty="0" err="1">
                <a:latin typeface="+mn-lt"/>
              </a:rPr>
              <a:t>Seo</a:t>
            </a:r>
            <a:r>
              <a:rPr lang="en-US" altLang="ja-JP" sz="1400" dirty="0">
                <a:latin typeface="+mn-lt"/>
              </a:rPr>
              <a:t>,  M. Krishnan, </a:t>
            </a:r>
            <a:r>
              <a:rPr lang="en-US" altLang="ja-JP" sz="1400" dirty="0" err="1">
                <a:latin typeface="+mn-lt"/>
              </a:rPr>
              <a:t>E.Valderrama</a:t>
            </a:r>
            <a:r>
              <a:rPr lang="en-US" altLang="ja-JP" sz="1400" dirty="0">
                <a:latin typeface="+mn-lt"/>
              </a:rPr>
              <a:t>, Journal of Applied Physics,  </a:t>
            </a:r>
            <a:r>
              <a:rPr lang="en-US" altLang="ja-JP" sz="1400" dirty="0" err="1">
                <a:latin typeface="+mn-lt"/>
              </a:rPr>
              <a:t>Vol</a:t>
            </a:r>
            <a:r>
              <a:rPr lang="en-US" altLang="ja-JP" sz="1400" dirty="0">
                <a:latin typeface="+mn-lt"/>
              </a:rPr>
              <a:t> 115, Issue 2, </a:t>
            </a:r>
            <a:r>
              <a:rPr lang="en-US" altLang="ja-JP" sz="1400" dirty="0" smtClean="0">
                <a:latin typeface="+mn-lt"/>
              </a:rPr>
              <a:t>2011</a:t>
            </a:r>
            <a:endParaRPr lang="en-US" sz="1400" dirty="0">
              <a:latin typeface="+mn-lt"/>
            </a:endParaRPr>
          </a:p>
        </p:txBody>
      </p:sp>
      <p:cxnSp>
        <p:nvCxnSpPr>
          <p:cNvPr id="21510" name="Straight Arrow Connector 21"/>
          <p:cNvCxnSpPr>
            <a:cxnSpLocks noChangeShapeType="1"/>
          </p:cNvCxnSpPr>
          <p:nvPr/>
        </p:nvCxnSpPr>
        <p:spPr bwMode="auto">
          <a:xfrm rot="10800000" flipV="1">
            <a:off x="1981200" y="2914650"/>
            <a:ext cx="2057400" cy="914400"/>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511" name="Straight Arrow Connector 22"/>
          <p:cNvCxnSpPr>
            <a:cxnSpLocks noChangeShapeType="1"/>
          </p:cNvCxnSpPr>
          <p:nvPr/>
        </p:nvCxnSpPr>
        <p:spPr bwMode="auto">
          <a:xfrm rot="5400000">
            <a:off x="4267200" y="3295650"/>
            <a:ext cx="1295400" cy="76200"/>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1512" name="Straight Arrow Connector 26"/>
          <p:cNvCxnSpPr>
            <a:cxnSpLocks noChangeShapeType="1"/>
          </p:cNvCxnSpPr>
          <p:nvPr/>
        </p:nvCxnSpPr>
        <p:spPr bwMode="auto">
          <a:xfrm>
            <a:off x="5410200" y="1924050"/>
            <a:ext cx="2171700" cy="1981200"/>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19" name="Picture 5" descr="aasc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872413" y="329331"/>
            <a:ext cx="835025"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p:cNvSpPr txBox="1"/>
          <p:nvPr/>
        </p:nvSpPr>
        <p:spPr>
          <a:xfrm>
            <a:off x="3007244" y="1619250"/>
            <a:ext cx="516488" cy="276999"/>
          </a:xfrm>
          <a:prstGeom prst="rect">
            <a:avLst/>
          </a:prstGeom>
          <a:solidFill>
            <a:schemeClr val="bg1"/>
          </a:solidFill>
        </p:spPr>
        <p:txBody>
          <a:bodyPr wrap="none" rtlCol="0">
            <a:spAutoFit/>
          </a:bodyPr>
          <a:lstStyle/>
          <a:p>
            <a:r>
              <a:rPr lang="en-US" sz="1200" dirty="0" smtClean="0"/>
              <a:t>RRR</a:t>
            </a:r>
            <a:endParaRPr lang="en-US" sz="1200" dirty="0"/>
          </a:p>
        </p:txBody>
      </p:sp>
    </p:spTree>
    <p:extLst>
      <p:ext uri="{BB962C8B-B14F-4D97-AF65-F5344CB8AC3E}">
        <p14:creationId xmlns="" xmlns:p14="http://schemas.microsoft.com/office/powerpoint/2010/main" val="753997336"/>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3" name="Title 3"/>
          <p:cNvSpPr>
            <a:spLocks noGrp="1"/>
          </p:cNvSpPr>
          <p:nvPr>
            <p:ph type="title"/>
          </p:nvPr>
        </p:nvSpPr>
        <p:spPr/>
        <p:txBody>
          <a:bodyPr lIns="0" tIns="0" rIns="0" bIns="0" anchor="t"/>
          <a:lstStyle/>
          <a:p>
            <a:r>
              <a:rPr lang="en-US" sz="2800" smtClean="0"/>
              <a:t>RRR of Nb thin films on MgO substrates</a:t>
            </a:r>
          </a:p>
        </p:txBody>
      </p:sp>
      <p:sp>
        <p:nvSpPr>
          <p:cNvPr id="23554" name="Text Box 3"/>
          <p:cNvSpPr txBox="1">
            <a:spLocks noChangeArrowheads="1"/>
          </p:cNvSpPr>
          <p:nvPr/>
        </p:nvSpPr>
        <p:spPr bwMode="auto">
          <a:xfrm>
            <a:off x="39688" y="481295"/>
            <a:ext cx="7331290" cy="1015655"/>
          </a:xfrm>
          <a:prstGeom prst="rect">
            <a:avLst/>
          </a:prstGeom>
          <a:noFill/>
          <a:ln>
            <a:solidFill>
              <a:srgbClr val="0070C0"/>
            </a:solidFill>
            <a:prstDash val="soli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lvl1pPr marL="220663" indent="-22066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1138"/>
              </a:spcBef>
              <a:buSzPct val="75000"/>
              <a:buFont typeface="Wingdings" pitchFamily="2" charset="2"/>
              <a:buChar char="u"/>
            </a:pPr>
            <a:r>
              <a:rPr lang="en-US" sz="2000" dirty="0">
                <a:latin typeface="Calibri" pitchFamily="34" charset="0"/>
              </a:rPr>
              <a:t> </a:t>
            </a:r>
            <a:r>
              <a:rPr lang="en-US" sz="2000" dirty="0" smtClean="0">
                <a:solidFill>
                  <a:schemeClr val="accent2"/>
                </a:solidFill>
                <a:latin typeface="Calibri" pitchFamily="34" charset="0"/>
              </a:rPr>
              <a:t>XRD Pole </a:t>
            </a:r>
            <a:r>
              <a:rPr lang="en-US" sz="2000" dirty="0">
                <a:solidFill>
                  <a:schemeClr val="accent2"/>
                </a:solidFill>
                <a:latin typeface="Calibri" pitchFamily="34" charset="0"/>
              </a:rPr>
              <a:t>Figures show change in crystal orientation from 110 to 200 at higher </a:t>
            </a:r>
            <a:r>
              <a:rPr lang="en-US" sz="2000" dirty="0" smtClean="0">
                <a:solidFill>
                  <a:schemeClr val="accent2"/>
                </a:solidFill>
                <a:latin typeface="Calibri" pitchFamily="34" charset="0"/>
              </a:rPr>
              <a:t>temperature – better match to substrate at higher temperature</a:t>
            </a:r>
            <a:endParaRPr lang="en-US" sz="2000" dirty="0">
              <a:solidFill>
                <a:schemeClr val="accent2"/>
              </a:solidFill>
              <a:latin typeface="Calibri" pitchFamily="34" charset="0"/>
            </a:endParaRPr>
          </a:p>
        </p:txBody>
      </p:sp>
      <p:sp>
        <p:nvSpPr>
          <p:cNvPr id="23555" name="Text Box 3"/>
          <p:cNvSpPr txBox="1">
            <a:spLocks noChangeArrowheads="1"/>
          </p:cNvSpPr>
          <p:nvPr/>
        </p:nvSpPr>
        <p:spPr bwMode="auto">
          <a:xfrm>
            <a:off x="960438" y="5660792"/>
            <a:ext cx="7966075"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lvl1pPr marL="220663" indent="-22066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1200"/>
              </a:spcBef>
              <a:buSzPct val="75000"/>
              <a:buFont typeface="Wingdings" pitchFamily="2" charset="2"/>
              <a:buNone/>
            </a:pPr>
            <a:r>
              <a:rPr kumimoji="1" lang="en-US" sz="1600" dirty="0">
                <a:latin typeface="Times New Roman" pitchFamily="18" charset="0"/>
              </a:rPr>
              <a:t>M. Krishnan et </a:t>
            </a:r>
            <a:r>
              <a:rPr kumimoji="1" lang="en-US" sz="1600" dirty="0" smtClean="0">
                <a:latin typeface="Times New Roman" pitchFamily="18" charset="0"/>
              </a:rPr>
              <a:t>al., </a:t>
            </a:r>
            <a:r>
              <a:rPr kumimoji="1" lang="ja-JP" altLang="en-US" sz="1600" dirty="0">
                <a:latin typeface="Times New Roman" pitchFamily="18" charset="0"/>
              </a:rPr>
              <a:t>“</a:t>
            </a:r>
            <a:r>
              <a:rPr kumimoji="1" lang="en-US" altLang="ja-JP" sz="1600" dirty="0">
                <a:latin typeface="Times New Roman" pitchFamily="18" charset="0"/>
              </a:rPr>
              <a:t>Very high residual-resistivity ratios of </a:t>
            </a:r>
            <a:r>
              <a:rPr kumimoji="1" lang="en-US" altLang="ja-JP" sz="1600" dirty="0" err="1">
                <a:latin typeface="Times New Roman" pitchFamily="18" charset="0"/>
              </a:rPr>
              <a:t>heteroepitaxial</a:t>
            </a:r>
            <a:r>
              <a:rPr kumimoji="1" lang="en-US" altLang="ja-JP" sz="1600" dirty="0">
                <a:latin typeface="Times New Roman" pitchFamily="18" charset="0"/>
              </a:rPr>
              <a:t> superconducting niobium films on </a:t>
            </a:r>
            <a:r>
              <a:rPr kumimoji="1" lang="en-US" altLang="ja-JP" sz="1600" dirty="0" err="1">
                <a:latin typeface="Times New Roman" pitchFamily="18" charset="0"/>
              </a:rPr>
              <a:t>MgO</a:t>
            </a:r>
            <a:r>
              <a:rPr kumimoji="1" lang="en-US" altLang="ja-JP" sz="1600" dirty="0">
                <a:latin typeface="Times New Roman" pitchFamily="18" charset="0"/>
              </a:rPr>
              <a:t> substrates,</a:t>
            </a:r>
            <a:r>
              <a:rPr kumimoji="1" lang="ja-JP" altLang="en-US" sz="1600" dirty="0">
                <a:latin typeface="Times New Roman" pitchFamily="18" charset="0"/>
              </a:rPr>
              <a:t>”</a:t>
            </a:r>
            <a:r>
              <a:rPr kumimoji="1" lang="en-US" altLang="ja-JP" sz="1600" dirty="0">
                <a:latin typeface="Times New Roman" pitchFamily="18" charset="0"/>
              </a:rPr>
              <a:t> Superconductor Science and Technology , vol. 24, p. 115002, November 2011</a:t>
            </a:r>
            <a:endParaRPr lang="en-US" sz="1500" dirty="0">
              <a:latin typeface="Times New Roman" pitchFamily="18" charset="0"/>
            </a:endParaRPr>
          </a:p>
        </p:txBody>
      </p:sp>
      <p:grpSp>
        <p:nvGrpSpPr>
          <p:cNvPr id="23556" name="Group 19"/>
          <p:cNvGrpSpPr>
            <a:grpSpLocks/>
          </p:cNvGrpSpPr>
          <p:nvPr/>
        </p:nvGrpSpPr>
        <p:grpSpPr bwMode="auto">
          <a:xfrm>
            <a:off x="960438" y="2977917"/>
            <a:ext cx="7716837" cy="2600325"/>
            <a:chOff x="820738" y="1447800"/>
            <a:chExt cx="8102599" cy="2773152"/>
          </a:xfrm>
        </p:grpSpPr>
        <p:sp>
          <p:nvSpPr>
            <p:cNvPr id="23561" name="TextBox 12"/>
            <p:cNvSpPr txBox="1">
              <a:spLocks noChangeArrowheads="1"/>
            </p:cNvSpPr>
            <p:nvPr/>
          </p:nvSpPr>
          <p:spPr bwMode="auto">
            <a:xfrm>
              <a:off x="1312461" y="3809550"/>
              <a:ext cx="1406829" cy="335217"/>
            </a:xfrm>
            <a:prstGeom prst="rect">
              <a:avLst/>
            </a:prstGeom>
            <a:solidFill>
              <a:srgbClr val="FFEB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30000"/>
                </a:spcBef>
                <a:buClr>
                  <a:srgbClr val="0000FF"/>
                </a:buClr>
                <a:buFont typeface="Charting" pitchFamily="2" charset="2"/>
                <a:buNone/>
              </a:pPr>
              <a:r>
                <a:rPr kumimoji="1" lang="en-US" sz="1500" b="1">
                  <a:solidFill>
                    <a:srgbClr val="000090"/>
                  </a:solidFill>
                  <a:latin typeface="Arial Narrow" pitchFamily="34" charset="0"/>
                </a:rPr>
                <a:t>RRR=7, 150/150</a:t>
              </a:r>
            </a:p>
          </p:txBody>
        </p:sp>
        <p:sp>
          <p:nvSpPr>
            <p:cNvPr id="23562" name="TextBox 13"/>
            <p:cNvSpPr txBox="1">
              <a:spLocks noChangeArrowheads="1"/>
            </p:cNvSpPr>
            <p:nvPr/>
          </p:nvSpPr>
          <p:spPr bwMode="auto">
            <a:xfrm>
              <a:off x="4004438" y="3885736"/>
              <a:ext cx="1590183" cy="335216"/>
            </a:xfrm>
            <a:prstGeom prst="rect">
              <a:avLst/>
            </a:prstGeom>
            <a:solidFill>
              <a:srgbClr val="FFEB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30000"/>
                </a:spcBef>
                <a:buClr>
                  <a:srgbClr val="0000FF"/>
                </a:buClr>
                <a:buFont typeface="Charting" pitchFamily="2" charset="2"/>
                <a:buNone/>
              </a:pPr>
              <a:r>
                <a:rPr kumimoji="1" lang="en-US" sz="1500" b="1">
                  <a:solidFill>
                    <a:srgbClr val="000090"/>
                  </a:solidFill>
                  <a:latin typeface="Arial Narrow" pitchFamily="34" charset="0"/>
                </a:rPr>
                <a:t>RRR=181, 500/500</a:t>
              </a:r>
            </a:p>
          </p:txBody>
        </p:sp>
        <p:sp>
          <p:nvSpPr>
            <p:cNvPr id="23563" name="TextBox 14"/>
            <p:cNvSpPr txBox="1">
              <a:spLocks noChangeArrowheads="1"/>
            </p:cNvSpPr>
            <p:nvPr/>
          </p:nvSpPr>
          <p:spPr bwMode="auto">
            <a:xfrm>
              <a:off x="6984781" y="3809550"/>
              <a:ext cx="1590183" cy="335216"/>
            </a:xfrm>
            <a:prstGeom prst="rect">
              <a:avLst/>
            </a:prstGeom>
            <a:solidFill>
              <a:srgbClr val="FFEB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30000"/>
                </a:spcBef>
                <a:buClr>
                  <a:srgbClr val="0000FF"/>
                </a:buClr>
                <a:buFont typeface="Charting" pitchFamily="2" charset="2"/>
                <a:buNone/>
              </a:pPr>
              <a:r>
                <a:rPr kumimoji="1" lang="en-US" sz="1500" b="1">
                  <a:solidFill>
                    <a:srgbClr val="000090"/>
                  </a:solidFill>
                  <a:latin typeface="Arial Narrow" pitchFamily="34" charset="0"/>
                </a:rPr>
                <a:t>RRR=316, 700/700</a:t>
              </a:r>
            </a:p>
          </p:txBody>
        </p:sp>
        <p:pic>
          <p:nvPicPr>
            <p:cNvPr id="23564" name="Picture 18" descr="poles2D_M_rrr7.png"/>
            <p:cNvPicPr>
              <a:picLocks noChangeAspect="1"/>
            </p:cNvPicPr>
            <p:nvPr/>
          </p:nvPicPr>
          <p:blipFill>
            <a:blip r:embed="rId3">
              <a:extLst>
                <a:ext uri="{28A0092B-C50C-407E-A947-70E740481C1C}">
                  <a14:useLocalDpi xmlns="" xmlns:a14="http://schemas.microsoft.com/office/drawing/2010/main" val="0"/>
                </a:ext>
              </a:extLst>
            </a:blip>
            <a:srcRect r="32620"/>
            <a:stretch>
              <a:fillRect/>
            </a:stretch>
          </p:blipFill>
          <p:spPr bwMode="auto">
            <a:xfrm>
              <a:off x="820738" y="1600200"/>
              <a:ext cx="2303462" cy="226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5" name="Picture 19" descr="poles2D_M_rrr151.png"/>
            <p:cNvPicPr>
              <a:picLocks noChangeAspect="1"/>
            </p:cNvPicPr>
            <p:nvPr/>
          </p:nvPicPr>
          <p:blipFill>
            <a:blip r:embed="rId4">
              <a:extLst>
                <a:ext uri="{28A0092B-C50C-407E-A947-70E740481C1C}">
                  <a14:useLocalDpi xmlns="" xmlns:a14="http://schemas.microsoft.com/office/drawing/2010/main" val="0"/>
                </a:ext>
              </a:extLst>
            </a:blip>
            <a:srcRect r="32620"/>
            <a:stretch>
              <a:fillRect/>
            </a:stretch>
          </p:blipFill>
          <p:spPr bwMode="auto">
            <a:xfrm>
              <a:off x="3695700" y="1752600"/>
              <a:ext cx="2209800" cy="217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6" name="Picture 20" descr="poles2D_M_rrr316.png"/>
            <p:cNvPicPr>
              <a:picLocks noChangeAspect="1"/>
            </p:cNvPicPr>
            <p:nvPr/>
          </p:nvPicPr>
          <p:blipFill>
            <a:blip r:embed="rId5">
              <a:extLst>
                <a:ext uri="{28A0092B-C50C-407E-A947-70E740481C1C}">
                  <a14:useLocalDpi xmlns="" xmlns:a14="http://schemas.microsoft.com/office/drawing/2010/main" val="0"/>
                </a:ext>
              </a:extLst>
            </a:blip>
            <a:srcRect r="32620"/>
            <a:stretch>
              <a:fillRect/>
            </a:stretch>
          </p:blipFill>
          <p:spPr bwMode="auto">
            <a:xfrm>
              <a:off x="6477000" y="1600200"/>
              <a:ext cx="2303463" cy="226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3567" name="Straight Arrow Connector 24"/>
            <p:cNvCxnSpPr>
              <a:cxnSpLocks noChangeShapeType="1"/>
            </p:cNvCxnSpPr>
            <p:nvPr/>
          </p:nvCxnSpPr>
          <p:spPr bwMode="auto">
            <a:xfrm>
              <a:off x="6942137" y="2133600"/>
              <a:ext cx="609601" cy="533400"/>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3568" name="TextBox 31"/>
            <p:cNvSpPr txBox="1">
              <a:spLocks noChangeArrowheads="1"/>
            </p:cNvSpPr>
            <p:nvPr/>
          </p:nvSpPr>
          <p:spPr bwMode="auto">
            <a:xfrm>
              <a:off x="6643075" y="1828727"/>
              <a:ext cx="455052" cy="335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30000"/>
                </a:spcBef>
                <a:buClr>
                  <a:srgbClr val="0000FF"/>
                </a:buClr>
                <a:buFont typeface="Charting" pitchFamily="2" charset="2"/>
                <a:buNone/>
              </a:pPr>
              <a:r>
                <a:rPr kumimoji="1" lang="en-US" sz="1500" b="1">
                  <a:latin typeface="Arial Narrow" pitchFamily="34" charset="0"/>
                </a:rPr>
                <a:t>200</a:t>
              </a:r>
            </a:p>
          </p:txBody>
        </p:sp>
        <p:cxnSp>
          <p:nvCxnSpPr>
            <p:cNvPr id="23569" name="Straight Arrow Connector 32"/>
            <p:cNvCxnSpPr>
              <a:cxnSpLocks noChangeShapeType="1"/>
            </p:cNvCxnSpPr>
            <p:nvPr/>
          </p:nvCxnSpPr>
          <p:spPr bwMode="auto">
            <a:xfrm>
              <a:off x="4198938" y="2133600"/>
              <a:ext cx="304801" cy="304800"/>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3570" name="TextBox 33"/>
            <p:cNvSpPr txBox="1">
              <a:spLocks noChangeArrowheads="1"/>
            </p:cNvSpPr>
            <p:nvPr/>
          </p:nvSpPr>
          <p:spPr bwMode="auto">
            <a:xfrm>
              <a:off x="3672733" y="1828727"/>
              <a:ext cx="938441" cy="335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30000"/>
                </a:spcBef>
                <a:buClr>
                  <a:srgbClr val="0000FF"/>
                </a:buClr>
                <a:buFont typeface="Charting" pitchFamily="2" charset="2"/>
                <a:buNone/>
              </a:pPr>
              <a:r>
                <a:rPr kumimoji="1" lang="en-US" sz="1500" b="1">
                  <a:latin typeface="Arial Narrow" pitchFamily="34" charset="0"/>
                </a:rPr>
                <a:t>110 &amp; 200</a:t>
              </a:r>
            </a:p>
          </p:txBody>
        </p:sp>
        <p:cxnSp>
          <p:nvCxnSpPr>
            <p:cNvPr id="23571" name="Straight Arrow Connector 34"/>
            <p:cNvCxnSpPr>
              <a:cxnSpLocks noChangeShapeType="1"/>
            </p:cNvCxnSpPr>
            <p:nvPr/>
          </p:nvCxnSpPr>
          <p:spPr bwMode="auto">
            <a:xfrm rot="5400000">
              <a:off x="2522538" y="2438400"/>
              <a:ext cx="685800" cy="228600"/>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3572" name="TextBox 35"/>
            <p:cNvSpPr txBox="1">
              <a:spLocks noChangeArrowheads="1"/>
            </p:cNvSpPr>
            <p:nvPr/>
          </p:nvSpPr>
          <p:spPr bwMode="auto">
            <a:xfrm>
              <a:off x="2827636" y="1828727"/>
              <a:ext cx="455052" cy="335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30000"/>
                </a:spcBef>
                <a:buClr>
                  <a:srgbClr val="0000FF"/>
                </a:buClr>
                <a:buFont typeface="Charting" pitchFamily="2" charset="2"/>
                <a:buNone/>
              </a:pPr>
              <a:r>
                <a:rPr kumimoji="1" lang="en-US" sz="1500" b="1">
                  <a:latin typeface="Arial Narrow" pitchFamily="34" charset="0"/>
                </a:rPr>
                <a:t>110</a:t>
              </a:r>
            </a:p>
          </p:txBody>
        </p:sp>
        <p:sp>
          <p:nvSpPr>
            <p:cNvPr id="23573" name="TextBox 31"/>
            <p:cNvSpPr txBox="1">
              <a:spLocks noChangeArrowheads="1"/>
            </p:cNvSpPr>
            <p:nvPr/>
          </p:nvSpPr>
          <p:spPr bwMode="auto">
            <a:xfrm>
              <a:off x="2514266" y="1447800"/>
              <a:ext cx="973446" cy="33521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kumimoji="1" lang="en-US" sz="1500">
                  <a:solidFill>
                    <a:srgbClr val="008000"/>
                  </a:solidFill>
                  <a:latin typeface="Arial Narrow" pitchFamily="34" charset="0"/>
                </a:rPr>
                <a:t>Polycrystal</a:t>
              </a:r>
            </a:p>
          </p:txBody>
        </p:sp>
        <p:sp>
          <p:nvSpPr>
            <p:cNvPr id="23574" name="TextBox 32"/>
            <p:cNvSpPr txBox="1">
              <a:spLocks noChangeArrowheads="1"/>
            </p:cNvSpPr>
            <p:nvPr/>
          </p:nvSpPr>
          <p:spPr bwMode="auto">
            <a:xfrm>
              <a:off x="4732855" y="1447800"/>
              <a:ext cx="1446833" cy="579010"/>
            </a:xfrm>
            <a:prstGeom prst="rect">
              <a:avLst/>
            </a:prstGeom>
            <a:noFill/>
            <a:ln>
              <a:noFill/>
            </a:ln>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kumimoji="1" lang="en-US" sz="1500">
                  <a:solidFill>
                    <a:schemeClr val="accent2"/>
                  </a:solidFill>
                  <a:latin typeface="Arial Narrow" pitchFamily="34" charset="0"/>
                </a:rPr>
                <a:t>Monocrystal with two orientations</a:t>
              </a:r>
            </a:p>
          </p:txBody>
        </p:sp>
        <p:sp>
          <p:nvSpPr>
            <p:cNvPr id="23575" name="TextBox 33"/>
            <p:cNvSpPr txBox="1">
              <a:spLocks noChangeArrowheads="1"/>
            </p:cNvSpPr>
            <p:nvPr/>
          </p:nvSpPr>
          <p:spPr bwMode="auto">
            <a:xfrm>
              <a:off x="7474837" y="1447800"/>
              <a:ext cx="1448500" cy="5790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6493" tIns="43247" rIns="86493" bIns="43247">
              <a:spAutoFit/>
            </a:bodyPr>
            <a:lstStyle>
              <a:lvl1pPr defTabSz="865188" eaLnBrk="0" hangingPunct="0">
                <a:defRPr sz="2400">
                  <a:solidFill>
                    <a:schemeClr val="tx1"/>
                  </a:solidFill>
                  <a:latin typeface="Arial" pitchFamily="34" charset="0"/>
                  <a:ea typeface="MS PGothic" pitchFamily="34" charset="-128"/>
                </a:defRPr>
              </a:lvl1pPr>
              <a:lvl2pPr marL="742950" indent="-285750" defTabSz="865188" eaLnBrk="0" hangingPunct="0">
                <a:defRPr sz="2400">
                  <a:solidFill>
                    <a:schemeClr val="tx1"/>
                  </a:solidFill>
                  <a:latin typeface="Arial" pitchFamily="34" charset="0"/>
                  <a:ea typeface="MS PGothic" pitchFamily="34" charset="-128"/>
                </a:defRPr>
              </a:lvl2pPr>
              <a:lvl3pPr marL="1143000" indent="-228600" defTabSz="865188" eaLnBrk="0" hangingPunct="0">
                <a:defRPr sz="2400">
                  <a:solidFill>
                    <a:schemeClr val="tx1"/>
                  </a:solidFill>
                  <a:latin typeface="Arial" pitchFamily="34" charset="0"/>
                  <a:ea typeface="MS PGothic" pitchFamily="34" charset="-128"/>
                </a:defRPr>
              </a:lvl3pPr>
              <a:lvl4pPr marL="1600200" indent="-228600" defTabSz="865188" eaLnBrk="0" hangingPunct="0">
                <a:defRPr sz="2400">
                  <a:solidFill>
                    <a:schemeClr val="tx1"/>
                  </a:solidFill>
                  <a:latin typeface="Arial" pitchFamily="34" charset="0"/>
                  <a:ea typeface="MS PGothic" pitchFamily="34" charset="-128"/>
                </a:defRPr>
              </a:lvl4pPr>
              <a:lvl5pPr marL="2057400" indent="-228600" defTabSz="865188" eaLnBrk="0" hangingPunct="0">
                <a:defRPr sz="2400">
                  <a:solidFill>
                    <a:schemeClr val="tx1"/>
                  </a:solidFill>
                  <a:latin typeface="Arial" pitchFamily="34" charset="0"/>
                  <a:ea typeface="MS PGothic" pitchFamily="34" charset="-128"/>
                </a:defRPr>
              </a:lvl5pPr>
              <a:lvl6pPr marL="25146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6518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kumimoji="1" lang="en-US" sz="1500">
                  <a:solidFill>
                    <a:srgbClr val="008000"/>
                  </a:solidFill>
                  <a:latin typeface="Arial Narrow" pitchFamily="34" charset="0"/>
                </a:rPr>
                <a:t>Monocrystal with 100 orientation</a:t>
              </a:r>
            </a:p>
          </p:txBody>
        </p:sp>
      </p:grpSp>
      <p:pic>
        <p:nvPicPr>
          <p:cNvPr id="23557" name="Picture 6" descr="RRR_MgO_.PNG"/>
          <p:cNvPicPr>
            <a:picLocks noChangeAspect="1"/>
          </p:cNvPicPr>
          <p:nvPr/>
        </p:nvPicPr>
        <p:blipFill>
          <a:blip r:embed="rId6">
            <a:extLst>
              <a:ext uri="{28A0092B-C50C-407E-A947-70E740481C1C}">
                <a14:useLocalDpi xmlns="" xmlns:a14="http://schemas.microsoft.com/office/drawing/2010/main" val="0"/>
              </a:ext>
            </a:extLst>
          </a:blip>
          <a:srcRect t="14583" b="7292"/>
          <a:stretch>
            <a:fillRect/>
          </a:stretch>
        </p:blipFill>
        <p:spPr bwMode="auto">
          <a:xfrm>
            <a:off x="3089275" y="1088792"/>
            <a:ext cx="3068638" cy="181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3558" name="Straight Arrow Connector 21"/>
          <p:cNvCxnSpPr>
            <a:cxnSpLocks noChangeShapeType="1"/>
          </p:cNvCxnSpPr>
          <p:nvPr/>
        </p:nvCxnSpPr>
        <p:spPr bwMode="auto">
          <a:xfrm rot="10800000" flipV="1">
            <a:off x="1949450" y="2568342"/>
            <a:ext cx="2133600" cy="762000"/>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3559" name="Straight Arrow Connector 22"/>
          <p:cNvCxnSpPr>
            <a:cxnSpLocks noChangeShapeType="1"/>
          </p:cNvCxnSpPr>
          <p:nvPr/>
        </p:nvCxnSpPr>
        <p:spPr bwMode="auto">
          <a:xfrm rot="5400000">
            <a:off x="4235450" y="2492142"/>
            <a:ext cx="1600200" cy="381000"/>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3560" name="Straight Arrow Connector 26"/>
          <p:cNvCxnSpPr>
            <a:cxnSpLocks noChangeShapeType="1"/>
          </p:cNvCxnSpPr>
          <p:nvPr/>
        </p:nvCxnSpPr>
        <p:spPr bwMode="auto">
          <a:xfrm rot="16200000" flipH="1">
            <a:off x="5721350" y="1387242"/>
            <a:ext cx="1981200" cy="1905000"/>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25" name="Picture 5" descr="aasc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370977" y="170938"/>
            <a:ext cx="835025"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04605740"/>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4622" y="3924620"/>
            <a:ext cx="2517056" cy="2514600"/>
          </a:xfrm>
          <a:prstGeom prst="rect">
            <a:avLst/>
          </a:prstGeom>
        </p:spPr>
      </p:pic>
      <p:pic>
        <p:nvPicPr>
          <p:cNvPr id="5" name="Picture 4"/>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76200" y="1027636"/>
            <a:ext cx="2517056" cy="2514600"/>
          </a:xfrm>
          <a:prstGeom prst="rect">
            <a:avLst/>
          </a:prstGeom>
        </p:spPr>
      </p:pic>
      <p:pic>
        <p:nvPicPr>
          <p:cNvPr id="11" name="Picture 10"/>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115178" y="1047404"/>
            <a:ext cx="2517056" cy="2514600"/>
          </a:xfrm>
          <a:prstGeom prst="rect">
            <a:avLst/>
          </a:prstGeom>
        </p:spPr>
      </p:pic>
      <p:pic>
        <p:nvPicPr>
          <p:cNvPr id="12" name="Picture 1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114640" y="1066800"/>
            <a:ext cx="2517056" cy="2514600"/>
          </a:xfrm>
          <a:prstGeom prst="rect">
            <a:avLst/>
          </a:prstGeom>
        </p:spPr>
      </p:pic>
      <p:sp>
        <p:nvSpPr>
          <p:cNvPr id="14" name="TextBox 13"/>
          <p:cNvSpPr txBox="1"/>
          <p:nvPr/>
        </p:nvSpPr>
        <p:spPr>
          <a:xfrm>
            <a:off x="221400" y="1061901"/>
            <a:ext cx="1085554" cy="400110"/>
          </a:xfrm>
          <a:prstGeom prst="rect">
            <a:avLst/>
          </a:prstGeom>
          <a:noFill/>
        </p:spPr>
        <p:txBody>
          <a:bodyPr wrap="none" rtlCol="0">
            <a:spAutoFit/>
          </a:bodyPr>
          <a:lstStyle/>
          <a:p>
            <a:r>
              <a:rPr lang="en-US" sz="2000" b="1" dirty="0" smtClean="0">
                <a:solidFill>
                  <a:schemeClr val="bg1"/>
                </a:solidFill>
              </a:rPr>
              <a:t>RRR=88</a:t>
            </a:r>
            <a:endParaRPr lang="en-US" sz="2000" b="1" dirty="0">
              <a:solidFill>
                <a:schemeClr val="bg1"/>
              </a:solidFill>
            </a:endParaRPr>
          </a:p>
        </p:txBody>
      </p:sp>
      <p:sp>
        <p:nvSpPr>
          <p:cNvPr id="15" name="TextBox 14"/>
          <p:cNvSpPr txBox="1"/>
          <p:nvPr/>
        </p:nvSpPr>
        <p:spPr>
          <a:xfrm>
            <a:off x="6165000" y="1061901"/>
            <a:ext cx="1191352" cy="400110"/>
          </a:xfrm>
          <a:prstGeom prst="rect">
            <a:avLst/>
          </a:prstGeom>
          <a:noFill/>
        </p:spPr>
        <p:txBody>
          <a:bodyPr wrap="none" rtlCol="0">
            <a:spAutoFit/>
          </a:bodyPr>
          <a:lstStyle/>
          <a:p>
            <a:r>
              <a:rPr lang="en-US" sz="2000" b="1" dirty="0" smtClean="0">
                <a:solidFill>
                  <a:schemeClr val="bg1"/>
                </a:solidFill>
              </a:rPr>
              <a:t>RRR=242</a:t>
            </a:r>
            <a:endParaRPr lang="en-US" sz="2000" b="1" dirty="0">
              <a:solidFill>
                <a:schemeClr val="bg1"/>
              </a:solidFill>
            </a:endParaRPr>
          </a:p>
        </p:txBody>
      </p:sp>
      <p:sp>
        <p:nvSpPr>
          <p:cNvPr id="16" name="TextBox 15"/>
          <p:cNvSpPr txBox="1"/>
          <p:nvPr/>
        </p:nvSpPr>
        <p:spPr>
          <a:xfrm>
            <a:off x="3117000" y="1061901"/>
            <a:ext cx="1066318" cy="400110"/>
          </a:xfrm>
          <a:prstGeom prst="rect">
            <a:avLst/>
          </a:prstGeom>
          <a:noFill/>
        </p:spPr>
        <p:txBody>
          <a:bodyPr wrap="none" rtlCol="0">
            <a:spAutoFit/>
          </a:bodyPr>
          <a:lstStyle/>
          <a:p>
            <a:r>
              <a:rPr lang="en-US" sz="2000" b="1" dirty="0" smtClean="0">
                <a:solidFill>
                  <a:schemeClr val="bg1"/>
                </a:solidFill>
              </a:rPr>
              <a:t>RRR=76</a:t>
            </a:r>
            <a:endParaRPr lang="en-US" sz="2000" b="1" dirty="0">
              <a:solidFill>
                <a:schemeClr val="bg1"/>
              </a:solidFill>
            </a:endParaRPr>
          </a:p>
        </p:txBody>
      </p:sp>
      <p:sp>
        <p:nvSpPr>
          <p:cNvPr id="18" name="Rectangle 17"/>
          <p:cNvSpPr/>
          <p:nvPr/>
        </p:nvSpPr>
        <p:spPr>
          <a:xfrm>
            <a:off x="76200" y="3962400"/>
            <a:ext cx="2183174" cy="369332"/>
          </a:xfrm>
          <a:prstGeom prst="rect">
            <a:avLst/>
          </a:prstGeom>
        </p:spPr>
        <p:txBody>
          <a:bodyPr wrap="square">
            <a:spAutoFit/>
          </a:bodyPr>
          <a:lstStyle/>
          <a:p>
            <a:r>
              <a:rPr lang="en-US" b="1" dirty="0" smtClean="0">
                <a:solidFill>
                  <a:schemeClr val="bg1"/>
                </a:solidFill>
              </a:rPr>
              <a:t>RRR=169</a:t>
            </a:r>
            <a:endParaRPr lang="en-US" b="1" dirty="0">
              <a:solidFill>
                <a:schemeClr val="bg1"/>
              </a:solidFill>
            </a:endParaRPr>
          </a:p>
        </p:txBody>
      </p:sp>
      <p:grpSp>
        <p:nvGrpSpPr>
          <p:cNvPr id="2" name="Group 19"/>
          <p:cNvGrpSpPr/>
          <p:nvPr/>
        </p:nvGrpSpPr>
        <p:grpSpPr>
          <a:xfrm>
            <a:off x="5486400" y="3651504"/>
            <a:ext cx="3626761" cy="2825496"/>
            <a:chOff x="4637978" y="3048000"/>
            <a:chExt cx="4216773" cy="3424908"/>
          </a:xfrm>
        </p:grpSpPr>
        <p:pic>
          <p:nvPicPr>
            <p:cNvPr id="21" name="Picture 20"/>
            <p:cNvPicPr>
              <a:picLocks noChangeAspect="1"/>
            </p:cNvPicPr>
            <p:nvPr/>
          </p:nvPicPr>
          <p:blipFill>
            <a:blip r:embed="rId10" cstate="print">
              <a:extLst>
                <a:ext uri="{28A0092B-C50C-407E-A947-70E740481C1C}">
                  <a14:useLocalDpi xmlns="" xmlns:a14="http://schemas.microsoft.com/office/drawing/2010/main" val="0"/>
                </a:ext>
              </a:extLst>
            </a:blip>
            <a:srcRect r="4809"/>
            <a:stretch>
              <a:fillRect/>
            </a:stretch>
          </p:blipFill>
          <p:spPr>
            <a:xfrm>
              <a:off x="4637978" y="3048000"/>
              <a:ext cx="4216773" cy="3424908"/>
            </a:xfrm>
            <a:prstGeom prst="rect">
              <a:avLst/>
            </a:prstGeom>
          </p:spPr>
        </p:pic>
        <p:sp>
          <p:nvSpPr>
            <p:cNvPr id="22" name="TextBox 21"/>
            <p:cNvSpPr txBox="1"/>
            <p:nvPr/>
          </p:nvSpPr>
          <p:spPr>
            <a:xfrm>
              <a:off x="5612539" y="3593068"/>
              <a:ext cx="3038342" cy="410376"/>
            </a:xfrm>
            <a:prstGeom prst="rect">
              <a:avLst/>
            </a:prstGeom>
            <a:noFill/>
          </p:spPr>
          <p:txBody>
            <a:bodyPr wrap="none" rtlCol="0">
              <a:spAutoFit/>
            </a:bodyPr>
            <a:lstStyle/>
            <a:p>
              <a:r>
                <a:rPr lang="en-US" sz="1600" b="1" dirty="0" smtClean="0">
                  <a:solidFill>
                    <a:srgbClr val="FF0000"/>
                  </a:solidFill>
                </a:rPr>
                <a:t>Fine grain Cu substrates</a:t>
              </a:r>
              <a:endParaRPr lang="en-US" sz="1600" b="1" dirty="0">
                <a:solidFill>
                  <a:srgbClr val="FF0000"/>
                </a:solidFill>
              </a:endParaRPr>
            </a:p>
          </p:txBody>
        </p:sp>
        <p:cxnSp>
          <p:nvCxnSpPr>
            <p:cNvPr id="23" name="Straight Connector 22"/>
            <p:cNvCxnSpPr/>
            <p:nvPr/>
          </p:nvCxnSpPr>
          <p:spPr bwMode="auto">
            <a:xfrm>
              <a:off x="7333488" y="4654296"/>
              <a:ext cx="0" cy="1219200"/>
            </a:xfrm>
            <a:prstGeom prst="line">
              <a:avLst/>
            </a:prstGeom>
            <a:solidFill>
              <a:schemeClr val="accent1"/>
            </a:solidFill>
            <a:ln w="19050" cap="flat" cmpd="sng" algn="ctr">
              <a:solidFill>
                <a:srgbClr val="0000FF"/>
              </a:solidFill>
              <a:prstDash val="sysDash"/>
              <a:round/>
              <a:headEnd type="none" w="med" len="med"/>
              <a:tailEnd type="none" w="med" len="med"/>
            </a:ln>
            <a:effectLst/>
          </p:spPr>
        </p:cxnSp>
        <p:sp>
          <p:nvSpPr>
            <p:cNvPr id="24" name="TextBox 23"/>
            <p:cNvSpPr txBox="1"/>
            <p:nvPr>
              <p:custDataLst>
                <p:tags r:id="rId4"/>
              </p:custDataLst>
            </p:nvPr>
          </p:nvSpPr>
          <p:spPr>
            <a:xfrm>
              <a:off x="6553200" y="4163774"/>
              <a:ext cx="1306754" cy="304800"/>
            </a:xfrm>
            <a:prstGeom prst="rect">
              <a:avLst/>
            </a:prstGeom>
            <a:noFill/>
          </p:spPr>
          <p:txBody>
            <a:bodyPr wrap="square" rtlCol="0">
              <a:spAutoFit/>
            </a:bodyPr>
            <a:lstStyle/>
            <a:p>
              <a:pPr algn="ctr"/>
              <a:r>
                <a:rPr lang="en-US" sz="1400" b="1" dirty="0" smtClean="0">
                  <a:solidFill>
                    <a:srgbClr val="0000FF"/>
                  </a:solidFill>
                </a:rPr>
                <a:t>-180V+0V</a:t>
              </a:r>
              <a:endParaRPr lang="en-US" sz="1400" dirty="0">
                <a:solidFill>
                  <a:srgbClr val="0000FF"/>
                </a:solidFill>
              </a:endParaRPr>
            </a:p>
          </p:txBody>
        </p:sp>
      </p:grpSp>
      <p:pic>
        <p:nvPicPr>
          <p:cNvPr id="17" name="Picture 5"/>
          <p:cNvPicPr>
            <a:picLocks noChangeAspect="1" noChangeArrowheads="1"/>
          </p:cNvPicPr>
          <p:nvPr/>
        </p:nvPicPr>
        <p:blipFill>
          <a:blip r:embed="rId11" cstate="print"/>
          <a:srcRect/>
          <a:stretch>
            <a:fillRect/>
          </a:stretch>
        </p:blipFill>
        <p:spPr bwMode="auto">
          <a:xfrm>
            <a:off x="3097574" y="3847305"/>
            <a:ext cx="2609634" cy="2591915"/>
          </a:xfrm>
          <a:prstGeom prst="rect">
            <a:avLst/>
          </a:prstGeom>
          <a:noFill/>
          <a:ln w="9525">
            <a:noFill/>
            <a:miter lim="800000"/>
            <a:headEnd/>
            <a:tailEnd/>
          </a:ln>
        </p:spPr>
      </p:pic>
      <p:sp>
        <p:nvSpPr>
          <p:cNvPr id="19" name="Rectangle 18"/>
          <p:cNvSpPr/>
          <p:nvPr/>
        </p:nvSpPr>
        <p:spPr>
          <a:xfrm>
            <a:off x="3162928" y="3952059"/>
            <a:ext cx="1219200" cy="369332"/>
          </a:xfrm>
          <a:prstGeom prst="rect">
            <a:avLst/>
          </a:prstGeom>
        </p:spPr>
        <p:txBody>
          <a:bodyPr wrap="square">
            <a:spAutoFit/>
          </a:bodyPr>
          <a:lstStyle/>
          <a:p>
            <a:r>
              <a:rPr lang="en-US" b="1" dirty="0" smtClean="0">
                <a:solidFill>
                  <a:schemeClr val="bg1"/>
                </a:solidFill>
              </a:rPr>
              <a:t>RRR=82</a:t>
            </a:r>
            <a:endParaRPr lang="en-US" b="1" dirty="0">
              <a:solidFill>
                <a:schemeClr val="bg1"/>
              </a:solidFill>
            </a:endParaRPr>
          </a:p>
        </p:txBody>
      </p:sp>
      <p:pic>
        <p:nvPicPr>
          <p:cNvPr id="25" name="Picture 24" descr="EBSD-IPF.tif"/>
          <p:cNvPicPr>
            <a:picLocks noChangeAspect="1"/>
          </p:cNvPicPr>
          <p:nvPr>
            <p:custDataLst>
              <p:tags r:id="rId2"/>
            </p:custDataLst>
          </p:nvPr>
        </p:nvPicPr>
        <p:blipFill>
          <a:blip r:embed="rId12" cstate="print"/>
          <a:stretch>
            <a:fillRect/>
          </a:stretch>
        </p:blipFill>
        <p:spPr>
          <a:xfrm>
            <a:off x="8105846" y="63677"/>
            <a:ext cx="1038154" cy="926923"/>
          </a:xfrm>
          <a:prstGeom prst="rect">
            <a:avLst/>
          </a:prstGeom>
        </p:spPr>
      </p:pic>
      <p:sp>
        <p:nvSpPr>
          <p:cNvPr id="27" name="Title 1"/>
          <p:cNvSpPr txBox="1">
            <a:spLocks/>
          </p:cNvSpPr>
          <p:nvPr>
            <p:custDataLst>
              <p:tags r:id="rId3"/>
            </p:custDataLst>
          </p:nvPr>
        </p:nvSpPr>
        <p:spPr>
          <a:xfrm>
            <a:off x="381000" y="66260"/>
            <a:ext cx="8382000" cy="762000"/>
          </a:xfrm>
          <a:prstGeom prst="rect">
            <a:avLst/>
          </a:prstGeom>
        </p:spPr>
        <p:txBody>
          <a:bodyPr vert="horz" anchor="t">
            <a:noAutofit/>
          </a:bodyPr>
          <a:lstStyle>
            <a:lvl1pPr algn="l" rtl="0" eaLnBrk="1" latinLnBrk="0" hangingPunct="1">
              <a:spcBef>
                <a:spcPct val="0"/>
              </a:spcBef>
              <a:buNone/>
              <a:defRPr sz="4000" kern="1200" spc="-150" baseline="0">
                <a:solidFill>
                  <a:schemeClr val="tx1"/>
                </a:solidFill>
                <a:effectLst>
                  <a:outerShdw blurRad="50800" dist="50800" dir="2700000" algn="tl" rotWithShape="0">
                    <a:srgbClr val="000000">
                      <a:alpha val="43137"/>
                    </a:srgbClr>
                  </a:outerShdw>
                </a:effectLst>
                <a:latin typeface="+mj-lt"/>
                <a:ea typeface="+mj-ea"/>
                <a:cs typeface="+mj-cs"/>
              </a:defRPr>
            </a:lvl1pPr>
            <a:extLst/>
          </a:lstStyle>
          <a:p>
            <a:pPr algn="ctr">
              <a:lnSpc>
                <a:spcPts val="2500"/>
              </a:lnSpc>
            </a:pPr>
            <a:r>
              <a:rPr lang="en-US" sz="3600" b="1" dirty="0" smtClean="0">
                <a:solidFill>
                  <a:srgbClr val="FF0000"/>
                </a:solidFill>
                <a:effectLst/>
                <a:latin typeface="Calibri" pitchFamily="34" charset="0"/>
              </a:rPr>
              <a:t>Nb Films</a:t>
            </a:r>
            <a:r>
              <a:rPr lang="en-US" sz="3600" b="1" dirty="0" smtClean="0">
                <a:solidFill>
                  <a:srgbClr val="FF0000"/>
                </a:solidFill>
                <a:latin typeface="Calibri" pitchFamily="34" charset="0"/>
              </a:rPr>
              <a:t> </a:t>
            </a:r>
            <a:r>
              <a:rPr lang="en-US" sz="3600" b="1" dirty="0" smtClean="0">
                <a:solidFill>
                  <a:srgbClr val="FF0000"/>
                </a:solidFill>
                <a:effectLst/>
                <a:latin typeface="Calibri" pitchFamily="34" charset="0"/>
              </a:rPr>
              <a:t>on Cu substrates</a:t>
            </a:r>
          </a:p>
          <a:p>
            <a:pPr algn="ctr">
              <a:lnSpc>
                <a:spcPts val="2500"/>
              </a:lnSpc>
            </a:pPr>
            <a:r>
              <a:rPr lang="en-US" sz="2400" dirty="0" smtClean="0">
                <a:effectLst/>
                <a:latin typeface="Calibri" pitchFamily="34" charset="0"/>
              </a:rPr>
              <a:t>Very systematic hetero-</a:t>
            </a:r>
            <a:r>
              <a:rPr lang="en-US" sz="2400" dirty="0" err="1" smtClean="0">
                <a:effectLst/>
                <a:latin typeface="Calibri" pitchFamily="34" charset="0"/>
              </a:rPr>
              <a:t>epitaxy</a:t>
            </a:r>
            <a:endParaRPr lang="en-US" sz="2400" dirty="0">
              <a:effectLst/>
              <a:latin typeface="Calibri" pitchFamily="34" charset="0"/>
            </a:endParaRPr>
          </a:p>
        </p:txBody>
      </p:sp>
      <p:sp>
        <p:nvSpPr>
          <p:cNvPr id="28" name="TextBox 27"/>
          <p:cNvSpPr txBox="1"/>
          <p:nvPr/>
        </p:nvSpPr>
        <p:spPr>
          <a:xfrm>
            <a:off x="76200" y="762000"/>
            <a:ext cx="2130711" cy="338554"/>
          </a:xfrm>
          <a:prstGeom prst="rect">
            <a:avLst/>
          </a:prstGeom>
          <a:noFill/>
        </p:spPr>
        <p:txBody>
          <a:bodyPr wrap="none" rtlCol="0">
            <a:spAutoFit/>
          </a:bodyPr>
          <a:lstStyle/>
          <a:p>
            <a:r>
              <a:rPr lang="en-US" sz="1600" dirty="0" err="1" smtClean="0"/>
              <a:t>Nb</a:t>
            </a:r>
            <a:r>
              <a:rPr lang="en-US" sz="1600" dirty="0" smtClean="0"/>
              <a:t> (110)//Cu (100)</a:t>
            </a:r>
            <a:endParaRPr lang="en-US" sz="1600" dirty="0"/>
          </a:p>
        </p:txBody>
      </p:sp>
      <p:sp>
        <p:nvSpPr>
          <p:cNvPr id="29" name="TextBox 28"/>
          <p:cNvSpPr txBox="1"/>
          <p:nvPr/>
        </p:nvSpPr>
        <p:spPr>
          <a:xfrm>
            <a:off x="3124200" y="762000"/>
            <a:ext cx="2130711" cy="338554"/>
          </a:xfrm>
          <a:prstGeom prst="rect">
            <a:avLst/>
          </a:prstGeom>
          <a:noFill/>
        </p:spPr>
        <p:txBody>
          <a:bodyPr wrap="none" rtlCol="0">
            <a:spAutoFit/>
          </a:bodyPr>
          <a:lstStyle/>
          <a:p>
            <a:r>
              <a:rPr lang="en-US" sz="1600" dirty="0" err="1" smtClean="0"/>
              <a:t>Nb</a:t>
            </a:r>
            <a:r>
              <a:rPr lang="en-US" sz="1600" dirty="0" smtClean="0"/>
              <a:t> (100)//Cu (110)</a:t>
            </a:r>
            <a:endParaRPr lang="en-US" sz="1600" dirty="0"/>
          </a:p>
        </p:txBody>
      </p:sp>
      <p:sp>
        <p:nvSpPr>
          <p:cNvPr id="30" name="TextBox 29"/>
          <p:cNvSpPr txBox="1"/>
          <p:nvPr/>
        </p:nvSpPr>
        <p:spPr>
          <a:xfrm>
            <a:off x="6096000" y="773668"/>
            <a:ext cx="2130711" cy="338554"/>
          </a:xfrm>
          <a:prstGeom prst="rect">
            <a:avLst/>
          </a:prstGeom>
          <a:noFill/>
        </p:spPr>
        <p:txBody>
          <a:bodyPr wrap="none" rtlCol="0">
            <a:spAutoFit/>
          </a:bodyPr>
          <a:lstStyle/>
          <a:p>
            <a:r>
              <a:rPr lang="en-US" sz="1600" dirty="0" err="1" smtClean="0"/>
              <a:t>Nb</a:t>
            </a:r>
            <a:r>
              <a:rPr lang="en-US" sz="1600" dirty="0" smtClean="0"/>
              <a:t> (110)//Cu (111)</a:t>
            </a:r>
            <a:endParaRPr lang="en-US" sz="1600" dirty="0"/>
          </a:p>
        </p:txBody>
      </p:sp>
      <p:sp>
        <p:nvSpPr>
          <p:cNvPr id="31" name="TextBox 30"/>
          <p:cNvSpPr txBox="1"/>
          <p:nvPr/>
        </p:nvSpPr>
        <p:spPr>
          <a:xfrm>
            <a:off x="0" y="3505200"/>
            <a:ext cx="2060179" cy="705321"/>
          </a:xfrm>
          <a:prstGeom prst="rect">
            <a:avLst/>
          </a:prstGeom>
          <a:noFill/>
        </p:spPr>
        <p:txBody>
          <a:bodyPr wrap="none" rtlCol="0">
            <a:spAutoFit/>
          </a:bodyPr>
          <a:lstStyle/>
          <a:p>
            <a:r>
              <a:rPr lang="en-US" sz="1600" dirty="0" err="1" smtClean="0"/>
              <a:t>Nb</a:t>
            </a:r>
            <a:r>
              <a:rPr lang="en-US" sz="1600" dirty="0"/>
              <a:t> </a:t>
            </a:r>
            <a:r>
              <a:rPr lang="en-US" sz="1600" dirty="0" smtClean="0"/>
              <a:t>/large </a:t>
            </a:r>
            <a:r>
              <a:rPr lang="en-US" sz="1600" dirty="0"/>
              <a:t>grain </a:t>
            </a:r>
            <a:r>
              <a:rPr lang="en-US" sz="1600" dirty="0" smtClean="0"/>
              <a:t>Cu</a:t>
            </a:r>
          </a:p>
          <a:p>
            <a:pPr>
              <a:lnSpc>
                <a:spcPts val="700"/>
              </a:lnSpc>
            </a:pPr>
            <a:r>
              <a:rPr lang="en-US" dirty="0" smtClean="0"/>
              <a:t> </a:t>
            </a:r>
            <a:r>
              <a:rPr lang="en-US" sz="900" dirty="0" smtClean="0"/>
              <a:t>(</a:t>
            </a:r>
            <a:r>
              <a:rPr lang="en-US" sz="900" dirty="0"/>
              <a:t>Heat Treated @ 1000°c ex-situ)</a:t>
            </a:r>
          </a:p>
          <a:p>
            <a:endParaRPr lang="en-US" dirty="0"/>
          </a:p>
        </p:txBody>
      </p:sp>
      <p:sp>
        <p:nvSpPr>
          <p:cNvPr id="32" name="TextBox 31"/>
          <p:cNvSpPr txBox="1"/>
          <p:nvPr/>
        </p:nvSpPr>
        <p:spPr>
          <a:xfrm>
            <a:off x="3130815" y="3552306"/>
            <a:ext cx="1927131" cy="338554"/>
          </a:xfrm>
          <a:prstGeom prst="rect">
            <a:avLst/>
          </a:prstGeom>
          <a:noFill/>
        </p:spPr>
        <p:txBody>
          <a:bodyPr wrap="none" rtlCol="0">
            <a:spAutoFit/>
          </a:bodyPr>
          <a:lstStyle/>
          <a:p>
            <a:r>
              <a:rPr lang="en-US" sz="1600" dirty="0" err="1" smtClean="0"/>
              <a:t>Nb</a:t>
            </a:r>
            <a:r>
              <a:rPr lang="en-US" sz="1600" dirty="0"/>
              <a:t> </a:t>
            </a:r>
            <a:r>
              <a:rPr lang="en-US" sz="1600" dirty="0" smtClean="0"/>
              <a:t>/fine grain Cu</a:t>
            </a:r>
            <a:endParaRPr lang="en-US" sz="1600" dirty="0"/>
          </a:p>
        </p:txBody>
      </p:sp>
    </p:spTree>
    <p:custDataLst>
      <p:tags r:id="rId1"/>
    </p:custData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custDataLst>
              <p:tags r:id="rId2"/>
            </p:custDataLst>
          </p:nvPr>
        </p:nvSpPr>
        <p:spPr>
          <a:xfrm>
            <a:off x="381000" y="0"/>
            <a:ext cx="8382000" cy="914400"/>
          </a:xfrm>
          <a:prstGeom prst="rect">
            <a:avLst/>
          </a:prstGeom>
        </p:spPr>
        <p:txBody>
          <a:bodyPr vert="horz" anchor="t">
            <a:noAutofit/>
          </a:bodyPr>
          <a:lstStyle>
            <a:lvl1pPr algn="l" rtl="0" eaLnBrk="1" latinLnBrk="0" hangingPunct="1">
              <a:spcBef>
                <a:spcPct val="0"/>
              </a:spcBef>
              <a:buNone/>
              <a:defRPr sz="4000" kern="1200" spc="-150" baseline="0">
                <a:solidFill>
                  <a:schemeClr val="tx1"/>
                </a:solidFill>
                <a:effectLst>
                  <a:outerShdw blurRad="50800" dist="50800" dir="2700000" algn="tl" rotWithShape="0">
                    <a:srgbClr val="000000">
                      <a:alpha val="43137"/>
                    </a:srgbClr>
                  </a:outerShdw>
                </a:effectLst>
                <a:latin typeface="+mj-lt"/>
                <a:ea typeface="+mj-ea"/>
                <a:cs typeface="+mj-cs"/>
              </a:defRPr>
            </a:lvl1pPr>
            <a:extLst/>
          </a:lstStyle>
          <a:p>
            <a:pPr algn="ctr"/>
            <a:r>
              <a:rPr lang="en-US" b="1" dirty="0" smtClean="0">
                <a:solidFill>
                  <a:srgbClr val="FF0000"/>
                </a:solidFill>
                <a:effectLst/>
              </a:rPr>
              <a:t>Nb films on Cu substrates</a:t>
            </a:r>
            <a:endParaRPr lang="en-US" b="1" dirty="0">
              <a:solidFill>
                <a:srgbClr val="FF0000"/>
              </a:solidFill>
              <a:effectLst/>
            </a:endParaRPr>
          </a:p>
        </p:txBody>
      </p:sp>
      <p:graphicFrame>
        <p:nvGraphicFramePr>
          <p:cNvPr id="13" name="Table 12"/>
          <p:cNvGraphicFramePr>
            <a:graphicFrameLocks noGrp="1"/>
          </p:cNvGraphicFramePr>
          <p:nvPr>
            <p:custDataLst>
              <p:tags r:id="rId3"/>
            </p:custDataLst>
            <p:extLst>
              <p:ext uri="{D42A27DB-BD31-4B8C-83A1-F6EECF244321}">
                <p14:modId xmlns="" xmlns:p14="http://schemas.microsoft.com/office/powerpoint/2010/main" val="3443312733"/>
              </p:ext>
            </p:extLst>
          </p:nvPr>
        </p:nvGraphicFramePr>
        <p:xfrm>
          <a:off x="2599765" y="685800"/>
          <a:ext cx="3420035" cy="3633470"/>
        </p:xfrm>
        <a:graphic>
          <a:graphicData uri="http://schemas.openxmlformats.org/drawingml/2006/table">
            <a:tbl>
              <a:tblPr>
                <a:effectLst>
                  <a:outerShdw blurRad="381000" dist="38100" dir="8100000" algn="tr" rotWithShape="0">
                    <a:schemeClr val="tx1">
                      <a:alpha val="40000"/>
                    </a:schemeClr>
                  </a:outerShdw>
                </a:effectLst>
              </a:tblPr>
              <a:tblGrid>
                <a:gridCol w="2027765"/>
                <a:gridCol w="1392270"/>
              </a:tblGrid>
              <a:tr h="4245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rPr>
                        <a:t>Substrate</a:t>
                      </a:r>
                    </a:p>
                  </a:txBody>
                  <a:tcPr marL="137160" marR="137160" marT="137160" marB="13716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pitchFamily="18" charset="0"/>
                        </a:rPr>
                        <a:t>RRR</a:t>
                      </a:r>
                    </a:p>
                  </a:txBody>
                  <a:tcPr marL="137160" marR="137160" marT="137160" marB="13716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426720">
                <a:tc gridSpan="2">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Single crystal</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pPr algn="ctr"/>
                      <a:endParaRPr kumimoji="0" lang="en-US" sz="2000" b="1" i="0" u="none" strike="noStrike" cap="none" normalizeH="0" baseline="0" dirty="0" smtClean="0">
                        <a:ln>
                          <a:noFill/>
                        </a:ln>
                        <a:solidFill>
                          <a:schemeClr val="tx1"/>
                        </a:solidFill>
                        <a:effectLst/>
                        <a:latin typeface="+mj-lt"/>
                      </a:endParaRP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365760">
                <a:tc>
                  <a:txBody>
                    <a:bodyPr/>
                    <a:lstStyle/>
                    <a:p>
                      <a:pPr marL="0" marR="0" lvl="0" indent="0" algn="ct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normalizeH="0" baseline="0" dirty="0" smtClean="0">
                          <a:ln>
                            <a:noFill/>
                          </a:ln>
                          <a:solidFill>
                            <a:schemeClr val="tx1"/>
                          </a:solidFill>
                          <a:effectLst/>
                          <a:latin typeface="+mn-lt"/>
                          <a:ea typeface="+mn-ea"/>
                          <a:cs typeface="+mn-cs"/>
                        </a:rPr>
                        <a:t>Cu (100)</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kumimoji="0" lang="en-US" sz="1800" b="1" i="0" u="none" strike="noStrike" cap="none" normalizeH="0" baseline="0" dirty="0" smtClean="0">
                          <a:ln>
                            <a:noFill/>
                          </a:ln>
                          <a:solidFill>
                            <a:srgbClr val="FF0000"/>
                          </a:solidFill>
                          <a:effectLst/>
                          <a:latin typeface="+mj-lt"/>
                        </a:rPr>
                        <a:t>129</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365760">
                <a:tc>
                  <a:txBody>
                    <a:bodyPr/>
                    <a:lstStyle/>
                    <a:p>
                      <a:pPr marL="0" marR="0" lvl="0" indent="0" algn="ctr" defTabSz="914400" rtl="0" eaLnBrk="1" fontAlgn="base" latinLnBrk="0" hangingPunct="1">
                        <a:lnSpc>
                          <a:spcPts val="1200"/>
                        </a:lnSpc>
                        <a:spcBef>
                          <a:spcPct val="0"/>
                        </a:spcBef>
                        <a:spcAft>
                          <a:spcPct val="0"/>
                        </a:spcAft>
                        <a:buClrTx/>
                        <a:buSzTx/>
                        <a:buFontTx/>
                        <a:buNone/>
                        <a:tabLst/>
                        <a:defRPr/>
                      </a:pPr>
                      <a:r>
                        <a:rPr kumimoji="0" lang="en-US" sz="1800" b="1" i="0" u="none" strike="noStrike" kern="1200" cap="none" normalizeH="0" baseline="0" dirty="0" smtClean="0">
                          <a:ln>
                            <a:noFill/>
                          </a:ln>
                          <a:solidFill>
                            <a:schemeClr val="tx1"/>
                          </a:solidFill>
                          <a:effectLst/>
                          <a:latin typeface="+mn-lt"/>
                          <a:ea typeface="+mn-ea"/>
                          <a:cs typeface="+mn-cs"/>
                        </a:rPr>
                        <a:t>Cu (110)</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kumimoji="0" lang="en-US" sz="1800" b="1" i="0" u="none" strike="noStrike" cap="none" normalizeH="0" baseline="0" dirty="0" smtClean="0">
                          <a:ln>
                            <a:noFill/>
                          </a:ln>
                          <a:solidFill>
                            <a:srgbClr val="FF0000"/>
                          </a:solidFill>
                          <a:effectLst/>
                          <a:latin typeface="+mj-lt"/>
                        </a:rPr>
                        <a:t>275</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365760">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Cu (111)</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lang="en-US" sz="1800" b="1" dirty="0" smtClean="0">
                          <a:solidFill>
                            <a:srgbClr val="FF0000"/>
                          </a:solidFill>
                          <a:latin typeface="+mj-lt"/>
                        </a:rPr>
                        <a:t>242</a:t>
                      </a:r>
                      <a:endParaRPr kumimoji="0" lang="en-US" sz="1800" b="1" i="0" u="none" strike="noStrike" cap="none" normalizeH="0" baseline="0" dirty="0" smtClean="0">
                        <a:ln>
                          <a:noFill/>
                        </a:ln>
                        <a:solidFill>
                          <a:srgbClr val="FF0000"/>
                        </a:solidFill>
                        <a:effectLst/>
                        <a:latin typeface="+mj-lt"/>
                      </a:endParaRP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424543">
                <a:tc gridSpan="2">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Polycrystalline</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pPr algn="ctr"/>
                      <a:endParaRPr kumimoji="0" lang="en-US" sz="2000" b="1" i="0" u="none" strike="noStrike" cap="none" normalizeH="0" baseline="0" dirty="0" smtClean="0">
                        <a:ln>
                          <a:noFill/>
                        </a:ln>
                        <a:solidFill>
                          <a:schemeClr val="tx1"/>
                        </a:solidFill>
                        <a:effectLst/>
                        <a:latin typeface="+mj-lt"/>
                      </a:endParaRP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424543">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Cu fine grains</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kumimoji="0" lang="en-US" sz="1800" b="1" i="0" u="none" strike="noStrike" cap="none" normalizeH="0" baseline="0" dirty="0" smtClean="0">
                          <a:ln>
                            <a:noFill/>
                          </a:ln>
                          <a:solidFill>
                            <a:schemeClr val="tx1"/>
                          </a:solidFill>
                          <a:effectLst/>
                          <a:latin typeface="+mj-lt"/>
                        </a:rPr>
                        <a:t>150</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r h="424543">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j-lt"/>
                        </a:rPr>
                        <a:t>Cu large grains</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ctr">
                        <a:lnSpc>
                          <a:spcPts val="1200"/>
                        </a:lnSpc>
                      </a:pPr>
                      <a:r>
                        <a:rPr kumimoji="0" lang="en-US" sz="1800" b="1" i="0" u="none" strike="noStrike" cap="none" normalizeH="0" baseline="0" dirty="0" smtClean="0">
                          <a:ln>
                            <a:noFill/>
                          </a:ln>
                          <a:solidFill>
                            <a:srgbClr val="FF0000"/>
                          </a:solidFill>
                          <a:effectLst/>
                          <a:latin typeface="+mj-lt"/>
                        </a:rPr>
                        <a:t>289</a:t>
                      </a:r>
                    </a:p>
                  </a:txBody>
                  <a:tcPr marL="137160" marR="137160" marT="137160" marB="1371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r>
            </a:tbl>
          </a:graphicData>
        </a:graphic>
      </p:graphicFrame>
      <p:sp>
        <p:nvSpPr>
          <p:cNvPr id="7" name="TextBox 6"/>
          <p:cNvSpPr txBox="1"/>
          <p:nvPr/>
        </p:nvSpPr>
        <p:spPr>
          <a:xfrm>
            <a:off x="1392702" y="4303456"/>
            <a:ext cx="6527409" cy="2246769"/>
          </a:xfrm>
          <a:prstGeom prst="rect">
            <a:avLst/>
          </a:prstGeom>
          <a:noFill/>
          <a:ln>
            <a:solidFill>
              <a:srgbClr val="0070C0"/>
            </a:solidFill>
          </a:ln>
        </p:spPr>
        <p:txBody>
          <a:bodyPr wrap="square" rtlCol="0">
            <a:spAutoFit/>
          </a:bodyPr>
          <a:lstStyle/>
          <a:p>
            <a:pPr marL="225425" indent="-225425">
              <a:buFont typeface="Arial" pitchFamily="34" charset="0"/>
              <a:buChar char="•"/>
            </a:pPr>
            <a:r>
              <a:rPr lang="en-US" sz="2000" dirty="0" smtClean="0">
                <a:solidFill>
                  <a:srgbClr val="C00000"/>
                </a:solidFill>
                <a:latin typeface="Calibri" pitchFamily="34" charset="0"/>
              </a:rPr>
              <a:t>High RRR also achieved on Cu mono-crystalline and polycrystalline substrates. </a:t>
            </a:r>
          </a:p>
          <a:p>
            <a:pPr marL="225425" indent="-225425">
              <a:buFont typeface="Arial" pitchFamily="34" charset="0"/>
              <a:buChar char="•"/>
            </a:pPr>
            <a:r>
              <a:rPr lang="en-US" sz="2000" dirty="0" smtClean="0">
                <a:solidFill>
                  <a:srgbClr val="C00000"/>
                </a:solidFill>
                <a:latin typeface="Calibri" pitchFamily="34" charset="0"/>
              </a:rPr>
              <a:t>A relatively weak dependence </a:t>
            </a:r>
            <a:r>
              <a:rPr lang="en-US" sz="2000" dirty="0">
                <a:solidFill>
                  <a:srgbClr val="C00000"/>
                </a:solidFill>
                <a:latin typeface="Calibri" pitchFamily="34" charset="0"/>
              </a:rPr>
              <a:t>of RRR on the incident ion energy is observed. </a:t>
            </a:r>
            <a:endParaRPr lang="en-US" sz="2000" dirty="0" smtClean="0">
              <a:solidFill>
                <a:srgbClr val="C00000"/>
              </a:solidFill>
              <a:latin typeface="Calibri" pitchFamily="34" charset="0"/>
            </a:endParaRPr>
          </a:p>
          <a:p>
            <a:pPr marL="225425" indent="-225425">
              <a:buFont typeface="Arial" pitchFamily="34" charset="0"/>
              <a:buChar char="•"/>
            </a:pPr>
            <a:r>
              <a:rPr lang="en-US" sz="2000" dirty="0" smtClean="0">
                <a:solidFill>
                  <a:srgbClr val="C00000"/>
                </a:solidFill>
                <a:latin typeface="Calibri" pitchFamily="34" charset="0"/>
              </a:rPr>
              <a:t>Additional </a:t>
            </a:r>
            <a:r>
              <a:rPr lang="en-US" sz="2000" dirty="0">
                <a:solidFill>
                  <a:srgbClr val="C00000"/>
                </a:solidFill>
                <a:latin typeface="Calibri" pitchFamily="34" charset="0"/>
              </a:rPr>
              <a:t>studies are </a:t>
            </a:r>
            <a:r>
              <a:rPr lang="en-US" sz="2000" dirty="0" smtClean="0">
                <a:solidFill>
                  <a:srgbClr val="C00000"/>
                </a:solidFill>
                <a:latin typeface="Calibri" pitchFamily="34" charset="0"/>
              </a:rPr>
              <a:t>needed to  </a:t>
            </a:r>
            <a:r>
              <a:rPr lang="en-US" sz="2000" b="1" dirty="0" smtClean="0">
                <a:solidFill>
                  <a:srgbClr val="C00000"/>
                </a:solidFill>
                <a:latin typeface="Calibri" pitchFamily="34" charset="0"/>
              </a:rPr>
              <a:t>distinguish substrate structure/temperature and ion energy influences on </a:t>
            </a:r>
            <a:r>
              <a:rPr lang="en-US" sz="2000" b="1" dirty="0">
                <a:solidFill>
                  <a:srgbClr val="C00000"/>
                </a:solidFill>
                <a:latin typeface="Calibri" pitchFamily="34" charset="0"/>
              </a:rPr>
              <a:t>the resulting film </a:t>
            </a:r>
            <a:r>
              <a:rPr lang="en-US" sz="2000" b="1" dirty="0" smtClean="0">
                <a:solidFill>
                  <a:srgbClr val="C00000"/>
                </a:solidFill>
                <a:latin typeface="Calibri" pitchFamily="34" charset="0"/>
              </a:rPr>
              <a:t>structure and  subsequent </a:t>
            </a:r>
            <a:r>
              <a:rPr lang="en-US" sz="2000" b="1" dirty="0" err="1" smtClean="0">
                <a:solidFill>
                  <a:srgbClr val="C00000"/>
                </a:solidFill>
                <a:latin typeface="Calibri" pitchFamily="34" charset="0"/>
              </a:rPr>
              <a:t>rf</a:t>
            </a:r>
            <a:r>
              <a:rPr lang="en-US" sz="2000" b="1" dirty="0" smtClean="0">
                <a:solidFill>
                  <a:srgbClr val="C00000"/>
                </a:solidFill>
                <a:latin typeface="Calibri" pitchFamily="34" charset="0"/>
              </a:rPr>
              <a:t> performance</a:t>
            </a:r>
            <a:r>
              <a:rPr lang="en-US" sz="2000" dirty="0" smtClean="0">
                <a:solidFill>
                  <a:srgbClr val="C00000"/>
                </a:solidFill>
                <a:latin typeface="Calibri" pitchFamily="34" charset="0"/>
              </a:rPr>
              <a:t>. </a:t>
            </a:r>
            <a:endParaRPr lang="en-US" sz="2000" dirty="0">
              <a:solidFill>
                <a:srgbClr val="C00000"/>
              </a:solidFill>
              <a:latin typeface="Calibri" pitchFamily="34" charset="0"/>
            </a:endParaRPr>
          </a:p>
        </p:txBody>
      </p:sp>
    </p:spTree>
    <p:custDataLst>
      <p:tags r:id="rId1"/>
    </p:custDataLst>
    <p:extLst>
      <p:ext uri="{BB962C8B-B14F-4D97-AF65-F5344CB8AC3E}">
        <p14:creationId xmlns="" xmlns:p14="http://schemas.microsoft.com/office/powerpoint/2010/main" val="1198772196"/>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9357"/>
          </a:xfrm>
        </p:spPr>
        <p:txBody>
          <a:bodyPr/>
          <a:lstStyle/>
          <a:p>
            <a:r>
              <a:rPr lang="en-US" sz="3200" dirty="0" smtClean="0"/>
              <a:t>Nb Film Growth on Amorphous Substrates</a:t>
            </a:r>
            <a:endParaRPr lang="en-US" sz="3200" dirty="0"/>
          </a:p>
        </p:txBody>
      </p:sp>
      <p:pic>
        <p:nvPicPr>
          <p:cNvPr id="82947" name="Picture 3"/>
          <p:cNvPicPr>
            <a:picLocks noChangeAspect="1" noChangeArrowheads="1"/>
          </p:cNvPicPr>
          <p:nvPr/>
        </p:nvPicPr>
        <p:blipFill>
          <a:blip r:embed="rId3" cstate="print"/>
          <a:srcRect/>
          <a:stretch>
            <a:fillRect/>
          </a:stretch>
        </p:blipFill>
        <p:spPr bwMode="auto">
          <a:xfrm>
            <a:off x="4146310" y="927656"/>
            <a:ext cx="2431701" cy="4267200"/>
          </a:xfrm>
          <a:prstGeom prst="rect">
            <a:avLst/>
          </a:prstGeom>
          <a:noFill/>
          <a:ln w="9525">
            <a:noFill/>
            <a:miter lim="800000"/>
            <a:headEnd/>
            <a:tailEnd/>
          </a:ln>
        </p:spPr>
      </p:pic>
      <p:pic>
        <p:nvPicPr>
          <p:cNvPr id="82948" name="Picture 4"/>
          <p:cNvPicPr>
            <a:picLocks noChangeAspect="1" noChangeArrowheads="1"/>
          </p:cNvPicPr>
          <p:nvPr/>
        </p:nvPicPr>
        <p:blipFill>
          <a:blip r:embed="rId4" cstate="print"/>
          <a:srcRect/>
          <a:stretch>
            <a:fillRect/>
          </a:stretch>
        </p:blipFill>
        <p:spPr bwMode="auto">
          <a:xfrm>
            <a:off x="101011" y="1156256"/>
            <a:ext cx="4404722" cy="2971800"/>
          </a:xfrm>
          <a:prstGeom prst="rect">
            <a:avLst/>
          </a:prstGeom>
          <a:noFill/>
          <a:ln w="9525">
            <a:noFill/>
            <a:miter lim="800000"/>
            <a:headEnd/>
            <a:tailEnd/>
          </a:ln>
        </p:spPr>
      </p:pic>
      <p:sp>
        <p:nvSpPr>
          <p:cNvPr id="10" name="TextBox 9"/>
          <p:cNvSpPr txBox="1"/>
          <p:nvPr/>
        </p:nvSpPr>
        <p:spPr>
          <a:xfrm>
            <a:off x="863011" y="5652056"/>
            <a:ext cx="4052841" cy="584775"/>
          </a:xfrm>
          <a:prstGeom prst="rect">
            <a:avLst/>
          </a:prstGeom>
          <a:noFill/>
        </p:spPr>
        <p:txBody>
          <a:bodyPr wrap="none" rtlCol="0">
            <a:spAutoFit/>
          </a:bodyPr>
          <a:lstStyle/>
          <a:p>
            <a:r>
              <a:rPr lang="en-US" sz="1600" i="1" dirty="0" smtClean="0"/>
              <a:t>“Grain Growth in Thin Films”,</a:t>
            </a:r>
          </a:p>
          <a:p>
            <a:r>
              <a:rPr lang="en-US" sz="1600" i="1" dirty="0" smtClean="0"/>
              <a:t>Carl Thompson, Annual Rev. 90.20:245-68</a:t>
            </a:r>
          </a:p>
        </p:txBody>
      </p:sp>
      <p:sp>
        <p:nvSpPr>
          <p:cNvPr id="11" name="TextBox 10"/>
          <p:cNvSpPr txBox="1"/>
          <p:nvPr/>
        </p:nvSpPr>
        <p:spPr>
          <a:xfrm>
            <a:off x="346530" y="4204256"/>
            <a:ext cx="4258410" cy="1477328"/>
          </a:xfrm>
          <a:prstGeom prst="rect">
            <a:avLst/>
          </a:prstGeom>
          <a:noFill/>
          <a:ln>
            <a:solidFill>
              <a:srgbClr val="C00000"/>
            </a:solidFill>
          </a:ln>
        </p:spPr>
        <p:txBody>
          <a:bodyPr wrap="none" rtlCol="0">
            <a:spAutoFit/>
          </a:bodyPr>
          <a:lstStyle/>
          <a:p>
            <a:pPr algn="ctr"/>
            <a:r>
              <a:rPr lang="en-US" dirty="0" smtClean="0">
                <a:latin typeface="Times New Roman" pitchFamily="18" charset="0"/>
                <a:cs typeface="Times New Roman" pitchFamily="18" charset="0"/>
              </a:rPr>
              <a:t> </a:t>
            </a:r>
            <a:r>
              <a:rPr lang="el-GR" dirty="0" smtClean="0">
                <a:latin typeface="Times New Roman" pitchFamily="18" charset="0"/>
                <a:cs typeface="Times New Roman" pitchFamily="18" charset="0"/>
              </a:rPr>
              <a:t>γ</a:t>
            </a:r>
            <a:r>
              <a:rPr lang="en-US" baseline="-25000" dirty="0" err="1" smtClean="0">
                <a:latin typeface="Times New Roman" pitchFamily="18" charset="0"/>
                <a:cs typeface="Times New Roman" pitchFamily="18" charset="0"/>
              </a:rPr>
              <a:t>i</a:t>
            </a:r>
            <a:r>
              <a:rPr lang="en-US" baseline="-25000" dirty="0" smtClean="0">
                <a:latin typeface="Times New Roman" pitchFamily="18" charset="0"/>
                <a:cs typeface="Times New Roman" pitchFamily="18" charset="0"/>
              </a:rPr>
              <a:t>  </a:t>
            </a:r>
            <a:r>
              <a:rPr lang="en-US" dirty="0" smtClean="0"/>
              <a:t>is interface energy,</a:t>
            </a:r>
          </a:p>
          <a:p>
            <a:pPr algn="ctr"/>
            <a:r>
              <a:rPr lang="el-GR" i="1" dirty="0" smtClean="0">
                <a:latin typeface="Times New Roman" pitchFamily="18" charset="0"/>
                <a:cs typeface="Times New Roman" pitchFamily="18" charset="0"/>
              </a:rPr>
              <a:t>θ</a:t>
            </a:r>
            <a:r>
              <a:rPr lang="en-US" i="1" dirty="0" smtClean="0">
                <a:latin typeface="Times New Roman" pitchFamily="18" charset="0"/>
                <a:cs typeface="Times New Roman" pitchFamily="18" charset="0"/>
              </a:rPr>
              <a:t> </a:t>
            </a:r>
            <a:r>
              <a:rPr lang="en-US" dirty="0" smtClean="0"/>
              <a:t> is azimuth angle</a:t>
            </a:r>
          </a:p>
          <a:p>
            <a:pPr algn="ctr"/>
            <a:r>
              <a:rPr lang="en-US" dirty="0" smtClean="0"/>
              <a:t>For </a:t>
            </a:r>
            <a:r>
              <a:rPr lang="en-US" dirty="0" smtClean="0">
                <a:solidFill>
                  <a:srgbClr val="C00000"/>
                </a:solidFill>
              </a:rPr>
              <a:t>interface energy is uniform</a:t>
            </a:r>
            <a:r>
              <a:rPr lang="en-US" dirty="0" smtClean="0"/>
              <a:t>,</a:t>
            </a:r>
          </a:p>
          <a:p>
            <a:pPr algn="ctr"/>
            <a:r>
              <a:rPr lang="en-US" dirty="0" err="1" smtClean="0"/>
              <a:t>Nb</a:t>
            </a:r>
            <a:r>
              <a:rPr lang="en-US" dirty="0" smtClean="0"/>
              <a:t>{110} grains minimize surface energy</a:t>
            </a:r>
          </a:p>
          <a:p>
            <a:pPr algn="ctr"/>
            <a:r>
              <a:rPr lang="en-US" dirty="0" smtClean="0">
                <a:solidFill>
                  <a:srgbClr val="FF0000"/>
                </a:solidFill>
              </a:rPr>
              <a:t>Texture is Uniform </a:t>
            </a:r>
            <a:endParaRPr lang="en-US" dirty="0">
              <a:solidFill>
                <a:srgbClr val="FF0000"/>
              </a:solidFill>
            </a:endParaRPr>
          </a:p>
        </p:txBody>
      </p:sp>
      <p:sp>
        <p:nvSpPr>
          <p:cNvPr id="12" name="TextBox 11"/>
          <p:cNvSpPr txBox="1"/>
          <p:nvPr/>
        </p:nvSpPr>
        <p:spPr>
          <a:xfrm>
            <a:off x="934638" y="634524"/>
            <a:ext cx="2352312" cy="461665"/>
          </a:xfrm>
          <a:prstGeom prst="rect">
            <a:avLst/>
          </a:prstGeom>
          <a:solidFill>
            <a:srgbClr val="FFFF00"/>
          </a:solidFill>
          <a:ln>
            <a:solidFill>
              <a:srgbClr val="C00000"/>
            </a:solidFill>
          </a:ln>
        </p:spPr>
        <p:txBody>
          <a:bodyPr wrap="none" rtlCol="0">
            <a:spAutoFit/>
          </a:bodyPr>
          <a:lstStyle/>
          <a:p>
            <a:pPr algn="ctr"/>
            <a:r>
              <a:rPr lang="en-US" sz="2400" dirty="0" smtClean="0"/>
              <a:t>Uniform Texture</a:t>
            </a:r>
          </a:p>
        </p:txBody>
      </p:sp>
      <p:sp>
        <p:nvSpPr>
          <p:cNvPr id="14" name="TextBox 13"/>
          <p:cNvSpPr txBox="1"/>
          <p:nvPr/>
        </p:nvSpPr>
        <p:spPr>
          <a:xfrm>
            <a:off x="4371445" y="699056"/>
            <a:ext cx="2206566" cy="369332"/>
          </a:xfrm>
          <a:prstGeom prst="rect">
            <a:avLst/>
          </a:prstGeom>
          <a:noFill/>
        </p:spPr>
        <p:txBody>
          <a:bodyPr wrap="none" rtlCol="0">
            <a:spAutoFit/>
          </a:bodyPr>
          <a:lstStyle/>
          <a:p>
            <a:r>
              <a:rPr lang="en-US" dirty="0" smtClean="0"/>
              <a:t>All </a:t>
            </a:r>
            <a:r>
              <a:rPr lang="en-US" dirty="0" err="1" smtClean="0"/>
              <a:t>Nb</a:t>
            </a:r>
            <a:r>
              <a:rPr lang="en-US" dirty="0" smtClean="0"/>
              <a:t>{110} </a:t>
            </a:r>
            <a:r>
              <a:rPr lang="en-US" i="1" dirty="0" smtClean="0"/>
              <a:t>in-plane</a:t>
            </a:r>
            <a:endParaRPr lang="en-US" i="1" dirty="0"/>
          </a:p>
        </p:txBody>
      </p:sp>
      <p:sp>
        <p:nvSpPr>
          <p:cNvPr id="16" name="Text Box 3"/>
          <p:cNvSpPr txBox="1">
            <a:spLocks noChangeArrowheads="1"/>
          </p:cNvSpPr>
          <p:nvPr/>
        </p:nvSpPr>
        <p:spPr bwMode="auto">
          <a:xfrm>
            <a:off x="6804561" y="1268148"/>
            <a:ext cx="2140655" cy="3557376"/>
          </a:xfrm>
          <a:prstGeom prst="rect">
            <a:avLst/>
          </a:prstGeom>
          <a:noFill/>
          <a:ln>
            <a:solidFill>
              <a:srgbClr val="0070C0"/>
            </a:solidFill>
            <a:prstDash val="soli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lvl1pPr marL="220663" indent="-22066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119063" indent="0" eaLnBrk="1" hangingPunct="1">
              <a:spcBef>
                <a:spcPts val="1138"/>
              </a:spcBef>
              <a:buSzPct val="75000"/>
            </a:pPr>
            <a:r>
              <a:rPr lang="en-US" sz="1800" dirty="0" smtClean="0">
                <a:solidFill>
                  <a:schemeClr val="accent2"/>
                </a:solidFill>
                <a:latin typeface="Calibri" pitchFamily="34" charset="0"/>
              </a:rPr>
              <a:t>Absent structure control from the substrate, Nb grains are oriented by minimum surface energy, with {110} in-plane.</a:t>
            </a:r>
          </a:p>
          <a:p>
            <a:pPr marL="119063" indent="0" eaLnBrk="1" hangingPunct="1">
              <a:spcBef>
                <a:spcPts val="1138"/>
              </a:spcBef>
              <a:buSzPct val="75000"/>
            </a:pPr>
            <a:r>
              <a:rPr lang="en-US" sz="1800" dirty="0" smtClean="0">
                <a:solidFill>
                  <a:schemeClr val="accent2"/>
                </a:solidFill>
                <a:latin typeface="Calibri" pitchFamily="34" charset="0"/>
              </a:rPr>
              <a:t>Rotational freedom between grains arises from independent nucleation sites.</a:t>
            </a:r>
            <a:endParaRPr lang="en-US" sz="1800" dirty="0">
              <a:solidFill>
                <a:schemeClr val="accent2"/>
              </a:solidFill>
              <a:latin typeface="Calibri" pitchFamily="34" charset="0"/>
            </a:endParaRPr>
          </a:p>
        </p:txBody>
      </p:sp>
      <p:sp>
        <p:nvSpPr>
          <p:cNvPr id="15" name="Text Box 3"/>
          <p:cNvSpPr txBox="1">
            <a:spLocks noChangeArrowheads="1"/>
          </p:cNvSpPr>
          <p:nvPr/>
        </p:nvSpPr>
        <p:spPr bwMode="auto">
          <a:xfrm>
            <a:off x="5447678" y="5528953"/>
            <a:ext cx="3672572" cy="707878"/>
          </a:xfrm>
          <a:prstGeom prst="rect">
            <a:avLst/>
          </a:prstGeom>
          <a:noFill/>
          <a:ln>
            <a:solidFill>
              <a:srgbClr val="0070C0"/>
            </a:solidFill>
            <a:prstDash val="soli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lvl1pPr marL="220663" indent="-22066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119063" indent="0" eaLnBrk="1" hangingPunct="1">
              <a:spcBef>
                <a:spcPts val="1138"/>
              </a:spcBef>
              <a:buSzPct val="75000"/>
            </a:pPr>
            <a:r>
              <a:rPr lang="en-US" sz="2000" b="1" dirty="0" smtClean="0">
                <a:solidFill>
                  <a:schemeClr val="accent2"/>
                </a:solidFill>
                <a:latin typeface="Calibri" pitchFamily="34" charset="0"/>
              </a:rPr>
              <a:t>Looking for how to exploit this dynamic for cavity coating</a:t>
            </a:r>
            <a:endParaRPr lang="en-US" sz="2000" b="1" dirty="0">
              <a:solidFill>
                <a:schemeClr val="accent2"/>
              </a:solidFill>
              <a:latin typeface="Calibri" pitchFamily="34" charset="0"/>
            </a:endParaRPr>
          </a:p>
        </p:txBody>
      </p:sp>
    </p:spTree>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Energetic condensation</a:t>
            </a:r>
            <a:endParaRPr lang="en-GB" dirty="0"/>
          </a:p>
        </p:txBody>
      </p:sp>
      <p:sp>
        <p:nvSpPr>
          <p:cNvPr id="3" name="Content Placeholder 2"/>
          <p:cNvSpPr>
            <a:spLocks noGrp="1"/>
          </p:cNvSpPr>
          <p:nvPr>
            <p:ph idx="1"/>
          </p:nvPr>
        </p:nvSpPr>
        <p:spPr>
          <a:xfrm>
            <a:off x="141906" y="808806"/>
            <a:ext cx="8897440" cy="5075159"/>
          </a:xfrm>
        </p:spPr>
        <p:txBody>
          <a:bodyPr/>
          <a:lstStyle/>
          <a:p>
            <a:r>
              <a:rPr lang="en-GB" sz="2400" dirty="0" smtClean="0"/>
              <a:t> Arc Deposition:</a:t>
            </a:r>
          </a:p>
          <a:p>
            <a:pPr lvl="1"/>
            <a:r>
              <a:rPr lang="en-GB" sz="2000" dirty="0" smtClean="0"/>
              <a:t>Successful Nb coatings on samples by INFN &amp; IPJ, but now stopped</a:t>
            </a:r>
          </a:p>
          <a:p>
            <a:pPr lvl="1"/>
            <a:r>
              <a:rPr lang="en-GB" sz="2000" dirty="0" smtClean="0"/>
              <a:t>Excellent results on samples - CAD &amp; CED systems at AASC</a:t>
            </a:r>
          </a:p>
          <a:p>
            <a:pPr lvl="1"/>
            <a:r>
              <a:rPr lang="en-GB" sz="2000" dirty="0" smtClean="0"/>
              <a:t>AASC CED system </a:t>
            </a:r>
            <a:r>
              <a:rPr lang="en-GB" sz="2000" b="1" dirty="0" smtClean="0">
                <a:solidFill>
                  <a:srgbClr val="C00000"/>
                </a:solidFill>
              </a:rPr>
              <a:t>ready for initial cavity coating</a:t>
            </a:r>
          </a:p>
          <a:p>
            <a:pPr lvl="1"/>
            <a:endParaRPr lang="en-GB" sz="2000" dirty="0" smtClean="0"/>
          </a:p>
          <a:p>
            <a:r>
              <a:rPr lang="en-GB" sz="2400" dirty="0" smtClean="0"/>
              <a:t>ECR plasma (</a:t>
            </a:r>
            <a:r>
              <a:rPr lang="en-GB" sz="2400" dirty="0" err="1" smtClean="0"/>
              <a:t>JLab</a:t>
            </a:r>
            <a:r>
              <a:rPr lang="en-GB" sz="2400" dirty="0" smtClean="0"/>
              <a:t>):</a:t>
            </a:r>
          </a:p>
          <a:p>
            <a:pPr lvl="1"/>
            <a:r>
              <a:rPr lang="en-GB" sz="2000" dirty="0" smtClean="0"/>
              <a:t>Excellent results on samples from research system – learning the </a:t>
            </a:r>
            <a:r>
              <a:rPr lang="en-GB" sz="2000" dirty="0" err="1" smtClean="0"/>
              <a:t>systematics</a:t>
            </a:r>
            <a:endParaRPr lang="en-GB" sz="2000" dirty="0" smtClean="0"/>
          </a:p>
          <a:p>
            <a:pPr lvl="1"/>
            <a:r>
              <a:rPr lang="en-GB" sz="2000" dirty="0" smtClean="0"/>
              <a:t>First surface impedance measurements on samples under way</a:t>
            </a:r>
          </a:p>
          <a:p>
            <a:pPr lvl="1"/>
            <a:endParaRPr lang="en-GB" sz="2000" dirty="0" smtClean="0"/>
          </a:p>
          <a:p>
            <a:r>
              <a:rPr lang="en-GB" sz="2400" dirty="0" smtClean="0"/>
              <a:t>HIPIMS (High Power </a:t>
            </a:r>
            <a:r>
              <a:rPr lang="en-GB" dirty="0" smtClean="0"/>
              <a:t>Impulse Magnetron </a:t>
            </a:r>
            <a:r>
              <a:rPr lang="en-GB" sz="2400" dirty="0" smtClean="0"/>
              <a:t>Sputtering)</a:t>
            </a:r>
          </a:p>
          <a:p>
            <a:pPr lvl="1"/>
            <a:r>
              <a:rPr lang="en-GB" sz="2000" dirty="0" smtClean="0"/>
              <a:t>Ionize sputtered material</a:t>
            </a:r>
          </a:p>
          <a:p>
            <a:pPr lvl="1"/>
            <a:r>
              <a:rPr lang="en-GB" sz="2000" dirty="0" smtClean="0"/>
              <a:t>First tests </a:t>
            </a:r>
            <a:r>
              <a:rPr lang="en-GB" sz="2000" b="1" dirty="0" smtClean="0">
                <a:solidFill>
                  <a:srgbClr val="C00000"/>
                </a:solidFill>
              </a:rPr>
              <a:t>under way at CERN</a:t>
            </a:r>
          </a:p>
          <a:p>
            <a:pPr lvl="1"/>
            <a:r>
              <a:rPr lang="en-GB" sz="2000" dirty="0" smtClean="0"/>
              <a:t>Testing has </a:t>
            </a:r>
            <a:r>
              <a:rPr lang="en-GB" sz="2000" b="1" dirty="0" smtClean="0">
                <a:solidFill>
                  <a:srgbClr val="C00000"/>
                </a:solidFill>
              </a:rPr>
              <a:t>begun at LBNL</a:t>
            </a:r>
          </a:p>
          <a:p>
            <a:pPr lvl="1"/>
            <a:r>
              <a:rPr lang="en-GB" sz="2000" dirty="0" smtClean="0"/>
              <a:t>Cavity coating system under construction at JLAB</a:t>
            </a:r>
            <a:endParaRPr lang="en-GB" sz="2000" dirty="0"/>
          </a:p>
        </p:txBody>
      </p:sp>
    </p:spTree>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Mendelsberg\Pictures\IMAG0270.jpg"/>
          <p:cNvPicPr>
            <a:picLocks noChangeAspect="1" noChangeArrowheads="1"/>
          </p:cNvPicPr>
          <p:nvPr/>
        </p:nvPicPr>
        <p:blipFill>
          <a:blip r:embed="rId2" cstate="print"/>
          <a:srcRect/>
          <a:stretch>
            <a:fillRect/>
          </a:stretch>
        </p:blipFill>
        <p:spPr bwMode="auto">
          <a:xfrm flipH="1">
            <a:off x="0" y="694765"/>
            <a:ext cx="9144001" cy="5468470"/>
          </a:xfrm>
          <a:prstGeom prst="rect">
            <a:avLst/>
          </a:prstGeom>
          <a:noFill/>
        </p:spPr>
      </p:pic>
      <p:pic>
        <p:nvPicPr>
          <p:cNvPr id="5" name="Picture 2" descr="C:\Users\RMendelsberg\Pictures\IMAG0276.jpg"/>
          <p:cNvPicPr>
            <a:picLocks noChangeAspect="1" noChangeArrowheads="1"/>
          </p:cNvPicPr>
          <p:nvPr/>
        </p:nvPicPr>
        <p:blipFill>
          <a:blip r:embed="rId3" cstate="print"/>
          <a:srcRect/>
          <a:stretch>
            <a:fillRect/>
          </a:stretch>
        </p:blipFill>
        <p:spPr bwMode="auto">
          <a:xfrm>
            <a:off x="230842" y="217093"/>
            <a:ext cx="2791381" cy="1993844"/>
          </a:xfrm>
          <a:prstGeom prst="rect">
            <a:avLst/>
          </a:prstGeom>
          <a:noFill/>
          <a:ln w="28575">
            <a:solidFill>
              <a:srgbClr val="C00000"/>
            </a:solidFill>
          </a:ln>
        </p:spPr>
      </p:pic>
      <p:sp>
        <p:nvSpPr>
          <p:cNvPr id="4" name="Title 1"/>
          <p:cNvSpPr txBox="1">
            <a:spLocks/>
          </p:cNvSpPr>
          <p:nvPr/>
        </p:nvSpPr>
        <p:spPr>
          <a:xfrm>
            <a:off x="3022223" y="0"/>
            <a:ext cx="5810032" cy="71493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2"/>
                </a:solidFill>
                <a:effectLst/>
                <a:uLnTx/>
                <a:uFillTx/>
                <a:latin typeface="Calibri" pitchFamily="34" charset="0"/>
                <a:ea typeface="+mj-ea"/>
                <a:cs typeface="+mj-cs"/>
              </a:rPr>
              <a:t>Dual </a:t>
            </a:r>
            <a:r>
              <a:rPr kumimoji="0" lang="en-US" sz="3200" b="1" i="0" u="none" strike="noStrike" kern="0" cap="none" spc="0" normalizeH="0" baseline="0" noProof="0" dirty="0" err="1" smtClean="0">
                <a:ln>
                  <a:noFill/>
                </a:ln>
                <a:solidFill>
                  <a:schemeClr val="tx2"/>
                </a:solidFill>
                <a:effectLst/>
                <a:uLnTx/>
                <a:uFillTx/>
                <a:latin typeface="Calibri" pitchFamily="34" charset="0"/>
                <a:ea typeface="+mj-ea"/>
                <a:cs typeface="+mj-cs"/>
              </a:rPr>
              <a:t>HiPIMS</a:t>
            </a:r>
            <a:r>
              <a:rPr kumimoji="0" lang="en-US" sz="3200" b="1" i="0" u="none" strike="noStrike" kern="0" cap="none" spc="0" normalizeH="0" baseline="0" noProof="0" dirty="0" smtClean="0">
                <a:ln>
                  <a:noFill/>
                </a:ln>
                <a:solidFill>
                  <a:schemeClr val="tx2"/>
                </a:solidFill>
                <a:effectLst/>
                <a:uLnTx/>
                <a:uFillTx/>
                <a:latin typeface="Calibri" pitchFamily="34" charset="0"/>
                <a:ea typeface="+mj-ea"/>
                <a:cs typeface="+mj-cs"/>
              </a:rPr>
              <a:t> of Nb at LBNL</a:t>
            </a:r>
            <a:endParaRPr kumimoji="0" lang="en-US" sz="3200" b="1" i="0" u="none" strike="noStrike" kern="0" cap="none" spc="0" normalizeH="0" baseline="0" noProof="0" dirty="0">
              <a:ln>
                <a:noFill/>
              </a:ln>
              <a:solidFill>
                <a:schemeClr val="tx2"/>
              </a:solidFill>
              <a:effectLst/>
              <a:uLnTx/>
              <a:uFillTx/>
              <a:latin typeface="Calibri" pitchFamily="34" charset="0"/>
              <a:ea typeface="+mj-ea"/>
              <a:cs typeface="+mj-cs"/>
            </a:endParaRPr>
          </a:p>
        </p:txBody>
      </p:sp>
      <p:sp>
        <p:nvSpPr>
          <p:cNvPr id="6" name="TextBox 5"/>
          <p:cNvSpPr txBox="1"/>
          <p:nvPr/>
        </p:nvSpPr>
        <p:spPr>
          <a:xfrm>
            <a:off x="5943600" y="714935"/>
            <a:ext cx="3200400" cy="646331"/>
          </a:xfrm>
          <a:prstGeom prst="rect">
            <a:avLst/>
          </a:prstGeom>
          <a:solidFill>
            <a:schemeClr val="bg2">
              <a:lumMod val="90000"/>
            </a:schemeClr>
          </a:solidFill>
        </p:spPr>
        <p:txBody>
          <a:bodyPr wrap="square" rtlCol="0">
            <a:spAutoFit/>
          </a:bodyPr>
          <a:lstStyle/>
          <a:p>
            <a:r>
              <a:rPr lang="en-US" dirty="0" smtClean="0"/>
              <a:t>System  in Andre Anders’ lab at LBNL</a:t>
            </a:r>
            <a:endParaRPr lang="en-US" dirty="0"/>
          </a:p>
        </p:txBody>
      </p:sp>
    </p:spTree>
    <p:extLst>
      <p:ext uri="{BB962C8B-B14F-4D97-AF65-F5344CB8AC3E}">
        <p14:creationId xmlns="" xmlns:p14="http://schemas.microsoft.com/office/powerpoint/2010/main" val="2689225284"/>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Mendelsberg\Documents\RJ Mendelsberg\Projects\Niobium ANL\Pictures\IMG_8407.JPG"/>
          <p:cNvPicPr>
            <a:picLocks noChangeAspect="1" noChangeArrowheads="1"/>
          </p:cNvPicPr>
          <p:nvPr/>
        </p:nvPicPr>
        <p:blipFill>
          <a:blip r:embed="rId2" cstate="print"/>
          <a:srcRect t="-1"/>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1578439756"/>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5" y="0"/>
            <a:ext cx="8897441" cy="808806"/>
          </a:xfrm>
        </p:spPr>
        <p:txBody>
          <a:bodyPr/>
          <a:lstStyle/>
          <a:p>
            <a:r>
              <a:rPr lang="en-US" sz="3200" dirty="0" smtClean="0"/>
              <a:t>Storyline – SRF thin films update</a:t>
            </a:r>
            <a:endParaRPr lang="en-US" sz="3200" dirty="0"/>
          </a:p>
        </p:txBody>
      </p:sp>
      <p:sp>
        <p:nvSpPr>
          <p:cNvPr id="4" name="Rectangle 3"/>
          <p:cNvSpPr/>
          <p:nvPr/>
        </p:nvSpPr>
        <p:spPr bwMode="auto">
          <a:xfrm>
            <a:off x="590843" y="808806"/>
            <a:ext cx="8117059" cy="5057422"/>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 name="Content Placeholder 2"/>
          <p:cNvSpPr>
            <a:spLocks noGrp="1"/>
          </p:cNvSpPr>
          <p:nvPr>
            <p:ph idx="1"/>
          </p:nvPr>
        </p:nvSpPr>
        <p:spPr>
          <a:xfrm>
            <a:off x="420762" y="1020417"/>
            <a:ext cx="8461830" cy="4418275"/>
          </a:xfrm>
        </p:spPr>
        <p:txBody>
          <a:bodyPr/>
          <a:lstStyle/>
          <a:p>
            <a:pPr algn="ctr">
              <a:buNone/>
            </a:pPr>
            <a:r>
              <a:rPr lang="en-US" sz="4000" b="1" dirty="0" smtClean="0"/>
              <a:t>Nb films - sputtered</a:t>
            </a:r>
          </a:p>
          <a:p>
            <a:pPr algn="ctr">
              <a:buNone/>
            </a:pPr>
            <a:r>
              <a:rPr lang="en-US" sz="4000" b="1" dirty="0" smtClean="0"/>
              <a:t>Nb films – energetic condensation</a:t>
            </a:r>
          </a:p>
          <a:p>
            <a:pPr algn="ctr">
              <a:buNone/>
            </a:pPr>
            <a:r>
              <a:rPr lang="en-US" sz="4000" b="1" dirty="0" smtClean="0"/>
              <a:t>Nb</a:t>
            </a:r>
            <a:r>
              <a:rPr lang="en-US" sz="4000" b="1" baseline="-25000" dirty="0" smtClean="0"/>
              <a:t>3</a:t>
            </a:r>
            <a:r>
              <a:rPr lang="en-US" sz="4000" b="1" dirty="0" smtClean="0"/>
              <a:t>Sn</a:t>
            </a:r>
          </a:p>
          <a:p>
            <a:pPr algn="ctr">
              <a:buNone/>
            </a:pPr>
            <a:r>
              <a:rPr lang="en-US" sz="4000" b="1" dirty="0" smtClean="0"/>
              <a:t>Multilayer SIS for inhibiting flux entry</a:t>
            </a:r>
          </a:p>
          <a:p>
            <a:pPr algn="ctr">
              <a:buNone/>
            </a:pPr>
            <a:r>
              <a:rPr lang="en-US" sz="4000" b="1" dirty="0" smtClean="0"/>
              <a:t>MgB</a:t>
            </a:r>
            <a:r>
              <a:rPr lang="en-US" sz="4000" b="1" baseline="-25000" dirty="0" smtClean="0"/>
              <a:t>2</a:t>
            </a:r>
          </a:p>
          <a:p>
            <a:pPr algn="ctr">
              <a:buNone/>
            </a:pPr>
            <a:r>
              <a:rPr lang="en-US" sz="4000" b="1" dirty="0" smtClean="0"/>
              <a:t>ALD</a:t>
            </a:r>
            <a:endParaRPr lang="en-US" sz="4000" b="1" baseline="-25000" dirty="0" smtClean="0"/>
          </a:p>
        </p:txBody>
      </p:sp>
    </p:spTree>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869499" y="668808"/>
            <a:ext cx="3976568" cy="3305733"/>
          </a:xfrm>
          <a:prstGeom prst="rect">
            <a:avLst/>
          </a:prstGeom>
        </p:spPr>
      </p:pic>
      <p:pic>
        <p:nvPicPr>
          <p:cNvPr id="14" name="Picture 1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5642" y="3861325"/>
            <a:ext cx="3554358" cy="2746550"/>
          </a:xfrm>
          <a:prstGeom prst="rect">
            <a:avLst/>
          </a:prstGeom>
        </p:spPr>
      </p:pic>
      <p:pic>
        <p:nvPicPr>
          <p:cNvPr id="7" name="Picture 6" descr="C:\Users\RMendelsberg\Documents\RJ Mendelsberg\Projects\Niobium ANL\SRF materials workshop 2012\R_of_T.emf"/>
          <p:cNvPicPr>
            <a:picLocks noChangeAspect="1" noChangeArrowheads="1"/>
          </p:cNvPicPr>
          <p:nvPr/>
        </p:nvPicPr>
        <p:blipFill>
          <a:blip r:embed="rId4" cstate="print"/>
          <a:srcRect/>
          <a:stretch>
            <a:fillRect/>
          </a:stretch>
        </p:blipFill>
        <p:spPr bwMode="auto">
          <a:xfrm>
            <a:off x="301729" y="535942"/>
            <a:ext cx="3295650" cy="3642519"/>
          </a:xfrm>
          <a:prstGeom prst="rect">
            <a:avLst/>
          </a:prstGeom>
          <a:noFill/>
        </p:spPr>
      </p:pic>
      <p:sp>
        <p:nvSpPr>
          <p:cNvPr id="8" name="Title 5"/>
          <p:cNvSpPr txBox="1">
            <a:spLocks/>
          </p:cNvSpPr>
          <p:nvPr/>
        </p:nvSpPr>
        <p:spPr>
          <a:xfrm>
            <a:off x="97970" y="139861"/>
            <a:ext cx="8360229" cy="528947"/>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tx2"/>
                </a:solidFill>
              </a:rPr>
              <a:t>HIPIMS of Nb/Cu or Al @ LBNL, Superconductivity @ ANL</a:t>
            </a:r>
            <a:endParaRPr lang="en-US" sz="3200" b="1" dirty="0">
              <a:solidFill>
                <a:schemeClr val="tx2"/>
              </a:solidFill>
            </a:endParaRPr>
          </a:p>
        </p:txBody>
      </p:sp>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886200" y="3886200"/>
            <a:ext cx="2480675" cy="2401924"/>
          </a:xfrm>
          <a:prstGeom prst="rect">
            <a:avLst/>
          </a:prstGeom>
        </p:spPr>
      </p:pic>
      <p:sp>
        <p:nvSpPr>
          <p:cNvPr id="12" name="TextBox 11"/>
          <p:cNvSpPr txBox="1"/>
          <p:nvPr/>
        </p:nvSpPr>
        <p:spPr>
          <a:xfrm>
            <a:off x="6400800" y="4514671"/>
            <a:ext cx="2890535" cy="1477328"/>
          </a:xfrm>
          <a:prstGeom prst="rect">
            <a:avLst/>
          </a:prstGeom>
          <a:noFill/>
        </p:spPr>
        <p:txBody>
          <a:bodyPr wrap="none" rtlCol="0">
            <a:spAutoFit/>
          </a:bodyPr>
          <a:lstStyle/>
          <a:p>
            <a:pPr marL="285750" indent="-285750">
              <a:buFont typeface="Wingdings" pitchFamily="2" charset="2"/>
              <a:buChar char="§"/>
            </a:pPr>
            <a:r>
              <a:rPr lang="en-US" b="1" dirty="0" smtClean="0">
                <a:solidFill>
                  <a:schemeClr val="bg2">
                    <a:lumMod val="10000"/>
                  </a:schemeClr>
                </a:solidFill>
                <a:latin typeface="Calibri" pitchFamily="34" charset="0"/>
                <a:cs typeface="Calibri" pitchFamily="34" charset="0"/>
              </a:rPr>
              <a:t>High Quality Nb/Cu or Al </a:t>
            </a:r>
          </a:p>
          <a:p>
            <a:r>
              <a:rPr lang="en-US" b="1" dirty="0" smtClean="0">
                <a:solidFill>
                  <a:schemeClr val="bg2">
                    <a:lumMod val="10000"/>
                  </a:schemeClr>
                </a:solidFill>
                <a:latin typeface="Calibri" pitchFamily="34" charset="0"/>
                <a:cs typeface="Calibri" pitchFamily="34" charset="0"/>
                <a:sym typeface="Wingdings" pitchFamily="2" charset="2"/>
              </a:rPr>
              <a:t> bulk Nb</a:t>
            </a:r>
            <a:endParaRPr lang="en-US" b="1" dirty="0" smtClean="0">
              <a:solidFill>
                <a:schemeClr val="bg2">
                  <a:lumMod val="10000"/>
                </a:schemeClr>
              </a:solidFill>
              <a:latin typeface="Calibri" pitchFamily="34" charset="0"/>
              <a:cs typeface="Calibri" pitchFamily="34" charset="0"/>
            </a:endParaRPr>
          </a:p>
          <a:p>
            <a:pPr marL="285750" indent="-285750">
              <a:buFont typeface="Wingdings" pitchFamily="2" charset="2"/>
              <a:buChar char="§"/>
            </a:pPr>
            <a:r>
              <a:rPr lang="en-US" b="1" dirty="0">
                <a:solidFill>
                  <a:schemeClr val="bg2">
                    <a:lumMod val="10000"/>
                  </a:schemeClr>
                </a:solidFill>
                <a:latin typeface="Calibri" pitchFamily="34" charset="0"/>
                <a:cs typeface="Calibri" pitchFamily="34" charset="0"/>
              </a:rPr>
              <a:t>Resist HPR </a:t>
            </a:r>
            <a:r>
              <a:rPr lang="en-US" b="1" dirty="0" smtClean="0">
                <a:solidFill>
                  <a:schemeClr val="bg2">
                    <a:lumMod val="10000"/>
                  </a:schemeClr>
                </a:solidFill>
                <a:latin typeface="Calibri" pitchFamily="34" charset="0"/>
                <a:cs typeface="Calibri" pitchFamily="34" charset="0"/>
              </a:rPr>
              <a:t>test</a:t>
            </a:r>
          </a:p>
          <a:p>
            <a:pPr marL="285750" indent="-285750">
              <a:buFont typeface="Wingdings" pitchFamily="2" charset="2"/>
              <a:buChar char="§"/>
            </a:pPr>
            <a:r>
              <a:rPr lang="en-US" b="1" dirty="0" smtClean="0">
                <a:solidFill>
                  <a:schemeClr val="bg2">
                    <a:lumMod val="10000"/>
                  </a:schemeClr>
                </a:solidFill>
                <a:latin typeface="Calibri" pitchFamily="34" charset="0"/>
                <a:cs typeface="Calibri" pitchFamily="34" charset="0"/>
              </a:rPr>
              <a:t>Future: NbN &amp; MgB</a:t>
            </a:r>
            <a:r>
              <a:rPr lang="en-US" b="1" baseline="-25000" dirty="0" smtClean="0">
                <a:solidFill>
                  <a:schemeClr val="bg2">
                    <a:lumMod val="10000"/>
                  </a:schemeClr>
                </a:solidFill>
                <a:latin typeface="Calibri" pitchFamily="34" charset="0"/>
                <a:cs typeface="Calibri" pitchFamily="34" charset="0"/>
              </a:rPr>
              <a:t>2</a:t>
            </a:r>
            <a:endParaRPr lang="en-US" b="1" baseline="-25000" dirty="0">
              <a:solidFill>
                <a:schemeClr val="bg2">
                  <a:lumMod val="10000"/>
                </a:schemeClr>
              </a:solidFill>
              <a:latin typeface="Calibri" pitchFamily="34" charset="0"/>
              <a:cs typeface="Calibri" pitchFamily="34" charset="0"/>
            </a:endParaRPr>
          </a:p>
          <a:p>
            <a:endParaRPr lang="en-US" b="1" dirty="0" smtClean="0">
              <a:latin typeface="Calibri" pitchFamily="34" charset="0"/>
              <a:cs typeface="Calibri" pitchFamily="34" charset="0"/>
            </a:endParaRPr>
          </a:p>
        </p:txBody>
      </p:sp>
      <p:sp>
        <p:nvSpPr>
          <p:cNvPr id="15" name="TextBox 14"/>
          <p:cNvSpPr txBox="1"/>
          <p:nvPr/>
        </p:nvSpPr>
        <p:spPr>
          <a:xfrm>
            <a:off x="5870847" y="2596712"/>
            <a:ext cx="1059906" cy="338554"/>
          </a:xfrm>
          <a:prstGeom prst="rect">
            <a:avLst/>
          </a:prstGeom>
          <a:noFill/>
        </p:spPr>
        <p:txBody>
          <a:bodyPr wrap="none" rtlCol="0">
            <a:spAutoFit/>
          </a:bodyPr>
          <a:lstStyle/>
          <a:p>
            <a:r>
              <a:rPr lang="en-US" sz="1600" dirty="0" smtClean="0"/>
              <a:t>Mix Nb-Cu</a:t>
            </a:r>
            <a:endParaRPr lang="en-US" sz="1600" dirty="0"/>
          </a:p>
        </p:txBody>
      </p:sp>
      <p:cxnSp>
        <p:nvCxnSpPr>
          <p:cNvPr id="17" name="Straight Arrow Connector 16"/>
          <p:cNvCxnSpPr>
            <a:stCxn id="15" idx="1"/>
          </p:cNvCxnSpPr>
          <p:nvPr/>
        </p:nvCxnSpPr>
        <p:spPr>
          <a:xfrm flipH="1">
            <a:off x="4736919" y="2765989"/>
            <a:ext cx="1133928" cy="1692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01947" y="3974541"/>
            <a:ext cx="1659044" cy="369332"/>
          </a:xfrm>
          <a:prstGeom prst="rect">
            <a:avLst/>
          </a:prstGeom>
          <a:noFill/>
        </p:spPr>
        <p:txBody>
          <a:bodyPr wrap="none" rtlCol="0">
            <a:spAutoFit/>
          </a:bodyPr>
          <a:lstStyle/>
          <a:p>
            <a:r>
              <a:rPr lang="en-US" dirty="0" smtClean="0">
                <a:solidFill>
                  <a:srgbClr val="00B050"/>
                </a:solidFill>
                <a:latin typeface="Calibri" pitchFamily="34" charset="0"/>
              </a:rPr>
              <a:t>R. </a:t>
            </a:r>
            <a:r>
              <a:rPr lang="en-US" dirty="0" err="1" smtClean="0">
                <a:solidFill>
                  <a:srgbClr val="00B050"/>
                </a:solidFill>
                <a:latin typeface="Calibri" pitchFamily="34" charset="0"/>
              </a:rPr>
              <a:t>Mendelsberg</a:t>
            </a:r>
            <a:endParaRPr lang="en-US" dirty="0"/>
          </a:p>
        </p:txBody>
      </p:sp>
    </p:spTree>
    <p:extLst>
      <p:ext uri="{BB962C8B-B14F-4D97-AF65-F5344CB8AC3E}">
        <p14:creationId xmlns="" xmlns:p14="http://schemas.microsoft.com/office/powerpoint/2010/main" val="1320498709"/>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2400" y="914400"/>
            <a:ext cx="1674838" cy="3789919"/>
          </a:xfrm>
          <a:prstGeom prst="rect">
            <a:avLst/>
          </a:prstGeom>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81200" y="933229"/>
            <a:ext cx="2724801" cy="2114771"/>
          </a:xfrm>
          <a:prstGeom prst="rect">
            <a:avLst/>
          </a:prstGeom>
        </p:spPr>
      </p:pic>
      <p:sp>
        <p:nvSpPr>
          <p:cNvPr id="4" name="Title 5"/>
          <p:cNvSpPr txBox="1">
            <a:spLocks/>
          </p:cNvSpPr>
          <p:nvPr/>
        </p:nvSpPr>
        <p:spPr>
          <a:xfrm>
            <a:off x="0" y="253218"/>
            <a:ext cx="8947052" cy="506437"/>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tx2"/>
                </a:solidFill>
              </a:rPr>
              <a:t>Next Steps: Systematic characterization </a:t>
            </a:r>
            <a:r>
              <a:rPr lang="en-US" sz="3200" b="1" dirty="0" smtClean="0">
                <a:solidFill>
                  <a:schemeClr val="tx2"/>
                </a:solidFill>
                <a:sym typeface="Wingdings" pitchFamily="2" charset="2"/>
              </a:rPr>
              <a:t> </a:t>
            </a:r>
            <a:r>
              <a:rPr lang="en-US" sz="3200" b="1" dirty="0" smtClean="0">
                <a:solidFill>
                  <a:schemeClr val="tx2"/>
                </a:solidFill>
              </a:rPr>
              <a:t>Cavities </a:t>
            </a:r>
            <a:r>
              <a:rPr lang="en-US" sz="3200" b="1" dirty="0" smtClean="0">
                <a:solidFill>
                  <a:schemeClr val="tx2"/>
                </a:solidFill>
                <a:sym typeface="Wingdings" pitchFamily="2" charset="2"/>
              </a:rPr>
              <a:t> Uniformity</a:t>
            </a:r>
            <a:endParaRPr lang="en-US" sz="3200" b="1" dirty="0">
              <a:solidFill>
                <a:schemeClr val="tx2"/>
              </a:solidFill>
            </a:endParaRPr>
          </a:p>
        </p:txBody>
      </p:sp>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471148" y="1255376"/>
            <a:ext cx="3190385" cy="2011578"/>
          </a:xfrm>
          <a:prstGeom prst="rect">
            <a:avLst/>
          </a:prstGeom>
        </p:spPr>
      </p:pic>
      <p:sp>
        <p:nvSpPr>
          <p:cNvPr id="6" name="TextBox 5"/>
          <p:cNvSpPr txBox="1"/>
          <p:nvPr/>
        </p:nvSpPr>
        <p:spPr>
          <a:xfrm>
            <a:off x="762000" y="914400"/>
            <a:ext cx="3313728" cy="369332"/>
          </a:xfrm>
          <a:prstGeom prst="rect">
            <a:avLst/>
          </a:prstGeom>
          <a:solidFill>
            <a:schemeClr val="bg1"/>
          </a:solidFill>
        </p:spPr>
        <p:txBody>
          <a:bodyPr wrap="none" rtlCol="0">
            <a:spAutoFit/>
          </a:bodyPr>
          <a:lstStyle/>
          <a:p>
            <a:r>
              <a:rPr lang="en-US" b="1" dirty="0" smtClean="0">
                <a:solidFill>
                  <a:schemeClr val="bg2">
                    <a:lumMod val="10000"/>
                  </a:schemeClr>
                </a:solidFill>
              </a:rPr>
              <a:t>Al test cavity- coupons </a:t>
            </a:r>
            <a:r>
              <a:rPr lang="en-US" b="1" dirty="0" err="1" smtClean="0">
                <a:solidFill>
                  <a:schemeClr val="bg2">
                    <a:lumMod val="10000"/>
                  </a:schemeClr>
                </a:solidFill>
              </a:rPr>
              <a:t>JLab</a:t>
            </a:r>
            <a:endParaRPr lang="en-US" b="1" dirty="0">
              <a:solidFill>
                <a:schemeClr val="bg2">
                  <a:lumMod val="10000"/>
                </a:schemeClr>
              </a:solidFill>
            </a:endParaRPr>
          </a:p>
        </p:txBody>
      </p:sp>
      <p:sp>
        <p:nvSpPr>
          <p:cNvPr id="7" name="TextBox 6"/>
          <p:cNvSpPr txBox="1"/>
          <p:nvPr/>
        </p:nvSpPr>
        <p:spPr>
          <a:xfrm>
            <a:off x="5817797" y="838200"/>
            <a:ext cx="2640403" cy="369332"/>
          </a:xfrm>
          <a:prstGeom prst="rect">
            <a:avLst/>
          </a:prstGeom>
          <a:solidFill>
            <a:schemeClr val="bg1"/>
          </a:solidFill>
        </p:spPr>
        <p:txBody>
          <a:bodyPr wrap="none" rtlCol="0">
            <a:spAutoFit/>
          </a:bodyPr>
          <a:lstStyle/>
          <a:p>
            <a:r>
              <a:rPr lang="en-US" b="1" dirty="0" smtClean="0">
                <a:solidFill>
                  <a:schemeClr val="bg2">
                    <a:lumMod val="10000"/>
                  </a:schemeClr>
                </a:solidFill>
              </a:rPr>
              <a:t>Al and Cu Cavities @ ANL</a:t>
            </a:r>
            <a:endParaRPr lang="en-US" b="1" dirty="0">
              <a:solidFill>
                <a:schemeClr val="bg2">
                  <a:lumMod val="10000"/>
                </a:schemeClr>
              </a:solidFill>
            </a:endParaRPr>
          </a:p>
        </p:txBody>
      </p:sp>
      <p:sp>
        <p:nvSpPr>
          <p:cNvPr id="8" name="Right Arrow 7"/>
          <p:cNvSpPr/>
          <p:nvPr/>
        </p:nvSpPr>
        <p:spPr>
          <a:xfrm>
            <a:off x="4506823" y="2156511"/>
            <a:ext cx="964325" cy="1905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154842" y="3810000"/>
            <a:ext cx="4244495" cy="369332"/>
          </a:xfrm>
          <a:prstGeom prst="rect">
            <a:avLst/>
          </a:prstGeom>
          <a:solidFill>
            <a:schemeClr val="bg1"/>
          </a:solidFill>
        </p:spPr>
        <p:txBody>
          <a:bodyPr wrap="none" rtlCol="0">
            <a:spAutoFit/>
          </a:bodyPr>
          <a:lstStyle/>
          <a:p>
            <a:r>
              <a:rPr lang="en-US" b="1" dirty="0" smtClean="0">
                <a:solidFill>
                  <a:schemeClr val="bg2">
                    <a:lumMod val="10000"/>
                  </a:schemeClr>
                </a:solidFill>
              </a:rPr>
              <a:t>Uniform cavity heating in HIPIMS chamber</a:t>
            </a:r>
            <a:endParaRPr lang="en-US" b="1" dirty="0">
              <a:solidFill>
                <a:schemeClr val="bg2">
                  <a:lumMod val="10000"/>
                </a:schemeClr>
              </a:solidFill>
            </a:endParaRPr>
          </a:p>
        </p:txBody>
      </p:sp>
      <p:sp>
        <p:nvSpPr>
          <p:cNvPr id="10" name="TextBox 9"/>
          <p:cNvSpPr txBox="1"/>
          <p:nvPr/>
        </p:nvSpPr>
        <p:spPr>
          <a:xfrm>
            <a:off x="4506824" y="3343154"/>
            <a:ext cx="4637176" cy="369332"/>
          </a:xfrm>
          <a:prstGeom prst="rect">
            <a:avLst/>
          </a:prstGeom>
          <a:noFill/>
        </p:spPr>
        <p:txBody>
          <a:bodyPr wrap="square" rtlCol="0">
            <a:spAutoFit/>
          </a:bodyPr>
          <a:lstStyle/>
          <a:p>
            <a:r>
              <a:rPr lang="en-US" dirty="0" smtClean="0">
                <a:solidFill>
                  <a:schemeClr val="bg2">
                    <a:lumMod val="10000"/>
                  </a:schemeClr>
                </a:solidFill>
              </a:rPr>
              <a:t>Send for </a:t>
            </a:r>
            <a:r>
              <a:rPr lang="en-US" dirty="0" err="1" smtClean="0">
                <a:solidFill>
                  <a:schemeClr val="bg2">
                    <a:lumMod val="10000"/>
                  </a:schemeClr>
                </a:solidFill>
              </a:rPr>
              <a:t>mechan</a:t>
            </a:r>
            <a:r>
              <a:rPr lang="en-US" dirty="0" smtClean="0">
                <a:solidFill>
                  <a:schemeClr val="bg2">
                    <a:lumMod val="10000"/>
                  </a:schemeClr>
                </a:solidFill>
              </a:rPr>
              <a:t> .+ Chem. polish @ FNAL</a:t>
            </a:r>
            <a:endParaRPr lang="en-US" dirty="0">
              <a:solidFill>
                <a:schemeClr val="bg2">
                  <a:lumMod val="10000"/>
                </a:schemeClr>
              </a:solidFill>
            </a:endParaRPr>
          </a:p>
        </p:txBody>
      </p:sp>
      <p:pic>
        <p:nvPicPr>
          <p:cNvPr id="12" name="Picture 1"/>
          <p:cNvPicPr>
            <a:picLocks noChangeAspect="1" noChangeArrowheads="1"/>
          </p:cNvPicPr>
          <p:nvPr/>
        </p:nvPicPr>
        <p:blipFill>
          <a:blip r:embed="rId5" cstate="print"/>
          <a:srcRect/>
          <a:stretch>
            <a:fillRect/>
          </a:stretch>
        </p:blipFill>
        <p:spPr bwMode="auto">
          <a:xfrm>
            <a:off x="2293937" y="4261072"/>
            <a:ext cx="3535431" cy="1840612"/>
          </a:xfrm>
          <a:prstGeom prst="rect">
            <a:avLst/>
          </a:prstGeom>
          <a:noFill/>
          <a:ln w="9525">
            <a:noFill/>
            <a:miter lim="800000"/>
            <a:headEnd/>
            <a:tailEnd/>
          </a:ln>
        </p:spPr>
      </p:pic>
      <p:sp>
        <p:nvSpPr>
          <p:cNvPr id="18" name="TextBox 17"/>
          <p:cNvSpPr txBox="1"/>
          <p:nvPr/>
        </p:nvSpPr>
        <p:spPr>
          <a:xfrm>
            <a:off x="2743200" y="6183868"/>
            <a:ext cx="5304467" cy="369332"/>
          </a:xfrm>
          <a:prstGeom prst="rect">
            <a:avLst/>
          </a:prstGeom>
          <a:noFill/>
        </p:spPr>
        <p:txBody>
          <a:bodyPr wrap="square" rtlCol="0">
            <a:spAutoFit/>
          </a:bodyPr>
          <a:lstStyle/>
          <a:p>
            <a:r>
              <a:rPr lang="en-US" dirty="0" smtClean="0">
                <a:solidFill>
                  <a:schemeClr val="bg2">
                    <a:lumMod val="10000"/>
                  </a:schemeClr>
                </a:solidFill>
              </a:rPr>
              <a:t>Fast heating + UHV compatible: IR solution (</a:t>
            </a:r>
            <a:r>
              <a:rPr lang="en-US" dirty="0" err="1" smtClean="0">
                <a:solidFill>
                  <a:schemeClr val="bg2">
                    <a:lumMod val="10000"/>
                  </a:schemeClr>
                </a:solidFill>
              </a:rPr>
              <a:t>Heraeus</a:t>
            </a:r>
            <a:r>
              <a:rPr lang="en-US" dirty="0" smtClean="0">
                <a:solidFill>
                  <a:schemeClr val="bg2">
                    <a:lumMod val="10000"/>
                  </a:schemeClr>
                </a:solidFill>
              </a:rPr>
              <a:t>)</a:t>
            </a:r>
            <a:endParaRPr lang="en-US" dirty="0">
              <a:solidFill>
                <a:schemeClr val="bg2">
                  <a:lumMod val="10000"/>
                </a:schemeClr>
              </a:solidFill>
            </a:endParaRPr>
          </a:p>
        </p:txBody>
      </p:sp>
      <p:pic>
        <p:nvPicPr>
          <p:cNvPr id="1026"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027737" y="4295160"/>
            <a:ext cx="2125663" cy="179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2674937" y="4488345"/>
            <a:ext cx="2796696" cy="83655"/>
            <a:chOff x="5661504" y="4347694"/>
            <a:chExt cx="2796696" cy="83655"/>
          </a:xfrm>
          <a:solidFill>
            <a:srgbClr val="FFC000">
              <a:alpha val="53000"/>
            </a:srgbClr>
          </a:solidFill>
        </p:grpSpPr>
        <p:sp>
          <p:nvSpPr>
            <p:cNvPr id="21" name="Rectangle 20"/>
            <p:cNvSpPr/>
            <p:nvPr/>
          </p:nvSpPr>
          <p:spPr>
            <a:xfrm>
              <a:off x="5661505" y="4357296"/>
              <a:ext cx="2796695" cy="740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5661504" y="4347694"/>
              <a:ext cx="2796695" cy="0"/>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2674937" y="4724400"/>
            <a:ext cx="2796696" cy="83655"/>
            <a:chOff x="5661504" y="4347694"/>
            <a:chExt cx="2796696" cy="83655"/>
          </a:xfrm>
          <a:solidFill>
            <a:srgbClr val="FFC000">
              <a:alpha val="53000"/>
            </a:srgbClr>
          </a:solidFill>
        </p:grpSpPr>
        <p:sp>
          <p:nvSpPr>
            <p:cNvPr id="24" name="Rectangle 23"/>
            <p:cNvSpPr/>
            <p:nvPr/>
          </p:nvSpPr>
          <p:spPr>
            <a:xfrm>
              <a:off x="5661505" y="4357296"/>
              <a:ext cx="2796695" cy="740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5661504" y="4347694"/>
              <a:ext cx="2796695" cy="0"/>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rot="10800000">
            <a:off x="2674937" y="5326545"/>
            <a:ext cx="2796696" cy="74053"/>
            <a:chOff x="5661504" y="4357296"/>
            <a:chExt cx="2796696" cy="74053"/>
          </a:xfrm>
          <a:solidFill>
            <a:srgbClr val="FFC000">
              <a:alpha val="53000"/>
            </a:srgbClr>
          </a:solidFill>
        </p:grpSpPr>
        <p:sp>
          <p:nvSpPr>
            <p:cNvPr id="30" name="Rectangle 29"/>
            <p:cNvSpPr/>
            <p:nvPr/>
          </p:nvSpPr>
          <p:spPr>
            <a:xfrm>
              <a:off x="5661505" y="4357296"/>
              <a:ext cx="2796695" cy="740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5661504" y="4394322"/>
              <a:ext cx="2796695" cy="0"/>
            </a:xfrm>
            <a:prstGeom prst="line">
              <a:avLst/>
            </a:prstGeom>
            <a:grpFill/>
            <a:ln w="635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rot="10800000">
            <a:off x="2674937" y="5631345"/>
            <a:ext cx="2796696" cy="83655"/>
            <a:chOff x="5661504" y="4347694"/>
            <a:chExt cx="2796696" cy="83655"/>
          </a:xfrm>
          <a:solidFill>
            <a:srgbClr val="FFC000">
              <a:alpha val="53000"/>
            </a:srgbClr>
          </a:solidFill>
        </p:grpSpPr>
        <p:sp>
          <p:nvSpPr>
            <p:cNvPr id="33" name="Rectangle 32"/>
            <p:cNvSpPr/>
            <p:nvPr/>
          </p:nvSpPr>
          <p:spPr>
            <a:xfrm>
              <a:off x="5661505" y="4357296"/>
              <a:ext cx="2796695" cy="740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5661504" y="4347694"/>
              <a:ext cx="2796695" cy="0"/>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rot="10800000">
            <a:off x="2697641" y="5943600"/>
            <a:ext cx="2796696" cy="83655"/>
            <a:chOff x="5661504" y="4347694"/>
            <a:chExt cx="2796696" cy="83655"/>
          </a:xfrm>
          <a:solidFill>
            <a:srgbClr val="FFC000">
              <a:alpha val="53000"/>
            </a:srgbClr>
          </a:solidFill>
        </p:grpSpPr>
        <p:sp>
          <p:nvSpPr>
            <p:cNvPr id="36" name="Rectangle 35"/>
            <p:cNvSpPr/>
            <p:nvPr/>
          </p:nvSpPr>
          <p:spPr>
            <a:xfrm>
              <a:off x="5661505" y="4357296"/>
              <a:ext cx="2796695" cy="740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5661504" y="4347694"/>
              <a:ext cx="2796695" cy="0"/>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2674937" y="5031347"/>
            <a:ext cx="2796696" cy="74053"/>
            <a:chOff x="5661504" y="4357296"/>
            <a:chExt cx="2796696" cy="74053"/>
          </a:xfrm>
          <a:solidFill>
            <a:srgbClr val="FFC000">
              <a:alpha val="53000"/>
            </a:srgbClr>
          </a:solidFill>
        </p:grpSpPr>
        <p:sp>
          <p:nvSpPr>
            <p:cNvPr id="39" name="Rectangle 38"/>
            <p:cNvSpPr/>
            <p:nvPr/>
          </p:nvSpPr>
          <p:spPr>
            <a:xfrm>
              <a:off x="5661505" y="4357296"/>
              <a:ext cx="2796695" cy="740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5661504" y="4394322"/>
              <a:ext cx="2796695" cy="0"/>
            </a:xfrm>
            <a:prstGeom prst="line">
              <a:avLst/>
            </a:prstGeom>
            <a:grpFill/>
            <a:ln w="635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5460001" y="4278390"/>
            <a:ext cx="45719" cy="1807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629218" y="4267200"/>
            <a:ext cx="45719" cy="1807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2667000" y="4267200"/>
            <a:ext cx="2796696" cy="83655"/>
            <a:chOff x="5661504" y="4347694"/>
            <a:chExt cx="2796696" cy="83655"/>
          </a:xfrm>
          <a:solidFill>
            <a:srgbClr val="FFC000">
              <a:alpha val="53000"/>
            </a:srgbClr>
          </a:solidFill>
        </p:grpSpPr>
        <p:sp>
          <p:nvSpPr>
            <p:cNvPr id="44" name="Rectangle 43"/>
            <p:cNvSpPr/>
            <p:nvPr/>
          </p:nvSpPr>
          <p:spPr>
            <a:xfrm>
              <a:off x="5661505" y="4357296"/>
              <a:ext cx="2796695" cy="740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5661504" y="4347694"/>
              <a:ext cx="2796695" cy="0"/>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3198901086"/>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5" y="0"/>
            <a:ext cx="8897441" cy="808806"/>
          </a:xfrm>
        </p:spPr>
        <p:txBody>
          <a:bodyPr/>
          <a:lstStyle/>
          <a:p>
            <a:r>
              <a:rPr lang="en-US" sz="2800" dirty="0" smtClean="0"/>
              <a:t>Storyline</a:t>
            </a:r>
            <a:endParaRPr lang="en-US" sz="2800" dirty="0"/>
          </a:p>
        </p:txBody>
      </p:sp>
      <p:sp>
        <p:nvSpPr>
          <p:cNvPr id="4" name="Rectangle 3"/>
          <p:cNvSpPr/>
          <p:nvPr/>
        </p:nvSpPr>
        <p:spPr bwMode="auto">
          <a:xfrm>
            <a:off x="590843" y="808806"/>
            <a:ext cx="8117059" cy="5057422"/>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5" name="Content Placeholder 2"/>
          <p:cNvSpPr txBox="1">
            <a:spLocks/>
          </p:cNvSpPr>
          <p:nvPr/>
        </p:nvSpPr>
        <p:spPr bwMode="auto">
          <a:xfrm>
            <a:off x="590843" y="1308294"/>
            <a:ext cx="8117059" cy="4595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996600"/>
              </a:buClr>
              <a:buSzTx/>
              <a:buFontTx/>
              <a:buNone/>
              <a:tabLst/>
              <a:defRPr/>
            </a:pPr>
            <a:r>
              <a:rPr kumimoji="0" lang="en-US" sz="4000" b="1" i="0" u="none" strike="noStrike" kern="0" cap="none" spc="0" normalizeH="0" baseline="0" noProof="0" dirty="0" smtClean="0">
                <a:ln>
                  <a:noFill/>
                </a:ln>
                <a:solidFill>
                  <a:schemeClr val="tx1"/>
                </a:solidFill>
                <a:effectLst/>
                <a:uLnTx/>
                <a:uFillTx/>
                <a:latin typeface="Calibri" pitchFamily="34" charset="0"/>
                <a:ea typeface="+mn-ea"/>
                <a:cs typeface="+mn-cs"/>
              </a:rPr>
              <a:t>Nb films – energetic</a:t>
            </a:r>
            <a:r>
              <a:rPr kumimoji="0" lang="en-US" sz="4000" b="1" i="0" u="none" strike="noStrike" kern="0" cap="none" spc="0" normalizeH="0" noProof="0" dirty="0" smtClean="0">
                <a:ln>
                  <a:noFill/>
                </a:ln>
                <a:solidFill>
                  <a:schemeClr val="tx1"/>
                </a:solidFill>
                <a:effectLst/>
                <a:uLnTx/>
                <a:uFillTx/>
                <a:latin typeface="Calibri" pitchFamily="34" charset="0"/>
                <a:ea typeface="+mn-ea"/>
                <a:cs typeface="+mn-cs"/>
              </a:rPr>
              <a:t> condensation</a:t>
            </a:r>
            <a:endParaRPr kumimoji="0" lang="en-US" sz="4000" b="1" i="0" u="none" strike="noStrike" kern="0" cap="none" spc="0" normalizeH="0" baseline="0" noProof="0" dirty="0" smtClean="0">
              <a:ln>
                <a:noFill/>
              </a:ln>
              <a:solidFill>
                <a:schemeClr val="tx1"/>
              </a:solidFill>
              <a:effectLst/>
              <a:uLnTx/>
              <a:uFillTx/>
              <a:latin typeface="Calibri" pitchFamily="34" charset="0"/>
              <a:ea typeface="+mn-ea"/>
              <a:cs typeface="+mn-cs"/>
            </a:endParaRPr>
          </a:p>
          <a:p>
            <a:pPr marL="1252538" marR="0" lvl="0" indent="-282575" algn="l" defTabSz="914400" rtl="0" eaLnBrk="1" fontAlgn="base" latinLnBrk="0" hangingPunct="1">
              <a:lnSpc>
                <a:spcPct val="100000"/>
              </a:lnSpc>
              <a:spcBef>
                <a:spcPts val="600"/>
              </a:spcBef>
              <a:spcAft>
                <a:spcPct val="0"/>
              </a:spcAft>
              <a:buClr>
                <a:srgbClr val="996600"/>
              </a:buClr>
              <a:buSzTx/>
              <a:buFontTx/>
              <a:buChar char="•"/>
              <a:tabLst/>
              <a:defRPr/>
            </a:pPr>
            <a:r>
              <a:rPr kumimoji="0" lang="en-US" sz="3200" b="0" i="0" u="none" strike="noStrike" kern="0" cap="none" spc="0" normalizeH="0" baseline="0" noProof="0" dirty="0" smtClean="0">
                <a:ln>
                  <a:noFill/>
                </a:ln>
                <a:solidFill>
                  <a:srgbClr val="C00000"/>
                </a:solidFill>
                <a:effectLst/>
                <a:uLnTx/>
                <a:uFillTx/>
                <a:latin typeface="Calibri" pitchFamily="34" charset="0"/>
                <a:ea typeface="+mn-ea"/>
                <a:cs typeface="+mn-cs"/>
              </a:rPr>
              <a:t>Nb films grown with hyper-thermal </a:t>
            </a:r>
            <a:r>
              <a:rPr kumimoji="0" lang="en-US" sz="3200" b="1" i="0" u="none" strike="noStrike" kern="0" cap="none" spc="0" normalizeH="0" baseline="0" noProof="0" dirty="0" smtClean="0">
                <a:ln>
                  <a:noFill/>
                </a:ln>
                <a:solidFill>
                  <a:srgbClr val="C00000"/>
                </a:solidFill>
                <a:effectLst/>
                <a:uLnTx/>
                <a:uFillTx/>
                <a:latin typeface="Calibri" pitchFamily="34" charset="0"/>
                <a:ea typeface="+mn-ea"/>
                <a:cs typeface="+mn-cs"/>
              </a:rPr>
              <a:t>energy </a:t>
            </a:r>
            <a:r>
              <a:rPr kumimoji="0" lang="en-US" sz="3200" b="0" i="0" u="none" strike="noStrike" kern="0" cap="none" spc="0" normalizeH="0" baseline="0" noProof="0" dirty="0" smtClean="0">
                <a:ln>
                  <a:noFill/>
                </a:ln>
                <a:solidFill>
                  <a:srgbClr val="C00000"/>
                </a:solidFill>
                <a:effectLst/>
                <a:uLnTx/>
                <a:uFillTx/>
                <a:latin typeface="Calibri" pitchFamily="34" charset="0"/>
                <a:ea typeface="+mn-ea"/>
                <a:cs typeface="+mn-cs"/>
              </a:rPr>
              <a:t> show excellent quality, propagating template structure</a:t>
            </a:r>
          </a:p>
          <a:p>
            <a:pPr marL="1252538" marR="0" lvl="0" indent="-282575" algn="l" defTabSz="914400" rtl="0" eaLnBrk="1" fontAlgn="base" latinLnBrk="0" hangingPunct="1">
              <a:lnSpc>
                <a:spcPct val="100000"/>
              </a:lnSpc>
              <a:spcBef>
                <a:spcPts val="600"/>
              </a:spcBef>
              <a:spcAft>
                <a:spcPct val="0"/>
              </a:spcAft>
              <a:buClr>
                <a:srgbClr val="996600"/>
              </a:buClr>
              <a:buSzTx/>
              <a:buFontTx/>
              <a:buChar char="•"/>
              <a:tabLst/>
              <a:defRPr/>
            </a:pPr>
            <a:r>
              <a:rPr kumimoji="0" lang="en-US" sz="3200" b="0" i="0" u="none" strike="noStrike" kern="0" cap="none" spc="0" normalizeH="0" baseline="0" noProof="0" dirty="0" smtClean="0">
                <a:ln>
                  <a:noFill/>
                </a:ln>
                <a:solidFill>
                  <a:srgbClr val="C00000"/>
                </a:solidFill>
                <a:effectLst/>
                <a:uLnTx/>
                <a:uFillTx/>
                <a:latin typeface="Calibri" pitchFamily="34" charset="0"/>
                <a:ea typeface="+mn-ea"/>
                <a:cs typeface="+mn-cs"/>
              </a:rPr>
              <a:t>High substrate</a:t>
            </a:r>
            <a:r>
              <a:rPr kumimoji="0" lang="en-US" sz="3200" b="0" i="0" u="none" strike="noStrike" kern="0" cap="none" spc="0" normalizeH="0" noProof="0" dirty="0" smtClean="0">
                <a:ln>
                  <a:noFill/>
                </a:ln>
                <a:solidFill>
                  <a:srgbClr val="C00000"/>
                </a:solidFill>
                <a:effectLst/>
                <a:uLnTx/>
                <a:uFillTx/>
                <a:latin typeface="Calibri" pitchFamily="34" charset="0"/>
                <a:ea typeface="+mn-ea"/>
                <a:cs typeface="+mn-cs"/>
              </a:rPr>
              <a:t> temperature is important for RRR</a:t>
            </a:r>
          </a:p>
          <a:p>
            <a:pPr marL="1252538" marR="0" lvl="0" indent="-282575" algn="l" defTabSz="914400" rtl="0" eaLnBrk="1" fontAlgn="base" latinLnBrk="0" hangingPunct="1">
              <a:lnSpc>
                <a:spcPct val="100000"/>
              </a:lnSpc>
              <a:spcBef>
                <a:spcPts val="600"/>
              </a:spcBef>
              <a:spcAft>
                <a:spcPct val="0"/>
              </a:spcAft>
              <a:buClr>
                <a:srgbClr val="996600"/>
              </a:buClr>
              <a:buSzTx/>
              <a:buFontTx/>
              <a:buChar char="•"/>
              <a:tabLst/>
              <a:defRPr/>
            </a:pPr>
            <a:r>
              <a:rPr lang="en-US" sz="3200" kern="0" baseline="0" dirty="0" smtClean="0">
                <a:solidFill>
                  <a:srgbClr val="C00000"/>
                </a:solidFill>
                <a:latin typeface="Calibri" pitchFamily="34" charset="0"/>
              </a:rPr>
              <a:t>RF tests are next</a:t>
            </a:r>
            <a:endParaRPr kumimoji="0" lang="en-US" sz="3200" b="0" i="0" u="none" strike="noStrike" kern="0" cap="none" spc="0" normalizeH="0" baseline="0" noProof="0" dirty="0" smtClean="0">
              <a:ln>
                <a:noFill/>
              </a:ln>
              <a:solidFill>
                <a:srgbClr val="C00000"/>
              </a:solidFill>
              <a:effectLst/>
              <a:uLnTx/>
              <a:uFillTx/>
              <a:latin typeface="Calibri"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
                <a:srgbClr val="996600"/>
              </a:buClr>
              <a:buSzTx/>
              <a:buFontTx/>
              <a:buNone/>
              <a:tabLst/>
              <a:defRPr/>
            </a:pPr>
            <a:endParaRPr kumimoji="0" lang="en-US" sz="4000" b="1" i="0" u="none" strike="noStrike" kern="0" cap="none" spc="0" normalizeH="0" baseline="0" noProof="0" dirty="0" smtClean="0">
              <a:ln>
                <a:noFill/>
              </a:ln>
              <a:solidFill>
                <a:schemeClr val="tx1"/>
              </a:solidFill>
              <a:effectLst/>
              <a:uLnTx/>
              <a:uFillTx/>
              <a:latin typeface="Calibri"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996600"/>
              </a:buClr>
              <a:buSzTx/>
              <a:buFontTx/>
              <a:buChar char="•"/>
              <a:tabLst/>
              <a:defRPr/>
            </a:pPr>
            <a:endParaRPr kumimoji="0" lang="en-US" sz="2000" b="0" i="0" u="none" strike="noStrike" kern="0" cap="none" spc="0" normalizeH="0" baseline="0" noProof="0" dirty="0" smtClean="0">
              <a:ln>
                <a:noFill/>
              </a:ln>
              <a:solidFill>
                <a:schemeClr val="tx2">
                  <a:lumMod val="75000"/>
                </a:schemeClr>
              </a:solidFill>
              <a:effectLst/>
              <a:uLnTx/>
              <a:uFillTx/>
              <a:latin typeface="Calibri" pitchFamily="34" charset="0"/>
              <a:ea typeface="+mn-ea"/>
              <a:cs typeface="+mn-cs"/>
            </a:endParaRPr>
          </a:p>
        </p:txBody>
      </p:sp>
    </p:spTree>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5" y="0"/>
            <a:ext cx="8897441" cy="808806"/>
          </a:xfrm>
        </p:spPr>
        <p:txBody>
          <a:bodyPr/>
          <a:lstStyle/>
          <a:p>
            <a:r>
              <a:rPr lang="en-US" sz="2800" dirty="0" smtClean="0"/>
              <a:t>Storyline</a:t>
            </a:r>
            <a:endParaRPr lang="en-US" sz="2800" dirty="0"/>
          </a:p>
        </p:txBody>
      </p:sp>
      <p:sp>
        <p:nvSpPr>
          <p:cNvPr id="4" name="Rectangle 3"/>
          <p:cNvSpPr/>
          <p:nvPr/>
        </p:nvSpPr>
        <p:spPr bwMode="auto">
          <a:xfrm>
            <a:off x="590843" y="808806"/>
            <a:ext cx="8117059" cy="5057422"/>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 name="Content Placeholder 2"/>
          <p:cNvSpPr>
            <a:spLocks noGrp="1"/>
          </p:cNvSpPr>
          <p:nvPr>
            <p:ph idx="1"/>
          </p:nvPr>
        </p:nvSpPr>
        <p:spPr>
          <a:xfrm>
            <a:off x="420762" y="1280160"/>
            <a:ext cx="8461830" cy="5094514"/>
          </a:xfrm>
        </p:spPr>
        <p:txBody>
          <a:bodyPr/>
          <a:lstStyle/>
          <a:p>
            <a:pPr algn="ctr">
              <a:buNone/>
            </a:pPr>
            <a:r>
              <a:rPr lang="en-US" sz="4000" b="1" dirty="0" smtClean="0"/>
              <a:t>Nb</a:t>
            </a:r>
            <a:r>
              <a:rPr lang="en-US" sz="4000" b="1" baseline="-25000" dirty="0" smtClean="0"/>
              <a:t>3</a:t>
            </a:r>
            <a:r>
              <a:rPr lang="en-US" sz="4000" b="1" dirty="0" smtClean="0"/>
              <a:t>Sn</a:t>
            </a:r>
          </a:p>
          <a:p>
            <a:pPr algn="ctr">
              <a:buNone/>
            </a:pPr>
            <a:endParaRPr lang="en-US" sz="4000" b="1" dirty="0" smtClean="0"/>
          </a:p>
          <a:p>
            <a:endParaRPr lang="en-US" sz="2000" dirty="0" smtClean="0">
              <a:solidFill>
                <a:schemeClr val="tx2">
                  <a:lumMod val="75000"/>
                </a:schemeClr>
              </a:solidFill>
            </a:endParaRPr>
          </a:p>
        </p:txBody>
      </p:sp>
    </p:spTree>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792162"/>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mtClean="0"/>
              <a:t>Nb</a:t>
            </a:r>
            <a:r>
              <a:rPr lang="en-US" baseline="-25000" smtClean="0"/>
              <a:t>3</a:t>
            </a:r>
            <a:r>
              <a:rPr lang="en-US" smtClean="0"/>
              <a:t>Sn-Coated Cavities at Cornell</a:t>
            </a:r>
            <a:endParaRPr lang="en-US"/>
          </a:p>
        </p:txBody>
      </p:sp>
      <p:sp>
        <p:nvSpPr>
          <p:cNvPr id="3" name="Content Placeholder 2"/>
          <p:cNvSpPr>
            <a:spLocks noGrp="1"/>
          </p:cNvSpPr>
          <p:nvPr>
            <p:ph idx="1"/>
          </p:nvPr>
        </p:nvSpPr>
        <p:spPr>
          <a:xfrm>
            <a:off x="0" y="838201"/>
            <a:ext cx="9144000" cy="2971799"/>
          </a:xfrm>
        </p:spPr>
        <p:txBody>
          <a:bodyPr>
            <a:normAutofit lnSpcReduction="10000"/>
          </a:bodyPr>
          <a:lstStyle/>
          <a:p>
            <a:r>
              <a:rPr lang="en-US" dirty="0" smtClean="0"/>
              <a:t>The high </a:t>
            </a:r>
            <a:r>
              <a:rPr lang="en-US" i="1" dirty="0" err="1" smtClean="0"/>
              <a:t>T</a:t>
            </a:r>
            <a:r>
              <a:rPr lang="en-US" i="1" baseline="-25000" dirty="0" err="1" smtClean="0"/>
              <a:t>c</a:t>
            </a:r>
            <a:r>
              <a:rPr lang="en-US" dirty="0" smtClean="0"/>
              <a:t> and predicted </a:t>
            </a:r>
            <a:r>
              <a:rPr lang="en-US" i="1" dirty="0" err="1" smtClean="0"/>
              <a:t>H</a:t>
            </a:r>
            <a:r>
              <a:rPr lang="en-US" i="1" baseline="-25000" dirty="0" err="1" smtClean="0"/>
              <a:t>sh</a:t>
            </a:r>
            <a:r>
              <a:rPr lang="en-US" dirty="0" smtClean="0"/>
              <a:t> of Nb</a:t>
            </a:r>
            <a:r>
              <a:rPr lang="en-US" baseline="-25000" dirty="0" smtClean="0"/>
              <a:t>3</a:t>
            </a:r>
            <a:r>
              <a:rPr lang="en-US" dirty="0" smtClean="0"/>
              <a:t>Sn could significantly lower </a:t>
            </a:r>
            <a:r>
              <a:rPr lang="en-US" dirty="0"/>
              <a:t>requirements </a:t>
            </a:r>
            <a:r>
              <a:rPr lang="en-US" dirty="0" smtClean="0"/>
              <a:t>for cryogenics, RF power, and linac length</a:t>
            </a:r>
          </a:p>
          <a:p>
            <a:r>
              <a:rPr lang="en-US" dirty="0"/>
              <a:t>Cornell </a:t>
            </a:r>
            <a:r>
              <a:rPr lang="en-US" dirty="0" smtClean="0"/>
              <a:t>is leading the way in new </a:t>
            </a:r>
            <a:r>
              <a:rPr lang="en-US" dirty="0"/>
              <a:t>R&amp;D on </a:t>
            </a:r>
            <a:r>
              <a:rPr lang="en-US" dirty="0" smtClean="0"/>
              <a:t>Nb</a:t>
            </a:r>
            <a:r>
              <a:rPr lang="en-US" baseline="-25000" dirty="0" smtClean="0"/>
              <a:t>3</a:t>
            </a:r>
            <a:r>
              <a:rPr lang="en-US" dirty="0" smtClean="0"/>
              <a:t>Sn after 20 years of inactivity in the field, with many successes already:</a:t>
            </a:r>
          </a:p>
          <a:p>
            <a:pPr lvl="1"/>
            <a:r>
              <a:rPr lang="en-US" dirty="0" smtClean="0"/>
              <a:t>Proven </a:t>
            </a:r>
            <a:r>
              <a:rPr lang="en-US" dirty="0"/>
              <a:t>capability of manufacturing high quality Nb</a:t>
            </a:r>
            <a:r>
              <a:rPr lang="en-US" baseline="-25000" dirty="0"/>
              <a:t>3</a:t>
            </a:r>
            <a:r>
              <a:rPr lang="en-US" dirty="0"/>
              <a:t>Sn on </a:t>
            </a:r>
            <a:r>
              <a:rPr lang="en-US" dirty="0" smtClean="0"/>
              <a:t>samples</a:t>
            </a:r>
          </a:p>
          <a:p>
            <a:pPr lvl="1"/>
            <a:r>
              <a:rPr lang="en-US" dirty="0" smtClean="0"/>
              <a:t>First cavity just produced in new coating </a:t>
            </a:r>
            <a:r>
              <a:rPr lang="en-US" dirty="0"/>
              <a:t>apparatus for single cell </a:t>
            </a:r>
            <a:r>
              <a:rPr lang="en-US" dirty="0" smtClean="0"/>
              <a:t>cavities, soon to be tested </a:t>
            </a:r>
            <a:r>
              <a:rPr lang="en-US" dirty="0"/>
              <a:t>with </a:t>
            </a:r>
            <a:r>
              <a:rPr lang="en-US" dirty="0" smtClean="0"/>
              <a:t>T-map (</a:t>
            </a:r>
            <a:r>
              <a:rPr lang="en-US" dirty="0" smtClean="0">
                <a:solidFill>
                  <a:srgbClr val="00B050"/>
                </a:solidFill>
              </a:rPr>
              <a:t>Sam Posen</a:t>
            </a:r>
            <a:r>
              <a:rPr lang="en-US" dirty="0" smtClean="0"/>
              <a:t>’s talk Tuesday)</a:t>
            </a:r>
          </a:p>
          <a:p>
            <a:pPr lvl="1"/>
            <a:r>
              <a:rPr lang="en-US" dirty="0" smtClean="0"/>
              <a:t>Proposals to </a:t>
            </a:r>
            <a:r>
              <a:rPr lang="en-US" dirty="0"/>
              <a:t>extend this important work to multicell </a:t>
            </a:r>
            <a:r>
              <a:rPr lang="en-US" dirty="0" smtClean="0"/>
              <a:t>cavities</a:t>
            </a:r>
            <a:endParaRPr lang="en-US" dirty="0"/>
          </a:p>
        </p:txBody>
      </p:sp>
      <p:pic>
        <p:nvPicPr>
          <p:cNvPr id="5" name="Picture 5" descr="\\SAMBA\accsrf\Sam\Pictures\CavityInsertAssembly\Fully Assembled\IMGP1211.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4952" t="22861" r="23946" b="17625"/>
          <a:stretch/>
        </p:blipFill>
        <p:spPr bwMode="auto">
          <a:xfrm rot="5400000">
            <a:off x="2496534" y="4215983"/>
            <a:ext cx="2590800" cy="162643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C:\Users\sep93\Documents\xsection_model4.pn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3223" b="3575"/>
          <a:stretch/>
        </p:blipFill>
        <p:spPr bwMode="auto">
          <a:xfrm>
            <a:off x="4986151" y="3733800"/>
            <a:ext cx="1944058" cy="26670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SAMBA\accsrf\Sam\Pictures\cal cruc and first sq samples\Anodized Sample\IMGP0705.JPG"/>
          <p:cNvPicPr>
            <a:picLocks noChangeAspect="1" noChangeArrowheads="1"/>
          </p:cNvPicPr>
          <p:nvPr/>
        </p:nvPicPr>
        <p:blipFill>
          <a:blip r:embed="rId4" cstate="print"/>
          <a:srcRect l="18026" t="34543" r="15974" b="32857"/>
          <a:stretch>
            <a:fillRect/>
          </a:stretch>
        </p:blipFill>
        <p:spPr bwMode="auto">
          <a:xfrm>
            <a:off x="457200" y="3733800"/>
            <a:ext cx="1938151" cy="717997"/>
          </a:xfrm>
          <a:prstGeom prst="rect">
            <a:avLst/>
          </a:prstGeom>
          <a:noFill/>
          <a:ln w="38100">
            <a:noFill/>
          </a:ln>
          <a:scene3d>
            <a:camera prst="orthographicFront">
              <a:rot lat="0" lon="10800000" rev="0"/>
            </a:camera>
            <a:lightRig rig="threePt" dir="t"/>
          </a:scene3d>
        </p:spPr>
      </p:pic>
      <p:pic>
        <p:nvPicPr>
          <p:cNvPr id="8" name="Picture 7" descr="with_second_camera.tif"/>
          <p:cNvPicPr>
            <a:picLocks noChangeAspect="1"/>
          </p:cNvPicPr>
          <p:nvPr/>
        </p:nvPicPr>
        <p:blipFill>
          <a:blip r:embed="rId5" cstate="print"/>
          <a:srcRect r="17104"/>
          <a:stretch>
            <a:fillRect/>
          </a:stretch>
        </p:blipFill>
        <p:spPr>
          <a:xfrm>
            <a:off x="457200" y="4572000"/>
            <a:ext cx="1938151" cy="1753536"/>
          </a:xfrm>
          <a:prstGeom prst="rect">
            <a:avLst/>
          </a:prstGeom>
          <a:ln w="19050">
            <a:noFill/>
          </a:ln>
        </p:spPr>
      </p:pic>
      <p:pic>
        <p:nvPicPr>
          <p:cNvPr id="4" name="Picture 2" descr="\\SAMBA\accsrf\Sam\Pictures\CavityInsertAssembly\inserting to furnace for calibration\Copy of IMGP1150.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30555" b="7575"/>
          <a:stretch/>
        </p:blipFill>
        <p:spPr bwMode="auto">
          <a:xfrm>
            <a:off x="7272151" y="3733800"/>
            <a:ext cx="1460500" cy="2591736"/>
          </a:xfrm>
          <a:prstGeom prst="rect">
            <a:avLst/>
          </a:prstGeom>
          <a:noFill/>
          <a:extLst>
            <a:ext uri="{909E8E84-426E-40DD-AFC4-6F175D3DCCD1}">
              <a14:hiddenFill xmlns="" xmlns:a14="http://schemas.microsoft.com/office/drawing/2010/main">
                <a:solidFill>
                  <a:srgbClr val="FFFFFF"/>
                </a:solidFill>
              </a14:hiddenFill>
            </a:ext>
          </a:extLst>
        </p:spPr>
      </p:pic>
      <p:sp>
        <p:nvSpPr>
          <p:cNvPr id="71" name="TextBox 70"/>
          <p:cNvSpPr txBox="1"/>
          <p:nvPr/>
        </p:nvSpPr>
        <p:spPr>
          <a:xfrm>
            <a:off x="609600" y="6451600"/>
            <a:ext cx="1676400" cy="369332"/>
          </a:xfrm>
          <a:prstGeom prst="rect">
            <a:avLst/>
          </a:prstGeom>
          <a:gradFill>
            <a:gsLst>
              <a:gs pos="0">
                <a:schemeClr val="accent2">
                  <a:shade val="51000"/>
                  <a:satMod val="130000"/>
                  <a:lumMod val="80000"/>
                  <a:lumOff val="20000"/>
                </a:schemeClr>
              </a:gs>
              <a:gs pos="80000">
                <a:schemeClr val="accent2">
                  <a:shade val="93000"/>
                  <a:satMod val="130000"/>
                  <a:lumMod val="80000"/>
                  <a:lumOff val="20000"/>
                </a:schemeClr>
              </a:gs>
              <a:gs pos="100000">
                <a:schemeClr val="accent2">
                  <a:shade val="94000"/>
                  <a:satMod val="135000"/>
                  <a:lumMod val="80000"/>
                  <a:lumOff val="20000"/>
                </a:schemeClr>
              </a:gs>
            </a:gsLst>
          </a:gradFill>
          <a:ln w="19050">
            <a:solidFill>
              <a:schemeClr val="tx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b="1" smtClean="0">
                <a:solidFill>
                  <a:schemeClr val="tx1"/>
                </a:solidFill>
                <a:latin typeface="Calibri" pitchFamily="34" charset="0"/>
                <a:cs typeface="Calibri" pitchFamily="34" charset="0"/>
              </a:rPr>
              <a:t>Sample Studies</a:t>
            </a:r>
            <a:endParaRPr lang="en-US" b="1">
              <a:solidFill>
                <a:schemeClr val="tx1"/>
              </a:solidFill>
              <a:latin typeface="Calibri" pitchFamily="34" charset="0"/>
              <a:cs typeface="Calibri" pitchFamily="34" charset="0"/>
            </a:endParaRPr>
          </a:p>
        </p:txBody>
      </p:sp>
      <p:sp>
        <p:nvSpPr>
          <p:cNvPr id="72" name="TextBox 71"/>
          <p:cNvSpPr txBox="1"/>
          <p:nvPr/>
        </p:nvSpPr>
        <p:spPr>
          <a:xfrm>
            <a:off x="2895600" y="6445766"/>
            <a:ext cx="1833749" cy="369332"/>
          </a:xfrm>
          <a:prstGeom prst="rect">
            <a:avLst/>
          </a:prstGeom>
          <a:gradFill>
            <a:gsLst>
              <a:gs pos="0">
                <a:schemeClr val="accent2">
                  <a:shade val="51000"/>
                  <a:satMod val="130000"/>
                  <a:lumMod val="80000"/>
                  <a:lumOff val="20000"/>
                </a:schemeClr>
              </a:gs>
              <a:gs pos="80000">
                <a:schemeClr val="accent2">
                  <a:shade val="93000"/>
                  <a:satMod val="130000"/>
                  <a:lumMod val="80000"/>
                  <a:lumOff val="20000"/>
                </a:schemeClr>
              </a:gs>
              <a:gs pos="100000">
                <a:schemeClr val="accent2">
                  <a:shade val="94000"/>
                  <a:satMod val="135000"/>
                  <a:lumMod val="80000"/>
                  <a:lumOff val="20000"/>
                </a:schemeClr>
              </a:gs>
            </a:gsLst>
          </a:gradFill>
          <a:ln w="19050">
            <a:solidFill>
              <a:schemeClr val="tx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b="1" smtClean="0">
                <a:solidFill>
                  <a:schemeClr val="tx1"/>
                </a:solidFill>
                <a:latin typeface="Calibri" pitchFamily="34" charset="0"/>
                <a:cs typeface="Calibri" pitchFamily="34" charset="0"/>
              </a:rPr>
              <a:t>Coating Chamber</a:t>
            </a:r>
            <a:endParaRPr lang="en-US" b="1">
              <a:solidFill>
                <a:schemeClr val="tx1"/>
              </a:solidFill>
              <a:latin typeface="Calibri" pitchFamily="34" charset="0"/>
              <a:cs typeface="Calibri" pitchFamily="34" charset="0"/>
            </a:endParaRPr>
          </a:p>
        </p:txBody>
      </p:sp>
      <p:sp>
        <p:nvSpPr>
          <p:cNvPr id="73" name="TextBox 72"/>
          <p:cNvSpPr txBox="1"/>
          <p:nvPr/>
        </p:nvSpPr>
        <p:spPr>
          <a:xfrm>
            <a:off x="5334000" y="6463268"/>
            <a:ext cx="1228139" cy="369332"/>
          </a:xfrm>
          <a:prstGeom prst="rect">
            <a:avLst/>
          </a:prstGeom>
          <a:gradFill>
            <a:gsLst>
              <a:gs pos="0">
                <a:schemeClr val="accent2">
                  <a:shade val="51000"/>
                  <a:satMod val="130000"/>
                  <a:lumMod val="80000"/>
                  <a:lumOff val="20000"/>
                </a:schemeClr>
              </a:gs>
              <a:gs pos="80000">
                <a:schemeClr val="accent2">
                  <a:shade val="93000"/>
                  <a:satMod val="130000"/>
                  <a:lumMod val="80000"/>
                  <a:lumOff val="20000"/>
                </a:schemeClr>
              </a:gs>
              <a:gs pos="100000">
                <a:schemeClr val="accent2">
                  <a:shade val="94000"/>
                  <a:satMod val="135000"/>
                  <a:lumMod val="80000"/>
                  <a:lumOff val="20000"/>
                </a:schemeClr>
              </a:gs>
            </a:gsLst>
          </a:gradFill>
          <a:ln w="19050">
            <a:solidFill>
              <a:schemeClr val="tx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b="1" smtClean="0">
                <a:solidFill>
                  <a:schemeClr val="tx1"/>
                </a:solidFill>
                <a:latin typeface="Calibri" pitchFamily="34" charset="0"/>
                <a:cs typeface="Calibri" pitchFamily="34" charset="0"/>
              </a:rPr>
              <a:t>X-Section</a:t>
            </a:r>
            <a:endParaRPr lang="en-US" b="1">
              <a:solidFill>
                <a:schemeClr val="tx1"/>
              </a:solidFill>
              <a:latin typeface="Calibri" pitchFamily="34" charset="0"/>
              <a:cs typeface="Calibri" pitchFamily="34" charset="0"/>
            </a:endParaRPr>
          </a:p>
        </p:txBody>
      </p:sp>
      <p:sp>
        <p:nvSpPr>
          <p:cNvPr id="74" name="TextBox 73"/>
          <p:cNvSpPr txBox="1"/>
          <p:nvPr/>
        </p:nvSpPr>
        <p:spPr>
          <a:xfrm>
            <a:off x="7306261" y="6451600"/>
            <a:ext cx="1426390" cy="369332"/>
          </a:xfrm>
          <a:prstGeom prst="rect">
            <a:avLst/>
          </a:prstGeom>
          <a:gradFill>
            <a:gsLst>
              <a:gs pos="0">
                <a:schemeClr val="accent2">
                  <a:shade val="51000"/>
                  <a:satMod val="130000"/>
                  <a:lumMod val="80000"/>
                  <a:lumOff val="20000"/>
                </a:schemeClr>
              </a:gs>
              <a:gs pos="80000">
                <a:schemeClr val="accent2">
                  <a:shade val="93000"/>
                  <a:satMod val="130000"/>
                  <a:lumMod val="80000"/>
                  <a:lumOff val="20000"/>
                </a:schemeClr>
              </a:gs>
              <a:gs pos="100000">
                <a:schemeClr val="accent2">
                  <a:shade val="94000"/>
                  <a:satMod val="135000"/>
                  <a:lumMod val="80000"/>
                  <a:lumOff val="20000"/>
                </a:schemeClr>
              </a:gs>
            </a:gsLst>
          </a:gradFill>
          <a:ln w="19050">
            <a:solidFill>
              <a:schemeClr val="tx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b="1" smtClean="0">
                <a:solidFill>
                  <a:schemeClr val="tx1"/>
                </a:solidFill>
                <a:latin typeface="Calibri" pitchFamily="34" charset="0"/>
                <a:cs typeface="Calibri" pitchFamily="34" charset="0"/>
              </a:rPr>
              <a:t>UHV Furnace</a:t>
            </a:r>
            <a:endParaRPr lang="en-US" b="1">
              <a:solidFill>
                <a:schemeClr val="tx1"/>
              </a:solidFill>
              <a:latin typeface="Calibri" pitchFamily="34" charset="0"/>
              <a:cs typeface="Calibri" pitchFamily="34" charset="0"/>
            </a:endParaRPr>
          </a:p>
        </p:txBody>
      </p:sp>
    </p:spTree>
    <p:extLst>
      <p:ext uri="{BB962C8B-B14F-4D97-AF65-F5344CB8AC3E}">
        <p14:creationId xmlns="" xmlns:p14="http://schemas.microsoft.com/office/powerpoint/2010/main" val="2178221546"/>
      </p:ext>
    </p:extLst>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76200"/>
            <a:ext cx="7772400" cy="745435"/>
          </a:xfrm>
        </p:spPr>
        <p:txBody>
          <a:bodyPr/>
          <a:lstStyle/>
          <a:p>
            <a:r>
              <a:rPr lang="en-US" dirty="0" smtClean="0"/>
              <a:t>Nb</a:t>
            </a:r>
            <a:r>
              <a:rPr lang="en-US" baseline="-25000" dirty="0" smtClean="0"/>
              <a:t>3</a:t>
            </a:r>
            <a:r>
              <a:rPr lang="en-US" dirty="0" smtClean="0"/>
              <a:t>Sn development  at </a:t>
            </a:r>
            <a:r>
              <a:rPr lang="en-US" dirty="0" err="1" smtClean="0"/>
              <a:t>JLab</a:t>
            </a:r>
            <a:r>
              <a:rPr lang="en-US" dirty="0" smtClean="0"/>
              <a:t> for BES-CLS</a:t>
            </a:r>
            <a:endParaRPr lang="en-US" dirty="0"/>
          </a:p>
        </p:txBody>
      </p:sp>
      <p:sp>
        <p:nvSpPr>
          <p:cNvPr id="4099" name="Rectangle 3"/>
          <p:cNvSpPr>
            <a:spLocks noGrp="1" noChangeArrowheads="1"/>
          </p:cNvSpPr>
          <p:nvPr>
            <p:ph type="body" idx="1"/>
          </p:nvPr>
        </p:nvSpPr>
        <p:spPr>
          <a:xfrm>
            <a:off x="410817" y="990600"/>
            <a:ext cx="7772400" cy="4045226"/>
          </a:xfrm>
        </p:spPr>
        <p:txBody>
          <a:bodyPr/>
          <a:lstStyle/>
          <a:p>
            <a:pPr marL="344488" indent="-344488"/>
            <a:r>
              <a:rPr lang="en-US" dirty="0" smtClean="0"/>
              <a:t>The focus of the R&amp;D is on the development of novel cavities that will operate at 4.5 K</a:t>
            </a:r>
          </a:p>
          <a:p>
            <a:pPr marL="344488" indent="-344488"/>
            <a:r>
              <a:rPr lang="en-US" dirty="0" smtClean="0"/>
              <a:t>Use </a:t>
            </a:r>
            <a:r>
              <a:rPr lang="en-US" dirty="0" err="1" smtClean="0"/>
              <a:t>Sn</a:t>
            </a:r>
            <a:r>
              <a:rPr lang="en-US" dirty="0" smtClean="0"/>
              <a:t> vapor diffusion method, following Wuppertal experience, to produce Nb</a:t>
            </a:r>
            <a:r>
              <a:rPr lang="en-US" baseline="-25000" dirty="0" smtClean="0"/>
              <a:t>3</a:t>
            </a:r>
            <a:r>
              <a:rPr lang="en-US" dirty="0" smtClean="0"/>
              <a:t>Sn films on </a:t>
            </a:r>
            <a:r>
              <a:rPr lang="en-US" dirty="0" err="1" smtClean="0"/>
              <a:t>Nb</a:t>
            </a:r>
            <a:r>
              <a:rPr lang="en-US" dirty="0" smtClean="0"/>
              <a:t> surface</a:t>
            </a:r>
          </a:p>
          <a:p>
            <a:pPr marL="344488" indent="-344488"/>
            <a:r>
              <a:rPr lang="en-US" dirty="0" smtClean="0"/>
              <a:t>Samples were coated in existing furnace: the best of three samples shows very smooth surface with no residual tin contamination, transition temperature is ~ </a:t>
            </a:r>
            <a:r>
              <a:rPr lang="en-US" dirty="0" smtClean="0">
                <a:solidFill>
                  <a:srgbClr val="C00000"/>
                </a:solidFill>
              </a:rPr>
              <a:t>17.85 K</a:t>
            </a:r>
            <a:r>
              <a:rPr lang="en-US" dirty="0" smtClean="0"/>
              <a:t>, EDX indicate </a:t>
            </a:r>
            <a:r>
              <a:rPr lang="en-US" dirty="0" err="1" smtClean="0"/>
              <a:t>Nb</a:t>
            </a:r>
            <a:r>
              <a:rPr lang="en-US" dirty="0" smtClean="0"/>
              <a:t> : </a:t>
            </a:r>
            <a:r>
              <a:rPr lang="en-US" dirty="0" err="1" smtClean="0"/>
              <a:t>Sn</a:t>
            </a:r>
            <a:r>
              <a:rPr lang="en-US" dirty="0" smtClean="0"/>
              <a:t> = 3:1</a:t>
            </a:r>
          </a:p>
          <a:p>
            <a:pPr marL="344488" indent="-344488"/>
            <a:r>
              <a:rPr lang="en-US" dirty="0" smtClean="0"/>
              <a:t>A new vertical furnace is being purchased for cavity coating. </a:t>
            </a:r>
          </a:p>
          <a:p>
            <a:pPr marL="457200" indent="-457200"/>
            <a:endParaRPr lang="en-US" dirty="0"/>
          </a:p>
        </p:txBody>
      </p:sp>
      <p:sp>
        <p:nvSpPr>
          <p:cNvPr id="4" name="TextBox 3"/>
          <p:cNvSpPr txBox="1"/>
          <p:nvPr/>
        </p:nvSpPr>
        <p:spPr>
          <a:xfrm>
            <a:off x="6480313" y="5883965"/>
            <a:ext cx="1550424" cy="400110"/>
          </a:xfrm>
          <a:prstGeom prst="rect">
            <a:avLst/>
          </a:prstGeom>
          <a:noFill/>
        </p:spPr>
        <p:txBody>
          <a:bodyPr wrap="none" rtlCol="0">
            <a:spAutoFit/>
          </a:bodyPr>
          <a:lstStyle/>
          <a:p>
            <a:r>
              <a:rPr lang="en-US" sz="2000" dirty="0" smtClean="0">
                <a:solidFill>
                  <a:srgbClr val="00B050"/>
                </a:solidFill>
              </a:rPr>
              <a:t>G. </a:t>
            </a:r>
            <a:r>
              <a:rPr lang="en-US" sz="2000" dirty="0" err="1" smtClean="0">
                <a:solidFill>
                  <a:srgbClr val="00B050"/>
                </a:solidFill>
              </a:rPr>
              <a:t>Eremeev</a:t>
            </a:r>
            <a:endParaRPr lang="en-US" sz="2000" dirty="0">
              <a:solidFill>
                <a:srgbClr val="00B050"/>
              </a:solidFill>
            </a:endParaRPr>
          </a:p>
        </p:txBody>
      </p:sp>
    </p:spTree>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4" name="Picture 2" descr="C:\Work\My Projects\Nb3Sn cavity\Nb chamber from Peter\2inchNbsamples_after_deposition_5march2012\IMG_0921.jpg"/>
          <p:cNvPicPr>
            <a:picLocks noChangeAspect="1" noChangeArrowheads="1"/>
          </p:cNvPicPr>
          <p:nvPr/>
        </p:nvPicPr>
        <p:blipFill>
          <a:blip r:embed="rId2" cstate="print"/>
          <a:srcRect l="19800" t="19200" r="18900" b="9600"/>
          <a:stretch>
            <a:fillRect/>
          </a:stretch>
        </p:blipFill>
        <p:spPr bwMode="auto">
          <a:xfrm>
            <a:off x="304800" y="4191000"/>
            <a:ext cx="2491232" cy="2170176"/>
          </a:xfrm>
          <a:prstGeom prst="rect">
            <a:avLst/>
          </a:prstGeom>
          <a:noFill/>
        </p:spPr>
      </p:pic>
      <p:pic>
        <p:nvPicPr>
          <p:cNvPr id="15" name="Picture 3" descr="C:\Work\My Projects\Nb3Sn cavity\Nb3Sn measurements_from_Pashupati.png"/>
          <p:cNvPicPr>
            <a:picLocks noChangeAspect="1" noChangeArrowheads="1"/>
          </p:cNvPicPr>
          <p:nvPr/>
        </p:nvPicPr>
        <p:blipFill>
          <a:blip r:embed="rId3" cstate="print"/>
          <a:srcRect l="6364" t="3529" r="12727" b="5882"/>
          <a:stretch>
            <a:fillRect/>
          </a:stretch>
        </p:blipFill>
        <p:spPr bwMode="auto">
          <a:xfrm>
            <a:off x="5867400" y="3142958"/>
            <a:ext cx="3276600" cy="2834748"/>
          </a:xfrm>
          <a:prstGeom prst="rect">
            <a:avLst/>
          </a:prstGeom>
          <a:noFill/>
        </p:spPr>
      </p:pic>
      <p:sp>
        <p:nvSpPr>
          <p:cNvPr id="16" name="TextBox 15"/>
          <p:cNvSpPr txBox="1"/>
          <p:nvPr/>
        </p:nvSpPr>
        <p:spPr>
          <a:xfrm>
            <a:off x="152400" y="2713672"/>
            <a:ext cx="2819400" cy="1477328"/>
          </a:xfrm>
          <a:prstGeom prst="rect">
            <a:avLst/>
          </a:prstGeom>
          <a:noFill/>
        </p:spPr>
        <p:txBody>
          <a:bodyPr wrap="square" rtlCol="0">
            <a:spAutoFit/>
          </a:bodyPr>
          <a:lstStyle/>
          <a:p>
            <a:r>
              <a:rPr lang="en-US" dirty="0" smtClean="0">
                <a:latin typeface="Calibri" pitchFamily="34" charset="0"/>
              </a:rPr>
              <a:t>Transition temperature is ~ 17.85 K. The best of three samples shows very smooth surface with no residual tin contamination</a:t>
            </a:r>
            <a:endParaRPr lang="en-US" dirty="0">
              <a:latin typeface="Calibri" pitchFamily="34" charset="0"/>
            </a:endParaRPr>
          </a:p>
        </p:txBody>
      </p:sp>
      <p:grpSp>
        <p:nvGrpSpPr>
          <p:cNvPr id="2" name="Group 16"/>
          <p:cNvGrpSpPr/>
          <p:nvPr/>
        </p:nvGrpSpPr>
        <p:grpSpPr>
          <a:xfrm>
            <a:off x="0" y="0"/>
            <a:ext cx="3352800" cy="2489775"/>
            <a:chOff x="152400" y="838200"/>
            <a:chExt cx="4267200" cy="3068778"/>
          </a:xfrm>
        </p:grpSpPr>
        <p:pic>
          <p:nvPicPr>
            <p:cNvPr id="18" name="Picture 3" descr="C:\Work\My Projects\Nb3Sn cavity\Nb chamber from Peter\19Feb2012_before_chamber_welding\IMG_0909.jpg"/>
            <p:cNvPicPr>
              <a:picLocks noChangeAspect="1" noChangeArrowheads="1"/>
            </p:cNvPicPr>
            <p:nvPr/>
          </p:nvPicPr>
          <p:blipFill>
            <a:blip r:embed="rId4" cstate="print"/>
            <a:srcRect/>
            <a:stretch>
              <a:fillRect/>
            </a:stretch>
          </p:blipFill>
          <p:spPr bwMode="auto">
            <a:xfrm>
              <a:off x="152400" y="838200"/>
              <a:ext cx="4064000" cy="3048000"/>
            </a:xfrm>
            <a:prstGeom prst="rect">
              <a:avLst/>
            </a:prstGeom>
            <a:noFill/>
          </p:spPr>
        </p:pic>
        <p:sp>
          <p:nvSpPr>
            <p:cNvPr id="19" name="TextBox 18"/>
            <p:cNvSpPr txBox="1"/>
            <p:nvPr/>
          </p:nvSpPr>
          <p:spPr>
            <a:xfrm>
              <a:off x="2819400" y="1981200"/>
              <a:ext cx="1600200" cy="338554"/>
            </a:xfrm>
            <a:prstGeom prst="rect">
              <a:avLst/>
            </a:prstGeom>
            <a:noFill/>
          </p:spPr>
          <p:txBody>
            <a:bodyPr wrap="square" rtlCol="0">
              <a:spAutoFit/>
            </a:bodyPr>
            <a:lstStyle/>
            <a:p>
              <a:r>
                <a:rPr lang="en-US" sz="1600" dirty="0" err="1" smtClean="0">
                  <a:solidFill>
                    <a:srgbClr val="FF0000"/>
                  </a:solidFill>
                </a:rPr>
                <a:t>Nb</a:t>
              </a:r>
              <a:r>
                <a:rPr lang="en-US" sz="1600" dirty="0" smtClean="0">
                  <a:solidFill>
                    <a:srgbClr val="FF0000"/>
                  </a:solidFill>
                </a:rPr>
                <a:t> chamber</a:t>
              </a:r>
              <a:endParaRPr lang="en-US" sz="1600" dirty="0">
                <a:solidFill>
                  <a:srgbClr val="FF0000"/>
                </a:solidFill>
              </a:endParaRPr>
            </a:p>
          </p:txBody>
        </p:sp>
        <p:sp>
          <p:nvSpPr>
            <p:cNvPr id="20" name="TextBox 19"/>
            <p:cNvSpPr txBox="1"/>
            <p:nvPr/>
          </p:nvSpPr>
          <p:spPr>
            <a:xfrm>
              <a:off x="2057400" y="1447800"/>
              <a:ext cx="990600" cy="338554"/>
            </a:xfrm>
            <a:prstGeom prst="rect">
              <a:avLst/>
            </a:prstGeom>
            <a:noFill/>
          </p:spPr>
          <p:txBody>
            <a:bodyPr wrap="square" rtlCol="0">
              <a:spAutoFit/>
            </a:bodyPr>
            <a:lstStyle/>
            <a:p>
              <a:r>
                <a:rPr lang="en-US" sz="1600" dirty="0" err="1" smtClean="0">
                  <a:solidFill>
                    <a:srgbClr val="FF0000"/>
                  </a:solidFill>
                </a:rPr>
                <a:t>Nb</a:t>
              </a:r>
              <a:r>
                <a:rPr lang="en-US" sz="1600" dirty="0" smtClean="0">
                  <a:solidFill>
                    <a:srgbClr val="FF0000"/>
                  </a:solidFill>
                </a:rPr>
                <a:t> foil</a:t>
              </a:r>
              <a:endParaRPr lang="en-US" sz="1600" dirty="0">
                <a:solidFill>
                  <a:srgbClr val="FF0000"/>
                </a:solidFill>
              </a:endParaRPr>
            </a:p>
          </p:txBody>
        </p:sp>
        <p:sp>
          <p:nvSpPr>
            <p:cNvPr id="21" name="TextBox 20"/>
            <p:cNvSpPr txBox="1"/>
            <p:nvPr/>
          </p:nvSpPr>
          <p:spPr>
            <a:xfrm>
              <a:off x="2770909" y="2998370"/>
              <a:ext cx="1371600" cy="584774"/>
            </a:xfrm>
            <a:prstGeom prst="rect">
              <a:avLst/>
            </a:prstGeom>
            <a:noFill/>
          </p:spPr>
          <p:txBody>
            <a:bodyPr wrap="square" rtlCol="0">
              <a:spAutoFit/>
            </a:bodyPr>
            <a:lstStyle/>
            <a:p>
              <a:r>
                <a:rPr lang="en-US" sz="1600" dirty="0" err="1" smtClean="0">
                  <a:solidFill>
                    <a:srgbClr val="FF0000"/>
                  </a:solidFill>
                </a:rPr>
                <a:t>Nb</a:t>
              </a:r>
              <a:r>
                <a:rPr lang="en-US" sz="1600" dirty="0" smtClean="0">
                  <a:solidFill>
                    <a:srgbClr val="FF0000"/>
                  </a:solidFill>
                </a:rPr>
                <a:t> fine-grain sample</a:t>
              </a:r>
              <a:endParaRPr lang="en-US" sz="1600" dirty="0">
                <a:solidFill>
                  <a:srgbClr val="FF0000"/>
                </a:solidFill>
              </a:endParaRPr>
            </a:p>
          </p:txBody>
        </p:sp>
        <p:sp>
          <p:nvSpPr>
            <p:cNvPr id="22" name="TextBox 21"/>
            <p:cNvSpPr txBox="1"/>
            <p:nvPr/>
          </p:nvSpPr>
          <p:spPr>
            <a:xfrm>
              <a:off x="540327" y="3186212"/>
              <a:ext cx="1842655" cy="720766"/>
            </a:xfrm>
            <a:prstGeom prst="rect">
              <a:avLst/>
            </a:prstGeom>
            <a:noFill/>
          </p:spPr>
          <p:txBody>
            <a:bodyPr wrap="square" rtlCol="0">
              <a:spAutoFit/>
            </a:bodyPr>
            <a:lstStyle/>
            <a:p>
              <a:r>
                <a:rPr lang="en-US" sz="1600" dirty="0" err="1" smtClean="0">
                  <a:solidFill>
                    <a:srgbClr val="FF0000"/>
                  </a:solidFill>
                </a:rPr>
                <a:t>Nb</a:t>
              </a:r>
              <a:r>
                <a:rPr lang="en-US" sz="1600" dirty="0" smtClean="0">
                  <a:solidFill>
                    <a:srgbClr val="FF0000"/>
                  </a:solidFill>
                </a:rPr>
                <a:t> large-grain sample</a:t>
              </a:r>
              <a:endParaRPr lang="en-US" sz="1600" dirty="0">
                <a:solidFill>
                  <a:srgbClr val="FF0000"/>
                </a:solidFill>
              </a:endParaRPr>
            </a:p>
          </p:txBody>
        </p:sp>
        <p:sp>
          <p:nvSpPr>
            <p:cNvPr id="23" name="TextBox 22"/>
            <p:cNvSpPr txBox="1"/>
            <p:nvPr/>
          </p:nvSpPr>
          <p:spPr>
            <a:xfrm>
              <a:off x="152400" y="2286000"/>
              <a:ext cx="1163782" cy="720766"/>
            </a:xfrm>
            <a:prstGeom prst="rect">
              <a:avLst/>
            </a:prstGeom>
            <a:noFill/>
          </p:spPr>
          <p:txBody>
            <a:bodyPr wrap="square" rtlCol="0">
              <a:spAutoFit/>
            </a:bodyPr>
            <a:lstStyle/>
            <a:p>
              <a:r>
                <a:rPr lang="en-US" sz="1600" dirty="0" err="1" smtClean="0">
                  <a:solidFill>
                    <a:srgbClr val="FF0000"/>
                  </a:solidFill>
                </a:rPr>
                <a:t>Nb</a:t>
              </a:r>
              <a:r>
                <a:rPr lang="en-US" sz="1600" dirty="0" smtClean="0">
                  <a:solidFill>
                    <a:srgbClr val="FF0000"/>
                  </a:solidFill>
                </a:rPr>
                <a:t>  coax sample</a:t>
              </a:r>
              <a:endParaRPr lang="en-US" sz="1600" dirty="0">
                <a:solidFill>
                  <a:srgbClr val="FF0000"/>
                </a:solidFill>
              </a:endParaRPr>
            </a:p>
          </p:txBody>
        </p:sp>
        <p:sp>
          <p:nvSpPr>
            <p:cNvPr id="24" name="TextBox 23"/>
            <p:cNvSpPr txBox="1"/>
            <p:nvPr/>
          </p:nvSpPr>
          <p:spPr>
            <a:xfrm>
              <a:off x="1143000" y="2667000"/>
              <a:ext cx="685800" cy="338554"/>
            </a:xfrm>
            <a:prstGeom prst="rect">
              <a:avLst/>
            </a:prstGeom>
            <a:noFill/>
          </p:spPr>
          <p:txBody>
            <a:bodyPr wrap="square" rtlCol="0">
              <a:spAutoFit/>
            </a:bodyPr>
            <a:lstStyle/>
            <a:p>
              <a:r>
                <a:rPr lang="en-US" sz="1600" dirty="0" err="1" smtClean="0">
                  <a:solidFill>
                    <a:srgbClr val="FF0000"/>
                  </a:solidFill>
                </a:rPr>
                <a:t>Sn</a:t>
              </a:r>
              <a:endParaRPr lang="en-US" sz="1600" dirty="0">
                <a:solidFill>
                  <a:srgbClr val="FF0000"/>
                </a:solidFill>
              </a:endParaRPr>
            </a:p>
          </p:txBody>
        </p:sp>
        <p:sp>
          <p:nvSpPr>
            <p:cNvPr id="25" name="TextBox 24"/>
            <p:cNvSpPr txBox="1"/>
            <p:nvPr/>
          </p:nvSpPr>
          <p:spPr>
            <a:xfrm>
              <a:off x="1524000" y="2362200"/>
              <a:ext cx="914400" cy="338554"/>
            </a:xfrm>
            <a:prstGeom prst="rect">
              <a:avLst/>
            </a:prstGeom>
            <a:noFill/>
          </p:spPr>
          <p:txBody>
            <a:bodyPr wrap="square" rtlCol="0">
              <a:spAutoFit/>
            </a:bodyPr>
            <a:lstStyle/>
            <a:p>
              <a:r>
                <a:rPr lang="en-US" sz="1600" dirty="0" smtClean="0">
                  <a:solidFill>
                    <a:srgbClr val="FF0000"/>
                  </a:solidFill>
                </a:rPr>
                <a:t>SnCl</a:t>
              </a:r>
              <a:r>
                <a:rPr lang="en-US" sz="1600" baseline="-25000" dirty="0" smtClean="0">
                  <a:solidFill>
                    <a:srgbClr val="FF0000"/>
                  </a:solidFill>
                </a:rPr>
                <a:t>2</a:t>
              </a:r>
              <a:endParaRPr lang="en-US" sz="1600" dirty="0">
                <a:solidFill>
                  <a:srgbClr val="FF0000"/>
                </a:solidFill>
              </a:endParaRPr>
            </a:p>
          </p:txBody>
        </p:sp>
      </p:grpSp>
      <p:grpSp>
        <p:nvGrpSpPr>
          <p:cNvPr id="3" name="Group 25"/>
          <p:cNvGrpSpPr/>
          <p:nvPr/>
        </p:nvGrpSpPr>
        <p:grpSpPr>
          <a:xfrm>
            <a:off x="5715000" y="0"/>
            <a:ext cx="3429000" cy="2826083"/>
            <a:chOff x="3200400" y="0"/>
            <a:chExt cx="3429000" cy="2826083"/>
          </a:xfrm>
        </p:grpSpPr>
        <p:pic>
          <p:nvPicPr>
            <p:cNvPr id="27" name="Picture 2" descr="C:\Work\My Projects\Nb3Sn cavity\Nb chamber from Peter\Nb3SN_coating_in_big_blue_29feb2012\larry 2_15_2012_022812_0941_data_plot.jpg"/>
            <p:cNvPicPr>
              <a:picLocks noChangeAspect="1" noChangeArrowheads="1"/>
            </p:cNvPicPr>
            <p:nvPr/>
          </p:nvPicPr>
          <p:blipFill>
            <a:blip r:embed="rId5" cstate="print"/>
            <a:srcRect l="1611" r="42685" b="18571"/>
            <a:stretch>
              <a:fillRect/>
            </a:stretch>
          </p:blipFill>
          <p:spPr bwMode="auto">
            <a:xfrm>
              <a:off x="3200400" y="0"/>
              <a:ext cx="3429000" cy="2826083"/>
            </a:xfrm>
            <a:prstGeom prst="rect">
              <a:avLst/>
            </a:prstGeom>
            <a:noFill/>
          </p:spPr>
        </p:pic>
        <p:cxnSp>
          <p:nvCxnSpPr>
            <p:cNvPr id="28" name="Straight Arrow Connector 27"/>
            <p:cNvCxnSpPr/>
            <p:nvPr/>
          </p:nvCxnSpPr>
          <p:spPr>
            <a:xfrm flipH="1" flipV="1">
              <a:off x="4038600" y="2057400"/>
              <a:ext cx="762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800863" y="2133600"/>
              <a:ext cx="1371337" cy="369332"/>
            </a:xfrm>
            <a:prstGeom prst="rect">
              <a:avLst/>
            </a:prstGeom>
            <a:noFill/>
          </p:spPr>
          <p:txBody>
            <a:bodyPr wrap="none" rtlCol="0">
              <a:spAutoFit/>
            </a:bodyPr>
            <a:lstStyle/>
            <a:p>
              <a:r>
                <a:rPr lang="en-US" dirty="0" smtClean="0"/>
                <a:t>temperature</a:t>
              </a:r>
              <a:endParaRPr lang="en-US" dirty="0"/>
            </a:p>
          </p:txBody>
        </p:sp>
        <p:sp>
          <p:nvSpPr>
            <p:cNvPr id="30" name="TextBox 29"/>
            <p:cNvSpPr txBox="1"/>
            <p:nvPr/>
          </p:nvSpPr>
          <p:spPr>
            <a:xfrm>
              <a:off x="3276600" y="1524000"/>
              <a:ext cx="712054" cy="369332"/>
            </a:xfrm>
            <a:prstGeom prst="rect">
              <a:avLst/>
            </a:prstGeom>
            <a:noFill/>
          </p:spPr>
          <p:txBody>
            <a:bodyPr wrap="none" rtlCol="0">
              <a:spAutoFit/>
            </a:bodyPr>
            <a:lstStyle/>
            <a:p>
              <a:r>
                <a:rPr lang="en-US" dirty="0" smtClean="0"/>
                <a:t>500 C</a:t>
              </a:r>
              <a:endParaRPr lang="en-US" dirty="0"/>
            </a:p>
          </p:txBody>
        </p:sp>
        <p:sp>
          <p:nvSpPr>
            <p:cNvPr id="31" name="TextBox 30"/>
            <p:cNvSpPr txBox="1"/>
            <p:nvPr/>
          </p:nvSpPr>
          <p:spPr>
            <a:xfrm>
              <a:off x="3581400" y="152400"/>
              <a:ext cx="829073" cy="369332"/>
            </a:xfrm>
            <a:prstGeom prst="rect">
              <a:avLst/>
            </a:prstGeom>
            <a:noFill/>
          </p:spPr>
          <p:txBody>
            <a:bodyPr wrap="none" rtlCol="0">
              <a:spAutoFit/>
            </a:bodyPr>
            <a:lstStyle/>
            <a:p>
              <a:r>
                <a:rPr lang="en-US" dirty="0" smtClean="0"/>
                <a:t>1200 C</a:t>
              </a:r>
              <a:endParaRPr lang="en-US" dirty="0"/>
            </a:p>
          </p:txBody>
        </p:sp>
        <p:cxnSp>
          <p:nvCxnSpPr>
            <p:cNvPr id="32" name="Straight Arrow Connector 31"/>
            <p:cNvCxnSpPr/>
            <p:nvPr/>
          </p:nvCxnSpPr>
          <p:spPr>
            <a:xfrm flipV="1">
              <a:off x="4419600" y="1524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038600" y="1600200"/>
              <a:ext cx="152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5715000" y="3828758"/>
            <a:ext cx="2514600" cy="369332"/>
          </a:xfrm>
          <a:prstGeom prst="rect">
            <a:avLst/>
          </a:prstGeom>
          <a:noFill/>
        </p:spPr>
        <p:txBody>
          <a:bodyPr wrap="square" rtlCol="0">
            <a:spAutoFit/>
          </a:bodyPr>
          <a:lstStyle/>
          <a:p>
            <a:r>
              <a:rPr lang="en-US" dirty="0" smtClean="0"/>
              <a:t>Data from P. </a:t>
            </a:r>
            <a:r>
              <a:rPr lang="en-US" dirty="0" err="1" smtClean="0"/>
              <a:t>Dhakal</a:t>
            </a:r>
            <a:endParaRPr lang="en-US" dirty="0"/>
          </a:p>
        </p:txBody>
      </p:sp>
      <p:pic>
        <p:nvPicPr>
          <p:cNvPr id="35" name="Picture 2" descr="C:\Work\My Projects\Nb3Sn cavity\Nb chamber from Peter\19Feb2012_before_chamber_welding\IMG_0916.jpg"/>
          <p:cNvPicPr>
            <a:picLocks noChangeAspect="1" noChangeArrowheads="1"/>
          </p:cNvPicPr>
          <p:nvPr/>
        </p:nvPicPr>
        <p:blipFill>
          <a:blip r:embed="rId6" cstate="print"/>
          <a:srcRect l="17550" t="1200" r="4500"/>
          <a:stretch>
            <a:fillRect/>
          </a:stretch>
        </p:blipFill>
        <p:spPr bwMode="auto">
          <a:xfrm>
            <a:off x="3276600" y="76200"/>
            <a:ext cx="2376456" cy="2258568"/>
          </a:xfrm>
          <a:prstGeom prst="rect">
            <a:avLst/>
          </a:prstGeom>
          <a:noFill/>
        </p:spPr>
      </p:pic>
      <p:pic>
        <p:nvPicPr>
          <p:cNvPr id="36" name="Picture 2" descr="Spcgenmaps"/>
          <p:cNvPicPr>
            <a:picLocks noChangeAspect="1" noChangeArrowheads="1"/>
          </p:cNvPicPr>
          <p:nvPr/>
        </p:nvPicPr>
        <p:blipFill>
          <a:blip r:embed="rId7" cstate="print"/>
          <a:srcRect/>
          <a:stretch>
            <a:fillRect/>
          </a:stretch>
        </p:blipFill>
        <p:spPr bwMode="auto">
          <a:xfrm>
            <a:off x="3200400" y="4071937"/>
            <a:ext cx="2590800" cy="2024063"/>
          </a:xfrm>
          <a:prstGeom prst="rect">
            <a:avLst/>
          </a:prstGeom>
          <a:solidFill>
            <a:srgbClr val="FFFFFF"/>
          </a:solidFill>
          <a:ln w="9525">
            <a:solidFill>
              <a:srgbClr val="000000"/>
            </a:solidFill>
            <a:miter lim="800000"/>
            <a:headEnd/>
            <a:tailEnd/>
          </a:ln>
        </p:spPr>
      </p:pic>
      <p:pic>
        <p:nvPicPr>
          <p:cNvPr id="37" name="Picture 3" descr="genimg"/>
          <p:cNvPicPr>
            <a:picLocks noChangeAspect="1" noChangeArrowheads="1"/>
          </p:cNvPicPr>
          <p:nvPr/>
        </p:nvPicPr>
        <p:blipFill>
          <a:blip r:embed="rId8" cstate="print"/>
          <a:srcRect/>
          <a:stretch>
            <a:fillRect/>
          </a:stretch>
        </p:blipFill>
        <p:spPr bwMode="auto">
          <a:xfrm>
            <a:off x="3276600" y="2438400"/>
            <a:ext cx="2082800" cy="1627188"/>
          </a:xfrm>
          <a:prstGeom prst="rect">
            <a:avLst/>
          </a:prstGeom>
          <a:solidFill>
            <a:srgbClr val="FFFFFF"/>
          </a:solidFill>
          <a:ln w="9525">
            <a:solidFill>
              <a:srgbClr val="000000"/>
            </a:solidFill>
            <a:miter lim="800000"/>
            <a:headEnd/>
            <a:tailEnd/>
          </a:ln>
        </p:spPr>
      </p:pic>
      <p:graphicFrame>
        <p:nvGraphicFramePr>
          <p:cNvPr id="38" name="Table 37"/>
          <p:cNvGraphicFramePr>
            <a:graphicFrameLocks noGrp="1"/>
          </p:cNvGraphicFramePr>
          <p:nvPr/>
        </p:nvGraphicFramePr>
        <p:xfrm>
          <a:off x="3505200" y="6126480"/>
          <a:ext cx="2154555" cy="731520"/>
        </p:xfrm>
        <a:graphic>
          <a:graphicData uri="http://schemas.openxmlformats.org/drawingml/2006/table">
            <a:tbl>
              <a:tblPr/>
              <a:tblGrid>
                <a:gridCol w="737235"/>
                <a:gridCol w="861060"/>
                <a:gridCol w="556260"/>
              </a:tblGrid>
              <a:tr h="152400">
                <a:tc>
                  <a:txBody>
                    <a:bodyPr/>
                    <a:lstStyle/>
                    <a:p>
                      <a:pPr marL="0" marR="0" algn="l">
                        <a:spcBef>
                          <a:spcPts val="0"/>
                        </a:spcBef>
                        <a:spcAft>
                          <a:spcPts val="0"/>
                        </a:spcAft>
                      </a:pPr>
                      <a:r>
                        <a:rPr lang="en-US" sz="1200" b="1" i="1">
                          <a:solidFill>
                            <a:srgbClr val="FFFFFF"/>
                          </a:solidFill>
                          <a:latin typeface="Times New Roman"/>
                          <a:ea typeface="MS Mincho"/>
                          <a:cs typeface="Times New Roman"/>
                        </a:rPr>
                        <a:t>Element</a:t>
                      </a:r>
                      <a:endParaRPr lang="en-US" sz="1200">
                        <a:latin typeface="Times New Roman"/>
                        <a:ea typeface="MS Mincho"/>
                        <a:cs typeface="Times New Roman"/>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tc>
                  <a:txBody>
                    <a:bodyPr/>
                    <a:lstStyle/>
                    <a:p>
                      <a:pPr marL="0" marR="0" algn="l">
                        <a:spcBef>
                          <a:spcPts val="0"/>
                        </a:spcBef>
                        <a:spcAft>
                          <a:spcPts val="0"/>
                        </a:spcAft>
                      </a:pPr>
                      <a:r>
                        <a:rPr lang="en-US" sz="1200" b="1" i="1">
                          <a:solidFill>
                            <a:srgbClr val="FFFFFF"/>
                          </a:solidFill>
                          <a:latin typeface="Times New Roman"/>
                          <a:ea typeface="MS Mincho"/>
                          <a:cs typeface="Times New Roman"/>
                        </a:rPr>
                        <a:t>Wt%</a:t>
                      </a:r>
                      <a:endParaRPr lang="en-US" sz="1200">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tc>
                  <a:txBody>
                    <a:bodyPr/>
                    <a:lstStyle/>
                    <a:p>
                      <a:pPr marL="0" marR="0" algn="l">
                        <a:spcBef>
                          <a:spcPts val="0"/>
                        </a:spcBef>
                        <a:spcAft>
                          <a:spcPts val="0"/>
                        </a:spcAft>
                      </a:pPr>
                      <a:r>
                        <a:rPr lang="en-US" sz="1200" b="1" i="1">
                          <a:solidFill>
                            <a:srgbClr val="FFFFFF"/>
                          </a:solidFill>
                          <a:latin typeface="Times New Roman"/>
                          <a:ea typeface="MS Mincho"/>
                          <a:cs typeface="Times New Roman"/>
                        </a:rPr>
                        <a:t>At%</a:t>
                      </a:r>
                      <a:endParaRPr lang="en-US" sz="1200">
                        <a:latin typeface="Times New Roman"/>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0000"/>
                    </a:solidFill>
                  </a:tcPr>
                </a:tc>
              </a:tr>
              <a:tr h="152400">
                <a:tc>
                  <a:txBody>
                    <a:bodyPr/>
                    <a:lstStyle/>
                    <a:p>
                      <a:pPr marL="0" marR="0" algn="l">
                        <a:spcBef>
                          <a:spcPts val="0"/>
                        </a:spcBef>
                        <a:spcAft>
                          <a:spcPts val="0"/>
                        </a:spcAft>
                      </a:pPr>
                      <a:r>
                        <a:rPr lang="en-US" sz="1200" b="1" i="1">
                          <a:latin typeface="Times New Roman"/>
                          <a:ea typeface="MS Mincho"/>
                          <a:cs typeface="Times New Roman"/>
                        </a:rPr>
                        <a:t> NbL</a:t>
                      </a:r>
                      <a:endParaRPr lang="en-US" sz="1200">
                        <a:latin typeface="Times New Roman"/>
                        <a:ea typeface="MS Mincho"/>
                        <a:cs typeface="Times New Roman"/>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00"/>
                      </a:fgClr>
                      <a:bgClr>
                        <a:srgbClr val="FFFFEF"/>
                      </a:bgClr>
                    </a:pattFill>
                  </a:tcPr>
                </a:tc>
                <a:tc>
                  <a:txBody>
                    <a:bodyPr/>
                    <a:lstStyle/>
                    <a:p>
                      <a:pPr marL="0" marR="0" algn="l">
                        <a:spcBef>
                          <a:spcPts val="0"/>
                        </a:spcBef>
                        <a:spcAft>
                          <a:spcPts val="0"/>
                        </a:spcAft>
                      </a:pPr>
                      <a:r>
                        <a:rPr lang="en-US" sz="1200">
                          <a:latin typeface="Times New Roman"/>
                          <a:ea typeface="MS Mincho"/>
                          <a:cs typeface="Times New Roman"/>
                        </a:rPr>
                        <a:t>70.13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00"/>
                      </a:fgClr>
                      <a:bgClr>
                        <a:srgbClr val="FFFFEF"/>
                      </a:bgClr>
                    </a:pattFill>
                  </a:tcPr>
                </a:tc>
                <a:tc>
                  <a:txBody>
                    <a:bodyPr/>
                    <a:lstStyle/>
                    <a:p>
                      <a:pPr marL="0" marR="0" algn="l">
                        <a:spcBef>
                          <a:spcPts val="0"/>
                        </a:spcBef>
                        <a:spcAft>
                          <a:spcPts val="0"/>
                        </a:spcAft>
                      </a:pPr>
                      <a:r>
                        <a:rPr lang="en-US" sz="1200">
                          <a:latin typeface="Times New Roman"/>
                          <a:ea typeface="MS Mincho"/>
                          <a:cs typeface="Times New Roman"/>
                        </a:rPr>
                        <a:t>75.00</a:t>
                      </a: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00"/>
                      </a:fgClr>
                      <a:bgClr>
                        <a:srgbClr val="FFFFEF"/>
                      </a:bgClr>
                    </a:pattFill>
                  </a:tcPr>
                </a:tc>
              </a:tr>
              <a:tr h="152400">
                <a:tc>
                  <a:txBody>
                    <a:bodyPr/>
                    <a:lstStyle/>
                    <a:p>
                      <a:pPr marL="0" marR="0" algn="l">
                        <a:spcBef>
                          <a:spcPts val="0"/>
                        </a:spcBef>
                        <a:spcAft>
                          <a:spcPts val="0"/>
                        </a:spcAft>
                      </a:pPr>
                      <a:r>
                        <a:rPr lang="en-US" sz="1200" b="1" i="1">
                          <a:latin typeface="Times New Roman"/>
                          <a:ea typeface="MS Mincho"/>
                          <a:cs typeface="Times New Roman"/>
                        </a:rPr>
                        <a:t> SnL</a:t>
                      </a:r>
                      <a:endParaRPr lang="en-US" sz="1200">
                        <a:latin typeface="Times New Roman"/>
                        <a:ea typeface="MS Mincho"/>
                        <a:cs typeface="Times New Roman"/>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00"/>
                      </a:fgClr>
                      <a:bgClr>
                        <a:srgbClr val="FFFFEF"/>
                      </a:bgClr>
                    </a:pattFill>
                  </a:tcPr>
                </a:tc>
                <a:tc>
                  <a:txBody>
                    <a:bodyPr/>
                    <a:lstStyle/>
                    <a:p>
                      <a:pPr marL="0" marR="0" algn="l">
                        <a:spcBef>
                          <a:spcPts val="0"/>
                        </a:spcBef>
                        <a:spcAft>
                          <a:spcPts val="0"/>
                        </a:spcAft>
                      </a:pPr>
                      <a:r>
                        <a:rPr lang="en-US" sz="1200">
                          <a:latin typeface="Times New Roman"/>
                          <a:ea typeface="MS Mincho"/>
                          <a:cs typeface="Times New Roman"/>
                        </a:rPr>
                        <a:t>29.87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00"/>
                      </a:fgClr>
                      <a:bgClr>
                        <a:srgbClr val="FFFFEF"/>
                      </a:bgClr>
                    </a:pattFill>
                  </a:tcPr>
                </a:tc>
                <a:tc>
                  <a:txBody>
                    <a:bodyPr/>
                    <a:lstStyle/>
                    <a:p>
                      <a:pPr marL="0" marR="0" algn="l">
                        <a:spcBef>
                          <a:spcPts val="0"/>
                        </a:spcBef>
                        <a:spcAft>
                          <a:spcPts val="0"/>
                        </a:spcAft>
                      </a:pPr>
                      <a:r>
                        <a:rPr lang="en-US" sz="1200">
                          <a:latin typeface="Times New Roman"/>
                          <a:ea typeface="MS Mincho"/>
                          <a:cs typeface="Times New Roman"/>
                        </a:rPr>
                        <a:t>25.00</a:t>
                      </a: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00"/>
                      </a:fgClr>
                      <a:bgClr>
                        <a:srgbClr val="FFFFEF"/>
                      </a:bgClr>
                    </a:pattFill>
                  </a:tcPr>
                </a:tc>
              </a:tr>
              <a:tr h="152400">
                <a:tc>
                  <a:txBody>
                    <a:bodyPr/>
                    <a:lstStyle/>
                    <a:p>
                      <a:pPr marL="0" marR="0" algn="l">
                        <a:spcBef>
                          <a:spcPts val="0"/>
                        </a:spcBef>
                        <a:spcAft>
                          <a:spcPts val="0"/>
                        </a:spcAft>
                      </a:pPr>
                      <a:r>
                        <a:rPr lang="en-US" sz="1200" b="1" i="1">
                          <a:latin typeface="Times New Roman"/>
                          <a:ea typeface="MS Mincho"/>
                          <a:cs typeface="Times New Roman"/>
                        </a:rPr>
                        <a:t>Matrix</a:t>
                      </a:r>
                      <a:endParaRPr lang="en-US" sz="1200">
                        <a:latin typeface="Times New Roman"/>
                        <a:ea typeface="MS Mincho"/>
                        <a:cs typeface="Times New Roman"/>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85725" cap="flat" cmpd="dbl" algn="ctr">
                      <a:solidFill>
                        <a:srgbClr val="000000"/>
                      </a:solidFill>
                      <a:prstDash val="solid"/>
                      <a:round/>
                      <a:headEnd type="none" w="med" len="med"/>
                      <a:tailEnd type="none" w="med" len="med"/>
                    </a:lnB>
                    <a:pattFill prst="pct20">
                      <a:fgClr>
                        <a:srgbClr val="FFFF00"/>
                      </a:fgClr>
                      <a:bgClr>
                        <a:srgbClr val="FFFFEF"/>
                      </a:bgClr>
                    </a:pattFill>
                  </a:tcPr>
                </a:tc>
                <a:tc>
                  <a:txBody>
                    <a:bodyPr/>
                    <a:lstStyle/>
                    <a:p>
                      <a:pPr marL="0" marR="0" algn="l">
                        <a:spcBef>
                          <a:spcPts val="0"/>
                        </a:spcBef>
                        <a:spcAft>
                          <a:spcPts val="0"/>
                        </a:spcAft>
                      </a:pPr>
                      <a:r>
                        <a:rPr lang="en-US" sz="1200">
                          <a:latin typeface="Times New Roman"/>
                          <a:ea typeface="MS Mincho"/>
                          <a:cs typeface="Times New Roman"/>
                        </a:rPr>
                        <a:t>Correction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85725" cap="flat" cmpd="dbl" algn="ctr">
                      <a:solidFill>
                        <a:srgbClr val="000000"/>
                      </a:solidFill>
                      <a:prstDash val="solid"/>
                      <a:round/>
                      <a:headEnd type="none" w="med" len="med"/>
                      <a:tailEnd type="none" w="med" len="med"/>
                    </a:lnB>
                    <a:pattFill prst="pct20">
                      <a:fgClr>
                        <a:srgbClr val="FFFF00"/>
                      </a:fgClr>
                      <a:bgClr>
                        <a:srgbClr val="FFFFEF"/>
                      </a:bgClr>
                    </a:pattFill>
                  </a:tcPr>
                </a:tc>
                <a:tc>
                  <a:txBody>
                    <a:bodyPr/>
                    <a:lstStyle/>
                    <a:p>
                      <a:pPr marL="0" marR="0" algn="l">
                        <a:spcBef>
                          <a:spcPts val="0"/>
                        </a:spcBef>
                        <a:spcAft>
                          <a:spcPts val="0"/>
                        </a:spcAft>
                      </a:pPr>
                      <a:r>
                        <a:rPr lang="en-US" sz="1200" dirty="0">
                          <a:latin typeface="Times New Roman"/>
                          <a:ea typeface="MS Mincho"/>
                          <a:cs typeface="Times New Roman"/>
                        </a:rPr>
                        <a:t>ZAF</a:t>
                      </a: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85725" cap="flat" cmpd="dbl" algn="ctr">
                      <a:solidFill>
                        <a:srgbClr val="000000"/>
                      </a:solidFill>
                      <a:prstDash val="solid"/>
                      <a:round/>
                      <a:headEnd type="none" w="med" len="med"/>
                      <a:tailEnd type="none" w="med" len="med"/>
                    </a:lnB>
                    <a:pattFill prst="pct20">
                      <a:fgClr>
                        <a:srgbClr val="FFFF00"/>
                      </a:fgClr>
                      <a:bgClr>
                        <a:srgbClr val="FFFFEF"/>
                      </a:bgClr>
                    </a:pattFill>
                  </a:tcPr>
                </a:tc>
              </a:tr>
            </a:tbl>
          </a:graphicData>
        </a:graphic>
      </p:graphicFrame>
      <p:cxnSp>
        <p:nvCxnSpPr>
          <p:cNvPr id="39" name="Straight Arrow Connector 38"/>
          <p:cNvCxnSpPr/>
          <p:nvPr/>
        </p:nvCxnSpPr>
        <p:spPr>
          <a:xfrm flipH="1">
            <a:off x="1752600" y="4038600"/>
            <a:ext cx="228600" cy="762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616188" y="5977706"/>
            <a:ext cx="1550424" cy="400110"/>
          </a:xfrm>
          <a:prstGeom prst="rect">
            <a:avLst/>
          </a:prstGeom>
          <a:noFill/>
        </p:spPr>
        <p:txBody>
          <a:bodyPr wrap="none" rtlCol="0">
            <a:spAutoFit/>
          </a:bodyPr>
          <a:lstStyle/>
          <a:p>
            <a:r>
              <a:rPr lang="en-US" sz="2000" dirty="0" smtClean="0">
                <a:solidFill>
                  <a:srgbClr val="00B050"/>
                </a:solidFill>
              </a:rPr>
              <a:t>G. </a:t>
            </a:r>
            <a:r>
              <a:rPr lang="en-US" sz="2000" dirty="0" err="1" smtClean="0">
                <a:solidFill>
                  <a:srgbClr val="00B050"/>
                </a:solidFill>
              </a:rPr>
              <a:t>Eremeev</a:t>
            </a:r>
            <a:endParaRPr lang="en-US" sz="2000" dirty="0">
              <a:solidFill>
                <a:srgbClr val="00B050"/>
              </a:solidFill>
            </a:endParaRPr>
          </a:p>
        </p:txBody>
      </p:sp>
      <p:sp>
        <p:nvSpPr>
          <p:cNvPr id="41" name="TextBox 40"/>
          <p:cNvSpPr txBox="1"/>
          <p:nvPr/>
        </p:nvSpPr>
        <p:spPr>
          <a:xfrm>
            <a:off x="0" y="104745"/>
            <a:ext cx="3884397" cy="400110"/>
          </a:xfrm>
          <a:prstGeom prst="rect">
            <a:avLst/>
          </a:prstGeom>
          <a:solidFill>
            <a:schemeClr val="bg1"/>
          </a:solidFill>
        </p:spPr>
        <p:txBody>
          <a:bodyPr wrap="none" rtlCol="0">
            <a:spAutoFit/>
          </a:bodyPr>
          <a:lstStyle/>
          <a:p>
            <a:r>
              <a:rPr lang="en-US" sz="2000" b="1" dirty="0" smtClean="0">
                <a:solidFill>
                  <a:srgbClr val="C00000"/>
                </a:solidFill>
              </a:rPr>
              <a:t>Nb</a:t>
            </a:r>
            <a:r>
              <a:rPr lang="en-US" sz="2000" b="1" baseline="-25000" dirty="0" smtClean="0">
                <a:solidFill>
                  <a:srgbClr val="C00000"/>
                </a:solidFill>
              </a:rPr>
              <a:t>3</a:t>
            </a:r>
            <a:r>
              <a:rPr lang="en-US" sz="2000" b="1" dirty="0" smtClean="0">
                <a:solidFill>
                  <a:srgbClr val="C00000"/>
                </a:solidFill>
              </a:rPr>
              <a:t>Sn work beginning at </a:t>
            </a:r>
            <a:r>
              <a:rPr lang="en-US" sz="2000" b="1" dirty="0" err="1" smtClean="0">
                <a:solidFill>
                  <a:srgbClr val="C00000"/>
                </a:solidFill>
              </a:rPr>
              <a:t>JLab</a:t>
            </a:r>
            <a:endParaRPr lang="en-US" sz="2000" b="1" dirty="0">
              <a:solidFill>
                <a:srgbClr val="C00000"/>
              </a:solidFill>
            </a:endParaRPr>
          </a:p>
        </p:txBody>
      </p:sp>
    </p:spTree>
  </p:cSld>
  <p:clrMapOvr>
    <a:masterClrMapping/>
  </p:clrMapOvr>
  <p:transition spd="med">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5" y="0"/>
            <a:ext cx="8897441" cy="808806"/>
          </a:xfrm>
        </p:spPr>
        <p:txBody>
          <a:bodyPr/>
          <a:lstStyle/>
          <a:p>
            <a:r>
              <a:rPr lang="en-US" sz="2800" dirty="0" smtClean="0"/>
              <a:t>Storyline</a:t>
            </a:r>
            <a:endParaRPr lang="en-US" sz="2800" dirty="0"/>
          </a:p>
        </p:txBody>
      </p:sp>
      <p:sp>
        <p:nvSpPr>
          <p:cNvPr id="4" name="Rectangle 3"/>
          <p:cNvSpPr/>
          <p:nvPr/>
        </p:nvSpPr>
        <p:spPr bwMode="auto">
          <a:xfrm>
            <a:off x="590843" y="808806"/>
            <a:ext cx="8117059" cy="5057422"/>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 name="Content Placeholder 2"/>
          <p:cNvSpPr>
            <a:spLocks noGrp="1"/>
          </p:cNvSpPr>
          <p:nvPr>
            <p:ph idx="1"/>
          </p:nvPr>
        </p:nvSpPr>
        <p:spPr>
          <a:xfrm>
            <a:off x="420762" y="1280160"/>
            <a:ext cx="8461830" cy="5094514"/>
          </a:xfrm>
        </p:spPr>
        <p:txBody>
          <a:bodyPr/>
          <a:lstStyle/>
          <a:p>
            <a:pPr algn="ctr">
              <a:buNone/>
            </a:pPr>
            <a:r>
              <a:rPr lang="en-US" sz="4000" b="1" dirty="0" smtClean="0"/>
              <a:t>Multilayer SIS for Inhibiting Flux Entry</a:t>
            </a:r>
            <a:endParaRPr lang="en-US" sz="4000" b="1" baseline="-25000" dirty="0" smtClean="0"/>
          </a:p>
          <a:p>
            <a:endParaRPr lang="en-US" sz="2000" dirty="0" smtClean="0">
              <a:solidFill>
                <a:schemeClr val="tx2">
                  <a:lumMod val="75000"/>
                </a:schemeClr>
              </a:solidFill>
            </a:endParaRPr>
          </a:p>
        </p:txBody>
      </p:sp>
    </p:spTree>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5" name="Rectangle 3"/>
          <p:cNvSpPr>
            <a:spLocks noGrp="1" noChangeArrowheads="1"/>
          </p:cNvSpPr>
          <p:nvPr>
            <p:ph type="title" idx="4294967295"/>
          </p:nvPr>
        </p:nvSpPr>
        <p:spPr>
          <a:xfrm>
            <a:off x="75644" y="-94166"/>
            <a:ext cx="8316295" cy="808806"/>
          </a:xfrm>
        </p:spPr>
        <p:txBody>
          <a:bodyPr/>
          <a:lstStyle/>
          <a:p>
            <a:pPr eaLnBrk="1" fontAlgn="auto" hangingPunct="1">
              <a:spcBef>
                <a:spcPts val="0"/>
              </a:spcBef>
              <a:spcAft>
                <a:spcPts val="0"/>
              </a:spcAft>
              <a:defRPr/>
            </a:pPr>
            <a:r>
              <a:rPr lang="en-US" altLang="zh-CN" sz="3000" b="1" dirty="0" smtClean="0">
                <a:ea typeface="SimSun" pitchFamily="2" charset="-122"/>
                <a:cs typeface="+mn-cs"/>
              </a:rPr>
              <a:t>SRF field limitations in (brief) summary</a:t>
            </a:r>
          </a:p>
        </p:txBody>
      </p:sp>
      <p:sp>
        <p:nvSpPr>
          <p:cNvPr id="4" name="Rectangle 3"/>
          <p:cNvSpPr/>
          <p:nvPr/>
        </p:nvSpPr>
        <p:spPr>
          <a:xfrm>
            <a:off x="826659" y="1998615"/>
            <a:ext cx="7565280" cy="4216539"/>
          </a:xfrm>
          <a:prstGeom prst="rect">
            <a:avLst/>
          </a:prstGeom>
        </p:spPr>
        <p:txBody>
          <a:bodyPr wrap="square">
            <a:spAutoFit/>
          </a:bodyPr>
          <a:lstStyle/>
          <a:p>
            <a:pPr>
              <a:lnSpc>
                <a:spcPct val="120000"/>
              </a:lnSpc>
              <a:spcAft>
                <a:spcPts val="600"/>
              </a:spcAft>
              <a:buFontTx/>
              <a:buBlip>
                <a:blip r:embed="rId3"/>
              </a:buBlip>
            </a:pPr>
            <a:r>
              <a:rPr lang="en-US" sz="2000" u="none" dirty="0" smtClean="0">
                <a:latin typeface="Calibri" pitchFamily="34" charset="0"/>
                <a:cs typeface="Calibri" pitchFamily="34" charset="0"/>
              </a:rPr>
              <a:t>  Approx. for the superheating model valid only </a:t>
            </a:r>
          </a:p>
          <a:p>
            <a:pPr lvl="1">
              <a:lnSpc>
                <a:spcPct val="120000"/>
              </a:lnSpc>
              <a:spcAft>
                <a:spcPts val="600"/>
              </a:spcAft>
              <a:buFontTx/>
              <a:buBlip>
                <a:blip r:embed="rId3"/>
              </a:buBlip>
            </a:pPr>
            <a:r>
              <a:rPr lang="en-US" sz="1800" u="none" dirty="0">
                <a:latin typeface="Calibri" pitchFamily="34" charset="0"/>
                <a:cs typeface="Calibri" pitchFamily="34" charset="0"/>
              </a:rPr>
              <a:t> </a:t>
            </a:r>
            <a:r>
              <a:rPr lang="en-US" sz="1800" u="none" dirty="0" smtClean="0">
                <a:latin typeface="Calibri" pitchFamily="34" charset="0"/>
                <a:cs typeface="Calibri" pitchFamily="34" charset="0"/>
              </a:rPr>
              <a:t>near </a:t>
            </a:r>
            <a:r>
              <a:rPr lang="en-US" sz="1800" i="1" u="none" dirty="0" smtClean="0">
                <a:latin typeface="Calibri" pitchFamily="34" charset="0"/>
                <a:cs typeface="Calibri" pitchFamily="34" charset="0"/>
              </a:rPr>
              <a:t>T</a:t>
            </a:r>
            <a:r>
              <a:rPr lang="en-US" sz="1800" u="none" baseline="-25000" dirty="0" smtClean="0">
                <a:latin typeface="Calibri" pitchFamily="34" charset="0"/>
                <a:cs typeface="Calibri" pitchFamily="34" charset="0"/>
              </a:rPr>
              <a:t>C</a:t>
            </a:r>
          </a:p>
          <a:p>
            <a:pPr lvl="1">
              <a:lnSpc>
                <a:spcPct val="120000"/>
              </a:lnSpc>
              <a:spcAft>
                <a:spcPts val="600"/>
              </a:spcAft>
              <a:buFontTx/>
              <a:buBlip>
                <a:blip r:embed="rId3"/>
              </a:buBlip>
            </a:pPr>
            <a:r>
              <a:rPr lang="en-US" sz="1800" u="none" dirty="0">
                <a:latin typeface="Calibri" pitchFamily="34" charset="0"/>
                <a:cs typeface="Calibri" pitchFamily="34" charset="0"/>
              </a:rPr>
              <a:t> </a:t>
            </a:r>
            <a:r>
              <a:rPr lang="en-US" sz="1800" u="none" dirty="0" smtClean="0">
                <a:latin typeface="Calibri" pitchFamily="34" charset="0"/>
                <a:cs typeface="Calibri" pitchFamily="34" charset="0"/>
              </a:rPr>
              <a:t>“perfect material” (no surface defects) </a:t>
            </a:r>
          </a:p>
          <a:p>
            <a:pPr>
              <a:lnSpc>
                <a:spcPct val="120000"/>
              </a:lnSpc>
              <a:spcAft>
                <a:spcPts val="600"/>
              </a:spcAft>
              <a:buFontTx/>
              <a:buBlip>
                <a:blip r:embed="rId3"/>
              </a:buBlip>
            </a:pPr>
            <a:r>
              <a:rPr lang="en-US" sz="2000" u="none" dirty="0" smtClean="0">
                <a:latin typeface="Calibri" pitchFamily="34" charset="0"/>
                <a:cs typeface="Calibri" pitchFamily="34" charset="0"/>
              </a:rPr>
              <a:t>  In real life :</a:t>
            </a:r>
          </a:p>
          <a:p>
            <a:pPr lvl="1">
              <a:lnSpc>
                <a:spcPct val="120000"/>
              </a:lnSpc>
              <a:spcAft>
                <a:spcPts val="600"/>
              </a:spcAft>
              <a:buFontTx/>
              <a:buBlip>
                <a:blip r:embed="rId3"/>
              </a:buBlip>
            </a:pPr>
            <a:r>
              <a:rPr lang="en-US" sz="1800" u="none" dirty="0" smtClean="0">
                <a:latin typeface="Calibri" pitchFamily="34" charset="0"/>
                <a:cs typeface="Calibri" pitchFamily="34" charset="0"/>
              </a:rPr>
              <a:t> penetration of </a:t>
            </a:r>
            <a:r>
              <a:rPr lang="en-US" sz="1800" u="none" dirty="0">
                <a:latin typeface="Calibri" pitchFamily="34" charset="0"/>
                <a:cs typeface="Calibri" pitchFamily="34" charset="0"/>
              </a:rPr>
              <a:t>vortex </a:t>
            </a:r>
            <a:r>
              <a:rPr lang="en-US" sz="1800" u="none" dirty="0" smtClean="0">
                <a:latin typeface="Calibri" pitchFamily="34" charset="0"/>
                <a:cs typeface="Calibri" pitchFamily="34" charset="0"/>
              </a:rPr>
              <a:t>faster @ low temperature (</a:t>
            </a:r>
            <a:r>
              <a:rPr lang="en-US" sz="1800" u="none" dirty="0" smtClean="0">
                <a:solidFill>
                  <a:srgbClr val="FF0000"/>
                </a:solidFill>
                <a:latin typeface="Calibri" pitchFamily="34" charset="0"/>
                <a:cs typeface="Calibri" pitchFamily="34" charset="0"/>
              </a:rPr>
              <a:t>why?</a:t>
            </a:r>
            <a:r>
              <a:rPr lang="en-US" sz="1800" u="none" dirty="0" smtClean="0">
                <a:latin typeface="Calibri" pitchFamily="34" charset="0"/>
                <a:cs typeface="Calibri" pitchFamily="34" charset="0"/>
              </a:rPr>
              <a:t>)</a:t>
            </a:r>
          </a:p>
          <a:p>
            <a:pPr lvl="1">
              <a:lnSpc>
                <a:spcPct val="120000"/>
              </a:lnSpc>
              <a:spcAft>
                <a:spcPts val="600"/>
              </a:spcAft>
              <a:buFontTx/>
              <a:buBlip>
                <a:blip r:embed="rId3"/>
              </a:buBlip>
            </a:pPr>
            <a:r>
              <a:rPr lang="en-US" sz="1800" u="none" dirty="0">
                <a:latin typeface="Calibri" pitchFamily="34" charset="0"/>
                <a:cs typeface="Calibri" pitchFamily="34" charset="0"/>
              </a:rPr>
              <a:t> </a:t>
            </a:r>
            <a:r>
              <a:rPr lang="en-US" sz="1800" u="none" dirty="0" smtClean="0">
                <a:latin typeface="Calibri" pitchFamily="34" charset="0"/>
                <a:cs typeface="Calibri" pitchFamily="34" charset="0"/>
              </a:rPr>
              <a:t>early penetration of vortex possible @ surface defects</a:t>
            </a:r>
          </a:p>
          <a:p>
            <a:pPr lvl="1">
              <a:lnSpc>
                <a:spcPct val="120000"/>
              </a:lnSpc>
              <a:spcAft>
                <a:spcPts val="600"/>
              </a:spcAft>
              <a:buFontTx/>
              <a:buBlip>
                <a:blip r:embed="rId3"/>
              </a:buBlip>
            </a:pPr>
            <a:r>
              <a:rPr lang="en-US" sz="1800" u="none" dirty="0" smtClean="0">
                <a:latin typeface="Calibri" pitchFamily="34" charset="0"/>
                <a:cs typeface="Calibri" pitchFamily="34" charset="0"/>
              </a:rPr>
              <a:t> Nb : the best because of its high H</a:t>
            </a:r>
            <a:r>
              <a:rPr lang="en-US" sz="1800" u="none" baseline="-25000" dirty="0" smtClean="0">
                <a:latin typeface="Calibri" pitchFamily="34" charset="0"/>
                <a:cs typeface="Calibri" pitchFamily="34" charset="0"/>
              </a:rPr>
              <a:t>C1</a:t>
            </a:r>
            <a:r>
              <a:rPr lang="en-US" sz="1800" u="none" dirty="0" smtClean="0">
                <a:latin typeface="Calibri" pitchFamily="34" charset="0"/>
                <a:cs typeface="Calibri" pitchFamily="34" charset="0"/>
              </a:rPr>
              <a:t> ?</a:t>
            </a:r>
          </a:p>
          <a:p>
            <a:pPr marL="292100" indent="-292100">
              <a:lnSpc>
                <a:spcPct val="120000"/>
              </a:lnSpc>
              <a:spcAft>
                <a:spcPts val="600"/>
              </a:spcAft>
              <a:buFontTx/>
              <a:buBlip>
                <a:blip r:embed="rId3"/>
              </a:buBlip>
            </a:pPr>
            <a:r>
              <a:rPr lang="en-US" sz="2000" u="none" dirty="0" smtClean="0">
                <a:latin typeface="Calibri" pitchFamily="34" charset="0"/>
                <a:cs typeface="Calibri" pitchFamily="34" charset="0"/>
              </a:rPr>
              <a:t> </a:t>
            </a:r>
            <a:r>
              <a:rPr lang="en-US" sz="2000" u="none" dirty="0" smtClean="0">
                <a:solidFill>
                  <a:srgbClr val="C00000"/>
                </a:solidFill>
                <a:latin typeface="Calibri" pitchFamily="34" charset="0"/>
                <a:cs typeface="Calibri" pitchFamily="34" charset="0"/>
              </a:rPr>
              <a:t>Either we are able to produce 0 defect surfaces, or we screen the surface with multilayers !</a:t>
            </a:r>
          </a:p>
          <a:p>
            <a:pPr>
              <a:lnSpc>
                <a:spcPct val="120000"/>
              </a:lnSpc>
              <a:spcAft>
                <a:spcPts val="600"/>
              </a:spcAft>
              <a:buFontTx/>
              <a:buBlip>
                <a:blip r:embed="rId3"/>
              </a:buBlip>
            </a:pPr>
            <a:r>
              <a:rPr lang="en-US" sz="2000" u="none" dirty="0">
                <a:latin typeface="Calibri" pitchFamily="34" charset="0"/>
                <a:cs typeface="Calibri" pitchFamily="34" charset="0"/>
              </a:rPr>
              <a:t> </a:t>
            </a:r>
            <a:r>
              <a:rPr lang="en-US" sz="2000" u="none" dirty="0" smtClean="0">
                <a:latin typeface="Calibri" pitchFamily="34" charset="0"/>
                <a:cs typeface="Calibri" pitchFamily="34" charset="0"/>
              </a:rPr>
              <a:t> More theoretical and exp</a:t>
            </a:r>
            <a:r>
              <a:rPr lang="en-US" sz="2000" dirty="0" smtClean="0">
                <a:latin typeface="Calibri" pitchFamily="34" charset="0"/>
                <a:cs typeface="Calibri" pitchFamily="34" charset="0"/>
              </a:rPr>
              <a:t>erimental</a:t>
            </a:r>
            <a:r>
              <a:rPr lang="en-US" sz="2000" u="none" dirty="0" smtClean="0">
                <a:latin typeface="Calibri" pitchFamily="34" charset="0"/>
                <a:cs typeface="Calibri" pitchFamily="34" charset="0"/>
              </a:rPr>
              <a:t> work needed</a:t>
            </a:r>
            <a:endParaRPr lang="en-US" sz="2000" u="none" dirty="0">
              <a:latin typeface="Calibri" pitchFamily="34" charset="0"/>
              <a:cs typeface="Calibri" pitchFamily="34" charset="0"/>
            </a:endParaRPr>
          </a:p>
        </p:txBody>
      </p:sp>
      <p:sp>
        <p:nvSpPr>
          <p:cNvPr id="2" name="Rectangle 1"/>
          <p:cNvSpPr/>
          <p:nvPr/>
        </p:nvSpPr>
        <p:spPr>
          <a:xfrm>
            <a:off x="1769435" y="511713"/>
            <a:ext cx="6022418" cy="461665"/>
          </a:xfrm>
          <a:prstGeom prst="rect">
            <a:avLst/>
          </a:prstGeom>
        </p:spPr>
        <p:txBody>
          <a:bodyPr wrap="none">
            <a:spAutoFit/>
          </a:bodyPr>
          <a:lstStyle/>
          <a:p>
            <a:pPr>
              <a:buFontTx/>
              <a:buNone/>
            </a:pPr>
            <a:r>
              <a:rPr kumimoji="1" lang="en-US" sz="2400" b="1" u="none" dirty="0" smtClean="0">
                <a:solidFill>
                  <a:srgbClr val="058AE5"/>
                </a:solidFill>
              </a:rPr>
              <a:t>Superheating field vs. Vortex nucleation</a:t>
            </a:r>
            <a:endParaRPr kumimoji="1" lang="en-US" sz="2400" b="1" u="none" dirty="0">
              <a:solidFill>
                <a:srgbClr val="058AE5"/>
              </a:solidFill>
            </a:endParaRPr>
          </a:p>
        </p:txBody>
      </p:sp>
      <p:sp>
        <p:nvSpPr>
          <p:cNvPr id="5" name="Étoile à 32 branches 4"/>
          <p:cNvSpPr/>
          <p:nvPr/>
        </p:nvSpPr>
        <p:spPr bwMode="auto">
          <a:xfrm>
            <a:off x="5297827" y="1047822"/>
            <a:ext cx="2880320" cy="761556"/>
          </a:xfrm>
          <a:prstGeom prst="star32">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Nb&lt;50 </a:t>
            </a:r>
            <a:r>
              <a:rPr kumimoji="0" lang="en-US" sz="1200" b="0" i="0" u="none" strike="noStrike" cap="none" normalizeH="0" dirty="0" smtClean="0">
                <a:ln>
                  <a:noFill/>
                </a:ln>
                <a:solidFill>
                  <a:schemeClr val="tx1"/>
                </a:solidFill>
                <a:effectLst/>
                <a:latin typeface="Arial" pitchFamily="34" charset="0"/>
              </a:rPr>
              <a:t>MV/m</a:t>
            </a:r>
          </a:p>
          <a:p>
            <a:pPr marL="0" marR="0" indent="0" algn="ctr" defTabSz="914400" rtl="0" eaLnBrk="1" fontAlgn="base" latinLnBrk="0" hangingPunct="1">
              <a:lnSpc>
                <a:spcPct val="100000"/>
              </a:lnSpc>
              <a:spcBef>
                <a:spcPct val="0"/>
              </a:spcBef>
              <a:spcAft>
                <a:spcPct val="0"/>
              </a:spcAft>
              <a:buClrTx/>
              <a:buSzTx/>
              <a:buFontTx/>
              <a:buNone/>
              <a:tabLst/>
            </a:pPr>
            <a:r>
              <a:rPr lang="en-US" sz="1200" u="none" dirty="0" smtClean="0"/>
              <a:t>+ </a:t>
            </a:r>
            <a:r>
              <a:rPr lang="en-US" sz="1200" u="none" dirty="0" err="1" smtClean="0"/>
              <a:t>magn</a:t>
            </a:r>
            <a:r>
              <a:rPr lang="en-US" sz="1200" u="none" dirty="0" smtClean="0"/>
              <a:t>. screening</a:t>
            </a:r>
            <a:endParaRPr kumimoji="0" lang="en-US" sz="1200" b="0" i="0" u="none" strike="noStrike" cap="none" normalizeH="0" baseline="0" dirty="0" smtClean="0">
              <a:ln>
                <a:noFill/>
              </a:ln>
              <a:solidFill>
                <a:schemeClr val="tx1"/>
              </a:solidFill>
              <a:effectLst/>
              <a:latin typeface="Arial" pitchFamily="34" charset="0"/>
            </a:endParaRPr>
          </a:p>
        </p:txBody>
      </p:sp>
      <p:sp>
        <p:nvSpPr>
          <p:cNvPr id="7" name="Étoile à 32 branches 6"/>
          <p:cNvSpPr/>
          <p:nvPr/>
        </p:nvSpPr>
        <p:spPr bwMode="auto">
          <a:xfrm>
            <a:off x="1337387" y="1034570"/>
            <a:ext cx="2736304" cy="761556"/>
          </a:xfrm>
          <a:prstGeom prst="star32">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Nb~</a:t>
            </a:r>
            <a:r>
              <a:rPr kumimoji="0" lang="en-US" sz="1200" b="0" i="0" u="none" strike="noStrike" cap="none" normalizeH="0" dirty="0" smtClean="0">
                <a:ln>
                  <a:noFill/>
                </a:ln>
                <a:solidFill>
                  <a:schemeClr val="tx1"/>
                </a:solidFill>
                <a:effectLst/>
                <a:latin typeface="Arial" pitchFamily="34" charset="0"/>
              </a:rPr>
              <a:t> 55 MV/m</a:t>
            </a:r>
          </a:p>
          <a:p>
            <a:pPr marL="0" marR="0" indent="0" algn="ctr" defTabSz="914400" rtl="0" eaLnBrk="1" fontAlgn="base" latinLnBrk="0" hangingPunct="1">
              <a:lnSpc>
                <a:spcPct val="100000"/>
              </a:lnSpc>
              <a:spcBef>
                <a:spcPct val="0"/>
              </a:spcBef>
              <a:spcAft>
                <a:spcPct val="0"/>
              </a:spcAft>
              <a:buClrTx/>
              <a:buSzTx/>
              <a:buFontTx/>
              <a:buNone/>
              <a:tabLst/>
            </a:pPr>
            <a:r>
              <a:rPr lang="en-US" sz="1200" u="none" baseline="0" dirty="0" smtClean="0"/>
              <a:t>Nb</a:t>
            </a:r>
            <a:r>
              <a:rPr lang="en-US" sz="1200" u="none" baseline="-25000" dirty="0" smtClean="0"/>
              <a:t>3</a:t>
            </a:r>
            <a:r>
              <a:rPr lang="en-US" sz="1200" u="none" baseline="0" dirty="0" smtClean="0"/>
              <a:t>Sn ~ 95 MV/m</a:t>
            </a:r>
            <a:endParaRPr kumimoji="0" lang="en-US" sz="1200" b="0" i="0" u="none" strike="noStrike" cap="none" normalizeH="0" baseline="0" dirty="0" smtClean="0">
              <a:ln>
                <a:noFill/>
              </a:ln>
              <a:solidFill>
                <a:schemeClr val="tx1"/>
              </a:solidFill>
              <a:effectLst/>
              <a:latin typeface="Arial" pitchFamily="34" charset="0"/>
            </a:endParaRPr>
          </a:p>
        </p:txBody>
      </p:sp>
      <p:sp>
        <p:nvSpPr>
          <p:cNvPr id="3" name="TextBox 2"/>
          <p:cNvSpPr txBox="1"/>
          <p:nvPr/>
        </p:nvSpPr>
        <p:spPr>
          <a:xfrm>
            <a:off x="6621536" y="5845822"/>
            <a:ext cx="2340634" cy="369332"/>
          </a:xfrm>
          <a:prstGeom prst="rect">
            <a:avLst/>
          </a:prstGeom>
          <a:noFill/>
        </p:spPr>
        <p:txBody>
          <a:bodyPr wrap="square" rtlCol="0">
            <a:spAutoFit/>
          </a:bodyPr>
          <a:lstStyle/>
          <a:p>
            <a:r>
              <a:rPr lang="en-US" dirty="0" smtClean="0">
                <a:solidFill>
                  <a:srgbClr val="00B050"/>
                </a:solidFill>
              </a:rPr>
              <a:t>Claire Antoine - CEA</a:t>
            </a:r>
            <a:endParaRPr lang="en-US" dirty="0">
              <a:solidFill>
                <a:srgbClr val="00B050"/>
              </a:solidFill>
            </a:endParaRPr>
          </a:p>
        </p:txBody>
      </p:sp>
      <p:pic>
        <p:nvPicPr>
          <p:cNvPr id="9" name="Picture 10" descr="Sigle-Irfu_v_d"/>
          <p:cNvPicPr>
            <a:picLocks noChangeAspect="1" noChangeArrowheads="1"/>
          </p:cNvPicPr>
          <p:nvPr/>
        </p:nvPicPr>
        <p:blipFill>
          <a:blip r:embed="rId4" cstate="print"/>
          <a:srcRect/>
          <a:stretch>
            <a:fillRect/>
          </a:stretch>
        </p:blipFill>
        <p:spPr bwMode="auto">
          <a:xfrm>
            <a:off x="0" y="1125538"/>
            <a:ext cx="900113" cy="1582737"/>
          </a:xfrm>
          <a:prstGeom prst="rect">
            <a:avLst/>
          </a:prstGeom>
          <a:noFill/>
          <a:ln w="9525">
            <a:noFill/>
            <a:miter lim="800000"/>
            <a:headEnd/>
            <a:tailEnd/>
          </a:ln>
        </p:spPr>
      </p:pic>
    </p:spTree>
    <p:extLst>
      <p:ext uri="{BB962C8B-B14F-4D97-AF65-F5344CB8AC3E}">
        <p14:creationId xmlns="" xmlns:p14="http://schemas.microsoft.com/office/powerpoint/2010/main" val="586199658"/>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ChangeArrowheads="1"/>
          </p:cNvSpPr>
          <p:nvPr/>
        </p:nvSpPr>
        <p:spPr bwMode="auto">
          <a:xfrm>
            <a:off x="609601" y="518409"/>
            <a:ext cx="7489825" cy="5381625"/>
          </a:xfrm>
          <a:prstGeom prst="rect">
            <a:avLst/>
          </a:prstGeom>
          <a:noFill/>
          <a:ln w="9525">
            <a:noFill/>
            <a:miter lim="800000"/>
            <a:headEnd/>
            <a:tailEnd/>
          </a:ln>
        </p:spPr>
        <p:txBody>
          <a:bodyPr/>
          <a:lstStyle/>
          <a:p>
            <a:pPr indent="190500" defTabSz="628650" eaLnBrk="0" hangingPunct="0">
              <a:spcBef>
                <a:spcPct val="20000"/>
              </a:spcBef>
            </a:pPr>
            <a:r>
              <a:rPr lang="en-US" sz="1800" u="none" dirty="0"/>
              <a:t> </a:t>
            </a:r>
            <a:r>
              <a:rPr lang="en-US" sz="1800" b="1" u="none" dirty="0"/>
              <a:t>Overcoming niobium limits </a:t>
            </a:r>
            <a:r>
              <a:rPr lang="en-US" sz="1800" b="1" u="none" dirty="0" smtClean="0"/>
              <a:t>:</a:t>
            </a:r>
            <a:endParaRPr lang="en-US" sz="1800" b="1" u="none" dirty="0"/>
          </a:p>
          <a:p>
            <a:pPr indent="190500" defTabSz="628650" eaLnBrk="0" hangingPunct="0">
              <a:spcBef>
                <a:spcPct val="20000"/>
              </a:spcBef>
            </a:pPr>
            <a:endParaRPr lang="en-US" sz="500" u="none" dirty="0"/>
          </a:p>
          <a:p>
            <a:pPr marL="742950" lvl="1" indent="-285750" defTabSz="628650" eaLnBrk="0" hangingPunct="0">
              <a:spcBef>
                <a:spcPct val="20000"/>
              </a:spcBef>
              <a:buFontTx/>
              <a:buBlip>
                <a:blip r:embed="rId5"/>
              </a:buBlip>
            </a:pPr>
            <a:r>
              <a:rPr lang="en-US" b="1" u="none" dirty="0" smtClean="0">
                <a:solidFill>
                  <a:srgbClr val="C00000"/>
                </a:solidFill>
              </a:rPr>
              <a:t>Keep niobium, </a:t>
            </a:r>
            <a:r>
              <a:rPr lang="en-US" b="1" u="none" dirty="0">
                <a:solidFill>
                  <a:srgbClr val="C00000"/>
                </a:solidFill>
              </a:rPr>
              <a:t>but shield its surface from RF field </a:t>
            </a:r>
            <a:r>
              <a:rPr lang="en-US" b="1" u="none" dirty="0" smtClean="0">
                <a:solidFill>
                  <a:srgbClr val="C00000"/>
                </a:solidFill>
              </a:rPr>
              <a:t>to prevent </a:t>
            </a:r>
            <a:r>
              <a:rPr lang="en-US" b="1" u="none" dirty="0">
                <a:solidFill>
                  <a:srgbClr val="C00000"/>
                </a:solidFill>
              </a:rPr>
              <a:t>vortex penetration</a:t>
            </a:r>
            <a:endParaRPr lang="en-US" sz="1600" u="none" dirty="0">
              <a:solidFill>
                <a:srgbClr val="C00000"/>
              </a:solidFill>
            </a:endParaRPr>
          </a:p>
          <a:p>
            <a:pPr marL="742950" lvl="1" indent="-285750" defTabSz="628650" eaLnBrk="0" hangingPunct="0">
              <a:spcBef>
                <a:spcPct val="20000"/>
              </a:spcBef>
              <a:buFontTx/>
              <a:buBlip>
                <a:blip r:embed="rId5"/>
              </a:buBlip>
            </a:pPr>
            <a:r>
              <a:rPr lang="en-US" u="none" dirty="0"/>
              <a:t>Use</a:t>
            </a:r>
            <a:r>
              <a:rPr lang="en-US" u="none" dirty="0">
                <a:solidFill>
                  <a:srgbClr val="0F94D7"/>
                </a:solidFill>
              </a:rPr>
              <a:t>  </a:t>
            </a:r>
            <a:r>
              <a:rPr lang="en-US" u="none" dirty="0"/>
              <a:t>nanometric films (</a:t>
            </a:r>
            <a:r>
              <a:rPr lang="en-US" u="none" dirty="0" smtClean="0"/>
              <a:t>with </a:t>
            </a:r>
            <a:r>
              <a:rPr lang="en-US" i="1" u="none" dirty="0"/>
              <a:t>d</a:t>
            </a:r>
            <a:r>
              <a:rPr lang="en-US" u="none" dirty="0"/>
              <a:t> &lt; </a:t>
            </a:r>
            <a:r>
              <a:rPr lang="en-US" u="none" dirty="0">
                <a:latin typeface="Symbol" pitchFamily="18" charset="2"/>
              </a:rPr>
              <a:t>l</a:t>
            </a:r>
            <a:r>
              <a:rPr lang="en-US" u="none" dirty="0"/>
              <a:t>) of higher </a:t>
            </a:r>
            <a:r>
              <a:rPr lang="en-US" u="none" dirty="0" err="1"/>
              <a:t>T</a:t>
            </a:r>
            <a:r>
              <a:rPr lang="en-US" u="none" baseline="-25000" dirty="0" err="1"/>
              <a:t>c</a:t>
            </a:r>
            <a:r>
              <a:rPr lang="en-US" u="none" dirty="0"/>
              <a:t> SC : 					=&gt; </a:t>
            </a:r>
            <a:r>
              <a:rPr lang="en-US" b="1" u="none" dirty="0">
                <a:solidFill>
                  <a:srgbClr val="009900"/>
                </a:solidFill>
              </a:rPr>
              <a:t> </a:t>
            </a:r>
            <a:r>
              <a:rPr lang="en-US" b="1" u="none" dirty="0">
                <a:solidFill>
                  <a:srgbClr val="0F94D7"/>
                </a:solidFill>
              </a:rPr>
              <a:t>H</a:t>
            </a:r>
            <a:r>
              <a:rPr lang="en-US" b="1" u="none" baseline="-25000" dirty="0">
                <a:solidFill>
                  <a:srgbClr val="0F94D7"/>
                </a:solidFill>
              </a:rPr>
              <a:t>C1</a:t>
            </a:r>
            <a:r>
              <a:rPr lang="en-US" b="1" u="none" dirty="0">
                <a:solidFill>
                  <a:srgbClr val="0F94D7"/>
                </a:solidFill>
              </a:rPr>
              <a:t> </a:t>
            </a:r>
            <a:r>
              <a:rPr lang="en-US" b="1" u="none" baseline="-25000" dirty="0" smtClean="0">
                <a:solidFill>
                  <a:srgbClr val="0F94D7"/>
                </a:solidFill>
              </a:rPr>
              <a:t> </a:t>
            </a:r>
            <a:r>
              <a:rPr lang="en-US" u="none" dirty="0"/>
              <a:t>enhancement</a:t>
            </a:r>
          </a:p>
          <a:p>
            <a:pPr marL="742950" lvl="1" indent="-285750" defTabSz="628650">
              <a:spcBef>
                <a:spcPct val="20000"/>
              </a:spcBef>
              <a:buFontTx/>
              <a:buBlip>
                <a:blip r:embed="rId5"/>
              </a:buBlip>
            </a:pPr>
            <a:r>
              <a:rPr lang="en-US" sz="1600" u="none" dirty="0"/>
              <a:t> Example :</a:t>
            </a:r>
            <a:r>
              <a:rPr lang="en-US" sz="1600" u="none" dirty="0">
                <a:sym typeface="Symbol" pitchFamily="18" charset="2"/>
              </a:rPr>
              <a:t> </a:t>
            </a:r>
          </a:p>
          <a:p>
            <a:pPr marL="742950" lvl="1" indent="-285750" defTabSz="628650">
              <a:spcBef>
                <a:spcPct val="20000"/>
              </a:spcBef>
            </a:pPr>
            <a:r>
              <a:rPr lang="en-US" sz="1600" u="none" dirty="0">
                <a:sym typeface="Symbol" pitchFamily="18" charset="2"/>
              </a:rPr>
              <a:t>	NbN</a:t>
            </a:r>
            <a:r>
              <a:rPr lang="en-US" u="none" dirty="0">
                <a:sym typeface="Symbol" pitchFamily="18" charset="2"/>
              </a:rPr>
              <a:t> , </a:t>
            </a:r>
            <a:r>
              <a:rPr lang="en-US" u="none" dirty="0">
                <a:latin typeface="Symbol" pitchFamily="18" charset="2"/>
                <a:sym typeface="Symbol" pitchFamily="18" charset="2"/>
              </a:rPr>
              <a:t>x</a:t>
            </a:r>
            <a:r>
              <a:rPr lang="en-US" u="none" dirty="0">
                <a:sym typeface="Symbol" pitchFamily="18" charset="2"/>
              </a:rPr>
              <a:t> = 5 nm,</a:t>
            </a:r>
            <a:r>
              <a:rPr lang="en-US" u="none" dirty="0">
                <a:latin typeface="Symbol" pitchFamily="18" charset="2"/>
                <a:sym typeface="Symbol" pitchFamily="18" charset="2"/>
              </a:rPr>
              <a:t> l </a:t>
            </a:r>
            <a:r>
              <a:rPr lang="en-US" u="none" dirty="0">
                <a:sym typeface="Symbol" pitchFamily="18" charset="2"/>
              </a:rPr>
              <a:t>= 200 nm	</a:t>
            </a:r>
          </a:p>
          <a:p>
            <a:pPr marL="742950" lvl="1" indent="-285750" defTabSz="628650">
              <a:spcBef>
                <a:spcPct val="20000"/>
              </a:spcBef>
            </a:pPr>
            <a:r>
              <a:rPr lang="en-US" sz="700" u="none" dirty="0">
                <a:sym typeface="Symbol" pitchFamily="18" charset="2"/>
              </a:rPr>
              <a:t>												</a:t>
            </a:r>
            <a:r>
              <a:rPr lang="en-US" sz="1100" u="none" dirty="0">
                <a:sym typeface="Symbol" pitchFamily="18" charset="2"/>
              </a:rPr>
              <a:t>		</a:t>
            </a:r>
            <a:r>
              <a:rPr lang="en-US" u="none" dirty="0">
                <a:sym typeface="Symbol" pitchFamily="18" charset="2"/>
              </a:rPr>
              <a:t>H</a:t>
            </a:r>
            <a:r>
              <a:rPr lang="en-US" u="none" baseline="-25000" dirty="0">
                <a:sym typeface="Symbol" pitchFamily="18" charset="2"/>
              </a:rPr>
              <a:t>C1</a:t>
            </a:r>
            <a:r>
              <a:rPr lang="en-US" u="none" dirty="0">
                <a:sym typeface="Symbol" pitchFamily="18" charset="2"/>
              </a:rPr>
              <a:t> = </a:t>
            </a:r>
            <a:r>
              <a:rPr lang="en-US" b="1" u="none" dirty="0">
                <a:solidFill>
                  <a:srgbClr val="0F94D7"/>
                </a:solidFill>
                <a:sym typeface="Symbol" pitchFamily="18" charset="2"/>
              </a:rPr>
              <a:t>0,02 T</a:t>
            </a:r>
            <a:r>
              <a:rPr lang="en-US" u="none" dirty="0">
                <a:solidFill>
                  <a:srgbClr val="009900"/>
                </a:solidFill>
                <a:sym typeface="Symbol" pitchFamily="18" charset="2"/>
              </a:rPr>
              <a:t> 		</a:t>
            </a:r>
          </a:p>
          <a:p>
            <a:pPr marL="742950" lvl="1" indent="-285750" defTabSz="628650">
              <a:spcBef>
                <a:spcPct val="20000"/>
              </a:spcBef>
            </a:pPr>
            <a:r>
              <a:rPr lang="en-US" sz="1600" u="none" dirty="0">
                <a:sym typeface="Symbol" pitchFamily="18" charset="2"/>
              </a:rPr>
              <a:t>20 nm</a:t>
            </a:r>
            <a:r>
              <a:rPr lang="en-US" u="none" dirty="0">
                <a:sym typeface="Symbol" pitchFamily="18" charset="2"/>
              </a:rPr>
              <a:t> </a:t>
            </a:r>
            <a:r>
              <a:rPr lang="en-US" sz="1600" u="none" dirty="0">
                <a:sym typeface="Symbol" pitchFamily="18" charset="2"/>
              </a:rPr>
              <a:t>film </a:t>
            </a:r>
            <a:r>
              <a:rPr lang="en-US" sz="1600" u="none" dirty="0" smtClean="0">
                <a:sym typeface="Symbol" pitchFamily="18" charset="2"/>
              </a:rPr>
              <a:t>	</a:t>
            </a:r>
            <a:r>
              <a:rPr lang="en-US" u="none" dirty="0" smtClean="0">
                <a:sym typeface="Symbol" pitchFamily="18" charset="2"/>
              </a:rPr>
              <a:t>=&gt;   </a:t>
            </a:r>
            <a:r>
              <a:rPr lang="en-US" u="none" dirty="0">
                <a:sym typeface="Symbol" pitchFamily="18" charset="2"/>
              </a:rPr>
              <a:t>	H’</a:t>
            </a:r>
            <a:r>
              <a:rPr lang="en-US" u="none" baseline="-25000" dirty="0">
                <a:sym typeface="Symbol" pitchFamily="18" charset="2"/>
              </a:rPr>
              <a:t>C1</a:t>
            </a:r>
            <a:r>
              <a:rPr lang="en-US" u="none" dirty="0">
                <a:sym typeface="Symbol" pitchFamily="18" charset="2"/>
              </a:rPr>
              <a:t> = </a:t>
            </a:r>
            <a:r>
              <a:rPr lang="en-US" b="1" u="none" dirty="0">
                <a:solidFill>
                  <a:srgbClr val="0F94D7"/>
                </a:solidFill>
                <a:sym typeface="Symbol" pitchFamily="18" charset="2"/>
              </a:rPr>
              <a:t>4,2 T</a:t>
            </a:r>
            <a:r>
              <a:rPr lang="en-US" u="none" dirty="0">
                <a:sym typeface="Symbol" pitchFamily="18" charset="2"/>
              </a:rPr>
              <a:t> 		</a:t>
            </a:r>
          </a:p>
          <a:p>
            <a:pPr marL="742950" lvl="1" indent="-285750" algn="ctr" defTabSz="628650">
              <a:spcBef>
                <a:spcPct val="20000"/>
              </a:spcBef>
            </a:pPr>
            <a:r>
              <a:rPr lang="en-US" sz="1600" u="none" dirty="0">
                <a:sym typeface="Symbol" pitchFamily="18" charset="2"/>
              </a:rPr>
              <a:t>			</a:t>
            </a:r>
            <a:endParaRPr lang="en-US" sz="2400" b="1" u="none" dirty="0">
              <a:solidFill>
                <a:srgbClr val="0F94D7"/>
              </a:solidFill>
            </a:endParaRPr>
          </a:p>
        </p:txBody>
      </p:sp>
      <p:sp>
        <p:nvSpPr>
          <p:cNvPr id="2053" name="Rectangle 3"/>
          <p:cNvSpPr>
            <a:spLocks noGrp="1" noChangeArrowheads="1"/>
          </p:cNvSpPr>
          <p:nvPr>
            <p:ph type="title" idx="4294967295"/>
          </p:nvPr>
        </p:nvSpPr>
        <p:spPr>
          <a:xfrm>
            <a:off x="123826" y="91371"/>
            <a:ext cx="7975600" cy="473075"/>
          </a:xfrm>
        </p:spPr>
        <p:txBody>
          <a:bodyPr/>
          <a:lstStyle/>
          <a:p>
            <a:pPr eaLnBrk="1" fontAlgn="auto" hangingPunct="1">
              <a:lnSpc>
                <a:spcPct val="90000"/>
              </a:lnSpc>
              <a:spcBef>
                <a:spcPts val="0"/>
              </a:spcBef>
              <a:spcAft>
                <a:spcPts val="0"/>
              </a:spcAft>
              <a:defRPr/>
            </a:pPr>
            <a:r>
              <a:rPr lang="en-US" altLang="zh-CN" sz="3000" b="1" dirty="0" smtClean="0">
                <a:ea typeface="SimSun" pitchFamily="2" charset="-122"/>
                <a:cs typeface="+mn-cs"/>
              </a:rPr>
              <a:t>Breaking Niobium monopoly</a:t>
            </a:r>
          </a:p>
        </p:txBody>
      </p:sp>
      <p:sp>
        <p:nvSpPr>
          <p:cNvPr id="1030" name="Rectangle 4"/>
          <p:cNvSpPr>
            <a:spLocks noChangeArrowheads="1"/>
          </p:cNvSpPr>
          <p:nvPr/>
        </p:nvSpPr>
        <p:spPr bwMode="auto">
          <a:xfrm>
            <a:off x="-60324" y="-373766"/>
            <a:ext cx="184150" cy="304800"/>
          </a:xfrm>
          <a:prstGeom prst="rect">
            <a:avLst/>
          </a:prstGeom>
          <a:noFill/>
          <a:ln w="9525">
            <a:noFill/>
            <a:miter lim="800000"/>
            <a:headEnd/>
            <a:tailEnd/>
          </a:ln>
        </p:spPr>
        <p:txBody>
          <a:bodyPr wrap="none" anchor="ctr">
            <a:spAutoFit/>
          </a:bodyPr>
          <a:lstStyle/>
          <a:p>
            <a:endParaRPr lang="en-US"/>
          </a:p>
        </p:txBody>
      </p:sp>
      <p:sp>
        <p:nvSpPr>
          <p:cNvPr id="1032" name="Rectangle 6"/>
          <p:cNvSpPr>
            <a:spLocks noChangeArrowheads="1"/>
          </p:cNvSpPr>
          <p:nvPr/>
        </p:nvSpPr>
        <p:spPr bwMode="auto">
          <a:xfrm>
            <a:off x="-60324" y="-373766"/>
            <a:ext cx="184150" cy="304800"/>
          </a:xfrm>
          <a:prstGeom prst="rect">
            <a:avLst/>
          </a:prstGeom>
          <a:noFill/>
          <a:ln w="9525">
            <a:noFill/>
            <a:miter lim="800000"/>
            <a:headEnd/>
            <a:tailEnd/>
          </a:ln>
        </p:spPr>
        <p:txBody>
          <a:bodyPr wrap="none" anchor="ctr">
            <a:spAutoFit/>
          </a:bodyPr>
          <a:lstStyle/>
          <a:p>
            <a:endParaRPr lang="en-US"/>
          </a:p>
        </p:txBody>
      </p:sp>
      <p:sp>
        <p:nvSpPr>
          <p:cNvPr id="1033" name="Rectangle 7"/>
          <p:cNvSpPr>
            <a:spLocks noChangeArrowheads="1"/>
          </p:cNvSpPr>
          <p:nvPr/>
        </p:nvSpPr>
        <p:spPr bwMode="auto">
          <a:xfrm>
            <a:off x="-60324" y="-373766"/>
            <a:ext cx="184150" cy="304800"/>
          </a:xfrm>
          <a:prstGeom prst="rect">
            <a:avLst/>
          </a:prstGeom>
          <a:noFill/>
          <a:ln w="9525">
            <a:noFill/>
            <a:miter lim="800000"/>
            <a:headEnd/>
            <a:tailEnd/>
          </a:ln>
        </p:spPr>
        <p:txBody>
          <a:bodyPr wrap="none" anchor="ctr">
            <a:spAutoFit/>
          </a:bodyPr>
          <a:lstStyle/>
          <a:p>
            <a:endParaRPr lang="en-US"/>
          </a:p>
        </p:txBody>
      </p:sp>
      <p:grpSp>
        <p:nvGrpSpPr>
          <p:cNvPr id="1034" name="Group 4"/>
          <p:cNvGrpSpPr>
            <a:grpSpLocks/>
          </p:cNvGrpSpPr>
          <p:nvPr/>
        </p:nvGrpSpPr>
        <p:grpSpPr bwMode="auto">
          <a:xfrm>
            <a:off x="4727700" y="2775586"/>
            <a:ext cx="1265238" cy="366712"/>
            <a:chOff x="2358" y="3280"/>
            <a:chExt cx="797" cy="231"/>
          </a:xfrm>
        </p:grpSpPr>
        <p:sp>
          <p:nvSpPr>
            <p:cNvPr id="1036" name="Arc 5"/>
            <p:cNvSpPr>
              <a:spLocks noChangeAspect="1"/>
            </p:cNvSpPr>
            <p:nvPr/>
          </p:nvSpPr>
          <p:spPr bwMode="auto">
            <a:xfrm rot="2697899">
              <a:off x="2358" y="3291"/>
              <a:ext cx="163" cy="168"/>
            </a:xfrm>
            <a:custGeom>
              <a:avLst/>
              <a:gdLst>
                <a:gd name="T0" fmla="*/ 0 w 21600"/>
                <a:gd name="T1" fmla="*/ 0 h 21723"/>
                <a:gd name="T2" fmla="*/ 0 w 21600"/>
                <a:gd name="T3" fmla="*/ 0 h 21723"/>
                <a:gd name="T4" fmla="*/ 0 w 21600"/>
                <a:gd name="T5" fmla="*/ 0 h 21723"/>
                <a:gd name="T6" fmla="*/ 0 60000 65536"/>
                <a:gd name="T7" fmla="*/ 0 60000 65536"/>
                <a:gd name="T8" fmla="*/ 0 60000 65536"/>
                <a:gd name="T9" fmla="*/ 0 w 21600"/>
                <a:gd name="T10" fmla="*/ 0 h 21723"/>
                <a:gd name="T11" fmla="*/ 21600 w 21600"/>
                <a:gd name="T12" fmla="*/ 21723 h 21723"/>
              </a:gdLst>
              <a:ahLst/>
              <a:cxnLst>
                <a:cxn ang="T6">
                  <a:pos x="T0" y="T1"/>
                </a:cxn>
                <a:cxn ang="T7">
                  <a:pos x="T2" y="T3"/>
                </a:cxn>
                <a:cxn ang="T8">
                  <a:pos x="T4" y="T5"/>
                </a:cxn>
              </a:cxnLst>
              <a:rect l="T9" t="T10" r="T11" b="T12"/>
              <a:pathLst>
                <a:path w="21600" h="21723" fill="none" extrusionOk="0">
                  <a:moveTo>
                    <a:pt x="2566" y="-1"/>
                  </a:moveTo>
                  <a:cubicBezTo>
                    <a:pt x="13425" y="1299"/>
                    <a:pt x="21600" y="10510"/>
                    <a:pt x="21600" y="21447"/>
                  </a:cubicBezTo>
                  <a:cubicBezTo>
                    <a:pt x="21600" y="21539"/>
                    <a:pt x="21599" y="21631"/>
                    <a:pt x="21598" y="21723"/>
                  </a:cubicBezTo>
                </a:path>
                <a:path w="21600" h="21723" stroke="0" extrusionOk="0">
                  <a:moveTo>
                    <a:pt x="2566" y="-1"/>
                  </a:moveTo>
                  <a:cubicBezTo>
                    <a:pt x="13425" y="1299"/>
                    <a:pt x="21600" y="10510"/>
                    <a:pt x="21600" y="21447"/>
                  </a:cubicBezTo>
                  <a:cubicBezTo>
                    <a:pt x="21600" y="21539"/>
                    <a:pt x="21599" y="21631"/>
                    <a:pt x="21598" y="21723"/>
                  </a:cubicBezTo>
                  <a:lnTo>
                    <a:pt x="0" y="21447"/>
                  </a:lnTo>
                  <a:close/>
                </a:path>
              </a:pathLst>
            </a:custGeom>
            <a:noFill/>
            <a:ln w="9525">
              <a:solidFill>
                <a:srgbClr val="FF0000"/>
              </a:solidFill>
              <a:round/>
              <a:headEnd/>
              <a:tailEnd type="triangle" w="med" len="med"/>
            </a:ln>
          </p:spPr>
          <p:txBody>
            <a:bodyPr wrap="none" anchor="ctr"/>
            <a:lstStyle/>
            <a:p>
              <a:endParaRPr lang="en-US"/>
            </a:p>
          </p:txBody>
        </p:sp>
        <p:sp>
          <p:nvSpPr>
            <p:cNvPr id="1037" name="Text Box 6"/>
            <p:cNvSpPr txBox="1">
              <a:spLocks noChangeArrowheads="1"/>
            </p:cNvSpPr>
            <p:nvPr/>
          </p:nvSpPr>
          <p:spPr bwMode="auto">
            <a:xfrm>
              <a:off x="2463" y="3280"/>
              <a:ext cx="692" cy="231"/>
            </a:xfrm>
            <a:prstGeom prst="rect">
              <a:avLst/>
            </a:prstGeom>
            <a:noFill/>
            <a:ln w="9525">
              <a:noFill/>
              <a:miter lim="800000"/>
              <a:headEnd/>
              <a:tailEnd/>
            </a:ln>
          </p:spPr>
          <p:txBody>
            <a:bodyPr wrap="none">
              <a:spAutoFit/>
            </a:bodyPr>
            <a:lstStyle/>
            <a:p>
              <a:pPr eaLnBrk="0" hangingPunct="0"/>
              <a:r>
                <a:rPr lang="fr-FR" sz="1600" b="1" u="none" dirty="0">
                  <a:solidFill>
                    <a:srgbClr val="FF0000"/>
                  </a:solidFill>
                </a:rPr>
                <a:t> x </a:t>
              </a:r>
              <a:r>
                <a:rPr lang="fr-FR" sz="1800" b="1" u="none" dirty="0">
                  <a:solidFill>
                    <a:srgbClr val="FF0000"/>
                  </a:solidFill>
                </a:rPr>
                <a:t>200</a:t>
              </a:r>
              <a:r>
                <a:rPr lang="fr-FR" sz="1600" b="1" u="none" dirty="0">
                  <a:solidFill>
                    <a:srgbClr val="FF0000"/>
                  </a:solidFill>
                </a:rPr>
                <a:t>	</a:t>
              </a:r>
            </a:p>
          </p:txBody>
        </p:sp>
      </p:grpSp>
      <p:sp>
        <p:nvSpPr>
          <p:cNvPr id="2" name="Rectangle 1"/>
          <p:cNvSpPr/>
          <p:nvPr/>
        </p:nvSpPr>
        <p:spPr>
          <a:xfrm>
            <a:off x="6195419" y="2446280"/>
            <a:ext cx="2376264" cy="830997"/>
          </a:xfrm>
          <a:prstGeom prst="rect">
            <a:avLst/>
          </a:prstGeom>
        </p:spPr>
        <p:txBody>
          <a:bodyPr wrap="square">
            <a:spAutoFit/>
          </a:bodyPr>
          <a:lstStyle/>
          <a:p>
            <a:r>
              <a:rPr lang="en-US" sz="1600" i="1" u="none" dirty="0">
                <a:solidFill>
                  <a:srgbClr val="0F94D7"/>
                </a:solidFill>
                <a:latin typeface="Calibri" pitchFamily="34" charset="0"/>
                <a:cs typeface="Calibri" pitchFamily="34" charset="0"/>
                <a:sym typeface="Symbol" pitchFamily="18" charset="2"/>
              </a:rPr>
              <a:t>(similar improvement </a:t>
            </a:r>
            <a:r>
              <a:rPr lang="en-US" sz="1600" i="1" u="none" dirty="0" smtClean="0">
                <a:solidFill>
                  <a:srgbClr val="0F94D7"/>
                </a:solidFill>
                <a:latin typeface="Calibri" pitchFamily="34" charset="0"/>
                <a:cs typeface="Calibri" pitchFamily="34" charset="0"/>
                <a:sym typeface="Symbol" pitchFamily="18" charset="2"/>
              </a:rPr>
              <a:t>projected with </a:t>
            </a:r>
            <a:r>
              <a:rPr lang="en-US" sz="1600" i="1" u="none" dirty="0" err="1" smtClean="0">
                <a:solidFill>
                  <a:srgbClr val="0F94D7"/>
                </a:solidFill>
                <a:latin typeface="Calibri" pitchFamily="34" charset="0"/>
                <a:cs typeface="Calibri" pitchFamily="34" charset="0"/>
                <a:sym typeface="Symbol" pitchFamily="18" charset="2"/>
              </a:rPr>
              <a:t>NbTiN</a:t>
            </a:r>
            <a:r>
              <a:rPr lang="en-US" sz="1600" i="1" u="none" dirty="0" smtClean="0">
                <a:solidFill>
                  <a:srgbClr val="0F94D7"/>
                </a:solidFill>
                <a:latin typeface="Calibri" pitchFamily="34" charset="0"/>
                <a:cs typeface="Calibri" pitchFamily="34" charset="0"/>
                <a:sym typeface="Symbol" pitchFamily="18" charset="2"/>
              </a:rPr>
              <a:t>, MgB</a:t>
            </a:r>
            <a:r>
              <a:rPr lang="en-US" sz="1600" i="1" u="none" baseline="-25000" dirty="0" smtClean="0">
                <a:solidFill>
                  <a:srgbClr val="0F94D7"/>
                </a:solidFill>
                <a:latin typeface="Calibri" pitchFamily="34" charset="0"/>
                <a:cs typeface="Calibri" pitchFamily="34" charset="0"/>
                <a:sym typeface="Symbol" pitchFamily="18" charset="2"/>
              </a:rPr>
              <a:t>2</a:t>
            </a:r>
            <a:r>
              <a:rPr lang="en-US" sz="1600" i="1" u="none" dirty="0" smtClean="0">
                <a:solidFill>
                  <a:srgbClr val="0F94D7"/>
                </a:solidFill>
                <a:latin typeface="Calibri" pitchFamily="34" charset="0"/>
                <a:cs typeface="Calibri" pitchFamily="34" charset="0"/>
                <a:sym typeface="Symbol" pitchFamily="18" charset="2"/>
              </a:rPr>
              <a:t> </a:t>
            </a:r>
            <a:r>
              <a:rPr lang="en-US" sz="1600" i="1" u="none" dirty="0">
                <a:solidFill>
                  <a:srgbClr val="0F94D7"/>
                </a:solidFill>
                <a:latin typeface="Calibri" pitchFamily="34" charset="0"/>
                <a:cs typeface="Calibri" pitchFamily="34" charset="0"/>
                <a:sym typeface="Symbol" pitchFamily="18" charset="2"/>
              </a:rPr>
              <a:t>or Nb</a:t>
            </a:r>
            <a:r>
              <a:rPr lang="en-US" sz="1600" i="1" u="none" baseline="-25000" dirty="0">
                <a:solidFill>
                  <a:srgbClr val="0F94D7"/>
                </a:solidFill>
                <a:latin typeface="Calibri" pitchFamily="34" charset="0"/>
                <a:cs typeface="Calibri" pitchFamily="34" charset="0"/>
                <a:sym typeface="Symbol" pitchFamily="18" charset="2"/>
              </a:rPr>
              <a:t>3</a:t>
            </a:r>
            <a:r>
              <a:rPr lang="en-US" sz="1600" i="1" u="none" dirty="0">
                <a:solidFill>
                  <a:srgbClr val="0F94D7"/>
                </a:solidFill>
                <a:latin typeface="Calibri" pitchFamily="34" charset="0"/>
                <a:cs typeface="Calibri" pitchFamily="34" charset="0"/>
                <a:sym typeface="Symbol" pitchFamily="18" charset="2"/>
              </a:rPr>
              <a:t>Sn)</a:t>
            </a:r>
            <a:r>
              <a:rPr lang="en-US" sz="1600" u="none" dirty="0">
                <a:latin typeface="Calibri" pitchFamily="34" charset="0"/>
                <a:cs typeface="Calibri" pitchFamily="34" charset="0"/>
                <a:sym typeface="Symbol" pitchFamily="18" charset="2"/>
              </a:rPr>
              <a:t>	</a:t>
            </a:r>
            <a:endParaRPr lang="fr-FR" sz="1600" dirty="0">
              <a:latin typeface="Calibri" pitchFamily="34" charset="0"/>
              <a:cs typeface="Calibri" pitchFamily="34" charset="0"/>
            </a:endParaRPr>
          </a:p>
        </p:txBody>
      </p:sp>
      <p:sp>
        <p:nvSpPr>
          <p:cNvPr id="34" name="Rectangle 33"/>
          <p:cNvSpPr/>
          <p:nvPr/>
        </p:nvSpPr>
        <p:spPr>
          <a:xfrm>
            <a:off x="3464012" y="3450194"/>
            <a:ext cx="5679988" cy="2616101"/>
          </a:xfrm>
          <a:prstGeom prst="rect">
            <a:avLst/>
          </a:prstGeom>
        </p:spPr>
        <p:txBody>
          <a:bodyPr wrap="square">
            <a:spAutoFit/>
          </a:bodyPr>
          <a:lstStyle/>
          <a:p>
            <a:pPr marL="292100" indent="-292100">
              <a:spcBef>
                <a:spcPts val="600"/>
              </a:spcBef>
              <a:buFontTx/>
              <a:buBlip>
                <a:blip r:embed="rId5"/>
              </a:buBlip>
            </a:pPr>
            <a:r>
              <a:rPr lang="en-US" b="1" u="none" dirty="0" smtClean="0"/>
              <a:t>High H</a:t>
            </a:r>
            <a:r>
              <a:rPr lang="en-US" b="1" u="none" baseline="-25000" dirty="0" smtClean="0"/>
              <a:t>C1</a:t>
            </a:r>
            <a:r>
              <a:rPr lang="en-US" b="1" u="none" dirty="0" smtClean="0"/>
              <a:t> =&gt; no transition, no vortex in the layer</a:t>
            </a:r>
          </a:p>
          <a:p>
            <a:pPr marL="292100" indent="-292100">
              <a:spcBef>
                <a:spcPts val="600"/>
              </a:spcBef>
              <a:buBlip>
                <a:blip r:embed="rId5"/>
              </a:buBlip>
            </a:pPr>
            <a:r>
              <a:rPr lang="en-US" b="1" u="none" dirty="0" smtClean="0"/>
              <a:t>Applied field is damped by each layer</a:t>
            </a:r>
            <a:endParaRPr lang="en-US" b="1" u="none" baseline="-25000" dirty="0" smtClean="0"/>
          </a:p>
          <a:p>
            <a:pPr marL="292100" indent="-292100">
              <a:spcBef>
                <a:spcPts val="600"/>
              </a:spcBef>
              <a:buBlip>
                <a:blip r:embed="rId5"/>
              </a:buBlip>
            </a:pPr>
            <a:r>
              <a:rPr lang="en-US" b="1" dirty="0" smtClean="0"/>
              <a:t>I</a:t>
            </a:r>
            <a:r>
              <a:rPr lang="en-US" b="1" u="none" dirty="0" smtClean="0"/>
              <a:t>nsulating layer prevents Josephson coupling between layers</a:t>
            </a:r>
          </a:p>
          <a:p>
            <a:pPr marL="292100" indent="-292100">
              <a:spcBef>
                <a:spcPts val="600"/>
              </a:spcBef>
              <a:buBlip>
                <a:blip r:embed="rId5"/>
              </a:buBlip>
            </a:pPr>
            <a:r>
              <a:rPr lang="en-US" b="1" u="none" dirty="0" smtClean="0"/>
              <a:t>Applied field, i.e. accelerating field can be increased without </a:t>
            </a:r>
            <a:r>
              <a:rPr lang="en-US" b="1" u="none" dirty="0">
                <a:solidFill>
                  <a:srgbClr val="0F94D7"/>
                </a:solidFill>
              </a:rPr>
              <a:t>high field </a:t>
            </a:r>
            <a:r>
              <a:rPr lang="en-US" b="1" u="none" dirty="0" smtClean="0"/>
              <a:t>dissipation</a:t>
            </a:r>
          </a:p>
          <a:p>
            <a:pPr marL="292100" indent="-292100">
              <a:spcBef>
                <a:spcPts val="600"/>
              </a:spcBef>
              <a:buBlip>
                <a:blip r:embed="rId5"/>
              </a:buBlip>
            </a:pPr>
            <a:r>
              <a:rPr lang="en-US" b="1" u="none" dirty="0" smtClean="0"/>
              <a:t>Thin film with high </a:t>
            </a:r>
            <a:r>
              <a:rPr lang="en-US" b="1" i="1" u="none" dirty="0" err="1" smtClean="0"/>
              <a:t>T</a:t>
            </a:r>
            <a:r>
              <a:rPr lang="en-US" b="1" u="none" baseline="-25000" dirty="0" err="1" smtClean="0"/>
              <a:t>c</a:t>
            </a:r>
            <a:r>
              <a:rPr lang="en-US" b="1" u="none" dirty="0" smtClean="0"/>
              <a:t> =&gt; low </a:t>
            </a:r>
            <a:r>
              <a:rPr lang="en-US" b="1" i="1" u="none" dirty="0" smtClean="0"/>
              <a:t>R</a:t>
            </a:r>
            <a:r>
              <a:rPr lang="en-US" b="1" u="none" baseline="-25000" dirty="0" smtClean="0"/>
              <a:t>BCS</a:t>
            </a:r>
            <a:r>
              <a:rPr lang="en-US" b="1" u="none" dirty="0" smtClean="0"/>
              <a:t> at </a:t>
            </a:r>
            <a:r>
              <a:rPr lang="en-US" b="1" u="none" dirty="0">
                <a:solidFill>
                  <a:srgbClr val="0F94D7"/>
                </a:solidFill>
              </a:rPr>
              <a:t>low </a:t>
            </a:r>
            <a:r>
              <a:rPr lang="en-US" b="1" u="none" dirty="0" smtClean="0">
                <a:solidFill>
                  <a:srgbClr val="0F94D7"/>
                </a:solidFill>
              </a:rPr>
              <a:t>field </a:t>
            </a:r>
            <a:r>
              <a:rPr lang="en-US" b="1" u="none" dirty="0" smtClean="0"/>
              <a:t>=&gt; higher </a:t>
            </a:r>
            <a:r>
              <a:rPr lang="en-US" b="1" i="1" u="none" dirty="0" smtClean="0"/>
              <a:t>Q</a:t>
            </a:r>
            <a:r>
              <a:rPr lang="en-US" b="1" u="none" baseline="-25000" dirty="0" smtClean="0"/>
              <a:t>0</a:t>
            </a:r>
            <a:endParaRPr lang="en-US" b="1" u="none" baseline="-25000" dirty="0"/>
          </a:p>
        </p:txBody>
      </p:sp>
      <p:grpSp>
        <p:nvGrpSpPr>
          <p:cNvPr id="3" name="Groupe 2"/>
          <p:cNvGrpSpPr/>
          <p:nvPr/>
        </p:nvGrpSpPr>
        <p:grpSpPr>
          <a:xfrm>
            <a:off x="146063" y="3451928"/>
            <a:ext cx="3210420" cy="2508858"/>
            <a:chOff x="206387" y="3673294"/>
            <a:chExt cx="3210420" cy="2508858"/>
          </a:xfrm>
        </p:grpSpPr>
        <p:grpSp>
          <p:nvGrpSpPr>
            <p:cNvPr id="14" name="Group 15"/>
            <p:cNvGrpSpPr>
              <a:grpSpLocks/>
            </p:cNvGrpSpPr>
            <p:nvPr/>
          </p:nvGrpSpPr>
          <p:grpSpPr bwMode="auto">
            <a:xfrm>
              <a:off x="1042988" y="3889252"/>
              <a:ext cx="1431906" cy="1577559"/>
              <a:chOff x="3016" y="846"/>
              <a:chExt cx="981" cy="1135"/>
            </a:xfrm>
          </p:grpSpPr>
          <p:sp>
            <p:nvSpPr>
              <p:cNvPr id="15" name="Rectangle 66"/>
              <p:cNvSpPr>
                <a:spLocks noChangeArrowheads="1"/>
              </p:cNvSpPr>
              <p:nvPr/>
            </p:nvSpPr>
            <p:spPr bwMode="auto">
              <a:xfrm rot="5400000">
                <a:off x="2675" y="1187"/>
                <a:ext cx="1135" cy="453"/>
              </a:xfrm>
              <a:prstGeom prst="rect">
                <a:avLst/>
              </a:prstGeom>
              <a:solidFill>
                <a:schemeClr val="bg1">
                  <a:lumMod val="85000"/>
                </a:schemeClr>
              </a:solidFill>
              <a:ln w="9525">
                <a:noFill/>
                <a:miter lim="800000"/>
                <a:headEnd/>
                <a:tailEnd/>
              </a:ln>
            </p:spPr>
            <p:txBody>
              <a:bodyPr wrap="none" anchor="ctr"/>
              <a:lstStyle/>
              <a:p>
                <a:pPr algn="ctr"/>
                <a:endParaRPr lang="en-US" sz="1600" u="none">
                  <a:latin typeface="Calibri" pitchFamily="34" charset="0"/>
                </a:endParaRPr>
              </a:p>
            </p:txBody>
          </p:sp>
          <p:sp>
            <p:nvSpPr>
              <p:cNvPr id="16" name="Rectangle 68"/>
              <p:cNvSpPr>
                <a:spLocks noChangeArrowheads="1"/>
              </p:cNvSpPr>
              <p:nvPr/>
            </p:nvSpPr>
            <p:spPr bwMode="auto">
              <a:xfrm rot="5400000">
                <a:off x="3091" y="1364"/>
                <a:ext cx="1133" cy="102"/>
              </a:xfrm>
              <a:prstGeom prst="rect">
                <a:avLst/>
              </a:prstGeom>
              <a:solidFill>
                <a:srgbClr val="CCFF66"/>
              </a:solidFill>
              <a:ln w="9525">
                <a:noFill/>
                <a:miter lim="800000"/>
                <a:headEnd/>
                <a:tailEnd/>
              </a:ln>
            </p:spPr>
            <p:txBody>
              <a:bodyPr wrap="none" anchor="ctr"/>
              <a:lstStyle/>
              <a:p>
                <a:pPr algn="ctr"/>
                <a:endParaRPr lang="en-US" sz="1600" u="none">
                  <a:latin typeface="Calibri" pitchFamily="34" charset="0"/>
                </a:endParaRPr>
              </a:p>
            </p:txBody>
          </p:sp>
          <p:sp>
            <p:nvSpPr>
              <p:cNvPr id="17" name="Rectangle 69"/>
              <p:cNvSpPr>
                <a:spLocks noChangeArrowheads="1"/>
              </p:cNvSpPr>
              <p:nvPr/>
            </p:nvSpPr>
            <p:spPr bwMode="auto">
              <a:xfrm rot="5400000">
                <a:off x="2950" y="1324"/>
                <a:ext cx="1133" cy="181"/>
              </a:xfrm>
              <a:prstGeom prst="rect">
                <a:avLst/>
              </a:prstGeom>
              <a:solidFill>
                <a:schemeClr val="bg1">
                  <a:lumMod val="85000"/>
                </a:schemeClr>
              </a:solidFill>
              <a:ln w="9525">
                <a:noFill/>
                <a:miter lim="800000"/>
                <a:headEnd/>
                <a:tailEnd/>
              </a:ln>
            </p:spPr>
            <p:txBody>
              <a:bodyPr wrap="none" anchor="ctr"/>
              <a:lstStyle/>
              <a:p>
                <a:pPr algn="ctr"/>
                <a:endParaRPr lang="en-US" sz="1600" u="none">
                  <a:latin typeface="Calibri" pitchFamily="34" charset="0"/>
                </a:endParaRPr>
              </a:p>
            </p:txBody>
          </p:sp>
          <p:sp>
            <p:nvSpPr>
              <p:cNvPr id="18" name="Rectangle 70"/>
              <p:cNvSpPr>
                <a:spLocks noChangeArrowheads="1"/>
              </p:cNvSpPr>
              <p:nvPr/>
            </p:nvSpPr>
            <p:spPr bwMode="auto">
              <a:xfrm rot="5400000">
                <a:off x="3061" y="1393"/>
                <a:ext cx="1133" cy="44"/>
              </a:xfrm>
              <a:prstGeom prst="rect">
                <a:avLst/>
              </a:prstGeom>
              <a:solidFill>
                <a:srgbClr val="FF6600"/>
              </a:solidFill>
              <a:ln w="9525">
                <a:noFill/>
                <a:miter lim="800000"/>
                <a:headEnd/>
                <a:tailEnd/>
              </a:ln>
            </p:spPr>
            <p:txBody>
              <a:bodyPr wrap="none" anchor="ctr"/>
              <a:lstStyle/>
              <a:p>
                <a:pPr algn="ctr"/>
                <a:endParaRPr lang="en-US" sz="1600" u="none">
                  <a:latin typeface="Calibri" pitchFamily="34" charset="0"/>
                </a:endParaRPr>
              </a:p>
            </p:txBody>
          </p:sp>
          <p:sp>
            <p:nvSpPr>
              <p:cNvPr id="19" name="Rectangle 80"/>
              <p:cNvSpPr>
                <a:spLocks noChangeArrowheads="1"/>
              </p:cNvSpPr>
              <p:nvPr/>
            </p:nvSpPr>
            <p:spPr bwMode="auto">
              <a:xfrm rot="5400000">
                <a:off x="3187" y="1364"/>
                <a:ext cx="1133" cy="102"/>
              </a:xfrm>
              <a:prstGeom prst="rect">
                <a:avLst/>
              </a:prstGeom>
              <a:solidFill>
                <a:srgbClr val="CCFF66"/>
              </a:solidFill>
              <a:ln w="9525">
                <a:noFill/>
                <a:miter lim="800000"/>
                <a:headEnd/>
                <a:tailEnd/>
              </a:ln>
            </p:spPr>
            <p:txBody>
              <a:bodyPr wrap="none" anchor="ctr"/>
              <a:lstStyle/>
              <a:p>
                <a:pPr algn="ctr"/>
                <a:endParaRPr lang="en-US" sz="1600" u="none">
                  <a:latin typeface="Calibri" pitchFamily="34" charset="0"/>
                </a:endParaRPr>
              </a:p>
            </p:txBody>
          </p:sp>
          <p:sp>
            <p:nvSpPr>
              <p:cNvPr id="20" name="Rectangle 81"/>
              <p:cNvSpPr>
                <a:spLocks noChangeArrowheads="1"/>
              </p:cNvSpPr>
              <p:nvPr/>
            </p:nvSpPr>
            <p:spPr bwMode="auto">
              <a:xfrm rot="5400000">
                <a:off x="3157" y="1393"/>
                <a:ext cx="1133" cy="44"/>
              </a:xfrm>
              <a:prstGeom prst="rect">
                <a:avLst/>
              </a:prstGeom>
              <a:solidFill>
                <a:srgbClr val="FF6600"/>
              </a:solidFill>
              <a:ln w="9525">
                <a:noFill/>
                <a:miter lim="800000"/>
                <a:headEnd/>
                <a:tailEnd/>
              </a:ln>
            </p:spPr>
            <p:txBody>
              <a:bodyPr wrap="none" anchor="ctr"/>
              <a:lstStyle/>
              <a:p>
                <a:pPr algn="ctr"/>
                <a:endParaRPr lang="en-US" sz="1600" u="none">
                  <a:latin typeface="Calibri" pitchFamily="34" charset="0"/>
                </a:endParaRPr>
              </a:p>
            </p:txBody>
          </p:sp>
          <p:sp>
            <p:nvSpPr>
              <p:cNvPr id="21" name="Rectangle 82"/>
              <p:cNvSpPr>
                <a:spLocks noChangeArrowheads="1"/>
              </p:cNvSpPr>
              <p:nvPr/>
            </p:nvSpPr>
            <p:spPr bwMode="auto">
              <a:xfrm rot="5400000">
                <a:off x="3283" y="1364"/>
                <a:ext cx="1133" cy="102"/>
              </a:xfrm>
              <a:prstGeom prst="rect">
                <a:avLst/>
              </a:prstGeom>
              <a:solidFill>
                <a:srgbClr val="CCFF66"/>
              </a:solidFill>
              <a:ln w="9525">
                <a:noFill/>
                <a:miter lim="800000"/>
                <a:headEnd/>
                <a:tailEnd/>
              </a:ln>
            </p:spPr>
            <p:txBody>
              <a:bodyPr wrap="none" anchor="ctr"/>
              <a:lstStyle/>
              <a:p>
                <a:pPr algn="ctr"/>
                <a:endParaRPr lang="en-US" sz="1600" u="none">
                  <a:latin typeface="Calibri" pitchFamily="34" charset="0"/>
                </a:endParaRPr>
              </a:p>
            </p:txBody>
          </p:sp>
          <p:sp>
            <p:nvSpPr>
              <p:cNvPr id="22" name="Rectangle 83"/>
              <p:cNvSpPr>
                <a:spLocks noChangeArrowheads="1"/>
              </p:cNvSpPr>
              <p:nvPr/>
            </p:nvSpPr>
            <p:spPr bwMode="auto">
              <a:xfrm rot="5400000">
                <a:off x="3253" y="1393"/>
                <a:ext cx="1133" cy="44"/>
              </a:xfrm>
              <a:prstGeom prst="rect">
                <a:avLst/>
              </a:prstGeom>
              <a:solidFill>
                <a:srgbClr val="FF6600"/>
              </a:solidFill>
              <a:ln w="9525">
                <a:noFill/>
                <a:miter lim="800000"/>
                <a:headEnd/>
                <a:tailEnd/>
              </a:ln>
            </p:spPr>
            <p:txBody>
              <a:bodyPr wrap="none" anchor="ctr"/>
              <a:lstStyle/>
              <a:p>
                <a:pPr algn="ctr"/>
                <a:endParaRPr lang="en-US" sz="1600" u="none">
                  <a:latin typeface="Calibri" pitchFamily="34" charset="0"/>
                </a:endParaRPr>
              </a:p>
            </p:txBody>
          </p:sp>
          <p:sp>
            <p:nvSpPr>
              <p:cNvPr id="23" name="Rectangle 84"/>
              <p:cNvSpPr>
                <a:spLocks noChangeArrowheads="1"/>
              </p:cNvSpPr>
              <p:nvPr/>
            </p:nvSpPr>
            <p:spPr bwMode="auto">
              <a:xfrm rot="5400000">
                <a:off x="3379" y="1364"/>
                <a:ext cx="1133" cy="102"/>
              </a:xfrm>
              <a:prstGeom prst="rect">
                <a:avLst/>
              </a:prstGeom>
              <a:solidFill>
                <a:srgbClr val="CCFF66"/>
              </a:solidFill>
              <a:ln w="9525">
                <a:noFill/>
                <a:miter lim="800000"/>
                <a:headEnd/>
                <a:tailEnd/>
              </a:ln>
            </p:spPr>
            <p:txBody>
              <a:bodyPr wrap="none" anchor="ctr"/>
              <a:lstStyle/>
              <a:p>
                <a:pPr algn="ctr"/>
                <a:endParaRPr lang="en-US" sz="1600" u="none">
                  <a:latin typeface="Calibri" pitchFamily="34" charset="0"/>
                </a:endParaRPr>
              </a:p>
            </p:txBody>
          </p:sp>
          <p:sp>
            <p:nvSpPr>
              <p:cNvPr id="24" name="Rectangle 85"/>
              <p:cNvSpPr>
                <a:spLocks noChangeArrowheads="1"/>
              </p:cNvSpPr>
              <p:nvPr/>
            </p:nvSpPr>
            <p:spPr bwMode="auto">
              <a:xfrm rot="5400000">
                <a:off x="3349" y="1393"/>
                <a:ext cx="1133" cy="44"/>
              </a:xfrm>
              <a:prstGeom prst="rect">
                <a:avLst/>
              </a:prstGeom>
              <a:solidFill>
                <a:srgbClr val="FF6600"/>
              </a:solidFill>
              <a:ln w="9525">
                <a:noFill/>
                <a:miter lim="800000"/>
                <a:headEnd/>
                <a:tailEnd/>
              </a:ln>
            </p:spPr>
            <p:txBody>
              <a:bodyPr wrap="none" anchor="ctr"/>
              <a:lstStyle/>
              <a:p>
                <a:pPr algn="ctr"/>
                <a:endParaRPr lang="en-US" sz="1600" u="none">
                  <a:latin typeface="Calibri" pitchFamily="34" charset="0"/>
                </a:endParaRPr>
              </a:p>
            </p:txBody>
          </p:sp>
        </p:grpSp>
        <p:sp>
          <p:nvSpPr>
            <p:cNvPr id="25" name="Freeform 26"/>
            <p:cNvSpPr>
              <a:spLocks/>
            </p:cNvSpPr>
            <p:nvPr/>
          </p:nvSpPr>
          <p:spPr bwMode="auto">
            <a:xfrm>
              <a:off x="1484307" y="4205081"/>
              <a:ext cx="1185848" cy="607852"/>
            </a:xfrm>
            <a:custGeom>
              <a:avLst/>
              <a:gdLst>
                <a:gd name="T0" fmla="*/ 2147483647 w 812"/>
                <a:gd name="T1" fmla="*/ 0 h 437"/>
                <a:gd name="T2" fmla="*/ 2147483647 w 812"/>
                <a:gd name="T3" fmla="*/ 0 h 437"/>
                <a:gd name="T4" fmla="*/ 2147483647 w 812"/>
                <a:gd name="T5" fmla="*/ 2147483647 h 437"/>
                <a:gd name="T6" fmla="*/ 2147483647 w 812"/>
                <a:gd name="T7" fmla="*/ 2147483647 h 437"/>
                <a:gd name="T8" fmla="*/ 2147483647 w 812"/>
                <a:gd name="T9" fmla="*/ 2147483647 h 437"/>
                <a:gd name="T10" fmla="*/ 2147483647 w 812"/>
                <a:gd name="T11" fmla="*/ 2147483647 h 437"/>
                <a:gd name="T12" fmla="*/ 2147483647 w 812"/>
                <a:gd name="T13" fmla="*/ 2147483647 h 437"/>
                <a:gd name="T14" fmla="*/ 2147483647 w 812"/>
                <a:gd name="T15" fmla="*/ 2147483647 h 437"/>
                <a:gd name="T16" fmla="*/ 2147483647 w 812"/>
                <a:gd name="T17" fmla="*/ 2147483647 h 437"/>
                <a:gd name="T18" fmla="*/ 2147483647 w 812"/>
                <a:gd name="T19" fmla="*/ 2147483647 h 437"/>
                <a:gd name="T20" fmla="*/ 2147483647 w 812"/>
                <a:gd name="T21" fmla="*/ 2147483647 h 437"/>
                <a:gd name="T22" fmla="*/ 0 w 812"/>
                <a:gd name="T23" fmla="*/ 2147483647 h 4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2"/>
                <a:gd name="T37" fmla="*/ 0 h 437"/>
                <a:gd name="T38" fmla="*/ 812 w 812"/>
                <a:gd name="T39" fmla="*/ 437 h 4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2" h="437">
                  <a:moveTo>
                    <a:pt x="810" y="0"/>
                  </a:moveTo>
                  <a:cubicBezTo>
                    <a:pt x="790" y="0"/>
                    <a:pt x="812" y="1"/>
                    <a:pt x="692" y="0"/>
                  </a:cubicBezTo>
                  <a:cubicBezTo>
                    <a:pt x="648" y="31"/>
                    <a:pt x="651" y="79"/>
                    <a:pt x="633" y="99"/>
                  </a:cubicBezTo>
                  <a:cubicBezTo>
                    <a:pt x="615" y="119"/>
                    <a:pt x="627" y="120"/>
                    <a:pt x="582" y="118"/>
                  </a:cubicBezTo>
                  <a:cubicBezTo>
                    <a:pt x="566" y="130"/>
                    <a:pt x="546" y="172"/>
                    <a:pt x="531" y="183"/>
                  </a:cubicBezTo>
                  <a:cubicBezTo>
                    <a:pt x="516" y="194"/>
                    <a:pt x="537" y="186"/>
                    <a:pt x="489" y="187"/>
                  </a:cubicBezTo>
                  <a:cubicBezTo>
                    <a:pt x="473" y="195"/>
                    <a:pt x="453" y="224"/>
                    <a:pt x="437" y="232"/>
                  </a:cubicBezTo>
                  <a:cubicBezTo>
                    <a:pt x="421" y="240"/>
                    <a:pt x="406" y="227"/>
                    <a:pt x="390" y="234"/>
                  </a:cubicBezTo>
                  <a:cubicBezTo>
                    <a:pt x="373" y="243"/>
                    <a:pt x="370" y="271"/>
                    <a:pt x="339" y="273"/>
                  </a:cubicBezTo>
                  <a:cubicBezTo>
                    <a:pt x="308" y="275"/>
                    <a:pt x="342" y="273"/>
                    <a:pt x="293" y="277"/>
                  </a:cubicBezTo>
                  <a:cubicBezTo>
                    <a:pt x="283" y="331"/>
                    <a:pt x="237" y="387"/>
                    <a:pt x="188" y="412"/>
                  </a:cubicBezTo>
                  <a:cubicBezTo>
                    <a:pt x="139" y="437"/>
                    <a:pt x="40" y="425"/>
                    <a:pt x="0" y="428"/>
                  </a:cubicBezTo>
                </a:path>
              </a:pathLst>
            </a:custGeom>
            <a:noFill/>
            <a:ln w="28575">
              <a:solidFill>
                <a:schemeClr val="accent2"/>
              </a:solidFill>
              <a:round/>
              <a:headEnd/>
              <a:tailEnd/>
            </a:ln>
          </p:spPr>
          <p:txBody>
            <a:bodyPr/>
            <a:lstStyle/>
            <a:p>
              <a:endParaRPr lang="en-US"/>
            </a:p>
          </p:txBody>
        </p:sp>
        <p:graphicFrame>
          <p:nvGraphicFramePr>
            <p:cNvPr id="26" name="Object 27"/>
            <p:cNvGraphicFramePr>
              <a:graphicFrameLocks noChangeAspect="1"/>
            </p:cNvGraphicFramePr>
            <p:nvPr>
              <p:extLst>
                <p:ext uri="{D42A27DB-BD31-4B8C-83A1-F6EECF244321}">
                  <p14:modId xmlns="" xmlns:p14="http://schemas.microsoft.com/office/powerpoint/2010/main" val="2684379507"/>
                </p:ext>
              </p:extLst>
            </p:nvPr>
          </p:nvGraphicFramePr>
          <p:xfrm>
            <a:off x="879478" y="5720311"/>
            <a:ext cx="1855764" cy="461841"/>
          </p:xfrm>
          <a:graphic>
            <a:graphicData uri="http://schemas.openxmlformats.org/presentationml/2006/ole">
              <p:oleObj spid="_x0000_s3094" name="Equation" r:id="rId6" imgW="990170" imgH="279279" progId="Equation.3">
                <p:embed/>
              </p:oleObj>
            </a:graphicData>
          </a:graphic>
        </p:graphicFrame>
        <p:sp>
          <p:nvSpPr>
            <p:cNvPr id="27" name="Line 110"/>
            <p:cNvSpPr>
              <a:spLocks noChangeShapeType="1"/>
            </p:cNvSpPr>
            <p:nvPr/>
          </p:nvSpPr>
          <p:spPr bwMode="auto">
            <a:xfrm flipV="1">
              <a:off x="2474895" y="3801963"/>
              <a:ext cx="1588" cy="1721983"/>
            </a:xfrm>
            <a:prstGeom prst="line">
              <a:avLst/>
            </a:prstGeom>
            <a:noFill/>
            <a:ln w="19050">
              <a:solidFill>
                <a:srgbClr val="058AE5"/>
              </a:solidFill>
              <a:round/>
              <a:headEnd/>
              <a:tailEnd type="triangle" w="med" len="med"/>
            </a:ln>
          </p:spPr>
          <p:txBody>
            <a:bodyPr/>
            <a:lstStyle/>
            <a:p>
              <a:endParaRPr lang="en-US"/>
            </a:p>
          </p:txBody>
        </p:sp>
        <p:sp>
          <p:nvSpPr>
            <p:cNvPr id="28" name="Line 111"/>
            <p:cNvSpPr>
              <a:spLocks noChangeShapeType="1"/>
            </p:cNvSpPr>
            <p:nvPr/>
          </p:nvSpPr>
          <p:spPr bwMode="auto">
            <a:xfrm flipH="1">
              <a:off x="879478" y="5414437"/>
              <a:ext cx="1627166" cy="1587"/>
            </a:xfrm>
            <a:prstGeom prst="line">
              <a:avLst/>
            </a:prstGeom>
            <a:noFill/>
            <a:ln w="19050">
              <a:solidFill>
                <a:srgbClr val="058AE5"/>
              </a:solidFill>
              <a:round/>
              <a:headEnd/>
              <a:tailEnd type="triangle" w="med" len="med"/>
            </a:ln>
          </p:spPr>
          <p:txBody>
            <a:bodyPr/>
            <a:lstStyle/>
            <a:p>
              <a:endParaRPr lang="en-US"/>
            </a:p>
          </p:txBody>
        </p:sp>
        <p:sp>
          <p:nvSpPr>
            <p:cNvPr id="29" name="Rectangle 113"/>
            <p:cNvSpPr>
              <a:spLocks noChangeArrowheads="1"/>
            </p:cNvSpPr>
            <p:nvPr/>
          </p:nvSpPr>
          <p:spPr bwMode="auto">
            <a:xfrm flipH="1">
              <a:off x="2571183" y="4812933"/>
              <a:ext cx="843490" cy="553998"/>
            </a:xfrm>
            <a:prstGeom prst="rect">
              <a:avLst/>
            </a:prstGeom>
            <a:noFill/>
            <a:ln w="9525">
              <a:noFill/>
              <a:miter lim="800000"/>
              <a:headEnd/>
              <a:tailEnd/>
            </a:ln>
          </p:spPr>
          <p:txBody>
            <a:bodyPr wrap="square">
              <a:spAutoFit/>
            </a:bodyPr>
            <a:lstStyle/>
            <a:p>
              <a:r>
                <a:rPr lang="fr-FR" sz="1000" u="none" dirty="0" err="1" smtClean="0">
                  <a:solidFill>
                    <a:srgbClr val="058AE5"/>
                  </a:solidFill>
                </a:rPr>
                <a:t>Cavity's</a:t>
              </a:r>
              <a:r>
                <a:rPr lang="fr-FR" sz="1000" u="none" dirty="0" smtClean="0">
                  <a:solidFill>
                    <a:srgbClr val="058AE5"/>
                  </a:solidFill>
                </a:rPr>
                <a:t> </a:t>
              </a:r>
              <a:r>
                <a:rPr lang="fr-FR" sz="1000" u="none" dirty="0" err="1" smtClean="0">
                  <a:solidFill>
                    <a:srgbClr val="058AE5"/>
                  </a:solidFill>
                </a:rPr>
                <a:t>internal</a:t>
              </a:r>
              <a:r>
                <a:rPr lang="fr-FR" sz="1000" u="none" dirty="0" smtClean="0">
                  <a:solidFill>
                    <a:srgbClr val="058AE5"/>
                  </a:solidFill>
                </a:rPr>
                <a:t> surface   →</a:t>
              </a:r>
              <a:endParaRPr lang="fr-FR" sz="1000" u="none" dirty="0">
                <a:solidFill>
                  <a:srgbClr val="058AE5"/>
                </a:solidFill>
                <a:sym typeface="Symbol" pitchFamily="18" charset="2"/>
              </a:endParaRPr>
            </a:p>
          </p:txBody>
        </p:sp>
        <p:sp>
          <p:nvSpPr>
            <p:cNvPr id="30" name="Rectangle 115"/>
            <p:cNvSpPr>
              <a:spLocks noChangeArrowheads="1"/>
            </p:cNvSpPr>
            <p:nvPr/>
          </p:nvSpPr>
          <p:spPr bwMode="auto">
            <a:xfrm flipH="1">
              <a:off x="206387" y="5123941"/>
              <a:ext cx="1073136" cy="400005"/>
            </a:xfrm>
            <a:prstGeom prst="rect">
              <a:avLst/>
            </a:prstGeom>
            <a:noFill/>
            <a:ln w="9525">
              <a:noFill/>
              <a:miter lim="800000"/>
              <a:headEnd/>
              <a:tailEnd/>
            </a:ln>
          </p:spPr>
          <p:txBody>
            <a:bodyPr>
              <a:spAutoFit/>
            </a:bodyPr>
            <a:lstStyle/>
            <a:p>
              <a:r>
                <a:rPr lang="fr-FR" sz="1000" u="none" dirty="0" err="1" smtClean="0">
                  <a:solidFill>
                    <a:srgbClr val="058AE5"/>
                  </a:solidFill>
                </a:rPr>
                <a:t>Outside</a:t>
              </a:r>
              <a:r>
                <a:rPr lang="fr-FR" sz="1000" u="none" dirty="0" smtClean="0">
                  <a:solidFill>
                    <a:srgbClr val="058AE5"/>
                  </a:solidFill>
                </a:rPr>
                <a:t> </a:t>
              </a:r>
              <a:r>
                <a:rPr lang="fr-FR" sz="1000" u="none" dirty="0" err="1" smtClean="0">
                  <a:solidFill>
                    <a:srgbClr val="058AE5"/>
                  </a:solidFill>
                </a:rPr>
                <a:t>wall</a:t>
              </a:r>
              <a:endParaRPr lang="fr-FR" sz="1000" u="none" dirty="0">
                <a:solidFill>
                  <a:srgbClr val="058AE5"/>
                </a:solidFill>
              </a:endParaRPr>
            </a:p>
            <a:p>
              <a:r>
                <a:rPr lang="fr-FR" sz="1000" u="none" dirty="0">
                  <a:solidFill>
                    <a:srgbClr val="058AE5"/>
                  </a:solidFill>
                  <a:sym typeface="Symbol" pitchFamily="18" charset="2"/>
                </a:rPr>
                <a:t></a:t>
              </a:r>
            </a:p>
          </p:txBody>
        </p:sp>
        <p:sp>
          <p:nvSpPr>
            <p:cNvPr id="31" name="Text Box 116"/>
            <p:cNvSpPr txBox="1">
              <a:spLocks noChangeArrowheads="1"/>
            </p:cNvSpPr>
            <p:nvPr/>
          </p:nvSpPr>
          <p:spPr bwMode="auto">
            <a:xfrm>
              <a:off x="2573317" y="3746536"/>
              <a:ext cx="843490" cy="369235"/>
            </a:xfrm>
            <a:prstGeom prst="rect">
              <a:avLst/>
            </a:prstGeom>
            <a:noFill/>
            <a:ln w="9525">
              <a:noFill/>
              <a:miter lim="800000"/>
              <a:headEnd/>
              <a:tailEnd/>
            </a:ln>
          </p:spPr>
          <p:txBody>
            <a:bodyPr wrap="none">
              <a:spAutoFit/>
            </a:bodyPr>
            <a:lstStyle/>
            <a:p>
              <a:r>
                <a:rPr lang="en-US" sz="1800" i="1" u="none" dirty="0" err="1" smtClean="0"/>
                <a:t>H</a:t>
              </a:r>
              <a:r>
                <a:rPr lang="en-US" sz="1800" i="1" u="none" baseline="-25000" dirty="0" err="1" smtClean="0"/>
                <a:t>applied</a:t>
              </a:r>
              <a:endParaRPr lang="en-US" sz="1800" i="1" u="none" baseline="-25000" dirty="0"/>
            </a:p>
          </p:txBody>
        </p:sp>
        <p:sp>
          <p:nvSpPr>
            <p:cNvPr id="32" name="Text Box 116"/>
            <p:cNvSpPr txBox="1">
              <a:spLocks noChangeArrowheads="1"/>
            </p:cNvSpPr>
            <p:nvPr/>
          </p:nvSpPr>
          <p:spPr bwMode="auto">
            <a:xfrm>
              <a:off x="982664" y="4571697"/>
              <a:ext cx="542918" cy="366616"/>
            </a:xfrm>
            <a:prstGeom prst="rect">
              <a:avLst/>
            </a:prstGeom>
            <a:noFill/>
            <a:ln w="9525">
              <a:noFill/>
              <a:miter lim="800000"/>
              <a:headEnd/>
              <a:tailEnd/>
            </a:ln>
          </p:spPr>
          <p:txBody>
            <a:bodyPr wrap="none">
              <a:spAutoFit/>
            </a:bodyPr>
            <a:lstStyle/>
            <a:p>
              <a:r>
                <a:rPr lang="en-US" sz="1800" i="1" u="none" dirty="0" err="1"/>
                <a:t>H</a:t>
              </a:r>
              <a:r>
                <a:rPr lang="en-US" sz="1800" i="1" u="none" baseline="-25000" dirty="0" err="1"/>
                <a:t>Nb</a:t>
              </a:r>
              <a:endParaRPr lang="en-US" sz="1800" i="1" u="none" baseline="-25000" dirty="0"/>
            </a:p>
          </p:txBody>
        </p:sp>
        <p:sp>
          <p:nvSpPr>
            <p:cNvPr id="33" name="Text Box 116"/>
            <p:cNvSpPr txBox="1">
              <a:spLocks noChangeArrowheads="1"/>
            </p:cNvSpPr>
            <p:nvPr/>
          </p:nvSpPr>
          <p:spPr bwMode="auto">
            <a:xfrm>
              <a:off x="1039848" y="3673294"/>
              <a:ext cx="365806" cy="261610"/>
            </a:xfrm>
            <a:prstGeom prst="rect">
              <a:avLst/>
            </a:prstGeom>
            <a:noFill/>
            <a:ln w="9525">
              <a:noFill/>
              <a:miter lim="800000"/>
              <a:headEnd/>
              <a:tailEnd/>
            </a:ln>
          </p:spPr>
          <p:txBody>
            <a:bodyPr wrap="none">
              <a:spAutoFit/>
            </a:bodyPr>
            <a:lstStyle/>
            <a:p>
              <a:r>
                <a:rPr lang="en-US" sz="1100" i="1" u="none" dirty="0" smtClean="0"/>
                <a:t>Nb</a:t>
              </a:r>
              <a:endParaRPr lang="en-US" sz="1100" i="1" u="none" dirty="0"/>
            </a:p>
          </p:txBody>
        </p:sp>
        <p:sp>
          <p:nvSpPr>
            <p:cNvPr id="36" name="Text Box 116"/>
            <p:cNvSpPr txBox="1">
              <a:spLocks noChangeArrowheads="1"/>
            </p:cNvSpPr>
            <p:nvPr/>
          </p:nvSpPr>
          <p:spPr bwMode="auto">
            <a:xfrm>
              <a:off x="1827129" y="3677237"/>
              <a:ext cx="617477" cy="253916"/>
            </a:xfrm>
            <a:prstGeom prst="rect">
              <a:avLst/>
            </a:prstGeom>
            <a:noFill/>
            <a:ln w="9525">
              <a:noFill/>
              <a:miter lim="800000"/>
              <a:headEnd/>
              <a:tailEnd/>
            </a:ln>
          </p:spPr>
          <p:txBody>
            <a:bodyPr wrap="none">
              <a:spAutoFit/>
            </a:bodyPr>
            <a:lstStyle/>
            <a:p>
              <a:r>
                <a:rPr lang="en-US" sz="1050" i="1" u="none" dirty="0" smtClean="0"/>
                <a:t>I-S-I-S-</a:t>
              </a:r>
              <a:endParaRPr lang="en-US" sz="1050" i="1" u="none" dirty="0"/>
            </a:p>
          </p:txBody>
        </p:sp>
      </p:grpSp>
      <p:sp>
        <p:nvSpPr>
          <p:cNvPr id="35" name="TextBox 34"/>
          <p:cNvSpPr txBox="1"/>
          <p:nvPr/>
        </p:nvSpPr>
        <p:spPr>
          <a:xfrm>
            <a:off x="5657078" y="6174017"/>
            <a:ext cx="2442348" cy="369332"/>
          </a:xfrm>
          <a:prstGeom prst="rect">
            <a:avLst/>
          </a:prstGeom>
          <a:noFill/>
        </p:spPr>
        <p:txBody>
          <a:bodyPr wrap="square" rtlCol="0">
            <a:spAutoFit/>
          </a:bodyPr>
          <a:lstStyle/>
          <a:p>
            <a:r>
              <a:rPr lang="en-US" dirty="0" smtClean="0">
                <a:solidFill>
                  <a:srgbClr val="00B050"/>
                </a:solidFill>
              </a:rPr>
              <a:t>Claire Antoine - CEA</a:t>
            </a:r>
            <a:endParaRPr lang="en-US" dirty="0">
              <a:solidFill>
                <a:srgbClr val="00B050"/>
              </a:solidFill>
            </a:endParaRPr>
          </a:p>
        </p:txBody>
      </p:sp>
      <p:sp>
        <p:nvSpPr>
          <p:cNvPr id="37" name="Rectangle 4"/>
          <p:cNvSpPr>
            <a:spLocks noChangeArrowheads="1"/>
          </p:cNvSpPr>
          <p:nvPr>
            <p:custDataLst>
              <p:tags r:id="rId2"/>
            </p:custDataLst>
          </p:nvPr>
        </p:nvSpPr>
        <p:spPr bwMode="auto">
          <a:xfrm>
            <a:off x="4377073" y="572801"/>
            <a:ext cx="4194610" cy="307777"/>
          </a:xfrm>
          <a:prstGeom prst="rect">
            <a:avLst/>
          </a:prstGeom>
          <a:noFill/>
          <a:ln w="9525">
            <a:noFill/>
            <a:miter lim="800000"/>
            <a:headEnd/>
            <a:tailEnd/>
          </a:ln>
        </p:spPr>
        <p:txBody>
          <a:bodyPr wrap="none">
            <a:spAutoFit/>
          </a:bodyPr>
          <a:lstStyle/>
          <a:p>
            <a:r>
              <a:rPr lang="en-US" sz="1400" i="1" dirty="0">
                <a:latin typeface="StarSymbol" charset="0"/>
              </a:rPr>
              <a:t>Alex Gurevich, Appl. Phys. Lett. 88, 012511 (2006)</a:t>
            </a:r>
          </a:p>
        </p:txBody>
      </p:sp>
      <p:pic>
        <p:nvPicPr>
          <p:cNvPr id="38" name="Picture 10" descr="Sigle-Irfu_v_d"/>
          <p:cNvPicPr>
            <a:picLocks noChangeAspect="1" noChangeArrowheads="1"/>
          </p:cNvPicPr>
          <p:nvPr/>
        </p:nvPicPr>
        <p:blipFill>
          <a:blip r:embed="rId7" cstate="print"/>
          <a:srcRect/>
          <a:stretch>
            <a:fillRect/>
          </a:stretch>
        </p:blipFill>
        <p:spPr bwMode="auto">
          <a:xfrm>
            <a:off x="0" y="1125538"/>
            <a:ext cx="900113" cy="1582737"/>
          </a:xfrm>
          <a:prstGeom prst="rect">
            <a:avLst/>
          </a:prstGeom>
          <a:noFill/>
          <a:ln w="9525">
            <a:noFill/>
            <a:miter lim="800000"/>
            <a:headEnd/>
            <a:tailEnd/>
          </a:ln>
        </p:spPr>
      </p:pic>
    </p:spTree>
    <p:extLst>
      <p:ext uri="{BB962C8B-B14F-4D97-AF65-F5344CB8AC3E}">
        <p14:creationId xmlns="" xmlns:p14="http://schemas.microsoft.com/office/powerpoint/2010/main" val="3780117797"/>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5" y="0"/>
            <a:ext cx="8897441" cy="808806"/>
          </a:xfrm>
        </p:spPr>
        <p:txBody>
          <a:bodyPr/>
          <a:lstStyle/>
          <a:p>
            <a:r>
              <a:rPr lang="en-US" sz="2800" dirty="0" smtClean="0"/>
              <a:t>Storyline</a:t>
            </a:r>
            <a:endParaRPr lang="en-US" sz="2800" dirty="0"/>
          </a:p>
        </p:txBody>
      </p:sp>
      <p:sp>
        <p:nvSpPr>
          <p:cNvPr id="4" name="Rectangle 3"/>
          <p:cNvSpPr/>
          <p:nvPr/>
        </p:nvSpPr>
        <p:spPr bwMode="auto">
          <a:xfrm>
            <a:off x="590843" y="808806"/>
            <a:ext cx="8117059" cy="5057422"/>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 name="Content Placeholder 2"/>
          <p:cNvSpPr>
            <a:spLocks noGrp="1"/>
          </p:cNvSpPr>
          <p:nvPr>
            <p:ph idx="1"/>
          </p:nvPr>
        </p:nvSpPr>
        <p:spPr>
          <a:xfrm>
            <a:off x="590842" y="808806"/>
            <a:ext cx="8117059" cy="5094514"/>
          </a:xfrm>
        </p:spPr>
        <p:txBody>
          <a:bodyPr/>
          <a:lstStyle/>
          <a:p>
            <a:pPr algn="ctr">
              <a:buNone/>
            </a:pPr>
            <a:r>
              <a:rPr lang="en-US" sz="4000" b="1" dirty="0" smtClean="0"/>
              <a:t>Nb films – sputtered</a:t>
            </a:r>
          </a:p>
          <a:p>
            <a:pPr>
              <a:spcBef>
                <a:spcPts val="1200"/>
              </a:spcBef>
            </a:pPr>
            <a:r>
              <a:rPr lang="en-US" sz="3200" dirty="0" smtClean="0">
                <a:solidFill>
                  <a:schemeClr val="tx2">
                    <a:lumMod val="75000"/>
                  </a:schemeClr>
                </a:solidFill>
              </a:rPr>
              <a:t>The only Nb films deployed in accelerators were made by magnetron or diode sputtering</a:t>
            </a:r>
          </a:p>
          <a:p>
            <a:pPr>
              <a:spcBef>
                <a:spcPts val="1200"/>
              </a:spcBef>
            </a:pPr>
            <a:r>
              <a:rPr lang="en-US" sz="3200" dirty="0" smtClean="0">
                <a:solidFill>
                  <a:schemeClr val="tx2">
                    <a:lumMod val="75000"/>
                  </a:schemeClr>
                </a:solidFill>
              </a:rPr>
              <a:t>These structures were and are serviceable to relatively low surface fields  =&gt; </a:t>
            </a:r>
            <a:r>
              <a:rPr lang="en-US" sz="3200" dirty="0" err="1" smtClean="0">
                <a:solidFill>
                  <a:schemeClr val="tx2">
                    <a:lumMod val="75000"/>
                  </a:schemeClr>
                </a:solidFill>
              </a:rPr>
              <a:t>E</a:t>
            </a:r>
            <a:r>
              <a:rPr lang="en-US" sz="3200" baseline="-25000" dirty="0" err="1" smtClean="0">
                <a:solidFill>
                  <a:schemeClr val="tx2">
                    <a:lumMod val="75000"/>
                  </a:schemeClr>
                </a:solidFill>
              </a:rPr>
              <a:t>acc</a:t>
            </a:r>
            <a:r>
              <a:rPr lang="en-US" sz="3200" dirty="0" smtClean="0">
                <a:solidFill>
                  <a:schemeClr val="tx2">
                    <a:lumMod val="75000"/>
                  </a:schemeClr>
                </a:solidFill>
              </a:rPr>
              <a:t> ~5 MV/m.</a:t>
            </a:r>
          </a:p>
          <a:p>
            <a:pPr>
              <a:spcBef>
                <a:spcPts val="1200"/>
              </a:spcBef>
            </a:pPr>
            <a:r>
              <a:rPr lang="en-US" sz="3200" dirty="0" smtClean="0">
                <a:solidFill>
                  <a:schemeClr val="tx2">
                    <a:lumMod val="75000"/>
                  </a:schemeClr>
                </a:solidFill>
              </a:rPr>
              <a:t>An exponential slope in </a:t>
            </a:r>
            <a:r>
              <a:rPr lang="en-US" sz="3200" i="1" dirty="0" smtClean="0">
                <a:solidFill>
                  <a:schemeClr val="tx2">
                    <a:lumMod val="75000"/>
                  </a:schemeClr>
                </a:solidFill>
              </a:rPr>
              <a:t>R</a:t>
            </a:r>
            <a:r>
              <a:rPr lang="en-US" sz="3200" baseline="-25000" dirty="0" smtClean="0">
                <a:solidFill>
                  <a:schemeClr val="tx2">
                    <a:lumMod val="75000"/>
                  </a:schemeClr>
                </a:solidFill>
              </a:rPr>
              <a:t>s</a:t>
            </a:r>
            <a:r>
              <a:rPr lang="en-US" sz="3200" dirty="0" smtClean="0">
                <a:solidFill>
                  <a:schemeClr val="tx2">
                    <a:lumMod val="75000"/>
                  </a:schemeClr>
                </a:solidFill>
              </a:rPr>
              <a:t> and </a:t>
            </a:r>
            <a:r>
              <a:rPr lang="en-US" sz="3200" i="1" dirty="0" smtClean="0">
                <a:solidFill>
                  <a:schemeClr val="tx2">
                    <a:lumMod val="75000"/>
                  </a:schemeClr>
                </a:solidFill>
              </a:rPr>
              <a:t>Q</a:t>
            </a:r>
            <a:r>
              <a:rPr lang="en-US" sz="3200" baseline="-25000" dirty="0" smtClean="0">
                <a:solidFill>
                  <a:schemeClr val="tx2">
                    <a:lumMod val="75000"/>
                  </a:schemeClr>
                </a:solidFill>
              </a:rPr>
              <a:t>0</a:t>
            </a:r>
            <a:r>
              <a:rPr lang="en-US" sz="3200" dirty="0" smtClean="0">
                <a:solidFill>
                  <a:schemeClr val="tx2">
                    <a:lumMod val="75000"/>
                  </a:schemeClr>
                </a:solidFill>
              </a:rPr>
              <a:t> is characteristic of sputter-grown films.</a:t>
            </a:r>
          </a:p>
          <a:p>
            <a:pPr algn="ctr">
              <a:buNone/>
            </a:pPr>
            <a:endParaRPr lang="en-US" sz="4000" b="1" dirty="0" smtClean="0"/>
          </a:p>
          <a:p>
            <a:endParaRPr lang="en-US" sz="2000" dirty="0" smtClean="0">
              <a:solidFill>
                <a:schemeClr val="tx2">
                  <a:lumMod val="75000"/>
                </a:schemeClr>
              </a:solidFill>
            </a:endParaRPr>
          </a:p>
        </p:txBody>
      </p:sp>
    </p:spTree>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2"/>
            </p:custDataLst>
          </p:nvPr>
        </p:nvSpPr>
        <p:spPr>
          <a:xfrm>
            <a:off x="0" y="37981"/>
            <a:ext cx="8915400" cy="523220"/>
          </a:xfrm>
          <a:prstGeom prst="rect">
            <a:avLst/>
          </a:prstGeom>
          <a:noFill/>
        </p:spPr>
        <p:txBody>
          <a:bodyPr wrap="square" rtlCol="0">
            <a:spAutoFit/>
          </a:bodyPr>
          <a:lstStyle/>
          <a:p>
            <a:pPr>
              <a:buFontTx/>
              <a:buNone/>
            </a:pPr>
            <a:r>
              <a:rPr lang="en-US" sz="2800" b="1" dirty="0" smtClean="0">
                <a:solidFill>
                  <a:srgbClr val="FF0000"/>
                </a:solidFill>
                <a:latin typeface="Calibri" pitchFamily="34" charset="0"/>
              </a:rPr>
              <a:t>SRF Multilayer Structures Based on </a:t>
            </a:r>
            <a:r>
              <a:rPr lang="en-US" sz="2800" b="1" dirty="0" err="1" smtClean="0">
                <a:solidFill>
                  <a:srgbClr val="FF0000"/>
                </a:solidFill>
                <a:latin typeface="Calibri" pitchFamily="34" charset="0"/>
              </a:rPr>
              <a:t>NbTiN</a:t>
            </a:r>
            <a:r>
              <a:rPr lang="en-US" sz="2800" b="1" dirty="0" smtClean="0">
                <a:solidFill>
                  <a:srgbClr val="FF0000"/>
                </a:solidFill>
                <a:latin typeface="Calibri" pitchFamily="34" charset="0"/>
              </a:rPr>
              <a:t> @ </a:t>
            </a:r>
            <a:r>
              <a:rPr lang="en-US" sz="2800" b="1" dirty="0" err="1" smtClean="0">
                <a:solidFill>
                  <a:srgbClr val="FF0000"/>
                </a:solidFill>
                <a:latin typeface="Calibri" pitchFamily="34" charset="0"/>
              </a:rPr>
              <a:t>JLab</a:t>
            </a:r>
            <a:r>
              <a:rPr lang="en-US" dirty="0" smtClean="0">
                <a:solidFill>
                  <a:srgbClr val="FF0000"/>
                </a:solidFill>
                <a:latin typeface="Calibri" pitchFamily="34" charset="0"/>
              </a:rPr>
              <a:t>			</a:t>
            </a:r>
            <a:endParaRPr lang="en-US" dirty="0">
              <a:solidFill>
                <a:srgbClr val="FF0000"/>
              </a:solidFill>
              <a:latin typeface="Calibri" pitchFamily="34" charset="0"/>
            </a:endParaRPr>
          </a:p>
        </p:txBody>
      </p:sp>
      <p:sp>
        <p:nvSpPr>
          <p:cNvPr id="10" name="Rectangle 9"/>
          <p:cNvSpPr/>
          <p:nvPr>
            <p:custDataLst>
              <p:tags r:id="rId3"/>
            </p:custDataLst>
          </p:nvPr>
        </p:nvSpPr>
        <p:spPr>
          <a:xfrm>
            <a:off x="0" y="609600"/>
            <a:ext cx="6255834" cy="2462213"/>
          </a:xfrm>
          <a:prstGeom prst="rect">
            <a:avLst/>
          </a:prstGeom>
        </p:spPr>
        <p:txBody>
          <a:bodyPr wrap="square">
            <a:spAutoFit/>
          </a:bodyPr>
          <a:lstStyle/>
          <a:p>
            <a:pPr marL="166688" indent="-166688" algn="l">
              <a:spcAft>
                <a:spcPts val="600"/>
              </a:spcAft>
              <a:buClr>
                <a:srgbClr val="FF0000"/>
              </a:buClr>
              <a:buFont typeface="Wingdings" pitchFamily="2" charset="2"/>
              <a:buChar char="ü"/>
            </a:pPr>
            <a:r>
              <a:rPr lang="en-US" kern="0" dirty="0" smtClean="0">
                <a:latin typeface="Calibri" pitchFamily="34" charset="0"/>
              </a:rPr>
              <a:t>Nucleation studies of</a:t>
            </a:r>
            <a:r>
              <a:rPr lang="en-US" b="1" kern="0" dirty="0" smtClean="0">
                <a:solidFill>
                  <a:srgbClr val="C00000"/>
                </a:solidFill>
                <a:latin typeface="Calibri" pitchFamily="34" charset="0"/>
              </a:rPr>
              <a:t> </a:t>
            </a:r>
            <a:r>
              <a:rPr lang="en-US" b="1" kern="0" dirty="0" err="1" smtClean="0">
                <a:solidFill>
                  <a:srgbClr val="C00000"/>
                </a:solidFill>
                <a:latin typeface="Calibri" pitchFamily="34" charset="0"/>
              </a:rPr>
              <a:t>NbTiN</a:t>
            </a:r>
            <a:r>
              <a:rPr lang="en-US" b="1" kern="0" dirty="0" smtClean="0">
                <a:solidFill>
                  <a:srgbClr val="C00000"/>
                </a:solidFill>
                <a:latin typeface="Calibri" pitchFamily="34" charset="0"/>
              </a:rPr>
              <a:t>  </a:t>
            </a:r>
            <a:r>
              <a:rPr lang="en-US" kern="0" dirty="0" smtClean="0">
                <a:latin typeface="Calibri" pitchFamily="34" charset="0"/>
              </a:rPr>
              <a:t>on dielectrics like MgO, Al</a:t>
            </a:r>
            <a:r>
              <a:rPr lang="en-US" kern="0" baseline="-25000" dirty="0" smtClean="0">
                <a:latin typeface="Calibri" pitchFamily="34" charset="0"/>
              </a:rPr>
              <a:t>2</a:t>
            </a:r>
            <a:r>
              <a:rPr lang="en-US" kern="0" dirty="0" smtClean="0">
                <a:latin typeface="Calibri" pitchFamily="34" charset="0"/>
              </a:rPr>
              <a:t>O</a:t>
            </a:r>
            <a:r>
              <a:rPr lang="en-US" kern="0" baseline="-25000" dirty="0" smtClean="0">
                <a:latin typeface="Calibri" pitchFamily="34" charset="0"/>
              </a:rPr>
              <a:t>3 </a:t>
            </a:r>
            <a:r>
              <a:rPr lang="en-US" kern="0" dirty="0" smtClean="0">
                <a:latin typeface="Calibri" pitchFamily="34" charset="0"/>
              </a:rPr>
              <a:t>, </a:t>
            </a:r>
            <a:r>
              <a:rPr lang="en-US" b="1" kern="0" dirty="0">
                <a:solidFill>
                  <a:srgbClr val="C00000"/>
                </a:solidFill>
                <a:latin typeface="Calibri" pitchFamily="34" charset="0"/>
              </a:rPr>
              <a:t>A</a:t>
            </a:r>
            <a:r>
              <a:rPr lang="en-US" b="1" kern="0" dirty="0" smtClean="0">
                <a:solidFill>
                  <a:srgbClr val="C00000"/>
                </a:solidFill>
                <a:latin typeface="Calibri" pitchFamily="34" charset="0"/>
              </a:rPr>
              <a:t>lN</a:t>
            </a:r>
            <a:r>
              <a:rPr lang="en-US" kern="0" dirty="0" smtClean="0">
                <a:latin typeface="Calibri" pitchFamily="34" charset="0"/>
              </a:rPr>
              <a:t> and  vice versa.</a:t>
            </a:r>
            <a:endParaRPr lang="en-US" b="1" dirty="0" smtClean="0">
              <a:solidFill>
                <a:srgbClr val="FF0000"/>
              </a:solidFill>
              <a:latin typeface="Calibri" pitchFamily="34" charset="0"/>
            </a:endParaRPr>
          </a:p>
          <a:p>
            <a:pPr marL="166688" indent="-166688" algn="l">
              <a:spcAft>
                <a:spcPts val="600"/>
              </a:spcAft>
              <a:buClr>
                <a:srgbClr val="FF0000"/>
              </a:buClr>
              <a:buFont typeface="Wingdings" pitchFamily="2" charset="2"/>
              <a:buChar char="ü"/>
            </a:pPr>
            <a:r>
              <a:rPr lang="en-US" dirty="0" smtClean="0">
                <a:latin typeface="Calibri" pitchFamily="34" charset="0"/>
              </a:rPr>
              <a:t>Creation and characterization of a set of </a:t>
            </a:r>
            <a:r>
              <a:rPr lang="en-US" b="1" dirty="0" smtClean="0">
                <a:solidFill>
                  <a:srgbClr val="C00000"/>
                </a:solidFill>
                <a:latin typeface="Calibri" pitchFamily="34" charset="0"/>
              </a:rPr>
              <a:t>NbTiN /insulator/Nb </a:t>
            </a:r>
            <a:r>
              <a:rPr lang="en-US" dirty="0" smtClean="0">
                <a:latin typeface="Calibri" pitchFamily="34" charset="0"/>
              </a:rPr>
              <a:t>samples by UHV multi-target energetic ion deposition with well-controlled, incremented NbTiN thickness. </a:t>
            </a:r>
          </a:p>
          <a:p>
            <a:pPr marL="166688" indent="-166688" algn="l">
              <a:spcAft>
                <a:spcPts val="600"/>
              </a:spcAft>
              <a:buClr>
                <a:srgbClr val="FF0000"/>
              </a:buClr>
              <a:buFont typeface="Wingdings" pitchFamily="2" charset="2"/>
              <a:buChar char="ü"/>
            </a:pPr>
            <a:r>
              <a:rPr lang="en-US" dirty="0" smtClean="0">
                <a:latin typeface="Calibri" pitchFamily="34" charset="0"/>
              </a:rPr>
              <a:t>Will test the variation of RF field properties vs. temperature and thickness of the superconducting </a:t>
            </a:r>
            <a:r>
              <a:rPr lang="en-US" dirty="0" err="1" smtClean="0">
                <a:latin typeface="Calibri" pitchFamily="34" charset="0"/>
              </a:rPr>
              <a:t>overlayer</a:t>
            </a:r>
            <a:r>
              <a:rPr lang="en-US" dirty="0" smtClean="0">
                <a:latin typeface="Calibri" pitchFamily="34" charset="0"/>
              </a:rPr>
              <a:t>. Provide a </a:t>
            </a:r>
            <a:r>
              <a:rPr lang="en-US" b="1" dirty="0" smtClean="0">
                <a:solidFill>
                  <a:srgbClr val="C00000"/>
                </a:solidFill>
                <a:latin typeface="Calibri" pitchFamily="34" charset="0"/>
              </a:rPr>
              <a:t>direct test </a:t>
            </a:r>
            <a:r>
              <a:rPr lang="en-US" dirty="0" smtClean="0">
                <a:latin typeface="Calibri" pitchFamily="34" charset="0"/>
              </a:rPr>
              <a:t>of the Gurevich delayed flux entry model.</a:t>
            </a:r>
          </a:p>
        </p:txBody>
      </p:sp>
      <p:cxnSp>
        <p:nvCxnSpPr>
          <p:cNvPr id="4" name="Straight Connector 3"/>
          <p:cNvCxnSpPr/>
          <p:nvPr/>
        </p:nvCxnSpPr>
        <p:spPr>
          <a:xfrm flipV="1">
            <a:off x="4868883" y="3144644"/>
            <a:ext cx="3168485" cy="1419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custDataLst>
              <p:tags r:id="rId4"/>
            </p:custDataLst>
          </p:nvPr>
        </p:nvSpPr>
        <p:spPr>
          <a:xfrm>
            <a:off x="4722753" y="3353554"/>
            <a:ext cx="4421247" cy="2862322"/>
          </a:xfrm>
          <a:prstGeom prst="rect">
            <a:avLst/>
          </a:prstGeom>
          <a:noFill/>
        </p:spPr>
        <p:txBody>
          <a:bodyPr wrap="square" rtlCol="0">
            <a:spAutoFit/>
          </a:bodyPr>
          <a:lstStyle/>
          <a:p>
            <a:pPr marL="290513" indent="-290513">
              <a:buNone/>
            </a:pPr>
            <a:r>
              <a:rPr lang="en-US" b="1" dirty="0" err="1" smtClean="0">
                <a:solidFill>
                  <a:srgbClr val="C00000"/>
                </a:solidFill>
                <a:latin typeface="Calibri" pitchFamily="34" charset="0"/>
              </a:rPr>
              <a:t>NbTiN</a:t>
            </a:r>
            <a:r>
              <a:rPr lang="en-US" b="1" dirty="0" smtClean="0">
                <a:solidFill>
                  <a:srgbClr val="C00000"/>
                </a:solidFill>
                <a:latin typeface="Calibri" pitchFamily="34" charset="0"/>
              </a:rPr>
              <a:t> </a:t>
            </a:r>
            <a:r>
              <a:rPr lang="en-US" dirty="0" smtClean="0">
                <a:latin typeface="Calibri" pitchFamily="34" charset="0"/>
              </a:rPr>
              <a:t>is grown on various substrates at 600, 450 &amp; 300°C by reactive sputtering with targets of different Nb/Ti weight ratios. </a:t>
            </a:r>
          </a:p>
          <a:p>
            <a:pPr marL="290513" indent="-290513">
              <a:buFont typeface="Arial" pitchFamily="34" charset="0"/>
              <a:buChar char="•"/>
            </a:pPr>
            <a:r>
              <a:rPr lang="en-US" dirty="0" smtClean="0">
                <a:latin typeface="Calibri" pitchFamily="34" charset="0"/>
              </a:rPr>
              <a:t>The best transition temperatures were achieved with a Nb</a:t>
            </a:r>
            <a:r>
              <a:rPr lang="en-US" baseline="-25000" dirty="0" smtClean="0">
                <a:latin typeface="Calibri" pitchFamily="34" charset="0"/>
              </a:rPr>
              <a:t>80wt.%</a:t>
            </a:r>
            <a:r>
              <a:rPr lang="en-US" dirty="0" smtClean="0">
                <a:latin typeface="Calibri" pitchFamily="34" charset="0"/>
              </a:rPr>
              <a:t>/Ti</a:t>
            </a:r>
            <a:r>
              <a:rPr lang="en-US" baseline="-25000" dirty="0" smtClean="0">
                <a:latin typeface="Calibri" pitchFamily="34" charset="0"/>
              </a:rPr>
              <a:t>20wt.%</a:t>
            </a:r>
            <a:r>
              <a:rPr lang="en-US" dirty="0" smtClean="0">
                <a:latin typeface="Calibri" pitchFamily="34" charset="0"/>
              </a:rPr>
              <a:t> target. </a:t>
            </a:r>
          </a:p>
          <a:p>
            <a:pPr marL="234950" indent="-234950">
              <a:buFont typeface="Arial" pitchFamily="34" charset="0"/>
              <a:buChar char="•"/>
            </a:pPr>
            <a:r>
              <a:rPr lang="en-US" dirty="0" smtClean="0">
                <a:latin typeface="Calibri" pitchFamily="34" charset="0"/>
              </a:rPr>
              <a:t>The films exhibit good crystalline structure  and </a:t>
            </a:r>
            <a:r>
              <a:rPr lang="en-US" b="1" i="1" dirty="0" err="1" smtClean="0">
                <a:latin typeface="Calibri" pitchFamily="34" charset="0"/>
              </a:rPr>
              <a:t>T</a:t>
            </a:r>
            <a:r>
              <a:rPr lang="en-US" b="1" baseline="-25000" dirty="0" err="1" smtClean="0">
                <a:latin typeface="Calibri" pitchFamily="34" charset="0"/>
              </a:rPr>
              <a:t>c</a:t>
            </a:r>
            <a:r>
              <a:rPr lang="en-US" b="1" dirty="0" smtClean="0">
                <a:latin typeface="Calibri" pitchFamily="34" charset="0"/>
              </a:rPr>
              <a:t> = 16.1 K.</a:t>
            </a:r>
          </a:p>
          <a:p>
            <a:pPr marL="234950" indent="-234950"/>
            <a:r>
              <a:rPr lang="en-US" b="1" dirty="0" err="1" smtClean="0">
                <a:solidFill>
                  <a:srgbClr val="C00000"/>
                </a:solidFill>
                <a:latin typeface="Calibri" pitchFamily="34" charset="0"/>
              </a:rPr>
              <a:t>AlN</a:t>
            </a:r>
            <a:r>
              <a:rPr lang="en-US" b="1" dirty="0" smtClean="0">
                <a:solidFill>
                  <a:srgbClr val="C00000"/>
                </a:solidFill>
                <a:latin typeface="Calibri" pitchFamily="34" charset="0"/>
              </a:rPr>
              <a:t> </a:t>
            </a:r>
            <a:r>
              <a:rPr lang="en-US" dirty="0" smtClean="0">
                <a:latin typeface="Calibri" pitchFamily="34" charset="0"/>
              </a:rPr>
              <a:t> films are grown by reactive sputtering. </a:t>
            </a:r>
          </a:p>
          <a:p>
            <a:pPr marL="234950" indent="-234950">
              <a:buFont typeface="Arial" pitchFamily="34" charset="0"/>
              <a:buChar char="•"/>
            </a:pPr>
            <a:r>
              <a:rPr lang="en-US" dirty="0" smtClean="0">
                <a:latin typeface="Calibri" pitchFamily="34" charset="0"/>
              </a:rPr>
              <a:t>The produced </a:t>
            </a:r>
            <a:r>
              <a:rPr lang="en-US" dirty="0" err="1" smtClean="0">
                <a:latin typeface="Calibri" pitchFamily="34" charset="0"/>
              </a:rPr>
              <a:t>AlN</a:t>
            </a:r>
            <a:r>
              <a:rPr lang="en-US" dirty="0" smtClean="0">
                <a:latin typeface="Calibri" pitchFamily="34" charset="0"/>
              </a:rPr>
              <a:t> films exhibit B1 structure. </a:t>
            </a:r>
          </a:p>
        </p:txBody>
      </p:sp>
      <p:pic>
        <p:nvPicPr>
          <p:cNvPr id="68611" name="Picture 3" descr="C:\Users\Charles\Pictures\TEDF110212\TEDF110212 044crp sm.jpg"/>
          <p:cNvPicPr>
            <a:picLocks noChangeAspect="1" noChangeArrowheads="1"/>
          </p:cNvPicPr>
          <p:nvPr/>
        </p:nvPicPr>
        <p:blipFill>
          <a:blip r:embed="rId7"/>
          <a:srcRect/>
          <a:stretch>
            <a:fillRect/>
          </a:stretch>
        </p:blipFill>
        <p:spPr bwMode="auto">
          <a:xfrm>
            <a:off x="6221753" y="480486"/>
            <a:ext cx="2922247" cy="2664158"/>
          </a:xfrm>
          <a:prstGeom prst="rect">
            <a:avLst/>
          </a:prstGeom>
          <a:noFill/>
        </p:spPr>
      </p:pic>
      <p:graphicFrame>
        <p:nvGraphicFramePr>
          <p:cNvPr id="28" name="Chart 27"/>
          <p:cNvGraphicFramePr>
            <a:graphicFrameLocks noGrp="1"/>
          </p:cNvGraphicFramePr>
          <p:nvPr/>
        </p:nvGraphicFramePr>
        <p:xfrm>
          <a:off x="142505" y="3071813"/>
          <a:ext cx="4453888" cy="3188208"/>
        </p:xfrm>
        <a:graphic>
          <a:graphicData uri="http://schemas.openxmlformats.org/drawingml/2006/chart">
            <c:chart xmlns:c="http://schemas.openxmlformats.org/drawingml/2006/chart" xmlns:r="http://schemas.openxmlformats.org/officeDocument/2006/relationships" r:id="rId8"/>
          </a:graphicData>
        </a:graphic>
      </p:graphicFrame>
      <p:sp>
        <p:nvSpPr>
          <p:cNvPr id="29" name="TextBox 28"/>
          <p:cNvSpPr txBox="1"/>
          <p:nvPr/>
        </p:nvSpPr>
        <p:spPr>
          <a:xfrm>
            <a:off x="1710046" y="6130098"/>
            <a:ext cx="816249" cy="369332"/>
          </a:xfrm>
          <a:prstGeom prst="rect">
            <a:avLst/>
          </a:prstGeom>
          <a:noFill/>
        </p:spPr>
        <p:txBody>
          <a:bodyPr wrap="none" rtlCol="0">
            <a:spAutoFit/>
          </a:bodyPr>
          <a:lstStyle/>
          <a:p>
            <a:r>
              <a:rPr lang="en-US" b="1" dirty="0" smtClean="0">
                <a:latin typeface="Calibri" pitchFamily="34" charset="0"/>
              </a:rPr>
              <a:t>d (nm)</a:t>
            </a:r>
            <a:endParaRPr lang="en-US" b="1" dirty="0">
              <a:latin typeface="Calibri" pitchFamily="34" charset="0"/>
            </a:endParaRPr>
          </a:p>
        </p:txBody>
      </p:sp>
      <p:sp>
        <p:nvSpPr>
          <p:cNvPr id="31" name="TextBox 30"/>
          <p:cNvSpPr txBox="1"/>
          <p:nvPr/>
        </p:nvSpPr>
        <p:spPr>
          <a:xfrm>
            <a:off x="5994080" y="6031210"/>
            <a:ext cx="2769909" cy="369332"/>
          </a:xfrm>
          <a:prstGeom prst="rect">
            <a:avLst/>
          </a:prstGeom>
          <a:noFill/>
        </p:spPr>
        <p:txBody>
          <a:bodyPr wrap="square" rtlCol="0">
            <a:spAutoFit/>
          </a:bodyPr>
          <a:lstStyle/>
          <a:p>
            <a:r>
              <a:rPr lang="en-US" dirty="0" err="1" smtClean="0">
                <a:solidFill>
                  <a:srgbClr val="00B050"/>
                </a:solidFill>
              </a:rPr>
              <a:t>Valente</a:t>
            </a:r>
            <a:r>
              <a:rPr lang="en-US" dirty="0" smtClean="0">
                <a:solidFill>
                  <a:srgbClr val="00B050"/>
                </a:solidFill>
              </a:rPr>
              <a:t>-Feliciano, </a:t>
            </a:r>
            <a:r>
              <a:rPr lang="en-US" dirty="0" err="1" smtClean="0">
                <a:solidFill>
                  <a:srgbClr val="00B050"/>
                </a:solidFill>
              </a:rPr>
              <a:t>JLab</a:t>
            </a:r>
            <a:endParaRPr lang="en-US" dirty="0">
              <a:solidFill>
                <a:srgbClr val="00B050"/>
              </a:solidFill>
            </a:endParaRPr>
          </a:p>
        </p:txBody>
      </p:sp>
    </p:spTree>
    <p:custDataLst>
      <p:tags r:id="rId1"/>
    </p:custDataLst>
    <p:extLst>
      <p:ext uri="{BB962C8B-B14F-4D97-AF65-F5344CB8AC3E}">
        <p14:creationId xmlns="" xmlns:p14="http://schemas.microsoft.com/office/powerpoint/2010/main" val="4075492499"/>
      </p:ext>
    </p:extLst>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41905" y="0"/>
            <a:ext cx="8316295" cy="573882"/>
          </a:xfrm>
        </p:spPr>
        <p:txBody>
          <a:bodyPr/>
          <a:lstStyle/>
          <a:p>
            <a:r>
              <a:rPr lang="en-US" sz="3200" dirty="0" smtClean="0">
                <a:solidFill>
                  <a:srgbClr val="FF0000"/>
                </a:solidFill>
              </a:rPr>
              <a:t>NbTiN/AlN/Nb/Cu  structure</a:t>
            </a:r>
            <a:endParaRPr lang="en-US" sz="3200" dirty="0">
              <a:solidFill>
                <a:srgbClr val="FF0000"/>
              </a:solidFill>
            </a:endParaRPr>
          </a:p>
        </p:txBody>
      </p:sp>
      <p:pic>
        <p:nvPicPr>
          <p:cNvPr id="3" name="Picture 2" descr="NbTiN-IPAC'11-sample2_006.jpg"/>
          <p:cNvPicPr>
            <a:picLocks noChangeAspect="1"/>
          </p:cNvPicPr>
          <p:nvPr>
            <p:custDataLst>
              <p:tags r:id="rId3"/>
            </p:custDataLst>
          </p:nvPr>
        </p:nvPicPr>
        <p:blipFill>
          <a:blip r:embed="rId10" cstate="print"/>
          <a:stretch>
            <a:fillRect/>
          </a:stretch>
        </p:blipFill>
        <p:spPr>
          <a:xfrm>
            <a:off x="2743200" y="2878775"/>
            <a:ext cx="3108202" cy="3657600"/>
          </a:xfrm>
          <a:prstGeom prst="rect">
            <a:avLst/>
          </a:prstGeom>
        </p:spPr>
      </p:pic>
      <p:pic>
        <p:nvPicPr>
          <p:cNvPr id="5" name="Picture 4" descr="Nb-Cu 2_002.tif"/>
          <p:cNvPicPr>
            <a:picLocks noChangeAspect="1"/>
          </p:cNvPicPr>
          <p:nvPr>
            <p:custDataLst>
              <p:tags r:id="rId4"/>
            </p:custDataLst>
          </p:nvPr>
        </p:nvPicPr>
        <p:blipFill>
          <a:blip r:embed="rId11" cstate="print"/>
          <a:stretch>
            <a:fillRect/>
          </a:stretch>
        </p:blipFill>
        <p:spPr>
          <a:xfrm>
            <a:off x="190500" y="573882"/>
            <a:ext cx="2438400" cy="2245518"/>
          </a:xfrm>
          <a:prstGeom prst="rect">
            <a:avLst/>
          </a:prstGeom>
        </p:spPr>
      </p:pic>
      <p:grpSp>
        <p:nvGrpSpPr>
          <p:cNvPr id="6" name="Group 11"/>
          <p:cNvGrpSpPr/>
          <p:nvPr>
            <p:custDataLst>
              <p:tags r:id="rId5"/>
            </p:custDataLst>
          </p:nvPr>
        </p:nvGrpSpPr>
        <p:grpSpPr>
          <a:xfrm>
            <a:off x="5959598" y="2878775"/>
            <a:ext cx="3108202" cy="3657600"/>
            <a:chOff x="1734510" y="1752600"/>
            <a:chExt cx="3108202" cy="3657600"/>
          </a:xfrm>
        </p:grpSpPr>
        <p:pic>
          <p:nvPicPr>
            <p:cNvPr id="4" name="Picture 3" descr="Nb-Cu 2i_002.tif"/>
            <p:cNvPicPr>
              <a:picLocks noChangeAspect="1"/>
            </p:cNvPicPr>
            <p:nvPr/>
          </p:nvPicPr>
          <p:blipFill>
            <a:blip r:embed="rId12" cstate="print"/>
            <a:stretch>
              <a:fillRect/>
            </a:stretch>
          </p:blipFill>
          <p:spPr>
            <a:xfrm>
              <a:off x="1734510" y="1752600"/>
              <a:ext cx="3108202" cy="3657600"/>
            </a:xfrm>
            <a:prstGeom prst="rect">
              <a:avLst/>
            </a:prstGeom>
          </p:spPr>
        </p:pic>
        <p:sp>
          <p:nvSpPr>
            <p:cNvPr id="7" name="TextBox 6"/>
            <p:cNvSpPr txBox="1"/>
            <p:nvPr/>
          </p:nvSpPr>
          <p:spPr>
            <a:xfrm>
              <a:off x="3733800" y="3200400"/>
              <a:ext cx="727912" cy="307777"/>
            </a:xfrm>
            <a:prstGeom prst="rect">
              <a:avLst/>
            </a:prstGeom>
            <a:noFill/>
          </p:spPr>
          <p:txBody>
            <a:bodyPr wrap="square" rtlCol="0">
              <a:spAutoFit/>
            </a:bodyPr>
            <a:lstStyle/>
            <a:p>
              <a:r>
                <a:rPr lang="en-US" sz="1400" b="1" spc="-150" dirty="0" smtClean="0">
                  <a:solidFill>
                    <a:schemeClr val="bg1"/>
                  </a:solidFill>
                </a:rPr>
                <a:t>NbTiN</a:t>
              </a:r>
              <a:endParaRPr lang="en-US" sz="1400" b="1" spc="-150" dirty="0">
                <a:solidFill>
                  <a:schemeClr val="bg1"/>
                </a:solidFill>
              </a:endParaRPr>
            </a:p>
          </p:txBody>
        </p:sp>
        <p:sp>
          <p:nvSpPr>
            <p:cNvPr id="8" name="TextBox 7"/>
            <p:cNvSpPr txBox="1"/>
            <p:nvPr/>
          </p:nvSpPr>
          <p:spPr>
            <a:xfrm>
              <a:off x="2895600" y="3048000"/>
              <a:ext cx="461986" cy="338554"/>
            </a:xfrm>
            <a:prstGeom prst="rect">
              <a:avLst/>
            </a:prstGeom>
            <a:noFill/>
          </p:spPr>
          <p:txBody>
            <a:bodyPr wrap="none" rtlCol="0">
              <a:spAutoFit/>
            </a:bodyPr>
            <a:lstStyle/>
            <a:p>
              <a:r>
                <a:rPr lang="en-US" sz="1600" b="1" spc="-150" dirty="0" smtClean="0">
                  <a:solidFill>
                    <a:schemeClr val="bg1"/>
                  </a:solidFill>
                </a:rPr>
                <a:t>AlN</a:t>
              </a:r>
              <a:endParaRPr lang="en-US" sz="1600" b="1" spc="-150" dirty="0">
                <a:solidFill>
                  <a:schemeClr val="bg1"/>
                </a:solidFill>
              </a:endParaRPr>
            </a:p>
          </p:txBody>
        </p:sp>
        <p:sp>
          <p:nvSpPr>
            <p:cNvPr id="9" name="TextBox 8"/>
            <p:cNvSpPr txBox="1"/>
            <p:nvPr/>
          </p:nvSpPr>
          <p:spPr>
            <a:xfrm>
              <a:off x="2057400" y="3048000"/>
              <a:ext cx="393056" cy="307777"/>
            </a:xfrm>
            <a:prstGeom prst="rect">
              <a:avLst/>
            </a:prstGeom>
            <a:noFill/>
          </p:spPr>
          <p:txBody>
            <a:bodyPr wrap="none" rtlCol="0">
              <a:spAutoFit/>
            </a:bodyPr>
            <a:lstStyle/>
            <a:p>
              <a:r>
                <a:rPr lang="en-US" sz="1400" b="1" spc="-150" dirty="0" smtClean="0">
                  <a:solidFill>
                    <a:schemeClr val="bg1"/>
                  </a:solidFill>
                </a:rPr>
                <a:t>Nb</a:t>
              </a:r>
              <a:endParaRPr lang="en-US" sz="1400" b="1" spc="-150" dirty="0">
                <a:solidFill>
                  <a:schemeClr val="bg1"/>
                </a:solidFill>
              </a:endParaRPr>
            </a:p>
          </p:txBody>
        </p:sp>
      </p:grpSp>
      <p:graphicFrame>
        <p:nvGraphicFramePr>
          <p:cNvPr id="11" name="Table 10"/>
          <p:cNvGraphicFramePr>
            <a:graphicFrameLocks noGrp="1"/>
          </p:cNvGraphicFramePr>
          <p:nvPr>
            <p:custDataLst>
              <p:tags r:id="rId6"/>
            </p:custDataLst>
            <p:extLst>
              <p:ext uri="{D42A27DB-BD31-4B8C-83A1-F6EECF244321}">
                <p14:modId xmlns="" xmlns:p14="http://schemas.microsoft.com/office/powerpoint/2010/main" val="486004184"/>
              </p:ext>
            </p:extLst>
          </p:nvPr>
        </p:nvGraphicFramePr>
        <p:xfrm>
          <a:off x="3673597" y="386598"/>
          <a:ext cx="4572001" cy="2382579"/>
        </p:xfrm>
        <a:graphic>
          <a:graphicData uri="http://schemas.openxmlformats.org/drawingml/2006/table">
            <a:tbl>
              <a:tblPr firstRow="1" bandRow="1">
                <a:tableStyleId>{5C22544A-7EE6-4342-B048-85BDC9FD1C3A}</a:tableStyleId>
              </a:tblPr>
              <a:tblGrid>
                <a:gridCol w="2612571"/>
                <a:gridCol w="979715"/>
                <a:gridCol w="979715"/>
              </a:tblGrid>
              <a:tr h="245515">
                <a:tc>
                  <a:txBody>
                    <a:bodyPr/>
                    <a:lstStyle/>
                    <a:p>
                      <a:pPr algn="ctr">
                        <a:lnSpc>
                          <a:spcPts val="1200"/>
                        </a:lnSpc>
                      </a:pPr>
                      <a:endParaRPr lang="en-US" sz="2000" b="1" dirty="0">
                        <a:solidFill>
                          <a:schemeClr val="tx1"/>
                        </a:solidFill>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00"/>
                        </a:lnSpc>
                      </a:pPr>
                      <a:r>
                        <a:rPr lang="en-US" sz="2000" b="1" dirty="0" smtClean="0">
                          <a:solidFill>
                            <a:schemeClr val="tx1"/>
                          </a:solidFill>
                        </a:rPr>
                        <a:t>AlN</a:t>
                      </a:r>
                      <a:endParaRPr lang="en-US" sz="2000" b="1" dirty="0">
                        <a:solidFill>
                          <a:schemeClr val="tx1"/>
                        </a:solidFill>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2000" b="1" baseline="0" dirty="0" smtClean="0">
                          <a:solidFill>
                            <a:schemeClr val="tx1"/>
                          </a:solidFill>
                        </a:rPr>
                        <a:t>NbTiN</a:t>
                      </a:r>
                      <a:endParaRPr lang="en-US" sz="2000" b="1" dirty="0" smtClean="0">
                        <a:solidFill>
                          <a:schemeClr val="tx1"/>
                        </a:solidFill>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61937">
                <a:tc>
                  <a:txBody>
                    <a:bodyPr/>
                    <a:lstStyle/>
                    <a:p>
                      <a:pPr algn="ctr">
                        <a:lnSpc>
                          <a:spcPts val="1200"/>
                        </a:lnSpc>
                      </a:pPr>
                      <a:r>
                        <a:rPr lang="en-US" sz="1800" b="1" dirty="0" smtClean="0">
                          <a:solidFill>
                            <a:schemeClr val="tx1"/>
                          </a:solidFill>
                        </a:rPr>
                        <a:t>N</a:t>
                      </a:r>
                      <a:r>
                        <a:rPr lang="en-US" sz="1800" b="1" baseline="-25000" dirty="0" smtClean="0">
                          <a:solidFill>
                            <a:schemeClr val="tx1"/>
                          </a:solidFill>
                        </a:rPr>
                        <a:t>2</a:t>
                      </a:r>
                      <a:r>
                        <a:rPr lang="en-US" sz="1800" b="1" dirty="0" smtClean="0">
                          <a:solidFill>
                            <a:schemeClr val="tx1"/>
                          </a:solidFill>
                        </a:rPr>
                        <a:t>/Ar</a:t>
                      </a:r>
                      <a:endParaRPr lang="en-US" sz="1800" b="1" dirty="0">
                        <a:solidFill>
                          <a:schemeClr val="tx1"/>
                        </a:solidFill>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800" b="1" dirty="0" smtClean="0">
                          <a:solidFill>
                            <a:schemeClr val="tx1"/>
                          </a:solidFill>
                        </a:rPr>
                        <a:t>0.33</a:t>
                      </a:r>
                      <a:endParaRPr lang="en-US" sz="1800" b="1" dirty="0">
                        <a:solidFill>
                          <a:schemeClr val="tx1"/>
                        </a:solidFill>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800" b="1" dirty="0" smtClean="0">
                          <a:solidFill>
                            <a:schemeClr val="tx1"/>
                          </a:solidFill>
                        </a:rPr>
                        <a:t>0.23</a:t>
                      </a:r>
                      <a:endParaRPr lang="en-US" sz="1800" b="1" dirty="0">
                        <a:solidFill>
                          <a:schemeClr val="tx1"/>
                        </a:solidFill>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99110">
                <a:tc>
                  <a:txBody>
                    <a:bodyPr/>
                    <a:lstStyle/>
                    <a:p>
                      <a:pPr algn="ctr">
                        <a:lnSpc>
                          <a:spcPts val="1200"/>
                        </a:lnSpc>
                      </a:pPr>
                      <a:r>
                        <a:rPr lang="en-US" sz="1800" b="1" dirty="0" smtClean="0">
                          <a:solidFill>
                            <a:schemeClr val="tx1"/>
                          </a:solidFill>
                        </a:rPr>
                        <a:t>Total</a:t>
                      </a:r>
                      <a:r>
                        <a:rPr lang="en-US" sz="1800" b="1" baseline="0" dirty="0" smtClean="0">
                          <a:solidFill>
                            <a:schemeClr val="tx1"/>
                          </a:solidFill>
                        </a:rPr>
                        <a:t> pressure [Torr]</a:t>
                      </a:r>
                      <a:endParaRPr lang="en-US" sz="1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800" b="1" dirty="0" smtClean="0">
                          <a:solidFill>
                            <a:schemeClr val="tx1"/>
                          </a:solidFill>
                        </a:rPr>
                        <a:t>2x10</a:t>
                      </a:r>
                      <a:r>
                        <a:rPr lang="en-US" sz="1800" b="1" baseline="30000" dirty="0" smtClean="0">
                          <a:solidFill>
                            <a:schemeClr val="tx1"/>
                          </a:solidFill>
                        </a:rPr>
                        <a:t>-3</a:t>
                      </a:r>
                      <a:r>
                        <a:rPr lang="en-US" sz="1800" b="1" dirty="0" smtClean="0">
                          <a:solidFill>
                            <a:schemeClr val="tx1"/>
                          </a:solidFill>
                        </a:rPr>
                        <a:t> </a:t>
                      </a:r>
                      <a:endParaRPr lang="en-US" sz="1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800" b="1" dirty="0" smtClean="0">
                          <a:solidFill>
                            <a:schemeClr val="tx1"/>
                          </a:solidFill>
                        </a:rPr>
                        <a:t>2x10</a:t>
                      </a:r>
                      <a:r>
                        <a:rPr lang="en-US" sz="1800" b="1" baseline="30000" dirty="0" smtClean="0">
                          <a:solidFill>
                            <a:schemeClr val="tx1"/>
                          </a:solidFill>
                        </a:rPr>
                        <a:t>-3</a:t>
                      </a:r>
                      <a:endParaRPr lang="en-US" sz="1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0632">
                <a:tc>
                  <a:txBody>
                    <a:bodyPr/>
                    <a:lstStyle/>
                    <a:p>
                      <a:pPr algn="ctr">
                        <a:lnSpc>
                          <a:spcPts val="1200"/>
                        </a:lnSpc>
                      </a:pPr>
                      <a:r>
                        <a:rPr lang="en-US" sz="1800" b="1" dirty="0" smtClean="0">
                          <a:solidFill>
                            <a:schemeClr val="tx1"/>
                          </a:solidFill>
                        </a:rPr>
                        <a:t>Sputtering Power [W]</a:t>
                      </a:r>
                      <a:endParaRPr lang="en-US" sz="1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800" b="1" dirty="0" smtClean="0">
                          <a:solidFill>
                            <a:schemeClr val="tx1"/>
                          </a:solidFill>
                        </a:rPr>
                        <a:t>100 </a:t>
                      </a:r>
                      <a:endParaRPr lang="en-US" sz="1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800" b="1" dirty="0" smtClean="0">
                          <a:solidFill>
                            <a:schemeClr val="tx1"/>
                          </a:solidFill>
                        </a:rPr>
                        <a:t>300 </a:t>
                      </a:r>
                      <a:endParaRPr lang="en-US" sz="1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03461">
                <a:tc>
                  <a:txBody>
                    <a:bodyPr/>
                    <a:lstStyle/>
                    <a:p>
                      <a:pPr algn="ctr">
                        <a:lnSpc>
                          <a:spcPct val="100000"/>
                        </a:lnSpc>
                      </a:pPr>
                      <a:r>
                        <a:rPr lang="en-US" sz="1800" b="1" dirty="0" smtClean="0">
                          <a:solidFill>
                            <a:schemeClr val="tx1"/>
                          </a:solidFill>
                        </a:rPr>
                        <a:t>Deposition</a:t>
                      </a:r>
                      <a:r>
                        <a:rPr lang="en-US" sz="1800" b="1" baseline="0" dirty="0" smtClean="0">
                          <a:solidFill>
                            <a:schemeClr val="tx1"/>
                          </a:solidFill>
                        </a:rPr>
                        <a:t> rate [nm/min]</a:t>
                      </a:r>
                      <a:endParaRPr lang="en-US" sz="1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800" b="1" dirty="0" smtClean="0">
                          <a:solidFill>
                            <a:schemeClr val="tx1"/>
                          </a:solidFill>
                        </a:rPr>
                        <a:t>~ 2.5</a:t>
                      </a:r>
                      <a:endParaRPr lang="en-US" sz="1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800" b="1" dirty="0" smtClean="0">
                          <a:solidFill>
                            <a:schemeClr val="tx1"/>
                          </a:solidFill>
                        </a:rPr>
                        <a:t>~ 18</a:t>
                      </a:r>
                      <a:endParaRPr lang="en-US" sz="1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95">
                <a:tc>
                  <a:txBody>
                    <a:bodyPr/>
                    <a:lstStyle/>
                    <a:p>
                      <a:pPr algn="ctr">
                        <a:lnSpc>
                          <a:spcPts val="1200"/>
                        </a:lnSpc>
                      </a:pPr>
                      <a:r>
                        <a:rPr lang="en-US" sz="1800" b="1" dirty="0" smtClean="0">
                          <a:solidFill>
                            <a:schemeClr val="tx1"/>
                          </a:solidFill>
                        </a:rPr>
                        <a:t>Thickness [nm]</a:t>
                      </a:r>
                      <a:endParaRPr lang="en-US" sz="1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800" b="1" dirty="0" smtClean="0">
                          <a:solidFill>
                            <a:schemeClr val="tx1"/>
                          </a:solidFill>
                        </a:rPr>
                        <a:t>5</a:t>
                      </a:r>
                      <a:endParaRPr lang="en-US" sz="1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800" b="1" dirty="0" smtClean="0">
                          <a:solidFill>
                            <a:schemeClr val="tx1"/>
                          </a:solidFill>
                        </a:rPr>
                        <a:t>100</a:t>
                      </a:r>
                      <a:endParaRPr lang="en-US" sz="1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9110">
                <a:tc>
                  <a:txBody>
                    <a:bodyPr/>
                    <a:lstStyle/>
                    <a:p>
                      <a:pPr algn="ctr">
                        <a:lnSpc>
                          <a:spcPts val="1200"/>
                        </a:lnSpc>
                      </a:pPr>
                      <a:r>
                        <a:rPr lang="en-US" sz="1800" b="1" i="1" dirty="0" smtClean="0">
                          <a:solidFill>
                            <a:schemeClr val="tx1"/>
                          </a:solidFill>
                        </a:rPr>
                        <a:t>T</a:t>
                      </a:r>
                      <a:r>
                        <a:rPr lang="en-US" sz="1800" b="1" baseline="-25000" dirty="0" smtClean="0">
                          <a:solidFill>
                            <a:schemeClr val="tx1"/>
                          </a:solidFill>
                        </a:rPr>
                        <a:t>c</a:t>
                      </a:r>
                      <a:r>
                        <a:rPr lang="en-US" sz="1800" b="1" dirty="0" smtClean="0">
                          <a:solidFill>
                            <a:schemeClr val="tx1"/>
                          </a:solidFill>
                        </a:rPr>
                        <a:t> [K]</a:t>
                      </a:r>
                      <a:endParaRPr lang="en-US" sz="1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endParaRPr lang="en-US" sz="18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800" b="1" dirty="0" smtClean="0">
                          <a:solidFill>
                            <a:srgbClr val="C00000"/>
                          </a:solidFill>
                        </a:rPr>
                        <a:t>16.1</a:t>
                      </a:r>
                      <a:endParaRPr lang="en-US" sz="1800" b="1" dirty="0">
                        <a:solidFill>
                          <a:srgbClr val="C0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3" name="TextBox 12"/>
          <p:cNvSpPr txBox="1"/>
          <p:nvPr>
            <p:custDataLst>
              <p:tags r:id="rId7"/>
            </p:custDataLst>
          </p:nvPr>
        </p:nvSpPr>
        <p:spPr>
          <a:xfrm>
            <a:off x="141905" y="3358567"/>
            <a:ext cx="2819400" cy="1631216"/>
          </a:xfrm>
          <a:prstGeom prst="rect">
            <a:avLst/>
          </a:prstGeom>
          <a:noFill/>
        </p:spPr>
        <p:txBody>
          <a:bodyPr wrap="square" rtlCol="0">
            <a:spAutoFit/>
          </a:bodyPr>
          <a:lstStyle/>
          <a:p>
            <a:pPr algn="ctr">
              <a:buNone/>
            </a:pPr>
            <a:r>
              <a:rPr lang="en-US" sz="2000" dirty="0" smtClean="0"/>
              <a:t>TEM cross-section </a:t>
            </a:r>
          </a:p>
          <a:p>
            <a:pPr algn="ctr">
              <a:buNone/>
            </a:pPr>
            <a:r>
              <a:rPr lang="en-US" sz="2000" dirty="0" smtClean="0"/>
              <a:t>(FIB cut) </a:t>
            </a:r>
          </a:p>
          <a:p>
            <a:pPr algn="ctr">
              <a:buNone/>
            </a:pPr>
            <a:r>
              <a:rPr lang="en-US" sz="2000" dirty="0" smtClean="0"/>
              <a:t>of </a:t>
            </a:r>
          </a:p>
          <a:p>
            <a:pPr algn="ctr">
              <a:buNone/>
            </a:pPr>
            <a:r>
              <a:rPr lang="en-US" sz="2000" dirty="0" smtClean="0"/>
              <a:t>NbTiN/AlN/Nb/Cu structure</a:t>
            </a:r>
            <a:endParaRPr lang="en-US" sz="2000" dirty="0"/>
          </a:p>
        </p:txBody>
      </p:sp>
      <p:sp>
        <p:nvSpPr>
          <p:cNvPr id="15" name="TextBox 14"/>
          <p:cNvSpPr txBox="1"/>
          <p:nvPr/>
        </p:nvSpPr>
        <p:spPr>
          <a:xfrm>
            <a:off x="190500" y="5325485"/>
            <a:ext cx="2677495" cy="369332"/>
          </a:xfrm>
          <a:prstGeom prst="rect">
            <a:avLst/>
          </a:prstGeom>
          <a:noFill/>
        </p:spPr>
        <p:txBody>
          <a:bodyPr wrap="square" rtlCol="0">
            <a:spAutoFit/>
          </a:bodyPr>
          <a:lstStyle/>
          <a:p>
            <a:r>
              <a:rPr lang="en-US" dirty="0" err="1" smtClean="0">
                <a:solidFill>
                  <a:srgbClr val="00B050"/>
                </a:solidFill>
              </a:rPr>
              <a:t>Valente</a:t>
            </a:r>
            <a:r>
              <a:rPr lang="en-US" dirty="0" smtClean="0">
                <a:solidFill>
                  <a:srgbClr val="00B050"/>
                </a:solidFill>
              </a:rPr>
              <a:t>-Feliciano - </a:t>
            </a:r>
            <a:r>
              <a:rPr lang="en-US" dirty="0" err="1" smtClean="0">
                <a:solidFill>
                  <a:srgbClr val="00B050"/>
                </a:solidFill>
              </a:rPr>
              <a:t>JLab</a:t>
            </a:r>
            <a:endParaRPr lang="en-US" dirty="0">
              <a:solidFill>
                <a:srgbClr val="00B050"/>
              </a:solidFill>
            </a:endParaRPr>
          </a:p>
        </p:txBody>
      </p:sp>
    </p:spTree>
    <p:custDataLst>
      <p:tags r:id="rId1"/>
    </p:custDataLst>
    <p:extLst>
      <p:ext uri="{BB962C8B-B14F-4D97-AF65-F5344CB8AC3E}">
        <p14:creationId xmlns="" xmlns:p14="http://schemas.microsoft.com/office/powerpoint/2010/main" val="4088296584"/>
      </p:ext>
    </p:extLst>
  </p:cSld>
  <p:clrMapOvr>
    <a:masterClrMapping/>
  </p:clrMapOvr>
  <p:transition spd="med">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6348413" y="3932240"/>
            <a:ext cx="1798638" cy="620713"/>
            <a:chOff x="6348413" y="3932240"/>
            <a:chExt cx="1798638" cy="620713"/>
          </a:xfrm>
        </p:grpSpPr>
        <p:sp>
          <p:nvSpPr>
            <p:cNvPr id="12305" name="Rectangle 188"/>
            <p:cNvSpPr>
              <a:spLocks noChangeArrowheads="1"/>
            </p:cNvSpPr>
            <p:nvPr/>
          </p:nvSpPr>
          <p:spPr bwMode="auto">
            <a:xfrm>
              <a:off x="6348413" y="4389440"/>
              <a:ext cx="1798638" cy="161925"/>
            </a:xfrm>
            <a:prstGeom prst="rect">
              <a:avLst/>
            </a:prstGeom>
            <a:solidFill>
              <a:schemeClr val="accent1"/>
            </a:solidFill>
            <a:ln w="9525">
              <a:noFill/>
              <a:miter lim="800000"/>
              <a:headEnd/>
              <a:tailEnd/>
            </a:ln>
          </p:spPr>
          <p:txBody>
            <a:bodyPr wrap="none" anchor="ctr"/>
            <a:lstStyle/>
            <a:p>
              <a:endParaRPr lang="en-US" sz="3200"/>
            </a:p>
          </p:txBody>
        </p:sp>
        <p:sp>
          <p:nvSpPr>
            <p:cNvPr id="12307" name="Rectangle 190"/>
            <p:cNvSpPr>
              <a:spLocks noChangeArrowheads="1"/>
            </p:cNvSpPr>
            <p:nvPr/>
          </p:nvSpPr>
          <p:spPr bwMode="auto">
            <a:xfrm>
              <a:off x="6348413" y="4483103"/>
              <a:ext cx="1798638" cy="69850"/>
            </a:xfrm>
            <a:prstGeom prst="rect">
              <a:avLst/>
            </a:prstGeom>
            <a:solidFill>
              <a:srgbClr val="FF6600"/>
            </a:solidFill>
            <a:ln w="9525">
              <a:noFill/>
              <a:miter lim="800000"/>
              <a:headEnd/>
              <a:tailEnd/>
            </a:ln>
          </p:spPr>
          <p:txBody>
            <a:bodyPr wrap="none" anchor="ctr"/>
            <a:lstStyle/>
            <a:p>
              <a:endParaRPr lang="en-US" sz="3200"/>
            </a:p>
          </p:txBody>
        </p:sp>
        <p:sp>
          <p:nvSpPr>
            <p:cNvPr id="12317" name="Rectangle 200"/>
            <p:cNvSpPr>
              <a:spLocks noChangeArrowheads="1"/>
            </p:cNvSpPr>
            <p:nvPr/>
          </p:nvSpPr>
          <p:spPr bwMode="auto">
            <a:xfrm>
              <a:off x="6348413" y="4237040"/>
              <a:ext cx="1798638" cy="161925"/>
            </a:xfrm>
            <a:prstGeom prst="rect">
              <a:avLst/>
            </a:prstGeom>
            <a:solidFill>
              <a:schemeClr val="accent1"/>
            </a:solidFill>
            <a:ln w="9525">
              <a:noFill/>
              <a:miter lim="800000"/>
              <a:headEnd/>
              <a:tailEnd/>
            </a:ln>
          </p:spPr>
          <p:txBody>
            <a:bodyPr wrap="none" anchor="ctr"/>
            <a:lstStyle/>
            <a:p>
              <a:endParaRPr lang="en-US" sz="3200"/>
            </a:p>
          </p:txBody>
        </p:sp>
        <p:sp>
          <p:nvSpPr>
            <p:cNvPr id="12318" name="Rectangle 201"/>
            <p:cNvSpPr>
              <a:spLocks noChangeArrowheads="1"/>
            </p:cNvSpPr>
            <p:nvPr/>
          </p:nvSpPr>
          <p:spPr bwMode="auto">
            <a:xfrm>
              <a:off x="6348413" y="4330703"/>
              <a:ext cx="1798638" cy="69850"/>
            </a:xfrm>
            <a:prstGeom prst="rect">
              <a:avLst/>
            </a:prstGeom>
            <a:solidFill>
              <a:srgbClr val="FF6600"/>
            </a:solidFill>
            <a:ln w="9525">
              <a:noFill/>
              <a:miter lim="800000"/>
              <a:headEnd/>
              <a:tailEnd/>
            </a:ln>
          </p:spPr>
          <p:txBody>
            <a:bodyPr wrap="none" anchor="ctr"/>
            <a:lstStyle/>
            <a:p>
              <a:endParaRPr lang="en-US" sz="3200"/>
            </a:p>
          </p:txBody>
        </p:sp>
        <p:sp>
          <p:nvSpPr>
            <p:cNvPr id="12319" name="Rectangle 202"/>
            <p:cNvSpPr>
              <a:spLocks noChangeArrowheads="1"/>
            </p:cNvSpPr>
            <p:nvPr/>
          </p:nvSpPr>
          <p:spPr bwMode="auto">
            <a:xfrm>
              <a:off x="6348413" y="4084640"/>
              <a:ext cx="1798638" cy="161925"/>
            </a:xfrm>
            <a:prstGeom prst="rect">
              <a:avLst/>
            </a:prstGeom>
            <a:solidFill>
              <a:schemeClr val="accent1"/>
            </a:solidFill>
            <a:ln w="9525">
              <a:noFill/>
              <a:miter lim="800000"/>
              <a:headEnd/>
              <a:tailEnd/>
            </a:ln>
          </p:spPr>
          <p:txBody>
            <a:bodyPr wrap="none" anchor="ctr"/>
            <a:lstStyle/>
            <a:p>
              <a:endParaRPr lang="en-US" sz="3200"/>
            </a:p>
          </p:txBody>
        </p:sp>
        <p:sp>
          <p:nvSpPr>
            <p:cNvPr id="12320" name="Rectangle 203"/>
            <p:cNvSpPr>
              <a:spLocks noChangeArrowheads="1"/>
            </p:cNvSpPr>
            <p:nvPr/>
          </p:nvSpPr>
          <p:spPr bwMode="auto">
            <a:xfrm>
              <a:off x="6348413" y="4178303"/>
              <a:ext cx="1798638" cy="69850"/>
            </a:xfrm>
            <a:prstGeom prst="rect">
              <a:avLst/>
            </a:prstGeom>
            <a:solidFill>
              <a:srgbClr val="FF6600"/>
            </a:solidFill>
            <a:ln w="9525">
              <a:noFill/>
              <a:miter lim="800000"/>
              <a:headEnd/>
              <a:tailEnd/>
            </a:ln>
          </p:spPr>
          <p:txBody>
            <a:bodyPr wrap="none" anchor="ctr"/>
            <a:lstStyle/>
            <a:p>
              <a:endParaRPr lang="en-US" sz="3200"/>
            </a:p>
          </p:txBody>
        </p:sp>
        <p:sp>
          <p:nvSpPr>
            <p:cNvPr id="12321" name="Rectangle 204"/>
            <p:cNvSpPr>
              <a:spLocks noChangeArrowheads="1"/>
            </p:cNvSpPr>
            <p:nvPr/>
          </p:nvSpPr>
          <p:spPr bwMode="auto">
            <a:xfrm>
              <a:off x="6348413" y="3932240"/>
              <a:ext cx="1798638" cy="161925"/>
            </a:xfrm>
            <a:prstGeom prst="rect">
              <a:avLst/>
            </a:prstGeom>
            <a:solidFill>
              <a:schemeClr val="accent1"/>
            </a:solidFill>
            <a:ln w="9525">
              <a:noFill/>
              <a:miter lim="800000"/>
              <a:headEnd/>
              <a:tailEnd/>
            </a:ln>
          </p:spPr>
          <p:txBody>
            <a:bodyPr wrap="none" anchor="ctr"/>
            <a:lstStyle/>
            <a:p>
              <a:endParaRPr lang="en-US" sz="3200"/>
            </a:p>
          </p:txBody>
        </p:sp>
        <p:sp>
          <p:nvSpPr>
            <p:cNvPr id="12322" name="Rectangle 205"/>
            <p:cNvSpPr>
              <a:spLocks noChangeArrowheads="1"/>
            </p:cNvSpPr>
            <p:nvPr/>
          </p:nvSpPr>
          <p:spPr bwMode="auto">
            <a:xfrm>
              <a:off x="6348413" y="4025903"/>
              <a:ext cx="1798638" cy="69850"/>
            </a:xfrm>
            <a:prstGeom prst="rect">
              <a:avLst/>
            </a:prstGeom>
            <a:solidFill>
              <a:srgbClr val="FF6600"/>
            </a:solidFill>
            <a:ln w="9525">
              <a:noFill/>
              <a:miter lim="800000"/>
              <a:headEnd/>
              <a:tailEnd/>
            </a:ln>
          </p:spPr>
          <p:txBody>
            <a:bodyPr wrap="none" anchor="ctr"/>
            <a:lstStyle/>
            <a:p>
              <a:endParaRPr lang="en-US" sz="3200"/>
            </a:p>
          </p:txBody>
        </p:sp>
      </p:grpSp>
      <p:sp>
        <p:nvSpPr>
          <p:cNvPr id="12291" name="Rectangle 51"/>
          <p:cNvSpPr>
            <a:spLocks noChangeArrowheads="1"/>
          </p:cNvSpPr>
          <p:nvPr/>
        </p:nvSpPr>
        <p:spPr bwMode="auto">
          <a:xfrm>
            <a:off x="0" y="-59375"/>
            <a:ext cx="9144000" cy="594202"/>
          </a:xfrm>
          <a:prstGeom prst="rect">
            <a:avLst/>
          </a:prstGeom>
          <a:noFill/>
          <a:ln w="9525">
            <a:noFill/>
            <a:miter lim="800000"/>
            <a:headEnd/>
            <a:tailEnd/>
          </a:ln>
        </p:spPr>
        <p:txBody>
          <a:bodyPr wrap="square">
            <a:spAutoFit/>
          </a:bodyPr>
          <a:lstStyle/>
          <a:p>
            <a:pPr>
              <a:lnSpc>
                <a:spcPct val="130000"/>
              </a:lnSpc>
            </a:pPr>
            <a:r>
              <a:rPr lang="fr-FR" altLang="zh-CN" sz="2800" b="1" u="none" dirty="0" smtClean="0">
                <a:solidFill>
                  <a:srgbClr val="5F5F5F"/>
                </a:solidFill>
                <a:ea typeface="SimSun" pitchFamily="2" charset="-122"/>
              </a:rPr>
              <a:t>First </a:t>
            </a:r>
            <a:r>
              <a:rPr lang="fr-FR" altLang="zh-CN" sz="2800" b="1" u="none" dirty="0" err="1" smtClean="0">
                <a:solidFill>
                  <a:srgbClr val="5F5F5F"/>
                </a:solidFill>
                <a:ea typeface="SimSun" pitchFamily="2" charset="-122"/>
              </a:rPr>
              <a:t>exp</a:t>
            </a:r>
            <a:r>
              <a:rPr lang="fr-FR" altLang="zh-CN" sz="2800" b="1" u="none" dirty="0" smtClean="0">
                <a:solidFill>
                  <a:srgbClr val="5F5F5F"/>
                </a:solidFill>
                <a:ea typeface="SimSun" pitchFamily="2" charset="-122"/>
              </a:rPr>
              <a:t>. </a:t>
            </a:r>
            <a:r>
              <a:rPr lang="fr-FR" altLang="zh-CN" sz="2800" b="1" u="none" dirty="0" err="1" smtClean="0">
                <a:solidFill>
                  <a:srgbClr val="5F5F5F"/>
                </a:solidFill>
                <a:ea typeface="SimSun" pitchFamily="2" charset="-122"/>
              </a:rPr>
              <a:t>results</a:t>
            </a:r>
            <a:r>
              <a:rPr lang="fr-FR" altLang="zh-CN" sz="2800" b="1" u="none" dirty="0" smtClean="0">
                <a:solidFill>
                  <a:srgbClr val="5F5F5F"/>
                </a:solidFill>
                <a:ea typeface="SimSun" pitchFamily="2" charset="-122"/>
              </a:rPr>
              <a:t> on </a:t>
            </a:r>
            <a:r>
              <a:rPr lang="fr-FR" altLang="zh-CN" sz="2800" b="1" u="none" dirty="0" err="1" smtClean="0">
                <a:solidFill>
                  <a:srgbClr val="5F5F5F"/>
                </a:solidFill>
                <a:ea typeface="SimSun" pitchFamily="2" charset="-122"/>
              </a:rPr>
              <a:t>high</a:t>
            </a:r>
            <a:r>
              <a:rPr lang="fr-FR" altLang="zh-CN" sz="2800" b="1" u="none" dirty="0" smtClean="0">
                <a:solidFill>
                  <a:srgbClr val="5F5F5F"/>
                </a:solidFill>
                <a:ea typeface="SimSun" pitchFamily="2" charset="-122"/>
              </a:rPr>
              <a:t> </a:t>
            </a:r>
            <a:r>
              <a:rPr lang="fr-FR" altLang="zh-CN" sz="2800" b="1" u="none" dirty="0" err="1">
                <a:solidFill>
                  <a:srgbClr val="5F5F5F"/>
                </a:solidFill>
                <a:ea typeface="SimSun" pitchFamily="2" charset="-122"/>
              </a:rPr>
              <a:t>quality</a:t>
            </a:r>
            <a:r>
              <a:rPr lang="fr-FR" altLang="zh-CN" sz="2800" b="1" u="none" dirty="0">
                <a:solidFill>
                  <a:srgbClr val="5F5F5F"/>
                </a:solidFill>
                <a:ea typeface="SimSun" pitchFamily="2" charset="-122"/>
              </a:rPr>
              <a:t> model </a:t>
            </a:r>
            <a:r>
              <a:rPr lang="fr-FR" altLang="zh-CN" sz="2800" b="1" u="none" dirty="0" err="1">
                <a:solidFill>
                  <a:srgbClr val="5F5F5F"/>
                </a:solidFill>
                <a:ea typeface="SimSun" pitchFamily="2" charset="-122"/>
              </a:rPr>
              <a:t>samples</a:t>
            </a:r>
            <a:r>
              <a:rPr lang="fr-FR" altLang="zh-CN" sz="2800" b="1" u="none" dirty="0">
                <a:solidFill>
                  <a:srgbClr val="5F5F5F"/>
                </a:solidFill>
                <a:ea typeface="SimSun" pitchFamily="2" charset="-122"/>
              </a:rPr>
              <a:t> </a:t>
            </a:r>
          </a:p>
        </p:txBody>
      </p:sp>
      <p:sp>
        <p:nvSpPr>
          <p:cNvPr id="12292" name="Rectangle 33"/>
          <p:cNvSpPr>
            <a:spLocks noChangeArrowheads="1"/>
          </p:cNvSpPr>
          <p:nvPr/>
        </p:nvSpPr>
        <p:spPr bwMode="auto">
          <a:xfrm>
            <a:off x="933524" y="6038654"/>
            <a:ext cx="5688012" cy="313932"/>
          </a:xfrm>
          <a:prstGeom prst="rect">
            <a:avLst/>
          </a:prstGeom>
          <a:noFill/>
          <a:ln w="9525">
            <a:noFill/>
            <a:miter lim="800000"/>
            <a:headEnd/>
            <a:tailEnd/>
          </a:ln>
        </p:spPr>
        <p:txBody>
          <a:bodyPr wrap="square">
            <a:spAutoFit/>
          </a:bodyPr>
          <a:lstStyle/>
          <a:p>
            <a:pPr marL="225425" lvl="1" indent="-166688" eaLnBrk="0" hangingPunct="0">
              <a:lnSpc>
                <a:spcPct val="90000"/>
              </a:lnSpc>
              <a:spcBef>
                <a:spcPct val="20000"/>
              </a:spcBef>
            </a:pPr>
            <a:r>
              <a:rPr lang="fr-FR" altLang="zh-CN" sz="1600" b="1" u="none" dirty="0" smtClean="0">
                <a:solidFill>
                  <a:srgbClr val="058AE5"/>
                </a:solidFill>
                <a:ea typeface="SimSun" pitchFamily="2" charset="-122"/>
              </a:rPr>
              <a:t>Collaboration </a:t>
            </a:r>
            <a:r>
              <a:rPr lang="fr-FR" altLang="zh-CN" sz="1600" b="1" u="none" dirty="0" err="1" smtClean="0">
                <a:solidFill>
                  <a:srgbClr val="058AE5"/>
                </a:solidFill>
                <a:latin typeface="Calibri" pitchFamily="34" charset="0"/>
                <a:ea typeface="SimSun" pitchFamily="2" charset="-122"/>
              </a:rPr>
              <a:t>with</a:t>
            </a:r>
            <a:r>
              <a:rPr lang="fr-FR" altLang="zh-CN" sz="1600" b="1" u="none" dirty="0" smtClean="0">
                <a:solidFill>
                  <a:srgbClr val="058AE5"/>
                </a:solidFill>
                <a:ea typeface="SimSun" pitchFamily="2" charset="-122"/>
              </a:rPr>
              <a:t> J.C</a:t>
            </a:r>
            <a:r>
              <a:rPr lang="fr-FR" altLang="zh-CN" sz="1600" b="1" u="none" dirty="0">
                <a:solidFill>
                  <a:srgbClr val="058AE5"/>
                </a:solidFill>
                <a:ea typeface="SimSun" pitchFamily="2" charset="-122"/>
              </a:rPr>
              <a:t>. </a:t>
            </a:r>
            <a:r>
              <a:rPr lang="fr-FR" altLang="zh-CN" sz="1600" b="1" u="none" dirty="0" err="1">
                <a:solidFill>
                  <a:srgbClr val="058AE5"/>
                </a:solidFill>
                <a:ea typeface="SimSun" pitchFamily="2" charset="-122"/>
              </a:rPr>
              <a:t>Villégier</a:t>
            </a:r>
            <a:r>
              <a:rPr lang="fr-FR" altLang="zh-CN" sz="1600" b="1" u="none" dirty="0">
                <a:solidFill>
                  <a:srgbClr val="058AE5"/>
                </a:solidFill>
                <a:ea typeface="SimSun" pitchFamily="2" charset="-122"/>
              </a:rPr>
              <a:t>, CEA-</a:t>
            </a:r>
            <a:r>
              <a:rPr lang="fr-FR" altLang="zh-CN" sz="1600" b="1" u="none" dirty="0" err="1">
                <a:solidFill>
                  <a:srgbClr val="058AE5"/>
                </a:solidFill>
                <a:ea typeface="SimSun" pitchFamily="2" charset="-122"/>
              </a:rPr>
              <a:t>Inac</a:t>
            </a:r>
            <a:r>
              <a:rPr lang="fr-FR" altLang="zh-CN" sz="1600" b="1" u="none" dirty="0">
                <a:solidFill>
                  <a:srgbClr val="058AE5"/>
                </a:solidFill>
                <a:ea typeface="SimSun" pitchFamily="2" charset="-122"/>
              </a:rPr>
              <a:t> / Grenoble </a:t>
            </a:r>
          </a:p>
        </p:txBody>
      </p:sp>
      <p:sp>
        <p:nvSpPr>
          <p:cNvPr id="12304" name="Rectangle 187"/>
          <p:cNvSpPr>
            <a:spLocks noChangeArrowheads="1"/>
          </p:cNvSpPr>
          <p:nvPr/>
        </p:nvSpPr>
        <p:spPr bwMode="auto">
          <a:xfrm>
            <a:off x="6343650" y="4768853"/>
            <a:ext cx="1803400" cy="719138"/>
          </a:xfrm>
          <a:prstGeom prst="rect">
            <a:avLst/>
          </a:prstGeom>
          <a:gradFill rotWithShape="1">
            <a:gsLst>
              <a:gs pos="0">
                <a:srgbClr val="128AEE"/>
              </a:gs>
              <a:gs pos="100000">
                <a:schemeClr val="bg1"/>
              </a:gs>
            </a:gsLst>
            <a:lin ang="5400000" scaled="1"/>
          </a:gradFill>
          <a:ln w="9525">
            <a:noFill/>
            <a:miter lim="800000"/>
            <a:headEnd/>
            <a:tailEnd/>
          </a:ln>
        </p:spPr>
        <p:txBody>
          <a:bodyPr wrap="none" anchor="ctr"/>
          <a:lstStyle/>
          <a:p>
            <a:endParaRPr lang="en-US" sz="3200"/>
          </a:p>
        </p:txBody>
      </p:sp>
      <p:sp>
        <p:nvSpPr>
          <p:cNvPr id="12306" name="Rectangle 189"/>
          <p:cNvSpPr>
            <a:spLocks noChangeArrowheads="1"/>
          </p:cNvSpPr>
          <p:nvPr/>
        </p:nvSpPr>
        <p:spPr bwMode="auto">
          <a:xfrm>
            <a:off x="6348413" y="4552953"/>
            <a:ext cx="1798638" cy="287338"/>
          </a:xfrm>
          <a:prstGeom prst="rect">
            <a:avLst/>
          </a:prstGeom>
          <a:solidFill>
            <a:schemeClr val="bg2"/>
          </a:solidFill>
          <a:ln w="9525">
            <a:noFill/>
            <a:miter lim="800000"/>
            <a:headEnd/>
            <a:tailEnd/>
          </a:ln>
        </p:spPr>
        <p:txBody>
          <a:bodyPr wrap="none" anchor="ctr"/>
          <a:lstStyle/>
          <a:p>
            <a:endParaRPr lang="en-US" sz="3200"/>
          </a:p>
        </p:txBody>
      </p:sp>
      <p:sp>
        <p:nvSpPr>
          <p:cNvPr id="12308" name="Text Box 191"/>
          <p:cNvSpPr txBox="1">
            <a:spLocks noChangeArrowheads="1"/>
          </p:cNvSpPr>
          <p:nvPr/>
        </p:nvSpPr>
        <p:spPr bwMode="auto">
          <a:xfrm>
            <a:off x="4646613" y="5110165"/>
            <a:ext cx="2164375" cy="307777"/>
          </a:xfrm>
          <a:prstGeom prst="rect">
            <a:avLst/>
          </a:prstGeom>
          <a:noFill/>
          <a:ln w="9525">
            <a:noFill/>
            <a:miter lim="800000"/>
            <a:headEnd/>
            <a:tailEnd/>
          </a:ln>
        </p:spPr>
        <p:txBody>
          <a:bodyPr wrap="none">
            <a:spAutoFit/>
          </a:bodyPr>
          <a:lstStyle/>
          <a:p>
            <a:pPr eaLnBrk="0" hangingPunct="0"/>
            <a:r>
              <a:rPr lang="en-US" sz="1400" u="none"/>
              <a:t>Monocrystalline sapphire</a:t>
            </a:r>
          </a:p>
        </p:txBody>
      </p:sp>
      <p:sp>
        <p:nvSpPr>
          <p:cNvPr id="12309" name="Text Box 192"/>
          <p:cNvSpPr txBox="1">
            <a:spLocks noChangeArrowheads="1"/>
          </p:cNvSpPr>
          <p:nvPr/>
        </p:nvSpPr>
        <p:spPr bwMode="auto">
          <a:xfrm>
            <a:off x="4679950" y="4821240"/>
            <a:ext cx="1556836" cy="307777"/>
          </a:xfrm>
          <a:prstGeom prst="rect">
            <a:avLst/>
          </a:prstGeom>
          <a:noFill/>
          <a:ln w="9525">
            <a:noFill/>
            <a:miter lim="800000"/>
            <a:headEnd/>
            <a:tailEnd/>
          </a:ln>
        </p:spPr>
        <p:txBody>
          <a:bodyPr wrap="none">
            <a:spAutoFit/>
          </a:bodyPr>
          <a:lstStyle/>
          <a:p>
            <a:pPr eaLnBrk="0" hangingPunct="0"/>
            <a:r>
              <a:rPr lang="en-US" sz="1400" u="none"/>
              <a:t>250 nm Nb “bulk”</a:t>
            </a:r>
          </a:p>
        </p:txBody>
      </p:sp>
      <p:sp>
        <p:nvSpPr>
          <p:cNvPr id="12312" name="Line 195"/>
          <p:cNvSpPr>
            <a:spLocks noChangeShapeType="1"/>
          </p:cNvSpPr>
          <p:nvPr/>
        </p:nvSpPr>
        <p:spPr bwMode="auto">
          <a:xfrm flipV="1">
            <a:off x="6230938" y="5129215"/>
            <a:ext cx="215900" cy="71438"/>
          </a:xfrm>
          <a:prstGeom prst="line">
            <a:avLst/>
          </a:prstGeom>
          <a:noFill/>
          <a:ln w="9525">
            <a:solidFill>
              <a:schemeClr val="tx1"/>
            </a:solidFill>
            <a:round/>
            <a:headEnd/>
            <a:tailEnd type="triangle" w="med" len="med"/>
          </a:ln>
        </p:spPr>
        <p:txBody>
          <a:bodyPr/>
          <a:lstStyle/>
          <a:p>
            <a:endParaRPr lang="en-US" sz="3200"/>
          </a:p>
        </p:txBody>
      </p:sp>
      <p:sp>
        <p:nvSpPr>
          <p:cNvPr id="12313" name="Line 196"/>
          <p:cNvSpPr>
            <a:spLocks noChangeShapeType="1"/>
          </p:cNvSpPr>
          <p:nvPr/>
        </p:nvSpPr>
        <p:spPr bwMode="auto">
          <a:xfrm flipV="1">
            <a:off x="6159500" y="4697415"/>
            <a:ext cx="215900" cy="217488"/>
          </a:xfrm>
          <a:prstGeom prst="line">
            <a:avLst/>
          </a:prstGeom>
          <a:noFill/>
          <a:ln w="9525">
            <a:solidFill>
              <a:schemeClr val="tx1"/>
            </a:solidFill>
            <a:round/>
            <a:headEnd/>
            <a:tailEnd type="triangle" w="med" len="med"/>
          </a:ln>
        </p:spPr>
        <p:txBody>
          <a:bodyPr/>
          <a:lstStyle/>
          <a:p>
            <a:endParaRPr lang="en-US" sz="3200"/>
          </a:p>
        </p:txBody>
      </p:sp>
      <p:sp>
        <p:nvSpPr>
          <p:cNvPr id="12314" name="Line 197"/>
          <p:cNvSpPr>
            <a:spLocks noChangeShapeType="1"/>
          </p:cNvSpPr>
          <p:nvPr/>
        </p:nvSpPr>
        <p:spPr bwMode="auto">
          <a:xfrm>
            <a:off x="6115513" y="4473479"/>
            <a:ext cx="259887" cy="79474"/>
          </a:xfrm>
          <a:prstGeom prst="line">
            <a:avLst/>
          </a:prstGeom>
          <a:noFill/>
          <a:ln w="9525">
            <a:solidFill>
              <a:schemeClr val="tx1"/>
            </a:solidFill>
            <a:round/>
            <a:headEnd/>
            <a:tailEnd type="triangle" w="med" len="med"/>
          </a:ln>
        </p:spPr>
        <p:txBody>
          <a:bodyPr/>
          <a:lstStyle/>
          <a:p>
            <a:endParaRPr lang="en-US" sz="3200"/>
          </a:p>
        </p:txBody>
      </p:sp>
      <p:sp>
        <p:nvSpPr>
          <p:cNvPr id="12315" name="Line 198"/>
          <p:cNvSpPr>
            <a:spLocks noChangeShapeType="1"/>
          </p:cNvSpPr>
          <p:nvPr/>
        </p:nvSpPr>
        <p:spPr bwMode="auto">
          <a:xfrm>
            <a:off x="5898803" y="4095753"/>
            <a:ext cx="688198" cy="304799"/>
          </a:xfrm>
          <a:prstGeom prst="line">
            <a:avLst/>
          </a:prstGeom>
          <a:noFill/>
          <a:ln w="9525">
            <a:solidFill>
              <a:schemeClr val="tx1"/>
            </a:solidFill>
            <a:round/>
            <a:headEnd/>
            <a:tailEnd type="triangle" w="med" len="med"/>
          </a:ln>
        </p:spPr>
        <p:txBody>
          <a:bodyPr/>
          <a:lstStyle/>
          <a:p>
            <a:endParaRPr lang="en-US" sz="3200"/>
          </a:p>
        </p:txBody>
      </p:sp>
      <p:sp>
        <p:nvSpPr>
          <p:cNvPr id="12316" name="Text Box 199"/>
          <p:cNvSpPr txBox="1">
            <a:spLocks noChangeArrowheads="1"/>
          </p:cNvSpPr>
          <p:nvPr/>
        </p:nvSpPr>
        <p:spPr bwMode="auto">
          <a:xfrm>
            <a:off x="6970713" y="5346703"/>
            <a:ext cx="1437573" cy="523220"/>
          </a:xfrm>
          <a:prstGeom prst="rect">
            <a:avLst/>
          </a:prstGeom>
          <a:solidFill>
            <a:schemeClr val="bg1"/>
          </a:solidFill>
          <a:ln w="9525">
            <a:solidFill>
              <a:srgbClr val="47A21A"/>
            </a:solidFill>
            <a:miter lim="800000"/>
            <a:headEnd/>
            <a:tailEnd/>
          </a:ln>
        </p:spPr>
        <p:txBody>
          <a:bodyPr wrap="none">
            <a:spAutoFit/>
          </a:bodyPr>
          <a:lstStyle/>
          <a:p>
            <a:pPr eaLnBrk="0" hangingPunct="0"/>
            <a:r>
              <a:rPr lang="en-US" sz="1400" u="none" dirty="0"/>
              <a:t>Test sample </a:t>
            </a:r>
            <a:r>
              <a:rPr lang="en-US" sz="1400" u="none" dirty="0" smtClean="0"/>
              <a:t>ML</a:t>
            </a:r>
          </a:p>
          <a:p>
            <a:pPr lvl="0" algn="ctr" eaLnBrk="0" hangingPunct="0"/>
            <a:r>
              <a:rPr lang="fr-FR" sz="1400" b="1" u="none" dirty="0">
                <a:solidFill>
                  <a:srgbClr val="0000FF"/>
                </a:solidFill>
                <a:cs typeface="Times New Roman" pitchFamily="18" charset="0"/>
              </a:rPr>
              <a:t>T</a:t>
            </a:r>
            <a:r>
              <a:rPr lang="fr-FR" sz="1400" b="1" u="none" baseline="-25000" dirty="0">
                <a:solidFill>
                  <a:srgbClr val="0000FF"/>
                </a:solidFill>
                <a:cs typeface="Times New Roman" pitchFamily="18" charset="0"/>
              </a:rPr>
              <a:t>c </a:t>
            </a:r>
            <a:r>
              <a:rPr lang="fr-FR" sz="1400" b="1" u="none" dirty="0">
                <a:solidFill>
                  <a:srgbClr val="0000FF"/>
                </a:solidFill>
                <a:cs typeface="Times New Roman" pitchFamily="18" charset="0"/>
              </a:rPr>
              <a:t>= 15.48 </a:t>
            </a:r>
            <a:r>
              <a:rPr lang="fr-FR" sz="1400" b="1" u="none" dirty="0" smtClean="0">
                <a:solidFill>
                  <a:srgbClr val="0000FF"/>
                </a:solidFill>
                <a:cs typeface="Times New Roman" pitchFamily="18" charset="0"/>
              </a:rPr>
              <a:t>K</a:t>
            </a:r>
            <a:endParaRPr lang="fr-FR" sz="1400" u="none" dirty="0"/>
          </a:p>
        </p:txBody>
      </p:sp>
      <p:grpSp>
        <p:nvGrpSpPr>
          <p:cNvPr id="53" name="Group 52"/>
          <p:cNvGrpSpPr/>
          <p:nvPr/>
        </p:nvGrpSpPr>
        <p:grpSpPr>
          <a:xfrm>
            <a:off x="4003675" y="3932240"/>
            <a:ext cx="2314488" cy="640458"/>
            <a:chOff x="4335811" y="3941864"/>
            <a:chExt cx="2314488" cy="640458"/>
          </a:xfrm>
        </p:grpSpPr>
        <p:sp>
          <p:nvSpPr>
            <p:cNvPr id="12310" name="Text Box 193"/>
            <p:cNvSpPr txBox="1">
              <a:spLocks noChangeArrowheads="1"/>
            </p:cNvSpPr>
            <p:nvPr/>
          </p:nvSpPr>
          <p:spPr bwMode="auto">
            <a:xfrm>
              <a:off x="4686300" y="4226126"/>
              <a:ext cx="1963999" cy="307777"/>
            </a:xfrm>
            <a:prstGeom prst="rect">
              <a:avLst/>
            </a:prstGeom>
            <a:noFill/>
            <a:ln w="9525">
              <a:noFill/>
              <a:miter lim="800000"/>
              <a:headEnd/>
              <a:tailEnd/>
            </a:ln>
          </p:spPr>
          <p:txBody>
            <a:bodyPr wrap="none">
              <a:spAutoFit/>
            </a:bodyPr>
            <a:lstStyle/>
            <a:p>
              <a:pPr eaLnBrk="0" hangingPunct="0"/>
              <a:r>
                <a:rPr lang="en-US" sz="1400" u="none" dirty="0"/>
                <a:t>14 nm insulator (</a:t>
              </a:r>
              <a:r>
                <a:rPr lang="en-US" sz="1400" u="none" dirty="0" err="1"/>
                <a:t>MgO</a:t>
              </a:r>
              <a:r>
                <a:rPr lang="en-US" sz="1400" u="none" dirty="0"/>
                <a:t>)</a:t>
              </a:r>
            </a:p>
          </p:txBody>
        </p:sp>
        <p:sp>
          <p:nvSpPr>
            <p:cNvPr id="12311" name="Text Box 194"/>
            <p:cNvSpPr txBox="1">
              <a:spLocks noChangeArrowheads="1"/>
            </p:cNvSpPr>
            <p:nvPr/>
          </p:nvSpPr>
          <p:spPr bwMode="auto">
            <a:xfrm>
              <a:off x="4986687" y="3941864"/>
              <a:ext cx="1244251" cy="307777"/>
            </a:xfrm>
            <a:prstGeom prst="rect">
              <a:avLst/>
            </a:prstGeom>
            <a:noFill/>
            <a:ln w="9525">
              <a:noFill/>
              <a:miter lim="800000"/>
              <a:headEnd/>
              <a:tailEnd/>
            </a:ln>
          </p:spPr>
          <p:txBody>
            <a:bodyPr wrap="none">
              <a:spAutoFit/>
            </a:bodyPr>
            <a:lstStyle/>
            <a:p>
              <a:pPr eaLnBrk="0" hangingPunct="0"/>
              <a:r>
                <a:rPr lang="en-US" sz="1400" u="none" dirty="0"/>
                <a:t>~ 12 nm </a:t>
              </a:r>
              <a:r>
                <a:rPr lang="en-US" sz="1400" u="none" dirty="0" err="1"/>
                <a:t>NbN</a:t>
              </a:r>
              <a:endParaRPr lang="en-US" sz="1400" u="none" dirty="0"/>
            </a:p>
          </p:txBody>
        </p:sp>
        <p:sp>
          <p:nvSpPr>
            <p:cNvPr id="12323" name="AutoShape 206"/>
            <p:cNvSpPr>
              <a:spLocks/>
            </p:cNvSpPr>
            <p:nvPr/>
          </p:nvSpPr>
          <p:spPr bwMode="auto">
            <a:xfrm flipH="1">
              <a:off x="4722812" y="4079084"/>
              <a:ext cx="73025" cy="503238"/>
            </a:xfrm>
            <a:prstGeom prst="rightBrace">
              <a:avLst>
                <a:gd name="adj1" fmla="val 57428"/>
                <a:gd name="adj2" fmla="val 50000"/>
              </a:avLst>
            </a:prstGeom>
            <a:noFill/>
            <a:ln w="12700">
              <a:solidFill>
                <a:schemeClr val="tx1"/>
              </a:solidFill>
              <a:round/>
              <a:headEnd/>
              <a:tailEnd/>
            </a:ln>
          </p:spPr>
          <p:txBody>
            <a:bodyPr wrap="none" anchor="ctr"/>
            <a:lstStyle/>
            <a:p>
              <a:pPr algn="ctr" eaLnBrk="0" hangingPunct="0"/>
              <a:endParaRPr lang="en-US" sz="4000" u="none">
                <a:latin typeface="Times New Roman" pitchFamily="18" charset="0"/>
              </a:endParaRPr>
            </a:p>
          </p:txBody>
        </p:sp>
        <p:sp>
          <p:nvSpPr>
            <p:cNvPr id="12324" name="Text Box 207"/>
            <p:cNvSpPr txBox="1">
              <a:spLocks noChangeArrowheads="1"/>
            </p:cNvSpPr>
            <p:nvPr/>
          </p:nvSpPr>
          <p:spPr bwMode="auto">
            <a:xfrm>
              <a:off x="4335811" y="4175326"/>
              <a:ext cx="423514" cy="307777"/>
            </a:xfrm>
            <a:prstGeom prst="rect">
              <a:avLst/>
            </a:prstGeom>
            <a:noFill/>
            <a:ln w="9525">
              <a:noFill/>
              <a:miter lim="800000"/>
              <a:headEnd/>
              <a:tailEnd/>
            </a:ln>
          </p:spPr>
          <p:txBody>
            <a:bodyPr wrap="none">
              <a:spAutoFit/>
            </a:bodyPr>
            <a:lstStyle/>
            <a:p>
              <a:pPr eaLnBrk="0" hangingPunct="0"/>
              <a:r>
                <a:rPr lang="en-US" sz="1400" u="none" dirty="0"/>
                <a:t>x 4</a:t>
              </a:r>
            </a:p>
          </p:txBody>
        </p:sp>
      </p:grpSp>
      <p:sp>
        <p:nvSpPr>
          <p:cNvPr id="12302" name="Rectangle 209"/>
          <p:cNvSpPr>
            <a:spLocks noChangeArrowheads="1"/>
          </p:cNvSpPr>
          <p:nvPr/>
        </p:nvSpPr>
        <p:spPr bwMode="auto">
          <a:xfrm>
            <a:off x="978693" y="528047"/>
            <a:ext cx="7561263" cy="1840504"/>
          </a:xfrm>
          <a:prstGeom prst="rect">
            <a:avLst/>
          </a:prstGeom>
          <a:noFill/>
          <a:ln w="9525">
            <a:noFill/>
            <a:miter lim="800000"/>
            <a:headEnd/>
            <a:tailEnd/>
          </a:ln>
        </p:spPr>
        <p:txBody>
          <a:bodyPr>
            <a:spAutoFit/>
          </a:bodyPr>
          <a:lstStyle/>
          <a:p>
            <a:pPr eaLnBrk="0" hangingPunct="0">
              <a:lnSpc>
                <a:spcPct val="80000"/>
              </a:lnSpc>
              <a:spcBef>
                <a:spcPct val="20000"/>
              </a:spcBef>
              <a:buFontTx/>
              <a:buBlip>
                <a:blip r:embed="rId3"/>
              </a:buBlip>
            </a:pPr>
            <a:r>
              <a:rPr lang="en-US" altLang="zh-CN" u="none" dirty="0">
                <a:latin typeface="Calibri" pitchFamily="34" charset="0"/>
                <a:ea typeface="SimSun" pitchFamily="2" charset="-122"/>
              </a:rPr>
              <a:t> Choice of </a:t>
            </a:r>
            <a:r>
              <a:rPr lang="en-US" altLang="zh-CN" b="1" u="none" dirty="0" err="1" smtClean="0">
                <a:solidFill>
                  <a:srgbClr val="C00000"/>
                </a:solidFill>
                <a:latin typeface="Calibri" pitchFamily="34" charset="0"/>
                <a:ea typeface="SimSun" pitchFamily="2" charset="-122"/>
              </a:rPr>
              <a:t>NbN</a:t>
            </a:r>
            <a:r>
              <a:rPr lang="en-US" altLang="zh-CN" u="none" dirty="0" smtClean="0">
                <a:latin typeface="Calibri" pitchFamily="34" charset="0"/>
                <a:ea typeface="SimSun" pitchFamily="2" charset="-122"/>
              </a:rPr>
              <a:t>:</a:t>
            </a:r>
            <a:endParaRPr lang="en-US" sz="2000" u="none" dirty="0">
              <a:latin typeface="Calibri" pitchFamily="34" charset="0"/>
              <a:sym typeface="Symbol" pitchFamily="18" charset="2"/>
            </a:endParaRPr>
          </a:p>
          <a:p>
            <a:pPr lvl="1" eaLnBrk="0" hangingPunct="0">
              <a:lnSpc>
                <a:spcPct val="80000"/>
              </a:lnSpc>
              <a:spcBef>
                <a:spcPct val="20000"/>
              </a:spcBef>
              <a:buFontTx/>
              <a:buBlip>
                <a:blip r:embed="rId3"/>
              </a:buBlip>
            </a:pPr>
            <a:r>
              <a:rPr lang="en-US" u="none" dirty="0">
                <a:latin typeface="Calibri" pitchFamily="34" charset="0"/>
                <a:sym typeface="Symbol" pitchFamily="18" charset="2"/>
              </a:rPr>
              <a:t> </a:t>
            </a:r>
            <a:r>
              <a:rPr lang="en-US" altLang="zh-CN" u="none" dirty="0">
                <a:latin typeface="Calibri" pitchFamily="34" charset="0"/>
                <a:ea typeface="SimSun" pitchFamily="2" charset="-122"/>
                <a:sym typeface="Symbol" pitchFamily="18" charset="2"/>
              </a:rPr>
              <a:t>ML structure = close to </a:t>
            </a:r>
            <a:r>
              <a:rPr lang="en-US" u="none" dirty="0">
                <a:latin typeface="Calibri" pitchFamily="34" charset="0"/>
                <a:sym typeface="Symbol" pitchFamily="18" charset="2"/>
              </a:rPr>
              <a:t>Josephson junction preparation (SC/insulator compatibility)</a:t>
            </a:r>
          </a:p>
          <a:p>
            <a:pPr lvl="1" eaLnBrk="0" hangingPunct="0">
              <a:lnSpc>
                <a:spcPct val="80000"/>
              </a:lnSpc>
              <a:spcBef>
                <a:spcPct val="20000"/>
              </a:spcBef>
              <a:buFontTx/>
              <a:buBlip>
                <a:blip r:embed="rId3"/>
              </a:buBlip>
            </a:pPr>
            <a:r>
              <a:rPr lang="en-US" u="none" dirty="0">
                <a:latin typeface="Calibri" pitchFamily="34" charset="0"/>
                <a:sym typeface="Symbol" pitchFamily="18" charset="2"/>
              </a:rPr>
              <a:t> Use of asserted techniques for superconducting electronics circuits preparation:</a:t>
            </a:r>
          </a:p>
          <a:p>
            <a:pPr lvl="2" eaLnBrk="0" hangingPunct="0">
              <a:lnSpc>
                <a:spcPct val="80000"/>
              </a:lnSpc>
              <a:spcBef>
                <a:spcPct val="20000"/>
              </a:spcBef>
              <a:buFontTx/>
              <a:buBlip>
                <a:blip r:embed="rId3"/>
              </a:buBlip>
            </a:pPr>
            <a:r>
              <a:rPr lang="en-US" u="none" dirty="0">
                <a:latin typeface="Calibri" pitchFamily="34" charset="0"/>
                <a:sym typeface="Symbol" pitchFamily="18" charset="2"/>
              </a:rPr>
              <a:t> </a:t>
            </a:r>
            <a:r>
              <a:rPr lang="en-US" sz="1600" u="none" dirty="0">
                <a:latin typeface="Calibri" pitchFamily="34" charset="0"/>
                <a:sym typeface="Symbol" pitchFamily="18" charset="2"/>
              </a:rPr>
              <a:t>Magnetron sputtering</a:t>
            </a:r>
          </a:p>
          <a:p>
            <a:pPr lvl="2" eaLnBrk="0" hangingPunct="0">
              <a:lnSpc>
                <a:spcPct val="80000"/>
              </a:lnSpc>
              <a:spcBef>
                <a:spcPct val="20000"/>
              </a:spcBef>
              <a:buFontTx/>
              <a:buBlip>
                <a:blip r:embed="rId3"/>
              </a:buBlip>
            </a:pPr>
            <a:r>
              <a:rPr lang="en-US" sz="1600" u="none" dirty="0">
                <a:latin typeface="Calibri" pitchFamily="34" charset="0"/>
                <a:sym typeface="Symbol" pitchFamily="18" charset="2"/>
              </a:rPr>
              <a:t> Flat monocrystalline substrates </a:t>
            </a:r>
          </a:p>
        </p:txBody>
      </p:sp>
      <p:pic>
        <p:nvPicPr>
          <p:cNvPr id="12303" name="Picture 210"/>
          <p:cNvPicPr>
            <a:picLocks noChangeAspect="1" noChangeArrowheads="1"/>
          </p:cNvPicPr>
          <p:nvPr/>
        </p:nvPicPr>
        <p:blipFill>
          <a:blip r:embed="rId4" cstate="print"/>
          <a:srcRect/>
          <a:stretch>
            <a:fillRect/>
          </a:stretch>
        </p:blipFill>
        <p:spPr bwMode="auto">
          <a:xfrm>
            <a:off x="836613" y="3429000"/>
            <a:ext cx="3167062" cy="2376488"/>
          </a:xfrm>
          <a:prstGeom prst="rect">
            <a:avLst/>
          </a:prstGeom>
          <a:noFill/>
          <a:ln w="9525">
            <a:noFill/>
            <a:miter lim="800000"/>
            <a:headEnd/>
            <a:tailEnd/>
          </a:ln>
        </p:spPr>
      </p:pic>
      <p:grpSp>
        <p:nvGrpSpPr>
          <p:cNvPr id="3" name="Groupe 1"/>
          <p:cNvGrpSpPr/>
          <p:nvPr/>
        </p:nvGrpSpPr>
        <p:grpSpPr>
          <a:xfrm>
            <a:off x="1267117" y="2084325"/>
            <a:ext cx="7783818" cy="1243013"/>
            <a:chOff x="839617" y="2060575"/>
            <a:chExt cx="7783818" cy="1243013"/>
          </a:xfrm>
        </p:grpSpPr>
        <p:sp>
          <p:nvSpPr>
            <p:cNvPr id="12325" name="Rectangle 163"/>
            <p:cNvSpPr>
              <a:spLocks noChangeArrowheads="1"/>
            </p:cNvSpPr>
            <p:nvPr/>
          </p:nvSpPr>
          <p:spPr bwMode="auto">
            <a:xfrm>
              <a:off x="5932488" y="2584450"/>
              <a:ext cx="1819275" cy="719138"/>
            </a:xfrm>
            <a:prstGeom prst="rect">
              <a:avLst/>
            </a:prstGeom>
            <a:gradFill rotWithShape="1">
              <a:gsLst>
                <a:gs pos="0">
                  <a:srgbClr val="128AEE"/>
                </a:gs>
                <a:gs pos="100000">
                  <a:schemeClr val="bg1"/>
                </a:gs>
              </a:gsLst>
              <a:lin ang="5400000" scaled="1"/>
            </a:gradFill>
            <a:ln w="9525">
              <a:noFill/>
              <a:miter lim="800000"/>
              <a:headEnd/>
              <a:tailEnd/>
            </a:ln>
          </p:spPr>
          <p:txBody>
            <a:bodyPr wrap="none" anchor="ctr"/>
            <a:lstStyle/>
            <a:p>
              <a:endParaRPr lang="en-US"/>
            </a:p>
          </p:txBody>
        </p:sp>
        <p:sp>
          <p:nvSpPr>
            <p:cNvPr id="12326" name="Rectangle 170"/>
            <p:cNvSpPr>
              <a:spLocks noChangeArrowheads="1"/>
            </p:cNvSpPr>
            <p:nvPr/>
          </p:nvSpPr>
          <p:spPr bwMode="auto">
            <a:xfrm>
              <a:off x="5942013" y="2205038"/>
              <a:ext cx="1800225" cy="161925"/>
            </a:xfrm>
            <a:prstGeom prst="rect">
              <a:avLst/>
            </a:prstGeom>
            <a:solidFill>
              <a:schemeClr val="accent1"/>
            </a:solidFill>
            <a:ln w="9525">
              <a:noFill/>
              <a:miter lim="800000"/>
              <a:headEnd/>
              <a:tailEnd/>
            </a:ln>
          </p:spPr>
          <p:txBody>
            <a:bodyPr wrap="none" anchor="ctr"/>
            <a:lstStyle/>
            <a:p>
              <a:endParaRPr lang="en-US"/>
            </a:p>
          </p:txBody>
        </p:sp>
        <p:sp>
          <p:nvSpPr>
            <p:cNvPr id="12327" name="Rectangle 171"/>
            <p:cNvSpPr>
              <a:spLocks noChangeArrowheads="1"/>
            </p:cNvSpPr>
            <p:nvPr/>
          </p:nvSpPr>
          <p:spPr bwMode="auto">
            <a:xfrm>
              <a:off x="5942013" y="2368551"/>
              <a:ext cx="1800225" cy="287338"/>
            </a:xfrm>
            <a:prstGeom prst="rect">
              <a:avLst/>
            </a:prstGeom>
            <a:solidFill>
              <a:schemeClr val="bg2"/>
            </a:solidFill>
            <a:ln w="9525">
              <a:noFill/>
              <a:miter lim="800000"/>
              <a:headEnd/>
              <a:tailEnd/>
            </a:ln>
          </p:spPr>
          <p:txBody>
            <a:bodyPr wrap="none" anchor="ctr"/>
            <a:lstStyle/>
            <a:p>
              <a:endParaRPr lang="en-US"/>
            </a:p>
          </p:txBody>
        </p:sp>
        <p:sp>
          <p:nvSpPr>
            <p:cNvPr id="12328" name="Rectangle 172"/>
            <p:cNvSpPr>
              <a:spLocks noChangeArrowheads="1"/>
            </p:cNvSpPr>
            <p:nvPr/>
          </p:nvSpPr>
          <p:spPr bwMode="auto">
            <a:xfrm>
              <a:off x="5942013" y="2298701"/>
              <a:ext cx="1800225" cy="69850"/>
            </a:xfrm>
            <a:prstGeom prst="rect">
              <a:avLst/>
            </a:prstGeom>
            <a:solidFill>
              <a:srgbClr val="FF6600"/>
            </a:solidFill>
            <a:ln w="9525">
              <a:noFill/>
              <a:miter lim="800000"/>
              <a:headEnd/>
              <a:tailEnd/>
            </a:ln>
          </p:spPr>
          <p:txBody>
            <a:bodyPr wrap="none" anchor="ctr"/>
            <a:lstStyle/>
            <a:p>
              <a:endParaRPr lang="en-US"/>
            </a:p>
          </p:txBody>
        </p:sp>
        <p:grpSp>
          <p:nvGrpSpPr>
            <p:cNvPr id="4" name="Groupe 2"/>
            <p:cNvGrpSpPr/>
            <p:nvPr/>
          </p:nvGrpSpPr>
          <p:grpSpPr>
            <a:xfrm>
              <a:off x="2132013" y="2276475"/>
              <a:ext cx="3584576" cy="1004888"/>
              <a:chOff x="2132013" y="2276475"/>
              <a:chExt cx="3584576" cy="1004888"/>
            </a:xfrm>
          </p:grpSpPr>
          <p:sp>
            <p:nvSpPr>
              <p:cNvPr id="12293" name="Rectangle 166"/>
              <p:cNvSpPr>
                <a:spLocks noChangeArrowheads="1"/>
              </p:cNvSpPr>
              <p:nvPr/>
            </p:nvSpPr>
            <p:spPr bwMode="auto">
              <a:xfrm>
                <a:off x="2132013" y="2346325"/>
                <a:ext cx="1800225" cy="287338"/>
              </a:xfrm>
              <a:prstGeom prst="rect">
                <a:avLst/>
              </a:prstGeom>
              <a:solidFill>
                <a:schemeClr val="bg2"/>
              </a:solidFill>
              <a:ln w="9525">
                <a:noFill/>
                <a:miter lim="800000"/>
                <a:headEnd/>
                <a:tailEnd/>
              </a:ln>
            </p:spPr>
            <p:txBody>
              <a:bodyPr wrap="none" anchor="ctr"/>
              <a:lstStyle/>
              <a:p>
                <a:endParaRPr lang="en-US"/>
              </a:p>
            </p:txBody>
          </p:sp>
          <p:sp>
            <p:nvSpPr>
              <p:cNvPr id="12294" name="Rectangle 167"/>
              <p:cNvSpPr>
                <a:spLocks noChangeArrowheads="1"/>
              </p:cNvSpPr>
              <p:nvPr/>
            </p:nvSpPr>
            <p:spPr bwMode="auto">
              <a:xfrm>
                <a:off x="2135188" y="2562225"/>
                <a:ext cx="1793875" cy="719138"/>
              </a:xfrm>
              <a:prstGeom prst="rect">
                <a:avLst/>
              </a:prstGeom>
              <a:gradFill rotWithShape="1">
                <a:gsLst>
                  <a:gs pos="0">
                    <a:srgbClr val="128AEE"/>
                  </a:gs>
                  <a:gs pos="100000">
                    <a:schemeClr val="bg1"/>
                  </a:gs>
                </a:gsLst>
                <a:lin ang="5400000" scaled="1"/>
              </a:gradFill>
              <a:ln w="9525">
                <a:noFill/>
                <a:miter lim="800000"/>
                <a:headEnd/>
                <a:tailEnd/>
              </a:ln>
            </p:spPr>
            <p:txBody>
              <a:bodyPr wrap="none" anchor="ctr"/>
              <a:lstStyle/>
              <a:p>
                <a:endParaRPr lang="en-US"/>
              </a:p>
            </p:txBody>
          </p:sp>
          <p:sp>
            <p:nvSpPr>
              <p:cNvPr id="12295" name="Rectangle 168"/>
              <p:cNvSpPr>
                <a:spLocks noChangeArrowheads="1"/>
              </p:cNvSpPr>
              <p:nvPr/>
            </p:nvSpPr>
            <p:spPr bwMode="auto">
              <a:xfrm>
                <a:off x="2132013" y="2276475"/>
                <a:ext cx="1800225" cy="69850"/>
              </a:xfrm>
              <a:prstGeom prst="rect">
                <a:avLst/>
              </a:prstGeom>
              <a:solidFill>
                <a:srgbClr val="FF6600"/>
              </a:solidFill>
              <a:ln w="9525">
                <a:noFill/>
                <a:miter lim="800000"/>
                <a:headEnd/>
                <a:tailEnd/>
              </a:ln>
            </p:spPr>
            <p:txBody>
              <a:bodyPr wrap="none" anchor="ctr"/>
              <a:lstStyle/>
              <a:p>
                <a:endParaRPr lang="en-US"/>
              </a:p>
            </p:txBody>
          </p:sp>
          <p:sp>
            <p:nvSpPr>
              <p:cNvPr id="12296" name="Line 181"/>
              <p:cNvSpPr>
                <a:spLocks noChangeShapeType="1"/>
              </p:cNvSpPr>
              <p:nvPr/>
            </p:nvSpPr>
            <p:spPr bwMode="auto">
              <a:xfrm flipH="1" flipV="1">
                <a:off x="3989388" y="2890838"/>
                <a:ext cx="215900" cy="71437"/>
              </a:xfrm>
              <a:prstGeom prst="line">
                <a:avLst/>
              </a:prstGeom>
              <a:noFill/>
              <a:ln w="9525">
                <a:solidFill>
                  <a:schemeClr val="tx1"/>
                </a:solidFill>
                <a:round/>
                <a:headEnd/>
                <a:tailEnd type="triangle" w="med" len="med"/>
              </a:ln>
            </p:spPr>
            <p:txBody>
              <a:bodyPr/>
              <a:lstStyle/>
              <a:p>
                <a:endParaRPr lang="en-US"/>
              </a:p>
            </p:txBody>
          </p:sp>
          <p:sp>
            <p:nvSpPr>
              <p:cNvPr id="12297" name="Line 182"/>
              <p:cNvSpPr>
                <a:spLocks noChangeShapeType="1"/>
              </p:cNvSpPr>
              <p:nvPr/>
            </p:nvSpPr>
            <p:spPr bwMode="auto">
              <a:xfrm flipH="1" flipV="1">
                <a:off x="3916363" y="2457450"/>
                <a:ext cx="215900" cy="217488"/>
              </a:xfrm>
              <a:prstGeom prst="line">
                <a:avLst/>
              </a:prstGeom>
              <a:noFill/>
              <a:ln w="9525">
                <a:solidFill>
                  <a:schemeClr val="tx1"/>
                </a:solidFill>
                <a:round/>
                <a:headEnd/>
                <a:tailEnd type="triangle" w="med" len="med"/>
              </a:ln>
            </p:spPr>
            <p:txBody>
              <a:bodyPr/>
              <a:lstStyle/>
              <a:p>
                <a:endParaRPr lang="en-US"/>
              </a:p>
            </p:txBody>
          </p:sp>
          <p:sp>
            <p:nvSpPr>
              <p:cNvPr id="12298" name="Line 183"/>
              <p:cNvSpPr>
                <a:spLocks noChangeShapeType="1"/>
              </p:cNvSpPr>
              <p:nvPr/>
            </p:nvSpPr>
            <p:spPr bwMode="auto">
              <a:xfrm flipH="1" flipV="1">
                <a:off x="3916363" y="2314575"/>
                <a:ext cx="215900" cy="142875"/>
              </a:xfrm>
              <a:prstGeom prst="line">
                <a:avLst/>
              </a:prstGeom>
              <a:noFill/>
              <a:ln w="9525">
                <a:solidFill>
                  <a:schemeClr val="tx1"/>
                </a:solidFill>
                <a:round/>
                <a:headEnd/>
                <a:tailEnd type="triangle" w="med" len="med"/>
              </a:ln>
            </p:spPr>
            <p:txBody>
              <a:bodyPr/>
              <a:lstStyle/>
              <a:p>
                <a:endParaRPr lang="en-US"/>
              </a:p>
            </p:txBody>
          </p:sp>
          <p:sp>
            <p:nvSpPr>
              <p:cNvPr id="12329" name="Text Box 173"/>
              <p:cNvSpPr txBox="1">
                <a:spLocks noChangeArrowheads="1"/>
              </p:cNvSpPr>
              <p:nvPr/>
            </p:nvSpPr>
            <p:spPr bwMode="auto">
              <a:xfrm>
                <a:off x="4132263" y="2925763"/>
                <a:ext cx="1582738" cy="244475"/>
              </a:xfrm>
              <a:prstGeom prst="rect">
                <a:avLst/>
              </a:prstGeom>
              <a:noFill/>
              <a:ln w="9525">
                <a:noFill/>
                <a:miter lim="800000"/>
                <a:headEnd/>
                <a:tailEnd/>
              </a:ln>
            </p:spPr>
            <p:txBody>
              <a:bodyPr wrap="none">
                <a:spAutoFit/>
              </a:bodyPr>
              <a:lstStyle/>
              <a:p>
                <a:pPr eaLnBrk="0" hangingPunct="0"/>
                <a:r>
                  <a:rPr lang="en-US" sz="1000" u="none"/>
                  <a:t>Monocrystalline sapphire</a:t>
                </a:r>
              </a:p>
            </p:txBody>
          </p:sp>
          <p:sp>
            <p:nvSpPr>
              <p:cNvPr id="12330" name="Text Box 174"/>
              <p:cNvSpPr txBox="1">
                <a:spLocks noChangeArrowheads="1"/>
              </p:cNvSpPr>
              <p:nvPr/>
            </p:nvSpPr>
            <p:spPr bwMode="auto">
              <a:xfrm>
                <a:off x="4165601" y="2636838"/>
                <a:ext cx="1550988" cy="244475"/>
              </a:xfrm>
              <a:prstGeom prst="rect">
                <a:avLst/>
              </a:prstGeom>
              <a:noFill/>
              <a:ln w="9525">
                <a:noFill/>
                <a:miter lim="800000"/>
                <a:headEnd/>
                <a:tailEnd/>
              </a:ln>
            </p:spPr>
            <p:txBody>
              <a:bodyPr>
                <a:spAutoFit/>
              </a:bodyPr>
              <a:lstStyle/>
              <a:p>
                <a:pPr algn="ctr" eaLnBrk="0" hangingPunct="0"/>
                <a:r>
                  <a:rPr lang="en-US" sz="1000" u="none"/>
                  <a:t>250 nm Nb “bulk”</a:t>
                </a:r>
              </a:p>
            </p:txBody>
          </p:sp>
          <p:sp>
            <p:nvSpPr>
              <p:cNvPr id="12331" name="Text Box 175"/>
              <p:cNvSpPr txBox="1">
                <a:spLocks noChangeArrowheads="1"/>
              </p:cNvSpPr>
              <p:nvPr/>
            </p:nvSpPr>
            <p:spPr bwMode="auto">
              <a:xfrm>
                <a:off x="4135438" y="2349500"/>
                <a:ext cx="1552575" cy="244475"/>
              </a:xfrm>
              <a:prstGeom prst="rect">
                <a:avLst/>
              </a:prstGeom>
              <a:noFill/>
              <a:ln w="9525">
                <a:noFill/>
                <a:miter lim="800000"/>
                <a:headEnd/>
                <a:tailEnd/>
              </a:ln>
            </p:spPr>
            <p:txBody>
              <a:bodyPr wrap="none">
                <a:spAutoFit/>
              </a:bodyPr>
              <a:lstStyle/>
              <a:p>
                <a:pPr eaLnBrk="0" hangingPunct="0"/>
                <a:r>
                  <a:rPr lang="en-US" sz="1000" u="none"/>
                  <a:t>~ 15 nm insulator (MgO)</a:t>
                </a:r>
              </a:p>
            </p:txBody>
          </p:sp>
        </p:grpSp>
        <p:sp>
          <p:nvSpPr>
            <p:cNvPr id="12332" name="Text Box 176"/>
            <p:cNvSpPr txBox="1">
              <a:spLocks noChangeArrowheads="1"/>
            </p:cNvSpPr>
            <p:nvPr/>
          </p:nvSpPr>
          <p:spPr bwMode="auto">
            <a:xfrm>
              <a:off x="4457701" y="2060575"/>
              <a:ext cx="933450" cy="244475"/>
            </a:xfrm>
            <a:prstGeom prst="rect">
              <a:avLst/>
            </a:prstGeom>
            <a:noFill/>
            <a:ln w="9525">
              <a:noFill/>
              <a:miter lim="800000"/>
              <a:headEnd/>
              <a:tailEnd/>
            </a:ln>
          </p:spPr>
          <p:txBody>
            <a:bodyPr wrap="none">
              <a:spAutoFit/>
            </a:bodyPr>
            <a:lstStyle/>
            <a:p>
              <a:pPr eaLnBrk="0" hangingPunct="0"/>
              <a:r>
                <a:rPr lang="en-US" sz="1000" u="none"/>
                <a:t>~ 25 nm NbN</a:t>
              </a:r>
            </a:p>
          </p:txBody>
        </p:sp>
        <p:sp>
          <p:nvSpPr>
            <p:cNvPr id="12333" name="Line 177"/>
            <p:cNvSpPr>
              <a:spLocks noChangeShapeType="1"/>
            </p:cNvSpPr>
            <p:nvPr/>
          </p:nvSpPr>
          <p:spPr bwMode="auto">
            <a:xfrm flipV="1">
              <a:off x="5788026" y="2925763"/>
              <a:ext cx="215900" cy="71438"/>
            </a:xfrm>
            <a:prstGeom prst="line">
              <a:avLst/>
            </a:prstGeom>
            <a:noFill/>
            <a:ln w="9525">
              <a:solidFill>
                <a:schemeClr val="tx1"/>
              </a:solidFill>
              <a:round/>
              <a:headEnd/>
              <a:tailEnd type="triangle" w="med" len="med"/>
            </a:ln>
          </p:spPr>
          <p:txBody>
            <a:bodyPr/>
            <a:lstStyle/>
            <a:p>
              <a:endParaRPr lang="en-US"/>
            </a:p>
          </p:txBody>
        </p:sp>
        <p:sp>
          <p:nvSpPr>
            <p:cNvPr id="12334" name="Line 178"/>
            <p:cNvSpPr>
              <a:spLocks noChangeShapeType="1"/>
            </p:cNvSpPr>
            <p:nvPr/>
          </p:nvSpPr>
          <p:spPr bwMode="auto">
            <a:xfrm flipV="1">
              <a:off x="5715001" y="2492375"/>
              <a:ext cx="215900" cy="217488"/>
            </a:xfrm>
            <a:prstGeom prst="line">
              <a:avLst/>
            </a:prstGeom>
            <a:noFill/>
            <a:ln w="9525">
              <a:solidFill>
                <a:schemeClr val="tx1"/>
              </a:solidFill>
              <a:round/>
              <a:headEnd/>
              <a:tailEnd type="triangle" w="med" len="med"/>
            </a:ln>
          </p:spPr>
          <p:txBody>
            <a:bodyPr/>
            <a:lstStyle/>
            <a:p>
              <a:endParaRPr lang="en-US"/>
            </a:p>
          </p:txBody>
        </p:sp>
        <p:sp>
          <p:nvSpPr>
            <p:cNvPr id="12335" name="Line 179"/>
            <p:cNvSpPr>
              <a:spLocks noChangeShapeType="1"/>
            </p:cNvSpPr>
            <p:nvPr/>
          </p:nvSpPr>
          <p:spPr bwMode="auto">
            <a:xfrm flipV="1">
              <a:off x="5715001" y="2349500"/>
              <a:ext cx="215900" cy="142875"/>
            </a:xfrm>
            <a:prstGeom prst="line">
              <a:avLst/>
            </a:prstGeom>
            <a:noFill/>
            <a:ln w="9525">
              <a:solidFill>
                <a:schemeClr val="tx1"/>
              </a:solidFill>
              <a:round/>
              <a:headEnd/>
              <a:tailEnd type="triangle" w="med" len="med"/>
            </a:ln>
          </p:spPr>
          <p:txBody>
            <a:bodyPr/>
            <a:lstStyle/>
            <a:p>
              <a:endParaRPr lang="en-US"/>
            </a:p>
          </p:txBody>
        </p:sp>
        <p:sp>
          <p:nvSpPr>
            <p:cNvPr id="12336" name="Line 180"/>
            <p:cNvSpPr>
              <a:spLocks noChangeShapeType="1"/>
            </p:cNvSpPr>
            <p:nvPr/>
          </p:nvSpPr>
          <p:spPr bwMode="auto">
            <a:xfrm>
              <a:off x="5497513" y="2203450"/>
              <a:ext cx="434975" cy="73025"/>
            </a:xfrm>
            <a:prstGeom prst="line">
              <a:avLst/>
            </a:prstGeom>
            <a:noFill/>
            <a:ln w="9525">
              <a:solidFill>
                <a:schemeClr val="tx1"/>
              </a:solidFill>
              <a:round/>
              <a:headEnd/>
              <a:tailEnd type="triangle" w="med" len="med"/>
            </a:ln>
          </p:spPr>
          <p:txBody>
            <a:bodyPr/>
            <a:lstStyle/>
            <a:p>
              <a:endParaRPr lang="en-US"/>
            </a:p>
          </p:txBody>
        </p:sp>
        <p:sp>
          <p:nvSpPr>
            <p:cNvPr id="12337" name="Text Box 185"/>
            <p:cNvSpPr txBox="1">
              <a:spLocks noChangeArrowheads="1"/>
            </p:cNvSpPr>
            <p:nvPr/>
          </p:nvSpPr>
          <p:spPr bwMode="auto">
            <a:xfrm>
              <a:off x="7388225" y="2816225"/>
              <a:ext cx="1235210" cy="461665"/>
            </a:xfrm>
            <a:prstGeom prst="rect">
              <a:avLst/>
            </a:prstGeom>
            <a:solidFill>
              <a:schemeClr val="bg1"/>
            </a:solidFill>
            <a:ln w="9525">
              <a:solidFill>
                <a:srgbClr val="47A21A"/>
              </a:solidFill>
              <a:miter lim="800000"/>
              <a:headEnd/>
              <a:tailEnd/>
            </a:ln>
          </p:spPr>
          <p:txBody>
            <a:bodyPr wrap="none">
              <a:spAutoFit/>
            </a:bodyPr>
            <a:lstStyle/>
            <a:p>
              <a:pPr eaLnBrk="0" hangingPunct="0"/>
              <a:r>
                <a:rPr lang="en-US" sz="1200" u="none" dirty="0"/>
                <a:t>Test sample </a:t>
              </a:r>
              <a:r>
                <a:rPr lang="en-US" sz="1200" u="none" dirty="0" smtClean="0"/>
                <a:t>SL</a:t>
              </a:r>
            </a:p>
            <a:p>
              <a:pPr lvl="0" algn="ctr" eaLnBrk="0" hangingPunct="0"/>
              <a:r>
                <a:rPr lang="fr-FR" sz="1200" b="1" u="none" dirty="0">
                  <a:solidFill>
                    <a:srgbClr val="0000FF"/>
                  </a:solidFill>
                  <a:cs typeface="Times New Roman" pitchFamily="18" charset="0"/>
                </a:rPr>
                <a:t>T</a:t>
              </a:r>
              <a:r>
                <a:rPr lang="fr-FR" sz="1200" b="1" u="none" baseline="-25000" dirty="0">
                  <a:solidFill>
                    <a:srgbClr val="0000FF"/>
                  </a:solidFill>
                  <a:cs typeface="Times New Roman" pitchFamily="18" charset="0"/>
                </a:rPr>
                <a:t>c </a:t>
              </a:r>
              <a:r>
                <a:rPr lang="fr-FR" sz="1200" b="1" u="none" dirty="0">
                  <a:solidFill>
                    <a:srgbClr val="0000FF"/>
                  </a:solidFill>
                  <a:cs typeface="Times New Roman" pitchFamily="18" charset="0"/>
                </a:rPr>
                <a:t>= 16.37 </a:t>
              </a:r>
              <a:r>
                <a:rPr lang="fr-FR" sz="1200" b="1" u="none" dirty="0" smtClean="0">
                  <a:solidFill>
                    <a:srgbClr val="0000FF"/>
                  </a:solidFill>
                  <a:cs typeface="Times New Roman" pitchFamily="18" charset="0"/>
                </a:rPr>
                <a:t>K</a:t>
              </a:r>
              <a:endParaRPr lang="fr-FR" sz="1200" u="none" dirty="0"/>
            </a:p>
          </p:txBody>
        </p:sp>
        <p:sp>
          <p:nvSpPr>
            <p:cNvPr id="12299" name="Text Box 184"/>
            <p:cNvSpPr txBox="1">
              <a:spLocks noChangeArrowheads="1"/>
            </p:cNvSpPr>
            <p:nvPr/>
          </p:nvSpPr>
          <p:spPr bwMode="auto">
            <a:xfrm>
              <a:off x="839617" y="2816225"/>
              <a:ext cx="2366732" cy="276999"/>
            </a:xfrm>
            <a:prstGeom prst="rect">
              <a:avLst/>
            </a:prstGeom>
            <a:solidFill>
              <a:schemeClr val="bg1"/>
            </a:solidFill>
            <a:ln w="9525">
              <a:solidFill>
                <a:srgbClr val="47A21A"/>
              </a:solidFill>
              <a:miter lim="800000"/>
              <a:headEnd/>
              <a:tailEnd/>
            </a:ln>
          </p:spPr>
          <p:txBody>
            <a:bodyPr wrap="square">
              <a:spAutoFit/>
            </a:bodyPr>
            <a:lstStyle/>
            <a:p>
              <a:pPr lvl="0" eaLnBrk="0" hangingPunct="0"/>
              <a:r>
                <a:rPr lang="en-US" sz="1200" u="none" dirty="0"/>
                <a:t>Reference sample </a:t>
              </a:r>
              <a:r>
                <a:rPr lang="en-US" sz="1200" u="none" dirty="0" smtClean="0"/>
                <a:t>R,  </a:t>
              </a:r>
              <a:r>
                <a:rPr lang="en-GB" sz="1200" b="1" u="none" dirty="0" err="1" smtClean="0">
                  <a:solidFill>
                    <a:srgbClr val="0000FF"/>
                  </a:solidFill>
                  <a:cs typeface="Times New Roman" pitchFamily="18" charset="0"/>
                </a:rPr>
                <a:t>T</a:t>
              </a:r>
              <a:r>
                <a:rPr lang="en-GB" sz="1200" b="1" u="none" baseline="-25000" dirty="0" err="1" smtClean="0">
                  <a:solidFill>
                    <a:srgbClr val="0000FF"/>
                  </a:solidFill>
                  <a:cs typeface="Times New Roman" pitchFamily="18" charset="0"/>
                </a:rPr>
                <a:t>c</a:t>
              </a:r>
              <a:r>
                <a:rPr lang="en-GB" sz="1200" b="1" u="none" baseline="-25000" dirty="0" smtClean="0">
                  <a:solidFill>
                    <a:srgbClr val="0000FF"/>
                  </a:solidFill>
                  <a:cs typeface="Times New Roman" pitchFamily="18" charset="0"/>
                </a:rPr>
                <a:t> </a:t>
              </a:r>
              <a:r>
                <a:rPr lang="en-GB" sz="1200" b="1" u="none" dirty="0">
                  <a:solidFill>
                    <a:srgbClr val="0000FF"/>
                  </a:solidFill>
                  <a:cs typeface="Times New Roman" pitchFamily="18" charset="0"/>
                </a:rPr>
                <a:t>= 8.9 </a:t>
              </a:r>
              <a:r>
                <a:rPr lang="en-GB" sz="1200" b="1" u="none" dirty="0" smtClean="0">
                  <a:solidFill>
                    <a:srgbClr val="0000FF"/>
                  </a:solidFill>
                  <a:cs typeface="Times New Roman" pitchFamily="18" charset="0"/>
                </a:rPr>
                <a:t>K</a:t>
              </a:r>
              <a:endParaRPr lang="en-GB" sz="1200" u="none" dirty="0"/>
            </a:p>
          </p:txBody>
        </p:sp>
      </p:grpSp>
      <p:sp>
        <p:nvSpPr>
          <p:cNvPr id="51" name="TextBox 50"/>
          <p:cNvSpPr txBox="1"/>
          <p:nvPr/>
        </p:nvSpPr>
        <p:spPr>
          <a:xfrm>
            <a:off x="6621536" y="5845822"/>
            <a:ext cx="2340634" cy="369332"/>
          </a:xfrm>
          <a:prstGeom prst="rect">
            <a:avLst/>
          </a:prstGeom>
          <a:noFill/>
        </p:spPr>
        <p:txBody>
          <a:bodyPr wrap="square" rtlCol="0">
            <a:spAutoFit/>
          </a:bodyPr>
          <a:lstStyle/>
          <a:p>
            <a:r>
              <a:rPr lang="en-US" dirty="0" smtClean="0">
                <a:solidFill>
                  <a:srgbClr val="00B050"/>
                </a:solidFill>
              </a:rPr>
              <a:t>Claire Antoine - CEA</a:t>
            </a:r>
            <a:endParaRPr lang="en-US" dirty="0">
              <a:solidFill>
                <a:srgbClr val="00B050"/>
              </a:solidFill>
            </a:endParaRPr>
          </a:p>
        </p:txBody>
      </p:sp>
      <p:pic>
        <p:nvPicPr>
          <p:cNvPr id="52" name="Picture 10" descr="Sigle-Irfu_v_d"/>
          <p:cNvPicPr>
            <a:picLocks noChangeAspect="1" noChangeArrowheads="1"/>
          </p:cNvPicPr>
          <p:nvPr/>
        </p:nvPicPr>
        <p:blipFill>
          <a:blip r:embed="rId5" cstate="print"/>
          <a:srcRect/>
          <a:stretch>
            <a:fillRect/>
          </a:stretch>
        </p:blipFill>
        <p:spPr bwMode="auto">
          <a:xfrm>
            <a:off x="0" y="1125538"/>
            <a:ext cx="900113" cy="1582737"/>
          </a:xfrm>
          <a:prstGeom prst="rect">
            <a:avLst/>
          </a:prstGeom>
          <a:noFill/>
          <a:ln w="9525">
            <a:noFill/>
            <a:miter lim="800000"/>
            <a:headEnd/>
            <a:tailEnd/>
          </a:ln>
        </p:spPr>
      </p:pic>
    </p:spTree>
    <p:extLst>
      <p:ext uri="{BB962C8B-B14F-4D97-AF65-F5344CB8AC3E}">
        <p14:creationId xmlns="" xmlns:p14="http://schemas.microsoft.com/office/powerpoint/2010/main" val="744461351"/>
      </p:ext>
    </p:extLst>
  </p:cSld>
  <p:clrMapOvr>
    <a:masterClrMapping/>
  </p:clrMapOvr>
  <p:transition spd="med">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Graphique 20"/>
          <p:cNvGraphicFramePr>
            <a:graphicFrameLocks/>
          </p:cNvGraphicFramePr>
          <p:nvPr>
            <p:extLst>
              <p:ext uri="{D42A27DB-BD31-4B8C-83A1-F6EECF244321}">
                <p14:modId xmlns="" xmlns:p14="http://schemas.microsoft.com/office/powerpoint/2010/main" val="3108093345"/>
              </p:ext>
            </p:extLst>
          </p:nvPr>
        </p:nvGraphicFramePr>
        <p:xfrm>
          <a:off x="1172467" y="660400"/>
          <a:ext cx="5184576" cy="4505593"/>
        </p:xfrm>
        <a:graphic>
          <a:graphicData uri="http://schemas.openxmlformats.org/drawingml/2006/chart">
            <c:chart xmlns:c="http://schemas.openxmlformats.org/drawingml/2006/chart" xmlns:r="http://schemas.openxmlformats.org/officeDocument/2006/relationships" r:id="rId3"/>
          </a:graphicData>
        </a:graphic>
      </p:graphicFrame>
      <p:sp>
        <p:nvSpPr>
          <p:cNvPr id="120862" name="Rectangle 30"/>
          <p:cNvSpPr>
            <a:spLocks noGrp="1" noChangeArrowheads="1"/>
          </p:cNvSpPr>
          <p:nvPr>
            <p:ph type="title" idx="4294967295"/>
          </p:nvPr>
        </p:nvSpPr>
        <p:spPr>
          <a:xfrm>
            <a:off x="0" y="0"/>
            <a:ext cx="8604250" cy="660400"/>
          </a:xfrm>
        </p:spPr>
        <p:txBody>
          <a:bodyPr/>
          <a:lstStyle/>
          <a:p>
            <a:pPr>
              <a:defRPr/>
            </a:pPr>
            <a:r>
              <a:rPr lang="fr-FR" altLang="zh-CN" sz="3200" dirty="0" smtClean="0">
                <a:ea typeface="SimSun" pitchFamily="2" charset="-122"/>
              </a:rPr>
              <a:t>B</a:t>
            </a:r>
            <a:r>
              <a:rPr lang="fr-FR" altLang="zh-CN" sz="3200" baseline="-25000" dirty="0" smtClean="0">
                <a:ea typeface="SimSun" pitchFamily="2" charset="-122"/>
              </a:rPr>
              <a:t>c1</a:t>
            </a:r>
            <a:r>
              <a:rPr lang="fr-FR" altLang="zh-CN" sz="3200" dirty="0" smtClean="0">
                <a:ea typeface="SimSun" pitchFamily="2" charset="-122"/>
              </a:rPr>
              <a:t> </a:t>
            </a:r>
            <a:r>
              <a:rPr lang="fr-FR" altLang="zh-CN" sz="3200" dirty="0" err="1" smtClean="0">
                <a:ea typeface="SimSun" pitchFamily="2" charset="-122"/>
              </a:rPr>
              <a:t>measurement</a:t>
            </a:r>
            <a:r>
              <a:rPr lang="fr-FR" altLang="zh-CN" sz="3200" dirty="0" smtClean="0">
                <a:ea typeface="SimSun" pitchFamily="2" charset="-122"/>
              </a:rPr>
              <a:t> </a:t>
            </a:r>
            <a:r>
              <a:rPr lang="fr-FR" altLang="zh-CN" sz="3200" dirty="0" err="1" smtClean="0">
                <a:ea typeface="SimSun" pitchFamily="2" charset="-122"/>
              </a:rPr>
              <a:t>with</a:t>
            </a:r>
            <a:r>
              <a:rPr lang="fr-FR" altLang="zh-CN" sz="3200" dirty="0" smtClean="0">
                <a:ea typeface="SimSun" pitchFamily="2" charset="-122"/>
              </a:rPr>
              <a:t> local magnetometry</a:t>
            </a:r>
            <a:endParaRPr lang="fr-FR" altLang="zh-CN" sz="3000" b="1" noProof="0" dirty="0" smtClean="0">
              <a:ea typeface="SimSun" pitchFamily="2" charset="-122"/>
              <a:cs typeface="+mn-cs"/>
            </a:endParaRPr>
          </a:p>
        </p:txBody>
      </p:sp>
      <p:sp>
        <p:nvSpPr>
          <p:cNvPr id="21509" name="Rectangle 2409"/>
          <p:cNvSpPr>
            <a:spLocks noChangeArrowheads="1"/>
          </p:cNvSpPr>
          <p:nvPr/>
        </p:nvSpPr>
        <p:spPr bwMode="auto">
          <a:xfrm>
            <a:off x="900113" y="5021600"/>
            <a:ext cx="6985000" cy="1554272"/>
          </a:xfrm>
          <a:prstGeom prst="rect">
            <a:avLst/>
          </a:prstGeom>
          <a:noFill/>
          <a:ln w="9525">
            <a:noFill/>
            <a:miter lim="800000"/>
            <a:headEnd/>
            <a:tailEnd/>
          </a:ln>
        </p:spPr>
        <p:txBody>
          <a:bodyPr>
            <a:spAutoFit/>
          </a:bodyPr>
          <a:lstStyle/>
          <a:p>
            <a:pPr>
              <a:spcBef>
                <a:spcPts val="600"/>
              </a:spcBef>
              <a:buFontTx/>
              <a:buBlip>
                <a:blip r:embed="rId4"/>
              </a:buBlip>
            </a:pPr>
            <a:r>
              <a:rPr lang="en-US" sz="2000" u="none" dirty="0">
                <a:sym typeface="Symbol" pitchFamily="18" charset="2"/>
              </a:rPr>
              <a:t> </a:t>
            </a:r>
            <a:r>
              <a:rPr lang="en-US" sz="2000" u="none" dirty="0" smtClean="0">
                <a:sym typeface="Symbol" pitchFamily="18" charset="2"/>
              </a:rPr>
              <a:t> </a:t>
            </a:r>
            <a:r>
              <a:rPr lang="en-US" sz="2000" b="1" u="none" dirty="0" smtClean="0">
                <a:sym typeface="Symbol" pitchFamily="18" charset="2"/>
              </a:rPr>
              <a:t>ML </a:t>
            </a:r>
            <a:r>
              <a:rPr lang="en-US" sz="2000" b="1" u="none" dirty="0">
                <a:sym typeface="Symbol" pitchFamily="18" charset="2"/>
              </a:rPr>
              <a:t>sample : </a:t>
            </a:r>
            <a:r>
              <a:rPr lang="en-US" sz="1800" u="none" dirty="0">
                <a:sym typeface="Symbol" pitchFamily="18" charset="2"/>
              </a:rPr>
              <a:t>250 nm  Nb + </a:t>
            </a:r>
            <a:r>
              <a:rPr lang="en-US" sz="1800" u="none" dirty="0" smtClean="0">
                <a:sym typeface="Symbol" pitchFamily="18" charset="2"/>
              </a:rPr>
              <a:t>(14 </a:t>
            </a:r>
            <a:r>
              <a:rPr lang="en-US" sz="1800" u="none" dirty="0">
                <a:sym typeface="Symbol" pitchFamily="18" charset="2"/>
              </a:rPr>
              <a:t>nm </a:t>
            </a:r>
            <a:r>
              <a:rPr lang="en-US" sz="1800" u="none" dirty="0" err="1">
                <a:sym typeface="Symbol" pitchFamily="18" charset="2"/>
              </a:rPr>
              <a:t>MgO</a:t>
            </a:r>
            <a:r>
              <a:rPr lang="en-US" sz="1800" u="none" dirty="0">
                <a:sym typeface="Symbol" pitchFamily="18" charset="2"/>
              </a:rPr>
              <a:t> + 25 nm </a:t>
            </a:r>
            <a:r>
              <a:rPr lang="en-US" sz="1800" u="none" dirty="0" err="1" smtClean="0">
                <a:sym typeface="Symbol" pitchFamily="18" charset="2"/>
              </a:rPr>
              <a:t>NbN</a:t>
            </a:r>
            <a:r>
              <a:rPr lang="en-US" sz="1800" u="none" dirty="0" smtClean="0">
                <a:sym typeface="Symbol" pitchFamily="18" charset="2"/>
              </a:rPr>
              <a:t>) x </a:t>
            </a:r>
            <a:r>
              <a:rPr lang="en-US" sz="1800" b="1" u="none" dirty="0" smtClean="0">
                <a:sym typeface="Symbol" pitchFamily="18" charset="2"/>
              </a:rPr>
              <a:t>4 </a:t>
            </a:r>
            <a:r>
              <a:rPr lang="en-US" sz="1800" u="none" dirty="0" smtClean="0">
                <a:sym typeface="Symbol" pitchFamily="18" charset="2"/>
              </a:rPr>
              <a:t> </a:t>
            </a:r>
            <a:endParaRPr lang="en-US" sz="2000" u="none" dirty="0">
              <a:sym typeface="Symbol" pitchFamily="18" charset="2"/>
            </a:endParaRPr>
          </a:p>
          <a:p>
            <a:pPr>
              <a:spcBef>
                <a:spcPts val="600"/>
              </a:spcBef>
              <a:buFontTx/>
              <a:buBlip>
                <a:blip r:embed="rId4"/>
              </a:buBlip>
            </a:pPr>
            <a:r>
              <a:rPr lang="en-US" sz="2000" u="none" dirty="0">
                <a:sym typeface="Symbol" pitchFamily="18" charset="2"/>
              </a:rPr>
              <a:t> </a:t>
            </a:r>
            <a:r>
              <a:rPr lang="en-US" sz="2000" u="none" dirty="0" smtClean="0">
                <a:sym typeface="Symbol" pitchFamily="18" charset="2"/>
              </a:rPr>
              <a:t> </a:t>
            </a:r>
            <a:r>
              <a:rPr lang="en-US" sz="2000" dirty="0" smtClean="0">
                <a:sym typeface="Symbol" pitchFamily="18" charset="2"/>
              </a:rPr>
              <a:t>M</a:t>
            </a:r>
            <a:r>
              <a:rPr lang="en-US" sz="2000" u="none" dirty="0" smtClean="0">
                <a:sym typeface="Symbol" pitchFamily="18" charset="2"/>
              </a:rPr>
              <a:t>ultilayer tested for the first time B</a:t>
            </a:r>
            <a:r>
              <a:rPr lang="en-US" sz="2000" u="none" baseline="-25000" dirty="0" smtClean="0">
                <a:sym typeface="Symbol" pitchFamily="18" charset="2"/>
              </a:rPr>
              <a:t>C1</a:t>
            </a:r>
            <a:r>
              <a:rPr lang="en-US" sz="2000" u="none" dirty="0" smtClean="0">
                <a:sym typeface="Symbol" pitchFamily="18" charset="2"/>
              </a:rPr>
              <a:t> &gt; 55 </a:t>
            </a:r>
            <a:r>
              <a:rPr lang="en-US" sz="2000" u="none" dirty="0" err="1" smtClean="0">
                <a:sym typeface="Symbol" pitchFamily="18" charset="2"/>
              </a:rPr>
              <a:t>mT</a:t>
            </a:r>
            <a:r>
              <a:rPr lang="en-US" sz="2000" u="none" dirty="0" smtClean="0">
                <a:sym typeface="Symbol" pitchFamily="18" charset="2"/>
              </a:rPr>
              <a:t> @ 8K </a:t>
            </a:r>
          </a:p>
          <a:p>
            <a:pPr>
              <a:spcBef>
                <a:spcPts val="600"/>
              </a:spcBef>
              <a:buFontTx/>
              <a:buBlip>
                <a:blip r:embed="rId4"/>
              </a:buBlip>
            </a:pPr>
            <a:r>
              <a:rPr lang="en-US" sz="2000" dirty="0" smtClean="0">
                <a:sym typeface="Symbol" pitchFamily="18" charset="2"/>
              </a:rPr>
              <a:t>  Low temp measurement needs work</a:t>
            </a:r>
          </a:p>
          <a:p>
            <a:pPr>
              <a:spcBef>
                <a:spcPts val="600"/>
              </a:spcBef>
              <a:buFontTx/>
              <a:buBlip>
                <a:blip r:embed="rId4"/>
              </a:buBlip>
            </a:pPr>
            <a:r>
              <a:rPr lang="en-US" sz="2000" u="none" dirty="0" smtClean="0">
                <a:sym typeface="Symbol" pitchFamily="18" charset="2"/>
              </a:rPr>
              <a:t> </a:t>
            </a:r>
            <a:r>
              <a:rPr lang="en-US" sz="2000" dirty="0" smtClean="0">
                <a:sym typeface="Symbol" pitchFamily="18" charset="2"/>
              </a:rPr>
              <a:t> </a:t>
            </a:r>
            <a:r>
              <a:rPr lang="en-US" sz="2000" u="none" dirty="0" smtClean="0">
                <a:sym typeface="Symbol" pitchFamily="18" charset="2"/>
              </a:rPr>
              <a:t>Eager for </a:t>
            </a:r>
            <a:r>
              <a:rPr lang="en-US" sz="2000" u="none" dirty="0" err="1" smtClean="0">
                <a:sym typeface="Symbol" pitchFamily="18" charset="2"/>
              </a:rPr>
              <a:t>rf</a:t>
            </a:r>
            <a:r>
              <a:rPr lang="en-US" sz="2000" u="none" dirty="0" smtClean="0">
                <a:sym typeface="Symbol" pitchFamily="18" charset="2"/>
              </a:rPr>
              <a:t> measurements</a:t>
            </a:r>
          </a:p>
        </p:txBody>
      </p:sp>
      <p:pic>
        <p:nvPicPr>
          <p:cNvPr id="7171" name="Picture 3"/>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220151" y="3803513"/>
            <a:ext cx="2647744" cy="762634"/>
          </a:xfrm>
          <a:prstGeom prst="rect">
            <a:avLst/>
          </a:prstGeom>
          <a:solidFill>
            <a:schemeClr val="accent3"/>
          </a:solidFill>
          <a:ln w="9525">
            <a:solidFill>
              <a:schemeClr val="tx1"/>
            </a:solidFill>
            <a:miter lim="800000"/>
            <a:headEnd/>
            <a:tailEnd/>
          </a:ln>
          <a:effectLst/>
        </p:spPr>
      </p:pic>
      <p:sp>
        <p:nvSpPr>
          <p:cNvPr id="9" name="Forme libre 8"/>
          <p:cNvSpPr/>
          <p:nvPr/>
        </p:nvSpPr>
        <p:spPr>
          <a:xfrm>
            <a:off x="2472446" y="4051227"/>
            <a:ext cx="2470317" cy="345476"/>
          </a:xfrm>
          <a:custGeom>
            <a:avLst/>
            <a:gdLst>
              <a:gd name="connsiteX0" fmla="*/ 0 w 3763107"/>
              <a:gd name="connsiteY0" fmla="*/ 88390 h 815221"/>
              <a:gd name="connsiteX1" fmla="*/ 1969477 w 3763107"/>
              <a:gd name="connsiteY1" fmla="*/ 64944 h 815221"/>
              <a:gd name="connsiteX2" fmla="*/ 3763107 w 3763107"/>
              <a:gd name="connsiteY2" fmla="*/ 815221 h 815221"/>
              <a:gd name="connsiteX3" fmla="*/ 3763107 w 3763107"/>
              <a:gd name="connsiteY3" fmla="*/ 815221 h 815221"/>
              <a:gd name="connsiteX0" fmla="*/ 0 w 3763107"/>
              <a:gd name="connsiteY0" fmla="*/ 55178 h 782009"/>
              <a:gd name="connsiteX1" fmla="*/ 1957753 w 3763107"/>
              <a:gd name="connsiteY1" fmla="*/ 90347 h 782009"/>
              <a:gd name="connsiteX2" fmla="*/ 3763107 w 3763107"/>
              <a:gd name="connsiteY2" fmla="*/ 782009 h 782009"/>
              <a:gd name="connsiteX3" fmla="*/ 3763107 w 3763107"/>
              <a:gd name="connsiteY3" fmla="*/ 782009 h 782009"/>
              <a:gd name="connsiteX0" fmla="*/ 0 w 3763107"/>
              <a:gd name="connsiteY0" fmla="*/ 34316 h 761147"/>
              <a:gd name="connsiteX1" fmla="*/ 1957753 w 3763107"/>
              <a:gd name="connsiteY1" fmla="*/ 69485 h 761147"/>
              <a:gd name="connsiteX2" fmla="*/ 3763107 w 3763107"/>
              <a:gd name="connsiteY2" fmla="*/ 761147 h 761147"/>
              <a:gd name="connsiteX3" fmla="*/ 3763107 w 3763107"/>
              <a:gd name="connsiteY3" fmla="*/ 761147 h 761147"/>
              <a:gd name="connsiteX0" fmla="*/ 0 w 3763107"/>
              <a:gd name="connsiteY0" fmla="*/ 47274 h 774105"/>
              <a:gd name="connsiteX1" fmla="*/ 1957753 w 3763107"/>
              <a:gd name="connsiteY1" fmla="*/ 82443 h 774105"/>
              <a:gd name="connsiteX2" fmla="*/ 3763107 w 3763107"/>
              <a:gd name="connsiteY2" fmla="*/ 774105 h 774105"/>
              <a:gd name="connsiteX3" fmla="*/ 3763107 w 3763107"/>
              <a:gd name="connsiteY3" fmla="*/ 774105 h 774105"/>
              <a:gd name="connsiteX0" fmla="*/ 0 w 3763107"/>
              <a:gd name="connsiteY0" fmla="*/ 32678 h 759509"/>
              <a:gd name="connsiteX1" fmla="*/ 1981199 w 3763107"/>
              <a:gd name="connsiteY1" fmla="*/ 114740 h 759509"/>
              <a:gd name="connsiteX2" fmla="*/ 3763107 w 3763107"/>
              <a:gd name="connsiteY2" fmla="*/ 759509 h 759509"/>
              <a:gd name="connsiteX3" fmla="*/ 3763107 w 3763107"/>
              <a:gd name="connsiteY3" fmla="*/ 759509 h 759509"/>
              <a:gd name="connsiteX0" fmla="*/ 0 w 3810000"/>
              <a:gd name="connsiteY0" fmla="*/ 356626 h 649703"/>
              <a:gd name="connsiteX1" fmla="*/ 2028092 w 3810000"/>
              <a:gd name="connsiteY1" fmla="*/ 4934 h 649703"/>
              <a:gd name="connsiteX2" fmla="*/ 3810000 w 3810000"/>
              <a:gd name="connsiteY2" fmla="*/ 649703 h 649703"/>
              <a:gd name="connsiteX3" fmla="*/ 3810000 w 3810000"/>
              <a:gd name="connsiteY3" fmla="*/ 649703 h 649703"/>
              <a:gd name="connsiteX0" fmla="*/ 0 w 3810000"/>
              <a:gd name="connsiteY0" fmla="*/ 100021 h 393098"/>
              <a:gd name="connsiteX1" fmla="*/ 2074984 w 3810000"/>
              <a:gd name="connsiteY1" fmla="*/ 17960 h 393098"/>
              <a:gd name="connsiteX2" fmla="*/ 3810000 w 3810000"/>
              <a:gd name="connsiteY2" fmla="*/ 393098 h 393098"/>
              <a:gd name="connsiteX3" fmla="*/ 3810000 w 3810000"/>
              <a:gd name="connsiteY3" fmla="*/ 393098 h 393098"/>
              <a:gd name="connsiteX0" fmla="*/ 0 w 3282461"/>
              <a:gd name="connsiteY0" fmla="*/ 68090 h 408059"/>
              <a:gd name="connsiteX1" fmla="*/ 1547445 w 3282461"/>
              <a:gd name="connsiteY1" fmla="*/ 32921 h 408059"/>
              <a:gd name="connsiteX2" fmla="*/ 3282461 w 3282461"/>
              <a:gd name="connsiteY2" fmla="*/ 408059 h 408059"/>
              <a:gd name="connsiteX3" fmla="*/ 3282461 w 3282461"/>
              <a:gd name="connsiteY3" fmla="*/ 408059 h 408059"/>
              <a:gd name="connsiteX0" fmla="*/ 0 w 3282461"/>
              <a:gd name="connsiteY0" fmla="*/ 48534 h 388503"/>
              <a:gd name="connsiteX1" fmla="*/ 1594337 w 3282461"/>
              <a:gd name="connsiteY1" fmla="*/ 48534 h 388503"/>
              <a:gd name="connsiteX2" fmla="*/ 3282461 w 3282461"/>
              <a:gd name="connsiteY2" fmla="*/ 388503 h 388503"/>
              <a:gd name="connsiteX3" fmla="*/ 3282461 w 3282461"/>
              <a:gd name="connsiteY3" fmla="*/ 388503 h 388503"/>
              <a:gd name="connsiteX0" fmla="*/ 0 w 3845169"/>
              <a:gd name="connsiteY0" fmla="*/ 48534 h 388503"/>
              <a:gd name="connsiteX1" fmla="*/ 2157045 w 3845169"/>
              <a:gd name="connsiteY1" fmla="*/ 48534 h 388503"/>
              <a:gd name="connsiteX2" fmla="*/ 3845169 w 3845169"/>
              <a:gd name="connsiteY2" fmla="*/ 388503 h 388503"/>
              <a:gd name="connsiteX3" fmla="*/ 3845169 w 3845169"/>
              <a:gd name="connsiteY3" fmla="*/ 388503 h 388503"/>
              <a:gd name="connsiteX0" fmla="*/ 0 w 3845169"/>
              <a:gd name="connsiteY0" fmla="*/ 35699 h 375668"/>
              <a:gd name="connsiteX1" fmla="*/ 2180492 w 3845169"/>
              <a:gd name="connsiteY1" fmla="*/ 70868 h 375668"/>
              <a:gd name="connsiteX2" fmla="*/ 3845169 w 3845169"/>
              <a:gd name="connsiteY2" fmla="*/ 375668 h 375668"/>
              <a:gd name="connsiteX3" fmla="*/ 3845169 w 3845169"/>
              <a:gd name="connsiteY3" fmla="*/ 375668 h 375668"/>
              <a:gd name="connsiteX0" fmla="*/ 0 w 3845169"/>
              <a:gd name="connsiteY0" fmla="*/ 23830 h 433497"/>
              <a:gd name="connsiteX1" fmla="*/ 2180492 w 3845169"/>
              <a:gd name="connsiteY1" fmla="*/ 128697 h 433497"/>
              <a:gd name="connsiteX2" fmla="*/ 3845169 w 3845169"/>
              <a:gd name="connsiteY2" fmla="*/ 433497 h 433497"/>
              <a:gd name="connsiteX3" fmla="*/ 3845169 w 3845169"/>
              <a:gd name="connsiteY3" fmla="*/ 433497 h 433497"/>
              <a:gd name="connsiteX0" fmla="*/ 0 w 3845169"/>
              <a:gd name="connsiteY0" fmla="*/ 918 h 410585"/>
              <a:gd name="connsiteX1" fmla="*/ 2180492 w 3845169"/>
              <a:gd name="connsiteY1" fmla="*/ 105785 h 410585"/>
              <a:gd name="connsiteX2" fmla="*/ 3845169 w 3845169"/>
              <a:gd name="connsiteY2" fmla="*/ 410585 h 410585"/>
              <a:gd name="connsiteX3" fmla="*/ 3845169 w 3845169"/>
              <a:gd name="connsiteY3" fmla="*/ 410585 h 410585"/>
              <a:gd name="connsiteX0" fmla="*/ 0 w 3845169"/>
              <a:gd name="connsiteY0" fmla="*/ 1279 h 410946"/>
              <a:gd name="connsiteX1" fmla="*/ 2180492 w 3845169"/>
              <a:gd name="connsiteY1" fmla="*/ 106146 h 410946"/>
              <a:gd name="connsiteX2" fmla="*/ 3845169 w 3845169"/>
              <a:gd name="connsiteY2" fmla="*/ 410946 h 410946"/>
              <a:gd name="connsiteX3" fmla="*/ 3845169 w 3845169"/>
              <a:gd name="connsiteY3" fmla="*/ 410946 h 410946"/>
              <a:gd name="connsiteX0" fmla="*/ 0 w 3845169"/>
              <a:gd name="connsiteY0" fmla="*/ 910 h 410577"/>
              <a:gd name="connsiteX1" fmla="*/ 2239108 w 3845169"/>
              <a:gd name="connsiteY1" fmla="*/ 121861 h 410577"/>
              <a:gd name="connsiteX2" fmla="*/ 3845169 w 3845169"/>
              <a:gd name="connsiteY2" fmla="*/ 410577 h 410577"/>
              <a:gd name="connsiteX3" fmla="*/ 3845169 w 3845169"/>
              <a:gd name="connsiteY3" fmla="*/ 410577 h 410577"/>
              <a:gd name="connsiteX0" fmla="*/ 0 w 3845169"/>
              <a:gd name="connsiteY0" fmla="*/ 1432 h 411099"/>
              <a:gd name="connsiteX1" fmla="*/ 2239108 w 3845169"/>
              <a:gd name="connsiteY1" fmla="*/ 101902 h 411099"/>
              <a:gd name="connsiteX2" fmla="*/ 3845169 w 3845169"/>
              <a:gd name="connsiteY2" fmla="*/ 411099 h 411099"/>
              <a:gd name="connsiteX3" fmla="*/ 3845169 w 3845169"/>
              <a:gd name="connsiteY3" fmla="*/ 411099 h 411099"/>
              <a:gd name="connsiteX0" fmla="*/ 0 w 3845169"/>
              <a:gd name="connsiteY0" fmla="*/ 667 h 410334"/>
              <a:gd name="connsiteX1" fmla="*/ 2239108 w 3845169"/>
              <a:gd name="connsiteY1" fmla="*/ 101137 h 410334"/>
              <a:gd name="connsiteX2" fmla="*/ 3845169 w 3845169"/>
              <a:gd name="connsiteY2" fmla="*/ 410334 h 410334"/>
              <a:gd name="connsiteX3" fmla="*/ 3845169 w 3845169"/>
              <a:gd name="connsiteY3" fmla="*/ 410334 h 410334"/>
              <a:gd name="connsiteX0" fmla="*/ 0 w 3221785"/>
              <a:gd name="connsiteY0" fmla="*/ 1615 h 388037"/>
              <a:gd name="connsiteX1" fmla="*/ 1615724 w 3221785"/>
              <a:gd name="connsiteY1" fmla="*/ 78840 h 388037"/>
              <a:gd name="connsiteX2" fmla="*/ 3221785 w 3221785"/>
              <a:gd name="connsiteY2" fmla="*/ 388037 h 388037"/>
              <a:gd name="connsiteX3" fmla="*/ 3221785 w 3221785"/>
              <a:gd name="connsiteY3" fmla="*/ 388037 h 388037"/>
              <a:gd name="connsiteX0" fmla="*/ 0 w 3221785"/>
              <a:gd name="connsiteY0" fmla="*/ 0 h 386422"/>
              <a:gd name="connsiteX1" fmla="*/ 1615724 w 3221785"/>
              <a:gd name="connsiteY1" fmla="*/ 77225 h 386422"/>
              <a:gd name="connsiteX2" fmla="*/ 3221785 w 3221785"/>
              <a:gd name="connsiteY2" fmla="*/ 386422 h 386422"/>
              <a:gd name="connsiteX3" fmla="*/ 3221785 w 3221785"/>
              <a:gd name="connsiteY3" fmla="*/ 386422 h 386422"/>
            </a:gdLst>
            <a:ahLst/>
            <a:cxnLst>
              <a:cxn ang="0">
                <a:pos x="connsiteX0" y="connsiteY0"/>
              </a:cxn>
              <a:cxn ang="0">
                <a:pos x="connsiteX1" y="connsiteY1"/>
              </a:cxn>
              <a:cxn ang="0">
                <a:pos x="connsiteX2" y="connsiteY2"/>
              </a:cxn>
              <a:cxn ang="0">
                <a:pos x="connsiteX3" y="connsiteY3"/>
              </a:cxn>
            </a:cxnLst>
            <a:rect l="l" t="t" r="r" b="b"/>
            <a:pathLst>
              <a:path w="3221785" h="386422">
                <a:moveTo>
                  <a:pt x="0" y="0"/>
                </a:moveTo>
                <a:cubicBezTo>
                  <a:pt x="718039" y="3667"/>
                  <a:pt x="1078760" y="12821"/>
                  <a:pt x="1615724" y="77225"/>
                </a:cubicBezTo>
                <a:cubicBezTo>
                  <a:pt x="2152688" y="141629"/>
                  <a:pt x="2954108" y="338303"/>
                  <a:pt x="3221785" y="386422"/>
                </a:cubicBezTo>
                <a:lnTo>
                  <a:pt x="3221785" y="386422"/>
                </a:lnTo>
              </a:path>
            </a:pathLst>
          </a:custGeom>
          <a:ln>
            <a:solidFill>
              <a:schemeClr val="accent2">
                <a:lumMod val="75000"/>
              </a:schemeClr>
            </a:solidFill>
            <a:prstDash val="sysDash"/>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sng" strike="noStrike" cap="none" normalizeH="0" baseline="0" smtClean="0">
              <a:ln>
                <a:noFill/>
              </a:ln>
              <a:solidFill>
                <a:schemeClr val="tx1"/>
              </a:solidFill>
              <a:effectLst/>
              <a:latin typeface="Arial" pitchFamily="34" charset="0"/>
            </a:endParaRPr>
          </a:p>
        </p:txBody>
      </p:sp>
      <p:sp>
        <p:nvSpPr>
          <p:cNvPr id="10" name="Forme libre 9"/>
          <p:cNvSpPr/>
          <p:nvPr/>
        </p:nvSpPr>
        <p:spPr>
          <a:xfrm>
            <a:off x="2498521" y="3436370"/>
            <a:ext cx="1136806" cy="978320"/>
          </a:xfrm>
          <a:custGeom>
            <a:avLst/>
            <a:gdLst>
              <a:gd name="connsiteX0" fmla="*/ 0 w 3763107"/>
              <a:gd name="connsiteY0" fmla="*/ 88390 h 815221"/>
              <a:gd name="connsiteX1" fmla="*/ 1969477 w 3763107"/>
              <a:gd name="connsiteY1" fmla="*/ 64944 h 815221"/>
              <a:gd name="connsiteX2" fmla="*/ 3763107 w 3763107"/>
              <a:gd name="connsiteY2" fmla="*/ 815221 h 815221"/>
              <a:gd name="connsiteX3" fmla="*/ 3763107 w 3763107"/>
              <a:gd name="connsiteY3" fmla="*/ 815221 h 815221"/>
              <a:gd name="connsiteX0" fmla="*/ 0 w 3763107"/>
              <a:gd name="connsiteY0" fmla="*/ 55178 h 782009"/>
              <a:gd name="connsiteX1" fmla="*/ 1957753 w 3763107"/>
              <a:gd name="connsiteY1" fmla="*/ 90347 h 782009"/>
              <a:gd name="connsiteX2" fmla="*/ 3763107 w 3763107"/>
              <a:gd name="connsiteY2" fmla="*/ 782009 h 782009"/>
              <a:gd name="connsiteX3" fmla="*/ 3763107 w 3763107"/>
              <a:gd name="connsiteY3" fmla="*/ 782009 h 782009"/>
              <a:gd name="connsiteX0" fmla="*/ 0 w 3763107"/>
              <a:gd name="connsiteY0" fmla="*/ 34316 h 761147"/>
              <a:gd name="connsiteX1" fmla="*/ 1957753 w 3763107"/>
              <a:gd name="connsiteY1" fmla="*/ 69485 h 761147"/>
              <a:gd name="connsiteX2" fmla="*/ 3763107 w 3763107"/>
              <a:gd name="connsiteY2" fmla="*/ 761147 h 761147"/>
              <a:gd name="connsiteX3" fmla="*/ 3763107 w 3763107"/>
              <a:gd name="connsiteY3" fmla="*/ 761147 h 761147"/>
              <a:gd name="connsiteX0" fmla="*/ 0 w 3763107"/>
              <a:gd name="connsiteY0" fmla="*/ 47274 h 774105"/>
              <a:gd name="connsiteX1" fmla="*/ 1957753 w 3763107"/>
              <a:gd name="connsiteY1" fmla="*/ 82443 h 774105"/>
              <a:gd name="connsiteX2" fmla="*/ 3763107 w 3763107"/>
              <a:gd name="connsiteY2" fmla="*/ 774105 h 774105"/>
              <a:gd name="connsiteX3" fmla="*/ 3763107 w 3763107"/>
              <a:gd name="connsiteY3" fmla="*/ 774105 h 774105"/>
              <a:gd name="connsiteX0" fmla="*/ 0 w 3763107"/>
              <a:gd name="connsiteY0" fmla="*/ 32678 h 759509"/>
              <a:gd name="connsiteX1" fmla="*/ 1981199 w 3763107"/>
              <a:gd name="connsiteY1" fmla="*/ 114740 h 759509"/>
              <a:gd name="connsiteX2" fmla="*/ 3763107 w 3763107"/>
              <a:gd name="connsiteY2" fmla="*/ 759509 h 759509"/>
              <a:gd name="connsiteX3" fmla="*/ 3763107 w 3763107"/>
              <a:gd name="connsiteY3" fmla="*/ 759509 h 759509"/>
              <a:gd name="connsiteX0" fmla="*/ 0 w 3810000"/>
              <a:gd name="connsiteY0" fmla="*/ 356626 h 649703"/>
              <a:gd name="connsiteX1" fmla="*/ 2028092 w 3810000"/>
              <a:gd name="connsiteY1" fmla="*/ 4934 h 649703"/>
              <a:gd name="connsiteX2" fmla="*/ 3810000 w 3810000"/>
              <a:gd name="connsiteY2" fmla="*/ 649703 h 649703"/>
              <a:gd name="connsiteX3" fmla="*/ 3810000 w 3810000"/>
              <a:gd name="connsiteY3" fmla="*/ 649703 h 649703"/>
              <a:gd name="connsiteX0" fmla="*/ 0 w 3810000"/>
              <a:gd name="connsiteY0" fmla="*/ 100021 h 393098"/>
              <a:gd name="connsiteX1" fmla="*/ 2074984 w 3810000"/>
              <a:gd name="connsiteY1" fmla="*/ 17960 h 393098"/>
              <a:gd name="connsiteX2" fmla="*/ 3810000 w 3810000"/>
              <a:gd name="connsiteY2" fmla="*/ 393098 h 393098"/>
              <a:gd name="connsiteX3" fmla="*/ 3810000 w 3810000"/>
              <a:gd name="connsiteY3" fmla="*/ 393098 h 393098"/>
              <a:gd name="connsiteX0" fmla="*/ 0 w 3282461"/>
              <a:gd name="connsiteY0" fmla="*/ 68090 h 408059"/>
              <a:gd name="connsiteX1" fmla="*/ 1547445 w 3282461"/>
              <a:gd name="connsiteY1" fmla="*/ 32921 h 408059"/>
              <a:gd name="connsiteX2" fmla="*/ 3282461 w 3282461"/>
              <a:gd name="connsiteY2" fmla="*/ 408059 h 408059"/>
              <a:gd name="connsiteX3" fmla="*/ 3282461 w 3282461"/>
              <a:gd name="connsiteY3" fmla="*/ 408059 h 408059"/>
              <a:gd name="connsiteX0" fmla="*/ 0 w 3282461"/>
              <a:gd name="connsiteY0" fmla="*/ 48534 h 388503"/>
              <a:gd name="connsiteX1" fmla="*/ 1594337 w 3282461"/>
              <a:gd name="connsiteY1" fmla="*/ 48534 h 388503"/>
              <a:gd name="connsiteX2" fmla="*/ 3282461 w 3282461"/>
              <a:gd name="connsiteY2" fmla="*/ 388503 h 388503"/>
              <a:gd name="connsiteX3" fmla="*/ 3282461 w 3282461"/>
              <a:gd name="connsiteY3" fmla="*/ 388503 h 388503"/>
              <a:gd name="connsiteX0" fmla="*/ 0 w 3845169"/>
              <a:gd name="connsiteY0" fmla="*/ 48534 h 388503"/>
              <a:gd name="connsiteX1" fmla="*/ 2157045 w 3845169"/>
              <a:gd name="connsiteY1" fmla="*/ 48534 h 388503"/>
              <a:gd name="connsiteX2" fmla="*/ 3845169 w 3845169"/>
              <a:gd name="connsiteY2" fmla="*/ 388503 h 388503"/>
              <a:gd name="connsiteX3" fmla="*/ 3845169 w 3845169"/>
              <a:gd name="connsiteY3" fmla="*/ 388503 h 388503"/>
              <a:gd name="connsiteX0" fmla="*/ 0 w 3845169"/>
              <a:gd name="connsiteY0" fmla="*/ 35699 h 375668"/>
              <a:gd name="connsiteX1" fmla="*/ 2180492 w 3845169"/>
              <a:gd name="connsiteY1" fmla="*/ 70868 h 375668"/>
              <a:gd name="connsiteX2" fmla="*/ 3845169 w 3845169"/>
              <a:gd name="connsiteY2" fmla="*/ 375668 h 375668"/>
              <a:gd name="connsiteX3" fmla="*/ 3845169 w 3845169"/>
              <a:gd name="connsiteY3" fmla="*/ 375668 h 375668"/>
              <a:gd name="connsiteX0" fmla="*/ 0 w 3845169"/>
              <a:gd name="connsiteY0" fmla="*/ 23830 h 433497"/>
              <a:gd name="connsiteX1" fmla="*/ 2180492 w 3845169"/>
              <a:gd name="connsiteY1" fmla="*/ 128697 h 433497"/>
              <a:gd name="connsiteX2" fmla="*/ 3845169 w 3845169"/>
              <a:gd name="connsiteY2" fmla="*/ 433497 h 433497"/>
              <a:gd name="connsiteX3" fmla="*/ 3845169 w 3845169"/>
              <a:gd name="connsiteY3" fmla="*/ 433497 h 433497"/>
              <a:gd name="connsiteX0" fmla="*/ 0 w 3845169"/>
              <a:gd name="connsiteY0" fmla="*/ 918 h 410585"/>
              <a:gd name="connsiteX1" fmla="*/ 2180492 w 3845169"/>
              <a:gd name="connsiteY1" fmla="*/ 105785 h 410585"/>
              <a:gd name="connsiteX2" fmla="*/ 3845169 w 3845169"/>
              <a:gd name="connsiteY2" fmla="*/ 410585 h 410585"/>
              <a:gd name="connsiteX3" fmla="*/ 3845169 w 3845169"/>
              <a:gd name="connsiteY3" fmla="*/ 410585 h 410585"/>
              <a:gd name="connsiteX0" fmla="*/ 0 w 3845169"/>
              <a:gd name="connsiteY0" fmla="*/ 1279 h 410946"/>
              <a:gd name="connsiteX1" fmla="*/ 2180492 w 3845169"/>
              <a:gd name="connsiteY1" fmla="*/ 106146 h 410946"/>
              <a:gd name="connsiteX2" fmla="*/ 3845169 w 3845169"/>
              <a:gd name="connsiteY2" fmla="*/ 410946 h 410946"/>
              <a:gd name="connsiteX3" fmla="*/ 3845169 w 3845169"/>
              <a:gd name="connsiteY3" fmla="*/ 410946 h 410946"/>
              <a:gd name="connsiteX0" fmla="*/ 0 w 3845169"/>
              <a:gd name="connsiteY0" fmla="*/ 910 h 410577"/>
              <a:gd name="connsiteX1" fmla="*/ 2239108 w 3845169"/>
              <a:gd name="connsiteY1" fmla="*/ 121861 h 410577"/>
              <a:gd name="connsiteX2" fmla="*/ 3845169 w 3845169"/>
              <a:gd name="connsiteY2" fmla="*/ 410577 h 410577"/>
              <a:gd name="connsiteX3" fmla="*/ 3845169 w 3845169"/>
              <a:gd name="connsiteY3" fmla="*/ 410577 h 410577"/>
              <a:gd name="connsiteX0" fmla="*/ 0 w 2951619"/>
              <a:gd name="connsiteY0" fmla="*/ 1063 h 382741"/>
              <a:gd name="connsiteX1" fmla="*/ 1345558 w 2951619"/>
              <a:gd name="connsiteY1" fmla="*/ 94025 h 382741"/>
              <a:gd name="connsiteX2" fmla="*/ 2951619 w 2951619"/>
              <a:gd name="connsiteY2" fmla="*/ 382741 h 382741"/>
              <a:gd name="connsiteX3" fmla="*/ 2951619 w 2951619"/>
              <a:gd name="connsiteY3" fmla="*/ 382741 h 382741"/>
              <a:gd name="connsiteX0" fmla="*/ 0 w 2951619"/>
              <a:gd name="connsiteY0" fmla="*/ 0 h 381678"/>
              <a:gd name="connsiteX1" fmla="*/ 1345558 w 2951619"/>
              <a:gd name="connsiteY1" fmla="*/ 92962 h 381678"/>
              <a:gd name="connsiteX2" fmla="*/ 2951619 w 2951619"/>
              <a:gd name="connsiteY2" fmla="*/ 381678 h 381678"/>
              <a:gd name="connsiteX3" fmla="*/ 2951619 w 2951619"/>
              <a:gd name="connsiteY3" fmla="*/ 381678 h 381678"/>
              <a:gd name="connsiteX0" fmla="*/ 0 w 2951619"/>
              <a:gd name="connsiteY0" fmla="*/ 0 h 381678"/>
              <a:gd name="connsiteX1" fmla="*/ 1345557 w 2951619"/>
              <a:gd name="connsiteY1" fmla="*/ 92962 h 381678"/>
              <a:gd name="connsiteX2" fmla="*/ 2951619 w 2951619"/>
              <a:gd name="connsiteY2" fmla="*/ 381678 h 381678"/>
              <a:gd name="connsiteX3" fmla="*/ 2951619 w 2951619"/>
              <a:gd name="connsiteY3" fmla="*/ 381678 h 381678"/>
              <a:gd name="connsiteX0" fmla="*/ 0 w 2951619"/>
              <a:gd name="connsiteY0" fmla="*/ 0 h 381678"/>
              <a:gd name="connsiteX1" fmla="*/ 1345557 w 2951619"/>
              <a:gd name="connsiteY1" fmla="*/ 92962 h 381678"/>
              <a:gd name="connsiteX2" fmla="*/ 2951619 w 2951619"/>
              <a:gd name="connsiteY2" fmla="*/ 381678 h 381678"/>
              <a:gd name="connsiteX3" fmla="*/ 2951619 w 2951619"/>
              <a:gd name="connsiteY3" fmla="*/ 381678 h 381678"/>
              <a:gd name="connsiteX0" fmla="*/ 0 w 2951619"/>
              <a:gd name="connsiteY0" fmla="*/ 0 h 381678"/>
              <a:gd name="connsiteX1" fmla="*/ 1345557 w 2951619"/>
              <a:gd name="connsiteY1" fmla="*/ 92962 h 381678"/>
              <a:gd name="connsiteX2" fmla="*/ 2951619 w 2951619"/>
              <a:gd name="connsiteY2" fmla="*/ 381678 h 381678"/>
              <a:gd name="connsiteX3" fmla="*/ 2951619 w 2951619"/>
              <a:gd name="connsiteY3" fmla="*/ 381678 h 381678"/>
              <a:gd name="connsiteX0" fmla="*/ 0 w 2951619"/>
              <a:gd name="connsiteY0" fmla="*/ 0 h 381678"/>
              <a:gd name="connsiteX1" fmla="*/ 1345557 w 2951619"/>
              <a:gd name="connsiteY1" fmla="*/ 92962 h 381678"/>
              <a:gd name="connsiteX2" fmla="*/ 2951619 w 2951619"/>
              <a:gd name="connsiteY2" fmla="*/ 381678 h 381678"/>
              <a:gd name="connsiteX3" fmla="*/ 2951619 w 2951619"/>
              <a:gd name="connsiteY3" fmla="*/ 381678 h 381678"/>
              <a:gd name="connsiteX0" fmla="*/ 0 w 2951619"/>
              <a:gd name="connsiteY0" fmla="*/ 0 h 381678"/>
              <a:gd name="connsiteX1" fmla="*/ 1345557 w 2951619"/>
              <a:gd name="connsiteY1" fmla="*/ 92962 h 381678"/>
              <a:gd name="connsiteX2" fmla="*/ 2951619 w 2951619"/>
              <a:gd name="connsiteY2" fmla="*/ 381678 h 381678"/>
              <a:gd name="connsiteX3" fmla="*/ 2951619 w 2951619"/>
              <a:gd name="connsiteY3" fmla="*/ 381678 h 381678"/>
              <a:gd name="connsiteX0" fmla="*/ 0 w 2951619"/>
              <a:gd name="connsiteY0" fmla="*/ 0 h 381678"/>
              <a:gd name="connsiteX1" fmla="*/ 1345557 w 2951619"/>
              <a:gd name="connsiteY1" fmla="*/ 92962 h 381678"/>
              <a:gd name="connsiteX2" fmla="*/ 2951619 w 2951619"/>
              <a:gd name="connsiteY2" fmla="*/ 381678 h 381678"/>
              <a:gd name="connsiteX3" fmla="*/ 2951619 w 2951619"/>
              <a:gd name="connsiteY3" fmla="*/ 381678 h 381678"/>
              <a:gd name="connsiteX0" fmla="*/ 0 w 2951619"/>
              <a:gd name="connsiteY0" fmla="*/ 0 h 381678"/>
              <a:gd name="connsiteX1" fmla="*/ 1345557 w 2951619"/>
              <a:gd name="connsiteY1" fmla="*/ 92962 h 381678"/>
              <a:gd name="connsiteX2" fmla="*/ 2951619 w 2951619"/>
              <a:gd name="connsiteY2" fmla="*/ 381678 h 381678"/>
              <a:gd name="connsiteX3" fmla="*/ 2951619 w 2951619"/>
              <a:gd name="connsiteY3" fmla="*/ 381678 h 381678"/>
              <a:gd name="connsiteX0" fmla="*/ 0 w 2951619"/>
              <a:gd name="connsiteY0" fmla="*/ 0 h 381678"/>
              <a:gd name="connsiteX1" fmla="*/ 1215848 w 2951619"/>
              <a:gd name="connsiteY1" fmla="*/ 119785 h 381678"/>
              <a:gd name="connsiteX2" fmla="*/ 2951619 w 2951619"/>
              <a:gd name="connsiteY2" fmla="*/ 381678 h 381678"/>
              <a:gd name="connsiteX3" fmla="*/ 2951619 w 2951619"/>
              <a:gd name="connsiteY3" fmla="*/ 381678 h 381678"/>
              <a:gd name="connsiteX0" fmla="*/ 0 w 2764263"/>
              <a:gd name="connsiteY0" fmla="*/ 0 h 424828"/>
              <a:gd name="connsiteX1" fmla="*/ 1028492 w 2764263"/>
              <a:gd name="connsiteY1" fmla="*/ 162935 h 424828"/>
              <a:gd name="connsiteX2" fmla="*/ 2764263 w 2764263"/>
              <a:gd name="connsiteY2" fmla="*/ 424828 h 424828"/>
              <a:gd name="connsiteX3" fmla="*/ 2764263 w 2764263"/>
              <a:gd name="connsiteY3" fmla="*/ 424828 h 424828"/>
              <a:gd name="connsiteX0" fmla="*/ 0 w 2764263"/>
              <a:gd name="connsiteY0" fmla="*/ 0 h 424828"/>
              <a:gd name="connsiteX1" fmla="*/ 1028492 w 2764263"/>
              <a:gd name="connsiteY1" fmla="*/ 162935 h 424828"/>
              <a:gd name="connsiteX2" fmla="*/ 2764263 w 2764263"/>
              <a:gd name="connsiteY2" fmla="*/ 424828 h 424828"/>
              <a:gd name="connsiteX3" fmla="*/ 2764263 w 2764263"/>
              <a:gd name="connsiteY3" fmla="*/ 424828 h 424828"/>
              <a:gd name="connsiteX0" fmla="*/ 0 w 2677790"/>
              <a:gd name="connsiteY0" fmla="*/ 0 h 422496"/>
              <a:gd name="connsiteX1" fmla="*/ 942019 w 2677790"/>
              <a:gd name="connsiteY1" fmla="*/ 160603 h 422496"/>
              <a:gd name="connsiteX2" fmla="*/ 2677790 w 2677790"/>
              <a:gd name="connsiteY2" fmla="*/ 422496 h 422496"/>
              <a:gd name="connsiteX3" fmla="*/ 2677790 w 2677790"/>
              <a:gd name="connsiteY3" fmla="*/ 422496 h 422496"/>
              <a:gd name="connsiteX0" fmla="*/ 0 w 2677790"/>
              <a:gd name="connsiteY0" fmla="*/ 0 h 422496"/>
              <a:gd name="connsiteX1" fmla="*/ 942019 w 2677790"/>
              <a:gd name="connsiteY1" fmla="*/ 160603 h 422496"/>
              <a:gd name="connsiteX2" fmla="*/ 2677790 w 2677790"/>
              <a:gd name="connsiteY2" fmla="*/ 422496 h 422496"/>
              <a:gd name="connsiteX3" fmla="*/ 2677790 w 2677790"/>
              <a:gd name="connsiteY3" fmla="*/ 422496 h 422496"/>
              <a:gd name="connsiteX0" fmla="*/ 0 w 2677790"/>
              <a:gd name="connsiteY0" fmla="*/ 0 h 422496"/>
              <a:gd name="connsiteX1" fmla="*/ 927609 w 2677790"/>
              <a:gd name="connsiteY1" fmla="*/ 160603 h 422496"/>
              <a:gd name="connsiteX2" fmla="*/ 2677790 w 2677790"/>
              <a:gd name="connsiteY2" fmla="*/ 422496 h 422496"/>
              <a:gd name="connsiteX3" fmla="*/ 2677790 w 2677790"/>
              <a:gd name="connsiteY3" fmla="*/ 422496 h 422496"/>
              <a:gd name="connsiteX0" fmla="*/ 0 w 2677790"/>
              <a:gd name="connsiteY0" fmla="*/ 0 h 422496"/>
              <a:gd name="connsiteX1" fmla="*/ 927609 w 2677790"/>
              <a:gd name="connsiteY1" fmla="*/ 161296 h 422496"/>
              <a:gd name="connsiteX2" fmla="*/ 2677790 w 2677790"/>
              <a:gd name="connsiteY2" fmla="*/ 422496 h 422496"/>
              <a:gd name="connsiteX3" fmla="*/ 2677790 w 2677790"/>
              <a:gd name="connsiteY3" fmla="*/ 422496 h 422496"/>
              <a:gd name="connsiteX0" fmla="*/ 0 w 2677790"/>
              <a:gd name="connsiteY0" fmla="*/ 0 h 422496"/>
              <a:gd name="connsiteX1" fmla="*/ 919041 w 2677790"/>
              <a:gd name="connsiteY1" fmla="*/ 161296 h 422496"/>
              <a:gd name="connsiteX2" fmla="*/ 2677790 w 2677790"/>
              <a:gd name="connsiteY2" fmla="*/ 422496 h 422496"/>
              <a:gd name="connsiteX3" fmla="*/ 2677790 w 2677790"/>
              <a:gd name="connsiteY3" fmla="*/ 422496 h 422496"/>
              <a:gd name="connsiteX0" fmla="*/ 0 w 2677790"/>
              <a:gd name="connsiteY0" fmla="*/ 0 h 422496"/>
              <a:gd name="connsiteX1" fmla="*/ 970457 w 2677790"/>
              <a:gd name="connsiteY1" fmla="*/ 159216 h 422496"/>
              <a:gd name="connsiteX2" fmla="*/ 2677790 w 2677790"/>
              <a:gd name="connsiteY2" fmla="*/ 422496 h 422496"/>
              <a:gd name="connsiteX3" fmla="*/ 2677790 w 2677790"/>
              <a:gd name="connsiteY3" fmla="*/ 422496 h 422496"/>
              <a:gd name="connsiteX0" fmla="*/ 0 w 2677790"/>
              <a:gd name="connsiteY0" fmla="*/ 0 h 422496"/>
              <a:gd name="connsiteX1" fmla="*/ 970457 w 2677790"/>
              <a:gd name="connsiteY1" fmla="*/ 159216 h 422496"/>
              <a:gd name="connsiteX2" fmla="*/ 2677790 w 2677790"/>
              <a:gd name="connsiteY2" fmla="*/ 422496 h 422496"/>
              <a:gd name="connsiteX3" fmla="*/ 2677790 w 2677790"/>
              <a:gd name="connsiteY3" fmla="*/ 422496 h 422496"/>
              <a:gd name="connsiteX0" fmla="*/ 0 w 2677790"/>
              <a:gd name="connsiteY0" fmla="*/ 0 h 422496"/>
              <a:gd name="connsiteX1" fmla="*/ 970457 w 2677790"/>
              <a:gd name="connsiteY1" fmla="*/ 159216 h 422496"/>
              <a:gd name="connsiteX2" fmla="*/ 2677790 w 2677790"/>
              <a:gd name="connsiteY2" fmla="*/ 422496 h 422496"/>
              <a:gd name="connsiteX3" fmla="*/ 2677790 w 2677790"/>
              <a:gd name="connsiteY3" fmla="*/ 422496 h 422496"/>
              <a:gd name="connsiteX0" fmla="*/ 0 w 2677790"/>
              <a:gd name="connsiteY0" fmla="*/ 0 h 422496"/>
              <a:gd name="connsiteX1" fmla="*/ 970457 w 2677790"/>
              <a:gd name="connsiteY1" fmla="*/ 159216 h 422496"/>
              <a:gd name="connsiteX2" fmla="*/ 2677790 w 2677790"/>
              <a:gd name="connsiteY2" fmla="*/ 422496 h 422496"/>
              <a:gd name="connsiteX3" fmla="*/ 2677790 w 2677790"/>
              <a:gd name="connsiteY3" fmla="*/ 422496 h 422496"/>
              <a:gd name="connsiteX0" fmla="*/ 0 w 2677790"/>
              <a:gd name="connsiteY0" fmla="*/ 0 h 422496"/>
              <a:gd name="connsiteX1" fmla="*/ 970457 w 2677790"/>
              <a:gd name="connsiteY1" fmla="*/ 159216 h 422496"/>
              <a:gd name="connsiteX2" fmla="*/ 2677790 w 2677790"/>
              <a:gd name="connsiteY2" fmla="*/ 422496 h 422496"/>
              <a:gd name="connsiteX3" fmla="*/ 2677790 w 2677790"/>
              <a:gd name="connsiteY3" fmla="*/ 422496 h 422496"/>
              <a:gd name="connsiteX0" fmla="*/ 0 w 2677790"/>
              <a:gd name="connsiteY0" fmla="*/ 0 h 422496"/>
              <a:gd name="connsiteX1" fmla="*/ 2677790 w 2677790"/>
              <a:gd name="connsiteY1" fmla="*/ 422496 h 422496"/>
              <a:gd name="connsiteX2" fmla="*/ 2677790 w 2677790"/>
              <a:gd name="connsiteY2" fmla="*/ 422496 h 422496"/>
              <a:gd name="connsiteX0" fmla="*/ 0 w 1932049"/>
              <a:gd name="connsiteY0" fmla="*/ 0 h 422496"/>
              <a:gd name="connsiteX1" fmla="*/ 1932049 w 1932049"/>
              <a:gd name="connsiteY1" fmla="*/ 422496 h 422496"/>
              <a:gd name="connsiteX2" fmla="*/ 1932049 w 1932049"/>
              <a:gd name="connsiteY2" fmla="*/ 422496 h 422496"/>
              <a:gd name="connsiteX0" fmla="*/ 32991 w 1965040"/>
              <a:gd name="connsiteY0" fmla="*/ 0 h 422496"/>
              <a:gd name="connsiteX1" fmla="*/ 1965040 w 1965040"/>
              <a:gd name="connsiteY1" fmla="*/ 422496 h 422496"/>
              <a:gd name="connsiteX2" fmla="*/ 1965040 w 1965040"/>
              <a:gd name="connsiteY2" fmla="*/ 422496 h 422496"/>
              <a:gd name="connsiteX0" fmla="*/ 30292 w 2122143"/>
              <a:gd name="connsiteY0" fmla="*/ 0 h 422496"/>
              <a:gd name="connsiteX1" fmla="*/ 2122143 w 2122143"/>
              <a:gd name="connsiteY1" fmla="*/ 422496 h 422496"/>
              <a:gd name="connsiteX2" fmla="*/ 2122143 w 2122143"/>
              <a:gd name="connsiteY2" fmla="*/ 422496 h 422496"/>
              <a:gd name="connsiteX0" fmla="*/ 0 w 2091851"/>
              <a:gd name="connsiteY0" fmla="*/ 0 h 422496"/>
              <a:gd name="connsiteX1" fmla="*/ 2091851 w 2091851"/>
              <a:gd name="connsiteY1" fmla="*/ 422496 h 422496"/>
              <a:gd name="connsiteX2" fmla="*/ 2091851 w 2091851"/>
              <a:gd name="connsiteY2" fmla="*/ 422496 h 422496"/>
              <a:gd name="connsiteX0" fmla="*/ 0 w 2091851"/>
              <a:gd name="connsiteY0" fmla="*/ 0 h 422496"/>
              <a:gd name="connsiteX1" fmla="*/ 2091851 w 2091851"/>
              <a:gd name="connsiteY1" fmla="*/ 422496 h 422496"/>
              <a:gd name="connsiteX2" fmla="*/ 2091851 w 2091851"/>
              <a:gd name="connsiteY2" fmla="*/ 422496 h 422496"/>
              <a:gd name="connsiteX0" fmla="*/ 0 w 2748813"/>
              <a:gd name="connsiteY0" fmla="*/ 0 h 426806"/>
              <a:gd name="connsiteX1" fmla="*/ 2748813 w 2748813"/>
              <a:gd name="connsiteY1" fmla="*/ 426806 h 426806"/>
              <a:gd name="connsiteX2" fmla="*/ 2748813 w 2748813"/>
              <a:gd name="connsiteY2" fmla="*/ 426806 h 426806"/>
              <a:gd name="connsiteX0" fmla="*/ 0 w 2748813"/>
              <a:gd name="connsiteY0" fmla="*/ 0 h 426806"/>
              <a:gd name="connsiteX1" fmla="*/ 2748813 w 2748813"/>
              <a:gd name="connsiteY1" fmla="*/ 426806 h 426806"/>
              <a:gd name="connsiteX2" fmla="*/ 2748813 w 2748813"/>
              <a:gd name="connsiteY2" fmla="*/ 426806 h 426806"/>
            </a:gdLst>
            <a:ahLst/>
            <a:cxnLst>
              <a:cxn ang="0">
                <a:pos x="connsiteX0" y="connsiteY0"/>
              </a:cxn>
              <a:cxn ang="0">
                <a:pos x="connsiteX1" y="connsiteY1"/>
              </a:cxn>
              <a:cxn ang="0">
                <a:pos x="connsiteX2" y="connsiteY2"/>
              </a:cxn>
            </a:cxnLst>
            <a:rect l="l" t="t" r="r" b="b"/>
            <a:pathLst>
              <a:path w="2748813" h="426806">
                <a:moveTo>
                  <a:pt x="0" y="0"/>
                </a:moveTo>
                <a:cubicBezTo>
                  <a:pt x="308223" y="29274"/>
                  <a:pt x="2104797" y="285974"/>
                  <a:pt x="2748813" y="426806"/>
                </a:cubicBezTo>
                <a:lnTo>
                  <a:pt x="2748813" y="426806"/>
                </a:lnTo>
              </a:path>
            </a:pathLst>
          </a:custGeom>
          <a:ln>
            <a:solidFill>
              <a:srgbClr val="FF0000"/>
            </a:solidFill>
            <a:prstDash val="sysDash"/>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sng" strike="noStrike" cap="none" normalizeH="0" baseline="0" smtClean="0">
              <a:ln>
                <a:noFill/>
              </a:ln>
              <a:solidFill>
                <a:schemeClr val="tx1"/>
              </a:solidFill>
              <a:effectLst/>
              <a:latin typeface="Arial" pitchFamily="34" charset="0"/>
            </a:endParaRPr>
          </a:p>
        </p:txBody>
      </p:sp>
      <p:pic>
        <p:nvPicPr>
          <p:cNvPr id="20" name="Picture 3"/>
          <p:cNvPicPr>
            <a:picLocks noChangeAspect="1" noChangeArrowheads="1"/>
          </p:cNvPicPr>
          <p:nvPr/>
        </p:nvPicPr>
        <p:blipFill>
          <a:blip r:embed="rId6" cstate="print"/>
          <a:srcRect/>
          <a:stretch>
            <a:fillRect/>
          </a:stretch>
        </p:blipFill>
        <p:spPr bwMode="auto">
          <a:xfrm>
            <a:off x="6220151" y="2407659"/>
            <a:ext cx="2647744" cy="914458"/>
          </a:xfrm>
          <a:prstGeom prst="rect">
            <a:avLst/>
          </a:prstGeom>
          <a:noFill/>
          <a:ln w="9525">
            <a:solidFill>
              <a:schemeClr val="accent4"/>
            </a:solidFill>
            <a:miter lim="800000"/>
            <a:headEnd/>
            <a:tailEnd/>
          </a:ln>
        </p:spPr>
      </p:pic>
      <p:sp>
        <p:nvSpPr>
          <p:cNvPr id="22" name="Forme libre 21"/>
          <p:cNvSpPr/>
          <p:nvPr/>
        </p:nvSpPr>
        <p:spPr>
          <a:xfrm>
            <a:off x="3362617" y="3166257"/>
            <a:ext cx="1728192" cy="1230445"/>
          </a:xfrm>
          <a:custGeom>
            <a:avLst/>
            <a:gdLst>
              <a:gd name="connsiteX0" fmla="*/ 0 w 3763107"/>
              <a:gd name="connsiteY0" fmla="*/ 88390 h 815221"/>
              <a:gd name="connsiteX1" fmla="*/ 1969477 w 3763107"/>
              <a:gd name="connsiteY1" fmla="*/ 64944 h 815221"/>
              <a:gd name="connsiteX2" fmla="*/ 3763107 w 3763107"/>
              <a:gd name="connsiteY2" fmla="*/ 815221 h 815221"/>
              <a:gd name="connsiteX3" fmla="*/ 3763107 w 3763107"/>
              <a:gd name="connsiteY3" fmla="*/ 815221 h 815221"/>
              <a:gd name="connsiteX0" fmla="*/ 0 w 3763107"/>
              <a:gd name="connsiteY0" fmla="*/ 55178 h 782009"/>
              <a:gd name="connsiteX1" fmla="*/ 1957753 w 3763107"/>
              <a:gd name="connsiteY1" fmla="*/ 90347 h 782009"/>
              <a:gd name="connsiteX2" fmla="*/ 3763107 w 3763107"/>
              <a:gd name="connsiteY2" fmla="*/ 782009 h 782009"/>
              <a:gd name="connsiteX3" fmla="*/ 3763107 w 3763107"/>
              <a:gd name="connsiteY3" fmla="*/ 782009 h 782009"/>
              <a:gd name="connsiteX0" fmla="*/ 0 w 3763107"/>
              <a:gd name="connsiteY0" fmla="*/ 34316 h 761147"/>
              <a:gd name="connsiteX1" fmla="*/ 1957753 w 3763107"/>
              <a:gd name="connsiteY1" fmla="*/ 69485 h 761147"/>
              <a:gd name="connsiteX2" fmla="*/ 3763107 w 3763107"/>
              <a:gd name="connsiteY2" fmla="*/ 761147 h 761147"/>
              <a:gd name="connsiteX3" fmla="*/ 3763107 w 3763107"/>
              <a:gd name="connsiteY3" fmla="*/ 761147 h 761147"/>
              <a:gd name="connsiteX0" fmla="*/ 0 w 3763107"/>
              <a:gd name="connsiteY0" fmla="*/ 47274 h 774105"/>
              <a:gd name="connsiteX1" fmla="*/ 1957753 w 3763107"/>
              <a:gd name="connsiteY1" fmla="*/ 82443 h 774105"/>
              <a:gd name="connsiteX2" fmla="*/ 3763107 w 3763107"/>
              <a:gd name="connsiteY2" fmla="*/ 774105 h 774105"/>
              <a:gd name="connsiteX3" fmla="*/ 3763107 w 3763107"/>
              <a:gd name="connsiteY3" fmla="*/ 774105 h 774105"/>
              <a:gd name="connsiteX0" fmla="*/ 0 w 3763107"/>
              <a:gd name="connsiteY0" fmla="*/ 32678 h 759509"/>
              <a:gd name="connsiteX1" fmla="*/ 1981199 w 3763107"/>
              <a:gd name="connsiteY1" fmla="*/ 114740 h 759509"/>
              <a:gd name="connsiteX2" fmla="*/ 3763107 w 3763107"/>
              <a:gd name="connsiteY2" fmla="*/ 759509 h 759509"/>
              <a:gd name="connsiteX3" fmla="*/ 3763107 w 3763107"/>
              <a:gd name="connsiteY3" fmla="*/ 759509 h 759509"/>
              <a:gd name="connsiteX0" fmla="*/ 0 w 3810000"/>
              <a:gd name="connsiteY0" fmla="*/ 356626 h 649703"/>
              <a:gd name="connsiteX1" fmla="*/ 2028092 w 3810000"/>
              <a:gd name="connsiteY1" fmla="*/ 4934 h 649703"/>
              <a:gd name="connsiteX2" fmla="*/ 3810000 w 3810000"/>
              <a:gd name="connsiteY2" fmla="*/ 649703 h 649703"/>
              <a:gd name="connsiteX3" fmla="*/ 3810000 w 3810000"/>
              <a:gd name="connsiteY3" fmla="*/ 649703 h 649703"/>
              <a:gd name="connsiteX0" fmla="*/ 0 w 3810000"/>
              <a:gd name="connsiteY0" fmla="*/ 100021 h 393098"/>
              <a:gd name="connsiteX1" fmla="*/ 2074984 w 3810000"/>
              <a:gd name="connsiteY1" fmla="*/ 17960 h 393098"/>
              <a:gd name="connsiteX2" fmla="*/ 3810000 w 3810000"/>
              <a:gd name="connsiteY2" fmla="*/ 393098 h 393098"/>
              <a:gd name="connsiteX3" fmla="*/ 3810000 w 3810000"/>
              <a:gd name="connsiteY3" fmla="*/ 393098 h 393098"/>
              <a:gd name="connsiteX0" fmla="*/ 0 w 3282461"/>
              <a:gd name="connsiteY0" fmla="*/ 68090 h 408059"/>
              <a:gd name="connsiteX1" fmla="*/ 1547445 w 3282461"/>
              <a:gd name="connsiteY1" fmla="*/ 32921 h 408059"/>
              <a:gd name="connsiteX2" fmla="*/ 3282461 w 3282461"/>
              <a:gd name="connsiteY2" fmla="*/ 408059 h 408059"/>
              <a:gd name="connsiteX3" fmla="*/ 3282461 w 3282461"/>
              <a:gd name="connsiteY3" fmla="*/ 408059 h 408059"/>
              <a:gd name="connsiteX0" fmla="*/ 0 w 3282461"/>
              <a:gd name="connsiteY0" fmla="*/ 48534 h 388503"/>
              <a:gd name="connsiteX1" fmla="*/ 1594337 w 3282461"/>
              <a:gd name="connsiteY1" fmla="*/ 48534 h 388503"/>
              <a:gd name="connsiteX2" fmla="*/ 3282461 w 3282461"/>
              <a:gd name="connsiteY2" fmla="*/ 388503 h 388503"/>
              <a:gd name="connsiteX3" fmla="*/ 3282461 w 3282461"/>
              <a:gd name="connsiteY3" fmla="*/ 388503 h 388503"/>
              <a:gd name="connsiteX0" fmla="*/ 0 w 3845169"/>
              <a:gd name="connsiteY0" fmla="*/ 48534 h 388503"/>
              <a:gd name="connsiteX1" fmla="*/ 2157045 w 3845169"/>
              <a:gd name="connsiteY1" fmla="*/ 48534 h 388503"/>
              <a:gd name="connsiteX2" fmla="*/ 3845169 w 3845169"/>
              <a:gd name="connsiteY2" fmla="*/ 388503 h 388503"/>
              <a:gd name="connsiteX3" fmla="*/ 3845169 w 3845169"/>
              <a:gd name="connsiteY3" fmla="*/ 388503 h 388503"/>
              <a:gd name="connsiteX0" fmla="*/ 0 w 3845169"/>
              <a:gd name="connsiteY0" fmla="*/ 35699 h 375668"/>
              <a:gd name="connsiteX1" fmla="*/ 2180492 w 3845169"/>
              <a:gd name="connsiteY1" fmla="*/ 70868 h 375668"/>
              <a:gd name="connsiteX2" fmla="*/ 3845169 w 3845169"/>
              <a:gd name="connsiteY2" fmla="*/ 375668 h 375668"/>
              <a:gd name="connsiteX3" fmla="*/ 3845169 w 3845169"/>
              <a:gd name="connsiteY3" fmla="*/ 375668 h 375668"/>
              <a:gd name="connsiteX0" fmla="*/ 0 w 3845169"/>
              <a:gd name="connsiteY0" fmla="*/ 23830 h 433497"/>
              <a:gd name="connsiteX1" fmla="*/ 2180492 w 3845169"/>
              <a:gd name="connsiteY1" fmla="*/ 128697 h 433497"/>
              <a:gd name="connsiteX2" fmla="*/ 3845169 w 3845169"/>
              <a:gd name="connsiteY2" fmla="*/ 433497 h 433497"/>
              <a:gd name="connsiteX3" fmla="*/ 3845169 w 3845169"/>
              <a:gd name="connsiteY3" fmla="*/ 433497 h 433497"/>
              <a:gd name="connsiteX0" fmla="*/ 0 w 3845169"/>
              <a:gd name="connsiteY0" fmla="*/ 918 h 410585"/>
              <a:gd name="connsiteX1" fmla="*/ 2180492 w 3845169"/>
              <a:gd name="connsiteY1" fmla="*/ 105785 h 410585"/>
              <a:gd name="connsiteX2" fmla="*/ 3845169 w 3845169"/>
              <a:gd name="connsiteY2" fmla="*/ 410585 h 410585"/>
              <a:gd name="connsiteX3" fmla="*/ 3845169 w 3845169"/>
              <a:gd name="connsiteY3" fmla="*/ 410585 h 410585"/>
              <a:gd name="connsiteX0" fmla="*/ 0 w 3845169"/>
              <a:gd name="connsiteY0" fmla="*/ 1279 h 410946"/>
              <a:gd name="connsiteX1" fmla="*/ 2180492 w 3845169"/>
              <a:gd name="connsiteY1" fmla="*/ 106146 h 410946"/>
              <a:gd name="connsiteX2" fmla="*/ 3845169 w 3845169"/>
              <a:gd name="connsiteY2" fmla="*/ 410946 h 410946"/>
              <a:gd name="connsiteX3" fmla="*/ 3845169 w 3845169"/>
              <a:gd name="connsiteY3" fmla="*/ 410946 h 410946"/>
              <a:gd name="connsiteX0" fmla="*/ 0 w 3845169"/>
              <a:gd name="connsiteY0" fmla="*/ 910 h 410577"/>
              <a:gd name="connsiteX1" fmla="*/ 2239108 w 3845169"/>
              <a:gd name="connsiteY1" fmla="*/ 121861 h 410577"/>
              <a:gd name="connsiteX2" fmla="*/ 3845169 w 3845169"/>
              <a:gd name="connsiteY2" fmla="*/ 410577 h 410577"/>
              <a:gd name="connsiteX3" fmla="*/ 3845169 w 3845169"/>
              <a:gd name="connsiteY3" fmla="*/ 410577 h 410577"/>
              <a:gd name="connsiteX0" fmla="*/ 0 w 3845169"/>
              <a:gd name="connsiteY0" fmla="*/ 1432 h 411099"/>
              <a:gd name="connsiteX1" fmla="*/ 2239108 w 3845169"/>
              <a:gd name="connsiteY1" fmla="*/ 101902 h 411099"/>
              <a:gd name="connsiteX2" fmla="*/ 3845169 w 3845169"/>
              <a:gd name="connsiteY2" fmla="*/ 411099 h 411099"/>
              <a:gd name="connsiteX3" fmla="*/ 3845169 w 3845169"/>
              <a:gd name="connsiteY3" fmla="*/ 411099 h 411099"/>
              <a:gd name="connsiteX0" fmla="*/ 0 w 3845169"/>
              <a:gd name="connsiteY0" fmla="*/ 667 h 410334"/>
              <a:gd name="connsiteX1" fmla="*/ 2239108 w 3845169"/>
              <a:gd name="connsiteY1" fmla="*/ 101137 h 410334"/>
              <a:gd name="connsiteX2" fmla="*/ 3845169 w 3845169"/>
              <a:gd name="connsiteY2" fmla="*/ 410334 h 410334"/>
              <a:gd name="connsiteX3" fmla="*/ 3845169 w 3845169"/>
              <a:gd name="connsiteY3" fmla="*/ 410334 h 410334"/>
              <a:gd name="connsiteX0" fmla="*/ 0 w 3845169"/>
              <a:gd name="connsiteY0" fmla="*/ 499 h 410166"/>
              <a:gd name="connsiteX1" fmla="*/ 2285347 w 3845169"/>
              <a:gd name="connsiteY1" fmla="*/ 125215 h 410166"/>
              <a:gd name="connsiteX2" fmla="*/ 3845169 w 3845169"/>
              <a:gd name="connsiteY2" fmla="*/ 410166 h 410166"/>
              <a:gd name="connsiteX3" fmla="*/ 3845169 w 3845169"/>
              <a:gd name="connsiteY3" fmla="*/ 410166 h 410166"/>
            </a:gdLst>
            <a:ahLst/>
            <a:cxnLst>
              <a:cxn ang="0">
                <a:pos x="connsiteX0" y="connsiteY0"/>
              </a:cxn>
              <a:cxn ang="0">
                <a:pos x="connsiteX1" y="connsiteY1"/>
              </a:cxn>
              <a:cxn ang="0">
                <a:pos x="connsiteX2" y="connsiteY2"/>
              </a:cxn>
              <a:cxn ang="0">
                <a:pos x="connsiteX3" y="connsiteY3"/>
              </a:cxn>
            </a:cxnLst>
            <a:rect l="l" t="t" r="r" b="b"/>
            <a:pathLst>
              <a:path w="3845169" h="410166">
                <a:moveTo>
                  <a:pt x="0" y="499"/>
                </a:moveTo>
                <a:cubicBezTo>
                  <a:pt x="718038" y="-7457"/>
                  <a:pt x="1991428" y="81814"/>
                  <a:pt x="2285347" y="125215"/>
                </a:cubicBezTo>
                <a:cubicBezTo>
                  <a:pt x="2579266" y="168616"/>
                  <a:pt x="3577492" y="362047"/>
                  <a:pt x="3845169" y="410166"/>
                </a:cubicBezTo>
                <a:lnTo>
                  <a:pt x="3845169" y="410166"/>
                </a:lnTo>
              </a:path>
            </a:pathLst>
          </a:custGeom>
          <a:ln>
            <a:solidFill>
              <a:srgbClr val="7030A0"/>
            </a:solidFill>
            <a:prstDash val="sysDash"/>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sng" strike="noStrike" cap="none" normalizeH="0" baseline="0" smtClean="0">
              <a:ln>
                <a:noFill/>
              </a:ln>
              <a:solidFill>
                <a:schemeClr val="tx1"/>
              </a:solidFill>
              <a:effectLst/>
              <a:latin typeface="Arial" pitchFamily="34" charset="0"/>
            </a:endParaRPr>
          </a:p>
        </p:txBody>
      </p:sp>
      <p:cxnSp>
        <p:nvCxnSpPr>
          <p:cNvPr id="5" name="Connecteur droit avec flèche 4"/>
          <p:cNvCxnSpPr/>
          <p:nvPr/>
        </p:nvCxnSpPr>
        <p:spPr bwMode="auto">
          <a:xfrm flipV="1">
            <a:off x="5421194" y="933505"/>
            <a:ext cx="630102" cy="216024"/>
          </a:xfrm>
          <a:prstGeom prst="straightConnector1">
            <a:avLst/>
          </a:prstGeom>
          <a:solidFill>
            <a:schemeClr val="accent1"/>
          </a:solidFill>
          <a:ln w="9525" cap="flat" cmpd="sng" algn="ctr">
            <a:solidFill>
              <a:schemeClr val="accent2">
                <a:lumMod val="75000"/>
              </a:schemeClr>
            </a:solidFill>
            <a:prstDash val="solid"/>
            <a:round/>
            <a:headEnd type="none" w="med" len="med"/>
            <a:tailEnd type="arrow"/>
          </a:ln>
          <a:effectLst/>
        </p:spPr>
      </p:cxnSp>
      <p:cxnSp>
        <p:nvCxnSpPr>
          <p:cNvPr id="68" name="Connecteur droit avec flèche 67"/>
          <p:cNvCxnSpPr/>
          <p:nvPr/>
        </p:nvCxnSpPr>
        <p:spPr bwMode="auto">
          <a:xfrm>
            <a:off x="5421194" y="1430381"/>
            <a:ext cx="745126" cy="871276"/>
          </a:xfrm>
          <a:prstGeom prst="straightConnector1">
            <a:avLst/>
          </a:prstGeom>
          <a:solidFill>
            <a:schemeClr val="accent1"/>
          </a:solidFill>
          <a:ln w="9525" cap="flat" cmpd="sng" algn="ctr">
            <a:solidFill>
              <a:schemeClr val="accent2">
                <a:lumMod val="75000"/>
              </a:schemeClr>
            </a:solidFill>
            <a:prstDash val="solid"/>
            <a:round/>
            <a:headEnd type="none" w="med" len="med"/>
            <a:tailEnd type="arrow"/>
          </a:ln>
          <a:effectLst/>
        </p:spPr>
      </p:cxnSp>
      <p:cxnSp>
        <p:nvCxnSpPr>
          <p:cNvPr id="74" name="Connecteur droit avec flèche 73"/>
          <p:cNvCxnSpPr/>
          <p:nvPr/>
        </p:nvCxnSpPr>
        <p:spPr bwMode="auto">
          <a:xfrm>
            <a:off x="5018801" y="1841386"/>
            <a:ext cx="1147519" cy="1814681"/>
          </a:xfrm>
          <a:prstGeom prst="straightConnector1">
            <a:avLst/>
          </a:prstGeom>
          <a:solidFill>
            <a:schemeClr val="accent1"/>
          </a:solidFill>
          <a:ln w="9525" cap="flat" cmpd="sng" algn="ctr">
            <a:solidFill>
              <a:schemeClr val="accent2">
                <a:lumMod val="75000"/>
              </a:schemeClr>
            </a:solidFill>
            <a:prstDash val="solid"/>
            <a:round/>
            <a:headEnd type="none" w="med" len="med"/>
            <a:tailEnd type="arrow"/>
          </a:ln>
          <a:effectLst/>
        </p:spPr>
      </p:cxnSp>
      <p:pic>
        <p:nvPicPr>
          <p:cNvPr id="2" name="Picture 2"/>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6048770" y="856591"/>
            <a:ext cx="2819125" cy="125505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8231630" y="3043146"/>
            <a:ext cx="311304" cy="215444"/>
          </a:xfrm>
          <a:prstGeom prst="rect">
            <a:avLst/>
          </a:prstGeom>
          <a:noFill/>
          <a:ln>
            <a:solidFill>
              <a:schemeClr val="accent1"/>
            </a:solidFill>
          </a:ln>
        </p:spPr>
        <p:txBody>
          <a:bodyPr wrap="none" rtlCol="0">
            <a:spAutoFit/>
          </a:bodyPr>
          <a:lstStyle/>
          <a:p>
            <a:r>
              <a:rPr lang="en-US" sz="800" u="none" dirty="0" smtClean="0"/>
              <a:t>SL</a:t>
            </a:r>
            <a:endParaRPr lang="en-US" sz="800" u="none" dirty="0"/>
          </a:p>
        </p:txBody>
      </p:sp>
      <p:sp>
        <p:nvSpPr>
          <p:cNvPr id="18" name="ZoneTexte 17"/>
          <p:cNvSpPr txBox="1"/>
          <p:nvPr/>
        </p:nvSpPr>
        <p:spPr>
          <a:xfrm>
            <a:off x="8065465" y="4231892"/>
            <a:ext cx="505267" cy="215444"/>
          </a:xfrm>
          <a:prstGeom prst="rect">
            <a:avLst/>
          </a:prstGeom>
          <a:noFill/>
          <a:ln>
            <a:solidFill>
              <a:schemeClr val="accent1"/>
            </a:solidFill>
          </a:ln>
        </p:spPr>
        <p:txBody>
          <a:bodyPr wrap="none" rtlCol="0">
            <a:spAutoFit/>
          </a:bodyPr>
          <a:lstStyle/>
          <a:p>
            <a:r>
              <a:rPr lang="en-US" sz="800" u="none" dirty="0" smtClean="0"/>
              <a:t>Nb Ref</a:t>
            </a:r>
            <a:endParaRPr lang="en-US" sz="800" u="none" dirty="0"/>
          </a:p>
        </p:txBody>
      </p:sp>
      <p:sp>
        <p:nvSpPr>
          <p:cNvPr id="17" name="TextBox 16"/>
          <p:cNvSpPr txBox="1"/>
          <p:nvPr/>
        </p:nvSpPr>
        <p:spPr>
          <a:xfrm>
            <a:off x="6584516" y="5750783"/>
            <a:ext cx="2340634" cy="369332"/>
          </a:xfrm>
          <a:prstGeom prst="rect">
            <a:avLst/>
          </a:prstGeom>
          <a:noFill/>
        </p:spPr>
        <p:txBody>
          <a:bodyPr wrap="square" rtlCol="0">
            <a:spAutoFit/>
          </a:bodyPr>
          <a:lstStyle/>
          <a:p>
            <a:r>
              <a:rPr lang="en-US" dirty="0" smtClean="0">
                <a:solidFill>
                  <a:srgbClr val="00B050"/>
                </a:solidFill>
              </a:rPr>
              <a:t>Claire Antoine - CEA</a:t>
            </a:r>
            <a:endParaRPr lang="en-US" dirty="0">
              <a:solidFill>
                <a:srgbClr val="00B050"/>
              </a:solidFill>
            </a:endParaRPr>
          </a:p>
        </p:txBody>
      </p:sp>
      <p:pic>
        <p:nvPicPr>
          <p:cNvPr id="19" name="Picture 10" descr="Sigle-Irfu_v_d"/>
          <p:cNvPicPr>
            <a:picLocks noChangeAspect="1" noChangeArrowheads="1"/>
          </p:cNvPicPr>
          <p:nvPr/>
        </p:nvPicPr>
        <p:blipFill>
          <a:blip r:embed="rId8" cstate="print"/>
          <a:srcRect/>
          <a:stretch>
            <a:fillRect/>
          </a:stretch>
        </p:blipFill>
        <p:spPr bwMode="auto">
          <a:xfrm>
            <a:off x="0" y="1125538"/>
            <a:ext cx="900113" cy="1582737"/>
          </a:xfrm>
          <a:prstGeom prst="rect">
            <a:avLst/>
          </a:prstGeom>
          <a:noFill/>
          <a:ln w="9525">
            <a:noFill/>
            <a:miter lim="800000"/>
            <a:headEnd/>
            <a:tailEnd/>
          </a:ln>
        </p:spPr>
      </p:pic>
    </p:spTree>
    <p:extLst>
      <p:ext uri="{BB962C8B-B14F-4D97-AF65-F5344CB8AC3E}">
        <p14:creationId xmlns="" xmlns:p14="http://schemas.microsoft.com/office/powerpoint/2010/main" val="2494380426"/>
      </p:ext>
    </p:extLst>
  </p:cSld>
  <p:clrMapOvr>
    <a:masterClrMapping/>
  </p:clrMapOvr>
  <p:transition spd="med">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62" name="Rectangle 30"/>
          <p:cNvSpPr>
            <a:spLocks noGrp="1" noChangeArrowheads="1"/>
          </p:cNvSpPr>
          <p:nvPr>
            <p:ph type="title" idx="4294967295"/>
          </p:nvPr>
        </p:nvSpPr>
        <p:spPr>
          <a:xfrm>
            <a:off x="0" y="0"/>
            <a:ext cx="8604250" cy="660400"/>
          </a:xfrm>
        </p:spPr>
        <p:txBody>
          <a:bodyPr/>
          <a:lstStyle/>
          <a:p>
            <a:pPr>
              <a:defRPr/>
            </a:pPr>
            <a:r>
              <a:rPr lang="fr-FR" altLang="zh-CN" sz="3200" dirty="0" err="1" smtClean="0">
                <a:ea typeface="SimSun" pitchFamily="2" charset="-122"/>
              </a:rPr>
              <a:t>NbN</a:t>
            </a:r>
            <a:r>
              <a:rPr lang="fr-FR" altLang="zh-CN" sz="3200" dirty="0" smtClean="0">
                <a:ea typeface="SimSun" pitchFamily="2" charset="-122"/>
              </a:rPr>
              <a:t>/</a:t>
            </a:r>
            <a:r>
              <a:rPr lang="fr-FR" altLang="zh-CN" sz="3200" dirty="0" err="1" smtClean="0">
                <a:ea typeface="SimSun" pitchFamily="2" charset="-122"/>
              </a:rPr>
              <a:t>MgO</a:t>
            </a:r>
            <a:r>
              <a:rPr lang="fr-FR" altLang="zh-CN" sz="3200" dirty="0" smtClean="0">
                <a:ea typeface="SimSun" pitchFamily="2" charset="-122"/>
              </a:rPr>
              <a:t>/Nb/</a:t>
            </a:r>
            <a:r>
              <a:rPr lang="fr-FR" altLang="zh-CN" sz="3200" dirty="0" err="1" smtClean="0">
                <a:ea typeface="SimSun" pitchFamily="2" charset="-122"/>
              </a:rPr>
              <a:t>Substrate</a:t>
            </a:r>
            <a:r>
              <a:rPr lang="fr-FR" altLang="zh-CN" sz="3200" dirty="0" smtClean="0">
                <a:ea typeface="SimSun" pitchFamily="2" charset="-122"/>
              </a:rPr>
              <a:t> </a:t>
            </a:r>
            <a:r>
              <a:rPr lang="fr-FR" altLang="zh-CN" sz="3200" dirty="0" err="1" smtClean="0">
                <a:ea typeface="SimSun" pitchFamily="2" charset="-122"/>
              </a:rPr>
              <a:t>Multilayers</a:t>
            </a:r>
            <a:endParaRPr lang="fr-FR" altLang="zh-CN" sz="3000" b="1" noProof="0" dirty="0" smtClean="0">
              <a:ea typeface="SimSun" pitchFamily="2" charset="-122"/>
              <a:cs typeface="+mn-cs"/>
            </a:endParaRPr>
          </a:p>
        </p:txBody>
      </p:sp>
      <p:pic>
        <p:nvPicPr>
          <p:cNvPr id="130052" name="Picture 4"/>
          <p:cNvPicPr>
            <a:picLocks noChangeAspect="1" noChangeArrowheads="1"/>
          </p:cNvPicPr>
          <p:nvPr/>
        </p:nvPicPr>
        <p:blipFill>
          <a:blip r:embed="rId3"/>
          <a:srcRect/>
          <a:stretch>
            <a:fillRect/>
          </a:stretch>
        </p:blipFill>
        <p:spPr bwMode="auto">
          <a:xfrm>
            <a:off x="151746" y="660400"/>
            <a:ext cx="8840508" cy="5537200"/>
          </a:xfrm>
          <a:prstGeom prst="rect">
            <a:avLst/>
          </a:prstGeom>
          <a:noFill/>
          <a:ln w="9525">
            <a:noFill/>
            <a:miter lim="800000"/>
            <a:headEnd/>
            <a:tailEnd/>
          </a:ln>
        </p:spPr>
      </p:pic>
      <p:sp>
        <p:nvSpPr>
          <p:cNvPr id="23" name="TextBox 22"/>
          <p:cNvSpPr txBox="1"/>
          <p:nvPr/>
        </p:nvSpPr>
        <p:spPr>
          <a:xfrm>
            <a:off x="2830286" y="4441371"/>
            <a:ext cx="2185214" cy="646331"/>
          </a:xfrm>
          <a:prstGeom prst="rect">
            <a:avLst/>
          </a:prstGeom>
          <a:solidFill>
            <a:schemeClr val="accent2">
              <a:lumMod val="20000"/>
              <a:lumOff val="80000"/>
            </a:schemeClr>
          </a:solidFill>
        </p:spPr>
        <p:txBody>
          <a:bodyPr wrap="none" rtlCol="0">
            <a:spAutoFit/>
          </a:bodyPr>
          <a:lstStyle/>
          <a:p>
            <a:r>
              <a:rPr lang="en-US" dirty="0" smtClean="0"/>
              <a:t>30 and 50 nm </a:t>
            </a:r>
            <a:r>
              <a:rPr lang="en-US" dirty="0" err="1" smtClean="0"/>
              <a:t>NbN</a:t>
            </a:r>
            <a:r>
              <a:rPr lang="en-US" dirty="0" smtClean="0"/>
              <a:t> </a:t>
            </a:r>
          </a:p>
          <a:p>
            <a:r>
              <a:rPr lang="en-US" dirty="0" smtClean="0"/>
              <a:t>films over Nb</a:t>
            </a:r>
            <a:endParaRPr lang="en-US" dirty="0"/>
          </a:p>
        </p:txBody>
      </p:sp>
    </p:spTree>
    <p:extLst>
      <p:ext uri="{BB962C8B-B14F-4D97-AF65-F5344CB8AC3E}">
        <p14:creationId xmlns="" xmlns:p14="http://schemas.microsoft.com/office/powerpoint/2010/main" val="2494380426"/>
      </p:ext>
    </p:extLst>
  </p:cSld>
  <p:clrMapOvr>
    <a:masterClrMapping/>
  </p:clrMapOvr>
  <p:transition spd="med">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5" y="0"/>
            <a:ext cx="8897441" cy="808806"/>
          </a:xfrm>
        </p:spPr>
        <p:txBody>
          <a:bodyPr/>
          <a:lstStyle/>
          <a:p>
            <a:r>
              <a:rPr lang="en-US" sz="2800" dirty="0" smtClean="0"/>
              <a:t>Storyline</a:t>
            </a:r>
            <a:endParaRPr lang="en-US" sz="2800" dirty="0"/>
          </a:p>
        </p:txBody>
      </p:sp>
      <p:sp>
        <p:nvSpPr>
          <p:cNvPr id="4" name="Rectangle 3"/>
          <p:cNvSpPr/>
          <p:nvPr/>
        </p:nvSpPr>
        <p:spPr bwMode="auto">
          <a:xfrm>
            <a:off x="590843" y="808806"/>
            <a:ext cx="8117059" cy="5057422"/>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 name="Content Placeholder 2"/>
          <p:cNvSpPr>
            <a:spLocks noGrp="1"/>
          </p:cNvSpPr>
          <p:nvPr>
            <p:ph idx="1"/>
          </p:nvPr>
        </p:nvSpPr>
        <p:spPr>
          <a:xfrm>
            <a:off x="420762" y="1280160"/>
            <a:ext cx="8461830" cy="5094514"/>
          </a:xfrm>
        </p:spPr>
        <p:txBody>
          <a:bodyPr/>
          <a:lstStyle/>
          <a:p>
            <a:pPr algn="ctr">
              <a:buNone/>
            </a:pPr>
            <a:r>
              <a:rPr lang="en-US" sz="4000" b="1" dirty="0" smtClean="0"/>
              <a:t>MgB</a:t>
            </a:r>
            <a:r>
              <a:rPr lang="en-US" sz="4000" b="1" baseline="-25000" dirty="0" smtClean="0"/>
              <a:t>2</a:t>
            </a:r>
          </a:p>
          <a:p>
            <a:endParaRPr lang="en-US" sz="2000" dirty="0" smtClean="0">
              <a:solidFill>
                <a:schemeClr val="tx2">
                  <a:lumMod val="75000"/>
                </a:schemeClr>
              </a:solidFill>
            </a:endParaRPr>
          </a:p>
        </p:txBody>
      </p:sp>
    </p:spTree>
  </p:cSld>
  <p:clrMapOvr>
    <a:masterClrMapping/>
  </p:clrMapOvr>
  <p:transition spd="med">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0" descr="CIMG3994.JPG"/>
          <p:cNvPicPr>
            <a:picLocks noChangeAspect="1"/>
          </p:cNvPicPr>
          <p:nvPr/>
        </p:nvPicPr>
        <p:blipFill>
          <a:blip r:embed="rId3" cstate="print"/>
          <a:srcRect/>
          <a:stretch>
            <a:fillRect/>
          </a:stretch>
        </p:blipFill>
        <p:spPr bwMode="auto">
          <a:xfrm>
            <a:off x="538163" y="1131204"/>
            <a:ext cx="3613150" cy="2782888"/>
          </a:xfrm>
          <a:prstGeom prst="rect">
            <a:avLst/>
          </a:prstGeom>
          <a:noFill/>
          <a:ln w="9525">
            <a:noFill/>
            <a:miter lim="800000"/>
            <a:headEnd/>
            <a:tailEnd/>
          </a:ln>
        </p:spPr>
      </p:pic>
      <p:sp>
        <p:nvSpPr>
          <p:cNvPr id="55299" name="Rectangle 2"/>
          <p:cNvSpPr>
            <a:spLocks noChangeArrowheads="1"/>
          </p:cNvSpPr>
          <p:nvPr/>
        </p:nvSpPr>
        <p:spPr bwMode="auto">
          <a:xfrm>
            <a:off x="-85725" y="0"/>
            <a:ext cx="9324975" cy="812800"/>
          </a:xfrm>
          <a:prstGeom prst="rect">
            <a:avLst/>
          </a:prstGeom>
          <a:noFill/>
          <a:ln w="12700">
            <a:noFill/>
            <a:miter lim="800000"/>
            <a:headEnd/>
            <a:tailEnd/>
          </a:ln>
        </p:spPr>
        <p:txBody>
          <a:bodyPr lIns="90487" tIns="44450" rIns="90487" bIns="44450" anchor="ctr"/>
          <a:lstStyle/>
          <a:p>
            <a:pPr algn="ctr"/>
            <a:r>
              <a:rPr lang="en-US" sz="3700" dirty="0">
                <a:solidFill>
                  <a:srgbClr val="000000"/>
                </a:solidFill>
              </a:rPr>
              <a:t>HPCVD Reactors at </a:t>
            </a:r>
            <a:r>
              <a:rPr lang="en-US" sz="3700" dirty="0" smtClean="0">
                <a:solidFill>
                  <a:srgbClr val="000000"/>
                </a:solidFill>
              </a:rPr>
              <a:t>Temple University</a:t>
            </a:r>
            <a:endParaRPr lang="en-US" sz="3700" dirty="0">
              <a:solidFill>
                <a:srgbClr val="000000"/>
              </a:solidFill>
            </a:endParaRPr>
          </a:p>
        </p:txBody>
      </p:sp>
      <p:pic>
        <p:nvPicPr>
          <p:cNvPr id="55300" name="Picture 17" descr="CIMG3989.JPG"/>
          <p:cNvPicPr>
            <a:picLocks noChangeAspect="1"/>
          </p:cNvPicPr>
          <p:nvPr/>
        </p:nvPicPr>
        <p:blipFill>
          <a:blip r:embed="rId4" cstate="print"/>
          <a:srcRect/>
          <a:stretch>
            <a:fillRect/>
          </a:stretch>
        </p:blipFill>
        <p:spPr bwMode="auto">
          <a:xfrm>
            <a:off x="4638675" y="1053190"/>
            <a:ext cx="3962400" cy="5283200"/>
          </a:xfrm>
          <a:prstGeom prst="rect">
            <a:avLst/>
          </a:prstGeom>
          <a:noFill/>
          <a:ln w="9525">
            <a:noFill/>
            <a:miter lim="800000"/>
            <a:headEnd/>
            <a:tailEnd/>
          </a:ln>
        </p:spPr>
      </p:pic>
      <p:sp>
        <p:nvSpPr>
          <p:cNvPr id="55301" name="Rectangle 10"/>
          <p:cNvSpPr>
            <a:spLocks noChangeArrowheads="1"/>
          </p:cNvSpPr>
          <p:nvPr/>
        </p:nvSpPr>
        <p:spPr bwMode="auto">
          <a:xfrm>
            <a:off x="665163" y="4352925"/>
            <a:ext cx="3411537" cy="1754188"/>
          </a:xfrm>
          <a:prstGeom prst="rect">
            <a:avLst/>
          </a:prstGeom>
          <a:noFill/>
          <a:ln w="9525">
            <a:noFill/>
            <a:miter lim="800000"/>
            <a:headEnd/>
            <a:tailEnd/>
          </a:ln>
        </p:spPr>
        <p:txBody>
          <a:bodyPr>
            <a:spAutoFit/>
          </a:bodyPr>
          <a:lstStyle/>
          <a:p>
            <a:pPr>
              <a:buFont typeface="Arial" charset="0"/>
              <a:buChar char="•"/>
              <a:tabLst>
                <a:tab pos="457200" algn="l"/>
              </a:tabLst>
            </a:pPr>
            <a:r>
              <a:rPr lang="en-US" dirty="0">
                <a:solidFill>
                  <a:srgbClr val="000000"/>
                </a:solidFill>
                <a:cs typeface="Arial" charset="0"/>
              </a:rPr>
              <a:t> Two HPCVD reactors with resistive heaters</a:t>
            </a:r>
          </a:p>
          <a:p>
            <a:pPr>
              <a:buFont typeface="Arial" charset="0"/>
              <a:buChar char="•"/>
              <a:tabLst>
                <a:tab pos="457200" algn="l"/>
              </a:tabLst>
            </a:pPr>
            <a:r>
              <a:rPr lang="en-US" dirty="0">
                <a:solidFill>
                  <a:srgbClr val="000000"/>
                </a:solidFill>
                <a:cs typeface="Arial" charset="0"/>
              </a:rPr>
              <a:t> Smaller reactor for 15mm x 15mm films</a:t>
            </a:r>
          </a:p>
          <a:p>
            <a:pPr>
              <a:buFont typeface="Arial" charset="0"/>
              <a:buChar char="•"/>
              <a:tabLst>
                <a:tab pos="457200" algn="l"/>
              </a:tabLst>
            </a:pPr>
            <a:r>
              <a:rPr lang="en-US" dirty="0">
                <a:solidFill>
                  <a:srgbClr val="000000"/>
                </a:solidFill>
                <a:cs typeface="Arial" charset="0"/>
              </a:rPr>
              <a:t> Larger reactor for 2” diameter films</a:t>
            </a:r>
          </a:p>
        </p:txBody>
      </p:sp>
      <p:cxnSp>
        <p:nvCxnSpPr>
          <p:cNvPr id="6" name="Straight Connector 3"/>
          <p:cNvCxnSpPr/>
          <p:nvPr/>
        </p:nvCxnSpPr>
        <p:spPr>
          <a:xfrm>
            <a:off x="762000" y="838200"/>
            <a:ext cx="8382000" cy="158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916044" y="5936280"/>
            <a:ext cx="2160656" cy="400110"/>
          </a:xfrm>
          <a:prstGeom prst="rect">
            <a:avLst/>
          </a:prstGeom>
          <a:noFill/>
        </p:spPr>
        <p:txBody>
          <a:bodyPr wrap="none" rtlCol="0">
            <a:spAutoFit/>
          </a:bodyPr>
          <a:lstStyle/>
          <a:p>
            <a:r>
              <a:rPr lang="en-US" sz="2000" dirty="0" err="1" smtClean="0">
                <a:solidFill>
                  <a:srgbClr val="00B050"/>
                </a:solidFill>
              </a:rPr>
              <a:t>Teng</a:t>
            </a:r>
            <a:r>
              <a:rPr lang="en-US" sz="2000" dirty="0" smtClean="0">
                <a:solidFill>
                  <a:srgbClr val="00B050"/>
                </a:solidFill>
              </a:rPr>
              <a:t>, Xi - Temple</a:t>
            </a:r>
            <a:endParaRPr lang="en-US" sz="2000" dirty="0">
              <a:solidFill>
                <a:srgbClr val="00B050"/>
              </a:solidFill>
            </a:endParaRPr>
          </a:p>
        </p:txBody>
      </p:sp>
    </p:spTree>
  </p:cSld>
  <p:clrMapOvr>
    <a:masterClrMapping/>
  </p:clrMapOvr>
  <p:transition spd="med">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76200"/>
            <a:ext cx="7772400" cy="745435"/>
          </a:xfrm>
        </p:spPr>
        <p:txBody>
          <a:bodyPr/>
          <a:lstStyle/>
          <a:p>
            <a:r>
              <a:rPr lang="en-US" dirty="0" smtClean="0"/>
              <a:t>MgB</a:t>
            </a:r>
            <a:r>
              <a:rPr lang="en-US" baseline="-25000" dirty="0" smtClean="0"/>
              <a:t>2</a:t>
            </a:r>
            <a:r>
              <a:rPr lang="en-US" dirty="0" smtClean="0"/>
              <a:t> surface resistance @ 7.5 GHz</a:t>
            </a:r>
            <a:endParaRPr lang="en-US" baseline="-25000" dirty="0"/>
          </a:p>
        </p:txBody>
      </p:sp>
      <p:sp>
        <p:nvSpPr>
          <p:cNvPr id="4" name="TextBox 3"/>
          <p:cNvSpPr txBox="1"/>
          <p:nvPr/>
        </p:nvSpPr>
        <p:spPr>
          <a:xfrm>
            <a:off x="6480313" y="5883965"/>
            <a:ext cx="184731" cy="400110"/>
          </a:xfrm>
          <a:prstGeom prst="rect">
            <a:avLst/>
          </a:prstGeom>
          <a:noFill/>
        </p:spPr>
        <p:txBody>
          <a:bodyPr wrap="none" rtlCol="0">
            <a:spAutoFit/>
          </a:bodyPr>
          <a:lstStyle/>
          <a:p>
            <a:endParaRPr lang="en-US" sz="2000" dirty="0">
              <a:solidFill>
                <a:srgbClr val="00B050"/>
              </a:solidFill>
            </a:endParaRPr>
          </a:p>
        </p:txBody>
      </p:sp>
      <p:graphicFrame>
        <p:nvGraphicFramePr>
          <p:cNvPr id="6" name="Chart 5"/>
          <p:cNvGraphicFramePr>
            <a:graphicFrameLocks/>
          </p:cNvGraphicFramePr>
          <p:nvPr/>
        </p:nvGraphicFramePr>
        <p:xfrm>
          <a:off x="0" y="821635"/>
          <a:ext cx="6769288" cy="485302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979024" y="1210235"/>
            <a:ext cx="1721223" cy="2585323"/>
          </a:xfrm>
          <a:prstGeom prst="rect">
            <a:avLst/>
          </a:prstGeom>
          <a:noFill/>
        </p:spPr>
        <p:txBody>
          <a:bodyPr wrap="square" rtlCol="0">
            <a:spAutoFit/>
          </a:bodyPr>
          <a:lstStyle/>
          <a:p>
            <a:r>
              <a:rPr lang="en-US" dirty="0" smtClean="0"/>
              <a:t>50 mm disk samples from </a:t>
            </a:r>
            <a:r>
              <a:rPr lang="en-US" dirty="0" err="1" smtClean="0"/>
              <a:t>Teng</a:t>
            </a:r>
            <a:r>
              <a:rPr lang="en-US" dirty="0" smtClean="0"/>
              <a:t> @ Temple by HPCVD</a:t>
            </a:r>
          </a:p>
          <a:p>
            <a:endParaRPr lang="en-US" dirty="0" smtClean="0"/>
          </a:p>
          <a:p>
            <a:r>
              <a:rPr lang="en-US" dirty="0" smtClean="0"/>
              <a:t>Measured with SIC system @ </a:t>
            </a:r>
            <a:r>
              <a:rPr lang="en-US" dirty="0" err="1" smtClean="0"/>
              <a:t>JLab</a:t>
            </a:r>
            <a:endParaRPr lang="en-US" dirty="0"/>
          </a:p>
        </p:txBody>
      </p:sp>
      <p:sp>
        <p:nvSpPr>
          <p:cNvPr id="9" name="TextBox 8"/>
          <p:cNvSpPr txBox="1"/>
          <p:nvPr/>
        </p:nvSpPr>
        <p:spPr>
          <a:xfrm>
            <a:off x="6769288" y="4615643"/>
            <a:ext cx="2236510" cy="400110"/>
          </a:xfrm>
          <a:prstGeom prst="rect">
            <a:avLst/>
          </a:prstGeom>
          <a:noFill/>
        </p:spPr>
        <p:txBody>
          <a:bodyPr wrap="none" rtlCol="0">
            <a:spAutoFit/>
          </a:bodyPr>
          <a:lstStyle/>
          <a:p>
            <a:r>
              <a:rPr lang="en-US" sz="2000" dirty="0" smtClean="0">
                <a:solidFill>
                  <a:srgbClr val="00B050"/>
                </a:solidFill>
              </a:rPr>
              <a:t>Xiao – </a:t>
            </a:r>
            <a:r>
              <a:rPr lang="en-US" sz="2000" dirty="0" err="1" smtClean="0">
                <a:solidFill>
                  <a:srgbClr val="00B050"/>
                </a:solidFill>
              </a:rPr>
              <a:t>JLab</a:t>
            </a:r>
            <a:r>
              <a:rPr lang="en-US" sz="2000" dirty="0" smtClean="0">
                <a:solidFill>
                  <a:srgbClr val="00B050"/>
                </a:solidFill>
              </a:rPr>
              <a:t>/W&amp;M</a:t>
            </a:r>
            <a:endParaRPr lang="en-US" sz="2000" dirty="0">
              <a:solidFill>
                <a:srgbClr val="00B050"/>
              </a:solidFill>
            </a:endParaRPr>
          </a:p>
        </p:txBody>
      </p:sp>
      <p:sp>
        <p:nvSpPr>
          <p:cNvPr id="10" name="TextBox 9"/>
          <p:cNvSpPr txBox="1"/>
          <p:nvPr/>
        </p:nvSpPr>
        <p:spPr>
          <a:xfrm>
            <a:off x="836491" y="5883965"/>
            <a:ext cx="7863756" cy="338554"/>
          </a:xfrm>
          <a:prstGeom prst="rect">
            <a:avLst/>
          </a:prstGeom>
          <a:noFill/>
        </p:spPr>
        <p:txBody>
          <a:bodyPr wrap="none" rtlCol="0">
            <a:spAutoFit/>
          </a:bodyPr>
          <a:lstStyle/>
          <a:p>
            <a:r>
              <a:rPr lang="fr-FR" sz="1600" dirty="0" smtClean="0">
                <a:latin typeface="Calibri" pitchFamily="34" charset="0"/>
              </a:rPr>
              <a:t>B P </a:t>
            </a:r>
            <a:r>
              <a:rPr lang="fr-FR" sz="1600" dirty="0" err="1" smtClean="0">
                <a:latin typeface="Calibri" pitchFamily="34" charset="0"/>
              </a:rPr>
              <a:t>Xiao</a:t>
            </a:r>
            <a:r>
              <a:rPr lang="fr-FR" sz="1600" dirty="0" smtClean="0">
                <a:latin typeface="Calibri" pitchFamily="34" charset="0"/>
              </a:rPr>
              <a:t> </a:t>
            </a:r>
            <a:r>
              <a:rPr lang="fr-FR" sz="1600" i="1" dirty="0" smtClean="0">
                <a:latin typeface="Calibri" pitchFamily="34" charset="0"/>
              </a:rPr>
              <a:t>et al</a:t>
            </a:r>
            <a:r>
              <a:rPr lang="fr-FR" sz="1600" dirty="0" smtClean="0">
                <a:latin typeface="Calibri" pitchFamily="34" charset="0"/>
              </a:rPr>
              <a:t> 2012 </a:t>
            </a:r>
            <a:r>
              <a:rPr lang="fr-FR" sz="1600" i="1" dirty="0" err="1" smtClean="0">
                <a:latin typeface="Calibri" pitchFamily="34" charset="0"/>
              </a:rPr>
              <a:t>Supercond</a:t>
            </a:r>
            <a:r>
              <a:rPr lang="fr-FR" sz="1600" i="1" dirty="0" smtClean="0">
                <a:latin typeface="Calibri" pitchFamily="34" charset="0"/>
              </a:rPr>
              <a:t>. </a:t>
            </a:r>
            <a:r>
              <a:rPr lang="fr-FR" sz="1600" i="1" dirty="0" err="1" smtClean="0">
                <a:latin typeface="Calibri" pitchFamily="34" charset="0"/>
              </a:rPr>
              <a:t>Sci</a:t>
            </a:r>
            <a:r>
              <a:rPr lang="fr-FR" sz="1600" i="1" dirty="0" smtClean="0">
                <a:latin typeface="Calibri" pitchFamily="34" charset="0"/>
              </a:rPr>
              <a:t>. </a:t>
            </a:r>
            <a:r>
              <a:rPr lang="fr-FR" sz="1600" i="1" dirty="0" err="1" smtClean="0">
                <a:latin typeface="Calibri" pitchFamily="34" charset="0"/>
              </a:rPr>
              <a:t>Technol</a:t>
            </a:r>
            <a:r>
              <a:rPr lang="fr-FR" sz="1600" i="1" dirty="0" smtClean="0">
                <a:latin typeface="Calibri" pitchFamily="34" charset="0"/>
              </a:rPr>
              <a:t>.</a:t>
            </a:r>
            <a:r>
              <a:rPr lang="fr-FR" sz="1600" dirty="0" smtClean="0">
                <a:latin typeface="Calibri" pitchFamily="34" charset="0"/>
              </a:rPr>
              <a:t> </a:t>
            </a:r>
            <a:r>
              <a:rPr lang="fr-FR" sz="1600" b="1" dirty="0" smtClean="0">
                <a:latin typeface="Calibri" pitchFamily="34" charset="0"/>
              </a:rPr>
              <a:t>25</a:t>
            </a:r>
            <a:r>
              <a:rPr lang="fr-FR" sz="1600" dirty="0" smtClean="0">
                <a:latin typeface="Calibri" pitchFamily="34" charset="0"/>
              </a:rPr>
              <a:t> 095006 </a:t>
            </a:r>
            <a:r>
              <a:rPr lang="fr-FR" sz="1600" dirty="0" err="1" smtClean="0">
                <a:latin typeface="Calibri" pitchFamily="34" charset="0"/>
                <a:hlinkClick r:id="rId3"/>
              </a:rPr>
              <a:t>doi</a:t>
            </a:r>
            <a:r>
              <a:rPr lang="fr-FR" sz="1600" dirty="0" smtClean="0">
                <a:latin typeface="Calibri" pitchFamily="34" charset="0"/>
                <a:hlinkClick r:id="rId3"/>
              </a:rPr>
              <a:t>:10.1088/0953-2048/25/9/095006</a:t>
            </a:r>
            <a:endParaRPr lang="en-US" sz="1600" dirty="0">
              <a:latin typeface="Calibri" pitchFamily="34" charset="0"/>
            </a:endParaRPr>
          </a:p>
        </p:txBody>
      </p:sp>
    </p:spTree>
  </p:cSld>
  <p:clrMapOvr>
    <a:masterClrMapping/>
  </p:clrMapOvr>
  <p:transition spd="med">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365760" y="125500"/>
          <a:ext cx="8182293" cy="6138140"/>
        </p:xfrm>
        <a:graphic>
          <a:graphicData uri="http://schemas.openxmlformats.org/presentationml/2006/ole">
            <p:oleObj spid="_x0000_s70658" name="Acrobat Document" r:id="rId3" imgW="6857143" imgH="5144218" progId="AcroExch.Document.7">
              <p:embed/>
            </p:oleObj>
          </a:graphicData>
        </a:graphic>
      </p:graphicFrame>
      <p:sp>
        <p:nvSpPr>
          <p:cNvPr id="3" name="TextBox 2"/>
          <p:cNvSpPr txBox="1"/>
          <p:nvPr/>
        </p:nvSpPr>
        <p:spPr>
          <a:xfrm>
            <a:off x="6751920" y="5377541"/>
            <a:ext cx="1796133" cy="400110"/>
          </a:xfrm>
          <a:prstGeom prst="rect">
            <a:avLst/>
          </a:prstGeom>
          <a:noFill/>
        </p:spPr>
        <p:txBody>
          <a:bodyPr wrap="none" rtlCol="0">
            <a:spAutoFit/>
          </a:bodyPr>
          <a:lstStyle/>
          <a:p>
            <a:r>
              <a:rPr lang="en-US" sz="2000" dirty="0" smtClean="0">
                <a:solidFill>
                  <a:srgbClr val="00B050"/>
                </a:solidFill>
              </a:rPr>
              <a:t>Tajima - LANL</a:t>
            </a:r>
            <a:endParaRPr lang="en-US" sz="2000" dirty="0">
              <a:solidFill>
                <a:srgbClr val="00B050"/>
              </a:solidFill>
            </a:endParaRPr>
          </a:p>
        </p:txBody>
      </p:sp>
    </p:spTree>
  </p:cSld>
  <p:clrMapOvr>
    <a:masterClrMapping/>
  </p:clrMapOvr>
  <p:transition spd="med">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3081"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3086" name="矩形 44"/>
          <p:cNvSpPr>
            <a:spLocks noChangeArrowheads="1"/>
          </p:cNvSpPr>
          <p:nvPr/>
        </p:nvSpPr>
        <p:spPr bwMode="auto">
          <a:xfrm>
            <a:off x="395288" y="2997200"/>
            <a:ext cx="4071937" cy="2862322"/>
          </a:xfrm>
          <a:prstGeom prst="rect">
            <a:avLst/>
          </a:prstGeom>
          <a:noFill/>
          <a:ln w="9525">
            <a:noFill/>
            <a:miter lim="800000"/>
            <a:headEnd/>
            <a:tailEnd/>
          </a:ln>
        </p:spPr>
        <p:txBody>
          <a:bodyPr wrap="square">
            <a:spAutoFit/>
          </a:bodyPr>
          <a:lstStyle/>
          <a:p>
            <a:r>
              <a:rPr lang="en-US" dirty="0" smtClean="0">
                <a:latin typeface="Arial" pitchFamily="34" charset="0"/>
                <a:cs typeface="Arial" pitchFamily="34" charset="0"/>
              </a:rPr>
              <a:t>Alternating MgB</a:t>
            </a:r>
            <a:r>
              <a:rPr lang="en-US" baseline="-25000" dirty="0" smtClean="0">
                <a:latin typeface="Arial" pitchFamily="34" charset="0"/>
                <a:cs typeface="Arial" pitchFamily="34" charset="0"/>
              </a:rPr>
              <a:t>2</a:t>
            </a:r>
            <a:r>
              <a:rPr lang="en-US" dirty="0" smtClean="0">
                <a:latin typeface="Arial" pitchFamily="34" charset="0"/>
                <a:cs typeface="Arial" pitchFamily="34" charset="0"/>
              </a:rPr>
              <a:t>-insulator structures have </a:t>
            </a:r>
            <a:r>
              <a:rPr lang="en-US" dirty="0">
                <a:latin typeface="Arial" pitchFamily="34" charset="0"/>
                <a:cs typeface="Arial" pitchFamily="34" charset="0"/>
              </a:rPr>
              <a:t>been </a:t>
            </a:r>
            <a:r>
              <a:rPr lang="en-US" dirty="0" smtClean="0">
                <a:latin typeface="Arial" pitchFamily="34" charset="0"/>
                <a:cs typeface="Arial" pitchFamily="34" charset="0"/>
              </a:rPr>
              <a:t>fabricated </a:t>
            </a:r>
            <a:r>
              <a:rPr lang="en-US" dirty="0">
                <a:latin typeface="Arial" pitchFamily="34" charset="0"/>
                <a:cs typeface="Arial" pitchFamily="34" charset="0"/>
              </a:rPr>
              <a:t>on sapphire </a:t>
            </a:r>
            <a:r>
              <a:rPr lang="en-US" dirty="0" smtClean="0">
                <a:latin typeface="Arial" pitchFamily="34" charset="0"/>
                <a:cs typeface="Arial" pitchFamily="34" charset="0"/>
              </a:rPr>
              <a:t>substrate:</a:t>
            </a:r>
          </a:p>
          <a:p>
            <a:pPr>
              <a:buFont typeface="Wingdings" pitchFamily="2" charset="2"/>
              <a:buChar char="§"/>
            </a:pPr>
            <a:r>
              <a:rPr lang="en-US" dirty="0" smtClean="0">
                <a:latin typeface="Arial" pitchFamily="34" charset="0"/>
                <a:cs typeface="Arial" pitchFamily="34" charset="0"/>
              </a:rPr>
              <a:t> 40 nm </a:t>
            </a:r>
            <a:r>
              <a:rPr lang="en-US" dirty="0" err="1" smtClean="0">
                <a:latin typeface="Arial" pitchFamily="34" charset="0"/>
                <a:cs typeface="Arial" pitchFamily="34" charset="0"/>
              </a:rPr>
              <a:t>MgO</a:t>
            </a:r>
            <a:r>
              <a:rPr lang="en-US" dirty="0" smtClean="0">
                <a:latin typeface="Arial" pitchFamily="34" charset="0"/>
                <a:cs typeface="Arial" pitchFamily="34" charset="0"/>
              </a:rPr>
              <a:t> as </a:t>
            </a:r>
            <a:r>
              <a:rPr lang="en-US" dirty="0">
                <a:latin typeface="Arial" pitchFamily="34" charset="0"/>
                <a:cs typeface="Arial" pitchFamily="34" charset="0"/>
              </a:rPr>
              <a:t>insulating </a:t>
            </a:r>
            <a:r>
              <a:rPr lang="en-US" dirty="0" smtClean="0">
                <a:latin typeface="Arial" pitchFamily="34" charset="0"/>
                <a:cs typeface="Arial" pitchFamily="34" charset="0"/>
              </a:rPr>
              <a:t>layer, sputtered.</a:t>
            </a:r>
          </a:p>
          <a:p>
            <a:pPr>
              <a:buFont typeface="Wingdings" pitchFamily="2" charset="2"/>
              <a:buChar char="§"/>
            </a:pPr>
            <a:r>
              <a:rPr lang="en-US" dirty="0" smtClean="0">
                <a:latin typeface="Arial" pitchFamily="34" charset="0"/>
                <a:cs typeface="Arial" pitchFamily="34" charset="0"/>
              </a:rPr>
              <a:t> MgB</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deposited by HPCVD </a:t>
            </a:r>
            <a:r>
              <a:rPr lang="en-US" i="1" dirty="0" smtClean="0">
                <a:latin typeface="Arial" pitchFamily="34" charset="0"/>
                <a:cs typeface="Arial" pitchFamily="34" charset="0"/>
              </a:rPr>
              <a:t>ex situ</a:t>
            </a:r>
            <a:r>
              <a:rPr lang="en-US" dirty="0" smtClean="0">
                <a:latin typeface="Arial" pitchFamily="34" charset="0"/>
                <a:cs typeface="Arial" pitchFamily="34" charset="0"/>
              </a:rPr>
              <a:t>. 150, 100, and 75 nm in thickness.</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i="1" dirty="0" err="1" smtClean="0">
                <a:latin typeface="Arial" pitchFamily="34" charset="0"/>
                <a:cs typeface="Arial" pitchFamily="34" charset="0"/>
              </a:rPr>
              <a:t>T</a:t>
            </a:r>
            <a:r>
              <a:rPr lang="en-US" i="1" baseline="-25000" dirty="0" err="1" smtClean="0">
                <a:latin typeface="Arial" pitchFamily="34" charset="0"/>
                <a:cs typeface="Arial" pitchFamily="34" charset="0"/>
              </a:rPr>
              <a:t>c</a:t>
            </a:r>
            <a:r>
              <a:rPr lang="en-US" dirty="0" smtClean="0">
                <a:latin typeface="Arial" pitchFamily="34" charset="0"/>
                <a:cs typeface="Arial" pitchFamily="34" charset="0"/>
              </a:rPr>
              <a:t> near 40 K for 100 and 150 nm films. Lower for 75 nm film.</a:t>
            </a:r>
            <a:endParaRPr lang="en-US" dirty="0">
              <a:latin typeface="Arial" pitchFamily="34" charset="0"/>
              <a:cs typeface="Arial" pitchFamily="34" charset="0"/>
            </a:endParaRPr>
          </a:p>
        </p:txBody>
      </p:sp>
      <p:grpSp>
        <p:nvGrpSpPr>
          <p:cNvPr id="15" name="Group 14"/>
          <p:cNvGrpSpPr/>
          <p:nvPr/>
        </p:nvGrpSpPr>
        <p:grpSpPr>
          <a:xfrm>
            <a:off x="395288" y="1054100"/>
            <a:ext cx="3529012" cy="1943100"/>
            <a:chOff x="395288" y="1341438"/>
            <a:chExt cx="3529012" cy="1943100"/>
          </a:xfrm>
        </p:grpSpPr>
        <p:sp>
          <p:nvSpPr>
            <p:cNvPr id="27" name="立方体 26"/>
            <p:cNvSpPr/>
            <p:nvPr/>
          </p:nvSpPr>
          <p:spPr>
            <a:xfrm>
              <a:off x="395288" y="2420938"/>
              <a:ext cx="3529012" cy="863600"/>
            </a:xfrm>
            <a:prstGeom prst="cube">
              <a:avLst>
                <a:gd name="adj" fmla="val 68113"/>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Sapphire</a:t>
              </a:r>
            </a:p>
          </p:txBody>
        </p:sp>
        <p:sp>
          <p:nvSpPr>
            <p:cNvPr id="28" name="立方体 27"/>
            <p:cNvSpPr/>
            <p:nvPr/>
          </p:nvSpPr>
          <p:spPr>
            <a:xfrm>
              <a:off x="395288" y="2205038"/>
              <a:ext cx="3529012" cy="792162"/>
            </a:xfrm>
            <a:prstGeom prst="cube">
              <a:avLst>
                <a:gd name="adj" fmla="val 7399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solidFill>
                    <a:srgbClr val="FF0000"/>
                  </a:solidFill>
                </a:rPr>
                <a:t>MgB</a:t>
              </a:r>
              <a:r>
                <a:rPr lang="en-US" sz="1600" b="1" baseline="-25000" dirty="0">
                  <a:solidFill>
                    <a:srgbClr val="FF0000"/>
                  </a:solidFill>
                </a:rPr>
                <a:t>2</a:t>
              </a:r>
              <a:endParaRPr lang="en-US" sz="1600" b="1" dirty="0">
                <a:solidFill>
                  <a:srgbClr val="FF0000"/>
                </a:solidFill>
              </a:endParaRPr>
            </a:p>
          </p:txBody>
        </p:sp>
        <p:sp>
          <p:nvSpPr>
            <p:cNvPr id="29" name="立方体 28"/>
            <p:cNvSpPr/>
            <p:nvPr/>
          </p:nvSpPr>
          <p:spPr>
            <a:xfrm>
              <a:off x="395288" y="1989138"/>
              <a:ext cx="3529012" cy="792162"/>
            </a:xfrm>
            <a:prstGeom prst="cube">
              <a:avLst>
                <a:gd name="adj" fmla="val 7399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err="1">
                  <a:solidFill>
                    <a:srgbClr val="FFFF00"/>
                  </a:solidFill>
                </a:rPr>
                <a:t>MgO</a:t>
              </a:r>
              <a:endParaRPr lang="en-US" sz="1600" b="1" dirty="0">
                <a:solidFill>
                  <a:srgbClr val="FFFF00"/>
                </a:solidFill>
              </a:endParaRPr>
            </a:p>
          </p:txBody>
        </p:sp>
        <p:sp>
          <p:nvSpPr>
            <p:cNvPr id="30" name="立方体 29"/>
            <p:cNvSpPr/>
            <p:nvPr/>
          </p:nvSpPr>
          <p:spPr>
            <a:xfrm>
              <a:off x="395288" y="1773238"/>
              <a:ext cx="3529012" cy="792162"/>
            </a:xfrm>
            <a:prstGeom prst="cube">
              <a:avLst>
                <a:gd name="adj" fmla="val 7399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solidFill>
                    <a:srgbClr val="FF0000"/>
                  </a:solidFill>
                </a:rPr>
                <a:t>MgB</a:t>
              </a:r>
              <a:r>
                <a:rPr lang="en-US" sz="1600" b="1" baseline="-25000" dirty="0">
                  <a:solidFill>
                    <a:srgbClr val="FF0000"/>
                  </a:solidFill>
                </a:rPr>
                <a:t>2</a:t>
              </a:r>
              <a:endParaRPr lang="en-US" sz="1600" b="1" dirty="0">
                <a:solidFill>
                  <a:srgbClr val="FF0000"/>
                </a:solidFill>
              </a:endParaRPr>
            </a:p>
          </p:txBody>
        </p:sp>
        <p:sp>
          <p:nvSpPr>
            <p:cNvPr id="31" name="立方体 30"/>
            <p:cNvSpPr/>
            <p:nvPr/>
          </p:nvSpPr>
          <p:spPr>
            <a:xfrm>
              <a:off x="395288" y="1557338"/>
              <a:ext cx="3529012" cy="792162"/>
            </a:xfrm>
            <a:prstGeom prst="cube">
              <a:avLst>
                <a:gd name="adj" fmla="val 7399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err="1">
                  <a:solidFill>
                    <a:srgbClr val="FFFF00"/>
                  </a:solidFill>
                </a:rPr>
                <a:t>MgO</a:t>
              </a:r>
              <a:endParaRPr lang="en-US" sz="1600" b="1" dirty="0">
                <a:solidFill>
                  <a:srgbClr val="FFFF00"/>
                </a:solidFill>
              </a:endParaRPr>
            </a:p>
          </p:txBody>
        </p:sp>
        <p:sp>
          <p:nvSpPr>
            <p:cNvPr id="32" name="立方体 31"/>
            <p:cNvSpPr/>
            <p:nvPr/>
          </p:nvSpPr>
          <p:spPr>
            <a:xfrm>
              <a:off x="395288" y="1341438"/>
              <a:ext cx="3529012" cy="792162"/>
            </a:xfrm>
            <a:prstGeom prst="cube">
              <a:avLst>
                <a:gd name="adj" fmla="val 7399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solidFill>
                    <a:srgbClr val="FF0000"/>
                  </a:solidFill>
                </a:rPr>
                <a:t>MgB</a:t>
              </a:r>
              <a:r>
                <a:rPr lang="en-US" sz="1600" b="1" baseline="-25000" dirty="0">
                  <a:solidFill>
                    <a:srgbClr val="FF0000"/>
                  </a:solidFill>
                </a:rPr>
                <a:t>2</a:t>
              </a:r>
              <a:endParaRPr lang="en-US" sz="1600" b="1" dirty="0">
                <a:solidFill>
                  <a:srgbClr val="FF0000"/>
                </a:solidFill>
              </a:endParaRPr>
            </a:p>
          </p:txBody>
        </p:sp>
      </p:grpSp>
      <p:sp>
        <p:nvSpPr>
          <p:cNvPr id="22" name="标题 1"/>
          <p:cNvSpPr txBox="1">
            <a:spLocks/>
          </p:cNvSpPr>
          <p:nvPr/>
        </p:nvSpPr>
        <p:spPr bwMode="auto">
          <a:xfrm>
            <a:off x="912813" y="0"/>
            <a:ext cx="7354887" cy="792163"/>
          </a:xfrm>
          <a:prstGeom prst="rect">
            <a:avLst/>
          </a:prstGeom>
          <a:noFill/>
          <a:ln w="9525">
            <a:noFill/>
            <a:miter lim="800000"/>
            <a:headEnd/>
            <a:tailEnd/>
          </a:ln>
        </p:spPr>
        <p:txBody>
          <a:bodyPr anchor="ctr"/>
          <a:lstStyle/>
          <a:p>
            <a:pPr algn="ctr"/>
            <a:r>
              <a:rPr lang="en-US" sz="3700" dirty="0" smtClean="0">
                <a:latin typeface="Arial" pitchFamily="34" charset="0"/>
                <a:cs typeface="Arial" pitchFamily="34" charset="0"/>
              </a:rPr>
              <a:t>MgB</a:t>
            </a:r>
            <a:r>
              <a:rPr lang="en-US" sz="3700" baseline="-25000" dirty="0" smtClean="0">
                <a:latin typeface="Arial" pitchFamily="34" charset="0"/>
                <a:cs typeface="Arial" pitchFamily="34" charset="0"/>
              </a:rPr>
              <a:t>2</a:t>
            </a:r>
            <a:r>
              <a:rPr lang="en-US" sz="3700" dirty="0" smtClean="0">
                <a:latin typeface="Arial" pitchFamily="34" charset="0"/>
                <a:cs typeface="Arial" pitchFamily="34" charset="0"/>
              </a:rPr>
              <a:t>-MgO Multilayer </a:t>
            </a:r>
            <a:r>
              <a:rPr lang="en-US" sz="3700" dirty="0" smtClean="0">
                <a:latin typeface="Calibri" pitchFamily="34" charset="0"/>
                <a:cs typeface="Arial" pitchFamily="34" charset="0"/>
              </a:rPr>
              <a:t>Films</a:t>
            </a:r>
            <a:endParaRPr lang="en-US" sz="3700" baseline="-25000" dirty="0">
              <a:latin typeface="Calibri" pitchFamily="34" charset="0"/>
              <a:cs typeface="Arial" pitchFamily="34" charset="0"/>
            </a:endParaRPr>
          </a:p>
        </p:txBody>
      </p:sp>
      <p:pic>
        <p:nvPicPr>
          <p:cNvPr id="23" name="图片 9" descr="Fig1b.tif"/>
          <p:cNvPicPr/>
          <p:nvPr/>
        </p:nvPicPr>
        <p:blipFill>
          <a:blip r:embed="rId3" cstate="print"/>
          <a:stretch>
            <a:fillRect/>
          </a:stretch>
        </p:blipFill>
        <p:spPr>
          <a:xfrm>
            <a:off x="4506448" y="3684715"/>
            <a:ext cx="4513727" cy="3173285"/>
          </a:xfrm>
          <a:prstGeom prst="rect">
            <a:avLst/>
          </a:prstGeom>
        </p:spPr>
      </p:pic>
      <p:pic>
        <p:nvPicPr>
          <p:cNvPr id="24" name="图片 7" descr="Fig1a.tif"/>
          <p:cNvPicPr/>
          <p:nvPr/>
        </p:nvPicPr>
        <p:blipFill>
          <a:blip r:embed="rId4" cstate="print"/>
          <a:stretch>
            <a:fillRect/>
          </a:stretch>
        </p:blipFill>
        <p:spPr>
          <a:xfrm>
            <a:off x="4570024" y="609600"/>
            <a:ext cx="4573976" cy="3324225"/>
          </a:xfrm>
          <a:prstGeom prst="rect">
            <a:avLst/>
          </a:prstGeom>
        </p:spPr>
      </p:pic>
      <p:cxnSp>
        <p:nvCxnSpPr>
          <p:cNvPr id="14" name="Straight Connector 3"/>
          <p:cNvCxnSpPr/>
          <p:nvPr/>
        </p:nvCxnSpPr>
        <p:spPr>
          <a:xfrm>
            <a:off x="762000" y="838200"/>
            <a:ext cx="8382000" cy="158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37606" y="5977706"/>
            <a:ext cx="2160656" cy="400110"/>
          </a:xfrm>
          <a:prstGeom prst="rect">
            <a:avLst/>
          </a:prstGeom>
          <a:noFill/>
        </p:spPr>
        <p:txBody>
          <a:bodyPr wrap="none" rtlCol="0">
            <a:spAutoFit/>
          </a:bodyPr>
          <a:lstStyle/>
          <a:p>
            <a:r>
              <a:rPr lang="en-US" sz="2000" dirty="0" err="1" smtClean="0">
                <a:solidFill>
                  <a:srgbClr val="00B050"/>
                </a:solidFill>
              </a:rPr>
              <a:t>Teng</a:t>
            </a:r>
            <a:r>
              <a:rPr lang="en-US" sz="2000" dirty="0" smtClean="0">
                <a:solidFill>
                  <a:srgbClr val="00B050"/>
                </a:solidFill>
              </a:rPr>
              <a:t>, Xi - Temple</a:t>
            </a:r>
            <a:endParaRPr lang="en-US" sz="2000" dirty="0">
              <a:solidFill>
                <a:srgbClr val="00B050"/>
              </a:solidFill>
            </a:endParaRPr>
          </a:p>
        </p:txBody>
      </p:sp>
    </p:spTree>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1597377" y="5634335"/>
            <a:ext cx="2512226" cy="461665"/>
          </a:xfrm>
          <a:prstGeom prst="rect">
            <a:avLst/>
          </a:prstGeom>
          <a:noFill/>
        </p:spPr>
        <p:txBody>
          <a:bodyPr wrap="none" rtlCol="0">
            <a:spAutoFit/>
          </a:bodyPr>
          <a:lstStyle/>
          <a:p>
            <a:r>
              <a:rPr lang="en-US" sz="2400" b="1" dirty="0" smtClean="0"/>
              <a:t>RRR</a:t>
            </a:r>
            <a:r>
              <a:rPr lang="en-US" sz="2400" b="1" baseline="-25000" dirty="0" smtClean="0"/>
              <a:t>Nb</a:t>
            </a:r>
            <a:r>
              <a:rPr lang="en-US" sz="2400" b="1" dirty="0" smtClean="0"/>
              <a:t>= R</a:t>
            </a:r>
            <a:r>
              <a:rPr lang="en-US" sz="2400" b="1" baseline="-25000" dirty="0" smtClean="0"/>
              <a:t>300K</a:t>
            </a:r>
            <a:r>
              <a:rPr lang="en-US" sz="2400" b="1" dirty="0" smtClean="0"/>
              <a:t>/R</a:t>
            </a:r>
            <a:r>
              <a:rPr lang="en-US" sz="2400" b="1" baseline="-25000" dirty="0" smtClean="0"/>
              <a:t>10K</a:t>
            </a:r>
            <a:endParaRPr lang="en-US" sz="2400" b="1" baseline="-25000" dirty="0"/>
          </a:p>
        </p:txBody>
      </p:sp>
      <p:pic>
        <p:nvPicPr>
          <p:cNvPr id="30" name="Picture 29" descr="UnloadedQvalue-CERNcavity.gif"/>
          <p:cNvPicPr>
            <a:picLocks noChangeAspect="1"/>
          </p:cNvPicPr>
          <p:nvPr/>
        </p:nvPicPr>
        <p:blipFill>
          <a:blip r:embed="rId18" cstate="print"/>
          <a:stretch>
            <a:fillRect/>
          </a:stretch>
        </p:blipFill>
        <p:spPr>
          <a:xfrm>
            <a:off x="7543800" y="76200"/>
            <a:ext cx="1371600" cy="1290917"/>
          </a:xfrm>
          <a:prstGeom prst="rect">
            <a:avLst/>
          </a:prstGeom>
          <a:ln>
            <a:noFill/>
          </a:ln>
        </p:spPr>
      </p:pic>
      <p:grpSp>
        <p:nvGrpSpPr>
          <p:cNvPr id="2" name="Group 30"/>
          <p:cNvGrpSpPr/>
          <p:nvPr/>
        </p:nvGrpSpPr>
        <p:grpSpPr>
          <a:xfrm>
            <a:off x="152400" y="1677888"/>
            <a:ext cx="4876800" cy="3782991"/>
            <a:chOff x="152400" y="2209800"/>
            <a:chExt cx="4114800" cy="3275353"/>
          </a:xfrm>
        </p:grpSpPr>
        <p:grpSp>
          <p:nvGrpSpPr>
            <p:cNvPr id="4" name="Group 120"/>
            <p:cNvGrpSpPr>
              <a:grpSpLocks noChangeAspect="1"/>
            </p:cNvGrpSpPr>
            <p:nvPr>
              <p:custDataLst>
                <p:tags r:id="rId13"/>
              </p:custDataLst>
            </p:nvPr>
          </p:nvGrpSpPr>
          <p:grpSpPr bwMode="auto">
            <a:xfrm>
              <a:off x="170688" y="2209800"/>
              <a:ext cx="4096512" cy="3200400"/>
              <a:chOff x="644" y="591"/>
              <a:chExt cx="3674" cy="3447"/>
            </a:xfrm>
          </p:grpSpPr>
          <p:pic>
            <p:nvPicPr>
              <p:cNvPr id="38" name="Picture 7"/>
              <p:cNvPicPr>
                <a:picLocks noChangeAspect="1" noChangeArrowheads="1"/>
              </p:cNvPicPr>
              <p:nvPr/>
            </p:nvPicPr>
            <p:blipFill>
              <a:blip r:embed="rId19" cstate="print"/>
              <a:srcRect/>
              <a:stretch>
                <a:fillRect/>
              </a:stretch>
            </p:blipFill>
            <p:spPr bwMode="auto">
              <a:xfrm>
                <a:off x="644" y="591"/>
                <a:ext cx="3674" cy="3447"/>
              </a:xfrm>
              <a:prstGeom prst="rect">
                <a:avLst/>
              </a:prstGeom>
              <a:ln>
                <a:headEnd/>
                <a:tailEnd/>
              </a:ln>
            </p:spPr>
            <p:style>
              <a:lnRef idx="0">
                <a:schemeClr val="accent6"/>
              </a:lnRef>
              <a:fillRef idx="3">
                <a:schemeClr val="accent6"/>
              </a:fillRef>
              <a:effectRef idx="3">
                <a:schemeClr val="accent6"/>
              </a:effectRef>
              <a:fontRef idx="minor">
                <a:schemeClr val="lt1"/>
              </a:fontRef>
            </p:style>
          </p:pic>
          <p:sp>
            <p:nvSpPr>
              <p:cNvPr id="39" name="Line 8"/>
              <p:cNvSpPr>
                <a:spLocks noChangeShapeType="1"/>
              </p:cNvSpPr>
              <p:nvPr/>
            </p:nvSpPr>
            <p:spPr bwMode="auto">
              <a:xfrm>
                <a:off x="1206" y="1511"/>
                <a:ext cx="2807" cy="181"/>
              </a:xfrm>
              <a:prstGeom prst="line">
                <a:avLst/>
              </a:prstGeom>
              <a:noFill/>
              <a:ln w="50800" cap="rnd">
                <a:solidFill>
                  <a:schemeClr val="tx1"/>
                </a:solidFill>
                <a:prstDash val="sysDot"/>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Text Box 9"/>
              <p:cNvSpPr txBox="1">
                <a:spLocks noChangeArrowheads="1"/>
              </p:cNvSpPr>
              <p:nvPr/>
            </p:nvSpPr>
            <p:spPr bwMode="auto">
              <a:xfrm>
                <a:off x="3283" y="1328"/>
                <a:ext cx="488" cy="225"/>
              </a:xfrm>
              <a:prstGeom prst="rect">
                <a:avLst/>
              </a:prstGeom>
              <a:gradFill>
                <a:gsLst>
                  <a:gs pos="0">
                    <a:srgbClr val="8488C4"/>
                  </a:gs>
                  <a:gs pos="53000">
                    <a:srgbClr val="D4DEFF"/>
                  </a:gs>
                  <a:gs pos="83000">
                    <a:srgbClr val="D4DEFF"/>
                  </a:gs>
                  <a:gs pos="100000">
                    <a:srgbClr val="E0E0E0"/>
                  </a:gs>
                </a:gsLst>
                <a:lin ang="8350000" scaled="0"/>
              </a:gradFill>
              <a:ln>
                <a:headEnd/>
                <a:tailEnd/>
              </a:ln>
            </p:spPr>
            <p:style>
              <a:lnRef idx="0">
                <a:schemeClr val="accent6"/>
              </a:lnRef>
              <a:fillRef idx="3">
                <a:schemeClr val="accent6"/>
              </a:fillRef>
              <a:effectRef idx="3">
                <a:schemeClr val="accent6"/>
              </a:effectRef>
              <a:fontRef idx="minor">
                <a:schemeClr val="lt1"/>
              </a:fontRef>
            </p:style>
            <p:txBody>
              <a:bodyPr vert="horz" wrap="square" lIns="27432" tIns="27432" rIns="27432" bIns="27432"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tx1"/>
                    </a:solidFill>
                    <a:effectLst/>
                    <a:latin typeface="+mj-lt"/>
                  </a:rPr>
                  <a:t>Bulk Nb</a:t>
                </a:r>
                <a:endParaRPr kumimoji="0" lang="en-US" sz="1000" b="0" i="0" u="none" strike="noStrike" cap="none" normalizeH="0" baseline="0" dirty="0" smtClean="0">
                  <a:ln>
                    <a:noFill/>
                  </a:ln>
                  <a:solidFill>
                    <a:schemeClr val="tx1"/>
                  </a:solidFill>
                  <a:effectLst/>
                  <a:latin typeface="+mj-lt"/>
                </a:endParaRPr>
              </a:p>
            </p:txBody>
          </p:sp>
          <p:sp>
            <p:nvSpPr>
              <p:cNvPr id="41" name="Text Box 10"/>
              <p:cNvSpPr txBox="1">
                <a:spLocks noChangeArrowheads="1"/>
              </p:cNvSpPr>
              <p:nvPr/>
            </p:nvSpPr>
            <p:spPr bwMode="auto">
              <a:xfrm>
                <a:off x="3104" y="2232"/>
                <a:ext cx="804" cy="225"/>
              </a:xfrm>
              <a:prstGeom prst="rect">
                <a:avLst/>
              </a:prstGeom>
              <a:gradFill>
                <a:gsLst>
                  <a:gs pos="0">
                    <a:srgbClr val="8488C4"/>
                  </a:gs>
                  <a:gs pos="53000">
                    <a:srgbClr val="D4DEFF"/>
                  </a:gs>
                  <a:gs pos="83000">
                    <a:srgbClr val="D4DEFF"/>
                  </a:gs>
                  <a:gs pos="100000">
                    <a:srgbClr val="E0E0E0"/>
                  </a:gs>
                </a:gsLst>
                <a:lin ang="8350000" scaled="0"/>
              </a:gradFill>
              <a:ln>
                <a:headEnd/>
                <a:tailEnd/>
              </a:ln>
            </p:spPr>
            <p:style>
              <a:lnRef idx="0">
                <a:schemeClr val="accent6"/>
              </a:lnRef>
              <a:fillRef idx="3">
                <a:schemeClr val="accent6"/>
              </a:fillRef>
              <a:effectRef idx="3">
                <a:schemeClr val="accent6"/>
              </a:effectRef>
              <a:fontRef idx="minor">
                <a:schemeClr val="lt1"/>
              </a:fontRef>
            </p:style>
            <p:txBody>
              <a:bodyPr vert="horz" wrap="square" lIns="27432" tIns="27432" rIns="27432" bIns="27432"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rgbClr val="0000FF"/>
                    </a:solidFill>
                    <a:effectLst/>
                    <a:latin typeface="+mj-lt"/>
                  </a:rPr>
                  <a:t>1.5 GHz Nb/Cu</a:t>
                </a:r>
                <a:endParaRPr kumimoji="0" lang="en-US" sz="1000" b="0" i="0" u="none" strike="noStrike" cap="none" normalizeH="0" baseline="0" dirty="0" smtClean="0">
                  <a:ln>
                    <a:noFill/>
                  </a:ln>
                  <a:solidFill>
                    <a:srgbClr val="0000FF"/>
                  </a:solidFill>
                  <a:effectLst/>
                  <a:latin typeface="+mj-lt"/>
                </a:endParaRPr>
              </a:p>
            </p:txBody>
          </p:sp>
        </p:grpSp>
        <p:sp>
          <p:nvSpPr>
            <p:cNvPr id="35" name="Text Box 5"/>
            <p:cNvSpPr txBox="1">
              <a:spLocks noChangeArrowheads="1"/>
            </p:cNvSpPr>
            <p:nvPr>
              <p:custDataLst>
                <p:tags r:id="rId14"/>
              </p:custDataLst>
            </p:nvPr>
          </p:nvSpPr>
          <p:spPr bwMode="auto">
            <a:xfrm>
              <a:off x="152400" y="2209800"/>
              <a:ext cx="4114800" cy="276999"/>
            </a:xfrm>
            <a:prstGeom prst="rect">
              <a:avLst/>
            </a:prstGeom>
            <a:noFill/>
            <a:ln w="12700">
              <a:noFill/>
              <a:miter lim="800000"/>
              <a:headEnd/>
              <a:tailEnd/>
            </a:ln>
            <a:effectLst/>
          </p:spPr>
          <p:txBody>
            <a:bodyPr wrap="square">
              <a:spAutoFit/>
            </a:bodyPr>
            <a:lstStyle/>
            <a:p>
              <a:pPr algn="ctr"/>
              <a:r>
                <a:rPr lang="en-GB" sz="1200" b="1" dirty="0" smtClean="0"/>
                <a:t>1.5 GHz Nb/Cu cavities, sputtered w/ Kr @ </a:t>
              </a:r>
              <a:r>
                <a:rPr lang="en-GB" sz="1200" b="1" dirty="0"/>
                <a:t>1.7 K (Q</a:t>
              </a:r>
              <a:r>
                <a:rPr lang="en-GB" sz="1200" b="1" baseline="-25000" dirty="0"/>
                <a:t>0</a:t>
              </a:r>
              <a:r>
                <a:rPr lang="en-GB" sz="1200" b="1" dirty="0"/>
                <a:t>=295/R</a:t>
              </a:r>
              <a:r>
                <a:rPr lang="en-GB" sz="1200" b="1" baseline="-25000" dirty="0"/>
                <a:t>s</a:t>
              </a:r>
              <a:r>
                <a:rPr lang="en-GB" sz="1200" b="1" dirty="0"/>
                <a:t>)</a:t>
              </a:r>
            </a:p>
          </p:txBody>
        </p:sp>
        <p:sp>
          <p:nvSpPr>
            <p:cNvPr id="36" name="Text Box 10"/>
            <p:cNvSpPr txBox="1">
              <a:spLocks noChangeArrowheads="1"/>
            </p:cNvSpPr>
            <p:nvPr/>
          </p:nvSpPr>
          <p:spPr bwMode="auto">
            <a:xfrm>
              <a:off x="914400" y="4011001"/>
              <a:ext cx="914400" cy="332399"/>
            </a:xfrm>
            <a:prstGeom prst="rect">
              <a:avLst/>
            </a:prstGeom>
            <a:gradFill>
              <a:gsLst>
                <a:gs pos="0">
                  <a:srgbClr val="8488C4"/>
                </a:gs>
                <a:gs pos="53000">
                  <a:srgbClr val="D4DEFF"/>
                </a:gs>
                <a:gs pos="83000">
                  <a:srgbClr val="D4DEFF"/>
                </a:gs>
                <a:gs pos="100000">
                  <a:srgbClr val="E0E0E0"/>
                </a:gs>
              </a:gsLst>
              <a:lin ang="8350000" scaled="0"/>
            </a:gradFill>
            <a:ln>
              <a:headEnd/>
              <a:tailEnd/>
            </a:ln>
          </p:spPr>
          <p:style>
            <a:lnRef idx="0">
              <a:schemeClr val="accent6"/>
            </a:lnRef>
            <a:fillRef idx="3">
              <a:schemeClr val="accent6"/>
            </a:fillRef>
            <a:effectRef idx="3">
              <a:schemeClr val="accent6"/>
            </a:effectRef>
            <a:fontRef idx="minor">
              <a:schemeClr val="lt1"/>
            </a:fontRef>
          </p:style>
          <p:txBody>
            <a:bodyPr vert="horz" wrap="square" lIns="27432" tIns="27432" rIns="27432" bIns="27432"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rgbClr val="00B050"/>
                  </a:solidFill>
                  <a:effectLst/>
                  <a:latin typeface="+mj-lt"/>
                </a:rPr>
                <a:t>LEP II</a:t>
              </a:r>
            </a:p>
            <a:p>
              <a:pPr marL="0" marR="0" lvl="0" indent="0" algn="l" defTabSz="914400" rtl="0" eaLnBrk="1" fontAlgn="base" latinLnBrk="0" hangingPunct="1">
                <a:lnSpc>
                  <a:spcPct val="100000"/>
                </a:lnSpc>
                <a:spcBef>
                  <a:spcPct val="0"/>
                </a:spcBef>
                <a:spcAft>
                  <a:spcPct val="0"/>
                </a:spcAft>
                <a:buClrTx/>
                <a:buSzTx/>
                <a:buFontTx/>
                <a:buNone/>
                <a:tabLst/>
              </a:pPr>
              <a:r>
                <a:rPr lang="it-IT" sz="700" b="1" dirty="0" smtClean="0">
                  <a:solidFill>
                    <a:srgbClr val="00B050"/>
                  </a:solidFill>
                  <a:latin typeface="+mj-lt"/>
                </a:rPr>
                <a:t>350MHz </a:t>
              </a:r>
              <a:r>
                <a:rPr kumimoji="0" lang="it-IT" sz="700" b="1" i="0" u="none" strike="noStrike" cap="none" normalizeH="0" baseline="0" dirty="0" smtClean="0">
                  <a:ln>
                    <a:noFill/>
                  </a:ln>
                  <a:solidFill>
                    <a:srgbClr val="00B050"/>
                  </a:solidFill>
                  <a:effectLst/>
                  <a:latin typeface="+mj-lt"/>
                </a:rPr>
                <a:t>Nb/Cu</a:t>
              </a:r>
              <a:r>
                <a:rPr kumimoji="0" lang="it-IT" sz="700" b="1" i="0" u="none" strike="noStrike" cap="none" normalizeH="0" dirty="0" smtClean="0">
                  <a:ln>
                    <a:noFill/>
                  </a:ln>
                  <a:solidFill>
                    <a:srgbClr val="00B050"/>
                  </a:solidFill>
                  <a:effectLst/>
                  <a:latin typeface="+mj-lt"/>
                </a:rPr>
                <a:t> </a:t>
              </a:r>
              <a:r>
                <a:rPr kumimoji="0" lang="it-IT" sz="800" b="1" i="0" u="none" strike="noStrike" cap="none" normalizeH="0" baseline="0" dirty="0" smtClean="0">
                  <a:ln>
                    <a:noFill/>
                  </a:ln>
                  <a:solidFill>
                    <a:srgbClr val="00B050"/>
                  </a:solidFill>
                  <a:effectLst/>
                  <a:latin typeface="+mj-lt"/>
                </a:rPr>
                <a:t>(4.2K)</a:t>
              </a:r>
              <a:endParaRPr kumimoji="0" lang="en-US" sz="800" b="0" i="0" u="none" strike="noStrike" cap="none" normalizeH="0" baseline="0" dirty="0" smtClean="0">
                <a:ln>
                  <a:noFill/>
                </a:ln>
                <a:solidFill>
                  <a:srgbClr val="00B050"/>
                </a:solidFill>
                <a:effectLst/>
                <a:latin typeface="+mj-lt"/>
              </a:endParaRPr>
            </a:p>
          </p:txBody>
        </p:sp>
        <p:sp>
          <p:nvSpPr>
            <p:cNvPr id="37" name="Freeform 36"/>
            <p:cNvSpPr/>
            <p:nvPr/>
          </p:nvSpPr>
          <p:spPr>
            <a:xfrm>
              <a:off x="914400" y="3459956"/>
              <a:ext cx="826293" cy="426244"/>
            </a:xfrm>
            <a:custGeom>
              <a:avLst/>
              <a:gdLst>
                <a:gd name="connsiteX0" fmla="*/ 0 w 919163"/>
                <a:gd name="connsiteY0" fmla="*/ 0 h 731044"/>
                <a:gd name="connsiteX1" fmla="*/ 704850 w 919163"/>
                <a:gd name="connsiteY1" fmla="*/ 447675 h 731044"/>
                <a:gd name="connsiteX2" fmla="*/ 919163 w 919163"/>
                <a:gd name="connsiteY2" fmla="*/ 731044 h 731044"/>
                <a:gd name="connsiteX3" fmla="*/ 919163 w 919163"/>
                <a:gd name="connsiteY3" fmla="*/ 731044 h 731044"/>
                <a:gd name="connsiteX4" fmla="*/ 919163 w 919163"/>
                <a:gd name="connsiteY4" fmla="*/ 731044 h 731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163" h="731044">
                  <a:moveTo>
                    <a:pt x="0" y="0"/>
                  </a:moveTo>
                  <a:cubicBezTo>
                    <a:pt x="275828" y="162917"/>
                    <a:pt x="551656" y="325834"/>
                    <a:pt x="704850" y="447675"/>
                  </a:cubicBezTo>
                  <a:cubicBezTo>
                    <a:pt x="858044" y="569516"/>
                    <a:pt x="919163" y="731044"/>
                    <a:pt x="919163" y="731044"/>
                  </a:cubicBezTo>
                  <a:lnTo>
                    <a:pt x="919163" y="731044"/>
                  </a:lnTo>
                  <a:lnTo>
                    <a:pt x="919163" y="731044"/>
                  </a:lnTo>
                </a:path>
              </a:pathLst>
            </a:custGeom>
            <a:ln w="44450">
              <a:solidFill>
                <a:srgbClr val="00B05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custDataLst>
                <p:tags r:id="rId15"/>
              </p:custDataLst>
            </p:nvPr>
          </p:nvSpPr>
          <p:spPr>
            <a:xfrm>
              <a:off x="3244484" y="5177376"/>
              <a:ext cx="1022716" cy="307777"/>
            </a:xfrm>
            <a:prstGeom prst="rect">
              <a:avLst/>
            </a:prstGeom>
            <a:noFill/>
          </p:spPr>
          <p:txBody>
            <a:bodyPr wrap="none" rtlCol="0">
              <a:spAutoFit/>
            </a:bodyPr>
            <a:lstStyle/>
            <a:p>
              <a:r>
                <a:rPr lang="en-US" sz="1400" dirty="0" smtClean="0"/>
                <a:t>CERN 2000</a:t>
              </a:r>
              <a:endParaRPr lang="en-US" sz="1400" dirty="0"/>
            </a:p>
          </p:txBody>
        </p:sp>
      </p:grpSp>
      <p:cxnSp>
        <p:nvCxnSpPr>
          <p:cNvPr id="42" name="Straight Arrow Connector 41"/>
          <p:cNvCxnSpPr/>
          <p:nvPr/>
        </p:nvCxnSpPr>
        <p:spPr>
          <a:xfrm flipV="1">
            <a:off x="7391400" y="533400"/>
            <a:ext cx="8382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143000" y="6096000"/>
            <a:ext cx="3962400" cy="400110"/>
          </a:xfrm>
          <a:prstGeom prst="rect">
            <a:avLst/>
          </a:prstGeom>
          <a:noFill/>
        </p:spPr>
        <p:txBody>
          <a:bodyPr wrap="square" rtlCol="0">
            <a:spAutoFit/>
          </a:bodyPr>
          <a:lstStyle/>
          <a:p>
            <a:r>
              <a:rPr lang="en-US" sz="1000" dirty="0" smtClean="0"/>
              <a:t>Gauge for mean free path &amp; material quality, affected by scattering centers such as structural defects, impurities …</a:t>
            </a:r>
            <a:endParaRPr lang="en-US" sz="1000" dirty="0"/>
          </a:p>
        </p:txBody>
      </p:sp>
      <p:sp>
        <p:nvSpPr>
          <p:cNvPr id="3" name="Title 2"/>
          <p:cNvSpPr>
            <a:spLocks noGrp="1"/>
          </p:cNvSpPr>
          <p:nvPr>
            <p:ph type="title"/>
            <p:custDataLst>
              <p:tags r:id="rId2"/>
            </p:custDataLst>
          </p:nvPr>
        </p:nvSpPr>
        <p:spPr>
          <a:xfrm>
            <a:off x="141905" y="0"/>
            <a:ext cx="8316295" cy="533400"/>
          </a:xfrm>
        </p:spPr>
        <p:txBody>
          <a:bodyPr>
            <a:normAutofit fontScale="90000"/>
          </a:bodyPr>
          <a:lstStyle/>
          <a:p>
            <a:pPr algn="l"/>
            <a:r>
              <a:rPr lang="en-US" sz="3200" b="1" dirty="0" smtClean="0">
                <a:solidFill>
                  <a:srgbClr val="FF0000"/>
                </a:solidFill>
              </a:rPr>
              <a:t>Thin Films for SRF–state of the art</a:t>
            </a:r>
            <a:endParaRPr lang="en-US" sz="3200" b="1" dirty="0">
              <a:solidFill>
                <a:srgbClr val="FF0000"/>
              </a:solidFill>
            </a:endParaRPr>
          </a:p>
        </p:txBody>
      </p:sp>
      <p:sp>
        <p:nvSpPr>
          <p:cNvPr id="11" name="Rectangle 3"/>
          <p:cNvSpPr>
            <a:spLocks noChangeArrowheads="1"/>
          </p:cNvSpPr>
          <p:nvPr>
            <p:custDataLst>
              <p:tags r:id="rId3"/>
            </p:custDataLst>
          </p:nvPr>
        </p:nvSpPr>
        <p:spPr bwMode="auto">
          <a:xfrm>
            <a:off x="0" y="5410200"/>
            <a:ext cx="8610600" cy="1219200"/>
          </a:xfrm>
          <a:prstGeom prst="rect">
            <a:avLst/>
          </a:prstGeom>
          <a:noFill/>
          <a:ln w="9525">
            <a:noFill/>
            <a:miter lim="800000"/>
            <a:headEnd/>
            <a:tailEnd/>
          </a:ln>
        </p:spPr>
        <p:txBody>
          <a:bodyPr lIns="92075" tIns="46038" rIns="92075" bIns="46038"/>
          <a:lstStyle/>
          <a:p>
            <a:pPr marL="342900" indent="-342900" algn="just" eaLnBrk="0" hangingPunct="0">
              <a:spcBef>
                <a:spcPct val="20000"/>
              </a:spcBef>
              <a:buFontTx/>
              <a:buChar char="•"/>
            </a:pPr>
            <a:endParaRPr lang="en-US" sz="1400" dirty="0"/>
          </a:p>
        </p:txBody>
      </p:sp>
      <p:sp>
        <p:nvSpPr>
          <p:cNvPr id="17" name="TextBox 16"/>
          <p:cNvSpPr txBox="1"/>
          <p:nvPr>
            <p:custDataLst>
              <p:tags r:id="rId4"/>
            </p:custDataLst>
          </p:nvPr>
        </p:nvSpPr>
        <p:spPr>
          <a:xfrm>
            <a:off x="1752600" y="892314"/>
            <a:ext cx="6019801" cy="707886"/>
          </a:xfrm>
          <a:prstGeom prst="rect">
            <a:avLst/>
          </a:prstGeom>
          <a:noFill/>
        </p:spPr>
        <p:txBody>
          <a:bodyPr wrap="square" rtlCol="0">
            <a:spAutoFit/>
          </a:bodyPr>
          <a:lstStyle/>
          <a:p>
            <a:pPr>
              <a:buFont typeface="Arial" pitchFamily="34" charset="0"/>
              <a:buChar char="•"/>
            </a:pPr>
            <a:r>
              <a:rPr lang="en-US" sz="1600" dirty="0" smtClean="0">
                <a:solidFill>
                  <a:srgbClr val="FF0000"/>
                </a:solidFill>
              </a:rPr>
              <a:t>CERN LEP 2 	</a:t>
            </a:r>
            <a:r>
              <a:rPr lang="en-US" sz="1500" dirty="0" smtClean="0"/>
              <a:t>272 x 353MHz Nb/Cu 4-cell cavities</a:t>
            </a:r>
          </a:p>
          <a:p>
            <a:pPr>
              <a:buFont typeface="Arial" pitchFamily="34" charset="0"/>
              <a:buChar char="•"/>
            </a:pPr>
            <a:endParaRPr lang="en-US" sz="800" dirty="0" smtClean="0"/>
          </a:p>
          <a:p>
            <a:pPr>
              <a:buFont typeface="Arial" pitchFamily="34" charset="0"/>
              <a:buChar char="•"/>
            </a:pPr>
            <a:r>
              <a:rPr lang="en-US" sz="1600" dirty="0" smtClean="0">
                <a:solidFill>
                  <a:srgbClr val="FF0000"/>
                </a:solidFill>
              </a:rPr>
              <a:t>INFN Legnaro 	</a:t>
            </a:r>
            <a:r>
              <a:rPr lang="en-US" sz="1500" dirty="0" smtClean="0"/>
              <a:t>52 x 160 MHZ Nb/Cu QWR</a:t>
            </a:r>
            <a:endParaRPr lang="en-US" sz="1500" dirty="0"/>
          </a:p>
        </p:txBody>
      </p:sp>
      <p:pic>
        <p:nvPicPr>
          <p:cNvPr id="59394" name="Picture 2"/>
          <p:cNvPicPr>
            <a:picLocks noChangeAspect="1" noChangeArrowheads="1"/>
          </p:cNvPicPr>
          <p:nvPr>
            <p:custDataLst>
              <p:tags r:id="rId5"/>
            </p:custDataLst>
          </p:nvPr>
        </p:nvPicPr>
        <p:blipFill>
          <a:blip r:embed="rId20" cstate="print"/>
          <a:srcRect/>
          <a:stretch>
            <a:fillRect/>
          </a:stretch>
        </p:blipFill>
        <p:spPr bwMode="auto">
          <a:xfrm>
            <a:off x="130859" y="533400"/>
            <a:ext cx="1545541" cy="1066800"/>
          </a:xfrm>
          <a:prstGeom prst="rect">
            <a:avLst/>
          </a:prstGeom>
          <a:noFill/>
          <a:ln w="9525">
            <a:noFill/>
            <a:miter lim="800000"/>
            <a:headEnd/>
            <a:tailEnd/>
          </a:ln>
        </p:spPr>
      </p:pic>
      <p:pic>
        <p:nvPicPr>
          <p:cNvPr id="21" name="Picture 5" descr="J:\MyDocs\Project_NbCu_Nb_2000\FIB\E10-4-02.jpg"/>
          <p:cNvPicPr>
            <a:picLocks noChangeAspect="1" noChangeArrowheads="1"/>
          </p:cNvPicPr>
          <p:nvPr>
            <p:custDataLst>
              <p:tags r:id="rId6"/>
            </p:custDataLst>
          </p:nvPr>
        </p:nvPicPr>
        <p:blipFill>
          <a:blip r:embed="rId21" cstate="print"/>
          <a:srcRect/>
          <a:stretch>
            <a:fillRect/>
          </a:stretch>
        </p:blipFill>
        <p:spPr bwMode="auto">
          <a:xfrm>
            <a:off x="6705600" y="3886200"/>
            <a:ext cx="2286000" cy="2286000"/>
          </a:xfrm>
          <a:prstGeom prst="rect">
            <a:avLst/>
          </a:prstGeom>
          <a:noFill/>
          <a:ln w="9525">
            <a:noFill/>
            <a:miter lim="800000"/>
            <a:headEnd/>
            <a:tailEnd/>
          </a:ln>
        </p:spPr>
      </p:pic>
      <p:pic>
        <p:nvPicPr>
          <p:cNvPr id="22" name="Picture 6" descr="J:\MyDocs\Project_NbCu_Nb_2000\FIB\E8-7-02.jpg"/>
          <p:cNvPicPr>
            <a:picLocks noChangeAspect="1" noChangeArrowheads="1"/>
          </p:cNvPicPr>
          <p:nvPr>
            <p:custDataLst>
              <p:tags r:id="rId7"/>
            </p:custDataLst>
          </p:nvPr>
        </p:nvPicPr>
        <p:blipFill>
          <a:blip r:embed="rId22" cstate="print"/>
          <a:srcRect/>
          <a:stretch>
            <a:fillRect/>
          </a:stretch>
        </p:blipFill>
        <p:spPr bwMode="auto">
          <a:xfrm>
            <a:off x="6705600" y="1447800"/>
            <a:ext cx="2286000" cy="2286000"/>
          </a:xfrm>
          <a:prstGeom prst="rect">
            <a:avLst/>
          </a:prstGeom>
          <a:noFill/>
          <a:ln w="9525">
            <a:noFill/>
            <a:miter lim="800000"/>
            <a:headEnd/>
            <a:tailEnd/>
          </a:ln>
        </p:spPr>
      </p:pic>
      <p:sp>
        <p:nvSpPr>
          <p:cNvPr id="23" name="Text Box 3"/>
          <p:cNvSpPr txBox="1">
            <a:spLocks noChangeArrowheads="1"/>
          </p:cNvSpPr>
          <p:nvPr>
            <p:custDataLst>
              <p:tags r:id="rId8"/>
            </p:custDataLst>
          </p:nvPr>
        </p:nvSpPr>
        <p:spPr bwMode="auto">
          <a:xfrm>
            <a:off x="7543800" y="1524000"/>
            <a:ext cx="1416804" cy="307777"/>
          </a:xfrm>
          <a:prstGeom prst="rect">
            <a:avLst/>
          </a:prstGeom>
          <a:solidFill>
            <a:schemeClr val="bg2"/>
          </a:solidFill>
          <a:ln w="9525">
            <a:noFill/>
            <a:miter lim="800000"/>
            <a:headEnd/>
            <a:tailEnd/>
          </a:ln>
        </p:spPr>
        <p:txBody>
          <a:bodyPr wrap="square">
            <a:spAutoFit/>
          </a:bodyPr>
          <a:lstStyle/>
          <a:p>
            <a:pPr algn="r" eaLnBrk="0" hangingPunct="0"/>
            <a:r>
              <a:rPr lang="en-US" sz="1400" b="1" dirty="0">
                <a:solidFill>
                  <a:srgbClr val="0000CC"/>
                </a:solidFill>
                <a:latin typeface="+mn-lt"/>
              </a:rPr>
              <a:t>Standard films</a:t>
            </a:r>
          </a:p>
        </p:txBody>
      </p:sp>
      <p:sp>
        <p:nvSpPr>
          <p:cNvPr id="24" name="Text Box 4"/>
          <p:cNvSpPr txBox="1">
            <a:spLocks noChangeArrowheads="1"/>
          </p:cNvSpPr>
          <p:nvPr>
            <p:custDataLst>
              <p:tags r:id="rId9"/>
            </p:custDataLst>
          </p:nvPr>
        </p:nvSpPr>
        <p:spPr bwMode="auto">
          <a:xfrm>
            <a:off x="7467600" y="3886200"/>
            <a:ext cx="1524000" cy="307777"/>
          </a:xfrm>
          <a:prstGeom prst="rect">
            <a:avLst/>
          </a:prstGeom>
          <a:solidFill>
            <a:schemeClr val="bg2"/>
          </a:solidFill>
          <a:ln w="9525">
            <a:noFill/>
            <a:miter lim="800000"/>
            <a:headEnd/>
            <a:tailEnd/>
          </a:ln>
        </p:spPr>
        <p:txBody>
          <a:bodyPr wrap="square">
            <a:spAutoFit/>
          </a:bodyPr>
          <a:lstStyle/>
          <a:p>
            <a:pPr algn="r" eaLnBrk="0" hangingPunct="0"/>
            <a:r>
              <a:rPr lang="en-US" sz="1400" b="1" dirty="0">
                <a:solidFill>
                  <a:srgbClr val="FF0000"/>
                </a:solidFill>
                <a:latin typeface="+mn-lt"/>
              </a:rPr>
              <a:t>Oxide-free films</a:t>
            </a:r>
          </a:p>
        </p:txBody>
      </p:sp>
      <p:sp>
        <p:nvSpPr>
          <p:cNvPr id="25" name="Text Box 11"/>
          <p:cNvSpPr txBox="1">
            <a:spLocks noChangeArrowheads="1"/>
          </p:cNvSpPr>
          <p:nvPr>
            <p:custDataLst>
              <p:tags r:id="rId10"/>
            </p:custDataLst>
          </p:nvPr>
        </p:nvSpPr>
        <p:spPr bwMode="auto">
          <a:xfrm>
            <a:off x="7162800" y="3733800"/>
            <a:ext cx="1828800" cy="215444"/>
          </a:xfrm>
          <a:prstGeom prst="rect">
            <a:avLst/>
          </a:prstGeom>
          <a:noFill/>
          <a:ln w="12700">
            <a:noFill/>
            <a:miter lim="800000"/>
            <a:headEnd/>
            <a:tailEnd/>
          </a:ln>
        </p:spPr>
        <p:txBody>
          <a:bodyPr wrap="square">
            <a:spAutoFit/>
          </a:bodyPr>
          <a:lstStyle/>
          <a:p>
            <a:pPr algn="r" eaLnBrk="0" hangingPunct="0"/>
            <a:r>
              <a:rPr lang="en-US" sz="800" dirty="0">
                <a:solidFill>
                  <a:schemeClr val="tx1"/>
                </a:solidFill>
                <a:latin typeface="+mn-lt"/>
              </a:rPr>
              <a:t>Courtesy: P. Jacob - EMPA</a:t>
            </a:r>
          </a:p>
        </p:txBody>
      </p:sp>
      <p:sp>
        <p:nvSpPr>
          <p:cNvPr id="26" name="Rectangle 12"/>
          <p:cNvSpPr>
            <a:spLocks noChangeArrowheads="1"/>
          </p:cNvSpPr>
          <p:nvPr>
            <p:custDataLst>
              <p:tags r:id="rId11"/>
            </p:custDataLst>
          </p:nvPr>
        </p:nvSpPr>
        <p:spPr bwMode="auto">
          <a:xfrm>
            <a:off x="5181600" y="1828800"/>
            <a:ext cx="1447800" cy="1200329"/>
          </a:xfrm>
          <a:prstGeom prst="rect">
            <a:avLst/>
          </a:prstGeom>
          <a:noFill/>
          <a:ln w="12700">
            <a:noFill/>
            <a:miter lim="800000"/>
            <a:headEnd/>
            <a:tailEnd/>
          </a:ln>
        </p:spPr>
        <p:txBody>
          <a:bodyPr wrap="square">
            <a:spAutoFit/>
          </a:bodyPr>
          <a:lstStyle/>
          <a:p>
            <a:pPr algn="ctr" eaLnBrk="0" hangingPunct="0">
              <a:spcBef>
                <a:spcPct val="10000"/>
              </a:spcBef>
            </a:pPr>
            <a:r>
              <a:rPr lang="en-US" sz="1000" dirty="0" smtClean="0">
                <a:latin typeface="+mn-lt"/>
              </a:rPr>
              <a:t>Columnar grains, size </a:t>
            </a:r>
            <a:r>
              <a:rPr lang="en-US" sz="1000" dirty="0">
                <a:latin typeface="+mn-lt"/>
              </a:rPr>
              <a:t>~ 100 nm</a:t>
            </a:r>
          </a:p>
          <a:p>
            <a:pPr algn="ctr" eaLnBrk="0" hangingPunct="0">
              <a:spcBef>
                <a:spcPct val="10000"/>
              </a:spcBef>
            </a:pPr>
            <a:r>
              <a:rPr lang="en-US" sz="1000" dirty="0">
                <a:latin typeface="+mn-lt"/>
              </a:rPr>
              <a:t>In </a:t>
            </a:r>
            <a:r>
              <a:rPr lang="en-US" sz="1000" dirty="0" smtClean="0">
                <a:latin typeface="+mn-lt"/>
              </a:rPr>
              <a:t>plane </a:t>
            </a:r>
            <a:r>
              <a:rPr lang="en-US" sz="1000" dirty="0">
                <a:latin typeface="+mn-lt"/>
              </a:rPr>
              <a:t>diffraction pattern: powder diagram</a:t>
            </a:r>
          </a:p>
          <a:p>
            <a:pPr algn="ctr" eaLnBrk="0" hangingPunct="0">
              <a:spcBef>
                <a:spcPct val="10000"/>
              </a:spcBef>
            </a:pPr>
            <a:r>
              <a:rPr lang="en-US" sz="1000" dirty="0">
                <a:latin typeface="+mn-lt"/>
              </a:rPr>
              <a:t>(110) </a:t>
            </a:r>
            <a:r>
              <a:rPr lang="en-US" sz="1000" dirty="0" smtClean="0">
                <a:latin typeface="+mn-lt"/>
              </a:rPr>
              <a:t>fiber </a:t>
            </a:r>
            <a:r>
              <a:rPr lang="en-US" sz="1000" dirty="0">
                <a:latin typeface="+mn-lt"/>
              </a:rPr>
              <a:t>texture </a:t>
            </a:r>
            <a:r>
              <a:rPr lang="en-US" sz="1000" dirty="0">
                <a:latin typeface="+mn-lt"/>
                <a:sym typeface="Symbol" pitchFamily="18" charset="2"/>
              </a:rPr>
              <a:t></a:t>
            </a:r>
            <a:r>
              <a:rPr lang="en-US" sz="1000" dirty="0">
                <a:latin typeface="+mn-lt"/>
              </a:rPr>
              <a:t> substrate plane</a:t>
            </a:r>
          </a:p>
        </p:txBody>
      </p:sp>
      <p:sp>
        <p:nvSpPr>
          <p:cNvPr id="27" name="Text Box 13"/>
          <p:cNvSpPr txBox="1">
            <a:spLocks noChangeArrowheads="1"/>
          </p:cNvSpPr>
          <p:nvPr>
            <p:custDataLst>
              <p:tags r:id="rId12"/>
            </p:custDataLst>
          </p:nvPr>
        </p:nvSpPr>
        <p:spPr bwMode="auto">
          <a:xfrm>
            <a:off x="5181600" y="4116794"/>
            <a:ext cx="1447800" cy="1369606"/>
          </a:xfrm>
          <a:prstGeom prst="rect">
            <a:avLst/>
          </a:prstGeom>
          <a:noFill/>
          <a:ln w="9525">
            <a:noFill/>
            <a:miter lim="800000"/>
            <a:headEnd/>
            <a:tailEnd/>
          </a:ln>
        </p:spPr>
        <p:txBody>
          <a:bodyPr wrap="square">
            <a:spAutoFit/>
          </a:bodyPr>
          <a:lstStyle/>
          <a:p>
            <a:pPr algn="ctr">
              <a:spcBef>
                <a:spcPct val="10000"/>
              </a:spcBef>
            </a:pPr>
            <a:r>
              <a:rPr lang="en-US" sz="1000" dirty="0" smtClean="0">
                <a:latin typeface="+mn-lt"/>
              </a:rPr>
              <a:t>Equi-axed grains, size ~ </a:t>
            </a:r>
            <a:r>
              <a:rPr lang="en-US" sz="1000" dirty="0">
                <a:latin typeface="+mn-lt"/>
              </a:rPr>
              <a:t>1-5</a:t>
            </a:r>
            <a:r>
              <a:rPr lang="en-US" sz="1000" dirty="0">
                <a:latin typeface="Symbol" pitchFamily="18" charset="2"/>
              </a:rPr>
              <a:t>m</a:t>
            </a:r>
            <a:r>
              <a:rPr lang="en-US" sz="1000" dirty="0">
                <a:latin typeface="+mn-lt"/>
              </a:rPr>
              <a:t>m</a:t>
            </a:r>
          </a:p>
          <a:p>
            <a:pPr algn="ctr" eaLnBrk="0" hangingPunct="0">
              <a:spcBef>
                <a:spcPct val="10000"/>
              </a:spcBef>
            </a:pPr>
            <a:r>
              <a:rPr lang="en-US" sz="1000" dirty="0">
                <a:latin typeface="+mn-lt"/>
              </a:rPr>
              <a:t>In </a:t>
            </a:r>
            <a:r>
              <a:rPr lang="en-US" sz="1000" dirty="0" smtClean="0">
                <a:latin typeface="+mn-lt"/>
              </a:rPr>
              <a:t>plane </a:t>
            </a:r>
            <a:r>
              <a:rPr lang="en-US" sz="1000" dirty="0">
                <a:latin typeface="+mn-lt"/>
              </a:rPr>
              <a:t>diffraction pattern: zone axis [110]</a:t>
            </a:r>
          </a:p>
          <a:p>
            <a:pPr algn="ctr" eaLnBrk="0" hangingPunct="0">
              <a:spcBef>
                <a:spcPct val="10000"/>
              </a:spcBef>
            </a:pPr>
            <a:r>
              <a:rPr lang="en-US" sz="1000" dirty="0">
                <a:latin typeface="+mn-lt"/>
              </a:rPr>
              <a:t>Heteroepitaxy</a:t>
            </a:r>
          </a:p>
          <a:p>
            <a:pPr algn="ctr" eaLnBrk="0" hangingPunct="0">
              <a:spcBef>
                <a:spcPct val="10000"/>
              </a:spcBef>
            </a:pPr>
            <a:r>
              <a:rPr lang="en-US" sz="1000" dirty="0">
                <a:latin typeface="+mn-lt"/>
              </a:rPr>
              <a:t>Nb (110) //Cu(010) , Nb (110) //Cu(111),Nb (100) //Cu(110)</a:t>
            </a:r>
          </a:p>
        </p:txBody>
      </p:sp>
      <p:sp>
        <p:nvSpPr>
          <p:cNvPr id="5" name="TextBox 4"/>
          <p:cNvSpPr txBox="1"/>
          <p:nvPr/>
        </p:nvSpPr>
        <p:spPr>
          <a:xfrm>
            <a:off x="5105400" y="3048000"/>
            <a:ext cx="1321196" cy="369332"/>
          </a:xfrm>
          <a:prstGeom prst="rect">
            <a:avLst/>
          </a:prstGeom>
          <a:noFill/>
        </p:spPr>
        <p:txBody>
          <a:bodyPr wrap="none" rtlCol="0">
            <a:spAutoFit/>
          </a:bodyPr>
          <a:lstStyle/>
          <a:p>
            <a:r>
              <a:rPr lang="en-US" b="1" dirty="0" smtClean="0"/>
              <a:t>RRR</a:t>
            </a:r>
            <a:r>
              <a:rPr lang="en-US" b="1" baseline="-25000" dirty="0" smtClean="0"/>
              <a:t>max</a:t>
            </a:r>
            <a:r>
              <a:rPr lang="en-US" b="1" dirty="0" smtClean="0"/>
              <a:t> =28</a:t>
            </a:r>
            <a:endParaRPr lang="en-US" b="1" dirty="0"/>
          </a:p>
        </p:txBody>
      </p:sp>
      <p:sp>
        <p:nvSpPr>
          <p:cNvPr id="28" name="TextBox 27"/>
          <p:cNvSpPr txBox="1"/>
          <p:nvPr/>
        </p:nvSpPr>
        <p:spPr>
          <a:xfrm>
            <a:off x="5105400" y="5802868"/>
            <a:ext cx="1317990" cy="369332"/>
          </a:xfrm>
          <a:prstGeom prst="rect">
            <a:avLst/>
          </a:prstGeom>
          <a:noFill/>
        </p:spPr>
        <p:txBody>
          <a:bodyPr wrap="none" rtlCol="0">
            <a:spAutoFit/>
          </a:bodyPr>
          <a:lstStyle/>
          <a:p>
            <a:r>
              <a:rPr lang="en-US" b="1" dirty="0" smtClean="0"/>
              <a:t>RRR</a:t>
            </a:r>
            <a:r>
              <a:rPr lang="en-US" b="1" baseline="-25000" dirty="0"/>
              <a:t>max</a:t>
            </a:r>
            <a:r>
              <a:rPr lang="en-US" b="1" dirty="0" smtClean="0"/>
              <a:t>= 40</a:t>
            </a:r>
            <a:endParaRPr lang="en-US" b="1" dirty="0"/>
          </a:p>
        </p:txBody>
      </p:sp>
    </p:spTree>
    <p:custDataLst>
      <p:tags r:id="rId1"/>
    </p:custDataLst>
    <p:extLst>
      <p:ext uri="{BB962C8B-B14F-4D97-AF65-F5344CB8AC3E}">
        <p14:creationId xmlns="" xmlns:p14="http://schemas.microsoft.com/office/powerpoint/2010/main" val="519095231"/>
      </p:ext>
    </p:extLst>
  </p:cSld>
  <p:clrMapOvr>
    <a:masterClrMapping/>
  </p:clrMapOvr>
  <p:transition spd="med">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80"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3081"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pic>
        <p:nvPicPr>
          <p:cNvPr id="10" name="图片 3" descr="Fig4.tif"/>
          <p:cNvPicPr/>
          <p:nvPr/>
        </p:nvPicPr>
        <p:blipFill>
          <a:blip r:embed="rId3" cstate="print"/>
          <a:stretch>
            <a:fillRect/>
          </a:stretch>
        </p:blipFill>
        <p:spPr>
          <a:xfrm>
            <a:off x="72570" y="579206"/>
            <a:ext cx="5199289" cy="4276725"/>
          </a:xfrm>
          <a:prstGeom prst="rect">
            <a:avLst/>
          </a:prstGeom>
        </p:spPr>
      </p:pic>
      <p:pic>
        <p:nvPicPr>
          <p:cNvPr id="11" name="图片 6" descr="Fig6.tif"/>
          <p:cNvPicPr/>
          <p:nvPr/>
        </p:nvPicPr>
        <p:blipFill>
          <a:blip r:embed="rId4" cstate="print"/>
          <a:stretch>
            <a:fillRect/>
          </a:stretch>
        </p:blipFill>
        <p:spPr>
          <a:xfrm>
            <a:off x="4554745" y="628104"/>
            <a:ext cx="4618283" cy="3973830"/>
          </a:xfrm>
          <a:prstGeom prst="rect">
            <a:avLst/>
          </a:prstGeom>
        </p:spPr>
      </p:pic>
      <p:sp>
        <p:nvSpPr>
          <p:cNvPr id="7" name="矩形 44"/>
          <p:cNvSpPr>
            <a:spLocks noChangeArrowheads="1"/>
          </p:cNvSpPr>
          <p:nvPr/>
        </p:nvSpPr>
        <p:spPr bwMode="auto">
          <a:xfrm>
            <a:off x="1094573" y="4803775"/>
            <a:ext cx="7543800" cy="1754326"/>
          </a:xfrm>
          <a:prstGeom prst="rect">
            <a:avLst/>
          </a:prstGeom>
          <a:noFill/>
          <a:ln w="9525">
            <a:noFill/>
            <a:miter lim="800000"/>
            <a:headEnd/>
            <a:tailEnd/>
          </a:ln>
        </p:spPr>
        <p:txBody>
          <a:bodyPr wrap="square">
            <a:spAutoFit/>
          </a:bodyPr>
          <a:lstStyle/>
          <a:p>
            <a:pPr>
              <a:buFont typeface="Wingdings" pitchFamily="2" charset="2"/>
              <a:buChar char="§"/>
            </a:pPr>
            <a:r>
              <a:rPr lang="en-US" dirty="0" smtClean="0">
                <a:latin typeface="Arial" pitchFamily="34" charset="0"/>
                <a:cs typeface="Arial" pitchFamily="34" charset="0"/>
              </a:rPr>
              <a:t> Multilayer films with thin MgB</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layers show higher </a:t>
            </a:r>
            <a:r>
              <a:rPr lang="en-US" i="1" dirty="0" smtClean="0">
                <a:latin typeface="Arial" pitchFamily="34" charset="0"/>
                <a:cs typeface="Arial" pitchFamily="34" charset="0"/>
              </a:rPr>
              <a:t>H</a:t>
            </a:r>
            <a:r>
              <a:rPr lang="en-US" i="1" baseline="-25000" dirty="0" smtClean="0">
                <a:latin typeface="Arial" pitchFamily="34" charset="0"/>
                <a:cs typeface="Arial" pitchFamily="34" charset="0"/>
              </a:rPr>
              <a:t>c1</a:t>
            </a:r>
            <a:r>
              <a:rPr lang="en-US" dirty="0" smtClean="0">
                <a:latin typeface="Arial" pitchFamily="34" charset="0"/>
                <a:cs typeface="Arial" pitchFamily="34" charset="0"/>
              </a:rPr>
              <a:t> than the 300 nm film even though the total thickness are the same. </a:t>
            </a:r>
          </a:p>
          <a:p>
            <a:pPr>
              <a:buFont typeface="Wingdings" pitchFamily="2" charset="2"/>
              <a:buChar char="§"/>
            </a:pPr>
            <a:r>
              <a:rPr lang="en-US" dirty="0" smtClean="0">
                <a:latin typeface="Arial" pitchFamily="34" charset="0"/>
                <a:cs typeface="Arial" pitchFamily="34" charset="0"/>
              </a:rPr>
              <a:t> Multilayer films show the same </a:t>
            </a:r>
            <a:r>
              <a:rPr lang="en-US" i="1" dirty="0" smtClean="0">
                <a:latin typeface="Arial" pitchFamily="34" charset="0"/>
                <a:cs typeface="Arial" pitchFamily="34" charset="0"/>
              </a:rPr>
              <a:t>H</a:t>
            </a:r>
            <a:r>
              <a:rPr lang="en-US" i="1" baseline="-25000" dirty="0" smtClean="0">
                <a:latin typeface="Arial" pitchFamily="34" charset="0"/>
                <a:cs typeface="Arial" pitchFamily="34" charset="0"/>
              </a:rPr>
              <a:t>c1</a:t>
            </a:r>
            <a:r>
              <a:rPr lang="en-US" dirty="0" smtClean="0">
                <a:latin typeface="Arial" pitchFamily="34" charset="0"/>
                <a:cs typeface="Arial" pitchFamily="34" charset="0"/>
              </a:rPr>
              <a:t> as </a:t>
            </a:r>
            <a:r>
              <a:rPr lang="en-US" dirty="0" smtClean="0">
                <a:latin typeface="Calibri" pitchFamily="34" charset="0"/>
                <a:cs typeface="Arial" pitchFamily="34" charset="0"/>
              </a:rPr>
              <a:t>single-layer</a:t>
            </a:r>
            <a:r>
              <a:rPr lang="en-US" dirty="0" smtClean="0">
                <a:latin typeface="Arial" pitchFamily="34" charset="0"/>
                <a:cs typeface="Arial" pitchFamily="34" charset="0"/>
              </a:rPr>
              <a:t> thin films of the same layer thickness.</a:t>
            </a:r>
          </a:p>
          <a:p>
            <a:pPr>
              <a:buFont typeface="Wingdings" pitchFamily="2" charset="2"/>
              <a:buChar char="§"/>
            </a:pPr>
            <a:r>
              <a:rPr lang="en-US" dirty="0" smtClean="0">
                <a:latin typeface="Arial" pitchFamily="34" charset="0"/>
                <a:cs typeface="Arial" pitchFamily="34" charset="0"/>
              </a:rPr>
              <a:t> Top and bottom layers show the same </a:t>
            </a:r>
            <a:r>
              <a:rPr lang="en-US" i="1" dirty="0" smtClean="0">
                <a:latin typeface="Arial" pitchFamily="34" charset="0"/>
                <a:cs typeface="Arial" pitchFamily="34" charset="0"/>
              </a:rPr>
              <a:t>H</a:t>
            </a:r>
            <a:r>
              <a:rPr lang="en-US" i="1" baseline="-25000" dirty="0" smtClean="0">
                <a:latin typeface="Arial" pitchFamily="34" charset="0"/>
                <a:cs typeface="Arial" pitchFamily="34" charset="0"/>
              </a:rPr>
              <a:t>c1</a:t>
            </a:r>
            <a:r>
              <a:rPr lang="en-US" dirty="0" smtClean="0">
                <a:latin typeface="Arial" pitchFamily="34" charset="0"/>
                <a:cs typeface="Arial" pitchFamily="34" charset="0"/>
              </a:rPr>
              <a:t>.</a:t>
            </a:r>
          </a:p>
          <a:p>
            <a:pPr>
              <a:buFont typeface="Wingdings" pitchFamily="2" charset="2"/>
              <a:buChar char="§"/>
            </a:pPr>
            <a:r>
              <a:rPr lang="en-US" dirty="0" smtClean="0">
                <a:latin typeface="Arial" pitchFamily="34" charset="0"/>
                <a:cs typeface="Arial" pitchFamily="34" charset="0"/>
              </a:rPr>
              <a:t> Lower </a:t>
            </a:r>
            <a:r>
              <a:rPr lang="en-US" i="1" dirty="0" smtClean="0">
                <a:latin typeface="Arial" pitchFamily="34" charset="0"/>
                <a:cs typeface="Arial" pitchFamily="34" charset="0"/>
              </a:rPr>
              <a:t>H</a:t>
            </a:r>
            <a:r>
              <a:rPr lang="en-US" i="1" baseline="-25000" dirty="0" smtClean="0">
                <a:latin typeface="Arial" pitchFamily="34" charset="0"/>
                <a:cs typeface="Arial" pitchFamily="34" charset="0"/>
              </a:rPr>
              <a:t>c1</a:t>
            </a:r>
            <a:r>
              <a:rPr lang="en-US" dirty="0" smtClean="0">
                <a:latin typeface="Arial" pitchFamily="34" charset="0"/>
                <a:cs typeface="Arial" pitchFamily="34" charset="0"/>
              </a:rPr>
              <a:t> in the 75 nm-thick thin film and multilayer is due to lower </a:t>
            </a:r>
            <a:r>
              <a:rPr lang="en-US" i="1" dirty="0" err="1" smtClean="0">
                <a:latin typeface="Arial" pitchFamily="34" charset="0"/>
                <a:cs typeface="Arial" pitchFamily="34" charset="0"/>
              </a:rPr>
              <a:t>T</a:t>
            </a:r>
            <a:r>
              <a:rPr lang="en-US" i="1" baseline="-25000" dirty="0" err="1" smtClean="0">
                <a:latin typeface="Arial" pitchFamily="34" charset="0"/>
                <a:cs typeface="Arial" pitchFamily="34" charset="0"/>
              </a:rPr>
              <a:t>c</a:t>
            </a:r>
            <a:r>
              <a:rPr lang="en-US" dirty="0" smtClean="0">
                <a:latin typeface="Arial" pitchFamily="34" charset="0"/>
                <a:cs typeface="Arial" pitchFamily="34" charset="0"/>
              </a:rPr>
              <a:t>.</a:t>
            </a:r>
          </a:p>
        </p:txBody>
      </p:sp>
      <p:sp>
        <p:nvSpPr>
          <p:cNvPr id="8" name="标题 1"/>
          <p:cNvSpPr txBox="1">
            <a:spLocks/>
          </p:cNvSpPr>
          <p:nvPr/>
        </p:nvSpPr>
        <p:spPr bwMode="auto">
          <a:xfrm>
            <a:off x="0" y="0"/>
            <a:ext cx="9143999" cy="792163"/>
          </a:xfrm>
          <a:prstGeom prst="rect">
            <a:avLst/>
          </a:prstGeom>
          <a:noFill/>
          <a:ln w="9525">
            <a:noFill/>
            <a:miter lim="800000"/>
            <a:headEnd/>
            <a:tailEnd/>
          </a:ln>
        </p:spPr>
        <p:txBody>
          <a:bodyPr anchor="ctr"/>
          <a:lstStyle/>
          <a:p>
            <a:pPr algn="ctr"/>
            <a:r>
              <a:rPr lang="en-US" sz="3600" dirty="0" smtClean="0">
                <a:latin typeface="Arial" pitchFamily="34" charset="0"/>
                <a:cs typeface="Arial" pitchFamily="34" charset="0"/>
              </a:rPr>
              <a:t>Enhancement of Vortex Entrance Field</a:t>
            </a:r>
            <a:endParaRPr lang="en-US" sz="3600" baseline="-25000" dirty="0">
              <a:latin typeface="Arial" pitchFamily="34" charset="0"/>
              <a:cs typeface="Arial" pitchFamily="34" charset="0"/>
            </a:endParaRPr>
          </a:p>
        </p:txBody>
      </p:sp>
      <p:cxnSp>
        <p:nvCxnSpPr>
          <p:cNvPr id="9" name="Straight Connector 3"/>
          <p:cNvCxnSpPr/>
          <p:nvPr/>
        </p:nvCxnSpPr>
        <p:spPr>
          <a:xfrm>
            <a:off x="762000" y="838200"/>
            <a:ext cx="8382000" cy="158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83343" y="5777651"/>
            <a:ext cx="2160656" cy="400110"/>
          </a:xfrm>
          <a:prstGeom prst="rect">
            <a:avLst/>
          </a:prstGeom>
          <a:noFill/>
        </p:spPr>
        <p:txBody>
          <a:bodyPr wrap="none" rtlCol="0">
            <a:spAutoFit/>
          </a:bodyPr>
          <a:lstStyle/>
          <a:p>
            <a:r>
              <a:rPr lang="en-US" sz="2000" dirty="0" err="1" smtClean="0">
                <a:solidFill>
                  <a:srgbClr val="00B050"/>
                </a:solidFill>
              </a:rPr>
              <a:t>Teng</a:t>
            </a:r>
            <a:r>
              <a:rPr lang="en-US" sz="2000" dirty="0" smtClean="0">
                <a:solidFill>
                  <a:srgbClr val="00B050"/>
                </a:solidFill>
              </a:rPr>
              <a:t>, Xi - Temple</a:t>
            </a:r>
            <a:endParaRPr lang="en-US" sz="2000" dirty="0">
              <a:solidFill>
                <a:srgbClr val="00B050"/>
              </a:solidFill>
            </a:endParaRPr>
          </a:p>
        </p:txBody>
      </p:sp>
    </p:spTree>
  </p:cSld>
  <p:clrMapOvr>
    <a:masterClrMapping/>
  </p:clrMapOvr>
  <p:transition spd="med">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nvGraphicFramePr>
        <p:xfrm>
          <a:off x="685800" y="289560"/>
          <a:ext cx="7896346" cy="5923630"/>
        </p:xfrm>
        <a:graphic>
          <a:graphicData uri="http://schemas.openxmlformats.org/presentationml/2006/ole">
            <p:oleObj spid="_x0000_s69634" name="Acrobat Document" r:id="rId3" imgW="6857143" imgH="5144218" progId="AcroExch.Document.7">
              <p:embed/>
            </p:oleObj>
          </a:graphicData>
        </a:graphic>
      </p:graphicFrame>
      <p:sp>
        <p:nvSpPr>
          <p:cNvPr id="3" name="Rectangle 2"/>
          <p:cNvSpPr/>
          <p:nvPr/>
        </p:nvSpPr>
        <p:spPr bwMode="auto">
          <a:xfrm>
            <a:off x="6424549" y="1603168"/>
            <a:ext cx="1187533" cy="282632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 name="Rectangle 3"/>
          <p:cNvSpPr/>
          <p:nvPr/>
        </p:nvSpPr>
        <p:spPr bwMode="auto">
          <a:xfrm>
            <a:off x="5628905" y="4928260"/>
            <a:ext cx="2729344" cy="66303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5" name="TextBox 4"/>
          <p:cNvSpPr txBox="1"/>
          <p:nvPr/>
        </p:nvSpPr>
        <p:spPr>
          <a:xfrm>
            <a:off x="6751920" y="5377541"/>
            <a:ext cx="1796133" cy="400110"/>
          </a:xfrm>
          <a:prstGeom prst="rect">
            <a:avLst/>
          </a:prstGeom>
          <a:noFill/>
        </p:spPr>
        <p:txBody>
          <a:bodyPr wrap="none" rtlCol="0">
            <a:spAutoFit/>
          </a:bodyPr>
          <a:lstStyle/>
          <a:p>
            <a:r>
              <a:rPr lang="en-US" sz="2000" dirty="0" smtClean="0">
                <a:solidFill>
                  <a:srgbClr val="00B050"/>
                </a:solidFill>
              </a:rPr>
              <a:t>Tajima - LANL</a:t>
            </a:r>
            <a:endParaRPr lang="en-US" sz="2000" dirty="0">
              <a:solidFill>
                <a:srgbClr val="00B050"/>
              </a:solidFill>
            </a:endParaRPr>
          </a:p>
        </p:txBody>
      </p:sp>
    </p:spTree>
  </p:cSld>
  <p:clrMapOvr>
    <a:masterClrMapping/>
  </p:clrMapOvr>
  <p:transition spd="med">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80313" y="5883965"/>
            <a:ext cx="184731" cy="400110"/>
          </a:xfrm>
          <a:prstGeom prst="rect">
            <a:avLst/>
          </a:prstGeom>
          <a:noFill/>
        </p:spPr>
        <p:txBody>
          <a:bodyPr wrap="none" rtlCol="0">
            <a:spAutoFit/>
          </a:bodyPr>
          <a:lstStyle/>
          <a:p>
            <a:endParaRPr lang="en-US" sz="2000" dirty="0">
              <a:solidFill>
                <a:srgbClr val="00B050"/>
              </a:solidFill>
            </a:endParaRPr>
          </a:p>
        </p:txBody>
      </p:sp>
      <p:graphicFrame>
        <p:nvGraphicFramePr>
          <p:cNvPr id="5" name="Chart 4"/>
          <p:cNvGraphicFramePr>
            <a:graphicFrameLocks/>
          </p:cNvGraphicFramePr>
          <p:nvPr/>
        </p:nvGraphicFramePr>
        <p:xfrm>
          <a:off x="363071" y="578225"/>
          <a:ext cx="8565776" cy="547725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0" y="269558"/>
            <a:ext cx="9144000" cy="523220"/>
          </a:xfrm>
          <a:prstGeom prst="rect">
            <a:avLst/>
          </a:prstGeom>
          <a:noFill/>
        </p:spPr>
        <p:txBody>
          <a:bodyPr wrap="square" rtlCol="0">
            <a:spAutoFit/>
          </a:bodyPr>
          <a:lstStyle/>
          <a:p>
            <a:r>
              <a:rPr lang="en-US" sz="2800" b="1" dirty="0" err="1" smtClean="0">
                <a:solidFill>
                  <a:srgbClr val="000000"/>
                </a:solidFill>
                <a:latin typeface="Calibri" pitchFamily="34" charset="0"/>
                <a:cs typeface="Arial"/>
              </a:rPr>
              <a:t>B</a:t>
            </a:r>
            <a:r>
              <a:rPr lang="en-US" sz="2800" b="1" baseline="-25000" dirty="0" err="1" smtClean="0">
                <a:solidFill>
                  <a:srgbClr val="000000"/>
                </a:solidFill>
                <a:latin typeface="Calibri" pitchFamily="34" charset="0"/>
                <a:cs typeface="Arial"/>
              </a:rPr>
              <a:t>vp</a:t>
            </a:r>
            <a:r>
              <a:rPr lang="en-US" sz="2800" b="1" dirty="0" smtClean="0">
                <a:solidFill>
                  <a:srgbClr val="000000"/>
                </a:solidFill>
                <a:latin typeface="Calibri" pitchFamily="34" charset="0"/>
                <a:cs typeface="Arial"/>
              </a:rPr>
              <a:t> data on MgB</a:t>
            </a:r>
            <a:r>
              <a:rPr lang="en-US" sz="2800" b="1" baseline="-25000" dirty="0" smtClean="0">
                <a:solidFill>
                  <a:srgbClr val="000000"/>
                </a:solidFill>
                <a:latin typeface="Calibri" pitchFamily="34" charset="0"/>
                <a:cs typeface="Arial"/>
              </a:rPr>
              <a:t>2 </a:t>
            </a:r>
            <a:r>
              <a:rPr lang="en-US" sz="2800" b="1" dirty="0" smtClean="0">
                <a:latin typeface="Calibri" pitchFamily="34" charset="0"/>
              </a:rPr>
              <a:t>from DC Magnetization Measurements</a:t>
            </a:r>
            <a:endParaRPr lang="en-US" sz="3200" dirty="0" smtClean="0">
              <a:latin typeface="Calibri" pitchFamily="34" charset="0"/>
            </a:endParaRPr>
          </a:p>
        </p:txBody>
      </p:sp>
      <p:sp>
        <p:nvSpPr>
          <p:cNvPr id="8" name="TextBox 7"/>
          <p:cNvSpPr txBox="1"/>
          <p:nvPr/>
        </p:nvSpPr>
        <p:spPr>
          <a:xfrm>
            <a:off x="5554036" y="5409145"/>
            <a:ext cx="3019416" cy="1015663"/>
          </a:xfrm>
          <a:prstGeom prst="rect">
            <a:avLst/>
          </a:prstGeom>
          <a:noFill/>
        </p:spPr>
        <p:txBody>
          <a:bodyPr wrap="none" rtlCol="0">
            <a:spAutoFit/>
          </a:bodyPr>
          <a:lstStyle/>
          <a:p>
            <a:r>
              <a:rPr lang="en-US" sz="2000" dirty="0" err="1" smtClean="0">
                <a:solidFill>
                  <a:srgbClr val="00B050"/>
                </a:solidFill>
                <a:latin typeface="Calibri" pitchFamily="34" charset="0"/>
              </a:rPr>
              <a:t>Teng</a:t>
            </a:r>
            <a:r>
              <a:rPr lang="en-US" sz="2000" dirty="0" smtClean="0">
                <a:solidFill>
                  <a:srgbClr val="00B050"/>
                </a:solidFill>
                <a:latin typeface="Calibri" pitchFamily="34" charset="0"/>
              </a:rPr>
              <a:t>, Xi – Temple</a:t>
            </a:r>
          </a:p>
          <a:p>
            <a:r>
              <a:rPr lang="en-US" sz="2000" dirty="0" smtClean="0">
                <a:solidFill>
                  <a:srgbClr val="00B050"/>
                </a:solidFill>
                <a:latin typeface="Calibri" pitchFamily="34" charset="0"/>
              </a:rPr>
              <a:t>Tajima – LANL</a:t>
            </a:r>
          </a:p>
          <a:p>
            <a:r>
              <a:rPr lang="en-US" sz="2000" dirty="0" err="1" smtClean="0">
                <a:solidFill>
                  <a:srgbClr val="00B050"/>
                </a:solidFill>
                <a:latin typeface="Calibri" pitchFamily="34" charset="0"/>
                <a:cs typeface="Calibri" pitchFamily="34" charset="0"/>
              </a:rPr>
              <a:t>Beringer</a:t>
            </a:r>
            <a:r>
              <a:rPr lang="en-US" sz="2000" dirty="0" smtClean="0">
                <a:solidFill>
                  <a:srgbClr val="00B050"/>
                </a:solidFill>
                <a:latin typeface="Calibri" pitchFamily="34" charset="0"/>
              </a:rPr>
              <a:t>, </a:t>
            </a:r>
            <a:r>
              <a:rPr lang="en-US" sz="2000" dirty="0" err="1" smtClean="0">
                <a:solidFill>
                  <a:srgbClr val="00B050"/>
                </a:solidFill>
                <a:latin typeface="Calibri" pitchFamily="34" charset="0"/>
                <a:cs typeface="Calibri" pitchFamily="34" charset="0"/>
              </a:rPr>
              <a:t>Lukaszew</a:t>
            </a:r>
            <a:r>
              <a:rPr lang="en-US" sz="2000" dirty="0" smtClean="0">
                <a:solidFill>
                  <a:srgbClr val="00B050"/>
                </a:solidFill>
                <a:latin typeface="Calibri" pitchFamily="34" charset="0"/>
              </a:rPr>
              <a:t> – W&amp;M</a:t>
            </a:r>
            <a:endParaRPr lang="en-US" sz="2000" dirty="0">
              <a:solidFill>
                <a:srgbClr val="00B050"/>
              </a:solidFill>
              <a:latin typeface="Calibri" pitchFamily="34" charset="0"/>
            </a:endParaRPr>
          </a:p>
        </p:txBody>
      </p:sp>
      <p:sp>
        <p:nvSpPr>
          <p:cNvPr id="9" name="TextBox 8"/>
          <p:cNvSpPr txBox="1"/>
          <p:nvPr/>
        </p:nvSpPr>
        <p:spPr>
          <a:xfrm>
            <a:off x="1264024" y="6055476"/>
            <a:ext cx="889987" cy="369332"/>
          </a:xfrm>
          <a:prstGeom prst="rect">
            <a:avLst/>
          </a:prstGeom>
          <a:noFill/>
        </p:spPr>
        <p:txBody>
          <a:bodyPr wrap="none" rtlCol="0">
            <a:spAutoFit/>
          </a:bodyPr>
          <a:lstStyle/>
          <a:p>
            <a:r>
              <a:rPr lang="en-US" dirty="0" err="1" smtClean="0">
                <a:solidFill>
                  <a:srgbClr val="00B050"/>
                </a:solidFill>
              </a:rPr>
              <a:t>Ciovati</a:t>
            </a:r>
            <a:endParaRPr lang="en-US" dirty="0">
              <a:solidFill>
                <a:srgbClr val="00B050"/>
              </a:solidFill>
            </a:endParaRPr>
          </a:p>
        </p:txBody>
      </p:sp>
    </p:spTree>
  </p:cSld>
  <p:clrMapOvr>
    <a:masterClrMapping/>
  </p:clrMapOvr>
  <p:transition spd="med">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5" y="0"/>
            <a:ext cx="8897441" cy="808806"/>
          </a:xfrm>
        </p:spPr>
        <p:txBody>
          <a:bodyPr/>
          <a:lstStyle/>
          <a:p>
            <a:r>
              <a:rPr lang="en-US" sz="2800" dirty="0" smtClean="0"/>
              <a:t>Storyline</a:t>
            </a:r>
            <a:endParaRPr lang="en-US" sz="2800" dirty="0"/>
          </a:p>
        </p:txBody>
      </p:sp>
      <p:sp>
        <p:nvSpPr>
          <p:cNvPr id="4" name="Rectangle 3"/>
          <p:cNvSpPr/>
          <p:nvPr/>
        </p:nvSpPr>
        <p:spPr bwMode="auto">
          <a:xfrm>
            <a:off x="590843" y="808806"/>
            <a:ext cx="8117059" cy="5057422"/>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 name="Content Placeholder 2"/>
          <p:cNvSpPr>
            <a:spLocks noGrp="1"/>
          </p:cNvSpPr>
          <p:nvPr>
            <p:ph idx="1"/>
          </p:nvPr>
        </p:nvSpPr>
        <p:spPr>
          <a:xfrm>
            <a:off x="420762" y="1280160"/>
            <a:ext cx="8461830" cy="5094514"/>
          </a:xfrm>
        </p:spPr>
        <p:txBody>
          <a:bodyPr/>
          <a:lstStyle/>
          <a:p>
            <a:pPr algn="ctr">
              <a:buNone/>
            </a:pPr>
            <a:r>
              <a:rPr lang="en-US" sz="4000" b="1" dirty="0" smtClean="0"/>
              <a:t>ALD</a:t>
            </a:r>
            <a:endParaRPr lang="en-US" sz="4000" b="1" baseline="-25000" dirty="0" smtClean="0"/>
          </a:p>
          <a:p>
            <a:endParaRPr lang="en-US" sz="2000" dirty="0" smtClean="0">
              <a:solidFill>
                <a:schemeClr val="tx2">
                  <a:lumMod val="75000"/>
                </a:schemeClr>
              </a:solidFill>
            </a:endParaRPr>
          </a:p>
        </p:txBody>
      </p:sp>
    </p:spTree>
  </p:cSld>
  <p:clrMapOvr>
    <a:masterClrMapping/>
  </p:clrMapOvr>
  <p:transition spd="med">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6" name="Rectangle 12"/>
          <p:cNvSpPr>
            <a:spLocks noGrp="1" noChangeArrowheads="1"/>
          </p:cNvSpPr>
          <p:nvPr>
            <p:ph type="title"/>
          </p:nvPr>
        </p:nvSpPr>
        <p:spPr/>
        <p:txBody>
          <a:bodyPr/>
          <a:lstStyle/>
          <a:p>
            <a:r>
              <a:rPr lang="en-GB" dirty="0" smtClean="0"/>
              <a:t>ALD SRF films?</a:t>
            </a:r>
            <a:endParaRPr lang="en-GB" dirty="0"/>
          </a:p>
        </p:txBody>
      </p:sp>
      <p:sp>
        <p:nvSpPr>
          <p:cNvPr id="118797" name="Rectangle 13"/>
          <p:cNvSpPr>
            <a:spLocks noGrp="1" noChangeArrowheads="1"/>
          </p:cNvSpPr>
          <p:nvPr>
            <p:ph type="body" idx="1"/>
          </p:nvPr>
        </p:nvSpPr>
        <p:spPr>
          <a:xfrm>
            <a:off x="141905" y="945942"/>
            <a:ext cx="8897440" cy="4699945"/>
          </a:xfrm>
        </p:spPr>
        <p:txBody>
          <a:bodyPr>
            <a:normAutofit/>
          </a:bodyPr>
          <a:lstStyle/>
          <a:p>
            <a:pPr marL="0" indent="0" algn="ctr">
              <a:buNone/>
            </a:pPr>
            <a:r>
              <a:rPr lang="en-GB" sz="3200" b="1" dirty="0" smtClean="0">
                <a:solidFill>
                  <a:srgbClr val="C00000"/>
                </a:solidFill>
              </a:rPr>
              <a:t>Atomic layer deposition – ALD</a:t>
            </a:r>
          </a:p>
          <a:p>
            <a:pPr marL="0" indent="0" algn="ctr">
              <a:buNone/>
            </a:pPr>
            <a:r>
              <a:rPr lang="en-GB" sz="2800" dirty="0" smtClean="0">
                <a:solidFill>
                  <a:srgbClr val="C00000"/>
                </a:solidFill>
              </a:rPr>
              <a:t>Chemistry-controlled </a:t>
            </a:r>
            <a:r>
              <a:rPr lang="en-GB" sz="2800" dirty="0">
                <a:solidFill>
                  <a:srgbClr val="C00000"/>
                </a:solidFill>
              </a:rPr>
              <a:t>gas phase </a:t>
            </a:r>
            <a:r>
              <a:rPr lang="en-GB" sz="2800" dirty="0" smtClean="0">
                <a:solidFill>
                  <a:srgbClr val="C00000"/>
                </a:solidFill>
              </a:rPr>
              <a:t>incremental film growth</a:t>
            </a:r>
          </a:p>
          <a:p>
            <a:pPr marL="0" indent="0" algn="ctr">
              <a:buNone/>
            </a:pPr>
            <a:endParaRPr lang="en-GB" dirty="0" smtClean="0">
              <a:solidFill>
                <a:schemeClr val="accent3"/>
              </a:solidFill>
            </a:endParaRPr>
          </a:p>
          <a:p>
            <a:r>
              <a:rPr lang="en-GB" dirty="0" smtClean="0">
                <a:solidFill>
                  <a:schemeClr val="accent3"/>
                </a:solidFill>
              </a:rPr>
              <a:t>Advantages </a:t>
            </a:r>
            <a:r>
              <a:rPr lang="en-GB" dirty="0">
                <a:solidFill>
                  <a:schemeClr val="accent3"/>
                </a:solidFill>
              </a:rPr>
              <a:t>(primary objectives)</a:t>
            </a:r>
          </a:p>
          <a:p>
            <a:pPr lvl="1"/>
            <a:r>
              <a:rPr lang="en-GB" dirty="0" smtClean="0">
                <a:solidFill>
                  <a:schemeClr val="tx1"/>
                </a:solidFill>
              </a:rPr>
              <a:t>Would be automatically conformal for arbitrary </a:t>
            </a:r>
            <a:r>
              <a:rPr lang="en-GB" dirty="0" smtClean="0"/>
              <a:t>cavity shape </a:t>
            </a:r>
            <a:endParaRPr lang="en-GB" dirty="0" smtClean="0">
              <a:solidFill>
                <a:schemeClr val="tx1"/>
              </a:solidFill>
            </a:endParaRPr>
          </a:p>
          <a:p>
            <a:pPr lvl="1"/>
            <a:r>
              <a:rPr lang="en-GB" dirty="0" smtClean="0"/>
              <a:t>Would yield very consistent material surfaces</a:t>
            </a:r>
            <a:endParaRPr lang="en-GB" dirty="0">
              <a:solidFill>
                <a:schemeClr val="tx1"/>
              </a:solidFill>
            </a:endParaRPr>
          </a:p>
          <a:p>
            <a:pPr lvl="1"/>
            <a:endParaRPr lang="en-GB" dirty="0">
              <a:solidFill>
                <a:schemeClr val="tx1"/>
              </a:solidFill>
            </a:endParaRPr>
          </a:p>
          <a:p>
            <a:r>
              <a:rPr lang="en-GB" dirty="0">
                <a:solidFill>
                  <a:srgbClr val="FF0000"/>
                </a:solidFill>
              </a:rPr>
              <a:t>Disadvantages (known from the beginning)</a:t>
            </a:r>
          </a:p>
          <a:p>
            <a:pPr lvl="1"/>
            <a:r>
              <a:rPr lang="en-GB" dirty="0" smtClean="0">
                <a:solidFill>
                  <a:schemeClr val="tx1"/>
                </a:solidFill>
              </a:rPr>
              <a:t>Very specific chemistry and reaction dynamics must be searched</a:t>
            </a:r>
          </a:p>
          <a:p>
            <a:pPr lvl="1"/>
            <a:r>
              <a:rPr lang="en-GB" dirty="0" smtClean="0"/>
              <a:t>Controlling crystal structure growth may be very difficult</a:t>
            </a:r>
            <a:endParaRPr lang="en-GB" dirty="0">
              <a:solidFill>
                <a:schemeClr val="tx1"/>
              </a:solidFill>
            </a:endParaRPr>
          </a:p>
        </p:txBody>
      </p:sp>
    </p:spTree>
    <p:extLst>
      <p:ext uri="{BB962C8B-B14F-4D97-AF65-F5344CB8AC3E}">
        <p14:creationId xmlns="" xmlns:p14="http://schemas.microsoft.com/office/powerpoint/2010/main" val="1086255795"/>
      </p:ext>
    </p:extLst>
  </p:cSld>
  <p:clrMapOvr>
    <a:masterClrMapping/>
  </p:clrMapOvr>
  <p:transition spd="med">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descr="title header_Blue_646.jp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110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
          <p:cNvGrpSpPr/>
          <p:nvPr/>
        </p:nvGrpSpPr>
        <p:grpSpPr>
          <a:xfrm>
            <a:off x="0" y="1426210"/>
            <a:ext cx="6477000" cy="4857750"/>
            <a:chOff x="609600" y="1143000"/>
            <a:chExt cx="6477000" cy="4857750"/>
          </a:xfrm>
        </p:grpSpPr>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09600" y="1143000"/>
              <a:ext cx="6477000" cy="4857750"/>
            </a:xfrm>
            <a:prstGeom prst="rect">
              <a:avLst/>
            </a:prstGeom>
          </p:spPr>
        </p:pic>
        <p:sp>
          <p:nvSpPr>
            <p:cNvPr id="6" name="TextBox 5"/>
            <p:cNvSpPr txBox="1"/>
            <p:nvPr/>
          </p:nvSpPr>
          <p:spPr>
            <a:xfrm>
              <a:off x="3733800" y="1688068"/>
              <a:ext cx="685893" cy="369332"/>
            </a:xfrm>
            <a:prstGeom prst="rect">
              <a:avLst/>
            </a:prstGeom>
            <a:noFill/>
          </p:spPr>
          <p:txBody>
            <a:bodyPr wrap="none" rtlCol="0">
              <a:spAutoFit/>
            </a:bodyPr>
            <a:lstStyle/>
            <a:p>
              <a:r>
                <a:rPr lang="en-US" b="1" dirty="0" smtClean="0"/>
                <a:t>Oven</a:t>
              </a:r>
              <a:endParaRPr lang="en-US" b="1" dirty="0"/>
            </a:p>
          </p:txBody>
        </p:sp>
        <p:sp>
          <p:nvSpPr>
            <p:cNvPr id="7" name="TextBox 6"/>
            <p:cNvSpPr txBox="1"/>
            <p:nvPr/>
          </p:nvSpPr>
          <p:spPr>
            <a:xfrm>
              <a:off x="6019800" y="1906004"/>
              <a:ext cx="567784" cy="369332"/>
            </a:xfrm>
            <a:prstGeom prst="rect">
              <a:avLst/>
            </a:prstGeom>
            <a:noFill/>
          </p:spPr>
          <p:txBody>
            <a:bodyPr wrap="none" rtlCol="0">
              <a:spAutoFit/>
            </a:bodyPr>
            <a:lstStyle/>
            <a:p>
              <a:r>
                <a:rPr lang="en-US" b="1" dirty="0" smtClean="0"/>
                <a:t>ALD</a:t>
              </a:r>
              <a:endParaRPr lang="en-US" b="1" dirty="0"/>
            </a:p>
          </p:txBody>
        </p:sp>
        <p:sp>
          <p:nvSpPr>
            <p:cNvPr id="8" name="TextBox 7"/>
            <p:cNvSpPr txBox="1"/>
            <p:nvPr/>
          </p:nvSpPr>
          <p:spPr>
            <a:xfrm>
              <a:off x="1600200" y="2590800"/>
              <a:ext cx="1661545" cy="369332"/>
            </a:xfrm>
            <a:prstGeom prst="rect">
              <a:avLst/>
            </a:prstGeom>
            <a:noFill/>
          </p:spPr>
          <p:txBody>
            <a:bodyPr wrap="none" rtlCol="0">
              <a:spAutoFit/>
            </a:bodyPr>
            <a:lstStyle/>
            <a:p>
              <a:r>
                <a:rPr lang="en-US" b="1" dirty="0" smtClean="0"/>
                <a:t>Remote control</a:t>
              </a:r>
              <a:endParaRPr lang="en-US" b="1" dirty="0"/>
            </a:p>
          </p:txBody>
        </p:sp>
        <p:sp>
          <p:nvSpPr>
            <p:cNvPr id="9" name="TextBox 8"/>
            <p:cNvSpPr txBox="1"/>
            <p:nvPr/>
          </p:nvSpPr>
          <p:spPr>
            <a:xfrm>
              <a:off x="1628104" y="1655802"/>
              <a:ext cx="1943099" cy="369332"/>
            </a:xfrm>
            <a:prstGeom prst="rect">
              <a:avLst/>
            </a:prstGeom>
            <a:noFill/>
          </p:spPr>
          <p:txBody>
            <a:bodyPr wrap="square" rtlCol="0">
              <a:spAutoFit/>
            </a:bodyPr>
            <a:lstStyle/>
            <a:p>
              <a:r>
                <a:rPr lang="en-US" b="1" dirty="0" smtClean="0"/>
                <a:t>Clean room</a:t>
              </a:r>
              <a:endParaRPr lang="en-US" b="1" dirty="0"/>
            </a:p>
          </p:txBody>
        </p:sp>
      </p:grpSp>
      <p:sp>
        <p:nvSpPr>
          <p:cNvPr id="10" name="TextBox 9"/>
          <p:cNvSpPr txBox="1"/>
          <p:nvPr/>
        </p:nvSpPr>
        <p:spPr>
          <a:xfrm>
            <a:off x="6400800" y="1877040"/>
            <a:ext cx="2845844" cy="3416320"/>
          </a:xfrm>
          <a:prstGeom prst="rect">
            <a:avLst/>
          </a:prstGeom>
          <a:noFill/>
        </p:spPr>
        <p:txBody>
          <a:bodyPr wrap="none" rtlCol="0">
            <a:spAutoFit/>
          </a:bodyPr>
          <a:lstStyle/>
          <a:p>
            <a:pPr indent="115888">
              <a:buFont typeface="Arial" pitchFamily="34" charset="0"/>
              <a:buChar char="•"/>
            </a:pPr>
            <a:r>
              <a:rPr lang="en-US" b="1" dirty="0" smtClean="0">
                <a:solidFill>
                  <a:schemeClr val="bg2">
                    <a:lumMod val="10000"/>
                  </a:schemeClr>
                </a:solidFill>
                <a:latin typeface="Calibri" pitchFamily="34" charset="0"/>
                <a:cs typeface="Calibri" pitchFamily="34" charset="0"/>
              </a:rPr>
              <a:t>Clean room class 100</a:t>
            </a:r>
          </a:p>
          <a:p>
            <a:pPr indent="115888"/>
            <a:endParaRPr lang="en-US" b="1" dirty="0" smtClean="0">
              <a:solidFill>
                <a:schemeClr val="bg2">
                  <a:lumMod val="10000"/>
                </a:schemeClr>
              </a:solidFill>
              <a:latin typeface="Calibri" pitchFamily="34" charset="0"/>
              <a:cs typeface="Calibri" pitchFamily="34" charset="0"/>
            </a:endParaRPr>
          </a:p>
          <a:p>
            <a:pPr indent="115888">
              <a:buFont typeface="Arial" pitchFamily="34" charset="0"/>
              <a:buChar char="•"/>
            </a:pPr>
            <a:r>
              <a:rPr lang="en-US" b="1" dirty="0" smtClean="0">
                <a:solidFill>
                  <a:schemeClr val="bg2">
                    <a:lumMod val="10000"/>
                  </a:schemeClr>
                </a:solidFill>
                <a:latin typeface="Calibri" pitchFamily="34" charset="0"/>
                <a:cs typeface="Calibri" pitchFamily="34" charset="0"/>
              </a:rPr>
              <a:t>UHV Oven: 650C-10</a:t>
            </a:r>
            <a:r>
              <a:rPr lang="en-US" b="1" baseline="30000" dirty="0" smtClean="0">
                <a:solidFill>
                  <a:schemeClr val="bg2">
                    <a:lumMod val="10000"/>
                  </a:schemeClr>
                </a:solidFill>
                <a:latin typeface="Calibri" pitchFamily="34" charset="0"/>
                <a:cs typeface="Calibri" pitchFamily="34" charset="0"/>
              </a:rPr>
              <a:t>—7  </a:t>
            </a:r>
            <a:r>
              <a:rPr lang="en-US" b="1" dirty="0" smtClean="0">
                <a:solidFill>
                  <a:schemeClr val="bg2">
                    <a:lumMod val="10000"/>
                  </a:schemeClr>
                </a:solidFill>
                <a:latin typeface="Calibri" pitchFamily="34" charset="0"/>
                <a:cs typeface="Calibri" pitchFamily="34" charset="0"/>
              </a:rPr>
              <a:t>T</a:t>
            </a:r>
          </a:p>
          <a:p>
            <a:pPr indent="115888"/>
            <a:endParaRPr lang="en-US" b="1" dirty="0" smtClean="0">
              <a:solidFill>
                <a:schemeClr val="bg2">
                  <a:lumMod val="10000"/>
                </a:schemeClr>
              </a:solidFill>
              <a:latin typeface="Calibri" pitchFamily="34" charset="0"/>
              <a:cs typeface="Calibri" pitchFamily="34" charset="0"/>
            </a:endParaRPr>
          </a:p>
          <a:p>
            <a:pPr indent="115888">
              <a:buFont typeface="Arial" pitchFamily="34" charset="0"/>
              <a:buChar char="•"/>
            </a:pPr>
            <a:r>
              <a:rPr lang="en-US" b="1" dirty="0" smtClean="0">
                <a:solidFill>
                  <a:schemeClr val="bg2">
                    <a:lumMod val="10000"/>
                  </a:schemeClr>
                </a:solidFill>
                <a:latin typeface="Calibri" pitchFamily="34" charset="0"/>
                <a:cs typeface="Calibri" pitchFamily="34" charset="0"/>
              </a:rPr>
              <a:t>Fully automatized ALD</a:t>
            </a:r>
          </a:p>
          <a:p>
            <a:pPr indent="115888"/>
            <a:endParaRPr lang="en-US" b="1" dirty="0" smtClean="0">
              <a:solidFill>
                <a:schemeClr val="bg2">
                  <a:lumMod val="10000"/>
                </a:schemeClr>
              </a:solidFill>
              <a:latin typeface="Calibri" pitchFamily="34" charset="0"/>
              <a:cs typeface="Calibri" pitchFamily="34" charset="0"/>
            </a:endParaRPr>
          </a:p>
          <a:p>
            <a:pPr indent="115888">
              <a:buFont typeface="Arial" pitchFamily="34" charset="0"/>
              <a:buChar char="•"/>
            </a:pPr>
            <a:r>
              <a:rPr lang="en-US" b="1" dirty="0" smtClean="0">
                <a:solidFill>
                  <a:schemeClr val="bg2">
                    <a:lumMod val="10000"/>
                  </a:schemeClr>
                </a:solidFill>
                <a:latin typeface="Calibri" pitchFamily="34" charset="0"/>
                <a:cs typeface="Calibri" pitchFamily="34" charset="0"/>
              </a:rPr>
              <a:t>Long deposition overnight</a:t>
            </a:r>
          </a:p>
          <a:p>
            <a:pPr indent="115888"/>
            <a:endParaRPr lang="en-US" b="1" dirty="0" smtClean="0">
              <a:solidFill>
                <a:schemeClr val="bg2">
                  <a:lumMod val="10000"/>
                </a:schemeClr>
              </a:solidFill>
              <a:latin typeface="Calibri" pitchFamily="34" charset="0"/>
              <a:cs typeface="Calibri" pitchFamily="34" charset="0"/>
            </a:endParaRPr>
          </a:p>
          <a:p>
            <a:pPr indent="115888">
              <a:buFont typeface="Arial" pitchFamily="34" charset="0"/>
              <a:buChar char="•"/>
            </a:pPr>
            <a:r>
              <a:rPr lang="en-US" b="1" dirty="0" smtClean="0">
                <a:solidFill>
                  <a:schemeClr val="bg2">
                    <a:lumMod val="10000"/>
                  </a:schemeClr>
                </a:solidFill>
                <a:latin typeface="Calibri" pitchFamily="34" charset="0"/>
                <a:cs typeface="Calibri" pitchFamily="34" charset="0"/>
              </a:rPr>
              <a:t>Growth of films:</a:t>
            </a:r>
          </a:p>
          <a:p>
            <a:pPr marL="0" lvl="1" indent="115888"/>
            <a:r>
              <a:rPr lang="en-US" b="1" dirty="0" smtClean="0">
                <a:solidFill>
                  <a:schemeClr val="bg2">
                    <a:lumMod val="10000"/>
                  </a:schemeClr>
                </a:solidFill>
                <a:latin typeface="Calibri" pitchFamily="34" charset="0"/>
                <a:cs typeface="Calibri" pitchFamily="34" charset="0"/>
              </a:rPr>
              <a:t>12.5 K T</a:t>
            </a:r>
            <a:r>
              <a:rPr lang="en-US" b="1" baseline="-25000" dirty="0" smtClean="0">
                <a:solidFill>
                  <a:schemeClr val="bg2">
                    <a:lumMod val="10000"/>
                  </a:schemeClr>
                </a:solidFill>
                <a:latin typeface="Calibri" pitchFamily="34" charset="0"/>
                <a:cs typeface="Calibri" pitchFamily="34" charset="0"/>
              </a:rPr>
              <a:t>c</a:t>
            </a:r>
            <a:r>
              <a:rPr lang="en-US" b="1" dirty="0" smtClean="0">
                <a:solidFill>
                  <a:schemeClr val="bg2">
                    <a:lumMod val="10000"/>
                  </a:schemeClr>
                </a:solidFill>
                <a:latin typeface="Calibri" pitchFamily="34" charset="0"/>
                <a:cs typeface="Calibri" pitchFamily="34" charset="0"/>
              </a:rPr>
              <a:t> (for now)</a:t>
            </a:r>
          </a:p>
          <a:p>
            <a:pPr marL="0" lvl="1" indent="115888">
              <a:buFont typeface="Arial" pitchFamily="34" charset="0"/>
              <a:buChar char="•"/>
            </a:pPr>
            <a:endParaRPr lang="en-US" b="1" dirty="0" smtClean="0">
              <a:solidFill>
                <a:schemeClr val="bg2">
                  <a:lumMod val="10000"/>
                </a:schemeClr>
              </a:solidFill>
              <a:latin typeface="Calibri" pitchFamily="34" charset="0"/>
              <a:cs typeface="Calibri" pitchFamily="34" charset="0"/>
            </a:endParaRPr>
          </a:p>
          <a:p>
            <a:pPr marL="0" lvl="1" indent="115888">
              <a:buFont typeface="Arial" pitchFamily="34" charset="0"/>
              <a:buChar char="•"/>
            </a:pPr>
            <a:r>
              <a:rPr lang="en-US" b="1" dirty="0" smtClean="0">
                <a:solidFill>
                  <a:schemeClr val="bg2">
                    <a:lumMod val="10000"/>
                  </a:schemeClr>
                </a:solidFill>
                <a:latin typeface="Calibri" pitchFamily="34" charset="0"/>
                <a:cs typeface="Calibri" pitchFamily="34" charset="0"/>
              </a:rPr>
              <a:t>Uniform on cavity scale</a:t>
            </a:r>
          </a:p>
        </p:txBody>
      </p:sp>
      <p:sp>
        <p:nvSpPr>
          <p:cNvPr id="11" name="Title 5"/>
          <p:cNvSpPr txBox="1">
            <a:spLocks/>
          </p:cNvSpPr>
          <p:nvPr/>
        </p:nvSpPr>
        <p:spPr>
          <a:xfrm>
            <a:off x="914400" y="121920"/>
            <a:ext cx="8229600" cy="792162"/>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tx2"/>
                </a:solidFill>
              </a:rPr>
              <a:t>Atomic Layer Deposition</a:t>
            </a:r>
          </a:p>
          <a:p>
            <a:r>
              <a:rPr lang="en-US" sz="3200" b="1" dirty="0" smtClean="0">
                <a:solidFill>
                  <a:schemeClr val="tx2"/>
                </a:solidFill>
              </a:rPr>
              <a:t>Cavity System at ANL</a:t>
            </a:r>
            <a:endParaRPr lang="en-US" sz="3200" b="1" dirty="0">
              <a:solidFill>
                <a:schemeClr val="tx2"/>
              </a:solidFill>
            </a:endParaRPr>
          </a:p>
        </p:txBody>
      </p:sp>
      <p:sp>
        <p:nvSpPr>
          <p:cNvPr id="3" name="TextBox 2"/>
          <p:cNvSpPr txBox="1"/>
          <p:nvPr/>
        </p:nvSpPr>
        <p:spPr>
          <a:xfrm>
            <a:off x="6645349" y="6039293"/>
            <a:ext cx="1864613" cy="369332"/>
          </a:xfrm>
          <a:prstGeom prst="rect">
            <a:avLst/>
          </a:prstGeom>
          <a:noFill/>
        </p:spPr>
        <p:txBody>
          <a:bodyPr wrap="none" rtlCol="0">
            <a:spAutoFit/>
          </a:bodyPr>
          <a:lstStyle/>
          <a:p>
            <a:r>
              <a:rPr lang="en-US" dirty="0" smtClean="0">
                <a:solidFill>
                  <a:srgbClr val="00B050"/>
                </a:solidFill>
              </a:rPr>
              <a:t>Thomas </a:t>
            </a:r>
            <a:r>
              <a:rPr lang="en-US" dirty="0" err="1" smtClean="0">
                <a:solidFill>
                  <a:srgbClr val="00B050"/>
                </a:solidFill>
              </a:rPr>
              <a:t>Proslier</a:t>
            </a:r>
            <a:endParaRPr lang="en-US" dirty="0">
              <a:solidFill>
                <a:srgbClr val="00B050"/>
              </a:solidFill>
            </a:endParaRPr>
          </a:p>
        </p:txBody>
      </p:sp>
    </p:spTree>
    <p:extLst>
      <p:ext uri="{BB962C8B-B14F-4D97-AF65-F5344CB8AC3E}">
        <p14:creationId xmlns="" xmlns:p14="http://schemas.microsoft.com/office/powerpoint/2010/main" val="2715638531"/>
      </p:ext>
    </p:extLst>
  </p:cSld>
  <p:clrMapOvr>
    <a:masterClrMapping/>
  </p:clrMapOvr>
  <p:transition spd="med">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descr="title header_Blue_646.jp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110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6"/>
          <p:cNvGrpSpPr/>
          <p:nvPr/>
        </p:nvGrpSpPr>
        <p:grpSpPr>
          <a:xfrm>
            <a:off x="558537" y="1953179"/>
            <a:ext cx="3051769" cy="2498639"/>
            <a:chOff x="6172200" y="1181855"/>
            <a:chExt cx="2743200" cy="2208444"/>
          </a:xfrm>
        </p:grpSpPr>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172200" y="1181855"/>
              <a:ext cx="2743200" cy="2208444"/>
            </a:xfrm>
            <a:prstGeom prst="rect">
              <a:avLst/>
            </a:prstGeom>
          </p:spPr>
        </p:pic>
        <p:pic>
          <p:nvPicPr>
            <p:cNvPr id="9" name="Picture 18" descr="NbN_1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757807" y="2057399"/>
              <a:ext cx="1005192" cy="754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2322501" y="0"/>
            <a:ext cx="6821500" cy="1143000"/>
          </a:xfrm>
        </p:spPr>
        <p:txBody>
          <a:bodyPr/>
          <a:lstStyle/>
          <a:p>
            <a:r>
              <a:rPr lang="en-US" sz="3200" dirty="0" smtClean="0"/>
              <a:t>Atomic layer deposition of superconductors</a:t>
            </a:r>
            <a:endParaRPr lang="en-US" sz="3200" dirty="0"/>
          </a:p>
        </p:txBody>
      </p:sp>
      <p:sp>
        <p:nvSpPr>
          <p:cNvPr id="4" name="Slide Number Placeholder 3"/>
          <p:cNvSpPr>
            <a:spLocks noGrp="1"/>
          </p:cNvSpPr>
          <p:nvPr>
            <p:ph type="sldNum" sz="quarter" idx="4294967295"/>
          </p:nvPr>
        </p:nvSpPr>
        <p:spPr>
          <a:xfrm>
            <a:off x="8610600" y="6489700"/>
            <a:ext cx="384175" cy="365125"/>
          </a:xfrm>
          <a:prstGeom prst="rect">
            <a:avLst/>
          </a:prstGeom>
        </p:spPr>
        <p:txBody>
          <a:bodyPr/>
          <a:lstStyle/>
          <a:p>
            <a:fld id="{5C45D5B9-E64D-4927-B46F-5D2E1A7B2198}" type="slidenum">
              <a:rPr lang="en-US" smtClean="0"/>
              <a:pPr/>
              <a:t>56</a:t>
            </a:fld>
            <a:endParaRPr lang="en-US"/>
          </a:p>
        </p:txBody>
      </p:sp>
      <p:pic>
        <p:nvPicPr>
          <p:cNvPr id="6" name="Pictur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41380" y="4522799"/>
            <a:ext cx="2086083" cy="1828800"/>
          </a:xfrm>
          <a:prstGeom prst="rect">
            <a:avLst/>
          </a:prstGeom>
        </p:spPr>
      </p:pic>
      <p:pic>
        <p:nvPicPr>
          <p:cNvPr id="10"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791200" y="1060846"/>
            <a:ext cx="2974271" cy="2042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04800" y="1219099"/>
            <a:ext cx="5211235" cy="646331"/>
          </a:xfrm>
          <a:prstGeom prst="rect">
            <a:avLst/>
          </a:prstGeom>
          <a:noFill/>
        </p:spPr>
        <p:txBody>
          <a:bodyPr wrap="none" rtlCol="0">
            <a:spAutoFit/>
          </a:bodyPr>
          <a:lstStyle/>
          <a:p>
            <a:pPr marL="285750" indent="-285750">
              <a:buFont typeface="Arial" pitchFamily="34" charset="0"/>
              <a:buChar char="•"/>
            </a:pPr>
            <a:r>
              <a:rPr lang="en-US" dirty="0" smtClean="0">
                <a:solidFill>
                  <a:schemeClr val="bg2">
                    <a:lumMod val="10000"/>
                  </a:schemeClr>
                </a:solidFill>
              </a:rPr>
              <a:t>Self limiting surface reactions -&gt; conformal coating</a:t>
            </a:r>
          </a:p>
          <a:p>
            <a:pPr marL="285750" indent="-285750">
              <a:buFont typeface="Arial" pitchFamily="34" charset="0"/>
              <a:buChar char="•"/>
            </a:pPr>
            <a:r>
              <a:rPr lang="en-US" dirty="0" smtClean="0">
                <a:solidFill>
                  <a:schemeClr val="bg2">
                    <a:lumMod val="10000"/>
                  </a:schemeClr>
                </a:solidFill>
              </a:rPr>
              <a:t>Vapor phase precursors -&gt; high aspect ratio</a:t>
            </a:r>
            <a:endParaRPr lang="en-US" dirty="0">
              <a:solidFill>
                <a:schemeClr val="bg2">
                  <a:lumMod val="10000"/>
                </a:schemeClr>
              </a:solidFill>
            </a:endParaRPr>
          </a:p>
        </p:txBody>
      </p:sp>
      <p:pic>
        <p:nvPicPr>
          <p:cNvPr id="13" name="Picture 22" descr="Picture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648200" y="3107510"/>
            <a:ext cx="4338504" cy="3351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4263656" y="6223959"/>
            <a:ext cx="1864613" cy="369332"/>
          </a:xfrm>
          <a:prstGeom prst="rect">
            <a:avLst/>
          </a:prstGeom>
          <a:noFill/>
        </p:spPr>
        <p:txBody>
          <a:bodyPr wrap="none" rtlCol="0">
            <a:spAutoFit/>
          </a:bodyPr>
          <a:lstStyle/>
          <a:p>
            <a:r>
              <a:rPr lang="en-US" dirty="0" smtClean="0">
                <a:solidFill>
                  <a:srgbClr val="00B050"/>
                </a:solidFill>
              </a:rPr>
              <a:t>Thomas </a:t>
            </a:r>
            <a:r>
              <a:rPr lang="en-US" dirty="0" err="1" smtClean="0">
                <a:solidFill>
                  <a:srgbClr val="00B050"/>
                </a:solidFill>
              </a:rPr>
              <a:t>Proslier</a:t>
            </a:r>
            <a:endParaRPr lang="en-US" dirty="0">
              <a:solidFill>
                <a:srgbClr val="00B050"/>
              </a:solidFill>
            </a:endParaRPr>
          </a:p>
        </p:txBody>
      </p:sp>
    </p:spTree>
    <p:extLst>
      <p:ext uri="{BB962C8B-B14F-4D97-AF65-F5344CB8AC3E}">
        <p14:creationId xmlns="" xmlns:p14="http://schemas.microsoft.com/office/powerpoint/2010/main" val="4263569672"/>
      </p:ext>
    </p:extLst>
  </p:cSld>
  <p:clrMapOvr>
    <a:masterClrMapping/>
  </p:clrMapOvr>
  <p:transition spd="med">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1887" y="546265"/>
            <a:ext cx="8316016" cy="5486401"/>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 name="Content Placeholder 2"/>
          <p:cNvSpPr>
            <a:spLocks noGrp="1"/>
          </p:cNvSpPr>
          <p:nvPr>
            <p:ph idx="1"/>
          </p:nvPr>
        </p:nvSpPr>
        <p:spPr>
          <a:xfrm>
            <a:off x="391887" y="546265"/>
            <a:ext cx="8316016" cy="5272646"/>
          </a:xfrm>
        </p:spPr>
        <p:txBody>
          <a:bodyPr/>
          <a:lstStyle/>
          <a:p>
            <a:pPr marL="396875" indent="-396875">
              <a:buClr>
                <a:srgbClr val="FF0000"/>
              </a:buClr>
              <a:buSzPct val="80000"/>
              <a:buFont typeface="Wingdings" pitchFamily="2" charset="2"/>
              <a:buChar char="q"/>
            </a:pPr>
            <a:r>
              <a:rPr lang="en-US" dirty="0" smtClean="0"/>
              <a:t>Nb films deposited by energetic condensation exhibit </a:t>
            </a:r>
            <a:r>
              <a:rPr lang="en-US" dirty="0" smtClean="0">
                <a:solidFill>
                  <a:srgbClr val="C00000"/>
                </a:solidFill>
              </a:rPr>
              <a:t>unprecedented RRR values</a:t>
            </a:r>
            <a:r>
              <a:rPr lang="en-US" dirty="0" smtClean="0"/>
              <a:t> (equivalent to bulk niobium)  &amp; high crystalline quality:</a:t>
            </a:r>
          </a:p>
          <a:p>
            <a:pPr marL="396875" indent="-396875">
              <a:buClr>
                <a:srgbClr val="FF0000"/>
              </a:buClr>
              <a:buSzPct val="80000"/>
            </a:pPr>
            <a:endParaRPr lang="en-US" sz="800" dirty="0" smtClean="0"/>
          </a:p>
          <a:p>
            <a:pPr marL="854075" lvl="3" indent="-396875">
              <a:buClr>
                <a:srgbClr val="FF0000"/>
              </a:buClr>
              <a:buSzPct val="80000"/>
              <a:buFont typeface="Wingdings" pitchFamily="2" charset="2"/>
              <a:buChar char="§"/>
              <a:tabLst>
                <a:tab pos="914400" algn="l"/>
              </a:tabLst>
            </a:pPr>
            <a:r>
              <a:rPr lang="en-US" dirty="0" smtClean="0">
                <a:solidFill>
                  <a:srgbClr val="4D4D4D"/>
                </a:solidFill>
              </a:rPr>
              <a:t>Film quality, RRR and surface resistance at 2K is highly dependent on interface (crystalline, amorphous…),  substrate cleanliness and temperature during coating</a:t>
            </a:r>
          </a:p>
          <a:p>
            <a:pPr marL="396875" indent="-396875">
              <a:buClr>
                <a:srgbClr val="FF0000"/>
              </a:buClr>
              <a:buSzPct val="80000"/>
            </a:pPr>
            <a:endParaRPr lang="en-US" sz="800" dirty="0" smtClean="0"/>
          </a:p>
          <a:p>
            <a:pPr marL="396875" indent="-396875">
              <a:buClr>
                <a:srgbClr val="FF0000"/>
              </a:buClr>
              <a:buSzPct val="80000"/>
            </a:pPr>
            <a:endParaRPr lang="en-US" sz="800" dirty="0" smtClean="0"/>
          </a:p>
          <a:p>
            <a:pPr marL="396875" indent="-396875">
              <a:buClr>
                <a:srgbClr val="FF0000"/>
              </a:buClr>
              <a:buSzPct val="80000"/>
              <a:buFont typeface="Wingdings" pitchFamily="2" charset="2"/>
              <a:buChar char="q"/>
            </a:pPr>
            <a:r>
              <a:rPr lang="en-US" dirty="0" smtClean="0"/>
              <a:t>Preparation for Nb/Cu and Nb </a:t>
            </a:r>
            <a:r>
              <a:rPr lang="en-US" b="1" dirty="0" smtClean="0"/>
              <a:t>cavity coating </a:t>
            </a:r>
            <a:r>
              <a:rPr lang="en-US" dirty="0" smtClean="0"/>
              <a:t>in </a:t>
            </a:r>
            <a:r>
              <a:rPr lang="en-US" b="1" dirty="0" smtClean="0"/>
              <a:t>2013</a:t>
            </a:r>
          </a:p>
          <a:p>
            <a:pPr marL="396875" indent="-396875">
              <a:buClr>
                <a:srgbClr val="FF0000"/>
              </a:buClr>
              <a:buSzPct val="80000"/>
            </a:pPr>
            <a:endParaRPr lang="en-US" sz="800" dirty="0" smtClean="0"/>
          </a:p>
          <a:p>
            <a:pPr marL="396875" indent="-396875">
              <a:buClr>
                <a:srgbClr val="FF0000"/>
              </a:buClr>
              <a:buSzPct val="80000"/>
              <a:buFont typeface="Wingdings" pitchFamily="2" charset="2"/>
              <a:buChar char="q"/>
            </a:pPr>
            <a:r>
              <a:rPr lang="en-US" dirty="0" err="1" smtClean="0"/>
              <a:t>NbTiN</a:t>
            </a:r>
            <a:r>
              <a:rPr lang="en-US" dirty="0" smtClean="0"/>
              <a:t> and MgB</a:t>
            </a:r>
            <a:r>
              <a:rPr lang="en-US" baseline="-25000" dirty="0" smtClean="0"/>
              <a:t>2</a:t>
            </a:r>
            <a:r>
              <a:rPr lang="en-US" dirty="0" smtClean="0"/>
              <a:t> -based multilayer structures have been produced.</a:t>
            </a:r>
          </a:p>
          <a:p>
            <a:pPr marL="396875" indent="-396875">
              <a:buClr>
                <a:srgbClr val="FF0000"/>
              </a:buClr>
              <a:buSzPct val="80000"/>
            </a:pPr>
            <a:endParaRPr lang="en-US" sz="800" dirty="0" smtClean="0"/>
          </a:p>
          <a:p>
            <a:pPr marL="396875" indent="-396875">
              <a:buClr>
                <a:srgbClr val="FF0000"/>
              </a:buClr>
              <a:buSzPct val="80000"/>
              <a:buFont typeface="Wingdings" pitchFamily="2" charset="2"/>
              <a:buChar char="q"/>
            </a:pPr>
            <a:r>
              <a:rPr lang="en-US" dirty="0" smtClean="0"/>
              <a:t>Nb</a:t>
            </a:r>
            <a:r>
              <a:rPr lang="en-US" baseline="-25000" dirty="0" smtClean="0"/>
              <a:t>3</a:t>
            </a:r>
            <a:r>
              <a:rPr lang="en-US" dirty="0" smtClean="0"/>
              <a:t>Sn efforts are reviving after 2 decades on leave.</a:t>
            </a:r>
          </a:p>
          <a:p>
            <a:pPr marL="396875" indent="-396875">
              <a:spcBef>
                <a:spcPts val="1200"/>
              </a:spcBef>
              <a:buClr>
                <a:srgbClr val="FF0000"/>
              </a:buClr>
              <a:buSzPct val="80000"/>
              <a:buFont typeface="Wingdings" pitchFamily="2" charset="2"/>
              <a:buChar char="q"/>
            </a:pPr>
            <a:r>
              <a:rPr lang="en-US" b="1" dirty="0" smtClean="0">
                <a:solidFill>
                  <a:srgbClr val="C00000"/>
                </a:solidFill>
              </a:rPr>
              <a:t>There are very encouraging signs, but serious work yet remains to bring these materials  to a solidly useful state.</a:t>
            </a:r>
          </a:p>
        </p:txBody>
      </p:sp>
      <p:sp>
        <p:nvSpPr>
          <p:cNvPr id="5" name="Title 2"/>
          <p:cNvSpPr>
            <a:spLocks noGrp="1"/>
          </p:cNvSpPr>
          <p:nvPr>
            <p:ph type="title"/>
            <p:custDataLst>
              <p:tags r:id="rId1"/>
            </p:custDataLst>
          </p:nvPr>
        </p:nvSpPr>
        <p:spPr>
          <a:xfrm>
            <a:off x="141905" y="0"/>
            <a:ext cx="8316295" cy="546265"/>
          </a:xfrm>
        </p:spPr>
        <p:txBody>
          <a:bodyPr>
            <a:normAutofit fontScale="90000"/>
          </a:bodyPr>
          <a:lstStyle/>
          <a:p>
            <a:pPr algn="ctr"/>
            <a:r>
              <a:rPr lang="en-US" b="1" cap="small" dirty="0" smtClean="0">
                <a:solidFill>
                  <a:srgbClr val="FF0000"/>
                </a:solidFill>
              </a:rPr>
              <a:t>SUMMARY </a:t>
            </a:r>
            <a:endParaRPr lang="en-US" b="1" cap="small" dirty="0">
              <a:solidFill>
                <a:srgbClr val="FF0000"/>
              </a:solidFill>
            </a:endParaRPr>
          </a:p>
        </p:txBody>
      </p:sp>
    </p:spTree>
  </p:cSld>
  <p:clrMapOvr>
    <a:masterClrMapping/>
  </p:clrMapOvr>
  <p:transition spd="med">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62000" y="0"/>
            <a:ext cx="7772400" cy="678712"/>
          </a:xfrm>
        </p:spPr>
        <p:txBody>
          <a:bodyPr>
            <a:normAutofit/>
          </a:bodyPr>
          <a:lstStyle/>
          <a:p>
            <a:pPr algn="ctr"/>
            <a:r>
              <a:rPr lang="en-US" b="1" dirty="0" smtClean="0">
                <a:solidFill>
                  <a:srgbClr val="FF0000"/>
                </a:solidFill>
                <a:effectLst/>
              </a:rPr>
              <a:t>US SRF Thin Films Collaboration</a:t>
            </a:r>
            <a:endParaRPr lang="en-US" b="1" dirty="0">
              <a:solidFill>
                <a:srgbClr val="FF0000"/>
              </a:solidFill>
              <a:effectLst/>
            </a:endParaRPr>
          </a:p>
        </p:txBody>
      </p:sp>
      <p:sp>
        <p:nvSpPr>
          <p:cNvPr id="3" name="TextBox 2"/>
          <p:cNvSpPr txBox="1"/>
          <p:nvPr>
            <p:custDataLst>
              <p:tags r:id="rId3"/>
            </p:custDataLst>
          </p:nvPr>
        </p:nvSpPr>
        <p:spPr>
          <a:xfrm>
            <a:off x="1401288" y="5731847"/>
            <a:ext cx="5456712" cy="738664"/>
          </a:xfrm>
          <a:prstGeom prst="rect">
            <a:avLst/>
          </a:prstGeom>
          <a:noFill/>
        </p:spPr>
        <p:txBody>
          <a:bodyPr wrap="square" rtlCol="0">
            <a:spAutoFit/>
          </a:bodyPr>
          <a:lstStyle/>
          <a:p>
            <a:r>
              <a:rPr lang="en-US" sz="1400" dirty="0" smtClean="0"/>
              <a:t>Funded under U.S. DOE Contract No. DE-AC05-06OR23177, DTRA Grants to W&amp;M &amp; LANL, SBIR grants to AASC, and ARRA grants, plus DOE Early Career to </a:t>
            </a:r>
            <a:r>
              <a:rPr lang="en-US" sz="1400" dirty="0" err="1" smtClean="0"/>
              <a:t>Proslier</a:t>
            </a:r>
            <a:r>
              <a:rPr lang="en-US" sz="1400" dirty="0" smtClean="0"/>
              <a:t>.</a:t>
            </a:r>
            <a:endParaRPr lang="en-US" sz="1400" dirty="0"/>
          </a:p>
        </p:txBody>
      </p:sp>
      <p:sp>
        <p:nvSpPr>
          <p:cNvPr id="4" name="TextBox 3"/>
          <p:cNvSpPr txBox="1"/>
          <p:nvPr>
            <p:custDataLst>
              <p:tags r:id="rId4"/>
            </p:custDataLst>
          </p:nvPr>
        </p:nvSpPr>
        <p:spPr>
          <a:xfrm>
            <a:off x="906064" y="676940"/>
            <a:ext cx="7773832" cy="5047536"/>
          </a:xfrm>
          <a:prstGeom prst="rect">
            <a:avLst/>
          </a:prstGeom>
          <a:noFill/>
        </p:spPr>
        <p:txBody>
          <a:bodyPr wrap="square" rtlCol="0">
            <a:spAutoFit/>
          </a:bodyPr>
          <a:lstStyle/>
          <a:p>
            <a:pPr marL="292100" indent="-292100" defTabSz="1254125"/>
            <a:r>
              <a:rPr lang="en-US" sz="2300" dirty="0" smtClean="0">
                <a:latin typeface="Calibri" pitchFamily="34" charset="0"/>
                <a:cs typeface="Calibri" pitchFamily="34" charset="0"/>
              </a:rPr>
              <a:t>JLab: 	</a:t>
            </a:r>
            <a:r>
              <a:rPr lang="en-US" sz="2300" dirty="0" smtClean="0">
                <a:solidFill>
                  <a:srgbClr val="00B050"/>
                </a:solidFill>
                <a:latin typeface="Calibri" pitchFamily="34" charset="0"/>
                <a:cs typeface="Calibri" pitchFamily="34" charset="0"/>
              </a:rPr>
              <a:t>A-M Valente-Feliciano</a:t>
            </a:r>
            <a:r>
              <a:rPr lang="en-US" sz="2300" dirty="0" smtClean="0">
                <a:latin typeface="Calibri" pitchFamily="34" charset="0"/>
                <a:cs typeface="Calibri" pitchFamily="34" charset="0"/>
              </a:rPr>
              <a:t>, L. Phillips, </a:t>
            </a:r>
            <a:r>
              <a:rPr lang="en-US" sz="2300" dirty="0" smtClean="0">
                <a:solidFill>
                  <a:srgbClr val="00B050"/>
                </a:solidFill>
                <a:latin typeface="Calibri" pitchFamily="34" charset="0"/>
                <a:cs typeface="Calibri" pitchFamily="34" charset="0"/>
              </a:rPr>
              <a:t>X. Zhao</a:t>
            </a:r>
            <a:r>
              <a:rPr lang="en-US" sz="2300" dirty="0" smtClean="0">
                <a:latin typeface="Calibri" pitchFamily="34" charset="0"/>
                <a:cs typeface="Calibri" pitchFamily="34" charset="0"/>
              </a:rPr>
              <a:t>,	 	J. </a:t>
            </a:r>
            <a:r>
              <a:rPr lang="en-US" sz="2300" dirty="0" err="1" smtClean="0">
                <a:latin typeface="Calibri" pitchFamily="34" charset="0"/>
                <a:cs typeface="Calibri" pitchFamily="34" charset="0"/>
              </a:rPr>
              <a:t>Spradlin</a:t>
            </a:r>
            <a:r>
              <a:rPr lang="en-US" sz="2300" dirty="0">
                <a:latin typeface="Calibri" pitchFamily="34" charset="0"/>
                <a:cs typeface="Calibri" pitchFamily="34" charset="0"/>
              </a:rPr>
              <a:t>, </a:t>
            </a:r>
            <a:r>
              <a:rPr lang="en-US" sz="2300" dirty="0" smtClean="0">
                <a:solidFill>
                  <a:srgbClr val="00B050"/>
                </a:solidFill>
                <a:latin typeface="Calibri" pitchFamily="34" charset="0"/>
                <a:cs typeface="Calibri" pitchFamily="34" charset="0"/>
              </a:rPr>
              <a:t>G. </a:t>
            </a:r>
            <a:r>
              <a:rPr lang="en-US" sz="2300" dirty="0" err="1" smtClean="0">
                <a:solidFill>
                  <a:srgbClr val="00B050"/>
                </a:solidFill>
                <a:latin typeface="Calibri" pitchFamily="34" charset="0"/>
                <a:cs typeface="Calibri" pitchFamily="34" charset="0"/>
              </a:rPr>
              <a:t>Eremeev</a:t>
            </a:r>
            <a:r>
              <a:rPr lang="en-US" sz="2300" dirty="0" smtClean="0">
                <a:latin typeface="Calibri" pitchFamily="34" charset="0"/>
                <a:cs typeface="Calibri" pitchFamily="34" charset="0"/>
              </a:rPr>
              <a:t>, A. Wu, C. Reece, </a:t>
            </a:r>
            <a:r>
              <a:rPr lang="en-US" sz="2300" dirty="0" smtClean="0">
                <a:solidFill>
                  <a:schemeClr val="bg1">
                    <a:lumMod val="50000"/>
                  </a:schemeClr>
                </a:solidFill>
                <a:latin typeface="Calibri" pitchFamily="34" charset="0"/>
                <a:cs typeface="Calibri" pitchFamily="34" charset="0"/>
              </a:rPr>
              <a:t>B. Xiao</a:t>
            </a:r>
          </a:p>
          <a:p>
            <a:pPr defTabSz="1254125"/>
            <a:r>
              <a:rPr lang="en-US" sz="2300" dirty="0" smtClean="0">
                <a:latin typeface="Calibri" pitchFamily="34" charset="0"/>
                <a:cs typeface="Calibri" pitchFamily="34" charset="0"/>
              </a:rPr>
              <a:t>AASC: 	</a:t>
            </a:r>
            <a:r>
              <a:rPr lang="en-US" sz="2300" dirty="0" smtClean="0">
                <a:solidFill>
                  <a:srgbClr val="00B050"/>
                </a:solidFill>
                <a:latin typeface="Calibri" pitchFamily="34" charset="0"/>
                <a:cs typeface="Calibri" pitchFamily="34" charset="0"/>
              </a:rPr>
              <a:t>M. Krishnan</a:t>
            </a:r>
            <a:r>
              <a:rPr lang="en-US" sz="2300" dirty="0" smtClean="0">
                <a:latin typeface="Calibri" pitchFamily="34" charset="0"/>
                <a:cs typeface="Calibri" pitchFamily="34" charset="0"/>
              </a:rPr>
              <a:t>, C. </a:t>
            </a:r>
            <a:r>
              <a:rPr lang="en-US" sz="2300" dirty="0">
                <a:latin typeface="Calibri" pitchFamily="34" charset="0"/>
                <a:cs typeface="Calibri" pitchFamily="34" charset="0"/>
              </a:rPr>
              <a:t>James, </a:t>
            </a:r>
            <a:r>
              <a:rPr lang="en-US" sz="2300" dirty="0" smtClean="0">
                <a:solidFill>
                  <a:schemeClr val="bg1">
                    <a:lumMod val="50000"/>
                  </a:schemeClr>
                </a:solidFill>
                <a:latin typeface="Calibri" pitchFamily="34" charset="0"/>
                <a:cs typeface="Calibri" pitchFamily="34" charset="0"/>
              </a:rPr>
              <a:t>E. </a:t>
            </a:r>
            <a:r>
              <a:rPr lang="en-US" sz="2300" dirty="0" err="1">
                <a:solidFill>
                  <a:schemeClr val="bg1">
                    <a:lumMod val="50000"/>
                  </a:schemeClr>
                </a:solidFill>
                <a:latin typeface="Calibri" pitchFamily="34" charset="0"/>
                <a:cs typeface="Calibri" pitchFamily="34" charset="0"/>
              </a:rPr>
              <a:t>Valderrama</a:t>
            </a:r>
            <a:endParaRPr lang="en-US" sz="2300" dirty="0" smtClean="0">
              <a:solidFill>
                <a:schemeClr val="bg1">
                  <a:lumMod val="50000"/>
                </a:schemeClr>
              </a:solidFill>
              <a:latin typeface="Calibri" pitchFamily="34" charset="0"/>
              <a:cs typeface="Calibri" pitchFamily="34" charset="0"/>
            </a:endParaRPr>
          </a:p>
          <a:p>
            <a:pPr marL="347663" indent="-347663" defTabSz="1254125"/>
            <a:r>
              <a:rPr lang="en-US" sz="2300" dirty="0" smtClean="0">
                <a:latin typeface="Calibri" pitchFamily="34" charset="0"/>
                <a:cs typeface="Calibri" pitchFamily="34" charset="0"/>
              </a:rPr>
              <a:t>W&amp;M: 	A. Lukaszew, </a:t>
            </a:r>
            <a:r>
              <a:rPr lang="en-US" sz="2300" dirty="0" smtClean="0">
                <a:solidFill>
                  <a:srgbClr val="00B050"/>
                </a:solidFill>
                <a:latin typeface="Calibri" pitchFamily="34" charset="0"/>
                <a:cs typeface="Calibri" pitchFamily="34" charset="0"/>
              </a:rPr>
              <a:t>D. Beringer</a:t>
            </a:r>
            <a:r>
              <a:rPr lang="en-US" sz="2300" dirty="0" smtClean="0">
                <a:latin typeface="Calibri" pitchFamily="34" charset="0"/>
                <a:cs typeface="Calibri" pitchFamily="34" charset="0"/>
              </a:rPr>
              <a:t>, </a:t>
            </a:r>
            <a:r>
              <a:rPr lang="en-US" sz="2300" dirty="0" smtClean="0">
                <a:solidFill>
                  <a:srgbClr val="00B050"/>
                </a:solidFill>
                <a:latin typeface="Calibri" pitchFamily="34" charset="0"/>
                <a:cs typeface="Calibri" pitchFamily="34" charset="0"/>
              </a:rPr>
              <a:t>W. Roach</a:t>
            </a:r>
            <a:r>
              <a:rPr lang="en-US" sz="2300" dirty="0" smtClean="0">
                <a:latin typeface="Calibri" pitchFamily="34" charset="0"/>
                <a:cs typeface="Calibri" pitchFamily="34" charset="0"/>
              </a:rPr>
              <a:t>, R. Outlaw, 	O. </a:t>
            </a:r>
            <a:r>
              <a:rPr lang="en-US" sz="2300" dirty="0" err="1" smtClean="0">
                <a:latin typeface="Calibri" pitchFamily="34" charset="0"/>
                <a:cs typeface="Calibri" pitchFamily="34" charset="0"/>
              </a:rPr>
              <a:t>Trofimova</a:t>
            </a:r>
            <a:r>
              <a:rPr lang="en-US" sz="2300" dirty="0" smtClean="0">
                <a:latin typeface="Calibri" pitchFamily="34" charset="0"/>
                <a:cs typeface="Calibri" pitchFamily="34" charset="0"/>
              </a:rPr>
              <a:t>, </a:t>
            </a:r>
            <a:r>
              <a:rPr lang="en-US" sz="2300" dirty="0" smtClean="0">
                <a:solidFill>
                  <a:schemeClr val="bg1">
                    <a:lumMod val="50000"/>
                  </a:schemeClr>
                </a:solidFill>
                <a:latin typeface="Calibri" pitchFamily="34" charset="0"/>
                <a:cs typeface="Calibri" pitchFamily="34" charset="0"/>
              </a:rPr>
              <a:t>C. </a:t>
            </a:r>
            <a:r>
              <a:rPr lang="en-US" sz="2300" dirty="0" err="1" smtClean="0">
                <a:solidFill>
                  <a:schemeClr val="bg1">
                    <a:lumMod val="50000"/>
                  </a:schemeClr>
                </a:solidFill>
                <a:latin typeface="Calibri" pitchFamily="34" charset="0"/>
                <a:cs typeface="Calibri" pitchFamily="34" charset="0"/>
              </a:rPr>
              <a:t>Clavero</a:t>
            </a:r>
            <a:endParaRPr lang="en-US" sz="2300" dirty="0" smtClean="0">
              <a:solidFill>
                <a:schemeClr val="bg1">
                  <a:lumMod val="50000"/>
                </a:schemeClr>
              </a:solidFill>
              <a:latin typeface="Calibri" pitchFamily="34" charset="0"/>
              <a:cs typeface="Calibri" pitchFamily="34" charset="0"/>
            </a:endParaRPr>
          </a:p>
          <a:p>
            <a:pPr defTabSz="1254125"/>
            <a:r>
              <a:rPr lang="en-US" sz="2300" dirty="0" smtClean="0">
                <a:latin typeface="Calibri" pitchFamily="34" charset="0"/>
                <a:cs typeface="Calibri" pitchFamily="34" charset="0"/>
              </a:rPr>
              <a:t>NSU: 	Q. Yang, </a:t>
            </a:r>
            <a:r>
              <a:rPr lang="en-US" sz="2300" dirty="0" smtClean="0">
                <a:solidFill>
                  <a:schemeClr val="bg1">
                    <a:lumMod val="50000"/>
                  </a:schemeClr>
                </a:solidFill>
                <a:latin typeface="Calibri" pitchFamily="34" charset="0"/>
                <a:cs typeface="Calibri" pitchFamily="34" charset="0"/>
              </a:rPr>
              <a:t>K. </a:t>
            </a:r>
            <a:r>
              <a:rPr lang="en-US" sz="2300" dirty="0" err="1" smtClean="0">
                <a:solidFill>
                  <a:schemeClr val="bg1">
                    <a:lumMod val="50000"/>
                  </a:schemeClr>
                </a:solidFill>
                <a:latin typeface="Calibri" pitchFamily="34" charset="0"/>
                <a:cs typeface="Calibri" pitchFamily="34" charset="0"/>
              </a:rPr>
              <a:t>Seo</a:t>
            </a:r>
            <a:endParaRPr lang="en-US" sz="2300" dirty="0" smtClean="0">
              <a:solidFill>
                <a:schemeClr val="bg1">
                  <a:lumMod val="50000"/>
                </a:schemeClr>
              </a:solidFill>
              <a:latin typeface="Calibri" pitchFamily="34" charset="0"/>
              <a:cs typeface="Calibri" pitchFamily="34" charset="0"/>
            </a:endParaRPr>
          </a:p>
          <a:p>
            <a:pPr defTabSz="1254125"/>
            <a:r>
              <a:rPr lang="en-US" sz="2300" dirty="0" smtClean="0">
                <a:latin typeface="Calibri" pitchFamily="34" charset="0"/>
                <a:cs typeface="Calibri" pitchFamily="34" charset="0"/>
              </a:rPr>
              <a:t>ODU: 	H. Baumgart, </a:t>
            </a:r>
            <a:r>
              <a:rPr lang="en-US" sz="2300" dirty="0" smtClean="0">
                <a:solidFill>
                  <a:schemeClr val="bg1">
                    <a:lumMod val="50000"/>
                  </a:schemeClr>
                </a:solidFill>
                <a:latin typeface="Calibri" pitchFamily="34" charset="0"/>
                <a:cs typeface="Calibri" pitchFamily="34" charset="0"/>
              </a:rPr>
              <a:t>D. </a:t>
            </a:r>
            <a:r>
              <a:rPr lang="en-US" sz="2300" dirty="0" err="1" smtClean="0">
                <a:solidFill>
                  <a:schemeClr val="bg1">
                    <a:lumMod val="50000"/>
                  </a:schemeClr>
                </a:solidFill>
                <a:latin typeface="Calibri" pitchFamily="34" charset="0"/>
                <a:cs typeface="Calibri" pitchFamily="34" charset="0"/>
              </a:rPr>
              <a:t>Gu</a:t>
            </a:r>
            <a:endParaRPr lang="en-US" sz="2300" dirty="0" smtClean="0">
              <a:solidFill>
                <a:schemeClr val="bg1">
                  <a:lumMod val="50000"/>
                </a:schemeClr>
              </a:solidFill>
              <a:latin typeface="Calibri" pitchFamily="34" charset="0"/>
              <a:cs typeface="Calibri" pitchFamily="34" charset="0"/>
            </a:endParaRPr>
          </a:p>
          <a:p>
            <a:pPr defTabSz="1254125"/>
            <a:r>
              <a:rPr lang="en-US" sz="2300" dirty="0" smtClean="0">
                <a:latin typeface="Calibri" pitchFamily="34" charset="0"/>
                <a:cs typeface="Calibri" pitchFamily="34" charset="0"/>
              </a:rPr>
              <a:t>LANL:	</a:t>
            </a:r>
            <a:r>
              <a:rPr lang="en-US" sz="2300" dirty="0" smtClean="0">
                <a:solidFill>
                  <a:srgbClr val="00B050"/>
                </a:solidFill>
                <a:latin typeface="Calibri" pitchFamily="34" charset="0"/>
                <a:cs typeface="Calibri" pitchFamily="34" charset="0"/>
              </a:rPr>
              <a:t>T. Tajima</a:t>
            </a:r>
          </a:p>
          <a:p>
            <a:pPr defTabSz="1254125"/>
            <a:r>
              <a:rPr lang="en-US" sz="2300" dirty="0" smtClean="0">
                <a:latin typeface="Calibri" pitchFamily="34" charset="0"/>
                <a:cs typeface="Calibri" pitchFamily="34" charset="0"/>
              </a:rPr>
              <a:t>Cornell:	</a:t>
            </a:r>
            <a:r>
              <a:rPr lang="en-US" sz="2300" dirty="0" smtClean="0">
                <a:solidFill>
                  <a:srgbClr val="00B050"/>
                </a:solidFill>
                <a:latin typeface="Calibri" pitchFamily="34" charset="0"/>
                <a:cs typeface="Calibri" pitchFamily="34" charset="0"/>
              </a:rPr>
              <a:t>S. Posen</a:t>
            </a:r>
          </a:p>
          <a:p>
            <a:pPr defTabSz="1254125"/>
            <a:r>
              <a:rPr lang="en-US" sz="2300" dirty="0" smtClean="0">
                <a:latin typeface="Calibri" pitchFamily="34" charset="0"/>
                <a:cs typeface="Calibri" pitchFamily="34" charset="0"/>
              </a:rPr>
              <a:t>ANL: 	</a:t>
            </a:r>
            <a:r>
              <a:rPr lang="en-US" sz="2300" dirty="0" smtClean="0">
                <a:solidFill>
                  <a:srgbClr val="00B050"/>
                </a:solidFill>
                <a:latin typeface="Calibri" pitchFamily="34" charset="0"/>
                <a:cs typeface="Calibri" pitchFamily="34" charset="0"/>
              </a:rPr>
              <a:t>T. </a:t>
            </a:r>
            <a:r>
              <a:rPr lang="en-US" sz="2300" dirty="0" err="1" smtClean="0">
                <a:solidFill>
                  <a:srgbClr val="00B050"/>
                </a:solidFill>
                <a:latin typeface="Calibri" pitchFamily="34" charset="0"/>
                <a:cs typeface="Calibri" pitchFamily="34" charset="0"/>
              </a:rPr>
              <a:t>Proslier</a:t>
            </a:r>
            <a:endParaRPr lang="en-US" sz="2300" dirty="0" smtClean="0">
              <a:solidFill>
                <a:srgbClr val="00B050"/>
              </a:solidFill>
              <a:latin typeface="Calibri" pitchFamily="34" charset="0"/>
              <a:cs typeface="Calibri" pitchFamily="34" charset="0"/>
            </a:endParaRPr>
          </a:p>
          <a:p>
            <a:pPr defTabSz="1254125"/>
            <a:r>
              <a:rPr lang="en-US" sz="2300" dirty="0" smtClean="0">
                <a:latin typeface="Calibri" pitchFamily="34" charset="0"/>
                <a:cs typeface="Calibri" pitchFamily="34" charset="0"/>
              </a:rPr>
              <a:t>LBNL: 	A. Anders, </a:t>
            </a:r>
            <a:r>
              <a:rPr lang="en-US" sz="2300" dirty="0" smtClean="0">
                <a:solidFill>
                  <a:srgbClr val="00B050"/>
                </a:solidFill>
                <a:latin typeface="Calibri" pitchFamily="34" charset="0"/>
              </a:rPr>
              <a:t>R. </a:t>
            </a:r>
            <a:r>
              <a:rPr lang="en-US" sz="2300" dirty="0" err="1" smtClean="0">
                <a:solidFill>
                  <a:srgbClr val="00B050"/>
                </a:solidFill>
                <a:latin typeface="Calibri" pitchFamily="34" charset="0"/>
              </a:rPr>
              <a:t>Mendelsberg</a:t>
            </a:r>
            <a:endParaRPr lang="en-US" sz="2300" dirty="0" smtClean="0">
              <a:solidFill>
                <a:srgbClr val="00B050"/>
              </a:solidFill>
              <a:latin typeface="Calibri" pitchFamily="34" charset="0"/>
              <a:cs typeface="Calibri" pitchFamily="34" charset="0"/>
            </a:endParaRPr>
          </a:p>
          <a:p>
            <a:pPr defTabSz="1254125"/>
            <a:r>
              <a:rPr lang="en-US" sz="2300" dirty="0">
                <a:latin typeface="Calibri" pitchFamily="34" charset="0"/>
                <a:cs typeface="Calibri" pitchFamily="34" charset="0"/>
              </a:rPr>
              <a:t>Temple:	X. X. </a:t>
            </a:r>
            <a:r>
              <a:rPr lang="en-US" sz="2300" dirty="0" smtClean="0">
                <a:latin typeface="Calibri" pitchFamily="34" charset="0"/>
                <a:cs typeface="Calibri" pitchFamily="34" charset="0"/>
              </a:rPr>
              <a:t>Xi</a:t>
            </a:r>
            <a:endParaRPr lang="en-US" sz="2300" dirty="0">
              <a:latin typeface="Calibri" pitchFamily="34" charset="0"/>
              <a:cs typeface="Calibri" pitchFamily="34" charset="0"/>
            </a:endParaRPr>
          </a:p>
          <a:p>
            <a:pPr defTabSz="1254125"/>
            <a:r>
              <a:rPr lang="en-US" sz="2300" dirty="0" smtClean="0">
                <a:latin typeface="Calibri" pitchFamily="34" charset="0"/>
                <a:cs typeface="Calibri" pitchFamily="34" charset="0"/>
              </a:rPr>
              <a:t>NCSU</a:t>
            </a:r>
            <a:r>
              <a:rPr lang="en-US" sz="2300" dirty="0">
                <a:latin typeface="Calibri" pitchFamily="34" charset="0"/>
                <a:cs typeface="Calibri" pitchFamily="34" charset="0"/>
              </a:rPr>
              <a:t>: 	F. Stevie, D. </a:t>
            </a:r>
            <a:r>
              <a:rPr lang="en-US" sz="2300" dirty="0" err="1">
                <a:latin typeface="Calibri" pitchFamily="34" charset="0"/>
                <a:cs typeface="Calibri" pitchFamily="34" charset="0"/>
              </a:rPr>
              <a:t>Batchelor</a:t>
            </a:r>
            <a:endParaRPr lang="en-US" sz="2300" dirty="0">
              <a:latin typeface="Calibri" pitchFamily="34" charset="0"/>
              <a:cs typeface="Calibri" pitchFamily="34" charset="0"/>
            </a:endParaRPr>
          </a:p>
          <a:p>
            <a:pPr defTabSz="1254125"/>
            <a:r>
              <a:rPr lang="en-US" sz="2300" dirty="0" smtClean="0">
                <a:latin typeface="Calibri" pitchFamily="34" charset="0"/>
                <a:cs typeface="Calibri" pitchFamily="34" charset="0"/>
              </a:rPr>
              <a:t>ASC-FSU: 	Z.-H. Sung</a:t>
            </a:r>
          </a:p>
        </p:txBody>
      </p:sp>
      <p:pic>
        <p:nvPicPr>
          <p:cNvPr id="5" name="Picture 206"/>
          <p:cNvPicPr>
            <a:picLocks noChangeArrowheads="1"/>
          </p:cNvPicPr>
          <p:nvPr>
            <p:custDataLst>
              <p:tags r:id="rId5"/>
            </p:custDataLst>
          </p:nvPr>
        </p:nvPicPr>
        <p:blipFill>
          <a:blip r:embed="rId9" cstate="print"/>
          <a:srcRect/>
          <a:stretch>
            <a:fillRect/>
          </a:stretch>
        </p:blipFill>
        <p:spPr bwMode="auto">
          <a:xfrm>
            <a:off x="0" y="5410200"/>
            <a:ext cx="1143000" cy="1066800"/>
          </a:xfrm>
          <a:prstGeom prst="rect">
            <a:avLst/>
          </a:prstGeom>
          <a:noFill/>
          <a:ln w="9525">
            <a:noFill/>
            <a:miter lim="800000"/>
            <a:headEnd/>
            <a:tailEnd/>
          </a:ln>
        </p:spPr>
      </p:pic>
      <p:pic>
        <p:nvPicPr>
          <p:cNvPr id="6" name="Picture 20"/>
          <p:cNvPicPr>
            <a:picLocks noChangeAspect="1" noChangeArrowheads="1"/>
          </p:cNvPicPr>
          <p:nvPr>
            <p:custDataLst>
              <p:tags r:id="rId6"/>
            </p:custDataLst>
          </p:nvPr>
        </p:nvPicPr>
        <p:blipFill>
          <a:blip r:embed="rId10" cstate="print"/>
          <a:srcRect/>
          <a:stretch>
            <a:fillRect/>
          </a:stretch>
        </p:blipFill>
        <p:spPr bwMode="auto">
          <a:xfrm>
            <a:off x="6858000" y="5838678"/>
            <a:ext cx="2286000" cy="508617"/>
          </a:xfrm>
          <a:prstGeom prst="rect">
            <a:avLst/>
          </a:prstGeom>
          <a:noFill/>
          <a:ln w="9525">
            <a:noFill/>
            <a:miter lim="800000"/>
            <a:headEnd/>
            <a:tailEnd/>
          </a:ln>
        </p:spPr>
      </p:pic>
      <p:sp>
        <p:nvSpPr>
          <p:cNvPr id="8" name="TextBox 7"/>
          <p:cNvSpPr txBox="1"/>
          <p:nvPr/>
        </p:nvSpPr>
        <p:spPr>
          <a:xfrm>
            <a:off x="4931202" y="2843501"/>
            <a:ext cx="4180899" cy="1200329"/>
          </a:xfrm>
          <a:prstGeom prst="rect">
            <a:avLst/>
          </a:prstGeom>
          <a:noFill/>
          <a:ln>
            <a:solidFill>
              <a:schemeClr val="accent1">
                <a:lumMod val="60000"/>
                <a:lumOff val="40000"/>
              </a:schemeClr>
            </a:solidFill>
          </a:ln>
        </p:spPr>
        <p:txBody>
          <a:bodyPr wrap="square" rtlCol="0">
            <a:spAutoFit/>
          </a:bodyPr>
          <a:lstStyle/>
          <a:p>
            <a:r>
              <a:rPr lang="en-US" u="sng" dirty="0" smtClean="0">
                <a:solidFill>
                  <a:srgbClr val="C00000"/>
                </a:solidFill>
              </a:rPr>
              <a:t>Plus key on-going collaborations with: </a:t>
            </a:r>
          </a:p>
          <a:p>
            <a:pPr marL="287338" indent="-53975"/>
            <a:r>
              <a:rPr lang="en-US" dirty="0" smtClean="0">
                <a:solidFill>
                  <a:srgbClr val="00B050"/>
                </a:solidFill>
              </a:rPr>
              <a:t>Claire Antoine </a:t>
            </a:r>
            <a:r>
              <a:rPr lang="en-US" dirty="0" smtClean="0">
                <a:solidFill>
                  <a:srgbClr val="C00000"/>
                </a:solidFill>
              </a:rPr>
              <a:t>- CEA</a:t>
            </a:r>
          </a:p>
          <a:p>
            <a:pPr marL="287338" indent="-53975"/>
            <a:r>
              <a:rPr lang="en-US" dirty="0" smtClean="0">
                <a:solidFill>
                  <a:srgbClr val="00B050"/>
                </a:solidFill>
              </a:rPr>
              <a:t>Sergio </a:t>
            </a:r>
            <a:r>
              <a:rPr lang="en-US" dirty="0" err="1" smtClean="0">
                <a:solidFill>
                  <a:srgbClr val="00B050"/>
                </a:solidFill>
              </a:rPr>
              <a:t>Calatroni</a:t>
            </a:r>
            <a:r>
              <a:rPr lang="en-US" dirty="0" smtClean="0">
                <a:solidFill>
                  <a:srgbClr val="00B050"/>
                </a:solidFill>
              </a:rPr>
              <a:t> </a:t>
            </a:r>
            <a:r>
              <a:rPr lang="en-US" dirty="0" smtClean="0">
                <a:solidFill>
                  <a:srgbClr val="C00000"/>
                </a:solidFill>
              </a:rPr>
              <a:t>- CERN</a:t>
            </a:r>
          </a:p>
          <a:p>
            <a:pPr marL="287338" indent="-53975"/>
            <a:r>
              <a:rPr lang="en-US" dirty="0" err="1" smtClean="0">
                <a:solidFill>
                  <a:srgbClr val="C00000"/>
                </a:solidFill>
              </a:rPr>
              <a:t>Enzo</a:t>
            </a:r>
            <a:r>
              <a:rPr lang="en-US" dirty="0" smtClean="0">
                <a:solidFill>
                  <a:srgbClr val="C00000"/>
                </a:solidFill>
              </a:rPr>
              <a:t> </a:t>
            </a:r>
            <a:r>
              <a:rPr lang="en-US" dirty="0" err="1" smtClean="0">
                <a:solidFill>
                  <a:srgbClr val="C00000"/>
                </a:solidFill>
              </a:rPr>
              <a:t>Palmieri</a:t>
            </a:r>
            <a:r>
              <a:rPr lang="en-US" dirty="0" smtClean="0">
                <a:solidFill>
                  <a:srgbClr val="C00000"/>
                </a:solidFill>
              </a:rPr>
              <a:t> - INFN</a:t>
            </a:r>
            <a:endParaRPr lang="en-US" dirty="0">
              <a:solidFill>
                <a:srgbClr val="C00000"/>
              </a:solidFill>
            </a:endParaRPr>
          </a:p>
        </p:txBody>
      </p:sp>
      <p:sp>
        <p:nvSpPr>
          <p:cNvPr id="7" name="TextBox 6"/>
          <p:cNvSpPr txBox="1"/>
          <p:nvPr/>
        </p:nvSpPr>
        <p:spPr>
          <a:xfrm>
            <a:off x="6858000" y="5271700"/>
            <a:ext cx="2146742" cy="276999"/>
          </a:xfrm>
          <a:prstGeom prst="rect">
            <a:avLst/>
          </a:prstGeom>
          <a:noFill/>
        </p:spPr>
        <p:txBody>
          <a:bodyPr wrap="none" rtlCol="0">
            <a:spAutoFit/>
          </a:bodyPr>
          <a:lstStyle/>
          <a:p>
            <a:r>
              <a:rPr lang="en-US" sz="1200" dirty="0" smtClean="0">
                <a:solidFill>
                  <a:srgbClr val="00B050"/>
                </a:solidFill>
              </a:rPr>
              <a:t>Contributed slides to this talk</a:t>
            </a:r>
            <a:endParaRPr lang="en-US" sz="1200" dirty="0">
              <a:solidFill>
                <a:srgbClr val="00B050"/>
              </a:solidFill>
            </a:endParaRPr>
          </a:p>
        </p:txBody>
      </p:sp>
    </p:spTree>
    <p:custDataLst>
      <p:tags r:id="rId1"/>
    </p:custDataLst>
    <p:extLst>
      <p:ext uri="{BB962C8B-B14F-4D97-AF65-F5344CB8AC3E}">
        <p14:creationId xmlns="" xmlns:p14="http://schemas.microsoft.com/office/powerpoint/2010/main" val="1163598071"/>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0" name="Rectangle 4"/>
          <p:cNvSpPr>
            <a:spLocks noGrp="1" noChangeArrowheads="1"/>
          </p:cNvSpPr>
          <p:nvPr>
            <p:ph type="title"/>
          </p:nvPr>
        </p:nvSpPr>
        <p:spPr>
          <a:xfrm>
            <a:off x="141905" y="0"/>
            <a:ext cx="8316295" cy="645219"/>
          </a:xfrm>
        </p:spPr>
        <p:txBody>
          <a:bodyPr/>
          <a:lstStyle/>
          <a:p>
            <a:r>
              <a:rPr lang="en-US" sz="3200" dirty="0"/>
              <a:t>Angle of incidence of the coating</a:t>
            </a:r>
          </a:p>
        </p:txBody>
      </p:sp>
      <p:pic>
        <p:nvPicPr>
          <p:cNvPr id="306182" name="Picture 6"/>
          <p:cNvPicPr>
            <a:picLocks noChangeAspect="1" noChangeArrowheads="1"/>
          </p:cNvPicPr>
          <p:nvPr/>
        </p:nvPicPr>
        <p:blipFill>
          <a:blip r:embed="rId3" cstate="print"/>
          <a:srcRect t="8720" r="7532" b="-1573"/>
          <a:stretch>
            <a:fillRect/>
          </a:stretch>
        </p:blipFill>
        <p:spPr bwMode="auto">
          <a:xfrm>
            <a:off x="3160713" y="2069054"/>
            <a:ext cx="5983287" cy="3467100"/>
          </a:xfrm>
          <a:prstGeom prst="rect">
            <a:avLst/>
          </a:prstGeom>
          <a:solidFill>
            <a:srgbClr val="FFFFFF"/>
          </a:solidFill>
          <a:ln w="9525">
            <a:noFill/>
            <a:miter lim="800000"/>
            <a:headEnd/>
            <a:tailEnd/>
          </a:ln>
        </p:spPr>
      </p:pic>
      <p:pic>
        <p:nvPicPr>
          <p:cNvPr id="306183" name="Picture 7"/>
          <p:cNvPicPr>
            <a:picLocks noChangeAspect="1" noChangeArrowheads="1"/>
          </p:cNvPicPr>
          <p:nvPr/>
        </p:nvPicPr>
        <p:blipFill>
          <a:blip r:embed="rId4" cstate="print"/>
          <a:srcRect/>
          <a:stretch>
            <a:fillRect/>
          </a:stretch>
        </p:blipFill>
        <p:spPr bwMode="auto">
          <a:xfrm>
            <a:off x="198438" y="1886590"/>
            <a:ext cx="2962275" cy="3876675"/>
          </a:xfrm>
          <a:prstGeom prst="rect">
            <a:avLst/>
          </a:prstGeom>
          <a:noFill/>
          <a:ln w="9525">
            <a:noFill/>
            <a:miter lim="800000"/>
            <a:headEnd/>
            <a:tailEnd/>
          </a:ln>
        </p:spPr>
      </p:pic>
      <p:sp>
        <p:nvSpPr>
          <p:cNvPr id="306184" name="Line 8"/>
          <p:cNvSpPr>
            <a:spLocks noChangeShapeType="1"/>
          </p:cNvSpPr>
          <p:nvPr/>
        </p:nvSpPr>
        <p:spPr bwMode="auto">
          <a:xfrm flipH="1" flipV="1">
            <a:off x="5392737" y="2667541"/>
            <a:ext cx="936029" cy="1223516"/>
          </a:xfrm>
          <a:prstGeom prst="line">
            <a:avLst/>
          </a:prstGeom>
          <a:noFill/>
          <a:ln w="38100">
            <a:solidFill>
              <a:schemeClr val="tx1"/>
            </a:solidFill>
            <a:round/>
            <a:headEnd/>
            <a:tailEnd type="triangle" w="med" len="med"/>
          </a:ln>
          <a:effectLst/>
        </p:spPr>
        <p:txBody>
          <a:bodyPr/>
          <a:lstStyle/>
          <a:p>
            <a:endParaRPr lang="en-GB"/>
          </a:p>
        </p:txBody>
      </p:sp>
      <p:sp>
        <p:nvSpPr>
          <p:cNvPr id="306185" name="Text Box 9"/>
          <p:cNvSpPr txBox="1">
            <a:spLocks noChangeArrowheads="1"/>
          </p:cNvSpPr>
          <p:nvPr/>
        </p:nvSpPr>
        <p:spPr bwMode="auto">
          <a:xfrm>
            <a:off x="288908" y="686261"/>
            <a:ext cx="5328870" cy="1200329"/>
          </a:xfrm>
          <a:prstGeom prst="rect">
            <a:avLst/>
          </a:prstGeom>
          <a:noFill/>
          <a:ln w="12700">
            <a:solidFill>
              <a:srgbClr val="0070C0"/>
            </a:solidFill>
            <a:miter lim="800000"/>
            <a:headEnd/>
            <a:tailEnd/>
          </a:ln>
          <a:effectLst/>
        </p:spPr>
        <p:txBody>
          <a:bodyPr wrap="square">
            <a:spAutoFit/>
          </a:bodyPr>
          <a:lstStyle/>
          <a:p>
            <a:r>
              <a:rPr lang="en-US" dirty="0" smtClean="0"/>
              <a:t>With magnetron sputtering:</a:t>
            </a:r>
          </a:p>
          <a:p>
            <a:pPr marL="285750" indent="-285750">
              <a:buFont typeface="Arial" pitchFamily="34" charset="0"/>
              <a:buChar char="•"/>
            </a:pPr>
            <a:r>
              <a:rPr lang="en-US" dirty="0" smtClean="0"/>
              <a:t>Increasing average </a:t>
            </a:r>
            <a:r>
              <a:rPr lang="en-US" dirty="0"/>
              <a:t>angle of </a:t>
            </a:r>
            <a:r>
              <a:rPr lang="en-US" dirty="0" smtClean="0"/>
              <a:t>incidence </a:t>
            </a:r>
          </a:p>
          <a:p>
            <a:pPr marL="742950" lvl="1" indent="-285750">
              <a:buFont typeface="Arial" pitchFamily="34" charset="0"/>
              <a:buChar char="•"/>
            </a:pPr>
            <a:r>
              <a:rPr lang="en-US" dirty="0" smtClean="0"/>
              <a:t>Changes the film structure</a:t>
            </a:r>
          </a:p>
          <a:p>
            <a:pPr marL="742950" lvl="1" indent="-285750">
              <a:buFont typeface="Arial" pitchFamily="34" charset="0"/>
              <a:buChar char="•"/>
            </a:pPr>
            <a:r>
              <a:rPr lang="en-US" dirty="0" smtClean="0"/>
              <a:t>Increases non-linear losses</a:t>
            </a:r>
            <a:endParaRPr lang="en-US" dirty="0"/>
          </a:p>
        </p:txBody>
      </p:sp>
      <p:sp>
        <p:nvSpPr>
          <p:cNvPr id="11" name="Footer Placeholder 10"/>
          <p:cNvSpPr>
            <a:spLocks noGrp="1"/>
          </p:cNvSpPr>
          <p:nvPr>
            <p:ph type="ftr" sz="quarter" idx="4294967295"/>
          </p:nvPr>
        </p:nvSpPr>
        <p:spPr>
          <a:xfrm>
            <a:off x="4879812" y="5999910"/>
            <a:ext cx="4199646" cy="380108"/>
          </a:xfrm>
          <a:prstGeom prst="rect">
            <a:avLst/>
          </a:prstGeom>
        </p:spPr>
        <p:txBody>
          <a:bodyPr/>
          <a:lstStyle/>
          <a:p>
            <a:r>
              <a:rPr lang="it-IT" dirty="0" smtClean="0">
                <a:solidFill>
                  <a:srgbClr val="00B050"/>
                </a:solidFill>
              </a:rPr>
              <a:t>Sergio Calatroni</a:t>
            </a:r>
            <a:r>
              <a:rPr lang="it-IT" dirty="0" smtClean="0"/>
              <a:t> - CERN - Nb Coatings</a:t>
            </a:r>
            <a:endParaRPr lang="en-GB" dirty="0"/>
          </a:p>
        </p:txBody>
      </p:sp>
      <p:sp>
        <p:nvSpPr>
          <p:cNvPr id="13" name="Oval 12"/>
          <p:cNvSpPr/>
          <p:nvPr/>
        </p:nvSpPr>
        <p:spPr>
          <a:xfrm>
            <a:off x="485775" y="3940625"/>
            <a:ext cx="123448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p:cNvCxnSpPr/>
          <p:nvPr/>
        </p:nvCxnSpPr>
        <p:spPr>
          <a:xfrm rot="5400000" flipH="1" flipV="1">
            <a:off x="1216199" y="3819049"/>
            <a:ext cx="288032" cy="28803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3" idx="7"/>
          </p:cNvCxnSpPr>
          <p:nvPr/>
        </p:nvCxnSpPr>
        <p:spPr>
          <a:xfrm flipV="1">
            <a:off x="1216199" y="3993352"/>
            <a:ext cx="323270" cy="11372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979635" y="258609"/>
            <a:ext cx="1466959" cy="542260"/>
            <a:chOff x="6979635" y="258609"/>
            <a:chExt cx="1466959" cy="542260"/>
          </a:xfrm>
        </p:grpSpPr>
        <p:pic>
          <p:nvPicPr>
            <p:cNvPr id="15" name="Picture 2"/>
            <p:cNvPicPr>
              <a:picLocks noChangeAspect="1" noChangeArrowheads="1"/>
            </p:cNvPicPr>
            <p:nvPr/>
          </p:nvPicPr>
          <p:blipFill>
            <a:blip r:embed="rId5" cstate="print"/>
            <a:srcRect/>
            <a:stretch>
              <a:fillRect/>
            </a:stretch>
          </p:blipFill>
          <p:spPr bwMode="auto">
            <a:xfrm>
              <a:off x="6979635" y="266957"/>
              <a:ext cx="785786" cy="533912"/>
            </a:xfrm>
            <a:prstGeom prst="rect">
              <a:avLst/>
            </a:prstGeom>
            <a:noFill/>
            <a:ln w="9525">
              <a:noFill/>
              <a:miter lim="800000"/>
              <a:headEnd/>
              <a:tailEnd/>
            </a:ln>
            <a:effectLst/>
          </p:spPr>
        </p:pic>
        <p:pic>
          <p:nvPicPr>
            <p:cNvPr id="17" name="Picture 25" descr="Z:\JIMENEZ\Pictures Vacuum Group\Logo\New Picture (5).png"/>
            <p:cNvPicPr>
              <a:picLocks noChangeAspect="1" noChangeArrowheads="1"/>
            </p:cNvPicPr>
            <p:nvPr/>
          </p:nvPicPr>
          <p:blipFill>
            <a:blip r:embed="rId6" cstate="print"/>
            <a:srcRect/>
            <a:stretch>
              <a:fillRect/>
            </a:stretch>
          </p:blipFill>
          <p:spPr bwMode="auto">
            <a:xfrm>
              <a:off x="7912359" y="258609"/>
              <a:ext cx="534235" cy="534235"/>
            </a:xfrm>
            <a:prstGeom prst="rect">
              <a:avLst/>
            </a:prstGeom>
            <a:noFill/>
          </p:spPr>
        </p:pic>
      </p:grpSp>
      <p:sp>
        <p:nvSpPr>
          <p:cNvPr id="2" name="TextBox 1"/>
          <p:cNvSpPr txBox="1"/>
          <p:nvPr/>
        </p:nvSpPr>
        <p:spPr>
          <a:xfrm>
            <a:off x="5935533" y="963259"/>
            <a:ext cx="2896740" cy="923330"/>
          </a:xfrm>
          <a:prstGeom prst="rect">
            <a:avLst/>
          </a:prstGeom>
          <a:noFill/>
          <a:ln>
            <a:solidFill>
              <a:srgbClr val="0070C0"/>
            </a:solidFill>
          </a:ln>
        </p:spPr>
        <p:txBody>
          <a:bodyPr wrap="square" rtlCol="0">
            <a:spAutoFit/>
          </a:bodyPr>
          <a:lstStyle/>
          <a:p>
            <a:r>
              <a:rPr lang="en-US" dirty="0" smtClean="0">
                <a:solidFill>
                  <a:srgbClr val="C00000"/>
                </a:solidFill>
                <a:latin typeface="Calibri" pitchFamily="34" charset="0"/>
                <a:cs typeface="Calibri" pitchFamily="34" charset="0"/>
              </a:rPr>
              <a:t>Not enough energy available to enable surface relaxation to low energy structure</a:t>
            </a:r>
            <a:endParaRPr lang="en-US" dirty="0">
              <a:solidFill>
                <a:srgbClr val="C00000"/>
              </a:solidFill>
              <a:latin typeface="Calibri" pitchFamily="34" charset="0"/>
              <a:cs typeface="Calibri" pitchFamily="34" charset="0"/>
            </a:endParaRPr>
          </a:p>
        </p:txBody>
      </p:sp>
    </p:spTree>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3"/>
          <p:cNvSpPr txBox="1">
            <a:spLocks noChangeArrowheads="1"/>
          </p:cNvSpPr>
          <p:nvPr/>
        </p:nvSpPr>
        <p:spPr bwMode="auto">
          <a:xfrm>
            <a:off x="5357182" y="1600202"/>
            <a:ext cx="3634418" cy="646331"/>
          </a:xfrm>
          <a:prstGeom prst="rect">
            <a:avLst/>
          </a:prstGeom>
          <a:noFill/>
          <a:ln w="9525">
            <a:noFill/>
            <a:miter lim="800000"/>
            <a:headEnd/>
            <a:tailEnd/>
          </a:ln>
          <a:effectLst/>
        </p:spPr>
        <p:txBody>
          <a:bodyPr wrap="square">
            <a:spAutoFit/>
          </a:bodyPr>
          <a:lstStyle/>
          <a:p>
            <a:pPr algn="r"/>
            <a:r>
              <a:rPr lang="en-US" dirty="0" smtClean="0"/>
              <a:t>Magnetron sputter coatings </a:t>
            </a:r>
            <a:r>
              <a:rPr lang="en-US" dirty="0"/>
              <a:t>with argon</a:t>
            </a:r>
          </a:p>
        </p:txBody>
      </p:sp>
      <p:sp>
        <p:nvSpPr>
          <p:cNvPr id="50374" name="Rectangle 198"/>
          <p:cNvSpPr>
            <a:spLocks noChangeArrowheads="1"/>
          </p:cNvSpPr>
          <p:nvPr/>
        </p:nvSpPr>
        <p:spPr bwMode="auto">
          <a:xfrm>
            <a:off x="5758962" y="2438403"/>
            <a:ext cx="2822331" cy="954088"/>
          </a:xfrm>
          <a:prstGeom prst="rect">
            <a:avLst/>
          </a:prstGeom>
          <a:noFill/>
          <a:ln w="12700">
            <a:noFill/>
            <a:miter lim="800000"/>
            <a:headEnd type="none" w="sm" len="sm"/>
            <a:tailEnd type="none" w="sm" len="sm"/>
          </a:ln>
          <a:effectLst/>
        </p:spPr>
        <p:txBody>
          <a:bodyPr>
            <a:spAutoFit/>
          </a:bodyPr>
          <a:lstStyle/>
          <a:p>
            <a:pPr algn="r"/>
            <a:r>
              <a:rPr lang="en-US" sz="1400" dirty="0">
                <a:solidFill>
                  <a:srgbClr val="1401C5"/>
                </a:solidFill>
              </a:rPr>
              <a:t>Spun cavities: 0.2 µm</a:t>
            </a:r>
            <a:endParaRPr lang="en-US" sz="1400" dirty="0">
              <a:solidFill>
                <a:srgbClr val="FF0000"/>
              </a:solidFill>
              <a:effectLst>
                <a:outerShdw blurRad="38100" dist="38100" dir="2700000" algn="tl">
                  <a:srgbClr val="C0C0C0"/>
                </a:outerShdw>
              </a:effectLst>
            </a:endParaRPr>
          </a:p>
          <a:p>
            <a:pPr algn="r"/>
            <a:r>
              <a:rPr lang="en-US" sz="1400" dirty="0" err="1">
                <a:solidFill>
                  <a:srgbClr val="FF0000"/>
                </a:solidFill>
              </a:rPr>
              <a:t>Hydroformed</a:t>
            </a:r>
            <a:r>
              <a:rPr lang="en-US" sz="1400" dirty="0">
                <a:solidFill>
                  <a:srgbClr val="FF0000"/>
                </a:solidFill>
              </a:rPr>
              <a:t> cavities: 0.8 µm</a:t>
            </a:r>
          </a:p>
          <a:p>
            <a:pPr algn="r"/>
            <a:r>
              <a:rPr lang="en-US" sz="1400" dirty="0">
                <a:solidFill>
                  <a:schemeClr val="accent1"/>
                </a:solidFill>
              </a:rPr>
              <a:t>Electroformed cavities: 0.2 µm</a:t>
            </a:r>
          </a:p>
          <a:p>
            <a:pPr algn="r"/>
            <a:r>
              <a:rPr lang="en-US" sz="1400" dirty="0">
                <a:solidFill>
                  <a:srgbClr val="FF6600"/>
                </a:solidFill>
              </a:rPr>
              <a:t>Spun </a:t>
            </a:r>
            <a:r>
              <a:rPr lang="en-US" sz="1400" dirty="0" err="1">
                <a:solidFill>
                  <a:srgbClr val="FF6600"/>
                </a:solidFill>
              </a:rPr>
              <a:t>electropolished</a:t>
            </a:r>
            <a:r>
              <a:rPr lang="en-US" sz="1400" dirty="0">
                <a:solidFill>
                  <a:srgbClr val="FF6600"/>
                </a:solidFill>
              </a:rPr>
              <a:t>: 0.04 µm</a:t>
            </a:r>
          </a:p>
        </p:txBody>
      </p:sp>
      <p:sp>
        <p:nvSpPr>
          <p:cNvPr id="50379" name="Freeform 203"/>
          <p:cNvSpPr>
            <a:spLocks noChangeAspect="1"/>
          </p:cNvSpPr>
          <p:nvPr/>
        </p:nvSpPr>
        <p:spPr bwMode="auto">
          <a:xfrm>
            <a:off x="5815390" y="2492896"/>
            <a:ext cx="105508" cy="114300"/>
          </a:xfrm>
          <a:custGeom>
            <a:avLst/>
            <a:gdLst/>
            <a:ahLst/>
            <a:cxnLst>
              <a:cxn ang="0">
                <a:pos x="44" y="0"/>
              </a:cxn>
              <a:cxn ang="0">
                <a:pos x="44" y="0"/>
              </a:cxn>
              <a:cxn ang="0">
                <a:pos x="53" y="0"/>
              </a:cxn>
              <a:cxn ang="0">
                <a:pos x="62" y="9"/>
              </a:cxn>
              <a:cxn ang="0">
                <a:pos x="62" y="9"/>
              </a:cxn>
              <a:cxn ang="0">
                <a:pos x="71" y="9"/>
              </a:cxn>
              <a:cxn ang="0">
                <a:pos x="71" y="18"/>
              </a:cxn>
              <a:cxn ang="0">
                <a:pos x="71" y="18"/>
              </a:cxn>
              <a:cxn ang="0">
                <a:pos x="80" y="27"/>
              </a:cxn>
              <a:cxn ang="0">
                <a:pos x="80" y="27"/>
              </a:cxn>
              <a:cxn ang="0">
                <a:pos x="80" y="36"/>
              </a:cxn>
              <a:cxn ang="0">
                <a:pos x="80" y="45"/>
              </a:cxn>
              <a:cxn ang="0">
                <a:pos x="80" y="45"/>
              </a:cxn>
              <a:cxn ang="0">
                <a:pos x="80" y="54"/>
              </a:cxn>
              <a:cxn ang="0">
                <a:pos x="80" y="54"/>
              </a:cxn>
              <a:cxn ang="0">
                <a:pos x="71" y="63"/>
              </a:cxn>
              <a:cxn ang="0">
                <a:pos x="71" y="72"/>
              </a:cxn>
              <a:cxn ang="0">
                <a:pos x="62" y="72"/>
              </a:cxn>
              <a:cxn ang="0">
                <a:pos x="62" y="72"/>
              </a:cxn>
              <a:cxn ang="0">
                <a:pos x="53" y="81"/>
              </a:cxn>
              <a:cxn ang="0">
                <a:pos x="53" y="81"/>
              </a:cxn>
              <a:cxn ang="0">
                <a:pos x="44" y="81"/>
              </a:cxn>
              <a:cxn ang="0">
                <a:pos x="44" y="81"/>
              </a:cxn>
              <a:cxn ang="0">
                <a:pos x="35" y="81"/>
              </a:cxn>
              <a:cxn ang="0">
                <a:pos x="26" y="81"/>
              </a:cxn>
              <a:cxn ang="0">
                <a:pos x="26" y="81"/>
              </a:cxn>
              <a:cxn ang="0">
                <a:pos x="17" y="72"/>
              </a:cxn>
              <a:cxn ang="0">
                <a:pos x="17"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7" y="9"/>
              </a:cxn>
              <a:cxn ang="0">
                <a:pos x="17" y="9"/>
              </a:cxn>
              <a:cxn ang="0">
                <a:pos x="26" y="0"/>
              </a:cxn>
              <a:cxn ang="0">
                <a:pos x="35" y="0"/>
              </a:cxn>
              <a:cxn ang="0">
                <a:pos x="35" y="0"/>
              </a:cxn>
            </a:cxnLst>
            <a:rect l="0" t="0" r="r" b="b"/>
            <a:pathLst>
              <a:path w="80" h="81">
                <a:moveTo>
                  <a:pt x="44" y="0"/>
                </a:moveTo>
                <a:lnTo>
                  <a:pt x="44" y="0"/>
                </a:lnTo>
                <a:lnTo>
                  <a:pt x="44" y="0"/>
                </a:lnTo>
                <a:lnTo>
                  <a:pt x="44" y="0"/>
                </a:lnTo>
                <a:lnTo>
                  <a:pt x="53" y="0"/>
                </a:lnTo>
                <a:lnTo>
                  <a:pt x="53" y="0"/>
                </a:lnTo>
                <a:lnTo>
                  <a:pt x="53" y="0"/>
                </a:lnTo>
                <a:lnTo>
                  <a:pt x="62" y="9"/>
                </a:lnTo>
                <a:lnTo>
                  <a:pt x="62" y="9"/>
                </a:lnTo>
                <a:lnTo>
                  <a:pt x="62" y="9"/>
                </a:lnTo>
                <a:lnTo>
                  <a:pt x="62" y="9"/>
                </a:lnTo>
                <a:lnTo>
                  <a:pt x="71" y="9"/>
                </a:lnTo>
                <a:lnTo>
                  <a:pt x="71" y="9"/>
                </a:lnTo>
                <a:lnTo>
                  <a:pt x="71" y="18"/>
                </a:lnTo>
                <a:lnTo>
                  <a:pt x="71" y="18"/>
                </a:lnTo>
                <a:lnTo>
                  <a:pt x="71" y="18"/>
                </a:lnTo>
                <a:lnTo>
                  <a:pt x="80" y="27"/>
                </a:lnTo>
                <a:lnTo>
                  <a:pt x="80" y="27"/>
                </a:lnTo>
                <a:lnTo>
                  <a:pt x="80" y="27"/>
                </a:lnTo>
                <a:lnTo>
                  <a:pt x="80" y="27"/>
                </a:lnTo>
                <a:lnTo>
                  <a:pt x="80" y="36"/>
                </a:lnTo>
                <a:lnTo>
                  <a:pt x="80" y="36"/>
                </a:lnTo>
                <a:lnTo>
                  <a:pt x="80" y="36"/>
                </a:lnTo>
                <a:lnTo>
                  <a:pt x="80" y="45"/>
                </a:lnTo>
                <a:lnTo>
                  <a:pt x="80" y="45"/>
                </a:lnTo>
                <a:lnTo>
                  <a:pt x="80" y="45"/>
                </a:lnTo>
                <a:lnTo>
                  <a:pt x="80" y="54"/>
                </a:lnTo>
                <a:lnTo>
                  <a:pt x="80" y="54"/>
                </a:lnTo>
                <a:lnTo>
                  <a:pt x="80" y="54"/>
                </a:lnTo>
                <a:lnTo>
                  <a:pt x="80" y="54"/>
                </a:lnTo>
                <a:lnTo>
                  <a:pt x="71" y="63"/>
                </a:lnTo>
                <a:lnTo>
                  <a:pt x="71" y="63"/>
                </a:lnTo>
                <a:lnTo>
                  <a:pt x="71" y="63"/>
                </a:lnTo>
                <a:lnTo>
                  <a:pt x="71" y="72"/>
                </a:lnTo>
                <a:lnTo>
                  <a:pt x="71" y="72"/>
                </a:lnTo>
                <a:lnTo>
                  <a:pt x="62" y="72"/>
                </a:lnTo>
                <a:lnTo>
                  <a:pt x="62" y="72"/>
                </a:lnTo>
                <a:lnTo>
                  <a:pt x="62" y="72"/>
                </a:lnTo>
                <a:lnTo>
                  <a:pt x="62" y="72"/>
                </a:lnTo>
                <a:lnTo>
                  <a:pt x="53" y="81"/>
                </a:lnTo>
                <a:lnTo>
                  <a:pt x="53" y="81"/>
                </a:lnTo>
                <a:lnTo>
                  <a:pt x="53" y="81"/>
                </a:lnTo>
                <a:lnTo>
                  <a:pt x="44" y="81"/>
                </a:lnTo>
                <a:lnTo>
                  <a:pt x="44" y="81"/>
                </a:lnTo>
                <a:lnTo>
                  <a:pt x="44" y="81"/>
                </a:lnTo>
                <a:lnTo>
                  <a:pt x="44" y="81"/>
                </a:lnTo>
                <a:lnTo>
                  <a:pt x="35" y="81"/>
                </a:lnTo>
                <a:lnTo>
                  <a:pt x="35" y="81"/>
                </a:lnTo>
                <a:lnTo>
                  <a:pt x="35" y="81"/>
                </a:lnTo>
                <a:lnTo>
                  <a:pt x="26" y="81"/>
                </a:lnTo>
                <a:lnTo>
                  <a:pt x="26" y="81"/>
                </a:lnTo>
                <a:lnTo>
                  <a:pt x="26" y="81"/>
                </a:lnTo>
                <a:lnTo>
                  <a:pt x="17" y="72"/>
                </a:lnTo>
                <a:lnTo>
                  <a:pt x="17" y="72"/>
                </a:lnTo>
                <a:lnTo>
                  <a:pt x="17" y="72"/>
                </a:lnTo>
                <a:lnTo>
                  <a:pt x="17"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7" y="9"/>
                </a:lnTo>
                <a:lnTo>
                  <a:pt x="17" y="9"/>
                </a:lnTo>
                <a:lnTo>
                  <a:pt x="17" y="9"/>
                </a:lnTo>
                <a:lnTo>
                  <a:pt x="17" y="9"/>
                </a:lnTo>
                <a:lnTo>
                  <a:pt x="26" y="0"/>
                </a:lnTo>
                <a:lnTo>
                  <a:pt x="26" y="0"/>
                </a:lnTo>
                <a:lnTo>
                  <a:pt x="26" y="0"/>
                </a:lnTo>
                <a:lnTo>
                  <a:pt x="35" y="0"/>
                </a:lnTo>
                <a:lnTo>
                  <a:pt x="35" y="0"/>
                </a:lnTo>
                <a:lnTo>
                  <a:pt x="35" y="0"/>
                </a:lnTo>
                <a:lnTo>
                  <a:pt x="44" y="0"/>
                </a:lnTo>
                <a:close/>
              </a:path>
            </a:pathLst>
          </a:custGeom>
          <a:blipFill dpi="0" rotWithShape="0">
            <a:blip r:embed="rId3" cstate="print"/>
            <a:srcRect/>
            <a:tile tx="0" ty="0" sx="100000" sy="100000" flip="none" algn="tl"/>
          </a:blipFill>
          <a:ln w="9525">
            <a:noFill/>
            <a:round/>
            <a:headEnd/>
            <a:tailEnd/>
          </a:ln>
        </p:spPr>
        <p:txBody>
          <a:bodyPr/>
          <a:lstStyle/>
          <a:p>
            <a:endParaRPr lang="en-US" sz="1600"/>
          </a:p>
        </p:txBody>
      </p:sp>
      <p:sp>
        <p:nvSpPr>
          <p:cNvPr id="50382" name="Freeform 206"/>
          <p:cNvSpPr>
            <a:spLocks noChangeAspect="1"/>
          </p:cNvSpPr>
          <p:nvPr/>
        </p:nvSpPr>
        <p:spPr bwMode="auto">
          <a:xfrm>
            <a:off x="5811727" y="3140968"/>
            <a:ext cx="112835" cy="122238"/>
          </a:xfrm>
          <a:custGeom>
            <a:avLst/>
            <a:gdLst/>
            <a:ahLst/>
            <a:cxnLst>
              <a:cxn ang="0">
                <a:pos x="0" y="54"/>
              </a:cxn>
              <a:cxn ang="0">
                <a:pos x="53" y="0"/>
              </a:cxn>
              <a:cxn ang="0">
                <a:pos x="107" y="54"/>
              </a:cxn>
              <a:cxn ang="0">
                <a:pos x="53" y="107"/>
              </a:cxn>
              <a:cxn ang="0">
                <a:pos x="0" y="54"/>
              </a:cxn>
            </a:cxnLst>
            <a:rect l="0" t="0" r="r" b="b"/>
            <a:pathLst>
              <a:path w="107" h="107">
                <a:moveTo>
                  <a:pt x="0" y="54"/>
                </a:moveTo>
                <a:lnTo>
                  <a:pt x="53" y="0"/>
                </a:lnTo>
                <a:lnTo>
                  <a:pt x="107" y="54"/>
                </a:lnTo>
                <a:lnTo>
                  <a:pt x="53" y="107"/>
                </a:lnTo>
                <a:lnTo>
                  <a:pt x="0" y="54"/>
                </a:lnTo>
              </a:path>
            </a:pathLst>
          </a:custGeom>
          <a:solidFill>
            <a:srgbClr val="FF6600"/>
          </a:solidFill>
          <a:ln w="14351">
            <a:solidFill>
              <a:srgbClr val="FF6600"/>
            </a:solidFill>
            <a:prstDash val="solid"/>
            <a:round/>
            <a:headEnd/>
            <a:tailEnd/>
          </a:ln>
        </p:spPr>
        <p:txBody>
          <a:bodyPr/>
          <a:lstStyle/>
          <a:p>
            <a:endParaRPr lang="en-US" sz="1600"/>
          </a:p>
        </p:txBody>
      </p:sp>
      <p:grpSp>
        <p:nvGrpSpPr>
          <p:cNvPr id="2" name="Group 211"/>
          <p:cNvGrpSpPr>
            <a:grpSpLocks/>
          </p:cNvGrpSpPr>
          <p:nvPr/>
        </p:nvGrpSpPr>
        <p:grpSpPr bwMode="auto">
          <a:xfrm>
            <a:off x="5821252" y="2708920"/>
            <a:ext cx="93785" cy="77788"/>
            <a:chOff x="3677" y="1556"/>
            <a:chExt cx="64" cy="49"/>
          </a:xfrm>
        </p:grpSpPr>
        <p:sp>
          <p:nvSpPr>
            <p:cNvPr id="50383" name="Freeform 207"/>
            <p:cNvSpPr>
              <a:spLocks noChangeAspect="1"/>
            </p:cNvSpPr>
            <p:nvPr/>
          </p:nvSpPr>
          <p:spPr bwMode="auto">
            <a:xfrm>
              <a:off x="3677" y="1556"/>
              <a:ext cx="64" cy="49"/>
            </a:xfrm>
            <a:custGeom>
              <a:avLst/>
              <a:gdLst/>
              <a:ahLst/>
              <a:cxnLst>
                <a:cxn ang="0">
                  <a:pos x="0" y="0"/>
                </a:cxn>
                <a:cxn ang="0">
                  <a:pos x="35" y="54"/>
                </a:cxn>
                <a:cxn ang="0">
                  <a:pos x="71" y="0"/>
                </a:cxn>
                <a:cxn ang="0">
                  <a:pos x="0" y="0"/>
                </a:cxn>
              </a:cxnLst>
              <a:rect l="0" t="0" r="r" b="b"/>
              <a:pathLst>
                <a:path w="71" h="54">
                  <a:moveTo>
                    <a:pt x="0" y="0"/>
                  </a:moveTo>
                  <a:lnTo>
                    <a:pt x="35" y="54"/>
                  </a:lnTo>
                  <a:lnTo>
                    <a:pt x="71" y="0"/>
                  </a:lnTo>
                  <a:lnTo>
                    <a:pt x="0" y="0"/>
                  </a:lnTo>
                  <a:close/>
                </a:path>
              </a:pathLst>
            </a:custGeom>
            <a:blipFill dpi="0" rotWithShape="0">
              <a:blip r:embed="rId4" cstate="print"/>
              <a:srcRect/>
              <a:tile tx="0" ty="0" sx="100000" sy="100000" flip="none" algn="tl"/>
            </a:blipFill>
            <a:ln w="9525">
              <a:noFill/>
              <a:round/>
              <a:headEnd/>
              <a:tailEnd/>
            </a:ln>
          </p:spPr>
          <p:txBody>
            <a:bodyPr/>
            <a:lstStyle/>
            <a:p>
              <a:endParaRPr lang="en-US" sz="1600"/>
            </a:p>
          </p:txBody>
        </p:sp>
        <p:sp>
          <p:nvSpPr>
            <p:cNvPr id="50385" name="Freeform 209"/>
            <p:cNvSpPr>
              <a:spLocks noChangeAspect="1"/>
            </p:cNvSpPr>
            <p:nvPr/>
          </p:nvSpPr>
          <p:spPr bwMode="auto">
            <a:xfrm>
              <a:off x="3677" y="1556"/>
              <a:ext cx="64" cy="49"/>
            </a:xfrm>
            <a:custGeom>
              <a:avLst/>
              <a:gdLst/>
              <a:ahLst/>
              <a:cxnLst>
                <a:cxn ang="0">
                  <a:pos x="0" y="0"/>
                </a:cxn>
                <a:cxn ang="0">
                  <a:pos x="35" y="54"/>
                </a:cxn>
                <a:cxn ang="0">
                  <a:pos x="71" y="0"/>
                </a:cxn>
                <a:cxn ang="0">
                  <a:pos x="0" y="0"/>
                </a:cxn>
              </a:cxnLst>
              <a:rect l="0" t="0" r="r" b="b"/>
              <a:pathLst>
                <a:path w="71" h="54">
                  <a:moveTo>
                    <a:pt x="0" y="0"/>
                  </a:moveTo>
                  <a:lnTo>
                    <a:pt x="35" y="54"/>
                  </a:lnTo>
                  <a:lnTo>
                    <a:pt x="71" y="0"/>
                  </a:lnTo>
                  <a:lnTo>
                    <a:pt x="0" y="0"/>
                  </a:lnTo>
                </a:path>
              </a:pathLst>
            </a:custGeom>
            <a:noFill/>
            <a:ln w="14288">
              <a:solidFill>
                <a:srgbClr val="DD0806"/>
              </a:solidFill>
              <a:prstDash val="solid"/>
              <a:round/>
              <a:headEnd/>
              <a:tailEnd/>
            </a:ln>
          </p:spPr>
          <p:txBody>
            <a:bodyPr/>
            <a:lstStyle/>
            <a:p>
              <a:endParaRPr lang="en-US" sz="1600"/>
            </a:p>
          </p:txBody>
        </p:sp>
      </p:grpSp>
      <p:grpSp>
        <p:nvGrpSpPr>
          <p:cNvPr id="3" name="Group 212"/>
          <p:cNvGrpSpPr>
            <a:grpSpLocks/>
          </p:cNvGrpSpPr>
          <p:nvPr/>
        </p:nvGrpSpPr>
        <p:grpSpPr bwMode="auto">
          <a:xfrm>
            <a:off x="5832975" y="2924944"/>
            <a:ext cx="70338" cy="76200"/>
            <a:chOff x="3685" y="1694"/>
            <a:chExt cx="48" cy="48"/>
          </a:xfrm>
        </p:grpSpPr>
        <p:sp>
          <p:nvSpPr>
            <p:cNvPr id="50384" name="Freeform 208"/>
            <p:cNvSpPr>
              <a:spLocks noChangeAspect="1"/>
            </p:cNvSpPr>
            <p:nvPr/>
          </p:nvSpPr>
          <p:spPr bwMode="auto">
            <a:xfrm>
              <a:off x="3685" y="1694"/>
              <a:ext cx="48" cy="48"/>
            </a:xfrm>
            <a:custGeom>
              <a:avLst/>
              <a:gdLst/>
              <a:ahLst/>
              <a:cxnLst>
                <a:cxn ang="0">
                  <a:pos x="0" y="53"/>
                </a:cxn>
                <a:cxn ang="0">
                  <a:pos x="26" y="0"/>
                </a:cxn>
                <a:cxn ang="0">
                  <a:pos x="53" y="53"/>
                </a:cxn>
                <a:cxn ang="0">
                  <a:pos x="0" y="53"/>
                </a:cxn>
              </a:cxnLst>
              <a:rect l="0" t="0" r="r" b="b"/>
              <a:pathLst>
                <a:path w="53" h="53">
                  <a:moveTo>
                    <a:pt x="0" y="53"/>
                  </a:moveTo>
                  <a:lnTo>
                    <a:pt x="26" y="0"/>
                  </a:lnTo>
                  <a:lnTo>
                    <a:pt x="53" y="53"/>
                  </a:lnTo>
                  <a:lnTo>
                    <a:pt x="0" y="53"/>
                  </a:lnTo>
                  <a:close/>
                </a:path>
              </a:pathLst>
            </a:custGeom>
            <a:blipFill dpi="0" rotWithShape="0">
              <a:blip r:embed="rId5" cstate="print"/>
              <a:srcRect/>
              <a:tile tx="0" ty="0" sx="100000" sy="100000" flip="none" algn="tl"/>
            </a:blipFill>
            <a:ln w="9525">
              <a:noFill/>
              <a:round/>
              <a:headEnd/>
              <a:tailEnd/>
            </a:ln>
          </p:spPr>
          <p:txBody>
            <a:bodyPr/>
            <a:lstStyle/>
            <a:p>
              <a:endParaRPr lang="en-US" sz="1600"/>
            </a:p>
          </p:txBody>
        </p:sp>
        <p:sp>
          <p:nvSpPr>
            <p:cNvPr id="50386" name="Freeform 210"/>
            <p:cNvSpPr>
              <a:spLocks noChangeAspect="1"/>
            </p:cNvSpPr>
            <p:nvPr/>
          </p:nvSpPr>
          <p:spPr bwMode="auto">
            <a:xfrm>
              <a:off x="3685" y="1694"/>
              <a:ext cx="48" cy="48"/>
            </a:xfrm>
            <a:custGeom>
              <a:avLst/>
              <a:gdLst/>
              <a:ahLst/>
              <a:cxnLst>
                <a:cxn ang="0">
                  <a:pos x="0" y="53"/>
                </a:cxn>
                <a:cxn ang="0">
                  <a:pos x="26" y="0"/>
                </a:cxn>
                <a:cxn ang="0">
                  <a:pos x="53" y="53"/>
                </a:cxn>
                <a:cxn ang="0">
                  <a:pos x="0" y="53"/>
                </a:cxn>
              </a:cxnLst>
              <a:rect l="0" t="0" r="r" b="b"/>
              <a:pathLst>
                <a:path w="53" h="53">
                  <a:moveTo>
                    <a:pt x="0" y="53"/>
                  </a:moveTo>
                  <a:lnTo>
                    <a:pt x="26" y="0"/>
                  </a:lnTo>
                  <a:lnTo>
                    <a:pt x="53" y="53"/>
                  </a:lnTo>
                  <a:lnTo>
                    <a:pt x="0" y="53"/>
                  </a:lnTo>
                </a:path>
              </a:pathLst>
            </a:custGeom>
            <a:noFill/>
            <a:ln w="14288">
              <a:solidFill>
                <a:srgbClr val="008011"/>
              </a:solidFill>
              <a:prstDash val="solid"/>
              <a:round/>
              <a:headEnd/>
              <a:tailEnd/>
            </a:ln>
          </p:spPr>
          <p:txBody>
            <a:bodyPr/>
            <a:lstStyle/>
            <a:p>
              <a:endParaRPr lang="en-US" sz="1600"/>
            </a:p>
          </p:txBody>
        </p:sp>
      </p:grpSp>
      <p:grpSp>
        <p:nvGrpSpPr>
          <p:cNvPr id="4" name="Group 217"/>
          <p:cNvGrpSpPr>
            <a:grpSpLocks noChangeAspect="1"/>
          </p:cNvGrpSpPr>
          <p:nvPr/>
        </p:nvGrpSpPr>
        <p:grpSpPr bwMode="auto">
          <a:xfrm>
            <a:off x="400886" y="1672888"/>
            <a:ext cx="5039254" cy="4407075"/>
            <a:chOff x="427" y="816"/>
            <a:chExt cx="3098" cy="2501"/>
          </a:xfrm>
        </p:grpSpPr>
        <p:sp>
          <p:nvSpPr>
            <p:cNvPr id="50185" name="Freeform 9"/>
            <p:cNvSpPr>
              <a:spLocks noChangeAspect="1"/>
            </p:cNvSpPr>
            <p:nvPr/>
          </p:nvSpPr>
          <p:spPr bwMode="auto">
            <a:xfrm>
              <a:off x="793" y="2956"/>
              <a:ext cx="30" cy="1"/>
            </a:xfrm>
            <a:custGeom>
              <a:avLst/>
              <a:gdLst/>
              <a:ahLst/>
              <a:cxnLst>
                <a:cxn ang="0">
                  <a:pos x="0" y="0"/>
                </a:cxn>
                <a:cxn ang="0">
                  <a:pos x="3" y="0"/>
                </a:cxn>
                <a:cxn ang="0">
                  <a:pos x="4" y="0"/>
                </a:cxn>
              </a:cxnLst>
              <a:rect l="0" t="0" r="r" b="b"/>
              <a:pathLst>
                <a:path w="4">
                  <a:moveTo>
                    <a:pt x="0" y="0"/>
                  </a:moveTo>
                  <a:lnTo>
                    <a:pt x="3" y="0"/>
                  </a:lnTo>
                  <a:lnTo>
                    <a:pt x="4" y="0"/>
                  </a:lnTo>
                </a:path>
              </a:pathLst>
            </a:custGeom>
            <a:noFill/>
            <a:ln w="14288">
              <a:solidFill>
                <a:srgbClr val="000000"/>
              </a:solidFill>
              <a:prstDash val="solid"/>
              <a:round/>
              <a:headEnd/>
              <a:tailEnd/>
            </a:ln>
          </p:spPr>
          <p:txBody>
            <a:bodyPr/>
            <a:lstStyle/>
            <a:p>
              <a:endParaRPr lang="en-US"/>
            </a:p>
          </p:txBody>
        </p:sp>
        <p:sp>
          <p:nvSpPr>
            <p:cNvPr id="50186" name="Freeform 10"/>
            <p:cNvSpPr>
              <a:spLocks noChangeAspect="1"/>
            </p:cNvSpPr>
            <p:nvPr/>
          </p:nvSpPr>
          <p:spPr bwMode="auto">
            <a:xfrm>
              <a:off x="793" y="2607"/>
              <a:ext cx="30" cy="1"/>
            </a:xfrm>
            <a:custGeom>
              <a:avLst/>
              <a:gdLst/>
              <a:ahLst/>
              <a:cxnLst>
                <a:cxn ang="0">
                  <a:pos x="0" y="0"/>
                </a:cxn>
                <a:cxn ang="0">
                  <a:pos x="3" y="0"/>
                </a:cxn>
                <a:cxn ang="0">
                  <a:pos x="4" y="0"/>
                </a:cxn>
              </a:cxnLst>
              <a:rect l="0" t="0" r="r" b="b"/>
              <a:pathLst>
                <a:path w="4">
                  <a:moveTo>
                    <a:pt x="0" y="0"/>
                  </a:moveTo>
                  <a:lnTo>
                    <a:pt x="3" y="0"/>
                  </a:lnTo>
                  <a:lnTo>
                    <a:pt x="4" y="0"/>
                  </a:lnTo>
                </a:path>
              </a:pathLst>
            </a:custGeom>
            <a:noFill/>
            <a:ln w="14288">
              <a:solidFill>
                <a:srgbClr val="000000"/>
              </a:solidFill>
              <a:prstDash val="solid"/>
              <a:round/>
              <a:headEnd/>
              <a:tailEnd/>
            </a:ln>
          </p:spPr>
          <p:txBody>
            <a:bodyPr/>
            <a:lstStyle/>
            <a:p>
              <a:endParaRPr lang="en-US"/>
            </a:p>
          </p:txBody>
        </p:sp>
        <p:sp>
          <p:nvSpPr>
            <p:cNvPr id="50187" name="Freeform 11"/>
            <p:cNvSpPr>
              <a:spLocks noChangeAspect="1"/>
            </p:cNvSpPr>
            <p:nvPr/>
          </p:nvSpPr>
          <p:spPr bwMode="auto">
            <a:xfrm>
              <a:off x="793" y="2259"/>
              <a:ext cx="30" cy="1"/>
            </a:xfrm>
            <a:custGeom>
              <a:avLst/>
              <a:gdLst/>
              <a:ahLst/>
              <a:cxnLst>
                <a:cxn ang="0">
                  <a:pos x="0" y="0"/>
                </a:cxn>
                <a:cxn ang="0">
                  <a:pos x="3" y="0"/>
                </a:cxn>
                <a:cxn ang="0">
                  <a:pos x="4" y="0"/>
                </a:cxn>
              </a:cxnLst>
              <a:rect l="0" t="0" r="r" b="b"/>
              <a:pathLst>
                <a:path w="4">
                  <a:moveTo>
                    <a:pt x="0" y="0"/>
                  </a:moveTo>
                  <a:lnTo>
                    <a:pt x="3" y="0"/>
                  </a:lnTo>
                  <a:lnTo>
                    <a:pt x="4" y="0"/>
                  </a:lnTo>
                </a:path>
              </a:pathLst>
            </a:custGeom>
            <a:noFill/>
            <a:ln w="14288">
              <a:solidFill>
                <a:srgbClr val="000000"/>
              </a:solidFill>
              <a:prstDash val="solid"/>
              <a:round/>
              <a:headEnd/>
              <a:tailEnd/>
            </a:ln>
          </p:spPr>
          <p:txBody>
            <a:bodyPr/>
            <a:lstStyle/>
            <a:p>
              <a:endParaRPr lang="en-US"/>
            </a:p>
          </p:txBody>
        </p:sp>
        <p:sp>
          <p:nvSpPr>
            <p:cNvPr id="50188" name="Freeform 12"/>
            <p:cNvSpPr>
              <a:spLocks noChangeAspect="1"/>
            </p:cNvSpPr>
            <p:nvPr/>
          </p:nvSpPr>
          <p:spPr bwMode="auto">
            <a:xfrm>
              <a:off x="793" y="1918"/>
              <a:ext cx="30" cy="1"/>
            </a:xfrm>
            <a:custGeom>
              <a:avLst/>
              <a:gdLst/>
              <a:ahLst/>
              <a:cxnLst>
                <a:cxn ang="0">
                  <a:pos x="0" y="0"/>
                </a:cxn>
                <a:cxn ang="0">
                  <a:pos x="3" y="0"/>
                </a:cxn>
                <a:cxn ang="0">
                  <a:pos x="4" y="0"/>
                </a:cxn>
              </a:cxnLst>
              <a:rect l="0" t="0" r="r" b="b"/>
              <a:pathLst>
                <a:path w="4">
                  <a:moveTo>
                    <a:pt x="0" y="0"/>
                  </a:moveTo>
                  <a:lnTo>
                    <a:pt x="3" y="0"/>
                  </a:lnTo>
                  <a:lnTo>
                    <a:pt x="4" y="0"/>
                  </a:lnTo>
                </a:path>
              </a:pathLst>
            </a:custGeom>
            <a:noFill/>
            <a:ln w="14288">
              <a:solidFill>
                <a:srgbClr val="000000"/>
              </a:solidFill>
              <a:prstDash val="solid"/>
              <a:round/>
              <a:headEnd/>
              <a:tailEnd/>
            </a:ln>
          </p:spPr>
          <p:txBody>
            <a:bodyPr/>
            <a:lstStyle/>
            <a:p>
              <a:endParaRPr lang="en-US"/>
            </a:p>
          </p:txBody>
        </p:sp>
        <p:sp>
          <p:nvSpPr>
            <p:cNvPr id="50189" name="Freeform 13"/>
            <p:cNvSpPr>
              <a:spLocks noChangeAspect="1"/>
            </p:cNvSpPr>
            <p:nvPr/>
          </p:nvSpPr>
          <p:spPr bwMode="auto">
            <a:xfrm>
              <a:off x="793" y="1570"/>
              <a:ext cx="30" cy="1"/>
            </a:xfrm>
            <a:custGeom>
              <a:avLst/>
              <a:gdLst/>
              <a:ahLst/>
              <a:cxnLst>
                <a:cxn ang="0">
                  <a:pos x="0" y="0"/>
                </a:cxn>
                <a:cxn ang="0">
                  <a:pos x="3" y="0"/>
                </a:cxn>
                <a:cxn ang="0">
                  <a:pos x="4" y="0"/>
                </a:cxn>
              </a:cxnLst>
              <a:rect l="0" t="0" r="r" b="b"/>
              <a:pathLst>
                <a:path w="4">
                  <a:moveTo>
                    <a:pt x="0" y="0"/>
                  </a:moveTo>
                  <a:lnTo>
                    <a:pt x="3" y="0"/>
                  </a:lnTo>
                  <a:lnTo>
                    <a:pt x="4" y="0"/>
                  </a:lnTo>
                </a:path>
              </a:pathLst>
            </a:custGeom>
            <a:noFill/>
            <a:ln w="14288">
              <a:solidFill>
                <a:srgbClr val="000000"/>
              </a:solidFill>
              <a:prstDash val="solid"/>
              <a:round/>
              <a:headEnd/>
              <a:tailEnd/>
            </a:ln>
          </p:spPr>
          <p:txBody>
            <a:bodyPr/>
            <a:lstStyle/>
            <a:p>
              <a:endParaRPr lang="en-US"/>
            </a:p>
          </p:txBody>
        </p:sp>
        <p:sp>
          <p:nvSpPr>
            <p:cNvPr id="50190" name="Freeform 14"/>
            <p:cNvSpPr>
              <a:spLocks noChangeAspect="1"/>
            </p:cNvSpPr>
            <p:nvPr/>
          </p:nvSpPr>
          <p:spPr bwMode="auto">
            <a:xfrm>
              <a:off x="793" y="1222"/>
              <a:ext cx="30" cy="1"/>
            </a:xfrm>
            <a:custGeom>
              <a:avLst/>
              <a:gdLst/>
              <a:ahLst/>
              <a:cxnLst>
                <a:cxn ang="0">
                  <a:pos x="0" y="0"/>
                </a:cxn>
                <a:cxn ang="0">
                  <a:pos x="3" y="0"/>
                </a:cxn>
                <a:cxn ang="0">
                  <a:pos x="4" y="0"/>
                </a:cxn>
              </a:cxnLst>
              <a:rect l="0" t="0" r="r" b="b"/>
              <a:pathLst>
                <a:path w="4">
                  <a:moveTo>
                    <a:pt x="0" y="0"/>
                  </a:moveTo>
                  <a:lnTo>
                    <a:pt x="3" y="0"/>
                  </a:lnTo>
                  <a:lnTo>
                    <a:pt x="4" y="0"/>
                  </a:lnTo>
                </a:path>
              </a:pathLst>
            </a:custGeom>
            <a:noFill/>
            <a:ln w="14288">
              <a:solidFill>
                <a:srgbClr val="000000"/>
              </a:solidFill>
              <a:prstDash val="solid"/>
              <a:round/>
              <a:headEnd/>
              <a:tailEnd/>
            </a:ln>
          </p:spPr>
          <p:txBody>
            <a:bodyPr/>
            <a:lstStyle/>
            <a:p>
              <a:endParaRPr lang="en-US"/>
            </a:p>
          </p:txBody>
        </p:sp>
        <p:sp>
          <p:nvSpPr>
            <p:cNvPr id="50191" name="Freeform 15"/>
            <p:cNvSpPr>
              <a:spLocks noChangeAspect="1"/>
            </p:cNvSpPr>
            <p:nvPr/>
          </p:nvSpPr>
          <p:spPr bwMode="auto">
            <a:xfrm>
              <a:off x="793" y="875"/>
              <a:ext cx="30" cy="0"/>
            </a:xfrm>
            <a:custGeom>
              <a:avLst/>
              <a:gdLst/>
              <a:ahLst/>
              <a:cxnLst>
                <a:cxn ang="0">
                  <a:pos x="0" y="0"/>
                </a:cxn>
                <a:cxn ang="0">
                  <a:pos x="3" y="0"/>
                </a:cxn>
                <a:cxn ang="0">
                  <a:pos x="4" y="0"/>
                </a:cxn>
              </a:cxnLst>
              <a:rect l="0" t="0" r="r" b="b"/>
              <a:pathLst>
                <a:path w="4">
                  <a:moveTo>
                    <a:pt x="0" y="0"/>
                  </a:moveTo>
                  <a:lnTo>
                    <a:pt x="3" y="0"/>
                  </a:lnTo>
                  <a:lnTo>
                    <a:pt x="4" y="0"/>
                  </a:lnTo>
                </a:path>
              </a:pathLst>
            </a:custGeom>
            <a:noFill/>
            <a:ln w="14288">
              <a:solidFill>
                <a:srgbClr val="000000"/>
              </a:solidFill>
              <a:prstDash val="solid"/>
              <a:round/>
              <a:headEnd/>
              <a:tailEnd/>
            </a:ln>
          </p:spPr>
          <p:txBody>
            <a:bodyPr/>
            <a:lstStyle/>
            <a:p>
              <a:endParaRPr lang="en-US"/>
            </a:p>
          </p:txBody>
        </p:sp>
        <p:sp>
          <p:nvSpPr>
            <p:cNvPr id="50192" name="Freeform 16"/>
            <p:cNvSpPr>
              <a:spLocks noChangeAspect="1"/>
            </p:cNvSpPr>
            <p:nvPr/>
          </p:nvSpPr>
          <p:spPr bwMode="auto">
            <a:xfrm>
              <a:off x="3376" y="2956"/>
              <a:ext cx="29" cy="1"/>
            </a:xfrm>
            <a:custGeom>
              <a:avLst/>
              <a:gdLst/>
              <a:ahLst/>
              <a:cxnLst>
                <a:cxn ang="0">
                  <a:pos x="4" y="0"/>
                </a:cxn>
                <a:cxn ang="0">
                  <a:pos x="1" y="0"/>
                </a:cxn>
                <a:cxn ang="0">
                  <a:pos x="0" y="0"/>
                </a:cxn>
              </a:cxnLst>
              <a:rect l="0" t="0" r="r" b="b"/>
              <a:pathLst>
                <a:path w="4">
                  <a:moveTo>
                    <a:pt x="4" y="0"/>
                  </a:moveTo>
                  <a:lnTo>
                    <a:pt x="1" y="0"/>
                  </a:lnTo>
                  <a:lnTo>
                    <a:pt x="0" y="0"/>
                  </a:lnTo>
                </a:path>
              </a:pathLst>
            </a:custGeom>
            <a:noFill/>
            <a:ln w="14288">
              <a:solidFill>
                <a:srgbClr val="000000"/>
              </a:solidFill>
              <a:prstDash val="solid"/>
              <a:round/>
              <a:headEnd/>
              <a:tailEnd/>
            </a:ln>
          </p:spPr>
          <p:txBody>
            <a:bodyPr/>
            <a:lstStyle/>
            <a:p>
              <a:endParaRPr lang="en-US"/>
            </a:p>
          </p:txBody>
        </p:sp>
        <p:sp>
          <p:nvSpPr>
            <p:cNvPr id="50193" name="Freeform 17"/>
            <p:cNvSpPr>
              <a:spLocks noChangeAspect="1"/>
            </p:cNvSpPr>
            <p:nvPr/>
          </p:nvSpPr>
          <p:spPr bwMode="auto">
            <a:xfrm>
              <a:off x="3376" y="2607"/>
              <a:ext cx="29" cy="1"/>
            </a:xfrm>
            <a:custGeom>
              <a:avLst/>
              <a:gdLst/>
              <a:ahLst/>
              <a:cxnLst>
                <a:cxn ang="0">
                  <a:pos x="4" y="0"/>
                </a:cxn>
                <a:cxn ang="0">
                  <a:pos x="1" y="0"/>
                </a:cxn>
                <a:cxn ang="0">
                  <a:pos x="0" y="0"/>
                </a:cxn>
              </a:cxnLst>
              <a:rect l="0" t="0" r="r" b="b"/>
              <a:pathLst>
                <a:path w="4">
                  <a:moveTo>
                    <a:pt x="4" y="0"/>
                  </a:moveTo>
                  <a:lnTo>
                    <a:pt x="1" y="0"/>
                  </a:lnTo>
                  <a:lnTo>
                    <a:pt x="0" y="0"/>
                  </a:lnTo>
                </a:path>
              </a:pathLst>
            </a:custGeom>
            <a:noFill/>
            <a:ln w="14288">
              <a:solidFill>
                <a:srgbClr val="000000"/>
              </a:solidFill>
              <a:prstDash val="solid"/>
              <a:round/>
              <a:headEnd/>
              <a:tailEnd/>
            </a:ln>
          </p:spPr>
          <p:txBody>
            <a:bodyPr/>
            <a:lstStyle/>
            <a:p>
              <a:endParaRPr lang="en-US"/>
            </a:p>
          </p:txBody>
        </p:sp>
        <p:sp>
          <p:nvSpPr>
            <p:cNvPr id="50194" name="Freeform 18"/>
            <p:cNvSpPr>
              <a:spLocks noChangeAspect="1"/>
            </p:cNvSpPr>
            <p:nvPr/>
          </p:nvSpPr>
          <p:spPr bwMode="auto">
            <a:xfrm>
              <a:off x="3376" y="2259"/>
              <a:ext cx="29" cy="1"/>
            </a:xfrm>
            <a:custGeom>
              <a:avLst/>
              <a:gdLst/>
              <a:ahLst/>
              <a:cxnLst>
                <a:cxn ang="0">
                  <a:pos x="4" y="0"/>
                </a:cxn>
                <a:cxn ang="0">
                  <a:pos x="1" y="0"/>
                </a:cxn>
                <a:cxn ang="0">
                  <a:pos x="0" y="0"/>
                </a:cxn>
              </a:cxnLst>
              <a:rect l="0" t="0" r="r" b="b"/>
              <a:pathLst>
                <a:path w="4">
                  <a:moveTo>
                    <a:pt x="4" y="0"/>
                  </a:moveTo>
                  <a:lnTo>
                    <a:pt x="1" y="0"/>
                  </a:lnTo>
                  <a:lnTo>
                    <a:pt x="0" y="0"/>
                  </a:lnTo>
                </a:path>
              </a:pathLst>
            </a:custGeom>
            <a:noFill/>
            <a:ln w="14288">
              <a:solidFill>
                <a:srgbClr val="000000"/>
              </a:solidFill>
              <a:prstDash val="solid"/>
              <a:round/>
              <a:headEnd/>
              <a:tailEnd/>
            </a:ln>
          </p:spPr>
          <p:txBody>
            <a:bodyPr/>
            <a:lstStyle/>
            <a:p>
              <a:endParaRPr lang="en-US"/>
            </a:p>
          </p:txBody>
        </p:sp>
        <p:sp>
          <p:nvSpPr>
            <p:cNvPr id="50195" name="Freeform 19"/>
            <p:cNvSpPr>
              <a:spLocks noChangeAspect="1"/>
            </p:cNvSpPr>
            <p:nvPr/>
          </p:nvSpPr>
          <p:spPr bwMode="auto">
            <a:xfrm>
              <a:off x="3376" y="1918"/>
              <a:ext cx="29" cy="1"/>
            </a:xfrm>
            <a:custGeom>
              <a:avLst/>
              <a:gdLst/>
              <a:ahLst/>
              <a:cxnLst>
                <a:cxn ang="0">
                  <a:pos x="4" y="0"/>
                </a:cxn>
                <a:cxn ang="0">
                  <a:pos x="1" y="0"/>
                </a:cxn>
                <a:cxn ang="0">
                  <a:pos x="0" y="0"/>
                </a:cxn>
              </a:cxnLst>
              <a:rect l="0" t="0" r="r" b="b"/>
              <a:pathLst>
                <a:path w="4">
                  <a:moveTo>
                    <a:pt x="4" y="0"/>
                  </a:moveTo>
                  <a:lnTo>
                    <a:pt x="1" y="0"/>
                  </a:lnTo>
                  <a:lnTo>
                    <a:pt x="0" y="0"/>
                  </a:lnTo>
                </a:path>
              </a:pathLst>
            </a:custGeom>
            <a:noFill/>
            <a:ln w="14288">
              <a:solidFill>
                <a:srgbClr val="000000"/>
              </a:solidFill>
              <a:prstDash val="solid"/>
              <a:round/>
              <a:headEnd/>
              <a:tailEnd/>
            </a:ln>
          </p:spPr>
          <p:txBody>
            <a:bodyPr/>
            <a:lstStyle/>
            <a:p>
              <a:endParaRPr lang="en-US"/>
            </a:p>
          </p:txBody>
        </p:sp>
        <p:sp>
          <p:nvSpPr>
            <p:cNvPr id="50196" name="Freeform 20"/>
            <p:cNvSpPr>
              <a:spLocks noChangeAspect="1"/>
            </p:cNvSpPr>
            <p:nvPr/>
          </p:nvSpPr>
          <p:spPr bwMode="auto">
            <a:xfrm>
              <a:off x="3376" y="875"/>
              <a:ext cx="29" cy="0"/>
            </a:xfrm>
            <a:custGeom>
              <a:avLst/>
              <a:gdLst/>
              <a:ahLst/>
              <a:cxnLst>
                <a:cxn ang="0">
                  <a:pos x="4" y="0"/>
                </a:cxn>
                <a:cxn ang="0">
                  <a:pos x="1" y="0"/>
                </a:cxn>
                <a:cxn ang="0">
                  <a:pos x="0" y="0"/>
                </a:cxn>
              </a:cxnLst>
              <a:rect l="0" t="0" r="r" b="b"/>
              <a:pathLst>
                <a:path w="4">
                  <a:moveTo>
                    <a:pt x="4" y="0"/>
                  </a:moveTo>
                  <a:lnTo>
                    <a:pt x="1" y="0"/>
                  </a:lnTo>
                  <a:lnTo>
                    <a:pt x="0" y="0"/>
                  </a:lnTo>
                </a:path>
              </a:pathLst>
            </a:custGeom>
            <a:noFill/>
            <a:ln w="14288">
              <a:solidFill>
                <a:srgbClr val="000000"/>
              </a:solidFill>
              <a:prstDash val="solid"/>
              <a:round/>
              <a:headEnd/>
              <a:tailEnd/>
            </a:ln>
          </p:spPr>
          <p:txBody>
            <a:bodyPr/>
            <a:lstStyle/>
            <a:p>
              <a:endParaRPr lang="en-US"/>
            </a:p>
          </p:txBody>
        </p:sp>
        <p:sp>
          <p:nvSpPr>
            <p:cNvPr id="50197" name="Freeform 21"/>
            <p:cNvSpPr>
              <a:spLocks noChangeAspect="1"/>
            </p:cNvSpPr>
            <p:nvPr/>
          </p:nvSpPr>
          <p:spPr bwMode="auto">
            <a:xfrm>
              <a:off x="793" y="2926"/>
              <a:ext cx="1" cy="30"/>
            </a:xfrm>
            <a:custGeom>
              <a:avLst/>
              <a:gdLst/>
              <a:ahLst/>
              <a:cxnLst>
                <a:cxn ang="0">
                  <a:pos x="0" y="4"/>
                </a:cxn>
                <a:cxn ang="0">
                  <a:pos x="0" y="1"/>
                </a:cxn>
                <a:cxn ang="0">
                  <a:pos x="0" y="0"/>
                </a:cxn>
              </a:cxnLst>
              <a:rect l="0" t="0" r="r" b="b"/>
              <a:pathLst>
                <a:path h="4">
                  <a:moveTo>
                    <a:pt x="0" y="4"/>
                  </a:moveTo>
                  <a:lnTo>
                    <a:pt x="0" y="1"/>
                  </a:lnTo>
                  <a:lnTo>
                    <a:pt x="0" y="0"/>
                  </a:lnTo>
                </a:path>
              </a:pathLst>
            </a:custGeom>
            <a:noFill/>
            <a:ln w="14288">
              <a:solidFill>
                <a:srgbClr val="000000"/>
              </a:solidFill>
              <a:prstDash val="solid"/>
              <a:round/>
              <a:headEnd/>
              <a:tailEnd/>
            </a:ln>
          </p:spPr>
          <p:txBody>
            <a:bodyPr/>
            <a:lstStyle/>
            <a:p>
              <a:endParaRPr lang="en-US"/>
            </a:p>
          </p:txBody>
        </p:sp>
        <p:sp>
          <p:nvSpPr>
            <p:cNvPr id="50198" name="Freeform 22"/>
            <p:cNvSpPr>
              <a:spLocks noChangeAspect="1"/>
            </p:cNvSpPr>
            <p:nvPr/>
          </p:nvSpPr>
          <p:spPr bwMode="auto">
            <a:xfrm>
              <a:off x="1315" y="2926"/>
              <a:ext cx="1" cy="30"/>
            </a:xfrm>
            <a:custGeom>
              <a:avLst/>
              <a:gdLst/>
              <a:ahLst/>
              <a:cxnLst>
                <a:cxn ang="0">
                  <a:pos x="0" y="4"/>
                </a:cxn>
                <a:cxn ang="0">
                  <a:pos x="0" y="1"/>
                </a:cxn>
                <a:cxn ang="0">
                  <a:pos x="0" y="0"/>
                </a:cxn>
              </a:cxnLst>
              <a:rect l="0" t="0" r="r" b="b"/>
              <a:pathLst>
                <a:path h="4">
                  <a:moveTo>
                    <a:pt x="0" y="4"/>
                  </a:moveTo>
                  <a:lnTo>
                    <a:pt x="0" y="1"/>
                  </a:lnTo>
                  <a:lnTo>
                    <a:pt x="0" y="0"/>
                  </a:lnTo>
                </a:path>
              </a:pathLst>
            </a:custGeom>
            <a:noFill/>
            <a:ln w="14288">
              <a:solidFill>
                <a:srgbClr val="000000"/>
              </a:solidFill>
              <a:prstDash val="solid"/>
              <a:round/>
              <a:headEnd/>
              <a:tailEnd/>
            </a:ln>
          </p:spPr>
          <p:txBody>
            <a:bodyPr/>
            <a:lstStyle/>
            <a:p>
              <a:endParaRPr lang="en-US"/>
            </a:p>
          </p:txBody>
        </p:sp>
        <p:sp>
          <p:nvSpPr>
            <p:cNvPr id="50199" name="Freeform 23"/>
            <p:cNvSpPr>
              <a:spLocks noChangeAspect="1"/>
            </p:cNvSpPr>
            <p:nvPr/>
          </p:nvSpPr>
          <p:spPr bwMode="auto">
            <a:xfrm>
              <a:off x="1838" y="2926"/>
              <a:ext cx="1" cy="30"/>
            </a:xfrm>
            <a:custGeom>
              <a:avLst/>
              <a:gdLst/>
              <a:ahLst/>
              <a:cxnLst>
                <a:cxn ang="0">
                  <a:pos x="0" y="4"/>
                </a:cxn>
                <a:cxn ang="0">
                  <a:pos x="0" y="1"/>
                </a:cxn>
                <a:cxn ang="0">
                  <a:pos x="0" y="0"/>
                </a:cxn>
              </a:cxnLst>
              <a:rect l="0" t="0" r="r" b="b"/>
              <a:pathLst>
                <a:path h="4">
                  <a:moveTo>
                    <a:pt x="0" y="4"/>
                  </a:moveTo>
                  <a:lnTo>
                    <a:pt x="0" y="1"/>
                  </a:lnTo>
                  <a:lnTo>
                    <a:pt x="0" y="0"/>
                  </a:lnTo>
                </a:path>
              </a:pathLst>
            </a:custGeom>
            <a:noFill/>
            <a:ln w="14288">
              <a:solidFill>
                <a:srgbClr val="000000"/>
              </a:solidFill>
              <a:prstDash val="solid"/>
              <a:round/>
              <a:headEnd/>
              <a:tailEnd/>
            </a:ln>
          </p:spPr>
          <p:txBody>
            <a:bodyPr/>
            <a:lstStyle/>
            <a:p>
              <a:endParaRPr lang="en-US"/>
            </a:p>
          </p:txBody>
        </p:sp>
        <p:sp>
          <p:nvSpPr>
            <p:cNvPr id="50200" name="Freeform 24"/>
            <p:cNvSpPr>
              <a:spLocks noChangeAspect="1"/>
            </p:cNvSpPr>
            <p:nvPr/>
          </p:nvSpPr>
          <p:spPr bwMode="auto">
            <a:xfrm>
              <a:off x="2361" y="2926"/>
              <a:ext cx="1" cy="30"/>
            </a:xfrm>
            <a:custGeom>
              <a:avLst/>
              <a:gdLst/>
              <a:ahLst/>
              <a:cxnLst>
                <a:cxn ang="0">
                  <a:pos x="0" y="4"/>
                </a:cxn>
                <a:cxn ang="0">
                  <a:pos x="0" y="1"/>
                </a:cxn>
                <a:cxn ang="0">
                  <a:pos x="0" y="0"/>
                </a:cxn>
              </a:cxnLst>
              <a:rect l="0" t="0" r="r" b="b"/>
              <a:pathLst>
                <a:path h="4">
                  <a:moveTo>
                    <a:pt x="0" y="4"/>
                  </a:moveTo>
                  <a:lnTo>
                    <a:pt x="0" y="1"/>
                  </a:lnTo>
                  <a:lnTo>
                    <a:pt x="0" y="0"/>
                  </a:lnTo>
                </a:path>
              </a:pathLst>
            </a:custGeom>
            <a:noFill/>
            <a:ln w="14288">
              <a:solidFill>
                <a:srgbClr val="000000"/>
              </a:solidFill>
              <a:prstDash val="solid"/>
              <a:round/>
              <a:headEnd/>
              <a:tailEnd/>
            </a:ln>
          </p:spPr>
          <p:txBody>
            <a:bodyPr/>
            <a:lstStyle/>
            <a:p>
              <a:endParaRPr lang="en-US"/>
            </a:p>
          </p:txBody>
        </p:sp>
        <p:sp>
          <p:nvSpPr>
            <p:cNvPr id="50201" name="Freeform 25"/>
            <p:cNvSpPr>
              <a:spLocks noChangeAspect="1"/>
            </p:cNvSpPr>
            <p:nvPr/>
          </p:nvSpPr>
          <p:spPr bwMode="auto">
            <a:xfrm>
              <a:off x="2883" y="2926"/>
              <a:ext cx="0" cy="30"/>
            </a:xfrm>
            <a:custGeom>
              <a:avLst/>
              <a:gdLst/>
              <a:ahLst/>
              <a:cxnLst>
                <a:cxn ang="0">
                  <a:pos x="0" y="4"/>
                </a:cxn>
                <a:cxn ang="0">
                  <a:pos x="0" y="1"/>
                </a:cxn>
                <a:cxn ang="0">
                  <a:pos x="0" y="0"/>
                </a:cxn>
              </a:cxnLst>
              <a:rect l="0" t="0" r="r" b="b"/>
              <a:pathLst>
                <a:path h="4">
                  <a:moveTo>
                    <a:pt x="0" y="4"/>
                  </a:moveTo>
                  <a:lnTo>
                    <a:pt x="0" y="1"/>
                  </a:lnTo>
                  <a:lnTo>
                    <a:pt x="0" y="0"/>
                  </a:lnTo>
                </a:path>
              </a:pathLst>
            </a:custGeom>
            <a:noFill/>
            <a:ln w="14288">
              <a:solidFill>
                <a:srgbClr val="000000"/>
              </a:solidFill>
              <a:prstDash val="solid"/>
              <a:round/>
              <a:headEnd/>
              <a:tailEnd/>
            </a:ln>
          </p:spPr>
          <p:txBody>
            <a:bodyPr/>
            <a:lstStyle/>
            <a:p>
              <a:endParaRPr lang="en-US"/>
            </a:p>
          </p:txBody>
        </p:sp>
        <p:sp>
          <p:nvSpPr>
            <p:cNvPr id="50203" name="Freeform 27"/>
            <p:cNvSpPr>
              <a:spLocks noChangeAspect="1"/>
            </p:cNvSpPr>
            <p:nvPr/>
          </p:nvSpPr>
          <p:spPr bwMode="auto">
            <a:xfrm>
              <a:off x="793" y="875"/>
              <a:ext cx="1" cy="27"/>
            </a:xfrm>
            <a:custGeom>
              <a:avLst/>
              <a:gdLst/>
              <a:ahLst/>
              <a:cxnLst>
                <a:cxn ang="0">
                  <a:pos x="0" y="0"/>
                </a:cxn>
                <a:cxn ang="0">
                  <a:pos x="0" y="3"/>
                </a:cxn>
                <a:cxn ang="0">
                  <a:pos x="0" y="4"/>
                </a:cxn>
              </a:cxnLst>
              <a:rect l="0" t="0" r="r" b="b"/>
              <a:pathLst>
                <a:path h="4">
                  <a:moveTo>
                    <a:pt x="0" y="0"/>
                  </a:moveTo>
                  <a:lnTo>
                    <a:pt x="0" y="3"/>
                  </a:lnTo>
                  <a:lnTo>
                    <a:pt x="0" y="4"/>
                  </a:lnTo>
                </a:path>
              </a:pathLst>
            </a:custGeom>
            <a:noFill/>
            <a:ln w="14288">
              <a:solidFill>
                <a:srgbClr val="000000"/>
              </a:solidFill>
              <a:prstDash val="solid"/>
              <a:round/>
              <a:headEnd/>
              <a:tailEnd/>
            </a:ln>
          </p:spPr>
          <p:txBody>
            <a:bodyPr/>
            <a:lstStyle/>
            <a:p>
              <a:endParaRPr lang="en-US"/>
            </a:p>
          </p:txBody>
        </p:sp>
        <p:sp>
          <p:nvSpPr>
            <p:cNvPr id="50204" name="Freeform 28"/>
            <p:cNvSpPr>
              <a:spLocks noChangeAspect="1"/>
            </p:cNvSpPr>
            <p:nvPr/>
          </p:nvSpPr>
          <p:spPr bwMode="auto">
            <a:xfrm>
              <a:off x="1315" y="875"/>
              <a:ext cx="1" cy="27"/>
            </a:xfrm>
            <a:custGeom>
              <a:avLst/>
              <a:gdLst/>
              <a:ahLst/>
              <a:cxnLst>
                <a:cxn ang="0">
                  <a:pos x="0" y="0"/>
                </a:cxn>
                <a:cxn ang="0">
                  <a:pos x="0" y="3"/>
                </a:cxn>
                <a:cxn ang="0">
                  <a:pos x="0" y="4"/>
                </a:cxn>
              </a:cxnLst>
              <a:rect l="0" t="0" r="r" b="b"/>
              <a:pathLst>
                <a:path h="4">
                  <a:moveTo>
                    <a:pt x="0" y="0"/>
                  </a:moveTo>
                  <a:lnTo>
                    <a:pt x="0" y="3"/>
                  </a:lnTo>
                  <a:lnTo>
                    <a:pt x="0" y="4"/>
                  </a:lnTo>
                </a:path>
              </a:pathLst>
            </a:custGeom>
            <a:noFill/>
            <a:ln w="14288">
              <a:solidFill>
                <a:srgbClr val="000000"/>
              </a:solidFill>
              <a:prstDash val="solid"/>
              <a:round/>
              <a:headEnd/>
              <a:tailEnd/>
            </a:ln>
          </p:spPr>
          <p:txBody>
            <a:bodyPr/>
            <a:lstStyle/>
            <a:p>
              <a:endParaRPr lang="en-US"/>
            </a:p>
          </p:txBody>
        </p:sp>
        <p:sp>
          <p:nvSpPr>
            <p:cNvPr id="50205" name="Freeform 29"/>
            <p:cNvSpPr>
              <a:spLocks noChangeAspect="1"/>
            </p:cNvSpPr>
            <p:nvPr/>
          </p:nvSpPr>
          <p:spPr bwMode="auto">
            <a:xfrm>
              <a:off x="1838" y="875"/>
              <a:ext cx="1" cy="27"/>
            </a:xfrm>
            <a:custGeom>
              <a:avLst/>
              <a:gdLst/>
              <a:ahLst/>
              <a:cxnLst>
                <a:cxn ang="0">
                  <a:pos x="0" y="0"/>
                </a:cxn>
                <a:cxn ang="0">
                  <a:pos x="0" y="3"/>
                </a:cxn>
                <a:cxn ang="0">
                  <a:pos x="0" y="4"/>
                </a:cxn>
              </a:cxnLst>
              <a:rect l="0" t="0" r="r" b="b"/>
              <a:pathLst>
                <a:path h="4">
                  <a:moveTo>
                    <a:pt x="0" y="0"/>
                  </a:moveTo>
                  <a:lnTo>
                    <a:pt x="0" y="3"/>
                  </a:lnTo>
                  <a:lnTo>
                    <a:pt x="0" y="4"/>
                  </a:lnTo>
                </a:path>
              </a:pathLst>
            </a:custGeom>
            <a:noFill/>
            <a:ln w="14288">
              <a:solidFill>
                <a:srgbClr val="000000"/>
              </a:solidFill>
              <a:prstDash val="solid"/>
              <a:round/>
              <a:headEnd/>
              <a:tailEnd/>
            </a:ln>
          </p:spPr>
          <p:txBody>
            <a:bodyPr/>
            <a:lstStyle/>
            <a:p>
              <a:endParaRPr lang="en-US"/>
            </a:p>
          </p:txBody>
        </p:sp>
        <p:sp>
          <p:nvSpPr>
            <p:cNvPr id="50206" name="Freeform 30"/>
            <p:cNvSpPr>
              <a:spLocks noChangeAspect="1"/>
            </p:cNvSpPr>
            <p:nvPr/>
          </p:nvSpPr>
          <p:spPr bwMode="auto">
            <a:xfrm>
              <a:off x="2361" y="875"/>
              <a:ext cx="1" cy="27"/>
            </a:xfrm>
            <a:custGeom>
              <a:avLst/>
              <a:gdLst/>
              <a:ahLst/>
              <a:cxnLst>
                <a:cxn ang="0">
                  <a:pos x="0" y="0"/>
                </a:cxn>
                <a:cxn ang="0">
                  <a:pos x="0" y="3"/>
                </a:cxn>
                <a:cxn ang="0">
                  <a:pos x="0" y="4"/>
                </a:cxn>
              </a:cxnLst>
              <a:rect l="0" t="0" r="r" b="b"/>
              <a:pathLst>
                <a:path h="4">
                  <a:moveTo>
                    <a:pt x="0" y="0"/>
                  </a:moveTo>
                  <a:lnTo>
                    <a:pt x="0" y="3"/>
                  </a:lnTo>
                  <a:lnTo>
                    <a:pt x="0" y="4"/>
                  </a:lnTo>
                </a:path>
              </a:pathLst>
            </a:custGeom>
            <a:noFill/>
            <a:ln w="14288">
              <a:solidFill>
                <a:srgbClr val="000000"/>
              </a:solidFill>
              <a:prstDash val="solid"/>
              <a:round/>
              <a:headEnd/>
              <a:tailEnd/>
            </a:ln>
          </p:spPr>
          <p:txBody>
            <a:bodyPr/>
            <a:lstStyle/>
            <a:p>
              <a:endParaRPr lang="en-US"/>
            </a:p>
          </p:txBody>
        </p:sp>
        <p:sp>
          <p:nvSpPr>
            <p:cNvPr id="50207" name="Freeform 31"/>
            <p:cNvSpPr>
              <a:spLocks noChangeAspect="1"/>
            </p:cNvSpPr>
            <p:nvPr/>
          </p:nvSpPr>
          <p:spPr bwMode="auto">
            <a:xfrm>
              <a:off x="2883" y="875"/>
              <a:ext cx="0" cy="27"/>
            </a:xfrm>
            <a:custGeom>
              <a:avLst/>
              <a:gdLst/>
              <a:ahLst/>
              <a:cxnLst>
                <a:cxn ang="0">
                  <a:pos x="0" y="0"/>
                </a:cxn>
                <a:cxn ang="0">
                  <a:pos x="0" y="3"/>
                </a:cxn>
                <a:cxn ang="0">
                  <a:pos x="0" y="4"/>
                </a:cxn>
              </a:cxnLst>
              <a:rect l="0" t="0" r="r" b="b"/>
              <a:pathLst>
                <a:path h="4">
                  <a:moveTo>
                    <a:pt x="0" y="0"/>
                  </a:moveTo>
                  <a:lnTo>
                    <a:pt x="0" y="3"/>
                  </a:lnTo>
                  <a:lnTo>
                    <a:pt x="0" y="4"/>
                  </a:lnTo>
                </a:path>
              </a:pathLst>
            </a:custGeom>
            <a:noFill/>
            <a:ln w="14288">
              <a:solidFill>
                <a:srgbClr val="000000"/>
              </a:solidFill>
              <a:prstDash val="solid"/>
              <a:round/>
              <a:headEnd/>
              <a:tailEnd/>
            </a:ln>
          </p:spPr>
          <p:txBody>
            <a:bodyPr/>
            <a:lstStyle/>
            <a:p>
              <a:endParaRPr lang="en-US"/>
            </a:p>
          </p:txBody>
        </p:sp>
        <p:sp>
          <p:nvSpPr>
            <p:cNvPr id="50209" name="Freeform 33"/>
            <p:cNvSpPr>
              <a:spLocks noChangeAspect="1"/>
            </p:cNvSpPr>
            <p:nvPr/>
          </p:nvSpPr>
          <p:spPr bwMode="auto">
            <a:xfrm>
              <a:off x="793" y="867"/>
              <a:ext cx="1" cy="2089"/>
            </a:xfrm>
            <a:custGeom>
              <a:avLst/>
              <a:gdLst/>
              <a:ahLst/>
              <a:cxnLst>
                <a:cxn ang="0">
                  <a:pos x="0" y="288"/>
                </a:cxn>
                <a:cxn ang="0">
                  <a:pos x="0" y="1"/>
                </a:cxn>
                <a:cxn ang="0">
                  <a:pos x="0" y="0"/>
                </a:cxn>
              </a:cxnLst>
              <a:rect l="0" t="0" r="r" b="b"/>
              <a:pathLst>
                <a:path h="288">
                  <a:moveTo>
                    <a:pt x="0" y="288"/>
                  </a:moveTo>
                  <a:lnTo>
                    <a:pt x="0" y="1"/>
                  </a:lnTo>
                  <a:lnTo>
                    <a:pt x="0" y="0"/>
                  </a:lnTo>
                </a:path>
              </a:pathLst>
            </a:custGeom>
            <a:noFill/>
            <a:ln w="14288">
              <a:solidFill>
                <a:srgbClr val="000000"/>
              </a:solidFill>
              <a:prstDash val="solid"/>
              <a:round/>
              <a:headEnd/>
              <a:tailEnd/>
            </a:ln>
          </p:spPr>
          <p:txBody>
            <a:bodyPr/>
            <a:lstStyle/>
            <a:p>
              <a:endParaRPr lang="en-US"/>
            </a:p>
          </p:txBody>
        </p:sp>
        <p:sp>
          <p:nvSpPr>
            <p:cNvPr id="50210" name="Freeform 34"/>
            <p:cNvSpPr>
              <a:spLocks noChangeAspect="1"/>
            </p:cNvSpPr>
            <p:nvPr/>
          </p:nvSpPr>
          <p:spPr bwMode="auto">
            <a:xfrm>
              <a:off x="3403" y="869"/>
              <a:ext cx="1" cy="2088"/>
            </a:xfrm>
            <a:custGeom>
              <a:avLst/>
              <a:gdLst/>
              <a:ahLst/>
              <a:cxnLst>
                <a:cxn ang="0">
                  <a:pos x="0" y="288"/>
                </a:cxn>
                <a:cxn ang="0">
                  <a:pos x="0" y="1"/>
                </a:cxn>
                <a:cxn ang="0">
                  <a:pos x="0" y="0"/>
                </a:cxn>
              </a:cxnLst>
              <a:rect l="0" t="0" r="r" b="b"/>
              <a:pathLst>
                <a:path h="288">
                  <a:moveTo>
                    <a:pt x="0" y="288"/>
                  </a:moveTo>
                  <a:lnTo>
                    <a:pt x="0" y="1"/>
                  </a:lnTo>
                  <a:lnTo>
                    <a:pt x="0" y="0"/>
                  </a:lnTo>
                </a:path>
              </a:pathLst>
            </a:custGeom>
            <a:noFill/>
            <a:ln w="14288">
              <a:solidFill>
                <a:srgbClr val="000000"/>
              </a:solidFill>
              <a:prstDash val="solid"/>
              <a:round/>
              <a:headEnd/>
              <a:tailEnd/>
            </a:ln>
          </p:spPr>
          <p:txBody>
            <a:bodyPr/>
            <a:lstStyle/>
            <a:p>
              <a:endParaRPr lang="en-US"/>
            </a:p>
          </p:txBody>
        </p:sp>
        <p:sp>
          <p:nvSpPr>
            <p:cNvPr id="50211" name="Freeform 35"/>
            <p:cNvSpPr>
              <a:spLocks noChangeAspect="1"/>
            </p:cNvSpPr>
            <p:nvPr/>
          </p:nvSpPr>
          <p:spPr bwMode="auto">
            <a:xfrm>
              <a:off x="793" y="2956"/>
              <a:ext cx="2619" cy="1"/>
            </a:xfrm>
            <a:custGeom>
              <a:avLst/>
              <a:gdLst/>
              <a:ahLst/>
              <a:cxnLst>
                <a:cxn ang="0">
                  <a:pos x="0" y="0"/>
                </a:cxn>
                <a:cxn ang="0">
                  <a:pos x="360" y="0"/>
                </a:cxn>
                <a:cxn ang="0">
                  <a:pos x="361" y="0"/>
                </a:cxn>
              </a:cxnLst>
              <a:rect l="0" t="0" r="r" b="b"/>
              <a:pathLst>
                <a:path w="361">
                  <a:moveTo>
                    <a:pt x="0" y="0"/>
                  </a:moveTo>
                  <a:lnTo>
                    <a:pt x="360" y="0"/>
                  </a:lnTo>
                  <a:lnTo>
                    <a:pt x="361" y="0"/>
                  </a:lnTo>
                </a:path>
              </a:pathLst>
            </a:custGeom>
            <a:noFill/>
            <a:ln w="14288">
              <a:solidFill>
                <a:srgbClr val="000000"/>
              </a:solidFill>
              <a:prstDash val="solid"/>
              <a:round/>
              <a:headEnd/>
              <a:tailEnd/>
            </a:ln>
          </p:spPr>
          <p:txBody>
            <a:bodyPr/>
            <a:lstStyle/>
            <a:p>
              <a:endParaRPr lang="en-US"/>
            </a:p>
          </p:txBody>
        </p:sp>
        <p:sp>
          <p:nvSpPr>
            <p:cNvPr id="50212" name="Freeform 36"/>
            <p:cNvSpPr>
              <a:spLocks noChangeAspect="1"/>
            </p:cNvSpPr>
            <p:nvPr/>
          </p:nvSpPr>
          <p:spPr bwMode="auto">
            <a:xfrm>
              <a:off x="793" y="875"/>
              <a:ext cx="2619" cy="0"/>
            </a:xfrm>
            <a:custGeom>
              <a:avLst/>
              <a:gdLst/>
              <a:ahLst/>
              <a:cxnLst>
                <a:cxn ang="0">
                  <a:pos x="0" y="0"/>
                </a:cxn>
                <a:cxn ang="0">
                  <a:pos x="360" y="0"/>
                </a:cxn>
                <a:cxn ang="0">
                  <a:pos x="361" y="0"/>
                </a:cxn>
              </a:cxnLst>
              <a:rect l="0" t="0" r="r" b="b"/>
              <a:pathLst>
                <a:path w="361">
                  <a:moveTo>
                    <a:pt x="0" y="0"/>
                  </a:moveTo>
                  <a:lnTo>
                    <a:pt x="360" y="0"/>
                  </a:lnTo>
                  <a:lnTo>
                    <a:pt x="361" y="0"/>
                  </a:lnTo>
                </a:path>
              </a:pathLst>
            </a:custGeom>
            <a:noFill/>
            <a:ln w="14288">
              <a:solidFill>
                <a:srgbClr val="000000"/>
              </a:solidFill>
              <a:prstDash val="solid"/>
              <a:round/>
              <a:headEnd/>
              <a:tailEnd/>
            </a:ln>
          </p:spPr>
          <p:txBody>
            <a:bodyPr/>
            <a:lstStyle/>
            <a:p>
              <a:endParaRPr lang="en-US"/>
            </a:p>
          </p:txBody>
        </p:sp>
        <p:sp>
          <p:nvSpPr>
            <p:cNvPr id="50213" name="Freeform 37"/>
            <p:cNvSpPr>
              <a:spLocks noChangeAspect="1"/>
            </p:cNvSpPr>
            <p:nvPr/>
          </p:nvSpPr>
          <p:spPr bwMode="auto">
            <a:xfrm>
              <a:off x="975" y="2368"/>
              <a:ext cx="65" cy="66"/>
            </a:xfrm>
            <a:custGeom>
              <a:avLst/>
              <a:gdLst/>
              <a:ahLst/>
              <a:cxnLst>
                <a:cxn ang="0">
                  <a:pos x="44" y="0"/>
                </a:cxn>
                <a:cxn ang="0">
                  <a:pos x="44" y="0"/>
                </a:cxn>
                <a:cxn ang="0">
                  <a:pos x="53" y="0"/>
                </a:cxn>
                <a:cxn ang="0">
                  <a:pos x="62" y="9"/>
                </a:cxn>
                <a:cxn ang="0">
                  <a:pos x="62" y="9"/>
                </a:cxn>
                <a:cxn ang="0">
                  <a:pos x="71" y="9"/>
                </a:cxn>
                <a:cxn ang="0">
                  <a:pos x="71" y="18"/>
                </a:cxn>
                <a:cxn ang="0">
                  <a:pos x="71" y="18"/>
                </a:cxn>
                <a:cxn ang="0">
                  <a:pos x="80" y="27"/>
                </a:cxn>
                <a:cxn ang="0">
                  <a:pos x="80" y="27"/>
                </a:cxn>
                <a:cxn ang="0">
                  <a:pos x="80" y="36"/>
                </a:cxn>
                <a:cxn ang="0">
                  <a:pos x="80" y="45"/>
                </a:cxn>
                <a:cxn ang="0">
                  <a:pos x="80" y="45"/>
                </a:cxn>
                <a:cxn ang="0">
                  <a:pos x="80" y="54"/>
                </a:cxn>
                <a:cxn ang="0">
                  <a:pos x="80" y="54"/>
                </a:cxn>
                <a:cxn ang="0">
                  <a:pos x="71" y="63"/>
                </a:cxn>
                <a:cxn ang="0">
                  <a:pos x="71" y="72"/>
                </a:cxn>
                <a:cxn ang="0">
                  <a:pos x="62" y="72"/>
                </a:cxn>
                <a:cxn ang="0">
                  <a:pos x="62" y="72"/>
                </a:cxn>
                <a:cxn ang="0">
                  <a:pos x="53" y="81"/>
                </a:cxn>
                <a:cxn ang="0">
                  <a:pos x="53" y="81"/>
                </a:cxn>
                <a:cxn ang="0">
                  <a:pos x="44" y="81"/>
                </a:cxn>
                <a:cxn ang="0">
                  <a:pos x="44" y="81"/>
                </a:cxn>
                <a:cxn ang="0">
                  <a:pos x="35" y="81"/>
                </a:cxn>
                <a:cxn ang="0">
                  <a:pos x="27" y="81"/>
                </a:cxn>
                <a:cxn ang="0">
                  <a:pos x="27" y="81"/>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5" y="0"/>
                </a:cxn>
                <a:cxn ang="0">
                  <a:pos x="35" y="0"/>
                </a:cxn>
              </a:cxnLst>
              <a:rect l="0" t="0" r="r" b="b"/>
              <a:pathLst>
                <a:path w="80" h="81">
                  <a:moveTo>
                    <a:pt x="44" y="0"/>
                  </a:moveTo>
                  <a:lnTo>
                    <a:pt x="44" y="0"/>
                  </a:lnTo>
                  <a:lnTo>
                    <a:pt x="44" y="0"/>
                  </a:lnTo>
                  <a:lnTo>
                    <a:pt x="44" y="0"/>
                  </a:lnTo>
                  <a:lnTo>
                    <a:pt x="53" y="0"/>
                  </a:lnTo>
                  <a:lnTo>
                    <a:pt x="53" y="0"/>
                  </a:lnTo>
                  <a:lnTo>
                    <a:pt x="53" y="0"/>
                  </a:lnTo>
                  <a:lnTo>
                    <a:pt x="62" y="9"/>
                  </a:lnTo>
                  <a:lnTo>
                    <a:pt x="62" y="9"/>
                  </a:lnTo>
                  <a:lnTo>
                    <a:pt x="62" y="9"/>
                  </a:lnTo>
                  <a:lnTo>
                    <a:pt x="62" y="9"/>
                  </a:lnTo>
                  <a:lnTo>
                    <a:pt x="71" y="9"/>
                  </a:lnTo>
                  <a:lnTo>
                    <a:pt x="71" y="9"/>
                  </a:lnTo>
                  <a:lnTo>
                    <a:pt x="71" y="18"/>
                  </a:lnTo>
                  <a:lnTo>
                    <a:pt x="71" y="18"/>
                  </a:lnTo>
                  <a:lnTo>
                    <a:pt x="71" y="18"/>
                  </a:lnTo>
                  <a:lnTo>
                    <a:pt x="80" y="27"/>
                  </a:lnTo>
                  <a:lnTo>
                    <a:pt x="80" y="27"/>
                  </a:lnTo>
                  <a:lnTo>
                    <a:pt x="80" y="27"/>
                  </a:lnTo>
                  <a:lnTo>
                    <a:pt x="80" y="27"/>
                  </a:lnTo>
                  <a:lnTo>
                    <a:pt x="80" y="36"/>
                  </a:lnTo>
                  <a:lnTo>
                    <a:pt x="80" y="36"/>
                  </a:lnTo>
                  <a:lnTo>
                    <a:pt x="80" y="36"/>
                  </a:lnTo>
                  <a:lnTo>
                    <a:pt x="80" y="45"/>
                  </a:lnTo>
                  <a:lnTo>
                    <a:pt x="80" y="45"/>
                  </a:lnTo>
                  <a:lnTo>
                    <a:pt x="80" y="45"/>
                  </a:lnTo>
                  <a:lnTo>
                    <a:pt x="80" y="54"/>
                  </a:lnTo>
                  <a:lnTo>
                    <a:pt x="80" y="54"/>
                  </a:lnTo>
                  <a:lnTo>
                    <a:pt x="80" y="54"/>
                  </a:lnTo>
                  <a:lnTo>
                    <a:pt x="80" y="54"/>
                  </a:lnTo>
                  <a:lnTo>
                    <a:pt x="71" y="63"/>
                  </a:lnTo>
                  <a:lnTo>
                    <a:pt x="71" y="63"/>
                  </a:lnTo>
                  <a:lnTo>
                    <a:pt x="71" y="63"/>
                  </a:lnTo>
                  <a:lnTo>
                    <a:pt x="71" y="72"/>
                  </a:lnTo>
                  <a:lnTo>
                    <a:pt x="71" y="72"/>
                  </a:lnTo>
                  <a:lnTo>
                    <a:pt x="62" y="72"/>
                  </a:lnTo>
                  <a:lnTo>
                    <a:pt x="62" y="72"/>
                  </a:lnTo>
                  <a:lnTo>
                    <a:pt x="62" y="72"/>
                  </a:lnTo>
                  <a:lnTo>
                    <a:pt x="62" y="72"/>
                  </a:lnTo>
                  <a:lnTo>
                    <a:pt x="53" y="81"/>
                  </a:lnTo>
                  <a:lnTo>
                    <a:pt x="53" y="81"/>
                  </a:lnTo>
                  <a:lnTo>
                    <a:pt x="53" y="81"/>
                  </a:lnTo>
                  <a:lnTo>
                    <a:pt x="44" y="81"/>
                  </a:lnTo>
                  <a:lnTo>
                    <a:pt x="44" y="81"/>
                  </a:lnTo>
                  <a:lnTo>
                    <a:pt x="44" y="81"/>
                  </a:lnTo>
                  <a:lnTo>
                    <a:pt x="44" y="81"/>
                  </a:lnTo>
                  <a:lnTo>
                    <a:pt x="35" y="81"/>
                  </a:lnTo>
                  <a:lnTo>
                    <a:pt x="35" y="81"/>
                  </a:lnTo>
                  <a:lnTo>
                    <a:pt x="35" y="81"/>
                  </a:lnTo>
                  <a:lnTo>
                    <a:pt x="27" y="81"/>
                  </a:lnTo>
                  <a:lnTo>
                    <a:pt x="27" y="81"/>
                  </a:lnTo>
                  <a:lnTo>
                    <a:pt x="27" y="81"/>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5" y="0"/>
                  </a:lnTo>
                  <a:lnTo>
                    <a:pt x="35" y="0"/>
                  </a:lnTo>
                  <a:lnTo>
                    <a:pt x="35" y="0"/>
                  </a:lnTo>
                  <a:lnTo>
                    <a:pt x="44"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14" name="Freeform 38"/>
            <p:cNvSpPr>
              <a:spLocks noChangeAspect="1"/>
            </p:cNvSpPr>
            <p:nvPr/>
          </p:nvSpPr>
          <p:spPr bwMode="auto">
            <a:xfrm>
              <a:off x="975" y="2368"/>
              <a:ext cx="58" cy="58"/>
            </a:xfrm>
            <a:custGeom>
              <a:avLst/>
              <a:gdLst/>
              <a:ahLst/>
              <a:cxnLst>
                <a:cxn ang="0">
                  <a:pos x="35" y="0"/>
                </a:cxn>
                <a:cxn ang="0">
                  <a:pos x="44" y="0"/>
                </a:cxn>
                <a:cxn ang="0">
                  <a:pos x="44" y="0"/>
                </a:cxn>
                <a:cxn ang="0">
                  <a:pos x="53" y="0"/>
                </a:cxn>
                <a:cxn ang="0">
                  <a:pos x="53" y="9"/>
                </a:cxn>
                <a:cxn ang="0">
                  <a:pos x="62" y="9"/>
                </a:cxn>
                <a:cxn ang="0">
                  <a:pos x="62" y="18"/>
                </a:cxn>
                <a:cxn ang="0">
                  <a:pos x="62" y="18"/>
                </a:cxn>
                <a:cxn ang="0">
                  <a:pos x="71" y="27"/>
                </a:cxn>
                <a:cxn ang="0">
                  <a:pos x="71" y="27"/>
                </a:cxn>
                <a:cxn ang="0">
                  <a:pos x="71" y="36"/>
                </a:cxn>
                <a:cxn ang="0">
                  <a:pos x="71" y="36"/>
                </a:cxn>
                <a:cxn ang="0">
                  <a:pos x="71" y="45"/>
                </a:cxn>
                <a:cxn ang="0">
                  <a:pos x="71" y="45"/>
                </a:cxn>
                <a:cxn ang="0">
                  <a:pos x="71" y="54"/>
                </a:cxn>
                <a:cxn ang="0">
                  <a:pos x="62" y="54"/>
                </a:cxn>
                <a:cxn ang="0">
                  <a:pos x="62" y="63"/>
                </a:cxn>
                <a:cxn ang="0">
                  <a:pos x="62" y="63"/>
                </a:cxn>
                <a:cxn ang="0">
                  <a:pos x="53" y="63"/>
                </a:cxn>
                <a:cxn ang="0">
                  <a:pos x="53" y="72"/>
                </a:cxn>
                <a:cxn ang="0">
                  <a:pos x="44" y="72"/>
                </a:cxn>
                <a:cxn ang="0">
                  <a:pos x="44" y="72"/>
                </a:cxn>
                <a:cxn ang="0">
                  <a:pos x="35"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5" y="0"/>
                </a:cxn>
              </a:cxnLst>
              <a:rect l="0" t="0" r="r" b="b"/>
              <a:pathLst>
                <a:path w="71" h="72">
                  <a:moveTo>
                    <a:pt x="35" y="0"/>
                  </a:moveTo>
                  <a:lnTo>
                    <a:pt x="35" y="0"/>
                  </a:lnTo>
                  <a:lnTo>
                    <a:pt x="44" y="0"/>
                  </a:lnTo>
                  <a:lnTo>
                    <a:pt x="44" y="0"/>
                  </a:lnTo>
                  <a:lnTo>
                    <a:pt x="44" y="0"/>
                  </a:lnTo>
                  <a:lnTo>
                    <a:pt x="44" y="0"/>
                  </a:lnTo>
                  <a:lnTo>
                    <a:pt x="53" y="0"/>
                  </a:lnTo>
                  <a:lnTo>
                    <a:pt x="53" y="0"/>
                  </a:lnTo>
                  <a:lnTo>
                    <a:pt x="53" y="9"/>
                  </a:lnTo>
                  <a:lnTo>
                    <a:pt x="53" y="9"/>
                  </a:lnTo>
                  <a:lnTo>
                    <a:pt x="62" y="9"/>
                  </a:lnTo>
                  <a:lnTo>
                    <a:pt x="62" y="9"/>
                  </a:lnTo>
                  <a:lnTo>
                    <a:pt x="62" y="9"/>
                  </a:lnTo>
                  <a:lnTo>
                    <a:pt x="62" y="18"/>
                  </a:lnTo>
                  <a:lnTo>
                    <a:pt x="62" y="18"/>
                  </a:lnTo>
                  <a:lnTo>
                    <a:pt x="62" y="18"/>
                  </a:lnTo>
                  <a:lnTo>
                    <a:pt x="71" y="18"/>
                  </a:lnTo>
                  <a:lnTo>
                    <a:pt x="71" y="27"/>
                  </a:lnTo>
                  <a:lnTo>
                    <a:pt x="71" y="27"/>
                  </a:lnTo>
                  <a:lnTo>
                    <a:pt x="71" y="27"/>
                  </a:lnTo>
                  <a:lnTo>
                    <a:pt x="71" y="27"/>
                  </a:lnTo>
                  <a:lnTo>
                    <a:pt x="71" y="36"/>
                  </a:lnTo>
                  <a:lnTo>
                    <a:pt x="71" y="36"/>
                  </a:lnTo>
                  <a:lnTo>
                    <a:pt x="71" y="36"/>
                  </a:lnTo>
                  <a:lnTo>
                    <a:pt x="71" y="36"/>
                  </a:lnTo>
                  <a:lnTo>
                    <a:pt x="71" y="45"/>
                  </a:lnTo>
                  <a:lnTo>
                    <a:pt x="71" y="45"/>
                  </a:lnTo>
                  <a:lnTo>
                    <a:pt x="71" y="45"/>
                  </a:lnTo>
                  <a:lnTo>
                    <a:pt x="71" y="45"/>
                  </a:lnTo>
                  <a:lnTo>
                    <a:pt x="71" y="54"/>
                  </a:lnTo>
                  <a:lnTo>
                    <a:pt x="62" y="54"/>
                  </a:lnTo>
                  <a:lnTo>
                    <a:pt x="62" y="54"/>
                  </a:lnTo>
                  <a:lnTo>
                    <a:pt x="62" y="54"/>
                  </a:lnTo>
                  <a:lnTo>
                    <a:pt x="62" y="63"/>
                  </a:lnTo>
                  <a:lnTo>
                    <a:pt x="62" y="63"/>
                  </a:lnTo>
                  <a:lnTo>
                    <a:pt x="62" y="63"/>
                  </a:lnTo>
                  <a:lnTo>
                    <a:pt x="53" y="63"/>
                  </a:lnTo>
                  <a:lnTo>
                    <a:pt x="53" y="63"/>
                  </a:lnTo>
                  <a:lnTo>
                    <a:pt x="53" y="72"/>
                  </a:lnTo>
                  <a:lnTo>
                    <a:pt x="53" y="72"/>
                  </a:lnTo>
                  <a:lnTo>
                    <a:pt x="44" y="72"/>
                  </a:lnTo>
                  <a:lnTo>
                    <a:pt x="44" y="72"/>
                  </a:lnTo>
                  <a:lnTo>
                    <a:pt x="44" y="72"/>
                  </a:lnTo>
                  <a:lnTo>
                    <a:pt x="44" y="72"/>
                  </a:lnTo>
                  <a:lnTo>
                    <a:pt x="35" y="72"/>
                  </a:lnTo>
                  <a:lnTo>
                    <a:pt x="35" y="72"/>
                  </a:lnTo>
                  <a:lnTo>
                    <a:pt x="35"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5" y="0"/>
                  </a:lnTo>
                  <a:lnTo>
                    <a:pt x="35" y="0"/>
                  </a:lnTo>
                </a:path>
              </a:pathLst>
            </a:custGeom>
            <a:noFill/>
            <a:ln w="14288">
              <a:solidFill>
                <a:srgbClr val="0000D4"/>
              </a:solidFill>
              <a:prstDash val="solid"/>
              <a:round/>
              <a:headEnd/>
              <a:tailEnd/>
            </a:ln>
          </p:spPr>
          <p:txBody>
            <a:bodyPr/>
            <a:lstStyle/>
            <a:p>
              <a:endParaRPr lang="en-US"/>
            </a:p>
          </p:txBody>
        </p:sp>
        <p:sp>
          <p:nvSpPr>
            <p:cNvPr id="50215" name="Freeform 39"/>
            <p:cNvSpPr>
              <a:spLocks noChangeAspect="1"/>
            </p:cNvSpPr>
            <p:nvPr/>
          </p:nvSpPr>
          <p:spPr bwMode="auto">
            <a:xfrm>
              <a:off x="1388" y="1411"/>
              <a:ext cx="65" cy="65"/>
            </a:xfrm>
            <a:custGeom>
              <a:avLst/>
              <a:gdLst/>
              <a:ahLst/>
              <a:cxnLst>
                <a:cxn ang="0">
                  <a:pos x="45" y="0"/>
                </a:cxn>
                <a:cxn ang="0">
                  <a:pos x="45" y="0"/>
                </a:cxn>
                <a:cxn ang="0">
                  <a:pos x="53" y="0"/>
                </a:cxn>
                <a:cxn ang="0">
                  <a:pos x="62" y="9"/>
                </a:cxn>
                <a:cxn ang="0">
                  <a:pos x="62" y="9"/>
                </a:cxn>
                <a:cxn ang="0">
                  <a:pos x="71" y="9"/>
                </a:cxn>
                <a:cxn ang="0">
                  <a:pos x="71" y="18"/>
                </a:cxn>
                <a:cxn ang="0">
                  <a:pos x="71" y="18"/>
                </a:cxn>
                <a:cxn ang="0">
                  <a:pos x="80" y="27"/>
                </a:cxn>
                <a:cxn ang="0">
                  <a:pos x="80" y="27"/>
                </a:cxn>
                <a:cxn ang="0">
                  <a:pos x="80" y="36"/>
                </a:cxn>
                <a:cxn ang="0">
                  <a:pos x="80" y="44"/>
                </a:cxn>
                <a:cxn ang="0">
                  <a:pos x="80" y="44"/>
                </a:cxn>
                <a:cxn ang="0">
                  <a:pos x="80" y="53"/>
                </a:cxn>
                <a:cxn ang="0">
                  <a:pos x="80" y="53"/>
                </a:cxn>
                <a:cxn ang="0">
                  <a:pos x="71" y="62"/>
                </a:cxn>
                <a:cxn ang="0">
                  <a:pos x="71" y="71"/>
                </a:cxn>
                <a:cxn ang="0">
                  <a:pos x="62" y="71"/>
                </a:cxn>
                <a:cxn ang="0">
                  <a:pos x="62" y="71"/>
                </a:cxn>
                <a:cxn ang="0">
                  <a:pos x="53" y="80"/>
                </a:cxn>
                <a:cxn ang="0">
                  <a:pos x="53" y="80"/>
                </a:cxn>
                <a:cxn ang="0">
                  <a:pos x="45" y="80"/>
                </a:cxn>
                <a:cxn ang="0">
                  <a:pos x="45" y="80"/>
                </a:cxn>
                <a:cxn ang="0">
                  <a:pos x="36" y="80"/>
                </a:cxn>
                <a:cxn ang="0">
                  <a:pos x="27" y="80"/>
                </a:cxn>
                <a:cxn ang="0">
                  <a:pos x="27" y="80"/>
                </a:cxn>
                <a:cxn ang="0">
                  <a:pos x="18" y="71"/>
                </a:cxn>
                <a:cxn ang="0">
                  <a:pos x="18" y="71"/>
                </a:cxn>
                <a:cxn ang="0">
                  <a:pos x="9" y="71"/>
                </a:cxn>
                <a:cxn ang="0">
                  <a:pos x="9" y="62"/>
                </a:cxn>
                <a:cxn ang="0">
                  <a:pos x="0" y="53"/>
                </a:cxn>
                <a:cxn ang="0">
                  <a:pos x="0" y="53"/>
                </a:cxn>
                <a:cxn ang="0">
                  <a:pos x="0" y="44"/>
                </a:cxn>
                <a:cxn ang="0">
                  <a:pos x="0" y="44"/>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0" h="80">
                  <a:moveTo>
                    <a:pt x="45" y="0"/>
                  </a:moveTo>
                  <a:lnTo>
                    <a:pt x="45" y="0"/>
                  </a:lnTo>
                  <a:lnTo>
                    <a:pt x="45" y="0"/>
                  </a:lnTo>
                  <a:lnTo>
                    <a:pt x="45" y="0"/>
                  </a:lnTo>
                  <a:lnTo>
                    <a:pt x="53" y="0"/>
                  </a:lnTo>
                  <a:lnTo>
                    <a:pt x="53" y="0"/>
                  </a:lnTo>
                  <a:lnTo>
                    <a:pt x="53" y="0"/>
                  </a:lnTo>
                  <a:lnTo>
                    <a:pt x="62" y="9"/>
                  </a:lnTo>
                  <a:lnTo>
                    <a:pt x="62" y="9"/>
                  </a:lnTo>
                  <a:lnTo>
                    <a:pt x="62" y="9"/>
                  </a:lnTo>
                  <a:lnTo>
                    <a:pt x="62" y="9"/>
                  </a:lnTo>
                  <a:lnTo>
                    <a:pt x="71" y="9"/>
                  </a:lnTo>
                  <a:lnTo>
                    <a:pt x="71" y="9"/>
                  </a:lnTo>
                  <a:lnTo>
                    <a:pt x="71" y="18"/>
                  </a:lnTo>
                  <a:lnTo>
                    <a:pt x="71" y="18"/>
                  </a:lnTo>
                  <a:lnTo>
                    <a:pt x="71" y="18"/>
                  </a:lnTo>
                  <a:lnTo>
                    <a:pt x="80" y="27"/>
                  </a:lnTo>
                  <a:lnTo>
                    <a:pt x="80" y="27"/>
                  </a:lnTo>
                  <a:lnTo>
                    <a:pt x="80" y="27"/>
                  </a:lnTo>
                  <a:lnTo>
                    <a:pt x="80" y="27"/>
                  </a:lnTo>
                  <a:lnTo>
                    <a:pt x="80" y="36"/>
                  </a:lnTo>
                  <a:lnTo>
                    <a:pt x="80" y="36"/>
                  </a:lnTo>
                  <a:lnTo>
                    <a:pt x="80" y="36"/>
                  </a:lnTo>
                  <a:lnTo>
                    <a:pt x="80" y="44"/>
                  </a:lnTo>
                  <a:lnTo>
                    <a:pt x="80" y="44"/>
                  </a:lnTo>
                  <a:lnTo>
                    <a:pt x="80" y="44"/>
                  </a:lnTo>
                  <a:lnTo>
                    <a:pt x="80" y="53"/>
                  </a:lnTo>
                  <a:lnTo>
                    <a:pt x="80" y="53"/>
                  </a:lnTo>
                  <a:lnTo>
                    <a:pt x="80" y="53"/>
                  </a:lnTo>
                  <a:lnTo>
                    <a:pt x="80" y="53"/>
                  </a:lnTo>
                  <a:lnTo>
                    <a:pt x="71" y="62"/>
                  </a:lnTo>
                  <a:lnTo>
                    <a:pt x="71" y="62"/>
                  </a:lnTo>
                  <a:lnTo>
                    <a:pt x="71" y="62"/>
                  </a:lnTo>
                  <a:lnTo>
                    <a:pt x="71" y="71"/>
                  </a:lnTo>
                  <a:lnTo>
                    <a:pt x="71" y="71"/>
                  </a:lnTo>
                  <a:lnTo>
                    <a:pt x="62" y="71"/>
                  </a:lnTo>
                  <a:lnTo>
                    <a:pt x="62" y="71"/>
                  </a:lnTo>
                  <a:lnTo>
                    <a:pt x="62" y="71"/>
                  </a:lnTo>
                  <a:lnTo>
                    <a:pt x="62" y="71"/>
                  </a:lnTo>
                  <a:lnTo>
                    <a:pt x="53" y="80"/>
                  </a:lnTo>
                  <a:lnTo>
                    <a:pt x="53" y="80"/>
                  </a:lnTo>
                  <a:lnTo>
                    <a:pt x="53" y="80"/>
                  </a:lnTo>
                  <a:lnTo>
                    <a:pt x="45" y="80"/>
                  </a:lnTo>
                  <a:lnTo>
                    <a:pt x="45" y="80"/>
                  </a:lnTo>
                  <a:lnTo>
                    <a:pt x="45" y="80"/>
                  </a:lnTo>
                  <a:lnTo>
                    <a:pt x="45" y="80"/>
                  </a:lnTo>
                  <a:lnTo>
                    <a:pt x="36" y="80"/>
                  </a:lnTo>
                  <a:lnTo>
                    <a:pt x="36" y="80"/>
                  </a:lnTo>
                  <a:lnTo>
                    <a:pt x="36" y="80"/>
                  </a:lnTo>
                  <a:lnTo>
                    <a:pt x="27" y="80"/>
                  </a:lnTo>
                  <a:lnTo>
                    <a:pt x="27" y="80"/>
                  </a:lnTo>
                  <a:lnTo>
                    <a:pt x="27" y="80"/>
                  </a:lnTo>
                  <a:lnTo>
                    <a:pt x="18" y="71"/>
                  </a:lnTo>
                  <a:lnTo>
                    <a:pt x="18" y="71"/>
                  </a:lnTo>
                  <a:lnTo>
                    <a:pt x="18" y="71"/>
                  </a:lnTo>
                  <a:lnTo>
                    <a:pt x="18" y="71"/>
                  </a:lnTo>
                  <a:lnTo>
                    <a:pt x="9" y="71"/>
                  </a:lnTo>
                  <a:lnTo>
                    <a:pt x="9" y="71"/>
                  </a:lnTo>
                  <a:lnTo>
                    <a:pt x="9" y="62"/>
                  </a:lnTo>
                  <a:lnTo>
                    <a:pt x="9" y="62"/>
                  </a:lnTo>
                  <a:lnTo>
                    <a:pt x="9" y="62"/>
                  </a:lnTo>
                  <a:lnTo>
                    <a:pt x="0" y="53"/>
                  </a:lnTo>
                  <a:lnTo>
                    <a:pt x="0" y="53"/>
                  </a:lnTo>
                  <a:lnTo>
                    <a:pt x="0" y="53"/>
                  </a:lnTo>
                  <a:lnTo>
                    <a:pt x="0" y="53"/>
                  </a:lnTo>
                  <a:lnTo>
                    <a:pt x="0" y="44"/>
                  </a:lnTo>
                  <a:lnTo>
                    <a:pt x="0" y="44"/>
                  </a:lnTo>
                  <a:lnTo>
                    <a:pt x="0" y="44"/>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16" name="Freeform 40"/>
            <p:cNvSpPr>
              <a:spLocks noChangeAspect="1"/>
            </p:cNvSpPr>
            <p:nvPr/>
          </p:nvSpPr>
          <p:spPr bwMode="auto">
            <a:xfrm>
              <a:off x="1388" y="1411"/>
              <a:ext cx="58" cy="58"/>
            </a:xfrm>
            <a:custGeom>
              <a:avLst/>
              <a:gdLst/>
              <a:ahLst/>
              <a:cxnLst>
                <a:cxn ang="0">
                  <a:pos x="36" y="0"/>
                </a:cxn>
                <a:cxn ang="0">
                  <a:pos x="45" y="0"/>
                </a:cxn>
                <a:cxn ang="0">
                  <a:pos x="45" y="0"/>
                </a:cxn>
                <a:cxn ang="0">
                  <a:pos x="53" y="0"/>
                </a:cxn>
                <a:cxn ang="0">
                  <a:pos x="53" y="9"/>
                </a:cxn>
                <a:cxn ang="0">
                  <a:pos x="62" y="9"/>
                </a:cxn>
                <a:cxn ang="0">
                  <a:pos x="62" y="18"/>
                </a:cxn>
                <a:cxn ang="0">
                  <a:pos x="62" y="18"/>
                </a:cxn>
                <a:cxn ang="0">
                  <a:pos x="71" y="27"/>
                </a:cxn>
                <a:cxn ang="0">
                  <a:pos x="71" y="27"/>
                </a:cxn>
                <a:cxn ang="0">
                  <a:pos x="71" y="36"/>
                </a:cxn>
                <a:cxn ang="0">
                  <a:pos x="71" y="36"/>
                </a:cxn>
                <a:cxn ang="0">
                  <a:pos x="71" y="44"/>
                </a:cxn>
                <a:cxn ang="0">
                  <a:pos x="71" y="44"/>
                </a:cxn>
                <a:cxn ang="0">
                  <a:pos x="71" y="53"/>
                </a:cxn>
                <a:cxn ang="0">
                  <a:pos x="62" y="53"/>
                </a:cxn>
                <a:cxn ang="0">
                  <a:pos x="62" y="62"/>
                </a:cxn>
                <a:cxn ang="0">
                  <a:pos x="62" y="62"/>
                </a:cxn>
                <a:cxn ang="0">
                  <a:pos x="53" y="62"/>
                </a:cxn>
                <a:cxn ang="0">
                  <a:pos x="53" y="71"/>
                </a:cxn>
                <a:cxn ang="0">
                  <a:pos x="45" y="71"/>
                </a:cxn>
                <a:cxn ang="0">
                  <a:pos x="45" y="71"/>
                </a:cxn>
                <a:cxn ang="0">
                  <a:pos x="36" y="71"/>
                </a:cxn>
                <a:cxn ang="0">
                  <a:pos x="27" y="71"/>
                </a:cxn>
                <a:cxn ang="0">
                  <a:pos x="27" y="71"/>
                </a:cxn>
                <a:cxn ang="0">
                  <a:pos x="18" y="71"/>
                </a:cxn>
                <a:cxn ang="0">
                  <a:pos x="18" y="62"/>
                </a:cxn>
                <a:cxn ang="0">
                  <a:pos x="9" y="62"/>
                </a:cxn>
                <a:cxn ang="0">
                  <a:pos x="9" y="62"/>
                </a:cxn>
                <a:cxn ang="0">
                  <a:pos x="9" y="53"/>
                </a:cxn>
                <a:cxn ang="0">
                  <a:pos x="0" y="53"/>
                </a:cxn>
                <a:cxn ang="0">
                  <a:pos x="0" y="44"/>
                </a:cxn>
                <a:cxn ang="0">
                  <a:pos x="0" y="44"/>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1" h="71">
                  <a:moveTo>
                    <a:pt x="36" y="0"/>
                  </a:moveTo>
                  <a:lnTo>
                    <a:pt x="36" y="0"/>
                  </a:lnTo>
                  <a:lnTo>
                    <a:pt x="45" y="0"/>
                  </a:lnTo>
                  <a:lnTo>
                    <a:pt x="45" y="0"/>
                  </a:lnTo>
                  <a:lnTo>
                    <a:pt x="45" y="0"/>
                  </a:lnTo>
                  <a:lnTo>
                    <a:pt x="45" y="0"/>
                  </a:lnTo>
                  <a:lnTo>
                    <a:pt x="53" y="0"/>
                  </a:lnTo>
                  <a:lnTo>
                    <a:pt x="53" y="0"/>
                  </a:lnTo>
                  <a:lnTo>
                    <a:pt x="53" y="9"/>
                  </a:lnTo>
                  <a:lnTo>
                    <a:pt x="53" y="9"/>
                  </a:lnTo>
                  <a:lnTo>
                    <a:pt x="62" y="9"/>
                  </a:lnTo>
                  <a:lnTo>
                    <a:pt x="62" y="9"/>
                  </a:lnTo>
                  <a:lnTo>
                    <a:pt x="62" y="9"/>
                  </a:lnTo>
                  <a:lnTo>
                    <a:pt x="62" y="18"/>
                  </a:lnTo>
                  <a:lnTo>
                    <a:pt x="62" y="18"/>
                  </a:lnTo>
                  <a:lnTo>
                    <a:pt x="62" y="18"/>
                  </a:lnTo>
                  <a:lnTo>
                    <a:pt x="71" y="18"/>
                  </a:lnTo>
                  <a:lnTo>
                    <a:pt x="71" y="27"/>
                  </a:lnTo>
                  <a:lnTo>
                    <a:pt x="71" y="27"/>
                  </a:lnTo>
                  <a:lnTo>
                    <a:pt x="71" y="27"/>
                  </a:lnTo>
                  <a:lnTo>
                    <a:pt x="71" y="27"/>
                  </a:lnTo>
                  <a:lnTo>
                    <a:pt x="71" y="36"/>
                  </a:lnTo>
                  <a:lnTo>
                    <a:pt x="71" y="36"/>
                  </a:lnTo>
                  <a:lnTo>
                    <a:pt x="71" y="36"/>
                  </a:lnTo>
                  <a:lnTo>
                    <a:pt x="71" y="36"/>
                  </a:lnTo>
                  <a:lnTo>
                    <a:pt x="71" y="44"/>
                  </a:lnTo>
                  <a:lnTo>
                    <a:pt x="71" y="44"/>
                  </a:lnTo>
                  <a:lnTo>
                    <a:pt x="71" y="44"/>
                  </a:lnTo>
                  <a:lnTo>
                    <a:pt x="71" y="44"/>
                  </a:lnTo>
                  <a:lnTo>
                    <a:pt x="71" y="53"/>
                  </a:lnTo>
                  <a:lnTo>
                    <a:pt x="62" y="53"/>
                  </a:lnTo>
                  <a:lnTo>
                    <a:pt x="62" y="53"/>
                  </a:lnTo>
                  <a:lnTo>
                    <a:pt x="62" y="53"/>
                  </a:lnTo>
                  <a:lnTo>
                    <a:pt x="62" y="62"/>
                  </a:lnTo>
                  <a:lnTo>
                    <a:pt x="62" y="62"/>
                  </a:lnTo>
                  <a:lnTo>
                    <a:pt x="62" y="62"/>
                  </a:lnTo>
                  <a:lnTo>
                    <a:pt x="53" y="62"/>
                  </a:lnTo>
                  <a:lnTo>
                    <a:pt x="53" y="62"/>
                  </a:lnTo>
                  <a:lnTo>
                    <a:pt x="53" y="71"/>
                  </a:lnTo>
                  <a:lnTo>
                    <a:pt x="53" y="71"/>
                  </a:lnTo>
                  <a:lnTo>
                    <a:pt x="45" y="71"/>
                  </a:lnTo>
                  <a:lnTo>
                    <a:pt x="45" y="71"/>
                  </a:lnTo>
                  <a:lnTo>
                    <a:pt x="45" y="71"/>
                  </a:lnTo>
                  <a:lnTo>
                    <a:pt x="45" y="71"/>
                  </a:lnTo>
                  <a:lnTo>
                    <a:pt x="36" y="71"/>
                  </a:lnTo>
                  <a:lnTo>
                    <a:pt x="36" y="71"/>
                  </a:lnTo>
                  <a:lnTo>
                    <a:pt x="36" y="71"/>
                  </a:lnTo>
                  <a:lnTo>
                    <a:pt x="27" y="71"/>
                  </a:lnTo>
                  <a:lnTo>
                    <a:pt x="27" y="71"/>
                  </a:lnTo>
                  <a:lnTo>
                    <a:pt x="27" y="71"/>
                  </a:lnTo>
                  <a:lnTo>
                    <a:pt x="27" y="71"/>
                  </a:lnTo>
                  <a:lnTo>
                    <a:pt x="18" y="71"/>
                  </a:lnTo>
                  <a:lnTo>
                    <a:pt x="18" y="71"/>
                  </a:lnTo>
                  <a:lnTo>
                    <a:pt x="18" y="62"/>
                  </a:lnTo>
                  <a:lnTo>
                    <a:pt x="18" y="62"/>
                  </a:lnTo>
                  <a:lnTo>
                    <a:pt x="9" y="62"/>
                  </a:lnTo>
                  <a:lnTo>
                    <a:pt x="9" y="62"/>
                  </a:lnTo>
                  <a:lnTo>
                    <a:pt x="9" y="62"/>
                  </a:lnTo>
                  <a:lnTo>
                    <a:pt x="9" y="53"/>
                  </a:lnTo>
                  <a:lnTo>
                    <a:pt x="9" y="53"/>
                  </a:lnTo>
                  <a:lnTo>
                    <a:pt x="9" y="53"/>
                  </a:lnTo>
                  <a:lnTo>
                    <a:pt x="0" y="53"/>
                  </a:lnTo>
                  <a:lnTo>
                    <a:pt x="0" y="44"/>
                  </a:lnTo>
                  <a:lnTo>
                    <a:pt x="0" y="44"/>
                  </a:lnTo>
                  <a:lnTo>
                    <a:pt x="0" y="44"/>
                  </a:lnTo>
                  <a:lnTo>
                    <a:pt x="0" y="44"/>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17" name="Freeform 41"/>
            <p:cNvSpPr>
              <a:spLocks noChangeAspect="1"/>
            </p:cNvSpPr>
            <p:nvPr/>
          </p:nvSpPr>
          <p:spPr bwMode="auto">
            <a:xfrm>
              <a:off x="1294" y="2477"/>
              <a:ext cx="65"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1"/>
                </a:cxn>
                <a:cxn ang="0">
                  <a:pos x="54" y="81"/>
                </a:cxn>
                <a:cxn ang="0">
                  <a:pos x="45" y="81"/>
                </a:cxn>
                <a:cxn ang="0">
                  <a:pos x="45" y="81"/>
                </a:cxn>
                <a:cxn ang="0">
                  <a:pos x="36" y="81"/>
                </a:cxn>
                <a:cxn ang="0">
                  <a:pos x="27" y="81"/>
                </a:cxn>
                <a:cxn ang="0">
                  <a:pos x="27" y="81"/>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1">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1"/>
                  </a:lnTo>
                  <a:lnTo>
                    <a:pt x="54" y="81"/>
                  </a:lnTo>
                  <a:lnTo>
                    <a:pt x="54" y="81"/>
                  </a:lnTo>
                  <a:lnTo>
                    <a:pt x="45" y="81"/>
                  </a:lnTo>
                  <a:lnTo>
                    <a:pt x="45" y="81"/>
                  </a:lnTo>
                  <a:lnTo>
                    <a:pt x="45" y="81"/>
                  </a:lnTo>
                  <a:lnTo>
                    <a:pt x="45" y="81"/>
                  </a:lnTo>
                  <a:lnTo>
                    <a:pt x="36" y="81"/>
                  </a:lnTo>
                  <a:lnTo>
                    <a:pt x="36" y="81"/>
                  </a:lnTo>
                  <a:lnTo>
                    <a:pt x="36" y="81"/>
                  </a:lnTo>
                  <a:lnTo>
                    <a:pt x="27" y="81"/>
                  </a:lnTo>
                  <a:lnTo>
                    <a:pt x="27" y="81"/>
                  </a:lnTo>
                  <a:lnTo>
                    <a:pt x="27" y="81"/>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18" name="Freeform 42"/>
            <p:cNvSpPr>
              <a:spLocks noChangeAspect="1"/>
            </p:cNvSpPr>
            <p:nvPr/>
          </p:nvSpPr>
          <p:spPr bwMode="auto">
            <a:xfrm>
              <a:off x="1294" y="2477"/>
              <a:ext cx="58" cy="58"/>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19" name="Freeform 43"/>
            <p:cNvSpPr>
              <a:spLocks noChangeAspect="1"/>
            </p:cNvSpPr>
            <p:nvPr/>
          </p:nvSpPr>
          <p:spPr bwMode="auto">
            <a:xfrm>
              <a:off x="1127" y="2034"/>
              <a:ext cx="65" cy="66"/>
            </a:xfrm>
            <a:custGeom>
              <a:avLst/>
              <a:gdLst/>
              <a:ahLst/>
              <a:cxnLst>
                <a:cxn ang="0">
                  <a:pos x="44" y="0"/>
                </a:cxn>
                <a:cxn ang="0">
                  <a:pos x="44" y="0"/>
                </a:cxn>
                <a:cxn ang="0">
                  <a:pos x="53" y="0"/>
                </a:cxn>
                <a:cxn ang="0">
                  <a:pos x="62" y="9"/>
                </a:cxn>
                <a:cxn ang="0">
                  <a:pos x="62" y="9"/>
                </a:cxn>
                <a:cxn ang="0">
                  <a:pos x="71" y="9"/>
                </a:cxn>
                <a:cxn ang="0">
                  <a:pos x="71" y="18"/>
                </a:cxn>
                <a:cxn ang="0">
                  <a:pos x="71" y="18"/>
                </a:cxn>
                <a:cxn ang="0">
                  <a:pos x="80" y="27"/>
                </a:cxn>
                <a:cxn ang="0">
                  <a:pos x="80" y="27"/>
                </a:cxn>
                <a:cxn ang="0">
                  <a:pos x="80" y="36"/>
                </a:cxn>
                <a:cxn ang="0">
                  <a:pos x="80" y="45"/>
                </a:cxn>
                <a:cxn ang="0">
                  <a:pos x="80" y="45"/>
                </a:cxn>
                <a:cxn ang="0">
                  <a:pos x="80" y="54"/>
                </a:cxn>
                <a:cxn ang="0">
                  <a:pos x="80" y="54"/>
                </a:cxn>
                <a:cxn ang="0">
                  <a:pos x="71" y="63"/>
                </a:cxn>
                <a:cxn ang="0">
                  <a:pos x="71" y="72"/>
                </a:cxn>
                <a:cxn ang="0">
                  <a:pos x="62" y="72"/>
                </a:cxn>
                <a:cxn ang="0">
                  <a:pos x="62" y="72"/>
                </a:cxn>
                <a:cxn ang="0">
                  <a:pos x="53" y="81"/>
                </a:cxn>
                <a:cxn ang="0">
                  <a:pos x="53" y="81"/>
                </a:cxn>
                <a:cxn ang="0">
                  <a:pos x="44" y="81"/>
                </a:cxn>
                <a:cxn ang="0">
                  <a:pos x="44" y="81"/>
                </a:cxn>
                <a:cxn ang="0">
                  <a:pos x="35" y="81"/>
                </a:cxn>
                <a:cxn ang="0">
                  <a:pos x="26" y="81"/>
                </a:cxn>
                <a:cxn ang="0">
                  <a:pos x="26" y="81"/>
                </a:cxn>
                <a:cxn ang="0">
                  <a:pos x="17" y="72"/>
                </a:cxn>
                <a:cxn ang="0">
                  <a:pos x="17"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7" y="9"/>
                </a:cxn>
                <a:cxn ang="0">
                  <a:pos x="17" y="9"/>
                </a:cxn>
                <a:cxn ang="0">
                  <a:pos x="26" y="0"/>
                </a:cxn>
                <a:cxn ang="0">
                  <a:pos x="35" y="0"/>
                </a:cxn>
                <a:cxn ang="0">
                  <a:pos x="35" y="0"/>
                </a:cxn>
              </a:cxnLst>
              <a:rect l="0" t="0" r="r" b="b"/>
              <a:pathLst>
                <a:path w="80" h="81">
                  <a:moveTo>
                    <a:pt x="44" y="0"/>
                  </a:moveTo>
                  <a:lnTo>
                    <a:pt x="44" y="0"/>
                  </a:lnTo>
                  <a:lnTo>
                    <a:pt x="44" y="0"/>
                  </a:lnTo>
                  <a:lnTo>
                    <a:pt x="44" y="0"/>
                  </a:lnTo>
                  <a:lnTo>
                    <a:pt x="53" y="0"/>
                  </a:lnTo>
                  <a:lnTo>
                    <a:pt x="53" y="0"/>
                  </a:lnTo>
                  <a:lnTo>
                    <a:pt x="53" y="0"/>
                  </a:lnTo>
                  <a:lnTo>
                    <a:pt x="62" y="9"/>
                  </a:lnTo>
                  <a:lnTo>
                    <a:pt x="62" y="9"/>
                  </a:lnTo>
                  <a:lnTo>
                    <a:pt x="62" y="9"/>
                  </a:lnTo>
                  <a:lnTo>
                    <a:pt x="62" y="9"/>
                  </a:lnTo>
                  <a:lnTo>
                    <a:pt x="71" y="9"/>
                  </a:lnTo>
                  <a:lnTo>
                    <a:pt x="71" y="9"/>
                  </a:lnTo>
                  <a:lnTo>
                    <a:pt x="71" y="18"/>
                  </a:lnTo>
                  <a:lnTo>
                    <a:pt x="71" y="18"/>
                  </a:lnTo>
                  <a:lnTo>
                    <a:pt x="71" y="18"/>
                  </a:lnTo>
                  <a:lnTo>
                    <a:pt x="80" y="27"/>
                  </a:lnTo>
                  <a:lnTo>
                    <a:pt x="80" y="27"/>
                  </a:lnTo>
                  <a:lnTo>
                    <a:pt x="80" y="27"/>
                  </a:lnTo>
                  <a:lnTo>
                    <a:pt x="80" y="27"/>
                  </a:lnTo>
                  <a:lnTo>
                    <a:pt x="80" y="36"/>
                  </a:lnTo>
                  <a:lnTo>
                    <a:pt x="80" y="36"/>
                  </a:lnTo>
                  <a:lnTo>
                    <a:pt x="80" y="36"/>
                  </a:lnTo>
                  <a:lnTo>
                    <a:pt x="80" y="45"/>
                  </a:lnTo>
                  <a:lnTo>
                    <a:pt x="80" y="45"/>
                  </a:lnTo>
                  <a:lnTo>
                    <a:pt x="80" y="45"/>
                  </a:lnTo>
                  <a:lnTo>
                    <a:pt x="80" y="54"/>
                  </a:lnTo>
                  <a:lnTo>
                    <a:pt x="80" y="54"/>
                  </a:lnTo>
                  <a:lnTo>
                    <a:pt x="80" y="54"/>
                  </a:lnTo>
                  <a:lnTo>
                    <a:pt x="80" y="54"/>
                  </a:lnTo>
                  <a:lnTo>
                    <a:pt x="71" y="63"/>
                  </a:lnTo>
                  <a:lnTo>
                    <a:pt x="71" y="63"/>
                  </a:lnTo>
                  <a:lnTo>
                    <a:pt x="71" y="63"/>
                  </a:lnTo>
                  <a:lnTo>
                    <a:pt x="71" y="72"/>
                  </a:lnTo>
                  <a:lnTo>
                    <a:pt x="71" y="72"/>
                  </a:lnTo>
                  <a:lnTo>
                    <a:pt x="62" y="72"/>
                  </a:lnTo>
                  <a:lnTo>
                    <a:pt x="62" y="72"/>
                  </a:lnTo>
                  <a:lnTo>
                    <a:pt x="62" y="72"/>
                  </a:lnTo>
                  <a:lnTo>
                    <a:pt x="62" y="72"/>
                  </a:lnTo>
                  <a:lnTo>
                    <a:pt x="53" y="81"/>
                  </a:lnTo>
                  <a:lnTo>
                    <a:pt x="53" y="81"/>
                  </a:lnTo>
                  <a:lnTo>
                    <a:pt x="53" y="81"/>
                  </a:lnTo>
                  <a:lnTo>
                    <a:pt x="44" y="81"/>
                  </a:lnTo>
                  <a:lnTo>
                    <a:pt x="44" y="81"/>
                  </a:lnTo>
                  <a:lnTo>
                    <a:pt x="44" y="81"/>
                  </a:lnTo>
                  <a:lnTo>
                    <a:pt x="44" y="81"/>
                  </a:lnTo>
                  <a:lnTo>
                    <a:pt x="35" y="81"/>
                  </a:lnTo>
                  <a:lnTo>
                    <a:pt x="35" y="81"/>
                  </a:lnTo>
                  <a:lnTo>
                    <a:pt x="35" y="81"/>
                  </a:lnTo>
                  <a:lnTo>
                    <a:pt x="26" y="81"/>
                  </a:lnTo>
                  <a:lnTo>
                    <a:pt x="26" y="81"/>
                  </a:lnTo>
                  <a:lnTo>
                    <a:pt x="26" y="81"/>
                  </a:lnTo>
                  <a:lnTo>
                    <a:pt x="17" y="72"/>
                  </a:lnTo>
                  <a:lnTo>
                    <a:pt x="17" y="72"/>
                  </a:lnTo>
                  <a:lnTo>
                    <a:pt x="17" y="72"/>
                  </a:lnTo>
                  <a:lnTo>
                    <a:pt x="17"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7" y="9"/>
                  </a:lnTo>
                  <a:lnTo>
                    <a:pt x="17" y="9"/>
                  </a:lnTo>
                  <a:lnTo>
                    <a:pt x="17" y="9"/>
                  </a:lnTo>
                  <a:lnTo>
                    <a:pt x="17" y="9"/>
                  </a:lnTo>
                  <a:lnTo>
                    <a:pt x="26" y="0"/>
                  </a:lnTo>
                  <a:lnTo>
                    <a:pt x="26" y="0"/>
                  </a:lnTo>
                  <a:lnTo>
                    <a:pt x="26" y="0"/>
                  </a:lnTo>
                  <a:lnTo>
                    <a:pt x="35" y="0"/>
                  </a:lnTo>
                  <a:lnTo>
                    <a:pt x="35" y="0"/>
                  </a:lnTo>
                  <a:lnTo>
                    <a:pt x="35" y="0"/>
                  </a:lnTo>
                  <a:lnTo>
                    <a:pt x="44"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20" name="Freeform 44"/>
            <p:cNvSpPr>
              <a:spLocks noChangeAspect="1"/>
            </p:cNvSpPr>
            <p:nvPr/>
          </p:nvSpPr>
          <p:spPr bwMode="auto">
            <a:xfrm>
              <a:off x="1127" y="2034"/>
              <a:ext cx="58" cy="58"/>
            </a:xfrm>
            <a:custGeom>
              <a:avLst/>
              <a:gdLst/>
              <a:ahLst/>
              <a:cxnLst>
                <a:cxn ang="0">
                  <a:pos x="35" y="0"/>
                </a:cxn>
                <a:cxn ang="0">
                  <a:pos x="44" y="0"/>
                </a:cxn>
                <a:cxn ang="0">
                  <a:pos x="44" y="0"/>
                </a:cxn>
                <a:cxn ang="0">
                  <a:pos x="53" y="0"/>
                </a:cxn>
                <a:cxn ang="0">
                  <a:pos x="53" y="9"/>
                </a:cxn>
                <a:cxn ang="0">
                  <a:pos x="62" y="9"/>
                </a:cxn>
                <a:cxn ang="0">
                  <a:pos x="62" y="18"/>
                </a:cxn>
                <a:cxn ang="0">
                  <a:pos x="62" y="18"/>
                </a:cxn>
                <a:cxn ang="0">
                  <a:pos x="71" y="27"/>
                </a:cxn>
                <a:cxn ang="0">
                  <a:pos x="71" y="27"/>
                </a:cxn>
                <a:cxn ang="0">
                  <a:pos x="71" y="36"/>
                </a:cxn>
                <a:cxn ang="0">
                  <a:pos x="71" y="36"/>
                </a:cxn>
                <a:cxn ang="0">
                  <a:pos x="71" y="45"/>
                </a:cxn>
                <a:cxn ang="0">
                  <a:pos x="71" y="45"/>
                </a:cxn>
                <a:cxn ang="0">
                  <a:pos x="71" y="54"/>
                </a:cxn>
                <a:cxn ang="0">
                  <a:pos x="62" y="54"/>
                </a:cxn>
                <a:cxn ang="0">
                  <a:pos x="62" y="63"/>
                </a:cxn>
                <a:cxn ang="0">
                  <a:pos x="62" y="63"/>
                </a:cxn>
                <a:cxn ang="0">
                  <a:pos x="53" y="63"/>
                </a:cxn>
                <a:cxn ang="0">
                  <a:pos x="53" y="72"/>
                </a:cxn>
                <a:cxn ang="0">
                  <a:pos x="44" y="72"/>
                </a:cxn>
                <a:cxn ang="0">
                  <a:pos x="44" y="72"/>
                </a:cxn>
                <a:cxn ang="0">
                  <a:pos x="35" y="72"/>
                </a:cxn>
                <a:cxn ang="0">
                  <a:pos x="26" y="72"/>
                </a:cxn>
                <a:cxn ang="0">
                  <a:pos x="26" y="72"/>
                </a:cxn>
                <a:cxn ang="0">
                  <a:pos x="17" y="72"/>
                </a:cxn>
                <a:cxn ang="0">
                  <a:pos x="17"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7" y="9"/>
                </a:cxn>
                <a:cxn ang="0">
                  <a:pos x="17" y="0"/>
                </a:cxn>
                <a:cxn ang="0">
                  <a:pos x="26" y="0"/>
                </a:cxn>
                <a:cxn ang="0">
                  <a:pos x="26" y="0"/>
                </a:cxn>
                <a:cxn ang="0">
                  <a:pos x="35" y="0"/>
                </a:cxn>
              </a:cxnLst>
              <a:rect l="0" t="0" r="r" b="b"/>
              <a:pathLst>
                <a:path w="71" h="72">
                  <a:moveTo>
                    <a:pt x="35" y="0"/>
                  </a:moveTo>
                  <a:lnTo>
                    <a:pt x="35" y="0"/>
                  </a:lnTo>
                  <a:lnTo>
                    <a:pt x="44" y="0"/>
                  </a:lnTo>
                  <a:lnTo>
                    <a:pt x="44" y="0"/>
                  </a:lnTo>
                  <a:lnTo>
                    <a:pt x="44" y="0"/>
                  </a:lnTo>
                  <a:lnTo>
                    <a:pt x="44" y="0"/>
                  </a:lnTo>
                  <a:lnTo>
                    <a:pt x="53" y="0"/>
                  </a:lnTo>
                  <a:lnTo>
                    <a:pt x="53" y="0"/>
                  </a:lnTo>
                  <a:lnTo>
                    <a:pt x="53" y="9"/>
                  </a:lnTo>
                  <a:lnTo>
                    <a:pt x="53" y="9"/>
                  </a:lnTo>
                  <a:lnTo>
                    <a:pt x="62" y="9"/>
                  </a:lnTo>
                  <a:lnTo>
                    <a:pt x="62" y="9"/>
                  </a:lnTo>
                  <a:lnTo>
                    <a:pt x="62" y="9"/>
                  </a:lnTo>
                  <a:lnTo>
                    <a:pt x="62" y="18"/>
                  </a:lnTo>
                  <a:lnTo>
                    <a:pt x="62" y="18"/>
                  </a:lnTo>
                  <a:lnTo>
                    <a:pt x="62" y="18"/>
                  </a:lnTo>
                  <a:lnTo>
                    <a:pt x="71" y="18"/>
                  </a:lnTo>
                  <a:lnTo>
                    <a:pt x="71" y="27"/>
                  </a:lnTo>
                  <a:lnTo>
                    <a:pt x="71" y="27"/>
                  </a:lnTo>
                  <a:lnTo>
                    <a:pt x="71" y="27"/>
                  </a:lnTo>
                  <a:lnTo>
                    <a:pt x="71" y="27"/>
                  </a:lnTo>
                  <a:lnTo>
                    <a:pt x="71" y="36"/>
                  </a:lnTo>
                  <a:lnTo>
                    <a:pt x="71" y="36"/>
                  </a:lnTo>
                  <a:lnTo>
                    <a:pt x="71" y="36"/>
                  </a:lnTo>
                  <a:lnTo>
                    <a:pt x="71" y="36"/>
                  </a:lnTo>
                  <a:lnTo>
                    <a:pt x="71" y="45"/>
                  </a:lnTo>
                  <a:lnTo>
                    <a:pt x="71" y="45"/>
                  </a:lnTo>
                  <a:lnTo>
                    <a:pt x="71" y="45"/>
                  </a:lnTo>
                  <a:lnTo>
                    <a:pt x="71" y="45"/>
                  </a:lnTo>
                  <a:lnTo>
                    <a:pt x="71" y="54"/>
                  </a:lnTo>
                  <a:lnTo>
                    <a:pt x="62" y="54"/>
                  </a:lnTo>
                  <a:lnTo>
                    <a:pt x="62" y="54"/>
                  </a:lnTo>
                  <a:lnTo>
                    <a:pt x="62" y="54"/>
                  </a:lnTo>
                  <a:lnTo>
                    <a:pt x="62" y="63"/>
                  </a:lnTo>
                  <a:lnTo>
                    <a:pt x="62" y="63"/>
                  </a:lnTo>
                  <a:lnTo>
                    <a:pt x="62" y="63"/>
                  </a:lnTo>
                  <a:lnTo>
                    <a:pt x="53" y="63"/>
                  </a:lnTo>
                  <a:lnTo>
                    <a:pt x="53" y="63"/>
                  </a:lnTo>
                  <a:lnTo>
                    <a:pt x="53" y="72"/>
                  </a:lnTo>
                  <a:lnTo>
                    <a:pt x="53" y="72"/>
                  </a:lnTo>
                  <a:lnTo>
                    <a:pt x="44" y="72"/>
                  </a:lnTo>
                  <a:lnTo>
                    <a:pt x="44" y="72"/>
                  </a:lnTo>
                  <a:lnTo>
                    <a:pt x="44" y="72"/>
                  </a:lnTo>
                  <a:lnTo>
                    <a:pt x="44" y="72"/>
                  </a:lnTo>
                  <a:lnTo>
                    <a:pt x="35" y="72"/>
                  </a:lnTo>
                  <a:lnTo>
                    <a:pt x="35" y="72"/>
                  </a:lnTo>
                  <a:lnTo>
                    <a:pt x="35" y="72"/>
                  </a:lnTo>
                  <a:lnTo>
                    <a:pt x="26" y="72"/>
                  </a:lnTo>
                  <a:lnTo>
                    <a:pt x="26" y="72"/>
                  </a:lnTo>
                  <a:lnTo>
                    <a:pt x="26" y="72"/>
                  </a:lnTo>
                  <a:lnTo>
                    <a:pt x="26" y="72"/>
                  </a:lnTo>
                  <a:lnTo>
                    <a:pt x="17" y="72"/>
                  </a:lnTo>
                  <a:lnTo>
                    <a:pt x="17" y="72"/>
                  </a:lnTo>
                  <a:lnTo>
                    <a:pt x="17" y="63"/>
                  </a:lnTo>
                  <a:lnTo>
                    <a:pt x="17"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7" y="9"/>
                  </a:lnTo>
                  <a:lnTo>
                    <a:pt x="17" y="9"/>
                  </a:lnTo>
                  <a:lnTo>
                    <a:pt x="17" y="0"/>
                  </a:lnTo>
                  <a:lnTo>
                    <a:pt x="17" y="0"/>
                  </a:lnTo>
                  <a:lnTo>
                    <a:pt x="26" y="0"/>
                  </a:lnTo>
                  <a:lnTo>
                    <a:pt x="26" y="0"/>
                  </a:lnTo>
                  <a:lnTo>
                    <a:pt x="26" y="0"/>
                  </a:lnTo>
                  <a:lnTo>
                    <a:pt x="26" y="0"/>
                  </a:lnTo>
                  <a:lnTo>
                    <a:pt x="35" y="0"/>
                  </a:lnTo>
                  <a:lnTo>
                    <a:pt x="35" y="0"/>
                  </a:lnTo>
                </a:path>
              </a:pathLst>
            </a:custGeom>
            <a:noFill/>
            <a:ln w="14288">
              <a:solidFill>
                <a:srgbClr val="0000D4"/>
              </a:solidFill>
              <a:prstDash val="solid"/>
              <a:round/>
              <a:headEnd/>
              <a:tailEnd/>
            </a:ln>
          </p:spPr>
          <p:txBody>
            <a:bodyPr/>
            <a:lstStyle/>
            <a:p>
              <a:endParaRPr lang="en-US"/>
            </a:p>
          </p:txBody>
        </p:sp>
        <p:sp>
          <p:nvSpPr>
            <p:cNvPr id="50221" name="Freeform 45"/>
            <p:cNvSpPr>
              <a:spLocks noChangeAspect="1"/>
            </p:cNvSpPr>
            <p:nvPr/>
          </p:nvSpPr>
          <p:spPr bwMode="auto">
            <a:xfrm>
              <a:off x="1163" y="2759"/>
              <a:ext cx="66" cy="66"/>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1"/>
                </a:cxn>
                <a:cxn ang="0">
                  <a:pos x="54" y="81"/>
                </a:cxn>
                <a:cxn ang="0">
                  <a:pos x="45" y="81"/>
                </a:cxn>
                <a:cxn ang="0">
                  <a:pos x="45" y="81"/>
                </a:cxn>
                <a:cxn ang="0">
                  <a:pos x="36" y="81"/>
                </a:cxn>
                <a:cxn ang="0">
                  <a:pos x="27" y="81"/>
                </a:cxn>
                <a:cxn ang="0">
                  <a:pos x="27" y="81"/>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1">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1"/>
                  </a:lnTo>
                  <a:lnTo>
                    <a:pt x="54" y="81"/>
                  </a:lnTo>
                  <a:lnTo>
                    <a:pt x="54" y="81"/>
                  </a:lnTo>
                  <a:lnTo>
                    <a:pt x="45" y="81"/>
                  </a:lnTo>
                  <a:lnTo>
                    <a:pt x="45" y="81"/>
                  </a:lnTo>
                  <a:lnTo>
                    <a:pt x="45" y="81"/>
                  </a:lnTo>
                  <a:lnTo>
                    <a:pt x="45" y="81"/>
                  </a:lnTo>
                  <a:lnTo>
                    <a:pt x="36" y="81"/>
                  </a:lnTo>
                  <a:lnTo>
                    <a:pt x="36" y="81"/>
                  </a:lnTo>
                  <a:lnTo>
                    <a:pt x="36" y="81"/>
                  </a:lnTo>
                  <a:lnTo>
                    <a:pt x="27" y="81"/>
                  </a:lnTo>
                  <a:lnTo>
                    <a:pt x="27" y="81"/>
                  </a:lnTo>
                  <a:lnTo>
                    <a:pt x="27" y="81"/>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22" name="Freeform 46"/>
            <p:cNvSpPr>
              <a:spLocks noChangeAspect="1"/>
            </p:cNvSpPr>
            <p:nvPr/>
          </p:nvSpPr>
          <p:spPr bwMode="auto">
            <a:xfrm>
              <a:off x="1163" y="2759"/>
              <a:ext cx="59" cy="59"/>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23" name="Freeform 47"/>
            <p:cNvSpPr>
              <a:spLocks noChangeAspect="1"/>
            </p:cNvSpPr>
            <p:nvPr/>
          </p:nvSpPr>
          <p:spPr bwMode="auto">
            <a:xfrm>
              <a:off x="1142" y="2629"/>
              <a:ext cx="65" cy="66"/>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1"/>
                </a:cxn>
                <a:cxn ang="0">
                  <a:pos x="54" y="81"/>
                </a:cxn>
                <a:cxn ang="0">
                  <a:pos x="45" y="81"/>
                </a:cxn>
                <a:cxn ang="0">
                  <a:pos x="45" y="81"/>
                </a:cxn>
                <a:cxn ang="0">
                  <a:pos x="36" y="81"/>
                </a:cxn>
                <a:cxn ang="0">
                  <a:pos x="27" y="81"/>
                </a:cxn>
                <a:cxn ang="0">
                  <a:pos x="27" y="81"/>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1">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1"/>
                  </a:lnTo>
                  <a:lnTo>
                    <a:pt x="54" y="81"/>
                  </a:lnTo>
                  <a:lnTo>
                    <a:pt x="54" y="81"/>
                  </a:lnTo>
                  <a:lnTo>
                    <a:pt x="45" y="81"/>
                  </a:lnTo>
                  <a:lnTo>
                    <a:pt x="45" y="81"/>
                  </a:lnTo>
                  <a:lnTo>
                    <a:pt x="45" y="81"/>
                  </a:lnTo>
                  <a:lnTo>
                    <a:pt x="45" y="81"/>
                  </a:lnTo>
                  <a:lnTo>
                    <a:pt x="36" y="81"/>
                  </a:lnTo>
                  <a:lnTo>
                    <a:pt x="36" y="81"/>
                  </a:lnTo>
                  <a:lnTo>
                    <a:pt x="36" y="81"/>
                  </a:lnTo>
                  <a:lnTo>
                    <a:pt x="27" y="81"/>
                  </a:lnTo>
                  <a:lnTo>
                    <a:pt x="27" y="81"/>
                  </a:lnTo>
                  <a:lnTo>
                    <a:pt x="27" y="81"/>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24" name="Freeform 48"/>
            <p:cNvSpPr>
              <a:spLocks noChangeAspect="1"/>
            </p:cNvSpPr>
            <p:nvPr/>
          </p:nvSpPr>
          <p:spPr bwMode="auto">
            <a:xfrm>
              <a:off x="1142" y="2629"/>
              <a:ext cx="57" cy="58"/>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25" name="Freeform 49"/>
            <p:cNvSpPr>
              <a:spLocks noChangeAspect="1"/>
            </p:cNvSpPr>
            <p:nvPr/>
          </p:nvSpPr>
          <p:spPr bwMode="auto">
            <a:xfrm>
              <a:off x="1621" y="2811"/>
              <a:ext cx="65"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0"/>
                </a:cxn>
                <a:cxn ang="0">
                  <a:pos x="54" y="80"/>
                </a:cxn>
                <a:cxn ang="0">
                  <a:pos x="45" y="80"/>
                </a:cxn>
                <a:cxn ang="0">
                  <a:pos x="45" y="80"/>
                </a:cxn>
                <a:cxn ang="0">
                  <a:pos x="36" y="80"/>
                </a:cxn>
                <a:cxn ang="0">
                  <a:pos x="27" y="80"/>
                </a:cxn>
                <a:cxn ang="0">
                  <a:pos x="27" y="80"/>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0">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0"/>
                  </a:lnTo>
                  <a:lnTo>
                    <a:pt x="54" y="80"/>
                  </a:lnTo>
                  <a:lnTo>
                    <a:pt x="54" y="80"/>
                  </a:lnTo>
                  <a:lnTo>
                    <a:pt x="45" y="80"/>
                  </a:lnTo>
                  <a:lnTo>
                    <a:pt x="45" y="80"/>
                  </a:lnTo>
                  <a:lnTo>
                    <a:pt x="45" y="80"/>
                  </a:lnTo>
                  <a:lnTo>
                    <a:pt x="45" y="80"/>
                  </a:lnTo>
                  <a:lnTo>
                    <a:pt x="36" y="80"/>
                  </a:lnTo>
                  <a:lnTo>
                    <a:pt x="36" y="80"/>
                  </a:lnTo>
                  <a:lnTo>
                    <a:pt x="36" y="80"/>
                  </a:lnTo>
                  <a:lnTo>
                    <a:pt x="27" y="80"/>
                  </a:lnTo>
                  <a:lnTo>
                    <a:pt x="27" y="80"/>
                  </a:lnTo>
                  <a:lnTo>
                    <a:pt x="27" y="80"/>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26" name="Freeform 50"/>
            <p:cNvSpPr>
              <a:spLocks noChangeAspect="1"/>
            </p:cNvSpPr>
            <p:nvPr/>
          </p:nvSpPr>
          <p:spPr bwMode="auto">
            <a:xfrm>
              <a:off x="1621" y="2811"/>
              <a:ext cx="58" cy="57"/>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27" name="Freeform 51"/>
            <p:cNvSpPr>
              <a:spLocks noChangeAspect="1"/>
            </p:cNvSpPr>
            <p:nvPr/>
          </p:nvSpPr>
          <p:spPr bwMode="auto">
            <a:xfrm>
              <a:off x="888" y="2600"/>
              <a:ext cx="65"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1"/>
                </a:cxn>
                <a:cxn ang="0">
                  <a:pos x="54" y="81"/>
                </a:cxn>
                <a:cxn ang="0">
                  <a:pos x="45" y="81"/>
                </a:cxn>
                <a:cxn ang="0">
                  <a:pos x="45" y="81"/>
                </a:cxn>
                <a:cxn ang="0">
                  <a:pos x="36" y="81"/>
                </a:cxn>
                <a:cxn ang="0">
                  <a:pos x="27" y="81"/>
                </a:cxn>
                <a:cxn ang="0">
                  <a:pos x="27" y="81"/>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1">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1"/>
                  </a:lnTo>
                  <a:lnTo>
                    <a:pt x="54" y="81"/>
                  </a:lnTo>
                  <a:lnTo>
                    <a:pt x="54" y="81"/>
                  </a:lnTo>
                  <a:lnTo>
                    <a:pt x="45" y="81"/>
                  </a:lnTo>
                  <a:lnTo>
                    <a:pt x="45" y="81"/>
                  </a:lnTo>
                  <a:lnTo>
                    <a:pt x="45" y="81"/>
                  </a:lnTo>
                  <a:lnTo>
                    <a:pt x="45" y="81"/>
                  </a:lnTo>
                  <a:lnTo>
                    <a:pt x="36" y="81"/>
                  </a:lnTo>
                  <a:lnTo>
                    <a:pt x="36" y="81"/>
                  </a:lnTo>
                  <a:lnTo>
                    <a:pt x="36" y="81"/>
                  </a:lnTo>
                  <a:lnTo>
                    <a:pt x="27" y="81"/>
                  </a:lnTo>
                  <a:lnTo>
                    <a:pt x="27" y="81"/>
                  </a:lnTo>
                  <a:lnTo>
                    <a:pt x="27" y="81"/>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28" name="Freeform 52"/>
            <p:cNvSpPr>
              <a:spLocks noChangeAspect="1"/>
            </p:cNvSpPr>
            <p:nvPr/>
          </p:nvSpPr>
          <p:spPr bwMode="auto">
            <a:xfrm>
              <a:off x="888" y="2600"/>
              <a:ext cx="58" cy="58"/>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29" name="Freeform 53"/>
            <p:cNvSpPr>
              <a:spLocks noChangeAspect="1"/>
            </p:cNvSpPr>
            <p:nvPr/>
          </p:nvSpPr>
          <p:spPr bwMode="auto">
            <a:xfrm>
              <a:off x="1170" y="2571"/>
              <a:ext cx="66"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6"/>
                </a:cxn>
                <a:cxn ang="0">
                  <a:pos x="81" y="26"/>
                </a:cxn>
                <a:cxn ang="0">
                  <a:pos x="81" y="35"/>
                </a:cxn>
                <a:cxn ang="0">
                  <a:pos x="81" y="44"/>
                </a:cxn>
                <a:cxn ang="0">
                  <a:pos x="81" y="44"/>
                </a:cxn>
                <a:cxn ang="0">
                  <a:pos x="81" y="53"/>
                </a:cxn>
                <a:cxn ang="0">
                  <a:pos x="81" y="53"/>
                </a:cxn>
                <a:cxn ang="0">
                  <a:pos x="72" y="62"/>
                </a:cxn>
                <a:cxn ang="0">
                  <a:pos x="72" y="71"/>
                </a:cxn>
                <a:cxn ang="0">
                  <a:pos x="63" y="71"/>
                </a:cxn>
                <a:cxn ang="0">
                  <a:pos x="63" y="71"/>
                </a:cxn>
                <a:cxn ang="0">
                  <a:pos x="54" y="80"/>
                </a:cxn>
                <a:cxn ang="0">
                  <a:pos x="54" y="80"/>
                </a:cxn>
                <a:cxn ang="0">
                  <a:pos x="45" y="80"/>
                </a:cxn>
                <a:cxn ang="0">
                  <a:pos x="45" y="80"/>
                </a:cxn>
                <a:cxn ang="0">
                  <a:pos x="36" y="80"/>
                </a:cxn>
                <a:cxn ang="0">
                  <a:pos x="27" y="80"/>
                </a:cxn>
                <a:cxn ang="0">
                  <a:pos x="27" y="80"/>
                </a:cxn>
                <a:cxn ang="0">
                  <a:pos x="18" y="71"/>
                </a:cxn>
                <a:cxn ang="0">
                  <a:pos x="18" y="71"/>
                </a:cxn>
                <a:cxn ang="0">
                  <a:pos x="9" y="71"/>
                </a:cxn>
                <a:cxn ang="0">
                  <a:pos x="9" y="62"/>
                </a:cxn>
                <a:cxn ang="0">
                  <a:pos x="0" y="53"/>
                </a:cxn>
                <a:cxn ang="0">
                  <a:pos x="0" y="53"/>
                </a:cxn>
                <a:cxn ang="0">
                  <a:pos x="0" y="44"/>
                </a:cxn>
                <a:cxn ang="0">
                  <a:pos x="0" y="44"/>
                </a:cxn>
                <a:cxn ang="0">
                  <a:pos x="0" y="35"/>
                </a:cxn>
                <a:cxn ang="0">
                  <a:pos x="0" y="26"/>
                </a:cxn>
                <a:cxn ang="0">
                  <a:pos x="0" y="26"/>
                </a:cxn>
                <a:cxn ang="0">
                  <a:pos x="9" y="18"/>
                </a:cxn>
                <a:cxn ang="0">
                  <a:pos x="9" y="18"/>
                </a:cxn>
                <a:cxn ang="0">
                  <a:pos x="9" y="9"/>
                </a:cxn>
                <a:cxn ang="0">
                  <a:pos x="18" y="9"/>
                </a:cxn>
                <a:cxn ang="0">
                  <a:pos x="18" y="9"/>
                </a:cxn>
                <a:cxn ang="0">
                  <a:pos x="27" y="0"/>
                </a:cxn>
                <a:cxn ang="0">
                  <a:pos x="36" y="0"/>
                </a:cxn>
                <a:cxn ang="0">
                  <a:pos x="36" y="0"/>
                </a:cxn>
              </a:cxnLst>
              <a:rect l="0" t="0" r="r" b="b"/>
              <a:pathLst>
                <a:path w="81" h="80">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6"/>
                  </a:lnTo>
                  <a:lnTo>
                    <a:pt x="81" y="26"/>
                  </a:lnTo>
                  <a:lnTo>
                    <a:pt x="81" y="26"/>
                  </a:lnTo>
                  <a:lnTo>
                    <a:pt x="81" y="26"/>
                  </a:lnTo>
                  <a:lnTo>
                    <a:pt x="81" y="35"/>
                  </a:lnTo>
                  <a:lnTo>
                    <a:pt x="81" y="35"/>
                  </a:lnTo>
                  <a:lnTo>
                    <a:pt x="81" y="35"/>
                  </a:lnTo>
                  <a:lnTo>
                    <a:pt x="81" y="44"/>
                  </a:lnTo>
                  <a:lnTo>
                    <a:pt x="81" y="44"/>
                  </a:lnTo>
                  <a:lnTo>
                    <a:pt x="81" y="44"/>
                  </a:lnTo>
                  <a:lnTo>
                    <a:pt x="81" y="53"/>
                  </a:lnTo>
                  <a:lnTo>
                    <a:pt x="81" y="53"/>
                  </a:lnTo>
                  <a:lnTo>
                    <a:pt x="81" y="53"/>
                  </a:lnTo>
                  <a:lnTo>
                    <a:pt x="81" y="53"/>
                  </a:lnTo>
                  <a:lnTo>
                    <a:pt x="72" y="62"/>
                  </a:lnTo>
                  <a:lnTo>
                    <a:pt x="72" y="62"/>
                  </a:lnTo>
                  <a:lnTo>
                    <a:pt x="72" y="62"/>
                  </a:lnTo>
                  <a:lnTo>
                    <a:pt x="72" y="71"/>
                  </a:lnTo>
                  <a:lnTo>
                    <a:pt x="72" y="71"/>
                  </a:lnTo>
                  <a:lnTo>
                    <a:pt x="63" y="71"/>
                  </a:lnTo>
                  <a:lnTo>
                    <a:pt x="63" y="71"/>
                  </a:lnTo>
                  <a:lnTo>
                    <a:pt x="63" y="71"/>
                  </a:lnTo>
                  <a:lnTo>
                    <a:pt x="63" y="71"/>
                  </a:lnTo>
                  <a:lnTo>
                    <a:pt x="54" y="80"/>
                  </a:lnTo>
                  <a:lnTo>
                    <a:pt x="54" y="80"/>
                  </a:lnTo>
                  <a:lnTo>
                    <a:pt x="54" y="80"/>
                  </a:lnTo>
                  <a:lnTo>
                    <a:pt x="45" y="80"/>
                  </a:lnTo>
                  <a:lnTo>
                    <a:pt x="45" y="80"/>
                  </a:lnTo>
                  <a:lnTo>
                    <a:pt x="45" y="80"/>
                  </a:lnTo>
                  <a:lnTo>
                    <a:pt x="45" y="80"/>
                  </a:lnTo>
                  <a:lnTo>
                    <a:pt x="36" y="80"/>
                  </a:lnTo>
                  <a:lnTo>
                    <a:pt x="36" y="80"/>
                  </a:lnTo>
                  <a:lnTo>
                    <a:pt x="36" y="80"/>
                  </a:lnTo>
                  <a:lnTo>
                    <a:pt x="27" y="80"/>
                  </a:lnTo>
                  <a:lnTo>
                    <a:pt x="27" y="80"/>
                  </a:lnTo>
                  <a:lnTo>
                    <a:pt x="27" y="80"/>
                  </a:lnTo>
                  <a:lnTo>
                    <a:pt x="18" y="71"/>
                  </a:lnTo>
                  <a:lnTo>
                    <a:pt x="18" y="71"/>
                  </a:lnTo>
                  <a:lnTo>
                    <a:pt x="18" y="71"/>
                  </a:lnTo>
                  <a:lnTo>
                    <a:pt x="18" y="71"/>
                  </a:lnTo>
                  <a:lnTo>
                    <a:pt x="9" y="71"/>
                  </a:lnTo>
                  <a:lnTo>
                    <a:pt x="9" y="71"/>
                  </a:lnTo>
                  <a:lnTo>
                    <a:pt x="9" y="62"/>
                  </a:lnTo>
                  <a:lnTo>
                    <a:pt x="9" y="62"/>
                  </a:lnTo>
                  <a:lnTo>
                    <a:pt x="9" y="62"/>
                  </a:lnTo>
                  <a:lnTo>
                    <a:pt x="0" y="53"/>
                  </a:lnTo>
                  <a:lnTo>
                    <a:pt x="0" y="53"/>
                  </a:lnTo>
                  <a:lnTo>
                    <a:pt x="0" y="53"/>
                  </a:lnTo>
                  <a:lnTo>
                    <a:pt x="0" y="53"/>
                  </a:lnTo>
                  <a:lnTo>
                    <a:pt x="0" y="44"/>
                  </a:lnTo>
                  <a:lnTo>
                    <a:pt x="0" y="44"/>
                  </a:lnTo>
                  <a:lnTo>
                    <a:pt x="0" y="44"/>
                  </a:lnTo>
                  <a:lnTo>
                    <a:pt x="0" y="35"/>
                  </a:lnTo>
                  <a:lnTo>
                    <a:pt x="0" y="35"/>
                  </a:lnTo>
                  <a:lnTo>
                    <a:pt x="0" y="35"/>
                  </a:lnTo>
                  <a:lnTo>
                    <a:pt x="0" y="26"/>
                  </a:lnTo>
                  <a:lnTo>
                    <a:pt x="0" y="26"/>
                  </a:lnTo>
                  <a:lnTo>
                    <a:pt x="0" y="26"/>
                  </a:lnTo>
                  <a:lnTo>
                    <a:pt x="0" y="26"/>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30" name="Freeform 54"/>
            <p:cNvSpPr>
              <a:spLocks noChangeAspect="1"/>
            </p:cNvSpPr>
            <p:nvPr/>
          </p:nvSpPr>
          <p:spPr bwMode="auto">
            <a:xfrm>
              <a:off x="1170" y="2571"/>
              <a:ext cx="59" cy="58"/>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6"/>
                </a:cxn>
                <a:cxn ang="0">
                  <a:pos x="72" y="26"/>
                </a:cxn>
                <a:cxn ang="0">
                  <a:pos x="72" y="35"/>
                </a:cxn>
                <a:cxn ang="0">
                  <a:pos x="72" y="35"/>
                </a:cxn>
                <a:cxn ang="0">
                  <a:pos x="72" y="44"/>
                </a:cxn>
                <a:cxn ang="0">
                  <a:pos x="72" y="44"/>
                </a:cxn>
                <a:cxn ang="0">
                  <a:pos x="72" y="53"/>
                </a:cxn>
                <a:cxn ang="0">
                  <a:pos x="63" y="53"/>
                </a:cxn>
                <a:cxn ang="0">
                  <a:pos x="63" y="62"/>
                </a:cxn>
                <a:cxn ang="0">
                  <a:pos x="63" y="62"/>
                </a:cxn>
                <a:cxn ang="0">
                  <a:pos x="54" y="62"/>
                </a:cxn>
                <a:cxn ang="0">
                  <a:pos x="54" y="71"/>
                </a:cxn>
                <a:cxn ang="0">
                  <a:pos x="45" y="71"/>
                </a:cxn>
                <a:cxn ang="0">
                  <a:pos x="45" y="71"/>
                </a:cxn>
                <a:cxn ang="0">
                  <a:pos x="36" y="71"/>
                </a:cxn>
                <a:cxn ang="0">
                  <a:pos x="27" y="71"/>
                </a:cxn>
                <a:cxn ang="0">
                  <a:pos x="27" y="71"/>
                </a:cxn>
                <a:cxn ang="0">
                  <a:pos x="18" y="71"/>
                </a:cxn>
                <a:cxn ang="0">
                  <a:pos x="18" y="62"/>
                </a:cxn>
                <a:cxn ang="0">
                  <a:pos x="9" y="62"/>
                </a:cxn>
                <a:cxn ang="0">
                  <a:pos x="9" y="62"/>
                </a:cxn>
                <a:cxn ang="0">
                  <a:pos x="9" y="53"/>
                </a:cxn>
                <a:cxn ang="0">
                  <a:pos x="0" y="53"/>
                </a:cxn>
                <a:cxn ang="0">
                  <a:pos x="0" y="44"/>
                </a:cxn>
                <a:cxn ang="0">
                  <a:pos x="0" y="44"/>
                </a:cxn>
                <a:cxn ang="0">
                  <a:pos x="0" y="35"/>
                </a:cxn>
                <a:cxn ang="0">
                  <a:pos x="0" y="35"/>
                </a:cxn>
                <a:cxn ang="0">
                  <a:pos x="0" y="26"/>
                </a:cxn>
                <a:cxn ang="0">
                  <a:pos x="0" y="26"/>
                </a:cxn>
                <a:cxn ang="0">
                  <a:pos x="9" y="18"/>
                </a:cxn>
                <a:cxn ang="0">
                  <a:pos x="9" y="18"/>
                </a:cxn>
                <a:cxn ang="0">
                  <a:pos x="9" y="9"/>
                </a:cxn>
                <a:cxn ang="0">
                  <a:pos x="18" y="9"/>
                </a:cxn>
                <a:cxn ang="0">
                  <a:pos x="18" y="0"/>
                </a:cxn>
                <a:cxn ang="0">
                  <a:pos x="27" y="0"/>
                </a:cxn>
                <a:cxn ang="0">
                  <a:pos x="27" y="0"/>
                </a:cxn>
                <a:cxn ang="0">
                  <a:pos x="36" y="0"/>
                </a:cxn>
              </a:cxnLst>
              <a:rect l="0" t="0" r="r" b="b"/>
              <a:pathLst>
                <a:path w="72" h="71">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6"/>
                  </a:lnTo>
                  <a:lnTo>
                    <a:pt x="72" y="26"/>
                  </a:lnTo>
                  <a:lnTo>
                    <a:pt x="72" y="26"/>
                  </a:lnTo>
                  <a:lnTo>
                    <a:pt x="72" y="26"/>
                  </a:lnTo>
                  <a:lnTo>
                    <a:pt x="72" y="35"/>
                  </a:lnTo>
                  <a:lnTo>
                    <a:pt x="72" y="35"/>
                  </a:lnTo>
                  <a:lnTo>
                    <a:pt x="72" y="35"/>
                  </a:lnTo>
                  <a:lnTo>
                    <a:pt x="72" y="35"/>
                  </a:lnTo>
                  <a:lnTo>
                    <a:pt x="72" y="44"/>
                  </a:lnTo>
                  <a:lnTo>
                    <a:pt x="72" y="44"/>
                  </a:lnTo>
                  <a:lnTo>
                    <a:pt x="72" y="44"/>
                  </a:lnTo>
                  <a:lnTo>
                    <a:pt x="72" y="44"/>
                  </a:lnTo>
                  <a:lnTo>
                    <a:pt x="72" y="53"/>
                  </a:lnTo>
                  <a:lnTo>
                    <a:pt x="63" y="53"/>
                  </a:lnTo>
                  <a:lnTo>
                    <a:pt x="63" y="53"/>
                  </a:lnTo>
                  <a:lnTo>
                    <a:pt x="63" y="53"/>
                  </a:lnTo>
                  <a:lnTo>
                    <a:pt x="63" y="62"/>
                  </a:lnTo>
                  <a:lnTo>
                    <a:pt x="63" y="62"/>
                  </a:lnTo>
                  <a:lnTo>
                    <a:pt x="63" y="62"/>
                  </a:lnTo>
                  <a:lnTo>
                    <a:pt x="54" y="62"/>
                  </a:lnTo>
                  <a:lnTo>
                    <a:pt x="54" y="62"/>
                  </a:lnTo>
                  <a:lnTo>
                    <a:pt x="54" y="71"/>
                  </a:lnTo>
                  <a:lnTo>
                    <a:pt x="54" y="71"/>
                  </a:lnTo>
                  <a:lnTo>
                    <a:pt x="45" y="71"/>
                  </a:lnTo>
                  <a:lnTo>
                    <a:pt x="45" y="71"/>
                  </a:lnTo>
                  <a:lnTo>
                    <a:pt x="45" y="71"/>
                  </a:lnTo>
                  <a:lnTo>
                    <a:pt x="45" y="71"/>
                  </a:lnTo>
                  <a:lnTo>
                    <a:pt x="36" y="71"/>
                  </a:lnTo>
                  <a:lnTo>
                    <a:pt x="36" y="71"/>
                  </a:lnTo>
                  <a:lnTo>
                    <a:pt x="36" y="71"/>
                  </a:lnTo>
                  <a:lnTo>
                    <a:pt x="27" y="71"/>
                  </a:lnTo>
                  <a:lnTo>
                    <a:pt x="27" y="71"/>
                  </a:lnTo>
                  <a:lnTo>
                    <a:pt x="27" y="71"/>
                  </a:lnTo>
                  <a:lnTo>
                    <a:pt x="27" y="71"/>
                  </a:lnTo>
                  <a:lnTo>
                    <a:pt x="18" y="71"/>
                  </a:lnTo>
                  <a:lnTo>
                    <a:pt x="18" y="71"/>
                  </a:lnTo>
                  <a:lnTo>
                    <a:pt x="18" y="62"/>
                  </a:lnTo>
                  <a:lnTo>
                    <a:pt x="18" y="62"/>
                  </a:lnTo>
                  <a:lnTo>
                    <a:pt x="9" y="62"/>
                  </a:lnTo>
                  <a:lnTo>
                    <a:pt x="9" y="62"/>
                  </a:lnTo>
                  <a:lnTo>
                    <a:pt x="9" y="62"/>
                  </a:lnTo>
                  <a:lnTo>
                    <a:pt x="9" y="53"/>
                  </a:lnTo>
                  <a:lnTo>
                    <a:pt x="9" y="53"/>
                  </a:lnTo>
                  <a:lnTo>
                    <a:pt x="9" y="53"/>
                  </a:lnTo>
                  <a:lnTo>
                    <a:pt x="0" y="53"/>
                  </a:lnTo>
                  <a:lnTo>
                    <a:pt x="0" y="44"/>
                  </a:lnTo>
                  <a:lnTo>
                    <a:pt x="0" y="44"/>
                  </a:lnTo>
                  <a:lnTo>
                    <a:pt x="0" y="44"/>
                  </a:lnTo>
                  <a:lnTo>
                    <a:pt x="0" y="44"/>
                  </a:lnTo>
                  <a:lnTo>
                    <a:pt x="0" y="35"/>
                  </a:lnTo>
                  <a:lnTo>
                    <a:pt x="0" y="35"/>
                  </a:lnTo>
                  <a:lnTo>
                    <a:pt x="0" y="35"/>
                  </a:lnTo>
                  <a:lnTo>
                    <a:pt x="0" y="35"/>
                  </a:lnTo>
                  <a:lnTo>
                    <a:pt x="0" y="26"/>
                  </a:lnTo>
                  <a:lnTo>
                    <a:pt x="0" y="26"/>
                  </a:lnTo>
                  <a:lnTo>
                    <a:pt x="0" y="26"/>
                  </a:lnTo>
                  <a:lnTo>
                    <a:pt x="0" y="26"/>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31" name="Freeform 55"/>
            <p:cNvSpPr>
              <a:spLocks noChangeAspect="1"/>
            </p:cNvSpPr>
            <p:nvPr/>
          </p:nvSpPr>
          <p:spPr bwMode="auto">
            <a:xfrm>
              <a:off x="1838" y="2542"/>
              <a:ext cx="65" cy="65"/>
            </a:xfrm>
            <a:custGeom>
              <a:avLst/>
              <a:gdLst/>
              <a:ahLst/>
              <a:cxnLst>
                <a:cxn ang="0">
                  <a:pos x="44" y="0"/>
                </a:cxn>
                <a:cxn ang="0">
                  <a:pos x="44" y="0"/>
                </a:cxn>
                <a:cxn ang="0">
                  <a:pos x="53" y="0"/>
                </a:cxn>
                <a:cxn ang="0">
                  <a:pos x="62" y="9"/>
                </a:cxn>
                <a:cxn ang="0">
                  <a:pos x="62" y="9"/>
                </a:cxn>
                <a:cxn ang="0">
                  <a:pos x="71" y="9"/>
                </a:cxn>
                <a:cxn ang="0">
                  <a:pos x="71" y="18"/>
                </a:cxn>
                <a:cxn ang="0">
                  <a:pos x="71" y="18"/>
                </a:cxn>
                <a:cxn ang="0">
                  <a:pos x="80" y="27"/>
                </a:cxn>
                <a:cxn ang="0">
                  <a:pos x="80" y="27"/>
                </a:cxn>
                <a:cxn ang="0">
                  <a:pos x="80" y="36"/>
                </a:cxn>
                <a:cxn ang="0">
                  <a:pos x="80" y="45"/>
                </a:cxn>
                <a:cxn ang="0">
                  <a:pos x="80" y="45"/>
                </a:cxn>
                <a:cxn ang="0">
                  <a:pos x="80" y="54"/>
                </a:cxn>
                <a:cxn ang="0">
                  <a:pos x="80" y="54"/>
                </a:cxn>
                <a:cxn ang="0">
                  <a:pos x="71" y="62"/>
                </a:cxn>
                <a:cxn ang="0">
                  <a:pos x="71" y="71"/>
                </a:cxn>
                <a:cxn ang="0">
                  <a:pos x="62" y="71"/>
                </a:cxn>
                <a:cxn ang="0">
                  <a:pos x="62" y="71"/>
                </a:cxn>
                <a:cxn ang="0">
                  <a:pos x="53" y="80"/>
                </a:cxn>
                <a:cxn ang="0">
                  <a:pos x="53" y="80"/>
                </a:cxn>
                <a:cxn ang="0">
                  <a:pos x="44" y="80"/>
                </a:cxn>
                <a:cxn ang="0">
                  <a:pos x="44" y="80"/>
                </a:cxn>
                <a:cxn ang="0">
                  <a:pos x="35" y="80"/>
                </a:cxn>
                <a:cxn ang="0">
                  <a:pos x="26" y="80"/>
                </a:cxn>
                <a:cxn ang="0">
                  <a:pos x="26" y="80"/>
                </a:cxn>
                <a:cxn ang="0">
                  <a:pos x="18" y="71"/>
                </a:cxn>
                <a:cxn ang="0">
                  <a:pos x="18" y="71"/>
                </a:cxn>
                <a:cxn ang="0">
                  <a:pos x="9" y="71"/>
                </a:cxn>
                <a:cxn ang="0">
                  <a:pos x="9" y="62"/>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6" y="0"/>
                </a:cxn>
                <a:cxn ang="0">
                  <a:pos x="35" y="0"/>
                </a:cxn>
                <a:cxn ang="0">
                  <a:pos x="35" y="0"/>
                </a:cxn>
              </a:cxnLst>
              <a:rect l="0" t="0" r="r" b="b"/>
              <a:pathLst>
                <a:path w="80" h="80">
                  <a:moveTo>
                    <a:pt x="44" y="0"/>
                  </a:moveTo>
                  <a:lnTo>
                    <a:pt x="44" y="0"/>
                  </a:lnTo>
                  <a:lnTo>
                    <a:pt x="44" y="0"/>
                  </a:lnTo>
                  <a:lnTo>
                    <a:pt x="44" y="0"/>
                  </a:lnTo>
                  <a:lnTo>
                    <a:pt x="53" y="0"/>
                  </a:lnTo>
                  <a:lnTo>
                    <a:pt x="53" y="0"/>
                  </a:lnTo>
                  <a:lnTo>
                    <a:pt x="53" y="0"/>
                  </a:lnTo>
                  <a:lnTo>
                    <a:pt x="62" y="9"/>
                  </a:lnTo>
                  <a:lnTo>
                    <a:pt x="62" y="9"/>
                  </a:lnTo>
                  <a:lnTo>
                    <a:pt x="62" y="9"/>
                  </a:lnTo>
                  <a:lnTo>
                    <a:pt x="62" y="9"/>
                  </a:lnTo>
                  <a:lnTo>
                    <a:pt x="71" y="9"/>
                  </a:lnTo>
                  <a:lnTo>
                    <a:pt x="71" y="9"/>
                  </a:lnTo>
                  <a:lnTo>
                    <a:pt x="71" y="18"/>
                  </a:lnTo>
                  <a:lnTo>
                    <a:pt x="71" y="18"/>
                  </a:lnTo>
                  <a:lnTo>
                    <a:pt x="71" y="18"/>
                  </a:lnTo>
                  <a:lnTo>
                    <a:pt x="80" y="27"/>
                  </a:lnTo>
                  <a:lnTo>
                    <a:pt x="80" y="27"/>
                  </a:lnTo>
                  <a:lnTo>
                    <a:pt x="80" y="27"/>
                  </a:lnTo>
                  <a:lnTo>
                    <a:pt x="80" y="27"/>
                  </a:lnTo>
                  <a:lnTo>
                    <a:pt x="80" y="36"/>
                  </a:lnTo>
                  <a:lnTo>
                    <a:pt x="80" y="36"/>
                  </a:lnTo>
                  <a:lnTo>
                    <a:pt x="80" y="36"/>
                  </a:lnTo>
                  <a:lnTo>
                    <a:pt x="80" y="45"/>
                  </a:lnTo>
                  <a:lnTo>
                    <a:pt x="80" y="45"/>
                  </a:lnTo>
                  <a:lnTo>
                    <a:pt x="80" y="45"/>
                  </a:lnTo>
                  <a:lnTo>
                    <a:pt x="80" y="54"/>
                  </a:lnTo>
                  <a:lnTo>
                    <a:pt x="80" y="54"/>
                  </a:lnTo>
                  <a:lnTo>
                    <a:pt x="80" y="54"/>
                  </a:lnTo>
                  <a:lnTo>
                    <a:pt x="80" y="54"/>
                  </a:lnTo>
                  <a:lnTo>
                    <a:pt x="71" y="62"/>
                  </a:lnTo>
                  <a:lnTo>
                    <a:pt x="71" y="62"/>
                  </a:lnTo>
                  <a:lnTo>
                    <a:pt x="71" y="62"/>
                  </a:lnTo>
                  <a:lnTo>
                    <a:pt x="71" y="71"/>
                  </a:lnTo>
                  <a:lnTo>
                    <a:pt x="71" y="71"/>
                  </a:lnTo>
                  <a:lnTo>
                    <a:pt x="62" y="71"/>
                  </a:lnTo>
                  <a:lnTo>
                    <a:pt x="62" y="71"/>
                  </a:lnTo>
                  <a:lnTo>
                    <a:pt x="62" y="71"/>
                  </a:lnTo>
                  <a:lnTo>
                    <a:pt x="62" y="71"/>
                  </a:lnTo>
                  <a:lnTo>
                    <a:pt x="53" y="80"/>
                  </a:lnTo>
                  <a:lnTo>
                    <a:pt x="53" y="80"/>
                  </a:lnTo>
                  <a:lnTo>
                    <a:pt x="53" y="80"/>
                  </a:lnTo>
                  <a:lnTo>
                    <a:pt x="44" y="80"/>
                  </a:lnTo>
                  <a:lnTo>
                    <a:pt x="44" y="80"/>
                  </a:lnTo>
                  <a:lnTo>
                    <a:pt x="44" y="80"/>
                  </a:lnTo>
                  <a:lnTo>
                    <a:pt x="44" y="80"/>
                  </a:lnTo>
                  <a:lnTo>
                    <a:pt x="35" y="80"/>
                  </a:lnTo>
                  <a:lnTo>
                    <a:pt x="35" y="80"/>
                  </a:lnTo>
                  <a:lnTo>
                    <a:pt x="35" y="80"/>
                  </a:lnTo>
                  <a:lnTo>
                    <a:pt x="26" y="80"/>
                  </a:lnTo>
                  <a:lnTo>
                    <a:pt x="26" y="80"/>
                  </a:lnTo>
                  <a:lnTo>
                    <a:pt x="26" y="80"/>
                  </a:lnTo>
                  <a:lnTo>
                    <a:pt x="18" y="71"/>
                  </a:lnTo>
                  <a:lnTo>
                    <a:pt x="18" y="71"/>
                  </a:lnTo>
                  <a:lnTo>
                    <a:pt x="18" y="71"/>
                  </a:lnTo>
                  <a:lnTo>
                    <a:pt x="18" y="71"/>
                  </a:lnTo>
                  <a:lnTo>
                    <a:pt x="9" y="71"/>
                  </a:lnTo>
                  <a:lnTo>
                    <a:pt x="9" y="71"/>
                  </a:lnTo>
                  <a:lnTo>
                    <a:pt x="9" y="62"/>
                  </a:lnTo>
                  <a:lnTo>
                    <a:pt x="9" y="62"/>
                  </a:lnTo>
                  <a:lnTo>
                    <a:pt x="9" y="62"/>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6" y="0"/>
                  </a:lnTo>
                  <a:lnTo>
                    <a:pt x="26" y="0"/>
                  </a:lnTo>
                  <a:lnTo>
                    <a:pt x="26" y="0"/>
                  </a:lnTo>
                  <a:lnTo>
                    <a:pt x="35" y="0"/>
                  </a:lnTo>
                  <a:lnTo>
                    <a:pt x="35" y="0"/>
                  </a:lnTo>
                  <a:lnTo>
                    <a:pt x="35" y="0"/>
                  </a:lnTo>
                  <a:lnTo>
                    <a:pt x="44"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32" name="Freeform 56"/>
            <p:cNvSpPr>
              <a:spLocks noChangeAspect="1"/>
            </p:cNvSpPr>
            <p:nvPr/>
          </p:nvSpPr>
          <p:spPr bwMode="auto">
            <a:xfrm>
              <a:off x="1838" y="2542"/>
              <a:ext cx="58" cy="58"/>
            </a:xfrm>
            <a:custGeom>
              <a:avLst/>
              <a:gdLst/>
              <a:ahLst/>
              <a:cxnLst>
                <a:cxn ang="0">
                  <a:pos x="35" y="0"/>
                </a:cxn>
                <a:cxn ang="0">
                  <a:pos x="44" y="0"/>
                </a:cxn>
                <a:cxn ang="0">
                  <a:pos x="44" y="0"/>
                </a:cxn>
                <a:cxn ang="0">
                  <a:pos x="53" y="0"/>
                </a:cxn>
                <a:cxn ang="0">
                  <a:pos x="53" y="9"/>
                </a:cxn>
                <a:cxn ang="0">
                  <a:pos x="62" y="9"/>
                </a:cxn>
                <a:cxn ang="0">
                  <a:pos x="62" y="18"/>
                </a:cxn>
                <a:cxn ang="0">
                  <a:pos x="62" y="18"/>
                </a:cxn>
                <a:cxn ang="0">
                  <a:pos x="71" y="27"/>
                </a:cxn>
                <a:cxn ang="0">
                  <a:pos x="71" y="27"/>
                </a:cxn>
                <a:cxn ang="0">
                  <a:pos x="71" y="36"/>
                </a:cxn>
                <a:cxn ang="0">
                  <a:pos x="71" y="36"/>
                </a:cxn>
                <a:cxn ang="0">
                  <a:pos x="71" y="45"/>
                </a:cxn>
                <a:cxn ang="0">
                  <a:pos x="71" y="45"/>
                </a:cxn>
                <a:cxn ang="0">
                  <a:pos x="71" y="54"/>
                </a:cxn>
                <a:cxn ang="0">
                  <a:pos x="62" y="54"/>
                </a:cxn>
                <a:cxn ang="0">
                  <a:pos x="62" y="62"/>
                </a:cxn>
                <a:cxn ang="0">
                  <a:pos x="62" y="62"/>
                </a:cxn>
                <a:cxn ang="0">
                  <a:pos x="53" y="62"/>
                </a:cxn>
                <a:cxn ang="0">
                  <a:pos x="53" y="71"/>
                </a:cxn>
                <a:cxn ang="0">
                  <a:pos x="44" y="71"/>
                </a:cxn>
                <a:cxn ang="0">
                  <a:pos x="44" y="71"/>
                </a:cxn>
                <a:cxn ang="0">
                  <a:pos x="35" y="71"/>
                </a:cxn>
                <a:cxn ang="0">
                  <a:pos x="26" y="71"/>
                </a:cxn>
                <a:cxn ang="0">
                  <a:pos x="26" y="71"/>
                </a:cxn>
                <a:cxn ang="0">
                  <a:pos x="18" y="71"/>
                </a:cxn>
                <a:cxn ang="0">
                  <a:pos x="18" y="62"/>
                </a:cxn>
                <a:cxn ang="0">
                  <a:pos x="9" y="62"/>
                </a:cxn>
                <a:cxn ang="0">
                  <a:pos x="9" y="62"/>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6" y="0"/>
                </a:cxn>
                <a:cxn ang="0">
                  <a:pos x="26" y="0"/>
                </a:cxn>
                <a:cxn ang="0">
                  <a:pos x="35" y="0"/>
                </a:cxn>
              </a:cxnLst>
              <a:rect l="0" t="0" r="r" b="b"/>
              <a:pathLst>
                <a:path w="71" h="71">
                  <a:moveTo>
                    <a:pt x="35" y="0"/>
                  </a:moveTo>
                  <a:lnTo>
                    <a:pt x="35" y="0"/>
                  </a:lnTo>
                  <a:lnTo>
                    <a:pt x="44" y="0"/>
                  </a:lnTo>
                  <a:lnTo>
                    <a:pt x="44" y="0"/>
                  </a:lnTo>
                  <a:lnTo>
                    <a:pt x="44" y="0"/>
                  </a:lnTo>
                  <a:lnTo>
                    <a:pt x="44" y="0"/>
                  </a:lnTo>
                  <a:lnTo>
                    <a:pt x="53" y="0"/>
                  </a:lnTo>
                  <a:lnTo>
                    <a:pt x="53" y="0"/>
                  </a:lnTo>
                  <a:lnTo>
                    <a:pt x="53" y="9"/>
                  </a:lnTo>
                  <a:lnTo>
                    <a:pt x="53" y="9"/>
                  </a:lnTo>
                  <a:lnTo>
                    <a:pt x="62" y="9"/>
                  </a:lnTo>
                  <a:lnTo>
                    <a:pt x="62" y="9"/>
                  </a:lnTo>
                  <a:lnTo>
                    <a:pt x="62" y="9"/>
                  </a:lnTo>
                  <a:lnTo>
                    <a:pt x="62" y="18"/>
                  </a:lnTo>
                  <a:lnTo>
                    <a:pt x="62" y="18"/>
                  </a:lnTo>
                  <a:lnTo>
                    <a:pt x="62" y="18"/>
                  </a:lnTo>
                  <a:lnTo>
                    <a:pt x="71" y="18"/>
                  </a:lnTo>
                  <a:lnTo>
                    <a:pt x="71" y="27"/>
                  </a:lnTo>
                  <a:lnTo>
                    <a:pt x="71" y="27"/>
                  </a:lnTo>
                  <a:lnTo>
                    <a:pt x="71" y="27"/>
                  </a:lnTo>
                  <a:lnTo>
                    <a:pt x="71" y="27"/>
                  </a:lnTo>
                  <a:lnTo>
                    <a:pt x="71" y="36"/>
                  </a:lnTo>
                  <a:lnTo>
                    <a:pt x="71" y="36"/>
                  </a:lnTo>
                  <a:lnTo>
                    <a:pt x="71" y="36"/>
                  </a:lnTo>
                  <a:lnTo>
                    <a:pt x="71" y="36"/>
                  </a:lnTo>
                  <a:lnTo>
                    <a:pt x="71" y="45"/>
                  </a:lnTo>
                  <a:lnTo>
                    <a:pt x="71" y="45"/>
                  </a:lnTo>
                  <a:lnTo>
                    <a:pt x="71" y="45"/>
                  </a:lnTo>
                  <a:lnTo>
                    <a:pt x="71" y="45"/>
                  </a:lnTo>
                  <a:lnTo>
                    <a:pt x="71" y="54"/>
                  </a:lnTo>
                  <a:lnTo>
                    <a:pt x="62" y="54"/>
                  </a:lnTo>
                  <a:lnTo>
                    <a:pt x="62" y="54"/>
                  </a:lnTo>
                  <a:lnTo>
                    <a:pt x="62" y="54"/>
                  </a:lnTo>
                  <a:lnTo>
                    <a:pt x="62" y="62"/>
                  </a:lnTo>
                  <a:lnTo>
                    <a:pt x="62" y="62"/>
                  </a:lnTo>
                  <a:lnTo>
                    <a:pt x="62" y="62"/>
                  </a:lnTo>
                  <a:lnTo>
                    <a:pt x="53" y="62"/>
                  </a:lnTo>
                  <a:lnTo>
                    <a:pt x="53" y="62"/>
                  </a:lnTo>
                  <a:lnTo>
                    <a:pt x="53" y="71"/>
                  </a:lnTo>
                  <a:lnTo>
                    <a:pt x="53" y="71"/>
                  </a:lnTo>
                  <a:lnTo>
                    <a:pt x="44" y="71"/>
                  </a:lnTo>
                  <a:lnTo>
                    <a:pt x="44" y="71"/>
                  </a:lnTo>
                  <a:lnTo>
                    <a:pt x="44" y="71"/>
                  </a:lnTo>
                  <a:lnTo>
                    <a:pt x="44" y="71"/>
                  </a:lnTo>
                  <a:lnTo>
                    <a:pt x="35" y="71"/>
                  </a:lnTo>
                  <a:lnTo>
                    <a:pt x="35" y="71"/>
                  </a:lnTo>
                  <a:lnTo>
                    <a:pt x="35" y="71"/>
                  </a:lnTo>
                  <a:lnTo>
                    <a:pt x="26" y="71"/>
                  </a:lnTo>
                  <a:lnTo>
                    <a:pt x="26" y="71"/>
                  </a:lnTo>
                  <a:lnTo>
                    <a:pt x="26" y="71"/>
                  </a:lnTo>
                  <a:lnTo>
                    <a:pt x="26" y="71"/>
                  </a:lnTo>
                  <a:lnTo>
                    <a:pt x="18" y="71"/>
                  </a:lnTo>
                  <a:lnTo>
                    <a:pt x="18" y="71"/>
                  </a:lnTo>
                  <a:lnTo>
                    <a:pt x="18" y="62"/>
                  </a:lnTo>
                  <a:lnTo>
                    <a:pt x="18" y="62"/>
                  </a:lnTo>
                  <a:lnTo>
                    <a:pt x="9" y="62"/>
                  </a:lnTo>
                  <a:lnTo>
                    <a:pt x="9" y="62"/>
                  </a:lnTo>
                  <a:lnTo>
                    <a:pt x="9" y="62"/>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6" y="0"/>
                  </a:lnTo>
                  <a:lnTo>
                    <a:pt x="26" y="0"/>
                  </a:lnTo>
                  <a:lnTo>
                    <a:pt x="26" y="0"/>
                  </a:lnTo>
                  <a:lnTo>
                    <a:pt x="26" y="0"/>
                  </a:lnTo>
                  <a:lnTo>
                    <a:pt x="35" y="0"/>
                  </a:lnTo>
                  <a:lnTo>
                    <a:pt x="35" y="0"/>
                  </a:lnTo>
                </a:path>
              </a:pathLst>
            </a:custGeom>
            <a:noFill/>
            <a:ln w="14288">
              <a:solidFill>
                <a:srgbClr val="0000D4"/>
              </a:solidFill>
              <a:prstDash val="solid"/>
              <a:round/>
              <a:headEnd/>
              <a:tailEnd/>
            </a:ln>
          </p:spPr>
          <p:txBody>
            <a:bodyPr/>
            <a:lstStyle/>
            <a:p>
              <a:endParaRPr lang="en-US"/>
            </a:p>
          </p:txBody>
        </p:sp>
        <p:sp>
          <p:nvSpPr>
            <p:cNvPr id="50233" name="Freeform 57"/>
            <p:cNvSpPr>
              <a:spLocks noChangeAspect="1"/>
            </p:cNvSpPr>
            <p:nvPr/>
          </p:nvSpPr>
          <p:spPr bwMode="auto">
            <a:xfrm>
              <a:off x="1352" y="2825"/>
              <a:ext cx="66"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2"/>
                </a:cxn>
                <a:cxn ang="0">
                  <a:pos x="72" y="71"/>
                </a:cxn>
                <a:cxn ang="0">
                  <a:pos x="63" y="71"/>
                </a:cxn>
                <a:cxn ang="0">
                  <a:pos x="63" y="71"/>
                </a:cxn>
                <a:cxn ang="0">
                  <a:pos x="54" y="80"/>
                </a:cxn>
                <a:cxn ang="0">
                  <a:pos x="54" y="80"/>
                </a:cxn>
                <a:cxn ang="0">
                  <a:pos x="45" y="80"/>
                </a:cxn>
                <a:cxn ang="0">
                  <a:pos x="45" y="80"/>
                </a:cxn>
                <a:cxn ang="0">
                  <a:pos x="36" y="80"/>
                </a:cxn>
                <a:cxn ang="0">
                  <a:pos x="27" y="80"/>
                </a:cxn>
                <a:cxn ang="0">
                  <a:pos x="27" y="80"/>
                </a:cxn>
                <a:cxn ang="0">
                  <a:pos x="18" y="71"/>
                </a:cxn>
                <a:cxn ang="0">
                  <a:pos x="18" y="71"/>
                </a:cxn>
                <a:cxn ang="0">
                  <a:pos x="9" y="71"/>
                </a:cxn>
                <a:cxn ang="0">
                  <a:pos x="9" y="62"/>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0">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2"/>
                  </a:lnTo>
                  <a:lnTo>
                    <a:pt x="72" y="62"/>
                  </a:lnTo>
                  <a:lnTo>
                    <a:pt x="72" y="62"/>
                  </a:lnTo>
                  <a:lnTo>
                    <a:pt x="72" y="71"/>
                  </a:lnTo>
                  <a:lnTo>
                    <a:pt x="72" y="71"/>
                  </a:lnTo>
                  <a:lnTo>
                    <a:pt x="63" y="71"/>
                  </a:lnTo>
                  <a:lnTo>
                    <a:pt x="63" y="71"/>
                  </a:lnTo>
                  <a:lnTo>
                    <a:pt x="63" y="71"/>
                  </a:lnTo>
                  <a:lnTo>
                    <a:pt x="63" y="71"/>
                  </a:lnTo>
                  <a:lnTo>
                    <a:pt x="54" y="80"/>
                  </a:lnTo>
                  <a:lnTo>
                    <a:pt x="54" y="80"/>
                  </a:lnTo>
                  <a:lnTo>
                    <a:pt x="54" y="80"/>
                  </a:lnTo>
                  <a:lnTo>
                    <a:pt x="45" y="80"/>
                  </a:lnTo>
                  <a:lnTo>
                    <a:pt x="45" y="80"/>
                  </a:lnTo>
                  <a:lnTo>
                    <a:pt x="45" y="80"/>
                  </a:lnTo>
                  <a:lnTo>
                    <a:pt x="45" y="80"/>
                  </a:lnTo>
                  <a:lnTo>
                    <a:pt x="36" y="80"/>
                  </a:lnTo>
                  <a:lnTo>
                    <a:pt x="36" y="80"/>
                  </a:lnTo>
                  <a:lnTo>
                    <a:pt x="36" y="80"/>
                  </a:lnTo>
                  <a:lnTo>
                    <a:pt x="27" y="80"/>
                  </a:lnTo>
                  <a:lnTo>
                    <a:pt x="27" y="80"/>
                  </a:lnTo>
                  <a:lnTo>
                    <a:pt x="27" y="80"/>
                  </a:lnTo>
                  <a:lnTo>
                    <a:pt x="18" y="71"/>
                  </a:lnTo>
                  <a:lnTo>
                    <a:pt x="18" y="71"/>
                  </a:lnTo>
                  <a:lnTo>
                    <a:pt x="18" y="71"/>
                  </a:lnTo>
                  <a:lnTo>
                    <a:pt x="18" y="71"/>
                  </a:lnTo>
                  <a:lnTo>
                    <a:pt x="9" y="71"/>
                  </a:lnTo>
                  <a:lnTo>
                    <a:pt x="9" y="71"/>
                  </a:lnTo>
                  <a:lnTo>
                    <a:pt x="9" y="62"/>
                  </a:lnTo>
                  <a:lnTo>
                    <a:pt x="9" y="62"/>
                  </a:lnTo>
                  <a:lnTo>
                    <a:pt x="9" y="62"/>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34" name="Freeform 58"/>
            <p:cNvSpPr>
              <a:spLocks noChangeAspect="1"/>
            </p:cNvSpPr>
            <p:nvPr/>
          </p:nvSpPr>
          <p:spPr bwMode="auto">
            <a:xfrm>
              <a:off x="1352" y="2825"/>
              <a:ext cx="59" cy="58"/>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2"/>
                </a:cxn>
                <a:cxn ang="0">
                  <a:pos x="63" y="62"/>
                </a:cxn>
                <a:cxn ang="0">
                  <a:pos x="54" y="62"/>
                </a:cxn>
                <a:cxn ang="0">
                  <a:pos x="54" y="71"/>
                </a:cxn>
                <a:cxn ang="0">
                  <a:pos x="45" y="71"/>
                </a:cxn>
                <a:cxn ang="0">
                  <a:pos x="45" y="71"/>
                </a:cxn>
                <a:cxn ang="0">
                  <a:pos x="36" y="71"/>
                </a:cxn>
                <a:cxn ang="0">
                  <a:pos x="27" y="71"/>
                </a:cxn>
                <a:cxn ang="0">
                  <a:pos x="27" y="71"/>
                </a:cxn>
                <a:cxn ang="0">
                  <a:pos x="18" y="71"/>
                </a:cxn>
                <a:cxn ang="0">
                  <a:pos x="18" y="62"/>
                </a:cxn>
                <a:cxn ang="0">
                  <a:pos x="9" y="62"/>
                </a:cxn>
                <a:cxn ang="0">
                  <a:pos x="9" y="62"/>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1">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2"/>
                  </a:lnTo>
                  <a:lnTo>
                    <a:pt x="63" y="62"/>
                  </a:lnTo>
                  <a:lnTo>
                    <a:pt x="63" y="62"/>
                  </a:lnTo>
                  <a:lnTo>
                    <a:pt x="54" y="62"/>
                  </a:lnTo>
                  <a:lnTo>
                    <a:pt x="54" y="62"/>
                  </a:lnTo>
                  <a:lnTo>
                    <a:pt x="54" y="71"/>
                  </a:lnTo>
                  <a:lnTo>
                    <a:pt x="54" y="71"/>
                  </a:lnTo>
                  <a:lnTo>
                    <a:pt x="45" y="71"/>
                  </a:lnTo>
                  <a:lnTo>
                    <a:pt x="45" y="71"/>
                  </a:lnTo>
                  <a:lnTo>
                    <a:pt x="45" y="71"/>
                  </a:lnTo>
                  <a:lnTo>
                    <a:pt x="45" y="71"/>
                  </a:lnTo>
                  <a:lnTo>
                    <a:pt x="36" y="71"/>
                  </a:lnTo>
                  <a:lnTo>
                    <a:pt x="36" y="71"/>
                  </a:lnTo>
                  <a:lnTo>
                    <a:pt x="36" y="71"/>
                  </a:lnTo>
                  <a:lnTo>
                    <a:pt x="27" y="71"/>
                  </a:lnTo>
                  <a:lnTo>
                    <a:pt x="27" y="71"/>
                  </a:lnTo>
                  <a:lnTo>
                    <a:pt x="27" y="71"/>
                  </a:lnTo>
                  <a:lnTo>
                    <a:pt x="27" y="71"/>
                  </a:lnTo>
                  <a:lnTo>
                    <a:pt x="18" y="71"/>
                  </a:lnTo>
                  <a:lnTo>
                    <a:pt x="18" y="71"/>
                  </a:lnTo>
                  <a:lnTo>
                    <a:pt x="18" y="62"/>
                  </a:lnTo>
                  <a:lnTo>
                    <a:pt x="18" y="62"/>
                  </a:lnTo>
                  <a:lnTo>
                    <a:pt x="9" y="62"/>
                  </a:lnTo>
                  <a:lnTo>
                    <a:pt x="9" y="62"/>
                  </a:lnTo>
                  <a:lnTo>
                    <a:pt x="9" y="62"/>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35" name="Freeform 59"/>
            <p:cNvSpPr>
              <a:spLocks noChangeAspect="1"/>
            </p:cNvSpPr>
            <p:nvPr/>
          </p:nvSpPr>
          <p:spPr bwMode="auto">
            <a:xfrm>
              <a:off x="1040" y="2781"/>
              <a:ext cx="66" cy="66"/>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1"/>
                </a:cxn>
                <a:cxn ang="0">
                  <a:pos x="54" y="81"/>
                </a:cxn>
                <a:cxn ang="0">
                  <a:pos x="45" y="81"/>
                </a:cxn>
                <a:cxn ang="0">
                  <a:pos x="45" y="81"/>
                </a:cxn>
                <a:cxn ang="0">
                  <a:pos x="36" y="81"/>
                </a:cxn>
                <a:cxn ang="0">
                  <a:pos x="27" y="81"/>
                </a:cxn>
                <a:cxn ang="0">
                  <a:pos x="27" y="81"/>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1">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1"/>
                  </a:lnTo>
                  <a:lnTo>
                    <a:pt x="54" y="81"/>
                  </a:lnTo>
                  <a:lnTo>
                    <a:pt x="54" y="81"/>
                  </a:lnTo>
                  <a:lnTo>
                    <a:pt x="45" y="81"/>
                  </a:lnTo>
                  <a:lnTo>
                    <a:pt x="45" y="81"/>
                  </a:lnTo>
                  <a:lnTo>
                    <a:pt x="45" y="81"/>
                  </a:lnTo>
                  <a:lnTo>
                    <a:pt x="45" y="81"/>
                  </a:lnTo>
                  <a:lnTo>
                    <a:pt x="36" y="81"/>
                  </a:lnTo>
                  <a:lnTo>
                    <a:pt x="36" y="81"/>
                  </a:lnTo>
                  <a:lnTo>
                    <a:pt x="36" y="81"/>
                  </a:lnTo>
                  <a:lnTo>
                    <a:pt x="27" y="81"/>
                  </a:lnTo>
                  <a:lnTo>
                    <a:pt x="27" y="81"/>
                  </a:lnTo>
                  <a:lnTo>
                    <a:pt x="27" y="81"/>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36" name="Freeform 60"/>
            <p:cNvSpPr>
              <a:spLocks noChangeAspect="1"/>
            </p:cNvSpPr>
            <p:nvPr/>
          </p:nvSpPr>
          <p:spPr bwMode="auto">
            <a:xfrm>
              <a:off x="1040" y="2781"/>
              <a:ext cx="58" cy="59"/>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37" name="Freeform 61"/>
            <p:cNvSpPr>
              <a:spLocks noChangeAspect="1"/>
            </p:cNvSpPr>
            <p:nvPr/>
          </p:nvSpPr>
          <p:spPr bwMode="auto">
            <a:xfrm>
              <a:off x="1359" y="2804"/>
              <a:ext cx="66" cy="64"/>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1"/>
                </a:cxn>
                <a:cxn ang="0">
                  <a:pos x="54" y="81"/>
                </a:cxn>
                <a:cxn ang="0">
                  <a:pos x="45" y="81"/>
                </a:cxn>
                <a:cxn ang="0">
                  <a:pos x="45" y="81"/>
                </a:cxn>
                <a:cxn ang="0">
                  <a:pos x="36" y="81"/>
                </a:cxn>
                <a:cxn ang="0">
                  <a:pos x="27" y="81"/>
                </a:cxn>
                <a:cxn ang="0">
                  <a:pos x="27" y="81"/>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1">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1"/>
                  </a:lnTo>
                  <a:lnTo>
                    <a:pt x="54" y="81"/>
                  </a:lnTo>
                  <a:lnTo>
                    <a:pt x="54" y="81"/>
                  </a:lnTo>
                  <a:lnTo>
                    <a:pt x="45" y="81"/>
                  </a:lnTo>
                  <a:lnTo>
                    <a:pt x="45" y="81"/>
                  </a:lnTo>
                  <a:lnTo>
                    <a:pt x="45" y="81"/>
                  </a:lnTo>
                  <a:lnTo>
                    <a:pt x="45" y="81"/>
                  </a:lnTo>
                  <a:lnTo>
                    <a:pt x="36" y="81"/>
                  </a:lnTo>
                  <a:lnTo>
                    <a:pt x="36" y="81"/>
                  </a:lnTo>
                  <a:lnTo>
                    <a:pt x="36" y="81"/>
                  </a:lnTo>
                  <a:lnTo>
                    <a:pt x="27" y="81"/>
                  </a:lnTo>
                  <a:lnTo>
                    <a:pt x="27" y="81"/>
                  </a:lnTo>
                  <a:lnTo>
                    <a:pt x="27" y="81"/>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38" name="Freeform 62"/>
            <p:cNvSpPr>
              <a:spLocks noChangeAspect="1"/>
            </p:cNvSpPr>
            <p:nvPr/>
          </p:nvSpPr>
          <p:spPr bwMode="auto">
            <a:xfrm>
              <a:off x="1359" y="2804"/>
              <a:ext cx="59" cy="57"/>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39" name="Freeform 63"/>
            <p:cNvSpPr>
              <a:spLocks noChangeAspect="1"/>
            </p:cNvSpPr>
            <p:nvPr/>
          </p:nvSpPr>
          <p:spPr bwMode="auto">
            <a:xfrm>
              <a:off x="1214" y="2622"/>
              <a:ext cx="66"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1"/>
                </a:cxn>
                <a:cxn ang="0">
                  <a:pos x="54" y="81"/>
                </a:cxn>
                <a:cxn ang="0">
                  <a:pos x="45" y="81"/>
                </a:cxn>
                <a:cxn ang="0">
                  <a:pos x="45" y="81"/>
                </a:cxn>
                <a:cxn ang="0">
                  <a:pos x="36" y="81"/>
                </a:cxn>
                <a:cxn ang="0">
                  <a:pos x="27" y="81"/>
                </a:cxn>
                <a:cxn ang="0">
                  <a:pos x="27" y="81"/>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1">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1"/>
                  </a:lnTo>
                  <a:lnTo>
                    <a:pt x="54" y="81"/>
                  </a:lnTo>
                  <a:lnTo>
                    <a:pt x="54" y="81"/>
                  </a:lnTo>
                  <a:lnTo>
                    <a:pt x="45" y="81"/>
                  </a:lnTo>
                  <a:lnTo>
                    <a:pt x="45" y="81"/>
                  </a:lnTo>
                  <a:lnTo>
                    <a:pt x="45" y="81"/>
                  </a:lnTo>
                  <a:lnTo>
                    <a:pt x="45" y="81"/>
                  </a:lnTo>
                  <a:lnTo>
                    <a:pt x="36" y="81"/>
                  </a:lnTo>
                  <a:lnTo>
                    <a:pt x="36" y="81"/>
                  </a:lnTo>
                  <a:lnTo>
                    <a:pt x="36" y="81"/>
                  </a:lnTo>
                  <a:lnTo>
                    <a:pt x="27" y="81"/>
                  </a:lnTo>
                  <a:lnTo>
                    <a:pt x="27" y="81"/>
                  </a:lnTo>
                  <a:lnTo>
                    <a:pt x="27" y="81"/>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40" name="Freeform 64"/>
            <p:cNvSpPr>
              <a:spLocks noChangeAspect="1"/>
            </p:cNvSpPr>
            <p:nvPr/>
          </p:nvSpPr>
          <p:spPr bwMode="auto">
            <a:xfrm>
              <a:off x="1214" y="2622"/>
              <a:ext cx="59" cy="58"/>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41" name="Freeform 65"/>
            <p:cNvSpPr>
              <a:spLocks noChangeAspect="1"/>
            </p:cNvSpPr>
            <p:nvPr/>
          </p:nvSpPr>
          <p:spPr bwMode="auto">
            <a:xfrm>
              <a:off x="961" y="2832"/>
              <a:ext cx="64" cy="65"/>
            </a:xfrm>
            <a:custGeom>
              <a:avLst/>
              <a:gdLst/>
              <a:ahLst/>
              <a:cxnLst>
                <a:cxn ang="0">
                  <a:pos x="45" y="0"/>
                </a:cxn>
                <a:cxn ang="0">
                  <a:pos x="45" y="0"/>
                </a:cxn>
                <a:cxn ang="0">
                  <a:pos x="53" y="0"/>
                </a:cxn>
                <a:cxn ang="0">
                  <a:pos x="62" y="9"/>
                </a:cxn>
                <a:cxn ang="0">
                  <a:pos x="62" y="9"/>
                </a:cxn>
                <a:cxn ang="0">
                  <a:pos x="71" y="9"/>
                </a:cxn>
                <a:cxn ang="0">
                  <a:pos x="71" y="18"/>
                </a:cxn>
                <a:cxn ang="0">
                  <a:pos x="71" y="18"/>
                </a:cxn>
                <a:cxn ang="0">
                  <a:pos x="80" y="27"/>
                </a:cxn>
                <a:cxn ang="0">
                  <a:pos x="80" y="27"/>
                </a:cxn>
                <a:cxn ang="0">
                  <a:pos x="80" y="36"/>
                </a:cxn>
                <a:cxn ang="0">
                  <a:pos x="80" y="45"/>
                </a:cxn>
                <a:cxn ang="0">
                  <a:pos x="80" y="45"/>
                </a:cxn>
                <a:cxn ang="0">
                  <a:pos x="80" y="53"/>
                </a:cxn>
                <a:cxn ang="0">
                  <a:pos x="80" y="53"/>
                </a:cxn>
                <a:cxn ang="0">
                  <a:pos x="71" y="62"/>
                </a:cxn>
                <a:cxn ang="0">
                  <a:pos x="71" y="71"/>
                </a:cxn>
                <a:cxn ang="0">
                  <a:pos x="62" y="71"/>
                </a:cxn>
                <a:cxn ang="0">
                  <a:pos x="62" y="71"/>
                </a:cxn>
                <a:cxn ang="0">
                  <a:pos x="53" y="80"/>
                </a:cxn>
                <a:cxn ang="0">
                  <a:pos x="53" y="80"/>
                </a:cxn>
                <a:cxn ang="0">
                  <a:pos x="45" y="80"/>
                </a:cxn>
                <a:cxn ang="0">
                  <a:pos x="45" y="80"/>
                </a:cxn>
                <a:cxn ang="0">
                  <a:pos x="36" y="80"/>
                </a:cxn>
                <a:cxn ang="0">
                  <a:pos x="27" y="80"/>
                </a:cxn>
                <a:cxn ang="0">
                  <a:pos x="27" y="80"/>
                </a:cxn>
                <a:cxn ang="0">
                  <a:pos x="18" y="71"/>
                </a:cxn>
                <a:cxn ang="0">
                  <a:pos x="18" y="71"/>
                </a:cxn>
                <a:cxn ang="0">
                  <a:pos x="9" y="71"/>
                </a:cxn>
                <a:cxn ang="0">
                  <a:pos x="9" y="62"/>
                </a:cxn>
                <a:cxn ang="0">
                  <a:pos x="0" y="53"/>
                </a:cxn>
                <a:cxn ang="0">
                  <a:pos x="0" y="53"/>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0" h="80">
                  <a:moveTo>
                    <a:pt x="45" y="0"/>
                  </a:moveTo>
                  <a:lnTo>
                    <a:pt x="45" y="0"/>
                  </a:lnTo>
                  <a:lnTo>
                    <a:pt x="45" y="0"/>
                  </a:lnTo>
                  <a:lnTo>
                    <a:pt x="45" y="0"/>
                  </a:lnTo>
                  <a:lnTo>
                    <a:pt x="53" y="0"/>
                  </a:lnTo>
                  <a:lnTo>
                    <a:pt x="53" y="0"/>
                  </a:lnTo>
                  <a:lnTo>
                    <a:pt x="53" y="0"/>
                  </a:lnTo>
                  <a:lnTo>
                    <a:pt x="62" y="9"/>
                  </a:lnTo>
                  <a:lnTo>
                    <a:pt x="62" y="9"/>
                  </a:lnTo>
                  <a:lnTo>
                    <a:pt x="62" y="9"/>
                  </a:lnTo>
                  <a:lnTo>
                    <a:pt x="62" y="9"/>
                  </a:lnTo>
                  <a:lnTo>
                    <a:pt x="71" y="9"/>
                  </a:lnTo>
                  <a:lnTo>
                    <a:pt x="71" y="9"/>
                  </a:lnTo>
                  <a:lnTo>
                    <a:pt x="71" y="18"/>
                  </a:lnTo>
                  <a:lnTo>
                    <a:pt x="71" y="18"/>
                  </a:lnTo>
                  <a:lnTo>
                    <a:pt x="71" y="18"/>
                  </a:lnTo>
                  <a:lnTo>
                    <a:pt x="80" y="27"/>
                  </a:lnTo>
                  <a:lnTo>
                    <a:pt x="80" y="27"/>
                  </a:lnTo>
                  <a:lnTo>
                    <a:pt x="80" y="27"/>
                  </a:lnTo>
                  <a:lnTo>
                    <a:pt x="80" y="27"/>
                  </a:lnTo>
                  <a:lnTo>
                    <a:pt x="80" y="36"/>
                  </a:lnTo>
                  <a:lnTo>
                    <a:pt x="80" y="36"/>
                  </a:lnTo>
                  <a:lnTo>
                    <a:pt x="80" y="36"/>
                  </a:lnTo>
                  <a:lnTo>
                    <a:pt x="80" y="45"/>
                  </a:lnTo>
                  <a:lnTo>
                    <a:pt x="80" y="45"/>
                  </a:lnTo>
                  <a:lnTo>
                    <a:pt x="80" y="45"/>
                  </a:lnTo>
                  <a:lnTo>
                    <a:pt x="80" y="53"/>
                  </a:lnTo>
                  <a:lnTo>
                    <a:pt x="80" y="53"/>
                  </a:lnTo>
                  <a:lnTo>
                    <a:pt x="80" y="53"/>
                  </a:lnTo>
                  <a:lnTo>
                    <a:pt x="80" y="53"/>
                  </a:lnTo>
                  <a:lnTo>
                    <a:pt x="71" y="62"/>
                  </a:lnTo>
                  <a:lnTo>
                    <a:pt x="71" y="62"/>
                  </a:lnTo>
                  <a:lnTo>
                    <a:pt x="71" y="62"/>
                  </a:lnTo>
                  <a:lnTo>
                    <a:pt x="71" y="71"/>
                  </a:lnTo>
                  <a:lnTo>
                    <a:pt x="71" y="71"/>
                  </a:lnTo>
                  <a:lnTo>
                    <a:pt x="62" y="71"/>
                  </a:lnTo>
                  <a:lnTo>
                    <a:pt x="62" y="71"/>
                  </a:lnTo>
                  <a:lnTo>
                    <a:pt x="62" y="71"/>
                  </a:lnTo>
                  <a:lnTo>
                    <a:pt x="62" y="71"/>
                  </a:lnTo>
                  <a:lnTo>
                    <a:pt x="53" y="80"/>
                  </a:lnTo>
                  <a:lnTo>
                    <a:pt x="53" y="80"/>
                  </a:lnTo>
                  <a:lnTo>
                    <a:pt x="53" y="80"/>
                  </a:lnTo>
                  <a:lnTo>
                    <a:pt x="45" y="80"/>
                  </a:lnTo>
                  <a:lnTo>
                    <a:pt x="45" y="80"/>
                  </a:lnTo>
                  <a:lnTo>
                    <a:pt x="45" y="80"/>
                  </a:lnTo>
                  <a:lnTo>
                    <a:pt x="45" y="80"/>
                  </a:lnTo>
                  <a:lnTo>
                    <a:pt x="36" y="80"/>
                  </a:lnTo>
                  <a:lnTo>
                    <a:pt x="36" y="80"/>
                  </a:lnTo>
                  <a:lnTo>
                    <a:pt x="36" y="80"/>
                  </a:lnTo>
                  <a:lnTo>
                    <a:pt x="27" y="80"/>
                  </a:lnTo>
                  <a:lnTo>
                    <a:pt x="27" y="80"/>
                  </a:lnTo>
                  <a:lnTo>
                    <a:pt x="27" y="80"/>
                  </a:lnTo>
                  <a:lnTo>
                    <a:pt x="18" y="71"/>
                  </a:lnTo>
                  <a:lnTo>
                    <a:pt x="18" y="71"/>
                  </a:lnTo>
                  <a:lnTo>
                    <a:pt x="18" y="71"/>
                  </a:lnTo>
                  <a:lnTo>
                    <a:pt x="18" y="71"/>
                  </a:lnTo>
                  <a:lnTo>
                    <a:pt x="9" y="71"/>
                  </a:lnTo>
                  <a:lnTo>
                    <a:pt x="9" y="71"/>
                  </a:lnTo>
                  <a:lnTo>
                    <a:pt x="9" y="62"/>
                  </a:lnTo>
                  <a:lnTo>
                    <a:pt x="9" y="62"/>
                  </a:lnTo>
                  <a:lnTo>
                    <a:pt x="9" y="62"/>
                  </a:lnTo>
                  <a:lnTo>
                    <a:pt x="0" y="53"/>
                  </a:lnTo>
                  <a:lnTo>
                    <a:pt x="0" y="53"/>
                  </a:lnTo>
                  <a:lnTo>
                    <a:pt x="0" y="53"/>
                  </a:lnTo>
                  <a:lnTo>
                    <a:pt x="0" y="53"/>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42" name="Freeform 66"/>
            <p:cNvSpPr>
              <a:spLocks noChangeAspect="1"/>
            </p:cNvSpPr>
            <p:nvPr/>
          </p:nvSpPr>
          <p:spPr bwMode="auto">
            <a:xfrm>
              <a:off x="961" y="2832"/>
              <a:ext cx="57" cy="58"/>
            </a:xfrm>
            <a:custGeom>
              <a:avLst/>
              <a:gdLst/>
              <a:ahLst/>
              <a:cxnLst>
                <a:cxn ang="0">
                  <a:pos x="36" y="0"/>
                </a:cxn>
                <a:cxn ang="0">
                  <a:pos x="45" y="0"/>
                </a:cxn>
                <a:cxn ang="0">
                  <a:pos x="45" y="0"/>
                </a:cxn>
                <a:cxn ang="0">
                  <a:pos x="53" y="0"/>
                </a:cxn>
                <a:cxn ang="0">
                  <a:pos x="53" y="9"/>
                </a:cxn>
                <a:cxn ang="0">
                  <a:pos x="62" y="9"/>
                </a:cxn>
                <a:cxn ang="0">
                  <a:pos x="62" y="18"/>
                </a:cxn>
                <a:cxn ang="0">
                  <a:pos x="62" y="18"/>
                </a:cxn>
                <a:cxn ang="0">
                  <a:pos x="71" y="27"/>
                </a:cxn>
                <a:cxn ang="0">
                  <a:pos x="71" y="27"/>
                </a:cxn>
                <a:cxn ang="0">
                  <a:pos x="71" y="36"/>
                </a:cxn>
                <a:cxn ang="0">
                  <a:pos x="71" y="36"/>
                </a:cxn>
                <a:cxn ang="0">
                  <a:pos x="71" y="45"/>
                </a:cxn>
                <a:cxn ang="0">
                  <a:pos x="71" y="45"/>
                </a:cxn>
                <a:cxn ang="0">
                  <a:pos x="71" y="53"/>
                </a:cxn>
                <a:cxn ang="0">
                  <a:pos x="62" y="53"/>
                </a:cxn>
                <a:cxn ang="0">
                  <a:pos x="62" y="62"/>
                </a:cxn>
                <a:cxn ang="0">
                  <a:pos x="62" y="62"/>
                </a:cxn>
                <a:cxn ang="0">
                  <a:pos x="53" y="62"/>
                </a:cxn>
                <a:cxn ang="0">
                  <a:pos x="53" y="71"/>
                </a:cxn>
                <a:cxn ang="0">
                  <a:pos x="45" y="71"/>
                </a:cxn>
                <a:cxn ang="0">
                  <a:pos x="45" y="71"/>
                </a:cxn>
                <a:cxn ang="0">
                  <a:pos x="36" y="71"/>
                </a:cxn>
                <a:cxn ang="0">
                  <a:pos x="27" y="71"/>
                </a:cxn>
                <a:cxn ang="0">
                  <a:pos x="27" y="71"/>
                </a:cxn>
                <a:cxn ang="0">
                  <a:pos x="18" y="71"/>
                </a:cxn>
                <a:cxn ang="0">
                  <a:pos x="18" y="62"/>
                </a:cxn>
                <a:cxn ang="0">
                  <a:pos x="9" y="62"/>
                </a:cxn>
                <a:cxn ang="0">
                  <a:pos x="9" y="62"/>
                </a:cxn>
                <a:cxn ang="0">
                  <a:pos x="9" y="53"/>
                </a:cxn>
                <a:cxn ang="0">
                  <a:pos x="0" y="53"/>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1" h="71">
                  <a:moveTo>
                    <a:pt x="36" y="0"/>
                  </a:moveTo>
                  <a:lnTo>
                    <a:pt x="36" y="0"/>
                  </a:lnTo>
                  <a:lnTo>
                    <a:pt x="45" y="0"/>
                  </a:lnTo>
                  <a:lnTo>
                    <a:pt x="45" y="0"/>
                  </a:lnTo>
                  <a:lnTo>
                    <a:pt x="45" y="0"/>
                  </a:lnTo>
                  <a:lnTo>
                    <a:pt x="45" y="0"/>
                  </a:lnTo>
                  <a:lnTo>
                    <a:pt x="53" y="0"/>
                  </a:lnTo>
                  <a:lnTo>
                    <a:pt x="53" y="0"/>
                  </a:lnTo>
                  <a:lnTo>
                    <a:pt x="53" y="9"/>
                  </a:lnTo>
                  <a:lnTo>
                    <a:pt x="53" y="9"/>
                  </a:lnTo>
                  <a:lnTo>
                    <a:pt x="62" y="9"/>
                  </a:lnTo>
                  <a:lnTo>
                    <a:pt x="62" y="9"/>
                  </a:lnTo>
                  <a:lnTo>
                    <a:pt x="62" y="9"/>
                  </a:lnTo>
                  <a:lnTo>
                    <a:pt x="62" y="18"/>
                  </a:lnTo>
                  <a:lnTo>
                    <a:pt x="62" y="18"/>
                  </a:lnTo>
                  <a:lnTo>
                    <a:pt x="62" y="18"/>
                  </a:lnTo>
                  <a:lnTo>
                    <a:pt x="71" y="18"/>
                  </a:lnTo>
                  <a:lnTo>
                    <a:pt x="71" y="27"/>
                  </a:lnTo>
                  <a:lnTo>
                    <a:pt x="71" y="27"/>
                  </a:lnTo>
                  <a:lnTo>
                    <a:pt x="71" y="27"/>
                  </a:lnTo>
                  <a:lnTo>
                    <a:pt x="71" y="27"/>
                  </a:lnTo>
                  <a:lnTo>
                    <a:pt x="71" y="36"/>
                  </a:lnTo>
                  <a:lnTo>
                    <a:pt x="71" y="36"/>
                  </a:lnTo>
                  <a:lnTo>
                    <a:pt x="71" y="36"/>
                  </a:lnTo>
                  <a:lnTo>
                    <a:pt x="71" y="36"/>
                  </a:lnTo>
                  <a:lnTo>
                    <a:pt x="71" y="45"/>
                  </a:lnTo>
                  <a:lnTo>
                    <a:pt x="71" y="45"/>
                  </a:lnTo>
                  <a:lnTo>
                    <a:pt x="71" y="45"/>
                  </a:lnTo>
                  <a:lnTo>
                    <a:pt x="71" y="45"/>
                  </a:lnTo>
                  <a:lnTo>
                    <a:pt x="71" y="53"/>
                  </a:lnTo>
                  <a:lnTo>
                    <a:pt x="62" y="53"/>
                  </a:lnTo>
                  <a:lnTo>
                    <a:pt x="62" y="53"/>
                  </a:lnTo>
                  <a:lnTo>
                    <a:pt x="62" y="53"/>
                  </a:lnTo>
                  <a:lnTo>
                    <a:pt x="62" y="62"/>
                  </a:lnTo>
                  <a:lnTo>
                    <a:pt x="62" y="62"/>
                  </a:lnTo>
                  <a:lnTo>
                    <a:pt x="62" y="62"/>
                  </a:lnTo>
                  <a:lnTo>
                    <a:pt x="53" y="62"/>
                  </a:lnTo>
                  <a:lnTo>
                    <a:pt x="53" y="62"/>
                  </a:lnTo>
                  <a:lnTo>
                    <a:pt x="53" y="71"/>
                  </a:lnTo>
                  <a:lnTo>
                    <a:pt x="53" y="71"/>
                  </a:lnTo>
                  <a:lnTo>
                    <a:pt x="45" y="71"/>
                  </a:lnTo>
                  <a:lnTo>
                    <a:pt x="45" y="71"/>
                  </a:lnTo>
                  <a:lnTo>
                    <a:pt x="45" y="71"/>
                  </a:lnTo>
                  <a:lnTo>
                    <a:pt x="45" y="71"/>
                  </a:lnTo>
                  <a:lnTo>
                    <a:pt x="36" y="71"/>
                  </a:lnTo>
                  <a:lnTo>
                    <a:pt x="36" y="71"/>
                  </a:lnTo>
                  <a:lnTo>
                    <a:pt x="36" y="71"/>
                  </a:lnTo>
                  <a:lnTo>
                    <a:pt x="27" y="71"/>
                  </a:lnTo>
                  <a:lnTo>
                    <a:pt x="27" y="71"/>
                  </a:lnTo>
                  <a:lnTo>
                    <a:pt x="27" y="71"/>
                  </a:lnTo>
                  <a:lnTo>
                    <a:pt x="27" y="71"/>
                  </a:lnTo>
                  <a:lnTo>
                    <a:pt x="18" y="71"/>
                  </a:lnTo>
                  <a:lnTo>
                    <a:pt x="18" y="71"/>
                  </a:lnTo>
                  <a:lnTo>
                    <a:pt x="18" y="62"/>
                  </a:lnTo>
                  <a:lnTo>
                    <a:pt x="18" y="62"/>
                  </a:lnTo>
                  <a:lnTo>
                    <a:pt x="9" y="62"/>
                  </a:lnTo>
                  <a:lnTo>
                    <a:pt x="9" y="62"/>
                  </a:lnTo>
                  <a:lnTo>
                    <a:pt x="9" y="62"/>
                  </a:lnTo>
                  <a:lnTo>
                    <a:pt x="9" y="53"/>
                  </a:lnTo>
                  <a:lnTo>
                    <a:pt x="9" y="53"/>
                  </a:lnTo>
                  <a:lnTo>
                    <a:pt x="9" y="53"/>
                  </a:lnTo>
                  <a:lnTo>
                    <a:pt x="0" y="53"/>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43" name="Freeform 67"/>
            <p:cNvSpPr>
              <a:spLocks noChangeAspect="1"/>
            </p:cNvSpPr>
            <p:nvPr/>
          </p:nvSpPr>
          <p:spPr bwMode="auto">
            <a:xfrm>
              <a:off x="793" y="2868"/>
              <a:ext cx="65" cy="65"/>
            </a:xfrm>
            <a:custGeom>
              <a:avLst/>
              <a:gdLst/>
              <a:ahLst/>
              <a:cxnLst>
                <a:cxn ang="0">
                  <a:pos x="45" y="0"/>
                </a:cxn>
                <a:cxn ang="0">
                  <a:pos x="45" y="0"/>
                </a:cxn>
                <a:cxn ang="0">
                  <a:pos x="54" y="0"/>
                </a:cxn>
                <a:cxn ang="0">
                  <a:pos x="63" y="8"/>
                </a:cxn>
                <a:cxn ang="0">
                  <a:pos x="63" y="8"/>
                </a:cxn>
                <a:cxn ang="0">
                  <a:pos x="72" y="8"/>
                </a:cxn>
                <a:cxn ang="0">
                  <a:pos x="72" y="17"/>
                </a:cxn>
                <a:cxn ang="0">
                  <a:pos x="72" y="17"/>
                </a:cxn>
                <a:cxn ang="0">
                  <a:pos x="80" y="26"/>
                </a:cxn>
                <a:cxn ang="0">
                  <a:pos x="80" y="26"/>
                </a:cxn>
                <a:cxn ang="0">
                  <a:pos x="80" y="35"/>
                </a:cxn>
                <a:cxn ang="0">
                  <a:pos x="80" y="44"/>
                </a:cxn>
                <a:cxn ang="0">
                  <a:pos x="80" y="44"/>
                </a:cxn>
                <a:cxn ang="0">
                  <a:pos x="80" y="53"/>
                </a:cxn>
                <a:cxn ang="0">
                  <a:pos x="80" y="53"/>
                </a:cxn>
                <a:cxn ang="0">
                  <a:pos x="72" y="62"/>
                </a:cxn>
                <a:cxn ang="0">
                  <a:pos x="72" y="71"/>
                </a:cxn>
                <a:cxn ang="0">
                  <a:pos x="63" y="71"/>
                </a:cxn>
                <a:cxn ang="0">
                  <a:pos x="63" y="71"/>
                </a:cxn>
                <a:cxn ang="0">
                  <a:pos x="54" y="80"/>
                </a:cxn>
                <a:cxn ang="0">
                  <a:pos x="54" y="80"/>
                </a:cxn>
                <a:cxn ang="0">
                  <a:pos x="45" y="80"/>
                </a:cxn>
                <a:cxn ang="0">
                  <a:pos x="45" y="80"/>
                </a:cxn>
                <a:cxn ang="0">
                  <a:pos x="36" y="80"/>
                </a:cxn>
                <a:cxn ang="0">
                  <a:pos x="27" y="80"/>
                </a:cxn>
                <a:cxn ang="0">
                  <a:pos x="27" y="80"/>
                </a:cxn>
                <a:cxn ang="0">
                  <a:pos x="18" y="71"/>
                </a:cxn>
                <a:cxn ang="0">
                  <a:pos x="18" y="71"/>
                </a:cxn>
                <a:cxn ang="0">
                  <a:pos x="9" y="71"/>
                </a:cxn>
                <a:cxn ang="0">
                  <a:pos x="9" y="62"/>
                </a:cxn>
                <a:cxn ang="0">
                  <a:pos x="0" y="53"/>
                </a:cxn>
                <a:cxn ang="0">
                  <a:pos x="0" y="53"/>
                </a:cxn>
                <a:cxn ang="0">
                  <a:pos x="0" y="44"/>
                </a:cxn>
                <a:cxn ang="0">
                  <a:pos x="0" y="44"/>
                </a:cxn>
                <a:cxn ang="0">
                  <a:pos x="0" y="35"/>
                </a:cxn>
                <a:cxn ang="0">
                  <a:pos x="0" y="26"/>
                </a:cxn>
                <a:cxn ang="0">
                  <a:pos x="0" y="26"/>
                </a:cxn>
                <a:cxn ang="0">
                  <a:pos x="9" y="17"/>
                </a:cxn>
                <a:cxn ang="0">
                  <a:pos x="9" y="17"/>
                </a:cxn>
                <a:cxn ang="0">
                  <a:pos x="9" y="8"/>
                </a:cxn>
                <a:cxn ang="0">
                  <a:pos x="18" y="8"/>
                </a:cxn>
                <a:cxn ang="0">
                  <a:pos x="18" y="8"/>
                </a:cxn>
                <a:cxn ang="0">
                  <a:pos x="27" y="0"/>
                </a:cxn>
                <a:cxn ang="0">
                  <a:pos x="36" y="0"/>
                </a:cxn>
                <a:cxn ang="0">
                  <a:pos x="36" y="0"/>
                </a:cxn>
              </a:cxnLst>
              <a:rect l="0" t="0" r="r" b="b"/>
              <a:pathLst>
                <a:path w="80" h="80">
                  <a:moveTo>
                    <a:pt x="45" y="0"/>
                  </a:moveTo>
                  <a:lnTo>
                    <a:pt x="45" y="0"/>
                  </a:lnTo>
                  <a:lnTo>
                    <a:pt x="45" y="0"/>
                  </a:lnTo>
                  <a:lnTo>
                    <a:pt x="45" y="0"/>
                  </a:lnTo>
                  <a:lnTo>
                    <a:pt x="54" y="0"/>
                  </a:lnTo>
                  <a:lnTo>
                    <a:pt x="54" y="0"/>
                  </a:lnTo>
                  <a:lnTo>
                    <a:pt x="54" y="0"/>
                  </a:lnTo>
                  <a:lnTo>
                    <a:pt x="63" y="8"/>
                  </a:lnTo>
                  <a:lnTo>
                    <a:pt x="63" y="8"/>
                  </a:lnTo>
                  <a:lnTo>
                    <a:pt x="63" y="8"/>
                  </a:lnTo>
                  <a:lnTo>
                    <a:pt x="63" y="8"/>
                  </a:lnTo>
                  <a:lnTo>
                    <a:pt x="72" y="8"/>
                  </a:lnTo>
                  <a:lnTo>
                    <a:pt x="72" y="8"/>
                  </a:lnTo>
                  <a:lnTo>
                    <a:pt x="72" y="17"/>
                  </a:lnTo>
                  <a:lnTo>
                    <a:pt x="72" y="17"/>
                  </a:lnTo>
                  <a:lnTo>
                    <a:pt x="72" y="17"/>
                  </a:lnTo>
                  <a:lnTo>
                    <a:pt x="80" y="26"/>
                  </a:lnTo>
                  <a:lnTo>
                    <a:pt x="80" y="26"/>
                  </a:lnTo>
                  <a:lnTo>
                    <a:pt x="80" y="26"/>
                  </a:lnTo>
                  <a:lnTo>
                    <a:pt x="80" y="26"/>
                  </a:lnTo>
                  <a:lnTo>
                    <a:pt x="80" y="35"/>
                  </a:lnTo>
                  <a:lnTo>
                    <a:pt x="80" y="35"/>
                  </a:lnTo>
                  <a:lnTo>
                    <a:pt x="80" y="35"/>
                  </a:lnTo>
                  <a:lnTo>
                    <a:pt x="80" y="44"/>
                  </a:lnTo>
                  <a:lnTo>
                    <a:pt x="80" y="44"/>
                  </a:lnTo>
                  <a:lnTo>
                    <a:pt x="80" y="44"/>
                  </a:lnTo>
                  <a:lnTo>
                    <a:pt x="80" y="53"/>
                  </a:lnTo>
                  <a:lnTo>
                    <a:pt x="80" y="53"/>
                  </a:lnTo>
                  <a:lnTo>
                    <a:pt x="80" y="53"/>
                  </a:lnTo>
                  <a:lnTo>
                    <a:pt x="80" y="53"/>
                  </a:lnTo>
                  <a:lnTo>
                    <a:pt x="72" y="62"/>
                  </a:lnTo>
                  <a:lnTo>
                    <a:pt x="72" y="62"/>
                  </a:lnTo>
                  <a:lnTo>
                    <a:pt x="72" y="62"/>
                  </a:lnTo>
                  <a:lnTo>
                    <a:pt x="72" y="71"/>
                  </a:lnTo>
                  <a:lnTo>
                    <a:pt x="72" y="71"/>
                  </a:lnTo>
                  <a:lnTo>
                    <a:pt x="63" y="71"/>
                  </a:lnTo>
                  <a:lnTo>
                    <a:pt x="63" y="71"/>
                  </a:lnTo>
                  <a:lnTo>
                    <a:pt x="63" y="71"/>
                  </a:lnTo>
                  <a:lnTo>
                    <a:pt x="63" y="71"/>
                  </a:lnTo>
                  <a:lnTo>
                    <a:pt x="54" y="80"/>
                  </a:lnTo>
                  <a:lnTo>
                    <a:pt x="54" y="80"/>
                  </a:lnTo>
                  <a:lnTo>
                    <a:pt x="54" y="80"/>
                  </a:lnTo>
                  <a:lnTo>
                    <a:pt x="45" y="80"/>
                  </a:lnTo>
                  <a:lnTo>
                    <a:pt x="45" y="80"/>
                  </a:lnTo>
                  <a:lnTo>
                    <a:pt x="45" y="80"/>
                  </a:lnTo>
                  <a:lnTo>
                    <a:pt x="45" y="80"/>
                  </a:lnTo>
                  <a:lnTo>
                    <a:pt x="36" y="80"/>
                  </a:lnTo>
                  <a:lnTo>
                    <a:pt x="36" y="80"/>
                  </a:lnTo>
                  <a:lnTo>
                    <a:pt x="36" y="80"/>
                  </a:lnTo>
                  <a:lnTo>
                    <a:pt x="27" y="80"/>
                  </a:lnTo>
                  <a:lnTo>
                    <a:pt x="27" y="80"/>
                  </a:lnTo>
                  <a:lnTo>
                    <a:pt x="27" y="80"/>
                  </a:lnTo>
                  <a:lnTo>
                    <a:pt x="18" y="71"/>
                  </a:lnTo>
                  <a:lnTo>
                    <a:pt x="18" y="71"/>
                  </a:lnTo>
                  <a:lnTo>
                    <a:pt x="18" y="71"/>
                  </a:lnTo>
                  <a:lnTo>
                    <a:pt x="18" y="71"/>
                  </a:lnTo>
                  <a:lnTo>
                    <a:pt x="9" y="71"/>
                  </a:lnTo>
                  <a:lnTo>
                    <a:pt x="9" y="71"/>
                  </a:lnTo>
                  <a:lnTo>
                    <a:pt x="9" y="62"/>
                  </a:lnTo>
                  <a:lnTo>
                    <a:pt x="9" y="62"/>
                  </a:lnTo>
                  <a:lnTo>
                    <a:pt x="9" y="62"/>
                  </a:lnTo>
                  <a:lnTo>
                    <a:pt x="0" y="53"/>
                  </a:lnTo>
                  <a:lnTo>
                    <a:pt x="0" y="53"/>
                  </a:lnTo>
                  <a:lnTo>
                    <a:pt x="0" y="53"/>
                  </a:lnTo>
                  <a:lnTo>
                    <a:pt x="0" y="53"/>
                  </a:lnTo>
                  <a:lnTo>
                    <a:pt x="0" y="44"/>
                  </a:lnTo>
                  <a:lnTo>
                    <a:pt x="0" y="44"/>
                  </a:lnTo>
                  <a:lnTo>
                    <a:pt x="0" y="44"/>
                  </a:lnTo>
                  <a:lnTo>
                    <a:pt x="0" y="35"/>
                  </a:lnTo>
                  <a:lnTo>
                    <a:pt x="0" y="35"/>
                  </a:lnTo>
                  <a:lnTo>
                    <a:pt x="0" y="35"/>
                  </a:lnTo>
                  <a:lnTo>
                    <a:pt x="0" y="26"/>
                  </a:lnTo>
                  <a:lnTo>
                    <a:pt x="0" y="26"/>
                  </a:lnTo>
                  <a:lnTo>
                    <a:pt x="0" y="26"/>
                  </a:lnTo>
                  <a:lnTo>
                    <a:pt x="0" y="26"/>
                  </a:lnTo>
                  <a:lnTo>
                    <a:pt x="9" y="17"/>
                  </a:lnTo>
                  <a:lnTo>
                    <a:pt x="9" y="17"/>
                  </a:lnTo>
                  <a:lnTo>
                    <a:pt x="9" y="17"/>
                  </a:lnTo>
                  <a:lnTo>
                    <a:pt x="9" y="8"/>
                  </a:lnTo>
                  <a:lnTo>
                    <a:pt x="9" y="8"/>
                  </a:lnTo>
                  <a:lnTo>
                    <a:pt x="18" y="8"/>
                  </a:lnTo>
                  <a:lnTo>
                    <a:pt x="18" y="8"/>
                  </a:lnTo>
                  <a:lnTo>
                    <a:pt x="18" y="8"/>
                  </a:lnTo>
                  <a:lnTo>
                    <a:pt x="18" y="8"/>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44" name="Freeform 68"/>
            <p:cNvSpPr>
              <a:spLocks noChangeAspect="1"/>
            </p:cNvSpPr>
            <p:nvPr/>
          </p:nvSpPr>
          <p:spPr bwMode="auto">
            <a:xfrm>
              <a:off x="793" y="2868"/>
              <a:ext cx="59" cy="58"/>
            </a:xfrm>
            <a:custGeom>
              <a:avLst/>
              <a:gdLst/>
              <a:ahLst/>
              <a:cxnLst>
                <a:cxn ang="0">
                  <a:pos x="36" y="0"/>
                </a:cxn>
                <a:cxn ang="0">
                  <a:pos x="45" y="0"/>
                </a:cxn>
                <a:cxn ang="0">
                  <a:pos x="45" y="0"/>
                </a:cxn>
                <a:cxn ang="0">
                  <a:pos x="54" y="0"/>
                </a:cxn>
                <a:cxn ang="0">
                  <a:pos x="54" y="8"/>
                </a:cxn>
                <a:cxn ang="0">
                  <a:pos x="63" y="8"/>
                </a:cxn>
                <a:cxn ang="0">
                  <a:pos x="63" y="17"/>
                </a:cxn>
                <a:cxn ang="0">
                  <a:pos x="63" y="17"/>
                </a:cxn>
                <a:cxn ang="0">
                  <a:pos x="72" y="26"/>
                </a:cxn>
                <a:cxn ang="0">
                  <a:pos x="72" y="26"/>
                </a:cxn>
                <a:cxn ang="0">
                  <a:pos x="72" y="35"/>
                </a:cxn>
                <a:cxn ang="0">
                  <a:pos x="72" y="35"/>
                </a:cxn>
                <a:cxn ang="0">
                  <a:pos x="72" y="44"/>
                </a:cxn>
                <a:cxn ang="0">
                  <a:pos x="72" y="44"/>
                </a:cxn>
                <a:cxn ang="0">
                  <a:pos x="72" y="53"/>
                </a:cxn>
                <a:cxn ang="0">
                  <a:pos x="63" y="53"/>
                </a:cxn>
                <a:cxn ang="0">
                  <a:pos x="63" y="62"/>
                </a:cxn>
                <a:cxn ang="0">
                  <a:pos x="63" y="62"/>
                </a:cxn>
                <a:cxn ang="0">
                  <a:pos x="54" y="62"/>
                </a:cxn>
                <a:cxn ang="0">
                  <a:pos x="54" y="71"/>
                </a:cxn>
                <a:cxn ang="0">
                  <a:pos x="45" y="71"/>
                </a:cxn>
                <a:cxn ang="0">
                  <a:pos x="45" y="71"/>
                </a:cxn>
                <a:cxn ang="0">
                  <a:pos x="36" y="71"/>
                </a:cxn>
                <a:cxn ang="0">
                  <a:pos x="27" y="71"/>
                </a:cxn>
                <a:cxn ang="0">
                  <a:pos x="27" y="71"/>
                </a:cxn>
                <a:cxn ang="0">
                  <a:pos x="18" y="71"/>
                </a:cxn>
                <a:cxn ang="0">
                  <a:pos x="18" y="62"/>
                </a:cxn>
                <a:cxn ang="0">
                  <a:pos x="9" y="62"/>
                </a:cxn>
                <a:cxn ang="0">
                  <a:pos x="9" y="62"/>
                </a:cxn>
                <a:cxn ang="0">
                  <a:pos x="9" y="53"/>
                </a:cxn>
                <a:cxn ang="0">
                  <a:pos x="0" y="53"/>
                </a:cxn>
                <a:cxn ang="0">
                  <a:pos x="0" y="44"/>
                </a:cxn>
                <a:cxn ang="0">
                  <a:pos x="0" y="44"/>
                </a:cxn>
                <a:cxn ang="0">
                  <a:pos x="0" y="35"/>
                </a:cxn>
                <a:cxn ang="0">
                  <a:pos x="0" y="35"/>
                </a:cxn>
                <a:cxn ang="0">
                  <a:pos x="0" y="26"/>
                </a:cxn>
                <a:cxn ang="0">
                  <a:pos x="0" y="26"/>
                </a:cxn>
                <a:cxn ang="0">
                  <a:pos x="9" y="17"/>
                </a:cxn>
                <a:cxn ang="0">
                  <a:pos x="9" y="17"/>
                </a:cxn>
                <a:cxn ang="0">
                  <a:pos x="9" y="8"/>
                </a:cxn>
                <a:cxn ang="0">
                  <a:pos x="18" y="8"/>
                </a:cxn>
                <a:cxn ang="0">
                  <a:pos x="18" y="0"/>
                </a:cxn>
                <a:cxn ang="0">
                  <a:pos x="27" y="0"/>
                </a:cxn>
                <a:cxn ang="0">
                  <a:pos x="27" y="0"/>
                </a:cxn>
                <a:cxn ang="0">
                  <a:pos x="36" y="0"/>
                </a:cxn>
              </a:cxnLst>
              <a:rect l="0" t="0" r="r" b="b"/>
              <a:pathLst>
                <a:path w="72" h="71">
                  <a:moveTo>
                    <a:pt x="36" y="0"/>
                  </a:moveTo>
                  <a:lnTo>
                    <a:pt x="36" y="0"/>
                  </a:lnTo>
                  <a:lnTo>
                    <a:pt x="45" y="0"/>
                  </a:lnTo>
                  <a:lnTo>
                    <a:pt x="45" y="0"/>
                  </a:lnTo>
                  <a:lnTo>
                    <a:pt x="45" y="0"/>
                  </a:lnTo>
                  <a:lnTo>
                    <a:pt x="45" y="0"/>
                  </a:lnTo>
                  <a:lnTo>
                    <a:pt x="54" y="0"/>
                  </a:lnTo>
                  <a:lnTo>
                    <a:pt x="54" y="0"/>
                  </a:lnTo>
                  <a:lnTo>
                    <a:pt x="54" y="8"/>
                  </a:lnTo>
                  <a:lnTo>
                    <a:pt x="54" y="8"/>
                  </a:lnTo>
                  <a:lnTo>
                    <a:pt x="63" y="8"/>
                  </a:lnTo>
                  <a:lnTo>
                    <a:pt x="63" y="8"/>
                  </a:lnTo>
                  <a:lnTo>
                    <a:pt x="63" y="8"/>
                  </a:lnTo>
                  <a:lnTo>
                    <a:pt x="63" y="17"/>
                  </a:lnTo>
                  <a:lnTo>
                    <a:pt x="63" y="17"/>
                  </a:lnTo>
                  <a:lnTo>
                    <a:pt x="63" y="17"/>
                  </a:lnTo>
                  <a:lnTo>
                    <a:pt x="72" y="17"/>
                  </a:lnTo>
                  <a:lnTo>
                    <a:pt x="72" y="26"/>
                  </a:lnTo>
                  <a:lnTo>
                    <a:pt x="72" y="26"/>
                  </a:lnTo>
                  <a:lnTo>
                    <a:pt x="72" y="26"/>
                  </a:lnTo>
                  <a:lnTo>
                    <a:pt x="72" y="26"/>
                  </a:lnTo>
                  <a:lnTo>
                    <a:pt x="72" y="35"/>
                  </a:lnTo>
                  <a:lnTo>
                    <a:pt x="72" y="35"/>
                  </a:lnTo>
                  <a:lnTo>
                    <a:pt x="72" y="35"/>
                  </a:lnTo>
                  <a:lnTo>
                    <a:pt x="72" y="35"/>
                  </a:lnTo>
                  <a:lnTo>
                    <a:pt x="72" y="44"/>
                  </a:lnTo>
                  <a:lnTo>
                    <a:pt x="72" y="44"/>
                  </a:lnTo>
                  <a:lnTo>
                    <a:pt x="72" y="44"/>
                  </a:lnTo>
                  <a:lnTo>
                    <a:pt x="72" y="44"/>
                  </a:lnTo>
                  <a:lnTo>
                    <a:pt x="72" y="53"/>
                  </a:lnTo>
                  <a:lnTo>
                    <a:pt x="63" y="53"/>
                  </a:lnTo>
                  <a:lnTo>
                    <a:pt x="63" y="53"/>
                  </a:lnTo>
                  <a:lnTo>
                    <a:pt x="63" y="53"/>
                  </a:lnTo>
                  <a:lnTo>
                    <a:pt x="63" y="62"/>
                  </a:lnTo>
                  <a:lnTo>
                    <a:pt x="63" y="62"/>
                  </a:lnTo>
                  <a:lnTo>
                    <a:pt x="63" y="62"/>
                  </a:lnTo>
                  <a:lnTo>
                    <a:pt x="54" y="62"/>
                  </a:lnTo>
                  <a:lnTo>
                    <a:pt x="54" y="62"/>
                  </a:lnTo>
                  <a:lnTo>
                    <a:pt x="54" y="71"/>
                  </a:lnTo>
                  <a:lnTo>
                    <a:pt x="54" y="71"/>
                  </a:lnTo>
                  <a:lnTo>
                    <a:pt x="45" y="71"/>
                  </a:lnTo>
                  <a:lnTo>
                    <a:pt x="45" y="71"/>
                  </a:lnTo>
                  <a:lnTo>
                    <a:pt x="45" y="71"/>
                  </a:lnTo>
                  <a:lnTo>
                    <a:pt x="45" y="71"/>
                  </a:lnTo>
                  <a:lnTo>
                    <a:pt x="36" y="71"/>
                  </a:lnTo>
                  <a:lnTo>
                    <a:pt x="36" y="71"/>
                  </a:lnTo>
                  <a:lnTo>
                    <a:pt x="36" y="71"/>
                  </a:lnTo>
                  <a:lnTo>
                    <a:pt x="27" y="71"/>
                  </a:lnTo>
                  <a:lnTo>
                    <a:pt x="27" y="71"/>
                  </a:lnTo>
                  <a:lnTo>
                    <a:pt x="27" y="71"/>
                  </a:lnTo>
                  <a:lnTo>
                    <a:pt x="27" y="71"/>
                  </a:lnTo>
                  <a:lnTo>
                    <a:pt x="18" y="71"/>
                  </a:lnTo>
                  <a:lnTo>
                    <a:pt x="18" y="71"/>
                  </a:lnTo>
                  <a:lnTo>
                    <a:pt x="18" y="62"/>
                  </a:lnTo>
                  <a:lnTo>
                    <a:pt x="18" y="62"/>
                  </a:lnTo>
                  <a:lnTo>
                    <a:pt x="9" y="62"/>
                  </a:lnTo>
                  <a:lnTo>
                    <a:pt x="9" y="62"/>
                  </a:lnTo>
                  <a:lnTo>
                    <a:pt x="9" y="62"/>
                  </a:lnTo>
                  <a:lnTo>
                    <a:pt x="9" y="53"/>
                  </a:lnTo>
                  <a:lnTo>
                    <a:pt x="9" y="53"/>
                  </a:lnTo>
                  <a:lnTo>
                    <a:pt x="9" y="53"/>
                  </a:lnTo>
                  <a:lnTo>
                    <a:pt x="0" y="53"/>
                  </a:lnTo>
                  <a:lnTo>
                    <a:pt x="0" y="44"/>
                  </a:lnTo>
                  <a:lnTo>
                    <a:pt x="0" y="44"/>
                  </a:lnTo>
                  <a:lnTo>
                    <a:pt x="0" y="44"/>
                  </a:lnTo>
                  <a:lnTo>
                    <a:pt x="0" y="44"/>
                  </a:lnTo>
                  <a:lnTo>
                    <a:pt x="0" y="35"/>
                  </a:lnTo>
                  <a:lnTo>
                    <a:pt x="0" y="35"/>
                  </a:lnTo>
                  <a:lnTo>
                    <a:pt x="0" y="35"/>
                  </a:lnTo>
                  <a:lnTo>
                    <a:pt x="0" y="35"/>
                  </a:lnTo>
                  <a:lnTo>
                    <a:pt x="0" y="26"/>
                  </a:lnTo>
                  <a:lnTo>
                    <a:pt x="0" y="26"/>
                  </a:lnTo>
                  <a:lnTo>
                    <a:pt x="0" y="26"/>
                  </a:lnTo>
                  <a:lnTo>
                    <a:pt x="0" y="26"/>
                  </a:lnTo>
                  <a:lnTo>
                    <a:pt x="0" y="17"/>
                  </a:lnTo>
                  <a:lnTo>
                    <a:pt x="9" y="17"/>
                  </a:lnTo>
                  <a:lnTo>
                    <a:pt x="9" y="17"/>
                  </a:lnTo>
                  <a:lnTo>
                    <a:pt x="9" y="17"/>
                  </a:lnTo>
                  <a:lnTo>
                    <a:pt x="9" y="8"/>
                  </a:lnTo>
                  <a:lnTo>
                    <a:pt x="9" y="8"/>
                  </a:lnTo>
                  <a:lnTo>
                    <a:pt x="9" y="8"/>
                  </a:lnTo>
                  <a:lnTo>
                    <a:pt x="18" y="8"/>
                  </a:lnTo>
                  <a:lnTo>
                    <a:pt x="18" y="8"/>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45" name="Freeform 69"/>
            <p:cNvSpPr>
              <a:spLocks noChangeAspect="1"/>
            </p:cNvSpPr>
            <p:nvPr/>
          </p:nvSpPr>
          <p:spPr bwMode="auto">
            <a:xfrm>
              <a:off x="1018" y="2832"/>
              <a:ext cx="66"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3"/>
                </a:cxn>
                <a:cxn ang="0">
                  <a:pos x="81" y="53"/>
                </a:cxn>
                <a:cxn ang="0">
                  <a:pos x="72" y="62"/>
                </a:cxn>
                <a:cxn ang="0">
                  <a:pos x="72" y="71"/>
                </a:cxn>
                <a:cxn ang="0">
                  <a:pos x="63" y="71"/>
                </a:cxn>
                <a:cxn ang="0">
                  <a:pos x="63" y="71"/>
                </a:cxn>
                <a:cxn ang="0">
                  <a:pos x="54" y="80"/>
                </a:cxn>
                <a:cxn ang="0">
                  <a:pos x="54" y="80"/>
                </a:cxn>
                <a:cxn ang="0">
                  <a:pos x="45" y="80"/>
                </a:cxn>
                <a:cxn ang="0">
                  <a:pos x="45" y="80"/>
                </a:cxn>
                <a:cxn ang="0">
                  <a:pos x="36" y="80"/>
                </a:cxn>
                <a:cxn ang="0">
                  <a:pos x="27" y="80"/>
                </a:cxn>
                <a:cxn ang="0">
                  <a:pos x="27" y="80"/>
                </a:cxn>
                <a:cxn ang="0">
                  <a:pos x="18" y="71"/>
                </a:cxn>
                <a:cxn ang="0">
                  <a:pos x="18" y="71"/>
                </a:cxn>
                <a:cxn ang="0">
                  <a:pos x="9" y="71"/>
                </a:cxn>
                <a:cxn ang="0">
                  <a:pos x="9" y="62"/>
                </a:cxn>
                <a:cxn ang="0">
                  <a:pos x="0" y="53"/>
                </a:cxn>
                <a:cxn ang="0">
                  <a:pos x="0" y="53"/>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0">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3"/>
                  </a:lnTo>
                  <a:lnTo>
                    <a:pt x="81" y="53"/>
                  </a:lnTo>
                  <a:lnTo>
                    <a:pt x="81" y="53"/>
                  </a:lnTo>
                  <a:lnTo>
                    <a:pt x="81" y="53"/>
                  </a:lnTo>
                  <a:lnTo>
                    <a:pt x="72" y="62"/>
                  </a:lnTo>
                  <a:lnTo>
                    <a:pt x="72" y="62"/>
                  </a:lnTo>
                  <a:lnTo>
                    <a:pt x="72" y="62"/>
                  </a:lnTo>
                  <a:lnTo>
                    <a:pt x="72" y="71"/>
                  </a:lnTo>
                  <a:lnTo>
                    <a:pt x="72" y="71"/>
                  </a:lnTo>
                  <a:lnTo>
                    <a:pt x="63" y="71"/>
                  </a:lnTo>
                  <a:lnTo>
                    <a:pt x="63" y="71"/>
                  </a:lnTo>
                  <a:lnTo>
                    <a:pt x="63" y="71"/>
                  </a:lnTo>
                  <a:lnTo>
                    <a:pt x="63" y="71"/>
                  </a:lnTo>
                  <a:lnTo>
                    <a:pt x="54" y="80"/>
                  </a:lnTo>
                  <a:lnTo>
                    <a:pt x="54" y="80"/>
                  </a:lnTo>
                  <a:lnTo>
                    <a:pt x="54" y="80"/>
                  </a:lnTo>
                  <a:lnTo>
                    <a:pt x="45" y="80"/>
                  </a:lnTo>
                  <a:lnTo>
                    <a:pt x="45" y="80"/>
                  </a:lnTo>
                  <a:lnTo>
                    <a:pt x="45" y="80"/>
                  </a:lnTo>
                  <a:lnTo>
                    <a:pt x="45" y="80"/>
                  </a:lnTo>
                  <a:lnTo>
                    <a:pt x="36" y="80"/>
                  </a:lnTo>
                  <a:lnTo>
                    <a:pt x="36" y="80"/>
                  </a:lnTo>
                  <a:lnTo>
                    <a:pt x="36" y="80"/>
                  </a:lnTo>
                  <a:lnTo>
                    <a:pt x="27" y="80"/>
                  </a:lnTo>
                  <a:lnTo>
                    <a:pt x="27" y="80"/>
                  </a:lnTo>
                  <a:lnTo>
                    <a:pt x="27" y="80"/>
                  </a:lnTo>
                  <a:lnTo>
                    <a:pt x="18" y="71"/>
                  </a:lnTo>
                  <a:lnTo>
                    <a:pt x="18" y="71"/>
                  </a:lnTo>
                  <a:lnTo>
                    <a:pt x="18" y="71"/>
                  </a:lnTo>
                  <a:lnTo>
                    <a:pt x="18" y="71"/>
                  </a:lnTo>
                  <a:lnTo>
                    <a:pt x="9" y="71"/>
                  </a:lnTo>
                  <a:lnTo>
                    <a:pt x="9" y="71"/>
                  </a:lnTo>
                  <a:lnTo>
                    <a:pt x="9" y="62"/>
                  </a:lnTo>
                  <a:lnTo>
                    <a:pt x="9" y="62"/>
                  </a:lnTo>
                  <a:lnTo>
                    <a:pt x="9" y="62"/>
                  </a:lnTo>
                  <a:lnTo>
                    <a:pt x="0" y="53"/>
                  </a:lnTo>
                  <a:lnTo>
                    <a:pt x="0" y="53"/>
                  </a:lnTo>
                  <a:lnTo>
                    <a:pt x="0" y="53"/>
                  </a:lnTo>
                  <a:lnTo>
                    <a:pt x="0" y="53"/>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46" name="Freeform 70"/>
            <p:cNvSpPr>
              <a:spLocks noChangeAspect="1"/>
            </p:cNvSpPr>
            <p:nvPr/>
          </p:nvSpPr>
          <p:spPr bwMode="auto">
            <a:xfrm>
              <a:off x="1018" y="2832"/>
              <a:ext cx="59" cy="58"/>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3"/>
                </a:cxn>
                <a:cxn ang="0">
                  <a:pos x="63" y="53"/>
                </a:cxn>
                <a:cxn ang="0">
                  <a:pos x="63" y="62"/>
                </a:cxn>
                <a:cxn ang="0">
                  <a:pos x="63" y="62"/>
                </a:cxn>
                <a:cxn ang="0">
                  <a:pos x="54" y="62"/>
                </a:cxn>
                <a:cxn ang="0">
                  <a:pos x="54" y="71"/>
                </a:cxn>
                <a:cxn ang="0">
                  <a:pos x="45" y="71"/>
                </a:cxn>
                <a:cxn ang="0">
                  <a:pos x="45" y="71"/>
                </a:cxn>
                <a:cxn ang="0">
                  <a:pos x="36" y="71"/>
                </a:cxn>
                <a:cxn ang="0">
                  <a:pos x="27" y="71"/>
                </a:cxn>
                <a:cxn ang="0">
                  <a:pos x="27" y="71"/>
                </a:cxn>
                <a:cxn ang="0">
                  <a:pos x="18" y="71"/>
                </a:cxn>
                <a:cxn ang="0">
                  <a:pos x="18" y="62"/>
                </a:cxn>
                <a:cxn ang="0">
                  <a:pos x="9" y="62"/>
                </a:cxn>
                <a:cxn ang="0">
                  <a:pos x="9" y="62"/>
                </a:cxn>
                <a:cxn ang="0">
                  <a:pos x="9" y="53"/>
                </a:cxn>
                <a:cxn ang="0">
                  <a:pos x="0" y="53"/>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1">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3"/>
                  </a:lnTo>
                  <a:lnTo>
                    <a:pt x="63" y="53"/>
                  </a:lnTo>
                  <a:lnTo>
                    <a:pt x="63" y="53"/>
                  </a:lnTo>
                  <a:lnTo>
                    <a:pt x="63" y="53"/>
                  </a:lnTo>
                  <a:lnTo>
                    <a:pt x="63" y="62"/>
                  </a:lnTo>
                  <a:lnTo>
                    <a:pt x="63" y="62"/>
                  </a:lnTo>
                  <a:lnTo>
                    <a:pt x="63" y="62"/>
                  </a:lnTo>
                  <a:lnTo>
                    <a:pt x="54" y="62"/>
                  </a:lnTo>
                  <a:lnTo>
                    <a:pt x="54" y="62"/>
                  </a:lnTo>
                  <a:lnTo>
                    <a:pt x="54" y="71"/>
                  </a:lnTo>
                  <a:lnTo>
                    <a:pt x="54" y="71"/>
                  </a:lnTo>
                  <a:lnTo>
                    <a:pt x="45" y="71"/>
                  </a:lnTo>
                  <a:lnTo>
                    <a:pt x="45" y="71"/>
                  </a:lnTo>
                  <a:lnTo>
                    <a:pt x="45" y="71"/>
                  </a:lnTo>
                  <a:lnTo>
                    <a:pt x="45" y="71"/>
                  </a:lnTo>
                  <a:lnTo>
                    <a:pt x="36" y="71"/>
                  </a:lnTo>
                  <a:lnTo>
                    <a:pt x="36" y="71"/>
                  </a:lnTo>
                  <a:lnTo>
                    <a:pt x="36" y="71"/>
                  </a:lnTo>
                  <a:lnTo>
                    <a:pt x="27" y="71"/>
                  </a:lnTo>
                  <a:lnTo>
                    <a:pt x="27" y="71"/>
                  </a:lnTo>
                  <a:lnTo>
                    <a:pt x="27" y="71"/>
                  </a:lnTo>
                  <a:lnTo>
                    <a:pt x="27" y="71"/>
                  </a:lnTo>
                  <a:lnTo>
                    <a:pt x="18" y="71"/>
                  </a:lnTo>
                  <a:lnTo>
                    <a:pt x="18" y="71"/>
                  </a:lnTo>
                  <a:lnTo>
                    <a:pt x="18" y="62"/>
                  </a:lnTo>
                  <a:lnTo>
                    <a:pt x="18" y="62"/>
                  </a:lnTo>
                  <a:lnTo>
                    <a:pt x="9" y="62"/>
                  </a:lnTo>
                  <a:lnTo>
                    <a:pt x="9" y="62"/>
                  </a:lnTo>
                  <a:lnTo>
                    <a:pt x="9" y="62"/>
                  </a:lnTo>
                  <a:lnTo>
                    <a:pt x="9" y="53"/>
                  </a:lnTo>
                  <a:lnTo>
                    <a:pt x="9" y="53"/>
                  </a:lnTo>
                  <a:lnTo>
                    <a:pt x="9" y="53"/>
                  </a:lnTo>
                  <a:lnTo>
                    <a:pt x="0" y="53"/>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47" name="Freeform 71"/>
            <p:cNvSpPr>
              <a:spLocks noChangeAspect="1"/>
            </p:cNvSpPr>
            <p:nvPr/>
          </p:nvSpPr>
          <p:spPr bwMode="auto">
            <a:xfrm>
              <a:off x="880" y="2788"/>
              <a:ext cx="66" cy="66"/>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1"/>
                </a:cxn>
                <a:cxn ang="0">
                  <a:pos x="54" y="81"/>
                </a:cxn>
                <a:cxn ang="0">
                  <a:pos x="45" y="81"/>
                </a:cxn>
                <a:cxn ang="0">
                  <a:pos x="45" y="81"/>
                </a:cxn>
                <a:cxn ang="0">
                  <a:pos x="36" y="81"/>
                </a:cxn>
                <a:cxn ang="0">
                  <a:pos x="27" y="81"/>
                </a:cxn>
                <a:cxn ang="0">
                  <a:pos x="27" y="81"/>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1">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1"/>
                  </a:lnTo>
                  <a:lnTo>
                    <a:pt x="54" y="81"/>
                  </a:lnTo>
                  <a:lnTo>
                    <a:pt x="54" y="81"/>
                  </a:lnTo>
                  <a:lnTo>
                    <a:pt x="45" y="81"/>
                  </a:lnTo>
                  <a:lnTo>
                    <a:pt x="45" y="81"/>
                  </a:lnTo>
                  <a:lnTo>
                    <a:pt x="45" y="81"/>
                  </a:lnTo>
                  <a:lnTo>
                    <a:pt x="45" y="81"/>
                  </a:lnTo>
                  <a:lnTo>
                    <a:pt x="36" y="81"/>
                  </a:lnTo>
                  <a:lnTo>
                    <a:pt x="36" y="81"/>
                  </a:lnTo>
                  <a:lnTo>
                    <a:pt x="36" y="81"/>
                  </a:lnTo>
                  <a:lnTo>
                    <a:pt x="27" y="81"/>
                  </a:lnTo>
                  <a:lnTo>
                    <a:pt x="27" y="81"/>
                  </a:lnTo>
                  <a:lnTo>
                    <a:pt x="27" y="81"/>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48" name="Freeform 72"/>
            <p:cNvSpPr>
              <a:spLocks noChangeAspect="1"/>
            </p:cNvSpPr>
            <p:nvPr/>
          </p:nvSpPr>
          <p:spPr bwMode="auto">
            <a:xfrm>
              <a:off x="880" y="2788"/>
              <a:ext cx="59" cy="59"/>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49" name="Freeform 73"/>
            <p:cNvSpPr>
              <a:spLocks noChangeAspect="1"/>
            </p:cNvSpPr>
            <p:nvPr/>
          </p:nvSpPr>
          <p:spPr bwMode="auto">
            <a:xfrm>
              <a:off x="866" y="2571"/>
              <a:ext cx="65"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6"/>
                </a:cxn>
                <a:cxn ang="0">
                  <a:pos x="81" y="26"/>
                </a:cxn>
                <a:cxn ang="0">
                  <a:pos x="81" y="35"/>
                </a:cxn>
                <a:cxn ang="0">
                  <a:pos x="81" y="44"/>
                </a:cxn>
                <a:cxn ang="0">
                  <a:pos x="81" y="44"/>
                </a:cxn>
                <a:cxn ang="0">
                  <a:pos x="81" y="53"/>
                </a:cxn>
                <a:cxn ang="0">
                  <a:pos x="81" y="53"/>
                </a:cxn>
                <a:cxn ang="0">
                  <a:pos x="72" y="62"/>
                </a:cxn>
                <a:cxn ang="0">
                  <a:pos x="72" y="71"/>
                </a:cxn>
                <a:cxn ang="0">
                  <a:pos x="63" y="71"/>
                </a:cxn>
                <a:cxn ang="0">
                  <a:pos x="63" y="71"/>
                </a:cxn>
                <a:cxn ang="0">
                  <a:pos x="54" y="80"/>
                </a:cxn>
                <a:cxn ang="0">
                  <a:pos x="54" y="80"/>
                </a:cxn>
                <a:cxn ang="0">
                  <a:pos x="45" y="80"/>
                </a:cxn>
                <a:cxn ang="0">
                  <a:pos x="45" y="80"/>
                </a:cxn>
                <a:cxn ang="0">
                  <a:pos x="36" y="80"/>
                </a:cxn>
                <a:cxn ang="0">
                  <a:pos x="27" y="80"/>
                </a:cxn>
                <a:cxn ang="0">
                  <a:pos x="27" y="80"/>
                </a:cxn>
                <a:cxn ang="0">
                  <a:pos x="18" y="71"/>
                </a:cxn>
                <a:cxn ang="0">
                  <a:pos x="18" y="71"/>
                </a:cxn>
                <a:cxn ang="0">
                  <a:pos x="9" y="71"/>
                </a:cxn>
                <a:cxn ang="0">
                  <a:pos x="9" y="62"/>
                </a:cxn>
                <a:cxn ang="0">
                  <a:pos x="0" y="53"/>
                </a:cxn>
                <a:cxn ang="0">
                  <a:pos x="0" y="53"/>
                </a:cxn>
                <a:cxn ang="0">
                  <a:pos x="0" y="44"/>
                </a:cxn>
                <a:cxn ang="0">
                  <a:pos x="0" y="44"/>
                </a:cxn>
                <a:cxn ang="0">
                  <a:pos x="0" y="35"/>
                </a:cxn>
                <a:cxn ang="0">
                  <a:pos x="0" y="26"/>
                </a:cxn>
                <a:cxn ang="0">
                  <a:pos x="0" y="26"/>
                </a:cxn>
                <a:cxn ang="0">
                  <a:pos x="9" y="18"/>
                </a:cxn>
                <a:cxn ang="0">
                  <a:pos x="9" y="18"/>
                </a:cxn>
                <a:cxn ang="0">
                  <a:pos x="9" y="9"/>
                </a:cxn>
                <a:cxn ang="0">
                  <a:pos x="18" y="9"/>
                </a:cxn>
                <a:cxn ang="0">
                  <a:pos x="18" y="9"/>
                </a:cxn>
                <a:cxn ang="0">
                  <a:pos x="27" y="0"/>
                </a:cxn>
                <a:cxn ang="0">
                  <a:pos x="36" y="0"/>
                </a:cxn>
                <a:cxn ang="0">
                  <a:pos x="36" y="0"/>
                </a:cxn>
              </a:cxnLst>
              <a:rect l="0" t="0" r="r" b="b"/>
              <a:pathLst>
                <a:path w="81" h="80">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6"/>
                  </a:lnTo>
                  <a:lnTo>
                    <a:pt x="81" y="26"/>
                  </a:lnTo>
                  <a:lnTo>
                    <a:pt x="81" y="26"/>
                  </a:lnTo>
                  <a:lnTo>
                    <a:pt x="81" y="26"/>
                  </a:lnTo>
                  <a:lnTo>
                    <a:pt x="81" y="35"/>
                  </a:lnTo>
                  <a:lnTo>
                    <a:pt x="81" y="35"/>
                  </a:lnTo>
                  <a:lnTo>
                    <a:pt x="81" y="35"/>
                  </a:lnTo>
                  <a:lnTo>
                    <a:pt x="81" y="44"/>
                  </a:lnTo>
                  <a:lnTo>
                    <a:pt x="81" y="44"/>
                  </a:lnTo>
                  <a:lnTo>
                    <a:pt x="81" y="44"/>
                  </a:lnTo>
                  <a:lnTo>
                    <a:pt x="81" y="53"/>
                  </a:lnTo>
                  <a:lnTo>
                    <a:pt x="81" y="53"/>
                  </a:lnTo>
                  <a:lnTo>
                    <a:pt x="81" y="53"/>
                  </a:lnTo>
                  <a:lnTo>
                    <a:pt x="81" y="53"/>
                  </a:lnTo>
                  <a:lnTo>
                    <a:pt x="72" y="62"/>
                  </a:lnTo>
                  <a:lnTo>
                    <a:pt x="72" y="62"/>
                  </a:lnTo>
                  <a:lnTo>
                    <a:pt x="72" y="62"/>
                  </a:lnTo>
                  <a:lnTo>
                    <a:pt x="72" y="71"/>
                  </a:lnTo>
                  <a:lnTo>
                    <a:pt x="72" y="71"/>
                  </a:lnTo>
                  <a:lnTo>
                    <a:pt x="63" y="71"/>
                  </a:lnTo>
                  <a:lnTo>
                    <a:pt x="63" y="71"/>
                  </a:lnTo>
                  <a:lnTo>
                    <a:pt x="63" y="71"/>
                  </a:lnTo>
                  <a:lnTo>
                    <a:pt x="63" y="71"/>
                  </a:lnTo>
                  <a:lnTo>
                    <a:pt x="54" y="80"/>
                  </a:lnTo>
                  <a:lnTo>
                    <a:pt x="54" y="80"/>
                  </a:lnTo>
                  <a:lnTo>
                    <a:pt x="54" y="80"/>
                  </a:lnTo>
                  <a:lnTo>
                    <a:pt x="45" y="80"/>
                  </a:lnTo>
                  <a:lnTo>
                    <a:pt x="45" y="80"/>
                  </a:lnTo>
                  <a:lnTo>
                    <a:pt x="45" y="80"/>
                  </a:lnTo>
                  <a:lnTo>
                    <a:pt x="45" y="80"/>
                  </a:lnTo>
                  <a:lnTo>
                    <a:pt x="36" y="80"/>
                  </a:lnTo>
                  <a:lnTo>
                    <a:pt x="36" y="80"/>
                  </a:lnTo>
                  <a:lnTo>
                    <a:pt x="36" y="80"/>
                  </a:lnTo>
                  <a:lnTo>
                    <a:pt x="27" y="80"/>
                  </a:lnTo>
                  <a:lnTo>
                    <a:pt x="27" y="80"/>
                  </a:lnTo>
                  <a:lnTo>
                    <a:pt x="27" y="80"/>
                  </a:lnTo>
                  <a:lnTo>
                    <a:pt x="18" y="71"/>
                  </a:lnTo>
                  <a:lnTo>
                    <a:pt x="18" y="71"/>
                  </a:lnTo>
                  <a:lnTo>
                    <a:pt x="18" y="71"/>
                  </a:lnTo>
                  <a:lnTo>
                    <a:pt x="18" y="71"/>
                  </a:lnTo>
                  <a:lnTo>
                    <a:pt x="9" y="71"/>
                  </a:lnTo>
                  <a:lnTo>
                    <a:pt x="9" y="71"/>
                  </a:lnTo>
                  <a:lnTo>
                    <a:pt x="9" y="62"/>
                  </a:lnTo>
                  <a:lnTo>
                    <a:pt x="9" y="62"/>
                  </a:lnTo>
                  <a:lnTo>
                    <a:pt x="9" y="62"/>
                  </a:lnTo>
                  <a:lnTo>
                    <a:pt x="0" y="53"/>
                  </a:lnTo>
                  <a:lnTo>
                    <a:pt x="0" y="53"/>
                  </a:lnTo>
                  <a:lnTo>
                    <a:pt x="0" y="53"/>
                  </a:lnTo>
                  <a:lnTo>
                    <a:pt x="0" y="53"/>
                  </a:lnTo>
                  <a:lnTo>
                    <a:pt x="0" y="44"/>
                  </a:lnTo>
                  <a:lnTo>
                    <a:pt x="0" y="44"/>
                  </a:lnTo>
                  <a:lnTo>
                    <a:pt x="0" y="44"/>
                  </a:lnTo>
                  <a:lnTo>
                    <a:pt x="0" y="35"/>
                  </a:lnTo>
                  <a:lnTo>
                    <a:pt x="0" y="35"/>
                  </a:lnTo>
                  <a:lnTo>
                    <a:pt x="0" y="35"/>
                  </a:lnTo>
                  <a:lnTo>
                    <a:pt x="0" y="26"/>
                  </a:lnTo>
                  <a:lnTo>
                    <a:pt x="0" y="26"/>
                  </a:lnTo>
                  <a:lnTo>
                    <a:pt x="0" y="26"/>
                  </a:lnTo>
                  <a:lnTo>
                    <a:pt x="0" y="26"/>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50" name="Freeform 74"/>
            <p:cNvSpPr>
              <a:spLocks noChangeAspect="1"/>
            </p:cNvSpPr>
            <p:nvPr/>
          </p:nvSpPr>
          <p:spPr bwMode="auto">
            <a:xfrm>
              <a:off x="866" y="2571"/>
              <a:ext cx="58" cy="58"/>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6"/>
                </a:cxn>
                <a:cxn ang="0">
                  <a:pos x="72" y="26"/>
                </a:cxn>
                <a:cxn ang="0">
                  <a:pos x="72" y="35"/>
                </a:cxn>
                <a:cxn ang="0">
                  <a:pos x="72" y="35"/>
                </a:cxn>
                <a:cxn ang="0">
                  <a:pos x="72" y="44"/>
                </a:cxn>
                <a:cxn ang="0">
                  <a:pos x="72" y="44"/>
                </a:cxn>
                <a:cxn ang="0">
                  <a:pos x="72" y="53"/>
                </a:cxn>
                <a:cxn ang="0">
                  <a:pos x="63" y="53"/>
                </a:cxn>
                <a:cxn ang="0">
                  <a:pos x="63" y="62"/>
                </a:cxn>
                <a:cxn ang="0">
                  <a:pos x="63" y="62"/>
                </a:cxn>
                <a:cxn ang="0">
                  <a:pos x="54" y="62"/>
                </a:cxn>
                <a:cxn ang="0">
                  <a:pos x="54" y="71"/>
                </a:cxn>
                <a:cxn ang="0">
                  <a:pos x="45" y="71"/>
                </a:cxn>
                <a:cxn ang="0">
                  <a:pos x="45" y="71"/>
                </a:cxn>
                <a:cxn ang="0">
                  <a:pos x="36" y="71"/>
                </a:cxn>
                <a:cxn ang="0">
                  <a:pos x="27" y="71"/>
                </a:cxn>
                <a:cxn ang="0">
                  <a:pos x="27" y="71"/>
                </a:cxn>
                <a:cxn ang="0">
                  <a:pos x="18" y="71"/>
                </a:cxn>
                <a:cxn ang="0">
                  <a:pos x="18" y="62"/>
                </a:cxn>
                <a:cxn ang="0">
                  <a:pos x="9" y="62"/>
                </a:cxn>
                <a:cxn ang="0">
                  <a:pos x="9" y="62"/>
                </a:cxn>
                <a:cxn ang="0">
                  <a:pos x="9" y="53"/>
                </a:cxn>
                <a:cxn ang="0">
                  <a:pos x="0" y="53"/>
                </a:cxn>
                <a:cxn ang="0">
                  <a:pos x="0" y="44"/>
                </a:cxn>
                <a:cxn ang="0">
                  <a:pos x="0" y="44"/>
                </a:cxn>
                <a:cxn ang="0">
                  <a:pos x="0" y="35"/>
                </a:cxn>
                <a:cxn ang="0">
                  <a:pos x="0" y="35"/>
                </a:cxn>
                <a:cxn ang="0">
                  <a:pos x="0" y="26"/>
                </a:cxn>
                <a:cxn ang="0">
                  <a:pos x="0" y="26"/>
                </a:cxn>
                <a:cxn ang="0">
                  <a:pos x="9" y="18"/>
                </a:cxn>
                <a:cxn ang="0">
                  <a:pos x="9" y="18"/>
                </a:cxn>
                <a:cxn ang="0">
                  <a:pos x="9" y="9"/>
                </a:cxn>
                <a:cxn ang="0">
                  <a:pos x="18" y="9"/>
                </a:cxn>
                <a:cxn ang="0">
                  <a:pos x="18" y="0"/>
                </a:cxn>
                <a:cxn ang="0">
                  <a:pos x="27" y="0"/>
                </a:cxn>
                <a:cxn ang="0">
                  <a:pos x="27" y="0"/>
                </a:cxn>
                <a:cxn ang="0">
                  <a:pos x="36" y="0"/>
                </a:cxn>
              </a:cxnLst>
              <a:rect l="0" t="0" r="r" b="b"/>
              <a:pathLst>
                <a:path w="72" h="71">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6"/>
                  </a:lnTo>
                  <a:lnTo>
                    <a:pt x="72" y="26"/>
                  </a:lnTo>
                  <a:lnTo>
                    <a:pt x="72" y="26"/>
                  </a:lnTo>
                  <a:lnTo>
                    <a:pt x="72" y="26"/>
                  </a:lnTo>
                  <a:lnTo>
                    <a:pt x="72" y="35"/>
                  </a:lnTo>
                  <a:lnTo>
                    <a:pt x="72" y="35"/>
                  </a:lnTo>
                  <a:lnTo>
                    <a:pt x="72" y="35"/>
                  </a:lnTo>
                  <a:lnTo>
                    <a:pt x="72" y="35"/>
                  </a:lnTo>
                  <a:lnTo>
                    <a:pt x="72" y="44"/>
                  </a:lnTo>
                  <a:lnTo>
                    <a:pt x="72" y="44"/>
                  </a:lnTo>
                  <a:lnTo>
                    <a:pt x="72" y="44"/>
                  </a:lnTo>
                  <a:lnTo>
                    <a:pt x="72" y="44"/>
                  </a:lnTo>
                  <a:lnTo>
                    <a:pt x="72" y="53"/>
                  </a:lnTo>
                  <a:lnTo>
                    <a:pt x="63" y="53"/>
                  </a:lnTo>
                  <a:lnTo>
                    <a:pt x="63" y="53"/>
                  </a:lnTo>
                  <a:lnTo>
                    <a:pt x="63" y="53"/>
                  </a:lnTo>
                  <a:lnTo>
                    <a:pt x="63" y="62"/>
                  </a:lnTo>
                  <a:lnTo>
                    <a:pt x="63" y="62"/>
                  </a:lnTo>
                  <a:lnTo>
                    <a:pt x="63" y="62"/>
                  </a:lnTo>
                  <a:lnTo>
                    <a:pt x="54" y="62"/>
                  </a:lnTo>
                  <a:lnTo>
                    <a:pt x="54" y="62"/>
                  </a:lnTo>
                  <a:lnTo>
                    <a:pt x="54" y="71"/>
                  </a:lnTo>
                  <a:lnTo>
                    <a:pt x="54" y="71"/>
                  </a:lnTo>
                  <a:lnTo>
                    <a:pt x="45" y="71"/>
                  </a:lnTo>
                  <a:lnTo>
                    <a:pt x="45" y="71"/>
                  </a:lnTo>
                  <a:lnTo>
                    <a:pt x="45" y="71"/>
                  </a:lnTo>
                  <a:lnTo>
                    <a:pt x="45" y="71"/>
                  </a:lnTo>
                  <a:lnTo>
                    <a:pt x="36" y="71"/>
                  </a:lnTo>
                  <a:lnTo>
                    <a:pt x="36" y="71"/>
                  </a:lnTo>
                  <a:lnTo>
                    <a:pt x="36" y="71"/>
                  </a:lnTo>
                  <a:lnTo>
                    <a:pt x="27" y="71"/>
                  </a:lnTo>
                  <a:lnTo>
                    <a:pt x="27" y="71"/>
                  </a:lnTo>
                  <a:lnTo>
                    <a:pt x="27" y="71"/>
                  </a:lnTo>
                  <a:lnTo>
                    <a:pt x="27" y="71"/>
                  </a:lnTo>
                  <a:lnTo>
                    <a:pt x="18" y="71"/>
                  </a:lnTo>
                  <a:lnTo>
                    <a:pt x="18" y="71"/>
                  </a:lnTo>
                  <a:lnTo>
                    <a:pt x="18" y="62"/>
                  </a:lnTo>
                  <a:lnTo>
                    <a:pt x="18" y="62"/>
                  </a:lnTo>
                  <a:lnTo>
                    <a:pt x="9" y="62"/>
                  </a:lnTo>
                  <a:lnTo>
                    <a:pt x="9" y="62"/>
                  </a:lnTo>
                  <a:lnTo>
                    <a:pt x="9" y="62"/>
                  </a:lnTo>
                  <a:lnTo>
                    <a:pt x="9" y="53"/>
                  </a:lnTo>
                  <a:lnTo>
                    <a:pt x="9" y="53"/>
                  </a:lnTo>
                  <a:lnTo>
                    <a:pt x="9" y="53"/>
                  </a:lnTo>
                  <a:lnTo>
                    <a:pt x="0" y="53"/>
                  </a:lnTo>
                  <a:lnTo>
                    <a:pt x="0" y="44"/>
                  </a:lnTo>
                  <a:lnTo>
                    <a:pt x="0" y="44"/>
                  </a:lnTo>
                  <a:lnTo>
                    <a:pt x="0" y="44"/>
                  </a:lnTo>
                  <a:lnTo>
                    <a:pt x="0" y="44"/>
                  </a:lnTo>
                  <a:lnTo>
                    <a:pt x="0" y="35"/>
                  </a:lnTo>
                  <a:lnTo>
                    <a:pt x="0" y="35"/>
                  </a:lnTo>
                  <a:lnTo>
                    <a:pt x="0" y="35"/>
                  </a:lnTo>
                  <a:lnTo>
                    <a:pt x="0" y="35"/>
                  </a:lnTo>
                  <a:lnTo>
                    <a:pt x="0" y="26"/>
                  </a:lnTo>
                  <a:lnTo>
                    <a:pt x="0" y="26"/>
                  </a:lnTo>
                  <a:lnTo>
                    <a:pt x="0" y="26"/>
                  </a:lnTo>
                  <a:lnTo>
                    <a:pt x="0" y="26"/>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51" name="Freeform 75"/>
            <p:cNvSpPr>
              <a:spLocks noChangeAspect="1"/>
            </p:cNvSpPr>
            <p:nvPr/>
          </p:nvSpPr>
          <p:spPr bwMode="auto">
            <a:xfrm>
              <a:off x="1824" y="2426"/>
              <a:ext cx="65" cy="65"/>
            </a:xfrm>
            <a:custGeom>
              <a:avLst/>
              <a:gdLst/>
              <a:ahLst/>
              <a:cxnLst>
                <a:cxn ang="0">
                  <a:pos x="44" y="0"/>
                </a:cxn>
                <a:cxn ang="0">
                  <a:pos x="44" y="0"/>
                </a:cxn>
                <a:cxn ang="0">
                  <a:pos x="53" y="0"/>
                </a:cxn>
                <a:cxn ang="0">
                  <a:pos x="62" y="9"/>
                </a:cxn>
                <a:cxn ang="0">
                  <a:pos x="62" y="9"/>
                </a:cxn>
                <a:cxn ang="0">
                  <a:pos x="71" y="9"/>
                </a:cxn>
                <a:cxn ang="0">
                  <a:pos x="71" y="18"/>
                </a:cxn>
                <a:cxn ang="0">
                  <a:pos x="71" y="18"/>
                </a:cxn>
                <a:cxn ang="0">
                  <a:pos x="80" y="26"/>
                </a:cxn>
                <a:cxn ang="0">
                  <a:pos x="80" y="26"/>
                </a:cxn>
                <a:cxn ang="0">
                  <a:pos x="80" y="35"/>
                </a:cxn>
                <a:cxn ang="0">
                  <a:pos x="80" y="44"/>
                </a:cxn>
                <a:cxn ang="0">
                  <a:pos x="80" y="44"/>
                </a:cxn>
                <a:cxn ang="0">
                  <a:pos x="80" y="53"/>
                </a:cxn>
                <a:cxn ang="0">
                  <a:pos x="80" y="53"/>
                </a:cxn>
                <a:cxn ang="0">
                  <a:pos x="71" y="62"/>
                </a:cxn>
                <a:cxn ang="0">
                  <a:pos x="71" y="71"/>
                </a:cxn>
                <a:cxn ang="0">
                  <a:pos x="62" y="71"/>
                </a:cxn>
                <a:cxn ang="0">
                  <a:pos x="62" y="71"/>
                </a:cxn>
                <a:cxn ang="0">
                  <a:pos x="53" y="80"/>
                </a:cxn>
                <a:cxn ang="0">
                  <a:pos x="53" y="80"/>
                </a:cxn>
                <a:cxn ang="0">
                  <a:pos x="44" y="80"/>
                </a:cxn>
                <a:cxn ang="0">
                  <a:pos x="44" y="80"/>
                </a:cxn>
                <a:cxn ang="0">
                  <a:pos x="36" y="80"/>
                </a:cxn>
                <a:cxn ang="0">
                  <a:pos x="27" y="80"/>
                </a:cxn>
                <a:cxn ang="0">
                  <a:pos x="27" y="80"/>
                </a:cxn>
                <a:cxn ang="0">
                  <a:pos x="18" y="71"/>
                </a:cxn>
                <a:cxn ang="0">
                  <a:pos x="18" y="71"/>
                </a:cxn>
                <a:cxn ang="0">
                  <a:pos x="9" y="71"/>
                </a:cxn>
                <a:cxn ang="0">
                  <a:pos x="9" y="62"/>
                </a:cxn>
                <a:cxn ang="0">
                  <a:pos x="0" y="53"/>
                </a:cxn>
                <a:cxn ang="0">
                  <a:pos x="0" y="53"/>
                </a:cxn>
                <a:cxn ang="0">
                  <a:pos x="0" y="44"/>
                </a:cxn>
                <a:cxn ang="0">
                  <a:pos x="0" y="44"/>
                </a:cxn>
                <a:cxn ang="0">
                  <a:pos x="0" y="35"/>
                </a:cxn>
                <a:cxn ang="0">
                  <a:pos x="0" y="26"/>
                </a:cxn>
                <a:cxn ang="0">
                  <a:pos x="0" y="26"/>
                </a:cxn>
                <a:cxn ang="0">
                  <a:pos x="9" y="18"/>
                </a:cxn>
                <a:cxn ang="0">
                  <a:pos x="9" y="18"/>
                </a:cxn>
                <a:cxn ang="0">
                  <a:pos x="9" y="9"/>
                </a:cxn>
                <a:cxn ang="0">
                  <a:pos x="18" y="9"/>
                </a:cxn>
                <a:cxn ang="0">
                  <a:pos x="18" y="9"/>
                </a:cxn>
                <a:cxn ang="0">
                  <a:pos x="27" y="0"/>
                </a:cxn>
                <a:cxn ang="0">
                  <a:pos x="36" y="0"/>
                </a:cxn>
                <a:cxn ang="0">
                  <a:pos x="36" y="0"/>
                </a:cxn>
              </a:cxnLst>
              <a:rect l="0" t="0" r="r" b="b"/>
              <a:pathLst>
                <a:path w="80" h="80">
                  <a:moveTo>
                    <a:pt x="44" y="0"/>
                  </a:moveTo>
                  <a:lnTo>
                    <a:pt x="44" y="0"/>
                  </a:lnTo>
                  <a:lnTo>
                    <a:pt x="44" y="0"/>
                  </a:lnTo>
                  <a:lnTo>
                    <a:pt x="44" y="0"/>
                  </a:lnTo>
                  <a:lnTo>
                    <a:pt x="53" y="0"/>
                  </a:lnTo>
                  <a:lnTo>
                    <a:pt x="53" y="0"/>
                  </a:lnTo>
                  <a:lnTo>
                    <a:pt x="53" y="0"/>
                  </a:lnTo>
                  <a:lnTo>
                    <a:pt x="62" y="9"/>
                  </a:lnTo>
                  <a:lnTo>
                    <a:pt x="62" y="9"/>
                  </a:lnTo>
                  <a:lnTo>
                    <a:pt x="62" y="9"/>
                  </a:lnTo>
                  <a:lnTo>
                    <a:pt x="62" y="9"/>
                  </a:lnTo>
                  <a:lnTo>
                    <a:pt x="71" y="9"/>
                  </a:lnTo>
                  <a:lnTo>
                    <a:pt x="71" y="9"/>
                  </a:lnTo>
                  <a:lnTo>
                    <a:pt x="71" y="18"/>
                  </a:lnTo>
                  <a:lnTo>
                    <a:pt x="71" y="18"/>
                  </a:lnTo>
                  <a:lnTo>
                    <a:pt x="71" y="18"/>
                  </a:lnTo>
                  <a:lnTo>
                    <a:pt x="80" y="26"/>
                  </a:lnTo>
                  <a:lnTo>
                    <a:pt x="80" y="26"/>
                  </a:lnTo>
                  <a:lnTo>
                    <a:pt x="80" y="26"/>
                  </a:lnTo>
                  <a:lnTo>
                    <a:pt x="80" y="26"/>
                  </a:lnTo>
                  <a:lnTo>
                    <a:pt x="80" y="35"/>
                  </a:lnTo>
                  <a:lnTo>
                    <a:pt x="80" y="35"/>
                  </a:lnTo>
                  <a:lnTo>
                    <a:pt x="80" y="35"/>
                  </a:lnTo>
                  <a:lnTo>
                    <a:pt x="80" y="44"/>
                  </a:lnTo>
                  <a:lnTo>
                    <a:pt x="80" y="44"/>
                  </a:lnTo>
                  <a:lnTo>
                    <a:pt x="80" y="44"/>
                  </a:lnTo>
                  <a:lnTo>
                    <a:pt x="80" y="53"/>
                  </a:lnTo>
                  <a:lnTo>
                    <a:pt x="80" y="53"/>
                  </a:lnTo>
                  <a:lnTo>
                    <a:pt x="80" y="53"/>
                  </a:lnTo>
                  <a:lnTo>
                    <a:pt x="80" y="53"/>
                  </a:lnTo>
                  <a:lnTo>
                    <a:pt x="71" y="62"/>
                  </a:lnTo>
                  <a:lnTo>
                    <a:pt x="71" y="62"/>
                  </a:lnTo>
                  <a:lnTo>
                    <a:pt x="71" y="62"/>
                  </a:lnTo>
                  <a:lnTo>
                    <a:pt x="71" y="71"/>
                  </a:lnTo>
                  <a:lnTo>
                    <a:pt x="71" y="71"/>
                  </a:lnTo>
                  <a:lnTo>
                    <a:pt x="62" y="71"/>
                  </a:lnTo>
                  <a:lnTo>
                    <a:pt x="62" y="71"/>
                  </a:lnTo>
                  <a:lnTo>
                    <a:pt x="62" y="71"/>
                  </a:lnTo>
                  <a:lnTo>
                    <a:pt x="62" y="71"/>
                  </a:lnTo>
                  <a:lnTo>
                    <a:pt x="53" y="80"/>
                  </a:lnTo>
                  <a:lnTo>
                    <a:pt x="53" y="80"/>
                  </a:lnTo>
                  <a:lnTo>
                    <a:pt x="53" y="80"/>
                  </a:lnTo>
                  <a:lnTo>
                    <a:pt x="44" y="80"/>
                  </a:lnTo>
                  <a:lnTo>
                    <a:pt x="44" y="80"/>
                  </a:lnTo>
                  <a:lnTo>
                    <a:pt x="44" y="80"/>
                  </a:lnTo>
                  <a:lnTo>
                    <a:pt x="44" y="80"/>
                  </a:lnTo>
                  <a:lnTo>
                    <a:pt x="36" y="80"/>
                  </a:lnTo>
                  <a:lnTo>
                    <a:pt x="36" y="80"/>
                  </a:lnTo>
                  <a:lnTo>
                    <a:pt x="36" y="80"/>
                  </a:lnTo>
                  <a:lnTo>
                    <a:pt x="27" y="80"/>
                  </a:lnTo>
                  <a:lnTo>
                    <a:pt x="27" y="80"/>
                  </a:lnTo>
                  <a:lnTo>
                    <a:pt x="27" y="80"/>
                  </a:lnTo>
                  <a:lnTo>
                    <a:pt x="18" y="71"/>
                  </a:lnTo>
                  <a:lnTo>
                    <a:pt x="18" y="71"/>
                  </a:lnTo>
                  <a:lnTo>
                    <a:pt x="18" y="71"/>
                  </a:lnTo>
                  <a:lnTo>
                    <a:pt x="18" y="71"/>
                  </a:lnTo>
                  <a:lnTo>
                    <a:pt x="9" y="71"/>
                  </a:lnTo>
                  <a:lnTo>
                    <a:pt x="9" y="71"/>
                  </a:lnTo>
                  <a:lnTo>
                    <a:pt x="9" y="62"/>
                  </a:lnTo>
                  <a:lnTo>
                    <a:pt x="9" y="62"/>
                  </a:lnTo>
                  <a:lnTo>
                    <a:pt x="9" y="62"/>
                  </a:lnTo>
                  <a:lnTo>
                    <a:pt x="0" y="53"/>
                  </a:lnTo>
                  <a:lnTo>
                    <a:pt x="0" y="53"/>
                  </a:lnTo>
                  <a:lnTo>
                    <a:pt x="0" y="53"/>
                  </a:lnTo>
                  <a:lnTo>
                    <a:pt x="0" y="53"/>
                  </a:lnTo>
                  <a:lnTo>
                    <a:pt x="0" y="44"/>
                  </a:lnTo>
                  <a:lnTo>
                    <a:pt x="0" y="44"/>
                  </a:lnTo>
                  <a:lnTo>
                    <a:pt x="0" y="44"/>
                  </a:lnTo>
                  <a:lnTo>
                    <a:pt x="0" y="35"/>
                  </a:lnTo>
                  <a:lnTo>
                    <a:pt x="0" y="35"/>
                  </a:lnTo>
                  <a:lnTo>
                    <a:pt x="0" y="35"/>
                  </a:lnTo>
                  <a:lnTo>
                    <a:pt x="0" y="26"/>
                  </a:lnTo>
                  <a:lnTo>
                    <a:pt x="0" y="26"/>
                  </a:lnTo>
                  <a:lnTo>
                    <a:pt x="0" y="26"/>
                  </a:lnTo>
                  <a:lnTo>
                    <a:pt x="0" y="26"/>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4"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52" name="Freeform 76"/>
            <p:cNvSpPr>
              <a:spLocks noChangeAspect="1"/>
            </p:cNvSpPr>
            <p:nvPr/>
          </p:nvSpPr>
          <p:spPr bwMode="auto">
            <a:xfrm>
              <a:off x="1824" y="2426"/>
              <a:ext cx="58" cy="58"/>
            </a:xfrm>
            <a:custGeom>
              <a:avLst/>
              <a:gdLst/>
              <a:ahLst/>
              <a:cxnLst>
                <a:cxn ang="0">
                  <a:pos x="36" y="0"/>
                </a:cxn>
                <a:cxn ang="0">
                  <a:pos x="44" y="0"/>
                </a:cxn>
                <a:cxn ang="0">
                  <a:pos x="44" y="0"/>
                </a:cxn>
                <a:cxn ang="0">
                  <a:pos x="53" y="0"/>
                </a:cxn>
                <a:cxn ang="0">
                  <a:pos x="53" y="9"/>
                </a:cxn>
                <a:cxn ang="0">
                  <a:pos x="62" y="9"/>
                </a:cxn>
                <a:cxn ang="0">
                  <a:pos x="62" y="18"/>
                </a:cxn>
                <a:cxn ang="0">
                  <a:pos x="62" y="18"/>
                </a:cxn>
                <a:cxn ang="0">
                  <a:pos x="71" y="26"/>
                </a:cxn>
                <a:cxn ang="0">
                  <a:pos x="71" y="26"/>
                </a:cxn>
                <a:cxn ang="0">
                  <a:pos x="71" y="35"/>
                </a:cxn>
                <a:cxn ang="0">
                  <a:pos x="71" y="35"/>
                </a:cxn>
                <a:cxn ang="0">
                  <a:pos x="71" y="44"/>
                </a:cxn>
                <a:cxn ang="0">
                  <a:pos x="71" y="44"/>
                </a:cxn>
                <a:cxn ang="0">
                  <a:pos x="71" y="53"/>
                </a:cxn>
                <a:cxn ang="0">
                  <a:pos x="62" y="53"/>
                </a:cxn>
                <a:cxn ang="0">
                  <a:pos x="62" y="62"/>
                </a:cxn>
                <a:cxn ang="0">
                  <a:pos x="62" y="62"/>
                </a:cxn>
                <a:cxn ang="0">
                  <a:pos x="53" y="62"/>
                </a:cxn>
                <a:cxn ang="0">
                  <a:pos x="53" y="71"/>
                </a:cxn>
                <a:cxn ang="0">
                  <a:pos x="44" y="71"/>
                </a:cxn>
                <a:cxn ang="0">
                  <a:pos x="44" y="71"/>
                </a:cxn>
                <a:cxn ang="0">
                  <a:pos x="36" y="71"/>
                </a:cxn>
                <a:cxn ang="0">
                  <a:pos x="27" y="71"/>
                </a:cxn>
                <a:cxn ang="0">
                  <a:pos x="27" y="71"/>
                </a:cxn>
                <a:cxn ang="0">
                  <a:pos x="18" y="71"/>
                </a:cxn>
                <a:cxn ang="0">
                  <a:pos x="18" y="62"/>
                </a:cxn>
                <a:cxn ang="0">
                  <a:pos x="9" y="62"/>
                </a:cxn>
                <a:cxn ang="0">
                  <a:pos x="9" y="62"/>
                </a:cxn>
                <a:cxn ang="0">
                  <a:pos x="9" y="53"/>
                </a:cxn>
                <a:cxn ang="0">
                  <a:pos x="0" y="53"/>
                </a:cxn>
                <a:cxn ang="0">
                  <a:pos x="0" y="44"/>
                </a:cxn>
                <a:cxn ang="0">
                  <a:pos x="0" y="44"/>
                </a:cxn>
                <a:cxn ang="0">
                  <a:pos x="0" y="35"/>
                </a:cxn>
                <a:cxn ang="0">
                  <a:pos x="0" y="35"/>
                </a:cxn>
                <a:cxn ang="0">
                  <a:pos x="0" y="26"/>
                </a:cxn>
                <a:cxn ang="0">
                  <a:pos x="0" y="26"/>
                </a:cxn>
                <a:cxn ang="0">
                  <a:pos x="9" y="18"/>
                </a:cxn>
                <a:cxn ang="0">
                  <a:pos x="9" y="18"/>
                </a:cxn>
                <a:cxn ang="0">
                  <a:pos x="9" y="9"/>
                </a:cxn>
                <a:cxn ang="0">
                  <a:pos x="18" y="9"/>
                </a:cxn>
                <a:cxn ang="0">
                  <a:pos x="18" y="0"/>
                </a:cxn>
                <a:cxn ang="0">
                  <a:pos x="27" y="0"/>
                </a:cxn>
                <a:cxn ang="0">
                  <a:pos x="27" y="0"/>
                </a:cxn>
                <a:cxn ang="0">
                  <a:pos x="36" y="0"/>
                </a:cxn>
              </a:cxnLst>
              <a:rect l="0" t="0" r="r" b="b"/>
              <a:pathLst>
                <a:path w="71" h="71">
                  <a:moveTo>
                    <a:pt x="36" y="0"/>
                  </a:moveTo>
                  <a:lnTo>
                    <a:pt x="36" y="0"/>
                  </a:lnTo>
                  <a:lnTo>
                    <a:pt x="44" y="0"/>
                  </a:lnTo>
                  <a:lnTo>
                    <a:pt x="44" y="0"/>
                  </a:lnTo>
                  <a:lnTo>
                    <a:pt x="44" y="0"/>
                  </a:lnTo>
                  <a:lnTo>
                    <a:pt x="44" y="0"/>
                  </a:lnTo>
                  <a:lnTo>
                    <a:pt x="53" y="0"/>
                  </a:lnTo>
                  <a:lnTo>
                    <a:pt x="53" y="0"/>
                  </a:lnTo>
                  <a:lnTo>
                    <a:pt x="53" y="9"/>
                  </a:lnTo>
                  <a:lnTo>
                    <a:pt x="53" y="9"/>
                  </a:lnTo>
                  <a:lnTo>
                    <a:pt x="62" y="9"/>
                  </a:lnTo>
                  <a:lnTo>
                    <a:pt x="62" y="9"/>
                  </a:lnTo>
                  <a:lnTo>
                    <a:pt x="62" y="9"/>
                  </a:lnTo>
                  <a:lnTo>
                    <a:pt x="62" y="18"/>
                  </a:lnTo>
                  <a:lnTo>
                    <a:pt x="62" y="18"/>
                  </a:lnTo>
                  <a:lnTo>
                    <a:pt x="62" y="18"/>
                  </a:lnTo>
                  <a:lnTo>
                    <a:pt x="71" y="18"/>
                  </a:lnTo>
                  <a:lnTo>
                    <a:pt x="71" y="26"/>
                  </a:lnTo>
                  <a:lnTo>
                    <a:pt x="71" y="26"/>
                  </a:lnTo>
                  <a:lnTo>
                    <a:pt x="71" y="26"/>
                  </a:lnTo>
                  <a:lnTo>
                    <a:pt x="71" y="26"/>
                  </a:lnTo>
                  <a:lnTo>
                    <a:pt x="71" y="35"/>
                  </a:lnTo>
                  <a:lnTo>
                    <a:pt x="71" y="35"/>
                  </a:lnTo>
                  <a:lnTo>
                    <a:pt x="71" y="35"/>
                  </a:lnTo>
                  <a:lnTo>
                    <a:pt x="71" y="35"/>
                  </a:lnTo>
                  <a:lnTo>
                    <a:pt x="71" y="44"/>
                  </a:lnTo>
                  <a:lnTo>
                    <a:pt x="71" y="44"/>
                  </a:lnTo>
                  <a:lnTo>
                    <a:pt x="71" y="44"/>
                  </a:lnTo>
                  <a:lnTo>
                    <a:pt x="71" y="44"/>
                  </a:lnTo>
                  <a:lnTo>
                    <a:pt x="71" y="53"/>
                  </a:lnTo>
                  <a:lnTo>
                    <a:pt x="62" y="53"/>
                  </a:lnTo>
                  <a:lnTo>
                    <a:pt x="62" y="53"/>
                  </a:lnTo>
                  <a:lnTo>
                    <a:pt x="62" y="53"/>
                  </a:lnTo>
                  <a:lnTo>
                    <a:pt x="62" y="62"/>
                  </a:lnTo>
                  <a:lnTo>
                    <a:pt x="62" y="62"/>
                  </a:lnTo>
                  <a:lnTo>
                    <a:pt x="62" y="62"/>
                  </a:lnTo>
                  <a:lnTo>
                    <a:pt x="53" y="62"/>
                  </a:lnTo>
                  <a:lnTo>
                    <a:pt x="53" y="62"/>
                  </a:lnTo>
                  <a:lnTo>
                    <a:pt x="53" y="71"/>
                  </a:lnTo>
                  <a:lnTo>
                    <a:pt x="53" y="71"/>
                  </a:lnTo>
                  <a:lnTo>
                    <a:pt x="44" y="71"/>
                  </a:lnTo>
                  <a:lnTo>
                    <a:pt x="44" y="71"/>
                  </a:lnTo>
                  <a:lnTo>
                    <a:pt x="44" y="71"/>
                  </a:lnTo>
                  <a:lnTo>
                    <a:pt x="44" y="71"/>
                  </a:lnTo>
                  <a:lnTo>
                    <a:pt x="36" y="71"/>
                  </a:lnTo>
                  <a:lnTo>
                    <a:pt x="36" y="71"/>
                  </a:lnTo>
                  <a:lnTo>
                    <a:pt x="36" y="71"/>
                  </a:lnTo>
                  <a:lnTo>
                    <a:pt x="27" y="71"/>
                  </a:lnTo>
                  <a:lnTo>
                    <a:pt x="27" y="71"/>
                  </a:lnTo>
                  <a:lnTo>
                    <a:pt x="27" y="71"/>
                  </a:lnTo>
                  <a:lnTo>
                    <a:pt x="27" y="71"/>
                  </a:lnTo>
                  <a:lnTo>
                    <a:pt x="18" y="71"/>
                  </a:lnTo>
                  <a:lnTo>
                    <a:pt x="18" y="71"/>
                  </a:lnTo>
                  <a:lnTo>
                    <a:pt x="18" y="62"/>
                  </a:lnTo>
                  <a:lnTo>
                    <a:pt x="18" y="62"/>
                  </a:lnTo>
                  <a:lnTo>
                    <a:pt x="9" y="62"/>
                  </a:lnTo>
                  <a:lnTo>
                    <a:pt x="9" y="62"/>
                  </a:lnTo>
                  <a:lnTo>
                    <a:pt x="9" y="62"/>
                  </a:lnTo>
                  <a:lnTo>
                    <a:pt x="9" y="53"/>
                  </a:lnTo>
                  <a:lnTo>
                    <a:pt x="9" y="53"/>
                  </a:lnTo>
                  <a:lnTo>
                    <a:pt x="9" y="53"/>
                  </a:lnTo>
                  <a:lnTo>
                    <a:pt x="0" y="53"/>
                  </a:lnTo>
                  <a:lnTo>
                    <a:pt x="0" y="44"/>
                  </a:lnTo>
                  <a:lnTo>
                    <a:pt x="0" y="44"/>
                  </a:lnTo>
                  <a:lnTo>
                    <a:pt x="0" y="44"/>
                  </a:lnTo>
                  <a:lnTo>
                    <a:pt x="0" y="44"/>
                  </a:lnTo>
                  <a:lnTo>
                    <a:pt x="0" y="35"/>
                  </a:lnTo>
                  <a:lnTo>
                    <a:pt x="0" y="35"/>
                  </a:lnTo>
                  <a:lnTo>
                    <a:pt x="0" y="35"/>
                  </a:lnTo>
                  <a:lnTo>
                    <a:pt x="0" y="35"/>
                  </a:lnTo>
                  <a:lnTo>
                    <a:pt x="0" y="26"/>
                  </a:lnTo>
                  <a:lnTo>
                    <a:pt x="0" y="26"/>
                  </a:lnTo>
                  <a:lnTo>
                    <a:pt x="0" y="26"/>
                  </a:lnTo>
                  <a:lnTo>
                    <a:pt x="0" y="26"/>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53" name="Freeform 77"/>
            <p:cNvSpPr>
              <a:spLocks noChangeAspect="1"/>
            </p:cNvSpPr>
            <p:nvPr/>
          </p:nvSpPr>
          <p:spPr bwMode="auto">
            <a:xfrm>
              <a:off x="764" y="2527"/>
              <a:ext cx="66"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0"/>
                </a:cxn>
                <a:cxn ang="0">
                  <a:pos x="54" y="80"/>
                </a:cxn>
                <a:cxn ang="0">
                  <a:pos x="45" y="80"/>
                </a:cxn>
                <a:cxn ang="0">
                  <a:pos x="45" y="80"/>
                </a:cxn>
                <a:cxn ang="0">
                  <a:pos x="36" y="80"/>
                </a:cxn>
                <a:cxn ang="0">
                  <a:pos x="27" y="80"/>
                </a:cxn>
                <a:cxn ang="0">
                  <a:pos x="27" y="80"/>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0">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0"/>
                  </a:lnTo>
                  <a:lnTo>
                    <a:pt x="54" y="80"/>
                  </a:lnTo>
                  <a:lnTo>
                    <a:pt x="54" y="80"/>
                  </a:lnTo>
                  <a:lnTo>
                    <a:pt x="45" y="80"/>
                  </a:lnTo>
                  <a:lnTo>
                    <a:pt x="45" y="80"/>
                  </a:lnTo>
                  <a:lnTo>
                    <a:pt x="45" y="80"/>
                  </a:lnTo>
                  <a:lnTo>
                    <a:pt x="45" y="80"/>
                  </a:lnTo>
                  <a:lnTo>
                    <a:pt x="36" y="80"/>
                  </a:lnTo>
                  <a:lnTo>
                    <a:pt x="36" y="80"/>
                  </a:lnTo>
                  <a:lnTo>
                    <a:pt x="36" y="80"/>
                  </a:lnTo>
                  <a:lnTo>
                    <a:pt x="27" y="80"/>
                  </a:lnTo>
                  <a:lnTo>
                    <a:pt x="27" y="80"/>
                  </a:lnTo>
                  <a:lnTo>
                    <a:pt x="27" y="80"/>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54" name="Freeform 78"/>
            <p:cNvSpPr>
              <a:spLocks noChangeAspect="1"/>
            </p:cNvSpPr>
            <p:nvPr/>
          </p:nvSpPr>
          <p:spPr bwMode="auto">
            <a:xfrm>
              <a:off x="764" y="2527"/>
              <a:ext cx="59" cy="59"/>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55" name="Freeform 79"/>
            <p:cNvSpPr>
              <a:spLocks noChangeAspect="1"/>
            </p:cNvSpPr>
            <p:nvPr/>
          </p:nvSpPr>
          <p:spPr bwMode="auto">
            <a:xfrm>
              <a:off x="1359" y="2643"/>
              <a:ext cx="66" cy="66"/>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1"/>
                </a:cxn>
                <a:cxn ang="0">
                  <a:pos x="54" y="81"/>
                </a:cxn>
                <a:cxn ang="0">
                  <a:pos x="45" y="81"/>
                </a:cxn>
                <a:cxn ang="0">
                  <a:pos x="45" y="81"/>
                </a:cxn>
                <a:cxn ang="0">
                  <a:pos x="36" y="81"/>
                </a:cxn>
                <a:cxn ang="0">
                  <a:pos x="27" y="81"/>
                </a:cxn>
                <a:cxn ang="0">
                  <a:pos x="27" y="81"/>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1">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1"/>
                  </a:lnTo>
                  <a:lnTo>
                    <a:pt x="54" y="81"/>
                  </a:lnTo>
                  <a:lnTo>
                    <a:pt x="54" y="81"/>
                  </a:lnTo>
                  <a:lnTo>
                    <a:pt x="45" y="81"/>
                  </a:lnTo>
                  <a:lnTo>
                    <a:pt x="45" y="81"/>
                  </a:lnTo>
                  <a:lnTo>
                    <a:pt x="45" y="81"/>
                  </a:lnTo>
                  <a:lnTo>
                    <a:pt x="45" y="81"/>
                  </a:lnTo>
                  <a:lnTo>
                    <a:pt x="36" y="81"/>
                  </a:lnTo>
                  <a:lnTo>
                    <a:pt x="36" y="81"/>
                  </a:lnTo>
                  <a:lnTo>
                    <a:pt x="36" y="81"/>
                  </a:lnTo>
                  <a:lnTo>
                    <a:pt x="27" y="81"/>
                  </a:lnTo>
                  <a:lnTo>
                    <a:pt x="27" y="81"/>
                  </a:lnTo>
                  <a:lnTo>
                    <a:pt x="27" y="81"/>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56" name="Freeform 80"/>
            <p:cNvSpPr>
              <a:spLocks noChangeAspect="1"/>
            </p:cNvSpPr>
            <p:nvPr/>
          </p:nvSpPr>
          <p:spPr bwMode="auto">
            <a:xfrm>
              <a:off x="1359" y="2643"/>
              <a:ext cx="59" cy="59"/>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57" name="Freeform 81"/>
            <p:cNvSpPr>
              <a:spLocks noChangeAspect="1"/>
            </p:cNvSpPr>
            <p:nvPr/>
          </p:nvSpPr>
          <p:spPr bwMode="auto">
            <a:xfrm>
              <a:off x="1061" y="2723"/>
              <a:ext cx="66" cy="65"/>
            </a:xfrm>
            <a:custGeom>
              <a:avLst/>
              <a:gdLst/>
              <a:ahLst/>
              <a:cxnLst>
                <a:cxn ang="0">
                  <a:pos x="45" y="0"/>
                </a:cxn>
                <a:cxn ang="0">
                  <a:pos x="45" y="0"/>
                </a:cxn>
                <a:cxn ang="0">
                  <a:pos x="54" y="0"/>
                </a:cxn>
                <a:cxn ang="0">
                  <a:pos x="63" y="8"/>
                </a:cxn>
                <a:cxn ang="0">
                  <a:pos x="63" y="8"/>
                </a:cxn>
                <a:cxn ang="0">
                  <a:pos x="72" y="8"/>
                </a:cxn>
                <a:cxn ang="0">
                  <a:pos x="72" y="17"/>
                </a:cxn>
                <a:cxn ang="0">
                  <a:pos x="72" y="17"/>
                </a:cxn>
                <a:cxn ang="0">
                  <a:pos x="81" y="26"/>
                </a:cxn>
                <a:cxn ang="0">
                  <a:pos x="81" y="26"/>
                </a:cxn>
                <a:cxn ang="0">
                  <a:pos x="81" y="35"/>
                </a:cxn>
                <a:cxn ang="0">
                  <a:pos x="81" y="44"/>
                </a:cxn>
                <a:cxn ang="0">
                  <a:pos x="81" y="44"/>
                </a:cxn>
                <a:cxn ang="0">
                  <a:pos x="81" y="53"/>
                </a:cxn>
                <a:cxn ang="0">
                  <a:pos x="81" y="53"/>
                </a:cxn>
                <a:cxn ang="0">
                  <a:pos x="72" y="62"/>
                </a:cxn>
                <a:cxn ang="0">
                  <a:pos x="72" y="71"/>
                </a:cxn>
                <a:cxn ang="0">
                  <a:pos x="63" y="71"/>
                </a:cxn>
                <a:cxn ang="0">
                  <a:pos x="63" y="71"/>
                </a:cxn>
                <a:cxn ang="0">
                  <a:pos x="54" y="80"/>
                </a:cxn>
                <a:cxn ang="0">
                  <a:pos x="54" y="80"/>
                </a:cxn>
                <a:cxn ang="0">
                  <a:pos x="45" y="80"/>
                </a:cxn>
                <a:cxn ang="0">
                  <a:pos x="45" y="80"/>
                </a:cxn>
                <a:cxn ang="0">
                  <a:pos x="36" y="80"/>
                </a:cxn>
                <a:cxn ang="0">
                  <a:pos x="27" y="80"/>
                </a:cxn>
                <a:cxn ang="0">
                  <a:pos x="27" y="80"/>
                </a:cxn>
                <a:cxn ang="0">
                  <a:pos x="18" y="71"/>
                </a:cxn>
                <a:cxn ang="0">
                  <a:pos x="18" y="71"/>
                </a:cxn>
                <a:cxn ang="0">
                  <a:pos x="9" y="71"/>
                </a:cxn>
                <a:cxn ang="0">
                  <a:pos x="9" y="62"/>
                </a:cxn>
                <a:cxn ang="0">
                  <a:pos x="0" y="53"/>
                </a:cxn>
                <a:cxn ang="0">
                  <a:pos x="0" y="53"/>
                </a:cxn>
                <a:cxn ang="0">
                  <a:pos x="0" y="44"/>
                </a:cxn>
                <a:cxn ang="0">
                  <a:pos x="0" y="44"/>
                </a:cxn>
                <a:cxn ang="0">
                  <a:pos x="0" y="35"/>
                </a:cxn>
                <a:cxn ang="0">
                  <a:pos x="0" y="26"/>
                </a:cxn>
                <a:cxn ang="0">
                  <a:pos x="0" y="26"/>
                </a:cxn>
                <a:cxn ang="0">
                  <a:pos x="9" y="17"/>
                </a:cxn>
                <a:cxn ang="0">
                  <a:pos x="9" y="17"/>
                </a:cxn>
                <a:cxn ang="0">
                  <a:pos x="9" y="8"/>
                </a:cxn>
                <a:cxn ang="0">
                  <a:pos x="18" y="8"/>
                </a:cxn>
                <a:cxn ang="0">
                  <a:pos x="18" y="8"/>
                </a:cxn>
                <a:cxn ang="0">
                  <a:pos x="27" y="0"/>
                </a:cxn>
                <a:cxn ang="0">
                  <a:pos x="36" y="0"/>
                </a:cxn>
                <a:cxn ang="0">
                  <a:pos x="36" y="0"/>
                </a:cxn>
              </a:cxnLst>
              <a:rect l="0" t="0" r="r" b="b"/>
              <a:pathLst>
                <a:path w="81" h="80">
                  <a:moveTo>
                    <a:pt x="45" y="0"/>
                  </a:moveTo>
                  <a:lnTo>
                    <a:pt x="45" y="0"/>
                  </a:lnTo>
                  <a:lnTo>
                    <a:pt x="45" y="0"/>
                  </a:lnTo>
                  <a:lnTo>
                    <a:pt x="45" y="0"/>
                  </a:lnTo>
                  <a:lnTo>
                    <a:pt x="54" y="0"/>
                  </a:lnTo>
                  <a:lnTo>
                    <a:pt x="54" y="0"/>
                  </a:lnTo>
                  <a:lnTo>
                    <a:pt x="54" y="0"/>
                  </a:lnTo>
                  <a:lnTo>
                    <a:pt x="63" y="8"/>
                  </a:lnTo>
                  <a:lnTo>
                    <a:pt x="63" y="8"/>
                  </a:lnTo>
                  <a:lnTo>
                    <a:pt x="63" y="8"/>
                  </a:lnTo>
                  <a:lnTo>
                    <a:pt x="63" y="8"/>
                  </a:lnTo>
                  <a:lnTo>
                    <a:pt x="72" y="8"/>
                  </a:lnTo>
                  <a:lnTo>
                    <a:pt x="72" y="8"/>
                  </a:lnTo>
                  <a:lnTo>
                    <a:pt x="72" y="17"/>
                  </a:lnTo>
                  <a:lnTo>
                    <a:pt x="72" y="17"/>
                  </a:lnTo>
                  <a:lnTo>
                    <a:pt x="72" y="17"/>
                  </a:lnTo>
                  <a:lnTo>
                    <a:pt x="81" y="26"/>
                  </a:lnTo>
                  <a:lnTo>
                    <a:pt x="81" y="26"/>
                  </a:lnTo>
                  <a:lnTo>
                    <a:pt x="81" y="26"/>
                  </a:lnTo>
                  <a:lnTo>
                    <a:pt x="81" y="26"/>
                  </a:lnTo>
                  <a:lnTo>
                    <a:pt x="81" y="35"/>
                  </a:lnTo>
                  <a:lnTo>
                    <a:pt x="81" y="35"/>
                  </a:lnTo>
                  <a:lnTo>
                    <a:pt x="81" y="35"/>
                  </a:lnTo>
                  <a:lnTo>
                    <a:pt x="81" y="44"/>
                  </a:lnTo>
                  <a:lnTo>
                    <a:pt x="81" y="44"/>
                  </a:lnTo>
                  <a:lnTo>
                    <a:pt x="81" y="44"/>
                  </a:lnTo>
                  <a:lnTo>
                    <a:pt x="81" y="53"/>
                  </a:lnTo>
                  <a:lnTo>
                    <a:pt x="81" y="53"/>
                  </a:lnTo>
                  <a:lnTo>
                    <a:pt x="81" y="53"/>
                  </a:lnTo>
                  <a:lnTo>
                    <a:pt x="81" y="53"/>
                  </a:lnTo>
                  <a:lnTo>
                    <a:pt x="72" y="62"/>
                  </a:lnTo>
                  <a:lnTo>
                    <a:pt x="72" y="62"/>
                  </a:lnTo>
                  <a:lnTo>
                    <a:pt x="72" y="62"/>
                  </a:lnTo>
                  <a:lnTo>
                    <a:pt x="72" y="71"/>
                  </a:lnTo>
                  <a:lnTo>
                    <a:pt x="72" y="71"/>
                  </a:lnTo>
                  <a:lnTo>
                    <a:pt x="63" y="71"/>
                  </a:lnTo>
                  <a:lnTo>
                    <a:pt x="63" y="71"/>
                  </a:lnTo>
                  <a:lnTo>
                    <a:pt x="63" y="71"/>
                  </a:lnTo>
                  <a:lnTo>
                    <a:pt x="63" y="71"/>
                  </a:lnTo>
                  <a:lnTo>
                    <a:pt x="54" y="80"/>
                  </a:lnTo>
                  <a:lnTo>
                    <a:pt x="54" y="80"/>
                  </a:lnTo>
                  <a:lnTo>
                    <a:pt x="54" y="80"/>
                  </a:lnTo>
                  <a:lnTo>
                    <a:pt x="45" y="80"/>
                  </a:lnTo>
                  <a:lnTo>
                    <a:pt x="45" y="80"/>
                  </a:lnTo>
                  <a:lnTo>
                    <a:pt x="45" y="80"/>
                  </a:lnTo>
                  <a:lnTo>
                    <a:pt x="45" y="80"/>
                  </a:lnTo>
                  <a:lnTo>
                    <a:pt x="36" y="80"/>
                  </a:lnTo>
                  <a:lnTo>
                    <a:pt x="36" y="80"/>
                  </a:lnTo>
                  <a:lnTo>
                    <a:pt x="36" y="80"/>
                  </a:lnTo>
                  <a:lnTo>
                    <a:pt x="27" y="80"/>
                  </a:lnTo>
                  <a:lnTo>
                    <a:pt x="27" y="80"/>
                  </a:lnTo>
                  <a:lnTo>
                    <a:pt x="27" y="80"/>
                  </a:lnTo>
                  <a:lnTo>
                    <a:pt x="18" y="71"/>
                  </a:lnTo>
                  <a:lnTo>
                    <a:pt x="18" y="71"/>
                  </a:lnTo>
                  <a:lnTo>
                    <a:pt x="18" y="71"/>
                  </a:lnTo>
                  <a:lnTo>
                    <a:pt x="18" y="71"/>
                  </a:lnTo>
                  <a:lnTo>
                    <a:pt x="9" y="71"/>
                  </a:lnTo>
                  <a:lnTo>
                    <a:pt x="9" y="71"/>
                  </a:lnTo>
                  <a:lnTo>
                    <a:pt x="9" y="62"/>
                  </a:lnTo>
                  <a:lnTo>
                    <a:pt x="9" y="62"/>
                  </a:lnTo>
                  <a:lnTo>
                    <a:pt x="9" y="62"/>
                  </a:lnTo>
                  <a:lnTo>
                    <a:pt x="0" y="53"/>
                  </a:lnTo>
                  <a:lnTo>
                    <a:pt x="0" y="53"/>
                  </a:lnTo>
                  <a:lnTo>
                    <a:pt x="0" y="53"/>
                  </a:lnTo>
                  <a:lnTo>
                    <a:pt x="0" y="53"/>
                  </a:lnTo>
                  <a:lnTo>
                    <a:pt x="0" y="44"/>
                  </a:lnTo>
                  <a:lnTo>
                    <a:pt x="0" y="44"/>
                  </a:lnTo>
                  <a:lnTo>
                    <a:pt x="0" y="44"/>
                  </a:lnTo>
                  <a:lnTo>
                    <a:pt x="0" y="35"/>
                  </a:lnTo>
                  <a:lnTo>
                    <a:pt x="0" y="35"/>
                  </a:lnTo>
                  <a:lnTo>
                    <a:pt x="0" y="35"/>
                  </a:lnTo>
                  <a:lnTo>
                    <a:pt x="0" y="26"/>
                  </a:lnTo>
                  <a:lnTo>
                    <a:pt x="0" y="26"/>
                  </a:lnTo>
                  <a:lnTo>
                    <a:pt x="0" y="26"/>
                  </a:lnTo>
                  <a:lnTo>
                    <a:pt x="0" y="26"/>
                  </a:lnTo>
                  <a:lnTo>
                    <a:pt x="9" y="17"/>
                  </a:lnTo>
                  <a:lnTo>
                    <a:pt x="9" y="17"/>
                  </a:lnTo>
                  <a:lnTo>
                    <a:pt x="9" y="17"/>
                  </a:lnTo>
                  <a:lnTo>
                    <a:pt x="9" y="8"/>
                  </a:lnTo>
                  <a:lnTo>
                    <a:pt x="9" y="8"/>
                  </a:lnTo>
                  <a:lnTo>
                    <a:pt x="18" y="8"/>
                  </a:lnTo>
                  <a:lnTo>
                    <a:pt x="18" y="8"/>
                  </a:lnTo>
                  <a:lnTo>
                    <a:pt x="18" y="8"/>
                  </a:lnTo>
                  <a:lnTo>
                    <a:pt x="18" y="8"/>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58" name="Freeform 82"/>
            <p:cNvSpPr>
              <a:spLocks noChangeAspect="1"/>
            </p:cNvSpPr>
            <p:nvPr/>
          </p:nvSpPr>
          <p:spPr bwMode="auto">
            <a:xfrm>
              <a:off x="1061" y="2723"/>
              <a:ext cx="59" cy="58"/>
            </a:xfrm>
            <a:custGeom>
              <a:avLst/>
              <a:gdLst/>
              <a:ahLst/>
              <a:cxnLst>
                <a:cxn ang="0">
                  <a:pos x="36" y="0"/>
                </a:cxn>
                <a:cxn ang="0">
                  <a:pos x="45" y="0"/>
                </a:cxn>
                <a:cxn ang="0">
                  <a:pos x="45" y="0"/>
                </a:cxn>
                <a:cxn ang="0">
                  <a:pos x="54" y="0"/>
                </a:cxn>
                <a:cxn ang="0">
                  <a:pos x="54" y="8"/>
                </a:cxn>
                <a:cxn ang="0">
                  <a:pos x="63" y="8"/>
                </a:cxn>
                <a:cxn ang="0">
                  <a:pos x="63" y="17"/>
                </a:cxn>
                <a:cxn ang="0">
                  <a:pos x="63" y="17"/>
                </a:cxn>
                <a:cxn ang="0">
                  <a:pos x="72" y="26"/>
                </a:cxn>
                <a:cxn ang="0">
                  <a:pos x="72" y="26"/>
                </a:cxn>
                <a:cxn ang="0">
                  <a:pos x="72" y="35"/>
                </a:cxn>
                <a:cxn ang="0">
                  <a:pos x="72" y="35"/>
                </a:cxn>
                <a:cxn ang="0">
                  <a:pos x="72" y="44"/>
                </a:cxn>
                <a:cxn ang="0">
                  <a:pos x="72" y="44"/>
                </a:cxn>
                <a:cxn ang="0">
                  <a:pos x="72" y="53"/>
                </a:cxn>
                <a:cxn ang="0">
                  <a:pos x="63" y="53"/>
                </a:cxn>
                <a:cxn ang="0">
                  <a:pos x="63" y="62"/>
                </a:cxn>
                <a:cxn ang="0">
                  <a:pos x="63" y="62"/>
                </a:cxn>
                <a:cxn ang="0">
                  <a:pos x="54" y="62"/>
                </a:cxn>
                <a:cxn ang="0">
                  <a:pos x="54" y="71"/>
                </a:cxn>
                <a:cxn ang="0">
                  <a:pos x="45" y="71"/>
                </a:cxn>
                <a:cxn ang="0">
                  <a:pos x="45" y="71"/>
                </a:cxn>
                <a:cxn ang="0">
                  <a:pos x="36" y="71"/>
                </a:cxn>
                <a:cxn ang="0">
                  <a:pos x="27" y="71"/>
                </a:cxn>
                <a:cxn ang="0">
                  <a:pos x="27" y="71"/>
                </a:cxn>
                <a:cxn ang="0">
                  <a:pos x="18" y="71"/>
                </a:cxn>
                <a:cxn ang="0">
                  <a:pos x="18" y="62"/>
                </a:cxn>
                <a:cxn ang="0">
                  <a:pos x="9" y="62"/>
                </a:cxn>
                <a:cxn ang="0">
                  <a:pos x="9" y="62"/>
                </a:cxn>
                <a:cxn ang="0">
                  <a:pos x="9" y="53"/>
                </a:cxn>
                <a:cxn ang="0">
                  <a:pos x="0" y="53"/>
                </a:cxn>
                <a:cxn ang="0">
                  <a:pos x="0" y="44"/>
                </a:cxn>
                <a:cxn ang="0">
                  <a:pos x="0" y="44"/>
                </a:cxn>
                <a:cxn ang="0">
                  <a:pos x="0" y="35"/>
                </a:cxn>
                <a:cxn ang="0">
                  <a:pos x="0" y="35"/>
                </a:cxn>
                <a:cxn ang="0">
                  <a:pos x="0" y="26"/>
                </a:cxn>
                <a:cxn ang="0">
                  <a:pos x="0" y="26"/>
                </a:cxn>
                <a:cxn ang="0">
                  <a:pos x="9" y="17"/>
                </a:cxn>
                <a:cxn ang="0">
                  <a:pos x="9" y="17"/>
                </a:cxn>
                <a:cxn ang="0">
                  <a:pos x="9" y="8"/>
                </a:cxn>
                <a:cxn ang="0">
                  <a:pos x="18" y="8"/>
                </a:cxn>
                <a:cxn ang="0">
                  <a:pos x="18" y="0"/>
                </a:cxn>
                <a:cxn ang="0">
                  <a:pos x="27" y="0"/>
                </a:cxn>
                <a:cxn ang="0">
                  <a:pos x="27" y="0"/>
                </a:cxn>
                <a:cxn ang="0">
                  <a:pos x="36" y="0"/>
                </a:cxn>
              </a:cxnLst>
              <a:rect l="0" t="0" r="r" b="b"/>
              <a:pathLst>
                <a:path w="72" h="71">
                  <a:moveTo>
                    <a:pt x="36" y="0"/>
                  </a:moveTo>
                  <a:lnTo>
                    <a:pt x="36" y="0"/>
                  </a:lnTo>
                  <a:lnTo>
                    <a:pt x="45" y="0"/>
                  </a:lnTo>
                  <a:lnTo>
                    <a:pt x="45" y="0"/>
                  </a:lnTo>
                  <a:lnTo>
                    <a:pt x="45" y="0"/>
                  </a:lnTo>
                  <a:lnTo>
                    <a:pt x="45" y="0"/>
                  </a:lnTo>
                  <a:lnTo>
                    <a:pt x="54" y="0"/>
                  </a:lnTo>
                  <a:lnTo>
                    <a:pt x="54" y="0"/>
                  </a:lnTo>
                  <a:lnTo>
                    <a:pt x="54" y="8"/>
                  </a:lnTo>
                  <a:lnTo>
                    <a:pt x="54" y="8"/>
                  </a:lnTo>
                  <a:lnTo>
                    <a:pt x="63" y="8"/>
                  </a:lnTo>
                  <a:lnTo>
                    <a:pt x="63" y="8"/>
                  </a:lnTo>
                  <a:lnTo>
                    <a:pt x="63" y="8"/>
                  </a:lnTo>
                  <a:lnTo>
                    <a:pt x="63" y="17"/>
                  </a:lnTo>
                  <a:lnTo>
                    <a:pt x="63" y="17"/>
                  </a:lnTo>
                  <a:lnTo>
                    <a:pt x="63" y="17"/>
                  </a:lnTo>
                  <a:lnTo>
                    <a:pt x="72" y="17"/>
                  </a:lnTo>
                  <a:lnTo>
                    <a:pt x="72" y="26"/>
                  </a:lnTo>
                  <a:lnTo>
                    <a:pt x="72" y="26"/>
                  </a:lnTo>
                  <a:lnTo>
                    <a:pt x="72" y="26"/>
                  </a:lnTo>
                  <a:lnTo>
                    <a:pt x="72" y="26"/>
                  </a:lnTo>
                  <a:lnTo>
                    <a:pt x="72" y="35"/>
                  </a:lnTo>
                  <a:lnTo>
                    <a:pt x="72" y="35"/>
                  </a:lnTo>
                  <a:lnTo>
                    <a:pt x="72" y="35"/>
                  </a:lnTo>
                  <a:lnTo>
                    <a:pt x="72" y="35"/>
                  </a:lnTo>
                  <a:lnTo>
                    <a:pt x="72" y="44"/>
                  </a:lnTo>
                  <a:lnTo>
                    <a:pt x="72" y="44"/>
                  </a:lnTo>
                  <a:lnTo>
                    <a:pt x="72" y="44"/>
                  </a:lnTo>
                  <a:lnTo>
                    <a:pt x="72" y="44"/>
                  </a:lnTo>
                  <a:lnTo>
                    <a:pt x="72" y="53"/>
                  </a:lnTo>
                  <a:lnTo>
                    <a:pt x="63" y="53"/>
                  </a:lnTo>
                  <a:lnTo>
                    <a:pt x="63" y="53"/>
                  </a:lnTo>
                  <a:lnTo>
                    <a:pt x="63" y="53"/>
                  </a:lnTo>
                  <a:lnTo>
                    <a:pt x="63" y="62"/>
                  </a:lnTo>
                  <a:lnTo>
                    <a:pt x="63" y="62"/>
                  </a:lnTo>
                  <a:lnTo>
                    <a:pt x="63" y="62"/>
                  </a:lnTo>
                  <a:lnTo>
                    <a:pt x="54" y="62"/>
                  </a:lnTo>
                  <a:lnTo>
                    <a:pt x="54" y="62"/>
                  </a:lnTo>
                  <a:lnTo>
                    <a:pt x="54" y="71"/>
                  </a:lnTo>
                  <a:lnTo>
                    <a:pt x="54" y="71"/>
                  </a:lnTo>
                  <a:lnTo>
                    <a:pt x="45" y="71"/>
                  </a:lnTo>
                  <a:lnTo>
                    <a:pt x="45" y="71"/>
                  </a:lnTo>
                  <a:lnTo>
                    <a:pt x="45" y="71"/>
                  </a:lnTo>
                  <a:lnTo>
                    <a:pt x="45" y="71"/>
                  </a:lnTo>
                  <a:lnTo>
                    <a:pt x="36" y="71"/>
                  </a:lnTo>
                  <a:lnTo>
                    <a:pt x="36" y="71"/>
                  </a:lnTo>
                  <a:lnTo>
                    <a:pt x="36" y="71"/>
                  </a:lnTo>
                  <a:lnTo>
                    <a:pt x="27" y="71"/>
                  </a:lnTo>
                  <a:lnTo>
                    <a:pt x="27" y="71"/>
                  </a:lnTo>
                  <a:lnTo>
                    <a:pt x="27" y="71"/>
                  </a:lnTo>
                  <a:lnTo>
                    <a:pt x="27" y="71"/>
                  </a:lnTo>
                  <a:lnTo>
                    <a:pt x="18" y="71"/>
                  </a:lnTo>
                  <a:lnTo>
                    <a:pt x="18" y="71"/>
                  </a:lnTo>
                  <a:lnTo>
                    <a:pt x="18" y="62"/>
                  </a:lnTo>
                  <a:lnTo>
                    <a:pt x="18" y="62"/>
                  </a:lnTo>
                  <a:lnTo>
                    <a:pt x="9" y="62"/>
                  </a:lnTo>
                  <a:lnTo>
                    <a:pt x="9" y="62"/>
                  </a:lnTo>
                  <a:lnTo>
                    <a:pt x="9" y="62"/>
                  </a:lnTo>
                  <a:lnTo>
                    <a:pt x="9" y="53"/>
                  </a:lnTo>
                  <a:lnTo>
                    <a:pt x="9" y="53"/>
                  </a:lnTo>
                  <a:lnTo>
                    <a:pt x="9" y="53"/>
                  </a:lnTo>
                  <a:lnTo>
                    <a:pt x="0" y="53"/>
                  </a:lnTo>
                  <a:lnTo>
                    <a:pt x="0" y="44"/>
                  </a:lnTo>
                  <a:lnTo>
                    <a:pt x="0" y="44"/>
                  </a:lnTo>
                  <a:lnTo>
                    <a:pt x="0" y="44"/>
                  </a:lnTo>
                  <a:lnTo>
                    <a:pt x="0" y="44"/>
                  </a:lnTo>
                  <a:lnTo>
                    <a:pt x="0" y="35"/>
                  </a:lnTo>
                  <a:lnTo>
                    <a:pt x="0" y="35"/>
                  </a:lnTo>
                  <a:lnTo>
                    <a:pt x="0" y="35"/>
                  </a:lnTo>
                  <a:lnTo>
                    <a:pt x="0" y="35"/>
                  </a:lnTo>
                  <a:lnTo>
                    <a:pt x="0" y="26"/>
                  </a:lnTo>
                  <a:lnTo>
                    <a:pt x="0" y="26"/>
                  </a:lnTo>
                  <a:lnTo>
                    <a:pt x="0" y="26"/>
                  </a:lnTo>
                  <a:lnTo>
                    <a:pt x="0" y="26"/>
                  </a:lnTo>
                  <a:lnTo>
                    <a:pt x="0" y="17"/>
                  </a:lnTo>
                  <a:lnTo>
                    <a:pt x="9" y="17"/>
                  </a:lnTo>
                  <a:lnTo>
                    <a:pt x="9" y="17"/>
                  </a:lnTo>
                  <a:lnTo>
                    <a:pt x="9" y="17"/>
                  </a:lnTo>
                  <a:lnTo>
                    <a:pt x="9" y="8"/>
                  </a:lnTo>
                  <a:lnTo>
                    <a:pt x="9" y="8"/>
                  </a:lnTo>
                  <a:lnTo>
                    <a:pt x="9" y="8"/>
                  </a:lnTo>
                  <a:lnTo>
                    <a:pt x="18" y="8"/>
                  </a:lnTo>
                  <a:lnTo>
                    <a:pt x="18" y="8"/>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59" name="Freeform 83"/>
            <p:cNvSpPr>
              <a:spLocks noChangeAspect="1"/>
            </p:cNvSpPr>
            <p:nvPr/>
          </p:nvSpPr>
          <p:spPr bwMode="auto">
            <a:xfrm>
              <a:off x="1156" y="2811"/>
              <a:ext cx="66"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0"/>
                </a:cxn>
                <a:cxn ang="0">
                  <a:pos x="54" y="80"/>
                </a:cxn>
                <a:cxn ang="0">
                  <a:pos x="45" y="80"/>
                </a:cxn>
                <a:cxn ang="0">
                  <a:pos x="45" y="80"/>
                </a:cxn>
                <a:cxn ang="0">
                  <a:pos x="36" y="80"/>
                </a:cxn>
                <a:cxn ang="0">
                  <a:pos x="27" y="80"/>
                </a:cxn>
                <a:cxn ang="0">
                  <a:pos x="27" y="80"/>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0">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0"/>
                  </a:lnTo>
                  <a:lnTo>
                    <a:pt x="54" y="80"/>
                  </a:lnTo>
                  <a:lnTo>
                    <a:pt x="54" y="80"/>
                  </a:lnTo>
                  <a:lnTo>
                    <a:pt x="45" y="80"/>
                  </a:lnTo>
                  <a:lnTo>
                    <a:pt x="45" y="80"/>
                  </a:lnTo>
                  <a:lnTo>
                    <a:pt x="45" y="80"/>
                  </a:lnTo>
                  <a:lnTo>
                    <a:pt x="45" y="80"/>
                  </a:lnTo>
                  <a:lnTo>
                    <a:pt x="36" y="80"/>
                  </a:lnTo>
                  <a:lnTo>
                    <a:pt x="36" y="80"/>
                  </a:lnTo>
                  <a:lnTo>
                    <a:pt x="36" y="80"/>
                  </a:lnTo>
                  <a:lnTo>
                    <a:pt x="27" y="80"/>
                  </a:lnTo>
                  <a:lnTo>
                    <a:pt x="27" y="80"/>
                  </a:lnTo>
                  <a:lnTo>
                    <a:pt x="27" y="80"/>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60" name="Freeform 84"/>
            <p:cNvSpPr>
              <a:spLocks noChangeAspect="1"/>
            </p:cNvSpPr>
            <p:nvPr/>
          </p:nvSpPr>
          <p:spPr bwMode="auto">
            <a:xfrm>
              <a:off x="1156" y="2811"/>
              <a:ext cx="58" cy="57"/>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61" name="Freeform 85"/>
            <p:cNvSpPr>
              <a:spLocks noChangeAspect="1"/>
            </p:cNvSpPr>
            <p:nvPr/>
          </p:nvSpPr>
          <p:spPr bwMode="auto">
            <a:xfrm>
              <a:off x="1061" y="2811"/>
              <a:ext cx="66"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0"/>
                </a:cxn>
                <a:cxn ang="0">
                  <a:pos x="54" y="80"/>
                </a:cxn>
                <a:cxn ang="0">
                  <a:pos x="45" y="80"/>
                </a:cxn>
                <a:cxn ang="0">
                  <a:pos x="45" y="80"/>
                </a:cxn>
                <a:cxn ang="0">
                  <a:pos x="36" y="80"/>
                </a:cxn>
                <a:cxn ang="0">
                  <a:pos x="27" y="80"/>
                </a:cxn>
                <a:cxn ang="0">
                  <a:pos x="27" y="80"/>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0">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0"/>
                  </a:lnTo>
                  <a:lnTo>
                    <a:pt x="54" y="80"/>
                  </a:lnTo>
                  <a:lnTo>
                    <a:pt x="54" y="80"/>
                  </a:lnTo>
                  <a:lnTo>
                    <a:pt x="45" y="80"/>
                  </a:lnTo>
                  <a:lnTo>
                    <a:pt x="45" y="80"/>
                  </a:lnTo>
                  <a:lnTo>
                    <a:pt x="45" y="80"/>
                  </a:lnTo>
                  <a:lnTo>
                    <a:pt x="45" y="80"/>
                  </a:lnTo>
                  <a:lnTo>
                    <a:pt x="36" y="80"/>
                  </a:lnTo>
                  <a:lnTo>
                    <a:pt x="36" y="80"/>
                  </a:lnTo>
                  <a:lnTo>
                    <a:pt x="36" y="80"/>
                  </a:lnTo>
                  <a:lnTo>
                    <a:pt x="27" y="80"/>
                  </a:lnTo>
                  <a:lnTo>
                    <a:pt x="27" y="80"/>
                  </a:lnTo>
                  <a:lnTo>
                    <a:pt x="27" y="80"/>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62" name="Freeform 86"/>
            <p:cNvSpPr>
              <a:spLocks noChangeAspect="1"/>
            </p:cNvSpPr>
            <p:nvPr/>
          </p:nvSpPr>
          <p:spPr bwMode="auto">
            <a:xfrm>
              <a:off x="1061" y="2811"/>
              <a:ext cx="59" cy="57"/>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63" name="Freeform 87"/>
            <p:cNvSpPr>
              <a:spLocks noChangeAspect="1"/>
            </p:cNvSpPr>
            <p:nvPr/>
          </p:nvSpPr>
          <p:spPr bwMode="auto">
            <a:xfrm>
              <a:off x="1910" y="2498"/>
              <a:ext cx="66" cy="66"/>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1"/>
                </a:cxn>
                <a:cxn ang="0">
                  <a:pos x="54" y="81"/>
                </a:cxn>
                <a:cxn ang="0">
                  <a:pos x="45" y="81"/>
                </a:cxn>
                <a:cxn ang="0">
                  <a:pos x="45" y="81"/>
                </a:cxn>
                <a:cxn ang="0">
                  <a:pos x="36" y="81"/>
                </a:cxn>
                <a:cxn ang="0">
                  <a:pos x="27" y="81"/>
                </a:cxn>
                <a:cxn ang="0">
                  <a:pos x="27" y="81"/>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1">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1"/>
                  </a:lnTo>
                  <a:lnTo>
                    <a:pt x="54" y="81"/>
                  </a:lnTo>
                  <a:lnTo>
                    <a:pt x="54" y="81"/>
                  </a:lnTo>
                  <a:lnTo>
                    <a:pt x="45" y="81"/>
                  </a:lnTo>
                  <a:lnTo>
                    <a:pt x="45" y="81"/>
                  </a:lnTo>
                  <a:lnTo>
                    <a:pt x="45" y="81"/>
                  </a:lnTo>
                  <a:lnTo>
                    <a:pt x="45" y="81"/>
                  </a:lnTo>
                  <a:lnTo>
                    <a:pt x="36" y="81"/>
                  </a:lnTo>
                  <a:lnTo>
                    <a:pt x="36" y="81"/>
                  </a:lnTo>
                  <a:lnTo>
                    <a:pt x="36" y="81"/>
                  </a:lnTo>
                  <a:lnTo>
                    <a:pt x="27" y="81"/>
                  </a:lnTo>
                  <a:lnTo>
                    <a:pt x="27" y="81"/>
                  </a:lnTo>
                  <a:lnTo>
                    <a:pt x="27" y="81"/>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64" name="Freeform 88"/>
            <p:cNvSpPr>
              <a:spLocks noChangeAspect="1"/>
            </p:cNvSpPr>
            <p:nvPr/>
          </p:nvSpPr>
          <p:spPr bwMode="auto">
            <a:xfrm>
              <a:off x="1910" y="2498"/>
              <a:ext cx="59" cy="59"/>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65" name="Freeform 89"/>
            <p:cNvSpPr>
              <a:spLocks noChangeAspect="1"/>
            </p:cNvSpPr>
            <p:nvPr/>
          </p:nvSpPr>
          <p:spPr bwMode="auto">
            <a:xfrm>
              <a:off x="2019" y="2687"/>
              <a:ext cx="66"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3"/>
                </a:cxn>
                <a:cxn ang="0">
                  <a:pos x="81" y="53"/>
                </a:cxn>
                <a:cxn ang="0">
                  <a:pos x="72" y="62"/>
                </a:cxn>
                <a:cxn ang="0">
                  <a:pos x="72" y="71"/>
                </a:cxn>
                <a:cxn ang="0">
                  <a:pos x="63" y="71"/>
                </a:cxn>
                <a:cxn ang="0">
                  <a:pos x="63" y="71"/>
                </a:cxn>
                <a:cxn ang="0">
                  <a:pos x="54" y="80"/>
                </a:cxn>
                <a:cxn ang="0">
                  <a:pos x="54" y="80"/>
                </a:cxn>
                <a:cxn ang="0">
                  <a:pos x="45" y="80"/>
                </a:cxn>
                <a:cxn ang="0">
                  <a:pos x="45" y="80"/>
                </a:cxn>
                <a:cxn ang="0">
                  <a:pos x="36" y="80"/>
                </a:cxn>
                <a:cxn ang="0">
                  <a:pos x="27" y="80"/>
                </a:cxn>
                <a:cxn ang="0">
                  <a:pos x="27" y="80"/>
                </a:cxn>
                <a:cxn ang="0">
                  <a:pos x="18" y="71"/>
                </a:cxn>
                <a:cxn ang="0">
                  <a:pos x="18" y="71"/>
                </a:cxn>
                <a:cxn ang="0">
                  <a:pos x="9" y="71"/>
                </a:cxn>
                <a:cxn ang="0">
                  <a:pos x="9" y="62"/>
                </a:cxn>
                <a:cxn ang="0">
                  <a:pos x="0" y="53"/>
                </a:cxn>
                <a:cxn ang="0">
                  <a:pos x="0" y="53"/>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0">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3"/>
                  </a:lnTo>
                  <a:lnTo>
                    <a:pt x="81" y="53"/>
                  </a:lnTo>
                  <a:lnTo>
                    <a:pt x="81" y="53"/>
                  </a:lnTo>
                  <a:lnTo>
                    <a:pt x="81" y="53"/>
                  </a:lnTo>
                  <a:lnTo>
                    <a:pt x="72" y="62"/>
                  </a:lnTo>
                  <a:lnTo>
                    <a:pt x="72" y="62"/>
                  </a:lnTo>
                  <a:lnTo>
                    <a:pt x="72" y="62"/>
                  </a:lnTo>
                  <a:lnTo>
                    <a:pt x="72" y="71"/>
                  </a:lnTo>
                  <a:lnTo>
                    <a:pt x="72" y="71"/>
                  </a:lnTo>
                  <a:lnTo>
                    <a:pt x="63" y="71"/>
                  </a:lnTo>
                  <a:lnTo>
                    <a:pt x="63" y="71"/>
                  </a:lnTo>
                  <a:lnTo>
                    <a:pt x="63" y="71"/>
                  </a:lnTo>
                  <a:lnTo>
                    <a:pt x="63" y="71"/>
                  </a:lnTo>
                  <a:lnTo>
                    <a:pt x="54" y="80"/>
                  </a:lnTo>
                  <a:lnTo>
                    <a:pt x="54" y="80"/>
                  </a:lnTo>
                  <a:lnTo>
                    <a:pt x="54" y="80"/>
                  </a:lnTo>
                  <a:lnTo>
                    <a:pt x="45" y="80"/>
                  </a:lnTo>
                  <a:lnTo>
                    <a:pt x="45" y="80"/>
                  </a:lnTo>
                  <a:lnTo>
                    <a:pt x="45" y="80"/>
                  </a:lnTo>
                  <a:lnTo>
                    <a:pt x="45" y="80"/>
                  </a:lnTo>
                  <a:lnTo>
                    <a:pt x="36" y="80"/>
                  </a:lnTo>
                  <a:lnTo>
                    <a:pt x="36" y="80"/>
                  </a:lnTo>
                  <a:lnTo>
                    <a:pt x="36" y="80"/>
                  </a:lnTo>
                  <a:lnTo>
                    <a:pt x="27" y="80"/>
                  </a:lnTo>
                  <a:lnTo>
                    <a:pt x="27" y="80"/>
                  </a:lnTo>
                  <a:lnTo>
                    <a:pt x="27" y="80"/>
                  </a:lnTo>
                  <a:lnTo>
                    <a:pt x="18" y="71"/>
                  </a:lnTo>
                  <a:lnTo>
                    <a:pt x="18" y="71"/>
                  </a:lnTo>
                  <a:lnTo>
                    <a:pt x="18" y="71"/>
                  </a:lnTo>
                  <a:lnTo>
                    <a:pt x="18" y="71"/>
                  </a:lnTo>
                  <a:lnTo>
                    <a:pt x="9" y="71"/>
                  </a:lnTo>
                  <a:lnTo>
                    <a:pt x="9" y="71"/>
                  </a:lnTo>
                  <a:lnTo>
                    <a:pt x="9" y="62"/>
                  </a:lnTo>
                  <a:lnTo>
                    <a:pt x="9" y="62"/>
                  </a:lnTo>
                  <a:lnTo>
                    <a:pt x="9" y="62"/>
                  </a:lnTo>
                  <a:lnTo>
                    <a:pt x="0" y="53"/>
                  </a:lnTo>
                  <a:lnTo>
                    <a:pt x="0" y="53"/>
                  </a:lnTo>
                  <a:lnTo>
                    <a:pt x="0" y="53"/>
                  </a:lnTo>
                  <a:lnTo>
                    <a:pt x="0" y="53"/>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66" name="Freeform 90"/>
            <p:cNvSpPr>
              <a:spLocks noChangeAspect="1"/>
            </p:cNvSpPr>
            <p:nvPr/>
          </p:nvSpPr>
          <p:spPr bwMode="auto">
            <a:xfrm>
              <a:off x="2019" y="2687"/>
              <a:ext cx="59" cy="58"/>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3"/>
                </a:cxn>
                <a:cxn ang="0">
                  <a:pos x="63" y="53"/>
                </a:cxn>
                <a:cxn ang="0">
                  <a:pos x="63" y="62"/>
                </a:cxn>
                <a:cxn ang="0">
                  <a:pos x="63" y="62"/>
                </a:cxn>
                <a:cxn ang="0">
                  <a:pos x="54" y="62"/>
                </a:cxn>
                <a:cxn ang="0">
                  <a:pos x="54" y="71"/>
                </a:cxn>
                <a:cxn ang="0">
                  <a:pos x="45" y="71"/>
                </a:cxn>
                <a:cxn ang="0">
                  <a:pos x="45" y="71"/>
                </a:cxn>
                <a:cxn ang="0">
                  <a:pos x="36" y="71"/>
                </a:cxn>
                <a:cxn ang="0">
                  <a:pos x="27" y="71"/>
                </a:cxn>
                <a:cxn ang="0">
                  <a:pos x="27" y="71"/>
                </a:cxn>
                <a:cxn ang="0">
                  <a:pos x="18" y="71"/>
                </a:cxn>
                <a:cxn ang="0">
                  <a:pos x="18" y="62"/>
                </a:cxn>
                <a:cxn ang="0">
                  <a:pos x="9" y="62"/>
                </a:cxn>
                <a:cxn ang="0">
                  <a:pos x="9" y="62"/>
                </a:cxn>
                <a:cxn ang="0">
                  <a:pos x="9" y="53"/>
                </a:cxn>
                <a:cxn ang="0">
                  <a:pos x="0" y="53"/>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1">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3"/>
                  </a:lnTo>
                  <a:lnTo>
                    <a:pt x="63" y="53"/>
                  </a:lnTo>
                  <a:lnTo>
                    <a:pt x="63" y="53"/>
                  </a:lnTo>
                  <a:lnTo>
                    <a:pt x="63" y="53"/>
                  </a:lnTo>
                  <a:lnTo>
                    <a:pt x="63" y="62"/>
                  </a:lnTo>
                  <a:lnTo>
                    <a:pt x="63" y="62"/>
                  </a:lnTo>
                  <a:lnTo>
                    <a:pt x="63" y="62"/>
                  </a:lnTo>
                  <a:lnTo>
                    <a:pt x="54" y="62"/>
                  </a:lnTo>
                  <a:lnTo>
                    <a:pt x="54" y="62"/>
                  </a:lnTo>
                  <a:lnTo>
                    <a:pt x="54" y="71"/>
                  </a:lnTo>
                  <a:lnTo>
                    <a:pt x="54" y="71"/>
                  </a:lnTo>
                  <a:lnTo>
                    <a:pt x="45" y="71"/>
                  </a:lnTo>
                  <a:lnTo>
                    <a:pt x="45" y="71"/>
                  </a:lnTo>
                  <a:lnTo>
                    <a:pt x="45" y="71"/>
                  </a:lnTo>
                  <a:lnTo>
                    <a:pt x="45" y="71"/>
                  </a:lnTo>
                  <a:lnTo>
                    <a:pt x="36" y="71"/>
                  </a:lnTo>
                  <a:lnTo>
                    <a:pt x="36" y="71"/>
                  </a:lnTo>
                  <a:lnTo>
                    <a:pt x="36" y="71"/>
                  </a:lnTo>
                  <a:lnTo>
                    <a:pt x="27" y="71"/>
                  </a:lnTo>
                  <a:lnTo>
                    <a:pt x="27" y="71"/>
                  </a:lnTo>
                  <a:lnTo>
                    <a:pt x="27" y="71"/>
                  </a:lnTo>
                  <a:lnTo>
                    <a:pt x="27" y="71"/>
                  </a:lnTo>
                  <a:lnTo>
                    <a:pt x="18" y="71"/>
                  </a:lnTo>
                  <a:lnTo>
                    <a:pt x="18" y="71"/>
                  </a:lnTo>
                  <a:lnTo>
                    <a:pt x="18" y="62"/>
                  </a:lnTo>
                  <a:lnTo>
                    <a:pt x="18" y="62"/>
                  </a:lnTo>
                  <a:lnTo>
                    <a:pt x="9" y="62"/>
                  </a:lnTo>
                  <a:lnTo>
                    <a:pt x="9" y="62"/>
                  </a:lnTo>
                  <a:lnTo>
                    <a:pt x="9" y="62"/>
                  </a:lnTo>
                  <a:lnTo>
                    <a:pt x="9" y="53"/>
                  </a:lnTo>
                  <a:lnTo>
                    <a:pt x="9" y="53"/>
                  </a:lnTo>
                  <a:lnTo>
                    <a:pt x="9" y="53"/>
                  </a:lnTo>
                  <a:lnTo>
                    <a:pt x="0" y="53"/>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67" name="Freeform 91"/>
            <p:cNvSpPr>
              <a:spLocks noChangeAspect="1"/>
            </p:cNvSpPr>
            <p:nvPr/>
          </p:nvSpPr>
          <p:spPr bwMode="auto">
            <a:xfrm>
              <a:off x="764" y="2680"/>
              <a:ext cx="66"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2"/>
                </a:cxn>
                <a:cxn ang="0">
                  <a:pos x="72" y="71"/>
                </a:cxn>
                <a:cxn ang="0">
                  <a:pos x="63" y="71"/>
                </a:cxn>
                <a:cxn ang="0">
                  <a:pos x="63" y="71"/>
                </a:cxn>
                <a:cxn ang="0">
                  <a:pos x="54" y="80"/>
                </a:cxn>
                <a:cxn ang="0">
                  <a:pos x="54" y="80"/>
                </a:cxn>
                <a:cxn ang="0">
                  <a:pos x="45" y="80"/>
                </a:cxn>
                <a:cxn ang="0">
                  <a:pos x="45" y="80"/>
                </a:cxn>
                <a:cxn ang="0">
                  <a:pos x="36" y="80"/>
                </a:cxn>
                <a:cxn ang="0">
                  <a:pos x="27" y="80"/>
                </a:cxn>
                <a:cxn ang="0">
                  <a:pos x="27" y="80"/>
                </a:cxn>
                <a:cxn ang="0">
                  <a:pos x="18" y="71"/>
                </a:cxn>
                <a:cxn ang="0">
                  <a:pos x="18" y="71"/>
                </a:cxn>
                <a:cxn ang="0">
                  <a:pos x="9" y="71"/>
                </a:cxn>
                <a:cxn ang="0">
                  <a:pos x="9" y="62"/>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0">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2"/>
                  </a:lnTo>
                  <a:lnTo>
                    <a:pt x="72" y="62"/>
                  </a:lnTo>
                  <a:lnTo>
                    <a:pt x="72" y="62"/>
                  </a:lnTo>
                  <a:lnTo>
                    <a:pt x="72" y="71"/>
                  </a:lnTo>
                  <a:lnTo>
                    <a:pt x="72" y="71"/>
                  </a:lnTo>
                  <a:lnTo>
                    <a:pt x="63" y="71"/>
                  </a:lnTo>
                  <a:lnTo>
                    <a:pt x="63" y="71"/>
                  </a:lnTo>
                  <a:lnTo>
                    <a:pt x="63" y="71"/>
                  </a:lnTo>
                  <a:lnTo>
                    <a:pt x="63" y="71"/>
                  </a:lnTo>
                  <a:lnTo>
                    <a:pt x="54" y="80"/>
                  </a:lnTo>
                  <a:lnTo>
                    <a:pt x="54" y="80"/>
                  </a:lnTo>
                  <a:lnTo>
                    <a:pt x="54" y="80"/>
                  </a:lnTo>
                  <a:lnTo>
                    <a:pt x="45" y="80"/>
                  </a:lnTo>
                  <a:lnTo>
                    <a:pt x="45" y="80"/>
                  </a:lnTo>
                  <a:lnTo>
                    <a:pt x="45" y="80"/>
                  </a:lnTo>
                  <a:lnTo>
                    <a:pt x="45" y="80"/>
                  </a:lnTo>
                  <a:lnTo>
                    <a:pt x="36" y="80"/>
                  </a:lnTo>
                  <a:lnTo>
                    <a:pt x="36" y="80"/>
                  </a:lnTo>
                  <a:lnTo>
                    <a:pt x="36" y="80"/>
                  </a:lnTo>
                  <a:lnTo>
                    <a:pt x="27" y="80"/>
                  </a:lnTo>
                  <a:lnTo>
                    <a:pt x="27" y="80"/>
                  </a:lnTo>
                  <a:lnTo>
                    <a:pt x="27" y="80"/>
                  </a:lnTo>
                  <a:lnTo>
                    <a:pt x="18" y="71"/>
                  </a:lnTo>
                  <a:lnTo>
                    <a:pt x="18" y="71"/>
                  </a:lnTo>
                  <a:lnTo>
                    <a:pt x="18" y="71"/>
                  </a:lnTo>
                  <a:lnTo>
                    <a:pt x="18" y="71"/>
                  </a:lnTo>
                  <a:lnTo>
                    <a:pt x="9" y="71"/>
                  </a:lnTo>
                  <a:lnTo>
                    <a:pt x="9" y="71"/>
                  </a:lnTo>
                  <a:lnTo>
                    <a:pt x="9" y="62"/>
                  </a:lnTo>
                  <a:lnTo>
                    <a:pt x="9" y="62"/>
                  </a:lnTo>
                  <a:lnTo>
                    <a:pt x="9" y="62"/>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68" name="Freeform 92"/>
            <p:cNvSpPr>
              <a:spLocks noChangeAspect="1"/>
            </p:cNvSpPr>
            <p:nvPr/>
          </p:nvSpPr>
          <p:spPr bwMode="auto">
            <a:xfrm>
              <a:off x="764" y="2680"/>
              <a:ext cx="59" cy="58"/>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2"/>
                </a:cxn>
                <a:cxn ang="0">
                  <a:pos x="63" y="62"/>
                </a:cxn>
                <a:cxn ang="0">
                  <a:pos x="54" y="62"/>
                </a:cxn>
                <a:cxn ang="0">
                  <a:pos x="54" y="71"/>
                </a:cxn>
                <a:cxn ang="0">
                  <a:pos x="45" y="71"/>
                </a:cxn>
                <a:cxn ang="0">
                  <a:pos x="45" y="71"/>
                </a:cxn>
                <a:cxn ang="0">
                  <a:pos x="36" y="71"/>
                </a:cxn>
                <a:cxn ang="0">
                  <a:pos x="27" y="71"/>
                </a:cxn>
                <a:cxn ang="0">
                  <a:pos x="27" y="71"/>
                </a:cxn>
                <a:cxn ang="0">
                  <a:pos x="18" y="71"/>
                </a:cxn>
                <a:cxn ang="0">
                  <a:pos x="18" y="62"/>
                </a:cxn>
                <a:cxn ang="0">
                  <a:pos x="9" y="62"/>
                </a:cxn>
                <a:cxn ang="0">
                  <a:pos x="9" y="62"/>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1">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2"/>
                  </a:lnTo>
                  <a:lnTo>
                    <a:pt x="63" y="62"/>
                  </a:lnTo>
                  <a:lnTo>
                    <a:pt x="63" y="62"/>
                  </a:lnTo>
                  <a:lnTo>
                    <a:pt x="54" y="62"/>
                  </a:lnTo>
                  <a:lnTo>
                    <a:pt x="54" y="62"/>
                  </a:lnTo>
                  <a:lnTo>
                    <a:pt x="54" y="71"/>
                  </a:lnTo>
                  <a:lnTo>
                    <a:pt x="54" y="71"/>
                  </a:lnTo>
                  <a:lnTo>
                    <a:pt x="45" y="71"/>
                  </a:lnTo>
                  <a:lnTo>
                    <a:pt x="45" y="71"/>
                  </a:lnTo>
                  <a:lnTo>
                    <a:pt x="45" y="71"/>
                  </a:lnTo>
                  <a:lnTo>
                    <a:pt x="45" y="71"/>
                  </a:lnTo>
                  <a:lnTo>
                    <a:pt x="36" y="71"/>
                  </a:lnTo>
                  <a:lnTo>
                    <a:pt x="36" y="71"/>
                  </a:lnTo>
                  <a:lnTo>
                    <a:pt x="36" y="71"/>
                  </a:lnTo>
                  <a:lnTo>
                    <a:pt x="27" y="71"/>
                  </a:lnTo>
                  <a:lnTo>
                    <a:pt x="27" y="71"/>
                  </a:lnTo>
                  <a:lnTo>
                    <a:pt x="27" y="71"/>
                  </a:lnTo>
                  <a:lnTo>
                    <a:pt x="27" y="71"/>
                  </a:lnTo>
                  <a:lnTo>
                    <a:pt x="18" y="71"/>
                  </a:lnTo>
                  <a:lnTo>
                    <a:pt x="18" y="71"/>
                  </a:lnTo>
                  <a:lnTo>
                    <a:pt x="18" y="62"/>
                  </a:lnTo>
                  <a:lnTo>
                    <a:pt x="18" y="62"/>
                  </a:lnTo>
                  <a:lnTo>
                    <a:pt x="9" y="62"/>
                  </a:lnTo>
                  <a:lnTo>
                    <a:pt x="9" y="62"/>
                  </a:lnTo>
                  <a:lnTo>
                    <a:pt x="9" y="62"/>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69" name="Freeform 93"/>
            <p:cNvSpPr>
              <a:spLocks noChangeAspect="1"/>
            </p:cNvSpPr>
            <p:nvPr/>
          </p:nvSpPr>
          <p:spPr bwMode="auto">
            <a:xfrm>
              <a:off x="997" y="2767"/>
              <a:ext cx="64" cy="65"/>
            </a:xfrm>
            <a:custGeom>
              <a:avLst/>
              <a:gdLst/>
              <a:ahLst/>
              <a:cxnLst>
                <a:cxn ang="0">
                  <a:pos x="44" y="0"/>
                </a:cxn>
                <a:cxn ang="0">
                  <a:pos x="44" y="0"/>
                </a:cxn>
                <a:cxn ang="0">
                  <a:pos x="53" y="0"/>
                </a:cxn>
                <a:cxn ang="0">
                  <a:pos x="62" y="9"/>
                </a:cxn>
                <a:cxn ang="0">
                  <a:pos x="62" y="9"/>
                </a:cxn>
                <a:cxn ang="0">
                  <a:pos x="71" y="9"/>
                </a:cxn>
                <a:cxn ang="0">
                  <a:pos x="71" y="18"/>
                </a:cxn>
                <a:cxn ang="0">
                  <a:pos x="71" y="18"/>
                </a:cxn>
                <a:cxn ang="0">
                  <a:pos x="80" y="27"/>
                </a:cxn>
                <a:cxn ang="0">
                  <a:pos x="80" y="27"/>
                </a:cxn>
                <a:cxn ang="0">
                  <a:pos x="80" y="36"/>
                </a:cxn>
                <a:cxn ang="0">
                  <a:pos x="80" y="45"/>
                </a:cxn>
                <a:cxn ang="0">
                  <a:pos x="80" y="45"/>
                </a:cxn>
                <a:cxn ang="0">
                  <a:pos x="80" y="54"/>
                </a:cxn>
                <a:cxn ang="0">
                  <a:pos x="80" y="54"/>
                </a:cxn>
                <a:cxn ang="0">
                  <a:pos x="71" y="63"/>
                </a:cxn>
                <a:cxn ang="0">
                  <a:pos x="71" y="72"/>
                </a:cxn>
                <a:cxn ang="0">
                  <a:pos x="62" y="72"/>
                </a:cxn>
                <a:cxn ang="0">
                  <a:pos x="62" y="72"/>
                </a:cxn>
                <a:cxn ang="0">
                  <a:pos x="53" y="81"/>
                </a:cxn>
                <a:cxn ang="0">
                  <a:pos x="53" y="81"/>
                </a:cxn>
                <a:cxn ang="0">
                  <a:pos x="44" y="81"/>
                </a:cxn>
                <a:cxn ang="0">
                  <a:pos x="44" y="81"/>
                </a:cxn>
                <a:cxn ang="0">
                  <a:pos x="35" y="81"/>
                </a:cxn>
                <a:cxn ang="0">
                  <a:pos x="26" y="81"/>
                </a:cxn>
                <a:cxn ang="0">
                  <a:pos x="26" y="81"/>
                </a:cxn>
                <a:cxn ang="0">
                  <a:pos x="17" y="72"/>
                </a:cxn>
                <a:cxn ang="0">
                  <a:pos x="17" y="72"/>
                </a:cxn>
                <a:cxn ang="0">
                  <a:pos x="8" y="72"/>
                </a:cxn>
                <a:cxn ang="0">
                  <a:pos x="8" y="63"/>
                </a:cxn>
                <a:cxn ang="0">
                  <a:pos x="0" y="54"/>
                </a:cxn>
                <a:cxn ang="0">
                  <a:pos x="0" y="54"/>
                </a:cxn>
                <a:cxn ang="0">
                  <a:pos x="0" y="45"/>
                </a:cxn>
                <a:cxn ang="0">
                  <a:pos x="0" y="45"/>
                </a:cxn>
                <a:cxn ang="0">
                  <a:pos x="0" y="36"/>
                </a:cxn>
                <a:cxn ang="0">
                  <a:pos x="0" y="27"/>
                </a:cxn>
                <a:cxn ang="0">
                  <a:pos x="0" y="27"/>
                </a:cxn>
                <a:cxn ang="0">
                  <a:pos x="8" y="18"/>
                </a:cxn>
                <a:cxn ang="0">
                  <a:pos x="8" y="18"/>
                </a:cxn>
                <a:cxn ang="0">
                  <a:pos x="8" y="9"/>
                </a:cxn>
                <a:cxn ang="0">
                  <a:pos x="17" y="9"/>
                </a:cxn>
                <a:cxn ang="0">
                  <a:pos x="17" y="9"/>
                </a:cxn>
                <a:cxn ang="0">
                  <a:pos x="26" y="0"/>
                </a:cxn>
                <a:cxn ang="0">
                  <a:pos x="35" y="0"/>
                </a:cxn>
                <a:cxn ang="0">
                  <a:pos x="35" y="0"/>
                </a:cxn>
              </a:cxnLst>
              <a:rect l="0" t="0" r="r" b="b"/>
              <a:pathLst>
                <a:path w="80" h="81">
                  <a:moveTo>
                    <a:pt x="44" y="0"/>
                  </a:moveTo>
                  <a:lnTo>
                    <a:pt x="44" y="0"/>
                  </a:lnTo>
                  <a:lnTo>
                    <a:pt x="44" y="0"/>
                  </a:lnTo>
                  <a:lnTo>
                    <a:pt x="44" y="0"/>
                  </a:lnTo>
                  <a:lnTo>
                    <a:pt x="53" y="0"/>
                  </a:lnTo>
                  <a:lnTo>
                    <a:pt x="53" y="0"/>
                  </a:lnTo>
                  <a:lnTo>
                    <a:pt x="53" y="0"/>
                  </a:lnTo>
                  <a:lnTo>
                    <a:pt x="62" y="9"/>
                  </a:lnTo>
                  <a:lnTo>
                    <a:pt x="62" y="9"/>
                  </a:lnTo>
                  <a:lnTo>
                    <a:pt x="62" y="9"/>
                  </a:lnTo>
                  <a:lnTo>
                    <a:pt x="62" y="9"/>
                  </a:lnTo>
                  <a:lnTo>
                    <a:pt x="71" y="9"/>
                  </a:lnTo>
                  <a:lnTo>
                    <a:pt x="71" y="9"/>
                  </a:lnTo>
                  <a:lnTo>
                    <a:pt x="71" y="18"/>
                  </a:lnTo>
                  <a:lnTo>
                    <a:pt x="71" y="18"/>
                  </a:lnTo>
                  <a:lnTo>
                    <a:pt x="71" y="18"/>
                  </a:lnTo>
                  <a:lnTo>
                    <a:pt x="80" y="27"/>
                  </a:lnTo>
                  <a:lnTo>
                    <a:pt x="80" y="27"/>
                  </a:lnTo>
                  <a:lnTo>
                    <a:pt x="80" y="27"/>
                  </a:lnTo>
                  <a:lnTo>
                    <a:pt x="80" y="27"/>
                  </a:lnTo>
                  <a:lnTo>
                    <a:pt x="80" y="36"/>
                  </a:lnTo>
                  <a:lnTo>
                    <a:pt x="80" y="36"/>
                  </a:lnTo>
                  <a:lnTo>
                    <a:pt x="80" y="36"/>
                  </a:lnTo>
                  <a:lnTo>
                    <a:pt x="80" y="45"/>
                  </a:lnTo>
                  <a:lnTo>
                    <a:pt x="80" y="45"/>
                  </a:lnTo>
                  <a:lnTo>
                    <a:pt x="80" y="45"/>
                  </a:lnTo>
                  <a:lnTo>
                    <a:pt x="80" y="54"/>
                  </a:lnTo>
                  <a:lnTo>
                    <a:pt x="80" y="54"/>
                  </a:lnTo>
                  <a:lnTo>
                    <a:pt x="80" y="54"/>
                  </a:lnTo>
                  <a:lnTo>
                    <a:pt x="80" y="54"/>
                  </a:lnTo>
                  <a:lnTo>
                    <a:pt x="71" y="63"/>
                  </a:lnTo>
                  <a:lnTo>
                    <a:pt x="71" y="63"/>
                  </a:lnTo>
                  <a:lnTo>
                    <a:pt x="71" y="63"/>
                  </a:lnTo>
                  <a:lnTo>
                    <a:pt x="71" y="72"/>
                  </a:lnTo>
                  <a:lnTo>
                    <a:pt x="71" y="72"/>
                  </a:lnTo>
                  <a:lnTo>
                    <a:pt x="62" y="72"/>
                  </a:lnTo>
                  <a:lnTo>
                    <a:pt x="62" y="72"/>
                  </a:lnTo>
                  <a:lnTo>
                    <a:pt x="62" y="72"/>
                  </a:lnTo>
                  <a:lnTo>
                    <a:pt x="62" y="72"/>
                  </a:lnTo>
                  <a:lnTo>
                    <a:pt x="53" y="81"/>
                  </a:lnTo>
                  <a:lnTo>
                    <a:pt x="53" y="81"/>
                  </a:lnTo>
                  <a:lnTo>
                    <a:pt x="53" y="81"/>
                  </a:lnTo>
                  <a:lnTo>
                    <a:pt x="44" y="81"/>
                  </a:lnTo>
                  <a:lnTo>
                    <a:pt x="44" y="81"/>
                  </a:lnTo>
                  <a:lnTo>
                    <a:pt x="44" y="81"/>
                  </a:lnTo>
                  <a:lnTo>
                    <a:pt x="44" y="81"/>
                  </a:lnTo>
                  <a:lnTo>
                    <a:pt x="35" y="81"/>
                  </a:lnTo>
                  <a:lnTo>
                    <a:pt x="35" y="81"/>
                  </a:lnTo>
                  <a:lnTo>
                    <a:pt x="35" y="81"/>
                  </a:lnTo>
                  <a:lnTo>
                    <a:pt x="26" y="81"/>
                  </a:lnTo>
                  <a:lnTo>
                    <a:pt x="26" y="81"/>
                  </a:lnTo>
                  <a:lnTo>
                    <a:pt x="26" y="81"/>
                  </a:lnTo>
                  <a:lnTo>
                    <a:pt x="17" y="72"/>
                  </a:lnTo>
                  <a:lnTo>
                    <a:pt x="17" y="72"/>
                  </a:lnTo>
                  <a:lnTo>
                    <a:pt x="17" y="72"/>
                  </a:lnTo>
                  <a:lnTo>
                    <a:pt x="17" y="72"/>
                  </a:lnTo>
                  <a:lnTo>
                    <a:pt x="8" y="72"/>
                  </a:lnTo>
                  <a:lnTo>
                    <a:pt x="8" y="72"/>
                  </a:lnTo>
                  <a:lnTo>
                    <a:pt x="8" y="63"/>
                  </a:lnTo>
                  <a:lnTo>
                    <a:pt x="8" y="63"/>
                  </a:lnTo>
                  <a:lnTo>
                    <a:pt x="8"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8" y="18"/>
                  </a:lnTo>
                  <a:lnTo>
                    <a:pt x="8" y="18"/>
                  </a:lnTo>
                  <a:lnTo>
                    <a:pt x="8" y="18"/>
                  </a:lnTo>
                  <a:lnTo>
                    <a:pt x="8" y="9"/>
                  </a:lnTo>
                  <a:lnTo>
                    <a:pt x="8" y="9"/>
                  </a:lnTo>
                  <a:lnTo>
                    <a:pt x="17" y="9"/>
                  </a:lnTo>
                  <a:lnTo>
                    <a:pt x="17" y="9"/>
                  </a:lnTo>
                  <a:lnTo>
                    <a:pt x="17" y="9"/>
                  </a:lnTo>
                  <a:lnTo>
                    <a:pt x="17" y="9"/>
                  </a:lnTo>
                  <a:lnTo>
                    <a:pt x="26" y="0"/>
                  </a:lnTo>
                  <a:lnTo>
                    <a:pt x="26" y="0"/>
                  </a:lnTo>
                  <a:lnTo>
                    <a:pt x="26" y="0"/>
                  </a:lnTo>
                  <a:lnTo>
                    <a:pt x="35" y="0"/>
                  </a:lnTo>
                  <a:lnTo>
                    <a:pt x="35" y="0"/>
                  </a:lnTo>
                  <a:lnTo>
                    <a:pt x="35" y="0"/>
                  </a:lnTo>
                  <a:lnTo>
                    <a:pt x="44"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70" name="Freeform 94"/>
            <p:cNvSpPr>
              <a:spLocks noChangeAspect="1"/>
            </p:cNvSpPr>
            <p:nvPr/>
          </p:nvSpPr>
          <p:spPr bwMode="auto">
            <a:xfrm>
              <a:off x="997" y="2767"/>
              <a:ext cx="57" cy="58"/>
            </a:xfrm>
            <a:custGeom>
              <a:avLst/>
              <a:gdLst/>
              <a:ahLst/>
              <a:cxnLst>
                <a:cxn ang="0">
                  <a:pos x="35" y="0"/>
                </a:cxn>
                <a:cxn ang="0">
                  <a:pos x="44" y="0"/>
                </a:cxn>
                <a:cxn ang="0">
                  <a:pos x="44" y="0"/>
                </a:cxn>
                <a:cxn ang="0">
                  <a:pos x="53" y="0"/>
                </a:cxn>
                <a:cxn ang="0">
                  <a:pos x="53" y="9"/>
                </a:cxn>
                <a:cxn ang="0">
                  <a:pos x="62" y="9"/>
                </a:cxn>
                <a:cxn ang="0">
                  <a:pos x="62" y="18"/>
                </a:cxn>
                <a:cxn ang="0">
                  <a:pos x="62" y="18"/>
                </a:cxn>
                <a:cxn ang="0">
                  <a:pos x="71" y="27"/>
                </a:cxn>
                <a:cxn ang="0">
                  <a:pos x="71" y="27"/>
                </a:cxn>
                <a:cxn ang="0">
                  <a:pos x="71" y="36"/>
                </a:cxn>
                <a:cxn ang="0">
                  <a:pos x="71" y="36"/>
                </a:cxn>
                <a:cxn ang="0">
                  <a:pos x="71" y="45"/>
                </a:cxn>
                <a:cxn ang="0">
                  <a:pos x="71" y="45"/>
                </a:cxn>
                <a:cxn ang="0">
                  <a:pos x="71" y="54"/>
                </a:cxn>
                <a:cxn ang="0">
                  <a:pos x="62" y="54"/>
                </a:cxn>
                <a:cxn ang="0">
                  <a:pos x="62" y="63"/>
                </a:cxn>
                <a:cxn ang="0">
                  <a:pos x="62" y="63"/>
                </a:cxn>
                <a:cxn ang="0">
                  <a:pos x="53" y="63"/>
                </a:cxn>
                <a:cxn ang="0">
                  <a:pos x="53" y="72"/>
                </a:cxn>
                <a:cxn ang="0">
                  <a:pos x="44" y="72"/>
                </a:cxn>
                <a:cxn ang="0">
                  <a:pos x="44" y="72"/>
                </a:cxn>
                <a:cxn ang="0">
                  <a:pos x="35" y="72"/>
                </a:cxn>
                <a:cxn ang="0">
                  <a:pos x="26" y="72"/>
                </a:cxn>
                <a:cxn ang="0">
                  <a:pos x="26" y="72"/>
                </a:cxn>
                <a:cxn ang="0">
                  <a:pos x="17" y="72"/>
                </a:cxn>
                <a:cxn ang="0">
                  <a:pos x="17" y="63"/>
                </a:cxn>
                <a:cxn ang="0">
                  <a:pos x="8" y="63"/>
                </a:cxn>
                <a:cxn ang="0">
                  <a:pos x="8" y="63"/>
                </a:cxn>
                <a:cxn ang="0">
                  <a:pos x="8" y="54"/>
                </a:cxn>
                <a:cxn ang="0">
                  <a:pos x="0" y="54"/>
                </a:cxn>
                <a:cxn ang="0">
                  <a:pos x="0" y="45"/>
                </a:cxn>
                <a:cxn ang="0">
                  <a:pos x="0" y="45"/>
                </a:cxn>
                <a:cxn ang="0">
                  <a:pos x="0" y="36"/>
                </a:cxn>
                <a:cxn ang="0">
                  <a:pos x="0" y="36"/>
                </a:cxn>
                <a:cxn ang="0">
                  <a:pos x="0" y="27"/>
                </a:cxn>
                <a:cxn ang="0">
                  <a:pos x="0" y="27"/>
                </a:cxn>
                <a:cxn ang="0">
                  <a:pos x="8" y="18"/>
                </a:cxn>
                <a:cxn ang="0">
                  <a:pos x="8" y="18"/>
                </a:cxn>
                <a:cxn ang="0">
                  <a:pos x="8" y="9"/>
                </a:cxn>
                <a:cxn ang="0">
                  <a:pos x="17" y="9"/>
                </a:cxn>
                <a:cxn ang="0">
                  <a:pos x="17" y="0"/>
                </a:cxn>
                <a:cxn ang="0">
                  <a:pos x="26" y="0"/>
                </a:cxn>
                <a:cxn ang="0">
                  <a:pos x="26" y="0"/>
                </a:cxn>
                <a:cxn ang="0">
                  <a:pos x="35" y="0"/>
                </a:cxn>
              </a:cxnLst>
              <a:rect l="0" t="0" r="r" b="b"/>
              <a:pathLst>
                <a:path w="71" h="72">
                  <a:moveTo>
                    <a:pt x="35" y="0"/>
                  </a:moveTo>
                  <a:lnTo>
                    <a:pt x="35" y="0"/>
                  </a:lnTo>
                  <a:lnTo>
                    <a:pt x="44" y="0"/>
                  </a:lnTo>
                  <a:lnTo>
                    <a:pt x="44" y="0"/>
                  </a:lnTo>
                  <a:lnTo>
                    <a:pt x="44" y="0"/>
                  </a:lnTo>
                  <a:lnTo>
                    <a:pt x="44" y="0"/>
                  </a:lnTo>
                  <a:lnTo>
                    <a:pt x="53" y="0"/>
                  </a:lnTo>
                  <a:lnTo>
                    <a:pt x="53" y="0"/>
                  </a:lnTo>
                  <a:lnTo>
                    <a:pt x="53" y="9"/>
                  </a:lnTo>
                  <a:lnTo>
                    <a:pt x="53" y="9"/>
                  </a:lnTo>
                  <a:lnTo>
                    <a:pt x="62" y="9"/>
                  </a:lnTo>
                  <a:lnTo>
                    <a:pt x="62" y="9"/>
                  </a:lnTo>
                  <a:lnTo>
                    <a:pt x="62" y="9"/>
                  </a:lnTo>
                  <a:lnTo>
                    <a:pt x="62" y="18"/>
                  </a:lnTo>
                  <a:lnTo>
                    <a:pt x="62" y="18"/>
                  </a:lnTo>
                  <a:lnTo>
                    <a:pt x="62" y="18"/>
                  </a:lnTo>
                  <a:lnTo>
                    <a:pt x="71" y="18"/>
                  </a:lnTo>
                  <a:lnTo>
                    <a:pt x="71" y="27"/>
                  </a:lnTo>
                  <a:lnTo>
                    <a:pt x="71" y="27"/>
                  </a:lnTo>
                  <a:lnTo>
                    <a:pt x="71" y="27"/>
                  </a:lnTo>
                  <a:lnTo>
                    <a:pt x="71" y="27"/>
                  </a:lnTo>
                  <a:lnTo>
                    <a:pt x="71" y="36"/>
                  </a:lnTo>
                  <a:lnTo>
                    <a:pt x="71" y="36"/>
                  </a:lnTo>
                  <a:lnTo>
                    <a:pt x="71" y="36"/>
                  </a:lnTo>
                  <a:lnTo>
                    <a:pt x="71" y="36"/>
                  </a:lnTo>
                  <a:lnTo>
                    <a:pt x="71" y="45"/>
                  </a:lnTo>
                  <a:lnTo>
                    <a:pt x="71" y="45"/>
                  </a:lnTo>
                  <a:lnTo>
                    <a:pt x="71" y="45"/>
                  </a:lnTo>
                  <a:lnTo>
                    <a:pt x="71" y="45"/>
                  </a:lnTo>
                  <a:lnTo>
                    <a:pt x="71" y="54"/>
                  </a:lnTo>
                  <a:lnTo>
                    <a:pt x="62" y="54"/>
                  </a:lnTo>
                  <a:lnTo>
                    <a:pt x="62" y="54"/>
                  </a:lnTo>
                  <a:lnTo>
                    <a:pt x="62" y="54"/>
                  </a:lnTo>
                  <a:lnTo>
                    <a:pt x="62" y="63"/>
                  </a:lnTo>
                  <a:lnTo>
                    <a:pt x="62" y="63"/>
                  </a:lnTo>
                  <a:lnTo>
                    <a:pt x="62" y="63"/>
                  </a:lnTo>
                  <a:lnTo>
                    <a:pt x="53" y="63"/>
                  </a:lnTo>
                  <a:lnTo>
                    <a:pt x="53" y="63"/>
                  </a:lnTo>
                  <a:lnTo>
                    <a:pt x="53" y="72"/>
                  </a:lnTo>
                  <a:lnTo>
                    <a:pt x="53" y="72"/>
                  </a:lnTo>
                  <a:lnTo>
                    <a:pt x="44" y="72"/>
                  </a:lnTo>
                  <a:lnTo>
                    <a:pt x="44" y="72"/>
                  </a:lnTo>
                  <a:lnTo>
                    <a:pt x="44" y="72"/>
                  </a:lnTo>
                  <a:lnTo>
                    <a:pt x="44" y="72"/>
                  </a:lnTo>
                  <a:lnTo>
                    <a:pt x="35" y="72"/>
                  </a:lnTo>
                  <a:lnTo>
                    <a:pt x="35" y="72"/>
                  </a:lnTo>
                  <a:lnTo>
                    <a:pt x="35" y="72"/>
                  </a:lnTo>
                  <a:lnTo>
                    <a:pt x="26" y="72"/>
                  </a:lnTo>
                  <a:lnTo>
                    <a:pt x="26" y="72"/>
                  </a:lnTo>
                  <a:lnTo>
                    <a:pt x="26" y="72"/>
                  </a:lnTo>
                  <a:lnTo>
                    <a:pt x="26" y="72"/>
                  </a:lnTo>
                  <a:lnTo>
                    <a:pt x="17" y="72"/>
                  </a:lnTo>
                  <a:lnTo>
                    <a:pt x="17" y="72"/>
                  </a:lnTo>
                  <a:lnTo>
                    <a:pt x="17" y="63"/>
                  </a:lnTo>
                  <a:lnTo>
                    <a:pt x="17" y="63"/>
                  </a:lnTo>
                  <a:lnTo>
                    <a:pt x="8" y="63"/>
                  </a:lnTo>
                  <a:lnTo>
                    <a:pt x="8" y="63"/>
                  </a:lnTo>
                  <a:lnTo>
                    <a:pt x="8" y="63"/>
                  </a:lnTo>
                  <a:lnTo>
                    <a:pt x="8" y="54"/>
                  </a:lnTo>
                  <a:lnTo>
                    <a:pt x="8" y="54"/>
                  </a:lnTo>
                  <a:lnTo>
                    <a:pt x="8"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8" y="18"/>
                  </a:lnTo>
                  <a:lnTo>
                    <a:pt x="8" y="18"/>
                  </a:lnTo>
                  <a:lnTo>
                    <a:pt x="8" y="18"/>
                  </a:lnTo>
                  <a:lnTo>
                    <a:pt x="8" y="9"/>
                  </a:lnTo>
                  <a:lnTo>
                    <a:pt x="8" y="9"/>
                  </a:lnTo>
                  <a:lnTo>
                    <a:pt x="8" y="9"/>
                  </a:lnTo>
                  <a:lnTo>
                    <a:pt x="17" y="9"/>
                  </a:lnTo>
                  <a:lnTo>
                    <a:pt x="17" y="9"/>
                  </a:lnTo>
                  <a:lnTo>
                    <a:pt x="17" y="0"/>
                  </a:lnTo>
                  <a:lnTo>
                    <a:pt x="17" y="0"/>
                  </a:lnTo>
                  <a:lnTo>
                    <a:pt x="26" y="0"/>
                  </a:lnTo>
                  <a:lnTo>
                    <a:pt x="26" y="0"/>
                  </a:lnTo>
                  <a:lnTo>
                    <a:pt x="26" y="0"/>
                  </a:lnTo>
                  <a:lnTo>
                    <a:pt x="26" y="0"/>
                  </a:lnTo>
                  <a:lnTo>
                    <a:pt x="35" y="0"/>
                  </a:lnTo>
                  <a:lnTo>
                    <a:pt x="35" y="0"/>
                  </a:lnTo>
                </a:path>
              </a:pathLst>
            </a:custGeom>
            <a:noFill/>
            <a:ln w="14288">
              <a:solidFill>
                <a:srgbClr val="0000D4"/>
              </a:solidFill>
              <a:prstDash val="solid"/>
              <a:round/>
              <a:headEnd/>
              <a:tailEnd/>
            </a:ln>
          </p:spPr>
          <p:txBody>
            <a:bodyPr/>
            <a:lstStyle/>
            <a:p>
              <a:endParaRPr lang="en-US"/>
            </a:p>
          </p:txBody>
        </p:sp>
        <p:sp>
          <p:nvSpPr>
            <p:cNvPr id="50271" name="Freeform 95"/>
            <p:cNvSpPr>
              <a:spLocks noChangeAspect="1"/>
            </p:cNvSpPr>
            <p:nvPr/>
          </p:nvSpPr>
          <p:spPr bwMode="auto">
            <a:xfrm>
              <a:off x="1744" y="2527"/>
              <a:ext cx="66"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2"/>
                </a:cxn>
                <a:cxn ang="0">
                  <a:pos x="63" y="72"/>
                </a:cxn>
                <a:cxn ang="0">
                  <a:pos x="63" y="72"/>
                </a:cxn>
                <a:cxn ang="0">
                  <a:pos x="54" y="80"/>
                </a:cxn>
                <a:cxn ang="0">
                  <a:pos x="54" y="80"/>
                </a:cxn>
                <a:cxn ang="0">
                  <a:pos x="45" y="80"/>
                </a:cxn>
                <a:cxn ang="0">
                  <a:pos x="45" y="80"/>
                </a:cxn>
                <a:cxn ang="0">
                  <a:pos x="36" y="80"/>
                </a:cxn>
                <a:cxn ang="0">
                  <a:pos x="27" y="80"/>
                </a:cxn>
                <a:cxn ang="0">
                  <a:pos x="27" y="80"/>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0">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2"/>
                  </a:lnTo>
                  <a:lnTo>
                    <a:pt x="72" y="72"/>
                  </a:lnTo>
                  <a:lnTo>
                    <a:pt x="63" y="72"/>
                  </a:lnTo>
                  <a:lnTo>
                    <a:pt x="63" y="72"/>
                  </a:lnTo>
                  <a:lnTo>
                    <a:pt x="63" y="72"/>
                  </a:lnTo>
                  <a:lnTo>
                    <a:pt x="63" y="72"/>
                  </a:lnTo>
                  <a:lnTo>
                    <a:pt x="54" y="80"/>
                  </a:lnTo>
                  <a:lnTo>
                    <a:pt x="54" y="80"/>
                  </a:lnTo>
                  <a:lnTo>
                    <a:pt x="54" y="80"/>
                  </a:lnTo>
                  <a:lnTo>
                    <a:pt x="45" y="80"/>
                  </a:lnTo>
                  <a:lnTo>
                    <a:pt x="45" y="80"/>
                  </a:lnTo>
                  <a:lnTo>
                    <a:pt x="45" y="80"/>
                  </a:lnTo>
                  <a:lnTo>
                    <a:pt x="45" y="80"/>
                  </a:lnTo>
                  <a:lnTo>
                    <a:pt x="36" y="80"/>
                  </a:lnTo>
                  <a:lnTo>
                    <a:pt x="36" y="80"/>
                  </a:lnTo>
                  <a:lnTo>
                    <a:pt x="36" y="80"/>
                  </a:lnTo>
                  <a:lnTo>
                    <a:pt x="27" y="80"/>
                  </a:lnTo>
                  <a:lnTo>
                    <a:pt x="27" y="80"/>
                  </a:lnTo>
                  <a:lnTo>
                    <a:pt x="27" y="80"/>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72" name="Freeform 96"/>
            <p:cNvSpPr>
              <a:spLocks noChangeAspect="1"/>
            </p:cNvSpPr>
            <p:nvPr/>
          </p:nvSpPr>
          <p:spPr bwMode="auto">
            <a:xfrm>
              <a:off x="1744" y="2527"/>
              <a:ext cx="58" cy="59"/>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73" name="Freeform 97"/>
            <p:cNvSpPr>
              <a:spLocks noChangeAspect="1"/>
            </p:cNvSpPr>
            <p:nvPr/>
          </p:nvSpPr>
          <p:spPr bwMode="auto">
            <a:xfrm>
              <a:off x="880" y="2535"/>
              <a:ext cx="66" cy="65"/>
            </a:xfrm>
            <a:custGeom>
              <a:avLst/>
              <a:gdLst/>
              <a:ahLst/>
              <a:cxnLst>
                <a:cxn ang="0">
                  <a:pos x="45" y="0"/>
                </a:cxn>
                <a:cxn ang="0">
                  <a:pos x="45" y="0"/>
                </a:cxn>
                <a:cxn ang="0">
                  <a:pos x="54" y="0"/>
                </a:cxn>
                <a:cxn ang="0">
                  <a:pos x="63" y="9"/>
                </a:cxn>
                <a:cxn ang="0">
                  <a:pos x="63" y="9"/>
                </a:cxn>
                <a:cxn ang="0">
                  <a:pos x="72" y="9"/>
                </a:cxn>
                <a:cxn ang="0">
                  <a:pos x="72" y="18"/>
                </a:cxn>
                <a:cxn ang="0">
                  <a:pos x="72" y="18"/>
                </a:cxn>
                <a:cxn ang="0">
                  <a:pos x="81" y="27"/>
                </a:cxn>
                <a:cxn ang="0">
                  <a:pos x="81" y="27"/>
                </a:cxn>
                <a:cxn ang="0">
                  <a:pos x="81" y="36"/>
                </a:cxn>
                <a:cxn ang="0">
                  <a:pos x="81" y="45"/>
                </a:cxn>
                <a:cxn ang="0">
                  <a:pos x="81" y="45"/>
                </a:cxn>
                <a:cxn ang="0">
                  <a:pos x="81" y="54"/>
                </a:cxn>
                <a:cxn ang="0">
                  <a:pos x="81" y="54"/>
                </a:cxn>
                <a:cxn ang="0">
                  <a:pos x="72" y="63"/>
                </a:cxn>
                <a:cxn ang="0">
                  <a:pos x="72" y="71"/>
                </a:cxn>
                <a:cxn ang="0">
                  <a:pos x="63" y="71"/>
                </a:cxn>
                <a:cxn ang="0">
                  <a:pos x="63" y="71"/>
                </a:cxn>
                <a:cxn ang="0">
                  <a:pos x="54" y="80"/>
                </a:cxn>
                <a:cxn ang="0">
                  <a:pos x="54" y="80"/>
                </a:cxn>
                <a:cxn ang="0">
                  <a:pos x="45" y="80"/>
                </a:cxn>
                <a:cxn ang="0">
                  <a:pos x="45" y="80"/>
                </a:cxn>
                <a:cxn ang="0">
                  <a:pos x="36" y="80"/>
                </a:cxn>
                <a:cxn ang="0">
                  <a:pos x="27" y="80"/>
                </a:cxn>
                <a:cxn ang="0">
                  <a:pos x="27" y="80"/>
                </a:cxn>
                <a:cxn ang="0">
                  <a:pos x="18" y="71"/>
                </a:cxn>
                <a:cxn ang="0">
                  <a:pos x="18" y="71"/>
                </a:cxn>
                <a:cxn ang="0">
                  <a:pos x="9" y="71"/>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1" h="80">
                  <a:moveTo>
                    <a:pt x="45" y="0"/>
                  </a:moveTo>
                  <a:lnTo>
                    <a:pt x="45" y="0"/>
                  </a:lnTo>
                  <a:lnTo>
                    <a:pt x="45" y="0"/>
                  </a:lnTo>
                  <a:lnTo>
                    <a:pt x="45" y="0"/>
                  </a:lnTo>
                  <a:lnTo>
                    <a:pt x="54" y="0"/>
                  </a:lnTo>
                  <a:lnTo>
                    <a:pt x="54" y="0"/>
                  </a:lnTo>
                  <a:lnTo>
                    <a:pt x="54" y="0"/>
                  </a:lnTo>
                  <a:lnTo>
                    <a:pt x="63" y="9"/>
                  </a:lnTo>
                  <a:lnTo>
                    <a:pt x="63" y="9"/>
                  </a:lnTo>
                  <a:lnTo>
                    <a:pt x="63" y="9"/>
                  </a:lnTo>
                  <a:lnTo>
                    <a:pt x="63" y="9"/>
                  </a:lnTo>
                  <a:lnTo>
                    <a:pt x="72" y="9"/>
                  </a:lnTo>
                  <a:lnTo>
                    <a:pt x="72" y="9"/>
                  </a:lnTo>
                  <a:lnTo>
                    <a:pt x="72" y="18"/>
                  </a:lnTo>
                  <a:lnTo>
                    <a:pt x="72" y="18"/>
                  </a:lnTo>
                  <a:lnTo>
                    <a:pt x="72" y="18"/>
                  </a:lnTo>
                  <a:lnTo>
                    <a:pt x="81" y="27"/>
                  </a:lnTo>
                  <a:lnTo>
                    <a:pt x="81" y="27"/>
                  </a:lnTo>
                  <a:lnTo>
                    <a:pt x="81" y="27"/>
                  </a:lnTo>
                  <a:lnTo>
                    <a:pt x="81" y="27"/>
                  </a:lnTo>
                  <a:lnTo>
                    <a:pt x="81" y="36"/>
                  </a:lnTo>
                  <a:lnTo>
                    <a:pt x="81" y="36"/>
                  </a:lnTo>
                  <a:lnTo>
                    <a:pt x="81" y="36"/>
                  </a:lnTo>
                  <a:lnTo>
                    <a:pt x="81" y="45"/>
                  </a:lnTo>
                  <a:lnTo>
                    <a:pt x="81" y="45"/>
                  </a:lnTo>
                  <a:lnTo>
                    <a:pt x="81" y="45"/>
                  </a:lnTo>
                  <a:lnTo>
                    <a:pt x="81" y="54"/>
                  </a:lnTo>
                  <a:lnTo>
                    <a:pt x="81" y="54"/>
                  </a:lnTo>
                  <a:lnTo>
                    <a:pt x="81" y="54"/>
                  </a:lnTo>
                  <a:lnTo>
                    <a:pt x="81" y="54"/>
                  </a:lnTo>
                  <a:lnTo>
                    <a:pt x="72" y="63"/>
                  </a:lnTo>
                  <a:lnTo>
                    <a:pt x="72" y="63"/>
                  </a:lnTo>
                  <a:lnTo>
                    <a:pt x="72" y="63"/>
                  </a:lnTo>
                  <a:lnTo>
                    <a:pt x="72" y="71"/>
                  </a:lnTo>
                  <a:lnTo>
                    <a:pt x="72" y="71"/>
                  </a:lnTo>
                  <a:lnTo>
                    <a:pt x="63" y="71"/>
                  </a:lnTo>
                  <a:lnTo>
                    <a:pt x="63" y="71"/>
                  </a:lnTo>
                  <a:lnTo>
                    <a:pt x="63" y="71"/>
                  </a:lnTo>
                  <a:lnTo>
                    <a:pt x="63" y="71"/>
                  </a:lnTo>
                  <a:lnTo>
                    <a:pt x="54" y="80"/>
                  </a:lnTo>
                  <a:lnTo>
                    <a:pt x="54" y="80"/>
                  </a:lnTo>
                  <a:lnTo>
                    <a:pt x="54" y="80"/>
                  </a:lnTo>
                  <a:lnTo>
                    <a:pt x="45" y="80"/>
                  </a:lnTo>
                  <a:lnTo>
                    <a:pt x="45" y="80"/>
                  </a:lnTo>
                  <a:lnTo>
                    <a:pt x="45" y="80"/>
                  </a:lnTo>
                  <a:lnTo>
                    <a:pt x="45" y="80"/>
                  </a:lnTo>
                  <a:lnTo>
                    <a:pt x="36" y="80"/>
                  </a:lnTo>
                  <a:lnTo>
                    <a:pt x="36" y="80"/>
                  </a:lnTo>
                  <a:lnTo>
                    <a:pt x="36" y="80"/>
                  </a:lnTo>
                  <a:lnTo>
                    <a:pt x="27" y="80"/>
                  </a:lnTo>
                  <a:lnTo>
                    <a:pt x="27" y="80"/>
                  </a:lnTo>
                  <a:lnTo>
                    <a:pt x="27" y="80"/>
                  </a:lnTo>
                  <a:lnTo>
                    <a:pt x="18" y="71"/>
                  </a:lnTo>
                  <a:lnTo>
                    <a:pt x="18" y="71"/>
                  </a:lnTo>
                  <a:lnTo>
                    <a:pt x="18" y="71"/>
                  </a:lnTo>
                  <a:lnTo>
                    <a:pt x="18" y="71"/>
                  </a:lnTo>
                  <a:lnTo>
                    <a:pt x="9" y="71"/>
                  </a:lnTo>
                  <a:lnTo>
                    <a:pt x="9" y="71"/>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74" name="Freeform 98"/>
            <p:cNvSpPr>
              <a:spLocks noChangeAspect="1"/>
            </p:cNvSpPr>
            <p:nvPr/>
          </p:nvSpPr>
          <p:spPr bwMode="auto">
            <a:xfrm>
              <a:off x="880" y="2535"/>
              <a:ext cx="59" cy="57"/>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2" y="27"/>
                </a:cxn>
                <a:cxn ang="0">
                  <a:pos x="72" y="27"/>
                </a:cxn>
                <a:cxn ang="0">
                  <a:pos x="72" y="36"/>
                </a:cxn>
                <a:cxn ang="0">
                  <a:pos x="72" y="36"/>
                </a:cxn>
                <a:cxn ang="0">
                  <a:pos x="72" y="45"/>
                </a:cxn>
                <a:cxn ang="0">
                  <a:pos x="72" y="45"/>
                </a:cxn>
                <a:cxn ang="0">
                  <a:pos x="72" y="54"/>
                </a:cxn>
                <a:cxn ang="0">
                  <a:pos x="63" y="54"/>
                </a:cxn>
                <a:cxn ang="0">
                  <a:pos x="63" y="63"/>
                </a:cxn>
                <a:cxn ang="0">
                  <a:pos x="63" y="63"/>
                </a:cxn>
                <a:cxn ang="0">
                  <a:pos x="54" y="63"/>
                </a:cxn>
                <a:cxn ang="0">
                  <a:pos x="54" y="71"/>
                </a:cxn>
                <a:cxn ang="0">
                  <a:pos x="45" y="71"/>
                </a:cxn>
                <a:cxn ang="0">
                  <a:pos x="45" y="71"/>
                </a:cxn>
                <a:cxn ang="0">
                  <a:pos x="36" y="71"/>
                </a:cxn>
                <a:cxn ang="0">
                  <a:pos x="27" y="71"/>
                </a:cxn>
                <a:cxn ang="0">
                  <a:pos x="27" y="71"/>
                </a:cxn>
                <a:cxn ang="0">
                  <a:pos x="18" y="71"/>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2" h="71">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2" y="18"/>
                  </a:lnTo>
                  <a:lnTo>
                    <a:pt x="72" y="27"/>
                  </a:lnTo>
                  <a:lnTo>
                    <a:pt x="72" y="27"/>
                  </a:lnTo>
                  <a:lnTo>
                    <a:pt x="72" y="27"/>
                  </a:lnTo>
                  <a:lnTo>
                    <a:pt x="72" y="27"/>
                  </a:lnTo>
                  <a:lnTo>
                    <a:pt x="72" y="36"/>
                  </a:lnTo>
                  <a:lnTo>
                    <a:pt x="72" y="36"/>
                  </a:lnTo>
                  <a:lnTo>
                    <a:pt x="72" y="36"/>
                  </a:lnTo>
                  <a:lnTo>
                    <a:pt x="72" y="36"/>
                  </a:lnTo>
                  <a:lnTo>
                    <a:pt x="72" y="45"/>
                  </a:lnTo>
                  <a:lnTo>
                    <a:pt x="72" y="45"/>
                  </a:lnTo>
                  <a:lnTo>
                    <a:pt x="72" y="45"/>
                  </a:lnTo>
                  <a:lnTo>
                    <a:pt x="72" y="45"/>
                  </a:lnTo>
                  <a:lnTo>
                    <a:pt x="72" y="54"/>
                  </a:lnTo>
                  <a:lnTo>
                    <a:pt x="63" y="54"/>
                  </a:lnTo>
                  <a:lnTo>
                    <a:pt x="63" y="54"/>
                  </a:lnTo>
                  <a:lnTo>
                    <a:pt x="63" y="54"/>
                  </a:lnTo>
                  <a:lnTo>
                    <a:pt x="63" y="63"/>
                  </a:lnTo>
                  <a:lnTo>
                    <a:pt x="63" y="63"/>
                  </a:lnTo>
                  <a:lnTo>
                    <a:pt x="63" y="63"/>
                  </a:lnTo>
                  <a:lnTo>
                    <a:pt x="54" y="63"/>
                  </a:lnTo>
                  <a:lnTo>
                    <a:pt x="54" y="63"/>
                  </a:lnTo>
                  <a:lnTo>
                    <a:pt x="54" y="71"/>
                  </a:lnTo>
                  <a:lnTo>
                    <a:pt x="54" y="71"/>
                  </a:lnTo>
                  <a:lnTo>
                    <a:pt x="45" y="71"/>
                  </a:lnTo>
                  <a:lnTo>
                    <a:pt x="45" y="71"/>
                  </a:lnTo>
                  <a:lnTo>
                    <a:pt x="45" y="71"/>
                  </a:lnTo>
                  <a:lnTo>
                    <a:pt x="45" y="71"/>
                  </a:lnTo>
                  <a:lnTo>
                    <a:pt x="36" y="71"/>
                  </a:lnTo>
                  <a:lnTo>
                    <a:pt x="36" y="71"/>
                  </a:lnTo>
                  <a:lnTo>
                    <a:pt x="36" y="71"/>
                  </a:lnTo>
                  <a:lnTo>
                    <a:pt x="27" y="71"/>
                  </a:lnTo>
                  <a:lnTo>
                    <a:pt x="27" y="71"/>
                  </a:lnTo>
                  <a:lnTo>
                    <a:pt x="27" y="71"/>
                  </a:lnTo>
                  <a:lnTo>
                    <a:pt x="27" y="71"/>
                  </a:lnTo>
                  <a:lnTo>
                    <a:pt x="18" y="71"/>
                  </a:lnTo>
                  <a:lnTo>
                    <a:pt x="18" y="71"/>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75" name="Freeform 99"/>
            <p:cNvSpPr>
              <a:spLocks noChangeAspect="1"/>
            </p:cNvSpPr>
            <p:nvPr/>
          </p:nvSpPr>
          <p:spPr bwMode="auto">
            <a:xfrm>
              <a:off x="1084" y="2658"/>
              <a:ext cx="65" cy="65"/>
            </a:xfrm>
            <a:custGeom>
              <a:avLst/>
              <a:gdLst/>
              <a:ahLst/>
              <a:cxnLst>
                <a:cxn ang="0">
                  <a:pos x="45" y="0"/>
                </a:cxn>
                <a:cxn ang="0">
                  <a:pos x="45" y="0"/>
                </a:cxn>
                <a:cxn ang="0">
                  <a:pos x="54" y="0"/>
                </a:cxn>
                <a:cxn ang="0">
                  <a:pos x="63" y="9"/>
                </a:cxn>
                <a:cxn ang="0">
                  <a:pos x="63" y="9"/>
                </a:cxn>
                <a:cxn ang="0">
                  <a:pos x="71" y="9"/>
                </a:cxn>
                <a:cxn ang="0">
                  <a:pos x="71" y="18"/>
                </a:cxn>
                <a:cxn ang="0">
                  <a:pos x="71" y="18"/>
                </a:cxn>
                <a:cxn ang="0">
                  <a:pos x="80" y="27"/>
                </a:cxn>
                <a:cxn ang="0">
                  <a:pos x="80" y="27"/>
                </a:cxn>
                <a:cxn ang="0">
                  <a:pos x="80" y="36"/>
                </a:cxn>
                <a:cxn ang="0">
                  <a:pos x="80" y="45"/>
                </a:cxn>
                <a:cxn ang="0">
                  <a:pos x="80" y="45"/>
                </a:cxn>
                <a:cxn ang="0">
                  <a:pos x="80" y="54"/>
                </a:cxn>
                <a:cxn ang="0">
                  <a:pos x="80" y="54"/>
                </a:cxn>
                <a:cxn ang="0">
                  <a:pos x="71" y="63"/>
                </a:cxn>
                <a:cxn ang="0">
                  <a:pos x="71" y="72"/>
                </a:cxn>
                <a:cxn ang="0">
                  <a:pos x="63" y="72"/>
                </a:cxn>
                <a:cxn ang="0">
                  <a:pos x="63" y="72"/>
                </a:cxn>
                <a:cxn ang="0">
                  <a:pos x="54" y="81"/>
                </a:cxn>
                <a:cxn ang="0">
                  <a:pos x="54" y="81"/>
                </a:cxn>
                <a:cxn ang="0">
                  <a:pos x="45" y="81"/>
                </a:cxn>
                <a:cxn ang="0">
                  <a:pos x="45" y="81"/>
                </a:cxn>
                <a:cxn ang="0">
                  <a:pos x="36" y="81"/>
                </a:cxn>
                <a:cxn ang="0">
                  <a:pos x="27" y="81"/>
                </a:cxn>
                <a:cxn ang="0">
                  <a:pos x="27" y="81"/>
                </a:cxn>
                <a:cxn ang="0">
                  <a:pos x="18" y="72"/>
                </a:cxn>
                <a:cxn ang="0">
                  <a:pos x="18" y="72"/>
                </a:cxn>
                <a:cxn ang="0">
                  <a:pos x="9" y="72"/>
                </a:cxn>
                <a:cxn ang="0">
                  <a:pos x="9" y="63"/>
                </a:cxn>
                <a:cxn ang="0">
                  <a:pos x="0" y="54"/>
                </a:cxn>
                <a:cxn ang="0">
                  <a:pos x="0" y="54"/>
                </a:cxn>
                <a:cxn ang="0">
                  <a:pos x="0" y="45"/>
                </a:cxn>
                <a:cxn ang="0">
                  <a:pos x="0" y="45"/>
                </a:cxn>
                <a:cxn ang="0">
                  <a:pos x="0" y="36"/>
                </a:cxn>
                <a:cxn ang="0">
                  <a:pos x="0" y="27"/>
                </a:cxn>
                <a:cxn ang="0">
                  <a:pos x="0" y="27"/>
                </a:cxn>
                <a:cxn ang="0">
                  <a:pos x="9" y="18"/>
                </a:cxn>
                <a:cxn ang="0">
                  <a:pos x="9" y="18"/>
                </a:cxn>
                <a:cxn ang="0">
                  <a:pos x="9" y="9"/>
                </a:cxn>
                <a:cxn ang="0">
                  <a:pos x="18" y="9"/>
                </a:cxn>
                <a:cxn ang="0">
                  <a:pos x="18" y="9"/>
                </a:cxn>
                <a:cxn ang="0">
                  <a:pos x="27" y="0"/>
                </a:cxn>
                <a:cxn ang="0">
                  <a:pos x="36" y="0"/>
                </a:cxn>
                <a:cxn ang="0">
                  <a:pos x="36" y="0"/>
                </a:cxn>
              </a:cxnLst>
              <a:rect l="0" t="0" r="r" b="b"/>
              <a:pathLst>
                <a:path w="80" h="81">
                  <a:moveTo>
                    <a:pt x="45" y="0"/>
                  </a:moveTo>
                  <a:lnTo>
                    <a:pt x="45" y="0"/>
                  </a:lnTo>
                  <a:lnTo>
                    <a:pt x="45" y="0"/>
                  </a:lnTo>
                  <a:lnTo>
                    <a:pt x="45" y="0"/>
                  </a:lnTo>
                  <a:lnTo>
                    <a:pt x="54" y="0"/>
                  </a:lnTo>
                  <a:lnTo>
                    <a:pt x="54" y="0"/>
                  </a:lnTo>
                  <a:lnTo>
                    <a:pt x="54" y="0"/>
                  </a:lnTo>
                  <a:lnTo>
                    <a:pt x="63" y="9"/>
                  </a:lnTo>
                  <a:lnTo>
                    <a:pt x="63" y="9"/>
                  </a:lnTo>
                  <a:lnTo>
                    <a:pt x="63" y="9"/>
                  </a:lnTo>
                  <a:lnTo>
                    <a:pt x="63" y="9"/>
                  </a:lnTo>
                  <a:lnTo>
                    <a:pt x="71" y="9"/>
                  </a:lnTo>
                  <a:lnTo>
                    <a:pt x="71" y="9"/>
                  </a:lnTo>
                  <a:lnTo>
                    <a:pt x="71" y="18"/>
                  </a:lnTo>
                  <a:lnTo>
                    <a:pt x="71" y="18"/>
                  </a:lnTo>
                  <a:lnTo>
                    <a:pt x="71" y="18"/>
                  </a:lnTo>
                  <a:lnTo>
                    <a:pt x="80" y="27"/>
                  </a:lnTo>
                  <a:lnTo>
                    <a:pt x="80" y="27"/>
                  </a:lnTo>
                  <a:lnTo>
                    <a:pt x="80" y="27"/>
                  </a:lnTo>
                  <a:lnTo>
                    <a:pt x="80" y="27"/>
                  </a:lnTo>
                  <a:lnTo>
                    <a:pt x="80" y="36"/>
                  </a:lnTo>
                  <a:lnTo>
                    <a:pt x="80" y="36"/>
                  </a:lnTo>
                  <a:lnTo>
                    <a:pt x="80" y="36"/>
                  </a:lnTo>
                  <a:lnTo>
                    <a:pt x="80" y="45"/>
                  </a:lnTo>
                  <a:lnTo>
                    <a:pt x="80" y="45"/>
                  </a:lnTo>
                  <a:lnTo>
                    <a:pt x="80" y="45"/>
                  </a:lnTo>
                  <a:lnTo>
                    <a:pt x="80" y="54"/>
                  </a:lnTo>
                  <a:lnTo>
                    <a:pt x="80" y="54"/>
                  </a:lnTo>
                  <a:lnTo>
                    <a:pt x="80" y="54"/>
                  </a:lnTo>
                  <a:lnTo>
                    <a:pt x="80" y="54"/>
                  </a:lnTo>
                  <a:lnTo>
                    <a:pt x="71" y="63"/>
                  </a:lnTo>
                  <a:lnTo>
                    <a:pt x="71" y="63"/>
                  </a:lnTo>
                  <a:lnTo>
                    <a:pt x="71" y="63"/>
                  </a:lnTo>
                  <a:lnTo>
                    <a:pt x="71" y="72"/>
                  </a:lnTo>
                  <a:lnTo>
                    <a:pt x="71" y="72"/>
                  </a:lnTo>
                  <a:lnTo>
                    <a:pt x="63" y="72"/>
                  </a:lnTo>
                  <a:lnTo>
                    <a:pt x="63" y="72"/>
                  </a:lnTo>
                  <a:lnTo>
                    <a:pt x="63" y="72"/>
                  </a:lnTo>
                  <a:lnTo>
                    <a:pt x="63" y="72"/>
                  </a:lnTo>
                  <a:lnTo>
                    <a:pt x="54" y="81"/>
                  </a:lnTo>
                  <a:lnTo>
                    <a:pt x="54" y="81"/>
                  </a:lnTo>
                  <a:lnTo>
                    <a:pt x="54" y="81"/>
                  </a:lnTo>
                  <a:lnTo>
                    <a:pt x="45" y="81"/>
                  </a:lnTo>
                  <a:lnTo>
                    <a:pt x="45" y="81"/>
                  </a:lnTo>
                  <a:lnTo>
                    <a:pt x="45" y="81"/>
                  </a:lnTo>
                  <a:lnTo>
                    <a:pt x="45" y="81"/>
                  </a:lnTo>
                  <a:lnTo>
                    <a:pt x="36" y="81"/>
                  </a:lnTo>
                  <a:lnTo>
                    <a:pt x="36" y="81"/>
                  </a:lnTo>
                  <a:lnTo>
                    <a:pt x="36" y="81"/>
                  </a:lnTo>
                  <a:lnTo>
                    <a:pt x="27" y="81"/>
                  </a:lnTo>
                  <a:lnTo>
                    <a:pt x="27" y="81"/>
                  </a:lnTo>
                  <a:lnTo>
                    <a:pt x="27" y="81"/>
                  </a:lnTo>
                  <a:lnTo>
                    <a:pt x="18" y="72"/>
                  </a:lnTo>
                  <a:lnTo>
                    <a:pt x="18" y="72"/>
                  </a:lnTo>
                  <a:lnTo>
                    <a:pt x="18" y="72"/>
                  </a:lnTo>
                  <a:lnTo>
                    <a:pt x="18" y="72"/>
                  </a:lnTo>
                  <a:lnTo>
                    <a:pt x="9" y="72"/>
                  </a:lnTo>
                  <a:lnTo>
                    <a:pt x="9" y="72"/>
                  </a:lnTo>
                  <a:lnTo>
                    <a:pt x="9" y="63"/>
                  </a:lnTo>
                  <a:lnTo>
                    <a:pt x="9" y="63"/>
                  </a:lnTo>
                  <a:lnTo>
                    <a:pt x="9" y="63"/>
                  </a:lnTo>
                  <a:lnTo>
                    <a:pt x="0" y="54"/>
                  </a:lnTo>
                  <a:lnTo>
                    <a:pt x="0" y="54"/>
                  </a:lnTo>
                  <a:lnTo>
                    <a:pt x="0" y="54"/>
                  </a:lnTo>
                  <a:lnTo>
                    <a:pt x="0" y="54"/>
                  </a:lnTo>
                  <a:lnTo>
                    <a:pt x="0" y="45"/>
                  </a:lnTo>
                  <a:lnTo>
                    <a:pt x="0" y="45"/>
                  </a:lnTo>
                  <a:lnTo>
                    <a:pt x="0" y="45"/>
                  </a:lnTo>
                  <a:lnTo>
                    <a:pt x="0" y="36"/>
                  </a:lnTo>
                  <a:lnTo>
                    <a:pt x="0" y="36"/>
                  </a:lnTo>
                  <a:lnTo>
                    <a:pt x="0" y="36"/>
                  </a:lnTo>
                  <a:lnTo>
                    <a:pt x="0" y="27"/>
                  </a:lnTo>
                  <a:lnTo>
                    <a:pt x="0" y="27"/>
                  </a:lnTo>
                  <a:lnTo>
                    <a:pt x="0" y="27"/>
                  </a:lnTo>
                  <a:lnTo>
                    <a:pt x="0" y="27"/>
                  </a:lnTo>
                  <a:lnTo>
                    <a:pt x="9" y="18"/>
                  </a:lnTo>
                  <a:lnTo>
                    <a:pt x="9" y="18"/>
                  </a:lnTo>
                  <a:lnTo>
                    <a:pt x="9" y="18"/>
                  </a:lnTo>
                  <a:lnTo>
                    <a:pt x="9" y="9"/>
                  </a:lnTo>
                  <a:lnTo>
                    <a:pt x="9" y="9"/>
                  </a:lnTo>
                  <a:lnTo>
                    <a:pt x="18" y="9"/>
                  </a:lnTo>
                  <a:lnTo>
                    <a:pt x="18" y="9"/>
                  </a:lnTo>
                  <a:lnTo>
                    <a:pt x="18" y="9"/>
                  </a:lnTo>
                  <a:lnTo>
                    <a:pt x="18" y="9"/>
                  </a:lnTo>
                  <a:lnTo>
                    <a:pt x="27" y="0"/>
                  </a:lnTo>
                  <a:lnTo>
                    <a:pt x="27" y="0"/>
                  </a:lnTo>
                  <a:lnTo>
                    <a:pt x="27" y="0"/>
                  </a:lnTo>
                  <a:lnTo>
                    <a:pt x="36" y="0"/>
                  </a:lnTo>
                  <a:lnTo>
                    <a:pt x="36" y="0"/>
                  </a:lnTo>
                  <a:lnTo>
                    <a:pt x="36" y="0"/>
                  </a:lnTo>
                  <a:lnTo>
                    <a:pt x="45" y="0"/>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50276" name="Freeform 100"/>
            <p:cNvSpPr>
              <a:spLocks noChangeAspect="1"/>
            </p:cNvSpPr>
            <p:nvPr/>
          </p:nvSpPr>
          <p:spPr bwMode="auto">
            <a:xfrm>
              <a:off x="1084" y="2658"/>
              <a:ext cx="58" cy="58"/>
            </a:xfrm>
            <a:custGeom>
              <a:avLst/>
              <a:gdLst/>
              <a:ahLst/>
              <a:cxnLst>
                <a:cxn ang="0">
                  <a:pos x="36" y="0"/>
                </a:cxn>
                <a:cxn ang="0">
                  <a:pos x="45" y="0"/>
                </a:cxn>
                <a:cxn ang="0">
                  <a:pos x="45" y="0"/>
                </a:cxn>
                <a:cxn ang="0">
                  <a:pos x="54" y="0"/>
                </a:cxn>
                <a:cxn ang="0">
                  <a:pos x="54" y="9"/>
                </a:cxn>
                <a:cxn ang="0">
                  <a:pos x="63" y="9"/>
                </a:cxn>
                <a:cxn ang="0">
                  <a:pos x="63" y="18"/>
                </a:cxn>
                <a:cxn ang="0">
                  <a:pos x="63" y="18"/>
                </a:cxn>
                <a:cxn ang="0">
                  <a:pos x="71" y="27"/>
                </a:cxn>
                <a:cxn ang="0">
                  <a:pos x="71" y="27"/>
                </a:cxn>
                <a:cxn ang="0">
                  <a:pos x="71" y="36"/>
                </a:cxn>
                <a:cxn ang="0">
                  <a:pos x="71" y="36"/>
                </a:cxn>
                <a:cxn ang="0">
                  <a:pos x="71" y="45"/>
                </a:cxn>
                <a:cxn ang="0">
                  <a:pos x="71" y="45"/>
                </a:cxn>
                <a:cxn ang="0">
                  <a:pos x="71" y="54"/>
                </a:cxn>
                <a:cxn ang="0">
                  <a:pos x="63" y="54"/>
                </a:cxn>
                <a:cxn ang="0">
                  <a:pos x="63" y="63"/>
                </a:cxn>
                <a:cxn ang="0">
                  <a:pos x="63" y="63"/>
                </a:cxn>
                <a:cxn ang="0">
                  <a:pos x="54" y="63"/>
                </a:cxn>
                <a:cxn ang="0">
                  <a:pos x="54" y="72"/>
                </a:cxn>
                <a:cxn ang="0">
                  <a:pos x="45" y="72"/>
                </a:cxn>
                <a:cxn ang="0">
                  <a:pos x="45" y="72"/>
                </a:cxn>
                <a:cxn ang="0">
                  <a:pos x="36" y="72"/>
                </a:cxn>
                <a:cxn ang="0">
                  <a:pos x="27" y="72"/>
                </a:cxn>
                <a:cxn ang="0">
                  <a:pos x="27" y="72"/>
                </a:cxn>
                <a:cxn ang="0">
                  <a:pos x="18" y="72"/>
                </a:cxn>
                <a:cxn ang="0">
                  <a:pos x="18" y="63"/>
                </a:cxn>
                <a:cxn ang="0">
                  <a:pos x="9" y="63"/>
                </a:cxn>
                <a:cxn ang="0">
                  <a:pos x="9" y="63"/>
                </a:cxn>
                <a:cxn ang="0">
                  <a:pos x="9" y="54"/>
                </a:cxn>
                <a:cxn ang="0">
                  <a:pos x="0" y="54"/>
                </a:cxn>
                <a:cxn ang="0">
                  <a:pos x="0" y="45"/>
                </a:cxn>
                <a:cxn ang="0">
                  <a:pos x="0" y="45"/>
                </a:cxn>
                <a:cxn ang="0">
                  <a:pos x="0" y="36"/>
                </a:cxn>
                <a:cxn ang="0">
                  <a:pos x="0" y="36"/>
                </a:cxn>
                <a:cxn ang="0">
                  <a:pos x="0" y="27"/>
                </a:cxn>
                <a:cxn ang="0">
                  <a:pos x="0" y="27"/>
                </a:cxn>
                <a:cxn ang="0">
                  <a:pos x="9" y="18"/>
                </a:cxn>
                <a:cxn ang="0">
                  <a:pos x="9" y="18"/>
                </a:cxn>
                <a:cxn ang="0">
                  <a:pos x="9" y="9"/>
                </a:cxn>
                <a:cxn ang="0">
                  <a:pos x="18" y="9"/>
                </a:cxn>
                <a:cxn ang="0">
                  <a:pos x="18" y="0"/>
                </a:cxn>
                <a:cxn ang="0">
                  <a:pos x="27" y="0"/>
                </a:cxn>
                <a:cxn ang="0">
                  <a:pos x="27" y="0"/>
                </a:cxn>
                <a:cxn ang="0">
                  <a:pos x="36" y="0"/>
                </a:cxn>
              </a:cxnLst>
              <a:rect l="0" t="0" r="r" b="b"/>
              <a:pathLst>
                <a:path w="71" h="72">
                  <a:moveTo>
                    <a:pt x="36" y="0"/>
                  </a:moveTo>
                  <a:lnTo>
                    <a:pt x="36" y="0"/>
                  </a:lnTo>
                  <a:lnTo>
                    <a:pt x="45" y="0"/>
                  </a:lnTo>
                  <a:lnTo>
                    <a:pt x="45" y="0"/>
                  </a:lnTo>
                  <a:lnTo>
                    <a:pt x="45" y="0"/>
                  </a:lnTo>
                  <a:lnTo>
                    <a:pt x="45" y="0"/>
                  </a:lnTo>
                  <a:lnTo>
                    <a:pt x="54" y="0"/>
                  </a:lnTo>
                  <a:lnTo>
                    <a:pt x="54" y="0"/>
                  </a:lnTo>
                  <a:lnTo>
                    <a:pt x="54" y="9"/>
                  </a:lnTo>
                  <a:lnTo>
                    <a:pt x="54" y="9"/>
                  </a:lnTo>
                  <a:lnTo>
                    <a:pt x="63" y="9"/>
                  </a:lnTo>
                  <a:lnTo>
                    <a:pt x="63" y="9"/>
                  </a:lnTo>
                  <a:lnTo>
                    <a:pt x="63" y="9"/>
                  </a:lnTo>
                  <a:lnTo>
                    <a:pt x="63" y="18"/>
                  </a:lnTo>
                  <a:lnTo>
                    <a:pt x="63" y="18"/>
                  </a:lnTo>
                  <a:lnTo>
                    <a:pt x="63" y="18"/>
                  </a:lnTo>
                  <a:lnTo>
                    <a:pt x="71" y="18"/>
                  </a:lnTo>
                  <a:lnTo>
                    <a:pt x="71" y="27"/>
                  </a:lnTo>
                  <a:lnTo>
                    <a:pt x="71" y="27"/>
                  </a:lnTo>
                  <a:lnTo>
                    <a:pt x="71" y="27"/>
                  </a:lnTo>
                  <a:lnTo>
                    <a:pt x="71" y="27"/>
                  </a:lnTo>
                  <a:lnTo>
                    <a:pt x="71" y="36"/>
                  </a:lnTo>
                  <a:lnTo>
                    <a:pt x="71" y="36"/>
                  </a:lnTo>
                  <a:lnTo>
                    <a:pt x="71" y="36"/>
                  </a:lnTo>
                  <a:lnTo>
                    <a:pt x="71" y="36"/>
                  </a:lnTo>
                  <a:lnTo>
                    <a:pt x="71" y="45"/>
                  </a:lnTo>
                  <a:lnTo>
                    <a:pt x="71" y="45"/>
                  </a:lnTo>
                  <a:lnTo>
                    <a:pt x="71" y="45"/>
                  </a:lnTo>
                  <a:lnTo>
                    <a:pt x="71" y="45"/>
                  </a:lnTo>
                  <a:lnTo>
                    <a:pt x="71" y="54"/>
                  </a:lnTo>
                  <a:lnTo>
                    <a:pt x="63" y="54"/>
                  </a:lnTo>
                  <a:lnTo>
                    <a:pt x="63" y="54"/>
                  </a:lnTo>
                  <a:lnTo>
                    <a:pt x="63" y="54"/>
                  </a:lnTo>
                  <a:lnTo>
                    <a:pt x="63" y="63"/>
                  </a:lnTo>
                  <a:lnTo>
                    <a:pt x="63" y="63"/>
                  </a:lnTo>
                  <a:lnTo>
                    <a:pt x="63" y="63"/>
                  </a:lnTo>
                  <a:lnTo>
                    <a:pt x="54" y="63"/>
                  </a:lnTo>
                  <a:lnTo>
                    <a:pt x="54" y="63"/>
                  </a:lnTo>
                  <a:lnTo>
                    <a:pt x="54" y="72"/>
                  </a:lnTo>
                  <a:lnTo>
                    <a:pt x="54" y="72"/>
                  </a:lnTo>
                  <a:lnTo>
                    <a:pt x="45" y="72"/>
                  </a:lnTo>
                  <a:lnTo>
                    <a:pt x="45" y="72"/>
                  </a:lnTo>
                  <a:lnTo>
                    <a:pt x="45" y="72"/>
                  </a:lnTo>
                  <a:lnTo>
                    <a:pt x="45" y="72"/>
                  </a:lnTo>
                  <a:lnTo>
                    <a:pt x="36" y="72"/>
                  </a:lnTo>
                  <a:lnTo>
                    <a:pt x="36" y="72"/>
                  </a:lnTo>
                  <a:lnTo>
                    <a:pt x="36" y="72"/>
                  </a:lnTo>
                  <a:lnTo>
                    <a:pt x="27" y="72"/>
                  </a:lnTo>
                  <a:lnTo>
                    <a:pt x="27" y="72"/>
                  </a:lnTo>
                  <a:lnTo>
                    <a:pt x="27" y="72"/>
                  </a:lnTo>
                  <a:lnTo>
                    <a:pt x="27" y="72"/>
                  </a:lnTo>
                  <a:lnTo>
                    <a:pt x="18" y="72"/>
                  </a:lnTo>
                  <a:lnTo>
                    <a:pt x="18" y="72"/>
                  </a:lnTo>
                  <a:lnTo>
                    <a:pt x="18" y="63"/>
                  </a:lnTo>
                  <a:lnTo>
                    <a:pt x="18" y="63"/>
                  </a:lnTo>
                  <a:lnTo>
                    <a:pt x="9" y="63"/>
                  </a:lnTo>
                  <a:lnTo>
                    <a:pt x="9" y="63"/>
                  </a:lnTo>
                  <a:lnTo>
                    <a:pt x="9" y="63"/>
                  </a:lnTo>
                  <a:lnTo>
                    <a:pt x="9" y="54"/>
                  </a:lnTo>
                  <a:lnTo>
                    <a:pt x="9" y="54"/>
                  </a:lnTo>
                  <a:lnTo>
                    <a:pt x="9" y="54"/>
                  </a:lnTo>
                  <a:lnTo>
                    <a:pt x="0" y="54"/>
                  </a:lnTo>
                  <a:lnTo>
                    <a:pt x="0" y="45"/>
                  </a:lnTo>
                  <a:lnTo>
                    <a:pt x="0" y="45"/>
                  </a:lnTo>
                  <a:lnTo>
                    <a:pt x="0" y="45"/>
                  </a:lnTo>
                  <a:lnTo>
                    <a:pt x="0" y="45"/>
                  </a:lnTo>
                  <a:lnTo>
                    <a:pt x="0" y="36"/>
                  </a:lnTo>
                  <a:lnTo>
                    <a:pt x="0" y="36"/>
                  </a:lnTo>
                  <a:lnTo>
                    <a:pt x="0" y="36"/>
                  </a:lnTo>
                  <a:lnTo>
                    <a:pt x="0" y="36"/>
                  </a:lnTo>
                  <a:lnTo>
                    <a:pt x="0" y="27"/>
                  </a:lnTo>
                  <a:lnTo>
                    <a:pt x="0" y="27"/>
                  </a:lnTo>
                  <a:lnTo>
                    <a:pt x="0" y="27"/>
                  </a:lnTo>
                  <a:lnTo>
                    <a:pt x="0" y="27"/>
                  </a:lnTo>
                  <a:lnTo>
                    <a:pt x="0" y="18"/>
                  </a:lnTo>
                  <a:lnTo>
                    <a:pt x="9" y="18"/>
                  </a:lnTo>
                  <a:lnTo>
                    <a:pt x="9" y="18"/>
                  </a:lnTo>
                  <a:lnTo>
                    <a:pt x="9" y="18"/>
                  </a:lnTo>
                  <a:lnTo>
                    <a:pt x="9" y="9"/>
                  </a:lnTo>
                  <a:lnTo>
                    <a:pt x="9" y="9"/>
                  </a:lnTo>
                  <a:lnTo>
                    <a:pt x="9" y="9"/>
                  </a:lnTo>
                  <a:lnTo>
                    <a:pt x="18" y="9"/>
                  </a:lnTo>
                  <a:lnTo>
                    <a:pt x="18" y="9"/>
                  </a:lnTo>
                  <a:lnTo>
                    <a:pt x="18" y="0"/>
                  </a:lnTo>
                  <a:lnTo>
                    <a:pt x="18" y="0"/>
                  </a:lnTo>
                  <a:lnTo>
                    <a:pt x="27" y="0"/>
                  </a:lnTo>
                  <a:lnTo>
                    <a:pt x="27" y="0"/>
                  </a:lnTo>
                  <a:lnTo>
                    <a:pt x="27" y="0"/>
                  </a:lnTo>
                  <a:lnTo>
                    <a:pt x="27" y="0"/>
                  </a:lnTo>
                  <a:lnTo>
                    <a:pt x="36" y="0"/>
                  </a:lnTo>
                  <a:lnTo>
                    <a:pt x="36" y="0"/>
                  </a:lnTo>
                </a:path>
              </a:pathLst>
            </a:custGeom>
            <a:noFill/>
            <a:ln w="14288">
              <a:solidFill>
                <a:srgbClr val="0000D4"/>
              </a:solidFill>
              <a:prstDash val="solid"/>
              <a:round/>
              <a:headEnd/>
              <a:tailEnd/>
            </a:ln>
          </p:spPr>
          <p:txBody>
            <a:bodyPr/>
            <a:lstStyle/>
            <a:p>
              <a:endParaRPr lang="en-US"/>
            </a:p>
          </p:txBody>
        </p:sp>
        <p:sp>
          <p:nvSpPr>
            <p:cNvPr id="50277" name="Freeform 101"/>
            <p:cNvSpPr>
              <a:spLocks noChangeAspect="1"/>
            </p:cNvSpPr>
            <p:nvPr/>
          </p:nvSpPr>
          <p:spPr bwMode="auto">
            <a:xfrm>
              <a:off x="1352" y="2695"/>
              <a:ext cx="59" cy="43"/>
            </a:xfrm>
            <a:custGeom>
              <a:avLst/>
              <a:gdLst/>
              <a:ahLst/>
              <a:cxnLst>
                <a:cxn ang="0">
                  <a:pos x="0" y="0"/>
                </a:cxn>
                <a:cxn ang="0">
                  <a:pos x="36" y="53"/>
                </a:cxn>
                <a:cxn ang="0">
                  <a:pos x="72" y="0"/>
                </a:cxn>
                <a:cxn ang="0">
                  <a:pos x="0" y="0"/>
                </a:cxn>
              </a:cxnLst>
              <a:rect l="0" t="0" r="r" b="b"/>
              <a:pathLst>
                <a:path w="72" h="53">
                  <a:moveTo>
                    <a:pt x="0" y="0"/>
                  </a:moveTo>
                  <a:lnTo>
                    <a:pt x="36" y="53"/>
                  </a:lnTo>
                  <a:lnTo>
                    <a:pt x="72" y="0"/>
                  </a:lnTo>
                  <a:lnTo>
                    <a:pt x="0" y="0"/>
                  </a:lnTo>
                  <a:close/>
                </a:path>
              </a:pathLst>
            </a:custGeom>
            <a:blipFill dpi="0" rotWithShape="0">
              <a:blip r:embed="rId4" cstate="print"/>
              <a:srcRect/>
              <a:tile tx="0" ty="0" sx="100000" sy="100000" flip="none" algn="tl"/>
            </a:blipFill>
            <a:ln w="9525">
              <a:noFill/>
              <a:round/>
              <a:headEnd/>
              <a:tailEnd/>
            </a:ln>
          </p:spPr>
          <p:txBody>
            <a:bodyPr/>
            <a:lstStyle/>
            <a:p>
              <a:endParaRPr lang="en-US"/>
            </a:p>
          </p:txBody>
        </p:sp>
        <p:sp>
          <p:nvSpPr>
            <p:cNvPr id="50278" name="Freeform 102"/>
            <p:cNvSpPr>
              <a:spLocks noChangeAspect="1"/>
            </p:cNvSpPr>
            <p:nvPr/>
          </p:nvSpPr>
          <p:spPr bwMode="auto">
            <a:xfrm>
              <a:off x="1352" y="2695"/>
              <a:ext cx="59" cy="43"/>
            </a:xfrm>
            <a:custGeom>
              <a:avLst/>
              <a:gdLst/>
              <a:ahLst/>
              <a:cxnLst>
                <a:cxn ang="0">
                  <a:pos x="0" y="0"/>
                </a:cxn>
                <a:cxn ang="0">
                  <a:pos x="36" y="53"/>
                </a:cxn>
                <a:cxn ang="0">
                  <a:pos x="72" y="0"/>
                </a:cxn>
                <a:cxn ang="0">
                  <a:pos x="0" y="0"/>
                </a:cxn>
              </a:cxnLst>
              <a:rect l="0" t="0" r="r" b="b"/>
              <a:pathLst>
                <a:path w="72" h="53">
                  <a:moveTo>
                    <a:pt x="0" y="0"/>
                  </a:moveTo>
                  <a:lnTo>
                    <a:pt x="36" y="53"/>
                  </a:lnTo>
                  <a:lnTo>
                    <a:pt x="72" y="0"/>
                  </a:lnTo>
                  <a:lnTo>
                    <a:pt x="0" y="0"/>
                  </a:lnTo>
                </a:path>
              </a:pathLst>
            </a:custGeom>
            <a:noFill/>
            <a:ln w="14288">
              <a:solidFill>
                <a:srgbClr val="DD0806"/>
              </a:solidFill>
              <a:prstDash val="solid"/>
              <a:round/>
              <a:headEnd/>
              <a:tailEnd/>
            </a:ln>
          </p:spPr>
          <p:txBody>
            <a:bodyPr/>
            <a:lstStyle/>
            <a:p>
              <a:endParaRPr lang="en-US"/>
            </a:p>
          </p:txBody>
        </p:sp>
        <p:sp>
          <p:nvSpPr>
            <p:cNvPr id="50279" name="Freeform 103"/>
            <p:cNvSpPr>
              <a:spLocks noChangeAspect="1"/>
            </p:cNvSpPr>
            <p:nvPr/>
          </p:nvSpPr>
          <p:spPr bwMode="auto">
            <a:xfrm>
              <a:off x="1969" y="1940"/>
              <a:ext cx="58" cy="43"/>
            </a:xfrm>
            <a:custGeom>
              <a:avLst/>
              <a:gdLst/>
              <a:ahLst/>
              <a:cxnLst>
                <a:cxn ang="0">
                  <a:pos x="0" y="0"/>
                </a:cxn>
                <a:cxn ang="0">
                  <a:pos x="35" y="54"/>
                </a:cxn>
                <a:cxn ang="0">
                  <a:pos x="71" y="0"/>
                </a:cxn>
                <a:cxn ang="0">
                  <a:pos x="0" y="0"/>
                </a:cxn>
              </a:cxnLst>
              <a:rect l="0" t="0" r="r" b="b"/>
              <a:pathLst>
                <a:path w="71" h="54">
                  <a:moveTo>
                    <a:pt x="0" y="0"/>
                  </a:moveTo>
                  <a:lnTo>
                    <a:pt x="35" y="54"/>
                  </a:lnTo>
                  <a:lnTo>
                    <a:pt x="71" y="0"/>
                  </a:lnTo>
                  <a:lnTo>
                    <a:pt x="0" y="0"/>
                  </a:lnTo>
                  <a:close/>
                </a:path>
              </a:pathLst>
            </a:custGeom>
            <a:blipFill dpi="0" rotWithShape="0">
              <a:blip r:embed="rId4" cstate="print"/>
              <a:srcRect/>
              <a:tile tx="0" ty="0" sx="100000" sy="100000" flip="none" algn="tl"/>
            </a:blipFill>
            <a:ln w="9525">
              <a:noFill/>
              <a:round/>
              <a:headEnd/>
              <a:tailEnd/>
            </a:ln>
          </p:spPr>
          <p:txBody>
            <a:bodyPr/>
            <a:lstStyle/>
            <a:p>
              <a:endParaRPr lang="en-US"/>
            </a:p>
          </p:txBody>
        </p:sp>
        <p:sp>
          <p:nvSpPr>
            <p:cNvPr id="50280" name="Freeform 104"/>
            <p:cNvSpPr>
              <a:spLocks noChangeAspect="1"/>
            </p:cNvSpPr>
            <p:nvPr/>
          </p:nvSpPr>
          <p:spPr bwMode="auto">
            <a:xfrm>
              <a:off x="1969" y="1940"/>
              <a:ext cx="58" cy="43"/>
            </a:xfrm>
            <a:custGeom>
              <a:avLst/>
              <a:gdLst/>
              <a:ahLst/>
              <a:cxnLst>
                <a:cxn ang="0">
                  <a:pos x="0" y="0"/>
                </a:cxn>
                <a:cxn ang="0">
                  <a:pos x="35" y="54"/>
                </a:cxn>
                <a:cxn ang="0">
                  <a:pos x="71" y="0"/>
                </a:cxn>
                <a:cxn ang="0">
                  <a:pos x="0" y="0"/>
                </a:cxn>
              </a:cxnLst>
              <a:rect l="0" t="0" r="r" b="b"/>
              <a:pathLst>
                <a:path w="71" h="54">
                  <a:moveTo>
                    <a:pt x="0" y="0"/>
                  </a:moveTo>
                  <a:lnTo>
                    <a:pt x="35" y="54"/>
                  </a:lnTo>
                  <a:lnTo>
                    <a:pt x="71" y="0"/>
                  </a:lnTo>
                  <a:lnTo>
                    <a:pt x="0" y="0"/>
                  </a:lnTo>
                </a:path>
              </a:pathLst>
            </a:custGeom>
            <a:noFill/>
            <a:ln w="14288">
              <a:solidFill>
                <a:srgbClr val="DD0806"/>
              </a:solidFill>
              <a:prstDash val="solid"/>
              <a:round/>
              <a:headEnd/>
              <a:tailEnd/>
            </a:ln>
          </p:spPr>
          <p:txBody>
            <a:bodyPr/>
            <a:lstStyle/>
            <a:p>
              <a:endParaRPr lang="en-US"/>
            </a:p>
          </p:txBody>
        </p:sp>
        <p:sp>
          <p:nvSpPr>
            <p:cNvPr id="50281" name="Freeform 105"/>
            <p:cNvSpPr>
              <a:spLocks noChangeAspect="1"/>
            </p:cNvSpPr>
            <p:nvPr/>
          </p:nvSpPr>
          <p:spPr bwMode="auto">
            <a:xfrm>
              <a:off x="1149" y="2745"/>
              <a:ext cx="58" cy="43"/>
            </a:xfrm>
            <a:custGeom>
              <a:avLst/>
              <a:gdLst/>
              <a:ahLst/>
              <a:cxnLst>
                <a:cxn ang="0">
                  <a:pos x="0" y="0"/>
                </a:cxn>
                <a:cxn ang="0">
                  <a:pos x="36" y="54"/>
                </a:cxn>
                <a:cxn ang="0">
                  <a:pos x="72" y="0"/>
                </a:cxn>
                <a:cxn ang="0">
                  <a:pos x="0" y="0"/>
                </a:cxn>
              </a:cxnLst>
              <a:rect l="0" t="0" r="r" b="b"/>
              <a:pathLst>
                <a:path w="72" h="54">
                  <a:moveTo>
                    <a:pt x="0" y="0"/>
                  </a:moveTo>
                  <a:lnTo>
                    <a:pt x="36" y="54"/>
                  </a:lnTo>
                  <a:lnTo>
                    <a:pt x="72" y="0"/>
                  </a:lnTo>
                  <a:lnTo>
                    <a:pt x="0" y="0"/>
                  </a:lnTo>
                  <a:close/>
                </a:path>
              </a:pathLst>
            </a:custGeom>
            <a:blipFill dpi="0" rotWithShape="0">
              <a:blip r:embed="rId4" cstate="print"/>
              <a:srcRect/>
              <a:tile tx="0" ty="0" sx="100000" sy="100000" flip="none" algn="tl"/>
            </a:blipFill>
            <a:ln w="9525">
              <a:noFill/>
              <a:round/>
              <a:headEnd/>
              <a:tailEnd/>
            </a:ln>
          </p:spPr>
          <p:txBody>
            <a:bodyPr/>
            <a:lstStyle/>
            <a:p>
              <a:endParaRPr lang="en-US"/>
            </a:p>
          </p:txBody>
        </p:sp>
        <p:sp>
          <p:nvSpPr>
            <p:cNvPr id="50282" name="Freeform 106"/>
            <p:cNvSpPr>
              <a:spLocks noChangeAspect="1"/>
            </p:cNvSpPr>
            <p:nvPr/>
          </p:nvSpPr>
          <p:spPr bwMode="auto">
            <a:xfrm>
              <a:off x="1149" y="2745"/>
              <a:ext cx="58" cy="43"/>
            </a:xfrm>
            <a:custGeom>
              <a:avLst/>
              <a:gdLst/>
              <a:ahLst/>
              <a:cxnLst>
                <a:cxn ang="0">
                  <a:pos x="0" y="0"/>
                </a:cxn>
                <a:cxn ang="0">
                  <a:pos x="36" y="54"/>
                </a:cxn>
                <a:cxn ang="0">
                  <a:pos x="72" y="0"/>
                </a:cxn>
                <a:cxn ang="0">
                  <a:pos x="0" y="0"/>
                </a:cxn>
              </a:cxnLst>
              <a:rect l="0" t="0" r="r" b="b"/>
              <a:pathLst>
                <a:path w="72" h="54">
                  <a:moveTo>
                    <a:pt x="0" y="0"/>
                  </a:moveTo>
                  <a:lnTo>
                    <a:pt x="36" y="54"/>
                  </a:lnTo>
                  <a:lnTo>
                    <a:pt x="72" y="0"/>
                  </a:lnTo>
                  <a:lnTo>
                    <a:pt x="0" y="0"/>
                  </a:lnTo>
                </a:path>
              </a:pathLst>
            </a:custGeom>
            <a:noFill/>
            <a:ln w="14288">
              <a:solidFill>
                <a:srgbClr val="DD0806"/>
              </a:solidFill>
              <a:prstDash val="solid"/>
              <a:round/>
              <a:headEnd/>
              <a:tailEnd/>
            </a:ln>
          </p:spPr>
          <p:txBody>
            <a:bodyPr/>
            <a:lstStyle/>
            <a:p>
              <a:endParaRPr lang="en-US"/>
            </a:p>
          </p:txBody>
        </p:sp>
        <p:sp>
          <p:nvSpPr>
            <p:cNvPr id="50283" name="Freeform 107"/>
            <p:cNvSpPr>
              <a:spLocks noChangeAspect="1"/>
            </p:cNvSpPr>
            <p:nvPr/>
          </p:nvSpPr>
          <p:spPr bwMode="auto">
            <a:xfrm>
              <a:off x="1286" y="2346"/>
              <a:ext cx="59" cy="43"/>
            </a:xfrm>
            <a:custGeom>
              <a:avLst/>
              <a:gdLst/>
              <a:ahLst/>
              <a:cxnLst>
                <a:cxn ang="0">
                  <a:pos x="0" y="0"/>
                </a:cxn>
                <a:cxn ang="0">
                  <a:pos x="36" y="54"/>
                </a:cxn>
                <a:cxn ang="0">
                  <a:pos x="72" y="0"/>
                </a:cxn>
                <a:cxn ang="0">
                  <a:pos x="0" y="0"/>
                </a:cxn>
              </a:cxnLst>
              <a:rect l="0" t="0" r="r" b="b"/>
              <a:pathLst>
                <a:path w="72" h="54">
                  <a:moveTo>
                    <a:pt x="0" y="0"/>
                  </a:moveTo>
                  <a:lnTo>
                    <a:pt x="36" y="54"/>
                  </a:lnTo>
                  <a:lnTo>
                    <a:pt x="72" y="0"/>
                  </a:lnTo>
                  <a:lnTo>
                    <a:pt x="0" y="0"/>
                  </a:lnTo>
                  <a:close/>
                </a:path>
              </a:pathLst>
            </a:custGeom>
            <a:blipFill dpi="0" rotWithShape="0">
              <a:blip r:embed="rId4" cstate="print"/>
              <a:srcRect/>
              <a:tile tx="0" ty="0" sx="100000" sy="100000" flip="none" algn="tl"/>
            </a:blipFill>
            <a:ln w="9525">
              <a:noFill/>
              <a:round/>
              <a:headEnd/>
              <a:tailEnd/>
            </a:ln>
          </p:spPr>
          <p:txBody>
            <a:bodyPr/>
            <a:lstStyle/>
            <a:p>
              <a:endParaRPr lang="en-US"/>
            </a:p>
          </p:txBody>
        </p:sp>
        <p:sp>
          <p:nvSpPr>
            <p:cNvPr id="50284" name="Freeform 108"/>
            <p:cNvSpPr>
              <a:spLocks noChangeAspect="1"/>
            </p:cNvSpPr>
            <p:nvPr/>
          </p:nvSpPr>
          <p:spPr bwMode="auto">
            <a:xfrm>
              <a:off x="1286" y="2346"/>
              <a:ext cx="59" cy="43"/>
            </a:xfrm>
            <a:custGeom>
              <a:avLst/>
              <a:gdLst/>
              <a:ahLst/>
              <a:cxnLst>
                <a:cxn ang="0">
                  <a:pos x="0" y="0"/>
                </a:cxn>
                <a:cxn ang="0">
                  <a:pos x="36" y="54"/>
                </a:cxn>
                <a:cxn ang="0">
                  <a:pos x="72" y="0"/>
                </a:cxn>
                <a:cxn ang="0">
                  <a:pos x="0" y="0"/>
                </a:cxn>
              </a:cxnLst>
              <a:rect l="0" t="0" r="r" b="b"/>
              <a:pathLst>
                <a:path w="72" h="54">
                  <a:moveTo>
                    <a:pt x="0" y="0"/>
                  </a:moveTo>
                  <a:lnTo>
                    <a:pt x="36" y="54"/>
                  </a:lnTo>
                  <a:lnTo>
                    <a:pt x="72" y="0"/>
                  </a:lnTo>
                  <a:lnTo>
                    <a:pt x="0" y="0"/>
                  </a:lnTo>
                </a:path>
              </a:pathLst>
            </a:custGeom>
            <a:noFill/>
            <a:ln w="14288">
              <a:solidFill>
                <a:srgbClr val="DD0806"/>
              </a:solidFill>
              <a:prstDash val="solid"/>
              <a:round/>
              <a:headEnd/>
              <a:tailEnd/>
            </a:ln>
          </p:spPr>
          <p:txBody>
            <a:bodyPr/>
            <a:lstStyle/>
            <a:p>
              <a:endParaRPr lang="en-US"/>
            </a:p>
          </p:txBody>
        </p:sp>
        <p:sp>
          <p:nvSpPr>
            <p:cNvPr id="50285" name="Freeform 109"/>
            <p:cNvSpPr>
              <a:spLocks noChangeAspect="1"/>
            </p:cNvSpPr>
            <p:nvPr/>
          </p:nvSpPr>
          <p:spPr bwMode="auto">
            <a:xfrm>
              <a:off x="1127" y="2172"/>
              <a:ext cx="58" cy="44"/>
            </a:xfrm>
            <a:custGeom>
              <a:avLst/>
              <a:gdLst/>
              <a:ahLst/>
              <a:cxnLst>
                <a:cxn ang="0">
                  <a:pos x="0" y="0"/>
                </a:cxn>
                <a:cxn ang="0">
                  <a:pos x="35" y="54"/>
                </a:cxn>
                <a:cxn ang="0">
                  <a:pos x="71" y="0"/>
                </a:cxn>
                <a:cxn ang="0">
                  <a:pos x="0" y="0"/>
                </a:cxn>
              </a:cxnLst>
              <a:rect l="0" t="0" r="r" b="b"/>
              <a:pathLst>
                <a:path w="71" h="54">
                  <a:moveTo>
                    <a:pt x="0" y="0"/>
                  </a:moveTo>
                  <a:lnTo>
                    <a:pt x="35" y="54"/>
                  </a:lnTo>
                  <a:lnTo>
                    <a:pt x="71" y="0"/>
                  </a:lnTo>
                  <a:lnTo>
                    <a:pt x="0" y="0"/>
                  </a:lnTo>
                  <a:close/>
                </a:path>
              </a:pathLst>
            </a:custGeom>
            <a:blipFill dpi="0" rotWithShape="0">
              <a:blip r:embed="rId4" cstate="print"/>
              <a:srcRect/>
              <a:tile tx="0" ty="0" sx="100000" sy="100000" flip="none" algn="tl"/>
            </a:blipFill>
            <a:ln w="9525">
              <a:noFill/>
              <a:round/>
              <a:headEnd/>
              <a:tailEnd/>
            </a:ln>
          </p:spPr>
          <p:txBody>
            <a:bodyPr/>
            <a:lstStyle/>
            <a:p>
              <a:endParaRPr lang="en-US"/>
            </a:p>
          </p:txBody>
        </p:sp>
        <p:sp>
          <p:nvSpPr>
            <p:cNvPr id="50286" name="Freeform 110"/>
            <p:cNvSpPr>
              <a:spLocks noChangeAspect="1"/>
            </p:cNvSpPr>
            <p:nvPr/>
          </p:nvSpPr>
          <p:spPr bwMode="auto">
            <a:xfrm>
              <a:off x="1127" y="2172"/>
              <a:ext cx="58" cy="44"/>
            </a:xfrm>
            <a:custGeom>
              <a:avLst/>
              <a:gdLst/>
              <a:ahLst/>
              <a:cxnLst>
                <a:cxn ang="0">
                  <a:pos x="0" y="0"/>
                </a:cxn>
                <a:cxn ang="0">
                  <a:pos x="35" y="54"/>
                </a:cxn>
                <a:cxn ang="0">
                  <a:pos x="71" y="0"/>
                </a:cxn>
                <a:cxn ang="0">
                  <a:pos x="0" y="0"/>
                </a:cxn>
              </a:cxnLst>
              <a:rect l="0" t="0" r="r" b="b"/>
              <a:pathLst>
                <a:path w="71" h="54">
                  <a:moveTo>
                    <a:pt x="0" y="0"/>
                  </a:moveTo>
                  <a:lnTo>
                    <a:pt x="35" y="54"/>
                  </a:lnTo>
                  <a:lnTo>
                    <a:pt x="71" y="0"/>
                  </a:lnTo>
                  <a:lnTo>
                    <a:pt x="0" y="0"/>
                  </a:lnTo>
                </a:path>
              </a:pathLst>
            </a:custGeom>
            <a:noFill/>
            <a:ln w="14288">
              <a:solidFill>
                <a:srgbClr val="DD0806"/>
              </a:solidFill>
              <a:prstDash val="solid"/>
              <a:round/>
              <a:headEnd/>
              <a:tailEnd/>
            </a:ln>
          </p:spPr>
          <p:txBody>
            <a:bodyPr/>
            <a:lstStyle/>
            <a:p>
              <a:endParaRPr lang="en-US"/>
            </a:p>
          </p:txBody>
        </p:sp>
        <p:sp>
          <p:nvSpPr>
            <p:cNvPr id="50287" name="Freeform 111"/>
            <p:cNvSpPr>
              <a:spLocks noChangeAspect="1"/>
            </p:cNvSpPr>
            <p:nvPr/>
          </p:nvSpPr>
          <p:spPr bwMode="auto">
            <a:xfrm>
              <a:off x="1054" y="1751"/>
              <a:ext cx="59" cy="44"/>
            </a:xfrm>
            <a:custGeom>
              <a:avLst/>
              <a:gdLst/>
              <a:ahLst/>
              <a:cxnLst>
                <a:cxn ang="0">
                  <a:pos x="0" y="0"/>
                </a:cxn>
                <a:cxn ang="0">
                  <a:pos x="36" y="54"/>
                </a:cxn>
                <a:cxn ang="0">
                  <a:pos x="72" y="0"/>
                </a:cxn>
                <a:cxn ang="0">
                  <a:pos x="0" y="0"/>
                </a:cxn>
              </a:cxnLst>
              <a:rect l="0" t="0" r="r" b="b"/>
              <a:pathLst>
                <a:path w="72" h="54">
                  <a:moveTo>
                    <a:pt x="0" y="0"/>
                  </a:moveTo>
                  <a:lnTo>
                    <a:pt x="36" y="54"/>
                  </a:lnTo>
                  <a:lnTo>
                    <a:pt x="72" y="0"/>
                  </a:lnTo>
                  <a:lnTo>
                    <a:pt x="0" y="0"/>
                  </a:lnTo>
                  <a:close/>
                </a:path>
              </a:pathLst>
            </a:custGeom>
            <a:blipFill dpi="0" rotWithShape="0">
              <a:blip r:embed="rId4" cstate="print"/>
              <a:srcRect/>
              <a:tile tx="0" ty="0" sx="100000" sy="100000" flip="none" algn="tl"/>
            </a:blipFill>
            <a:ln w="9525">
              <a:noFill/>
              <a:round/>
              <a:headEnd/>
              <a:tailEnd/>
            </a:ln>
          </p:spPr>
          <p:txBody>
            <a:bodyPr/>
            <a:lstStyle/>
            <a:p>
              <a:endParaRPr lang="en-US"/>
            </a:p>
          </p:txBody>
        </p:sp>
        <p:sp>
          <p:nvSpPr>
            <p:cNvPr id="50288" name="Freeform 112"/>
            <p:cNvSpPr>
              <a:spLocks noChangeAspect="1"/>
            </p:cNvSpPr>
            <p:nvPr/>
          </p:nvSpPr>
          <p:spPr bwMode="auto">
            <a:xfrm>
              <a:off x="1054" y="1751"/>
              <a:ext cx="59" cy="44"/>
            </a:xfrm>
            <a:custGeom>
              <a:avLst/>
              <a:gdLst/>
              <a:ahLst/>
              <a:cxnLst>
                <a:cxn ang="0">
                  <a:pos x="0" y="0"/>
                </a:cxn>
                <a:cxn ang="0">
                  <a:pos x="36" y="54"/>
                </a:cxn>
                <a:cxn ang="0">
                  <a:pos x="72" y="0"/>
                </a:cxn>
                <a:cxn ang="0">
                  <a:pos x="0" y="0"/>
                </a:cxn>
              </a:cxnLst>
              <a:rect l="0" t="0" r="r" b="b"/>
              <a:pathLst>
                <a:path w="72" h="54">
                  <a:moveTo>
                    <a:pt x="0" y="0"/>
                  </a:moveTo>
                  <a:lnTo>
                    <a:pt x="36" y="54"/>
                  </a:lnTo>
                  <a:lnTo>
                    <a:pt x="72" y="0"/>
                  </a:lnTo>
                  <a:lnTo>
                    <a:pt x="0" y="0"/>
                  </a:lnTo>
                </a:path>
              </a:pathLst>
            </a:custGeom>
            <a:noFill/>
            <a:ln w="14288">
              <a:solidFill>
                <a:srgbClr val="DD0806"/>
              </a:solidFill>
              <a:prstDash val="solid"/>
              <a:round/>
              <a:headEnd/>
              <a:tailEnd/>
            </a:ln>
          </p:spPr>
          <p:txBody>
            <a:bodyPr/>
            <a:lstStyle/>
            <a:p>
              <a:endParaRPr lang="en-US"/>
            </a:p>
          </p:txBody>
        </p:sp>
        <p:sp>
          <p:nvSpPr>
            <p:cNvPr id="50289" name="Freeform 113"/>
            <p:cNvSpPr>
              <a:spLocks noChangeAspect="1"/>
            </p:cNvSpPr>
            <p:nvPr/>
          </p:nvSpPr>
          <p:spPr bwMode="auto">
            <a:xfrm>
              <a:off x="1127" y="2172"/>
              <a:ext cx="58" cy="44"/>
            </a:xfrm>
            <a:custGeom>
              <a:avLst/>
              <a:gdLst/>
              <a:ahLst/>
              <a:cxnLst>
                <a:cxn ang="0">
                  <a:pos x="0" y="0"/>
                </a:cxn>
                <a:cxn ang="0">
                  <a:pos x="35" y="54"/>
                </a:cxn>
                <a:cxn ang="0">
                  <a:pos x="71" y="0"/>
                </a:cxn>
                <a:cxn ang="0">
                  <a:pos x="0" y="0"/>
                </a:cxn>
              </a:cxnLst>
              <a:rect l="0" t="0" r="r" b="b"/>
              <a:pathLst>
                <a:path w="71" h="54">
                  <a:moveTo>
                    <a:pt x="0" y="0"/>
                  </a:moveTo>
                  <a:lnTo>
                    <a:pt x="35" y="54"/>
                  </a:lnTo>
                  <a:lnTo>
                    <a:pt x="71" y="0"/>
                  </a:lnTo>
                  <a:lnTo>
                    <a:pt x="0" y="0"/>
                  </a:lnTo>
                  <a:close/>
                </a:path>
              </a:pathLst>
            </a:custGeom>
            <a:blipFill dpi="0" rotWithShape="0">
              <a:blip r:embed="rId4" cstate="print"/>
              <a:srcRect/>
              <a:tile tx="0" ty="0" sx="100000" sy="100000" flip="none" algn="tl"/>
            </a:blipFill>
            <a:ln w="9525">
              <a:noFill/>
              <a:round/>
              <a:headEnd/>
              <a:tailEnd/>
            </a:ln>
          </p:spPr>
          <p:txBody>
            <a:bodyPr/>
            <a:lstStyle/>
            <a:p>
              <a:endParaRPr lang="en-US"/>
            </a:p>
          </p:txBody>
        </p:sp>
        <p:sp>
          <p:nvSpPr>
            <p:cNvPr id="50290" name="Freeform 114"/>
            <p:cNvSpPr>
              <a:spLocks noChangeAspect="1"/>
            </p:cNvSpPr>
            <p:nvPr/>
          </p:nvSpPr>
          <p:spPr bwMode="auto">
            <a:xfrm>
              <a:off x="1127" y="2172"/>
              <a:ext cx="58" cy="44"/>
            </a:xfrm>
            <a:custGeom>
              <a:avLst/>
              <a:gdLst/>
              <a:ahLst/>
              <a:cxnLst>
                <a:cxn ang="0">
                  <a:pos x="0" y="0"/>
                </a:cxn>
                <a:cxn ang="0">
                  <a:pos x="35" y="54"/>
                </a:cxn>
                <a:cxn ang="0">
                  <a:pos x="71" y="0"/>
                </a:cxn>
                <a:cxn ang="0">
                  <a:pos x="0" y="0"/>
                </a:cxn>
              </a:cxnLst>
              <a:rect l="0" t="0" r="r" b="b"/>
              <a:pathLst>
                <a:path w="71" h="54">
                  <a:moveTo>
                    <a:pt x="0" y="0"/>
                  </a:moveTo>
                  <a:lnTo>
                    <a:pt x="35" y="54"/>
                  </a:lnTo>
                  <a:lnTo>
                    <a:pt x="71" y="0"/>
                  </a:lnTo>
                  <a:lnTo>
                    <a:pt x="0" y="0"/>
                  </a:lnTo>
                </a:path>
              </a:pathLst>
            </a:custGeom>
            <a:noFill/>
            <a:ln w="14288">
              <a:solidFill>
                <a:srgbClr val="DD0806"/>
              </a:solidFill>
              <a:prstDash val="solid"/>
              <a:round/>
              <a:headEnd/>
              <a:tailEnd/>
            </a:ln>
          </p:spPr>
          <p:txBody>
            <a:bodyPr/>
            <a:lstStyle/>
            <a:p>
              <a:endParaRPr lang="en-US"/>
            </a:p>
          </p:txBody>
        </p:sp>
        <p:sp>
          <p:nvSpPr>
            <p:cNvPr id="50291" name="Freeform 115"/>
            <p:cNvSpPr>
              <a:spLocks noChangeAspect="1"/>
            </p:cNvSpPr>
            <p:nvPr/>
          </p:nvSpPr>
          <p:spPr bwMode="auto">
            <a:xfrm>
              <a:off x="2491" y="1751"/>
              <a:ext cx="59" cy="44"/>
            </a:xfrm>
            <a:custGeom>
              <a:avLst/>
              <a:gdLst/>
              <a:ahLst/>
              <a:cxnLst>
                <a:cxn ang="0">
                  <a:pos x="0" y="0"/>
                </a:cxn>
                <a:cxn ang="0">
                  <a:pos x="36" y="54"/>
                </a:cxn>
                <a:cxn ang="0">
                  <a:pos x="72" y="0"/>
                </a:cxn>
                <a:cxn ang="0">
                  <a:pos x="0" y="0"/>
                </a:cxn>
              </a:cxnLst>
              <a:rect l="0" t="0" r="r" b="b"/>
              <a:pathLst>
                <a:path w="72" h="54">
                  <a:moveTo>
                    <a:pt x="0" y="0"/>
                  </a:moveTo>
                  <a:lnTo>
                    <a:pt x="36" y="54"/>
                  </a:lnTo>
                  <a:lnTo>
                    <a:pt x="72" y="0"/>
                  </a:lnTo>
                  <a:lnTo>
                    <a:pt x="0" y="0"/>
                  </a:lnTo>
                  <a:close/>
                </a:path>
              </a:pathLst>
            </a:custGeom>
            <a:blipFill dpi="0" rotWithShape="0">
              <a:blip r:embed="rId4" cstate="print"/>
              <a:srcRect/>
              <a:tile tx="0" ty="0" sx="100000" sy="100000" flip="none" algn="tl"/>
            </a:blipFill>
            <a:ln w="9525">
              <a:noFill/>
              <a:round/>
              <a:headEnd/>
              <a:tailEnd/>
            </a:ln>
          </p:spPr>
          <p:txBody>
            <a:bodyPr/>
            <a:lstStyle/>
            <a:p>
              <a:endParaRPr lang="en-US"/>
            </a:p>
          </p:txBody>
        </p:sp>
        <p:sp>
          <p:nvSpPr>
            <p:cNvPr id="50292" name="Freeform 116"/>
            <p:cNvSpPr>
              <a:spLocks noChangeAspect="1"/>
            </p:cNvSpPr>
            <p:nvPr/>
          </p:nvSpPr>
          <p:spPr bwMode="auto">
            <a:xfrm>
              <a:off x="2491" y="1751"/>
              <a:ext cx="59" cy="44"/>
            </a:xfrm>
            <a:custGeom>
              <a:avLst/>
              <a:gdLst/>
              <a:ahLst/>
              <a:cxnLst>
                <a:cxn ang="0">
                  <a:pos x="0" y="0"/>
                </a:cxn>
                <a:cxn ang="0">
                  <a:pos x="36" y="54"/>
                </a:cxn>
                <a:cxn ang="0">
                  <a:pos x="72" y="0"/>
                </a:cxn>
                <a:cxn ang="0">
                  <a:pos x="0" y="0"/>
                </a:cxn>
              </a:cxnLst>
              <a:rect l="0" t="0" r="r" b="b"/>
              <a:pathLst>
                <a:path w="72" h="54">
                  <a:moveTo>
                    <a:pt x="0" y="0"/>
                  </a:moveTo>
                  <a:lnTo>
                    <a:pt x="36" y="54"/>
                  </a:lnTo>
                  <a:lnTo>
                    <a:pt x="72" y="0"/>
                  </a:lnTo>
                  <a:lnTo>
                    <a:pt x="0" y="0"/>
                  </a:lnTo>
                </a:path>
              </a:pathLst>
            </a:custGeom>
            <a:noFill/>
            <a:ln w="14288">
              <a:solidFill>
                <a:srgbClr val="DD0806"/>
              </a:solidFill>
              <a:prstDash val="solid"/>
              <a:round/>
              <a:headEnd/>
              <a:tailEnd/>
            </a:ln>
          </p:spPr>
          <p:txBody>
            <a:bodyPr/>
            <a:lstStyle/>
            <a:p>
              <a:endParaRPr lang="en-US"/>
            </a:p>
          </p:txBody>
        </p:sp>
        <p:sp>
          <p:nvSpPr>
            <p:cNvPr id="50293" name="Freeform 117"/>
            <p:cNvSpPr>
              <a:spLocks noChangeAspect="1"/>
            </p:cNvSpPr>
            <p:nvPr/>
          </p:nvSpPr>
          <p:spPr bwMode="auto">
            <a:xfrm>
              <a:off x="1859" y="2237"/>
              <a:ext cx="59" cy="44"/>
            </a:xfrm>
            <a:custGeom>
              <a:avLst/>
              <a:gdLst/>
              <a:ahLst/>
              <a:cxnLst>
                <a:cxn ang="0">
                  <a:pos x="0" y="0"/>
                </a:cxn>
                <a:cxn ang="0">
                  <a:pos x="36" y="54"/>
                </a:cxn>
                <a:cxn ang="0">
                  <a:pos x="72" y="0"/>
                </a:cxn>
                <a:cxn ang="0">
                  <a:pos x="0" y="0"/>
                </a:cxn>
              </a:cxnLst>
              <a:rect l="0" t="0" r="r" b="b"/>
              <a:pathLst>
                <a:path w="72" h="54">
                  <a:moveTo>
                    <a:pt x="0" y="0"/>
                  </a:moveTo>
                  <a:lnTo>
                    <a:pt x="36" y="54"/>
                  </a:lnTo>
                  <a:lnTo>
                    <a:pt x="72" y="0"/>
                  </a:lnTo>
                  <a:lnTo>
                    <a:pt x="0" y="0"/>
                  </a:lnTo>
                  <a:close/>
                </a:path>
              </a:pathLst>
            </a:custGeom>
            <a:blipFill dpi="0" rotWithShape="0">
              <a:blip r:embed="rId4" cstate="print"/>
              <a:srcRect/>
              <a:tile tx="0" ty="0" sx="100000" sy="100000" flip="none" algn="tl"/>
            </a:blipFill>
            <a:ln w="9525">
              <a:noFill/>
              <a:round/>
              <a:headEnd/>
              <a:tailEnd/>
            </a:ln>
          </p:spPr>
          <p:txBody>
            <a:bodyPr/>
            <a:lstStyle/>
            <a:p>
              <a:endParaRPr lang="en-US"/>
            </a:p>
          </p:txBody>
        </p:sp>
        <p:sp>
          <p:nvSpPr>
            <p:cNvPr id="50294" name="Freeform 118"/>
            <p:cNvSpPr>
              <a:spLocks noChangeAspect="1"/>
            </p:cNvSpPr>
            <p:nvPr/>
          </p:nvSpPr>
          <p:spPr bwMode="auto">
            <a:xfrm>
              <a:off x="1859" y="2237"/>
              <a:ext cx="59" cy="44"/>
            </a:xfrm>
            <a:custGeom>
              <a:avLst/>
              <a:gdLst/>
              <a:ahLst/>
              <a:cxnLst>
                <a:cxn ang="0">
                  <a:pos x="0" y="0"/>
                </a:cxn>
                <a:cxn ang="0">
                  <a:pos x="36" y="54"/>
                </a:cxn>
                <a:cxn ang="0">
                  <a:pos x="72" y="0"/>
                </a:cxn>
                <a:cxn ang="0">
                  <a:pos x="0" y="0"/>
                </a:cxn>
              </a:cxnLst>
              <a:rect l="0" t="0" r="r" b="b"/>
              <a:pathLst>
                <a:path w="72" h="54">
                  <a:moveTo>
                    <a:pt x="0" y="0"/>
                  </a:moveTo>
                  <a:lnTo>
                    <a:pt x="36" y="54"/>
                  </a:lnTo>
                  <a:lnTo>
                    <a:pt x="72" y="0"/>
                  </a:lnTo>
                  <a:lnTo>
                    <a:pt x="0" y="0"/>
                  </a:lnTo>
                </a:path>
              </a:pathLst>
            </a:custGeom>
            <a:noFill/>
            <a:ln w="14288">
              <a:solidFill>
                <a:srgbClr val="DD0806"/>
              </a:solidFill>
              <a:prstDash val="solid"/>
              <a:round/>
              <a:headEnd/>
              <a:tailEnd/>
            </a:ln>
          </p:spPr>
          <p:txBody>
            <a:bodyPr/>
            <a:lstStyle/>
            <a:p>
              <a:endParaRPr lang="en-US"/>
            </a:p>
          </p:txBody>
        </p:sp>
        <p:sp>
          <p:nvSpPr>
            <p:cNvPr id="50295" name="Freeform 119"/>
            <p:cNvSpPr>
              <a:spLocks noChangeAspect="1"/>
            </p:cNvSpPr>
            <p:nvPr/>
          </p:nvSpPr>
          <p:spPr bwMode="auto">
            <a:xfrm>
              <a:off x="2992" y="2571"/>
              <a:ext cx="43" cy="43"/>
            </a:xfrm>
            <a:custGeom>
              <a:avLst/>
              <a:gdLst/>
              <a:ahLst/>
              <a:cxnLst>
                <a:cxn ang="0">
                  <a:pos x="0" y="53"/>
                </a:cxn>
                <a:cxn ang="0">
                  <a:pos x="26" y="0"/>
                </a:cxn>
                <a:cxn ang="0">
                  <a:pos x="53" y="53"/>
                </a:cxn>
                <a:cxn ang="0">
                  <a:pos x="0" y="53"/>
                </a:cxn>
              </a:cxnLst>
              <a:rect l="0" t="0" r="r" b="b"/>
              <a:pathLst>
                <a:path w="53" h="53">
                  <a:moveTo>
                    <a:pt x="0" y="53"/>
                  </a:moveTo>
                  <a:lnTo>
                    <a:pt x="26" y="0"/>
                  </a:lnTo>
                  <a:lnTo>
                    <a:pt x="53" y="53"/>
                  </a:lnTo>
                  <a:lnTo>
                    <a:pt x="0" y="53"/>
                  </a:lnTo>
                  <a:close/>
                </a:path>
              </a:pathLst>
            </a:custGeom>
            <a:blipFill dpi="0" rotWithShape="0">
              <a:blip r:embed="rId5" cstate="print"/>
              <a:srcRect/>
              <a:tile tx="0" ty="0" sx="100000" sy="100000" flip="none" algn="tl"/>
            </a:blipFill>
            <a:ln w="9525">
              <a:noFill/>
              <a:round/>
              <a:headEnd/>
              <a:tailEnd/>
            </a:ln>
          </p:spPr>
          <p:txBody>
            <a:bodyPr/>
            <a:lstStyle/>
            <a:p>
              <a:endParaRPr lang="en-US"/>
            </a:p>
          </p:txBody>
        </p:sp>
        <p:sp>
          <p:nvSpPr>
            <p:cNvPr id="50296" name="Freeform 120"/>
            <p:cNvSpPr>
              <a:spLocks noChangeAspect="1"/>
            </p:cNvSpPr>
            <p:nvPr/>
          </p:nvSpPr>
          <p:spPr bwMode="auto">
            <a:xfrm>
              <a:off x="2992" y="2571"/>
              <a:ext cx="43" cy="43"/>
            </a:xfrm>
            <a:custGeom>
              <a:avLst/>
              <a:gdLst/>
              <a:ahLst/>
              <a:cxnLst>
                <a:cxn ang="0">
                  <a:pos x="0" y="53"/>
                </a:cxn>
                <a:cxn ang="0">
                  <a:pos x="26" y="0"/>
                </a:cxn>
                <a:cxn ang="0">
                  <a:pos x="53" y="53"/>
                </a:cxn>
                <a:cxn ang="0">
                  <a:pos x="0" y="53"/>
                </a:cxn>
              </a:cxnLst>
              <a:rect l="0" t="0" r="r" b="b"/>
              <a:pathLst>
                <a:path w="53" h="53">
                  <a:moveTo>
                    <a:pt x="0" y="53"/>
                  </a:moveTo>
                  <a:lnTo>
                    <a:pt x="26" y="0"/>
                  </a:lnTo>
                  <a:lnTo>
                    <a:pt x="53" y="53"/>
                  </a:lnTo>
                  <a:lnTo>
                    <a:pt x="0" y="53"/>
                  </a:lnTo>
                </a:path>
              </a:pathLst>
            </a:custGeom>
            <a:noFill/>
            <a:ln w="14288">
              <a:solidFill>
                <a:srgbClr val="008011"/>
              </a:solidFill>
              <a:prstDash val="solid"/>
              <a:round/>
              <a:headEnd/>
              <a:tailEnd/>
            </a:ln>
          </p:spPr>
          <p:txBody>
            <a:bodyPr/>
            <a:lstStyle/>
            <a:p>
              <a:endParaRPr lang="en-US"/>
            </a:p>
          </p:txBody>
        </p:sp>
        <p:sp>
          <p:nvSpPr>
            <p:cNvPr id="50297" name="Freeform 121"/>
            <p:cNvSpPr>
              <a:spLocks noChangeAspect="1"/>
            </p:cNvSpPr>
            <p:nvPr/>
          </p:nvSpPr>
          <p:spPr bwMode="auto">
            <a:xfrm>
              <a:off x="1192" y="2716"/>
              <a:ext cx="44" cy="43"/>
            </a:xfrm>
            <a:custGeom>
              <a:avLst/>
              <a:gdLst/>
              <a:ahLst/>
              <a:cxnLst>
                <a:cxn ang="0">
                  <a:pos x="0" y="53"/>
                </a:cxn>
                <a:cxn ang="0">
                  <a:pos x="27" y="0"/>
                </a:cxn>
                <a:cxn ang="0">
                  <a:pos x="54" y="53"/>
                </a:cxn>
                <a:cxn ang="0">
                  <a:pos x="0" y="53"/>
                </a:cxn>
              </a:cxnLst>
              <a:rect l="0" t="0" r="r" b="b"/>
              <a:pathLst>
                <a:path w="54" h="53">
                  <a:moveTo>
                    <a:pt x="0" y="53"/>
                  </a:moveTo>
                  <a:lnTo>
                    <a:pt x="27" y="0"/>
                  </a:lnTo>
                  <a:lnTo>
                    <a:pt x="54" y="53"/>
                  </a:lnTo>
                  <a:lnTo>
                    <a:pt x="0" y="53"/>
                  </a:lnTo>
                  <a:close/>
                </a:path>
              </a:pathLst>
            </a:custGeom>
            <a:blipFill dpi="0" rotWithShape="0">
              <a:blip r:embed="rId5" cstate="print"/>
              <a:srcRect/>
              <a:tile tx="0" ty="0" sx="100000" sy="100000" flip="none" algn="tl"/>
            </a:blipFill>
            <a:ln w="9525">
              <a:noFill/>
              <a:round/>
              <a:headEnd/>
              <a:tailEnd/>
            </a:ln>
          </p:spPr>
          <p:txBody>
            <a:bodyPr/>
            <a:lstStyle/>
            <a:p>
              <a:endParaRPr lang="en-US"/>
            </a:p>
          </p:txBody>
        </p:sp>
        <p:sp>
          <p:nvSpPr>
            <p:cNvPr id="50298" name="Freeform 122"/>
            <p:cNvSpPr>
              <a:spLocks noChangeAspect="1"/>
            </p:cNvSpPr>
            <p:nvPr/>
          </p:nvSpPr>
          <p:spPr bwMode="auto">
            <a:xfrm>
              <a:off x="1192" y="2716"/>
              <a:ext cx="44" cy="43"/>
            </a:xfrm>
            <a:custGeom>
              <a:avLst/>
              <a:gdLst/>
              <a:ahLst/>
              <a:cxnLst>
                <a:cxn ang="0">
                  <a:pos x="0" y="53"/>
                </a:cxn>
                <a:cxn ang="0">
                  <a:pos x="27" y="0"/>
                </a:cxn>
                <a:cxn ang="0">
                  <a:pos x="54" y="53"/>
                </a:cxn>
                <a:cxn ang="0">
                  <a:pos x="0" y="53"/>
                </a:cxn>
              </a:cxnLst>
              <a:rect l="0" t="0" r="r" b="b"/>
              <a:pathLst>
                <a:path w="54" h="53">
                  <a:moveTo>
                    <a:pt x="0" y="53"/>
                  </a:moveTo>
                  <a:lnTo>
                    <a:pt x="27" y="0"/>
                  </a:lnTo>
                  <a:lnTo>
                    <a:pt x="54" y="53"/>
                  </a:lnTo>
                  <a:lnTo>
                    <a:pt x="0" y="53"/>
                  </a:lnTo>
                </a:path>
              </a:pathLst>
            </a:custGeom>
            <a:noFill/>
            <a:ln w="14288">
              <a:solidFill>
                <a:srgbClr val="008011"/>
              </a:solidFill>
              <a:prstDash val="solid"/>
              <a:round/>
              <a:headEnd/>
              <a:tailEnd/>
            </a:ln>
          </p:spPr>
          <p:txBody>
            <a:bodyPr/>
            <a:lstStyle/>
            <a:p>
              <a:endParaRPr lang="en-US"/>
            </a:p>
          </p:txBody>
        </p:sp>
        <p:sp>
          <p:nvSpPr>
            <p:cNvPr id="50299" name="Freeform 123"/>
            <p:cNvSpPr>
              <a:spLocks noChangeAspect="1"/>
            </p:cNvSpPr>
            <p:nvPr/>
          </p:nvSpPr>
          <p:spPr bwMode="auto">
            <a:xfrm>
              <a:off x="1207" y="2419"/>
              <a:ext cx="43" cy="42"/>
            </a:xfrm>
            <a:custGeom>
              <a:avLst/>
              <a:gdLst/>
              <a:ahLst/>
              <a:cxnLst>
                <a:cxn ang="0">
                  <a:pos x="0" y="53"/>
                </a:cxn>
                <a:cxn ang="0">
                  <a:pos x="27" y="0"/>
                </a:cxn>
                <a:cxn ang="0">
                  <a:pos x="54" y="53"/>
                </a:cxn>
                <a:cxn ang="0">
                  <a:pos x="0" y="53"/>
                </a:cxn>
              </a:cxnLst>
              <a:rect l="0" t="0" r="r" b="b"/>
              <a:pathLst>
                <a:path w="54" h="53">
                  <a:moveTo>
                    <a:pt x="0" y="53"/>
                  </a:moveTo>
                  <a:lnTo>
                    <a:pt x="27" y="0"/>
                  </a:lnTo>
                  <a:lnTo>
                    <a:pt x="54" y="53"/>
                  </a:lnTo>
                  <a:lnTo>
                    <a:pt x="0" y="53"/>
                  </a:lnTo>
                  <a:close/>
                </a:path>
              </a:pathLst>
            </a:custGeom>
            <a:blipFill dpi="0" rotWithShape="0">
              <a:blip r:embed="rId5" cstate="print"/>
              <a:srcRect/>
              <a:tile tx="0" ty="0" sx="100000" sy="100000" flip="none" algn="tl"/>
            </a:blipFill>
            <a:ln w="9525">
              <a:noFill/>
              <a:round/>
              <a:headEnd/>
              <a:tailEnd/>
            </a:ln>
          </p:spPr>
          <p:txBody>
            <a:bodyPr/>
            <a:lstStyle/>
            <a:p>
              <a:endParaRPr lang="en-US"/>
            </a:p>
          </p:txBody>
        </p:sp>
        <p:sp>
          <p:nvSpPr>
            <p:cNvPr id="50300" name="Freeform 124"/>
            <p:cNvSpPr>
              <a:spLocks noChangeAspect="1"/>
            </p:cNvSpPr>
            <p:nvPr/>
          </p:nvSpPr>
          <p:spPr bwMode="auto">
            <a:xfrm>
              <a:off x="1207" y="2419"/>
              <a:ext cx="43" cy="42"/>
            </a:xfrm>
            <a:custGeom>
              <a:avLst/>
              <a:gdLst/>
              <a:ahLst/>
              <a:cxnLst>
                <a:cxn ang="0">
                  <a:pos x="0" y="53"/>
                </a:cxn>
                <a:cxn ang="0">
                  <a:pos x="27" y="0"/>
                </a:cxn>
                <a:cxn ang="0">
                  <a:pos x="54" y="53"/>
                </a:cxn>
                <a:cxn ang="0">
                  <a:pos x="0" y="53"/>
                </a:cxn>
              </a:cxnLst>
              <a:rect l="0" t="0" r="r" b="b"/>
              <a:pathLst>
                <a:path w="54" h="53">
                  <a:moveTo>
                    <a:pt x="0" y="53"/>
                  </a:moveTo>
                  <a:lnTo>
                    <a:pt x="27" y="0"/>
                  </a:lnTo>
                  <a:lnTo>
                    <a:pt x="54" y="53"/>
                  </a:lnTo>
                  <a:lnTo>
                    <a:pt x="0" y="53"/>
                  </a:lnTo>
                </a:path>
              </a:pathLst>
            </a:custGeom>
            <a:noFill/>
            <a:ln w="14288">
              <a:solidFill>
                <a:srgbClr val="008011"/>
              </a:solidFill>
              <a:prstDash val="solid"/>
              <a:round/>
              <a:headEnd/>
              <a:tailEnd/>
            </a:ln>
          </p:spPr>
          <p:txBody>
            <a:bodyPr/>
            <a:lstStyle/>
            <a:p>
              <a:endParaRPr lang="en-US"/>
            </a:p>
          </p:txBody>
        </p:sp>
        <p:sp>
          <p:nvSpPr>
            <p:cNvPr id="50301" name="Freeform 125"/>
            <p:cNvSpPr>
              <a:spLocks noChangeAspect="1"/>
            </p:cNvSpPr>
            <p:nvPr/>
          </p:nvSpPr>
          <p:spPr bwMode="auto">
            <a:xfrm>
              <a:off x="2288" y="1860"/>
              <a:ext cx="43" cy="43"/>
            </a:xfrm>
            <a:custGeom>
              <a:avLst/>
              <a:gdLst/>
              <a:ahLst/>
              <a:cxnLst>
                <a:cxn ang="0">
                  <a:pos x="0" y="53"/>
                </a:cxn>
                <a:cxn ang="0">
                  <a:pos x="27" y="0"/>
                </a:cxn>
                <a:cxn ang="0">
                  <a:pos x="54" y="53"/>
                </a:cxn>
                <a:cxn ang="0">
                  <a:pos x="0" y="53"/>
                </a:cxn>
              </a:cxnLst>
              <a:rect l="0" t="0" r="r" b="b"/>
              <a:pathLst>
                <a:path w="54" h="53">
                  <a:moveTo>
                    <a:pt x="0" y="53"/>
                  </a:moveTo>
                  <a:lnTo>
                    <a:pt x="27" y="0"/>
                  </a:lnTo>
                  <a:lnTo>
                    <a:pt x="54" y="53"/>
                  </a:lnTo>
                  <a:lnTo>
                    <a:pt x="0" y="53"/>
                  </a:lnTo>
                  <a:close/>
                </a:path>
              </a:pathLst>
            </a:custGeom>
            <a:blipFill dpi="0" rotWithShape="0">
              <a:blip r:embed="rId5" cstate="print"/>
              <a:srcRect/>
              <a:tile tx="0" ty="0" sx="100000" sy="100000" flip="none" algn="tl"/>
            </a:blipFill>
            <a:ln w="9525">
              <a:noFill/>
              <a:round/>
              <a:headEnd/>
              <a:tailEnd/>
            </a:ln>
          </p:spPr>
          <p:txBody>
            <a:bodyPr/>
            <a:lstStyle/>
            <a:p>
              <a:endParaRPr lang="en-US"/>
            </a:p>
          </p:txBody>
        </p:sp>
        <p:sp>
          <p:nvSpPr>
            <p:cNvPr id="50302" name="Freeform 126"/>
            <p:cNvSpPr>
              <a:spLocks noChangeAspect="1"/>
            </p:cNvSpPr>
            <p:nvPr/>
          </p:nvSpPr>
          <p:spPr bwMode="auto">
            <a:xfrm>
              <a:off x="2288" y="1860"/>
              <a:ext cx="43" cy="43"/>
            </a:xfrm>
            <a:custGeom>
              <a:avLst/>
              <a:gdLst/>
              <a:ahLst/>
              <a:cxnLst>
                <a:cxn ang="0">
                  <a:pos x="0" y="53"/>
                </a:cxn>
                <a:cxn ang="0">
                  <a:pos x="27" y="0"/>
                </a:cxn>
                <a:cxn ang="0">
                  <a:pos x="54" y="53"/>
                </a:cxn>
                <a:cxn ang="0">
                  <a:pos x="0" y="53"/>
                </a:cxn>
              </a:cxnLst>
              <a:rect l="0" t="0" r="r" b="b"/>
              <a:pathLst>
                <a:path w="54" h="53">
                  <a:moveTo>
                    <a:pt x="0" y="53"/>
                  </a:moveTo>
                  <a:lnTo>
                    <a:pt x="27" y="0"/>
                  </a:lnTo>
                  <a:lnTo>
                    <a:pt x="54" y="53"/>
                  </a:lnTo>
                  <a:lnTo>
                    <a:pt x="0" y="53"/>
                  </a:lnTo>
                </a:path>
              </a:pathLst>
            </a:custGeom>
            <a:noFill/>
            <a:ln w="14288">
              <a:solidFill>
                <a:srgbClr val="008011"/>
              </a:solidFill>
              <a:prstDash val="solid"/>
              <a:round/>
              <a:headEnd/>
              <a:tailEnd/>
            </a:ln>
          </p:spPr>
          <p:txBody>
            <a:bodyPr/>
            <a:lstStyle/>
            <a:p>
              <a:endParaRPr lang="en-US"/>
            </a:p>
          </p:txBody>
        </p:sp>
        <p:sp>
          <p:nvSpPr>
            <p:cNvPr id="50303" name="Freeform 127"/>
            <p:cNvSpPr>
              <a:spLocks noChangeAspect="1"/>
            </p:cNvSpPr>
            <p:nvPr/>
          </p:nvSpPr>
          <p:spPr bwMode="auto">
            <a:xfrm>
              <a:off x="909" y="2818"/>
              <a:ext cx="88" cy="86"/>
            </a:xfrm>
            <a:custGeom>
              <a:avLst/>
              <a:gdLst/>
              <a:ahLst/>
              <a:cxnLst>
                <a:cxn ang="0">
                  <a:pos x="0" y="54"/>
                </a:cxn>
                <a:cxn ang="0">
                  <a:pos x="54" y="0"/>
                </a:cxn>
                <a:cxn ang="0">
                  <a:pos x="108" y="54"/>
                </a:cxn>
                <a:cxn ang="0">
                  <a:pos x="54" y="107"/>
                </a:cxn>
                <a:cxn ang="0">
                  <a:pos x="0" y="54"/>
                </a:cxn>
              </a:cxnLst>
              <a:rect l="0" t="0" r="r" b="b"/>
              <a:pathLst>
                <a:path w="108" h="107">
                  <a:moveTo>
                    <a:pt x="0" y="54"/>
                  </a:moveTo>
                  <a:lnTo>
                    <a:pt x="54" y="0"/>
                  </a:lnTo>
                  <a:lnTo>
                    <a:pt x="108" y="54"/>
                  </a:lnTo>
                  <a:lnTo>
                    <a:pt x="54" y="107"/>
                  </a:lnTo>
                  <a:lnTo>
                    <a:pt x="0" y="54"/>
                  </a:lnTo>
                  <a:close/>
                </a:path>
              </a:pathLst>
            </a:custGeom>
            <a:blipFill dpi="0" rotWithShape="0">
              <a:blip r:embed="rId6" cstate="print"/>
              <a:srcRect/>
              <a:tile tx="0" ty="0" sx="100000" sy="100000" flip="none" algn="tl"/>
            </a:blipFill>
            <a:ln w="9525">
              <a:noFill/>
              <a:round/>
              <a:headEnd/>
              <a:tailEnd/>
            </a:ln>
          </p:spPr>
          <p:txBody>
            <a:bodyPr/>
            <a:lstStyle/>
            <a:p>
              <a:endParaRPr lang="en-US"/>
            </a:p>
          </p:txBody>
        </p:sp>
        <p:sp>
          <p:nvSpPr>
            <p:cNvPr id="50304" name="Freeform 128"/>
            <p:cNvSpPr>
              <a:spLocks noChangeAspect="1"/>
            </p:cNvSpPr>
            <p:nvPr/>
          </p:nvSpPr>
          <p:spPr bwMode="auto">
            <a:xfrm>
              <a:off x="909" y="2818"/>
              <a:ext cx="88" cy="86"/>
            </a:xfrm>
            <a:custGeom>
              <a:avLst/>
              <a:gdLst/>
              <a:ahLst/>
              <a:cxnLst>
                <a:cxn ang="0">
                  <a:pos x="0" y="54"/>
                </a:cxn>
                <a:cxn ang="0">
                  <a:pos x="54" y="0"/>
                </a:cxn>
                <a:cxn ang="0">
                  <a:pos x="108" y="54"/>
                </a:cxn>
                <a:cxn ang="0">
                  <a:pos x="54" y="107"/>
                </a:cxn>
                <a:cxn ang="0">
                  <a:pos x="0" y="54"/>
                </a:cxn>
              </a:cxnLst>
              <a:rect l="0" t="0" r="r" b="b"/>
              <a:pathLst>
                <a:path w="108" h="107">
                  <a:moveTo>
                    <a:pt x="0" y="54"/>
                  </a:moveTo>
                  <a:lnTo>
                    <a:pt x="54" y="0"/>
                  </a:lnTo>
                  <a:lnTo>
                    <a:pt x="108" y="54"/>
                  </a:lnTo>
                  <a:lnTo>
                    <a:pt x="54" y="107"/>
                  </a:lnTo>
                  <a:lnTo>
                    <a:pt x="0" y="54"/>
                  </a:lnTo>
                </a:path>
              </a:pathLst>
            </a:custGeom>
            <a:solidFill>
              <a:srgbClr val="FF6600"/>
            </a:solidFill>
            <a:ln w="14288">
              <a:solidFill>
                <a:srgbClr val="FCF305"/>
              </a:solidFill>
              <a:prstDash val="solid"/>
              <a:round/>
              <a:headEnd/>
              <a:tailEnd/>
            </a:ln>
          </p:spPr>
          <p:txBody>
            <a:bodyPr/>
            <a:lstStyle/>
            <a:p>
              <a:endParaRPr lang="en-US"/>
            </a:p>
          </p:txBody>
        </p:sp>
        <p:sp>
          <p:nvSpPr>
            <p:cNvPr id="50305" name="Freeform 129"/>
            <p:cNvSpPr>
              <a:spLocks noChangeAspect="1"/>
            </p:cNvSpPr>
            <p:nvPr/>
          </p:nvSpPr>
          <p:spPr bwMode="auto">
            <a:xfrm>
              <a:off x="793" y="2861"/>
              <a:ext cx="87" cy="87"/>
            </a:xfrm>
            <a:custGeom>
              <a:avLst/>
              <a:gdLst/>
              <a:ahLst/>
              <a:cxnLst>
                <a:cxn ang="0">
                  <a:pos x="0" y="53"/>
                </a:cxn>
                <a:cxn ang="0">
                  <a:pos x="54" y="0"/>
                </a:cxn>
                <a:cxn ang="0">
                  <a:pos x="107" y="53"/>
                </a:cxn>
                <a:cxn ang="0">
                  <a:pos x="54" y="107"/>
                </a:cxn>
                <a:cxn ang="0">
                  <a:pos x="0" y="53"/>
                </a:cxn>
              </a:cxnLst>
              <a:rect l="0" t="0" r="r" b="b"/>
              <a:pathLst>
                <a:path w="107" h="107">
                  <a:moveTo>
                    <a:pt x="0" y="53"/>
                  </a:moveTo>
                  <a:lnTo>
                    <a:pt x="54" y="0"/>
                  </a:lnTo>
                  <a:lnTo>
                    <a:pt x="107" y="53"/>
                  </a:lnTo>
                  <a:lnTo>
                    <a:pt x="54" y="107"/>
                  </a:lnTo>
                  <a:lnTo>
                    <a:pt x="0" y="53"/>
                  </a:lnTo>
                  <a:close/>
                </a:path>
              </a:pathLst>
            </a:custGeom>
            <a:blipFill dpi="0" rotWithShape="0">
              <a:blip r:embed="rId6" cstate="print"/>
              <a:srcRect/>
              <a:tile tx="0" ty="0" sx="100000" sy="100000" flip="none" algn="tl"/>
            </a:blipFill>
            <a:ln w="9525">
              <a:noFill/>
              <a:round/>
              <a:headEnd/>
              <a:tailEnd/>
            </a:ln>
          </p:spPr>
          <p:txBody>
            <a:bodyPr/>
            <a:lstStyle/>
            <a:p>
              <a:endParaRPr lang="en-US"/>
            </a:p>
          </p:txBody>
        </p:sp>
        <p:sp>
          <p:nvSpPr>
            <p:cNvPr id="50306" name="Freeform 130"/>
            <p:cNvSpPr>
              <a:spLocks noChangeAspect="1"/>
            </p:cNvSpPr>
            <p:nvPr/>
          </p:nvSpPr>
          <p:spPr bwMode="auto">
            <a:xfrm>
              <a:off x="793" y="2861"/>
              <a:ext cx="87" cy="87"/>
            </a:xfrm>
            <a:custGeom>
              <a:avLst/>
              <a:gdLst/>
              <a:ahLst/>
              <a:cxnLst>
                <a:cxn ang="0">
                  <a:pos x="0" y="53"/>
                </a:cxn>
                <a:cxn ang="0">
                  <a:pos x="54" y="0"/>
                </a:cxn>
                <a:cxn ang="0">
                  <a:pos x="107" y="53"/>
                </a:cxn>
                <a:cxn ang="0">
                  <a:pos x="54" y="107"/>
                </a:cxn>
                <a:cxn ang="0">
                  <a:pos x="0" y="53"/>
                </a:cxn>
              </a:cxnLst>
              <a:rect l="0" t="0" r="r" b="b"/>
              <a:pathLst>
                <a:path w="107" h="107">
                  <a:moveTo>
                    <a:pt x="0" y="53"/>
                  </a:moveTo>
                  <a:lnTo>
                    <a:pt x="54" y="0"/>
                  </a:lnTo>
                  <a:lnTo>
                    <a:pt x="107" y="53"/>
                  </a:lnTo>
                  <a:lnTo>
                    <a:pt x="54" y="107"/>
                  </a:lnTo>
                  <a:lnTo>
                    <a:pt x="0" y="53"/>
                  </a:lnTo>
                </a:path>
              </a:pathLst>
            </a:custGeom>
            <a:solidFill>
              <a:srgbClr val="FF6600"/>
            </a:solidFill>
            <a:ln w="14288">
              <a:solidFill>
                <a:srgbClr val="FCF305"/>
              </a:solidFill>
              <a:prstDash val="solid"/>
              <a:round/>
              <a:headEnd/>
              <a:tailEnd/>
            </a:ln>
          </p:spPr>
          <p:txBody>
            <a:bodyPr/>
            <a:lstStyle/>
            <a:p>
              <a:endParaRPr lang="en-US"/>
            </a:p>
          </p:txBody>
        </p:sp>
        <p:sp>
          <p:nvSpPr>
            <p:cNvPr id="50307" name="Freeform 131"/>
            <p:cNvSpPr>
              <a:spLocks noChangeAspect="1"/>
            </p:cNvSpPr>
            <p:nvPr/>
          </p:nvSpPr>
          <p:spPr bwMode="auto">
            <a:xfrm>
              <a:off x="801" y="2767"/>
              <a:ext cx="87" cy="87"/>
            </a:xfrm>
            <a:custGeom>
              <a:avLst/>
              <a:gdLst/>
              <a:ahLst/>
              <a:cxnLst>
                <a:cxn ang="0">
                  <a:pos x="0" y="54"/>
                </a:cxn>
                <a:cxn ang="0">
                  <a:pos x="54" y="0"/>
                </a:cxn>
                <a:cxn ang="0">
                  <a:pos x="107" y="54"/>
                </a:cxn>
                <a:cxn ang="0">
                  <a:pos x="54" y="108"/>
                </a:cxn>
                <a:cxn ang="0">
                  <a:pos x="0" y="54"/>
                </a:cxn>
              </a:cxnLst>
              <a:rect l="0" t="0" r="r" b="b"/>
              <a:pathLst>
                <a:path w="107" h="108">
                  <a:moveTo>
                    <a:pt x="0" y="54"/>
                  </a:moveTo>
                  <a:lnTo>
                    <a:pt x="54" y="0"/>
                  </a:lnTo>
                  <a:lnTo>
                    <a:pt x="107" y="54"/>
                  </a:lnTo>
                  <a:lnTo>
                    <a:pt x="54" y="108"/>
                  </a:lnTo>
                  <a:lnTo>
                    <a:pt x="0" y="54"/>
                  </a:lnTo>
                  <a:close/>
                </a:path>
              </a:pathLst>
            </a:custGeom>
            <a:blipFill dpi="0" rotWithShape="0">
              <a:blip r:embed="rId6" cstate="print"/>
              <a:srcRect/>
              <a:tile tx="0" ty="0" sx="100000" sy="100000" flip="none" algn="tl"/>
            </a:blipFill>
            <a:ln w="9525">
              <a:noFill/>
              <a:round/>
              <a:headEnd/>
              <a:tailEnd/>
            </a:ln>
          </p:spPr>
          <p:txBody>
            <a:bodyPr/>
            <a:lstStyle/>
            <a:p>
              <a:endParaRPr lang="en-US"/>
            </a:p>
          </p:txBody>
        </p:sp>
        <p:sp>
          <p:nvSpPr>
            <p:cNvPr id="50308" name="Freeform 132"/>
            <p:cNvSpPr>
              <a:spLocks noChangeAspect="1"/>
            </p:cNvSpPr>
            <p:nvPr/>
          </p:nvSpPr>
          <p:spPr bwMode="auto">
            <a:xfrm>
              <a:off x="801" y="2767"/>
              <a:ext cx="87" cy="87"/>
            </a:xfrm>
            <a:custGeom>
              <a:avLst/>
              <a:gdLst/>
              <a:ahLst/>
              <a:cxnLst>
                <a:cxn ang="0">
                  <a:pos x="0" y="54"/>
                </a:cxn>
                <a:cxn ang="0">
                  <a:pos x="54" y="0"/>
                </a:cxn>
                <a:cxn ang="0">
                  <a:pos x="107" y="54"/>
                </a:cxn>
                <a:cxn ang="0">
                  <a:pos x="54" y="108"/>
                </a:cxn>
                <a:cxn ang="0">
                  <a:pos x="0" y="54"/>
                </a:cxn>
              </a:cxnLst>
              <a:rect l="0" t="0" r="r" b="b"/>
              <a:pathLst>
                <a:path w="107" h="108">
                  <a:moveTo>
                    <a:pt x="0" y="54"/>
                  </a:moveTo>
                  <a:lnTo>
                    <a:pt x="54" y="0"/>
                  </a:lnTo>
                  <a:lnTo>
                    <a:pt x="107" y="54"/>
                  </a:lnTo>
                  <a:lnTo>
                    <a:pt x="54" y="108"/>
                  </a:lnTo>
                  <a:lnTo>
                    <a:pt x="0" y="54"/>
                  </a:lnTo>
                </a:path>
              </a:pathLst>
            </a:custGeom>
            <a:solidFill>
              <a:srgbClr val="FF6600"/>
            </a:solidFill>
            <a:ln w="14288">
              <a:solidFill>
                <a:srgbClr val="FCF305"/>
              </a:solidFill>
              <a:prstDash val="solid"/>
              <a:round/>
              <a:headEnd/>
              <a:tailEnd/>
            </a:ln>
          </p:spPr>
          <p:txBody>
            <a:bodyPr/>
            <a:lstStyle/>
            <a:p>
              <a:endParaRPr lang="en-US"/>
            </a:p>
          </p:txBody>
        </p:sp>
        <p:sp>
          <p:nvSpPr>
            <p:cNvPr id="50309" name="Freeform 133"/>
            <p:cNvSpPr>
              <a:spLocks noChangeAspect="1"/>
            </p:cNvSpPr>
            <p:nvPr/>
          </p:nvSpPr>
          <p:spPr bwMode="auto">
            <a:xfrm>
              <a:off x="1142" y="2795"/>
              <a:ext cx="87" cy="88"/>
            </a:xfrm>
            <a:custGeom>
              <a:avLst/>
              <a:gdLst/>
              <a:ahLst/>
              <a:cxnLst>
                <a:cxn ang="0">
                  <a:pos x="0" y="54"/>
                </a:cxn>
                <a:cxn ang="0">
                  <a:pos x="54" y="0"/>
                </a:cxn>
                <a:cxn ang="0">
                  <a:pos x="108" y="54"/>
                </a:cxn>
                <a:cxn ang="0">
                  <a:pos x="54" y="107"/>
                </a:cxn>
                <a:cxn ang="0">
                  <a:pos x="0" y="54"/>
                </a:cxn>
              </a:cxnLst>
              <a:rect l="0" t="0" r="r" b="b"/>
              <a:pathLst>
                <a:path w="108" h="107">
                  <a:moveTo>
                    <a:pt x="0" y="54"/>
                  </a:moveTo>
                  <a:lnTo>
                    <a:pt x="54" y="0"/>
                  </a:lnTo>
                  <a:lnTo>
                    <a:pt x="108" y="54"/>
                  </a:lnTo>
                  <a:lnTo>
                    <a:pt x="54" y="107"/>
                  </a:lnTo>
                  <a:lnTo>
                    <a:pt x="0" y="54"/>
                  </a:lnTo>
                  <a:close/>
                </a:path>
              </a:pathLst>
            </a:custGeom>
            <a:blipFill dpi="0" rotWithShape="0">
              <a:blip r:embed="rId6" cstate="print"/>
              <a:srcRect/>
              <a:tile tx="0" ty="0" sx="100000" sy="100000" flip="none" algn="tl"/>
            </a:blipFill>
            <a:ln w="9525">
              <a:noFill/>
              <a:round/>
              <a:headEnd/>
              <a:tailEnd/>
            </a:ln>
          </p:spPr>
          <p:txBody>
            <a:bodyPr/>
            <a:lstStyle/>
            <a:p>
              <a:endParaRPr lang="en-US"/>
            </a:p>
          </p:txBody>
        </p:sp>
        <p:sp>
          <p:nvSpPr>
            <p:cNvPr id="50310" name="Freeform 134"/>
            <p:cNvSpPr>
              <a:spLocks noChangeAspect="1"/>
            </p:cNvSpPr>
            <p:nvPr/>
          </p:nvSpPr>
          <p:spPr bwMode="auto">
            <a:xfrm>
              <a:off x="1142" y="2795"/>
              <a:ext cx="87" cy="88"/>
            </a:xfrm>
            <a:custGeom>
              <a:avLst/>
              <a:gdLst/>
              <a:ahLst/>
              <a:cxnLst>
                <a:cxn ang="0">
                  <a:pos x="0" y="54"/>
                </a:cxn>
                <a:cxn ang="0">
                  <a:pos x="54" y="0"/>
                </a:cxn>
                <a:cxn ang="0">
                  <a:pos x="108" y="54"/>
                </a:cxn>
                <a:cxn ang="0">
                  <a:pos x="54" y="107"/>
                </a:cxn>
                <a:cxn ang="0">
                  <a:pos x="0" y="54"/>
                </a:cxn>
              </a:cxnLst>
              <a:rect l="0" t="0" r="r" b="b"/>
              <a:pathLst>
                <a:path w="108" h="107">
                  <a:moveTo>
                    <a:pt x="0" y="54"/>
                  </a:moveTo>
                  <a:lnTo>
                    <a:pt x="54" y="0"/>
                  </a:lnTo>
                  <a:lnTo>
                    <a:pt x="108" y="54"/>
                  </a:lnTo>
                  <a:lnTo>
                    <a:pt x="54" y="107"/>
                  </a:lnTo>
                  <a:lnTo>
                    <a:pt x="0" y="54"/>
                  </a:lnTo>
                </a:path>
              </a:pathLst>
            </a:custGeom>
            <a:solidFill>
              <a:srgbClr val="FF6600"/>
            </a:solidFill>
            <a:ln w="14288">
              <a:solidFill>
                <a:srgbClr val="FCF305"/>
              </a:solidFill>
              <a:prstDash val="solid"/>
              <a:round/>
              <a:headEnd/>
              <a:tailEnd/>
            </a:ln>
          </p:spPr>
          <p:txBody>
            <a:bodyPr/>
            <a:lstStyle/>
            <a:p>
              <a:endParaRPr lang="en-US"/>
            </a:p>
          </p:txBody>
        </p:sp>
        <p:sp>
          <p:nvSpPr>
            <p:cNvPr id="50311" name="Freeform 135"/>
            <p:cNvSpPr>
              <a:spLocks noChangeAspect="1"/>
            </p:cNvSpPr>
            <p:nvPr/>
          </p:nvSpPr>
          <p:spPr bwMode="auto">
            <a:xfrm>
              <a:off x="982" y="2513"/>
              <a:ext cx="87" cy="87"/>
            </a:xfrm>
            <a:custGeom>
              <a:avLst/>
              <a:gdLst/>
              <a:ahLst/>
              <a:cxnLst>
                <a:cxn ang="0">
                  <a:pos x="0" y="54"/>
                </a:cxn>
                <a:cxn ang="0">
                  <a:pos x="53" y="0"/>
                </a:cxn>
                <a:cxn ang="0">
                  <a:pos x="107" y="54"/>
                </a:cxn>
                <a:cxn ang="0">
                  <a:pos x="53" y="107"/>
                </a:cxn>
                <a:cxn ang="0">
                  <a:pos x="0" y="54"/>
                </a:cxn>
              </a:cxnLst>
              <a:rect l="0" t="0" r="r" b="b"/>
              <a:pathLst>
                <a:path w="107" h="107">
                  <a:moveTo>
                    <a:pt x="0" y="54"/>
                  </a:moveTo>
                  <a:lnTo>
                    <a:pt x="53" y="0"/>
                  </a:lnTo>
                  <a:lnTo>
                    <a:pt x="107" y="54"/>
                  </a:lnTo>
                  <a:lnTo>
                    <a:pt x="53" y="107"/>
                  </a:lnTo>
                  <a:lnTo>
                    <a:pt x="0" y="54"/>
                  </a:lnTo>
                  <a:close/>
                </a:path>
              </a:pathLst>
            </a:custGeom>
            <a:solidFill>
              <a:srgbClr val="FF6600"/>
            </a:solidFill>
            <a:ln w="9525">
              <a:noFill/>
              <a:round/>
              <a:headEnd/>
              <a:tailEnd/>
            </a:ln>
          </p:spPr>
          <p:txBody>
            <a:bodyPr/>
            <a:lstStyle/>
            <a:p>
              <a:endParaRPr lang="en-US"/>
            </a:p>
          </p:txBody>
        </p:sp>
        <p:sp>
          <p:nvSpPr>
            <p:cNvPr id="50312" name="Freeform 136"/>
            <p:cNvSpPr>
              <a:spLocks noChangeAspect="1"/>
            </p:cNvSpPr>
            <p:nvPr/>
          </p:nvSpPr>
          <p:spPr bwMode="auto">
            <a:xfrm>
              <a:off x="982" y="2513"/>
              <a:ext cx="87" cy="87"/>
            </a:xfrm>
            <a:custGeom>
              <a:avLst/>
              <a:gdLst/>
              <a:ahLst/>
              <a:cxnLst>
                <a:cxn ang="0">
                  <a:pos x="0" y="54"/>
                </a:cxn>
                <a:cxn ang="0">
                  <a:pos x="53" y="0"/>
                </a:cxn>
                <a:cxn ang="0">
                  <a:pos x="107" y="54"/>
                </a:cxn>
                <a:cxn ang="0">
                  <a:pos x="53" y="107"/>
                </a:cxn>
                <a:cxn ang="0">
                  <a:pos x="0" y="54"/>
                </a:cxn>
              </a:cxnLst>
              <a:rect l="0" t="0" r="r" b="b"/>
              <a:pathLst>
                <a:path w="107" h="107">
                  <a:moveTo>
                    <a:pt x="0" y="54"/>
                  </a:moveTo>
                  <a:lnTo>
                    <a:pt x="53" y="0"/>
                  </a:lnTo>
                  <a:lnTo>
                    <a:pt x="107" y="54"/>
                  </a:lnTo>
                  <a:lnTo>
                    <a:pt x="53" y="107"/>
                  </a:lnTo>
                  <a:lnTo>
                    <a:pt x="0" y="54"/>
                  </a:lnTo>
                </a:path>
              </a:pathLst>
            </a:custGeom>
            <a:noFill/>
            <a:ln w="14288">
              <a:solidFill>
                <a:srgbClr val="FCF305"/>
              </a:solidFill>
              <a:prstDash val="solid"/>
              <a:round/>
              <a:headEnd/>
              <a:tailEnd/>
            </a:ln>
          </p:spPr>
          <p:txBody>
            <a:bodyPr/>
            <a:lstStyle/>
            <a:p>
              <a:endParaRPr lang="en-US"/>
            </a:p>
          </p:txBody>
        </p:sp>
        <p:sp>
          <p:nvSpPr>
            <p:cNvPr id="50313" name="Freeform 137"/>
            <p:cNvSpPr>
              <a:spLocks noChangeAspect="1"/>
            </p:cNvSpPr>
            <p:nvPr/>
          </p:nvSpPr>
          <p:spPr bwMode="auto">
            <a:xfrm>
              <a:off x="916" y="2897"/>
              <a:ext cx="88" cy="87"/>
            </a:xfrm>
            <a:custGeom>
              <a:avLst/>
              <a:gdLst/>
              <a:ahLst/>
              <a:cxnLst>
                <a:cxn ang="0">
                  <a:pos x="0" y="54"/>
                </a:cxn>
                <a:cxn ang="0">
                  <a:pos x="54" y="0"/>
                </a:cxn>
                <a:cxn ang="0">
                  <a:pos x="107" y="54"/>
                </a:cxn>
                <a:cxn ang="0">
                  <a:pos x="54" y="108"/>
                </a:cxn>
                <a:cxn ang="0">
                  <a:pos x="0" y="54"/>
                </a:cxn>
              </a:cxnLst>
              <a:rect l="0" t="0" r="r" b="b"/>
              <a:pathLst>
                <a:path w="107" h="108">
                  <a:moveTo>
                    <a:pt x="0" y="54"/>
                  </a:moveTo>
                  <a:lnTo>
                    <a:pt x="54" y="0"/>
                  </a:lnTo>
                  <a:lnTo>
                    <a:pt x="107" y="54"/>
                  </a:lnTo>
                  <a:lnTo>
                    <a:pt x="54" y="108"/>
                  </a:lnTo>
                  <a:lnTo>
                    <a:pt x="0" y="54"/>
                  </a:lnTo>
                  <a:close/>
                </a:path>
              </a:pathLst>
            </a:custGeom>
            <a:blipFill dpi="0" rotWithShape="0">
              <a:blip r:embed="rId6" cstate="print"/>
              <a:srcRect/>
              <a:tile tx="0" ty="0" sx="100000" sy="100000" flip="none" algn="tl"/>
            </a:blipFill>
            <a:ln w="9525">
              <a:noFill/>
              <a:round/>
              <a:headEnd/>
              <a:tailEnd/>
            </a:ln>
          </p:spPr>
          <p:txBody>
            <a:bodyPr/>
            <a:lstStyle/>
            <a:p>
              <a:endParaRPr lang="en-US"/>
            </a:p>
          </p:txBody>
        </p:sp>
        <p:sp>
          <p:nvSpPr>
            <p:cNvPr id="50314" name="Freeform 138"/>
            <p:cNvSpPr>
              <a:spLocks noChangeAspect="1"/>
            </p:cNvSpPr>
            <p:nvPr/>
          </p:nvSpPr>
          <p:spPr bwMode="auto">
            <a:xfrm>
              <a:off x="916" y="2897"/>
              <a:ext cx="88" cy="87"/>
            </a:xfrm>
            <a:custGeom>
              <a:avLst/>
              <a:gdLst/>
              <a:ahLst/>
              <a:cxnLst>
                <a:cxn ang="0">
                  <a:pos x="0" y="54"/>
                </a:cxn>
                <a:cxn ang="0">
                  <a:pos x="54" y="0"/>
                </a:cxn>
                <a:cxn ang="0">
                  <a:pos x="107" y="54"/>
                </a:cxn>
                <a:cxn ang="0">
                  <a:pos x="54" y="108"/>
                </a:cxn>
                <a:cxn ang="0">
                  <a:pos x="0" y="54"/>
                </a:cxn>
              </a:cxnLst>
              <a:rect l="0" t="0" r="r" b="b"/>
              <a:pathLst>
                <a:path w="107" h="108">
                  <a:moveTo>
                    <a:pt x="0" y="54"/>
                  </a:moveTo>
                  <a:lnTo>
                    <a:pt x="54" y="0"/>
                  </a:lnTo>
                  <a:lnTo>
                    <a:pt x="107" y="54"/>
                  </a:lnTo>
                  <a:lnTo>
                    <a:pt x="54" y="108"/>
                  </a:lnTo>
                  <a:lnTo>
                    <a:pt x="0" y="54"/>
                  </a:lnTo>
                </a:path>
              </a:pathLst>
            </a:custGeom>
            <a:solidFill>
              <a:srgbClr val="FF6600"/>
            </a:solidFill>
            <a:ln w="14288">
              <a:solidFill>
                <a:srgbClr val="FCF305"/>
              </a:solidFill>
              <a:prstDash val="solid"/>
              <a:round/>
              <a:headEnd/>
              <a:tailEnd/>
            </a:ln>
          </p:spPr>
          <p:txBody>
            <a:bodyPr/>
            <a:lstStyle/>
            <a:p>
              <a:endParaRPr lang="en-US"/>
            </a:p>
          </p:txBody>
        </p:sp>
        <p:sp>
          <p:nvSpPr>
            <p:cNvPr id="50315" name="Freeform 139"/>
            <p:cNvSpPr>
              <a:spLocks noChangeAspect="1"/>
            </p:cNvSpPr>
            <p:nvPr/>
          </p:nvSpPr>
          <p:spPr bwMode="auto">
            <a:xfrm>
              <a:off x="961" y="2825"/>
              <a:ext cx="86" cy="87"/>
            </a:xfrm>
            <a:custGeom>
              <a:avLst/>
              <a:gdLst/>
              <a:ahLst/>
              <a:cxnLst>
                <a:cxn ang="0">
                  <a:pos x="0" y="54"/>
                </a:cxn>
                <a:cxn ang="0">
                  <a:pos x="53" y="0"/>
                </a:cxn>
                <a:cxn ang="0">
                  <a:pos x="107" y="54"/>
                </a:cxn>
                <a:cxn ang="0">
                  <a:pos x="53" y="107"/>
                </a:cxn>
                <a:cxn ang="0">
                  <a:pos x="0" y="54"/>
                </a:cxn>
              </a:cxnLst>
              <a:rect l="0" t="0" r="r" b="b"/>
              <a:pathLst>
                <a:path w="107" h="107">
                  <a:moveTo>
                    <a:pt x="0" y="54"/>
                  </a:moveTo>
                  <a:lnTo>
                    <a:pt x="53" y="0"/>
                  </a:lnTo>
                  <a:lnTo>
                    <a:pt x="107" y="54"/>
                  </a:lnTo>
                  <a:lnTo>
                    <a:pt x="53" y="107"/>
                  </a:lnTo>
                  <a:lnTo>
                    <a:pt x="0" y="54"/>
                  </a:lnTo>
                  <a:close/>
                </a:path>
              </a:pathLst>
            </a:custGeom>
            <a:blipFill dpi="0" rotWithShape="0">
              <a:blip r:embed="rId6" cstate="print"/>
              <a:srcRect/>
              <a:tile tx="0" ty="0" sx="100000" sy="100000" flip="none" algn="tl"/>
            </a:blipFill>
            <a:ln w="9525">
              <a:noFill/>
              <a:round/>
              <a:headEnd/>
              <a:tailEnd/>
            </a:ln>
          </p:spPr>
          <p:txBody>
            <a:bodyPr/>
            <a:lstStyle/>
            <a:p>
              <a:endParaRPr lang="en-US"/>
            </a:p>
          </p:txBody>
        </p:sp>
        <p:sp>
          <p:nvSpPr>
            <p:cNvPr id="50316" name="Freeform 140"/>
            <p:cNvSpPr>
              <a:spLocks noChangeAspect="1"/>
            </p:cNvSpPr>
            <p:nvPr/>
          </p:nvSpPr>
          <p:spPr bwMode="auto">
            <a:xfrm>
              <a:off x="961" y="2825"/>
              <a:ext cx="86" cy="87"/>
            </a:xfrm>
            <a:custGeom>
              <a:avLst/>
              <a:gdLst/>
              <a:ahLst/>
              <a:cxnLst>
                <a:cxn ang="0">
                  <a:pos x="0" y="54"/>
                </a:cxn>
                <a:cxn ang="0">
                  <a:pos x="53" y="0"/>
                </a:cxn>
                <a:cxn ang="0">
                  <a:pos x="107" y="54"/>
                </a:cxn>
                <a:cxn ang="0">
                  <a:pos x="53" y="107"/>
                </a:cxn>
                <a:cxn ang="0">
                  <a:pos x="0" y="54"/>
                </a:cxn>
              </a:cxnLst>
              <a:rect l="0" t="0" r="r" b="b"/>
              <a:pathLst>
                <a:path w="107" h="107">
                  <a:moveTo>
                    <a:pt x="0" y="54"/>
                  </a:moveTo>
                  <a:lnTo>
                    <a:pt x="53" y="0"/>
                  </a:lnTo>
                  <a:lnTo>
                    <a:pt x="107" y="54"/>
                  </a:lnTo>
                  <a:lnTo>
                    <a:pt x="53" y="107"/>
                  </a:lnTo>
                  <a:lnTo>
                    <a:pt x="0" y="54"/>
                  </a:lnTo>
                </a:path>
              </a:pathLst>
            </a:custGeom>
            <a:solidFill>
              <a:srgbClr val="FF6600"/>
            </a:solidFill>
            <a:ln w="14288">
              <a:solidFill>
                <a:srgbClr val="FCF305"/>
              </a:solidFill>
              <a:prstDash val="solid"/>
              <a:round/>
              <a:headEnd/>
              <a:tailEnd/>
            </a:ln>
          </p:spPr>
          <p:txBody>
            <a:bodyPr/>
            <a:lstStyle/>
            <a:p>
              <a:endParaRPr lang="en-US"/>
            </a:p>
          </p:txBody>
        </p:sp>
        <p:sp>
          <p:nvSpPr>
            <p:cNvPr id="50317" name="Freeform 141"/>
            <p:cNvSpPr>
              <a:spLocks noChangeAspect="1"/>
            </p:cNvSpPr>
            <p:nvPr/>
          </p:nvSpPr>
          <p:spPr bwMode="auto">
            <a:xfrm>
              <a:off x="880" y="2767"/>
              <a:ext cx="88" cy="87"/>
            </a:xfrm>
            <a:custGeom>
              <a:avLst/>
              <a:gdLst/>
              <a:ahLst/>
              <a:cxnLst>
                <a:cxn ang="0">
                  <a:pos x="0" y="54"/>
                </a:cxn>
                <a:cxn ang="0">
                  <a:pos x="54" y="0"/>
                </a:cxn>
                <a:cxn ang="0">
                  <a:pos x="108" y="54"/>
                </a:cxn>
                <a:cxn ang="0">
                  <a:pos x="54" y="108"/>
                </a:cxn>
                <a:cxn ang="0">
                  <a:pos x="0" y="54"/>
                </a:cxn>
              </a:cxnLst>
              <a:rect l="0" t="0" r="r" b="b"/>
              <a:pathLst>
                <a:path w="108" h="108">
                  <a:moveTo>
                    <a:pt x="0" y="54"/>
                  </a:moveTo>
                  <a:lnTo>
                    <a:pt x="54" y="0"/>
                  </a:lnTo>
                  <a:lnTo>
                    <a:pt x="108" y="54"/>
                  </a:lnTo>
                  <a:lnTo>
                    <a:pt x="54" y="108"/>
                  </a:lnTo>
                  <a:lnTo>
                    <a:pt x="0" y="54"/>
                  </a:lnTo>
                  <a:close/>
                </a:path>
              </a:pathLst>
            </a:custGeom>
            <a:blipFill dpi="0" rotWithShape="0">
              <a:blip r:embed="rId6" cstate="print"/>
              <a:srcRect/>
              <a:tile tx="0" ty="0" sx="100000" sy="100000" flip="none" algn="tl"/>
            </a:blipFill>
            <a:ln w="9525">
              <a:noFill/>
              <a:round/>
              <a:headEnd/>
              <a:tailEnd/>
            </a:ln>
          </p:spPr>
          <p:txBody>
            <a:bodyPr/>
            <a:lstStyle/>
            <a:p>
              <a:endParaRPr lang="en-US"/>
            </a:p>
          </p:txBody>
        </p:sp>
        <p:sp>
          <p:nvSpPr>
            <p:cNvPr id="50318" name="Freeform 142"/>
            <p:cNvSpPr>
              <a:spLocks noChangeAspect="1"/>
            </p:cNvSpPr>
            <p:nvPr/>
          </p:nvSpPr>
          <p:spPr bwMode="auto">
            <a:xfrm>
              <a:off x="880" y="2767"/>
              <a:ext cx="88" cy="87"/>
            </a:xfrm>
            <a:custGeom>
              <a:avLst/>
              <a:gdLst/>
              <a:ahLst/>
              <a:cxnLst>
                <a:cxn ang="0">
                  <a:pos x="0" y="54"/>
                </a:cxn>
                <a:cxn ang="0">
                  <a:pos x="54" y="0"/>
                </a:cxn>
                <a:cxn ang="0">
                  <a:pos x="108" y="54"/>
                </a:cxn>
                <a:cxn ang="0">
                  <a:pos x="54" y="108"/>
                </a:cxn>
                <a:cxn ang="0">
                  <a:pos x="0" y="54"/>
                </a:cxn>
              </a:cxnLst>
              <a:rect l="0" t="0" r="r" b="b"/>
              <a:pathLst>
                <a:path w="108" h="108">
                  <a:moveTo>
                    <a:pt x="0" y="54"/>
                  </a:moveTo>
                  <a:lnTo>
                    <a:pt x="54" y="0"/>
                  </a:lnTo>
                  <a:lnTo>
                    <a:pt x="108" y="54"/>
                  </a:lnTo>
                  <a:lnTo>
                    <a:pt x="54" y="108"/>
                  </a:lnTo>
                  <a:lnTo>
                    <a:pt x="0" y="54"/>
                  </a:lnTo>
                </a:path>
              </a:pathLst>
            </a:custGeom>
            <a:solidFill>
              <a:srgbClr val="FF6600"/>
            </a:solidFill>
            <a:ln w="14288">
              <a:solidFill>
                <a:srgbClr val="FCF305"/>
              </a:solidFill>
              <a:prstDash val="solid"/>
              <a:round/>
              <a:headEnd/>
              <a:tailEnd/>
            </a:ln>
          </p:spPr>
          <p:txBody>
            <a:bodyPr/>
            <a:lstStyle/>
            <a:p>
              <a:endParaRPr lang="en-US"/>
            </a:p>
          </p:txBody>
        </p:sp>
        <p:sp>
          <p:nvSpPr>
            <p:cNvPr id="50319" name="Freeform 143"/>
            <p:cNvSpPr>
              <a:spLocks noChangeAspect="1"/>
            </p:cNvSpPr>
            <p:nvPr/>
          </p:nvSpPr>
          <p:spPr bwMode="auto">
            <a:xfrm>
              <a:off x="1483" y="2680"/>
              <a:ext cx="86" cy="87"/>
            </a:xfrm>
            <a:custGeom>
              <a:avLst/>
              <a:gdLst/>
              <a:ahLst/>
              <a:cxnLst>
                <a:cxn ang="0">
                  <a:pos x="0" y="54"/>
                </a:cxn>
                <a:cxn ang="0">
                  <a:pos x="54" y="0"/>
                </a:cxn>
                <a:cxn ang="0">
                  <a:pos x="107" y="54"/>
                </a:cxn>
                <a:cxn ang="0">
                  <a:pos x="54" y="107"/>
                </a:cxn>
                <a:cxn ang="0">
                  <a:pos x="0" y="54"/>
                </a:cxn>
              </a:cxnLst>
              <a:rect l="0" t="0" r="r" b="b"/>
              <a:pathLst>
                <a:path w="107" h="107">
                  <a:moveTo>
                    <a:pt x="0" y="54"/>
                  </a:moveTo>
                  <a:lnTo>
                    <a:pt x="54" y="0"/>
                  </a:lnTo>
                  <a:lnTo>
                    <a:pt x="107" y="54"/>
                  </a:lnTo>
                  <a:lnTo>
                    <a:pt x="54" y="107"/>
                  </a:lnTo>
                  <a:lnTo>
                    <a:pt x="0" y="54"/>
                  </a:lnTo>
                  <a:close/>
                </a:path>
              </a:pathLst>
            </a:custGeom>
            <a:blipFill dpi="0" rotWithShape="0">
              <a:blip r:embed="rId6" cstate="print"/>
              <a:srcRect/>
              <a:tile tx="0" ty="0" sx="100000" sy="100000" flip="none" algn="tl"/>
            </a:blipFill>
            <a:ln w="9525">
              <a:noFill/>
              <a:round/>
              <a:headEnd/>
              <a:tailEnd/>
            </a:ln>
          </p:spPr>
          <p:txBody>
            <a:bodyPr/>
            <a:lstStyle/>
            <a:p>
              <a:endParaRPr lang="en-US"/>
            </a:p>
          </p:txBody>
        </p:sp>
        <p:sp>
          <p:nvSpPr>
            <p:cNvPr id="50320" name="Freeform 144"/>
            <p:cNvSpPr>
              <a:spLocks noChangeAspect="1"/>
            </p:cNvSpPr>
            <p:nvPr/>
          </p:nvSpPr>
          <p:spPr bwMode="auto">
            <a:xfrm>
              <a:off x="1483" y="2680"/>
              <a:ext cx="86" cy="87"/>
            </a:xfrm>
            <a:custGeom>
              <a:avLst/>
              <a:gdLst/>
              <a:ahLst/>
              <a:cxnLst>
                <a:cxn ang="0">
                  <a:pos x="0" y="54"/>
                </a:cxn>
                <a:cxn ang="0">
                  <a:pos x="54" y="0"/>
                </a:cxn>
                <a:cxn ang="0">
                  <a:pos x="107" y="54"/>
                </a:cxn>
                <a:cxn ang="0">
                  <a:pos x="54" y="107"/>
                </a:cxn>
                <a:cxn ang="0">
                  <a:pos x="0" y="54"/>
                </a:cxn>
              </a:cxnLst>
              <a:rect l="0" t="0" r="r" b="b"/>
              <a:pathLst>
                <a:path w="107" h="107">
                  <a:moveTo>
                    <a:pt x="0" y="54"/>
                  </a:moveTo>
                  <a:lnTo>
                    <a:pt x="54" y="0"/>
                  </a:lnTo>
                  <a:lnTo>
                    <a:pt x="107" y="54"/>
                  </a:lnTo>
                  <a:lnTo>
                    <a:pt x="54" y="107"/>
                  </a:lnTo>
                  <a:lnTo>
                    <a:pt x="0" y="54"/>
                  </a:lnTo>
                </a:path>
              </a:pathLst>
            </a:custGeom>
            <a:solidFill>
              <a:srgbClr val="FF6600"/>
            </a:solidFill>
            <a:ln w="14288">
              <a:solidFill>
                <a:srgbClr val="FCF305"/>
              </a:solidFill>
              <a:prstDash val="solid"/>
              <a:round/>
              <a:headEnd/>
              <a:tailEnd/>
            </a:ln>
          </p:spPr>
          <p:txBody>
            <a:bodyPr/>
            <a:lstStyle/>
            <a:p>
              <a:endParaRPr lang="en-US"/>
            </a:p>
          </p:txBody>
        </p:sp>
        <p:sp>
          <p:nvSpPr>
            <p:cNvPr id="50321" name="Freeform 145"/>
            <p:cNvSpPr>
              <a:spLocks noChangeAspect="1"/>
            </p:cNvSpPr>
            <p:nvPr/>
          </p:nvSpPr>
          <p:spPr bwMode="auto">
            <a:xfrm>
              <a:off x="779" y="2897"/>
              <a:ext cx="87" cy="87"/>
            </a:xfrm>
            <a:custGeom>
              <a:avLst/>
              <a:gdLst/>
              <a:ahLst/>
              <a:cxnLst>
                <a:cxn ang="0">
                  <a:pos x="0" y="54"/>
                </a:cxn>
                <a:cxn ang="0">
                  <a:pos x="54" y="0"/>
                </a:cxn>
                <a:cxn ang="0">
                  <a:pos x="107" y="54"/>
                </a:cxn>
                <a:cxn ang="0">
                  <a:pos x="54" y="108"/>
                </a:cxn>
                <a:cxn ang="0">
                  <a:pos x="0" y="54"/>
                </a:cxn>
              </a:cxnLst>
              <a:rect l="0" t="0" r="r" b="b"/>
              <a:pathLst>
                <a:path w="107" h="108">
                  <a:moveTo>
                    <a:pt x="0" y="54"/>
                  </a:moveTo>
                  <a:lnTo>
                    <a:pt x="54" y="0"/>
                  </a:lnTo>
                  <a:lnTo>
                    <a:pt x="107" y="54"/>
                  </a:lnTo>
                  <a:lnTo>
                    <a:pt x="54" y="108"/>
                  </a:lnTo>
                  <a:lnTo>
                    <a:pt x="0" y="54"/>
                  </a:lnTo>
                  <a:close/>
                </a:path>
              </a:pathLst>
            </a:custGeom>
            <a:blipFill dpi="0" rotWithShape="0">
              <a:blip r:embed="rId6" cstate="print"/>
              <a:srcRect/>
              <a:tile tx="0" ty="0" sx="100000" sy="100000" flip="none" algn="tl"/>
            </a:blipFill>
            <a:ln w="9525">
              <a:noFill/>
              <a:round/>
              <a:headEnd/>
              <a:tailEnd/>
            </a:ln>
          </p:spPr>
          <p:txBody>
            <a:bodyPr/>
            <a:lstStyle/>
            <a:p>
              <a:endParaRPr lang="en-US"/>
            </a:p>
          </p:txBody>
        </p:sp>
        <p:sp>
          <p:nvSpPr>
            <p:cNvPr id="50322" name="Freeform 146"/>
            <p:cNvSpPr>
              <a:spLocks noChangeAspect="1"/>
            </p:cNvSpPr>
            <p:nvPr/>
          </p:nvSpPr>
          <p:spPr bwMode="auto">
            <a:xfrm>
              <a:off x="779" y="2897"/>
              <a:ext cx="87" cy="87"/>
            </a:xfrm>
            <a:custGeom>
              <a:avLst/>
              <a:gdLst/>
              <a:ahLst/>
              <a:cxnLst>
                <a:cxn ang="0">
                  <a:pos x="0" y="54"/>
                </a:cxn>
                <a:cxn ang="0">
                  <a:pos x="54" y="0"/>
                </a:cxn>
                <a:cxn ang="0">
                  <a:pos x="107" y="54"/>
                </a:cxn>
                <a:cxn ang="0">
                  <a:pos x="54" y="108"/>
                </a:cxn>
                <a:cxn ang="0">
                  <a:pos x="0" y="54"/>
                </a:cxn>
              </a:cxnLst>
              <a:rect l="0" t="0" r="r" b="b"/>
              <a:pathLst>
                <a:path w="107" h="108">
                  <a:moveTo>
                    <a:pt x="0" y="54"/>
                  </a:moveTo>
                  <a:lnTo>
                    <a:pt x="54" y="0"/>
                  </a:lnTo>
                  <a:lnTo>
                    <a:pt x="107" y="54"/>
                  </a:lnTo>
                  <a:lnTo>
                    <a:pt x="54" y="108"/>
                  </a:lnTo>
                  <a:lnTo>
                    <a:pt x="0" y="54"/>
                  </a:lnTo>
                </a:path>
              </a:pathLst>
            </a:custGeom>
            <a:solidFill>
              <a:srgbClr val="FF6600"/>
            </a:solidFill>
            <a:ln w="14288">
              <a:solidFill>
                <a:srgbClr val="FCF305"/>
              </a:solidFill>
              <a:prstDash val="solid"/>
              <a:round/>
              <a:headEnd/>
              <a:tailEnd/>
            </a:ln>
          </p:spPr>
          <p:txBody>
            <a:bodyPr/>
            <a:lstStyle/>
            <a:p>
              <a:endParaRPr lang="en-US"/>
            </a:p>
          </p:txBody>
        </p:sp>
        <p:sp>
          <p:nvSpPr>
            <p:cNvPr id="50323" name="Freeform 147"/>
            <p:cNvSpPr>
              <a:spLocks noChangeAspect="1"/>
            </p:cNvSpPr>
            <p:nvPr/>
          </p:nvSpPr>
          <p:spPr bwMode="auto">
            <a:xfrm>
              <a:off x="786" y="2904"/>
              <a:ext cx="87" cy="88"/>
            </a:xfrm>
            <a:custGeom>
              <a:avLst/>
              <a:gdLst/>
              <a:ahLst/>
              <a:cxnLst>
                <a:cxn ang="0">
                  <a:pos x="0" y="54"/>
                </a:cxn>
                <a:cxn ang="0">
                  <a:pos x="54" y="0"/>
                </a:cxn>
                <a:cxn ang="0">
                  <a:pos x="107" y="54"/>
                </a:cxn>
                <a:cxn ang="0">
                  <a:pos x="54" y="108"/>
                </a:cxn>
                <a:cxn ang="0">
                  <a:pos x="0" y="54"/>
                </a:cxn>
              </a:cxnLst>
              <a:rect l="0" t="0" r="r" b="b"/>
              <a:pathLst>
                <a:path w="107" h="108">
                  <a:moveTo>
                    <a:pt x="0" y="54"/>
                  </a:moveTo>
                  <a:lnTo>
                    <a:pt x="54" y="0"/>
                  </a:lnTo>
                  <a:lnTo>
                    <a:pt x="107" y="54"/>
                  </a:lnTo>
                  <a:lnTo>
                    <a:pt x="54" y="108"/>
                  </a:lnTo>
                  <a:lnTo>
                    <a:pt x="0" y="54"/>
                  </a:lnTo>
                  <a:close/>
                </a:path>
              </a:pathLst>
            </a:custGeom>
            <a:blipFill dpi="0" rotWithShape="0">
              <a:blip r:embed="rId6" cstate="print"/>
              <a:srcRect/>
              <a:tile tx="0" ty="0" sx="100000" sy="100000" flip="none" algn="tl"/>
            </a:blipFill>
            <a:ln w="9525">
              <a:noFill/>
              <a:round/>
              <a:headEnd/>
              <a:tailEnd/>
            </a:ln>
          </p:spPr>
          <p:txBody>
            <a:bodyPr/>
            <a:lstStyle/>
            <a:p>
              <a:endParaRPr lang="en-US"/>
            </a:p>
          </p:txBody>
        </p:sp>
        <p:sp>
          <p:nvSpPr>
            <p:cNvPr id="50324" name="Freeform 148"/>
            <p:cNvSpPr>
              <a:spLocks noChangeAspect="1"/>
            </p:cNvSpPr>
            <p:nvPr/>
          </p:nvSpPr>
          <p:spPr bwMode="auto">
            <a:xfrm>
              <a:off x="786" y="2904"/>
              <a:ext cx="87" cy="88"/>
            </a:xfrm>
            <a:custGeom>
              <a:avLst/>
              <a:gdLst/>
              <a:ahLst/>
              <a:cxnLst>
                <a:cxn ang="0">
                  <a:pos x="0" y="54"/>
                </a:cxn>
                <a:cxn ang="0">
                  <a:pos x="54" y="0"/>
                </a:cxn>
                <a:cxn ang="0">
                  <a:pos x="107" y="54"/>
                </a:cxn>
                <a:cxn ang="0">
                  <a:pos x="54" y="108"/>
                </a:cxn>
                <a:cxn ang="0">
                  <a:pos x="0" y="54"/>
                </a:cxn>
              </a:cxnLst>
              <a:rect l="0" t="0" r="r" b="b"/>
              <a:pathLst>
                <a:path w="107" h="108">
                  <a:moveTo>
                    <a:pt x="0" y="54"/>
                  </a:moveTo>
                  <a:lnTo>
                    <a:pt x="54" y="0"/>
                  </a:lnTo>
                  <a:lnTo>
                    <a:pt x="107" y="54"/>
                  </a:lnTo>
                  <a:lnTo>
                    <a:pt x="54" y="108"/>
                  </a:lnTo>
                  <a:lnTo>
                    <a:pt x="0" y="54"/>
                  </a:lnTo>
                </a:path>
              </a:pathLst>
            </a:custGeom>
            <a:solidFill>
              <a:srgbClr val="FF6600"/>
            </a:solidFill>
            <a:ln w="14288">
              <a:solidFill>
                <a:srgbClr val="FCF305"/>
              </a:solidFill>
              <a:prstDash val="solid"/>
              <a:round/>
              <a:headEnd/>
              <a:tailEnd/>
            </a:ln>
          </p:spPr>
          <p:txBody>
            <a:bodyPr/>
            <a:lstStyle/>
            <a:p>
              <a:endParaRPr lang="en-US"/>
            </a:p>
          </p:txBody>
        </p:sp>
        <p:sp>
          <p:nvSpPr>
            <p:cNvPr id="50325" name="Rectangle 149"/>
            <p:cNvSpPr>
              <a:spLocks noChangeAspect="1" noChangeArrowheads="1"/>
            </p:cNvSpPr>
            <p:nvPr/>
          </p:nvSpPr>
          <p:spPr bwMode="auto">
            <a:xfrm>
              <a:off x="686" y="2898"/>
              <a:ext cx="70" cy="140"/>
            </a:xfrm>
            <a:prstGeom prst="rect">
              <a:avLst/>
            </a:prstGeom>
            <a:noFill/>
            <a:ln w="9525">
              <a:noFill/>
              <a:miter lim="800000"/>
              <a:headEnd/>
              <a:tailEnd/>
            </a:ln>
          </p:spPr>
          <p:txBody>
            <a:bodyPr wrap="none" lIns="0" tIns="0" rIns="0" bIns="0">
              <a:spAutoFit/>
            </a:bodyPr>
            <a:lstStyle/>
            <a:p>
              <a:r>
                <a:rPr lang="en-US" sz="1600">
                  <a:solidFill>
                    <a:srgbClr val="000000"/>
                  </a:solidFill>
                </a:rPr>
                <a:t>0</a:t>
              </a:r>
              <a:endParaRPr lang="en-US" sz="2400"/>
            </a:p>
          </p:txBody>
        </p:sp>
        <p:sp>
          <p:nvSpPr>
            <p:cNvPr id="50326" name="Rectangle 150"/>
            <p:cNvSpPr>
              <a:spLocks noChangeAspect="1" noChangeArrowheads="1"/>
            </p:cNvSpPr>
            <p:nvPr/>
          </p:nvSpPr>
          <p:spPr bwMode="auto">
            <a:xfrm>
              <a:off x="686" y="2557"/>
              <a:ext cx="70" cy="140"/>
            </a:xfrm>
            <a:prstGeom prst="rect">
              <a:avLst/>
            </a:prstGeom>
            <a:noFill/>
            <a:ln w="9525">
              <a:noFill/>
              <a:miter lim="800000"/>
              <a:headEnd/>
              <a:tailEnd/>
            </a:ln>
          </p:spPr>
          <p:txBody>
            <a:bodyPr wrap="none" lIns="0" tIns="0" rIns="0" bIns="0">
              <a:spAutoFit/>
            </a:bodyPr>
            <a:lstStyle/>
            <a:p>
              <a:r>
                <a:rPr lang="en-US" sz="1600">
                  <a:solidFill>
                    <a:srgbClr val="000000"/>
                  </a:solidFill>
                </a:rPr>
                <a:t>5</a:t>
              </a:r>
              <a:endParaRPr lang="en-US" sz="2400"/>
            </a:p>
          </p:txBody>
        </p:sp>
        <p:sp>
          <p:nvSpPr>
            <p:cNvPr id="50327" name="Rectangle 151"/>
            <p:cNvSpPr>
              <a:spLocks noChangeAspect="1" noChangeArrowheads="1"/>
            </p:cNvSpPr>
            <p:nvPr/>
          </p:nvSpPr>
          <p:spPr bwMode="auto">
            <a:xfrm>
              <a:off x="629" y="2209"/>
              <a:ext cx="140" cy="140"/>
            </a:xfrm>
            <a:prstGeom prst="rect">
              <a:avLst/>
            </a:prstGeom>
            <a:noFill/>
            <a:ln w="9525">
              <a:noFill/>
              <a:miter lim="800000"/>
              <a:headEnd/>
              <a:tailEnd/>
            </a:ln>
          </p:spPr>
          <p:txBody>
            <a:bodyPr wrap="none" lIns="0" tIns="0" rIns="0" bIns="0">
              <a:spAutoFit/>
            </a:bodyPr>
            <a:lstStyle/>
            <a:p>
              <a:r>
                <a:rPr lang="en-US" sz="1600">
                  <a:solidFill>
                    <a:srgbClr val="000000"/>
                  </a:solidFill>
                </a:rPr>
                <a:t>10</a:t>
              </a:r>
              <a:endParaRPr lang="en-US" sz="2400"/>
            </a:p>
          </p:txBody>
        </p:sp>
        <p:sp>
          <p:nvSpPr>
            <p:cNvPr id="50328" name="Rectangle 152"/>
            <p:cNvSpPr>
              <a:spLocks noChangeAspect="1" noChangeArrowheads="1"/>
            </p:cNvSpPr>
            <p:nvPr/>
          </p:nvSpPr>
          <p:spPr bwMode="auto">
            <a:xfrm>
              <a:off x="629" y="1861"/>
              <a:ext cx="140" cy="140"/>
            </a:xfrm>
            <a:prstGeom prst="rect">
              <a:avLst/>
            </a:prstGeom>
            <a:noFill/>
            <a:ln w="9525">
              <a:noFill/>
              <a:miter lim="800000"/>
              <a:headEnd/>
              <a:tailEnd/>
            </a:ln>
          </p:spPr>
          <p:txBody>
            <a:bodyPr wrap="none" lIns="0" tIns="0" rIns="0" bIns="0">
              <a:spAutoFit/>
            </a:bodyPr>
            <a:lstStyle/>
            <a:p>
              <a:r>
                <a:rPr lang="en-US" sz="1600">
                  <a:solidFill>
                    <a:srgbClr val="000000"/>
                  </a:solidFill>
                </a:rPr>
                <a:t>15</a:t>
              </a:r>
              <a:endParaRPr lang="en-US" sz="2400"/>
            </a:p>
          </p:txBody>
        </p:sp>
        <p:sp>
          <p:nvSpPr>
            <p:cNvPr id="50329" name="Rectangle 153"/>
            <p:cNvSpPr>
              <a:spLocks noChangeAspect="1" noChangeArrowheads="1"/>
            </p:cNvSpPr>
            <p:nvPr/>
          </p:nvSpPr>
          <p:spPr bwMode="auto">
            <a:xfrm>
              <a:off x="629" y="1512"/>
              <a:ext cx="140" cy="140"/>
            </a:xfrm>
            <a:prstGeom prst="rect">
              <a:avLst/>
            </a:prstGeom>
            <a:noFill/>
            <a:ln w="9525">
              <a:noFill/>
              <a:miter lim="800000"/>
              <a:headEnd/>
              <a:tailEnd/>
            </a:ln>
          </p:spPr>
          <p:txBody>
            <a:bodyPr wrap="none" lIns="0" tIns="0" rIns="0" bIns="0">
              <a:spAutoFit/>
            </a:bodyPr>
            <a:lstStyle/>
            <a:p>
              <a:r>
                <a:rPr lang="en-US" sz="1600">
                  <a:solidFill>
                    <a:srgbClr val="000000"/>
                  </a:solidFill>
                </a:rPr>
                <a:t>20</a:t>
              </a:r>
              <a:endParaRPr lang="en-US" sz="2400"/>
            </a:p>
          </p:txBody>
        </p:sp>
        <p:sp>
          <p:nvSpPr>
            <p:cNvPr id="50330" name="Rectangle 154"/>
            <p:cNvSpPr>
              <a:spLocks noChangeAspect="1" noChangeArrowheads="1"/>
            </p:cNvSpPr>
            <p:nvPr/>
          </p:nvSpPr>
          <p:spPr bwMode="auto">
            <a:xfrm>
              <a:off x="629" y="1164"/>
              <a:ext cx="140" cy="140"/>
            </a:xfrm>
            <a:prstGeom prst="rect">
              <a:avLst/>
            </a:prstGeom>
            <a:noFill/>
            <a:ln w="9525">
              <a:noFill/>
              <a:miter lim="800000"/>
              <a:headEnd/>
              <a:tailEnd/>
            </a:ln>
          </p:spPr>
          <p:txBody>
            <a:bodyPr wrap="none" lIns="0" tIns="0" rIns="0" bIns="0">
              <a:spAutoFit/>
            </a:bodyPr>
            <a:lstStyle/>
            <a:p>
              <a:r>
                <a:rPr lang="en-US" sz="1600">
                  <a:solidFill>
                    <a:srgbClr val="000000"/>
                  </a:solidFill>
                </a:rPr>
                <a:t>25</a:t>
              </a:r>
              <a:endParaRPr lang="en-US" sz="2400"/>
            </a:p>
          </p:txBody>
        </p:sp>
        <p:sp>
          <p:nvSpPr>
            <p:cNvPr id="50331" name="Rectangle 155"/>
            <p:cNvSpPr>
              <a:spLocks noChangeAspect="1" noChangeArrowheads="1"/>
            </p:cNvSpPr>
            <p:nvPr/>
          </p:nvSpPr>
          <p:spPr bwMode="auto">
            <a:xfrm>
              <a:off x="629" y="816"/>
              <a:ext cx="140" cy="140"/>
            </a:xfrm>
            <a:prstGeom prst="rect">
              <a:avLst/>
            </a:prstGeom>
            <a:noFill/>
            <a:ln w="9525">
              <a:noFill/>
              <a:miter lim="800000"/>
              <a:headEnd/>
              <a:tailEnd/>
            </a:ln>
          </p:spPr>
          <p:txBody>
            <a:bodyPr wrap="none" lIns="0" tIns="0" rIns="0" bIns="0">
              <a:spAutoFit/>
            </a:bodyPr>
            <a:lstStyle/>
            <a:p>
              <a:r>
                <a:rPr lang="en-US" sz="1600">
                  <a:solidFill>
                    <a:srgbClr val="000000"/>
                  </a:solidFill>
                </a:rPr>
                <a:t>30</a:t>
              </a:r>
              <a:endParaRPr lang="en-US" sz="2400"/>
            </a:p>
          </p:txBody>
        </p:sp>
        <p:sp>
          <p:nvSpPr>
            <p:cNvPr id="50332" name="Rectangle 156"/>
            <p:cNvSpPr>
              <a:spLocks noChangeAspect="1" noChangeArrowheads="1"/>
            </p:cNvSpPr>
            <p:nvPr/>
          </p:nvSpPr>
          <p:spPr bwMode="auto">
            <a:xfrm>
              <a:off x="765" y="3014"/>
              <a:ext cx="70" cy="140"/>
            </a:xfrm>
            <a:prstGeom prst="rect">
              <a:avLst/>
            </a:prstGeom>
            <a:noFill/>
            <a:ln w="9525">
              <a:noFill/>
              <a:miter lim="800000"/>
              <a:headEnd/>
              <a:tailEnd/>
            </a:ln>
          </p:spPr>
          <p:txBody>
            <a:bodyPr wrap="none" lIns="0" tIns="0" rIns="0" bIns="0">
              <a:spAutoFit/>
            </a:bodyPr>
            <a:lstStyle/>
            <a:p>
              <a:r>
                <a:rPr lang="en-US" sz="1600">
                  <a:solidFill>
                    <a:srgbClr val="000000"/>
                  </a:solidFill>
                </a:rPr>
                <a:t>0</a:t>
              </a:r>
              <a:endParaRPr lang="en-US" sz="2400"/>
            </a:p>
          </p:txBody>
        </p:sp>
        <p:sp>
          <p:nvSpPr>
            <p:cNvPr id="50333" name="Rectangle 157"/>
            <p:cNvSpPr>
              <a:spLocks noChangeAspect="1" noChangeArrowheads="1"/>
            </p:cNvSpPr>
            <p:nvPr/>
          </p:nvSpPr>
          <p:spPr bwMode="auto">
            <a:xfrm>
              <a:off x="1253" y="3014"/>
              <a:ext cx="140" cy="140"/>
            </a:xfrm>
            <a:prstGeom prst="rect">
              <a:avLst/>
            </a:prstGeom>
            <a:noFill/>
            <a:ln w="9525">
              <a:noFill/>
              <a:miter lim="800000"/>
              <a:headEnd/>
              <a:tailEnd/>
            </a:ln>
          </p:spPr>
          <p:txBody>
            <a:bodyPr wrap="none" lIns="0" tIns="0" rIns="0" bIns="0">
              <a:spAutoFit/>
            </a:bodyPr>
            <a:lstStyle/>
            <a:p>
              <a:r>
                <a:rPr lang="en-US" sz="1600">
                  <a:solidFill>
                    <a:srgbClr val="000000"/>
                  </a:solidFill>
                </a:rPr>
                <a:t>20</a:t>
              </a:r>
              <a:endParaRPr lang="en-US" sz="2400"/>
            </a:p>
          </p:txBody>
        </p:sp>
        <p:sp>
          <p:nvSpPr>
            <p:cNvPr id="50334" name="Rectangle 158"/>
            <p:cNvSpPr>
              <a:spLocks noChangeAspect="1" noChangeArrowheads="1"/>
            </p:cNvSpPr>
            <p:nvPr/>
          </p:nvSpPr>
          <p:spPr bwMode="auto">
            <a:xfrm>
              <a:off x="1775" y="3014"/>
              <a:ext cx="140" cy="140"/>
            </a:xfrm>
            <a:prstGeom prst="rect">
              <a:avLst/>
            </a:prstGeom>
            <a:noFill/>
            <a:ln w="9525">
              <a:noFill/>
              <a:miter lim="800000"/>
              <a:headEnd/>
              <a:tailEnd/>
            </a:ln>
          </p:spPr>
          <p:txBody>
            <a:bodyPr wrap="none" lIns="0" tIns="0" rIns="0" bIns="0">
              <a:spAutoFit/>
            </a:bodyPr>
            <a:lstStyle/>
            <a:p>
              <a:r>
                <a:rPr lang="en-US" sz="1600">
                  <a:solidFill>
                    <a:srgbClr val="000000"/>
                  </a:solidFill>
                </a:rPr>
                <a:t>40</a:t>
              </a:r>
              <a:endParaRPr lang="en-US" sz="2400"/>
            </a:p>
          </p:txBody>
        </p:sp>
        <p:sp>
          <p:nvSpPr>
            <p:cNvPr id="50335" name="Rectangle 159"/>
            <p:cNvSpPr>
              <a:spLocks noChangeAspect="1" noChangeArrowheads="1"/>
            </p:cNvSpPr>
            <p:nvPr/>
          </p:nvSpPr>
          <p:spPr bwMode="auto">
            <a:xfrm>
              <a:off x="2297" y="3014"/>
              <a:ext cx="140" cy="140"/>
            </a:xfrm>
            <a:prstGeom prst="rect">
              <a:avLst/>
            </a:prstGeom>
            <a:noFill/>
            <a:ln w="9525">
              <a:noFill/>
              <a:miter lim="800000"/>
              <a:headEnd/>
              <a:tailEnd/>
            </a:ln>
          </p:spPr>
          <p:txBody>
            <a:bodyPr wrap="none" lIns="0" tIns="0" rIns="0" bIns="0">
              <a:spAutoFit/>
            </a:bodyPr>
            <a:lstStyle/>
            <a:p>
              <a:r>
                <a:rPr lang="en-US" sz="1600">
                  <a:solidFill>
                    <a:srgbClr val="000000"/>
                  </a:solidFill>
                </a:rPr>
                <a:t>60</a:t>
              </a:r>
              <a:endParaRPr lang="en-US" sz="2400"/>
            </a:p>
          </p:txBody>
        </p:sp>
        <p:sp>
          <p:nvSpPr>
            <p:cNvPr id="50336" name="Rectangle 160"/>
            <p:cNvSpPr>
              <a:spLocks noChangeAspect="1" noChangeArrowheads="1"/>
            </p:cNvSpPr>
            <p:nvPr/>
          </p:nvSpPr>
          <p:spPr bwMode="auto">
            <a:xfrm>
              <a:off x="2820" y="3014"/>
              <a:ext cx="140" cy="140"/>
            </a:xfrm>
            <a:prstGeom prst="rect">
              <a:avLst/>
            </a:prstGeom>
            <a:noFill/>
            <a:ln w="9525">
              <a:noFill/>
              <a:miter lim="800000"/>
              <a:headEnd/>
              <a:tailEnd/>
            </a:ln>
          </p:spPr>
          <p:txBody>
            <a:bodyPr wrap="none" lIns="0" tIns="0" rIns="0" bIns="0">
              <a:spAutoFit/>
            </a:bodyPr>
            <a:lstStyle/>
            <a:p>
              <a:r>
                <a:rPr lang="en-US" sz="1600">
                  <a:solidFill>
                    <a:srgbClr val="000000"/>
                  </a:solidFill>
                </a:rPr>
                <a:t>80</a:t>
              </a:r>
              <a:endParaRPr lang="en-US" sz="2400"/>
            </a:p>
          </p:txBody>
        </p:sp>
        <p:sp>
          <p:nvSpPr>
            <p:cNvPr id="50337" name="Rectangle 161"/>
            <p:cNvSpPr>
              <a:spLocks noChangeAspect="1" noChangeArrowheads="1"/>
            </p:cNvSpPr>
            <p:nvPr/>
          </p:nvSpPr>
          <p:spPr bwMode="auto">
            <a:xfrm>
              <a:off x="3315" y="3014"/>
              <a:ext cx="210" cy="140"/>
            </a:xfrm>
            <a:prstGeom prst="rect">
              <a:avLst/>
            </a:prstGeom>
            <a:noFill/>
            <a:ln w="9525">
              <a:noFill/>
              <a:miter lim="800000"/>
              <a:headEnd/>
              <a:tailEnd/>
            </a:ln>
          </p:spPr>
          <p:txBody>
            <a:bodyPr wrap="none" lIns="0" tIns="0" rIns="0" bIns="0">
              <a:spAutoFit/>
            </a:bodyPr>
            <a:lstStyle/>
            <a:p>
              <a:r>
                <a:rPr lang="en-US" sz="1600">
                  <a:solidFill>
                    <a:srgbClr val="000000"/>
                  </a:solidFill>
                </a:rPr>
                <a:t>100</a:t>
              </a:r>
              <a:endParaRPr lang="en-US" sz="2400"/>
            </a:p>
          </p:txBody>
        </p:sp>
        <p:sp>
          <p:nvSpPr>
            <p:cNvPr id="50338" name="Freeform 162"/>
            <p:cNvSpPr>
              <a:spLocks noChangeAspect="1"/>
            </p:cNvSpPr>
            <p:nvPr/>
          </p:nvSpPr>
          <p:spPr bwMode="auto">
            <a:xfrm>
              <a:off x="3376" y="1570"/>
              <a:ext cx="29" cy="1"/>
            </a:xfrm>
            <a:custGeom>
              <a:avLst/>
              <a:gdLst/>
              <a:ahLst/>
              <a:cxnLst>
                <a:cxn ang="0">
                  <a:pos x="4" y="0"/>
                </a:cxn>
                <a:cxn ang="0">
                  <a:pos x="1" y="0"/>
                </a:cxn>
                <a:cxn ang="0">
                  <a:pos x="0" y="0"/>
                </a:cxn>
              </a:cxnLst>
              <a:rect l="0" t="0" r="r" b="b"/>
              <a:pathLst>
                <a:path w="4">
                  <a:moveTo>
                    <a:pt x="4" y="0"/>
                  </a:moveTo>
                  <a:lnTo>
                    <a:pt x="1" y="0"/>
                  </a:lnTo>
                  <a:lnTo>
                    <a:pt x="0" y="0"/>
                  </a:lnTo>
                </a:path>
              </a:pathLst>
            </a:custGeom>
            <a:noFill/>
            <a:ln w="14288">
              <a:solidFill>
                <a:srgbClr val="000000"/>
              </a:solidFill>
              <a:prstDash val="solid"/>
              <a:round/>
              <a:headEnd/>
              <a:tailEnd/>
            </a:ln>
          </p:spPr>
          <p:txBody>
            <a:bodyPr/>
            <a:lstStyle/>
            <a:p>
              <a:endParaRPr lang="en-US"/>
            </a:p>
          </p:txBody>
        </p:sp>
        <p:sp>
          <p:nvSpPr>
            <p:cNvPr id="50339" name="Freeform 163"/>
            <p:cNvSpPr>
              <a:spLocks noChangeAspect="1"/>
            </p:cNvSpPr>
            <p:nvPr/>
          </p:nvSpPr>
          <p:spPr bwMode="auto">
            <a:xfrm>
              <a:off x="3376" y="1222"/>
              <a:ext cx="29" cy="1"/>
            </a:xfrm>
            <a:custGeom>
              <a:avLst/>
              <a:gdLst/>
              <a:ahLst/>
              <a:cxnLst>
                <a:cxn ang="0">
                  <a:pos x="4" y="0"/>
                </a:cxn>
                <a:cxn ang="0">
                  <a:pos x="1" y="0"/>
                </a:cxn>
                <a:cxn ang="0">
                  <a:pos x="0" y="0"/>
                </a:cxn>
              </a:cxnLst>
              <a:rect l="0" t="0" r="r" b="b"/>
              <a:pathLst>
                <a:path w="4">
                  <a:moveTo>
                    <a:pt x="4" y="0"/>
                  </a:moveTo>
                  <a:lnTo>
                    <a:pt x="1" y="0"/>
                  </a:lnTo>
                  <a:lnTo>
                    <a:pt x="0" y="0"/>
                  </a:lnTo>
                </a:path>
              </a:pathLst>
            </a:custGeom>
            <a:noFill/>
            <a:ln w="14288">
              <a:solidFill>
                <a:srgbClr val="000000"/>
              </a:solidFill>
              <a:prstDash val="solid"/>
              <a:round/>
              <a:headEnd/>
              <a:tailEnd/>
            </a:ln>
          </p:spPr>
          <p:txBody>
            <a:bodyPr/>
            <a:lstStyle/>
            <a:p>
              <a:endParaRPr lang="en-US"/>
            </a:p>
          </p:txBody>
        </p:sp>
        <p:sp>
          <p:nvSpPr>
            <p:cNvPr id="50389" name="Rectangle 213"/>
            <p:cNvSpPr>
              <a:spLocks noChangeAspect="1" noChangeArrowheads="1"/>
            </p:cNvSpPr>
            <p:nvPr/>
          </p:nvSpPr>
          <p:spPr bwMode="auto">
            <a:xfrm rot="16200000">
              <a:off x="60" y="1743"/>
              <a:ext cx="885" cy="151"/>
            </a:xfrm>
            <a:prstGeom prst="rect">
              <a:avLst/>
            </a:prstGeom>
            <a:noFill/>
            <a:ln w="9525">
              <a:noFill/>
              <a:miter lim="800000"/>
              <a:headEnd/>
              <a:tailEnd/>
            </a:ln>
          </p:spPr>
          <p:txBody>
            <a:bodyPr wrap="none" lIns="0" tIns="0" rIns="0" bIns="0">
              <a:spAutoFit/>
            </a:bodyPr>
            <a:lstStyle/>
            <a:p>
              <a:r>
                <a:rPr lang="en-US" sz="1600">
                  <a:solidFill>
                    <a:srgbClr val="000000"/>
                  </a:solidFill>
                </a:rPr>
                <a:t>R</a:t>
              </a:r>
              <a:r>
                <a:rPr lang="en-US" sz="1600" baseline="-25000">
                  <a:solidFill>
                    <a:srgbClr val="000000"/>
                  </a:solidFill>
                </a:rPr>
                <a:t>res</a:t>
              </a:r>
              <a:r>
                <a:rPr lang="en-US" sz="1600" baseline="30000">
                  <a:solidFill>
                    <a:srgbClr val="000000"/>
                  </a:solidFill>
                </a:rPr>
                <a:t>1</a:t>
              </a:r>
              <a:r>
                <a:rPr lang="en-US" sz="1600">
                  <a:solidFill>
                    <a:srgbClr val="000000"/>
                  </a:solidFill>
                </a:rPr>
                <a:t> [n</a:t>
              </a:r>
              <a:r>
                <a:rPr lang="en-US" sz="1600">
                  <a:solidFill>
                    <a:srgbClr val="000000"/>
                  </a:solidFill>
                  <a:latin typeface="Symbol" pitchFamily="18" charset="2"/>
                </a:rPr>
                <a:t>W</a:t>
              </a:r>
              <a:r>
                <a:rPr lang="en-US" sz="1600">
                  <a:solidFill>
                    <a:srgbClr val="000000"/>
                  </a:solidFill>
                </a:rPr>
                <a:t> MV</a:t>
              </a:r>
              <a:r>
                <a:rPr lang="en-US" sz="1600" baseline="30000">
                  <a:solidFill>
                    <a:srgbClr val="000000"/>
                  </a:solidFill>
                </a:rPr>
                <a:t>-1</a:t>
              </a:r>
              <a:r>
                <a:rPr lang="en-US" sz="1600">
                  <a:solidFill>
                    <a:srgbClr val="000000"/>
                  </a:solidFill>
                </a:rPr>
                <a:t> m]</a:t>
              </a:r>
              <a:endParaRPr lang="en-US" sz="2400"/>
            </a:p>
          </p:txBody>
        </p:sp>
        <p:sp>
          <p:nvSpPr>
            <p:cNvPr id="50390" name="Rectangle 214"/>
            <p:cNvSpPr>
              <a:spLocks noChangeAspect="1" noChangeArrowheads="1"/>
            </p:cNvSpPr>
            <p:nvPr/>
          </p:nvSpPr>
          <p:spPr bwMode="auto">
            <a:xfrm>
              <a:off x="1694" y="3177"/>
              <a:ext cx="526" cy="140"/>
            </a:xfrm>
            <a:prstGeom prst="rect">
              <a:avLst/>
            </a:prstGeom>
            <a:noFill/>
            <a:ln w="9525">
              <a:noFill/>
              <a:miter lim="800000"/>
              <a:headEnd/>
              <a:tailEnd/>
            </a:ln>
          </p:spPr>
          <p:txBody>
            <a:bodyPr wrap="none" lIns="0" tIns="0" rIns="0" bIns="0">
              <a:spAutoFit/>
            </a:bodyPr>
            <a:lstStyle/>
            <a:p>
              <a:r>
                <a:rPr lang="en-US" sz="1600" dirty="0">
                  <a:solidFill>
                    <a:srgbClr val="000000"/>
                  </a:solidFill>
                </a:rPr>
                <a:t>R</a:t>
              </a:r>
              <a:r>
                <a:rPr lang="en-US" sz="1600" baseline="-25000" dirty="0">
                  <a:solidFill>
                    <a:srgbClr val="000000"/>
                  </a:solidFill>
                </a:rPr>
                <a:t>res</a:t>
              </a:r>
              <a:r>
                <a:rPr lang="en-US" sz="1600" baseline="30000" dirty="0">
                  <a:solidFill>
                    <a:srgbClr val="000000"/>
                  </a:solidFill>
                </a:rPr>
                <a:t>0</a:t>
              </a:r>
              <a:r>
                <a:rPr lang="en-US" sz="1600" dirty="0">
                  <a:solidFill>
                    <a:srgbClr val="000000"/>
                  </a:solidFill>
                </a:rPr>
                <a:t> [</a:t>
              </a:r>
              <a:r>
                <a:rPr lang="en-US" sz="1600" dirty="0" err="1" smtClean="0">
                  <a:solidFill>
                    <a:srgbClr val="000000"/>
                  </a:solidFill>
                </a:rPr>
                <a:t>n</a:t>
              </a:r>
              <a:r>
                <a:rPr lang="en-US" sz="1600" dirty="0" err="1" smtClean="0">
                  <a:solidFill>
                    <a:srgbClr val="000000"/>
                  </a:solidFill>
                  <a:latin typeface="Symbol" pitchFamily="18" charset="2"/>
                </a:rPr>
                <a:t>W</a:t>
              </a:r>
              <a:r>
                <a:rPr lang="en-US" sz="1600" dirty="0" smtClean="0">
                  <a:solidFill>
                    <a:srgbClr val="000000"/>
                  </a:solidFill>
                </a:rPr>
                <a:t>]</a:t>
              </a:r>
              <a:endParaRPr lang="en-US" sz="2400" dirty="0"/>
            </a:p>
          </p:txBody>
        </p:sp>
      </p:grpSp>
      <p:sp>
        <p:nvSpPr>
          <p:cNvPr id="50392" name="Rectangle 216"/>
          <p:cNvSpPr>
            <a:spLocks noChangeArrowheads="1"/>
          </p:cNvSpPr>
          <p:nvPr/>
        </p:nvSpPr>
        <p:spPr bwMode="auto">
          <a:xfrm>
            <a:off x="5767754" y="4267202"/>
            <a:ext cx="2954215" cy="1077218"/>
          </a:xfrm>
          <a:prstGeom prst="rect">
            <a:avLst/>
          </a:prstGeom>
          <a:noFill/>
          <a:ln w="12700">
            <a:noFill/>
            <a:miter lim="800000"/>
            <a:headEnd type="none" w="sm" len="sm"/>
            <a:tailEnd type="none" w="sm" len="sm"/>
          </a:ln>
          <a:effectLst/>
        </p:spPr>
        <p:txBody>
          <a:bodyPr>
            <a:spAutoFit/>
          </a:bodyPr>
          <a:lstStyle/>
          <a:p>
            <a:pPr algn="l" defTabSz="285750"/>
            <a:r>
              <a:rPr lang="en-US" sz="1600" dirty="0"/>
              <a:t>	R</a:t>
            </a:r>
            <a:r>
              <a:rPr lang="en-US" sz="1600" baseline="-25000" dirty="0"/>
              <a:t>res</a:t>
            </a:r>
            <a:r>
              <a:rPr lang="en-US" sz="1600" baseline="30000" dirty="0"/>
              <a:t>0</a:t>
            </a:r>
            <a:r>
              <a:rPr lang="en-US" sz="1600" dirty="0"/>
              <a:t>				R</a:t>
            </a:r>
            <a:r>
              <a:rPr lang="en-US" sz="1600" baseline="-25000" dirty="0"/>
              <a:t>res</a:t>
            </a:r>
            <a:r>
              <a:rPr lang="en-US" sz="1600" baseline="30000" dirty="0"/>
              <a:t>1</a:t>
            </a:r>
            <a:endParaRPr lang="en-US" sz="1600" dirty="0">
              <a:solidFill>
                <a:srgbClr val="1401C5"/>
              </a:solidFill>
            </a:endParaRPr>
          </a:p>
          <a:p>
            <a:pPr algn="l" defTabSz="285750"/>
            <a:r>
              <a:rPr lang="en-GB" sz="1600" dirty="0">
                <a:solidFill>
                  <a:srgbClr val="1401C5"/>
                </a:solidFill>
              </a:rPr>
              <a:t>17±3 n</a:t>
            </a:r>
            <a:r>
              <a:rPr lang="en-GB" sz="1600" dirty="0">
                <a:solidFill>
                  <a:srgbClr val="1401C5"/>
                </a:solidFill>
                <a:sym typeface="Symbol" pitchFamily="18" charset="2"/>
              </a:rPr>
              <a:t>	 	</a:t>
            </a:r>
            <a:r>
              <a:rPr lang="en-GB" sz="1600" dirty="0">
                <a:solidFill>
                  <a:srgbClr val="1401C5"/>
                </a:solidFill>
              </a:rPr>
              <a:t>5±1 n</a:t>
            </a:r>
            <a:r>
              <a:rPr lang="en-GB" sz="1600" dirty="0">
                <a:solidFill>
                  <a:srgbClr val="1401C5"/>
                </a:solidFill>
                <a:sym typeface="Symbol" pitchFamily="18" charset="2"/>
              </a:rPr>
              <a:t></a:t>
            </a:r>
            <a:r>
              <a:rPr lang="en-GB" sz="1600" dirty="0">
                <a:solidFill>
                  <a:srgbClr val="1401C5"/>
                </a:solidFill>
              </a:rPr>
              <a:t> m MV</a:t>
            </a:r>
            <a:r>
              <a:rPr lang="en-GB" sz="1600" baseline="30000" dirty="0">
                <a:solidFill>
                  <a:srgbClr val="1401C5"/>
                </a:solidFill>
              </a:rPr>
              <a:t>-1</a:t>
            </a:r>
            <a:r>
              <a:rPr lang="en-GB" sz="1600" dirty="0">
                <a:solidFill>
                  <a:srgbClr val="FF0000"/>
                </a:solidFill>
              </a:rPr>
              <a:t> </a:t>
            </a:r>
            <a:endParaRPr lang="en-US" sz="1600" dirty="0">
              <a:solidFill>
                <a:srgbClr val="FF0000"/>
              </a:solidFill>
            </a:endParaRPr>
          </a:p>
          <a:p>
            <a:pPr algn="l" defTabSz="285750"/>
            <a:r>
              <a:rPr lang="en-GB" sz="1600" dirty="0">
                <a:solidFill>
                  <a:srgbClr val="FF0000"/>
                </a:solidFill>
              </a:rPr>
              <a:t>28±6 n</a:t>
            </a:r>
            <a:r>
              <a:rPr lang="en-GB" sz="1600" dirty="0">
                <a:solidFill>
                  <a:srgbClr val="FF0000"/>
                </a:solidFill>
                <a:sym typeface="Symbol" pitchFamily="18" charset="2"/>
              </a:rPr>
              <a:t>	 	</a:t>
            </a:r>
            <a:r>
              <a:rPr lang="en-GB" sz="1600" dirty="0">
                <a:solidFill>
                  <a:srgbClr val="FF0000"/>
                </a:solidFill>
              </a:rPr>
              <a:t>10±2 n</a:t>
            </a:r>
            <a:r>
              <a:rPr lang="en-GB" sz="1600" dirty="0">
                <a:solidFill>
                  <a:srgbClr val="FF0000"/>
                </a:solidFill>
                <a:sym typeface="Symbol" pitchFamily="18" charset="2"/>
              </a:rPr>
              <a:t></a:t>
            </a:r>
            <a:r>
              <a:rPr lang="en-GB" sz="1600" dirty="0">
                <a:solidFill>
                  <a:srgbClr val="FF0000"/>
                </a:solidFill>
              </a:rPr>
              <a:t> m MV</a:t>
            </a:r>
            <a:r>
              <a:rPr lang="en-GB" sz="1600" baseline="30000" dirty="0">
                <a:solidFill>
                  <a:srgbClr val="FF0000"/>
                </a:solidFill>
              </a:rPr>
              <a:t>-1</a:t>
            </a:r>
            <a:endParaRPr lang="en-US" sz="1600" dirty="0">
              <a:solidFill>
                <a:srgbClr val="FF0000"/>
              </a:solidFill>
            </a:endParaRPr>
          </a:p>
          <a:p>
            <a:pPr algn="l" defTabSz="285750"/>
            <a:r>
              <a:rPr lang="en-GB" sz="1600" dirty="0">
                <a:solidFill>
                  <a:srgbClr val="FF6600"/>
                </a:solidFill>
              </a:rPr>
              <a:t>6±6 n</a:t>
            </a:r>
            <a:r>
              <a:rPr lang="en-GB" sz="1600" dirty="0">
                <a:solidFill>
                  <a:srgbClr val="FF6600"/>
                </a:solidFill>
                <a:sym typeface="Symbol" pitchFamily="18" charset="2"/>
              </a:rPr>
              <a:t>	 	</a:t>
            </a:r>
            <a:r>
              <a:rPr lang="en-GB" sz="1600" dirty="0">
                <a:solidFill>
                  <a:srgbClr val="FF6600"/>
                </a:solidFill>
              </a:rPr>
              <a:t>1.5±1 n</a:t>
            </a:r>
            <a:r>
              <a:rPr lang="en-GB" sz="1600" dirty="0">
                <a:solidFill>
                  <a:srgbClr val="FF6600"/>
                </a:solidFill>
                <a:sym typeface="Symbol" pitchFamily="18" charset="2"/>
              </a:rPr>
              <a:t></a:t>
            </a:r>
            <a:r>
              <a:rPr lang="en-GB" sz="1600" dirty="0">
                <a:solidFill>
                  <a:srgbClr val="FF6600"/>
                </a:solidFill>
              </a:rPr>
              <a:t> m MV</a:t>
            </a:r>
            <a:r>
              <a:rPr lang="en-GB" sz="1600" baseline="30000" dirty="0">
                <a:solidFill>
                  <a:srgbClr val="FF6600"/>
                </a:solidFill>
              </a:rPr>
              <a:t>-1</a:t>
            </a:r>
            <a:endParaRPr lang="en-US" sz="1600" baseline="30000" dirty="0">
              <a:solidFill>
                <a:srgbClr val="FF6600"/>
              </a:solidFill>
            </a:endParaRPr>
          </a:p>
        </p:txBody>
      </p:sp>
      <p:sp>
        <p:nvSpPr>
          <p:cNvPr id="171" name="Title 170"/>
          <p:cNvSpPr>
            <a:spLocks noGrp="1"/>
          </p:cNvSpPr>
          <p:nvPr>
            <p:ph type="title"/>
          </p:nvPr>
        </p:nvSpPr>
        <p:spPr/>
        <p:txBody>
          <a:bodyPr/>
          <a:lstStyle/>
          <a:p>
            <a:r>
              <a:rPr lang="en-US" dirty="0" smtClean="0"/>
              <a:t>Copper substrate and treatments</a:t>
            </a:r>
            <a:endParaRPr lang="en-GB" dirty="0"/>
          </a:p>
        </p:txBody>
      </p:sp>
      <p:sp>
        <p:nvSpPr>
          <p:cNvPr id="173" name="Footer Placeholder 172"/>
          <p:cNvSpPr>
            <a:spLocks noGrp="1"/>
          </p:cNvSpPr>
          <p:nvPr>
            <p:ph type="ftr" sz="quarter" idx="4294967295"/>
          </p:nvPr>
        </p:nvSpPr>
        <p:spPr>
          <a:xfrm>
            <a:off x="4727776" y="5861511"/>
            <a:ext cx="4263824" cy="443932"/>
          </a:xfrm>
          <a:prstGeom prst="rect">
            <a:avLst/>
          </a:prstGeom>
        </p:spPr>
        <p:txBody>
          <a:bodyPr/>
          <a:lstStyle/>
          <a:p>
            <a:r>
              <a:rPr lang="en-GB" dirty="0" smtClean="0">
                <a:solidFill>
                  <a:srgbClr val="00B050"/>
                </a:solidFill>
              </a:rPr>
              <a:t>Sergio </a:t>
            </a:r>
            <a:r>
              <a:rPr lang="en-GB" dirty="0" err="1" smtClean="0">
                <a:solidFill>
                  <a:srgbClr val="00B050"/>
                </a:solidFill>
              </a:rPr>
              <a:t>Calatroni</a:t>
            </a:r>
            <a:r>
              <a:rPr lang="en-GB" dirty="0" smtClean="0">
                <a:solidFill>
                  <a:srgbClr val="00B050"/>
                </a:solidFill>
              </a:rPr>
              <a:t> </a:t>
            </a:r>
            <a:r>
              <a:rPr lang="en-GB" dirty="0" smtClean="0"/>
              <a:t>- CERN - Nb Coatings</a:t>
            </a:r>
            <a:endParaRPr lang="en-GB" dirty="0"/>
          </a:p>
        </p:txBody>
      </p:sp>
      <p:grpSp>
        <p:nvGrpSpPr>
          <p:cNvPr id="174" name="Group 173"/>
          <p:cNvGrpSpPr/>
          <p:nvPr/>
        </p:nvGrpSpPr>
        <p:grpSpPr>
          <a:xfrm>
            <a:off x="7372528" y="558309"/>
            <a:ext cx="1466959" cy="542260"/>
            <a:chOff x="6979635" y="258609"/>
            <a:chExt cx="1466959" cy="542260"/>
          </a:xfrm>
        </p:grpSpPr>
        <p:pic>
          <p:nvPicPr>
            <p:cNvPr id="175" name="Picture 2"/>
            <p:cNvPicPr>
              <a:picLocks noChangeAspect="1" noChangeArrowheads="1"/>
            </p:cNvPicPr>
            <p:nvPr/>
          </p:nvPicPr>
          <p:blipFill>
            <a:blip r:embed="rId7" cstate="print"/>
            <a:srcRect/>
            <a:stretch>
              <a:fillRect/>
            </a:stretch>
          </p:blipFill>
          <p:spPr bwMode="auto">
            <a:xfrm>
              <a:off x="6979635" y="266957"/>
              <a:ext cx="785786" cy="533912"/>
            </a:xfrm>
            <a:prstGeom prst="rect">
              <a:avLst/>
            </a:prstGeom>
            <a:noFill/>
            <a:ln w="9525">
              <a:noFill/>
              <a:miter lim="800000"/>
              <a:headEnd/>
              <a:tailEnd/>
            </a:ln>
            <a:effectLst/>
          </p:spPr>
        </p:pic>
        <p:pic>
          <p:nvPicPr>
            <p:cNvPr id="176" name="Picture 25" descr="Z:\JIMENEZ\Pictures Vacuum Group\Logo\New Picture (5).png"/>
            <p:cNvPicPr>
              <a:picLocks noChangeAspect="1" noChangeArrowheads="1"/>
            </p:cNvPicPr>
            <p:nvPr/>
          </p:nvPicPr>
          <p:blipFill>
            <a:blip r:embed="rId8" cstate="print"/>
            <a:srcRect/>
            <a:stretch>
              <a:fillRect/>
            </a:stretch>
          </p:blipFill>
          <p:spPr bwMode="auto">
            <a:xfrm>
              <a:off x="7912359" y="258609"/>
              <a:ext cx="534235" cy="534235"/>
            </a:xfrm>
            <a:prstGeom prst="rect">
              <a:avLst/>
            </a:prstGeom>
            <a:noFill/>
          </p:spPr>
        </p:pic>
      </p:grpSp>
      <p:sp>
        <p:nvSpPr>
          <p:cNvPr id="177" name="TextBox 176"/>
          <p:cNvSpPr txBox="1"/>
          <p:nvPr/>
        </p:nvSpPr>
        <p:spPr>
          <a:xfrm>
            <a:off x="1209315" y="777403"/>
            <a:ext cx="5135214" cy="646331"/>
          </a:xfrm>
          <a:prstGeom prst="rect">
            <a:avLst/>
          </a:prstGeom>
          <a:noFill/>
          <a:ln>
            <a:solidFill>
              <a:srgbClr val="0070C0"/>
            </a:solidFill>
          </a:ln>
        </p:spPr>
        <p:txBody>
          <a:bodyPr wrap="square" rtlCol="0">
            <a:spAutoFit/>
          </a:bodyPr>
          <a:lstStyle/>
          <a:p>
            <a:r>
              <a:rPr lang="en-US" dirty="0" smtClean="0">
                <a:solidFill>
                  <a:srgbClr val="C00000"/>
                </a:solidFill>
                <a:latin typeface="Calibri" pitchFamily="34" charset="0"/>
                <a:cs typeface="Calibri" pitchFamily="34" charset="0"/>
              </a:rPr>
              <a:t>Substrate roughness strongly influences both linear and non-linear </a:t>
            </a:r>
            <a:r>
              <a:rPr lang="en-US" dirty="0" err="1" smtClean="0">
                <a:solidFill>
                  <a:srgbClr val="C00000"/>
                </a:solidFill>
                <a:latin typeface="Calibri" pitchFamily="34" charset="0"/>
                <a:cs typeface="Calibri" pitchFamily="34" charset="0"/>
              </a:rPr>
              <a:t>rf</a:t>
            </a:r>
            <a:r>
              <a:rPr lang="en-US" dirty="0" smtClean="0">
                <a:solidFill>
                  <a:srgbClr val="C00000"/>
                </a:solidFill>
                <a:latin typeface="Calibri" pitchFamily="34" charset="0"/>
                <a:cs typeface="Calibri" pitchFamily="34" charset="0"/>
              </a:rPr>
              <a:t> losses of sputtered Nb coating.</a:t>
            </a:r>
            <a:endParaRPr lang="en-US" dirty="0">
              <a:solidFill>
                <a:srgbClr val="C00000"/>
              </a:solidFill>
              <a:latin typeface="Calibri" pitchFamily="34" charset="0"/>
              <a:cs typeface="Calibri" pitchFamily="34" charset="0"/>
            </a:endParaRPr>
          </a:p>
        </p:txBody>
      </p:sp>
    </p:spTree>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Footer Placeholder 3"/>
          <p:cNvSpPr>
            <a:spLocks noGrp="1"/>
          </p:cNvSpPr>
          <p:nvPr>
            <p:ph type="ftr" sz="quarter" idx="4294967295"/>
          </p:nvPr>
        </p:nvSpPr>
        <p:spPr>
          <a:xfrm>
            <a:off x="4567531" y="5928898"/>
            <a:ext cx="4319139" cy="370019"/>
          </a:xfrm>
          <a:prstGeom prst="rect">
            <a:avLst/>
          </a:prstGeom>
        </p:spPr>
        <p:txBody>
          <a:bodyPr/>
          <a:lstStyle/>
          <a:p>
            <a:r>
              <a:rPr lang="en-GB" dirty="0">
                <a:solidFill>
                  <a:srgbClr val="00B050"/>
                </a:solidFill>
              </a:rPr>
              <a:t>Sergio </a:t>
            </a:r>
            <a:r>
              <a:rPr lang="en-GB" dirty="0" err="1">
                <a:solidFill>
                  <a:srgbClr val="00B050"/>
                </a:solidFill>
              </a:rPr>
              <a:t>Calatroni</a:t>
            </a:r>
            <a:r>
              <a:rPr lang="en-GB" dirty="0">
                <a:solidFill>
                  <a:srgbClr val="00B050"/>
                </a:solidFill>
              </a:rPr>
              <a:t> </a:t>
            </a:r>
            <a:r>
              <a:rPr lang="en-GB" dirty="0"/>
              <a:t>- CERN - Nb Coatings</a:t>
            </a:r>
          </a:p>
        </p:txBody>
      </p:sp>
      <p:sp>
        <p:nvSpPr>
          <p:cNvPr id="241667" name="Rectangle 3"/>
          <p:cNvSpPr>
            <a:spLocks noChangeArrowheads="1"/>
          </p:cNvSpPr>
          <p:nvPr/>
        </p:nvSpPr>
        <p:spPr bwMode="auto">
          <a:xfrm>
            <a:off x="6516688" y="1131888"/>
            <a:ext cx="2376487" cy="2974975"/>
          </a:xfrm>
          <a:prstGeom prst="rect">
            <a:avLst/>
          </a:prstGeom>
          <a:noFill/>
          <a:ln w="12700">
            <a:noFill/>
            <a:miter lim="800000"/>
            <a:headEnd type="none" w="sm" len="sm"/>
            <a:tailEnd type="none" w="sm" len="sm"/>
          </a:ln>
          <a:effectLst/>
        </p:spPr>
        <p:txBody>
          <a:bodyPr>
            <a:spAutoFit/>
          </a:bodyPr>
          <a:lstStyle/>
          <a:p>
            <a:pPr>
              <a:spcAft>
                <a:spcPts val="500"/>
              </a:spcAft>
            </a:pPr>
            <a:r>
              <a:rPr lang="en-US" b="1">
                <a:solidFill>
                  <a:schemeClr val="tx1"/>
                </a:solidFill>
                <a:latin typeface="Arial Unicode MS" pitchFamily="34" charset="-128"/>
              </a:rPr>
              <a:t>R</a:t>
            </a:r>
            <a:r>
              <a:rPr lang="en-US" b="1" baseline="-25000">
                <a:solidFill>
                  <a:schemeClr val="tx1"/>
                </a:solidFill>
                <a:latin typeface="Arial Unicode MS" pitchFamily="34" charset="-128"/>
              </a:rPr>
              <a:t>BCS</a:t>
            </a:r>
            <a:r>
              <a:rPr lang="en-US" b="1">
                <a:solidFill>
                  <a:schemeClr val="tx1"/>
                </a:solidFill>
                <a:latin typeface="Arial Unicode MS" pitchFamily="34" charset="-128"/>
              </a:rPr>
              <a:t> at 4.2 K</a:t>
            </a:r>
          </a:p>
          <a:p>
            <a:pPr>
              <a:spcAft>
                <a:spcPts val="500"/>
              </a:spcAft>
            </a:pPr>
            <a:r>
              <a:rPr lang="en-US" b="1">
                <a:solidFill>
                  <a:schemeClr val="tx1"/>
                </a:solidFill>
                <a:latin typeface="Arial Unicode MS" pitchFamily="34" charset="-128"/>
              </a:rPr>
              <a:t> </a:t>
            </a:r>
            <a:r>
              <a:rPr lang="en-US">
                <a:latin typeface="Arial Unicode MS" pitchFamily="34" charset="-128"/>
              </a:rPr>
              <a:t>Nb bulk: ~900 n</a:t>
            </a:r>
            <a:r>
              <a:rPr lang="en-US">
                <a:latin typeface="Arial Unicode MS" pitchFamily="34" charset="-128"/>
                <a:sym typeface="Symbol" pitchFamily="18" charset="2"/>
              </a:rPr>
              <a:t></a:t>
            </a:r>
          </a:p>
          <a:p>
            <a:pPr>
              <a:spcAft>
                <a:spcPts val="500"/>
              </a:spcAft>
            </a:pPr>
            <a:r>
              <a:rPr lang="en-US">
                <a:solidFill>
                  <a:srgbClr val="FF0000"/>
                </a:solidFill>
                <a:latin typeface="Arial Unicode MS" pitchFamily="34" charset="-128"/>
              </a:rPr>
              <a:t>Nb films: ~400 n</a:t>
            </a:r>
            <a:r>
              <a:rPr lang="en-US">
                <a:solidFill>
                  <a:srgbClr val="FF0000"/>
                </a:solidFill>
                <a:latin typeface="Arial Unicode MS" pitchFamily="34" charset="-128"/>
                <a:sym typeface="Symbol" pitchFamily="18" charset="2"/>
              </a:rPr>
              <a:t></a:t>
            </a:r>
          </a:p>
          <a:p>
            <a:pPr>
              <a:spcAft>
                <a:spcPts val="500"/>
              </a:spcAft>
            </a:pPr>
            <a:endParaRPr lang="en-US">
              <a:solidFill>
                <a:srgbClr val="FF0000"/>
              </a:solidFill>
              <a:latin typeface="Arial Unicode MS" pitchFamily="34" charset="-128"/>
              <a:sym typeface="MT Extra" pitchFamily="18" charset="2"/>
            </a:endParaRPr>
          </a:p>
          <a:p>
            <a:pPr>
              <a:spcAft>
                <a:spcPts val="500"/>
              </a:spcAft>
            </a:pPr>
            <a:r>
              <a:rPr lang="en-US" b="1">
                <a:solidFill>
                  <a:schemeClr val="tx1"/>
                </a:solidFill>
                <a:latin typeface="Arial Unicode MS" pitchFamily="34" charset="-128"/>
              </a:rPr>
              <a:t>R</a:t>
            </a:r>
            <a:r>
              <a:rPr lang="en-US" b="1" baseline="-25000">
                <a:solidFill>
                  <a:schemeClr val="tx1"/>
                </a:solidFill>
                <a:latin typeface="Arial Unicode MS" pitchFamily="34" charset="-128"/>
              </a:rPr>
              <a:t>BCS</a:t>
            </a:r>
            <a:r>
              <a:rPr lang="en-US" b="1">
                <a:solidFill>
                  <a:schemeClr val="tx1"/>
                </a:solidFill>
                <a:latin typeface="Arial Unicode MS" pitchFamily="34" charset="-128"/>
              </a:rPr>
              <a:t> at 1.7 K</a:t>
            </a:r>
          </a:p>
          <a:p>
            <a:pPr>
              <a:spcAft>
                <a:spcPts val="500"/>
              </a:spcAft>
            </a:pPr>
            <a:r>
              <a:rPr lang="en-US" b="1">
                <a:solidFill>
                  <a:schemeClr val="tx1"/>
                </a:solidFill>
                <a:latin typeface="Arial Unicode MS" pitchFamily="34" charset="-128"/>
              </a:rPr>
              <a:t> </a:t>
            </a:r>
            <a:r>
              <a:rPr lang="en-US">
                <a:latin typeface="Arial Unicode MS" pitchFamily="34" charset="-128"/>
              </a:rPr>
              <a:t>Nb bulk: ~2.5 n</a:t>
            </a:r>
            <a:r>
              <a:rPr lang="en-US">
                <a:sym typeface="Symbol" pitchFamily="18" charset="2"/>
              </a:rPr>
              <a:t></a:t>
            </a:r>
            <a:endParaRPr lang="en-US">
              <a:latin typeface="Arial Unicode MS" pitchFamily="34" charset="-128"/>
              <a:sym typeface="MT Extra" pitchFamily="18" charset="2"/>
            </a:endParaRPr>
          </a:p>
          <a:p>
            <a:pPr>
              <a:spcAft>
                <a:spcPts val="500"/>
              </a:spcAft>
            </a:pPr>
            <a:r>
              <a:rPr lang="en-US">
                <a:solidFill>
                  <a:srgbClr val="FF0000"/>
                </a:solidFill>
                <a:latin typeface="Arial Unicode MS" pitchFamily="34" charset="-128"/>
              </a:rPr>
              <a:t>Nb films: ~1.5 n</a:t>
            </a:r>
            <a:r>
              <a:rPr lang="en-US">
                <a:solidFill>
                  <a:srgbClr val="FF0000"/>
                </a:solidFill>
                <a:sym typeface="Symbol" pitchFamily="18" charset="2"/>
              </a:rPr>
              <a:t></a:t>
            </a:r>
            <a:endParaRPr lang="en-US">
              <a:solidFill>
                <a:srgbClr val="FF0000"/>
              </a:solidFill>
              <a:latin typeface="Arial Unicode MS" pitchFamily="34" charset="-128"/>
            </a:endParaRPr>
          </a:p>
          <a:p>
            <a:pPr>
              <a:spcAft>
                <a:spcPts val="500"/>
              </a:spcAft>
            </a:pPr>
            <a:endParaRPr lang="en-US">
              <a:solidFill>
                <a:srgbClr val="FF0000"/>
              </a:solidFill>
              <a:latin typeface="Arial Unicode MS" pitchFamily="34" charset="-128"/>
            </a:endParaRPr>
          </a:p>
        </p:txBody>
      </p:sp>
      <p:grpSp>
        <p:nvGrpSpPr>
          <p:cNvPr id="2" name="Group 5"/>
          <p:cNvGrpSpPr>
            <a:grpSpLocks noChangeAspect="1"/>
          </p:cNvGrpSpPr>
          <p:nvPr/>
        </p:nvGrpSpPr>
        <p:grpSpPr bwMode="auto">
          <a:xfrm>
            <a:off x="100013" y="1128713"/>
            <a:ext cx="6138862" cy="4849812"/>
            <a:chOff x="671" y="1246"/>
            <a:chExt cx="3491" cy="2547"/>
          </a:xfrm>
        </p:grpSpPr>
        <p:sp>
          <p:nvSpPr>
            <p:cNvPr id="241670" name="Rectangle 6"/>
            <p:cNvSpPr>
              <a:spLocks noChangeAspect="1" noChangeArrowheads="1"/>
            </p:cNvSpPr>
            <p:nvPr/>
          </p:nvSpPr>
          <p:spPr bwMode="auto">
            <a:xfrm>
              <a:off x="1906" y="3450"/>
              <a:ext cx="51"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1</a:t>
              </a:r>
              <a:endParaRPr lang="en-US" sz="1400">
                <a:solidFill>
                  <a:schemeClr val="tx1"/>
                </a:solidFill>
                <a:latin typeface="Times New Roman" pitchFamily="18" charset="0"/>
              </a:endParaRPr>
            </a:p>
          </p:txBody>
        </p:sp>
        <p:sp>
          <p:nvSpPr>
            <p:cNvPr id="241671" name="Rectangle 7"/>
            <p:cNvSpPr>
              <a:spLocks noChangeAspect="1" noChangeArrowheads="1"/>
            </p:cNvSpPr>
            <p:nvPr/>
          </p:nvSpPr>
          <p:spPr bwMode="auto">
            <a:xfrm>
              <a:off x="3405" y="3450"/>
              <a:ext cx="101"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10</a:t>
              </a:r>
              <a:endParaRPr lang="en-US" sz="1400">
                <a:solidFill>
                  <a:schemeClr val="tx1"/>
                </a:solidFill>
                <a:latin typeface="Times New Roman" pitchFamily="18" charset="0"/>
              </a:endParaRPr>
            </a:p>
          </p:txBody>
        </p:sp>
        <p:sp>
          <p:nvSpPr>
            <p:cNvPr id="241672" name="Rectangle 8"/>
            <p:cNvSpPr>
              <a:spLocks noChangeAspect="1" noChangeArrowheads="1"/>
            </p:cNvSpPr>
            <p:nvPr/>
          </p:nvSpPr>
          <p:spPr bwMode="auto">
            <a:xfrm>
              <a:off x="1056" y="3194"/>
              <a:ext cx="151"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350</a:t>
              </a:r>
              <a:endParaRPr lang="en-US" sz="1400">
                <a:solidFill>
                  <a:schemeClr val="tx1"/>
                </a:solidFill>
                <a:latin typeface="Times New Roman" pitchFamily="18" charset="0"/>
              </a:endParaRPr>
            </a:p>
          </p:txBody>
        </p:sp>
        <p:sp>
          <p:nvSpPr>
            <p:cNvPr id="241673" name="Rectangle 9"/>
            <p:cNvSpPr>
              <a:spLocks noChangeAspect="1" noChangeArrowheads="1"/>
            </p:cNvSpPr>
            <p:nvPr/>
          </p:nvSpPr>
          <p:spPr bwMode="auto">
            <a:xfrm>
              <a:off x="1056" y="3017"/>
              <a:ext cx="151"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400</a:t>
              </a:r>
              <a:endParaRPr lang="en-US" sz="1400">
                <a:solidFill>
                  <a:schemeClr val="tx1"/>
                </a:solidFill>
                <a:latin typeface="Times New Roman" pitchFamily="18" charset="0"/>
              </a:endParaRPr>
            </a:p>
          </p:txBody>
        </p:sp>
        <p:sp>
          <p:nvSpPr>
            <p:cNvPr id="241674" name="Rectangle 10"/>
            <p:cNvSpPr>
              <a:spLocks noChangeAspect="1" noChangeArrowheads="1"/>
            </p:cNvSpPr>
            <p:nvPr/>
          </p:nvSpPr>
          <p:spPr bwMode="auto">
            <a:xfrm>
              <a:off x="1056" y="2840"/>
              <a:ext cx="151"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450</a:t>
              </a:r>
              <a:endParaRPr lang="en-US" sz="1400">
                <a:solidFill>
                  <a:schemeClr val="tx1"/>
                </a:solidFill>
                <a:latin typeface="Times New Roman" pitchFamily="18" charset="0"/>
              </a:endParaRPr>
            </a:p>
          </p:txBody>
        </p:sp>
        <p:sp>
          <p:nvSpPr>
            <p:cNvPr id="241675" name="Rectangle 11"/>
            <p:cNvSpPr>
              <a:spLocks noChangeAspect="1" noChangeArrowheads="1"/>
            </p:cNvSpPr>
            <p:nvPr/>
          </p:nvSpPr>
          <p:spPr bwMode="auto">
            <a:xfrm>
              <a:off x="1056" y="2664"/>
              <a:ext cx="151"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500</a:t>
              </a:r>
              <a:endParaRPr lang="en-US" sz="1400">
                <a:solidFill>
                  <a:schemeClr val="tx1"/>
                </a:solidFill>
                <a:latin typeface="Times New Roman" pitchFamily="18" charset="0"/>
              </a:endParaRPr>
            </a:p>
          </p:txBody>
        </p:sp>
        <p:sp>
          <p:nvSpPr>
            <p:cNvPr id="241676" name="Rectangle 12"/>
            <p:cNvSpPr>
              <a:spLocks noChangeAspect="1" noChangeArrowheads="1"/>
            </p:cNvSpPr>
            <p:nvPr/>
          </p:nvSpPr>
          <p:spPr bwMode="auto">
            <a:xfrm>
              <a:off x="1056" y="2486"/>
              <a:ext cx="151" cy="111"/>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550</a:t>
              </a:r>
              <a:endParaRPr lang="en-US" sz="1400">
                <a:solidFill>
                  <a:schemeClr val="tx1"/>
                </a:solidFill>
                <a:latin typeface="Times New Roman" pitchFamily="18" charset="0"/>
              </a:endParaRPr>
            </a:p>
          </p:txBody>
        </p:sp>
        <p:sp>
          <p:nvSpPr>
            <p:cNvPr id="241677" name="Rectangle 13"/>
            <p:cNvSpPr>
              <a:spLocks noChangeAspect="1" noChangeArrowheads="1"/>
            </p:cNvSpPr>
            <p:nvPr/>
          </p:nvSpPr>
          <p:spPr bwMode="auto">
            <a:xfrm>
              <a:off x="1056" y="2310"/>
              <a:ext cx="151"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600</a:t>
              </a:r>
              <a:endParaRPr lang="en-US" sz="1400">
                <a:solidFill>
                  <a:schemeClr val="tx1"/>
                </a:solidFill>
                <a:latin typeface="Times New Roman" pitchFamily="18" charset="0"/>
              </a:endParaRPr>
            </a:p>
          </p:txBody>
        </p:sp>
        <p:sp>
          <p:nvSpPr>
            <p:cNvPr id="241678" name="Rectangle 14"/>
            <p:cNvSpPr>
              <a:spLocks noChangeAspect="1" noChangeArrowheads="1"/>
            </p:cNvSpPr>
            <p:nvPr/>
          </p:nvSpPr>
          <p:spPr bwMode="auto">
            <a:xfrm>
              <a:off x="1056" y="2132"/>
              <a:ext cx="151"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650</a:t>
              </a:r>
              <a:endParaRPr lang="en-US" sz="1400">
                <a:solidFill>
                  <a:schemeClr val="tx1"/>
                </a:solidFill>
                <a:latin typeface="Times New Roman" pitchFamily="18" charset="0"/>
              </a:endParaRPr>
            </a:p>
          </p:txBody>
        </p:sp>
        <p:sp>
          <p:nvSpPr>
            <p:cNvPr id="241679" name="Rectangle 15"/>
            <p:cNvSpPr>
              <a:spLocks noChangeAspect="1" noChangeArrowheads="1"/>
            </p:cNvSpPr>
            <p:nvPr/>
          </p:nvSpPr>
          <p:spPr bwMode="auto">
            <a:xfrm>
              <a:off x="1056" y="1956"/>
              <a:ext cx="151"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700</a:t>
              </a:r>
              <a:endParaRPr lang="en-US" sz="1400">
                <a:solidFill>
                  <a:schemeClr val="tx1"/>
                </a:solidFill>
                <a:latin typeface="Times New Roman" pitchFamily="18" charset="0"/>
              </a:endParaRPr>
            </a:p>
          </p:txBody>
        </p:sp>
        <p:sp>
          <p:nvSpPr>
            <p:cNvPr id="241680" name="Rectangle 16"/>
            <p:cNvSpPr>
              <a:spLocks noChangeAspect="1" noChangeArrowheads="1"/>
            </p:cNvSpPr>
            <p:nvPr/>
          </p:nvSpPr>
          <p:spPr bwMode="auto">
            <a:xfrm>
              <a:off x="1056" y="1778"/>
              <a:ext cx="151"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750</a:t>
              </a:r>
              <a:endParaRPr lang="en-US" sz="1400">
                <a:solidFill>
                  <a:schemeClr val="tx1"/>
                </a:solidFill>
                <a:latin typeface="Times New Roman" pitchFamily="18" charset="0"/>
              </a:endParaRPr>
            </a:p>
          </p:txBody>
        </p:sp>
        <p:sp>
          <p:nvSpPr>
            <p:cNvPr id="241681" name="Rectangle 17"/>
            <p:cNvSpPr>
              <a:spLocks noChangeAspect="1" noChangeArrowheads="1"/>
            </p:cNvSpPr>
            <p:nvPr/>
          </p:nvSpPr>
          <p:spPr bwMode="auto">
            <a:xfrm>
              <a:off x="1056" y="1602"/>
              <a:ext cx="151"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800</a:t>
              </a:r>
              <a:endParaRPr lang="en-US" sz="1400">
                <a:solidFill>
                  <a:schemeClr val="tx1"/>
                </a:solidFill>
                <a:latin typeface="Times New Roman" pitchFamily="18" charset="0"/>
              </a:endParaRPr>
            </a:p>
          </p:txBody>
        </p:sp>
        <p:sp>
          <p:nvSpPr>
            <p:cNvPr id="241682" name="Rectangle 18"/>
            <p:cNvSpPr>
              <a:spLocks noChangeAspect="1" noChangeArrowheads="1"/>
            </p:cNvSpPr>
            <p:nvPr/>
          </p:nvSpPr>
          <p:spPr bwMode="auto">
            <a:xfrm>
              <a:off x="1056" y="1424"/>
              <a:ext cx="151"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850</a:t>
              </a:r>
              <a:endParaRPr lang="en-US" sz="1400">
                <a:solidFill>
                  <a:schemeClr val="tx1"/>
                </a:solidFill>
                <a:latin typeface="Times New Roman" pitchFamily="18" charset="0"/>
              </a:endParaRPr>
            </a:p>
          </p:txBody>
        </p:sp>
        <p:sp>
          <p:nvSpPr>
            <p:cNvPr id="241683" name="Rectangle 19"/>
            <p:cNvSpPr>
              <a:spLocks noChangeAspect="1" noChangeArrowheads="1"/>
            </p:cNvSpPr>
            <p:nvPr/>
          </p:nvSpPr>
          <p:spPr bwMode="auto">
            <a:xfrm>
              <a:off x="1056" y="1248"/>
              <a:ext cx="151" cy="111"/>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900</a:t>
              </a:r>
              <a:endParaRPr lang="en-US" sz="1400">
                <a:solidFill>
                  <a:schemeClr val="tx1"/>
                </a:solidFill>
                <a:latin typeface="Times New Roman" pitchFamily="18" charset="0"/>
              </a:endParaRPr>
            </a:p>
          </p:txBody>
        </p:sp>
        <p:sp>
          <p:nvSpPr>
            <p:cNvPr id="241684" name="Line 20"/>
            <p:cNvSpPr>
              <a:spLocks noChangeAspect="1" noChangeShapeType="1"/>
            </p:cNvSpPr>
            <p:nvPr/>
          </p:nvSpPr>
          <p:spPr bwMode="auto">
            <a:xfrm flipV="1">
              <a:off x="1312" y="3377"/>
              <a:ext cx="1" cy="21"/>
            </a:xfrm>
            <a:prstGeom prst="line">
              <a:avLst/>
            </a:prstGeom>
            <a:noFill/>
            <a:ln w="9525">
              <a:solidFill>
                <a:srgbClr val="000000"/>
              </a:solidFill>
              <a:round/>
              <a:headEnd/>
              <a:tailEnd/>
            </a:ln>
          </p:spPr>
          <p:txBody>
            <a:bodyPr/>
            <a:lstStyle/>
            <a:p>
              <a:endParaRPr lang="en-GB"/>
            </a:p>
          </p:txBody>
        </p:sp>
        <p:sp>
          <p:nvSpPr>
            <p:cNvPr id="241685" name="Line 21"/>
            <p:cNvSpPr>
              <a:spLocks noChangeAspect="1" noChangeShapeType="1"/>
            </p:cNvSpPr>
            <p:nvPr/>
          </p:nvSpPr>
          <p:spPr bwMode="auto">
            <a:xfrm flipV="1">
              <a:off x="1459" y="3377"/>
              <a:ext cx="1" cy="21"/>
            </a:xfrm>
            <a:prstGeom prst="line">
              <a:avLst/>
            </a:prstGeom>
            <a:noFill/>
            <a:ln w="9525">
              <a:solidFill>
                <a:srgbClr val="000000"/>
              </a:solidFill>
              <a:round/>
              <a:headEnd/>
              <a:tailEnd/>
            </a:ln>
          </p:spPr>
          <p:txBody>
            <a:bodyPr/>
            <a:lstStyle/>
            <a:p>
              <a:endParaRPr lang="en-GB"/>
            </a:p>
          </p:txBody>
        </p:sp>
        <p:sp>
          <p:nvSpPr>
            <p:cNvPr id="241686" name="Line 22"/>
            <p:cNvSpPr>
              <a:spLocks noChangeAspect="1" noChangeShapeType="1"/>
            </p:cNvSpPr>
            <p:nvPr/>
          </p:nvSpPr>
          <p:spPr bwMode="auto">
            <a:xfrm flipV="1">
              <a:off x="1580" y="3377"/>
              <a:ext cx="1" cy="21"/>
            </a:xfrm>
            <a:prstGeom prst="line">
              <a:avLst/>
            </a:prstGeom>
            <a:noFill/>
            <a:ln w="9525">
              <a:solidFill>
                <a:srgbClr val="000000"/>
              </a:solidFill>
              <a:round/>
              <a:headEnd/>
              <a:tailEnd/>
            </a:ln>
          </p:spPr>
          <p:txBody>
            <a:bodyPr/>
            <a:lstStyle/>
            <a:p>
              <a:endParaRPr lang="en-GB"/>
            </a:p>
          </p:txBody>
        </p:sp>
        <p:sp>
          <p:nvSpPr>
            <p:cNvPr id="241687" name="Line 23"/>
            <p:cNvSpPr>
              <a:spLocks noChangeAspect="1" noChangeShapeType="1"/>
            </p:cNvSpPr>
            <p:nvPr/>
          </p:nvSpPr>
          <p:spPr bwMode="auto">
            <a:xfrm flipV="1">
              <a:off x="1681" y="3377"/>
              <a:ext cx="1" cy="21"/>
            </a:xfrm>
            <a:prstGeom prst="line">
              <a:avLst/>
            </a:prstGeom>
            <a:noFill/>
            <a:ln w="9525">
              <a:solidFill>
                <a:srgbClr val="000000"/>
              </a:solidFill>
              <a:round/>
              <a:headEnd/>
              <a:tailEnd/>
            </a:ln>
          </p:spPr>
          <p:txBody>
            <a:bodyPr/>
            <a:lstStyle/>
            <a:p>
              <a:endParaRPr lang="en-GB"/>
            </a:p>
          </p:txBody>
        </p:sp>
        <p:sp>
          <p:nvSpPr>
            <p:cNvPr id="241688" name="Line 24"/>
            <p:cNvSpPr>
              <a:spLocks noChangeAspect="1" noChangeShapeType="1"/>
            </p:cNvSpPr>
            <p:nvPr/>
          </p:nvSpPr>
          <p:spPr bwMode="auto">
            <a:xfrm flipV="1">
              <a:off x="1769" y="3377"/>
              <a:ext cx="1" cy="21"/>
            </a:xfrm>
            <a:prstGeom prst="line">
              <a:avLst/>
            </a:prstGeom>
            <a:noFill/>
            <a:ln w="9525">
              <a:solidFill>
                <a:srgbClr val="000000"/>
              </a:solidFill>
              <a:round/>
              <a:headEnd/>
              <a:tailEnd/>
            </a:ln>
          </p:spPr>
          <p:txBody>
            <a:bodyPr/>
            <a:lstStyle/>
            <a:p>
              <a:endParaRPr lang="en-GB"/>
            </a:p>
          </p:txBody>
        </p:sp>
        <p:sp>
          <p:nvSpPr>
            <p:cNvPr id="241689" name="Line 25"/>
            <p:cNvSpPr>
              <a:spLocks noChangeAspect="1" noChangeShapeType="1"/>
            </p:cNvSpPr>
            <p:nvPr/>
          </p:nvSpPr>
          <p:spPr bwMode="auto">
            <a:xfrm flipV="1">
              <a:off x="1847" y="3377"/>
              <a:ext cx="1" cy="21"/>
            </a:xfrm>
            <a:prstGeom prst="line">
              <a:avLst/>
            </a:prstGeom>
            <a:noFill/>
            <a:ln w="9525">
              <a:solidFill>
                <a:srgbClr val="000000"/>
              </a:solidFill>
              <a:round/>
              <a:headEnd/>
              <a:tailEnd/>
            </a:ln>
          </p:spPr>
          <p:txBody>
            <a:bodyPr/>
            <a:lstStyle/>
            <a:p>
              <a:endParaRPr lang="en-GB"/>
            </a:p>
          </p:txBody>
        </p:sp>
        <p:sp>
          <p:nvSpPr>
            <p:cNvPr id="241690" name="Line 26"/>
            <p:cNvSpPr>
              <a:spLocks noChangeAspect="1" noChangeShapeType="1"/>
            </p:cNvSpPr>
            <p:nvPr/>
          </p:nvSpPr>
          <p:spPr bwMode="auto">
            <a:xfrm flipV="1">
              <a:off x="1916" y="3356"/>
              <a:ext cx="1" cy="42"/>
            </a:xfrm>
            <a:prstGeom prst="line">
              <a:avLst/>
            </a:prstGeom>
            <a:noFill/>
            <a:ln w="9525">
              <a:solidFill>
                <a:srgbClr val="000000"/>
              </a:solidFill>
              <a:round/>
              <a:headEnd/>
              <a:tailEnd/>
            </a:ln>
          </p:spPr>
          <p:txBody>
            <a:bodyPr/>
            <a:lstStyle/>
            <a:p>
              <a:endParaRPr lang="en-GB"/>
            </a:p>
          </p:txBody>
        </p:sp>
        <p:sp>
          <p:nvSpPr>
            <p:cNvPr id="241691" name="Line 27"/>
            <p:cNvSpPr>
              <a:spLocks noChangeAspect="1" noChangeShapeType="1"/>
            </p:cNvSpPr>
            <p:nvPr/>
          </p:nvSpPr>
          <p:spPr bwMode="auto">
            <a:xfrm flipV="1">
              <a:off x="2374" y="3377"/>
              <a:ext cx="1" cy="21"/>
            </a:xfrm>
            <a:prstGeom prst="line">
              <a:avLst/>
            </a:prstGeom>
            <a:noFill/>
            <a:ln w="9525">
              <a:solidFill>
                <a:srgbClr val="000000"/>
              </a:solidFill>
              <a:round/>
              <a:headEnd/>
              <a:tailEnd/>
            </a:ln>
          </p:spPr>
          <p:txBody>
            <a:bodyPr/>
            <a:lstStyle/>
            <a:p>
              <a:endParaRPr lang="en-GB"/>
            </a:p>
          </p:txBody>
        </p:sp>
        <p:sp>
          <p:nvSpPr>
            <p:cNvPr id="241692" name="Line 28"/>
            <p:cNvSpPr>
              <a:spLocks noChangeAspect="1" noChangeShapeType="1"/>
            </p:cNvSpPr>
            <p:nvPr/>
          </p:nvSpPr>
          <p:spPr bwMode="auto">
            <a:xfrm flipV="1">
              <a:off x="2641" y="3377"/>
              <a:ext cx="1" cy="21"/>
            </a:xfrm>
            <a:prstGeom prst="line">
              <a:avLst/>
            </a:prstGeom>
            <a:noFill/>
            <a:ln w="9525">
              <a:solidFill>
                <a:srgbClr val="000000"/>
              </a:solidFill>
              <a:round/>
              <a:headEnd/>
              <a:tailEnd/>
            </a:ln>
          </p:spPr>
          <p:txBody>
            <a:bodyPr/>
            <a:lstStyle/>
            <a:p>
              <a:endParaRPr lang="en-GB"/>
            </a:p>
          </p:txBody>
        </p:sp>
        <p:sp>
          <p:nvSpPr>
            <p:cNvPr id="241693" name="Line 29"/>
            <p:cNvSpPr>
              <a:spLocks noChangeAspect="1" noChangeShapeType="1"/>
            </p:cNvSpPr>
            <p:nvPr/>
          </p:nvSpPr>
          <p:spPr bwMode="auto">
            <a:xfrm flipV="1">
              <a:off x="2831" y="3377"/>
              <a:ext cx="1" cy="21"/>
            </a:xfrm>
            <a:prstGeom prst="line">
              <a:avLst/>
            </a:prstGeom>
            <a:noFill/>
            <a:ln w="9525">
              <a:solidFill>
                <a:srgbClr val="000000"/>
              </a:solidFill>
              <a:round/>
              <a:headEnd/>
              <a:tailEnd/>
            </a:ln>
          </p:spPr>
          <p:txBody>
            <a:bodyPr/>
            <a:lstStyle/>
            <a:p>
              <a:endParaRPr lang="en-GB"/>
            </a:p>
          </p:txBody>
        </p:sp>
        <p:sp>
          <p:nvSpPr>
            <p:cNvPr id="241694" name="Line 30"/>
            <p:cNvSpPr>
              <a:spLocks noChangeAspect="1" noChangeShapeType="1"/>
            </p:cNvSpPr>
            <p:nvPr/>
          </p:nvSpPr>
          <p:spPr bwMode="auto">
            <a:xfrm flipV="1">
              <a:off x="2978" y="3377"/>
              <a:ext cx="1" cy="21"/>
            </a:xfrm>
            <a:prstGeom prst="line">
              <a:avLst/>
            </a:prstGeom>
            <a:noFill/>
            <a:ln w="9525">
              <a:solidFill>
                <a:srgbClr val="000000"/>
              </a:solidFill>
              <a:round/>
              <a:headEnd/>
              <a:tailEnd/>
            </a:ln>
          </p:spPr>
          <p:txBody>
            <a:bodyPr/>
            <a:lstStyle/>
            <a:p>
              <a:endParaRPr lang="en-GB"/>
            </a:p>
          </p:txBody>
        </p:sp>
        <p:sp>
          <p:nvSpPr>
            <p:cNvPr id="241695" name="Line 31"/>
            <p:cNvSpPr>
              <a:spLocks noChangeAspect="1" noChangeShapeType="1"/>
            </p:cNvSpPr>
            <p:nvPr/>
          </p:nvSpPr>
          <p:spPr bwMode="auto">
            <a:xfrm flipV="1">
              <a:off x="3099" y="3377"/>
              <a:ext cx="1" cy="21"/>
            </a:xfrm>
            <a:prstGeom prst="line">
              <a:avLst/>
            </a:prstGeom>
            <a:noFill/>
            <a:ln w="9525">
              <a:solidFill>
                <a:srgbClr val="000000"/>
              </a:solidFill>
              <a:round/>
              <a:headEnd/>
              <a:tailEnd/>
            </a:ln>
          </p:spPr>
          <p:txBody>
            <a:bodyPr/>
            <a:lstStyle/>
            <a:p>
              <a:endParaRPr lang="en-GB"/>
            </a:p>
          </p:txBody>
        </p:sp>
        <p:sp>
          <p:nvSpPr>
            <p:cNvPr id="241696" name="Line 32"/>
            <p:cNvSpPr>
              <a:spLocks noChangeAspect="1" noChangeShapeType="1"/>
            </p:cNvSpPr>
            <p:nvPr/>
          </p:nvSpPr>
          <p:spPr bwMode="auto">
            <a:xfrm flipV="1">
              <a:off x="3200" y="3377"/>
              <a:ext cx="1" cy="21"/>
            </a:xfrm>
            <a:prstGeom prst="line">
              <a:avLst/>
            </a:prstGeom>
            <a:noFill/>
            <a:ln w="9525">
              <a:solidFill>
                <a:srgbClr val="000000"/>
              </a:solidFill>
              <a:round/>
              <a:headEnd/>
              <a:tailEnd/>
            </a:ln>
          </p:spPr>
          <p:txBody>
            <a:bodyPr/>
            <a:lstStyle/>
            <a:p>
              <a:endParaRPr lang="en-GB"/>
            </a:p>
          </p:txBody>
        </p:sp>
        <p:sp>
          <p:nvSpPr>
            <p:cNvPr id="241697" name="Line 33"/>
            <p:cNvSpPr>
              <a:spLocks noChangeAspect="1" noChangeShapeType="1"/>
            </p:cNvSpPr>
            <p:nvPr/>
          </p:nvSpPr>
          <p:spPr bwMode="auto">
            <a:xfrm flipV="1">
              <a:off x="3289" y="3377"/>
              <a:ext cx="1" cy="21"/>
            </a:xfrm>
            <a:prstGeom prst="line">
              <a:avLst/>
            </a:prstGeom>
            <a:noFill/>
            <a:ln w="9525">
              <a:solidFill>
                <a:srgbClr val="000000"/>
              </a:solidFill>
              <a:round/>
              <a:headEnd/>
              <a:tailEnd/>
            </a:ln>
          </p:spPr>
          <p:txBody>
            <a:bodyPr/>
            <a:lstStyle/>
            <a:p>
              <a:endParaRPr lang="en-GB"/>
            </a:p>
          </p:txBody>
        </p:sp>
        <p:sp>
          <p:nvSpPr>
            <p:cNvPr id="241698" name="Line 34"/>
            <p:cNvSpPr>
              <a:spLocks noChangeAspect="1" noChangeShapeType="1"/>
            </p:cNvSpPr>
            <p:nvPr/>
          </p:nvSpPr>
          <p:spPr bwMode="auto">
            <a:xfrm flipV="1">
              <a:off x="3367" y="3377"/>
              <a:ext cx="1" cy="21"/>
            </a:xfrm>
            <a:prstGeom prst="line">
              <a:avLst/>
            </a:prstGeom>
            <a:noFill/>
            <a:ln w="9525">
              <a:solidFill>
                <a:srgbClr val="000000"/>
              </a:solidFill>
              <a:round/>
              <a:headEnd/>
              <a:tailEnd/>
            </a:ln>
          </p:spPr>
          <p:txBody>
            <a:bodyPr/>
            <a:lstStyle/>
            <a:p>
              <a:endParaRPr lang="en-GB"/>
            </a:p>
          </p:txBody>
        </p:sp>
        <p:sp>
          <p:nvSpPr>
            <p:cNvPr id="241699" name="Line 35"/>
            <p:cNvSpPr>
              <a:spLocks noChangeAspect="1" noChangeShapeType="1"/>
            </p:cNvSpPr>
            <p:nvPr/>
          </p:nvSpPr>
          <p:spPr bwMode="auto">
            <a:xfrm flipV="1">
              <a:off x="3436" y="3356"/>
              <a:ext cx="1" cy="42"/>
            </a:xfrm>
            <a:prstGeom prst="line">
              <a:avLst/>
            </a:prstGeom>
            <a:noFill/>
            <a:ln w="9525">
              <a:solidFill>
                <a:srgbClr val="000000"/>
              </a:solidFill>
              <a:round/>
              <a:headEnd/>
              <a:tailEnd/>
            </a:ln>
          </p:spPr>
          <p:txBody>
            <a:bodyPr/>
            <a:lstStyle/>
            <a:p>
              <a:endParaRPr lang="en-GB"/>
            </a:p>
          </p:txBody>
        </p:sp>
        <p:sp>
          <p:nvSpPr>
            <p:cNvPr id="241700" name="Line 36"/>
            <p:cNvSpPr>
              <a:spLocks noChangeAspect="1" noChangeShapeType="1"/>
            </p:cNvSpPr>
            <p:nvPr/>
          </p:nvSpPr>
          <p:spPr bwMode="auto">
            <a:xfrm flipV="1">
              <a:off x="3893" y="3377"/>
              <a:ext cx="1" cy="21"/>
            </a:xfrm>
            <a:prstGeom prst="line">
              <a:avLst/>
            </a:prstGeom>
            <a:noFill/>
            <a:ln w="9525">
              <a:solidFill>
                <a:srgbClr val="000000"/>
              </a:solidFill>
              <a:round/>
              <a:headEnd/>
              <a:tailEnd/>
            </a:ln>
          </p:spPr>
          <p:txBody>
            <a:bodyPr/>
            <a:lstStyle/>
            <a:p>
              <a:endParaRPr lang="en-GB"/>
            </a:p>
          </p:txBody>
        </p:sp>
        <p:sp>
          <p:nvSpPr>
            <p:cNvPr id="241701" name="Line 37"/>
            <p:cNvSpPr>
              <a:spLocks noChangeAspect="1" noChangeShapeType="1"/>
            </p:cNvSpPr>
            <p:nvPr/>
          </p:nvSpPr>
          <p:spPr bwMode="auto">
            <a:xfrm flipV="1">
              <a:off x="4161" y="3377"/>
              <a:ext cx="1" cy="21"/>
            </a:xfrm>
            <a:prstGeom prst="line">
              <a:avLst/>
            </a:prstGeom>
            <a:noFill/>
            <a:ln w="9525">
              <a:solidFill>
                <a:srgbClr val="000000"/>
              </a:solidFill>
              <a:round/>
              <a:headEnd/>
              <a:tailEnd/>
            </a:ln>
          </p:spPr>
          <p:txBody>
            <a:bodyPr/>
            <a:lstStyle/>
            <a:p>
              <a:endParaRPr lang="en-GB"/>
            </a:p>
          </p:txBody>
        </p:sp>
        <p:sp>
          <p:nvSpPr>
            <p:cNvPr id="241702" name="Line 38"/>
            <p:cNvSpPr>
              <a:spLocks noChangeAspect="1" noChangeShapeType="1"/>
            </p:cNvSpPr>
            <p:nvPr/>
          </p:nvSpPr>
          <p:spPr bwMode="auto">
            <a:xfrm>
              <a:off x="1312" y="3398"/>
              <a:ext cx="2849" cy="1"/>
            </a:xfrm>
            <a:prstGeom prst="line">
              <a:avLst/>
            </a:prstGeom>
            <a:noFill/>
            <a:ln w="9525">
              <a:solidFill>
                <a:srgbClr val="000000"/>
              </a:solidFill>
              <a:round/>
              <a:headEnd/>
              <a:tailEnd/>
            </a:ln>
          </p:spPr>
          <p:txBody>
            <a:bodyPr/>
            <a:lstStyle/>
            <a:p>
              <a:endParaRPr lang="en-GB"/>
            </a:p>
          </p:txBody>
        </p:sp>
        <p:sp>
          <p:nvSpPr>
            <p:cNvPr id="241703" name="Line 39"/>
            <p:cNvSpPr>
              <a:spLocks noChangeAspect="1" noChangeShapeType="1"/>
            </p:cNvSpPr>
            <p:nvPr/>
          </p:nvSpPr>
          <p:spPr bwMode="auto">
            <a:xfrm>
              <a:off x="1312" y="3256"/>
              <a:ext cx="42" cy="1"/>
            </a:xfrm>
            <a:prstGeom prst="line">
              <a:avLst/>
            </a:prstGeom>
            <a:noFill/>
            <a:ln w="9525">
              <a:solidFill>
                <a:srgbClr val="000000"/>
              </a:solidFill>
              <a:round/>
              <a:headEnd/>
              <a:tailEnd/>
            </a:ln>
          </p:spPr>
          <p:txBody>
            <a:bodyPr/>
            <a:lstStyle/>
            <a:p>
              <a:endParaRPr lang="en-GB"/>
            </a:p>
          </p:txBody>
        </p:sp>
        <p:sp>
          <p:nvSpPr>
            <p:cNvPr id="241704" name="Line 40"/>
            <p:cNvSpPr>
              <a:spLocks noChangeAspect="1" noChangeShapeType="1"/>
            </p:cNvSpPr>
            <p:nvPr/>
          </p:nvSpPr>
          <p:spPr bwMode="auto">
            <a:xfrm>
              <a:off x="1312" y="3079"/>
              <a:ext cx="42" cy="1"/>
            </a:xfrm>
            <a:prstGeom prst="line">
              <a:avLst/>
            </a:prstGeom>
            <a:noFill/>
            <a:ln w="9525">
              <a:solidFill>
                <a:srgbClr val="000000"/>
              </a:solidFill>
              <a:round/>
              <a:headEnd/>
              <a:tailEnd/>
            </a:ln>
          </p:spPr>
          <p:txBody>
            <a:bodyPr/>
            <a:lstStyle/>
            <a:p>
              <a:endParaRPr lang="en-GB"/>
            </a:p>
          </p:txBody>
        </p:sp>
        <p:sp>
          <p:nvSpPr>
            <p:cNvPr id="241705" name="Line 41"/>
            <p:cNvSpPr>
              <a:spLocks noChangeAspect="1" noChangeShapeType="1"/>
            </p:cNvSpPr>
            <p:nvPr/>
          </p:nvSpPr>
          <p:spPr bwMode="auto">
            <a:xfrm>
              <a:off x="1312" y="2902"/>
              <a:ext cx="42" cy="1"/>
            </a:xfrm>
            <a:prstGeom prst="line">
              <a:avLst/>
            </a:prstGeom>
            <a:noFill/>
            <a:ln w="9525">
              <a:solidFill>
                <a:srgbClr val="000000"/>
              </a:solidFill>
              <a:round/>
              <a:headEnd/>
              <a:tailEnd/>
            </a:ln>
          </p:spPr>
          <p:txBody>
            <a:bodyPr/>
            <a:lstStyle/>
            <a:p>
              <a:endParaRPr lang="en-GB"/>
            </a:p>
          </p:txBody>
        </p:sp>
        <p:sp>
          <p:nvSpPr>
            <p:cNvPr id="241706" name="Line 42"/>
            <p:cNvSpPr>
              <a:spLocks noChangeAspect="1" noChangeShapeType="1"/>
            </p:cNvSpPr>
            <p:nvPr/>
          </p:nvSpPr>
          <p:spPr bwMode="auto">
            <a:xfrm>
              <a:off x="1312" y="2726"/>
              <a:ext cx="42" cy="1"/>
            </a:xfrm>
            <a:prstGeom prst="line">
              <a:avLst/>
            </a:prstGeom>
            <a:noFill/>
            <a:ln w="9525">
              <a:solidFill>
                <a:srgbClr val="000000"/>
              </a:solidFill>
              <a:round/>
              <a:headEnd/>
              <a:tailEnd/>
            </a:ln>
          </p:spPr>
          <p:txBody>
            <a:bodyPr/>
            <a:lstStyle/>
            <a:p>
              <a:endParaRPr lang="en-GB"/>
            </a:p>
          </p:txBody>
        </p:sp>
        <p:sp>
          <p:nvSpPr>
            <p:cNvPr id="241707" name="Line 43"/>
            <p:cNvSpPr>
              <a:spLocks noChangeAspect="1" noChangeShapeType="1"/>
            </p:cNvSpPr>
            <p:nvPr/>
          </p:nvSpPr>
          <p:spPr bwMode="auto">
            <a:xfrm>
              <a:off x="1312" y="2548"/>
              <a:ext cx="42" cy="1"/>
            </a:xfrm>
            <a:prstGeom prst="line">
              <a:avLst/>
            </a:prstGeom>
            <a:noFill/>
            <a:ln w="9525">
              <a:solidFill>
                <a:srgbClr val="000000"/>
              </a:solidFill>
              <a:round/>
              <a:headEnd/>
              <a:tailEnd/>
            </a:ln>
          </p:spPr>
          <p:txBody>
            <a:bodyPr/>
            <a:lstStyle/>
            <a:p>
              <a:endParaRPr lang="en-GB"/>
            </a:p>
          </p:txBody>
        </p:sp>
        <p:sp>
          <p:nvSpPr>
            <p:cNvPr id="241708" name="Line 44"/>
            <p:cNvSpPr>
              <a:spLocks noChangeAspect="1" noChangeShapeType="1"/>
            </p:cNvSpPr>
            <p:nvPr/>
          </p:nvSpPr>
          <p:spPr bwMode="auto">
            <a:xfrm>
              <a:off x="1312" y="2372"/>
              <a:ext cx="42" cy="1"/>
            </a:xfrm>
            <a:prstGeom prst="line">
              <a:avLst/>
            </a:prstGeom>
            <a:noFill/>
            <a:ln w="9525">
              <a:solidFill>
                <a:srgbClr val="000000"/>
              </a:solidFill>
              <a:round/>
              <a:headEnd/>
              <a:tailEnd/>
            </a:ln>
          </p:spPr>
          <p:txBody>
            <a:bodyPr/>
            <a:lstStyle/>
            <a:p>
              <a:endParaRPr lang="en-GB"/>
            </a:p>
          </p:txBody>
        </p:sp>
        <p:sp>
          <p:nvSpPr>
            <p:cNvPr id="241709" name="Line 45"/>
            <p:cNvSpPr>
              <a:spLocks noChangeAspect="1" noChangeShapeType="1"/>
            </p:cNvSpPr>
            <p:nvPr/>
          </p:nvSpPr>
          <p:spPr bwMode="auto">
            <a:xfrm>
              <a:off x="1312" y="2194"/>
              <a:ext cx="42" cy="1"/>
            </a:xfrm>
            <a:prstGeom prst="line">
              <a:avLst/>
            </a:prstGeom>
            <a:noFill/>
            <a:ln w="9525">
              <a:solidFill>
                <a:srgbClr val="000000"/>
              </a:solidFill>
              <a:round/>
              <a:headEnd/>
              <a:tailEnd/>
            </a:ln>
          </p:spPr>
          <p:txBody>
            <a:bodyPr/>
            <a:lstStyle/>
            <a:p>
              <a:endParaRPr lang="en-GB"/>
            </a:p>
          </p:txBody>
        </p:sp>
        <p:sp>
          <p:nvSpPr>
            <p:cNvPr id="241710" name="Line 46"/>
            <p:cNvSpPr>
              <a:spLocks noChangeAspect="1" noChangeShapeType="1"/>
            </p:cNvSpPr>
            <p:nvPr/>
          </p:nvSpPr>
          <p:spPr bwMode="auto">
            <a:xfrm>
              <a:off x="1312" y="2018"/>
              <a:ext cx="42" cy="1"/>
            </a:xfrm>
            <a:prstGeom prst="line">
              <a:avLst/>
            </a:prstGeom>
            <a:noFill/>
            <a:ln w="9525">
              <a:solidFill>
                <a:srgbClr val="000000"/>
              </a:solidFill>
              <a:round/>
              <a:headEnd/>
              <a:tailEnd/>
            </a:ln>
          </p:spPr>
          <p:txBody>
            <a:bodyPr/>
            <a:lstStyle/>
            <a:p>
              <a:endParaRPr lang="en-GB"/>
            </a:p>
          </p:txBody>
        </p:sp>
        <p:sp>
          <p:nvSpPr>
            <p:cNvPr id="241711" name="Line 47"/>
            <p:cNvSpPr>
              <a:spLocks noChangeAspect="1" noChangeShapeType="1"/>
            </p:cNvSpPr>
            <p:nvPr/>
          </p:nvSpPr>
          <p:spPr bwMode="auto">
            <a:xfrm>
              <a:off x="1312" y="1840"/>
              <a:ext cx="42" cy="1"/>
            </a:xfrm>
            <a:prstGeom prst="line">
              <a:avLst/>
            </a:prstGeom>
            <a:noFill/>
            <a:ln w="9525">
              <a:solidFill>
                <a:srgbClr val="000000"/>
              </a:solidFill>
              <a:round/>
              <a:headEnd/>
              <a:tailEnd/>
            </a:ln>
          </p:spPr>
          <p:txBody>
            <a:bodyPr/>
            <a:lstStyle/>
            <a:p>
              <a:endParaRPr lang="en-GB"/>
            </a:p>
          </p:txBody>
        </p:sp>
        <p:sp>
          <p:nvSpPr>
            <p:cNvPr id="241712" name="Line 48"/>
            <p:cNvSpPr>
              <a:spLocks noChangeAspect="1" noChangeShapeType="1"/>
            </p:cNvSpPr>
            <p:nvPr/>
          </p:nvSpPr>
          <p:spPr bwMode="auto">
            <a:xfrm>
              <a:off x="1312" y="1664"/>
              <a:ext cx="42" cy="1"/>
            </a:xfrm>
            <a:prstGeom prst="line">
              <a:avLst/>
            </a:prstGeom>
            <a:noFill/>
            <a:ln w="9525">
              <a:solidFill>
                <a:srgbClr val="000000"/>
              </a:solidFill>
              <a:round/>
              <a:headEnd/>
              <a:tailEnd/>
            </a:ln>
          </p:spPr>
          <p:txBody>
            <a:bodyPr/>
            <a:lstStyle/>
            <a:p>
              <a:endParaRPr lang="en-GB"/>
            </a:p>
          </p:txBody>
        </p:sp>
        <p:sp>
          <p:nvSpPr>
            <p:cNvPr id="241713" name="Line 49"/>
            <p:cNvSpPr>
              <a:spLocks noChangeAspect="1" noChangeShapeType="1"/>
            </p:cNvSpPr>
            <p:nvPr/>
          </p:nvSpPr>
          <p:spPr bwMode="auto">
            <a:xfrm>
              <a:off x="1312" y="1486"/>
              <a:ext cx="42" cy="1"/>
            </a:xfrm>
            <a:prstGeom prst="line">
              <a:avLst/>
            </a:prstGeom>
            <a:noFill/>
            <a:ln w="9525">
              <a:solidFill>
                <a:srgbClr val="000000"/>
              </a:solidFill>
              <a:round/>
              <a:headEnd/>
              <a:tailEnd/>
            </a:ln>
          </p:spPr>
          <p:txBody>
            <a:bodyPr/>
            <a:lstStyle/>
            <a:p>
              <a:endParaRPr lang="en-GB"/>
            </a:p>
          </p:txBody>
        </p:sp>
        <p:sp>
          <p:nvSpPr>
            <p:cNvPr id="241714" name="Line 50"/>
            <p:cNvSpPr>
              <a:spLocks noChangeAspect="1" noChangeShapeType="1"/>
            </p:cNvSpPr>
            <p:nvPr/>
          </p:nvSpPr>
          <p:spPr bwMode="auto">
            <a:xfrm>
              <a:off x="1312" y="1310"/>
              <a:ext cx="42" cy="1"/>
            </a:xfrm>
            <a:prstGeom prst="line">
              <a:avLst/>
            </a:prstGeom>
            <a:noFill/>
            <a:ln w="9525">
              <a:solidFill>
                <a:srgbClr val="000000"/>
              </a:solidFill>
              <a:round/>
              <a:headEnd/>
              <a:tailEnd/>
            </a:ln>
          </p:spPr>
          <p:txBody>
            <a:bodyPr/>
            <a:lstStyle/>
            <a:p>
              <a:endParaRPr lang="en-GB"/>
            </a:p>
          </p:txBody>
        </p:sp>
        <p:sp>
          <p:nvSpPr>
            <p:cNvPr id="241715" name="Line 51"/>
            <p:cNvSpPr>
              <a:spLocks noChangeAspect="1" noChangeShapeType="1"/>
            </p:cNvSpPr>
            <p:nvPr/>
          </p:nvSpPr>
          <p:spPr bwMode="auto">
            <a:xfrm flipV="1">
              <a:off x="1312" y="1248"/>
              <a:ext cx="1" cy="2150"/>
            </a:xfrm>
            <a:prstGeom prst="line">
              <a:avLst/>
            </a:prstGeom>
            <a:noFill/>
            <a:ln w="9525">
              <a:solidFill>
                <a:srgbClr val="000000"/>
              </a:solidFill>
              <a:round/>
              <a:headEnd/>
              <a:tailEnd/>
            </a:ln>
          </p:spPr>
          <p:txBody>
            <a:bodyPr/>
            <a:lstStyle/>
            <a:p>
              <a:endParaRPr lang="en-GB"/>
            </a:p>
          </p:txBody>
        </p:sp>
        <p:sp>
          <p:nvSpPr>
            <p:cNvPr id="241716" name="Line 52"/>
            <p:cNvSpPr>
              <a:spLocks noChangeAspect="1" noChangeShapeType="1"/>
            </p:cNvSpPr>
            <p:nvPr/>
          </p:nvSpPr>
          <p:spPr bwMode="auto">
            <a:xfrm>
              <a:off x="1312" y="1310"/>
              <a:ext cx="1" cy="1"/>
            </a:xfrm>
            <a:prstGeom prst="line">
              <a:avLst/>
            </a:prstGeom>
            <a:noFill/>
            <a:ln w="9525">
              <a:solidFill>
                <a:srgbClr val="000000"/>
              </a:solidFill>
              <a:round/>
              <a:headEnd/>
              <a:tailEnd/>
            </a:ln>
          </p:spPr>
          <p:txBody>
            <a:bodyPr/>
            <a:lstStyle/>
            <a:p>
              <a:endParaRPr lang="en-GB"/>
            </a:p>
          </p:txBody>
        </p:sp>
        <p:sp>
          <p:nvSpPr>
            <p:cNvPr id="241717" name="Line 53"/>
            <p:cNvSpPr>
              <a:spLocks noChangeAspect="1" noChangeShapeType="1"/>
            </p:cNvSpPr>
            <p:nvPr/>
          </p:nvSpPr>
          <p:spPr bwMode="auto">
            <a:xfrm>
              <a:off x="4161" y="1310"/>
              <a:ext cx="1" cy="1"/>
            </a:xfrm>
            <a:prstGeom prst="line">
              <a:avLst/>
            </a:prstGeom>
            <a:noFill/>
            <a:ln w="9525">
              <a:solidFill>
                <a:srgbClr val="000000"/>
              </a:solidFill>
              <a:round/>
              <a:headEnd/>
              <a:tailEnd/>
            </a:ln>
          </p:spPr>
          <p:txBody>
            <a:bodyPr/>
            <a:lstStyle/>
            <a:p>
              <a:endParaRPr lang="en-GB"/>
            </a:p>
          </p:txBody>
        </p:sp>
        <p:sp>
          <p:nvSpPr>
            <p:cNvPr id="241718" name="Line 54"/>
            <p:cNvSpPr>
              <a:spLocks noChangeAspect="1" noChangeShapeType="1"/>
            </p:cNvSpPr>
            <p:nvPr/>
          </p:nvSpPr>
          <p:spPr bwMode="auto">
            <a:xfrm>
              <a:off x="1312" y="1246"/>
              <a:ext cx="2849" cy="1"/>
            </a:xfrm>
            <a:prstGeom prst="line">
              <a:avLst/>
            </a:prstGeom>
            <a:noFill/>
            <a:ln w="9525">
              <a:solidFill>
                <a:srgbClr val="000000"/>
              </a:solidFill>
              <a:round/>
              <a:headEnd/>
              <a:tailEnd/>
            </a:ln>
          </p:spPr>
          <p:txBody>
            <a:bodyPr/>
            <a:lstStyle/>
            <a:p>
              <a:endParaRPr lang="en-GB"/>
            </a:p>
          </p:txBody>
        </p:sp>
        <p:sp>
          <p:nvSpPr>
            <p:cNvPr id="241719" name="Line 55"/>
            <p:cNvSpPr>
              <a:spLocks noChangeAspect="1" noChangeShapeType="1"/>
            </p:cNvSpPr>
            <p:nvPr/>
          </p:nvSpPr>
          <p:spPr bwMode="auto">
            <a:xfrm>
              <a:off x="4161" y="3256"/>
              <a:ext cx="1" cy="1"/>
            </a:xfrm>
            <a:prstGeom prst="line">
              <a:avLst/>
            </a:prstGeom>
            <a:noFill/>
            <a:ln w="9525">
              <a:solidFill>
                <a:srgbClr val="000000"/>
              </a:solidFill>
              <a:round/>
              <a:headEnd/>
              <a:tailEnd/>
            </a:ln>
          </p:spPr>
          <p:txBody>
            <a:bodyPr/>
            <a:lstStyle/>
            <a:p>
              <a:endParaRPr lang="en-GB"/>
            </a:p>
          </p:txBody>
        </p:sp>
        <p:sp>
          <p:nvSpPr>
            <p:cNvPr id="241720" name="Line 56"/>
            <p:cNvSpPr>
              <a:spLocks noChangeAspect="1" noChangeShapeType="1"/>
            </p:cNvSpPr>
            <p:nvPr/>
          </p:nvSpPr>
          <p:spPr bwMode="auto">
            <a:xfrm>
              <a:off x="4161" y="3079"/>
              <a:ext cx="1" cy="1"/>
            </a:xfrm>
            <a:prstGeom prst="line">
              <a:avLst/>
            </a:prstGeom>
            <a:noFill/>
            <a:ln w="9525">
              <a:solidFill>
                <a:srgbClr val="000000"/>
              </a:solidFill>
              <a:round/>
              <a:headEnd/>
              <a:tailEnd/>
            </a:ln>
          </p:spPr>
          <p:txBody>
            <a:bodyPr/>
            <a:lstStyle/>
            <a:p>
              <a:endParaRPr lang="en-GB"/>
            </a:p>
          </p:txBody>
        </p:sp>
        <p:sp>
          <p:nvSpPr>
            <p:cNvPr id="241721" name="Line 57"/>
            <p:cNvSpPr>
              <a:spLocks noChangeAspect="1" noChangeShapeType="1"/>
            </p:cNvSpPr>
            <p:nvPr/>
          </p:nvSpPr>
          <p:spPr bwMode="auto">
            <a:xfrm>
              <a:off x="4161" y="2902"/>
              <a:ext cx="1" cy="1"/>
            </a:xfrm>
            <a:prstGeom prst="line">
              <a:avLst/>
            </a:prstGeom>
            <a:noFill/>
            <a:ln w="9525">
              <a:solidFill>
                <a:srgbClr val="000000"/>
              </a:solidFill>
              <a:round/>
              <a:headEnd/>
              <a:tailEnd/>
            </a:ln>
          </p:spPr>
          <p:txBody>
            <a:bodyPr/>
            <a:lstStyle/>
            <a:p>
              <a:endParaRPr lang="en-GB"/>
            </a:p>
          </p:txBody>
        </p:sp>
        <p:sp>
          <p:nvSpPr>
            <p:cNvPr id="241722" name="Line 58"/>
            <p:cNvSpPr>
              <a:spLocks noChangeAspect="1" noChangeShapeType="1"/>
            </p:cNvSpPr>
            <p:nvPr/>
          </p:nvSpPr>
          <p:spPr bwMode="auto">
            <a:xfrm>
              <a:off x="4161" y="2726"/>
              <a:ext cx="1" cy="1"/>
            </a:xfrm>
            <a:prstGeom prst="line">
              <a:avLst/>
            </a:prstGeom>
            <a:noFill/>
            <a:ln w="9525">
              <a:solidFill>
                <a:srgbClr val="000000"/>
              </a:solidFill>
              <a:round/>
              <a:headEnd/>
              <a:tailEnd/>
            </a:ln>
          </p:spPr>
          <p:txBody>
            <a:bodyPr/>
            <a:lstStyle/>
            <a:p>
              <a:endParaRPr lang="en-GB"/>
            </a:p>
          </p:txBody>
        </p:sp>
        <p:sp>
          <p:nvSpPr>
            <p:cNvPr id="241723" name="Line 59"/>
            <p:cNvSpPr>
              <a:spLocks noChangeAspect="1" noChangeShapeType="1"/>
            </p:cNvSpPr>
            <p:nvPr/>
          </p:nvSpPr>
          <p:spPr bwMode="auto">
            <a:xfrm>
              <a:off x="4161" y="2548"/>
              <a:ext cx="1" cy="1"/>
            </a:xfrm>
            <a:prstGeom prst="line">
              <a:avLst/>
            </a:prstGeom>
            <a:noFill/>
            <a:ln w="9525">
              <a:solidFill>
                <a:srgbClr val="000000"/>
              </a:solidFill>
              <a:round/>
              <a:headEnd/>
              <a:tailEnd/>
            </a:ln>
          </p:spPr>
          <p:txBody>
            <a:bodyPr/>
            <a:lstStyle/>
            <a:p>
              <a:endParaRPr lang="en-GB"/>
            </a:p>
          </p:txBody>
        </p:sp>
        <p:sp>
          <p:nvSpPr>
            <p:cNvPr id="241724" name="Line 60"/>
            <p:cNvSpPr>
              <a:spLocks noChangeAspect="1" noChangeShapeType="1"/>
            </p:cNvSpPr>
            <p:nvPr/>
          </p:nvSpPr>
          <p:spPr bwMode="auto">
            <a:xfrm>
              <a:off x="4161" y="2372"/>
              <a:ext cx="1" cy="1"/>
            </a:xfrm>
            <a:prstGeom prst="line">
              <a:avLst/>
            </a:prstGeom>
            <a:noFill/>
            <a:ln w="9525">
              <a:solidFill>
                <a:srgbClr val="000000"/>
              </a:solidFill>
              <a:round/>
              <a:headEnd/>
              <a:tailEnd/>
            </a:ln>
          </p:spPr>
          <p:txBody>
            <a:bodyPr/>
            <a:lstStyle/>
            <a:p>
              <a:endParaRPr lang="en-GB"/>
            </a:p>
          </p:txBody>
        </p:sp>
        <p:sp>
          <p:nvSpPr>
            <p:cNvPr id="241725" name="Line 61"/>
            <p:cNvSpPr>
              <a:spLocks noChangeAspect="1" noChangeShapeType="1"/>
            </p:cNvSpPr>
            <p:nvPr/>
          </p:nvSpPr>
          <p:spPr bwMode="auto">
            <a:xfrm>
              <a:off x="4161" y="2194"/>
              <a:ext cx="1" cy="1"/>
            </a:xfrm>
            <a:prstGeom prst="line">
              <a:avLst/>
            </a:prstGeom>
            <a:noFill/>
            <a:ln w="9525">
              <a:solidFill>
                <a:srgbClr val="000000"/>
              </a:solidFill>
              <a:round/>
              <a:headEnd/>
              <a:tailEnd/>
            </a:ln>
          </p:spPr>
          <p:txBody>
            <a:bodyPr/>
            <a:lstStyle/>
            <a:p>
              <a:endParaRPr lang="en-GB"/>
            </a:p>
          </p:txBody>
        </p:sp>
        <p:sp>
          <p:nvSpPr>
            <p:cNvPr id="241726" name="Line 62"/>
            <p:cNvSpPr>
              <a:spLocks noChangeAspect="1" noChangeShapeType="1"/>
            </p:cNvSpPr>
            <p:nvPr/>
          </p:nvSpPr>
          <p:spPr bwMode="auto">
            <a:xfrm>
              <a:off x="4161" y="2018"/>
              <a:ext cx="1" cy="1"/>
            </a:xfrm>
            <a:prstGeom prst="line">
              <a:avLst/>
            </a:prstGeom>
            <a:noFill/>
            <a:ln w="9525">
              <a:solidFill>
                <a:srgbClr val="000000"/>
              </a:solidFill>
              <a:round/>
              <a:headEnd/>
              <a:tailEnd/>
            </a:ln>
          </p:spPr>
          <p:txBody>
            <a:bodyPr/>
            <a:lstStyle/>
            <a:p>
              <a:endParaRPr lang="en-GB"/>
            </a:p>
          </p:txBody>
        </p:sp>
        <p:sp>
          <p:nvSpPr>
            <p:cNvPr id="241727" name="Line 63"/>
            <p:cNvSpPr>
              <a:spLocks noChangeAspect="1" noChangeShapeType="1"/>
            </p:cNvSpPr>
            <p:nvPr/>
          </p:nvSpPr>
          <p:spPr bwMode="auto">
            <a:xfrm>
              <a:off x="4161" y="1840"/>
              <a:ext cx="1" cy="1"/>
            </a:xfrm>
            <a:prstGeom prst="line">
              <a:avLst/>
            </a:prstGeom>
            <a:noFill/>
            <a:ln w="9525">
              <a:solidFill>
                <a:srgbClr val="000000"/>
              </a:solidFill>
              <a:round/>
              <a:headEnd/>
              <a:tailEnd/>
            </a:ln>
          </p:spPr>
          <p:txBody>
            <a:bodyPr/>
            <a:lstStyle/>
            <a:p>
              <a:endParaRPr lang="en-GB"/>
            </a:p>
          </p:txBody>
        </p:sp>
        <p:sp>
          <p:nvSpPr>
            <p:cNvPr id="241728" name="Line 64"/>
            <p:cNvSpPr>
              <a:spLocks noChangeAspect="1" noChangeShapeType="1"/>
            </p:cNvSpPr>
            <p:nvPr/>
          </p:nvSpPr>
          <p:spPr bwMode="auto">
            <a:xfrm>
              <a:off x="4161" y="1664"/>
              <a:ext cx="1" cy="1"/>
            </a:xfrm>
            <a:prstGeom prst="line">
              <a:avLst/>
            </a:prstGeom>
            <a:noFill/>
            <a:ln w="9525">
              <a:solidFill>
                <a:srgbClr val="000000"/>
              </a:solidFill>
              <a:round/>
              <a:headEnd/>
              <a:tailEnd/>
            </a:ln>
          </p:spPr>
          <p:txBody>
            <a:bodyPr/>
            <a:lstStyle/>
            <a:p>
              <a:endParaRPr lang="en-GB"/>
            </a:p>
          </p:txBody>
        </p:sp>
        <p:sp>
          <p:nvSpPr>
            <p:cNvPr id="241729" name="Line 65"/>
            <p:cNvSpPr>
              <a:spLocks noChangeAspect="1" noChangeShapeType="1"/>
            </p:cNvSpPr>
            <p:nvPr/>
          </p:nvSpPr>
          <p:spPr bwMode="auto">
            <a:xfrm>
              <a:off x="4161" y="1486"/>
              <a:ext cx="1" cy="1"/>
            </a:xfrm>
            <a:prstGeom prst="line">
              <a:avLst/>
            </a:prstGeom>
            <a:noFill/>
            <a:ln w="9525">
              <a:solidFill>
                <a:srgbClr val="000000"/>
              </a:solidFill>
              <a:round/>
              <a:headEnd/>
              <a:tailEnd/>
            </a:ln>
          </p:spPr>
          <p:txBody>
            <a:bodyPr/>
            <a:lstStyle/>
            <a:p>
              <a:endParaRPr lang="en-GB"/>
            </a:p>
          </p:txBody>
        </p:sp>
        <p:sp>
          <p:nvSpPr>
            <p:cNvPr id="241730" name="Line 66"/>
            <p:cNvSpPr>
              <a:spLocks noChangeAspect="1" noChangeShapeType="1"/>
            </p:cNvSpPr>
            <p:nvPr/>
          </p:nvSpPr>
          <p:spPr bwMode="auto">
            <a:xfrm>
              <a:off x="4161" y="1310"/>
              <a:ext cx="1" cy="1"/>
            </a:xfrm>
            <a:prstGeom prst="line">
              <a:avLst/>
            </a:prstGeom>
            <a:noFill/>
            <a:ln w="9525">
              <a:solidFill>
                <a:srgbClr val="000000"/>
              </a:solidFill>
              <a:round/>
              <a:headEnd/>
              <a:tailEnd/>
            </a:ln>
          </p:spPr>
          <p:txBody>
            <a:bodyPr/>
            <a:lstStyle/>
            <a:p>
              <a:endParaRPr lang="en-GB"/>
            </a:p>
          </p:txBody>
        </p:sp>
        <p:sp>
          <p:nvSpPr>
            <p:cNvPr id="241731" name="Line 67"/>
            <p:cNvSpPr>
              <a:spLocks noChangeAspect="1" noChangeShapeType="1"/>
            </p:cNvSpPr>
            <p:nvPr/>
          </p:nvSpPr>
          <p:spPr bwMode="auto">
            <a:xfrm flipV="1">
              <a:off x="4161" y="1247"/>
              <a:ext cx="0" cy="2151"/>
            </a:xfrm>
            <a:prstGeom prst="line">
              <a:avLst/>
            </a:prstGeom>
            <a:noFill/>
            <a:ln w="9525">
              <a:solidFill>
                <a:srgbClr val="000000"/>
              </a:solidFill>
              <a:round/>
              <a:headEnd/>
              <a:tailEnd/>
            </a:ln>
          </p:spPr>
          <p:txBody>
            <a:bodyPr/>
            <a:lstStyle/>
            <a:p>
              <a:endParaRPr lang="en-GB"/>
            </a:p>
          </p:txBody>
        </p:sp>
        <p:sp>
          <p:nvSpPr>
            <p:cNvPr id="241732" name="Freeform 68"/>
            <p:cNvSpPr>
              <a:spLocks noChangeAspect="1"/>
            </p:cNvSpPr>
            <p:nvPr/>
          </p:nvSpPr>
          <p:spPr bwMode="auto">
            <a:xfrm>
              <a:off x="1929" y="1588"/>
              <a:ext cx="1846" cy="1482"/>
            </a:xfrm>
            <a:custGeom>
              <a:avLst/>
              <a:gdLst/>
              <a:ahLst/>
              <a:cxnLst>
                <a:cxn ang="0">
                  <a:pos x="1846" y="919"/>
                </a:cxn>
                <a:cxn ang="0">
                  <a:pos x="1426" y="1269"/>
                </a:cxn>
                <a:cxn ang="0">
                  <a:pos x="1196" y="1393"/>
                </a:cxn>
                <a:cxn ang="0">
                  <a:pos x="1039" y="1447"/>
                </a:cxn>
                <a:cxn ang="0">
                  <a:pos x="926" y="1472"/>
                </a:cxn>
                <a:cxn ang="0">
                  <a:pos x="836" y="1480"/>
                </a:cxn>
                <a:cxn ang="0">
                  <a:pos x="764" y="1482"/>
                </a:cxn>
                <a:cxn ang="0">
                  <a:pos x="704" y="1477"/>
                </a:cxn>
                <a:cxn ang="0">
                  <a:pos x="654" y="1469"/>
                </a:cxn>
                <a:cxn ang="0">
                  <a:pos x="610" y="1459"/>
                </a:cxn>
                <a:cxn ang="0">
                  <a:pos x="370" y="1332"/>
                </a:cxn>
                <a:cxn ang="0">
                  <a:pos x="266" y="1218"/>
                </a:cxn>
                <a:cxn ang="0">
                  <a:pos x="206" y="1122"/>
                </a:cxn>
                <a:cxn ang="0">
                  <a:pos x="167" y="1040"/>
                </a:cxn>
                <a:cxn ang="0">
                  <a:pos x="141" y="971"/>
                </a:cxn>
                <a:cxn ang="0">
                  <a:pos x="122" y="911"/>
                </a:cxn>
                <a:cxn ang="0">
                  <a:pos x="106" y="858"/>
                </a:cxn>
                <a:cxn ang="0">
                  <a:pos x="93" y="811"/>
                </a:cxn>
                <a:cxn ang="0">
                  <a:pos x="83" y="768"/>
                </a:cxn>
                <a:cxn ang="0">
                  <a:pos x="38" y="490"/>
                </a:cxn>
                <a:cxn ang="0">
                  <a:pos x="22" y="337"/>
                </a:cxn>
                <a:cxn ang="0">
                  <a:pos x="13" y="236"/>
                </a:cxn>
                <a:cxn ang="0">
                  <a:pos x="8" y="163"/>
                </a:cxn>
                <a:cxn ang="0">
                  <a:pos x="5" y="108"/>
                </a:cxn>
                <a:cxn ang="0">
                  <a:pos x="2" y="65"/>
                </a:cxn>
                <a:cxn ang="0">
                  <a:pos x="1" y="29"/>
                </a:cxn>
                <a:cxn ang="0">
                  <a:pos x="0" y="0"/>
                </a:cxn>
              </a:cxnLst>
              <a:rect l="0" t="0" r="r" b="b"/>
              <a:pathLst>
                <a:path w="1846" h="1482">
                  <a:moveTo>
                    <a:pt x="1846" y="919"/>
                  </a:moveTo>
                  <a:lnTo>
                    <a:pt x="1426" y="1269"/>
                  </a:lnTo>
                  <a:lnTo>
                    <a:pt x="1196" y="1393"/>
                  </a:lnTo>
                  <a:lnTo>
                    <a:pt x="1039" y="1447"/>
                  </a:lnTo>
                  <a:lnTo>
                    <a:pt x="926" y="1472"/>
                  </a:lnTo>
                  <a:lnTo>
                    <a:pt x="836" y="1480"/>
                  </a:lnTo>
                  <a:lnTo>
                    <a:pt x="764" y="1482"/>
                  </a:lnTo>
                  <a:lnTo>
                    <a:pt x="704" y="1477"/>
                  </a:lnTo>
                  <a:lnTo>
                    <a:pt x="654" y="1469"/>
                  </a:lnTo>
                  <a:lnTo>
                    <a:pt x="610" y="1459"/>
                  </a:lnTo>
                  <a:lnTo>
                    <a:pt x="370" y="1332"/>
                  </a:lnTo>
                  <a:lnTo>
                    <a:pt x="266" y="1218"/>
                  </a:lnTo>
                  <a:lnTo>
                    <a:pt x="206" y="1122"/>
                  </a:lnTo>
                  <a:lnTo>
                    <a:pt x="167" y="1040"/>
                  </a:lnTo>
                  <a:lnTo>
                    <a:pt x="141" y="971"/>
                  </a:lnTo>
                  <a:lnTo>
                    <a:pt x="122" y="911"/>
                  </a:lnTo>
                  <a:lnTo>
                    <a:pt x="106" y="858"/>
                  </a:lnTo>
                  <a:lnTo>
                    <a:pt x="93" y="811"/>
                  </a:lnTo>
                  <a:lnTo>
                    <a:pt x="83" y="768"/>
                  </a:lnTo>
                  <a:lnTo>
                    <a:pt x="38" y="490"/>
                  </a:lnTo>
                  <a:lnTo>
                    <a:pt x="22" y="337"/>
                  </a:lnTo>
                  <a:lnTo>
                    <a:pt x="13" y="236"/>
                  </a:lnTo>
                  <a:lnTo>
                    <a:pt x="8" y="163"/>
                  </a:lnTo>
                  <a:lnTo>
                    <a:pt x="5" y="108"/>
                  </a:lnTo>
                  <a:lnTo>
                    <a:pt x="2" y="65"/>
                  </a:lnTo>
                  <a:lnTo>
                    <a:pt x="1" y="29"/>
                  </a:lnTo>
                  <a:lnTo>
                    <a:pt x="0" y="0"/>
                  </a:lnTo>
                </a:path>
              </a:pathLst>
            </a:custGeom>
            <a:noFill/>
            <a:ln w="9525">
              <a:solidFill>
                <a:srgbClr val="000000"/>
              </a:solidFill>
              <a:prstDash val="solid"/>
              <a:round/>
              <a:headEnd/>
              <a:tailEnd/>
            </a:ln>
          </p:spPr>
          <p:txBody>
            <a:bodyPr/>
            <a:lstStyle/>
            <a:p>
              <a:endParaRPr lang="en-GB"/>
            </a:p>
          </p:txBody>
        </p:sp>
        <p:sp>
          <p:nvSpPr>
            <p:cNvPr id="241733" name="Oval 69"/>
            <p:cNvSpPr>
              <a:spLocks noChangeAspect="1" noChangeArrowheads="1"/>
            </p:cNvSpPr>
            <p:nvPr/>
          </p:nvSpPr>
          <p:spPr bwMode="auto">
            <a:xfrm>
              <a:off x="2295" y="2933"/>
              <a:ext cx="34" cy="34"/>
            </a:xfrm>
            <a:prstGeom prst="ellipse">
              <a:avLst/>
            </a:prstGeom>
            <a:solidFill>
              <a:srgbClr val="FF0000"/>
            </a:solidFill>
            <a:ln w="6350">
              <a:solidFill>
                <a:srgbClr val="000000"/>
              </a:solidFill>
              <a:round/>
              <a:headEnd/>
              <a:tailEnd/>
            </a:ln>
          </p:spPr>
          <p:txBody>
            <a:bodyPr/>
            <a:lstStyle/>
            <a:p>
              <a:endParaRPr lang="en-GB"/>
            </a:p>
          </p:txBody>
        </p:sp>
        <p:sp>
          <p:nvSpPr>
            <p:cNvPr id="241734" name="Oval 70"/>
            <p:cNvSpPr>
              <a:spLocks noChangeAspect="1" noChangeArrowheads="1"/>
            </p:cNvSpPr>
            <p:nvPr/>
          </p:nvSpPr>
          <p:spPr bwMode="auto">
            <a:xfrm>
              <a:off x="2918" y="3019"/>
              <a:ext cx="34" cy="35"/>
            </a:xfrm>
            <a:prstGeom prst="ellipse">
              <a:avLst/>
            </a:prstGeom>
            <a:solidFill>
              <a:srgbClr val="FF0000"/>
            </a:solidFill>
            <a:ln w="6350">
              <a:solidFill>
                <a:srgbClr val="000000"/>
              </a:solidFill>
              <a:round/>
              <a:headEnd/>
              <a:tailEnd/>
            </a:ln>
          </p:spPr>
          <p:txBody>
            <a:bodyPr/>
            <a:lstStyle/>
            <a:p>
              <a:endParaRPr lang="en-GB"/>
            </a:p>
          </p:txBody>
        </p:sp>
        <p:sp>
          <p:nvSpPr>
            <p:cNvPr id="241735" name="Oval 71"/>
            <p:cNvSpPr>
              <a:spLocks noChangeAspect="1" noChangeArrowheads="1"/>
            </p:cNvSpPr>
            <p:nvPr/>
          </p:nvSpPr>
          <p:spPr bwMode="auto">
            <a:xfrm>
              <a:off x="3548" y="2798"/>
              <a:ext cx="34" cy="35"/>
            </a:xfrm>
            <a:prstGeom prst="ellipse">
              <a:avLst/>
            </a:prstGeom>
            <a:solidFill>
              <a:srgbClr val="FF0000"/>
            </a:solidFill>
            <a:ln w="6350">
              <a:solidFill>
                <a:srgbClr val="000000"/>
              </a:solidFill>
              <a:round/>
              <a:headEnd/>
              <a:tailEnd/>
            </a:ln>
          </p:spPr>
          <p:txBody>
            <a:bodyPr/>
            <a:lstStyle/>
            <a:p>
              <a:endParaRPr lang="en-GB"/>
            </a:p>
          </p:txBody>
        </p:sp>
        <p:sp>
          <p:nvSpPr>
            <p:cNvPr id="241736" name="Oval 72"/>
            <p:cNvSpPr>
              <a:spLocks noChangeAspect="1" noChangeArrowheads="1"/>
            </p:cNvSpPr>
            <p:nvPr/>
          </p:nvSpPr>
          <p:spPr bwMode="auto">
            <a:xfrm>
              <a:off x="2136" y="3047"/>
              <a:ext cx="34" cy="35"/>
            </a:xfrm>
            <a:prstGeom prst="ellipse">
              <a:avLst/>
            </a:prstGeom>
            <a:solidFill>
              <a:srgbClr val="FF0000"/>
            </a:solidFill>
            <a:ln w="6350">
              <a:solidFill>
                <a:srgbClr val="000000"/>
              </a:solidFill>
              <a:round/>
              <a:headEnd/>
              <a:tailEnd/>
            </a:ln>
          </p:spPr>
          <p:txBody>
            <a:bodyPr/>
            <a:lstStyle/>
            <a:p>
              <a:endParaRPr lang="en-GB"/>
            </a:p>
          </p:txBody>
        </p:sp>
        <p:sp>
          <p:nvSpPr>
            <p:cNvPr id="241737" name="Oval 73"/>
            <p:cNvSpPr>
              <a:spLocks noChangeAspect="1" noChangeArrowheads="1"/>
            </p:cNvSpPr>
            <p:nvPr/>
          </p:nvSpPr>
          <p:spPr bwMode="auto">
            <a:xfrm>
              <a:off x="2820" y="3137"/>
              <a:ext cx="35" cy="35"/>
            </a:xfrm>
            <a:prstGeom prst="ellipse">
              <a:avLst/>
            </a:prstGeom>
            <a:solidFill>
              <a:srgbClr val="FF0000"/>
            </a:solidFill>
            <a:ln w="6350">
              <a:solidFill>
                <a:srgbClr val="000000"/>
              </a:solidFill>
              <a:round/>
              <a:headEnd/>
              <a:tailEnd/>
            </a:ln>
          </p:spPr>
          <p:txBody>
            <a:bodyPr/>
            <a:lstStyle/>
            <a:p>
              <a:endParaRPr lang="en-GB"/>
            </a:p>
          </p:txBody>
        </p:sp>
        <p:sp>
          <p:nvSpPr>
            <p:cNvPr id="241738" name="Oval 74"/>
            <p:cNvSpPr>
              <a:spLocks noChangeAspect="1" noChangeArrowheads="1"/>
            </p:cNvSpPr>
            <p:nvPr/>
          </p:nvSpPr>
          <p:spPr bwMode="auto">
            <a:xfrm>
              <a:off x="3148" y="2936"/>
              <a:ext cx="35" cy="35"/>
            </a:xfrm>
            <a:prstGeom prst="ellipse">
              <a:avLst/>
            </a:prstGeom>
            <a:solidFill>
              <a:srgbClr val="FF0000"/>
            </a:solidFill>
            <a:ln w="6350">
              <a:solidFill>
                <a:srgbClr val="000000"/>
              </a:solidFill>
              <a:round/>
              <a:headEnd/>
              <a:tailEnd/>
            </a:ln>
          </p:spPr>
          <p:txBody>
            <a:bodyPr/>
            <a:lstStyle/>
            <a:p>
              <a:endParaRPr lang="en-GB"/>
            </a:p>
          </p:txBody>
        </p:sp>
        <p:sp>
          <p:nvSpPr>
            <p:cNvPr id="241739" name="Oval 75"/>
            <p:cNvSpPr>
              <a:spLocks noChangeAspect="1" noChangeArrowheads="1"/>
            </p:cNvSpPr>
            <p:nvPr/>
          </p:nvSpPr>
          <p:spPr bwMode="auto">
            <a:xfrm>
              <a:off x="3008" y="3047"/>
              <a:ext cx="34" cy="35"/>
            </a:xfrm>
            <a:prstGeom prst="ellipse">
              <a:avLst/>
            </a:prstGeom>
            <a:solidFill>
              <a:srgbClr val="FF0000"/>
            </a:solidFill>
            <a:ln w="6350">
              <a:solidFill>
                <a:srgbClr val="000000"/>
              </a:solidFill>
              <a:round/>
              <a:headEnd/>
              <a:tailEnd/>
            </a:ln>
          </p:spPr>
          <p:txBody>
            <a:bodyPr/>
            <a:lstStyle/>
            <a:p>
              <a:endParaRPr lang="en-GB"/>
            </a:p>
          </p:txBody>
        </p:sp>
        <p:sp>
          <p:nvSpPr>
            <p:cNvPr id="241740" name="Oval 76"/>
            <p:cNvSpPr>
              <a:spLocks noChangeAspect="1" noChangeArrowheads="1"/>
            </p:cNvSpPr>
            <p:nvPr/>
          </p:nvSpPr>
          <p:spPr bwMode="auto">
            <a:xfrm>
              <a:off x="3349" y="2391"/>
              <a:ext cx="35" cy="35"/>
            </a:xfrm>
            <a:prstGeom prst="ellipse">
              <a:avLst/>
            </a:prstGeom>
            <a:solidFill>
              <a:srgbClr val="FF0000"/>
            </a:solidFill>
            <a:ln w="6350">
              <a:solidFill>
                <a:srgbClr val="000000"/>
              </a:solidFill>
              <a:round/>
              <a:headEnd/>
              <a:tailEnd/>
            </a:ln>
          </p:spPr>
          <p:txBody>
            <a:bodyPr/>
            <a:lstStyle/>
            <a:p>
              <a:endParaRPr lang="en-GB"/>
            </a:p>
          </p:txBody>
        </p:sp>
        <p:sp>
          <p:nvSpPr>
            <p:cNvPr id="241741" name="Oval 77"/>
            <p:cNvSpPr>
              <a:spLocks noChangeAspect="1" noChangeArrowheads="1"/>
            </p:cNvSpPr>
            <p:nvPr/>
          </p:nvSpPr>
          <p:spPr bwMode="auto">
            <a:xfrm>
              <a:off x="3528" y="2570"/>
              <a:ext cx="35" cy="35"/>
            </a:xfrm>
            <a:prstGeom prst="ellipse">
              <a:avLst/>
            </a:prstGeom>
            <a:solidFill>
              <a:srgbClr val="FF0000"/>
            </a:solidFill>
            <a:ln w="6350">
              <a:solidFill>
                <a:srgbClr val="000000"/>
              </a:solidFill>
              <a:round/>
              <a:headEnd/>
              <a:tailEnd/>
            </a:ln>
          </p:spPr>
          <p:txBody>
            <a:bodyPr/>
            <a:lstStyle/>
            <a:p>
              <a:endParaRPr lang="en-GB"/>
            </a:p>
          </p:txBody>
        </p:sp>
        <p:sp>
          <p:nvSpPr>
            <p:cNvPr id="241742" name="Oval 78"/>
            <p:cNvSpPr>
              <a:spLocks noChangeAspect="1" noChangeArrowheads="1"/>
            </p:cNvSpPr>
            <p:nvPr/>
          </p:nvSpPr>
          <p:spPr bwMode="auto">
            <a:xfrm>
              <a:off x="2062" y="2839"/>
              <a:ext cx="34" cy="35"/>
            </a:xfrm>
            <a:prstGeom prst="ellipse">
              <a:avLst/>
            </a:prstGeom>
            <a:solidFill>
              <a:srgbClr val="FF0000"/>
            </a:solidFill>
            <a:ln w="6350">
              <a:solidFill>
                <a:srgbClr val="000000"/>
              </a:solidFill>
              <a:round/>
              <a:headEnd/>
              <a:tailEnd/>
            </a:ln>
          </p:spPr>
          <p:txBody>
            <a:bodyPr/>
            <a:lstStyle/>
            <a:p>
              <a:endParaRPr lang="en-GB"/>
            </a:p>
          </p:txBody>
        </p:sp>
        <p:sp>
          <p:nvSpPr>
            <p:cNvPr id="241743" name="Oval 79"/>
            <p:cNvSpPr>
              <a:spLocks noChangeAspect="1" noChangeArrowheads="1"/>
            </p:cNvSpPr>
            <p:nvPr/>
          </p:nvSpPr>
          <p:spPr bwMode="auto">
            <a:xfrm>
              <a:off x="3254" y="2758"/>
              <a:ext cx="35" cy="34"/>
            </a:xfrm>
            <a:prstGeom prst="ellipse">
              <a:avLst/>
            </a:prstGeom>
            <a:solidFill>
              <a:srgbClr val="FF0000"/>
            </a:solidFill>
            <a:ln w="6350">
              <a:solidFill>
                <a:srgbClr val="000000"/>
              </a:solidFill>
              <a:round/>
              <a:headEnd/>
              <a:tailEnd/>
            </a:ln>
          </p:spPr>
          <p:txBody>
            <a:bodyPr/>
            <a:lstStyle/>
            <a:p>
              <a:endParaRPr lang="en-GB"/>
            </a:p>
          </p:txBody>
        </p:sp>
        <p:sp>
          <p:nvSpPr>
            <p:cNvPr id="241744" name="Oval 80"/>
            <p:cNvSpPr>
              <a:spLocks noChangeAspect="1" noChangeArrowheads="1"/>
            </p:cNvSpPr>
            <p:nvPr/>
          </p:nvSpPr>
          <p:spPr bwMode="auto">
            <a:xfrm>
              <a:off x="2405" y="3111"/>
              <a:ext cx="34" cy="35"/>
            </a:xfrm>
            <a:prstGeom prst="ellipse">
              <a:avLst/>
            </a:prstGeom>
            <a:solidFill>
              <a:srgbClr val="FF0000"/>
            </a:solidFill>
            <a:ln w="6350">
              <a:solidFill>
                <a:srgbClr val="000000"/>
              </a:solidFill>
              <a:round/>
              <a:headEnd/>
              <a:tailEnd/>
            </a:ln>
          </p:spPr>
          <p:txBody>
            <a:bodyPr/>
            <a:lstStyle/>
            <a:p>
              <a:endParaRPr lang="en-GB"/>
            </a:p>
          </p:txBody>
        </p:sp>
        <p:sp>
          <p:nvSpPr>
            <p:cNvPr id="241745" name="Oval 81"/>
            <p:cNvSpPr>
              <a:spLocks noChangeAspect="1" noChangeArrowheads="1"/>
            </p:cNvSpPr>
            <p:nvPr/>
          </p:nvSpPr>
          <p:spPr bwMode="auto">
            <a:xfrm>
              <a:off x="2680" y="3009"/>
              <a:ext cx="34" cy="35"/>
            </a:xfrm>
            <a:prstGeom prst="ellipse">
              <a:avLst/>
            </a:prstGeom>
            <a:solidFill>
              <a:srgbClr val="FF0000"/>
            </a:solidFill>
            <a:ln w="6350">
              <a:solidFill>
                <a:srgbClr val="000000"/>
              </a:solidFill>
              <a:round/>
              <a:headEnd/>
              <a:tailEnd/>
            </a:ln>
          </p:spPr>
          <p:txBody>
            <a:bodyPr/>
            <a:lstStyle/>
            <a:p>
              <a:endParaRPr lang="en-GB"/>
            </a:p>
          </p:txBody>
        </p:sp>
        <p:sp>
          <p:nvSpPr>
            <p:cNvPr id="241746" name="Oval 82"/>
            <p:cNvSpPr>
              <a:spLocks noChangeAspect="1" noChangeArrowheads="1"/>
            </p:cNvSpPr>
            <p:nvPr/>
          </p:nvSpPr>
          <p:spPr bwMode="auto">
            <a:xfrm>
              <a:off x="2662" y="3051"/>
              <a:ext cx="35" cy="35"/>
            </a:xfrm>
            <a:prstGeom prst="ellipse">
              <a:avLst/>
            </a:prstGeom>
            <a:solidFill>
              <a:srgbClr val="FF0000"/>
            </a:solidFill>
            <a:ln w="6350">
              <a:solidFill>
                <a:srgbClr val="000000"/>
              </a:solidFill>
              <a:round/>
              <a:headEnd/>
              <a:tailEnd/>
            </a:ln>
          </p:spPr>
          <p:txBody>
            <a:bodyPr/>
            <a:lstStyle/>
            <a:p>
              <a:endParaRPr lang="en-GB"/>
            </a:p>
          </p:txBody>
        </p:sp>
        <p:sp>
          <p:nvSpPr>
            <p:cNvPr id="241747" name="Oval 83"/>
            <p:cNvSpPr>
              <a:spLocks noChangeAspect="1" noChangeArrowheads="1"/>
            </p:cNvSpPr>
            <p:nvPr/>
          </p:nvSpPr>
          <p:spPr bwMode="auto">
            <a:xfrm>
              <a:off x="2588" y="3148"/>
              <a:ext cx="35" cy="35"/>
            </a:xfrm>
            <a:prstGeom prst="ellipse">
              <a:avLst/>
            </a:prstGeom>
            <a:solidFill>
              <a:srgbClr val="FF0000"/>
            </a:solidFill>
            <a:ln w="6350">
              <a:solidFill>
                <a:srgbClr val="000000"/>
              </a:solidFill>
              <a:round/>
              <a:headEnd/>
              <a:tailEnd/>
            </a:ln>
          </p:spPr>
          <p:txBody>
            <a:bodyPr/>
            <a:lstStyle/>
            <a:p>
              <a:endParaRPr lang="en-GB"/>
            </a:p>
          </p:txBody>
        </p:sp>
        <p:sp>
          <p:nvSpPr>
            <p:cNvPr id="241748" name="Oval 84"/>
            <p:cNvSpPr>
              <a:spLocks noChangeAspect="1" noChangeArrowheads="1"/>
            </p:cNvSpPr>
            <p:nvPr/>
          </p:nvSpPr>
          <p:spPr bwMode="auto">
            <a:xfrm>
              <a:off x="2693" y="3054"/>
              <a:ext cx="35" cy="34"/>
            </a:xfrm>
            <a:prstGeom prst="ellipse">
              <a:avLst/>
            </a:prstGeom>
            <a:solidFill>
              <a:srgbClr val="FF0000"/>
            </a:solidFill>
            <a:ln w="6350">
              <a:solidFill>
                <a:srgbClr val="000000"/>
              </a:solidFill>
              <a:round/>
              <a:headEnd/>
              <a:tailEnd/>
            </a:ln>
          </p:spPr>
          <p:txBody>
            <a:bodyPr/>
            <a:lstStyle/>
            <a:p>
              <a:endParaRPr lang="en-GB"/>
            </a:p>
          </p:txBody>
        </p:sp>
        <p:sp>
          <p:nvSpPr>
            <p:cNvPr id="241749" name="Oval 85"/>
            <p:cNvSpPr>
              <a:spLocks noChangeAspect="1" noChangeArrowheads="1"/>
            </p:cNvSpPr>
            <p:nvPr/>
          </p:nvSpPr>
          <p:spPr bwMode="auto">
            <a:xfrm>
              <a:off x="2535" y="3135"/>
              <a:ext cx="35" cy="34"/>
            </a:xfrm>
            <a:prstGeom prst="ellipse">
              <a:avLst/>
            </a:prstGeom>
            <a:solidFill>
              <a:srgbClr val="FF0000"/>
            </a:solidFill>
            <a:ln w="6350">
              <a:solidFill>
                <a:srgbClr val="000000"/>
              </a:solidFill>
              <a:round/>
              <a:headEnd/>
              <a:tailEnd/>
            </a:ln>
          </p:spPr>
          <p:txBody>
            <a:bodyPr/>
            <a:lstStyle/>
            <a:p>
              <a:endParaRPr lang="en-GB"/>
            </a:p>
          </p:txBody>
        </p:sp>
        <p:sp>
          <p:nvSpPr>
            <p:cNvPr id="241750" name="Oval 86"/>
            <p:cNvSpPr>
              <a:spLocks noChangeAspect="1" noChangeArrowheads="1"/>
            </p:cNvSpPr>
            <p:nvPr/>
          </p:nvSpPr>
          <p:spPr bwMode="auto">
            <a:xfrm>
              <a:off x="2463" y="3171"/>
              <a:ext cx="34" cy="34"/>
            </a:xfrm>
            <a:prstGeom prst="ellipse">
              <a:avLst/>
            </a:prstGeom>
            <a:solidFill>
              <a:srgbClr val="FF0000"/>
            </a:solidFill>
            <a:ln w="6350">
              <a:solidFill>
                <a:srgbClr val="000000"/>
              </a:solidFill>
              <a:round/>
              <a:headEnd/>
              <a:tailEnd/>
            </a:ln>
          </p:spPr>
          <p:txBody>
            <a:bodyPr/>
            <a:lstStyle/>
            <a:p>
              <a:endParaRPr lang="en-GB"/>
            </a:p>
          </p:txBody>
        </p:sp>
        <p:sp>
          <p:nvSpPr>
            <p:cNvPr id="241751" name="Oval 87"/>
            <p:cNvSpPr>
              <a:spLocks noChangeAspect="1" noChangeArrowheads="1"/>
            </p:cNvSpPr>
            <p:nvPr/>
          </p:nvSpPr>
          <p:spPr bwMode="auto">
            <a:xfrm>
              <a:off x="1980" y="2650"/>
              <a:ext cx="35" cy="35"/>
            </a:xfrm>
            <a:prstGeom prst="ellipse">
              <a:avLst/>
            </a:prstGeom>
            <a:solidFill>
              <a:srgbClr val="FF0000"/>
            </a:solidFill>
            <a:ln w="6350">
              <a:solidFill>
                <a:srgbClr val="000000"/>
              </a:solidFill>
              <a:round/>
              <a:headEnd/>
              <a:tailEnd/>
            </a:ln>
          </p:spPr>
          <p:txBody>
            <a:bodyPr/>
            <a:lstStyle/>
            <a:p>
              <a:endParaRPr lang="en-GB"/>
            </a:p>
          </p:txBody>
        </p:sp>
        <p:sp>
          <p:nvSpPr>
            <p:cNvPr id="241752" name="Oval 88"/>
            <p:cNvSpPr>
              <a:spLocks noChangeAspect="1" noChangeArrowheads="1"/>
            </p:cNvSpPr>
            <p:nvPr/>
          </p:nvSpPr>
          <p:spPr bwMode="auto">
            <a:xfrm>
              <a:off x="2347" y="3129"/>
              <a:ext cx="34" cy="34"/>
            </a:xfrm>
            <a:prstGeom prst="ellipse">
              <a:avLst/>
            </a:prstGeom>
            <a:solidFill>
              <a:srgbClr val="FF0000"/>
            </a:solidFill>
            <a:ln w="6350">
              <a:solidFill>
                <a:srgbClr val="000000"/>
              </a:solidFill>
              <a:round/>
              <a:headEnd/>
              <a:tailEnd/>
            </a:ln>
          </p:spPr>
          <p:txBody>
            <a:bodyPr/>
            <a:lstStyle/>
            <a:p>
              <a:endParaRPr lang="en-GB"/>
            </a:p>
          </p:txBody>
        </p:sp>
        <p:sp>
          <p:nvSpPr>
            <p:cNvPr id="241753" name="Oval 89"/>
            <p:cNvSpPr>
              <a:spLocks noChangeAspect="1" noChangeArrowheads="1"/>
            </p:cNvSpPr>
            <p:nvPr/>
          </p:nvSpPr>
          <p:spPr bwMode="auto">
            <a:xfrm>
              <a:off x="2088" y="1821"/>
              <a:ext cx="34" cy="34"/>
            </a:xfrm>
            <a:prstGeom prst="ellipse">
              <a:avLst/>
            </a:prstGeom>
            <a:solidFill>
              <a:srgbClr val="FF0000"/>
            </a:solidFill>
            <a:ln w="6350">
              <a:solidFill>
                <a:srgbClr val="000000"/>
              </a:solidFill>
              <a:round/>
              <a:headEnd/>
              <a:tailEnd/>
            </a:ln>
          </p:spPr>
          <p:txBody>
            <a:bodyPr/>
            <a:lstStyle/>
            <a:p>
              <a:endParaRPr lang="en-GB"/>
            </a:p>
          </p:txBody>
        </p:sp>
        <p:sp>
          <p:nvSpPr>
            <p:cNvPr id="241754" name="Oval 90"/>
            <p:cNvSpPr>
              <a:spLocks noChangeAspect="1" noChangeArrowheads="1"/>
            </p:cNvSpPr>
            <p:nvPr/>
          </p:nvSpPr>
          <p:spPr bwMode="auto">
            <a:xfrm>
              <a:off x="2062" y="1489"/>
              <a:ext cx="34" cy="34"/>
            </a:xfrm>
            <a:prstGeom prst="ellipse">
              <a:avLst/>
            </a:prstGeom>
            <a:solidFill>
              <a:srgbClr val="FF0000"/>
            </a:solidFill>
            <a:ln w="6350">
              <a:solidFill>
                <a:srgbClr val="000000"/>
              </a:solidFill>
              <a:round/>
              <a:headEnd/>
              <a:tailEnd/>
            </a:ln>
          </p:spPr>
          <p:txBody>
            <a:bodyPr/>
            <a:lstStyle/>
            <a:p>
              <a:endParaRPr lang="en-GB"/>
            </a:p>
          </p:txBody>
        </p:sp>
        <p:sp>
          <p:nvSpPr>
            <p:cNvPr id="241755" name="Line 91"/>
            <p:cNvSpPr>
              <a:spLocks noChangeAspect="1" noChangeShapeType="1"/>
            </p:cNvSpPr>
            <p:nvPr/>
          </p:nvSpPr>
          <p:spPr bwMode="auto">
            <a:xfrm flipH="1">
              <a:off x="2328" y="2950"/>
              <a:ext cx="149" cy="1"/>
            </a:xfrm>
            <a:prstGeom prst="line">
              <a:avLst/>
            </a:prstGeom>
            <a:noFill/>
            <a:ln w="6350">
              <a:solidFill>
                <a:srgbClr val="000000"/>
              </a:solidFill>
              <a:round/>
              <a:headEnd/>
              <a:tailEnd/>
            </a:ln>
          </p:spPr>
          <p:txBody>
            <a:bodyPr/>
            <a:lstStyle/>
            <a:p>
              <a:endParaRPr lang="en-GB"/>
            </a:p>
          </p:txBody>
        </p:sp>
        <p:sp>
          <p:nvSpPr>
            <p:cNvPr id="241756" name="Line 92"/>
            <p:cNvSpPr>
              <a:spLocks noChangeAspect="1" noChangeShapeType="1"/>
            </p:cNvSpPr>
            <p:nvPr/>
          </p:nvSpPr>
          <p:spPr bwMode="auto">
            <a:xfrm>
              <a:off x="2090" y="2950"/>
              <a:ext cx="206" cy="1"/>
            </a:xfrm>
            <a:prstGeom prst="line">
              <a:avLst/>
            </a:prstGeom>
            <a:noFill/>
            <a:ln w="6350">
              <a:solidFill>
                <a:srgbClr val="000000"/>
              </a:solidFill>
              <a:round/>
              <a:headEnd/>
              <a:tailEnd/>
            </a:ln>
          </p:spPr>
          <p:txBody>
            <a:bodyPr/>
            <a:lstStyle/>
            <a:p>
              <a:endParaRPr lang="en-GB"/>
            </a:p>
          </p:txBody>
        </p:sp>
        <p:sp>
          <p:nvSpPr>
            <p:cNvPr id="241757" name="Line 93"/>
            <p:cNvSpPr>
              <a:spLocks noChangeAspect="1" noChangeShapeType="1"/>
            </p:cNvSpPr>
            <p:nvPr/>
          </p:nvSpPr>
          <p:spPr bwMode="auto">
            <a:xfrm flipH="1">
              <a:off x="2951" y="3036"/>
              <a:ext cx="85" cy="1"/>
            </a:xfrm>
            <a:prstGeom prst="line">
              <a:avLst/>
            </a:prstGeom>
            <a:noFill/>
            <a:ln w="6350">
              <a:solidFill>
                <a:srgbClr val="000000"/>
              </a:solidFill>
              <a:round/>
              <a:headEnd/>
              <a:tailEnd/>
            </a:ln>
          </p:spPr>
          <p:txBody>
            <a:bodyPr/>
            <a:lstStyle/>
            <a:p>
              <a:endParaRPr lang="en-GB"/>
            </a:p>
          </p:txBody>
        </p:sp>
        <p:sp>
          <p:nvSpPr>
            <p:cNvPr id="241758" name="Line 94"/>
            <p:cNvSpPr>
              <a:spLocks noChangeAspect="1" noChangeShapeType="1"/>
            </p:cNvSpPr>
            <p:nvPr/>
          </p:nvSpPr>
          <p:spPr bwMode="auto">
            <a:xfrm>
              <a:off x="2814" y="3036"/>
              <a:ext cx="105" cy="1"/>
            </a:xfrm>
            <a:prstGeom prst="line">
              <a:avLst/>
            </a:prstGeom>
            <a:noFill/>
            <a:ln w="6350">
              <a:solidFill>
                <a:srgbClr val="000000"/>
              </a:solidFill>
              <a:round/>
              <a:headEnd/>
              <a:tailEnd/>
            </a:ln>
          </p:spPr>
          <p:txBody>
            <a:bodyPr/>
            <a:lstStyle/>
            <a:p>
              <a:endParaRPr lang="en-GB"/>
            </a:p>
          </p:txBody>
        </p:sp>
        <p:sp>
          <p:nvSpPr>
            <p:cNvPr id="241759" name="Line 95"/>
            <p:cNvSpPr>
              <a:spLocks noChangeAspect="1" noChangeShapeType="1"/>
            </p:cNvSpPr>
            <p:nvPr/>
          </p:nvSpPr>
          <p:spPr bwMode="auto">
            <a:xfrm flipH="1">
              <a:off x="3581" y="2816"/>
              <a:ext cx="95" cy="1"/>
            </a:xfrm>
            <a:prstGeom prst="line">
              <a:avLst/>
            </a:prstGeom>
            <a:noFill/>
            <a:ln w="6350">
              <a:solidFill>
                <a:srgbClr val="000000"/>
              </a:solidFill>
              <a:round/>
              <a:headEnd/>
              <a:tailEnd/>
            </a:ln>
          </p:spPr>
          <p:txBody>
            <a:bodyPr/>
            <a:lstStyle/>
            <a:p>
              <a:endParaRPr lang="en-GB"/>
            </a:p>
          </p:txBody>
        </p:sp>
        <p:sp>
          <p:nvSpPr>
            <p:cNvPr id="241760" name="Line 96"/>
            <p:cNvSpPr>
              <a:spLocks noChangeAspect="1" noChangeShapeType="1"/>
            </p:cNvSpPr>
            <p:nvPr/>
          </p:nvSpPr>
          <p:spPr bwMode="auto">
            <a:xfrm>
              <a:off x="3432" y="2816"/>
              <a:ext cx="117" cy="1"/>
            </a:xfrm>
            <a:prstGeom prst="line">
              <a:avLst/>
            </a:prstGeom>
            <a:noFill/>
            <a:ln w="6350">
              <a:solidFill>
                <a:srgbClr val="000000"/>
              </a:solidFill>
              <a:round/>
              <a:headEnd/>
              <a:tailEnd/>
            </a:ln>
          </p:spPr>
          <p:txBody>
            <a:bodyPr/>
            <a:lstStyle/>
            <a:p>
              <a:endParaRPr lang="en-GB"/>
            </a:p>
          </p:txBody>
        </p:sp>
        <p:sp>
          <p:nvSpPr>
            <p:cNvPr id="241761" name="Line 97"/>
            <p:cNvSpPr>
              <a:spLocks noChangeAspect="1" noChangeShapeType="1"/>
            </p:cNvSpPr>
            <p:nvPr/>
          </p:nvSpPr>
          <p:spPr bwMode="auto">
            <a:xfrm flipH="1">
              <a:off x="2169" y="3065"/>
              <a:ext cx="168" cy="1"/>
            </a:xfrm>
            <a:prstGeom prst="line">
              <a:avLst/>
            </a:prstGeom>
            <a:noFill/>
            <a:ln w="6350">
              <a:solidFill>
                <a:srgbClr val="000000"/>
              </a:solidFill>
              <a:round/>
              <a:headEnd/>
              <a:tailEnd/>
            </a:ln>
          </p:spPr>
          <p:txBody>
            <a:bodyPr/>
            <a:lstStyle/>
            <a:p>
              <a:endParaRPr lang="en-GB"/>
            </a:p>
          </p:txBody>
        </p:sp>
        <p:sp>
          <p:nvSpPr>
            <p:cNvPr id="241762" name="Line 98"/>
            <p:cNvSpPr>
              <a:spLocks noChangeAspect="1" noChangeShapeType="1"/>
            </p:cNvSpPr>
            <p:nvPr/>
          </p:nvSpPr>
          <p:spPr bwMode="auto">
            <a:xfrm>
              <a:off x="1897" y="3065"/>
              <a:ext cx="240" cy="1"/>
            </a:xfrm>
            <a:prstGeom prst="line">
              <a:avLst/>
            </a:prstGeom>
            <a:noFill/>
            <a:ln w="6350">
              <a:solidFill>
                <a:srgbClr val="000000"/>
              </a:solidFill>
              <a:round/>
              <a:headEnd/>
              <a:tailEnd/>
            </a:ln>
          </p:spPr>
          <p:txBody>
            <a:bodyPr/>
            <a:lstStyle/>
            <a:p>
              <a:endParaRPr lang="en-GB"/>
            </a:p>
          </p:txBody>
        </p:sp>
        <p:sp>
          <p:nvSpPr>
            <p:cNvPr id="241763" name="Line 99"/>
            <p:cNvSpPr>
              <a:spLocks noChangeAspect="1" noChangeShapeType="1"/>
            </p:cNvSpPr>
            <p:nvPr/>
          </p:nvSpPr>
          <p:spPr bwMode="auto">
            <a:xfrm flipH="1">
              <a:off x="2853" y="3155"/>
              <a:ext cx="71" cy="1"/>
            </a:xfrm>
            <a:prstGeom prst="line">
              <a:avLst/>
            </a:prstGeom>
            <a:noFill/>
            <a:ln w="6350">
              <a:solidFill>
                <a:srgbClr val="000000"/>
              </a:solidFill>
              <a:round/>
              <a:headEnd/>
              <a:tailEnd/>
            </a:ln>
          </p:spPr>
          <p:txBody>
            <a:bodyPr/>
            <a:lstStyle/>
            <a:p>
              <a:endParaRPr lang="en-GB"/>
            </a:p>
          </p:txBody>
        </p:sp>
        <p:sp>
          <p:nvSpPr>
            <p:cNvPr id="241764" name="Line 100"/>
            <p:cNvSpPr>
              <a:spLocks noChangeAspect="1" noChangeShapeType="1"/>
            </p:cNvSpPr>
            <p:nvPr/>
          </p:nvSpPr>
          <p:spPr bwMode="auto">
            <a:xfrm>
              <a:off x="2739" y="3155"/>
              <a:ext cx="82" cy="1"/>
            </a:xfrm>
            <a:prstGeom prst="line">
              <a:avLst/>
            </a:prstGeom>
            <a:noFill/>
            <a:ln w="6350">
              <a:solidFill>
                <a:srgbClr val="000000"/>
              </a:solidFill>
              <a:round/>
              <a:headEnd/>
              <a:tailEnd/>
            </a:ln>
          </p:spPr>
          <p:txBody>
            <a:bodyPr/>
            <a:lstStyle/>
            <a:p>
              <a:endParaRPr lang="en-GB"/>
            </a:p>
          </p:txBody>
        </p:sp>
        <p:sp>
          <p:nvSpPr>
            <p:cNvPr id="241765" name="Line 101"/>
            <p:cNvSpPr>
              <a:spLocks noChangeAspect="1" noChangeShapeType="1"/>
            </p:cNvSpPr>
            <p:nvPr/>
          </p:nvSpPr>
          <p:spPr bwMode="auto">
            <a:xfrm flipH="1">
              <a:off x="3182" y="2954"/>
              <a:ext cx="80" cy="1"/>
            </a:xfrm>
            <a:prstGeom prst="line">
              <a:avLst/>
            </a:prstGeom>
            <a:noFill/>
            <a:ln w="6350">
              <a:solidFill>
                <a:srgbClr val="000000"/>
              </a:solidFill>
              <a:round/>
              <a:headEnd/>
              <a:tailEnd/>
            </a:ln>
          </p:spPr>
          <p:txBody>
            <a:bodyPr/>
            <a:lstStyle/>
            <a:p>
              <a:endParaRPr lang="en-GB"/>
            </a:p>
          </p:txBody>
        </p:sp>
        <p:sp>
          <p:nvSpPr>
            <p:cNvPr id="241766" name="Line 102"/>
            <p:cNvSpPr>
              <a:spLocks noChangeAspect="1" noChangeShapeType="1"/>
            </p:cNvSpPr>
            <p:nvPr/>
          </p:nvSpPr>
          <p:spPr bwMode="auto">
            <a:xfrm>
              <a:off x="3053" y="2954"/>
              <a:ext cx="96" cy="1"/>
            </a:xfrm>
            <a:prstGeom prst="line">
              <a:avLst/>
            </a:prstGeom>
            <a:noFill/>
            <a:ln w="6350">
              <a:solidFill>
                <a:srgbClr val="000000"/>
              </a:solidFill>
              <a:round/>
              <a:headEnd/>
              <a:tailEnd/>
            </a:ln>
          </p:spPr>
          <p:txBody>
            <a:bodyPr/>
            <a:lstStyle/>
            <a:p>
              <a:endParaRPr lang="en-GB"/>
            </a:p>
          </p:txBody>
        </p:sp>
        <p:sp>
          <p:nvSpPr>
            <p:cNvPr id="241767" name="Line 103"/>
            <p:cNvSpPr>
              <a:spLocks noChangeAspect="1" noChangeShapeType="1"/>
            </p:cNvSpPr>
            <p:nvPr/>
          </p:nvSpPr>
          <p:spPr bwMode="auto">
            <a:xfrm flipH="1">
              <a:off x="3041" y="3065"/>
              <a:ext cx="110" cy="1"/>
            </a:xfrm>
            <a:prstGeom prst="line">
              <a:avLst/>
            </a:prstGeom>
            <a:noFill/>
            <a:ln w="6350">
              <a:solidFill>
                <a:srgbClr val="000000"/>
              </a:solidFill>
              <a:round/>
              <a:headEnd/>
              <a:tailEnd/>
            </a:ln>
          </p:spPr>
          <p:txBody>
            <a:bodyPr/>
            <a:lstStyle/>
            <a:p>
              <a:endParaRPr lang="en-GB"/>
            </a:p>
          </p:txBody>
        </p:sp>
        <p:sp>
          <p:nvSpPr>
            <p:cNvPr id="241768" name="Line 104"/>
            <p:cNvSpPr>
              <a:spLocks noChangeAspect="1" noChangeShapeType="1"/>
            </p:cNvSpPr>
            <p:nvPr/>
          </p:nvSpPr>
          <p:spPr bwMode="auto">
            <a:xfrm>
              <a:off x="2868" y="3065"/>
              <a:ext cx="141" cy="1"/>
            </a:xfrm>
            <a:prstGeom prst="line">
              <a:avLst/>
            </a:prstGeom>
            <a:noFill/>
            <a:ln w="6350">
              <a:solidFill>
                <a:srgbClr val="000000"/>
              </a:solidFill>
              <a:round/>
              <a:headEnd/>
              <a:tailEnd/>
            </a:ln>
          </p:spPr>
          <p:txBody>
            <a:bodyPr/>
            <a:lstStyle/>
            <a:p>
              <a:endParaRPr lang="en-GB"/>
            </a:p>
          </p:txBody>
        </p:sp>
        <p:sp>
          <p:nvSpPr>
            <p:cNvPr id="241769" name="Line 105"/>
            <p:cNvSpPr>
              <a:spLocks noChangeAspect="1" noChangeShapeType="1"/>
            </p:cNvSpPr>
            <p:nvPr/>
          </p:nvSpPr>
          <p:spPr bwMode="auto">
            <a:xfrm flipH="1">
              <a:off x="3383" y="2409"/>
              <a:ext cx="107" cy="1"/>
            </a:xfrm>
            <a:prstGeom prst="line">
              <a:avLst/>
            </a:prstGeom>
            <a:noFill/>
            <a:ln w="6350">
              <a:solidFill>
                <a:srgbClr val="000000"/>
              </a:solidFill>
              <a:round/>
              <a:headEnd/>
              <a:tailEnd/>
            </a:ln>
          </p:spPr>
          <p:txBody>
            <a:bodyPr/>
            <a:lstStyle/>
            <a:p>
              <a:endParaRPr lang="en-GB"/>
            </a:p>
          </p:txBody>
        </p:sp>
        <p:sp>
          <p:nvSpPr>
            <p:cNvPr id="241770" name="Line 106"/>
            <p:cNvSpPr>
              <a:spLocks noChangeAspect="1" noChangeShapeType="1"/>
            </p:cNvSpPr>
            <p:nvPr/>
          </p:nvSpPr>
          <p:spPr bwMode="auto">
            <a:xfrm>
              <a:off x="3215" y="2409"/>
              <a:ext cx="135" cy="1"/>
            </a:xfrm>
            <a:prstGeom prst="line">
              <a:avLst/>
            </a:prstGeom>
            <a:noFill/>
            <a:ln w="6350">
              <a:solidFill>
                <a:srgbClr val="000000"/>
              </a:solidFill>
              <a:round/>
              <a:headEnd/>
              <a:tailEnd/>
            </a:ln>
          </p:spPr>
          <p:txBody>
            <a:bodyPr/>
            <a:lstStyle/>
            <a:p>
              <a:endParaRPr lang="en-GB"/>
            </a:p>
          </p:txBody>
        </p:sp>
        <p:sp>
          <p:nvSpPr>
            <p:cNvPr id="241771" name="Line 107"/>
            <p:cNvSpPr>
              <a:spLocks noChangeAspect="1" noChangeShapeType="1"/>
            </p:cNvSpPr>
            <p:nvPr/>
          </p:nvSpPr>
          <p:spPr bwMode="auto">
            <a:xfrm flipH="1">
              <a:off x="3561" y="2587"/>
              <a:ext cx="101" cy="1"/>
            </a:xfrm>
            <a:prstGeom prst="line">
              <a:avLst/>
            </a:prstGeom>
            <a:noFill/>
            <a:ln w="6350">
              <a:solidFill>
                <a:srgbClr val="000000"/>
              </a:solidFill>
              <a:round/>
              <a:headEnd/>
              <a:tailEnd/>
            </a:ln>
          </p:spPr>
          <p:txBody>
            <a:bodyPr/>
            <a:lstStyle/>
            <a:p>
              <a:endParaRPr lang="en-GB"/>
            </a:p>
          </p:txBody>
        </p:sp>
        <p:sp>
          <p:nvSpPr>
            <p:cNvPr id="241772" name="Line 108"/>
            <p:cNvSpPr>
              <a:spLocks noChangeAspect="1" noChangeShapeType="1"/>
            </p:cNvSpPr>
            <p:nvPr/>
          </p:nvSpPr>
          <p:spPr bwMode="auto">
            <a:xfrm>
              <a:off x="3401" y="2587"/>
              <a:ext cx="128" cy="1"/>
            </a:xfrm>
            <a:prstGeom prst="line">
              <a:avLst/>
            </a:prstGeom>
            <a:noFill/>
            <a:ln w="6350">
              <a:solidFill>
                <a:srgbClr val="000000"/>
              </a:solidFill>
              <a:round/>
              <a:headEnd/>
              <a:tailEnd/>
            </a:ln>
          </p:spPr>
          <p:txBody>
            <a:bodyPr/>
            <a:lstStyle/>
            <a:p>
              <a:endParaRPr lang="en-GB"/>
            </a:p>
          </p:txBody>
        </p:sp>
        <p:sp>
          <p:nvSpPr>
            <p:cNvPr id="241773" name="Line 109"/>
            <p:cNvSpPr>
              <a:spLocks noChangeAspect="1" noChangeShapeType="1"/>
            </p:cNvSpPr>
            <p:nvPr/>
          </p:nvSpPr>
          <p:spPr bwMode="auto">
            <a:xfrm flipH="1">
              <a:off x="2095" y="2856"/>
              <a:ext cx="89" cy="1"/>
            </a:xfrm>
            <a:prstGeom prst="line">
              <a:avLst/>
            </a:prstGeom>
            <a:noFill/>
            <a:ln w="6350">
              <a:solidFill>
                <a:srgbClr val="000000"/>
              </a:solidFill>
              <a:round/>
              <a:headEnd/>
              <a:tailEnd/>
            </a:ln>
          </p:spPr>
          <p:txBody>
            <a:bodyPr/>
            <a:lstStyle/>
            <a:p>
              <a:endParaRPr lang="en-GB"/>
            </a:p>
          </p:txBody>
        </p:sp>
        <p:sp>
          <p:nvSpPr>
            <p:cNvPr id="241774" name="Line 110"/>
            <p:cNvSpPr>
              <a:spLocks noChangeAspect="1" noChangeShapeType="1"/>
            </p:cNvSpPr>
            <p:nvPr/>
          </p:nvSpPr>
          <p:spPr bwMode="auto">
            <a:xfrm>
              <a:off x="1954" y="2856"/>
              <a:ext cx="109" cy="1"/>
            </a:xfrm>
            <a:prstGeom prst="line">
              <a:avLst/>
            </a:prstGeom>
            <a:noFill/>
            <a:ln w="6350">
              <a:solidFill>
                <a:srgbClr val="000000"/>
              </a:solidFill>
              <a:round/>
              <a:headEnd/>
              <a:tailEnd/>
            </a:ln>
          </p:spPr>
          <p:txBody>
            <a:bodyPr/>
            <a:lstStyle/>
            <a:p>
              <a:endParaRPr lang="en-GB"/>
            </a:p>
          </p:txBody>
        </p:sp>
        <p:sp>
          <p:nvSpPr>
            <p:cNvPr id="241775" name="Line 111"/>
            <p:cNvSpPr>
              <a:spLocks noChangeAspect="1" noChangeShapeType="1"/>
            </p:cNvSpPr>
            <p:nvPr/>
          </p:nvSpPr>
          <p:spPr bwMode="auto">
            <a:xfrm flipH="1">
              <a:off x="3288" y="2775"/>
              <a:ext cx="93" cy="1"/>
            </a:xfrm>
            <a:prstGeom prst="line">
              <a:avLst/>
            </a:prstGeom>
            <a:noFill/>
            <a:ln w="6350">
              <a:solidFill>
                <a:srgbClr val="000000"/>
              </a:solidFill>
              <a:round/>
              <a:headEnd/>
              <a:tailEnd/>
            </a:ln>
          </p:spPr>
          <p:txBody>
            <a:bodyPr/>
            <a:lstStyle/>
            <a:p>
              <a:endParaRPr lang="en-GB"/>
            </a:p>
          </p:txBody>
        </p:sp>
        <p:sp>
          <p:nvSpPr>
            <p:cNvPr id="241776" name="Line 112"/>
            <p:cNvSpPr>
              <a:spLocks noChangeAspect="1" noChangeShapeType="1"/>
            </p:cNvSpPr>
            <p:nvPr/>
          </p:nvSpPr>
          <p:spPr bwMode="auto">
            <a:xfrm>
              <a:off x="3141" y="2775"/>
              <a:ext cx="115" cy="1"/>
            </a:xfrm>
            <a:prstGeom prst="line">
              <a:avLst/>
            </a:prstGeom>
            <a:noFill/>
            <a:ln w="6350">
              <a:solidFill>
                <a:srgbClr val="000000"/>
              </a:solidFill>
              <a:round/>
              <a:headEnd/>
              <a:tailEnd/>
            </a:ln>
          </p:spPr>
          <p:txBody>
            <a:bodyPr/>
            <a:lstStyle/>
            <a:p>
              <a:endParaRPr lang="en-GB"/>
            </a:p>
          </p:txBody>
        </p:sp>
        <p:sp>
          <p:nvSpPr>
            <p:cNvPr id="241777" name="Line 113"/>
            <p:cNvSpPr>
              <a:spLocks noChangeAspect="1" noChangeShapeType="1"/>
            </p:cNvSpPr>
            <p:nvPr/>
          </p:nvSpPr>
          <p:spPr bwMode="auto">
            <a:xfrm flipH="1">
              <a:off x="2438" y="3129"/>
              <a:ext cx="99" cy="1"/>
            </a:xfrm>
            <a:prstGeom prst="line">
              <a:avLst/>
            </a:prstGeom>
            <a:noFill/>
            <a:ln w="6350">
              <a:solidFill>
                <a:srgbClr val="000000"/>
              </a:solidFill>
              <a:round/>
              <a:headEnd/>
              <a:tailEnd/>
            </a:ln>
          </p:spPr>
          <p:txBody>
            <a:bodyPr/>
            <a:lstStyle/>
            <a:p>
              <a:endParaRPr lang="en-GB"/>
            </a:p>
          </p:txBody>
        </p:sp>
        <p:sp>
          <p:nvSpPr>
            <p:cNvPr id="241778" name="Line 114"/>
            <p:cNvSpPr>
              <a:spLocks noChangeAspect="1" noChangeShapeType="1"/>
            </p:cNvSpPr>
            <p:nvPr/>
          </p:nvSpPr>
          <p:spPr bwMode="auto">
            <a:xfrm>
              <a:off x="2283" y="3129"/>
              <a:ext cx="123" cy="1"/>
            </a:xfrm>
            <a:prstGeom prst="line">
              <a:avLst/>
            </a:prstGeom>
            <a:noFill/>
            <a:ln w="6350">
              <a:solidFill>
                <a:srgbClr val="000000"/>
              </a:solidFill>
              <a:round/>
              <a:headEnd/>
              <a:tailEnd/>
            </a:ln>
          </p:spPr>
          <p:txBody>
            <a:bodyPr/>
            <a:lstStyle/>
            <a:p>
              <a:endParaRPr lang="en-GB"/>
            </a:p>
          </p:txBody>
        </p:sp>
        <p:sp>
          <p:nvSpPr>
            <p:cNvPr id="241779" name="Line 115"/>
            <p:cNvSpPr>
              <a:spLocks noChangeAspect="1" noChangeShapeType="1"/>
            </p:cNvSpPr>
            <p:nvPr/>
          </p:nvSpPr>
          <p:spPr bwMode="auto">
            <a:xfrm flipH="1">
              <a:off x="2713" y="3026"/>
              <a:ext cx="86" cy="1"/>
            </a:xfrm>
            <a:prstGeom prst="line">
              <a:avLst/>
            </a:prstGeom>
            <a:noFill/>
            <a:ln w="6350">
              <a:solidFill>
                <a:srgbClr val="000000"/>
              </a:solidFill>
              <a:round/>
              <a:headEnd/>
              <a:tailEnd/>
            </a:ln>
          </p:spPr>
          <p:txBody>
            <a:bodyPr/>
            <a:lstStyle/>
            <a:p>
              <a:endParaRPr lang="en-GB"/>
            </a:p>
          </p:txBody>
        </p:sp>
        <p:sp>
          <p:nvSpPr>
            <p:cNvPr id="241780" name="Line 116"/>
            <p:cNvSpPr>
              <a:spLocks noChangeAspect="1" noChangeShapeType="1"/>
            </p:cNvSpPr>
            <p:nvPr/>
          </p:nvSpPr>
          <p:spPr bwMode="auto">
            <a:xfrm>
              <a:off x="2575" y="3026"/>
              <a:ext cx="106" cy="1"/>
            </a:xfrm>
            <a:prstGeom prst="line">
              <a:avLst/>
            </a:prstGeom>
            <a:noFill/>
            <a:ln w="6350">
              <a:solidFill>
                <a:srgbClr val="000000"/>
              </a:solidFill>
              <a:round/>
              <a:headEnd/>
              <a:tailEnd/>
            </a:ln>
          </p:spPr>
          <p:txBody>
            <a:bodyPr/>
            <a:lstStyle/>
            <a:p>
              <a:endParaRPr lang="en-GB"/>
            </a:p>
          </p:txBody>
        </p:sp>
        <p:sp>
          <p:nvSpPr>
            <p:cNvPr id="241781" name="Line 117"/>
            <p:cNvSpPr>
              <a:spLocks noChangeAspect="1" noChangeShapeType="1"/>
            </p:cNvSpPr>
            <p:nvPr/>
          </p:nvSpPr>
          <p:spPr bwMode="auto">
            <a:xfrm flipH="1">
              <a:off x="2696" y="3068"/>
              <a:ext cx="87" cy="1"/>
            </a:xfrm>
            <a:prstGeom prst="line">
              <a:avLst/>
            </a:prstGeom>
            <a:noFill/>
            <a:ln w="6350">
              <a:solidFill>
                <a:srgbClr val="000000"/>
              </a:solidFill>
              <a:round/>
              <a:headEnd/>
              <a:tailEnd/>
            </a:ln>
          </p:spPr>
          <p:txBody>
            <a:bodyPr/>
            <a:lstStyle/>
            <a:p>
              <a:endParaRPr lang="en-GB"/>
            </a:p>
          </p:txBody>
        </p:sp>
        <p:sp>
          <p:nvSpPr>
            <p:cNvPr id="241782" name="Line 118"/>
            <p:cNvSpPr>
              <a:spLocks noChangeAspect="1" noChangeShapeType="1"/>
            </p:cNvSpPr>
            <p:nvPr/>
          </p:nvSpPr>
          <p:spPr bwMode="auto">
            <a:xfrm>
              <a:off x="2558" y="3068"/>
              <a:ext cx="106" cy="1"/>
            </a:xfrm>
            <a:prstGeom prst="line">
              <a:avLst/>
            </a:prstGeom>
            <a:noFill/>
            <a:ln w="6350">
              <a:solidFill>
                <a:srgbClr val="000000"/>
              </a:solidFill>
              <a:round/>
              <a:headEnd/>
              <a:tailEnd/>
            </a:ln>
          </p:spPr>
          <p:txBody>
            <a:bodyPr/>
            <a:lstStyle/>
            <a:p>
              <a:endParaRPr lang="en-GB"/>
            </a:p>
          </p:txBody>
        </p:sp>
        <p:sp>
          <p:nvSpPr>
            <p:cNvPr id="241783" name="Line 119"/>
            <p:cNvSpPr>
              <a:spLocks noChangeAspect="1" noChangeShapeType="1"/>
            </p:cNvSpPr>
            <p:nvPr/>
          </p:nvSpPr>
          <p:spPr bwMode="auto">
            <a:xfrm flipH="1">
              <a:off x="2622" y="3166"/>
              <a:ext cx="86" cy="1"/>
            </a:xfrm>
            <a:prstGeom prst="line">
              <a:avLst/>
            </a:prstGeom>
            <a:noFill/>
            <a:ln w="6350">
              <a:solidFill>
                <a:srgbClr val="000000"/>
              </a:solidFill>
              <a:round/>
              <a:headEnd/>
              <a:tailEnd/>
            </a:ln>
          </p:spPr>
          <p:txBody>
            <a:bodyPr/>
            <a:lstStyle/>
            <a:p>
              <a:endParaRPr lang="en-GB"/>
            </a:p>
          </p:txBody>
        </p:sp>
        <p:sp>
          <p:nvSpPr>
            <p:cNvPr id="241784" name="Line 120"/>
            <p:cNvSpPr>
              <a:spLocks noChangeAspect="1" noChangeShapeType="1"/>
            </p:cNvSpPr>
            <p:nvPr/>
          </p:nvSpPr>
          <p:spPr bwMode="auto">
            <a:xfrm>
              <a:off x="2484" y="3166"/>
              <a:ext cx="106" cy="1"/>
            </a:xfrm>
            <a:prstGeom prst="line">
              <a:avLst/>
            </a:prstGeom>
            <a:noFill/>
            <a:ln w="6350">
              <a:solidFill>
                <a:srgbClr val="000000"/>
              </a:solidFill>
              <a:round/>
              <a:headEnd/>
              <a:tailEnd/>
            </a:ln>
          </p:spPr>
          <p:txBody>
            <a:bodyPr/>
            <a:lstStyle/>
            <a:p>
              <a:endParaRPr lang="en-GB"/>
            </a:p>
          </p:txBody>
        </p:sp>
        <p:sp>
          <p:nvSpPr>
            <p:cNvPr id="241785" name="Line 121"/>
            <p:cNvSpPr>
              <a:spLocks noChangeAspect="1" noChangeShapeType="1"/>
            </p:cNvSpPr>
            <p:nvPr/>
          </p:nvSpPr>
          <p:spPr bwMode="auto">
            <a:xfrm flipH="1">
              <a:off x="2726" y="3071"/>
              <a:ext cx="81" cy="1"/>
            </a:xfrm>
            <a:prstGeom prst="line">
              <a:avLst/>
            </a:prstGeom>
            <a:noFill/>
            <a:ln w="6350">
              <a:solidFill>
                <a:srgbClr val="000000"/>
              </a:solidFill>
              <a:round/>
              <a:headEnd/>
              <a:tailEnd/>
            </a:ln>
          </p:spPr>
          <p:txBody>
            <a:bodyPr/>
            <a:lstStyle/>
            <a:p>
              <a:endParaRPr lang="en-GB"/>
            </a:p>
          </p:txBody>
        </p:sp>
        <p:sp>
          <p:nvSpPr>
            <p:cNvPr id="241786" name="Line 122"/>
            <p:cNvSpPr>
              <a:spLocks noChangeAspect="1" noChangeShapeType="1"/>
            </p:cNvSpPr>
            <p:nvPr/>
          </p:nvSpPr>
          <p:spPr bwMode="auto">
            <a:xfrm>
              <a:off x="2598" y="3071"/>
              <a:ext cx="96" cy="1"/>
            </a:xfrm>
            <a:prstGeom prst="line">
              <a:avLst/>
            </a:prstGeom>
            <a:noFill/>
            <a:ln w="6350">
              <a:solidFill>
                <a:srgbClr val="000000"/>
              </a:solidFill>
              <a:round/>
              <a:headEnd/>
              <a:tailEnd/>
            </a:ln>
          </p:spPr>
          <p:txBody>
            <a:bodyPr/>
            <a:lstStyle/>
            <a:p>
              <a:endParaRPr lang="en-GB"/>
            </a:p>
          </p:txBody>
        </p:sp>
        <p:sp>
          <p:nvSpPr>
            <p:cNvPr id="241787" name="Line 123"/>
            <p:cNvSpPr>
              <a:spLocks noChangeAspect="1" noChangeShapeType="1"/>
            </p:cNvSpPr>
            <p:nvPr/>
          </p:nvSpPr>
          <p:spPr bwMode="auto">
            <a:xfrm flipH="1">
              <a:off x="2569" y="3152"/>
              <a:ext cx="66" cy="1"/>
            </a:xfrm>
            <a:prstGeom prst="line">
              <a:avLst/>
            </a:prstGeom>
            <a:noFill/>
            <a:ln w="6350">
              <a:solidFill>
                <a:srgbClr val="000000"/>
              </a:solidFill>
              <a:round/>
              <a:headEnd/>
              <a:tailEnd/>
            </a:ln>
          </p:spPr>
          <p:txBody>
            <a:bodyPr/>
            <a:lstStyle/>
            <a:p>
              <a:endParaRPr lang="en-GB"/>
            </a:p>
          </p:txBody>
        </p:sp>
        <p:sp>
          <p:nvSpPr>
            <p:cNvPr id="241788" name="Line 124"/>
            <p:cNvSpPr>
              <a:spLocks noChangeAspect="1" noChangeShapeType="1"/>
            </p:cNvSpPr>
            <p:nvPr/>
          </p:nvSpPr>
          <p:spPr bwMode="auto">
            <a:xfrm>
              <a:off x="2458" y="3152"/>
              <a:ext cx="79" cy="1"/>
            </a:xfrm>
            <a:prstGeom prst="line">
              <a:avLst/>
            </a:prstGeom>
            <a:noFill/>
            <a:ln w="6350">
              <a:solidFill>
                <a:srgbClr val="000000"/>
              </a:solidFill>
              <a:round/>
              <a:headEnd/>
              <a:tailEnd/>
            </a:ln>
          </p:spPr>
          <p:txBody>
            <a:bodyPr/>
            <a:lstStyle/>
            <a:p>
              <a:endParaRPr lang="en-GB"/>
            </a:p>
          </p:txBody>
        </p:sp>
        <p:sp>
          <p:nvSpPr>
            <p:cNvPr id="241789" name="Line 125"/>
            <p:cNvSpPr>
              <a:spLocks noChangeAspect="1" noChangeShapeType="1"/>
            </p:cNvSpPr>
            <p:nvPr/>
          </p:nvSpPr>
          <p:spPr bwMode="auto">
            <a:xfrm flipH="1">
              <a:off x="2496" y="3188"/>
              <a:ext cx="140" cy="1"/>
            </a:xfrm>
            <a:prstGeom prst="line">
              <a:avLst/>
            </a:prstGeom>
            <a:noFill/>
            <a:ln w="6350">
              <a:solidFill>
                <a:srgbClr val="000000"/>
              </a:solidFill>
              <a:round/>
              <a:headEnd/>
              <a:tailEnd/>
            </a:ln>
          </p:spPr>
          <p:txBody>
            <a:bodyPr/>
            <a:lstStyle/>
            <a:p>
              <a:endParaRPr lang="en-GB"/>
            </a:p>
          </p:txBody>
        </p:sp>
        <p:sp>
          <p:nvSpPr>
            <p:cNvPr id="241790" name="Line 126"/>
            <p:cNvSpPr>
              <a:spLocks noChangeAspect="1" noChangeShapeType="1"/>
            </p:cNvSpPr>
            <p:nvPr/>
          </p:nvSpPr>
          <p:spPr bwMode="auto">
            <a:xfrm>
              <a:off x="2274" y="3188"/>
              <a:ext cx="190" cy="1"/>
            </a:xfrm>
            <a:prstGeom prst="line">
              <a:avLst/>
            </a:prstGeom>
            <a:noFill/>
            <a:ln w="6350">
              <a:solidFill>
                <a:srgbClr val="000000"/>
              </a:solidFill>
              <a:round/>
              <a:headEnd/>
              <a:tailEnd/>
            </a:ln>
          </p:spPr>
          <p:txBody>
            <a:bodyPr/>
            <a:lstStyle/>
            <a:p>
              <a:endParaRPr lang="en-GB"/>
            </a:p>
          </p:txBody>
        </p:sp>
        <p:sp>
          <p:nvSpPr>
            <p:cNvPr id="241791" name="Line 127"/>
            <p:cNvSpPr>
              <a:spLocks noChangeAspect="1" noChangeShapeType="1"/>
            </p:cNvSpPr>
            <p:nvPr/>
          </p:nvSpPr>
          <p:spPr bwMode="auto">
            <a:xfrm flipH="1">
              <a:off x="2014" y="2668"/>
              <a:ext cx="116" cy="1"/>
            </a:xfrm>
            <a:prstGeom prst="line">
              <a:avLst/>
            </a:prstGeom>
            <a:noFill/>
            <a:ln w="6350">
              <a:solidFill>
                <a:srgbClr val="000000"/>
              </a:solidFill>
              <a:round/>
              <a:headEnd/>
              <a:tailEnd/>
            </a:ln>
          </p:spPr>
          <p:txBody>
            <a:bodyPr/>
            <a:lstStyle/>
            <a:p>
              <a:endParaRPr lang="en-GB"/>
            </a:p>
          </p:txBody>
        </p:sp>
        <p:sp>
          <p:nvSpPr>
            <p:cNvPr id="241792" name="Line 128"/>
            <p:cNvSpPr>
              <a:spLocks noChangeAspect="1" noChangeShapeType="1"/>
            </p:cNvSpPr>
            <p:nvPr/>
          </p:nvSpPr>
          <p:spPr bwMode="auto">
            <a:xfrm>
              <a:off x="1832" y="2668"/>
              <a:ext cx="150" cy="1"/>
            </a:xfrm>
            <a:prstGeom prst="line">
              <a:avLst/>
            </a:prstGeom>
            <a:noFill/>
            <a:ln w="6350">
              <a:solidFill>
                <a:srgbClr val="000000"/>
              </a:solidFill>
              <a:round/>
              <a:headEnd/>
              <a:tailEnd/>
            </a:ln>
          </p:spPr>
          <p:txBody>
            <a:bodyPr/>
            <a:lstStyle/>
            <a:p>
              <a:endParaRPr lang="en-GB"/>
            </a:p>
          </p:txBody>
        </p:sp>
        <p:sp>
          <p:nvSpPr>
            <p:cNvPr id="241793" name="Line 129"/>
            <p:cNvSpPr>
              <a:spLocks noChangeAspect="1" noChangeShapeType="1"/>
            </p:cNvSpPr>
            <p:nvPr/>
          </p:nvSpPr>
          <p:spPr bwMode="auto">
            <a:xfrm flipH="1">
              <a:off x="2380" y="3146"/>
              <a:ext cx="154" cy="1"/>
            </a:xfrm>
            <a:prstGeom prst="line">
              <a:avLst/>
            </a:prstGeom>
            <a:noFill/>
            <a:ln w="6350">
              <a:solidFill>
                <a:srgbClr val="000000"/>
              </a:solidFill>
              <a:round/>
              <a:headEnd/>
              <a:tailEnd/>
            </a:ln>
          </p:spPr>
          <p:txBody>
            <a:bodyPr/>
            <a:lstStyle/>
            <a:p>
              <a:endParaRPr lang="en-GB"/>
            </a:p>
          </p:txBody>
        </p:sp>
        <p:sp>
          <p:nvSpPr>
            <p:cNvPr id="241794" name="Line 130"/>
            <p:cNvSpPr>
              <a:spLocks noChangeAspect="1" noChangeShapeType="1"/>
            </p:cNvSpPr>
            <p:nvPr/>
          </p:nvSpPr>
          <p:spPr bwMode="auto">
            <a:xfrm>
              <a:off x="2133" y="3146"/>
              <a:ext cx="215" cy="1"/>
            </a:xfrm>
            <a:prstGeom prst="line">
              <a:avLst/>
            </a:prstGeom>
            <a:noFill/>
            <a:ln w="6350">
              <a:solidFill>
                <a:srgbClr val="000000"/>
              </a:solidFill>
              <a:round/>
              <a:headEnd/>
              <a:tailEnd/>
            </a:ln>
          </p:spPr>
          <p:txBody>
            <a:bodyPr/>
            <a:lstStyle/>
            <a:p>
              <a:endParaRPr lang="en-GB"/>
            </a:p>
          </p:txBody>
        </p:sp>
        <p:sp>
          <p:nvSpPr>
            <p:cNvPr id="241795" name="Line 131"/>
            <p:cNvSpPr>
              <a:spLocks noChangeAspect="1" noChangeShapeType="1"/>
            </p:cNvSpPr>
            <p:nvPr/>
          </p:nvSpPr>
          <p:spPr bwMode="auto">
            <a:xfrm flipH="1">
              <a:off x="2121" y="1838"/>
              <a:ext cx="54" cy="1"/>
            </a:xfrm>
            <a:prstGeom prst="line">
              <a:avLst/>
            </a:prstGeom>
            <a:noFill/>
            <a:ln w="6350">
              <a:solidFill>
                <a:srgbClr val="000000"/>
              </a:solidFill>
              <a:round/>
              <a:headEnd/>
              <a:tailEnd/>
            </a:ln>
          </p:spPr>
          <p:txBody>
            <a:bodyPr/>
            <a:lstStyle/>
            <a:p>
              <a:endParaRPr lang="en-GB"/>
            </a:p>
          </p:txBody>
        </p:sp>
        <p:sp>
          <p:nvSpPr>
            <p:cNvPr id="241796" name="Line 132"/>
            <p:cNvSpPr>
              <a:spLocks noChangeAspect="1" noChangeShapeType="1"/>
            </p:cNvSpPr>
            <p:nvPr/>
          </p:nvSpPr>
          <p:spPr bwMode="auto">
            <a:xfrm>
              <a:off x="2026" y="1838"/>
              <a:ext cx="63" cy="1"/>
            </a:xfrm>
            <a:prstGeom prst="line">
              <a:avLst/>
            </a:prstGeom>
            <a:noFill/>
            <a:ln w="6350">
              <a:solidFill>
                <a:srgbClr val="000000"/>
              </a:solidFill>
              <a:round/>
              <a:headEnd/>
              <a:tailEnd/>
            </a:ln>
          </p:spPr>
          <p:txBody>
            <a:bodyPr/>
            <a:lstStyle/>
            <a:p>
              <a:endParaRPr lang="en-GB"/>
            </a:p>
          </p:txBody>
        </p:sp>
        <p:sp>
          <p:nvSpPr>
            <p:cNvPr id="241797" name="Line 133"/>
            <p:cNvSpPr>
              <a:spLocks noChangeAspect="1" noChangeShapeType="1"/>
            </p:cNvSpPr>
            <p:nvPr/>
          </p:nvSpPr>
          <p:spPr bwMode="auto">
            <a:xfrm flipH="1">
              <a:off x="2095" y="1506"/>
              <a:ext cx="67" cy="1"/>
            </a:xfrm>
            <a:prstGeom prst="line">
              <a:avLst/>
            </a:prstGeom>
            <a:noFill/>
            <a:ln w="6350">
              <a:solidFill>
                <a:srgbClr val="000000"/>
              </a:solidFill>
              <a:round/>
              <a:headEnd/>
              <a:tailEnd/>
            </a:ln>
          </p:spPr>
          <p:txBody>
            <a:bodyPr/>
            <a:lstStyle/>
            <a:p>
              <a:endParaRPr lang="en-GB"/>
            </a:p>
          </p:txBody>
        </p:sp>
        <p:sp>
          <p:nvSpPr>
            <p:cNvPr id="241798" name="Line 134"/>
            <p:cNvSpPr>
              <a:spLocks noChangeAspect="1" noChangeShapeType="1"/>
            </p:cNvSpPr>
            <p:nvPr/>
          </p:nvSpPr>
          <p:spPr bwMode="auto">
            <a:xfrm>
              <a:off x="1985" y="1506"/>
              <a:ext cx="78" cy="1"/>
            </a:xfrm>
            <a:prstGeom prst="line">
              <a:avLst/>
            </a:prstGeom>
            <a:noFill/>
            <a:ln w="6350">
              <a:solidFill>
                <a:srgbClr val="000000"/>
              </a:solidFill>
              <a:round/>
              <a:headEnd/>
              <a:tailEnd/>
            </a:ln>
          </p:spPr>
          <p:txBody>
            <a:bodyPr/>
            <a:lstStyle/>
            <a:p>
              <a:endParaRPr lang="en-GB"/>
            </a:p>
          </p:txBody>
        </p:sp>
        <p:sp>
          <p:nvSpPr>
            <p:cNvPr id="241799" name="Line 135"/>
            <p:cNvSpPr>
              <a:spLocks noChangeAspect="1" noChangeShapeType="1"/>
            </p:cNvSpPr>
            <p:nvPr/>
          </p:nvSpPr>
          <p:spPr bwMode="auto">
            <a:xfrm>
              <a:off x="2312" y="2927"/>
              <a:ext cx="1" cy="7"/>
            </a:xfrm>
            <a:prstGeom prst="line">
              <a:avLst/>
            </a:prstGeom>
            <a:noFill/>
            <a:ln w="6350">
              <a:solidFill>
                <a:srgbClr val="000000"/>
              </a:solidFill>
              <a:round/>
              <a:headEnd/>
              <a:tailEnd/>
            </a:ln>
          </p:spPr>
          <p:txBody>
            <a:bodyPr/>
            <a:lstStyle/>
            <a:p>
              <a:endParaRPr lang="en-GB"/>
            </a:p>
          </p:txBody>
        </p:sp>
        <p:sp>
          <p:nvSpPr>
            <p:cNvPr id="241800" name="Line 136"/>
            <p:cNvSpPr>
              <a:spLocks noChangeAspect="1" noChangeShapeType="1"/>
            </p:cNvSpPr>
            <p:nvPr/>
          </p:nvSpPr>
          <p:spPr bwMode="auto">
            <a:xfrm flipV="1">
              <a:off x="2312" y="2966"/>
              <a:ext cx="1" cy="7"/>
            </a:xfrm>
            <a:prstGeom prst="line">
              <a:avLst/>
            </a:prstGeom>
            <a:noFill/>
            <a:ln w="6350">
              <a:solidFill>
                <a:srgbClr val="000000"/>
              </a:solidFill>
              <a:round/>
              <a:headEnd/>
              <a:tailEnd/>
            </a:ln>
          </p:spPr>
          <p:txBody>
            <a:bodyPr/>
            <a:lstStyle/>
            <a:p>
              <a:endParaRPr lang="en-GB"/>
            </a:p>
          </p:txBody>
        </p:sp>
        <p:sp>
          <p:nvSpPr>
            <p:cNvPr id="241801" name="Line 137"/>
            <p:cNvSpPr>
              <a:spLocks noChangeAspect="1" noChangeShapeType="1"/>
            </p:cNvSpPr>
            <p:nvPr/>
          </p:nvSpPr>
          <p:spPr bwMode="auto">
            <a:xfrm>
              <a:off x="2935" y="3015"/>
              <a:ext cx="1" cy="5"/>
            </a:xfrm>
            <a:prstGeom prst="line">
              <a:avLst/>
            </a:prstGeom>
            <a:noFill/>
            <a:ln w="6350">
              <a:solidFill>
                <a:srgbClr val="000000"/>
              </a:solidFill>
              <a:round/>
              <a:headEnd/>
              <a:tailEnd/>
            </a:ln>
          </p:spPr>
          <p:txBody>
            <a:bodyPr/>
            <a:lstStyle/>
            <a:p>
              <a:endParaRPr lang="en-GB"/>
            </a:p>
          </p:txBody>
        </p:sp>
        <p:sp>
          <p:nvSpPr>
            <p:cNvPr id="241802" name="Line 138"/>
            <p:cNvSpPr>
              <a:spLocks noChangeAspect="1" noChangeShapeType="1"/>
            </p:cNvSpPr>
            <p:nvPr/>
          </p:nvSpPr>
          <p:spPr bwMode="auto">
            <a:xfrm flipV="1">
              <a:off x="2935" y="3052"/>
              <a:ext cx="1" cy="5"/>
            </a:xfrm>
            <a:prstGeom prst="line">
              <a:avLst/>
            </a:prstGeom>
            <a:noFill/>
            <a:ln w="6350">
              <a:solidFill>
                <a:srgbClr val="000000"/>
              </a:solidFill>
              <a:round/>
              <a:headEnd/>
              <a:tailEnd/>
            </a:ln>
          </p:spPr>
          <p:txBody>
            <a:bodyPr/>
            <a:lstStyle/>
            <a:p>
              <a:endParaRPr lang="en-GB"/>
            </a:p>
          </p:txBody>
        </p:sp>
        <p:sp>
          <p:nvSpPr>
            <p:cNvPr id="241803" name="Line 139"/>
            <p:cNvSpPr>
              <a:spLocks noChangeAspect="1" noChangeShapeType="1"/>
            </p:cNvSpPr>
            <p:nvPr/>
          </p:nvSpPr>
          <p:spPr bwMode="auto">
            <a:xfrm>
              <a:off x="3565" y="2788"/>
              <a:ext cx="1" cy="12"/>
            </a:xfrm>
            <a:prstGeom prst="line">
              <a:avLst/>
            </a:prstGeom>
            <a:noFill/>
            <a:ln w="6350">
              <a:solidFill>
                <a:srgbClr val="000000"/>
              </a:solidFill>
              <a:round/>
              <a:headEnd/>
              <a:tailEnd/>
            </a:ln>
          </p:spPr>
          <p:txBody>
            <a:bodyPr/>
            <a:lstStyle/>
            <a:p>
              <a:endParaRPr lang="en-GB"/>
            </a:p>
          </p:txBody>
        </p:sp>
        <p:sp>
          <p:nvSpPr>
            <p:cNvPr id="241804" name="Line 140"/>
            <p:cNvSpPr>
              <a:spLocks noChangeAspect="1" noChangeShapeType="1"/>
            </p:cNvSpPr>
            <p:nvPr/>
          </p:nvSpPr>
          <p:spPr bwMode="auto">
            <a:xfrm flipV="1">
              <a:off x="3565" y="2832"/>
              <a:ext cx="1" cy="11"/>
            </a:xfrm>
            <a:prstGeom prst="line">
              <a:avLst/>
            </a:prstGeom>
            <a:noFill/>
            <a:ln w="6350">
              <a:solidFill>
                <a:srgbClr val="000000"/>
              </a:solidFill>
              <a:round/>
              <a:headEnd/>
              <a:tailEnd/>
            </a:ln>
          </p:spPr>
          <p:txBody>
            <a:bodyPr/>
            <a:lstStyle/>
            <a:p>
              <a:endParaRPr lang="en-GB"/>
            </a:p>
          </p:txBody>
        </p:sp>
        <p:sp>
          <p:nvSpPr>
            <p:cNvPr id="241805" name="Line 141"/>
            <p:cNvSpPr>
              <a:spLocks noChangeAspect="1" noChangeShapeType="1"/>
            </p:cNvSpPr>
            <p:nvPr/>
          </p:nvSpPr>
          <p:spPr bwMode="auto">
            <a:xfrm>
              <a:off x="2153" y="3025"/>
              <a:ext cx="1" cy="24"/>
            </a:xfrm>
            <a:prstGeom prst="line">
              <a:avLst/>
            </a:prstGeom>
            <a:noFill/>
            <a:ln w="6350">
              <a:solidFill>
                <a:srgbClr val="000000"/>
              </a:solidFill>
              <a:round/>
              <a:headEnd/>
              <a:tailEnd/>
            </a:ln>
          </p:spPr>
          <p:txBody>
            <a:bodyPr/>
            <a:lstStyle/>
            <a:p>
              <a:endParaRPr lang="en-GB"/>
            </a:p>
          </p:txBody>
        </p:sp>
        <p:sp>
          <p:nvSpPr>
            <p:cNvPr id="241806" name="Line 142"/>
            <p:cNvSpPr>
              <a:spLocks noChangeAspect="1" noChangeShapeType="1"/>
            </p:cNvSpPr>
            <p:nvPr/>
          </p:nvSpPr>
          <p:spPr bwMode="auto">
            <a:xfrm flipV="1">
              <a:off x="2153" y="3081"/>
              <a:ext cx="1" cy="23"/>
            </a:xfrm>
            <a:prstGeom prst="line">
              <a:avLst/>
            </a:prstGeom>
            <a:noFill/>
            <a:ln w="6350">
              <a:solidFill>
                <a:srgbClr val="000000"/>
              </a:solidFill>
              <a:round/>
              <a:headEnd/>
              <a:tailEnd/>
            </a:ln>
          </p:spPr>
          <p:txBody>
            <a:bodyPr/>
            <a:lstStyle/>
            <a:p>
              <a:endParaRPr lang="en-GB"/>
            </a:p>
          </p:txBody>
        </p:sp>
        <p:sp>
          <p:nvSpPr>
            <p:cNvPr id="241807" name="Line 143"/>
            <p:cNvSpPr>
              <a:spLocks noChangeAspect="1" noChangeShapeType="1"/>
            </p:cNvSpPr>
            <p:nvPr/>
          </p:nvSpPr>
          <p:spPr bwMode="auto">
            <a:xfrm>
              <a:off x="2837" y="3134"/>
              <a:ext cx="1" cy="5"/>
            </a:xfrm>
            <a:prstGeom prst="line">
              <a:avLst/>
            </a:prstGeom>
            <a:noFill/>
            <a:ln w="6350">
              <a:solidFill>
                <a:srgbClr val="000000"/>
              </a:solidFill>
              <a:round/>
              <a:headEnd/>
              <a:tailEnd/>
            </a:ln>
          </p:spPr>
          <p:txBody>
            <a:bodyPr/>
            <a:lstStyle/>
            <a:p>
              <a:endParaRPr lang="en-GB"/>
            </a:p>
          </p:txBody>
        </p:sp>
        <p:sp>
          <p:nvSpPr>
            <p:cNvPr id="241808" name="Line 144"/>
            <p:cNvSpPr>
              <a:spLocks noChangeAspect="1" noChangeShapeType="1"/>
            </p:cNvSpPr>
            <p:nvPr/>
          </p:nvSpPr>
          <p:spPr bwMode="auto">
            <a:xfrm flipV="1">
              <a:off x="2837" y="3171"/>
              <a:ext cx="1" cy="5"/>
            </a:xfrm>
            <a:prstGeom prst="line">
              <a:avLst/>
            </a:prstGeom>
            <a:noFill/>
            <a:ln w="6350">
              <a:solidFill>
                <a:srgbClr val="000000"/>
              </a:solidFill>
              <a:round/>
              <a:headEnd/>
              <a:tailEnd/>
            </a:ln>
          </p:spPr>
          <p:txBody>
            <a:bodyPr/>
            <a:lstStyle/>
            <a:p>
              <a:endParaRPr lang="en-GB"/>
            </a:p>
          </p:txBody>
        </p:sp>
        <p:sp>
          <p:nvSpPr>
            <p:cNvPr id="241809" name="Line 145"/>
            <p:cNvSpPr>
              <a:spLocks noChangeAspect="1" noChangeShapeType="1"/>
            </p:cNvSpPr>
            <p:nvPr/>
          </p:nvSpPr>
          <p:spPr bwMode="auto">
            <a:xfrm>
              <a:off x="3166" y="2925"/>
              <a:ext cx="1" cy="13"/>
            </a:xfrm>
            <a:prstGeom prst="line">
              <a:avLst/>
            </a:prstGeom>
            <a:noFill/>
            <a:ln w="6350">
              <a:solidFill>
                <a:srgbClr val="000000"/>
              </a:solidFill>
              <a:round/>
              <a:headEnd/>
              <a:tailEnd/>
            </a:ln>
          </p:spPr>
          <p:txBody>
            <a:bodyPr/>
            <a:lstStyle/>
            <a:p>
              <a:endParaRPr lang="en-GB"/>
            </a:p>
          </p:txBody>
        </p:sp>
        <p:sp>
          <p:nvSpPr>
            <p:cNvPr id="241810" name="Line 146"/>
            <p:cNvSpPr>
              <a:spLocks noChangeAspect="1" noChangeShapeType="1"/>
            </p:cNvSpPr>
            <p:nvPr/>
          </p:nvSpPr>
          <p:spPr bwMode="auto">
            <a:xfrm flipV="1">
              <a:off x="3166" y="2970"/>
              <a:ext cx="1" cy="11"/>
            </a:xfrm>
            <a:prstGeom prst="line">
              <a:avLst/>
            </a:prstGeom>
            <a:noFill/>
            <a:ln w="6350">
              <a:solidFill>
                <a:srgbClr val="000000"/>
              </a:solidFill>
              <a:round/>
              <a:headEnd/>
              <a:tailEnd/>
            </a:ln>
          </p:spPr>
          <p:txBody>
            <a:bodyPr/>
            <a:lstStyle/>
            <a:p>
              <a:endParaRPr lang="en-GB"/>
            </a:p>
          </p:txBody>
        </p:sp>
        <p:sp>
          <p:nvSpPr>
            <p:cNvPr id="241811" name="Line 147"/>
            <p:cNvSpPr>
              <a:spLocks noChangeAspect="1" noChangeShapeType="1"/>
            </p:cNvSpPr>
            <p:nvPr/>
          </p:nvSpPr>
          <p:spPr bwMode="auto">
            <a:xfrm>
              <a:off x="3025" y="3023"/>
              <a:ext cx="1" cy="26"/>
            </a:xfrm>
            <a:prstGeom prst="line">
              <a:avLst/>
            </a:prstGeom>
            <a:noFill/>
            <a:ln w="6350">
              <a:solidFill>
                <a:srgbClr val="000000"/>
              </a:solidFill>
              <a:round/>
              <a:headEnd/>
              <a:tailEnd/>
            </a:ln>
          </p:spPr>
          <p:txBody>
            <a:bodyPr/>
            <a:lstStyle/>
            <a:p>
              <a:endParaRPr lang="en-GB"/>
            </a:p>
          </p:txBody>
        </p:sp>
        <p:sp>
          <p:nvSpPr>
            <p:cNvPr id="241812" name="Line 148"/>
            <p:cNvSpPr>
              <a:spLocks noChangeAspect="1" noChangeShapeType="1"/>
            </p:cNvSpPr>
            <p:nvPr/>
          </p:nvSpPr>
          <p:spPr bwMode="auto">
            <a:xfrm flipV="1">
              <a:off x="3025" y="3081"/>
              <a:ext cx="1" cy="26"/>
            </a:xfrm>
            <a:prstGeom prst="line">
              <a:avLst/>
            </a:prstGeom>
            <a:noFill/>
            <a:ln w="6350">
              <a:solidFill>
                <a:srgbClr val="000000"/>
              </a:solidFill>
              <a:round/>
              <a:headEnd/>
              <a:tailEnd/>
            </a:ln>
          </p:spPr>
          <p:txBody>
            <a:bodyPr/>
            <a:lstStyle/>
            <a:p>
              <a:endParaRPr lang="en-GB"/>
            </a:p>
          </p:txBody>
        </p:sp>
        <p:sp>
          <p:nvSpPr>
            <p:cNvPr id="241813" name="Line 149"/>
            <p:cNvSpPr>
              <a:spLocks noChangeAspect="1" noChangeShapeType="1"/>
            </p:cNvSpPr>
            <p:nvPr/>
          </p:nvSpPr>
          <p:spPr bwMode="auto">
            <a:xfrm>
              <a:off x="3367" y="2188"/>
              <a:ext cx="1" cy="205"/>
            </a:xfrm>
            <a:prstGeom prst="line">
              <a:avLst/>
            </a:prstGeom>
            <a:noFill/>
            <a:ln w="6350">
              <a:solidFill>
                <a:srgbClr val="000000"/>
              </a:solidFill>
              <a:round/>
              <a:headEnd/>
              <a:tailEnd/>
            </a:ln>
          </p:spPr>
          <p:txBody>
            <a:bodyPr/>
            <a:lstStyle/>
            <a:p>
              <a:endParaRPr lang="en-GB"/>
            </a:p>
          </p:txBody>
        </p:sp>
        <p:sp>
          <p:nvSpPr>
            <p:cNvPr id="241814" name="Line 150"/>
            <p:cNvSpPr>
              <a:spLocks noChangeAspect="1" noChangeShapeType="1"/>
            </p:cNvSpPr>
            <p:nvPr/>
          </p:nvSpPr>
          <p:spPr bwMode="auto">
            <a:xfrm flipV="1">
              <a:off x="3367" y="2425"/>
              <a:ext cx="1" cy="204"/>
            </a:xfrm>
            <a:prstGeom prst="line">
              <a:avLst/>
            </a:prstGeom>
            <a:noFill/>
            <a:ln w="6350">
              <a:solidFill>
                <a:srgbClr val="000000"/>
              </a:solidFill>
              <a:round/>
              <a:headEnd/>
              <a:tailEnd/>
            </a:ln>
          </p:spPr>
          <p:txBody>
            <a:bodyPr/>
            <a:lstStyle/>
            <a:p>
              <a:endParaRPr lang="en-GB"/>
            </a:p>
          </p:txBody>
        </p:sp>
        <p:sp>
          <p:nvSpPr>
            <p:cNvPr id="241815" name="Line 151"/>
            <p:cNvSpPr>
              <a:spLocks noChangeAspect="1" noChangeShapeType="1"/>
            </p:cNvSpPr>
            <p:nvPr/>
          </p:nvSpPr>
          <p:spPr bwMode="auto">
            <a:xfrm>
              <a:off x="3545" y="2544"/>
              <a:ext cx="1" cy="27"/>
            </a:xfrm>
            <a:prstGeom prst="line">
              <a:avLst/>
            </a:prstGeom>
            <a:noFill/>
            <a:ln w="6350">
              <a:solidFill>
                <a:srgbClr val="000000"/>
              </a:solidFill>
              <a:round/>
              <a:headEnd/>
              <a:tailEnd/>
            </a:ln>
          </p:spPr>
          <p:txBody>
            <a:bodyPr/>
            <a:lstStyle/>
            <a:p>
              <a:endParaRPr lang="en-GB"/>
            </a:p>
          </p:txBody>
        </p:sp>
        <p:sp>
          <p:nvSpPr>
            <p:cNvPr id="241816" name="Line 152"/>
            <p:cNvSpPr>
              <a:spLocks noChangeAspect="1" noChangeShapeType="1"/>
            </p:cNvSpPr>
            <p:nvPr/>
          </p:nvSpPr>
          <p:spPr bwMode="auto">
            <a:xfrm flipV="1">
              <a:off x="3545" y="2603"/>
              <a:ext cx="1" cy="29"/>
            </a:xfrm>
            <a:prstGeom prst="line">
              <a:avLst/>
            </a:prstGeom>
            <a:noFill/>
            <a:ln w="6350">
              <a:solidFill>
                <a:srgbClr val="000000"/>
              </a:solidFill>
              <a:round/>
              <a:headEnd/>
              <a:tailEnd/>
            </a:ln>
          </p:spPr>
          <p:txBody>
            <a:bodyPr/>
            <a:lstStyle/>
            <a:p>
              <a:endParaRPr lang="en-GB"/>
            </a:p>
          </p:txBody>
        </p:sp>
        <p:sp>
          <p:nvSpPr>
            <p:cNvPr id="241817" name="Line 153"/>
            <p:cNvSpPr>
              <a:spLocks noChangeAspect="1" noChangeShapeType="1"/>
            </p:cNvSpPr>
            <p:nvPr/>
          </p:nvSpPr>
          <p:spPr bwMode="auto">
            <a:xfrm>
              <a:off x="2079" y="2753"/>
              <a:ext cx="1" cy="87"/>
            </a:xfrm>
            <a:prstGeom prst="line">
              <a:avLst/>
            </a:prstGeom>
            <a:noFill/>
            <a:ln w="6350">
              <a:solidFill>
                <a:srgbClr val="000000"/>
              </a:solidFill>
              <a:round/>
              <a:headEnd/>
              <a:tailEnd/>
            </a:ln>
          </p:spPr>
          <p:txBody>
            <a:bodyPr/>
            <a:lstStyle/>
            <a:p>
              <a:endParaRPr lang="en-GB"/>
            </a:p>
          </p:txBody>
        </p:sp>
        <p:sp>
          <p:nvSpPr>
            <p:cNvPr id="241818" name="Line 154"/>
            <p:cNvSpPr>
              <a:spLocks noChangeAspect="1" noChangeShapeType="1"/>
            </p:cNvSpPr>
            <p:nvPr/>
          </p:nvSpPr>
          <p:spPr bwMode="auto">
            <a:xfrm flipV="1">
              <a:off x="2079" y="2872"/>
              <a:ext cx="1" cy="89"/>
            </a:xfrm>
            <a:prstGeom prst="line">
              <a:avLst/>
            </a:prstGeom>
            <a:noFill/>
            <a:ln w="6350">
              <a:solidFill>
                <a:srgbClr val="000000"/>
              </a:solidFill>
              <a:round/>
              <a:headEnd/>
              <a:tailEnd/>
            </a:ln>
          </p:spPr>
          <p:txBody>
            <a:bodyPr/>
            <a:lstStyle/>
            <a:p>
              <a:endParaRPr lang="en-GB"/>
            </a:p>
          </p:txBody>
        </p:sp>
        <p:sp>
          <p:nvSpPr>
            <p:cNvPr id="241819" name="Line 155"/>
            <p:cNvSpPr>
              <a:spLocks noChangeAspect="1" noChangeShapeType="1"/>
            </p:cNvSpPr>
            <p:nvPr/>
          </p:nvSpPr>
          <p:spPr bwMode="auto">
            <a:xfrm>
              <a:off x="3272" y="2749"/>
              <a:ext cx="1" cy="10"/>
            </a:xfrm>
            <a:prstGeom prst="line">
              <a:avLst/>
            </a:prstGeom>
            <a:noFill/>
            <a:ln w="6350">
              <a:solidFill>
                <a:srgbClr val="000000"/>
              </a:solidFill>
              <a:round/>
              <a:headEnd/>
              <a:tailEnd/>
            </a:ln>
          </p:spPr>
          <p:txBody>
            <a:bodyPr/>
            <a:lstStyle/>
            <a:p>
              <a:endParaRPr lang="en-GB"/>
            </a:p>
          </p:txBody>
        </p:sp>
        <p:sp>
          <p:nvSpPr>
            <p:cNvPr id="241820" name="Line 156"/>
            <p:cNvSpPr>
              <a:spLocks noChangeAspect="1" noChangeShapeType="1"/>
            </p:cNvSpPr>
            <p:nvPr/>
          </p:nvSpPr>
          <p:spPr bwMode="auto">
            <a:xfrm flipV="1">
              <a:off x="3272" y="2791"/>
              <a:ext cx="1" cy="10"/>
            </a:xfrm>
            <a:prstGeom prst="line">
              <a:avLst/>
            </a:prstGeom>
            <a:noFill/>
            <a:ln w="6350">
              <a:solidFill>
                <a:srgbClr val="000000"/>
              </a:solidFill>
              <a:round/>
              <a:headEnd/>
              <a:tailEnd/>
            </a:ln>
          </p:spPr>
          <p:txBody>
            <a:bodyPr/>
            <a:lstStyle/>
            <a:p>
              <a:endParaRPr lang="en-GB"/>
            </a:p>
          </p:txBody>
        </p:sp>
        <p:sp>
          <p:nvSpPr>
            <p:cNvPr id="241821" name="Line 157"/>
            <p:cNvSpPr>
              <a:spLocks noChangeAspect="1" noChangeShapeType="1"/>
            </p:cNvSpPr>
            <p:nvPr/>
          </p:nvSpPr>
          <p:spPr bwMode="auto">
            <a:xfrm>
              <a:off x="2422" y="3098"/>
              <a:ext cx="1" cy="15"/>
            </a:xfrm>
            <a:prstGeom prst="line">
              <a:avLst/>
            </a:prstGeom>
            <a:noFill/>
            <a:ln w="6350">
              <a:solidFill>
                <a:srgbClr val="000000"/>
              </a:solidFill>
              <a:round/>
              <a:headEnd/>
              <a:tailEnd/>
            </a:ln>
          </p:spPr>
          <p:txBody>
            <a:bodyPr/>
            <a:lstStyle/>
            <a:p>
              <a:endParaRPr lang="en-GB"/>
            </a:p>
          </p:txBody>
        </p:sp>
        <p:sp>
          <p:nvSpPr>
            <p:cNvPr id="241822" name="Line 158"/>
            <p:cNvSpPr>
              <a:spLocks noChangeAspect="1" noChangeShapeType="1"/>
            </p:cNvSpPr>
            <p:nvPr/>
          </p:nvSpPr>
          <p:spPr bwMode="auto">
            <a:xfrm flipV="1">
              <a:off x="2422" y="3145"/>
              <a:ext cx="1" cy="13"/>
            </a:xfrm>
            <a:prstGeom prst="line">
              <a:avLst/>
            </a:prstGeom>
            <a:noFill/>
            <a:ln w="6350">
              <a:solidFill>
                <a:srgbClr val="000000"/>
              </a:solidFill>
              <a:round/>
              <a:headEnd/>
              <a:tailEnd/>
            </a:ln>
          </p:spPr>
          <p:txBody>
            <a:bodyPr/>
            <a:lstStyle/>
            <a:p>
              <a:endParaRPr lang="en-GB"/>
            </a:p>
          </p:txBody>
        </p:sp>
        <p:sp>
          <p:nvSpPr>
            <p:cNvPr id="241823" name="Line 159"/>
            <p:cNvSpPr>
              <a:spLocks noChangeAspect="1" noChangeShapeType="1"/>
            </p:cNvSpPr>
            <p:nvPr/>
          </p:nvSpPr>
          <p:spPr bwMode="auto">
            <a:xfrm>
              <a:off x="2697" y="2996"/>
              <a:ext cx="1" cy="14"/>
            </a:xfrm>
            <a:prstGeom prst="line">
              <a:avLst/>
            </a:prstGeom>
            <a:noFill/>
            <a:ln w="6350">
              <a:solidFill>
                <a:srgbClr val="000000"/>
              </a:solidFill>
              <a:round/>
              <a:headEnd/>
              <a:tailEnd/>
            </a:ln>
          </p:spPr>
          <p:txBody>
            <a:bodyPr/>
            <a:lstStyle/>
            <a:p>
              <a:endParaRPr lang="en-GB"/>
            </a:p>
          </p:txBody>
        </p:sp>
        <p:sp>
          <p:nvSpPr>
            <p:cNvPr id="241824" name="Line 160"/>
            <p:cNvSpPr>
              <a:spLocks noChangeAspect="1" noChangeShapeType="1"/>
            </p:cNvSpPr>
            <p:nvPr/>
          </p:nvSpPr>
          <p:spPr bwMode="auto">
            <a:xfrm flipV="1">
              <a:off x="2697" y="3042"/>
              <a:ext cx="1" cy="15"/>
            </a:xfrm>
            <a:prstGeom prst="line">
              <a:avLst/>
            </a:prstGeom>
            <a:noFill/>
            <a:ln w="6350">
              <a:solidFill>
                <a:srgbClr val="000000"/>
              </a:solidFill>
              <a:round/>
              <a:headEnd/>
              <a:tailEnd/>
            </a:ln>
          </p:spPr>
          <p:txBody>
            <a:bodyPr/>
            <a:lstStyle/>
            <a:p>
              <a:endParaRPr lang="en-GB"/>
            </a:p>
          </p:txBody>
        </p:sp>
        <p:sp>
          <p:nvSpPr>
            <p:cNvPr id="241825" name="Line 161"/>
            <p:cNvSpPr>
              <a:spLocks noChangeAspect="1" noChangeShapeType="1"/>
            </p:cNvSpPr>
            <p:nvPr/>
          </p:nvSpPr>
          <p:spPr bwMode="auto">
            <a:xfrm>
              <a:off x="2680" y="3044"/>
              <a:ext cx="1" cy="8"/>
            </a:xfrm>
            <a:prstGeom prst="line">
              <a:avLst/>
            </a:prstGeom>
            <a:noFill/>
            <a:ln w="6350">
              <a:solidFill>
                <a:srgbClr val="000000"/>
              </a:solidFill>
              <a:round/>
              <a:headEnd/>
              <a:tailEnd/>
            </a:ln>
          </p:spPr>
          <p:txBody>
            <a:bodyPr/>
            <a:lstStyle/>
            <a:p>
              <a:endParaRPr lang="en-GB"/>
            </a:p>
          </p:txBody>
        </p:sp>
        <p:sp>
          <p:nvSpPr>
            <p:cNvPr id="241826" name="Line 162"/>
            <p:cNvSpPr>
              <a:spLocks noChangeAspect="1" noChangeShapeType="1"/>
            </p:cNvSpPr>
            <p:nvPr/>
          </p:nvSpPr>
          <p:spPr bwMode="auto">
            <a:xfrm flipV="1">
              <a:off x="2680" y="3084"/>
              <a:ext cx="1" cy="8"/>
            </a:xfrm>
            <a:prstGeom prst="line">
              <a:avLst/>
            </a:prstGeom>
            <a:noFill/>
            <a:ln w="6350">
              <a:solidFill>
                <a:srgbClr val="000000"/>
              </a:solidFill>
              <a:round/>
              <a:headEnd/>
              <a:tailEnd/>
            </a:ln>
          </p:spPr>
          <p:txBody>
            <a:bodyPr/>
            <a:lstStyle/>
            <a:p>
              <a:endParaRPr lang="en-GB"/>
            </a:p>
          </p:txBody>
        </p:sp>
        <p:sp>
          <p:nvSpPr>
            <p:cNvPr id="241827" name="Line 163"/>
            <p:cNvSpPr>
              <a:spLocks noChangeAspect="1" noChangeShapeType="1"/>
            </p:cNvSpPr>
            <p:nvPr/>
          </p:nvSpPr>
          <p:spPr bwMode="auto">
            <a:xfrm>
              <a:off x="2606" y="3148"/>
              <a:ext cx="1" cy="2"/>
            </a:xfrm>
            <a:prstGeom prst="line">
              <a:avLst/>
            </a:prstGeom>
            <a:noFill/>
            <a:ln w="6350">
              <a:solidFill>
                <a:srgbClr val="000000"/>
              </a:solidFill>
              <a:round/>
              <a:headEnd/>
              <a:tailEnd/>
            </a:ln>
          </p:spPr>
          <p:txBody>
            <a:bodyPr/>
            <a:lstStyle/>
            <a:p>
              <a:endParaRPr lang="en-GB"/>
            </a:p>
          </p:txBody>
        </p:sp>
        <p:sp>
          <p:nvSpPr>
            <p:cNvPr id="241828" name="Line 164"/>
            <p:cNvSpPr>
              <a:spLocks noChangeAspect="1" noChangeShapeType="1"/>
            </p:cNvSpPr>
            <p:nvPr/>
          </p:nvSpPr>
          <p:spPr bwMode="auto">
            <a:xfrm flipV="1">
              <a:off x="2606" y="3182"/>
              <a:ext cx="1" cy="1"/>
            </a:xfrm>
            <a:prstGeom prst="line">
              <a:avLst/>
            </a:prstGeom>
            <a:noFill/>
            <a:ln w="6350">
              <a:solidFill>
                <a:srgbClr val="000000"/>
              </a:solidFill>
              <a:round/>
              <a:headEnd/>
              <a:tailEnd/>
            </a:ln>
          </p:spPr>
          <p:txBody>
            <a:bodyPr/>
            <a:lstStyle/>
            <a:p>
              <a:endParaRPr lang="en-GB"/>
            </a:p>
          </p:txBody>
        </p:sp>
        <p:sp>
          <p:nvSpPr>
            <p:cNvPr id="241829" name="Line 165"/>
            <p:cNvSpPr>
              <a:spLocks noChangeAspect="1" noChangeShapeType="1"/>
            </p:cNvSpPr>
            <p:nvPr/>
          </p:nvSpPr>
          <p:spPr bwMode="auto">
            <a:xfrm>
              <a:off x="2710" y="3044"/>
              <a:ext cx="1" cy="11"/>
            </a:xfrm>
            <a:prstGeom prst="line">
              <a:avLst/>
            </a:prstGeom>
            <a:noFill/>
            <a:ln w="6350">
              <a:solidFill>
                <a:srgbClr val="000000"/>
              </a:solidFill>
              <a:round/>
              <a:headEnd/>
              <a:tailEnd/>
            </a:ln>
          </p:spPr>
          <p:txBody>
            <a:bodyPr/>
            <a:lstStyle/>
            <a:p>
              <a:endParaRPr lang="en-GB"/>
            </a:p>
          </p:txBody>
        </p:sp>
        <p:sp>
          <p:nvSpPr>
            <p:cNvPr id="241830" name="Line 166"/>
            <p:cNvSpPr>
              <a:spLocks noChangeAspect="1" noChangeShapeType="1"/>
            </p:cNvSpPr>
            <p:nvPr/>
          </p:nvSpPr>
          <p:spPr bwMode="auto">
            <a:xfrm flipV="1">
              <a:off x="2710" y="3087"/>
              <a:ext cx="1" cy="12"/>
            </a:xfrm>
            <a:prstGeom prst="line">
              <a:avLst/>
            </a:prstGeom>
            <a:noFill/>
            <a:ln w="6350">
              <a:solidFill>
                <a:srgbClr val="000000"/>
              </a:solidFill>
              <a:round/>
              <a:headEnd/>
              <a:tailEnd/>
            </a:ln>
          </p:spPr>
          <p:txBody>
            <a:bodyPr/>
            <a:lstStyle/>
            <a:p>
              <a:endParaRPr lang="en-GB"/>
            </a:p>
          </p:txBody>
        </p:sp>
        <p:sp>
          <p:nvSpPr>
            <p:cNvPr id="241831" name="Line 167"/>
            <p:cNvSpPr>
              <a:spLocks noChangeAspect="1" noChangeShapeType="1"/>
            </p:cNvSpPr>
            <p:nvPr/>
          </p:nvSpPr>
          <p:spPr bwMode="auto">
            <a:xfrm>
              <a:off x="2553" y="3135"/>
              <a:ext cx="1" cy="1"/>
            </a:xfrm>
            <a:prstGeom prst="line">
              <a:avLst/>
            </a:prstGeom>
            <a:noFill/>
            <a:ln w="6350">
              <a:solidFill>
                <a:srgbClr val="000000"/>
              </a:solidFill>
              <a:round/>
              <a:headEnd/>
              <a:tailEnd/>
            </a:ln>
          </p:spPr>
          <p:txBody>
            <a:bodyPr/>
            <a:lstStyle/>
            <a:p>
              <a:endParaRPr lang="en-GB"/>
            </a:p>
          </p:txBody>
        </p:sp>
        <p:sp>
          <p:nvSpPr>
            <p:cNvPr id="241832" name="Line 168"/>
            <p:cNvSpPr>
              <a:spLocks noChangeAspect="1" noChangeShapeType="1"/>
            </p:cNvSpPr>
            <p:nvPr/>
          </p:nvSpPr>
          <p:spPr bwMode="auto">
            <a:xfrm flipV="1">
              <a:off x="2553" y="3168"/>
              <a:ext cx="1" cy="1"/>
            </a:xfrm>
            <a:prstGeom prst="line">
              <a:avLst/>
            </a:prstGeom>
            <a:noFill/>
            <a:ln w="6350">
              <a:solidFill>
                <a:srgbClr val="000000"/>
              </a:solidFill>
              <a:round/>
              <a:headEnd/>
              <a:tailEnd/>
            </a:ln>
          </p:spPr>
          <p:txBody>
            <a:bodyPr/>
            <a:lstStyle/>
            <a:p>
              <a:endParaRPr lang="en-GB"/>
            </a:p>
          </p:txBody>
        </p:sp>
        <p:sp>
          <p:nvSpPr>
            <p:cNvPr id="241833" name="Line 169"/>
            <p:cNvSpPr>
              <a:spLocks noChangeAspect="1" noChangeShapeType="1"/>
            </p:cNvSpPr>
            <p:nvPr/>
          </p:nvSpPr>
          <p:spPr bwMode="auto">
            <a:xfrm>
              <a:off x="2480" y="3169"/>
              <a:ext cx="1" cy="3"/>
            </a:xfrm>
            <a:prstGeom prst="line">
              <a:avLst/>
            </a:prstGeom>
            <a:noFill/>
            <a:ln w="6350">
              <a:solidFill>
                <a:srgbClr val="000000"/>
              </a:solidFill>
              <a:round/>
              <a:headEnd/>
              <a:tailEnd/>
            </a:ln>
          </p:spPr>
          <p:txBody>
            <a:bodyPr/>
            <a:lstStyle/>
            <a:p>
              <a:endParaRPr lang="en-GB"/>
            </a:p>
          </p:txBody>
        </p:sp>
        <p:sp>
          <p:nvSpPr>
            <p:cNvPr id="241834" name="Line 170"/>
            <p:cNvSpPr>
              <a:spLocks noChangeAspect="1" noChangeShapeType="1"/>
            </p:cNvSpPr>
            <p:nvPr/>
          </p:nvSpPr>
          <p:spPr bwMode="auto">
            <a:xfrm flipV="1">
              <a:off x="2480" y="3204"/>
              <a:ext cx="1" cy="1"/>
            </a:xfrm>
            <a:prstGeom prst="line">
              <a:avLst/>
            </a:prstGeom>
            <a:noFill/>
            <a:ln w="6350">
              <a:solidFill>
                <a:srgbClr val="000000"/>
              </a:solidFill>
              <a:round/>
              <a:headEnd/>
              <a:tailEnd/>
            </a:ln>
          </p:spPr>
          <p:txBody>
            <a:bodyPr/>
            <a:lstStyle/>
            <a:p>
              <a:endParaRPr lang="en-GB"/>
            </a:p>
          </p:txBody>
        </p:sp>
        <p:sp>
          <p:nvSpPr>
            <p:cNvPr id="241835" name="Line 171"/>
            <p:cNvSpPr>
              <a:spLocks noChangeAspect="1" noChangeShapeType="1"/>
            </p:cNvSpPr>
            <p:nvPr/>
          </p:nvSpPr>
          <p:spPr bwMode="auto">
            <a:xfrm>
              <a:off x="1998" y="2585"/>
              <a:ext cx="1" cy="67"/>
            </a:xfrm>
            <a:prstGeom prst="line">
              <a:avLst/>
            </a:prstGeom>
            <a:noFill/>
            <a:ln w="6350">
              <a:solidFill>
                <a:srgbClr val="000000"/>
              </a:solidFill>
              <a:round/>
              <a:headEnd/>
              <a:tailEnd/>
            </a:ln>
          </p:spPr>
          <p:txBody>
            <a:bodyPr/>
            <a:lstStyle/>
            <a:p>
              <a:endParaRPr lang="en-GB"/>
            </a:p>
          </p:txBody>
        </p:sp>
        <p:sp>
          <p:nvSpPr>
            <p:cNvPr id="241836" name="Line 172"/>
            <p:cNvSpPr>
              <a:spLocks noChangeAspect="1" noChangeShapeType="1"/>
            </p:cNvSpPr>
            <p:nvPr/>
          </p:nvSpPr>
          <p:spPr bwMode="auto">
            <a:xfrm flipV="1">
              <a:off x="1998" y="2684"/>
              <a:ext cx="1" cy="66"/>
            </a:xfrm>
            <a:prstGeom prst="line">
              <a:avLst/>
            </a:prstGeom>
            <a:noFill/>
            <a:ln w="6350">
              <a:solidFill>
                <a:srgbClr val="000000"/>
              </a:solidFill>
              <a:round/>
              <a:headEnd/>
              <a:tailEnd/>
            </a:ln>
          </p:spPr>
          <p:txBody>
            <a:bodyPr/>
            <a:lstStyle/>
            <a:p>
              <a:endParaRPr lang="en-GB"/>
            </a:p>
          </p:txBody>
        </p:sp>
        <p:sp>
          <p:nvSpPr>
            <p:cNvPr id="241837" name="Line 173"/>
            <p:cNvSpPr>
              <a:spLocks noChangeAspect="1" noChangeShapeType="1"/>
            </p:cNvSpPr>
            <p:nvPr/>
          </p:nvSpPr>
          <p:spPr bwMode="auto">
            <a:xfrm>
              <a:off x="2364" y="3110"/>
              <a:ext cx="1" cy="20"/>
            </a:xfrm>
            <a:prstGeom prst="line">
              <a:avLst/>
            </a:prstGeom>
            <a:noFill/>
            <a:ln w="6350">
              <a:solidFill>
                <a:srgbClr val="000000"/>
              </a:solidFill>
              <a:round/>
              <a:headEnd/>
              <a:tailEnd/>
            </a:ln>
          </p:spPr>
          <p:txBody>
            <a:bodyPr/>
            <a:lstStyle/>
            <a:p>
              <a:endParaRPr lang="en-GB"/>
            </a:p>
          </p:txBody>
        </p:sp>
        <p:sp>
          <p:nvSpPr>
            <p:cNvPr id="241838" name="Line 174"/>
            <p:cNvSpPr>
              <a:spLocks noChangeAspect="1" noChangeShapeType="1"/>
            </p:cNvSpPr>
            <p:nvPr/>
          </p:nvSpPr>
          <p:spPr bwMode="auto">
            <a:xfrm flipV="1">
              <a:off x="2364" y="3162"/>
              <a:ext cx="1" cy="19"/>
            </a:xfrm>
            <a:prstGeom prst="line">
              <a:avLst/>
            </a:prstGeom>
            <a:noFill/>
            <a:ln w="6350">
              <a:solidFill>
                <a:srgbClr val="000000"/>
              </a:solidFill>
              <a:round/>
              <a:headEnd/>
              <a:tailEnd/>
            </a:ln>
          </p:spPr>
          <p:txBody>
            <a:bodyPr/>
            <a:lstStyle/>
            <a:p>
              <a:endParaRPr lang="en-GB"/>
            </a:p>
          </p:txBody>
        </p:sp>
        <p:sp>
          <p:nvSpPr>
            <p:cNvPr id="241839" name="Line 175"/>
            <p:cNvSpPr>
              <a:spLocks noChangeAspect="1" noChangeShapeType="1"/>
            </p:cNvSpPr>
            <p:nvPr/>
          </p:nvSpPr>
          <p:spPr bwMode="auto">
            <a:xfrm>
              <a:off x="2105" y="1806"/>
              <a:ext cx="1" cy="16"/>
            </a:xfrm>
            <a:prstGeom prst="line">
              <a:avLst/>
            </a:prstGeom>
            <a:noFill/>
            <a:ln w="6350">
              <a:solidFill>
                <a:srgbClr val="000000"/>
              </a:solidFill>
              <a:round/>
              <a:headEnd/>
              <a:tailEnd/>
            </a:ln>
          </p:spPr>
          <p:txBody>
            <a:bodyPr/>
            <a:lstStyle/>
            <a:p>
              <a:endParaRPr lang="en-GB"/>
            </a:p>
          </p:txBody>
        </p:sp>
        <p:sp>
          <p:nvSpPr>
            <p:cNvPr id="241840" name="Line 176"/>
            <p:cNvSpPr>
              <a:spLocks noChangeAspect="1" noChangeShapeType="1"/>
            </p:cNvSpPr>
            <p:nvPr/>
          </p:nvSpPr>
          <p:spPr bwMode="auto">
            <a:xfrm flipV="1">
              <a:off x="2105" y="1854"/>
              <a:ext cx="1" cy="15"/>
            </a:xfrm>
            <a:prstGeom prst="line">
              <a:avLst/>
            </a:prstGeom>
            <a:noFill/>
            <a:ln w="6350">
              <a:solidFill>
                <a:srgbClr val="000000"/>
              </a:solidFill>
              <a:round/>
              <a:headEnd/>
              <a:tailEnd/>
            </a:ln>
          </p:spPr>
          <p:txBody>
            <a:bodyPr/>
            <a:lstStyle/>
            <a:p>
              <a:endParaRPr lang="en-GB"/>
            </a:p>
          </p:txBody>
        </p:sp>
        <p:sp>
          <p:nvSpPr>
            <p:cNvPr id="241841" name="Line 177"/>
            <p:cNvSpPr>
              <a:spLocks noChangeAspect="1" noChangeShapeType="1"/>
            </p:cNvSpPr>
            <p:nvPr/>
          </p:nvSpPr>
          <p:spPr bwMode="auto">
            <a:xfrm>
              <a:off x="2079" y="1437"/>
              <a:ext cx="1" cy="53"/>
            </a:xfrm>
            <a:prstGeom prst="line">
              <a:avLst/>
            </a:prstGeom>
            <a:noFill/>
            <a:ln w="6350">
              <a:solidFill>
                <a:srgbClr val="000000"/>
              </a:solidFill>
              <a:round/>
              <a:headEnd/>
              <a:tailEnd/>
            </a:ln>
          </p:spPr>
          <p:txBody>
            <a:bodyPr/>
            <a:lstStyle/>
            <a:p>
              <a:endParaRPr lang="en-GB"/>
            </a:p>
          </p:txBody>
        </p:sp>
        <p:sp>
          <p:nvSpPr>
            <p:cNvPr id="241842" name="Line 178"/>
            <p:cNvSpPr>
              <a:spLocks noChangeAspect="1" noChangeShapeType="1"/>
            </p:cNvSpPr>
            <p:nvPr/>
          </p:nvSpPr>
          <p:spPr bwMode="auto">
            <a:xfrm flipV="1">
              <a:off x="2079" y="1522"/>
              <a:ext cx="1" cy="52"/>
            </a:xfrm>
            <a:prstGeom prst="line">
              <a:avLst/>
            </a:prstGeom>
            <a:noFill/>
            <a:ln w="6350">
              <a:solidFill>
                <a:srgbClr val="000000"/>
              </a:solidFill>
              <a:round/>
              <a:headEnd/>
              <a:tailEnd/>
            </a:ln>
          </p:spPr>
          <p:txBody>
            <a:bodyPr/>
            <a:lstStyle/>
            <a:p>
              <a:endParaRPr lang="en-GB"/>
            </a:p>
          </p:txBody>
        </p:sp>
        <p:sp>
          <p:nvSpPr>
            <p:cNvPr id="241843" name="Rectangle 179"/>
            <p:cNvSpPr>
              <a:spLocks noChangeAspect="1" noChangeArrowheads="1"/>
            </p:cNvSpPr>
            <p:nvPr/>
          </p:nvSpPr>
          <p:spPr bwMode="auto">
            <a:xfrm>
              <a:off x="2359" y="3441"/>
              <a:ext cx="51"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2</a:t>
              </a:r>
              <a:endParaRPr lang="en-US" sz="1400">
                <a:solidFill>
                  <a:schemeClr val="tx1"/>
                </a:solidFill>
                <a:latin typeface="Times New Roman" pitchFamily="18" charset="0"/>
              </a:endParaRPr>
            </a:p>
          </p:txBody>
        </p:sp>
        <p:sp>
          <p:nvSpPr>
            <p:cNvPr id="241844" name="Rectangle 180"/>
            <p:cNvSpPr>
              <a:spLocks noChangeAspect="1" noChangeArrowheads="1"/>
            </p:cNvSpPr>
            <p:nvPr/>
          </p:nvSpPr>
          <p:spPr bwMode="auto">
            <a:xfrm>
              <a:off x="2958" y="3440"/>
              <a:ext cx="50"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5</a:t>
              </a:r>
              <a:endParaRPr lang="en-US" sz="1400">
                <a:solidFill>
                  <a:schemeClr val="tx1"/>
                </a:solidFill>
                <a:latin typeface="Times New Roman" pitchFamily="18" charset="0"/>
              </a:endParaRPr>
            </a:p>
          </p:txBody>
        </p:sp>
        <p:sp>
          <p:nvSpPr>
            <p:cNvPr id="241845" name="Rectangle 181"/>
            <p:cNvSpPr>
              <a:spLocks noChangeAspect="1" noChangeArrowheads="1"/>
            </p:cNvSpPr>
            <p:nvPr/>
          </p:nvSpPr>
          <p:spPr bwMode="auto">
            <a:xfrm>
              <a:off x="3866" y="3443"/>
              <a:ext cx="101" cy="112"/>
            </a:xfrm>
            <a:prstGeom prst="rect">
              <a:avLst/>
            </a:prstGeom>
            <a:noFill/>
            <a:ln w="9525">
              <a:noFill/>
              <a:miter lim="800000"/>
              <a:headEnd/>
              <a:tailEnd/>
            </a:ln>
          </p:spPr>
          <p:txBody>
            <a:bodyPr wrap="none" lIns="0" tIns="0" rIns="0" bIns="0">
              <a:spAutoFit/>
            </a:bodyPr>
            <a:lstStyle/>
            <a:p>
              <a:pPr algn="l"/>
              <a:r>
                <a:rPr lang="en-US" sz="1400">
                  <a:solidFill>
                    <a:srgbClr val="000000"/>
                  </a:solidFill>
                  <a:latin typeface="Times New Roman" pitchFamily="18" charset="0"/>
                </a:rPr>
                <a:t>20</a:t>
              </a:r>
              <a:endParaRPr lang="en-US" sz="1400">
                <a:solidFill>
                  <a:schemeClr val="tx1"/>
                </a:solidFill>
                <a:latin typeface="Times New Roman" pitchFamily="18" charset="0"/>
              </a:endParaRPr>
            </a:p>
          </p:txBody>
        </p:sp>
        <p:sp>
          <p:nvSpPr>
            <p:cNvPr id="241846" name="Text Box 182"/>
            <p:cNvSpPr txBox="1">
              <a:spLocks noChangeAspect="1" noChangeArrowheads="1"/>
            </p:cNvSpPr>
            <p:nvPr/>
          </p:nvSpPr>
          <p:spPr bwMode="auto">
            <a:xfrm rot="-5400000">
              <a:off x="307" y="2327"/>
              <a:ext cx="937" cy="209"/>
            </a:xfrm>
            <a:prstGeom prst="rect">
              <a:avLst/>
            </a:prstGeom>
            <a:noFill/>
            <a:ln w="9525">
              <a:noFill/>
              <a:miter lim="800000"/>
              <a:headEnd/>
              <a:tailEnd/>
            </a:ln>
            <a:effectLst/>
          </p:spPr>
          <p:txBody>
            <a:bodyPr wrap="none">
              <a:spAutoFit/>
            </a:bodyPr>
            <a:lstStyle/>
            <a:p>
              <a:pPr algn="l"/>
              <a:r>
                <a:rPr lang="en-US" sz="1800">
                  <a:solidFill>
                    <a:schemeClr val="tx1"/>
                  </a:solidFill>
                  <a:latin typeface="Times New Roman" pitchFamily="18" charset="0"/>
                </a:rPr>
                <a:t>R</a:t>
              </a:r>
              <a:r>
                <a:rPr lang="en-US" sz="1800" baseline="-25000">
                  <a:solidFill>
                    <a:schemeClr val="tx1"/>
                  </a:solidFill>
                  <a:latin typeface="Times New Roman" pitchFamily="18" charset="0"/>
                </a:rPr>
                <a:t>BCS</a:t>
              </a:r>
              <a:r>
                <a:rPr lang="en-US" sz="1800">
                  <a:solidFill>
                    <a:schemeClr val="tx1"/>
                  </a:solidFill>
                  <a:latin typeface="Times New Roman" pitchFamily="18" charset="0"/>
                </a:rPr>
                <a:t> (4.2K) [n</a:t>
              </a:r>
              <a:r>
                <a:rPr lang="en-US" sz="1800">
                  <a:solidFill>
                    <a:schemeClr val="tx1"/>
                  </a:solidFill>
                  <a:latin typeface="Times New Roman" pitchFamily="18" charset="0"/>
                  <a:sym typeface="Symbol" pitchFamily="18" charset="2"/>
                </a:rPr>
                <a:t></a:t>
              </a:r>
              <a:r>
                <a:rPr lang="en-US" sz="1800">
                  <a:solidFill>
                    <a:schemeClr val="tx1"/>
                  </a:solidFill>
                  <a:latin typeface="Times New Roman" pitchFamily="18" charset="0"/>
                </a:rPr>
                <a:t>]</a:t>
              </a:r>
            </a:p>
          </p:txBody>
        </p:sp>
        <p:sp>
          <p:nvSpPr>
            <p:cNvPr id="241847" name="Text Box 183"/>
            <p:cNvSpPr txBox="1">
              <a:spLocks noChangeAspect="1" noChangeArrowheads="1"/>
            </p:cNvSpPr>
            <p:nvPr/>
          </p:nvSpPr>
          <p:spPr bwMode="auto">
            <a:xfrm>
              <a:off x="2351" y="3600"/>
              <a:ext cx="611" cy="193"/>
            </a:xfrm>
            <a:prstGeom prst="rect">
              <a:avLst/>
            </a:prstGeom>
            <a:noFill/>
            <a:ln w="9525">
              <a:noFill/>
              <a:miter lim="800000"/>
              <a:headEnd/>
              <a:tailEnd/>
            </a:ln>
            <a:effectLst/>
          </p:spPr>
          <p:txBody>
            <a:bodyPr wrap="none">
              <a:spAutoFit/>
            </a:bodyPr>
            <a:lstStyle/>
            <a:p>
              <a:pPr algn="l"/>
              <a:r>
                <a:rPr lang="en-US" sz="1800" dirty="0">
                  <a:solidFill>
                    <a:schemeClr val="tx1"/>
                  </a:solidFill>
                  <a:latin typeface="Times New Roman" pitchFamily="18" charset="0"/>
                </a:rPr>
                <a:t> 1+</a:t>
              </a:r>
              <a:r>
                <a:rPr lang="en-US" sz="1800" dirty="0">
                  <a:solidFill>
                    <a:schemeClr val="tx1"/>
                  </a:solidFill>
                  <a:latin typeface="Times New Roman" pitchFamily="18" charset="0"/>
                  <a:sym typeface="Symbol" pitchFamily="18" charset="2"/>
                </a:rPr>
                <a:t></a:t>
              </a:r>
              <a:r>
                <a:rPr lang="en-US" sz="1800" baseline="-25000" dirty="0">
                  <a:solidFill>
                    <a:schemeClr val="tx1"/>
                  </a:solidFill>
                  <a:latin typeface="Times New Roman" pitchFamily="18" charset="0"/>
                </a:rPr>
                <a:t>0</a:t>
              </a:r>
              <a:r>
                <a:rPr lang="en-US" sz="1800" dirty="0">
                  <a:solidFill>
                    <a:schemeClr val="tx1"/>
                  </a:solidFill>
                  <a:latin typeface="Times New Roman" pitchFamily="18" charset="0"/>
                </a:rPr>
                <a:t>/2</a:t>
              </a:r>
              <a:r>
                <a:rPr lang="en-US" sz="1800" dirty="0">
                  <a:solidFill>
                    <a:srgbClr val="C00000"/>
                  </a:solidFill>
                  <a:latin typeface="Times New Roman" pitchFamily="18" charset="0"/>
                  <a:sym typeface="MT Extra" pitchFamily="18" charset="2"/>
                </a:rPr>
                <a:t></a:t>
              </a:r>
            </a:p>
          </p:txBody>
        </p:sp>
        <p:grpSp>
          <p:nvGrpSpPr>
            <p:cNvPr id="3" name="Group 184"/>
            <p:cNvGrpSpPr>
              <a:grpSpLocks noChangeAspect="1"/>
            </p:cNvGrpSpPr>
            <p:nvPr/>
          </p:nvGrpSpPr>
          <p:grpSpPr bwMode="auto">
            <a:xfrm>
              <a:off x="1838" y="1249"/>
              <a:ext cx="177" cy="137"/>
              <a:chOff x="2081" y="1533"/>
              <a:chExt cx="177" cy="137"/>
            </a:xfrm>
          </p:grpSpPr>
          <p:sp>
            <p:nvSpPr>
              <p:cNvPr id="241849" name="Oval 185"/>
              <p:cNvSpPr>
                <a:spLocks noChangeAspect="1" noChangeArrowheads="1"/>
              </p:cNvSpPr>
              <p:nvPr/>
            </p:nvSpPr>
            <p:spPr bwMode="auto">
              <a:xfrm>
                <a:off x="2158" y="1585"/>
                <a:ext cx="34" cy="34"/>
              </a:xfrm>
              <a:prstGeom prst="ellipse">
                <a:avLst/>
              </a:prstGeom>
              <a:solidFill>
                <a:schemeClr val="accent2"/>
              </a:solidFill>
              <a:ln w="6350">
                <a:solidFill>
                  <a:srgbClr val="000000"/>
                </a:solidFill>
                <a:round/>
                <a:headEnd/>
                <a:tailEnd/>
              </a:ln>
            </p:spPr>
            <p:txBody>
              <a:bodyPr/>
              <a:lstStyle/>
              <a:p>
                <a:endParaRPr lang="en-GB"/>
              </a:p>
            </p:txBody>
          </p:sp>
          <p:sp>
            <p:nvSpPr>
              <p:cNvPr id="241850" name="Line 186"/>
              <p:cNvSpPr>
                <a:spLocks noChangeAspect="1" noChangeShapeType="1"/>
              </p:cNvSpPr>
              <p:nvPr/>
            </p:nvSpPr>
            <p:spPr bwMode="auto">
              <a:xfrm flipH="1">
                <a:off x="2191" y="1602"/>
                <a:ext cx="67" cy="1"/>
              </a:xfrm>
              <a:prstGeom prst="line">
                <a:avLst/>
              </a:prstGeom>
              <a:noFill/>
              <a:ln w="6350">
                <a:solidFill>
                  <a:srgbClr val="000000"/>
                </a:solidFill>
                <a:round/>
                <a:headEnd/>
                <a:tailEnd/>
              </a:ln>
            </p:spPr>
            <p:txBody>
              <a:bodyPr/>
              <a:lstStyle/>
              <a:p>
                <a:endParaRPr lang="en-GB"/>
              </a:p>
            </p:txBody>
          </p:sp>
          <p:sp>
            <p:nvSpPr>
              <p:cNvPr id="241851" name="Line 187"/>
              <p:cNvSpPr>
                <a:spLocks noChangeAspect="1" noChangeShapeType="1"/>
              </p:cNvSpPr>
              <p:nvPr/>
            </p:nvSpPr>
            <p:spPr bwMode="auto">
              <a:xfrm>
                <a:off x="2081" y="1602"/>
                <a:ext cx="78" cy="1"/>
              </a:xfrm>
              <a:prstGeom prst="line">
                <a:avLst/>
              </a:prstGeom>
              <a:noFill/>
              <a:ln w="6350">
                <a:solidFill>
                  <a:srgbClr val="000000"/>
                </a:solidFill>
                <a:round/>
                <a:headEnd/>
                <a:tailEnd/>
              </a:ln>
            </p:spPr>
            <p:txBody>
              <a:bodyPr/>
              <a:lstStyle/>
              <a:p>
                <a:endParaRPr lang="en-GB"/>
              </a:p>
            </p:txBody>
          </p:sp>
          <p:sp>
            <p:nvSpPr>
              <p:cNvPr id="241852" name="Line 188"/>
              <p:cNvSpPr>
                <a:spLocks noChangeAspect="1" noChangeShapeType="1"/>
              </p:cNvSpPr>
              <p:nvPr/>
            </p:nvSpPr>
            <p:spPr bwMode="auto">
              <a:xfrm>
                <a:off x="2175" y="1533"/>
                <a:ext cx="1" cy="53"/>
              </a:xfrm>
              <a:prstGeom prst="line">
                <a:avLst/>
              </a:prstGeom>
              <a:noFill/>
              <a:ln w="6350">
                <a:solidFill>
                  <a:srgbClr val="000000"/>
                </a:solidFill>
                <a:round/>
                <a:headEnd/>
                <a:tailEnd/>
              </a:ln>
            </p:spPr>
            <p:txBody>
              <a:bodyPr/>
              <a:lstStyle/>
              <a:p>
                <a:endParaRPr lang="en-GB"/>
              </a:p>
            </p:txBody>
          </p:sp>
          <p:sp>
            <p:nvSpPr>
              <p:cNvPr id="241853" name="Line 189"/>
              <p:cNvSpPr>
                <a:spLocks noChangeAspect="1" noChangeShapeType="1"/>
              </p:cNvSpPr>
              <p:nvPr/>
            </p:nvSpPr>
            <p:spPr bwMode="auto">
              <a:xfrm flipV="1">
                <a:off x="2175" y="1618"/>
                <a:ext cx="1" cy="52"/>
              </a:xfrm>
              <a:prstGeom prst="line">
                <a:avLst/>
              </a:prstGeom>
              <a:noFill/>
              <a:ln w="6350">
                <a:solidFill>
                  <a:srgbClr val="000000"/>
                </a:solidFill>
                <a:round/>
                <a:headEnd/>
                <a:tailEnd/>
              </a:ln>
            </p:spPr>
            <p:txBody>
              <a:bodyPr/>
              <a:lstStyle/>
              <a:p>
                <a:endParaRPr lang="en-GB"/>
              </a:p>
            </p:txBody>
          </p:sp>
        </p:grpSp>
      </p:grpSp>
      <p:sp>
        <p:nvSpPr>
          <p:cNvPr id="241854" name="Rectangle 190"/>
          <p:cNvSpPr>
            <a:spLocks noGrp="1" noChangeArrowheads="1"/>
          </p:cNvSpPr>
          <p:nvPr>
            <p:ph type="title"/>
          </p:nvPr>
        </p:nvSpPr>
        <p:spPr>
          <a:xfrm>
            <a:off x="141906" y="93785"/>
            <a:ext cx="6837730" cy="808806"/>
          </a:xfrm>
        </p:spPr>
        <p:txBody>
          <a:bodyPr/>
          <a:lstStyle/>
          <a:p>
            <a:r>
              <a:rPr lang="en-US" sz="3200" dirty="0"/>
              <a:t>Theoretical and experimental BCS resistance at zero RF field</a:t>
            </a:r>
            <a:endParaRPr lang="en-GB" sz="3200" dirty="0"/>
          </a:p>
        </p:txBody>
      </p:sp>
      <p:sp>
        <p:nvSpPr>
          <p:cNvPr id="241855" name="Line 191"/>
          <p:cNvSpPr>
            <a:spLocks noChangeShapeType="1"/>
          </p:cNvSpPr>
          <p:nvPr/>
        </p:nvSpPr>
        <p:spPr bwMode="auto">
          <a:xfrm>
            <a:off x="2557463" y="1274763"/>
            <a:ext cx="1254125" cy="234950"/>
          </a:xfrm>
          <a:prstGeom prst="line">
            <a:avLst/>
          </a:prstGeom>
          <a:noFill/>
          <a:ln w="12700">
            <a:solidFill>
              <a:schemeClr val="tx1"/>
            </a:solidFill>
            <a:round/>
            <a:headEnd type="triangle" w="med" len="med"/>
            <a:tailEnd/>
          </a:ln>
          <a:effectLst/>
        </p:spPr>
        <p:txBody>
          <a:bodyPr/>
          <a:lstStyle/>
          <a:p>
            <a:endParaRPr lang="en-GB"/>
          </a:p>
        </p:txBody>
      </p:sp>
      <p:sp>
        <p:nvSpPr>
          <p:cNvPr id="241856" name="Text Box 192"/>
          <p:cNvSpPr txBox="1">
            <a:spLocks noChangeArrowheads="1"/>
          </p:cNvSpPr>
          <p:nvPr/>
        </p:nvSpPr>
        <p:spPr bwMode="auto">
          <a:xfrm>
            <a:off x="3819525" y="1284288"/>
            <a:ext cx="1046163" cy="396875"/>
          </a:xfrm>
          <a:prstGeom prst="rect">
            <a:avLst/>
          </a:prstGeom>
          <a:noFill/>
          <a:ln w="12700">
            <a:noFill/>
            <a:miter lim="800000"/>
            <a:headEnd/>
            <a:tailEnd/>
          </a:ln>
          <a:effectLst/>
        </p:spPr>
        <p:txBody>
          <a:bodyPr wrap="none">
            <a:spAutoFit/>
          </a:bodyPr>
          <a:lstStyle/>
          <a:p>
            <a:r>
              <a:rPr lang="en-GB"/>
              <a:t>Nb bulk</a:t>
            </a:r>
          </a:p>
        </p:txBody>
      </p:sp>
      <p:graphicFrame>
        <p:nvGraphicFramePr>
          <p:cNvPr id="194" name="Object 193"/>
          <p:cNvGraphicFramePr>
            <a:graphicFrameLocks noChangeAspect="1"/>
          </p:cNvGraphicFramePr>
          <p:nvPr/>
        </p:nvGraphicFramePr>
        <p:xfrm>
          <a:off x="2051720" y="5589240"/>
          <a:ext cx="1136650" cy="414337"/>
        </p:xfrm>
        <a:graphic>
          <a:graphicData uri="http://schemas.openxmlformats.org/presentationml/2006/ole">
            <p:oleObj spid="_x0000_s1052" name="Equation" r:id="rId4" imgW="660113" imgH="241195" progId="Equation.3">
              <p:embed/>
            </p:oleObj>
          </a:graphicData>
        </a:graphic>
      </p:graphicFrame>
      <p:grpSp>
        <p:nvGrpSpPr>
          <p:cNvPr id="4" name="Group 3"/>
          <p:cNvGrpSpPr/>
          <p:nvPr/>
        </p:nvGrpSpPr>
        <p:grpSpPr>
          <a:xfrm>
            <a:off x="6979635" y="258609"/>
            <a:ext cx="1466959" cy="542260"/>
            <a:chOff x="6979635" y="258609"/>
            <a:chExt cx="1466959" cy="542260"/>
          </a:xfrm>
        </p:grpSpPr>
        <p:pic>
          <p:nvPicPr>
            <p:cNvPr id="195" name="Picture 2"/>
            <p:cNvPicPr>
              <a:picLocks noChangeAspect="1" noChangeArrowheads="1"/>
            </p:cNvPicPr>
            <p:nvPr/>
          </p:nvPicPr>
          <p:blipFill>
            <a:blip r:embed="rId5" cstate="print"/>
            <a:srcRect/>
            <a:stretch>
              <a:fillRect/>
            </a:stretch>
          </p:blipFill>
          <p:spPr bwMode="auto">
            <a:xfrm>
              <a:off x="6979635" y="266957"/>
              <a:ext cx="785786" cy="533912"/>
            </a:xfrm>
            <a:prstGeom prst="rect">
              <a:avLst/>
            </a:prstGeom>
            <a:noFill/>
            <a:ln w="9525">
              <a:noFill/>
              <a:miter lim="800000"/>
              <a:headEnd/>
              <a:tailEnd/>
            </a:ln>
            <a:effectLst/>
          </p:spPr>
        </p:pic>
        <p:pic>
          <p:nvPicPr>
            <p:cNvPr id="196" name="Picture 25" descr="Z:\JIMENEZ\Pictures Vacuum Group\Logo\New Picture (5).png"/>
            <p:cNvPicPr>
              <a:picLocks noChangeAspect="1" noChangeArrowheads="1"/>
            </p:cNvPicPr>
            <p:nvPr/>
          </p:nvPicPr>
          <p:blipFill>
            <a:blip r:embed="rId6" cstate="print"/>
            <a:srcRect/>
            <a:stretch>
              <a:fillRect/>
            </a:stretch>
          </p:blipFill>
          <p:spPr bwMode="auto">
            <a:xfrm>
              <a:off x="7912359" y="258609"/>
              <a:ext cx="534235" cy="534235"/>
            </a:xfrm>
            <a:prstGeom prst="rect">
              <a:avLst/>
            </a:prstGeom>
            <a:noFill/>
          </p:spPr>
        </p:pic>
      </p:grpSp>
      <p:sp>
        <p:nvSpPr>
          <p:cNvPr id="197" name="Text Box 183"/>
          <p:cNvSpPr txBox="1">
            <a:spLocks noChangeAspect="1" noChangeArrowheads="1"/>
          </p:cNvSpPr>
          <p:nvPr/>
        </p:nvSpPr>
        <p:spPr bwMode="auto">
          <a:xfrm>
            <a:off x="6516688" y="3758450"/>
            <a:ext cx="2464746" cy="1477328"/>
          </a:xfrm>
          <a:prstGeom prst="rect">
            <a:avLst/>
          </a:prstGeom>
          <a:noFill/>
          <a:ln w="9525">
            <a:solidFill>
              <a:srgbClr val="0070C0"/>
            </a:solidFill>
            <a:miter lim="800000"/>
            <a:headEnd/>
            <a:tailEnd/>
          </a:ln>
          <a:effectLst/>
        </p:spPr>
        <p:txBody>
          <a:bodyPr wrap="square">
            <a:spAutoFit/>
          </a:bodyPr>
          <a:lstStyle/>
          <a:p>
            <a:pPr algn="ctr"/>
            <a:r>
              <a:rPr lang="en-US" sz="1800" dirty="0" smtClean="0">
                <a:solidFill>
                  <a:srgbClr val="C00000"/>
                </a:solidFill>
                <a:latin typeface="Calibri" pitchFamily="34" charset="0"/>
                <a:cs typeface="Calibri" pitchFamily="34" charset="0"/>
              </a:rPr>
              <a:t>Engineered films present an opportunity to </a:t>
            </a:r>
            <a:r>
              <a:rPr lang="en-US" sz="1800" b="1" dirty="0" smtClean="0">
                <a:solidFill>
                  <a:srgbClr val="C00000"/>
                </a:solidFill>
                <a:latin typeface="Calibri" pitchFamily="34" charset="0"/>
                <a:cs typeface="Calibri" pitchFamily="34" charset="0"/>
              </a:rPr>
              <a:t>tune</a:t>
            </a:r>
            <a:r>
              <a:rPr lang="en-US" sz="1800" dirty="0" smtClean="0">
                <a:solidFill>
                  <a:srgbClr val="C00000"/>
                </a:solidFill>
                <a:latin typeface="Calibri" pitchFamily="34" charset="0"/>
                <a:cs typeface="Calibri" pitchFamily="34" charset="0"/>
              </a:rPr>
              <a:t> the process to yield optimum </a:t>
            </a:r>
            <a:r>
              <a:rPr lang="en-US" sz="1800" dirty="0" err="1" smtClean="0">
                <a:solidFill>
                  <a:srgbClr val="C00000"/>
                </a:solidFill>
                <a:latin typeface="Calibri" pitchFamily="34" charset="0"/>
                <a:cs typeface="Calibri" pitchFamily="34" charset="0"/>
              </a:rPr>
              <a:t>mfp</a:t>
            </a:r>
            <a:r>
              <a:rPr lang="en-US" sz="1800" dirty="0" smtClean="0">
                <a:solidFill>
                  <a:srgbClr val="C00000"/>
                </a:solidFill>
                <a:latin typeface="Calibri" pitchFamily="34" charset="0"/>
                <a:cs typeface="Calibri" pitchFamily="34" charset="0"/>
              </a:rPr>
              <a:t>, </a:t>
            </a:r>
            <a:r>
              <a:rPr lang="en-US" sz="1800" dirty="0" smtClean="0">
                <a:solidFill>
                  <a:srgbClr val="C00000"/>
                </a:solidFill>
                <a:latin typeface="Calibri" pitchFamily="34" charset="0"/>
                <a:cs typeface="Calibri" pitchFamily="34" charset="0"/>
                <a:sym typeface="MT Extra" pitchFamily="18" charset="2"/>
              </a:rPr>
              <a:t>, for minimum </a:t>
            </a:r>
            <a:r>
              <a:rPr lang="en-US" sz="1800" i="1" dirty="0" smtClean="0">
                <a:solidFill>
                  <a:srgbClr val="C00000"/>
                </a:solidFill>
                <a:latin typeface="Calibri" pitchFamily="34" charset="0"/>
                <a:cs typeface="Calibri" pitchFamily="34" charset="0"/>
                <a:sym typeface="MT Extra" pitchFamily="18" charset="2"/>
              </a:rPr>
              <a:t>R</a:t>
            </a:r>
            <a:r>
              <a:rPr lang="en-US" sz="1800" baseline="-25000" dirty="0" smtClean="0">
                <a:solidFill>
                  <a:srgbClr val="C00000"/>
                </a:solidFill>
                <a:latin typeface="Calibri" pitchFamily="34" charset="0"/>
                <a:cs typeface="Calibri" pitchFamily="34" charset="0"/>
                <a:sym typeface="MT Extra" pitchFamily="18" charset="2"/>
              </a:rPr>
              <a:t>BCS</a:t>
            </a:r>
            <a:endParaRPr lang="en-US" sz="1800" baseline="-25000" dirty="0">
              <a:solidFill>
                <a:srgbClr val="C00000"/>
              </a:solidFill>
              <a:latin typeface="Calibri" pitchFamily="34" charset="0"/>
              <a:cs typeface="Calibri" pitchFamily="34" charset="0"/>
              <a:sym typeface="MT Extra" pitchFamily="18" charset="2"/>
            </a:endParaRPr>
          </a:p>
        </p:txBody>
      </p:sp>
    </p:spTree>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304800"/>
            <a:ext cx="4566932" cy="617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05401" y="2855742"/>
            <a:ext cx="3200400" cy="2308324"/>
          </a:xfrm>
          <a:prstGeom prst="rect">
            <a:avLst/>
          </a:prstGeom>
          <a:noFill/>
        </p:spPr>
        <p:txBody>
          <a:bodyPr wrap="square" rtlCol="0">
            <a:spAutoFit/>
          </a:bodyPr>
          <a:lstStyle/>
          <a:p>
            <a:r>
              <a:rPr lang="en-US" dirty="0"/>
              <a:t>Using Reflection </a:t>
            </a:r>
            <a:r>
              <a:rPr lang="en-US" dirty="0" smtClean="0"/>
              <a:t>High Energy Electron Diffraction </a:t>
            </a:r>
            <a:r>
              <a:rPr lang="en-US" dirty="0"/>
              <a:t>(RHEED), we observe hexagonal Nb surface structure for the first 3 atomic layers followed by a strained bcc Nb(110) structure and the lattice parameter relaxes after 3 nm.</a:t>
            </a:r>
          </a:p>
        </p:txBody>
      </p:sp>
      <p:sp>
        <p:nvSpPr>
          <p:cNvPr id="4" name="Text Box 183"/>
          <p:cNvSpPr txBox="1">
            <a:spLocks noChangeAspect="1" noChangeArrowheads="1"/>
          </p:cNvSpPr>
          <p:nvPr/>
        </p:nvSpPr>
        <p:spPr bwMode="auto">
          <a:xfrm>
            <a:off x="5526087" y="703385"/>
            <a:ext cx="2464746" cy="1754326"/>
          </a:xfrm>
          <a:prstGeom prst="rect">
            <a:avLst/>
          </a:prstGeom>
          <a:noFill/>
          <a:ln w="9525">
            <a:solidFill>
              <a:srgbClr val="0070C0"/>
            </a:solidFill>
            <a:miter lim="800000"/>
            <a:headEnd/>
            <a:tailEnd/>
          </a:ln>
          <a:effectLst/>
        </p:spPr>
        <p:txBody>
          <a:bodyPr wrap="square">
            <a:spAutoFit/>
          </a:bodyPr>
          <a:lstStyle/>
          <a:p>
            <a:pPr algn="ctr"/>
            <a:r>
              <a:rPr lang="en-US" sz="1800" dirty="0" smtClean="0">
                <a:solidFill>
                  <a:srgbClr val="C00000"/>
                </a:solidFill>
                <a:latin typeface="Calibri" pitchFamily="34" charset="0"/>
                <a:cs typeface="Calibri" pitchFamily="34" charset="0"/>
              </a:rPr>
              <a:t>Detailed study of the low-energy Nb nucleation process and initial development of structure on controlled substrates @ W&amp;M</a:t>
            </a:r>
            <a:endParaRPr lang="en-US" sz="1800" baseline="-25000" dirty="0">
              <a:solidFill>
                <a:srgbClr val="C00000"/>
              </a:solidFill>
              <a:latin typeface="Calibri" pitchFamily="34" charset="0"/>
              <a:cs typeface="Calibri" pitchFamily="34" charset="0"/>
              <a:sym typeface="MT Extra" pitchFamily="18" charset="2"/>
            </a:endParaRPr>
          </a:p>
        </p:txBody>
      </p:sp>
      <p:sp>
        <p:nvSpPr>
          <p:cNvPr id="5" name="Footer Placeholder 3"/>
          <p:cNvSpPr>
            <a:spLocks noGrp="1"/>
          </p:cNvSpPr>
          <p:nvPr>
            <p:ph type="ftr" sz="quarter" idx="4294967295"/>
          </p:nvPr>
        </p:nvSpPr>
        <p:spPr>
          <a:xfrm>
            <a:off x="5105402" y="5928898"/>
            <a:ext cx="2885432" cy="370019"/>
          </a:xfrm>
          <a:prstGeom prst="rect">
            <a:avLst/>
          </a:prstGeom>
        </p:spPr>
        <p:txBody>
          <a:bodyPr/>
          <a:lstStyle/>
          <a:p>
            <a:r>
              <a:rPr lang="en-US" sz="2400" dirty="0" smtClean="0">
                <a:solidFill>
                  <a:srgbClr val="00B050"/>
                </a:solidFill>
                <a:latin typeface="Calibri" pitchFamily="34" charset="0"/>
                <a:cs typeface="Calibri" pitchFamily="34" charset="0"/>
              </a:rPr>
              <a:t>A. </a:t>
            </a:r>
            <a:r>
              <a:rPr lang="en-US" sz="2400" dirty="0" err="1" smtClean="0">
                <a:solidFill>
                  <a:srgbClr val="00B050"/>
                </a:solidFill>
                <a:latin typeface="Calibri" pitchFamily="34" charset="0"/>
                <a:cs typeface="Calibri" pitchFamily="34" charset="0"/>
              </a:rPr>
              <a:t>Lukaszew</a:t>
            </a:r>
            <a:r>
              <a:rPr lang="en-US" sz="2400" dirty="0" smtClean="0">
                <a:solidFill>
                  <a:srgbClr val="00B050"/>
                </a:solidFill>
                <a:latin typeface="Calibri" pitchFamily="34" charset="0"/>
                <a:cs typeface="Calibri" pitchFamily="34" charset="0"/>
              </a:rPr>
              <a:t> </a:t>
            </a:r>
            <a:r>
              <a:rPr lang="en-GB" sz="2400" dirty="0" smtClean="0">
                <a:latin typeface="Calibri" pitchFamily="34" charset="0"/>
              </a:rPr>
              <a:t>– W&amp;M</a:t>
            </a:r>
            <a:endParaRPr lang="en-GB" sz="2400" dirty="0">
              <a:latin typeface="Calibri" pitchFamily="34" charset="0"/>
            </a:endParaRPr>
          </a:p>
        </p:txBody>
      </p:sp>
    </p:spTree>
    <p:extLst>
      <p:ext uri="{BB962C8B-B14F-4D97-AF65-F5344CB8AC3E}">
        <p14:creationId xmlns="" xmlns:p14="http://schemas.microsoft.com/office/powerpoint/2010/main" val="2366255868"/>
      </p:ext>
    </p:extLst>
  </p:cSld>
  <p:clrMapOvr>
    <a:masterClrMapping/>
  </p:clrMapOvr>
  <p:transition spd="med">
    <p:pull/>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95guv4GhaTxujE9jJqOsOI"/>
</p:tagLst>
</file>

<file path=ppt/tags/tag10.xml><?xml version="1.0" encoding="utf-8"?>
<p:tagLst xmlns:a="http://schemas.openxmlformats.org/drawingml/2006/main" xmlns:r="http://schemas.openxmlformats.org/officeDocument/2006/relationships" xmlns:p="http://schemas.openxmlformats.org/presentationml/2006/main">
  <p:tag name="DVSHAPEID" val="cBoXN7e360vhFxPFYoIAsC"/>
</p:tagLst>
</file>

<file path=ppt/tags/tag11.xml><?xml version="1.0" encoding="utf-8"?>
<p:tagLst xmlns:a="http://schemas.openxmlformats.org/drawingml/2006/main" xmlns:r="http://schemas.openxmlformats.org/officeDocument/2006/relationships" xmlns:p="http://schemas.openxmlformats.org/presentationml/2006/main">
  <p:tag name="DVSHAPEID" val="p1HoSNv9xF1Z1OLcmkWkNt"/>
</p:tagLst>
</file>

<file path=ppt/tags/tag12.xml><?xml version="1.0" encoding="utf-8"?>
<p:tagLst xmlns:a="http://schemas.openxmlformats.org/drawingml/2006/main" xmlns:r="http://schemas.openxmlformats.org/officeDocument/2006/relationships" xmlns:p="http://schemas.openxmlformats.org/presentationml/2006/main">
  <p:tag name="DVSHAPEID" val="rh5VMdXigiyDmjCIi3sGQx"/>
</p:tagLst>
</file>

<file path=ppt/tags/tag13.xml><?xml version="1.0" encoding="utf-8"?>
<p:tagLst xmlns:a="http://schemas.openxmlformats.org/drawingml/2006/main" xmlns:r="http://schemas.openxmlformats.org/officeDocument/2006/relationships" xmlns:p="http://schemas.openxmlformats.org/presentationml/2006/main">
  <p:tag name="DVSHAPEID" val="xlOAUoocln5VApjX0iceoI"/>
</p:tagLst>
</file>

<file path=ppt/tags/tag14.xml><?xml version="1.0" encoding="utf-8"?>
<p:tagLst xmlns:a="http://schemas.openxmlformats.org/drawingml/2006/main" xmlns:r="http://schemas.openxmlformats.org/officeDocument/2006/relationships" xmlns:p="http://schemas.openxmlformats.org/presentationml/2006/main">
  <p:tag name="DVSHAPEID" val="rossAE2TS6CTJK6ciyU4Xa"/>
</p:tagLst>
</file>

<file path=ppt/tags/tag15.xml><?xml version="1.0" encoding="utf-8"?>
<p:tagLst xmlns:a="http://schemas.openxmlformats.org/drawingml/2006/main" xmlns:r="http://schemas.openxmlformats.org/officeDocument/2006/relationships" xmlns:p="http://schemas.openxmlformats.org/presentationml/2006/main">
  <p:tag name="DVSHAPEID" val="xqJcpl29tC9PTq8sOK9rvY"/>
</p:tagLst>
</file>

<file path=ppt/tags/tag16.xml><?xml version="1.0" encoding="utf-8"?>
<p:tagLst xmlns:a="http://schemas.openxmlformats.org/drawingml/2006/main" xmlns:r="http://schemas.openxmlformats.org/officeDocument/2006/relationships" xmlns:p="http://schemas.openxmlformats.org/presentationml/2006/main">
  <p:tag name="DVSHAPEID" val="jGGyQOZDkjLgQ1IneHQIC0"/>
</p:tagLst>
</file>

<file path=ppt/tags/tag17.xml><?xml version="1.0" encoding="utf-8"?>
<p:tagLst xmlns:a="http://schemas.openxmlformats.org/drawingml/2006/main" xmlns:r="http://schemas.openxmlformats.org/officeDocument/2006/relationships" xmlns:p="http://schemas.openxmlformats.org/presentationml/2006/main">
  <p:tag name="DVSHAPEID" val="KUQG4QK9VvFz63wRue9QhP"/>
</p:tagLst>
</file>

<file path=ppt/tags/tag18.xml><?xml version="1.0" encoding="utf-8"?>
<p:tagLst xmlns:a="http://schemas.openxmlformats.org/drawingml/2006/main" xmlns:r="http://schemas.openxmlformats.org/officeDocument/2006/relationships" xmlns:p="http://schemas.openxmlformats.org/presentationml/2006/main">
  <p:tag name="DVSHAPEID" val="gxz7wtwNiDREQqMbTy3NBg"/>
</p:tagLst>
</file>

<file path=ppt/tags/tag19.xml><?xml version="1.0" encoding="utf-8"?>
<p:tagLst xmlns:a="http://schemas.openxmlformats.org/drawingml/2006/main" xmlns:r="http://schemas.openxmlformats.org/officeDocument/2006/relationships" xmlns:p="http://schemas.openxmlformats.org/presentationml/2006/main">
  <p:tag name="DVSHAPEID" val="wLlj7bQXQoczkQoGBKxiIS"/>
</p:tagLst>
</file>

<file path=ppt/tags/tag2.xml><?xml version="1.0" encoding="utf-8"?>
<p:tagLst xmlns:a="http://schemas.openxmlformats.org/drawingml/2006/main" xmlns:r="http://schemas.openxmlformats.org/officeDocument/2006/relationships" xmlns:p="http://schemas.openxmlformats.org/presentationml/2006/main">
  <p:tag name="DVSHAPEID" val="HK2XyvtAc8oy42ARRxeWT9"/>
</p:tagLst>
</file>

<file path=ppt/tags/tag20.xml><?xml version="1.0" encoding="utf-8"?>
<p:tagLst xmlns:a="http://schemas.openxmlformats.org/drawingml/2006/main" xmlns:r="http://schemas.openxmlformats.org/officeDocument/2006/relationships" xmlns:p="http://schemas.openxmlformats.org/presentationml/2006/main">
  <p:tag name="DVSHAPEID" val="Ka0rNGWsYRZw9YzVuFpJEI"/>
</p:tagLst>
</file>

<file path=ppt/tags/tag21.xml><?xml version="1.0" encoding="utf-8"?>
<p:tagLst xmlns:a="http://schemas.openxmlformats.org/drawingml/2006/main" xmlns:r="http://schemas.openxmlformats.org/officeDocument/2006/relationships" xmlns:p="http://schemas.openxmlformats.org/presentationml/2006/main">
  <p:tag name="DVSECTIONID" val="Jj4UKvxuFsQmxChUekrL8y"/>
</p:tagLst>
</file>

<file path=ppt/tags/tag22.xml><?xml version="1.0" encoding="utf-8"?>
<p:tagLst xmlns:a="http://schemas.openxmlformats.org/drawingml/2006/main" xmlns:r="http://schemas.openxmlformats.org/officeDocument/2006/relationships" xmlns:p="http://schemas.openxmlformats.org/presentationml/2006/main">
  <p:tag name="DVSHAPEID" val="tLsIV8uILaM6c0Shus0JuZ"/>
</p:tagLst>
</file>

<file path=ppt/tags/tag23.xml><?xml version="1.0" encoding="utf-8"?>
<p:tagLst xmlns:a="http://schemas.openxmlformats.org/drawingml/2006/main" xmlns:r="http://schemas.openxmlformats.org/officeDocument/2006/relationships" xmlns:p="http://schemas.openxmlformats.org/presentationml/2006/main">
  <p:tag name="DVSHAPEID" val="OEqE3ddrfTStTsrkElMLaH"/>
</p:tagLst>
</file>

<file path=ppt/tags/tag24.xml><?xml version="1.0" encoding="utf-8"?>
<p:tagLst xmlns:a="http://schemas.openxmlformats.org/drawingml/2006/main" xmlns:r="http://schemas.openxmlformats.org/officeDocument/2006/relationships" xmlns:p="http://schemas.openxmlformats.org/presentationml/2006/main">
  <p:tag name="DVSHAPEID" val="dqku54VF4SH3ocJC3zUEzt"/>
</p:tagLst>
</file>

<file path=ppt/tags/tag25.xml><?xml version="1.0" encoding="utf-8"?>
<p:tagLst xmlns:a="http://schemas.openxmlformats.org/drawingml/2006/main" xmlns:r="http://schemas.openxmlformats.org/officeDocument/2006/relationships" xmlns:p="http://schemas.openxmlformats.org/presentationml/2006/main">
  <p:tag name="DVSECTIONID" val="RC3LNnrPYVa4FFREqt1iDm"/>
</p:tagLst>
</file>

<file path=ppt/tags/tag26.xml><?xml version="1.0" encoding="utf-8"?>
<p:tagLst xmlns:a="http://schemas.openxmlformats.org/drawingml/2006/main" xmlns:r="http://schemas.openxmlformats.org/officeDocument/2006/relationships" xmlns:p="http://schemas.openxmlformats.org/presentationml/2006/main">
  <p:tag name="DVSHAPEID" val="gET3e8F6HrhooKVW5KYjsG"/>
</p:tagLst>
</file>

<file path=ppt/tags/tag27.xml><?xml version="1.0" encoding="utf-8"?>
<p:tagLst xmlns:a="http://schemas.openxmlformats.org/drawingml/2006/main" xmlns:r="http://schemas.openxmlformats.org/officeDocument/2006/relationships" xmlns:p="http://schemas.openxmlformats.org/presentationml/2006/main">
  <p:tag name="DVSHAPEID" val="TEqHHnE5Mn5KZDCAvRQrYb"/>
</p:tagLst>
</file>

<file path=ppt/tags/tag28.xml><?xml version="1.0" encoding="utf-8"?>
<p:tagLst xmlns:a="http://schemas.openxmlformats.org/drawingml/2006/main" xmlns:r="http://schemas.openxmlformats.org/officeDocument/2006/relationships" xmlns:p="http://schemas.openxmlformats.org/presentationml/2006/main">
  <p:tag name="DVSHAPEID" val="TWm4pNZPfa8GNe3SmqYOJM"/>
</p:tagLst>
</file>

<file path=ppt/tags/tag29.xml><?xml version="1.0" encoding="utf-8"?>
<p:tagLst xmlns:a="http://schemas.openxmlformats.org/drawingml/2006/main" xmlns:r="http://schemas.openxmlformats.org/officeDocument/2006/relationships" xmlns:p="http://schemas.openxmlformats.org/presentationml/2006/main">
  <p:tag name="DVSHAPEID" val="A6U6gBfGRQCgYI37C1rlnF"/>
</p:tagLst>
</file>

<file path=ppt/tags/tag3.xml><?xml version="1.0" encoding="utf-8"?>
<p:tagLst xmlns:a="http://schemas.openxmlformats.org/drawingml/2006/main" xmlns:r="http://schemas.openxmlformats.org/officeDocument/2006/relationships" xmlns:p="http://schemas.openxmlformats.org/presentationml/2006/main">
  <p:tag name="DVSHAPEID" val="UaDzaPScDVEvph4cMV4mHH"/>
</p:tagLst>
</file>

<file path=ppt/tags/tag30.xml><?xml version="1.0" encoding="utf-8"?>
<p:tagLst xmlns:a="http://schemas.openxmlformats.org/drawingml/2006/main" xmlns:r="http://schemas.openxmlformats.org/officeDocument/2006/relationships" xmlns:p="http://schemas.openxmlformats.org/presentationml/2006/main">
  <p:tag name="DVSHAPEID" val="m5FzDZzxxTMIKtkDYQ5X8U"/>
</p:tagLst>
</file>

<file path=ppt/tags/tag31.xml><?xml version="1.0" encoding="utf-8"?>
<p:tagLst xmlns:a="http://schemas.openxmlformats.org/drawingml/2006/main" xmlns:r="http://schemas.openxmlformats.org/officeDocument/2006/relationships" xmlns:p="http://schemas.openxmlformats.org/presentationml/2006/main">
  <p:tag name="DVSHAPEID" val="CiPoxCuqsas6AhoPaZfHCe"/>
</p:tagLst>
</file>

<file path=ppt/tags/tag32.xml><?xml version="1.0" encoding="utf-8"?>
<p:tagLst xmlns:a="http://schemas.openxmlformats.org/drawingml/2006/main" xmlns:r="http://schemas.openxmlformats.org/officeDocument/2006/relationships" xmlns:p="http://schemas.openxmlformats.org/presentationml/2006/main">
  <p:tag name="DVSHAPEID" val="U5tAxJr8ILDrtmJesW37rB"/>
</p:tagLst>
</file>

<file path=ppt/tags/tag33.xml><?xml version="1.0" encoding="utf-8"?>
<p:tagLst xmlns:a="http://schemas.openxmlformats.org/drawingml/2006/main" xmlns:r="http://schemas.openxmlformats.org/officeDocument/2006/relationships" xmlns:p="http://schemas.openxmlformats.org/presentationml/2006/main">
  <p:tag name="DVSHAPEID" val="t8N16VxiDvNiPPGtuisC4c"/>
</p:tagLst>
</file>

<file path=ppt/tags/tag34.xml><?xml version="1.0" encoding="utf-8"?>
<p:tagLst xmlns:a="http://schemas.openxmlformats.org/drawingml/2006/main" xmlns:r="http://schemas.openxmlformats.org/officeDocument/2006/relationships" xmlns:p="http://schemas.openxmlformats.org/presentationml/2006/main">
  <p:tag name="DVSECTIONID" val="RC3LNnrPYVa4FFREqt1iDm"/>
</p:tagLst>
</file>

<file path=ppt/tags/tag35.xml><?xml version="1.0" encoding="utf-8"?>
<p:tagLst xmlns:a="http://schemas.openxmlformats.org/drawingml/2006/main" xmlns:r="http://schemas.openxmlformats.org/officeDocument/2006/relationships" xmlns:p="http://schemas.openxmlformats.org/presentationml/2006/main">
  <p:tag name="DVSHAPEID" val="TEqHHnE5Mn5KZDCAvRQrYb"/>
</p:tagLst>
</file>

<file path=ppt/tags/tag36.xml><?xml version="1.0" encoding="utf-8"?>
<p:tagLst xmlns:a="http://schemas.openxmlformats.org/drawingml/2006/main" xmlns:r="http://schemas.openxmlformats.org/officeDocument/2006/relationships" xmlns:p="http://schemas.openxmlformats.org/presentationml/2006/main">
  <p:tag name="DVSHAPEID" val="A6U6gBfGRQCgYI37C1rlnF"/>
</p:tagLst>
</file>

<file path=ppt/tags/tag37.xml><?xml version="1.0" encoding="utf-8"?>
<p:tagLst xmlns:a="http://schemas.openxmlformats.org/drawingml/2006/main" xmlns:r="http://schemas.openxmlformats.org/officeDocument/2006/relationships" xmlns:p="http://schemas.openxmlformats.org/presentationml/2006/main">
  <p:tag name="DVSECTIONID" val="FyBpaue7eAmbrrQYI93QtV"/>
</p:tagLst>
</file>

<file path=ppt/tags/tag38.xml><?xml version="1.0" encoding="utf-8"?>
<p:tagLst xmlns:a="http://schemas.openxmlformats.org/drawingml/2006/main" xmlns:r="http://schemas.openxmlformats.org/officeDocument/2006/relationships" xmlns:p="http://schemas.openxmlformats.org/presentationml/2006/main">
  <p:tag name="DVSHAPEID" val="9fEWdhgI3FonuR4dff2sgi"/>
</p:tagLst>
</file>

<file path=ppt/tags/tag39.xml><?xml version="1.0" encoding="utf-8"?>
<p:tagLst xmlns:a="http://schemas.openxmlformats.org/drawingml/2006/main" xmlns:r="http://schemas.openxmlformats.org/officeDocument/2006/relationships" xmlns:p="http://schemas.openxmlformats.org/presentationml/2006/main">
  <p:tag name="DVSHAPEID" val="KIecQNVoRvcJnBPMI3AACo"/>
</p:tagLst>
</file>

<file path=ppt/tags/tag4.xml><?xml version="1.0" encoding="utf-8"?>
<p:tagLst xmlns:a="http://schemas.openxmlformats.org/drawingml/2006/main" xmlns:r="http://schemas.openxmlformats.org/officeDocument/2006/relationships" xmlns:p="http://schemas.openxmlformats.org/presentationml/2006/main">
  <p:tag name="DVSHAPEID" val="URszsE1DNWdf41aqgakpb1"/>
</p:tagLst>
</file>

<file path=ppt/tags/tag40.xml><?xml version="1.0" encoding="utf-8"?>
<p:tagLst xmlns:a="http://schemas.openxmlformats.org/drawingml/2006/main" xmlns:r="http://schemas.openxmlformats.org/officeDocument/2006/relationships" xmlns:p="http://schemas.openxmlformats.org/presentationml/2006/main">
  <p:tag name="DVSHAPEID" val="RAeb3oMciVpQhKaG7lAwHW"/>
</p:tagLst>
</file>

<file path=ppt/tags/tag41.xml><?xml version="1.0" encoding="utf-8"?>
<p:tagLst xmlns:a="http://schemas.openxmlformats.org/drawingml/2006/main" xmlns:r="http://schemas.openxmlformats.org/officeDocument/2006/relationships" xmlns:p="http://schemas.openxmlformats.org/presentationml/2006/main">
  <p:tag name="DVSHAPEID" val="YyUoLVR427w02biYRJKK9t"/>
</p:tagLst>
</file>

<file path=ppt/tags/tag42.xml><?xml version="1.0" encoding="utf-8"?>
<p:tagLst xmlns:a="http://schemas.openxmlformats.org/drawingml/2006/main" xmlns:r="http://schemas.openxmlformats.org/officeDocument/2006/relationships" xmlns:p="http://schemas.openxmlformats.org/presentationml/2006/main">
  <p:tag name="DVSHAPEID" val="v6nI9HQ4xgfUBGgEDQldSh"/>
</p:tagLst>
</file>

<file path=ppt/tags/tag43.xml><?xml version="1.0" encoding="utf-8"?>
<p:tagLst xmlns:a="http://schemas.openxmlformats.org/drawingml/2006/main" xmlns:r="http://schemas.openxmlformats.org/officeDocument/2006/relationships" xmlns:p="http://schemas.openxmlformats.org/presentationml/2006/main">
  <p:tag name="DVSHAPEID" val="kgHZo9tRLXMu3O02M9eYAf"/>
</p:tagLst>
</file>

<file path=ppt/tags/tag44.xml><?xml version="1.0" encoding="utf-8"?>
<p:tagLst xmlns:a="http://schemas.openxmlformats.org/drawingml/2006/main" xmlns:r="http://schemas.openxmlformats.org/officeDocument/2006/relationships" xmlns:p="http://schemas.openxmlformats.org/presentationml/2006/main">
  <p:tag name="DVSHAPEID" val="L7zCHc5UpWBdL70aiHAFuh"/>
</p:tagLst>
</file>

<file path=ppt/tags/tag45.xml><?xml version="1.0" encoding="utf-8"?>
<p:tagLst xmlns:a="http://schemas.openxmlformats.org/drawingml/2006/main" xmlns:r="http://schemas.openxmlformats.org/officeDocument/2006/relationships" xmlns:p="http://schemas.openxmlformats.org/presentationml/2006/main">
  <p:tag name="DVSHAPEID" val="76CsEB4bZTH4uApMrhMRyQ"/>
</p:tagLst>
</file>

<file path=ppt/tags/tag46.xml><?xml version="1.0" encoding="utf-8"?>
<p:tagLst xmlns:a="http://schemas.openxmlformats.org/drawingml/2006/main" xmlns:r="http://schemas.openxmlformats.org/officeDocument/2006/relationships" xmlns:p="http://schemas.openxmlformats.org/presentationml/2006/main">
  <p:tag name="DVSHAPEID" val="TP3T2CQwoULuZsZfyuQdXH"/>
</p:tagLst>
</file>

<file path=ppt/tags/tag47.xml><?xml version="1.0" encoding="utf-8"?>
<p:tagLst xmlns:a="http://schemas.openxmlformats.org/drawingml/2006/main" xmlns:r="http://schemas.openxmlformats.org/officeDocument/2006/relationships" xmlns:p="http://schemas.openxmlformats.org/presentationml/2006/main">
  <p:tag name="DVSHAPEID" val="wGCqKwfiTDJhdMpKyslsvN"/>
</p:tagLst>
</file>

<file path=ppt/tags/tag48.xml><?xml version="1.0" encoding="utf-8"?>
<p:tagLst xmlns:a="http://schemas.openxmlformats.org/drawingml/2006/main" xmlns:r="http://schemas.openxmlformats.org/officeDocument/2006/relationships" xmlns:p="http://schemas.openxmlformats.org/presentationml/2006/main">
  <p:tag name="DVSHAPEID" val="j0AXNcIi0lTcjmgBRkh517"/>
</p:tagLst>
</file>

<file path=ppt/tags/tag49.xml><?xml version="1.0" encoding="utf-8"?>
<p:tagLst xmlns:a="http://schemas.openxmlformats.org/drawingml/2006/main" xmlns:r="http://schemas.openxmlformats.org/officeDocument/2006/relationships" xmlns:p="http://schemas.openxmlformats.org/presentationml/2006/main">
  <p:tag name="DVSHAPEID" val="o1t2tWA0bpLcfSIAlUnCto"/>
</p:tagLst>
</file>

<file path=ppt/tags/tag5.xml><?xml version="1.0" encoding="utf-8"?>
<p:tagLst xmlns:a="http://schemas.openxmlformats.org/drawingml/2006/main" xmlns:r="http://schemas.openxmlformats.org/officeDocument/2006/relationships" xmlns:p="http://schemas.openxmlformats.org/presentationml/2006/main">
  <p:tag name="DVSHAPEID" val="FFaiJgfGTbVdfM7Anea08I"/>
</p:tagLst>
</file>

<file path=ppt/tags/tag50.xml><?xml version="1.0" encoding="utf-8"?>
<p:tagLst xmlns:a="http://schemas.openxmlformats.org/drawingml/2006/main" xmlns:r="http://schemas.openxmlformats.org/officeDocument/2006/relationships" xmlns:p="http://schemas.openxmlformats.org/presentationml/2006/main">
  <p:tag name="DVSHAPEID" val="ZAYFM5BdvqumjdJNjYNRjM"/>
</p:tagLst>
</file>

<file path=ppt/tags/tag51.xml><?xml version="1.0" encoding="utf-8"?>
<p:tagLst xmlns:a="http://schemas.openxmlformats.org/drawingml/2006/main" xmlns:r="http://schemas.openxmlformats.org/officeDocument/2006/relationships" xmlns:p="http://schemas.openxmlformats.org/presentationml/2006/main">
  <p:tag name="DVSECTIONID" val="FyBpaue7eAmbrrQYI93QtV"/>
</p:tagLst>
</file>

<file path=ppt/tags/tag52.xml><?xml version="1.0" encoding="utf-8"?>
<p:tagLst xmlns:a="http://schemas.openxmlformats.org/drawingml/2006/main" xmlns:r="http://schemas.openxmlformats.org/officeDocument/2006/relationships" xmlns:p="http://schemas.openxmlformats.org/presentationml/2006/main">
  <p:tag name="DVSHAPEID" val="KIecQNVoRvcJnBPMI3AACo"/>
</p:tagLst>
</file>

<file path=ppt/tags/tag53.xml><?xml version="1.0" encoding="utf-8"?>
<p:tagLst xmlns:a="http://schemas.openxmlformats.org/drawingml/2006/main" xmlns:r="http://schemas.openxmlformats.org/officeDocument/2006/relationships" xmlns:p="http://schemas.openxmlformats.org/presentationml/2006/main">
  <p:tag name="DVSHAPEID" val="HTyuRyBoPB4dDNjP0tvQcu"/>
</p:tagLst>
</file>

<file path=ppt/tags/tag54.xml><?xml version="1.0" encoding="utf-8"?>
<p:tagLst xmlns:a="http://schemas.openxmlformats.org/drawingml/2006/main" xmlns:r="http://schemas.openxmlformats.org/officeDocument/2006/relationships" xmlns:p="http://schemas.openxmlformats.org/presentationml/2006/main">
  <p:tag name="DVSHAPEID" val="rkcQJuNismSBtsozg93Obi"/>
</p:tagLst>
</file>

<file path=ppt/tags/tag55.xml><?xml version="1.0" encoding="utf-8"?>
<p:tagLst xmlns:a="http://schemas.openxmlformats.org/drawingml/2006/main" xmlns:r="http://schemas.openxmlformats.org/officeDocument/2006/relationships" xmlns:p="http://schemas.openxmlformats.org/presentationml/2006/main">
  <p:tag name="DVSHAPEID" val="VNfgvluVs48drei1P6Aw9I"/>
</p:tagLst>
</file>

<file path=ppt/tags/tag56.xml><?xml version="1.0" encoding="utf-8"?>
<p:tagLst xmlns:a="http://schemas.openxmlformats.org/drawingml/2006/main" xmlns:r="http://schemas.openxmlformats.org/officeDocument/2006/relationships" xmlns:p="http://schemas.openxmlformats.org/presentationml/2006/main">
  <p:tag name="DVSECTIONID" val="ItdpNrKRfMSJm7sxrEdgQw"/>
</p:tagLst>
</file>

<file path=ppt/tags/tag57.xml><?xml version="1.0" encoding="utf-8"?>
<p:tagLst xmlns:a="http://schemas.openxmlformats.org/drawingml/2006/main" xmlns:r="http://schemas.openxmlformats.org/officeDocument/2006/relationships" xmlns:p="http://schemas.openxmlformats.org/presentationml/2006/main">
  <p:tag name="DVSHAPEID" val="KIecQNVoRvcJnBPMI3AACo"/>
</p:tagLst>
</file>

<file path=ppt/tags/tag58.xml><?xml version="1.0" encoding="utf-8"?>
<p:tagLst xmlns:a="http://schemas.openxmlformats.org/drawingml/2006/main" xmlns:r="http://schemas.openxmlformats.org/officeDocument/2006/relationships" xmlns:p="http://schemas.openxmlformats.org/presentationml/2006/main">
  <p:tag name="DVSHAPEID" val="YJUNkYcCnvixGxf5Eld2xF"/>
</p:tagLst>
</file>

<file path=ppt/tags/tag59.xml><?xml version="1.0" encoding="utf-8"?>
<p:tagLst xmlns:a="http://schemas.openxmlformats.org/drawingml/2006/main" xmlns:r="http://schemas.openxmlformats.org/officeDocument/2006/relationships" xmlns:p="http://schemas.openxmlformats.org/presentationml/2006/main">
  <p:tag name="DVSECTIONID" val="gWumOkW6eCeCLtoCMrdTA8"/>
</p:tagLst>
</file>

<file path=ppt/tags/tag6.xml><?xml version="1.0" encoding="utf-8"?>
<p:tagLst xmlns:a="http://schemas.openxmlformats.org/drawingml/2006/main" xmlns:r="http://schemas.openxmlformats.org/officeDocument/2006/relationships" xmlns:p="http://schemas.openxmlformats.org/presentationml/2006/main">
  <p:tag name="DVSECTIONID" val="n6NaRw5ymHeYZYaqQjU8hH"/>
</p:tagLst>
</file>

<file path=ppt/tags/tag60.xml><?xml version="1.0" encoding="utf-8"?>
<p:tagLst xmlns:a="http://schemas.openxmlformats.org/drawingml/2006/main" xmlns:r="http://schemas.openxmlformats.org/officeDocument/2006/relationships" xmlns:p="http://schemas.openxmlformats.org/presentationml/2006/main">
  <p:tag name="DVSHAPEID" val="kgHZo9tRLXMu3O02M9eYAf"/>
</p:tagLst>
</file>

<file path=ppt/tags/tag61.xml><?xml version="1.0" encoding="utf-8"?>
<p:tagLst xmlns:a="http://schemas.openxmlformats.org/drawingml/2006/main" xmlns:r="http://schemas.openxmlformats.org/officeDocument/2006/relationships" xmlns:p="http://schemas.openxmlformats.org/presentationml/2006/main">
  <p:tag name="DVSHAPEID" val="f01iJqxS7AU1ldKZx6018g"/>
</p:tagLst>
</file>

<file path=ppt/tags/tag62.xml><?xml version="1.0" encoding="utf-8"?>
<p:tagLst xmlns:a="http://schemas.openxmlformats.org/drawingml/2006/main" xmlns:r="http://schemas.openxmlformats.org/officeDocument/2006/relationships" xmlns:p="http://schemas.openxmlformats.org/presentationml/2006/main">
  <p:tag name="DVSHAPEID" val="Hm6TxQ9QuFxyzzKrnXRLU4"/>
</p:tagLst>
</file>

<file path=ppt/tags/tag63.xml><?xml version="1.0" encoding="utf-8"?>
<p:tagLst xmlns:a="http://schemas.openxmlformats.org/drawingml/2006/main" xmlns:r="http://schemas.openxmlformats.org/officeDocument/2006/relationships" xmlns:p="http://schemas.openxmlformats.org/presentationml/2006/main">
  <p:tag name="DVSECTIONID" val="Cd73UFvXDqJbchVqDpU8yg"/>
</p:tagLst>
</file>

<file path=ppt/tags/tag64.xml><?xml version="1.0" encoding="utf-8"?>
<p:tagLst xmlns:a="http://schemas.openxmlformats.org/drawingml/2006/main" xmlns:r="http://schemas.openxmlformats.org/officeDocument/2006/relationships" xmlns:p="http://schemas.openxmlformats.org/presentationml/2006/main">
  <p:tag name="DVSHAPEID" val="f01iJqxS7AU1ldKZx6018g"/>
</p:tagLst>
</file>

<file path=ppt/tags/tag65.xml><?xml version="1.0" encoding="utf-8"?>
<p:tagLst xmlns:a="http://schemas.openxmlformats.org/drawingml/2006/main" xmlns:r="http://schemas.openxmlformats.org/officeDocument/2006/relationships" xmlns:p="http://schemas.openxmlformats.org/presentationml/2006/main">
  <p:tag name="DVSHAPEID" val="YJUNkYcCnvixGxf5Eld2xF"/>
</p:tagLst>
</file>

<file path=ppt/tags/tag66.xml><?xml version="1.0" encoding="utf-8"?>
<p:tagLst xmlns:a="http://schemas.openxmlformats.org/drawingml/2006/main" xmlns:r="http://schemas.openxmlformats.org/officeDocument/2006/relationships" xmlns:p="http://schemas.openxmlformats.org/presentationml/2006/main">
  <p:tag name="DVSHAPEID" val="C5RPPeI0axXfOMglNmBh4T"/>
</p:tagLst>
</file>

<file path=ppt/tags/tag67.xml><?xml version="1.0" encoding="utf-8"?>
<p:tagLst xmlns:a="http://schemas.openxmlformats.org/drawingml/2006/main" xmlns:r="http://schemas.openxmlformats.org/officeDocument/2006/relationships" xmlns:p="http://schemas.openxmlformats.org/presentationml/2006/main">
  <p:tag name="DVSECTIONID" val="yYyR4uMTc6r6kc929VNlTj"/>
</p:tagLst>
</file>

<file path=ppt/tags/tag68.xml><?xml version="1.0" encoding="utf-8"?>
<p:tagLst xmlns:a="http://schemas.openxmlformats.org/drawingml/2006/main" xmlns:r="http://schemas.openxmlformats.org/officeDocument/2006/relationships" xmlns:p="http://schemas.openxmlformats.org/presentationml/2006/main">
  <p:tag name="DVSHAPEID" val="IOqxnJWojOfWghX7x1Sa3b"/>
</p:tagLst>
</file>

<file path=ppt/tags/tag69.xml><?xml version="1.0" encoding="utf-8"?>
<p:tagLst xmlns:a="http://schemas.openxmlformats.org/drawingml/2006/main" xmlns:r="http://schemas.openxmlformats.org/officeDocument/2006/relationships" xmlns:p="http://schemas.openxmlformats.org/presentationml/2006/main">
  <p:tag name="DVSHAPEID" val="yCmhKwgX63xxnrAZwgXUp8"/>
</p:tagLst>
</file>

<file path=ppt/tags/tag7.xml><?xml version="1.0" encoding="utf-8"?>
<p:tagLst xmlns:a="http://schemas.openxmlformats.org/drawingml/2006/main" xmlns:r="http://schemas.openxmlformats.org/officeDocument/2006/relationships" xmlns:p="http://schemas.openxmlformats.org/presentationml/2006/main">
  <p:tag name="DVSHAPEID" val="gEim3jTriMSQh92ZQIAQzK"/>
</p:tagLst>
</file>

<file path=ppt/tags/tag70.xml><?xml version="1.0" encoding="utf-8"?>
<p:tagLst xmlns:a="http://schemas.openxmlformats.org/drawingml/2006/main" xmlns:r="http://schemas.openxmlformats.org/officeDocument/2006/relationships" xmlns:p="http://schemas.openxmlformats.org/presentationml/2006/main">
  <p:tag name="DVSHAPEID" val="4HDcyOiDkmbq2GeO2RK2NM"/>
</p:tagLst>
</file>

<file path=ppt/tags/tag71.xml><?xml version="1.0" encoding="utf-8"?>
<p:tagLst xmlns:a="http://schemas.openxmlformats.org/drawingml/2006/main" xmlns:r="http://schemas.openxmlformats.org/officeDocument/2006/relationships" xmlns:p="http://schemas.openxmlformats.org/presentationml/2006/main">
  <p:tag name="DVSECTIONID" val="eLtwT5l2rDAeUvmagjkBbk"/>
</p:tagLst>
</file>

<file path=ppt/tags/tag72.xml><?xml version="1.0" encoding="utf-8"?>
<p:tagLst xmlns:a="http://schemas.openxmlformats.org/drawingml/2006/main" xmlns:r="http://schemas.openxmlformats.org/officeDocument/2006/relationships" xmlns:p="http://schemas.openxmlformats.org/presentationml/2006/main">
  <p:tag name="DVSHAPEID" val="FkRkSLa0j1s1v2kkWCnUBr"/>
</p:tagLst>
</file>

<file path=ppt/tags/tag73.xml><?xml version="1.0" encoding="utf-8"?>
<p:tagLst xmlns:a="http://schemas.openxmlformats.org/drawingml/2006/main" xmlns:r="http://schemas.openxmlformats.org/officeDocument/2006/relationships" xmlns:p="http://schemas.openxmlformats.org/presentationml/2006/main">
  <p:tag name="DVSHAPEID" val="W5xexHNYxAfuZuuxeMyMWC"/>
</p:tagLst>
</file>

<file path=ppt/tags/tag74.xml><?xml version="1.0" encoding="utf-8"?>
<p:tagLst xmlns:a="http://schemas.openxmlformats.org/drawingml/2006/main" xmlns:r="http://schemas.openxmlformats.org/officeDocument/2006/relationships" xmlns:p="http://schemas.openxmlformats.org/presentationml/2006/main">
  <p:tag name="DVSHAPEID" val="kbcwBwSfBg4dnMMEesdkuR"/>
</p:tagLst>
</file>

<file path=ppt/tags/tag75.xml><?xml version="1.0" encoding="utf-8"?>
<p:tagLst xmlns:a="http://schemas.openxmlformats.org/drawingml/2006/main" xmlns:r="http://schemas.openxmlformats.org/officeDocument/2006/relationships" xmlns:p="http://schemas.openxmlformats.org/presentationml/2006/main">
  <p:tag name="DVSHAPEID" val="pL6HKAy5yB8spbtLGsR0Uf"/>
</p:tagLst>
</file>

<file path=ppt/tags/tag76.xml><?xml version="1.0" encoding="utf-8"?>
<p:tagLst xmlns:a="http://schemas.openxmlformats.org/drawingml/2006/main" xmlns:r="http://schemas.openxmlformats.org/officeDocument/2006/relationships" xmlns:p="http://schemas.openxmlformats.org/presentationml/2006/main">
  <p:tag name="DVSHAPEID" val="biWPylADqY5a32GkXmKBnW"/>
</p:tagLst>
</file>

<file path=ppt/tags/tag77.xml><?xml version="1.0" encoding="utf-8"?>
<p:tagLst xmlns:a="http://schemas.openxmlformats.org/drawingml/2006/main" xmlns:r="http://schemas.openxmlformats.org/officeDocument/2006/relationships" xmlns:p="http://schemas.openxmlformats.org/presentationml/2006/main">
  <p:tag name="DVSHAPEID" val="AEzb2yO3YCZOSJsMD0mAKT"/>
</p:tagLst>
</file>

<file path=ppt/tags/tag78.xml><?xml version="1.0" encoding="utf-8"?>
<p:tagLst xmlns:a="http://schemas.openxmlformats.org/drawingml/2006/main" xmlns:r="http://schemas.openxmlformats.org/officeDocument/2006/relationships" xmlns:p="http://schemas.openxmlformats.org/presentationml/2006/main">
  <p:tag name="DVSHAPEID" val="GzMUuof12yuoyz3Ia8MizU"/>
</p:tagLst>
</file>

<file path=ppt/tags/tag79.xml><?xml version="1.0" encoding="utf-8"?>
<p:tagLst xmlns:a="http://schemas.openxmlformats.org/drawingml/2006/main" xmlns:r="http://schemas.openxmlformats.org/officeDocument/2006/relationships" xmlns:p="http://schemas.openxmlformats.org/presentationml/2006/main">
  <p:tag name="DVSECTIONID" val="Z3HCKzLRniE9op5kRs2XWN"/>
</p:tagLst>
</file>

<file path=ppt/tags/tag8.xml><?xml version="1.0" encoding="utf-8"?>
<p:tagLst xmlns:a="http://schemas.openxmlformats.org/drawingml/2006/main" xmlns:r="http://schemas.openxmlformats.org/officeDocument/2006/relationships" xmlns:p="http://schemas.openxmlformats.org/presentationml/2006/main">
  <p:tag name="DVSHAPEID" val="ukM7Pe2z7aIiyb9ICbXfqW"/>
</p:tagLst>
</file>

<file path=ppt/tags/tag80.xml><?xml version="1.0" encoding="utf-8"?>
<p:tagLst xmlns:a="http://schemas.openxmlformats.org/drawingml/2006/main" xmlns:r="http://schemas.openxmlformats.org/officeDocument/2006/relationships" xmlns:p="http://schemas.openxmlformats.org/presentationml/2006/main">
  <p:tag name="DVSHAPEID" val="ue5CVEge1ELim1jIWsco1U"/>
</p:tagLst>
</file>

<file path=ppt/tags/tag81.xml><?xml version="1.0" encoding="utf-8"?>
<p:tagLst xmlns:a="http://schemas.openxmlformats.org/drawingml/2006/main" xmlns:r="http://schemas.openxmlformats.org/officeDocument/2006/relationships" xmlns:p="http://schemas.openxmlformats.org/presentationml/2006/main">
  <p:tag name="DVSHAPEID" val="fWYCy4F9NYVzgqk1ctFqdd"/>
</p:tagLst>
</file>

<file path=ppt/tags/tag82.xml><?xml version="1.0" encoding="utf-8"?>
<p:tagLst xmlns:a="http://schemas.openxmlformats.org/drawingml/2006/main" xmlns:r="http://schemas.openxmlformats.org/officeDocument/2006/relationships" xmlns:p="http://schemas.openxmlformats.org/presentationml/2006/main">
  <p:tag name="DVSHAPEID" val="0XC4bwDqFLx2pkVOeuVhKj"/>
</p:tagLst>
</file>

<file path=ppt/tags/tag83.xml><?xml version="1.0" encoding="utf-8"?>
<p:tagLst xmlns:a="http://schemas.openxmlformats.org/drawingml/2006/main" xmlns:r="http://schemas.openxmlformats.org/officeDocument/2006/relationships" xmlns:p="http://schemas.openxmlformats.org/presentationml/2006/main">
  <p:tag name="DVSHAPEID" val="tOY54MzeAVI1W10uS9vmja"/>
</p:tagLst>
</file>

<file path=ppt/tags/tag84.xml><?xml version="1.0" encoding="utf-8"?>
<p:tagLst xmlns:a="http://schemas.openxmlformats.org/drawingml/2006/main" xmlns:r="http://schemas.openxmlformats.org/officeDocument/2006/relationships" xmlns:p="http://schemas.openxmlformats.org/presentationml/2006/main">
  <p:tag name="DVSHAPEID" val="2e1Z6ofbvVtGtN55rRRraB"/>
</p:tagLst>
</file>

<file path=ppt/tags/tag9.xml><?xml version="1.0" encoding="utf-8"?>
<p:tagLst xmlns:a="http://schemas.openxmlformats.org/drawingml/2006/main" xmlns:r="http://schemas.openxmlformats.org/officeDocument/2006/relationships" xmlns:p="http://schemas.openxmlformats.org/presentationml/2006/main">
  <p:tag name="DVSHAPEID" val="j21a8HGiQHh220RWQPmyZF"/>
</p:tagLst>
</file>

<file path=ppt/theme/theme1.xml><?xml version="1.0" encoding="utf-8"?>
<a:theme xmlns:a="http://schemas.openxmlformats.org/drawingml/2006/main" name="Ops Review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JLab_PowerPoin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Lab_PowerPoint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Lab_PowerPoint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Lab_PowerPoint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Lab_PowerPoint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Lab_PowerPoint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Lab_PowerPoint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Lab_PowerPoint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Lab_PowerPoint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Lab_PowerPoint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Lab_PowerPoint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Lab_PowerPoint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Ops Review 2010</Template>
  <TotalTime>7906</TotalTime>
  <Words>4330</Words>
  <Application>Microsoft Office PowerPoint</Application>
  <PresentationFormat>On-screen Show (4:3)</PresentationFormat>
  <Paragraphs>701</Paragraphs>
  <Slides>58</Slides>
  <Notes>31</Notes>
  <HiddenSlides>6</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61" baseType="lpstr">
      <vt:lpstr>Ops Review 2010</vt:lpstr>
      <vt:lpstr>Equation</vt:lpstr>
      <vt:lpstr>Acrobat Document</vt:lpstr>
      <vt:lpstr>Update from the thin film superconductor efforts</vt:lpstr>
      <vt:lpstr>Why SRF films?</vt:lpstr>
      <vt:lpstr>Storyline – SRF thin films update</vt:lpstr>
      <vt:lpstr>Storyline</vt:lpstr>
      <vt:lpstr>Thin Films for SRF–state of the art</vt:lpstr>
      <vt:lpstr>Angle of incidence of the coating</vt:lpstr>
      <vt:lpstr>Copper substrate and treatments</vt:lpstr>
      <vt:lpstr>Theoretical and experimental BCS resistance at zero RF field</vt:lpstr>
      <vt:lpstr>Slide 9</vt:lpstr>
      <vt:lpstr>Slide 10</vt:lpstr>
      <vt:lpstr>Storyline</vt:lpstr>
      <vt:lpstr>Storyline</vt:lpstr>
      <vt:lpstr>Energetic Condensation</vt:lpstr>
      <vt:lpstr>Collaborative progress made by AASC and JLab</vt:lpstr>
      <vt:lpstr>Comparison of Nb Deposition Rates</vt:lpstr>
      <vt:lpstr>Energetic Condensation via ECR Plasma</vt:lpstr>
      <vt:lpstr>Energetic Condensation via Nb ECR Plasma</vt:lpstr>
      <vt:lpstr>Coaxial Energetic Deposition (CED)</vt:lpstr>
      <vt:lpstr>Nb films grown on insulators controlled systems used to study Nb film growth dynamics</vt:lpstr>
      <vt:lpstr>Nb films grown on insulators</vt:lpstr>
      <vt:lpstr>Slide 21</vt:lpstr>
      <vt:lpstr>RRR of Nb thin films on a-sapphire substrates</vt:lpstr>
      <vt:lpstr>RRR of Nb thin films on MgO substrates</vt:lpstr>
      <vt:lpstr>Slide 24</vt:lpstr>
      <vt:lpstr>Slide 25</vt:lpstr>
      <vt:lpstr>Nb Film Growth on Amorphous Substrates</vt:lpstr>
      <vt:lpstr>Energetic condensation</vt:lpstr>
      <vt:lpstr>Slide 28</vt:lpstr>
      <vt:lpstr>Slide 29</vt:lpstr>
      <vt:lpstr>Slide 30</vt:lpstr>
      <vt:lpstr>Slide 31</vt:lpstr>
      <vt:lpstr>Storyline</vt:lpstr>
      <vt:lpstr>Storyline</vt:lpstr>
      <vt:lpstr>Nb3Sn-Coated Cavities at Cornell</vt:lpstr>
      <vt:lpstr>Nb3Sn development  at JLab for BES-CLS</vt:lpstr>
      <vt:lpstr>Slide 36</vt:lpstr>
      <vt:lpstr>Storyline</vt:lpstr>
      <vt:lpstr>SRF field limitations in (brief) summary</vt:lpstr>
      <vt:lpstr>Breaking Niobium monopoly</vt:lpstr>
      <vt:lpstr>Slide 40</vt:lpstr>
      <vt:lpstr>NbTiN/AlN/Nb/Cu  structure</vt:lpstr>
      <vt:lpstr>Slide 42</vt:lpstr>
      <vt:lpstr>Bc1 measurement with local magnetometry</vt:lpstr>
      <vt:lpstr>NbN/MgO/Nb/Substrate Multilayers</vt:lpstr>
      <vt:lpstr>Storyline</vt:lpstr>
      <vt:lpstr>Slide 46</vt:lpstr>
      <vt:lpstr>MgB2 surface resistance @ 7.5 GHz</vt:lpstr>
      <vt:lpstr>Slide 48</vt:lpstr>
      <vt:lpstr>Slide 49</vt:lpstr>
      <vt:lpstr>Slide 50</vt:lpstr>
      <vt:lpstr>Slide 51</vt:lpstr>
      <vt:lpstr>Slide 52</vt:lpstr>
      <vt:lpstr>Storyline</vt:lpstr>
      <vt:lpstr>ALD SRF films?</vt:lpstr>
      <vt:lpstr>Slide 55</vt:lpstr>
      <vt:lpstr>Atomic layer deposition of superconductors</vt:lpstr>
      <vt:lpstr>SUMMARY </vt:lpstr>
      <vt:lpstr>US SRF Thin Films Collaboration</vt:lpstr>
    </vt:vector>
  </TitlesOfParts>
  <Company>Jefferson Science Associates, LLC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C. Reece</dc:creator>
  <cp:lastModifiedBy>Charles Reece</cp:lastModifiedBy>
  <cp:revision>376</cp:revision>
  <cp:lastPrinted>2010-06-24T18:47:12Z</cp:lastPrinted>
  <dcterms:created xsi:type="dcterms:W3CDTF">2010-07-09T14:46:24Z</dcterms:created>
  <dcterms:modified xsi:type="dcterms:W3CDTF">2012-11-05T19:10:55Z</dcterms:modified>
</cp:coreProperties>
</file>