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6.xml" ContentType="application/vnd.openxmlformats-officedocument.presentationml.notesSlide+xml"/>
  <Default Extension="xls" ContentType="application/vnd.ms-exce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Default Extension="wmf" ContentType="image/x-wmf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0" r:id="rId3"/>
    <p:sldId id="319" r:id="rId4"/>
    <p:sldId id="324" r:id="rId5"/>
    <p:sldId id="338" r:id="rId6"/>
    <p:sldId id="329" r:id="rId7"/>
    <p:sldId id="287" r:id="rId8"/>
    <p:sldId id="328" r:id="rId9"/>
    <p:sldId id="339" r:id="rId10"/>
    <p:sldId id="323" r:id="rId11"/>
    <p:sldId id="290" r:id="rId12"/>
    <p:sldId id="295" r:id="rId13"/>
    <p:sldId id="307" r:id="rId14"/>
    <p:sldId id="301" r:id="rId15"/>
    <p:sldId id="337" r:id="rId16"/>
    <p:sldId id="336" r:id="rId17"/>
    <p:sldId id="302" r:id="rId18"/>
    <p:sldId id="340" r:id="rId19"/>
    <p:sldId id="289" r:id="rId20"/>
    <p:sldId id="312" r:id="rId21"/>
    <p:sldId id="330" r:id="rId22"/>
    <p:sldId id="341" r:id="rId23"/>
    <p:sldId id="334" r:id="rId24"/>
    <p:sldId id="286" r:id="rId25"/>
    <p:sldId id="333" r:id="rId26"/>
    <p:sldId id="335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6666FF"/>
    <a:srgbClr val="33CC33"/>
    <a:srgbClr val="FF6600"/>
  </p:clrMru>
  <p:extLst>
    <p:ext uri="{E76CE94A-603C-4142-B9EB-6D1370010A27}">
      <p14:discardImageEditData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8775" autoAdjust="0"/>
  </p:normalViewPr>
  <p:slideViewPr>
    <p:cSldViewPr snapToGrid="0">
      <p:cViewPr varScale="1">
        <p:scale>
          <a:sx n="118" d="100"/>
          <a:sy n="118" d="100"/>
        </p:scale>
        <p:origin x="-6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rao:Desktop:AC155_Eacc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Q vs. Eacc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07235650043267"/>
          <c:y val="0.134218689171031"/>
          <c:w val="0.864700614204042"/>
          <c:h val="0.680608572253832"/>
        </c:manualLayout>
      </c:layout>
      <c:scatterChart>
        <c:scatterStyle val="smoothMarker"/>
        <c:ser>
          <c:idx val="0"/>
          <c:order val="0"/>
          <c:tx>
            <c:strRef>
              <c:f>'[\My Documents\FertigungGeschwRes\8_LG_SC_Cav\RF_Data\AC155 QvsEacc]xx_4_03EA25BF0001 modes'!$A$13:$B$13</c:f>
              <c:strCache>
                <c:ptCount val="1"/>
                <c:pt idx="0">
                  <c:v>Eacc Q1</c:v>
                </c:pt>
              </c:strCache>
            </c:strRef>
          </c:tx>
          <c:xVal>
            <c:numRef>
              <c:f>'[\My Documents\FertigungGeschwRes\8_LG_SC_Cav\RF_Data\AC155 QvsEacc]xx_4_03EA25BF0001 modes'!$A$14:$A$34</c:f>
              <c:numCache>
                <c:formatCode>General</c:formatCode>
                <c:ptCount val="21"/>
                <c:pt idx="0">
                  <c:v>0.77</c:v>
                </c:pt>
                <c:pt idx="1">
                  <c:v>1.65</c:v>
                </c:pt>
                <c:pt idx="2">
                  <c:v>2.41</c:v>
                </c:pt>
                <c:pt idx="3">
                  <c:v>3.11</c:v>
                </c:pt>
                <c:pt idx="4">
                  <c:v>4.04</c:v>
                </c:pt>
                <c:pt idx="5">
                  <c:v>5.24</c:v>
                </c:pt>
                <c:pt idx="6">
                  <c:v>6.87</c:v>
                </c:pt>
                <c:pt idx="7">
                  <c:v>9.01</c:v>
                </c:pt>
                <c:pt idx="8">
                  <c:v>11.97</c:v>
                </c:pt>
                <c:pt idx="9">
                  <c:v>13.75</c:v>
                </c:pt>
                <c:pt idx="10">
                  <c:v>15.94</c:v>
                </c:pt>
                <c:pt idx="11">
                  <c:v>18.56</c:v>
                </c:pt>
                <c:pt idx="12">
                  <c:v>21.75</c:v>
                </c:pt>
                <c:pt idx="13">
                  <c:v>25.9</c:v>
                </c:pt>
                <c:pt idx="14">
                  <c:v>29.21</c:v>
                </c:pt>
                <c:pt idx="15">
                  <c:v>30.79</c:v>
                </c:pt>
                <c:pt idx="16">
                  <c:v>33.29000000000001</c:v>
                </c:pt>
                <c:pt idx="17">
                  <c:v>35.84</c:v>
                </c:pt>
                <c:pt idx="18">
                  <c:v>38.18</c:v>
                </c:pt>
                <c:pt idx="19">
                  <c:v>40.97</c:v>
                </c:pt>
                <c:pt idx="20">
                  <c:v>45.38</c:v>
                </c:pt>
              </c:numCache>
            </c:numRef>
          </c:xVal>
          <c:yVal>
            <c:numRef>
              <c:f>'[\My Documents\FertigungGeschwRes\8_LG_SC_Cav\RF_Data\AC155 QvsEacc]xx_4_03EA25BF0001 modes'!$B$14:$B$34</c:f>
              <c:numCache>
                <c:formatCode>General</c:formatCode>
                <c:ptCount val="21"/>
                <c:pt idx="0">
                  <c:v>2.28E10</c:v>
                </c:pt>
                <c:pt idx="1">
                  <c:v>2.65E10</c:v>
                </c:pt>
                <c:pt idx="2">
                  <c:v>2.84E10</c:v>
                </c:pt>
                <c:pt idx="3">
                  <c:v>2.96E10</c:v>
                </c:pt>
                <c:pt idx="4">
                  <c:v>3.05E10</c:v>
                </c:pt>
                <c:pt idx="5">
                  <c:v>3.07E10</c:v>
                </c:pt>
                <c:pt idx="6">
                  <c:v>3.06E10</c:v>
                </c:pt>
                <c:pt idx="7">
                  <c:v>2.89E10</c:v>
                </c:pt>
                <c:pt idx="8">
                  <c:v>2.6E10</c:v>
                </c:pt>
                <c:pt idx="9">
                  <c:v>2.41E10</c:v>
                </c:pt>
                <c:pt idx="10">
                  <c:v>2.2E10</c:v>
                </c:pt>
                <c:pt idx="11">
                  <c:v>2.01E10</c:v>
                </c:pt>
                <c:pt idx="12">
                  <c:v>1.86E10</c:v>
                </c:pt>
                <c:pt idx="13">
                  <c:v>1.77E10</c:v>
                </c:pt>
                <c:pt idx="14">
                  <c:v>1.7E10</c:v>
                </c:pt>
                <c:pt idx="15">
                  <c:v>1.69E10</c:v>
                </c:pt>
                <c:pt idx="16">
                  <c:v>1.63E10</c:v>
                </c:pt>
                <c:pt idx="17">
                  <c:v>1.57E10</c:v>
                </c:pt>
                <c:pt idx="18">
                  <c:v>1.49E10</c:v>
                </c:pt>
                <c:pt idx="19">
                  <c:v>1.42E10</c:v>
                </c:pt>
                <c:pt idx="20">
                  <c:v>1.25E10</c:v>
                </c:pt>
              </c:numCache>
            </c:numRef>
          </c:yVal>
          <c:smooth val="1"/>
        </c:ser>
        <c:axId val="470096360"/>
        <c:axId val="499048072"/>
      </c:scatterChart>
      <c:valAx>
        <c:axId val="470096360"/>
        <c:scaling>
          <c:orientation val="minMax"/>
        </c:scaling>
        <c:axPos val="b"/>
        <c:numFmt formatCode="General" sourceLinked="1"/>
        <c:tickLblPos val="nextTo"/>
        <c:crossAx val="499048072"/>
        <c:crosses val="autoZero"/>
        <c:crossBetween val="midCat"/>
      </c:valAx>
      <c:valAx>
        <c:axId val="499048072"/>
        <c:scaling>
          <c:logBase val="10.0"/>
          <c:orientation val="minMax"/>
          <c:max val="1.0E11"/>
          <c:min val="1.0E8"/>
        </c:scaling>
        <c:axPos val="l"/>
        <c:majorGridlines/>
        <c:numFmt formatCode="General" sourceLinked="1"/>
        <c:tickLblPos val="nextTo"/>
        <c:crossAx val="470096360"/>
        <c:crosses val="autoZero"/>
        <c:crossBetween val="midCat"/>
      </c:valAx>
    </c:plotArea>
    <c:plotVisOnly val="1"/>
    <c:dispBlanksAs val="gap"/>
  </c:chart>
  <c:externalData r:id="rId2"/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0.44091</cdr:x>
      <cdr:y>0.90319</cdr:y>
    </cdr:from>
    <cdr:to>
      <cdr:x>0.58236</cdr:x>
      <cdr:y>0.9686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85756" y="2376754"/>
          <a:ext cx="765376" cy="172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400" b="1"/>
            <a:t>Eacc [MV/m</a:t>
          </a:r>
        </a:p>
      </cdr:txBody>
    </cdr:sp>
  </cdr:relSizeAnchor>
  <cdr:relSizeAnchor xmlns:cdr="http://schemas.openxmlformats.org/drawingml/2006/chartDrawing">
    <cdr:from>
      <cdr:x>0.05545</cdr:x>
      <cdr:y>0.0467</cdr:y>
    </cdr:from>
    <cdr:to>
      <cdr:x>0.10675</cdr:x>
      <cdr:y>0.11211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03225" y="184150"/>
          <a:ext cx="373064" cy="257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b="1"/>
            <a:t>Q</a:t>
          </a:r>
          <a:r>
            <a:rPr lang="de-DE" sz="1400" b="1" baseline="-25000"/>
            <a:t>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21002-5B95-454E-B26D-4CC79B9DAF2E}" type="datetimeFigureOut">
              <a:rPr lang="en-US" smtClean="0"/>
              <a:pPr/>
              <a:t>11/7/12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24D98-A570-A94F-A434-B0E97C7DD4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8051214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75E88A9-D92D-42DA-A3DC-1E8D088EA576}" type="datetimeFigureOut">
              <a:rPr lang="en-US"/>
              <a:pPr>
                <a:defRPr/>
              </a:pPr>
              <a:t>11/7/12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37CC5CF-AD71-4628-BB29-B1C3AA1B9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75066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DCCCFF-1CCC-0A45-83C6-B42E67B0DF20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3D0D03-F1B2-5349-9F34-4DB5F8CFF961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F4EBC5-755A-074A-99CC-E485E149E12B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AC9B79-A00A-5844-B267-7B3F99C534C2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5E50A3-0CF6-1148-BCF3-141AF94B361B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AF717C-3033-6C4F-82A4-1FE424567C7A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3275D1-F403-6D41-A12C-4BA16A5B04FD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00AFE3-F907-EC40-B09A-81D7CBE897DA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EF3362-549B-004D-A659-D6D6B75695CB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02A3AB-47A9-484B-9A7D-7EFA140D54B0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95743"/>
            <a:fld id="{F9DFA183-AFDA-0D43-9BE6-B53B85C62947}" type="slidenum">
              <a:rPr lang="en-US"/>
              <a:pPr defTabSz="895743"/>
              <a:t>24</a:t>
            </a:fld>
            <a:endParaRPr 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4025"/>
            <a:ext cx="5028579" cy="4116049"/>
          </a:xfrm>
          <a:noFill/>
        </p:spPr>
        <p:txBody>
          <a:bodyPr/>
          <a:lstStyle/>
          <a:p>
            <a:pPr eaLnBrk="1" hangingPunct="1"/>
            <a:endParaRPr lang="ja-JP" alt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B26A5C-565C-F842-B819-B37AE914C0AC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7CC5CF-AD71-4628-BB29-B1C3AA1B9E7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BFA0CA-90E6-584E-A550-A08FA0F376C8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9D2633-0DA0-714B-9D42-F82950DE64A5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2A8980-3289-1241-B90D-4D2AF81190FA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46B2EE-72C8-F04B-A864-F8C11389C118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7F99EFA8-5692-4739-A379-12BB112F3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TTC 2012 Jefferson Lab Nov 5-8,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TTC 2012 Jefferson Lab Nov 5-8,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EA827-B962-4243-89C3-2BD7D3EFED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86E17185-6A8C-46C1-9277-346B1D4CB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TTC 2012 Jefferson Lab Nov 5-8,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B7F602BB-FD96-4698-B046-64130E404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C2B90AFE-C24A-4189-8A83-A6CDCBADD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587A3C6F-990E-4785-8A89-64D8B8D09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19549D29-B65B-469A-88C7-B15EBB585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895350"/>
            <a:ext cx="4402138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5350"/>
            <a:ext cx="440372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52A69F15-B7B0-4478-AA1B-81ECD4605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TTC 2012 Jefferson Lab Nov 5-8,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3571B-6DBA-C84C-A0CB-9D2EEC02D6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1613" y="246063"/>
            <a:ext cx="6078537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447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581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581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5820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22963" y="64484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dirty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041FD040-89AB-4AF0-8D25-39A690D50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38715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TTC 2012 Jefferson Lab Nov 5-8, 2012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3" r:id="rId9"/>
    <p:sldLayoutId id="2147483674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ts val="1200"/>
        </a:spcBef>
        <a:spcAft>
          <a:spcPct val="0"/>
        </a:spcAft>
        <a:buClr>
          <a:srgbClr val="FF6600"/>
        </a:buClr>
        <a:buChar char="•"/>
        <a:defRPr sz="26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fontAlgn="base">
        <a:spcBef>
          <a:spcPts val="1200"/>
        </a:spcBef>
        <a:spcAft>
          <a:spcPct val="0"/>
        </a:spcAft>
        <a:buClr>
          <a:srgbClr val="4343CA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fontAlgn="base">
        <a:spcBef>
          <a:spcPts val="1200"/>
        </a:spcBef>
        <a:spcAft>
          <a:spcPct val="0"/>
        </a:spcAft>
        <a:buClr>
          <a:srgbClr val="660066"/>
        </a:buClr>
        <a:buChar char="•"/>
        <a:defRPr lang="en-US" sz="2200" dirty="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fontAlgn="base">
        <a:spcBef>
          <a:spcPts val="1200"/>
        </a:spcBef>
        <a:spcAft>
          <a:spcPct val="0"/>
        </a:spcAft>
        <a:buClr>
          <a:srgbClr val="008000"/>
        </a:buClr>
        <a:buFont typeface="Arial" charset="0"/>
        <a:buChar char="•"/>
        <a:defRPr lang="en-US" sz="2000" dirty="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Microsoft_Excel_97_-_2004_Worksheet1.xls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ctrTitle"/>
          </p:nvPr>
        </p:nvSpPr>
        <p:spPr>
          <a:xfrm>
            <a:off x="266330" y="879565"/>
            <a:ext cx="8602462" cy="1470025"/>
          </a:xfrm>
        </p:spPr>
        <p:txBody>
          <a:bodyPr/>
          <a:lstStyle/>
          <a:p>
            <a:pPr algn="ctr"/>
            <a:r>
              <a:rPr lang="en-US" sz="2800" b="1" dirty="0" smtClean="0">
                <a:latin typeface="Arial" charset="0"/>
                <a:ea typeface="ＭＳ Ｐゴシック" pitchFamily="34" charset="-128"/>
              </a:rPr>
              <a:t>Opportunities for  ingot niobium in future accelerators</a:t>
            </a:r>
          </a:p>
        </p:txBody>
      </p:sp>
      <p:sp>
        <p:nvSpPr>
          <p:cNvPr id="2051" name="Subtitle 4"/>
          <p:cNvSpPr>
            <a:spLocks noGrp="1"/>
          </p:cNvSpPr>
          <p:nvPr>
            <p:ph type="subTitle" idx="1"/>
          </p:nvPr>
        </p:nvSpPr>
        <p:spPr>
          <a:xfrm>
            <a:off x="1371600" y="3868002"/>
            <a:ext cx="6400800" cy="1635717"/>
          </a:xfrm>
        </p:spPr>
        <p:txBody>
          <a:bodyPr/>
          <a:lstStyle/>
          <a:p>
            <a:r>
              <a:rPr lang="en-US" b="1" i="1" dirty="0" smtClean="0">
                <a:latin typeface="Calibri" pitchFamily="34" charset="0"/>
                <a:ea typeface="ＭＳ Ｐゴシック" pitchFamily="34" charset="-128"/>
              </a:rPr>
              <a:t>Ganapati Myneni</a:t>
            </a:r>
          </a:p>
          <a:p>
            <a:r>
              <a:rPr lang="en-US" b="1" dirty="0" smtClean="0">
                <a:latin typeface="Calibri" pitchFamily="34" charset="0"/>
                <a:ea typeface="ＭＳ Ｐゴシック" pitchFamily="34" charset="-128"/>
              </a:rPr>
              <a:t>TTC Meeting, November  5-8,  2012</a:t>
            </a:r>
          </a:p>
          <a:p>
            <a:r>
              <a:rPr lang="en-US" b="1" dirty="0" smtClean="0">
                <a:latin typeface="Calibri" pitchFamily="34" charset="0"/>
                <a:ea typeface="ＭＳ Ｐゴシック" pitchFamily="34" charset="-128"/>
              </a:rPr>
              <a:t>Jefferson Lab</a:t>
            </a:r>
          </a:p>
          <a:p>
            <a:endParaRPr lang="en-US" dirty="0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avAs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8" y="1757363"/>
            <a:ext cx="2849562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73063"/>
            <a:ext cx="8565444" cy="762000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rgbClr val="009999"/>
                </a:solidFill>
                <a:ea typeface="ＭＳ Ｐゴシック" pitchFamily="1" charset="-128"/>
                <a:cs typeface="ＭＳ Ｐゴシック" pitchFamily="1" charset="-128"/>
              </a:rPr>
              <a:t>Niobium cavity – performance (CW)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0663" y="1398588"/>
            <a:ext cx="511333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5343525" y="4402138"/>
            <a:ext cx="9001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CEBAF Spec</a:t>
            </a:r>
          </a:p>
        </p:txBody>
      </p:sp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5056188" y="4421188"/>
            <a:ext cx="325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*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746625" y="1690688"/>
            <a:ext cx="3475038" cy="1587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4" name="TextBox 10"/>
          <p:cNvSpPr txBox="1">
            <a:spLocks noChangeArrowheads="1"/>
          </p:cNvSpPr>
          <p:nvPr/>
        </p:nvSpPr>
        <p:spPr bwMode="auto">
          <a:xfrm>
            <a:off x="6334125" y="3395663"/>
            <a:ext cx="4683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9999"/>
                </a:solidFill>
              </a:rPr>
              <a:t>*</a:t>
            </a:r>
          </a:p>
        </p:txBody>
      </p:sp>
      <p:sp>
        <p:nvSpPr>
          <p:cNvPr id="39945" name="TextBox 11"/>
          <p:cNvSpPr txBox="1">
            <a:spLocks noChangeArrowheads="1"/>
          </p:cNvSpPr>
          <p:nvPr/>
        </p:nvSpPr>
        <p:spPr bwMode="auto">
          <a:xfrm>
            <a:off x="6610350" y="3421063"/>
            <a:ext cx="1657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9999"/>
                </a:solidFill>
              </a:rPr>
              <a:t>12 GeV Upgrade Spec</a:t>
            </a:r>
          </a:p>
        </p:txBody>
      </p:sp>
      <p:sp>
        <p:nvSpPr>
          <p:cNvPr id="39946" name="TextBox 12"/>
          <p:cNvSpPr txBox="1">
            <a:spLocks noChangeArrowheads="1"/>
          </p:cNvSpPr>
          <p:nvPr/>
        </p:nvSpPr>
        <p:spPr bwMode="auto">
          <a:xfrm>
            <a:off x="5789613" y="2457450"/>
            <a:ext cx="3354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itchFamily="1" charset="0"/>
              </a:rPr>
              <a:t>TESLA  single cells with ingot  </a:t>
            </a:r>
            <a:r>
              <a:rPr lang="en-US" sz="1200" b="1" dirty="0" err="1">
                <a:solidFill>
                  <a:srgbClr val="FF0000"/>
                </a:solidFill>
                <a:latin typeface="Calibri" pitchFamily="1" charset="0"/>
              </a:rPr>
              <a:t>Nb</a:t>
            </a:r>
            <a:r>
              <a:rPr lang="en-US" sz="1200" b="1" dirty="0">
                <a:solidFill>
                  <a:srgbClr val="FF0000"/>
                </a:solidFill>
                <a:latin typeface="Calibri" pitchFamily="1" charset="0"/>
              </a:rPr>
              <a:t> </a:t>
            </a:r>
          </a:p>
          <a:p>
            <a:r>
              <a:rPr lang="en-US" sz="1200" b="1" dirty="0">
                <a:solidFill>
                  <a:srgbClr val="FF0000"/>
                </a:solidFill>
                <a:latin typeface="Calibri" pitchFamily="1" charset="0"/>
              </a:rPr>
              <a:t>and un-optimized processes</a:t>
            </a:r>
          </a:p>
        </p:txBody>
      </p:sp>
      <p:sp>
        <p:nvSpPr>
          <p:cNvPr id="39947" name="TextBox 13"/>
          <p:cNvSpPr txBox="1">
            <a:spLocks noChangeArrowheads="1"/>
          </p:cNvSpPr>
          <p:nvPr/>
        </p:nvSpPr>
        <p:spPr bwMode="auto">
          <a:xfrm>
            <a:off x="5353050" y="3881438"/>
            <a:ext cx="338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*</a:t>
            </a:r>
          </a:p>
        </p:txBody>
      </p:sp>
      <p:sp>
        <p:nvSpPr>
          <p:cNvPr id="39948" name="TextBox 14"/>
          <p:cNvSpPr txBox="1">
            <a:spLocks noChangeArrowheads="1"/>
          </p:cNvSpPr>
          <p:nvPr/>
        </p:nvSpPr>
        <p:spPr bwMode="auto">
          <a:xfrm>
            <a:off x="5548313" y="3962400"/>
            <a:ext cx="1689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3333FF"/>
                </a:solidFill>
              </a:rPr>
              <a:t>CEBAF Operations</a:t>
            </a:r>
          </a:p>
        </p:txBody>
      </p:sp>
      <p:sp>
        <p:nvSpPr>
          <p:cNvPr id="39949" name="TextBox 16"/>
          <p:cNvSpPr txBox="1">
            <a:spLocks noChangeArrowheads="1"/>
          </p:cNvSpPr>
          <p:nvPr/>
        </p:nvSpPr>
        <p:spPr bwMode="auto">
          <a:xfrm>
            <a:off x="7648575" y="3206750"/>
            <a:ext cx="59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ILC</a:t>
            </a:r>
          </a:p>
        </p:txBody>
      </p:sp>
      <p:sp>
        <p:nvSpPr>
          <p:cNvPr id="39950" name="TextBox 17"/>
          <p:cNvSpPr txBox="1">
            <a:spLocks noChangeArrowheads="1"/>
          </p:cNvSpPr>
          <p:nvPr/>
        </p:nvSpPr>
        <p:spPr bwMode="auto">
          <a:xfrm>
            <a:off x="7394575" y="3198813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*</a:t>
            </a:r>
          </a:p>
        </p:txBody>
      </p:sp>
      <p:sp>
        <p:nvSpPr>
          <p:cNvPr id="39951" name="TextBox 18"/>
          <p:cNvSpPr txBox="1">
            <a:spLocks noChangeArrowheads="1"/>
          </p:cNvSpPr>
          <p:nvPr/>
        </p:nvSpPr>
        <p:spPr bwMode="auto">
          <a:xfrm>
            <a:off x="4773613" y="1395413"/>
            <a:ext cx="20843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pitchFamily="1" charset="0"/>
              </a:rPr>
              <a:t>SRF Technology Potential</a:t>
            </a:r>
          </a:p>
        </p:txBody>
      </p:sp>
      <p:sp>
        <p:nvSpPr>
          <p:cNvPr id="39952" name="TextBox 15"/>
          <p:cNvSpPr txBox="1">
            <a:spLocks noChangeArrowheads="1"/>
          </p:cNvSpPr>
          <p:nvPr/>
        </p:nvSpPr>
        <p:spPr bwMode="auto">
          <a:xfrm>
            <a:off x="1255890" y="5894566"/>
            <a:ext cx="7563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itchFamily="1" charset="0"/>
              </a:rPr>
              <a:t>RRR, type of niobium and vendor has no influence on cavity performance </a:t>
            </a:r>
            <a:endParaRPr lang="en-US" b="1" dirty="0">
              <a:solidFill>
                <a:srgbClr val="FF0000"/>
              </a:solidFill>
              <a:latin typeface="Calibri" pitchFamily="1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802188" y="5530850"/>
            <a:ext cx="3694112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Lowers construction cost</a:t>
            </a:r>
          </a:p>
        </p:txBody>
      </p:sp>
      <p:sp>
        <p:nvSpPr>
          <p:cNvPr id="26" name="Right Arrow 25"/>
          <p:cNvSpPr/>
          <p:nvPr/>
        </p:nvSpPr>
        <p:spPr>
          <a:xfrm rot="16200000">
            <a:off x="2306638" y="3257550"/>
            <a:ext cx="3355975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Lowers operating cost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63893" y="6251225"/>
            <a:ext cx="66983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Development of Large Grain/Single Crystal Niobium Cavity Technology at Jefferson Lab</a:t>
            </a:r>
          </a:p>
          <a:p>
            <a:r>
              <a:rPr lang="en-US" sz="1200" b="1" dirty="0" smtClean="0"/>
              <a:t>P. </a:t>
            </a:r>
            <a:r>
              <a:rPr lang="en-US" sz="1200" b="1" dirty="0" err="1" smtClean="0"/>
              <a:t>Kneisel</a:t>
            </a:r>
            <a:r>
              <a:rPr lang="en-US" sz="1200" b="1" dirty="0" smtClean="0"/>
              <a:t>, G. Myneni, G. </a:t>
            </a:r>
            <a:r>
              <a:rPr lang="en-US" sz="1200" b="1" dirty="0" err="1" smtClean="0"/>
              <a:t>Ciovati</a:t>
            </a:r>
            <a:r>
              <a:rPr lang="en-US" sz="1200" b="1" dirty="0" smtClean="0"/>
              <a:t>,  T. </a:t>
            </a:r>
            <a:r>
              <a:rPr lang="en-US" sz="1200" b="1" dirty="0" err="1" smtClean="0"/>
              <a:t>Carneiro</a:t>
            </a:r>
            <a:r>
              <a:rPr lang="en-US" sz="1200" b="1" dirty="0" smtClean="0"/>
              <a:t>  Proc of </a:t>
            </a:r>
            <a:r>
              <a:rPr lang="en-US" sz="1200" b="1" dirty="0" err="1" smtClean="0"/>
              <a:t>Linac</a:t>
            </a:r>
            <a:r>
              <a:rPr lang="en-US" sz="1200" b="1" dirty="0" smtClean="0"/>
              <a:t> 2004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94685" y="1808912"/>
            <a:ext cx="277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RRR Range ~ 150 - 450</a:t>
            </a:r>
            <a:endParaRPr lang="en-US" b="1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6694" y="409219"/>
            <a:ext cx="7772400" cy="658813"/>
          </a:xfrm>
        </p:spPr>
        <p:txBody>
          <a:bodyPr/>
          <a:lstStyle/>
          <a:p>
            <a:r>
              <a:rPr lang="en-US" sz="2800" b="1" dirty="0">
                <a:ea typeface="ＭＳ Ｐゴシック" pitchFamily="1" charset="-128"/>
                <a:cs typeface="ＭＳ Ｐゴシック" pitchFamily="1" charset="-128"/>
              </a:rPr>
              <a:t>Extrinsic and intrinsic contamination of </a:t>
            </a:r>
            <a:r>
              <a:rPr lang="en-US" sz="2800" b="1" dirty="0" err="1">
                <a:ea typeface="ＭＳ Ｐゴシック" pitchFamily="1" charset="-128"/>
                <a:cs typeface="ＭＳ Ｐゴシック" pitchFamily="1" charset="-128"/>
              </a:rPr>
              <a:t>Nb</a:t>
            </a:r>
            <a:r>
              <a:rPr lang="en-US" sz="2800" b="1" dirty="0">
                <a:ea typeface="ＭＳ Ｐゴシック" pitchFamily="1" charset="-128"/>
                <a:cs typeface="ＭＳ Ｐゴシック" pitchFamily="1" charset="-128"/>
              </a:rPr>
              <a:t> determines the performance of the cavities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2975"/>
            <a:ext cx="4038600" cy="4525963"/>
          </a:xfrm>
        </p:spPr>
        <p:txBody>
          <a:bodyPr/>
          <a:lstStyle/>
          <a:p>
            <a:r>
              <a:rPr lang="en-US" b="1" dirty="0">
                <a:ea typeface="ＭＳ Ｐゴシック" pitchFamily="1" charset="-128"/>
                <a:cs typeface="ＭＳ Ｐゴシック" pitchFamily="1" charset="-128"/>
              </a:rPr>
              <a:t>Surface contamination</a:t>
            </a:r>
          </a:p>
          <a:p>
            <a:pPr lvl="1"/>
            <a:r>
              <a:rPr lang="en-US" b="1" dirty="0"/>
              <a:t>Molecular and particulate</a:t>
            </a:r>
          </a:p>
        </p:txBody>
      </p:sp>
      <p:sp>
        <p:nvSpPr>
          <p:cNvPr id="4608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2975"/>
            <a:ext cx="4038600" cy="4525963"/>
          </a:xfrm>
        </p:spPr>
        <p:txBody>
          <a:bodyPr/>
          <a:lstStyle/>
          <a:p>
            <a:r>
              <a:rPr lang="en-US" b="1" dirty="0">
                <a:ea typeface="ＭＳ Ｐゴシック" pitchFamily="1" charset="-128"/>
                <a:cs typeface="ＭＳ Ｐゴシック" pitchFamily="1" charset="-128"/>
              </a:rPr>
              <a:t>Niobium is a prolific hydrogen absorber in the absence of the natural surface oxide 	</a:t>
            </a:r>
          </a:p>
          <a:p>
            <a:pPr lvl="1"/>
            <a:r>
              <a:rPr lang="en-US" b="1" dirty="0"/>
              <a:t>Hydride formation</a:t>
            </a:r>
          </a:p>
          <a:p>
            <a:pPr lvl="1"/>
            <a:r>
              <a:rPr lang="en-US" b="1" dirty="0"/>
              <a:t>Dislocations</a:t>
            </a:r>
          </a:p>
        </p:txBody>
      </p:sp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1485900" y="1828800"/>
            <a:ext cx="14847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Extrinsic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5464301" y="1828800"/>
            <a:ext cx="1566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Intrinsic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88725" y="246063"/>
            <a:ext cx="8637587" cy="762000"/>
          </a:xfrm>
        </p:spPr>
        <p:txBody>
          <a:bodyPr/>
          <a:lstStyle/>
          <a:p>
            <a:pPr eaLnBrk="1" hangingPunct="1"/>
            <a:r>
              <a:rPr lang="en-US" sz="3600" b="1" dirty="0">
                <a:ea typeface="ＭＳ Ｐゴシック" pitchFamily="1" charset="-128"/>
                <a:cs typeface="ＭＳ Ｐゴシック" pitchFamily="1" charset="-128"/>
              </a:rPr>
              <a:t>Hydrogen absorption with BCP and EP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553508" y="1458383"/>
            <a:ext cx="7772400" cy="43608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700" b="1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>
                <a:ea typeface="ＭＳ Ｐゴシック" pitchFamily="1" charset="-128"/>
                <a:cs typeface="ＭＳ Ｐゴシック" pitchFamily="1" charset="-128"/>
              </a:rPr>
              <a:t>Very high equilibrium hydrogen activities (fugacity) have been estimated when </a:t>
            </a:r>
            <a:r>
              <a:rPr lang="en-US" sz="2000" b="1" dirty="0" err="1">
                <a:ea typeface="ＭＳ Ｐゴシック" pitchFamily="1" charset="-128"/>
                <a:cs typeface="ＭＳ Ｐゴシック" pitchFamily="1" charset="-128"/>
              </a:rPr>
              <a:t>Nb</a:t>
            </a:r>
            <a:r>
              <a:rPr lang="en-US" sz="2000" b="1" dirty="0">
                <a:ea typeface="ＭＳ Ｐゴシック" pitchFamily="1" charset="-128"/>
                <a:cs typeface="ＭＳ Ｐゴシック" pitchFamily="1" charset="-128"/>
              </a:rPr>
              <a:t> metal is in contact with water or BCP solution</a:t>
            </a:r>
          </a:p>
          <a:p>
            <a:pPr eaLnBrk="1" hangingPunct="1">
              <a:lnSpc>
                <a:spcPct val="80000"/>
              </a:lnSpc>
              <a:buFont typeface="Wingdings" pitchFamily="1" charset="2"/>
              <a:buNone/>
            </a:pPr>
            <a:endParaRPr lang="en-US" sz="2000" b="1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>
                <a:ea typeface="ＭＳ Ｐゴシック" pitchFamily="1" charset="-128"/>
                <a:cs typeface="ＭＳ Ｐゴシック" pitchFamily="1" charset="-128"/>
              </a:rPr>
              <a:t>Hydrogen is readily absorbed into </a:t>
            </a:r>
            <a:r>
              <a:rPr lang="en-US" sz="2000" b="1" dirty="0" err="1">
                <a:ea typeface="ＭＳ Ｐゴシック" pitchFamily="1" charset="-128"/>
                <a:cs typeface="ＭＳ Ｐゴシック" pitchFamily="1" charset="-128"/>
              </a:rPr>
              <a:t>Nb</a:t>
            </a:r>
            <a:r>
              <a:rPr lang="en-US" sz="2000" b="1" dirty="0">
                <a:ea typeface="ＭＳ Ｐゴシック" pitchFamily="1" charset="-128"/>
                <a:cs typeface="ＭＳ Ｐゴシック" pitchFamily="1" charset="-128"/>
              </a:rPr>
              <a:t> when the protective oxide layer is removed</a:t>
            </a:r>
          </a:p>
          <a:p>
            <a:pPr eaLnBrk="1" hangingPunct="1">
              <a:lnSpc>
                <a:spcPct val="80000"/>
              </a:lnSpc>
            </a:pPr>
            <a:endParaRPr lang="en-US" sz="2000" b="1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>
                <a:ea typeface="ＭＳ Ｐゴシック" pitchFamily="1" charset="-128"/>
                <a:cs typeface="ＭＳ Ｐゴシック" pitchFamily="1" charset="-128"/>
              </a:rPr>
              <a:t>Lower H fugacity's are obtained due to an anodic polarization of </a:t>
            </a:r>
            <a:r>
              <a:rPr lang="en-US" sz="2000" b="1" dirty="0" err="1">
                <a:ea typeface="ＭＳ Ｐゴシック" pitchFamily="1" charset="-128"/>
                <a:cs typeface="ＭＳ Ｐゴシック" pitchFamily="1" charset="-128"/>
              </a:rPr>
              <a:t>Nb</a:t>
            </a:r>
            <a:r>
              <a:rPr lang="en-US" sz="2000" b="1" dirty="0">
                <a:ea typeface="ＭＳ Ｐゴシック" pitchFamily="1" charset="-128"/>
                <a:cs typeface="ＭＳ Ｐゴシック" pitchFamily="1" charset="-128"/>
              </a:rPr>
              <a:t> during EP and hence lower hydrogen absorption</a:t>
            </a:r>
          </a:p>
          <a:p>
            <a:pPr eaLnBrk="1" hangingPunct="1">
              <a:lnSpc>
                <a:spcPct val="80000"/>
              </a:lnSpc>
              <a:buFont typeface="Wingdings" pitchFamily="1" charset="2"/>
              <a:buNone/>
            </a:pPr>
            <a:endParaRPr lang="en-US" sz="2400" b="1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2000" b="1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en-US" sz="2000" b="1" dirty="0">
                <a:ea typeface="ＭＳ Ｐゴシック" pitchFamily="1" charset="-128"/>
                <a:cs typeface="ＭＳ Ｐゴシック" pitchFamily="1" charset="-128"/>
              </a:rPr>
              <a:t>	R.E. Ricker, G. R. Myneni, J. Res. Natl. Inst. Stand. Technol. 115, 353-371 (2010) </a:t>
            </a:r>
          </a:p>
          <a:p>
            <a:pPr eaLnBrk="1" hangingPunct="1">
              <a:lnSpc>
                <a:spcPct val="80000"/>
              </a:lnSpc>
              <a:buFont typeface="Wingdings" pitchFamily="1" charset="2"/>
              <a:buNone/>
            </a:pPr>
            <a:endParaRPr lang="en-US" sz="2000" b="1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en-US" sz="2000" b="1" dirty="0">
                <a:ea typeface="ＭＳ Ｐゴシック" pitchFamily="1" charset="-128"/>
                <a:cs typeface="ＭＳ Ｐゴシック" pitchFamily="1" charset="-128"/>
              </a:rPr>
              <a:t>							NIST/</a:t>
            </a:r>
            <a:r>
              <a:rPr lang="en-US" sz="2000" b="1" dirty="0" err="1">
                <a:ea typeface="ＭＳ Ｐゴシック" pitchFamily="1" charset="-128"/>
                <a:cs typeface="ＭＳ Ｐゴシック" pitchFamily="1" charset="-128"/>
              </a:rPr>
              <a:t>JLab</a:t>
            </a:r>
            <a:endParaRPr lang="en-US" sz="2000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/>
          </p:cNvPicPr>
          <p:nvPr/>
        </p:nvPicPr>
        <p:blipFill>
          <a:blip r:embed="rId3"/>
          <a:srcRect b="53239"/>
          <a:stretch>
            <a:fillRect/>
          </a:stretch>
        </p:blipFill>
        <p:spPr bwMode="auto">
          <a:xfrm>
            <a:off x="704850" y="697554"/>
            <a:ext cx="7483475" cy="217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169150" y="87668"/>
            <a:ext cx="7983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Heat treatment to remove hydrogen</a:t>
            </a:r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14170" y="2920889"/>
            <a:ext cx="92613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Currently used furnaces contaminate the cavity surfaces, chemical re-etching reintroduces H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 l="1771" t="5390" r="2265" b="2891"/>
          <a:stretch>
            <a:fillRect/>
          </a:stretch>
        </p:blipFill>
        <p:spPr bwMode="auto">
          <a:xfrm>
            <a:off x="1605525" y="3230597"/>
            <a:ext cx="6528391" cy="30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84117" y="6194780"/>
            <a:ext cx="745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G. </a:t>
            </a:r>
            <a:r>
              <a:rPr lang="en-US" sz="1100" b="1" dirty="0" err="1" smtClean="0"/>
              <a:t>Ciovati</a:t>
            </a:r>
            <a:r>
              <a:rPr lang="en-US" sz="1100" b="1" dirty="0" smtClean="0"/>
              <a:t>, G. Myneni, F. Stevie, P. </a:t>
            </a:r>
            <a:r>
              <a:rPr lang="en-US" sz="1100" b="1" dirty="0" err="1" smtClean="0"/>
              <a:t>Maheshwari</a:t>
            </a:r>
            <a:r>
              <a:rPr lang="en-US" sz="1100" b="1" dirty="0" smtClean="0"/>
              <a:t>, and D. </a:t>
            </a:r>
            <a:r>
              <a:rPr lang="en-US" sz="1100" b="1" dirty="0" err="1" smtClean="0"/>
              <a:t>Griffis</a:t>
            </a:r>
            <a:r>
              <a:rPr lang="en-US" sz="1100" b="1" dirty="0" smtClean="0"/>
              <a:t>, Phys. Rev. ST </a:t>
            </a:r>
            <a:r>
              <a:rPr lang="en-US" sz="1100" b="1" dirty="0" err="1" smtClean="0"/>
              <a:t>Accel</a:t>
            </a:r>
            <a:r>
              <a:rPr lang="en-US" sz="1100" b="1" dirty="0" smtClean="0"/>
              <a:t>. Beams 13, 022002 (2010)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-179384" y="106363"/>
            <a:ext cx="8942387" cy="762000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Clean UHV furnace - patents applied for</a:t>
            </a:r>
          </a:p>
        </p:txBody>
      </p:sp>
      <p:pic>
        <p:nvPicPr>
          <p:cNvPr id="7065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3138" y="836615"/>
            <a:ext cx="4038600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463" y="818094"/>
            <a:ext cx="3543300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52223" y="6081891"/>
            <a:ext cx="745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Design and Performance of a new Induction Furnace for Heat Treatment of Superconducting </a:t>
            </a:r>
          </a:p>
          <a:p>
            <a:r>
              <a:rPr lang="en-US" sz="1200" b="1" dirty="0" smtClean="0"/>
              <a:t>Radiofrequency Niobium Cavities, P. </a:t>
            </a:r>
            <a:r>
              <a:rPr lang="en-US" sz="1200" b="1" dirty="0" err="1" smtClean="0"/>
              <a:t>Dhakal</a:t>
            </a:r>
            <a:r>
              <a:rPr lang="en-US" sz="1200" b="1" dirty="0" smtClean="0"/>
              <a:t>, G. </a:t>
            </a:r>
            <a:r>
              <a:rPr lang="en-US" sz="1200" b="1" dirty="0" err="1" smtClean="0"/>
              <a:t>Ciovati</a:t>
            </a:r>
            <a:r>
              <a:rPr lang="en-US" sz="1200" b="1" dirty="0" smtClean="0"/>
              <a:t>, W. Rigby, J. Wallace, G. Myneni </a:t>
            </a:r>
          </a:p>
          <a:p>
            <a:r>
              <a:rPr lang="en-US" sz="1200" b="1" dirty="0" smtClean="0"/>
              <a:t> Review of Scientific Instruments  83, 065105 (2012)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TTC 2012 Jefferson Lab Nov 5-8,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RF field dependence of Q</a:t>
            </a:r>
            <a:r>
              <a:rPr lang="en-US" b="1" baseline="-25000" dirty="0" smtClean="0"/>
              <a:t>0</a:t>
            </a:r>
            <a:endParaRPr lang="en-US" b="1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476" y="4651898"/>
            <a:ext cx="8023549" cy="174890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 smtClean="0"/>
              <a:t>Low-field Q-increase extending up to </a:t>
            </a:r>
            <a:r>
              <a:rPr lang="en-US" b="1" dirty="0" smtClean="0">
                <a:sym typeface="Symbol"/>
              </a:rPr>
              <a:t></a:t>
            </a:r>
            <a:r>
              <a:rPr lang="en-US" b="1" dirty="0" smtClean="0"/>
              <a:t>70 </a:t>
            </a:r>
            <a:r>
              <a:rPr lang="en-US" b="1" dirty="0" err="1" smtClean="0"/>
              <a:t>mT</a:t>
            </a:r>
            <a:endParaRPr lang="en-US" b="1" dirty="0" smtClean="0"/>
          </a:p>
          <a:p>
            <a:pPr>
              <a:spcBef>
                <a:spcPts val="0"/>
              </a:spcBef>
            </a:pPr>
            <a:r>
              <a:rPr lang="en-US" b="1" dirty="0" smtClean="0"/>
              <a:t>Q</a:t>
            </a:r>
            <a:r>
              <a:rPr lang="en-US" b="1" baseline="-25000" dirty="0" smtClean="0"/>
              <a:t>0</a:t>
            </a:r>
            <a:r>
              <a:rPr lang="en-US" b="1" dirty="0" smtClean="0"/>
              <a:t> is </a:t>
            </a:r>
            <a:r>
              <a:rPr lang="en-US" b="1" dirty="0" smtClean="0">
                <a:sym typeface="Symbol"/>
              </a:rPr>
              <a:t></a:t>
            </a:r>
            <a:r>
              <a:rPr lang="en-US" b="1" dirty="0" smtClean="0"/>
              <a:t>4</a:t>
            </a:r>
            <a:r>
              <a:rPr lang="en-US" b="1" dirty="0" smtClean="0">
                <a:sym typeface="Symbol"/>
              </a:rPr>
              <a:t></a:t>
            </a:r>
            <a:r>
              <a:rPr lang="en-US" b="1" dirty="0" smtClean="0"/>
              <a:t> higher than the average of CEBAF Upgrade cavities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Q</a:t>
            </a:r>
            <a:r>
              <a:rPr lang="en-US" b="1" baseline="-25000" dirty="0" smtClean="0"/>
              <a:t>0</a:t>
            </a:r>
            <a:r>
              <a:rPr lang="en-US" b="1" dirty="0" smtClean="0"/>
              <a:t>(1.5 K) </a:t>
            </a:r>
            <a:r>
              <a:rPr lang="en-US" b="1" dirty="0" smtClean="0">
                <a:sym typeface="Symbol"/>
              </a:rPr>
              <a:t></a:t>
            </a:r>
            <a:r>
              <a:rPr lang="en-US" b="1" dirty="0" smtClean="0"/>
              <a:t> 2</a:t>
            </a:r>
            <a:r>
              <a:rPr lang="en-US" b="1" dirty="0" smtClean="0">
                <a:sym typeface="Symbol"/>
              </a:rPr>
              <a:t></a:t>
            </a:r>
            <a:r>
              <a:rPr lang="en-US" b="1" dirty="0" smtClean="0"/>
              <a:t>10</a:t>
            </a:r>
            <a:r>
              <a:rPr lang="en-US" b="1" baseline="30000" dirty="0" smtClean="0"/>
              <a:t>11</a:t>
            </a:r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476" y="465138"/>
            <a:ext cx="6316770" cy="431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885581" y="6273467"/>
            <a:ext cx="608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Dhakal</a:t>
            </a:r>
            <a:r>
              <a:rPr lang="en-US" b="1" dirty="0" smtClean="0"/>
              <a:t>, </a:t>
            </a:r>
            <a:r>
              <a:rPr lang="en-US" b="1" dirty="0" err="1" smtClean="0"/>
              <a:t>Ciovati</a:t>
            </a:r>
            <a:r>
              <a:rPr lang="en-US" b="1" dirty="0" smtClean="0"/>
              <a:t> and Myneni Proceedings of IPAC 2012</a:t>
            </a:r>
            <a:endParaRPr lang="en-US" b="1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708"/>
            <a:ext cx="8458200" cy="658813"/>
          </a:xfrm>
        </p:spPr>
        <p:txBody>
          <a:bodyPr/>
          <a:lstStyle/>
          <a:p>
            <a:pPr algn="ctr"/>
            <a:r>
              <a:rPr lang="en-US" sz="2400" b="1" dirty="0" smtClean="0"/>
              <a:t>Improved mechanical properties  with 1400 C HT</a:t>
            </a:r>
            <a:endParaRPr lang="en-US" sz="2400" b="1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 cstate="print"/>
          <a:srcRect l="-597" r="-597"/>
          <a:stretch>
            <a:fillRect/>
          </a:stretch>
        </p:blipFill>
        <p:spPr bwMode="auto">
          <a:xfrm>
            <a:off x="885057" y="914400"/>
            <a:ext cx="8077967" cy="53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39723" y="6350445"/>
            <a:ext cx="455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R.P Walsh and D. M. McRae NHMFL 2012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TTC 2012 Jefferson Lab Nov 5-8,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What has been demonstrated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762000" y="914400"/>
            <a:ext cx="7772400" cy="53086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High RRR (~&gt;300) is not essential</a:t>
            </a:r>
          </a:p>
          <a:p>
            <a:pPr>
              <a:lnSpc>
                <a:spcPct val="200000"/>
              </a:lnSpc>
              <a:buFont typeface="Arial" pitchFamily="1" charset="0"/>
              <a:buNone/>
            </a:pP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		Fourth melt ingot </a:t>
            </a:r>
            <a:r>
              <a:rPr lang="en-US" sz="2000" b="1" dirty="0" err="1" smtClean="0">
                <a:ea typeface="ＭＳ Ｐゴシック" pitchFamily="1" charset="-128"/>
                <a:cs typeface="ＭＳ Ｐゴシック" pitchFamily="1" charset="-128"/>
              </a:rPr>
              <a:t>Nb</a:t>
            </a: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 is OK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Tantalum up to 1300 wt </a:t>
            </a:r>
            <a:r>
              <a:rPr lang="en-US" sz="2000" b="1" dirty="0" err="1" smtClean="0">
                <a:ea typeface="ＭＳ Ｐゴシック" pitchFamily="1" charset="-128"/>
                <a:cs typeface="ＭＳ Ｐゴシック" pitchFamily="1" charset="-128"/>
              </a:rPr>
              <a:t>ppm</a:t>
            </a: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 is fine 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Ingot niobium technology demonstrated by DESY with conventional processes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Simplified </a:t>
            </a:r>
            <a:r>
              <a:rPr lang="en-US" sz="2000" b="1" dirty="0" err="1" smtClean="0">
                <a:ea typeface="ＭＳ Ｐゴシック" pitchFamily="1" charset="-128"/>
                <a:cs typeface="ＭＳ Ｐゴシック" pitchFamily="1" charset="-128"/>
              </a:rPr>
              <a:t>JLab</a:t>
            </a: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 new processes provide a factor of ~ 4 Q</a:t>
            </a:r>
            <a:r>
              <a:rPr lang="en-US" sz="2000" b="1" baseline="-25000" dirty="0" smtClean="0"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sz="2000" b="1" dirty="0" smtClean="0">
                <a:ea typeface="ＭＳ Ｐゴシック" pitchFamily="1" charset="-128"/>
                <a:cs typeface="ＭＳ Ｐゴシック" pitchFamily="1" charset="-128"/>
              </a:rPr>
              <a:t> improvement </a:t>
            </a:r>
          </a:p>
          <a:p>
            <a:pPr>
              <a:lnSpc>
                <a:spcPct val="200000"/>
              </a:lnSpc>
              <a:buFont typeface="Arial" pitchFamily="1" charset="0"/>
              <a:buNone/>
            </a:pPr>
            <a:endParaRPr lang="en-US" b="1" dirty="0" smtClean="0">
              <a:solidFill>
                <a:srgbClr val="FF0000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211138" y="219075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FF0000"/>
                </a:solidFill>
              </a:rPr>
              <a:t>Cryogenic Refrigeration Cost Reduction with improved </a:t>
            </a:r>
            <a:r>
              <a:rPr lang="en-US" sz="3200" b="1" dirty="0" err="1">
                <a:solidFill>
                  <a:srgbClr val="FF0000"/>
                </a:solidFill>
              </a:rPr>
              <a:t>Qo</a:t>
            </a:r>
            <a:r>
              <a:rPr lang="en-US" sz="3200" b="1" dirty="0">
                <a:solidFill>
                  <a:srgbClr val="FF0000"/>
                </a:solidFill>
              </a:rPr>
              <a:t> (~factor of 3) CW SRF Cavities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381000" y="1972821"/>
            <a:ext cx="8582025" cy="3607876"/>
          </a:xfrm>
        </p:spPr>
        <p:txBody>
          <a:bodyPr/>
          <a:lstStyle/>
          <a:p>
            <a:pPr eaLnBrk="1" hangingPunct="1"/>
            <a:r>
              <a:rPr lang="en-US" b="1" dirty="0"/>
              <a:t>A 10 kW 2 K refrigerator costs ~ 100 M$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A factor of 3 improvement in </a:t>
            </a:r>
            <a:r>
              <a:rPr lang="en-US" b="1" dirty="0" err="1"/>
              <a:t>Qo</a:t>
            </a:r>
            <a:r>
              <a:rPr lang="en-US" b="1" dirty="0"/>
              <a:t> will lower this to ~ 45 M$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The power consumption and hence the operating costs will be reduced by a third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02687" y="174625"/>
            <a:ext cx="8141308" cy="762000"/>
          </a:xfrm>
        </p:spPr>
        <p:txBody>
          <a:bodyPr/>
          <a:lstStyle/>
          <a:p>
            <a:pPr algn="ctr" eaLnBrk="1" hangingPunct="1"/>
            <a:r>
              <a:rPr lang="en-US" sz="2800" b="1" dirty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Economic, efficient and sustainable path </a:t>
            </a:r>
            <a:r>
              <a:rPr lang="en-US" sz="2800" b="1" dirty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for CW applications 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09613" y="1357313"/>
            <a:ext cx="8434387" cy="4543425"/>
          </a:xfrm>
        </p:spPr>
      </p:pic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992188" y="1712913"/>
            <a:ext cx="6515100" cy="4052887"/>
            <a:chOff x="625" y="1079"/>
            <a:chExt cx="4104" cy="2553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25" y="1997"/>
              <a:ext cx="163" cy="281"/>
              <a:chOff x="0" y="0"/>
              <a:chExt cx="784" cy="893"/>
            </a:xfrm>
          </p:grpSpPr>
          <p:sp>
            <p:nvSpPr>
              <p:cNvPr id="44075" name="Line 6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6" name="Line 7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717" y="2647"/>
              <a:ext cx="163" cy="281"/>
              <a:chOff x="0" y="0"/>
              <a:chExt cx="784" cy="893"/>
            </a:xfrm>
          </p:grpSpPr>
          <p:sp>
            <p:nvSpPr>
              <p:cNvPr id="44073" name="Line 9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4" name="Line 10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802" y="3193"/>
              <a:ext cx="163" cy="281"/>
              <a:chOff x="0" y="0"/>
              <a:chExt cx="784" cy="893"/>
            </a:xfrm>
          </p:grpSpPr>
          <p:sp>
            <p:nvSpPr>
              <p:cNvPr id="44071" name="Line 12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2" name="Line 13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3449" y="1079"/>
              <a:ext cx="145" cy="227"/>
              <a:chOff x="0" y="0"/>
              <a:chExt cx="784" cy="893"/>
            </a:xfrm>
          </p:grpSpPr>
          <p:sp>
            <p:nvSpPr>
              <p:cNvPr id="44069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0" name="Line 16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3442" y="1712"/>
              <a:ext cx="145" cy="227"/>
              <a:chOff x="0" y="0"/>
              <a:chExt cx="784" cy="893"/>
            </a:xfrm>
          </p:grpSpPr>
          <p:sp>
            <p:nvSpPr>
              <p:cNvPr id="44067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8" name="Line 19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409" y="2346"/>
              <a:ext cx="145" cy="227"/>
              <a:chOff x="0" y="0"/>
              <a:chExt cx="784" cy="893"/>
            </a:xfrm>
          </p:grpSpPr>
          <p:sp>
            <p:nvSpPr>
              <p:cNvPr id="44065" name="Line 21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6" name="Line 22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3423" y="3006"/>
              <a:ext cx="145" cy="227"/>
              <a:chOff x="0" y="0"/>
              <a:chExt cx="784" cy="893"/>
            </a:xfrm>
          </p:grpSpPr>
          <p:sp>
            <p:nvSpPr>
              <p:cNvPr id="44063" name="Line 24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4" name="Line 25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4533" y="1092"/>
              <a:ext cx="145" cy="227"/>
              <a:chOff x="0" y="0"/>
              <a:chExt cx="784" cy="893"/>
            </a:xfrm>
          </p:grpSpPr>
          <p:sp>
            <p:nvSpPr>
              <p:cNvPr id="44061" name="Line 27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2" name="Line 28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1891" y="2553"/>
              <a:ext cx="145" cy="227"/>
              <a:chOff x="0" y="0"/>
              <a:chExt cx="784" cy="893"/>
            </a:xfrm>
          </p:grpSpPr>
          <p:sp>
            <p:nvSpPr>
              <p:cNvPr id="44059" name="Line 30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0" name="Line 31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4478" y="1811"/>
              <a:ext cx="145" cy="227"/>
              <a:chOff x="0" y="0"/>
              <a:chExt cx="784" cy="893"/>
            </a:xfrm>
          </p:grpSpPr>
          <p:sp>
            <p:nvSpPr>
              <p:cNvPr id="44057" name="Line 33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58" name="Line 34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35"/>
            <p:cNvGrpSpPr>
              <a:grpSpLocks/>
            </p:cNvGrpSpPr>
            <p:nvPr/>
          </p:nvGrpSpPr>
          <p:grpSpPr bwMode="auto">
            <a:xfrm>
              <a:off x="657" y="1441"/>
              <a:ext cx="145" cy="227"/>
              <a:chOff x="0" y="0"/>
              <a:chExt cx="784" cy="893"/>
            </a:xfrm>
          </p:grpSpPr>
          <p:sp>
            <p:nvSpPr>
              <p:cNvPr id="44055" name="Line 36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56" name="Line 37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38"/>
            <p:cNvGrpSpPr>
              <a:grpSpLocks/>
            </p:cNvGrpSpPr>
            <p:nvPr/>
          </p:nvGrpSpPr>
          <p:grpSpPr bwMode="auto">
            <a:xfrm>
              <a:off x="1987" y="3405"/>
              <a:ext cx="172" cy="227"/>
              <a:chOff x="0" y="0"/>
              <a:chExt cx="784" cy="893"/>
            </a:xfrm>
          </p:grpSpPr>
          <p:sp>
            <p:nvSpPr>
              <p:cNvPr id="44053" name="Line 39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54" name="Line 40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45"/>
            <p:cNvGrpSpPr>
              <a:grpSpLocks/>
            </p:cNvGrpSpPr>
            <p:nvPr/>
          </p:nvGrpSpPr>
          <p:grpSpPr bwMode="auto">
            <a:xfrm>
              <a:off x="4584" y="2352"/>
              <a:ext cx="145" cy="227"/>
              <a:chOff x="0" y="0"/>
              <a:chExt cx="784" cy="893"/>
            </a:xfrm>
          </p:grpSpPr>
          <p:sp>
            <p:nvSpPr>
              <p:cNvPr id="44051" name="Line 46"/>
              <p:cNvSpPr>
                <a:spLocks noChangeShapeType="1"/>
              </p:cNvSpPr>
              <p:nvPr/>
            </p:nvSpPr>
            <p:spPr bwMode="auto">
              <a:xfrm>
                <a:off x="0" y="0"/>
                <a:ext cx="704" cy="879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52" name="Line 47"/>
              <p:cNvSpPr>
                <a:spLocks noChangeShapeType="1"/>
              </p:cNvSpPr>
              <p:nvPr/>
            </p:nvSpPr>
            <p:spPr bwMode="auto">
              <a:xfrm flipH="1">
                <a:off x="23" y="42"/>
                <a:ext cx="761" cy="851"/>
              </a:xfrm>
              <a:prstGeom prst="line">
                <a:avLst/>
              </a:prstGeom>
              <a:noFill/>
              <a:ln w="50800">
                <a:solidFill>
                  <a:srgbClr val="FF001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4037" name="TextBox 43"/>
          <p:cNvSpPr txBox="1">
            <a:spLocks noChangeArrowheads="1"/>
          </p:cNvSpPr>
          <p:nvPr/>
        </p:nvSpPr>
        <p:spPr bwMode="auto">
          <a:xfrm>
            <a:off x="5211127" y="5349196"/>
            <a:ext cx="39967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Cost of the ingot sliced </a:t>
            </a:r>
            <a:r>
              <a:rPr lang="en-US" sz="1200" b="1" dirty="0" err="1">
                <a:solidFill>
                  <a:srgbClr val="FF0000"/>
                </a:solidFill>
              </a:rPr>
              <a:t>Nb</a:t>
            </a:r>
            <a:r>
              <a:rPr lang="en-US" sz="1200" b="1" dirty="0">
                <a:solidFill>
                  <a:srgbClr val="FF0000"/>
                </a:solidFill>
              </a:rPr>
              <a:t> sheets anticipated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to be less than</a:t>
            </a:r>
            <a:r>
              <a:rPr lang="en-US" sz="1200" b="1" dirty="0" smtClean="0">
                <a:solidFill>
                  <a:srgbClr val="FF0000"/>
                </a:solidFill>
              </a:rPr>
              <a:t> a third of </a:t>
            </a:r>
            <a:r>
              <a:rPr lang="en-US" sz="1200" b="1" dirty="0">
                <a:solidFill>
                  <a:srgbClr val="FF0000"/>
                </a:solidFill>
              </a:rPr>
              <a:t>polycrystalline </a:t>
            </a:r>
            <a:r>
              <a:rPr lang="en-US" sz="1200" b="1" dirty="0" err="1">
                <a:solidFill>
                  <a:srgbClr val="FF0000"/>
                </a:solidFill>
              </a:rPr>
              <a:t>Nb</a:t>
            </a:r>
            <a:r>
              <a:rPr lang="en-US" sz="1200" b="1" dirty="0">
                <a:solidFill>
                  <a:srgbClr val="FF0000"/>
                </a:solidFill>
              </a:rPr>
              <a:t> &amp; no QA</a:t>
            </a: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2012 Jefferson Lab Nov 5-8, 2012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885559" y="6119518"/>
            <a:ext cx="500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Expected material cost savings at least 50%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3340481" y="781244"/>
            <a:ext cx="22416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/>
              <a:t>Overview</a:t>
            </a:r>
            <a:endParaRPr lang="en-US" sz="3600" b="1" dirty="0"/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130528" y="1500820"/>
            <a:ext cx="6990216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2400" dirty="0" smtClean="0"/>
          </a:p>
          <a:p>
            <a:pPr algn="l">
              <a:buFont typeface="Wingdings" pitchFamily="1" charset="2"/>
              <a:buChar char="ü"/>
            </a:pPr>
            <a:r>
              <a:rPr lang="en-US" sz="2400" b="1" dirty="0" smtClean="0"/>
              <a:t>Introduction</a:t>
            </a:r>
          </a:p>
          <a:p>
            <a:pPr algn="l"/>
            <a:endParaRPr lang="en-US" sz="2400" b="1" dirty="0" smtClean="0"/>
          </a:p>
          <a:p>
            <a:pPr algn="l"/>
            <a:endParaRPr lang="en-US" sz="2400" b="1" dirty="0" smtClean="0"/>
          </a:p>
          <a:p>
            <a:pPr algn="l">
              <a:buFont typeface="Wingdings" pitchFamily="1" charset="2"/>
              <a:buChar char="ü"/>
            </a:pPr>
            <a:r>
              <a:rPr lang="en-US" sz="2400" b="1" dirty="0" smtClean="0"/>
              <a:t>Ingot niobium technology</a:t>
            </a:r>
          </a:p>
          <a:p>
            <a:pPr algn="l">
              <a:buFont typeface="Wingdings" pitchFamily="1" charset="2"/>
              <a:buChar char="ü"/>
            </a:pPr>
            <a:endParaRPr lang="en-US" sz="2400" b="1" dirty="0" smtClean="0"/>
          </a:p>
          <a:p>
            <a:pPr algn="l">
              <a:buFont typeface="Wingdings" pitchFamily="1" charset="2"/>
              <a:buChar char="ü"/>
            </a:pPr>
            <a:endParaRPr lang="en-US" sz="2400" b="1" dirty="0" smtClean="0"/>
          </a:p>
          <a:p>
            <a:pPr algn="l">
              <a:buFont typeface="Wingdings" pitchFamily="1" charset="2"/>
              <a:buChar char="ü"/>
            </a:pPr>
            <a:r>
              <a:rPr lang="en-US" sz="2400" b="1" dirty="0" smtClean="0"/>
              <a:t>Cavity process optimization</a:t>
            </a:r>
          </a:p>
          <a:p>
            <a:pPr algn="l">
              <a:buFont typeface="Wingdings" pitchFamily="1" charset="2"/>
              <a:buChar char="ü"/>
            </a:pPr>
            <a:endParaRPr lang="en-US" sz="2400" b="1" dirty="0" smtClean="0"/>
          </a:p>
          <a:p>
            <a:pPr algn="l"/>
            <a:endParaRPr lang="en-US" sz="2400" b="1" dirty="0" smtClean="0"/>
          </a:p>
          <a:p>
            <a:pPr algn="l">
              <a:buFont typeface="Wingdings" pitchFamily="1" charset="2"/>
              <a:buChar char="ü"/>
            </a:pPr>
            <a:r>
              <a:rPr lang="en-US" sz="2400" b="1" dirty="0" smtClean="0"/>
              <a:t>Accelerator cost and sustainable operation</a:t>
            </a:r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a typeface="ＭＳ Ｐゴシック" pitchFamily="1" charset="-128"/>
                <a:cs typeface="ＭＳ Ｐゴシック" pitchFamily="1" charset="-128"/>
              </a:rPr>
              <a:t>Future Outlook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381000" y="991376"/>
            <a:ext cx="8582025" cy="5486400"/>
          </a:xfrm>
        </p:spPr>
        <p:txBody>
          <a:bodyPr/>
          <a:lstStyle/>
          <a:p>
            <a:r>
              <a:rPr lang="en-US" b="1" dirty="0" smtClean="0">
                <a:ea typeface="ＭＳ Ｐゴシック" pitchFamily="1" charset="-128"/>
                <a:cs typeface="ＭＳ Ｐゴシック" pitchFamily="1" charset="-128"/>
              </a:rPr>
              <a:t>Ingot niobium technology (low RRR, high tantalum content) has proven to be ideal for CW SRF applications</a:t>
            </a:r>
          </a:p>
          <a:p>
            <a:endParaRPr lang="en-US" b="1" dirty="0" smtClean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b="1" dirty="0" smtClean="0">
                <a:ea typeface="ＭＳ Ｐゴシック" pitchFamily="1" charset="-128"/>
                <a:cs typeface="ＭＳ Ｐゴシック" pitchFamily="1" charset="-128"/>
              </a:rPr>
              <a:t>We expect that this technology will be the preferred choice for future superconducting CW linacs world-wide</a:t>
            </a:r>
          </a:p>
          <a:p>
            <a:endParaRPr lang="en-US" b="1" dirty="0" smtClean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b="1" dirty="0" smtClean="0">
                <a:ea typeface="ＭＳ Ｐゴシック" pitchFamily="1" charset="-128"/>
                <a:cs typeface="ＭＳ Ｐゴシック" pitchFamily="1" charset="-128"/>
              </a:rPr>
              <a:t>Several Labs from the three continents are discussing a joint program to optimize the ingot niobium multi cell cavity processes for high efficiency &amp; high intensity CW </a:t>
            </a:r>
            <a:r>
              <a:rPr lang="en-US" b="1" dirty="0" err="1" smtClean="0">
                <a:ea typeface="ＭＳ Ｐゴシック" pitchFamily="1" charset="-128"/>
                <a:cs typeface="ＭＳ Ｐゴシック" pitchFamily="1" charset="-128"/>
              </a:rPr>
              <a:t>linac</a:t>
            </a:r>
            <a:r>
              <a:rPr lang="en-US" b="1" dirty="0" smtClean="0">
                <a:ea typeface="ＭＳ Ｐゴシック" pitchFamily="1" charset="-128"/>
                <a:cs typeface="ＭＳ Ｐゴシック" pitchFamily="1" charset="-128"/>
              </a:rPr>
              <a:t> applications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685800" y="20478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800" b="1" dirty="0" err="1" smtClean="0">
                <a:ea typeface="ＭＳ Ｐゴシック" pitchFamily="1" charset="-128"/>
                <a:cs typeface="ＭＳ Ｐゴシック" pitchFamily="1" charset="-128"/>
              </a:rPr>
              <a:t>JLab’s</a:t>
            </a:r>
            <a:r>
              <a:rPr lang="en-US" sz="2800" b="1" dirty="0" smtClean="0">
                <a:ea typeface="ＭＳ Ｐゴシック" pitchFamily="1" charset="-128"/>
                <a:cs typeface="ＭＳ Ｐゴシック" pitchFamily="1" charset="-128"/>
              </a:rPr>
              <a:t> worldwide network of collaborators</a:t>
            </a:r>
            <a:endParaRPr lang="en-US" sz="2800" b="1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609600" y="1182512"/>
            <a:ext cx="7772400" cy="4652963"/>
          </a:xfrm>
        </p:spPr>
        <p:txBody>
          <a:bodyPr/>
          <a:lstStyle/>
          <a:p>
            <a:pPr eaLnBrk="1" hangingPunct="1">
              <a:buFont typeface="Wingdings" pitchFamily="1" charset="2"/>
              <a:buNone/>
            </a:pPr>
            <a:r>
              <a:rPr lang="en-US" sz="1400" dirty="0" err="1">
                <a:latin typeface="+mj-lt"/>
                <a:ea typeface="ＭＳ Ｐゴシック" pitchFamily="1" charset="-128"/>
                <a:cs typeface="ＭＳ Ｐゴシック" pitchFamily="1" charset="-128"/>
              </a:rPr>
              <a:t>Tadeu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400" dirty="0" err="1">
                <a:latin typeface="+mj-lt"/>
                <a:ea typeface="ＭＳ Ｐゴシック" pitchFamily="1" charset="-128"/>
                <a:cs typeface="ＭＳ Ｐゴシック" pitchFamily="1" charset="-128"/>
              </a:rPr>
              <a:t>Carneiro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, Marcos Stuart –  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CBMM          		 ingot niobium technology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F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. Stevie, P. </a:t>
            </a:r>
            <a:r>
              <a:rPr lang="en-US" sz="1400" dirty="0" err="1">
                <a:latin typeface="+mj-lt"/>
                <a:ea typeface="ＭＳ Ｐゴシック" pitchFamily="1" charset="-128"/>
                <a:cs typeface="ＭＳ Ｐゴシック" pitchFamily="1" charset="-128"/>
              </a:rPr>
              <a:t>Maheswari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 (grad student), D. </a:t>
            </a:r>
            <a:r>
              <a:rPr lang="en-US" sz="1400" dirty="0" err="1">
                <a:latin typeface="+mj-lt"/>
                <a:ea typeface="ＭＳ Ｐゴシック" pitchFamily="1" charset="-128"/>
                <a:cs typeface="ＭＳ Ｐゴシック" pitchFamily="1" charset="-128"/>
              </a:rPr>
              <a:t>Griffis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 – 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NCSU    	 niobium surface science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R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. Ricker – 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NIST					hydrogen-niobium system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J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. Wallace – Casting Analysis 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Corporation			co-PI DOE ONP ARRA 						Q</a:t>
            </a:r>
            <a:r>
              <a:rPr lang="en-US" sz="1400" baseline="-250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  improvement program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1400" dirty="0" err="1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Björgvin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400" dirty="0" err="1">
                <a:latin typeface="+mj-lt"/>
                <a:ea typeface="ＭＳ Ｐゴシック" pitchFamily="1" charset="-128"/>
                <a:cs typeface="ＭＳ Ｐゴシック" pitchFamily="1" charset="-128"/>
              </a:rPr>
              <a:t>Hjörvarsson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 – Uppsala 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University			hydrogen-niobium system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B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. </a:t>
            </a:r>
            <a:r>
              <a:rPr lang="en-US" sz="1400" dirty="0" err="1">
                <a:latin typeface="+mj-lt"/>
                <a:ea typeface="ＭＳ Ｐゴシック" pitchFamily="1" charset="-128"/>
                <a:cs typeface="ＭＳ Ｐゴシック" pitchFamily="1" charset="-128"/>
              </a:rPr>
              <a:t>Lanford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 – UNY, 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Albany				nuclear reaction analysis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R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. Pike and summer student  interns – W&amp;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M			XRD analysis of niobium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Hani </a:t>
            </a:r>
            <a:r>
              <a:rPr lang="en-US" sz="1400" dirty="0" err="1">
                <a:latin typeface="+mj-lt"/>
                <a:ea typeface="ＭＳ Ｐゴシック" pitchFamily="1" charset="-128"/>
                <a:cs typeface="ＭＳ Ｐゴシック" pitchFamily="1" charset="-128"/>
              </a:rPr>
              <a:t>Elsayed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-Ali, </a:t>
            </a:r>
            <a:r>
              <a:rPr lang="en-US" sz="1400" dirty="0" err="1">
                <a:latin typeface="+mj-lt"/>
                <a:ea typeface="ＭＳ Ｐゴシック" pitchFamily="1" charset="-128"/>
                <a:cs typeface="ＭＳ Ｐゴシック" pitchFamily="1" charset="-128"/>
              </a:rPr>
              <a:t>Ashraf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 Hassan </a:t>
            </a:r>
            <a:r>
              <a:rPr lang="en-US" sz="1400" dirty="0" err="1">
                <a:latin typeface="+mj-lt"/>
                <a:ea typeface="ＭＳ Ｐゴシック" pitchFamily="1" charset="-128"/>
                <a:cs typeface="ＭＳ Ｐゴシック" pitchFamily="1" charset="-128"/>
              </a:rPr>
              <a:t>Farha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 (grad student) – 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ODU	niobium nitride 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1400" dirty="0" err="1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Asavari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400" dirty="0" err="1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Dhavale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 &amp; J. </a:t>
            </a:r>
            <a:r>
              <a:rPr lang="en-US" sz="1400" dirty="0" err="1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Mondal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(grad 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students) 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– BARC/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HBNI	ingot niobium properties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1400" dirty="0" err="1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Sindhunil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400" dirty="0">
                <a:latin typeface="+mj-lt"/>
                <a:ea typeface="ＭＳ Ｐゴシック" pitchFamily="1" charset="-128"/>
                <a:cs typeface="ＭＳ Ｐゴシック" pitchFamily="1" charset="-128"/>
              </a:rPr>
              <a:t>Roy – 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RRCAT				SC properties of niobium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1400" dirty="0" err="1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Saravan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400" dirty="0" err="1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Chandrasekaran</a:t>
            </a: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 – MSU				ingot niobium properties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1400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International Symposium On Hydrogen In Matter (ISOHIM)	non profit organization for 						education/training</a:t>
            </a:r>
          </a:p>
          <a:p>
            <a:pPr eaLnBrk="1" hangingPunct="1">
              <a:buFont typeface="Wingdings" pitchFamily="1" charset="2"/>
              <a:buNone/>
            </a:pPr>
            <a:endParaRPr lang="en-US" sz="1400" dirty="0" smtClean="0">
              <a:latin typeface="+mj-lt"/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 sz="1400" b="1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 sz="1400" b="1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 sz="1400" b="1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 sz="1400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 sz="1400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 sz="1400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 sz="1400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 sz="1400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 sz="1400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8601" y="6234983"/>
            <a:ext cx="5084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Acknowledgements to all colleagues at </a:t>
            </a:r>
            <a:r>
              <a:rPr lang="en-US" b="1" dirty="0" err="1" smtClean="0"/>
              <a:t>JLab</a:t>
            </a:r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77250" y="2844157"/>
            <a:ext cx="3417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Back up slides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58" y="96220"/>
            <a:ext cx="8741985" cy="658813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b="1" dirty="0" smtClean="0"/>
              <a:t>CEBAF niobium (</a:t>
            </a:r>
            <a:r>
              <a:rPr lang="en-US" b="1" dirty="0" err="1" smtClean="0"/>
              <a:t>Wah</a:t>
            </a:r>
            <a:r>
              <a:rPr lang="en-US" b="1" dirty="0" smtClean="0"/>
              <a:t> Chang and </a:t>
            </a:r>
            <a:r>
              <a:rPr lang="en-US" b="1" dirty="0" err="1" smtClean="0"/>
              <a:t>Fansteel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3416300"/>
            <a:ext cx="12700" cy="2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2609977" y="848327"/>
            <a:ext cx="4057172" cy="59148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6728" y="6434632"/>
            <a:ext cx="364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Schulze et al in  Niobium  1981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26544" y="2251521"/>
            <a:ext cx="2005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90% from CBMM</a:t>
            </a:r>
          </a:p>
          <a:p>
            <a:r>
              <a:rPr lang="en-US" b="1" dirty="0" err="1" smtClean="0">
                <a:solidFill>
                  <a:srgbClr val="3366FF"/>
                </a:solidFill>
              </a:rPr>
              <a:t>Pyrochlore</a:t>
            </a:r>
            <a:r>
              <a:rPr lang="en-US" b="1" dirty="0" smtClean="0">
                <a:solidFill>
                  <a:srgbClr val="3366FF"/>
                </a:solidFill>
              </a:rPr>
              <a:t> Ore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092" y="2520932"/>
            <a:ext cx="2154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10% form Cabot</a:t>
            </a:r>
          </a:p>
          <a:p>
            <a:r>
              <a:rPr lang="en-US" b="1" dirty="0" err="1" smtClean="0">
                <a:solidFill>
                  <a:srgbClr val="FF6600"/>
                </a:solidFill>
              </a:rPr>
              <a:t>Columbite</a:t>
            </a:r>
            <a:r>
              <a:rPr lang="en-US" b="1" dirty="0" smtClean="0">
                <a:solidFill>
                  <a:srgbClr val="FF6600"/>
                </a:solidFill>
              </a:rPr>
              <a:t>/Tantalite Ore</a:t>
            </a:r>
          </a:p>
          <a:p>
            <a:endParaRPr lang="en-US" dirty="0" smtClean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848" y="1270089"/>
            <a:ext cx="2268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ASTM ~5 fine grain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Nb</a:t>
            </a:r>
            <a:r>
              <a:rPr lang="en-US" b="1" dirty="0" smtClean="0">
                <a:solidFill>
                  <a:srgbClr val="FF0000"/>
                </a:solidFill>
              </a:rPr>
              <a:t> sheets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Ta &lt;1000 wt. </a:t>
            </a:r>
            <a:r>
              <a:rPr lang="en-US" b="1" dirty="0" err="1" smtClean="0">
                <a:solidFill>
                  <a:srgbClr val="FF0000"/>
                </a:solidFill>
              </a:rPr>
              <a:t>ppm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599" y="190148"/>
            <a:ext cx="6454422" cy="1143000"/>
          </a:xfrm>
        </p:spPr>
        <p:txBody>
          <a:bodyPr rIns="35717"/>
          <a:lstStyle/>
          <a:p>
            <a:pPr algn="ctr" eaLnBrk="1" hangingPunct="1"/>
            <a:r>
              <a:rPr lang="en-US" altLang="ja-JP" sz="2800" b="1" dirty="0">
                <a:solidFill>
                  <a:srgbClr val="FF3300"/>
                </a:solidFill>
                <a:ea typeface="ＭＳ Ｐゴシック" pitchFamily="1" charset="-128"/>
                <a:cs typeface="ＭＳ Ｐゴシック" pitchFamily="1" charset="-128"/>
              </a:rPr>
              <a:t>Process steps - fine grain Niobium</a:t>
            </a:r>
            <a:r>
              <a:rPr lang="en-US" altLang="ja-JP" sz="2000" b="1" dirty="0">
                <a:solidFill>
                  <a:srgbClr val="FF3300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025" y="1122240"/>
            <a:ext cx="6956425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4886325" y="5661709"/>
            <a:ext cx="33672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3300"/>
                </a:solidFill>
              </a:rPr>
              <a:t>During this process foreign materials</a:t>
            </a:r>
          </a:p>
          <a:p>
            <a:r>
              <a:rPr lang="en-US" sz="1400" b="1" dirty="0">
                <a:solidFill>
                  <a:srgbClr val="FF3300"/>
                </a:solidFill>
              </a:rPr>
              <a:t>can be embedded so QA is required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99" y="0"/>
            <a:ext cx="8203253" cy="658813"/>
          </a:xfrm>
        </p:spPr>
        <p:txBody>
          <a:bodyPr/>
          <a:lstStyle/>
          <a:p>
            <a:pPr algn="ctr"/>
            <a:r>
              <a:rPr lang="en-US" b="1" dirty="0" smtClean="0"/>
              <a:t>Current niobium derived from Cm/Ta Ore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40000">
            <a:off x="2404631" y="635038"/>
            <a:ext cx="4983683" cy="4784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1009" y="6254227"/>
            <a:ext cx="563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Eckert et al in Niobium Science and Technology 2001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5693" y="1327820"/>
            <a:ext cx="20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 &lt; 500 wt. </a:t>
            </a:r>
            <a:r>
              <a:rPr lang="en-US" b="1" dirty="0" err="1" smtClean="0">
                <a:solidFill>
                  <a:srgbClr val="FF0000"/>
                </a:solidFill>
              </a:rPr>
              <a:t>ppm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7713" y="5657670"/>
            <a:ext cx="632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Heraeus</a:t>
            </a:r>
            <a:r>
              <a:rPr lang="en-US" b="1" dirty="0" smtClean="0">
                <a:solidFill>
                  <a:srgbClr val="008000"/>
                </a:solidFill>
              </a:rPr>
              <a:t>, </a:t>
            </a:r>
            <a:r>
              <a:rPr lang="en-US" b="1" dirty="0" err="1" smtClean="0">
                <a:solidFill>
                  <a:srgbClr val="008000"/>
                </a:solidFill>
              </a:rPr>
              <a:t>Ninxia</a:t>
            </a:r>
            <a:r>
              <a:rPr lang="en-US" b="1" dirty="0" smtClean="0">
                <a:solidFill>
                  <a:srgbClr val="008000"/>
                </a:solidFill>
              </a:rPr>
              <a:t>, </a:t>
            </a:r>
            <a:r>
              <a:rPr lang="en-US" b="1" dirty="0" err="1" smtClean="0">
                <a:solidFill>
                  <a:srgbClr val="008000"/>
                </a:solidFill>
              </a:rPr>
              <a:t>Plansee</a:t>
            </a:r>
            <a:r>
              <a:rPr lang="en-US" b="1" dirty="0" smtClean="0">
                <a:solidFill>
                  <a:srgbClr val="008000"/>
                </a:solidFill>
              </a:rPr>
              <a:t>, Tokyo </a:t>
            </a:r>
            <a:r>
              <a:rPr lang="en-US" b="1" dirty="0" err="1" smtClean="0">
                <a:solidFill>
                  <a:srgbClr val="008000"/>
                </a:solidFill>
              </a:rPr>
              <a:t>Denkai</a:t>
            </a:r>
            <a:r>
              <a:rPr lang="en-US" b="1" dirty="0" smtClean="0">
                <a:solidFill>
                  <a:srgbClr val="008000"/>
                </a:solidFill>
              </a:rPr>
              <a:t> and </a:t>
            </a:r>
            <a:r>
              <a:rPr lang="en-US" b="1" dirty="0" err="1" smtClean="0">
                <a:solidFill>
                  <a:srgbClr val="008000"/>
                </a:solidFill>
              </a:rPr>
              <a:t>Wah</a:t>
            </a:r>
            <a:r>
              <a:rPr lang="en-US" b="1" dirty="0" smtClean="0">
                <a:solidFill>
                  <a:srgbClr val="008000"/>
                </a:solidFill>
              </a:rPr>
              <a:t> Chang</a:t>
            </a:r>
            <a:endParaRPr lang="en-US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20" y="115464"/>
            <a:ext cx="8087810" cy="658813"/>
          </a:xfrm>
        </p:spPr>
        <p:txBody>
          <a:bodyPr/>
          <a:lstStyle/>
          <a:p>
            <a:pPr algn="ctr"/>
            <a:r>
              <a:rPr lang="en-US" sz="2800" b="1" dirty="0" smtClean="0"/>
              <a:t>Ingot niobium from </a:t>
            </a:r>
            <a:r>
              <a:rPr lang="en-US" sz="2800" b="1" dirty="0" err="1" smtClean="0"/>
              <a:t>Pyrochlore</a:t>
            </a:r>
            <a:r>
              <a:rPr lang="en-US" sz="2800" b="1" dirty="0" smtClean="0"/>
              <a:t> Ore CBMM </a:t>
            </a:r>
            <a:br>
              <a:rPr lang="en-US" sz="2800" b="1" dirty="0" smtClean="0"/>
            </a:br>
            <a:r>
              <a:rPr lang="en-US" sz="2800" b="1" dirty="0" smtClean="0"/>
              <a:t>Ta up to ~ 1500 wt. </a:t>
            </a:r>
            <a:r>
              <a:rPr lang="en-US" sz="2800" b="1" dirty="0" err="1" smtClean="0"/>
              <a:t>ppm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930" y="885224"/>
            <a:ext cx="6131919" cy="5657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7854" y="6254223"/>
            <a:ext cx="6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H. R. S. </a:t>
            </a:r>
            <a:r>
              <a:rPr lang="en-US" dirty="0" err="1" smtClean="0"/>
              <a:t>Moura</a:t>
            </a:r>
            <a:r>
              <a:rPr lang="en-US" dirty="0" smtClean="0"/>
              <a:t> in Niobium Science and Technology 2001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7638"/>
            <a:ext cx="6078538" cy="762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Introduction</a:t>
            </a:r>
            <a:endParaRPr lang="en-US" b="1" dirty="0">
              <a:solidFill>
                <a:srgbClr val="3333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568325" y="1423280"/>
            <a:ext cx="7889875" cy="4529137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b="1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Bulk RRR </a:t>
            </a:r>
            <a:r>
              <a:rPr lang="en-US" sz="2400" b="1" dirty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– Residual Resistance Ratio  ~ R</a:t>
            </a:r>
            <a:r>
              <a:rPr lang="en-US" sz="2400" b="1" baseline="-25000" dirty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300</a:t>
            </a:r>
            <a:r>
              <a:rPr lang="en-US" sz="2400" b="1" dirty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/</a:t>
            </a:r>
            <a:r>
              <a:rPr lang="en-US" sz="2400" b="1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R</a:t>
            </a:r>
            <a:r>
              <a:rPr lang="en-US" sz="2400" b="1" baseline="-25000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4.2</a:t>
            </a:r>
          </a:p>
          <a:p>
            <a:pPr lvl="1">
              <a:buNone/>
            </a:pPr>
            <a:r>
              <a:rPr lang="en-US" sz="2200" b="1" baseline="-25000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		Has no influence on superconducting </a:t>
            </a:r>
            <a:r>
              <a:rPr lang="en-US" sz="2200" b="1" baseline="-25000" dirty="0" err="1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rf</a:t>
            </a:r>
            <a:r>
              <a:rPr lang="en-US" sz="2200" b="1" baseline="-25000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 properties (thermal stabilization)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b="1" dirty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Important Interstitials  H, C, N and O that contribute to RRR significantly </a:t>
            </a:r>
          </a:p>
          <a:p>
            <a:pPr lvl="1" eaLnBrk="1" hangingPunct="1"/>
            <a:r>
              <a:rPr lang="en-US" sz="2400" b="1" dirty="0">
                <a:solidFill>
                  <a:srgbClr val="254061"/>
                </a:solidFill>
                <a:latin typeface="+mj-lt"/>
              </a:rPr>
              <a:t>and tantalum, </a:t>
            </a:r>
            <a:r>
              <a:rPr lang="en-US" sz="2400" b="1" dirty="0" err="1">
                <a:solidFill>
                  <a:srgbClr val="254061"/>
                </a:solidFill>
                <a:latin typeface="+mj-lt"/>
              </a:rPr>
              <a:t>substitutional</a:t>
            </a:r>
            <a:r>
              <a:rPr lang="en-US" sz="2400" b="1" dirty="0">
                <a:solidFill>
                  <a:srgbClr val="254061"/>
                </a:solidFill>
                <a:latin typeface="+mj-lt"/>
              </a:rPr>
              <a:t> impurity does not significantly contribute </a:t>
            </a:r>
            <a:r>
              <a:rPr lang="en-US" sz="2400" b="1" dirty="0" smtClean="0">
                <a:solidFill>
                  <a:srgbClr val="254061"/>
                </a:solidFill>
                <a:latin typeface="+mj-lt"/>
              </a:rPr>
              <a:t>to RRR</a:t>
            </a:r>
          </a:p>
          <a:p>
            <a:r>
              <a:rPr lang="en-US" sz="2400" b="1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Quality Factor</a:t>
            </a:r>
            <a:r>
              <a:rPr lang="en-US" sz="2400" b="1" baseline="-25000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  </a:t>
            </a:r>
            <a:r>
              <a:rPr lang="en-US" sz="2400" b="1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Q</a:t>
            </a:r>
            <a:r>
              <a:rPr lang="en-US" sz="2400" b="1" baseline="-25000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sz="2400" b="1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=</a:t>
            </a:r>
            <a:r>
              <a:rPr lang="en-US" sz="2400" b="1" baseline="-25000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400" b="1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G/</a:t>
            </a:r>
            <a:r>
              <a:rPr lang="en-US" sz="2400" b="1" dirty="0" err="1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R</a:t>
            </a:r>
            <a:r>
              <a:rPr lang="en-US" sz="2400" b="1" baseline="-25000" dirty="0" err="1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s</a:t>
            </a:r>
            <a:r>
              <a:rPr lang="en-US" sz="2400" b="1" baseline="-25000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, </a:t>
            </a:r>
            <a:r>
              <a:rPr lang="en-US" sz="2400" b="1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 where G is the geometry factor and it  is independent of the cavity frequency (ideal ~ 2×10 </a:t>
            </a:r>
            <a:r>
              <a:rPr lang="en-US" sz="2400" b="1" baseline="30000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11</a:t>
            </a:r>
            <a:r>
              <a:rPr lang="en-US" sz="2400" b="1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 @ 2 K)</a:t>
            </a:r>
          </a:p>
          <a:p>
            <a:r>
              <a:rPr lang="en-US" sz="2400" b="1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Figure of merit of </a:t>
            </a:r>
            <a:r>
              <a:rPr lang="en-US" sz="2400" b="1" dirty="0" err="1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Nb</a:t>
            </a:r>
            <a:r>
              <a:rPr lang="en-US" sz="2400" b="1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 ~ Q</a:t>
            </a:r>
            <a:r>
              <a:rPr lang="en-US" sz="2400" b="1" baseline="-25000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sz="2400" b="1" dirty="0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*</a:t>
            </a:r>
            <a:r>
              <a:rPr lang="en-US" sz="2400" b="1" dirty="0" err="1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E</a:t>
            </a:r>
            <a:r>
              <a:rPr lang="en-US" sz="2400" b="1" baseline="-25000" dirty="0" err="1" smtClean="0">
                <a:solidFill>
                  <a:srgbClr val="254061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quench</a:t>
            </a:r>
            <a:endParaRPr lang="en-US" sz="2400" b="1" baseline="-25000" dirty="0" smtClean="0">
              <a:solidFill>
                <a:srgbClr val="254061"/>
              </a:solidFill>
              <a:latin typeface="+mj-lt"/>
              <a:ea typeface="ＭＳ Ｐゴシック" pitchFamily="1" charset="-128"/>
              <a:cs typeface="ＭＳ Ｐゴシック" pitchFamily="1" charset="-128"/>
            </a:endParaRPr>
          </a:p>
          <a:p>
            <a:pPr>
              <a:buNone/>
            </a:pPr>
            <a:endParaRPr lang="en-US" sz="2400" b="1" baseline="30000" dirty="0" smtClean="0">
              <a:solidFill>
                <a:srgbClr val="254061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 sz="2400" baseline="-25000" dirty="0" smtClean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endParaRPr lang="en-US" sz="2400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60" y="0"/>
            <a:ext cx="7772400" cy="658813"/>
          </a:xfrm>
        </p:spPr>
        <p:txBody>
          <a:bodyPr/>
          <a:lstStyle/>
          <a:p>
            <a:pPr algn="ctr"/>
            <a:r>
              <a:rPr lang="en-US" b="1" dirty="0" smtClean="0"/>
              <a:t>Niobium For SRF Cavities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At present, Niobium for SRF cavities comes from </a:t>
            </a:r>
            <a:r>
              <a:rPr lang="en-US" b="1" dirty="0" err="1" smtClean="0"/>
              <a:t>Columbite</a:t>
            </a:r>
            <a:r>
              <a:rPr lang="en-US" b="1" dirty="0" smtClean="0"/>
              <a:t>/Tantalite ore</a:t>
            </a:r>
          </a:p>
          <a:p>
            <a:pPr lvl="1"/>
            <a:r>
              <a:rPr lang="en-US" b="1" dirty="0" smtClean="0"/>
              <a:t>Niobium is present as “impurity”</a:t>
            </a:r>
          </a:p>
          <a:p>
            <a:pPr lvl="1"/>
            <a:r>
              <a:rPr lang="en-US" b="1" dirty="0" smtClean="0"/>
              <a:t>Niobium is produced as a by-product of Tantalum</a:t>
            </a:r>
          </a:p>
          <a:p>
            <a:pPr lvl="1"/>
            <a:endParaRPr lang="en-US" b="1" dirty="0" smtClean="0"/>
          </a:p>
          <a:p>
            <a:r>
              <a:rPr lang="en-US" b="1" dirty="0" smtClean="0"/>
              <a:t>Primary reason – the Tantalum content is lower</a:t>
            </a:r>
          </a:p>
          <a:p>
            <a:pPr lvl="1"/>
            <a:r>
              <a:rPr lang="en-US" b="1" dirty="0" smtClean="0"/>
              <a:t>Tantalum is generally believed to negatively impact SRF properties of Niobium but there is no real data to back it up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JLab data shows reducing Tantalum content below 1000 ppm has no advantage for Superconducting RF cavities</a:t>
            </a:r>
          </a:p>
          <a:p>
            <a:pPr lvl="1"/>
            <a:r>
              <a:rPr lang="en-US" b="1" dirty="0" smtClean="0"/>
              <a:t>Low Tantalum niobium is relatively expensive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23368"/>
            <a:ext cx="8889065" cy="658813"/>
          </a:xfrm>
        </p:spPr>
        <p:txBody>
          <a:bodyPr/>
          <a:lstStyle/>
          <a:p>
            <a:pPr algn="l"/>
            <a:r>
              <a:rPr lang="en-US" b="1" dirty="0" smtClean="0"/>
              <a:t>Uniform distribution of Ta has no effect on SC Parameters, BCP has large effect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504"/>
            <a:ext cx="3627507" cy="3463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221" y="2364193"/>
            <a:ext cx="5463235" cy="1888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818" y="5484476"/>
            <a:ext cx="646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S. B. Roy et al </a:t>
            </a:r>
            <a:r>
              <a:rPr lang="en-US" b="1" dirty="0" err="1" smtClean="0"/>
              <a:t>Supercond</a:t>
            </a:r>
            <a:r>
              <a:rPr lang="en-US" b="1" dirty="0" smtClean="0"/>
              <a:t>. Sci. Technol.  25 (2012) 115020 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01482" y="1616474"/>
            <a:ext cx="3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982229" y="1789668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01458" y="1962864"/>
            <a:ext cx="3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01461" y="2155302"/>
            <a:ext cx="374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</a:t>
            </a:r>
            <a:endParaRPr lang="en-US" sz="14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241425" y="1176338"/>
            <a:ext cx="6362700" cy="3000375"/>
          </a:xfrm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9775" y="4125913"/>
            <a:ext cx="512445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Box 12"/>
          <p:cNvSpPr txBox="1">
            <a:spLocks noChangeArrowheads="1"/>
          </p:cNvSpPr>
          <p:nvPr/>
        </p:nvSpPr>
        <p:spPr bwMode="auto">
          <a:xfrm>
            <a:off x="-38738" y="219075"/>
            <a:ext cx="8848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Tantalum and RRR have minimal influence on phonon peak</a:t>
            </a:r>
          </a:p>
        </p:txBody>
      </p:sp>
      <p:sp>
        <p:nvSpPr>
          <p:cNvPr id="65541" name="TextBox 13"/>
          <p:cNvSpPr txBox="1">
            <a:spLocks noChangeArrowheads="1"/>
          </p:cNvSpPr>
          <p:nvPr/>
        </p:nvSpPr>
        <p:spPr bwMode="auto">
          <a:xfrm>
            <a:off x="7298440" y="5194765"/>
            <a:ext cx="1768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>
                <a:solidFill>
                  <a:srgbClr val="F79646"/>
                </a:solidFill>
              </a:rPr>
              <a:t>Saravan</a:t>
            </a:r>
            <a:endParaRPr lang="en-US" dirty="0" smtClean="0">
              <a:solidFill>
                <a:srgbClr val="F79646"/>
              </a:solidFill>
            </a:endParaRPr>
          </a:p>
          <a:p>
            <a:pPr algn="ctr"/>
            <a:r>
              <a:rPr lang="en-US" dirty="0" smtClean="0">
                <a:solidFill>
                  <a:srgbClr val="F79646"/>
                </a:solidFill>
              </a:rPr>
              <a:t>PhD student at MSU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65542" name="TextBox 14"/>
          <p:cNvSpPr txBox="1">
            <a:spLocks noChangeArrowheads="1"/>
          </p:cNvSpPr>
          <p:nvPr/>
        </p:nvSpPr>
        <p:spPr bwMode="auto">
          <a:xfrm>
            <a:off x="5811838" y="1854200"/>
            <a:ext cx="1710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79646"/>
                </a:solidFill>
              </a:rPr>
              <a:t>Ingot niobium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2012 Jefferson Lab Nov 5-8,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9343" y="176750"/>
            <a:ext cx="7309556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dirty="0" smtClean="0">
                <a:ea typeface="ＭＳ Ｐゴシック" pitchFamily="1" charset="-128"/>
                <a:cs typeface="ＭＳ Ｐゴシック" pitchFamily="1" charset="-128"/>
              </a:rPr>
              <a:t>Ingot Niobium Technology  </a:t>
            </a:r>
            <a:br>
              <a:rPr lang="en-US" sz="3600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sz="3600" dirty="0" smtClean="0">
                <a:ea typeface="ＭＳ Ｐゴシック" pitchFamily="1" charset="-128"/>
                <a:cs typeface="ＭＳ Ｐゴシック" pitchFamily="1" charset="-128"/>
              </a:rPr>
              <a:t> CBMM-</a:t>
            </a:r>
            <a:r>
              <a:rPr lang="en-US" sz="3600" dirty="0" err="1" smtClean="0">
                <a:ea typeface="ＭＳ Ｐゴシック" pitchFamily="1" charset="-128"/>
                <a:cs typeface="ＭＳ Ｐゴシック" pitchFamily="1" charset="-128"/>
              </a:rPr>
              <a:t>JLab</a:t>
            </a:r>
            <a:r>
              <a:rPr lang="en-US" sz="3600" dirty="0" smtClean="0">
                <a:ea typeface="ＭＳ Ｐゴシック" pitchFamily="1" charset="-128"/>
                <a:cs typeface="ＭＳ Ｐゴシック" pitchFamily="1" charset="-128"/>
              </a:rPr>
              <a:t> CRADA, August 2004</a:t>
            </a:r>
          </a:p>
        </p:txBody>
      </p:sp>
      <p:sp>
        <p:nvSpPr>
          <p:cNvPr id="39939" name="Content Placeholder 1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294063"/>
          </a:xfrm>
        </p:spPr>
        <p:txBody>
          <a:bodyPr/>
          <a:lstStyle/>
          <a:p>
            <a:pPr eaLnBrk="1" hangingPunct="1">
              <a:buFont typeface="Wingdings" pitchFamily="1" charset="2"/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</a:t>
            </a: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964618" y="1457913"/>
            <a:ext cx="74049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CBMM</a:t>
            </a:r>
            <a:r>
              <a:rPr lang="en-US" b="1" dirty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/</a:t>
            </a:r>
            <a:r>
              <a:rPr lang="en-US" b="1" dirty="0" err="1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JLab</a:t>
            </a:r>
            <a:r>
              <a:rPr lang="en-US" b="1" dirty="0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  jointly applied for US Patent in April 2005 and the patent 8128765 B2  was granted on March 6, 2012.  G. Myneni, P. </a:t>
            </a:r>
            <a:r>
              <a:rPr lang="en-US" b="1" dirty="0" err="1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Kneisel</a:t>
            </a:r>
            <a:r>
              <a:rPr lang="en-US" b="1" dirty="0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 and T. </a:t>
            </a:r>
            <a:r>
              <a:rPr lang="en-US" b="1" dirty="0" err="1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Carneiro</a:t>
            </a:r>
            <a:r>
              <a:rPr lang="en-US" b="1" dirty="0" smtClean="0">
                <a:solidFill>
                  <a:srgbClr val="FF33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 (CBMM) are the inventors </a:t>
            </a:r>
            <a:endParaRPr lang="en-US" b="1" dirty="0">
              <a:solidFill>
                <a:srgbClr val="FF3300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347" y="2564068"/>
            <a:ext cx="8373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international institutions in Asia, Europe and America are developing ingot niobium cavities.  DESY, KEK are among them., AES, Niowave and RI industries are </a:t>
            </a:r>
            <a:r>
              <a:rPr lang="en-US" dirty="0" err="1" smtClean="0"/>
              <a:t>involved.CBMM</a:t>
            </a:r>
            <a:r>
              <a:rPr lang="en-US" dirty="0" smtClean="0"/>
              <a:t>, </a:t>
            </a:r>
            <a:r>
              <a:rPr lang="en-US" dirty="0" err="1" smtClean="0"/>
              <a:t>Heraues</a:t>
            </a:r>
            <a:r>
              <a:rPr lang="en-US" dirty="0" smtClean="0"/>
              <a:t>, Ningxia, Tokyo </a:t>
            </a:r>
            <a:r>
              <a:rPr lang="en-US" dirty="0" err="1" smtClean="0"/>
              <a:t>Denkai</a:t>
            </a:r>
            <a:r>
              <a:rPr lang="en-US" dirty="0" smtClean="0"/>
              <a:t> and </a:t>
            </a:r>
            <a:r>
              <a:rPr lang="en-US" dirty="0" err="1" smtClean="0"/>
              <a:t>Wah</a:t>
            </a:r>
            <a:r>
              <a:rPr lang="en-US" dirty="0" smtClean="0"/>
              <a:t> Chang are able to provide ingot niobium   </a:t>
            </a:r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2034607" y="3781149"/>
          <a:ext cx="5410928" cy="2631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436509" y="4126571"/>
            <a:ext cx="3252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W. Singer Private Communication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424140" y="6259888"/>
            <a:ext cx="6892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DESY sets </a:t>
            </a:r>
            <a:r>
              <a:rPr lang="en-US" sz="1600" b="1" dirty="0" err="1" smtClean="0">
                <a:solidFill>
                  <a:srgbClr val="FF000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acc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world record with ingot niobium 9 cell TESLA cavities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TTC 2012 Jefferson Lab Nov 5-8,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0148" y="147638"/>
            <a:ext cx="7790568" cy="762000"/>
          </a:xfrm>
        </p:spPr>
        <p:txBody>
          <a:bodyPr/>
          <a:lstStyle/>
          <a:p>
            <a:pPr algn="ctr" eaLnBrk="1" hangingPunct="1"/>
            <a:r>
              <a:rPr lang="en-US" sz="2800" b="1" dirty="0" err="1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Araxá</a:t>
            </a:r>
            <a:r>
              <a:rPr lang="en-US" sz="2800" dirty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800" b="1" dirty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 Mine in Brazil &amp;</a:t>
            </a:r>
            <a:r>
              <a:rPr lang="en-US" sz="2800" b="1" dirty="0" smtClean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Pyrochlore</a:t>
            </a:r>
            <a:r>
              <a:rPr lang="en-US" sz="2800" b="1" dirty="0" smtClean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Niobium</a:t>
            </a:r>
            <a:br>
              <a:rPr lang="en-US" sz="2800" b="1" dirty="0" smtClean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</a:br>
            <a:r>
              <a:rPr lang="en-US" sz="2800" b="1" dirty="0" smtClean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Original CEBAF 90% CBMM </a:t>
            </a:r>
            <a:r>
              <a:rPr lang="en-US" sz="2800" b="1" dirty="0" err="1" smtClean="0">
                <a:solidFill>
                  <a:srgbClr val="3333FF"/>
                </a:solidFill>
                <a:ea typeface="ＭＳ Ｐゴシック" pitchFamily="1" charset="-128"/>
                <a:cs typeface="ＭＳ Ｐゴシック" pitchFamily="1" charset="-128"/>
              </a:rPr>
              <a:t>Nb</a:t>
            </a:r>
            <a:endParaRPr lang="en-US" sz="2800" b="1" dirty="0">
              <a:solidFill>
                <a:srgbClr val="3333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41987" name="Picture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l="-22015" r="-22015"/>
          <a:stretch>
            <a:fillRect/>
          </a:stretch>
        </p:blipFill>
        <p:spPr>
          <a:xfrm>
            <a:off x="628841" y="1409313"/>
            <a:ext cx="3810000" cy="1981200"/>
          </a:xfrm>
        </p:spPr>
      </p:pic>
      <p:pic>
        <p:nvPicPr>
          <p:cNvPr id="41988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 l="-3613" r="-3613"/>
          <a:stretch>
            <a:fillRect/>
          </a:stretch>
        </p:blipFill>
        <p:spPr/>
      </p:pic>
      <p:pic>
        <p:nvPicPr>
          <p:cNvPr id="41989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 l="-22015" r="-22015"/>
          <a:stretch>
            <a:fillRect/>
          </a:stretch>
        </p:blipFill>
        <p:spPr/>
      </p:pic>
      <p:pic>
        <p:nvPicPr>
          <p:cNvPr id="41990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 l="-22015" r="-22015"/>
          <a:stretch>
            <a:fillRect/>
          </a:stretch>
        </p:blipFill>
        <p:spPr/>
      </p:pic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1050925" y="1031875"/>
            <a:ext cx="2469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3333FF"/>
                </a:solidFill>
              </a:rPr>
              <a:t>The CBMM open cast mine</a:t>
            </a:r>
            <a:r>
              <a:rPr lang="en-US" b="1" dirty="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620712" y="5654675"/>
            <a:ext cx="414489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3300"/>
                </a:solidFill>
              </a:rPr>
              <a:t>Electron beam furnace for the refinement of</a:t>
            </a:r>
          </a:p>
          <a:p>
            <a:r>
              <a:rPr lang="en-US" sz="1400" b="1" dirty="0">
                <a:solidFill>
                  <a:srgbClr val="FF3300"/>
                </a:solidFill>
              </a:rPr>
              <a:t>Niobium metal, producing 210 </a:t>
            </a:r>
            <a:r>
              <a:rPr lang="en-US" sz="1400" b="1" dirty="0" smtClean="0">
                <a:solidFill>
                  <a:srgbClr val="FF3300"/>
                </a:solidFill>
              </a:rPr>
              <a:t>tons </a:t>
            </a:r>
            <a:r>
              <a:rPr lang="en-US" sz="1400" b="1" dirty="0">
                <a:solidFill>
                  <a:srgbClr val="FF3300"/>
                </a:solidFill>
              </a:rPr>
              <a:t>per annum</a:t>
            </a:r>
          </a:p>
          <a:p>
            <a:r>
              <a:rPr lang="en-US" sz="1400" dirty="0"/>
              <a:t> </a:t>
            </a:r>
            <a:endParaRPr lang="en-US" dirty="0"/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4330700" y="1111250"/>
            <a:ext cx="47371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Conveyor belt bringing the ore to concentration plant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4890733" y="5640388"/>
            <a:ext cx="3788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3333FF"/>
                </a:solidFill>
              </a:rPr>
              <a:t>Finished </a:t>
            </a:r>
            <a:r>
              <a:rPr lang="en-US" sz="1400" b="1" dirty="0" err="1">
                <a:solidFill>
                  <a:srgbClr val="3333FF"/>
                </a:solidFill>
              </a:rPr>
              <a:t>Nb</a:t>
            </a:r>
            <a:r>
              <a:rPr lang="en-US" sz="1400" b="1" dirty="0">
                <a:solidFill>
                  <a:srgbClr val="3333FF"/>
                </a:solidFill>
              </a:rPr>
              <a:t> ingot from the </a:t>
            </a:r>
            <a:r>
              <a:rPr lang="en-US" sz="1400" b="1" dirty="0" err="1">
                <a:solidFill>
                  <a:srgbClr val="3333FF"/>
                </a:solidFill>
              </a:rPr>
              <a:t>Pyrochlore</a:t>
            </a:r>
            <a:r>
              <a:rPr lang="en-US" sz="1400" b="1" dirty="0">
                <a:solidFill>
                  <a:srgbClr val="3333FF"/>
                </a:solidFill>
              </a:rPr>
              <a:t> ore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1139" y="6091939"/>
            <a:ext cx="7992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6666FF"/>
                </a:solidFill>
              </a:rPr>
              <a:t>Tantalum is an impurity and the amount depends on the location of the ore and can be up to ~ 1500 wt </a:t>
            </a:r>
            <a:r>
              <a:rPr lang="en-US" sz="1200" b="1" dirty="0" err="1" smtClean="0">
                <a:solidFill>
                  <a:srgbClr val="6666FF"/>
                </a:solidFill>
              </a:rPr>
              <a:t>ppm</a:t>
            </a:r>
            <a:endParaRPr lang="en-US" sz="1200" b="1" dirty="0" smtClean="0">
              <a:solidFill>
                <a:srgbClr val="6666FF"/>
              </a:solidFill>
            </a:endParaRPr>
          </a:p>
          <a:p>
            <a:r>
              <a:rPr lang="en-US" sz="1200" b="1" dirty="0" smtClean="0">
                <a:solidFill>
                  <a:srgbClr val="6666FF"/>
                </a:solidFill>
              </a:rPr>
              <a:t>a</a:t>
            </a:r>
            <a:r>
              <a:rPr lang="en-US" sz="1200" b="1" dirty="0" smtClean="0">
                <a:solidFill>
                  <a:srgbClr val="6666FF"/>
                </a:solidFill>
              </a:rPr>
              <a:t>nd is uniformly distributed in niobium</a:t>
            </a:r>
            <a:endParaRPr lang="en-US" sz="1200" b="1" dirty="0">
              <a:solidFill>
                <a:srgbClr val="66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2390" y="6456382"/>
            <a:ext cx="571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Simplified niobium spec:  ingot slices with </a:t>
            </a:r>
            <a:r>
              <a:rPr lang="en-US" b="1" dirty="0" err="1" smtClean="0">
                <a:solidFill>
                  <a:srgbClr val="FF0000"/>
                </a:solidFill>
              </a:rPr>
              <a:t>Hv</a:t>
            </a:r>
            <a:r>
              <a:rPr lang="en-US" b="1" dirty="0" smtClean="0">
                <a:solidFill>
                  <a:srgbClr val="FF0000"/>
                </a:solidFill>
              </a:rPr>
              <a:t> ~ 50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944563"/>
            <a:ext cx="8010525" cy="762000"/>
          </a:xfrm>
        </p:spPr>
        <p:txBody>
          <a:bodyPr/>
          <a:lstStyle/>
          <a:p>
            <a:r>
              <a:rPr lang="en-US" sz="2800" b="1" dirty="0">
                <a:solidFill>
                  <a:srgbClr val="3333FF"/>
                </a:solidFill>
              </a:rPr>
              <a:t>Tantalum does not affect the performance</a:t>
            </a:r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5438775" y="1866900"/>
            <a:ext cx="2524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66CC"/>
                </a:solidFill>
                <a:latin typeface="Calibri" charset="0"/>
              </a:rPr>
              <a:t>Polycrystalline niobium</a:t>
            </a:r>
          </a:p>
        </p:txBody>
      </p:sp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928688" y="1857375"/>
            <a:ext cx="2606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9999"/>
                </a:solidFill>
                <a:latin typeface="Calibri" charset="0"/>
              </a:rPr>
              <a:t>Large grain ingot niobium</a:t>
            </a: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85725" y="258763"/>
            <a:ext cx="706355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33CC33"/>
                </a:solidFill>
                <a:latin typeface="Calibri" charset="0"/>
              </a:rPr>
              <a:t>Ingot niobium has superior performance  </a:t>
            </a:r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928688" y="5686425"/>
            <a:ext cx="73276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Calibri" charset="0"/>
              </a:rPr>
              <a:t>Influence of Ta content in high purity niobium on cavity performance</a:t>
            </a:r>
          </a:p>
          <a:p>
            <a:r>
              <a:rPr lang="en-US" sz="1400" b="1" dirty="0">
                <a:latin typeface="Calibri" charset="0"/>
              </a:rPr>
              <a:t>P. </a:t>
            </a:r>
            <a:r>
              <a:rPr lang="en-US" sz="1400" b="1" dirty="0" err="1">
                <a:latin typeface="Calibri" charset="0"/>
              </a:rPr>
              <a:t>Kneisel</a:t>
            </a:r>
            <a:r>
              <a:rPr lang="en-US" sz="1400" b="1" dirty="0">
                <a:latin typeface="Calibri" charset="0"/>
              </a:rPr>
              <a:t>, G. Myneni, G. </a:t>
            </a:r>
            <a:r>
              <a:rPr lang="en-US" sz="1400" b="1" dirty="0" err="1">
                <a:latin typeface="Calibri" charset="0"/>
              </a:rPr>
              <a:t>Ciovati</a:t>
            </a:r>
            <a:r>
              <a:rPr lang="en-US" sz="1400" b="1" dirty="0">
                <a:latin typeface="Calibri" charset="0"/>
              </a:rPr>
              <a:t>, D. </a:t>
            </a:r>
            <a:r>
              <a:rPr lang="en-US" sz="1400" b="1" dirty="0" err="1">
                <a:latin typeface="Calibri" charset="0"/>
              </a:rPr>
              <a:t>Proch</a:t>
            </a:r>
            <a:r>
              <a:rPr lang="en-US" sz="1400" b="1" dirty="0">
                <a:latin typeface="Calibri" charset="0"/>
              </a:rPr>
              <a:t>, W. Singer, T. </a:t>
            </a:r>
            <a:r>
              <a:rPr lang="en-US" sz="1400" b="1" dirty="0" err="1">
                <a:latin typeface="Calibri" charset="0"/>
              </a:rPr>
              <a:t>Carneiro</a:t>
            </a:r>
            <a:r>
              <a:rPr lang="en-US" sz="1400" b="1" dirty="0">
                <a:latin typeface="Calibri" charset="0"/>
              </a:rPr>
              <a:t> et al in Proceedings of PAC 2005       </a:t>
            </a: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544513" y="5118100"/>
            <a:ext cx="8007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charset="0"/>
              </a:rPr>
              <a:t>Recent low RRR 1300 wt </a:t>
            </a:r>
            <a:r>
              <a:rPr lang="en-US" sz="1400" b="1" dirty="0" err="1">
                <a:solidFill>
                  <a:srgbClr val="FF0000"/>
                </a:solidFill>
                <a:latin typeface="Calibri" charset="0"/>
              </a:rPr>
              <a:t>ppm</a:t>
            </a:r>
            <a:r>
              <a:rPr lang="en-US" sz="1400" b="1" dirty="0">
                <a:solidFill>
                  <a:srgbClr val="FF0000"/>
                </a:solidFill>
                <a:latin typeface="Calibri" charset="0"/>
              </a:rPr>
              <a:t> ingot niobium cavity has figure of </a:t>
            </a:r>
            <a:r>
              <a:rPr lang="en-US" sz="1400" b="1" dirty="0" smtClean="0">
                <a:solidFill>
                  <a:srgbClr val="FF0000"/>
                </a:solidFill>
                <a:latin typeface="Calibri" charset="0"/>
              </a:rPr>
              <a:t>merit (FOM) </a:t>
            </a:r>
            <a:r>
              <a:rPr lang="en-US" sz="1400" b="1" dirty="0">
                <a:solidFill>
                  <a:srgbClr val="FF0000"/>
                </a:solidFill>
                <a:latin typeface="Calibri" charset="0"/>
              </a:rPr>
              <a:t>1.0 x10</a:t>
            </a:r>
            <a:r>
              <a:rPr lang="en-US" sz="1400" b="1" baseline="30000" dirty="0">
                <a:solidFill>
                  <a:srgbClr val="FF0000"/>
                </a:solidFill>
                <a:latin typeface="Calibri" charset="0"/>
              </a:rPr>
              <a:t>12</a:t>
            </a:r>
            <a:r>
              <a:rPr lang="en-US" sz="1400" b="1" dirty="0">
                <a:solidFill>
                  <a:srgbClr val="FF0000"/>
                </a:solidFill>
                <a:latin typeface="Calibri" charset="0"/>
              </a:rPr>
              <a:t> with new processes</a:t>
            </a:r>
            <a:endParaRPr lang="en-US" sz="1400" b="1" baseline="30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TTC 2012 Jefferson Lab Nov 5-8, 2012</a:t>
            </a:r>
            <a:endParaRPr lang="en-US" dirty="0"/>
          </a:p>
        </p:txBody>
      </p:sp>
      <p:graphicFrame>
        <p:nvGraphicFramePr>
          <p:cNvPr id="7183" name="Object 15"/>
          <p:cNvGraphicFramePr>
            <a:graphicFrameLocks noChangeAspect="1"/>
          </p:cNvGraphicFramePr>
          <p:nvPr/>
        </p:nvGraphicFramePr>
        <p:xfrm>
          <a:off x="168275" y="2224088"/>
          <a:ext cx="4176713" cy="2847975"/>
        </p:xfrm>
        <a:graphic>
          <a:graphicData uri="http://schemas.openxmlformats.org/presentationml/2006/ole">
            <p:oleObj spid="_x0000_s210956" name="Chart" r:id="rId4" imgW="10591800" imgH="7226300" progId="Excel.Sheet.8">
              <p:embed/>
            </p:oleObj>
          </a:graphicData>
        </a:graphic>
      </p:graphicFrame>
      <p:graphicFrame>
        <p:nvGraphicFramePr>
          <p:cNvPr id="7184" name="Object 16"/>
          <p:cNvGraphicFramePr>
            <a:graphicFrameLocks noChangeAspect="1"/>
          </p:cNvGraphicFramePr>
          <p:nvPr/>
        </p:nvGraphicFramePr>
        <p:xfrm>
          <a:off x="4468813" y="2244725"/>
          <a:ext cx="4410075" cy="2827338"/>
        </p:xfrm>
        <a:graphic>
          <a:graphicData uri="http://schemas.openxmlformats.org/presentationml/2006/ole">
            <p:oleObj spid="_x0000_s210957" name="Chart" r:id="rId5" imgW="9740900" imgH="6248400" progId="Excel.Sheet.8">
              <p:embed/>
            </p:oleObj>
          </a:graphicData>
        </a:graphic>
      </p:graphicFrame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6"/>
          <a:srcRect l="66783" t="43143" r="13078" b="48228"/>
          <a:stretch>
            <a:fillRect/>
          </a:stretch>
        </p:blipFill>
        <p:spPr bwMode="auto">
          <a:xfrm>
            <a:off x="2295525" y="3495675"/>
            <a:ext cx="16573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003120" y="5369010"/>
            <a:ext cx="281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Empirically FOM ~ 1.0 x10</a:t>
            </a:r>
            <a:r>
              <a:rPr lang="en-US" b="1" baseline="30000" dirty="0" smtClean="0">
                <a:solidFill>
                  <a:srgbClr val="FF0000"/>
                </a:solidFill>
                <a:latin typeface="Calibri" charset="0"/>
              </a:rPr>
              <a:t>13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JLab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1271</TotalTime>
  <Words>1783</Words>
  <Application>Microsoft Macintosh PowerPoint</Application>
  <PresentationFormat>On-screen Show (4:3)</PresentationFormat>
  <Paragraphs>234</Paragraphs>
  <Slides>26</Slides>
  <Notes>25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Default JLab</vt:lpstr>
      <vt:lpstr>Chart</vt:lpstr>
      <vt:lpstr>Opportunities for  ingot niobium in future accelerators</vt:lpstr>
      <vt:lpstr>Slide 2</vt:lpstr>
      <vt:lpstr>Introduction</vt:lpstr>
      <vt:lpstr>Niobium For SRF Cavities</vt:lpstr>
      <vt:lpstr>Uniform distribution of Ta has no effect on SC Parameters, BCP has large effect</vt:lpstr>
      <vt:lpstr>Slide 6</vt:lpstr>
      <vt:lpstr>Ingot Niobium Technology    CBMM-JLab CRADA, August 2004</vt:lpstr>
      <vt:lpstr>Araxá  Mine in Brazil &amp; Pyrochlore Niobium Original CEBAF 90% CBMM Nb</vt:lpstr>
      <vt:lpstr>Tantalum does not affect the performance</vt:lpstr>
      <vt:lpstr>Niobium cavity – performance (CW)</vt:lpstr>
      <vt:lpstr>Extrinsic and intrinsic contamination of Nb determines the performance of the cavities</vt:lpstr>
      <vt:lpstr>Hydrogen absorption with BCP and EP</vt:lpstr>
      <vt:lpstr>Slide 13</vt:lpstr>
      <vt:lpstr>Clean UHV furnace - patents applied for</vt:lpstr>
      <vt:lpstr>RF field dependence of Q0</vt:lpstr>
      <vt:lpstr>Improved mechanical properties  with 1400 C HT</vt:lpstr>
      <vt:lpstr>What has been demonstrated</vt:lpstr>
      <vt:lpstr>Cryogenic Refrigeration Cost Reduction with improved Qo (~factor of 3) CW SRF Cavities</vt:lpstr>
      <vt:lpstr> Economic, efficient and sustainable path for CW applications </vt:lpstr>
      <vt:lpstr>Future Outlook</vt:lpstr>
      <vt:lpstr>JLab’s worldwide network of collaborators</vt:lpstr>
      <vt:lpstr>Slide 22</vt:lpstr>
      <vt:lpstr> CEBAF niobium (Wah Chang and Fansteel)</vt:lpstr>
      <vt:lpstr>Process steps - fine grain Niobium </vt:lpstr>
      <vt:lpstr>Current niobium derived from Cm/Ta Ore</vt:lpstr>
      <vt:lpstr>Ingot niobium from Pyrochlore Ore CBMM  Ta up to ~ 1500 wt. ppm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Overview</dc:title>
  <dc:creator>eclifton</dc:creator>
  <cp:lastModifiedBy>Rao Myneni</cp:lastModifiedBy>
  <cp:revision>113</cp:revision>
  <cp:lastPrinted>2012-10-02T19:44:56Z</cp:lastPrinted>
  <dcterms:created xsi:type="dcterms:W3CDTF">2012-11-07T16:23:12Z</dcterms:created>
  <dcterms:modified xsi:type="dcterms:W3CDTF">2012-11-07T16:30:35Z</dcterms:modified>
</cp:coreProperties>
</file>