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0"/>
  </p:notesMasterIdLst>
  <p:handoutMasterIdLst>
    <p:handoutMasterId r:id="rId31"/>
  </p:handoutMasterIdLst>
  <p:sldIdLst>
    <p:sldId id="760" r:id="rId2"/>
    <p:sldId id="781" r:id="rId3"/>
    <p:sldId id="763" r:id="rId4"/>
    <p:sldId id="764" r:id="rId5"/>
    <p:sldId id="787" r:id="rId6"/>
    <p:sldId id="744" r:id="rId7"/>
    <p:sldId id="747" r:id="rId8"/>
    <p:sldId id="748" r:id="rId9"/>
    <p:sldId id="749" r:id="rId10"/>
    <p:sldId id="750" r:id="rId11"/>
    <p:sldId id="754" r:id="rId12"/>
    <p:sldId id="755" r:id="rId13"/>
    <p:sldId id="788" r:id="rId14"/>
    <p:sldId id="757" r:id="rId15"/>
    <p:sldId id="758" r:id="rId16"/>
    <p:sldId id="759" r:id="rId17"/>
    <p:sldId id="789" r:id="rId18"/>
    <p:sldId id="775" r:id="rId19"/>
    <p:sldId id="777" r:id="rId20"/>
    <p:sldId id="765" r:id="rId21"/>
    <p:sldId id="772" r:id="rId22"/>
    <p:sldId id="771" r:id="rId23"/>
    <p:sldId id="767" r:id="rId24"/>
    <p:sldId id="790" r:id="rId25"/>
    <p:sldId id="768" r:id="rId26"/>
    <p:sldId id="786" r:id="rId27"/>
    <p:sldId id="779" r:id="rId28"/>
    <p:sldId id="782" r:id="rId29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05EB"/>
    <a:srgbClr val="008E4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88406" autoAdjust="0"/>
  </p:normalViewPr>
  <p:slideViewPr>
    <p:cSldViewPr snapToGrid="0">
      <p:cViewPr varScale="1">
        <p:scale>
          <a:sx n="80" d="100"/>
          <a:sy n="80" d="100"/>
        </p:scale>
        <p:origin x="-17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BCD1C2-824B-444E-8A5E-330F8BF6C18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D35041D-B5A7-4C34-9848-C8EFB66A83B0}">
      <dgm:prSet custT="1"/>
      <dgm:spPr/>
      <dgm:t>
        <a:bodyPr/>
        <a:lstStyle/>
        <a:p>
          <a:pPr rtl="0"/>
          <a:r>
            <a:rPr lang="en-GB" sz="1800" dirty="0" smtClean="0"/>
            <a:t>Ultrasonic examination </a:t>
          </a:r>
          <a:endParaRPr lang="en-US" sz="1800" dirty="0"/>
        </a:p>
      </dgm:t>
    </dgm:pt>
    <dgm:pt modelId="{2B50F3FB-E88F-4AC8-8729-68E22FA0FF8A}" type="parTrans" cxnId="{667F0597-0526-478F-BD3A-1281ECBE91DE}">
      <dgm:prSet/>
      <dgm:spPr/>
      <dgm:t>
        <a:bodyPr/>
        <a:lstStyle/>
        <a:p>
          <a:endParaRPr lang="en-GB" sz="4400"/>
        </a:p>
      </dgm:t>
    </dgm:pt>
    <dgm:pt modelId="{F83B2699-A1DB-43D6-B303-3E89B5747F9E}" type="sibTrans" cxnId="{667F0597-0526-478F-BD3A-1281ECBE91DE}">
      <dgm:prSet/>
      <dgm:spPr/>
      <dgm:t>
        <a:bodyPr/>
        <a:lstStyle/>
        <a:p>
          <a:endParaRPr lang="en-GB" sz="4400"/>
        </a:p>
      </dgm:t>
    </dgm:pt>
    <dgm:pt modelId="{3FE4E777-0CC2-46BF-B2D8-A57AE118E84F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GB" sz="1800" dirty="0" smtClean="0"/>
            <a:t>Leak test</a:t>
          </a:r>
          <a:endParaRPr lang="en-US" sz="1800" dirty="0"/>
        </a:p>
      </dgm:t>
    </dgm:pt>
    <dgm:pt modelId="{161CD25B-2A12-4519-A811-F92CC297819B}" type="parTrans" cxnId="{AFCB2E21-441F-47ED-899C-49F2F728F2F0}">
      <dgm:prSet/>
      <dgm:spPr/>
      <dgm:t>
        <a:bodyPr/>
        <a:lstStyle/>
        <a:p>
          <a:endParaRPr lang="en-GB" sz="4400"/>
        </a:p>
      </dgm:t>
    </dgm:pt>
    <dgm:pt modelId="{C20F4F32-EFFF-4FBF-A18E-AF20F7B6FAAA}" type="sibTrans" cxnId="{AFCB2E21-441F-47ED-899C-49F2F728F2F0}">
      <dgm:prSet/>
      <dgm:spPr/>
      <dgm:t>
        <a:bodyPr/>
        <a:lstStyle/>
        <a:p>
          <a:endParaRPr lang="en-GB" sz="4400"/>
        </a:p>
      </dgm:t>
    </dgm:pt>
    <dgm:pt modelId="{87DB431A-50CD-41A8-888B-A598D2BE06EE}">
      <dgm:prSet custT="1"/>
      <dgm:spPr/>
      <dgm:t>
        <a:bodyPr/>
        <a:lstStyle/>
        <a:p>
          <a:pPr rtl="0"/>
          <a:r>
            <a:rPr lang="en-GB" sz="1800" dirty="0" smtClean="0"/>
            <a:t>Thermal shock liquid N</a:t>
          </a:r>
          <a:r>
            <a:rPr lang="en-GB" sz="1800" baseline="-25000" dirty="0" smtClean="0"/>
            <a:t>2</a:t>
          </a:r>
          <a:r>
            <a:rPr lang="en-GB" sz="1800" dirty="0" smtClean="0"/>
            <a:t> (x5)</a:t>
          </a:r>
          <a:endParaRPr lang="en-US" sz="1800" dirty="0"/>
        </a:p>
      </dgm:t>
    </dgm:pt>
    <dgm:pt modelId="{BD88C22E-1513-4A43-881C-77DF47613B30}" type="parTrans" cxnId="{17EA3FDA-EA9C-4C25-A4AB-4F60736F5784}">
      <dgm:prSet/>
      <dgm:spPr/>
      <dgm:t>
        <a:bodyPr/>
        <a:lstStyle/>
        <a:p>
          <a:endParaRPr lang="en-GB" sz="4400"/>
        </a:p>
      </dgm:t>
    </dgm:pt>
    <dgm:pt modelId="{6C1B3064-AA78-4A0D-A408-6F1F67BFDA2F}" type="sibTrans" cxnId="{17EA3FDA-EA9C-4C25-A4AB-4F60736F5784}">
      <dgm:prSet/>
      <dgm:spPr/>
      <dgm:t>
        <a:bodyPr/>
        <a:lstStyle/>
        <a:p>
          <a:endParaRPr lang="en-GB" sz="4400"/>
        </a:p>
      </dgm:t>
    </dgm:pt>
    <dgm:pt modelId="{232FB68C-05CF-4A3D-9DC0-AF8B8A5BD6E5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GB" sz="1800" dirty="0" smtClean="0"/>
            <a:t>Ultrasonic examination</a:t>
          </a:r>
          <a:endParaRPr lang="en-US" sz="1800" dirty="0"/>
        </a:p>
      </dgm:t>
    </dgm:pt>
    <dgm:pt modelId="{A53DB5CE-61A1-4899-918A-9C68C4874E81}" type="parTrans" cxnId="{9113FEE8-986A-4F3A-BE57-A009BBE68923}">
      <dgm:prSet/>
      <dgm:spPr/>
      <dgm:t>
        <a:bodyPr/>
        <a:lstStyle/>
        <a:p>
          <a:endParaRPr lang="en-GB" sz="4400"/>
        </a:p>
      </dgm:t>
    </dgm:pt>
    <dgm:pt modelId="{1FDC3EB1-19EE-4197-85C5-0A20EC0B6367}" type="sibTrans" cxnId="{9113FEE8-986A-4F3A-BE57-A009BBE68923}">
      <dgm:prSet/>
      <dgm:spPr/>
      <dgm:t>
        <a:bodyPr/>
        <a:lstStyle/>
        <a:p>
          <a:endParaRPr lang="en-GB" sz="4400"/>
        </a:p>
      </dgm:t>
    </dgm:pt>
    <dgm:pt modelId="{3923F34D-6872-4080-B3B1-9E8197B4EF22}">
      <dgm:prSet custT="1"/>
      <dgm:spPr/>
      <dgm:t>
        <a:bodyPr/>
        <a:lstStyle/>
        <a:p>
          <a:pPr rtl="0"/>
          <a:r>
            <a:rPr lang="en-GB" sz="1800" dirty="0" smtClean="0"/>
            <a:t>Leak test</a:t>
          </a:r>
          <a:endParaRPr lang="en-US" sz="1800" dirty="0"/>
        </a:p>
      </dgm:t>
    </dgm:pt>
    <dgm:pt modelId="{B1E49F03-0217-4AA4-858B-1A936AE513FD}" type="parTrans" cxnId="{DABDA4BF-4ED6-4F95-A92B-96E26ACCFE53}">
      <dgm:prSet/>
      <dgm:spPr/>
      <dgm:t>
        <a:bodyPr/>
        <a:lstStyle/>
        <a:p>
          <a:endParaRPr lang="en-GB" sz="4400"/>
        </a:p>
      </dgm:t>
    </dgm:pt>
    <dgm:pt modelId="{83C90A66-C147-4E80-8BB0-EC7484E8E0D0}" type="sibTrans" cxnId="{DABDA4BF-4ED6-4F95-A92B-96E26ACCFE53}">
      <dgm:prSet/>
      <dgm:spPr/>
      <dgm:t>
        <a:bodyPr/>
        <a:lstStyle/>
        <a:p>
          <a:endParaRPr lang="en-GB" sz="4400"/>
        </a:p>
      </dgm:t>
    </dgm:pt>
    <dgm:pt modelId="{4D20022E-CF07-49F7-8590-034244FBD9C4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GB" sz="1800" dirty="0" err="1" smtClean="0"/>
            <a:t>Electropolishing</a:t>
          </a:r>
          <a:endParaRPr lang="en-US" sz="1800" dirty="0"/>
        </a:p>
      </dgm:t>
    </dgm:pt>
    <dgm:pt modelId="{5608C602-33CD-4AD1-88A8-BF6605464B20}" type="parTrans" cxnId="{BAD3F1CE-A0EA-4050-AFE9-028ADFEF2672}">
      <dgm:prSet/>
      <dgm:spPr/>
      <dgm:t>
        <a:bodyPr/>
        <a:lstStyle/>
        <a:p>
          <a:endParaRPr lang="en-GB" sz="4400"/>
        </a:p>
      </dgm:t>
    </dgm:pt>
    <dgm:pt modelId="{C7B3D369-61AF-4F3F-BD0D-1924BDC0AC34}" type="sibTrans" cxnId="{BAD3F1CE-A0EA-4050-AFE9-028ADFEF2672}">
      <dgm:prSet/>
      <dgm:spPr/>
      <dgm:t>
        <a:bodyPr/>
        <a:lstStyle/>
        <a:p>
          <a:endParaRPr lang="en-GB" sz="4400"/>
        </a:p>
      </dgm:t>
    </dgm:pt>
    <dgm:pt modelId="{008C1DEA-7E19-486D-95D9-3EC51D3BCC00}">
      <dgm:prSet custT="1"/>
      <dgm:spPr/>
      <dgm:t>
        <a:bodyPr/>
        <a:lstStyle/>
        <a:p>
          <a:pPr rtl="0"/>
          <a:r>
            <a:rPr lang="en-GB" sz="1800" dirty="0" smtClean="0"/>
            <a:t>HT ( 600°C/24h)</a:t>
          </a:r>
          <a:endParaRPr lang="en-US" sz="1800" dirty="0"/>
        </a:p>
      </dgm:t>
    </dgm:pt>
    <dgm:pt modelId="{D297F48D-506A-4FE8-A467-7D7311676722}" type="parTrans" cxnId="{39559553-3259-46A2-B0A3-C2EBC6511116}">
      <dgm:prSet/>
      <dgm:spPr/>
      <dgm:t>
        <a:bodyPr/>
        <a:lstStyle/>
        <a:p>
          <a:endParaRPr lang="en-GB" sz="4400"/>
        </a:p>
      </dgm:t>
    </dgm:pt>
    <dgm:pt modelId="{D0135DFC-A19E-454D-9B70-A69C4D6CEBB1}" type="sibTrans" cxnId="{39559553-3259-46A2-B0A3-C2EBC6511116}">
      <dgm:prSet/>
      <dgm:spPr/>
      <dgm:t>
        <a:bodyPr/>
        <a:lstStyle/>
        <a:p>
          <a:endParaRPr lang="en-GB" sz="4400"/>
        </a:p>
      </dgm:t>
    </dgm:pt>
    <dgm:pt modelId="{3294F101-7381-42C1-A524-EF727135594D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 sz="1800" dirty="0" err="1" smtClean="0"/>
            <a:t>Electropolishing</a:t>
          </a:r>
          <a:endParaRPr lang="en-US" sz="1800" dirty="0"/>
        </a:p>
      </dgm:t>
    </dgm:pt>
    <dgm:pt modelId="{38DF3E06-9CB6-451C-9305-70153B61EC9C}" type="parTrans" cxnId="{14EF8A29-FD62-4627-B334-00611E1CB3A0}">
      <dgm:prSet/>
      <dgm:spPr/>
      <dgm:t>
        <a:bodyPr/>
        <a:lstStyle/>
        <a:p>
          <a:endParaRPr lang="en-GB" sz="4400"/>
        </a:p>
      </dgm:t>
    </dgm:pt>
    <dgm:pt modelId="{0942F84E-FD4F-4333-B532-A5E81B1E935C}" type="sibTrans" cxnId="{14EF8A29-FD62-4627-B334-00611E1CB3A0}">
      <dgm:prSet/>
      <dgm:spPr/>
      <dgm:t>
        <a:bodyPr/>
        <a:lstStyle/>
        <a:p>
          <a:endParaRPr lang="en-GB" sz="4400"/>
        </a:p>
      </dgm:t>
    </dgm:pt>
    <dgm:pt modelId="{FA705A09-B593-4BB4-A989-7AA11DDC9784}">
      <dgm:prSet custT="1"/>
      <dgm:spPr/>
      <dgm:t>
        <a:bodyPr/>
        <a:lstStyle/>
        <a:p>
          <a:pPr rtl="0"/>
          <a:r>
            <a:rPr lang="en-GB" sz="1800" dirty="0" smtClean="0"/>
            <a:t>Leak test</a:t>
          </a:r>
          <a:endParaRPr lang="en-US" sz="1800" dirty="0"/>
        </a:p>
      </dgm:t>
    </dgm:pt>
    <dgm:pt modelId="{6290EA92-A00E-4DAD-A686-A8101A78DD7C}" type="parTrans" cxnId="{9A1FA87D-BFD4-440F-B8F0-B691CBD93B47}">
      <dgm:prSet/>
      <dgm:spPr/>
      <dgm:t>
        <a:bodyPr/>
        <a:lstStyle/>
        <a:p>
          <a:endParaRPr lang="en-GB" sz="4400"/>
        </a:p>
      </dgm:t>
    </dgm:pt>
    <dgm:pt modelId="{C43C81AF-FD05-4FF2-88F7-69EDC45D09E9}" type="sibTrans" cxnId="{9A1FA87D-BFD4-440F-B8F0-B691CBD93B47}">
      <dgm:prSet/>
      <dgm:spPr/>
      <dgm:t>
        <a:bodyPr/>
        <a:lstStyle/>
        <a:p>
          <a:endParaRPr lang="en-GB" sz="4400"/>
        </a:p>
      </dgm:t>
    </dgm:pt>
    <dgm:pt modelId="{1FFE1A09-F2B6-497B-911F-634B2D6B26C8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GB" sz="1800" dirty="0" smtClean="0"/>
            <a:t>Ultrasonic examination</a:t>
          </a:r>
          <a:endParaRPr lang="en-US" sz="1800" dirty="0"/>
        </a:p>
      </dgm:t>
    </dgm:pt>
    <dgm:pt modelId="{FDB75A91-760A-486A-AD8C-79547EFA2362}" type="parTrans" cxnId="{18A72923-713A-4AAB-AE84-06F6EA0FB8A3}">
      <dgm:prSet/>
      <dgm:spPr/>
      <dgm:t>
        <a:bodyPr/>
        <a:lstStyle/>
        <a:p>
          <a:endParaRPr lang="en-GB" sz="4400"/>
        </a:p>
      </dgm:t>
    </dgm:pt>
    <dgm:pt modelId="{CD4A9FEC-8206-4067-888E-DF4183966BC8}" type="sibTrans" cxnId="{18A72923-713A-4AAB-AE84-06F6EA0FB8A3}">
      <dgm:prSet/>
      <dgm:spPr/>
      <dgm:t>
        <a:bodyPr/>
        <a:lstStyle/>
        <a:p>
          <a:endParaRPr lang="en-GB" sz="4400"/>
        </a:p>
      </dgm:t>
    </dgm:pt>
    <dgm:pt modelId="{8BAE8F6F-016E-43D5-ACD8-D39BD82ED796}">
      <dgm:prSet custT="1"/>
      <dgm:spPr/>
      <dgm:t>
        <a:bodyPr/>
        <a:lstStyle/>
        <a:p>
          <a:pPr rtl="0"/>
          <a:r>
            <a:rPr lang="en-GB" sz="1800" dirty="0" smtClean="0"/>
            <a:t>Thermal shock liquid N</a:t>
          </a:r>
          <a:r>
            <a:rPr lang="en-GB" sz="1800" baseline="-25000" dirty="0" smtClean="0"/>
            <a:t>2</a:t>
          </a:r>
          <a:r>
            <a:rPr lang="en-GB" sz="1800" dirty="0" smtClean="0"/>
            <a:t> (x5)</a:t>
          </a:r>
          <a:endParaRPr lang="en-US" sz="1800" dirty="0"/>
        </a:p>
      </dgm:t>
    </dgm:pt>
    <dgm:pt modelId="{E335C9D9-10C1-4DDD-B25B-30F3C2278C06}" type="parTrans" cxnId="{35D2061B-2C99-490F-A7E0-88218A92B015}">
      <dgm:prSet/>
      <dgm:spPr/>
      <dgm:t>
        <a:bodyPr/>
        <a:lstStyle/>
        <a:p>
          <a:endParaRPr lang="en-GB" sz="4400"/>
        </a:p>
      </dgm:t>
    </dgm:pt>
    <dgm:pt modelId="{52ADF690-488D-413E-90A0-31BCD6CAF836}" type="sibTrans" cxnId="{35D2061B-2C99-490F-A7E0-88218A92B015}">
      <dgm:prSet/>
      <dgm:spPr/>
      <dgm:t>
        <a:bodyPr/>
        <a:lstStyle/>
        <a:p>
          <a:endParaRPr lang="en-GB" sz="4400"/>
        </a:p>
      </dgm:t>
    </dgm:pt>
    <dgm:pt modelId="{648904F2-C656-4239-A8A2-686BC8306770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GB" sz="1800" dirty="0" smtClean="0"/>
            <a:t>Ultrasonic examination</a:t>
          </a:r>
          <a:endParaRPr lang="en-US" sz="1800" dirty="0"/>
        </a:p>
      </dgm:t>
    </dgm:pt>
    <dgm:pt modelId="{4BA213C5-E732-4022-88B3-6600ED8AC889}" type="parTrans" cxnId="{1D83A06D-BC2B-431E-9FFB-1B81390EAC1F}">
      <dgm:prSet/>
      <dgm:spPr/>
      <dgm:t>
        <a:bodyPr/>
        <a:lstStyle/>
        <a:p>
          <a:endParaRPr lang="en-GB" sz="4400"/>
        </a:p>
      </dgm:t>
    </dgm:pt>
    <dgm:pt modelId="{AC5EFFFA-B1A9-4671-BF5C-4DBB30F72AE0}" type="sibTrans" cxnId="{1D83A06D-BC2B-431E-9FFB-1B81390EAC1F}">
      <dgm:prSet/>
      <dgm:spPr/>
      <dgm:t>
        <a:bodyPr/>
        <a:lstStyle/>
        <a:p>
          <a:endParaRPr lang="en-GB" sz="4400"/>
        </a:p>
      </dgm:t>
    </dgm:pt>
    <dgm:pt modelId="{C3919C24-7E2E-4130-A8E5-67050F3B0D53}">
      <dgm:prSet custT="1"/>
      <dgm:spPr/>
      <dgm:t>
        <a:bodyPr/>
        <a:lstStyle/>
        <a:p>
          <a:pPr rtl="0"/>
          <a:r>
            <a:rPr lang="en-GB" sz="1800" dirty="0" smtClean="0"/>
            <a:t>Leak test</a:t>
          </a:r>
          <a:endParaRPr lang="en-US" sz="1800" dirty="0"/>
        </a:p>
      </dgm:t>
    </dgm:pt>
    <dgm:pt modelId="{D95AC62B-1045-40CB-B9A9-6398826E485C}" type="parTrans" cxnId="{C6876683-B53E-42F3-BD34-871CD56640AB}">
      <dgm:prSet/>
      <dgm:spPr/>
      <dgm:t>
        <a:bodyPr/>
        <a:lstStyle/>
        <a:p>
          <a:endParaRPr lang="en-GB" sz="4400"/>
        </a:p>
      </dgm:t>
    </dgm:pt>
    <dgm:pt modelId="{97220AD2-C78A-4E18-9BA7-69E8379768D1}" type="sibTrans" cxnId="{C6876683-B53E-42F3-BD34-871CD56640AB}">
      <dgm:prSet/>
      <dgm:spPr/>
      <dgm:t>
        <a:bodyPr/>
        <a:lstStyle/>
        <a:p>
          <a:endParaRPr lang="en-GB" sz="4400"/>
        </a:p>
      </dgm:t>
    </dgm:pt>
    <dgm:pt modelId="{9454F6D9-B3BE-4611-9C97-8B1E6A2346B1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GB" sz="1800" dirty="0" smtClean="0"/>
            <a:t>Shear test</a:t>
          </a:r>
          <a:endParaRPr lang="en-US" sz="1800" dirty="0"/>
        </a:p>
      </dgm:t>
    </dgm:pt>
    <dgm:pt modelId="{E524DA6F-53C0-4BF7-8A2A-4CC71CA1DEFD}" type="parTrans" cxnId="{3D93A8C3-B488-4EF0-BC4E-54ABBFD3AD25}">
      <dgm:prSet/>
      <dgm:spPr/>
      <dgm:t>
        <a:bodyPr/>
        <a:lstStyle/>
        <a:p>
          <a:endParaRPr lang="en-GB" sz="4400"/>
        </a:p>
      </dgm:t>
    </dgm:pt>
    <dgm:pt modelId="{8810E6C0-22F3-4CC1-9D98-BB671DCF670E}" type="sibTrans" cxnId="{3D93A8C3-B488-4EF0-BC4E-54ABBFD3AD25}">
      <dgm:prSet/>
      <dgm:spPr/>
      <dgm:t>
        <a:bodyPr/>
        <a:lstStyle/>
        <a:p>
          <a:endParaRPr lang="en-GB" sz="4400"/>
        </a:p>
      </dgm:t>
    </dgm:pt>
    <dgm:pt modelId="{3015DB7E-2F94-47B7-9E0F-A1AEBE1ED972}">
      <dgm:prSet custT="1"/>
      <dgm:spPr/>
      <dgm:t>
        <a:bodyPr/>
        <a:lstStyle/>
        <a:p>
          <a:pPr rtl="0"/>
          <a:r>
            <a:rPr lang="en-GB" sz="1800" dirty="0" smtClean="0"/>
            <a:t>Leak test</a:t>
          </a:r>
          <a:endParaRPr lang="en-US" sz="1800" dirty="0"/>
        </a:p>
      </dgm:t>
    </dgm:pt>
    <dgm:pt modelId="{69558397-218F-45D2-95CD-256D1495EDC0}" type="parTrans" cxnId="{44386D3B-52A5-4209-844E-48B09231BB48}">
      <dgm:prSet/>
      <dgm:spPr/>
      <dgm:t>
        <a:bodyPr/>
        <a:lstStyle/>
        <a:p>
          <a:endParaRPr lang="en-GB" sz="4400"/>
        </a:p>
      </dgm:t>
    </dgm:pt>
    <dgm:pt modelId="{863E944F-CD52-4459-BCC8-3F19D1A04053}" type="sibTrans" cxnId="{44386D3B-52A5-4209-844E-48B09231BB48}">
      <dgm:prSet/>
      <dgm:spPr/>
      <dgm:t>
        <a:bodyPr/>
        <a:lstStyle/>
        <a:p>
          <a:endParaRPr lang="en-GB" sz="4400"/>
        </a:p>
      </dgm:t>
    </dgm:pt>
    <dgm:pt modelId="{1EB98A7A-B75D-4FCD-9870-08C5275592A2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GB" sz="1800" dirty="0" smtClean="0"/>
            <a:t>Ultrasonic examination</a:t>
          </a:r>
          <a:endParaRPr lang="en-US" sz="1800" dirty="0"/>
        </a:p>
      </dgm:t>
    </dgm:pt>
    <dgm:pt modelId="{BB906B98-1361-4870-AC97-6EA9D8714586}" type="parTrans" cxnId="{DDFE6187-82D8-42D7-B1A3-06350DBC9C1B}">
      <dgm:prSet/>
      <dgm:spPr/>
      <dgm:t>
        <a:bodyPr/>
        <a:lstStyle/>
        <a:p>
          <a:endParaRPr lang="en-GB" sz="4400"/>
        </a:p>
      </dgm:t>
    </dgm:pt>
    <dgm:pt modelId="{8BC18BEF-5BFD-42E6-ABAA-ED514F0DB7A3}" type="sibTrans" cxnId="{DDFE6187-82D8-42D7-B1A3-06350DBC9C1B}">
      <dgm:prSet/>
      <dgm:spPr/>
      <dgm:t>
        <a:bodyPr/>
        <a:lstStyle/>
        <a:p>
          <a:endParaRPr lang="en-GB" sz="4400"/>
        </a:p>
      </dgm:t>
    </dgm:pt>
    <dgm:pt modelId="{CA27320A-C271-4729-B8CD-C43237999CC3}">
      <dgm:prSet custT="1"/>
      <dgm:spPr/>
      <dgm:t>
        <a:bodyPr/>
        <a:lstStyle/>
        <a:p>
          <a:pPr rtl="0"/>
          <a:r>
            <a:rPr lang="en-GB" sz="1800" dirty="0" smtClean="0"/>
            <a:t>Assembly test</a:t>
          </a:r>
          <a:endParaRPr lang="en-US" sz="1800" dirty="0"/>
        </a:p>
      </dgm:t>
    </dgm:pt>
    <dgm:pt modelId="{5B34D526-D328-4C43-B833-4CEBE7B810A6}" type="parTrans" cxnId="{6CE51B83-26F3-43A9-9C7C-2D210A88B3C4}">
      <dgm:prSet/>
      <dgm:spPr/>
      <dgm:t>
        <a:bodyPr/>
        <a:lstStyle/>
        <a:p>
          <a:endParaRPr lang="en-GB" sz="4400"/>
        </a:p>
      </dgm:t>
    </dgm:pt>
    <dgm:pt modelId="{51C372F3-6CD8-4534-BE8B-147DDFCFB869}" type="sibTrans" cxnId="{6CE51B83-26F3-43A9-9C7C-2D210A88B3C4}">
      <dgm:prSet/>
      <dgm:spPr/>
      <dgm:t>
        <a:bodyPr/>
        <a:lstStyle/>
        <a:p>
          <a:endParaRPr lang="en-GB" sz="4400"/>
        </a:p>
      </dgm:t>
    </dgm:pt>
    <dgm:pt modelId="{E8056C4C-82D4-4ACC-8D06-727239B864D8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GB" sz="1800" dirty="0" smtClean="0"/>
            <a:t>Metallographic examination</a:t>
          </a:r>
          <a:endParaRPr lang="en-US" sz="1800" dirty="0"/>
        </a:p>
      </dgm:t>
    </dgm:pt>
    <dgm:pt modelId="{623D4C26-4134-4F9E-9F96-EA475FED5174}" type="parTrans" cxnId="{2D5D6703-57B2-493F-AA7C-59C5E0A101B5}">
      <dgm:prSet/>
      <dgm:spPr/>
      <dgm:t>
        <a:bodyPr/>
        <a:lstStyle/>
        <a:p>
          <a:endParaRPr lang="en-GB" sz="4400"/>
        </a:p>
      </dgm:t>
    </dgm:pt>
    <dgm:pt modelId="{24CA2E00-F9A0-449A-A45F-FECFB4AD2421}" type="sibTrans" cxnId="{2D5D6703-57B2-493F-AA7C-59C5E0A101B5}">
      <dgm:prSet/>
      <dgm:spPr/>
      <dgm:t>
        <a:bodyPr/>
        <a:lstStyle/>
        <a:p>
          <a:endParaRPr lang="en-GB" sz="4400"/>
        </a:p>
      </dgm:t>
    </dgm:pt>
    <dgm:pt modelId="{2E7AF000-2D6F-446C-B125-7BE3BB15E89F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 sz="1800" dirty="0" err="1" smtClean="0"/>
            <a:t>Fractography</a:t>
          </a:r>
          <a:endParaRPr lang="en-US" sz="1800" dirty="0"/>
        </a:p>
      </dgm:t>
    </dgm:pt>
    <dgm:pt modelId="{474A64D5-D64E-4B80-891E-95A283B48BA1}" type="parTrans" cxnId="{1F9FF8B9-4139-4A8F-B94C-05BDBD8B01C6}">
      <dgm:prSet/>
      <dgm:spPr/>
      <dgm:t>
        <a:bodyPr/>
        <a:lstStyle/>
        <a:p>
          <a:endParaRPr lang="en-GB"/>
        </a:p>
      </dgm:t>
    </dgm:pt>
    <dgm:pt modelId="{762AE00D-45E7-454E-9EED-AD2E361A2AD5}" type="sibTrans" cxnId="{1F9FF8B9-4139-4A8F-B94C-05BDBD8B01C6}">
      <dgm:prSet/>
      <dgm:spPr/>
      <dgm:t>
        <a:bodyPr/>
        <a:lstStyle/>
        <a:p>
          <a:endParaRPr lang="en-GB"/>
        </a:p>
      </dgm:t>
    </dgm:pt>
    <dgm:pt modelId="{4EF4366D-EE35-40BF-821C-FF5F051A5E2E}">
      <dgm:prSet custT="1"/>
      <dgm:spPr/>
      <dgm:t>
        <a:bodyPr/>
        <a:lstStyle/>
        <a:p>
          <a:pPr rtl="0"/>
          <a:r>
            <a:rPr lang="en-GB" sz="1800" dirty="0" smtClean="0"/>
            <a:t>SEM </a:t>
          </a:r>
          <a:r>
            <a:rPr lang="en-GB" sz="1800" dirty="0" err="1" smtClean="0"/>
            <a:t>assesment</a:t>
          </a:r>
          <a:r>
            <a:rPr lang="en-GB" sz="1800" dirty="0" smtClean="0"/>
            <a:t> + EDS</a:t>
          </a:r>
          <a:endParaRPr lang="en-GB" sz="1800" dirty="0"/>
        </a:p>
      </dgm:t>
    </dgm:pt>
    <dgm:pt modelId="{DF2D3312-F91C-43DC-A2C3-3963CA7005C2}" type="sibTrans" cxnId="{567F6507-5CEF-415C-8187-B3C360221D7A}">
      <dgm:prSet/>
      <dgm:spPr/>
      <dgm:t>
        <a:bodyPr/>
        <a:lstStyle/>
        <a:p>
          <a:endParaRPr lang="en-GB" sz="4400"/>
        </a:p>
      </dgm:t>
    </dgm:pt>
    <dgm:pt modelId="{B655793C-A055-44F2-9D31-2E4CB0E85624}" type="parTrans" cxnId="{567F6507-5CEF-415C-8187-B3C360221D7A}">
      <dgm:prSet/>
      <dgm:spPr/>
      <dgm:t>
        <a:bodyPr/>
        <a:lstStyle/>
        <a:p>
          <a:endParaRPr lang="en-GB" sz="4400"/>
        </a:p>
      </dgm:t>
    </dgm:pt>
    <dgm:pt modelId="{3A14E403-EB2D-45FF-A7B2-36BD2854F614}" type="pres">
      <dgm:prSet presAssocID="{F5BCD1C2-824B-444E-8A5E-330F8BF6C18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9A4C82B5-0063-48E2-95A5-013934F60EAC}" type="pres">
      <dgm:prSet presAssocID="{7D35041D-B5A7-4C34-9848-C8EFB66A83B0}" presName="parentText" presStyleLbl="node1" presStyleIdx="0" presStyleCnt="20" custScaleY="144876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A3DB6D6-03B3-44DA-9861-38FD4205AAC9}" type="pres">
      <dgm:prSet presAssocID="{F83B2699-A1DB-43D6-B303-3E89B5747F9E}" presName="spacer" presStyleCnt="0"/>
      <dgm:spPr/>
    </dgm:pt>
    <dgm:pt modelId="{F4D1B816-B7DC-4D4E-B7CE-0EB57133620D}" type="pres">
      <dgm:prSet presAssocID="{3FE4E777-0CC2-46BF-B2D8-A57AE118E84F}" presName="parentText" presStyleLbl="node1" presStyleIdx="1" presStyleCnt="2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6CEF1E3-5DD0-41FE-BD9E-43FFEFDBB16B}" type="pres">
      <dgm:prSet presAssocID="{C20F4F32-EFFF-4FBF-A18E-AF20F7B6FAAA}" presName="spacer" presStyleCnt="0"/>
      <dgm:spPr/>
    </dgm:pt>
    <dgm:pt modelId="{2FCD5E1D-BBCA-4E0E-A454-4AD97AA85DC0}" type="pres">
      <dgm:prSet presAssocID="{87DB431A-50CD-41A8-888B-A598D2BE06EE}" presName="parentText" presStyleLbl="node1" presStyleIdx="2" presStyleCnt="2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2B1D9EA-F306-47F7-A56F-DD24276D24A9}" type="pres">
      <dgm:prSet presAssocID="{6C1B3064-AA78-4A0D-A408-6F1F67BFDA2F}" presName="spacer" presStyleCnt="0"/>
      <dgm:spPr/>
    </dgm:pt>
    <dgm:pt modelId="{686FC50D-8580-4B9B-99D6-C8761F077CF9}" type="pres">
      <dgm:prSet presAssocID="{232FB68C-05CF-4A3D-9DC0-AF8B8A5BD6E5}" presName="parentText" presStyleLbl="node1" presStyleIdx="3" presStyleCnt="2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555FEAD-A153-4695-A248-2627441CFD1E}" type="pres">
      <dgm:prSet presAssocID="{1FDC3EB1-19EE-4197-85C5-0A20EC0B6367}" presName="spacer" presStyleCnt="0"/>
      <dgm:spPr/>
    </dgm:pt>
    <dgm:pt modelId="{CEF99B7F-23EF-4C6A-AA5B-6682E0EAC945}" type="pres">
      <dgm:prSet presAssocID="{3923F34D-6872-4080-B3B1-9E8197B4EF22}" presName="parentText" presStyleLbl="node1" presStyleIdx="4" presStyleCnt="2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7303383-DA59-42B6-A3A7-33B85CFD56BA}" type="pres">
      <dgm:prSet presAssocID="{83C90A66-C147-4E80-8BB0-EC7484E8E0D0}" presName="spacer" presStyleCnt="0"/>
      <dgm:spPr/>
    </dgm:pt>
    <dgm:pt modelId="{894A3754-C4CF-4ACA-A626-5190F644233C}" type="pres">
      <dgm:prSet presAssocID="{4D20022E-CF07-49F7-8590-034244FBD9C4}" presName="parentText" presStyleLbl="node1" presStyleIdx="5" presStyleCnt="2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9E70F6A-8CF7-4918-B4BD-4BC4C0BC084D}" type="pres">
      <dgm:prSet presAssocID="{C7B3D369-61AF-4F3F-BD0D-1924BDC0AC34}" presName="spacer" presStyleCnt="0"/>
      <dgm:spPr/>
    </dgm:pt>
    <dgm:pt modelId="{8FDA8034-3568-40BC-B98C-EC602D6F3ADB}" type="pres">
      <dgm:prSet presAssocID="{008C1DEA-7E19-486D-95D9-3EC51D3BCC00}" presName="parentText" presStyleLbl="node1" presStyleIdx="6" presStyleCnt="2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F99CD5C-6FF6-422A-ABF0-3BECDC0C9564}" type="pres">
      <dgm:prSet presAssocID="{D0135DFC-A19E-454D-9B70-A69C4D6CEBB1}" presName="spacer" presStyleCnt="0"/>
      <dgm:spPr/>
    </dgm:pt>
    <dgm:pt modelId="{0F81AAB8-AB6E-4210-806D-0D47DE51A0E5}" type="pres">
      <dgm:prSet presAssocID="{3294F101-7381-42C1-A524-EF727135594D}" presName="parentText" presStyleLbl="node1" presStyleIdx="7" presStyleCnt="20" custLinFactNeighborX="-15000" custLinFactNeighborY="-11825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1EAC75F-6FCB-4DDB-8233-B4C43BABA471}" type="pres">
      <dgm:prSet presAssocID="{0942F84E-FD4F-4333-B532-A5E81B1E935C}" presName="spacer" presStyleCnt="0"/>
      <dgm:spPr/>
    </dgm:pt>
    <dgm:pt modelId="{532C4C1C-E45D-4840-9A7C-1B2D2326FE1A}" type="pres">
      <dgm:prSet presAssocID="{FA705A09-B593-4BB4-A989-7AA11DDC9784}" presName="parentText" presStyleLbl="node1" presStyleIdx="8" presStyleCnt="2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5614C92-015A-46E7-9E82-8BA8FA09DA01}" type="pres">
      <dgm:prSet presAssocID="{C43C81AF-FD05-4FF2-88F7-69EDC45D09E9}" presName="spacer" presStyleCnt="0"/>
      <dgm:spPr/>
    </dgm:pt>
    <dgm:pt modelId="{AC512E2F-822F-4633-9AA8-561CC7E6F728}" type="pres">
      <dgm:prSet presAssocID="{1FFE1A09-F2B6-497B-911F-634B2D6B26C8}" presName="parentText" presStyleLbl="node1" presStyleIdx="9" presStyleCnt="2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E9EC738-FE84-4264-BC14-D3B176D16AB5}" type="pres">
      <dgm:prSet presAssocID="{CD4A9FEC-8206-4067-888E-DF4183966BC8}" presName="spacer" presStyleCnt="0"/>
      <dgm:spPr/>
    </dgm:pt>
    <dgm:pt modelId="{B15CC41B-28DE-446C-B2DC-1EB0C7A24DAC}" type="pres">
      <dgm:prSet presAssocID="{8BAE8F6F-016E-43D5-ACD8-D39BD82ED796}" presName="parentText" presStyleLbl="node1" presStyleIdx="10" presStyleCnt="2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FE135BD-276E-4EFE-98B7-CF99015AA8AD}" type="pres">
      <dgm:prSet presAssocID="{52ADF690-488D-413E-90A0-31BCD6CAF836}" presName="spacer" presStyleCnt="0"/>
      <dgm:spPr/>
    </dgm:pt>
    <dgm:pt modelId="{96AC618B-4BE0-4D45-88FA-E7BCD9A81304}" type="pres">
      <dgm:prSet presAssocID="{648904F2-C656-4239-A8A2-686BC8306770}" presName="parentText" presStyleLbl="node1" presStyleIdx="11" presStyleCnt="2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FF16E14-C095-4C23-8882-C324EA84BD79}" type="pres">
      <dgm:prSet presAssocID="{AC5EFFFA-B1A9-4671-BF5C-4DBB30F72AE0}" presName="spacer" presStyleCnt="0"/>
      <dgm:spPr/>
    </dgm:pt>
    <dgm:pt modelId="{25BE7027-C660-46CE-9401-2B925F1258C1}" type="pres">
      <dgm:prSet presAssocID="{C3919C24-7E2E-4130-A8E5-67050F3B0D53}" presName="parentText" presStyleLbl="node1" presStyleIdx="12" presStyleCnt="2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469C62B-1206-43AC-AFF7-5C5651B9E591}" type="pres">
      <dgm:prSet presAssocID="{97220AD2-C78A-4E18-9BA7-69E8379768D1}" presName="spacer" presStyleCnt="0"/>
      <dgm:spPr/>
    </dgm:pt>
    <dgm:pt modelId="{4845E3AB-75BD-4C30-B9FE-E20DF532805F}" type="pres">
      <dgm:prSet presAssocID="{9454F6D9-B3BE-4611-9C97-8B1E6A2346B1}" presName="parentText" presStyleLbl="node1" presStyleIdx="13" presStyleCnt="2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F25692C-EABA-40DE-9B89-F24729C03B61}" type="pres">
      <dgm:prSet presAssocID="{8810E6C0-22F3-4CC1-9D98-BB671DCF670E}" presName="spacer" presStyleCnt="0"/>
      <dgm:spPr/>
    </dgm:pt>
    <dgm:pt modelId="{2D019845-29A3-498E-BD80-17BCF78FF5FF}" type="pres">
      <dgm:prSet presAssocID="{3015DB7E-2F94-47B7-9E0F-A1AEBE1ED972}" presName="parentText" presStyleLbl="node1" presStyleIdx="14" presStyleCnt="2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0681BDC-F80E-464A-A52D-B4FD4E6E2123}" type="pres">
      <dgm:prSet presAssocID="{863E944F-CD52-4459-BCC8-3F19D1A04053}" presName="spacer" presStyleCnt="0"/>
      <dgm:spPr/>
    </dgm:pt>
    <dgm:pt modelId="{9ABF353B-CD69-4FD0-9CE6-707D1F7EB500}" type="pres">
      <dgm:prSet presAssocID="{1EB98A7A-B75D-4FCD-9870-08C5275592A2}" presName="parentText" presStyleLbl="node1" presStyleIdx="15" presStyleCnt="2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6BDA6D0-D229-4405-8F10-24759319B74E}" type="pres">
      <dgm:prSet presAssocID="{8BC18BEF-5BFD-42E6-ABAA-ED514F0DB7A3}" presName="spacer" presStyleCnt="0"/>
      <dgm:spPr/>
    </dgm:pt>
    <dgm:pt modelId="{48889CDD-E0F8-493F-9294-86CC75E1B818}" type="pres">
      <dgm:prSet presAssocID="{CA27320A-C271-4729-B8CD-C43237999CC3}" presName="parentText" presStyleLbl="node1" presStyleIdx="16" presStyleCnt="2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56BE4B8-8F33-41FB-9346-14FA2D36E1A3}" type="pres">
      <dgm:prSet presAssocID="{51C372F3-6CD8-4534-BE8B-147DDFCFB869}" presName="spacer" presStyleCnt="0"/>
      <dgm:spPr/>
    </dgm:pt>
    <dgm:pt modelId="{3F279E22-E6A6-4C14-9281-7733799612DA}" type="pres">
      <dgm:prSet presAssocID="{E8056C4C-82D4-4ACC-8D06-727239B864D8}" presName="parentText" presStyleLbl="node1" presStyleIdx="17" presStyleCnt="2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5993D4D-CECC-4813-9EA8-1232E5B44A39}" type="pres">
      <dgm:prSet presAssocID="{24CA2E00-F9A0-449A-A45F-FECFB4AD2421}" presName="spacer" presStyleCnt="0"/>
      <dgm:spPr/>
    </dgm:pt>
    <dgm:pt modelId="{9A0AFAC2-D69B-424C-8C7D-BD2E48B6656B}" type="pres">
      <dgm:prSet presAssocID="{2E7AF000-2D6F-446C-B125-7BE3BB15E89F}" presName="parentText" presStyleLbl="node1" presStyleIdx="18" presStyleCnt="2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7E4FCB4-483F-4D97-8F46-68EF840391B0}" type="pres">
      <dgm:prSet presAssocID="{762AE00D-45E7-454E-9EED-AD2E361A2AD5}" presName="spacer" presStyleCnt="0"/>
      <dgm:spPr/>
    </dgm:pt>
    <dgm:pt modelId="{A8A6CEA9-2B42-4C8A-AC25-79D6F6F13FE4}" type="pres">
      <dgm:prSet presAssocID="{4EF4366D-EE35-40BF-821C-FF5F051A5E2E}" presName="parentText" presStyleLbl="node1" presStyleIdx="19" presStyleCnt="2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BAD3F1CE-A0EA-4050-AFE9-028ADFEF2672}" srcId="{F5BCD1C2-824B-444E-8A5E-330F8BF6C186}" destId="{4D20022E-CF07-49F7-8590-034244FBD9C4}" srcOrd="5" destOrd="0" parTransId="{5608C602-33CD-4AD1-88A8-BF6605464B20}" sibTransId="{C7B3D369-61AF-4F3F-BD0D-1924BDC0AC34}"/>
    <dgm:cxn modelId="{61C79603-3600-4AE9-819B-143908BBAC62}" type="presOf" srcId="{87DB431A-50CD-41A8-888B-A598D2BE06EE}" destId="{2FCD5E1D-BBCA-4E0E-A454-4AD97AA85DC0}" srcOrd="0" destOrd="0" presId="urn:microsoft.com/office/officeart/2005/8/layout/vList2"/>
    <dgm:cxn modelId="{1A268308-E3DB-47A1-989A-490A2F4DB11D}" type="presOf" srcId="{008C1DEA-7E19-486D-95D9-3EC51D3BCC00}" destId="{8FDA8034-3568-40BC-B98C-EC602D6F3ADB}" srcOrd="0" destOrd="0" presId="urn:microsoft.com/office/officeart/2005/8/layout/vList2"/>
    <dgm:cxn modelId="{9BC458C4-AC2A-4E0F-98F6-15303C8A1996}" type="presOf" srcId="{3015DB7E-2F94-47B7-9E0F-A1AEBE1ED972}" destId="{2D019845-29A3-498E-BD80-17BCF78FF5FF}" srcOrd="0" destOrd="0" presId="urn:microsoft.com/office/officeart/2005/8/layout/vList2"/>
    <dgm:cxn modelId="{DDFE6187-82D8-42D7-B1A3-06350DBC9C1B}" srcId="{F5BCD1C2-824B-444E-8A5E-330F8BF6C186}" destId="{1EB98A7A-B75D-4FCD-9870-08C5275592A2}" srcOrd="15" destOrd="0" parTransId="{BB906B98-1361-4870-AC97-6EA9D8714586}" sibTransId="{8BC18BEF-5BFD-42E6-ABAA-ED514F0DB7A3}"/>
    <dgm:cxn modelId="{BCE0B24A-0D90-45E2-AE71-7084528F5277}" type="presOf" srcId="{4EF4366D-EE35-40BF-821C-FF5F051A5E2E}" destId="{A8A6CEA9-2B42-4C8A-AC25-79D6F6F13FE4}" srcOrd="0" destOrd="0" presId="urn:microsoft.com/office/officeart/2005/8/layout/vList2"/>
    <dgm:cxn modelId="{286ABEB6-5FCD-4A94-B119-605F2A2CDB8C}" type="presOf" srcId="{8BAE8F6F-016E-43D5-ACD8-D39BD82ED796}" destId="{B15CC41B-28DE-446C-B2DC-1EB0C7A24DAC}" srcOrd="0" destOrd="0" presId="urn:microsoft.com/office/officeart/2005/8/layout/vList2"/>
    <dgm:cxn modelId="{C6876683-B53E-42F3-BD34-871CD56640AB}" srcId="{F5BCD1C2-824B-444E-8A5E-330F8BF6C186}" destId="{C3919C24-7E2E-4130-A8E5-67050F3B0D53}" srcOrd="12" destOrd="0" parTransId="{D95AC62B-1045-40CB-B9A9-6398826E485C}" sibTransId="{97220AD2-C78A-4E18-9BA7-69E8379768D1}"/>
    <dgm:cxn modelId="{1F9FF8B9-4139-4A8F-B94C-05BDBD8B01C6}" srcId="{F5BCD1C2-824B-444E-8A5E-330F8BF6C186}" destId="{2E7AF000-2D6F-446C-B125-7BE3BB15E89F}" srcOrd="18" destOrd="0" parTransId="{474A64D5-D64E-4B80-891E-95A283B48BA1}" sibTransId="{762AE00D-45E7-454E-9EED-AD2E361A2AD5}"/>
    <dgm:cxn modelId="{17EA3FDA-EA9C-4C25-A4AB-4F60736F5784}" srcId="{F5BCD1C2-824B-444E-8A5E-330F8BF6C186}" destId="{87DB431A-50CD-41A8-888B-A598D2BE06EE}" srcOrd="2" destOrd="0" parTransId="{BD88C22E-1513-4A43-881C-77DF47613B30}" sibTransId="{6C1B3064-AA78-4A0D-A408-6F1F67BFDA2F}"/>
    <dgm:cxn modelId="{9063094A-11CC-40F0-9A00-18510895EC55}" type="presOf" srcId="{2E7AF000-2D6F-446C-B125-7BE3BB15E89F}" destId="{9A0AFAC2-D69B-424C-8C7D-BD2E48B6656B}" srcOrd="0" destOrd="0" presId="urn:microsoft.com/office/officeart/2005/8/layout/vList2"/>
    <dgm:cxn modelId="{39559553-3259-46A2-B0A3-C2EBC6511116}" srcId="{F5BCD1C2-824B-444E-8A5E-330F8BF6C186}" destId="{008C1DEA-7E19-486D-95D9-3EC51D3BCC00}" srcOrd="6" destOrd="0" parTransId="{D297F48D-506A-4FE8-A467-7D7311676722}" sibTransId="{D0135DFC-A19E-454D-9B70-A69C4D6CEBB1}"/>
    <dgm:cxn modelId="{AFCB2E21-441F-47ED-899C-49F2F728F2F0}" srcId="{F5BCD1C2-824B-444E-8A5E-330F8BF6C186}" destId="{3FE4E777-0CC2-46BF-B2D8-A57AE118E84F}" srcOrd="1" destOrd="0" parTransId="{161CD25B-2A12-4519-A811-F92CC297819B}" sibTransId="{C20F4F32-EFFF-4FBF-A18E-AF20F7B6FAAA}"/>
    <dgm:cxn modelId="{1491A6FE-84F7-4E41-8B0E-249F057E35E0}" type="presOf" srcId="{232FB68C-05CF-4A3D-9DC0-AF8B8A5BD6E5}" destId="{686FC50D-8580-4B9B-99D6-C8761F077CF9}" srcOrd="0" destOrd="0" presId="urn:microsoft.com/office/officeart/2005/8/layout/vList2"/>
    <dgm:cxn modelId="{5D45E550-0C46-4308-A31F-2882038EDB45}" type="presOf" srcId="{3923F34D-6872-4080-B3B1-9E8197B4EF22}" destId="{CEF99B7F-23EF-4C6A-AA5B-6682E0EAC945}" srcOrd="0" destOrd="0" presId="urn:microsoft.com/office/officeart/2005/8/layout/vList2"/>
    <dgm:cxn modelId="{6CE51B83-26F3-43A9-9C7C-2D210A88B3C4}" srcId="{F5BCD1C2-824B-444E-8A5E-330F8BF6C186}" destId="{CA27320A-C271-4729-B8CD-C43237999CC3}" srcOrd="16" destOrd="0" parTransId="{5B34D526-D328-4C43-B833-4CEBE7B810A6}" sibTransId="{51C372F3-6CD8-4534-BE8B-147DDFCFB869}"/>
    <dgm:cxn modelId="{3D93A8C3-B488-4EF0-BC4E-54ABBFD3AD25}" srcId="{F5BCD1C2-824B-444E-8A5E-330F8BF6C186}" destId="{9454F6D9-B3BE-4611-9C97-8B1E6A2346B1}" srcOrd="13" destOrd="0" parTransId="{E524DA6F-53C0-4BF7-8A2A-4CC71CA1DEFD}" sibTransId="{8810E6C0-22F3-4CC1-9D98-BB671DCF670E}"/>
    <dgm:cxn modelId="{9A1FA87D-BFD4-440F-B8F0-B691CBD93B47}" srcId="{F5BCD1C2-824B-444E-8A5E-330F8BF6C186}" destId="{FA705A09-B593-4BB4-A989-7AA11DDC9784}" srcOrd="8" destOrd="0" parTransId="{6290EA92-A00E-4DAD-A686-A8101A78DD7C}" sibTransId="{C43C81AF-FD05-4FF2-88F7-69EDC45D09E9}"/>
    <dgm:cxn modelId="{69FFD30F-DBC5-460F-9EC9-B5D2A0115729}" type="presOf" srcId="{7D35041D-B5A7-4C34-9848-C8EFB66A83B0}" destId="{9A4C82B5-0063-48E2-95A5-013934F60EAC}" srcOrd="0" destOrd="0" presId="urn:microsoft.com/office/officeart/2005/8/layout/vList2"/>
    <dgm:cxn modelId="{E7418F20-9CF9-4A41-9686-FD18F4BA9933}" type="presOf" srcId="{E8056C4C-82D4-4ACC-8D06-727239B864D8}" destId="{3F279E22-E6A6-4C14-9281-7733799612DA}" srcOrd="0" destOrd="0" presId="urn:microsoft.com/office/officeart/2005/8/layout/vList2"/>
    <dgm:cxn modelId="{1DEE7D30-8F1E-4A17-B949-767E7EE85F9F}" type="presOf" srcId="{3FE4E777-0CC2-46BF-B2D8-A57AE118E84F}" destId="{F4D1B816-B7DC-4D4E-B7CE-0EB57133620D}" srcOrd="0" destOrd="0" presId="urn:microsoft.com/office/officeart/2005/8/layout/vList2"/>
    <dgm:cxn modelId="{CFE71F05-BDA4-4BA5-AF93-E3422772D579}" type="presOf" srcId="{3294F101-7381-42C1-A524-EF727135594D}" destId="{0F81AAB8-AB6E-4210-806D-0D47DE51A0E5}" srcOrd="0" destOrd="0" presId="urn:microsoft.com/office/officeart/2005/8/layout/vList2"/>
    <dgm:cxn modelId="{C6ED9064-FE04-452A-9546-A9494F443E4E}" type="presOf" srcId="{1EB98A7A-B75D-4FCD-9870-08C5275592A2}" destId="{9ABF353B-CD69-4FD0-9CE6-707D1F7EB500}" srcOrd="0" destOrd="0" presId="urn:microsoft.com/office/officeart/2005/8/layout/vList2"/>
    <dgm:cxn modelId="{190E7270-7B91-4063-953E-6EE48E02FE5E}" type="presOf" srcId="{CA27320A-C271-4729-B8CD-C43237999CC3}" destId="{48889CDD-E0F8-493F-9294-86CC75E1B818}" srcOrd="0" destOrd="0" presId="urn:microsoft.com/office/officeart/2005/8/layout/vList2"/>
    <dgm:cxn modelId="{2D5D6703-57B2-493F-AA7C-59C5E0A101B5}" srcId="{F5BCD1C2-824B-444E-8A5E-330F8BF6C186}" destId="{E8056C4C-82D4-4ACC-8D06-727239B864D8}" srcOrd="17" destOrd="0" parTransId="{623D4C26-4134-4F9E-9F96-EA475FED5174}" sibTransId="{24CA2E00-F9A0-449A-A45F-FECFB4AD2421}"/>
    <dgm:cxn modelId="{DABDA4BF-4ED6-4F95-A92B-96E26ACCFE53}" srcId="{F5BCD1C2-824B-444E-8A5E-330F8BF6C186}" destId="{3923F34D-6872-4080-B3B1-9E8197B4EF22}" srcOrd="4" destOrd="0" parTransId="{B1E49F03-0217-4AA4-858B-1A936AE513FD}" sibTransId="{83C90A66-C147-4E80-8BB0-EC7484E8E0D0}"/>
    <dgm:cxn modelId="{3187E847-F152-4179-A01B-A55EC4AD9B23}" type="presOf" srcId="{9454F6D9-B3BE-4611-9C97-8B1E6A2346B1}" destId="{4845E3AB-75BD-4C30-B9FE-E20DF532805F}" srcOrd="0" destOrd="0" presId="urn:microsoft.com/office/officeart/2005/8/layout/vList2"/>
    <dgm:cxn modelId="{9113FEE8-986A-4F3A-BE57-A009BBE68923}" srcId="{F5BCD1C2-824B-444E-8A5E-330F8BF6C186}" destId="{232FB68C-05CF-4A3D-9DC0-AF8B8A5BD6E5}" srcOrd="3" destOrd="0" parTransId="{A53DB5CE-61A1-4899-918A-9C68C4874E81}" sibTransId="{1FDC3EB1-19EE-4197-85C5-0A20EC0B6367}"/>
    <dgm:cxn modelId="{18A72923-713A-4AAB-AE84-06F6EA0FB8A3}" srcId="{F5BCD1C2-824B-444E-8A5E-330F8BF6C186}" destId="{1FFE1A09-F2B6-497B-911F-634B2D6B26C8}" srcOrd="9" destOrd="0" parTransId="{FDB75A91-760A-486A-AD8C-79547EFA2362}" sibTransId="{CD4A9FEC-8206-4067-888E-DF4183966BC8}"/>
    <dgm:cxn modelId="{70A759E2-5F65-4A11-BA1B-B8E23602E9BA}" type="presOf" srcId="{4D20022E-CF07-49F7-8590-034244FBD9C4}" destId="{894A3754-C4CF-4ACA-A626-5190F644233C}" srcOrd="0" destOrd="0" presId="urn:microsoft.com/office/officeart/2005/8/layout/vList2"/>
    <dgm:cxn modelId="{5E7951A6-2ACA-477F-ACBD-3656ABC112C7}" type="presOf" srcId="{FA705A09-B593-4BB4-A989-7AA11DDC9784}" destId="{532C4C1C-E45D-4840-9A7C-1B2D2326FE1A}" srcOrd="0" destOrd="0" presId="urn:microsoft.com/office/officeart/2005/8/layout/vList2"/>
    <dgm:cxn modelId="{667F0597-0526-478F-BD3A-1281ECBE91DE}" srcId="{F5BCD1C2-824B-444E-8A5E-330F8BF6C186}" destId="{7D35041D-B5A7-4C34-9848-C8EFB66A83B0}" srcOrd="0" destOrd="0" parTransId="{2B50F3FB-E88F-4AC8-8729-68E22FA0FF8A}" sibTransId="{F83B2699-A1DB-43D6-B303-3E89B5747F9E}"/>
    <dgm:cxn modelId="{5EB97E28-ED71-4D05-919B-E2674D0C7AAD}" type="presOf" srcId="{1FFE1A09-F2B6-497B-911F-634B2D6B26C8}" destId="{AC512E2F-822F-4633-9AA8-561CC7E6F728}" srcOrd="0" destOrd="0" presId="urn:microsoft.com/office/officeart/2005/8/layout/vList2"/>
    <dgm:cxn modelId="{35D2061B-2C99-490F-A7E0-88218A92B015}" srcId="{F5BCD1C2-824B-444E-8A5E-330F8BF6C186}" destId="{8BAE8F6F-016E-43D5-ACD8-D39BD82ED796}" srcOrd="10" destOrd="0" parTransId="{E335C9D9-10C1-4DDD-B25B-30F3C2278C06}" sibTransId="{52ADF690-488D-413E-90A0-31BCD6CAF836}"/>
    <dgm:cxn modelId="{279ED09B-0686-4CA3-9D9C-247F72A0E5D8}" type="presOf" srcId="{648904F2-C656-4239-A8A2-686BC8306770}" destId="{96AC618B-4BE0-4D45-88FA-E7BCD9A81304}" srcOrd="0" destOrd="0" presId="urn:microsoft.com/office/officeart/2005/8/layout/vList2"/>
    <dgm:cxn modelId="{9224AAF4-0C9A-4C94-86F6-C70CD39D8862}" type="presOf" srcId="{F5BCD1C2-824B-444E-8A5E-330F8BF6C186}" destId="{3A14E403-EB2D-45FF-A7B2-36BD2854F614}" srcOrd="0" destOrd="0" presId="urn:microsoft.com/office/officeart/2005/8/layout/vList2"/>
    <dgm:cxn modelId="{FC11A8BD-039B-4197-B61D-D2D628959CD7}" type="presOf" srcId="{C3919C24-7E2E-4130-A8E5-67050F3B0D53}" destId="{25BE7027-C660-46CE-9401-2B925F1258C1}" srcOrd="0" destOrd="0" presId="urn:microsoft.com/office/officeart/2005/8/layout/vList2"/>
    <dgm:cxn modelId="{14EF8A29-FD62-4627-B334-00611E1CB3A0}" srcId="{F5BCD1C2-824B-444E-8A5E-330F8BF6C186}" destId="{3294F101-7381-42C1-A524-EF727135594D}" srcOrd="7" destOrd="0" parTransId="{38DF3E06-9CB6-451C-9305-70153B61EC9C}" sibTransId="{0942F84E-FD4F-4333-B532-A5E81B1E935C}"/>
    <dgm:cxn modelId="{44386D3B-52A5-4209-844E-48B09231BB48}" srcId="{F5BCD1C2-824B-444E-8A5E-330F8BF6C186}" destId="{3015DB7E-2F94-47B7-9E0F-A1AEBE1ED972}" srcOrd="14" destOrd="0" parTransId="{69558397-218F-45D2-95CD-256D1495EDC0}" sibTransId="{863E944F-CD52-4459-BCC8-3F19D1A04053}"/>
    <dgm:cxn modelId="{567F6507-5CEF-415C-8187-B3C360221D7A}" srcId="{F5BCD1C2-824B-444E-8A5E-330F8BF6C186}" destId="{4EF4366D-EE35-40BF-821C-FF5F051A5E2E}" srcOrd="19" destOrd="0" parTransId="{B655793C-A055-44F2-9D31-2E4CB0E85624}" sibTransId="{DF2D3312-F91C-43DC-A2C3-3963CA7005C2}"/>
    <dgm:cxn modelId="{1D83A06D-BC2B-431E-9FFB-1B81390EAC1F}" srcId="{F5BCD1C2-824B-444E-8A5E-330F8BF6C186}" destId="{648904F2-C656-4239-A8A2-686BC8306770}" srcOrd="11" destOrd="0" parTransId="{4BA213C5-E732-4022-88B3-6600ED8AC889}" sibTransId="{AC5EFFFA-B1A9-4671-BF5C-4DBB30F72AE0}"/>
    <dgm:cxn modelId="{FDBDE8DD-3DD9-4F17-80FB-D9F3F955C19E}" type="presParOf" srcId="{3A14E403-EB2D-45FF-A7B2-36BD2854F614}" destId="{9A4C82B5-0063-48E2-95A5-013934F60EAC}" srcOrd="0" destOrd="0" presId="urn:microsoft.com/office/officeart/2005/8/layout/vList2"/>
    <dgm:cxn modelId="{92E7446B-48C3-4C69-A747-32E2B0827C3C}" type="presParOf" srcId="{3A14E403-EB2D-45FF-A7B2-36BD2854F614}" destId="{7A3DB6D6-03B3-44DA-9861-38FD4205AAC9}" srcOrd="1" destOrd="0" presId="urn:microsoft.com/office/officeart/2005/8/layout/vList2"/>
    <dgm:cxn modelId="{9CE08B59-61E1-4150-B873-69AA3DA99735}" type="presParOf" srcId="{3A14E403-EB2D-45FF-A7B2-36BD2854F614}" destId="{F4D1B816-B7DC-4D4E-B7CE-0EB57133620D}" srcOrd="2" destOrd="0" presId="urn:microsoft.com/office/officeart/2005/8/layout/vList2"/>
    <dgm:cxn modelId="{03EB8C40-D657-46FB-B9EB-2F7EDB15296B}" type="presParOf" srcId="{3A14E403-EB2D-45FF-A7B2-36BD2854F614}" destId="{06CEF1E3-5DD0-41FE-BD9E-43FFEFDBB16B}" srcOrd="3" destOrd="0" presId="urn:microsoft.com/office/officeart/2005/8/layout/vList2"/>
    <dgm:cxn modelId="{7869A5BB-A1E6-48C6-931C-82CC72EBFEB3}" type="presParOf" srcId="{3A14E403-EB2D-45FF-A7B2-36BD2854F614}" destId="{2FCD5E1D-BBCA-4E0E-A454-4AD97AA85DC0}" srcOrd="4" destOrd="0" presId="urn:microsoft.com/office/officeart/2005/8/layout/vList2"/>
    <dgm:cxn modelId="{6A99F2A9-79B7-4A6A-9A10-FD0F654AE49C}" type="presParOf" srcId="{3A14E403-EB2D-45FF-A7B2-36BD2854F614}" destId="{12B1D9EA-F306-47F7-A56F-DD24276D24A9}" srcOrd="5" destOrd="0" presId="urn:microsoft.com/office/officeart/2005/8/layout/vList2"/>
    <dgm:cxn modelId="{974B3F2C-358E-40BB-ABC2-593A6095A50C}" type="presParOf" srcId="{3A14E403-EB2D-45FF-A7B2-36BD2854F614}" destId="{686FC50D-8580-4B9B-99D6-C8761F077CF9}" srcOrd="6" destOrd="0" presId="urn:microsoft.com/office/officeart/2005/8/layout/vList2"/>
    <dgm:cxn modelId="{ECA3E0E6-8DA2-4080-B45E-1AD9C363CDF5}" type="presParOf" srcId="{3A14E403-EB2D-45FF-A7B2-36BD2854F614}" destId="{9555FEAD-A153-4695-A248-2627441CFD1E}" srcOrd="7" destOrd="0" presId="urn:microsoft.com/office/officeart/2005/8/layout/vList2"/>
    <dgm:cxn modelId="{608588F1-E446-435F-B010-212AF1520A51}" type="presParOf" srcId="{3A14E403-EB2D-45FF-A7B2-36BD2854F614}" destId="{CEF99B7F-23EF-4C6A-AA5B-6682E0EAC945}" srcOrd="8" destOrd="0" presId="urn:microsoft.com/office/officeart/2005/8/layout/vList2"/>
    <dgm:cxn modelId="{E67F1AA1-14EF-4B42-9EBE-6480C2C6630F}" type="presParOf" srcId="{3A14E403-EB2D-45FF-A7B2-36BD2854F614}" destId="{F7303383-DA59-42B6-A3A7-33B85CFD56BA}" srcOrd="9" destOrd="0" presId="urn:microsoft.com/office/officeart/2005/8/layout/vList2"/>
    <dgm:cxn modelId="{194C6932-2293-4EE7-A5F9-73BBBC9CCCE1}" type="presParOf" srcId="{3A14E403-EB2D-45FF-A7B2-36BD2854F614}" destId="{894A3754-C4CF-4ACA-A626-5190F644233C}" srcOrd="10" destOrd="0" presId="urn:microsoft.com/office/officeart/2005/8/layout/vList2"/>
    <dgm:cxn modelId="{30DFA338-D17B-4BB7-B365-70E5185A6C3E}" type="presParOf" srcId="{3A14E403-EB2D-45FF-A7B2-36BD2854F614}" destId="{39E70F6A-8CF7-4918-B4BD-4BC4C0BC084D}" srcOrd="11" destOrd="0" presId="urn:microsoft.com/office/officeart/2005/8/layout/vList2"/>
    <dgm:cxn modelId="{7E7134E0-B571-4596-AA42-592095B013B9}" type="presParOf" srcId="{3A14E403-EB2D-45FF-A7B2-36BD2854F614}" destId="{8FDA8034-3568-40BC-B98C-EC602D6F3ADB}" srcOrd="12" destOrd="0" presId="urn:microsoft.com/office/officeart/2005/8/layout/vList2"/>
    <dgm:cxn modelId="{C6854F46-4601-44A3-9FB4-7BFF5CFCE68F}" type="presParOf" srcId="{3A14E403-EB2D-45FF-A7B2-36BD2854F614}" destId="{1F99CD5C-6FF6-422A-ABF0-3BECDC0C9564}" srcOrd="13" destOrd="0" presId="urn:microsoft.com/office/officeart/2005/8/layout/vList2"/>
    <dgm:cxn modelId="{84145482-F419-4DA9-BF65-C4E9E5623A31}" type="presParOf" srcId="{3A14E403-EB2D-45FF-A7B2-36BD2854F614}" destId="{0F81AAB8-AB6E-4210-806D-0D47DE51A0E5}" srcOrd="14" destOrd="0" presId="urn:microsoft.com/office/officeart/2005/8/layout/vList2"/>
    <dgm:cxn modelId="{1BD55CAE-0D33-49E4-995F-871EE796971B}" type="presParOf" srcId="{3A14E403-EB2D-45FF-A7B2-36BD2854F614}" destId="{31EAC75F-6FCB-4DDB-8233-B4C43BABA471}" srcOrd="15" destOrd="0" presId="urn:microsoft.com/office/officeart/2005/8/layout/vList2"/>
    <dgm:cxn modelId="{A9CACDE5-10B5-4469-A725-55845BF83242}" type="presParOf" srcId="{3A14E403-EB2D-45FF-A7B2-36BD2854F614}" destId="{532C4C1C-E45D-4840-9A7C-1B2D2326FE1A}" srcOrd="16" destOrd="0" presId="urn:microsoft.com/office/officeart/2005/8/layout/vList2"/>
    <dgm:cxn modelId="{BDA2531F-F320-4DD7-B96D-656447A7F162}" type="presParOf" srcId="{3A14E403-EB2D-45FF-A7B2-36BD2854F614}" destId="{F5614C92-015A-46E7-9E82-8BA8FA09DA01}" srcOrd="17" destOrd="0" presId="urn:microsoft.com/office/officeart/2005/8/layout/vList2"/>
    <dgm:cxn modelId="{7731B22A-1DA2-4918-97D9-F982D7E10A37}" type="presParOf" srcId="{3A14E403-EB2D-45FF-A7B2-36BD2854F614}" destId="{AC512E2F-822F-4633-9AA8-561CC7E6F728}" srcOrd="18" destOrd="0" presId="urn:microsoft.com/office/officeart/2005/8/layout/vList2"/>
    <dgm:cxn modelId="{31EC916E-3891-4C28-B490-6B10258E38E5}" type="presParOf" srcId="{3A14E403-EB2D-45FF-A7B2-36BD2854F614}" destId="{4E9EC738-FE84-4264-BC14-D3B176D16AB5}" srcOrd="19" destOrd="0" presId="urn:microsoft.com/office/officeart/2005/8/layout/vList2"/>
    <dgm:cxn modelId="{E3AE1767-B420-48E8-BB61-6F6F4E3BF31D}" type="presParOf" srcId="{3A14E403-EB2D-45FF-A7B2-36BD2854F614}" destId="{B15CC41B-28DE-446C-B2DC-1EB0C7A24DAC}" srcOrd="20" destOrd="0" presId="urn:microsoft.com/office/officeart/2005/8/layout/vList2"/>
    <dgm:cxn modelId="{35E832F7-299B-446F-AC53-A0A2156B795C}" type="presParOf" srcId="{3A14E403-EB2D-45FF-A7B2-36BD2854F614}" destId="{8FE135BD-276E-4EFE-98B7-CF99015AA8AD}" srcOrd="21" destOrd="0" presId="urn:microsoft.com/office/officeart/2005/8/layout/vList2"/>
    <dgm:cxn modelId="{D5FA4C09-D649-4357-B5F4-CDDB7DD291D6}" type="presParOf" srcId="{3A14E403-EB2D-45FF-A7B2-36BD2854F614}" destId="{96AC618B-4BE0-4D45-88FA-E7BCD9A81304}" srcOrd="22" destOrd="0" presId="urn:microsoft.com/office/officeart/2005/8/layout/vList2"/>
    <dgm:cxn modelId="{53045712-C443-4BC4-90C9-CBD03629788E}" type="presParOf" srcId="{3A14E403-EB2D-45FF-A7B2-36BD2854F614}" destId="{4FF16E14-C095-4C23-8882-C324EA84BD79}" srcOrd="23" destOrd="0" presId="urn:microsoft.com/office/officeart/2005/8/layout/vList2"/>
    <dgm:cxn modelId="{2078E3D2-7FC5-4A15-A11D-14E259CD778C}" type="presParOf" srcId="{3A14E403-EB2D-45FF-A7B2-36BD2854F614}" destId="{25BE7027-C660-46CE-9401-2B925F1258C1}" srcOrd="24" destOrd="0" presId="urn:microsoft.com/office/officeart/2005/8/layout/vList2"/>
    <dgm:cxn modelId="{BF214DDD-7773-4897-A8B9-1B6E82993852}" type="presParOf" srcId="{3A14E403-EB2D-45FF-A7B2-36BD2854F614}" destId="{C469C62B-1206-43AC-AFF7-5C5651B9E591}" srcOrd="25" destOrd="0" presId="urn:microsoft.com/office/officeart/2005/8/layout/vList2"/>
    <dgm:cxn modelId="{5882A864-DE3A-44E9-9B55-9878A17D5429}" type="presParOf" srcId="{3A14E403-EB2D-45FF-A7B2-36BD2854F614}" destId="{4845E3AB-75BD-4C30-B9FE-E20DF532805F}" srcOrd="26" destOrd="0" presId="urn:microsoft.com/office/officeart/2005/8/layout/vList2"/>
    <dgm:cxn modelId="{FB375C89-517D-4E61-AFBC-43449186EF55}" type="presParOf" srcId="{3A14E403-EB2D-45FF-A7B2-36BD2854F614}" destId="{6F25692C-EABA-40DE-9B89-F24729C03B61}" srcOrd="27" destOrd="0" presId="urn:microsoft.com/office/officeart/2005/8/layout/vList2"/>
    <dgm:cxn modelId="{14BA5E8F-D263-4EE4-B9E3-F06039142962}" type="presParOf" srcId="{3A14E403-EB2D-45FF-A7B2-36BD2854F614}" destId="{2D019845-29A3-498E-BD80-17BCF78FF5FF}" srcOrd="28" destOrd="0" presId="urn:microsoft.com/office/officeart/2005/8/layout/vList2"/>
    <dgm:cxn modelId="{B6AACAAB-A841-470B-877C-92CF2568600B}" type="presParOf" srcId="{3A14E403-EB2D-45FF-A7B2-36BD2854F614}" destId="{C0681BDC-F80E-464A-A52D-B4FD4E6E2123}" srcOrd="29" destOrd="0" presId="urn:microsoft.com/office/officeart/2005/8/layout/vList2"/>
    <dgm:cxn modelId="{8020D6C8-5A5B-41A3-B9E6-1A77428BCB9C}" type="presParOf" srcId="{3A14E403-EB2D-45FF-A7B2-36BD2854F614}" destId="{9ABF353B-CD69-4FD0-9CE6-707D1F7EB500}" srcOrd="30" destOrd="0" presId="urn:microsoft.com/office/officeart/2005/8/layout/vList2"/>
    <dgm:cxn modelId="{44F448A0-D61C-4438-937C-AF7F7DF1E3EC}" type="presParOf" srcId="{3A14E403-EB2D-45FF-A7B2-36BD2854F614}" destId="{C6BDA6D0-D229-4405-8F10-24759319B74E}" srcOrd="31" destOrd="0" presId="urn:microsoft.com/office/officeart/2005/8/layout/vList2"/>
    <dgm:cxn modelId="{3B7D6466-C665-438A-BA80-458E835182D0}" type="presParOf" srcId="{3A14E403-EB2D-45FF-A7B2-36BD2854F614}" destId="{48889CDD-E0F8-493F-9294-86CC75E1B818}" srcOrd="32" destOrd="0" presId="urn:microsoft.com/office/officeart/2005/8/layout/vList2"/>
    <dgm:cxn modelId="{233CA59F-531F-41F3-8C3E-16C952104517}" type="presParOf" srcId="{3A14E403-EB2D-45FF-A7B2-36BD2854F614}" destId="{756BE4B8-8F33-41FB-9346-14FA2D36E1A3}" srcOrd="33" destOrd="0" presId="urn:microsoft.com/office/officeart/2005/8/layout/vList2"/>
    <dgm:cxn modelId="{176B2A24-08A5-4FBC-8FEC-5475692F2462}" type="presParOf" srcId="{3A14E403-EB2D-45FF-A7B2-36BD2854F614}" destId="{3F279E22-E6A6-4C14-9281-7733799612DA}" srcOrd="34" destOrd="0" presId="urn:microsoft.com/office/officeart/2005/8/layout/vList2"/>
    <dgm:cxn modelId="{8FF59F76-D4DB-4567-88C4-66D6F988561D}" type="presParOf" srcId="{3A14E403-EB2D-45FF-A7B2-36BD2854F614}" destId="{15993D4D-CECC-4813-9EA8-1232E5B44A39}" srcOrd="35" destOrd="0" presId="urn:microsoft.com/office/officeart/2005/8/layout/vList2"/>
    <dgm:cxn modelId="{B7930DF6-5E21-4781-B851-20544C25B1DE}" type="presParOf" srcId="{3A14E403-EB2D-45FF-A7B2-36BD2854F614}" destId="{9A0AFAC2-D69B-424C-8C7D-BD2E48B6656B}" srcOrd="36" destOrd="0" presId="urn:microsoft.com/office/officeart/2005/8/layout/vList2"/>
    <dgm:cxn modelId="{C6D862F0-056F-40C2-B1EE-2470FE2C57C2}" type="presParOf" srcId="{3A14E403-EB2D-45FF-A7B2-36BD2854F614}" destId="{47E4FCB4-483F-4D97-8F46-68EF840391B0}" srcOrd="37" destOrd="0" presId="urn:microsoft.com/office/officeart/2005/8/layout/vList2"/>
    <dgm:cxn modelId="{6FF79EF0-58A7-4CF9-B30B-C6C8670785C9}" type="presParOf" srcId="{3A14E403-EB2D-45FF-A7B2-36BD2854F614}" destId="{A8A6CEA9-2B42-4C8A-AC25-79D6F6F13FE4}" srcOrd="3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A4C82B5-0063-48E2-95A5-013934F60EAC}">
      <dsp:nvSpPr>
        <dsp:cNvPr id="0" name=""/>
        <dsp:cNvSpPr/>
      </dsp:nvSpPr>
      <dsp:spPr>
        <a:xfrm>
          <a:off x="0" y="3049"/>
          <a:ext cx="2819400" cy="38214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Ultrasonic examination </a:t>
          </a:r>
          <a:endParaRPr lang="en-US" sz="1800" kern="1200" dirty="0"/>
        </a:p>
      </dsp:txBody>
      <dsp:txXfrm>
        <a:off x="0" y="3049"/>
        <a:ext cx="2819400" cy="382147"/>
      </dsp:txXfrm>
    </dsp:sp>
    <dsp:sp modelId="{F4D1B816-B7DC-4D4E-B7CE-0EB57133620D}">
      <dsp:nvSpPr>
        <dsp:cNvPr id="0" name=""/>
        <dsp:cNvSpPr/>
      </dsp:nvSpPr>
      <dsp:spPr>
        <a:xfrm>
          <a:off x="0" y="394745"/>
          <a:ext cx="2819400" cy="263775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Leak test</a:t>
          </a:r>
          <a:endParaRPr lang="en-US" sz="1800" kern="1200" dirty="0"/>
        </a:p>
      </dsp:txBody>
      <dsp:txXfrm>
        <a:off x="0" y="394745"/>
        <a:ext cx="2819400" cy="263775"/>
      </dsp:txXfrm>
    </dsp:sp>
    <dsp:sp modelId="{2FCD5E1D-BBCA-4E0E-A454-4AD97AA85DC0}">
      <dsp:nvSpPr>
        <dsp:cNvPr id="0" name=""/>
        <dsp:cNvSpPr/>
      </dsp:nvSpPr>
      <dsp:spPr>
        <a:xfrm>
          <a:off x="0" y="668069"/>
          <a:ext cx="2819400" cy="2637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Thermal shock liquid N</a:t>
          </a:r>
          <a:r>
            <a:rPr lang="en-GB" sz="1800" kern="1200" baseline="-25000" dirty="0" smtClean="0"/>
            <a:t>2</a:t>
          </a:r>
          <a:r>
            <a:rPr lang="en-GB" sz="1800" kern="1200" dirty="0" smtClean="0"/>
            <a:t> (x5)</a:t>
          </a:r>
          <a:endParaRPr lang="en-US" sz="1800" kern="1200" dirty="0"/>
        </a:p>
      </dsp:txBody>
      <dsp:txXfrm>
        <a:off x="0" y="668069"/>
        <a:ext cx="2819400" cy="263775"/>
      </dsp:txXfrm>
    </dsp:sp>
    <dsp:sp modelId="{686FC50D-8580-4B9B-99D6-C8761F077CF9}">
      <dsp:nvSpPr>
        <dsp:cNvPr id="0" name=""/>
        <dsp:cNvSpPr/>
      </dsp:nvSpPr>
      <dsp:spPr>
        <a:xfrm>
          <a:off x="0" y="941393"/>
          <a:ext cx="2819400" cy="263775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Ultrasonic examination</a:t>
          </a:r>
          <a:endParaRPr lang="en-US" sz="1800" kern="1200" dirty="0"/>
        </a:p>
      </dsp:txBody>
      <dsp:txXfrm>
        <a:off x="0" y="941393"/>
        <a:ext cx="2819400" cy="263775"/>
      </dsp:txXfrm>
    </dsp:sp>
    <dsp:sp modelId="{CEF99B7F-23EF-4C6A-AA5B-6682E0EAC945}">
      <dsp:nvSpPr>
        <dsp:cNvPr id="0" name=""/>
        <dsp:cNvSpPr/>
      </dsp:nvSpPr>
      <dsp:spPr>
        <a:xfrm>
          <a:off x="0" y="1214717"/>
          <a:ext cx="2819400" cy="2637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Leak test</a:t>
          </a:r>
          <a:endParaRPr lang="en-US" sz="1800" kern="1200" dirty="0"/>
        </a:p>
      </dsp:txBody>
      <dsp:txXfrm>
        <a:off x="0" y="1214717"/>
        <a:ext cx="2819400" cy="263775"/>
      </dsp:txXfrm>
    </dsp:sp>
    <dsp:sp modelId="{894A3754-C4CF-4ACA-A626-5190F644233C}">
      <dsp:nvSpPr>
        <dsp:cNvPr id="0" name=""/>
        <dsp:cNvSpPr/>
      </dsp:nvSpPr>
      <dsp:spPr>
        <a:xfrm>
          <a:off x="0" y="1488041"/>
          <a:ext cx="2819400" cy="263775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err="1" smtClean="0"/>
            <a:t>Electropolishing</a:t>
          </a:r>
          <a:endParaRPr lang="en-US" sz="1800" kern="1200" dirty="0"/>
        </a:p>
      </dsp:txBody>
      <dsp:txXfrm>
        <a:off x="0" y="1488041"/>
        <a:ext cx="2819400" cy="263775"/>
      </dsp:txXfrm>
    </dsp:sp>
    <dsp:sp modelId="{8FDA8034-3568-40BC-B98C-EC602D6F3ADB}">
      <dsp:nvSpPr>
        <dsp:cNvPr id="0" name=""/>
        <dsp:cNvSpPr/>
      </dsp:nvSpPr>
      <dsp:spPr>
        <a:xfrm>
          <a:off x="0" y="1761365"/>
          <a:ext cx="2819400" cy="2637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HT ( 600°C/24h)</a:t>
          </a:r>
          <a:endParaRPr lang="en-US" sz="1800" kern="1200" dirty="0"/>
        </a:p>
      </dsp:txBody>
      <dsp:txXfrm>
        <a:off x="0" y="1761365"/>
        <a:ext cx="2819400" cy="263775"/>
      </dsp:txXfrm>
    </dsp:sp>
    <dsp:sp modelId="{0F81AAB8-AB6E-4210-806D-0D47DE51A0E5}">
      <dsp:nvSpPr>
        <dsp:cNvPr id="0" name=""/>
        <dsp:cNvSpPr/>
      </dsp:nvSpPr>
      <dsp:spPr>
        <a:xfrm>
          <a:off x="0" y="2033560"/>
          <a:ext cx="2819400" cy="263775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/>
            <a:t>Electropolishing</a:t>
          </a:r>
          <a:endParaRPr lang="en-US" sz="1800" kern="1200" dirty="0"/>
        </a:p>
      </dsp:txBody>
      <dsp:txXfrm>
        <a:off x="0" y="2033560"/>
        <a:ext cx="2819400" cy="263775"/>
      </dsp:txXfrm>
    </dsp:sp>
    <dsp:sp modelId="{532C4C1C-E45D-4840-9A7C-1B2D2326FE1A}">
      <dsp:nvSpPr>
        <dsp:cNvPr id="0" name=""/>
        <dsp:cNvSpPr/>
      </dsp:nvSpPr>
      <dsp:spPr>
        <a:xfrm>
          <a:off x="0" y="2308013"/>
          <a:ext cx="2819400" cy="2637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Leak test</a:t>
          </a:r>
          <a:endParaRPr lang="en-US" sz="1800" kern="1200" dirty="0"/>
        </a:p>
      </dsp:txBody>
      <dsp:txXfrm>
        <a:off x="0" y="2308013"/>
        <a:ext cx="2819400" cy="263775"/>
      </dsp:txXfrm>
    </dsp:sp>
    <dsp:sp modelId="{AC512E2F-822F-4633-9AA8-561CC7E6F728}">
      <dsp:nvSpPr>
        <dsp:cNvPr id="0" name=""/>
        <dsp:cNvSpPr/>
      </dsp:nvSpPr>
      <dsp:spPr>
        <a:xfrm>
          <a:off x="0" y="2581337"/>
          <a:ext cx="2819400" cy="263775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Ultrasonic examination</a:t>
          </a:r>
          <a:endParaRPr lang="en-US" sz="1800" kern="1200" dirty="0"/>
        </a:p>
      </dsp:txBody>
      <dsp:txXfrm>
        <a:off x="0" y="2581337"/>
        <a:ext cx="2819400" cy="263775"/>
      </dsp:txXfrm>
    </dsp:sp>
    <dsp:sp modelId="{B15CC41B-28DE-446C-B2DC-1EB0C7A24DAC}">
      <dsp:nvSpPr>
        <dsp:cNvPr id="0" name=""/>
        <dsp:cNvSpPr/>
      </dsp:nvSpPr>
      <dsp:spPr>
        <a:xfrm>
          <a:off x="0" y="2854661"/>
          <a:ext cx="2819400" cy="2637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Thermal shock liquid N</a:t>
          </a:r>
          <a:r>
            <a:rPr lang="en-GB" sz="1800" kern="1200" baseline="-25000" dirty="0" smtClean="0"/>
            <a:t>2</a:t>
          </a:r>
          <a:r>
            <a:rPr lang="en-GB" sz="1800" kern="1200" dirty="0" smtClean="0"/>
            <a:t> (x5)</a:t>
          </a:r>
          <a:endParaRPr lang="en-US" sz="1800" kern="1200" dirty="0"/>
        </a:p>
      </dsp:txBody>
      <dsp:txXfrm>
        <a:off x="0" y="2854661"/>
        <a:ext cx="2819400" cy="263775"/>
      </dsp:txXfrm>
    </dsp:sp>
    <dsp:sp modelId="{96AC618B-4BE0-4D45-88FA-E7BCD9A81304}">
      <dsp:nvSpPr>
        <dsp:cNvPr id="0" name=""/>
        <dsp:cNvSpPr/>
      </dsp:nvSpPr>
      <dsp:spPr>
        <a:xfrm>
          <a:off x="0" y="3127985"/>
          <a:ext cx="2819400" cy="263775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Ultrasonic examination</a:t>
          </a:r>
          <a:endParaRPr lang="en-US" sz="1800" kern="1200" dirty="0"/>
        </a:p>
      </dsp:txBody>
      <dsp:txXfrm>
        <a:off x="0" y="3127985"/>
        <a:ext cx="2819400" cy="263775"/>
      </dsp:txXfrm>
    </dsp:sp>
    <dsp:sp modelId="{25BE7027-C660-46CE-9401-2B925F1258C1}">
      <dsp:nvSpPr>
        <dsp:cNvPr id="0" name=""/>
        <dsp:cNvSpPr/>
      </dsp:nvSpPr>
      <dsp:spPr>
        <a:xfrm>
          <a:off x="0" y="3401309"/>
          <a:ext cx="2819400" cy="2637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Leak test</a:t>
          </a:r>
          <a:endParaRPr lang="en-US" sz="1800" kern="1200" dirty="0"/>
        </a:p>
      </dsp:txBody>
      <dsp:txXfrm>
        <a:off x="0" y="3401309"/>
        <a:ext cx="2819400" cy="263775"/>
      </dsp:txXfrm>
    </dsp:sp>
    <dsp:sp modelId="{4845E3AB-75BD-4C30-B9FE-E20DF532805F}">
      <dsp:nvSpPr>
        <dsp:cNvPr id="0" name=""/>
        <dsp:cNvSpPr/>
      </dsp:nvSpPr>
      <dsp:spPr>
        <a:xfrm>
          <a:off x="0" y="3674633"/>
          <a:ext cx="2819400" cy="263775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Shear test</a:t>
          </a:r>
          <a:endParaRPr lang="en-US" sz="1800" kern="1200" dirty="0"/>
        </a:p>
      </dsp:txBody>
      <dsp:txXfrm>
        <a:off x="0" y="3674633"/>
        <a:ext cx="2819400" cy="263775"/>
      </dsp:txXfrm>
    </dsp:sp>
    <dsp:sp modelId="{2D019845-29A3-498E-BD80-17BCF78FF5FF}">
      <dsp:nvSpPr>
        <dsp:cNvPr id="0" name=""/>
        <dsp:cNvSpPr/>
      </dsp:nvSpPr>
      <dsp:spPr>
        <a:xfrm>
          <a:off x="0" y="3947957"/>
          <a:ext cx="2819400" cy="2637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Leak test</a:t>
          </a:r>
          <a:endParaRPr lang="en-US" sz="1800" kern="1200" dirty="0"/>
        </a:p>
      </dsp:txBody>
      <dsp:txXfrm>
        <a:off x="0" y="3947957"/>
        <a:ext cx="2819400" cy="263775"/>
      </dsp:txXfrm>
    </dsp:sp>
    <dsp:sp modelId="{9ABF353B-CD69-4FD0-9CE6-707D1F7EB500}">
      <dsp:nvSpPr>
        <dsp:cNvPr id="0" name=""/>
        <dsp:cNvSpPr/>
      </dsp:nvSpPr>
      <dsp:spPr>
        <a:xfrm>
          <a:off x="0" y="4221281"/>
          <a:ext cx="2819400" cy="263775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Ultrasonic examination</a:t>
          </a:r>
          <a:endParaRPr lang="en-US" sz="1800" kern="1200" dirty="0"/>
        </a:p>
      </dsp:txBody>
      <dsp:txXfrm>
        <a:off x="0" y="4221281"/>
        <a:ext cx="2819400" cy="263775"/>
      </dsp:txXfrm>
    </dsp:sp>
    <dsp:sp modelId="{48889CDD-E0F8-493F-9294-86CC75E1B818}">
      <dsp:nvSpPr>
        <dsp:cNvPr id="0" name=""/>
        <dsp:cNvSpPr/>
      </dsp:nvSpPr>
      <dsp:spPr>
        <a:xfrm>
          <a:off x="0" y="4494605"/>
          <a:ext cx="2819400" cy="2637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Assembly test</a:t>
          </a:r>
          <a:endParaRPr lang="en-US" sz="1800" kern="1200" dirty="0"/>
        </a:p>
      </dsp:txBody>
      <dsp:txXfrm>
        <a:off x="0" y="4494605"/>
        <a:ext cx="2819400" cy="263775"/>
      </dsp:txXfrm>
    </dsp:sp>
    <dsp:sp modelId="{3F279E22-E6A6-4C14-9281-7733799612DA}">
      <dsp:nvSpPr>
        <dsp:cNvPr id="0" name=""/>
        <dsp:cNvSpPr/>
      </dsp:nvSpPr>
      <dsp:spPr>
        <a:xfrm>
          <a:off x="0" y="4767929"/>
          <a:ext cx="2819400" cy="263775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Metallographic examination</a:t>
          </a:r>
          <a:endParaRPr lang="en-US" sz="1800" kern="1200" dirty="0"/>
        </a:p>
      </dsp:txBody>
      <dsp:txXfrm>
        <a:off x="0" y="4767929"/>
        <a:ext cx="2819400" cy="263775"/>
      </dsp:txXfrm>
    </dsp:sp>
    <dsp:sp modelId="{9A0AFAC2-D69B-424C-8C7D-BD2E48B6656B}">
      <dsp:nvSpPr>
        <dsp:cNvPr id="0" name=""/>
        <dsp:cNvSpPr/>
      </dsp:nvSpPr>
      <dsp:spPr>
        <a:xfrm>
          <a:off x="0" y="5041253"/>
          <a:ext cx="2819400" cy="263775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/>
            <a:t>Fractography</a:t>
          </a:r>
          <a:endParaRPr lang="en-US" sz="1800" kern="1200" dirty="0"/>
        </a:p>
      </dsp:txBody>
      <dsp:txXfrm>
        <a:off x="0" y="5041253"/>
        <a:ext cx="2819400" cy="263775"/>
      </dsp:txXfrm>
    </dsp:sp>
    <dsp:sp modelId="{A8A6CEA9-2B42-4C8A-AC25-79D6F6F13FE4}">
      <dsp:nvSpPr>
        <dsp:cNvPr id="0" name=""/>
        <dsp:cNvSpPr/>
      </dsp:nvSpPr>
      <dsp:spPr>
        <a:xfrm>
          <a:off x="0" y="5314577"/>
          <a:ext cx="2819400" cy="2637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SEM </a:t>
          </a:r>
          <a:r>
            <a:rPr lang="en-GB" sz="1800" kern="1200" dirty="0" err="1" smtClean="0"/>
            <a:t>assesment</a:t>
          </a:r>
          <a:r>
            <a:rPr lang="en-GB" sz="1800" kern="1200" dirty="0" smtClean="0"/>
            <a:t> + EDS</a:t>
          </a:r>
          <a:endParaRPr lang="en-GB" sz="1800" kern="1200" dirty="0"/>
        </a:p>
      </dsp:txBody>
      <dsp:txXfrm>
        <a:off x="0" y="5314577"/>
        <a:ext cx="2819400" cy="2637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875" cy="4968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183" y="0"/>
            <a:ext cx="2945875" cy="4968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D7A937-0FFB-40A8-81AC-98A095088685}" type="datetimeFigureOut">
              <a:rPr lang="en-GB" smtClean="0"/>
              <a:pPr/>
              <a:t>07/11/2012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830"/>
            <a:ext cx="2945875" cy="4968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183" y="9429830"/>
            <a:ext cx="2945875" cy="4968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B988D6-82BD-47D0-88DD-91F43837B51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0019516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2" y="0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8B0502-117B-4022-AB14-7F082157D180}" type="datetimeFigureOut">
              <a:rPr lang="en-US" smtClean="0"/>
              <a:pPr/>
              <a:t>11/7/2012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2" y="9430091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5942D4-0676-4064-9798-E247B5FDFAA1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705132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D87FC-1CE7-47D8-A25E-E8A3FBE035E7}" type="slidenum">
              <a:rPr lang="en-GB" smtClean="0"/>
              <a:pPr/>
              <a:t>2</a:t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2CF24-C044-41EC-AC10-0AB4054D49FF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1323372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2CF24-C044-41EC-AC10-0AB4054D49FF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1323372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2CF24-C044-41EC-AC10-0AB4054D49FF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1323372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D87FC-1CE7-47D8-A25E-E8A3FBE035E7}" type="slidenum">
              <a:rPr lang="en-GB" smtClean="0"/>
              <a:pPr/>
              <a:t>26</a:t>
            </a:fld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D87FC-1CE7-47D8-A25E-E8A3FBE035E7}" type="slidenum">
              <a:rPr lang="en-GB" smtClean="0"/>
              <a:pPr/>
              <a:t>27</a:t>
            </a:fld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D87FC-1CE7-47D8-A25E-E8A3FBE035E7}" type="slidenum">
              <a:rPr lang="en-GB" smtClean="0"/>
              <a:pPr/>
              <a:t>28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D87FC-1CE7-47D8-A25E-E8A3FBE035E7}" type="slidenum">
              <a:rPr lang="en-GB" smtClean="0"/>
              <a:pPr/>
              <a:t>5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D87FC-1CE7-47D8-A25E-E8A3FBE035E7}" type="slidenum">
              <a:rPr lang="en-GB" smtClean="0"/>
              <a:pPr/>
              <a:t>13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D87FC-1CE7-47D8-A25E-E8A3FBE035E7}" type="slidenum">
              <a:rPr lang="en-GB" smtClean="0"/>
              <a:pPr/>
              <a:t>17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D87FC-1CE7-47D8-A25E-E8A3FBE035E7}" type="slidenum">
              <a:rPr lang="en-GB" smtClean="0"/>
              <a:pPr/>
              <a:t>18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D87FC-1CE7-47D8-A25E-E8A3FBE035E7}" type="slidenum">
              <a:rPr lang="en-GB" smtClean="0"/>
              <a:pPr/>
              <a:t>19</a:t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2CF24-C044-41EC-AC10-0AB4054D49FF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7219419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2CF24-C044-41EC-AC10-0AB4054D49FF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6195323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2CF24-C044-41EC-AC10-0AB4054D49FF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008945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88" y="26988"/>
            <a:ext cx="647700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OC, VP, 7/November/2012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TTC Meeting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40B5D-7733-4E2E-933B-281BB92778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OC, VP, 7/November/2012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TTC Meeting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40B5D-7733-4E2E-933B-281BB92778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OC, VP, 7/November/2012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TTC Meeting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40B5D-7733-4E2E-933B-281BB92778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3" y="152400"/>
            <a:ext cx="7772400" cy="5080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0"/>
            <a:ext cx="8686800" cy="5715000"/>
          </a:xfrm>
        </p:spPr>
        <p:txBody>
          <a:bodyPr/>
          <a:lstStyle>
            <a:lvl1pPr>
              <a:buClr>
                <a:srgbClr val="0070C0"/>
              </a:buClr>
              <a:buSzPct val="100000"/>
              <a:buFont typeface="Arial" pitchFamily="34" charset="0"/>
              <a:buChar char="•"/>
              <a:defRPr/>
            </a:lvl1pPr>
            <a:lvl2pPr>
              <a:defRPr>
                <a:solidFill>
                  <a:srgbClr val="0070C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t-IT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88" y="26988"/>
            <a:ext cx="647700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24606"/>
            <a:ext cx="2133600" cy="396875"/>
          </a:xfr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OC, VP, 7/November/2012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6"/>
            <a:ext cx="2895600" cy="365125"/>
          </a:xfrm>
        </p:spPr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TTC Meeting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3" y="6356356"/>
            <a:ext cx="2133600" cy="365125"/>
          </a:xfrm>
        </p:spPr>
        <p:txBody>
          <a:bodyPr/>
          <a:lstStyle/>
          <a:p>
            <a:fld id="{58A40B5D-7733-4E2E-933B-281BB92778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4"/>
            <a:ext cx="4038600" cy="4525963"/>
          </a:xfrm>
        </p:spPr>
        <p:txBody>
          <a:bodyPr/>
          <a:lstStyle>
            <a:lvl1pPr>
              <a:buClr>
                <a:srgbClr val="0070C0"/>
              </a:buCl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t-IT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4"/>
            <a:ext cx="4038600" cy="4525963"/>
          </a:xfrm>
        </p:spPr>
        <p:txBody>
          <a:bodyPr/>
          <a:lstStyle>
            <a:lvl1pPr>
              <a:buClr>
                <a:srgbClr val="0070C0"/>
              </a:buCl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t-IT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OC, VP, 7/November/2012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TTC Meeting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40B5D-7733-4E2E-933B-281BB92778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OC, VP, 7/November/2012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TTC Meeting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40B5D-7733-4E2E-933B-281BB92778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OC, VP, 7/November/2012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TTC Meeting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40B5D-7733-4E2E-933B-281BB92778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OC, VP, 7/November/2012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TTC Meeting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40B5D-7733-4E2E-933B-281BB92778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OC, VP, 7/November/2012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TTC Meeting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40B5D-7733-4E2E-933B-281BB92778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OC, VP, 7/November/2012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TTC Meeting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40B5D-7733-4E2E-933B-281BB92778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0600" y="96838"/>
            <a:ext cx="76962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it-I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838200"/>
            <a:ext cx="8229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24606"/>
            <a:ext cx="2133600" cy="396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OC, VP, 7/November/2012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TTC Meeting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3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A40B5D-7733-4E2E-933B-281BB92778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6988" y="26988"/>
            <a:ext cx="647700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4" r:id="rId2"/>
    <p:sldLayoutId id="2147483674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Gill Sans MT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Gill Sans MT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Gill Sans MT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Gill Sans MT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Gill Sans MT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chemeClr val="tx1"/>
          </a:solidFill>
          <a:latin typeface="Gill Sans MT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4.png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8.jpe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34.jpeg"/><Relationship Id="rId5" Type="http://schemas.openxmlformats.org/officeDocument/2006/relationships/diagramData" Target="../diagrams/data1.xml"/><Relationship Id="rId10" Type="http://schemas.openxmlformats.org/officeDocument/2006/relationships/image" Target="../media/image33.jpeg"/><Relationship Id="rId4" Type="http://schemas.openxmlformats.org/officeDocument/2006/relationships/image" Target="../media/image32.png"/><Relationship Id="rId9" Type="http://schemas.microsoft.com/office/2007/relationships/diagramDrawing" Target="../diagrams/drawing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2759806"/>
            <a:ext cx="7772400" cy="1470025"/>
          </a:xfrm>
        </p:spPr>
        <p:txBody>
          <a:bodyPr/>
          <a:lstStyle/>
          <a:p>
            <a:r>
              <a:rPr lang="en-US" dirty="0" smtClean="0"/>
              <a:t>Design specificities of the SPL </a:t>
            </a:r>
            <a:r>
              <a:rPr lang="en-US" dirty="0" err="1" smtClean="0"/>
              <a:t>cryomodule</a:t>
            </a:r>
            <a:r>
              <a:rPr lang="en-US" dirty="0" smtClean="0"/>
              <a:t> prototype </a:t>
            </a:r>
            <a:endParaRPr lang="en-GB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371600" y="4515575"/>
            <a:ext cx="6400800" cy="1920834"/>
          </a:xfrm>
        </p:spPr>
        <p:txBody>
          <a:bodyPr/>
          <a:lstStyle/>
          <a:p>
            <a:r>
              <a:rPr lang="en-US" dirty="0" smtClean="0"/>
              <a:t>O. Capatina, </a:t>
            </a:r>
            <a:r>
              <a:rPr lang="en-US" dirty="0" smtClean="0"/>
              <a:t> V</a:t>
            </a:r>
            <a:r>
              <a:rPr lang="en-US" dirty="0" smtClean="0"/>
              <a:t>. Parma</a:t>
            </a:r>
            <a:r>
              <a:rPr lang="en-US" dirty="0"/>
              <a:t> </a:t>
            </a:r>
            <a:r>
              <a:rPr lang="en-US" dirty="0" smtClean="0"/>
              <a:t>– CERN</a:t>
            </a:r>
          </a:p>
          <a:p>
            <a:r>
              <a:rPr lang="en-US" dirty="0" smtClean="0"/>
              <a:t>On behalf of the SPL team</a:t>
            </a:r>
            <a:endParaRPr lang="en-GB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 t="5448" b="1021"/>
          <a:stretch>
            <a:fillRect/>
          </a:stretch>
        </p:blipFill>
        <p:spPr bwMode="auto">
          <a:xfrm>
            <a:off x="2195736" y="188640"/>
            <a:ext cx="4852722" cy="1551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6858000" y="6416675"/>
            <a:ext cx="2133600" cy="365125"/>
          </a:xfrm>
        </p:spPr>
        <p:txBody>
          <a:bodyPr/>
          <a:lstStyle/>
          <a:p>
            <a:fld id="{58A40B5D-7733-4E2E-933B-281BB92778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0749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54" name="Picture 9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0469" t="44000" r="8437" b="41000"/>
          <a:stretch/>
        </p:blipFill>
        <p:spPr bwMode="auto">
          <a:xfrm>
            <a:off x="5429700" y="2796098"/>
            <a:ext cx="3251621" cy="1445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3" y="76200"/>
            <a:ext cx="7772400" cy="508000"/>
          </a:xfrm>
        </p:spPr>
        <p:txBody>
          <a:bodyPr/>
          <a:lstStyle/>
          <a:p>
            <a:r>
              <a:rPr lang="en-US" sz="2800" dirty="0" smtClean="0"/>
              <a:t>Ways of intercepting solid-conduction heat in-leaks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5799" y="641866"/>
            <a:ext cx="4695082" cy="424934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/>
              <a:t>D</a:t>
            </a:r>
            <a:r>
              <a:rPr lang="en-US" smtClean="0"/>
              <a:t>) Self-sustained He vapour cooling, 4.5 K-300 K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657600" y="1524000"/>
            <a:ext cx="304800" cy="259080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Straight Connector 5"/>
          <p:cNvCxnSpPr/>
          <p:nvPr/>
        </p:nvCxnSpPr>
        <p:spPr>
          <a:xfrm>
            <a:off x="1981200" y="4114800"/>
            <a:ext cx="38862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981200" y="4191000"/>
            <a:ext cx="3886200" cy="0"/>
          </a:xfrm>
          <a:prstGeom prst="line">
            <a:avLst/>
          </a:prstGeom>
          <a:ln w="22225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133600" y="4267200"/>
            <a:ext cx="3886200" cy="0"/>
          </a:xfrm>
          <a:prstGeom prst="line">
            <a:avLst/>
          </a:prstGeom>
          <a:ln w="22225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981200" y="4343400"/>
            <a:ext cx="3886200" cy="0"/>
          </a:xfrm>
          <a:prstGeom prst="line">
            <a:avLst/>
          </a:prstGeom>
          <a:ln w="22225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3200400" y="3352800"/>
            <a:ext cx="0" cy="762000"/>
          </a:xfrm>
          <a:prstGeom prst="straightConnector1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743200" y="3352800"/>
            <a:ext cx="1447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681680" y="3015734"/>
            <a:ext cx="74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x, T(x)</a:t>
            </a:r>
            <a:endParaRPr lang="en-GB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981200" y="1524000"/>
            <a:ext cx="3886200" cy="0"/>
          </a:xfrm>
          <a:prstGeom prst="line">
            <a:avLst/>
          </a:prstGeom>
          <a:ln w="381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924300" y="4343400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 @ 2K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80240" y="1154668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300K</a:t>
            </a:r>
          </a:p>
        </p:txBody>
      </p:sp>
      <p:sp>
        <p:nvSpPr>
          <p:cNvPr id="31" name="Down Arrow 30"/>
          <p:cNvSpPr/>
          <p:nvPr/>
        </p:nvSpPr>
        <p:spPr>
          <a:xfrm>
            <a:off x="3752850" y="1524000"/>
            <a:ext cx="114300" cy="622642"/>
          </a:xfrm>
          <a:prstGeom prst="downArrow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Down Arrow 35"/>
          <p:cNvSpPr/>
          <p:nvPr/>
        </p:nvSpPr>
        <p:spPr>
          <a:xfrm>
            <a:off x="3752850" y="3977235"/>
            <a:ext cx="114300" cy="387521"/>
          </a:xfrm>
          <a:prstGeom prst="downArrow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Down Arrow 36"/>
          <p:cNvSpPr/>
          <p:nvPr/>
        </p:nvSpPr>
        <p:spPr>
          <a:xfrm rot="10800000">
            <a:off x="3467098" y="1339332"/>
            <a:ext cx="114300" cy="2470667"/>
          </a:xfrm>
          <a:prstGeom prst="downArrow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8" name="Straight Connector 37"/>
          <p:cNvCxnSpPr/>
          <p:nvPr/>
        </p:nvCxnSpPr>
        <p:spPr>
          <a:xfrm>
            <a:off x="2687455" y="3810000"/>
            <a:ext cx="1447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2181598" y="3511034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4.5K</a:t>
            </a:r>
          </a:p>
        </p:txBody>
      </p:sp>
      <p:sp>
        <p:nvSpPr>
          <p:cNvPr id="40" name="Down Arrow 39"/>
          <p:cNvSpPr/>
          <p:nvPr/>
        </p:nvSpPr>
        <p:spPr>
          <a:xfrm rot="16200000">
            <a:off x="3056752" y="3399652"/>
            <a:ext cx="114299" cy="706397"/>
          </a:xfrm>
          <a:prstGeom prst="downArrow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TextBox 40"/>
          <p:cNvSpPr txBox="1"/>
          <p:nvPr/>
        </p:nvSpPr>
        <p:spPr>
          <a:xfrm>
            <a:off x="2724362" y="1066800"/>
            <a:ext cx="913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 in g/s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2743200" y="1524000"/>
            <a:ext cx="0" cy="2590800"/>
          </a:xfrm>
          <a:prstGeom prst="straightConnector1">
            <a:avLst/>
          </a:prstGeom>
          <a:ln w="127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 rot="16200000">
            <a:off x="2498416" y="2641598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</a:t>
            </a:r>
            <a:endParaRPr lang="en-GB" dirty="0"/>
          </a:p>
        </p:txBody>
      </p:sp>
      <p:cxnSp>
        <p:nvCxnSpPr>
          <p:cNvPr id="44" name="Straight Connector 43"/>
          <p:cNvCxnSpPr/>
          <p:nvPr/>
        </p:nvCxnSpPr>
        <p:spPr>
          <a:xfrm>
            <a:off x="3352800" y="2177717"/>
            <a:ext cx="94029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4021382" y="187291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en-GB" dirty="0"/>
          </a:p>
        </p:txBody>
      </p:sp>
      <p:sp>
        <p:nvSpPr>
          <p:cNvPr id="46" name="Content Placeholder 2"/>
          <p:cNvSpPr txBox="1">
            <a:spLocks/>
          </p:cNvSpPr>
          <p:nvPr/>
        </p:nvSpPr>
        <p:spPr>
          <a:xfrm>
            <a:off x="6400800" y="938463"/>
            <a:ext cx="2209800" cy="228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70C0"/>
                </a:solidFill>
                <a:latin typeface="Gill Sans MT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/>
          </a:p>
        </p:txBody>
      </p:sp>
      <p:sp>
        <p:nvSpPr>
          <p:cNvPr id="47" name="Content Placeholder 2"/>
          <p:cNvSpPr txBox="1">
            <a:spLocks/>
          </p:cNvSpPr>
          <p:nvPr/>
        </p:nvSpPr>
        <p:spPr>
          <a:xfrm>
            <a:off x="5943600" y="950495"/>
            <a:ext cx="3124200" cy="1875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70C0"/>
                </a:solidFill>
                <a:latin typeface="Gill Sans MT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 smtClean="0"/>
              <a:t>Assuming:</a:t>
            </a:r>
          </a:p>
          <a:p>
            <a:r>
              <a:rPr lang="en-US" sz="1600" b="1" dirty="0" err="1" smtClean="0">
                <a:solidFill>
                  <a:srgbClr val="1505EB"/>
                </a:solidFill>
              </a:rPr>
              <a:t>T</a:t>
            </a:r>
            <a:r>
              <a:rPr lang="en-US" sz="1600" b="1" baseline="-25000" dirty="0" err="1" smtClean="0">
                <a:solidFill>
                  <a:srgbClr val="1505EB"/>
                </a:solidFill>
              </a:rPr>
              <a:t>vapour</a:t>
            </a:r>
            <a:r>
              <a:rPr lang="en-US" sz="1600" b="1" dirty="0" smtClean="0">
                <a:solidFill>
                  <a:srgbClr val="1505EB"/>
                </a:solidFill>
              </a:rPr>
              <a:t> = </a:t>
            </a:r>
            <a:r>
              <a:rPr lang="en-US" sz="1600" b="1" err="1" smtClean="0">
                <a:solidFill>
                  <a:srgbClr val="1505EB"/>
                </a:solidFill>
              </a:rPr>
              <a:t>T</a:t>
            </a:r>
            <a:r>
              <a:rPr lang="en-US" sz="1600" b="1" baseline="-25000" err="1" smtClean="0">
                <a:solidFill>
                  <a:srgbClr val="1505EB"/>
                </a:solidFill>
              </a:rPr>
              <a:t>support</a:t>
            </a:r>
            <a:r>
              <a:rPr lang="en-US" sz="1600" b="1" smtClean="0">
                <a:solidFill>
                  <a:srgbClr val="1505EB"/>
                </a:solidFill>
              </a:rPr>
              <a:t>  </a:t>
            </a:r>
          </a:p>
          <a:p>
            <a:pPr marL="0" indent="0">
              <a:buNone/>
            </a:pPr>
            <a:r>
              <a:rPr lang="en-US" sz="1600" smtClean="0"/>
              <a:t>(</a:t>
            </a:r>
            <a:r>
              <a:rPr lang="en-US" sz="1600" dirty="0" smtClean="0"/>
              <a:t>perfect heat exchange)</a:t>
            </a:r>
          </a:p>
          <a:p>
            <a:r>
              <a:rPr lang="en-US" sz="1600" b="1" dirty="0" smtClean="0">
                <a:solidFill>
                  <a:srgbClr val="1505EB"/>
                </a:solidFill>
              </a:rPr>
              <a:t>Q</a:t>
            </a:r>
            <a:r>
              <a:rPr lang="en-US" sz="1600" b="1" baseline="-25000" dirty="0" smtClean="0">
                <a:solidFill>
                  <a:srgbClr val="1505EB"/>
                </a:solidFill>
              </a:rPr>
              <a:t>4.5K</a:t>
            </a:r>
            <a:r>
              <a:rPr lang="en-US" sz="1600" b="1" dirty="0" smtClean="0">
                <a:solidFill>
                  <a:srgbClr val="1505EB"/>
                </a:solidFill>
              </a:rPr>
              <a:t> = </a:t>
            </a:r>
            <a:r>
              <a:rPr lang="en-US" sz="1600" b="1" err="1" smtClean="0">
                <a:solidFill>
                  <a:srgbClr val="1505EB"/>
                </a:solidFill>
              </a:rPr>
              <a:t>L</a:t>
            </a:r>
            <a:r>
              <a:rPr lang="en-US" sz="1600" b="1" baseline="-25000" err="1" smtClean="0">
                <a:solidFill>
                  <a:srgbClr val="1505EB"/>
                </a:solidFill>
              </a:rPr>
              <a:t>v</a:t>
            </a:r>
            <a:r>
              <a:rPr lang="en-US" sz="1600" b="1" smtClean="0">
                <a:solidFill>
                  <a:srgbClr val="1505EB"/>
                </a:solidFill>
              </a:rPr>
              <a:t> * dm/dt</a:t>
            </a:r>
          </a:p>
          <a:p>
            <a:pPr marL="0" indent="0">
              <a:buNone/>
            </a:pPr>
            <a:r>
              <a:rPr lang="en-US" sz="1600" smtClean="0"/>
              <a:t>(vapour </a:t>
            </a:r>
            <a:r>
              <a:rPr lang="en-US" sz="1600" dirty="0" smtClean="0"/>
              <a:t>generated only by residual heat conduction </a:t>
            </a:r>
            <a:r>
              <a:rPr lang="en-US" sz="1600" smtClean="0"/>
              <a:t>to 4.5 K </a:t>
            </a:r>
            <a:r>
              <a:rPr lang="en-US" sz="1600" dirty="0" smtClean="0"/>
              <a:t>bath)</a:t>
            </a:r>
          </a:p>
          <a:p>
            <a:endParaRPr lang="en-GB" sz="1600" dirty="0"/>
          </a:p>
        </p:txBody>
      </p:sp>
      <p:sp>
        <p:nvSpPr>
          <p:cNvPr id="13" name="Oval 12"/>
          <p:cNvSpPr/>
          <p:nvPr/>
        </p:nvSpPr>
        <p:spPr>
          <a:xfrm>
            <a:off x="6862010" y="3224463"/>
            <a:ext cx="1824789" cy="585537"/>
          </a:xfrm>
          <a:prstGeom prst="ellipse">
            <a:avLst/>
          </a:prstGeom>
          <a:noFill/>
          <a:ln w="9525">
            <a:solidFill>
              <a:srgbClr val="1505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70C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510370" y="4181562"/>
            <a:ext cx="1316451" cy="276999"/>
          </a:xfrm>
          <a:prstGeom prst="rect">
            <a:avLst/>
          </a:prstGeom>
          <a:noFill/>
          <a:ln>
            <a:solidFill>
              <a:srgbClr val="1505EB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a</a:t>
            </a:r>
            <a:r>
              <a:rPr lang="en-US" sz="1200" dirty="0" smtClean="0">
                <a:solidFill>
                  <a:srgbClr val="0070C0"/>
                </a:solidFill>
              </a:rPr>
              <a:t>ttenuation factor</a:t>
            </a:r>
            <a:endParaRPr lang="en-GB" sz="1200" dirty="0">
              <a:solidFill>
                <a:srgbClr val="0070C0"/>
              </a:solidFill>
            </a:endParaRPr>
          </a:p>
        </p:txBody>
      </p:sp>
      <p:cxnSp>
        <p:nvCxnSpPr>
          <p:cNvPr id="26" name="Straight Connector 25"/>
          <p:cNvCxnSpPr>
            <a:endCxn id="13" idx="4"/>
          </p:cNvCxnSpPr>
          <p:nvPr/>
        </p:nvCxnSpPr>
        <p:spPr>
          <a:xfrm flipH="1" flipV="1">
            <a:off x="7774405" y="3810000"/>
            <a:ext cx="319008" cy="363166"/>
          </a:xfrm>
          <a:prstGeom prst="line">
            <a:avLst/>
          </a:prstGeom>
          <a:ln>
            <a:solidFill>
              <a:srgbClr val="1505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901066040"/>
              </p:ext>
            </p:extLst>
          </p:nvPr>
        </p:nvGraphicFramePr>
        <p:xfrm>
          <a:off x="352927" y="4876800"/>
          <a:ext cx="8229599" cy="111598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31528"/>
                <a:gridCol w="491014"/>
                <a:gridCol w="562620"/>
                <a:gridCol w="491014"/>
                <a:gridCol w="491014"/>
                <a:gridCol w="491014"/>
                <a:gridCol w="491014"/>
                <a:gridCol w="636784"/>
                <a:gridCol w="736521"/>
                <a:gridCol w="511473"/>
                <a:gridCol w="695603"/>
              </a:tblGrid>
              <a:tr h="46828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u="none" strike="noStrike" dirty="0">
                          <a:effectLst/>
                        </a:rPr>
                        <a:t>Case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u="none" strike="noStrike" dirty="0">
                          <a:effectLst/>
                        </a:rPr>
                        <a:t>Q </a:t>
                      </a:r>
                      <a:r>
                        <a:rPr lang="en-GB" sz="1000" b="0" u="none" strike="noStrike">
                          <a:effectLst/>
                        </a:rPr>
                        <a:t>@ </a:t>
                      </a:r>
                      <a:r>
                        <a:rPr lang="en-GB" sz="1000" b="0" u="none" strike="noStrike" smtClean="0">
                          <a:effectLst/>
                        </a:rPr>
                        <a:t>2K </a:t>
                      </a:r>
                      <a:r>
                        <a:rPr lang="en-GB" sz="1000" b="0" u="none" strike="noStrike" dirty="0">
                          <a:effectLst/>
                        </a:rPr>
                        <a:t>[W]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u="none" strike="noStrike" dirty="0" err="1">
                          <a:effectLst/>
                        </a:rPr>
                        <a:t>Wel</a:t>
                      </a:r>
                      <a:r>
                        <a:rPr lang="en-GB" sz="1000" b="0" u="none" strike="noStrike" dirty="0">
                          <a:effectLst/>
                        </a:rPr>
                        <a:t>         [W]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u="none" strike="noStrike" dirty="0">
                          <a:effectLst/>
                        </a:rPr>
                        <a:t>Q </a:t>
                      </a:r>
                      <a:r>
                        <a:rPr lang="en-GB" sz="1000" b="0" u="none" strike="noStrike">
                          <a:effectLst/>
                        </a:rPr>
                        <a:t>@ </a:t>
                      </a:r>
                      <a:r>
                        <a:rPr lang="en-GB" sz="1000" b="0" u="none" strike="noStrike" smtClean="0">
                          <a:effectLst/>
                        </a:rPr>
                        <a:t>8K </a:t>
                      </a:r>
                      <a:r>
                        <a:rPr lang="en-GB" sz="1000" b="0" u="none" strike="noStrike" dirty="0">
                          <a:effectLst/>
                        </a:rPr>
                        <a:t>[W]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u="none" strike="noStrike" dirty="0" err="1">
                          <a:effectLst/>
                        </a:rPr>
                        <a:t>Wel</a:t>
                      </a:r>
                      <a:r>
                        <a:rPr lang="en-GB" sz="1000" b="0" u="none" strike="noStrike" dirty="0">
                          <a:effectLst/>
                        </a:rPr>
                        <a:t>         [W]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u="none" strike="noStrike" dirty="0">
                          <a:effectLst/>
                        </a:rPr>
                        <a:t>Q </a:t>
                      </a:r>
                      <a:r>
                        <a:rPr lang="en-GB" sz="1000" b="0" u="none" strike="noStrike">
                          <a:effectLst/>
                        </a:rPr>
                        <a:t>@ </a:t>
                      </a:r>
                      <a:r>
                        <a:rPr lang="en-GB" sz="1000" b="0" u="none" strike="noStrike" smtClean="0">
                          <a:effectLst/>
                        </a:rPr>
                        <a:t>80K </a:t>
                      </a:r>
                      <a:r>
                        <a:rPr lang="en-GB" sz="1000" b="0" u="none" strike="noStrike" dirty="0">
                          <a:effectLst/>
                        </a:rPr>
                        <a:t>[W]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u="none" strike="noStrike" dirty="0" err="1">
                          <a:effectLst/>
                        </a:rPr>
                        <a:t>Wel</a:t>
                      </a:r>
                      <a:r>
                        <a:rPr lang="en-GB" sz="1000" b="0" u="none" strike="noStrike" dirty="0">
                          <a:effectLst/>
                        </a:rPr>
                        <a:t>         [W]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u="none" strike="noStrike" dirty="0">
                          <a:effectLst/>
                        </a:rPr>
                        <a:t>vapours rate g/s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u="none" strike="noStrike" dirty="0">
                          <a:effectLst/>
                        </a:rPr>
                        <a:t>Q equiv. @ 4.5K [W] (1g/s=100W)</a:t>
                      </a:r>
                      <a:endParaRPr lang="pl-P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u="none" strike="noStrike">
                          <a:effectLst/>
                        </a:rPr>
                        <a:t>Wel         [W]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u="none" strike="noStrike" dirty="0">
                          <a:effectLst/>
                        </a:rPr>
                        <a:t>Total </a:t>
                      </a:r>
                      <a:r>
                        <a:rPr lang="en-GB" sz="1000" b="0" u="none" strike="noStrike" dirty="0" err="1" smtClean="0">
                          <a:effectLst/>
                        </a:rPr>
                        <a:t>Wel</a:t>
                      </a:r>
                      <a:endParaRPr lang="en-GB" sz="1000" b="0" u="none" strike="noStrike" dirty="0" smtClean="0">
                        <a:effectLst/>
                      </a:endParaRPr>
                    </a:p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[W]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53537"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u="none" strike="noStrike">
                          <a:effectLst/>
                        </a:rPr>
                        <a:t>A) No intercept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11.629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11512.71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11,513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53537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u="none" strike="noStrike">
                          <a:effectLst/>
                        </a:rPr>
                        <a:t>B) 1 optimised and perfect intercept @ 80K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1.816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1797.84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39.513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632.208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2,430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53537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u="none" strike="noStrike" dirty="0">
                          <a:effectLst/>
                        </a:rPr>
                        <a:t>C) 2 </a:t>
                      </a:r>
                      <a:r>
                        <a:rPr lang="en-US" sz="1000" b="0" u="none" strike="noStrike" dirty="0" err="1">
                          <a:effectLst/>
                        </a:rPr>
                        <a:t>optimised</a:t>
                      </a:r>
                      <a:r>
                        <a:rPr lang="en-US" sz="1000" b="0" u="none" strike="noStrike" dirty="0">
                          <a:effectLst/>
                        </a:rPr>
                        <a:t> and perfect intercepts @ 80K &amp; 8K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0.129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127.71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2.64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580.8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26.816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429.056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1,138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53537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u="none" strike="noStrike" dirty="0">
                          <a:effectLst/>
                        </a:rPr>
                        <a:t>D) 4.5K self-sustained </a:t>
                      </a:r>
                      <a:r>
                        <a:rPr lang="en-US" sz="1000" b="1" u="none" strike="noStrike" dirty="0" err="1">
                          <a:effectLst/>
                        </a:rPr>
                        <a:t>vapour</a:t>
                      </a:r>
                      <a:r>
                        <a:rPr lang="en-US" sz="1000" b="1" u="none" strike="noStrike" dirty="0">
                          <a:effectLst/>
                        </a:rPr>
                        <a:t> cooling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0.031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30.69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1" i="0" u="none" strike="noStrike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0.019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1" i="0" u="none" strike="noStrike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1.9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407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438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377752" y="6143016"/>
            <a:ext cx="8248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1505EB"/>
                </a:solidFill>
              </a:rPr>
              <a:t>Conclusion:</a:t>
            </a:r>
            <a:r>
              <a:rPr lang="en-US" dirty="0" smtClean="0">
                <a:solidFill>
                  <a:srgbClr val="1505EB"/>
                </a:solidFill>
              </a:rPr>
              <a:t> </a:t>
            </a:r>
            <a:r>
              <a:rPr lang="en-US" dirty="0" err="1" smtClean="0">
                <a:solidFill>
                  <a:srgbClr val="1505EB"/>
                </a:solidFill>
              </a:rPr>
              <a:t>Vapour</a:t>
            </a:r>
            <a:r>
              <a:rPr lang="en-US" dirty="0" smtClean="0">
                <a:solidFill>
                  <a:srgbClr val="1505EB"/>
                </a:solidFill>
              </a:rPr>
              <a:t> cooling on </a:t>
            </a:r>
            <a:r>
              <a:rPr lang="en-US" dirty="0" err="1" smtClean="0">
                <a:solidFill>
                  <a:srgbClr val="1505EB"/>
                </a:solidFill>
              </a:rPr>
              <a:t>st.steel</a:t>
            </a:r>
            <a:r>
              <a:rPr lang="en-US" dirty="0" smtClean="0">
                <a:solidFill>
                  <a:srgbClr val="1505EB"/>
                </a:solidFill>
              </a:rPr>
              <a:t> supports, if optimally exploited, can provide </a:t>
            </a:r>
            <a:r>
              <a:rPr lang="en-US" b="1" dirty="0" smtClean="0">
                <a:solidFill>
                  <a:srgbClr val="FF0000"/>
                </a:solidFill>
              </a:rPr>
              <a:t>more than a factor 2 electrical power saving </a:t>
            </a:r>
            <a:r>
              <a:rPr lang="en-US" dirty="0" smtClean="0">
                <a:solidFill>
                  <a:srgbClr val="1505EB"/>
                </a:solidFill>
              </a:rPr>
              <a:t>w.r.t. standard heat intercepts techniques</a:t>
            </a:r>
            <a:endParaRPr lang="en-GB" dirty="0">
              <a:solidFill>
                <a:srgbClr val="1505EB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0714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3" y="76200"/>
            <a:ext cx="7772400" cy="508000"/>
          </a:xfrm>
        </p:spPr>
        <p:txBody>
          <a:bodyPr/>
          <a:lstStyle/>
          <a:p>
            <a:r>
              <a:rPr lang="en-US" sz="2800" dirty="0" smtClean="0"/>
              <a:t>Ways of intercepting solid-conduction heat in-leaks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2263" y="602954"/>
            <a:ext cx="4695082" cy="4249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dirty="0"/>
              <a:t>E</a:t>
            </a:r>
            <a:r>
              <a:rPr lang="en-US" sz="1700" dirty="0" smtClean="0"/>
              <a:t>) Real case, He </a:t>
            </a:r>
            <a:r>
              <a:rPr lang="en-US" sz="1700" dirty="0" err="1" smtClean="0"/>
              <a:t>vapour</a:t>
            </a:r>
            <a:r>
              <a:rPr lang="en-US" sz="1700" dirty="0" smtClean="0"/>
              <a:t> cooling, 4.5 K-300K</a:t>
            </a:r>
            <a:endParaRPr lang="en-US" sz="1700" dirty="0"/>
          </a:p>
        </p:txBody>
      </p:sp>
      <p:sp>
        <p:nvSpPr>
          <p:cNvPr id="17" name="TextBox 16"/>
          <p:cNvSpPr txBox="1"/>
          <p:nvPr/>
        </p:nvSpPr>
        <p:spPr>
          <a:xfrm>
            <a:off x="4510001" y="950495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 @ 2K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07476" y="3844027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300K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045575" y="1713488"/>
            <a:ext cx="13485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>
                <a:solidFill>
                  <a:srgbClr val="0070C0"/>
                </a:solidFill>
              </a:rPr>
              <a:t>4.5 K </a:t>
            </a:r>
            <a:r>
              <a:rPr lang="en-US" sz="1200" dirty="0" err="1" smtClean="0">
                <a:solidFill>
                  <a:srgbClr val="0070C0"/>
                </a:solidFill>
              </a:rPr>
              <a:t>vapours</a:t>
            </a:r>
            <a:r>
              <a:rPr lang="en-US" sz="1200" dirty="0" smtClean="0">
                <a:solidFill>
                  <a:srgbClr val="0070C0"/>
                </a:solidFill>
              </a:rPr>
              <a:t> (g/s)</a:t>
            </a:r>
          </a:p>
        </p:txBody>
      </p:sp>
      <p:sp>
        <p:nvSpPr>
          <p:cNvPr id="47" name="Content Placeholder 2"/>
          <p:cNvSpPr txBox="1">
            <a:spLocks/>
          </p:cNvSpPr>
          <p:nvPr/>
        </p:nvSpPr>
        <p:spPr>
          <a:xfrm>
            <a:off x="5943600" y="950495"/>
            <a:ext cx="3124200" cy="187576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70C0"/>
                </a:solidFill>
                <a:latin typeface="Gill Sans MT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 smtClean="0"/>
              <a:t>Assuming:</a:t>
            </a:r>
          </a:p>
          <a:p>
            <a:r>
              <a:rPr lang="en-US" sz="1600" b="1" err="1" smtClean="0">
                <a:solidFill>
                  <a:srgbClr val="1505EB"/>
                </a:solidFill>
              </a:rPr>
              <a:t>T</a:t>
            </a:r>
            <a:r>
              <a:rPr lang="en-US" sz="1600" b="1" baseline="-25000" err="1" smtClean="0">
                <a:solidFill>
                  <a:srgbClr val="1505EB"/>
                </a:solidFill>
              </a:rPr>
              <a:t>vapour</a:t>
            </a:r>
            <a:r>
              <a:rPr lang="en-US" sz="1600" b="1" smtClean="0">
                <a:solidFill>
                  <a:srgbClr val="1505EB"/>
                </a:solidFill>
              </a:rPr>
              <a:t> ≠ T</a:t>
            </a:r>
            <a:r>
              <a:rPr lang="en-US" sz="1600" b="1" baseline="-25000" smtClean="0">
                <a:solidFill>
                  <a:srgbClr val="1505EB"/>
                </a:solidFill>
              </a:rPr>
              <a:t>support</a:t>
            </a:r>
            <a:r>
              <a:rPr lang="en-US" sz="1600" b="1" smtClean="0">
                <a:solidFill>
                  <a:srgbClr val="1505EB"/>
                </a:solidFill>
              </a:rPr>
              <a:t>    </a:t>
            </a:r>
          </a:p>
          <a:p>
            <a:pPr marL="0" indent="0">
              <a:buNone/>
            </a:pPr>
            <a:r>
              <a:rPr lang="en-US" sz="1600" smtClean="0"/>
              <a:t>(</a:t>
            </a:r>
            <a:r>
              <a:rPr lang="en-US" sz="1600" dirty="0" smtClean="0"/>
              <a:t>real convection)</a:t>
            </a:r>
          </a:p>
          <a:p>
            <a:r>
              <a:rPr lang="en-US" sz="1600" b="1" smtClean="0">
                <a:solidFill>
                  <a:srgbClr val="1505EB"/>
                </a:solidFill>
              </a:rPr>
              <a:t>dm/dt</a:t>
            </a:r>
            <a:r>
              <a:rPr lang="en-US" sz="1600" b="1">
                <a:solidFill>
                  <a:srgbClr val="1505EB"/>
                </a:solidFill>
              </a:rPr>
              <a:t> </a:t>
            </a:r>
            <a:r>
              <a:rPr lang="en-US" sz="1600" smtClean="0"/>
              <a:t>set </a:t>
            </a:r>
            <a:r>
              <a:rPr lang="en-US" sz="1600" dirty="0" smtClean="0"/>
              <a:t>to 0.04 g/s</a:t>
            </a:r>
          </a:p>
          <a:p>
            <a:r>
              <a:rPr lang="en-US" sz="1600" dirty="0" smtClean="0"/>
              <a:t>Cu conduction (internal wall)</a:t>
            </a:r>
          </a:p>
          <a:p>
            <a:r>
              <a:rPr lang="en-US" sz="1600" dirty="0" smtClean="0"/>
              <a:t>Radiation heat load</a:t>
            </a:r>
          </a:p>
          <a:p>
            <a:r>
              <a:rPr lang="en-US" sz="1600" dirty="0" smtClean="0"/>
              <a:t>Electrical power to keep 300K (or &gt; dew point): 60 W</a:t>
            </a:r>
          </a:p>
          <a:p>
            <a:endParaRPr lang="en-US" sz="1600" dirty="0"/>
          </a:p>
          <a:p>
            <a:pPr marL="0" indent="0">
              <a:buNone/>
            </a:pPr>
            <a:endParaRPr lang="en-US" sz="1600" dirty="0" smtClean="0"/>
          </a:p>
          <a:p>
            <a:endParaRPr lang="en-GB" sz="1600" dirty="0"/>
          </a:p>
        </p:txBody>
      </p: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87312761"/>
              </p:ext>
            </p:extLst>
          </p:nvPr>
        </p:nvGraphicFramePr>
        <p:xfrm>
          <a:off x="352927" y="4876800"/>
          <a:ext cx="8229599" cy="12779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31528"/>
                <a:gridCol w="491014"/>
                <a:gridCol w="562620"/>
                <a:gridCol w="491014"/>
                <a:gridCol w="491014"/>
                <a:gridCol w="491014"/>
                <a:gridCol w="491014"/>
                <a:gridCol w="636784"/>
                <a:gridCol w="736521"/>
                <a:gridCol w="511473"/>
                <a:gridCol w="695603"/>
              </a:tblGrid>
              <a:tr h="46828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u="none" strike="noStrike" dirty="0">
                          <a:effectLst/>
                        </a:rPr>
                        <a:t>Case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u="none" strike="noStrike" dirty="0">
                          <a:effectLst/>
                        </a:rPr>
                        <a:t>Q </a:t>
                      </a:r>
                      <a:r>
                        <a:rPr lang="en-GB" sz="1000" b="0" u="none" strike="noStrike">
                          <a:effectLst/>
                        </a:rPr>
                        <a:t>@ </a:t>
                      </a:r>
                      <a:r>
                        <a:rPr lang="en-GB" sz="1000" b="0" u="none" strike="noStrike" smtClean="0">
                          <a:effectLst/>
                        </a:rPr>
                        <a:t>2K </a:t>
                      </a:r>
                      <a:r>
                        <a:rPr lang="en-GB" sz="1000" b="0" u="none" strike="noStrike" dirty="0">
                          <a:effectLst/>
                        </a:rPr>
                        <a:t>[W]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u="none" strike="noStrike" dirty="0" err="1">
                          <a:effectLst/>
                        </a:rPr>
                        <a:t>Wel</a:t>
                      </a:r>
                      <a:r>
                        <a:rPr lang="en-GB" sz="1000" b="0" u="none" strike="noStrike" dirty="0">
                          <a:effectLst/>
                        </a:rPr>
                        <a:t>         [W]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u="none" strike="noStrike" dirty="0">
                          <a:effectLst/>
                        </a:rPr>
                        <a:t>Q </a:t>
                      </a:r>
                      <a:r>
                        <a:rPr lang="en-GB" sz="1000" b="0" u="none" strike="noStrike">
                          <a:effectLst/>
                        </a:rPr>
                        <a:t>@ </a:t>
                      </a:r>
                      <a:r>
                        <a:rPr lang="en-GB" sz="1000" b="0" u="none" strike="noStrike" smtClean="0">
                          <a:effectLst/>
                        </a:rPr>
                        <a:t>8K </a:t>
                      </a:r>
                      <a:r>
                        <a:rPr lang="en-GB" sz="1000" b="0" u="none" strike="noStrike" dirty="0">
                          <a:effectLst/>
                        </a:rPr>
                        <a:t>[W]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u="none" strike="noStrike" dirty="0" err="1">
                          <a:effectLst/>
                        </a:rPr>
                        <a:t>Wel</a:t>
                      </a:r>
                      <a:r>
                        <a:rPr lang="en-GB" sz="1000" b="0" u="none" strike="noStrike" dirty="0">
                          <a:effectLst/>
                        </a:rPr>
                        <a:t>         [W]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u="none" strike="noStrike" dirty="0">
                          <a:effectLst/>
                        </a:rPr>
                        <a:t>Q </a:t>
                      </a:r>
                      <a:r>
                        <a:rPr lang="en-GB" sz="1000" b="0" u="none" strike="noStrike">
                          <a:effectLst/>
                        </a:rPr>
                        <a:t>@ </a:t>
                      </a:r>
                      <a:r>
                        <a:rPr lang="en-GB" sz="1000" b="0" u="none" strike="noStrike" smtClean="0">
                          <a:effectLst/>
                        </a:rPr>
                        <a:t>80K </a:t>
                      </a:r>
                      <a:r>
                        <a:rPr lang="en-GB" sz="1000" b="0" u="none" strike="noStrike" dirty="0">
                          <a:effectLst/>
                        </a:rPr>
                        <a:t>[W]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u="none" strike="noStrike" dirty="0" err="1">
                          <a:effectLst/>
                        </a:rPr>
                        <a:t>Wel</a:t>
                      </a:r>
                      <a:r>
                        <a:rPr lang="en-GB" sz="1000" b="0" u="none" strike="noStrike" dirty="0">
                          <a:effectLst/>
                        </a:rPr>
                        <a:t>         [W]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u="none" strike="noStrike" dirty="0">
                          <a:effectLst/>
                        </a:rPr>
                        <a:t>vapours rate g/s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u="none" strike="noStrike" dirty="0">
                          <a:effectLst/>
                        </a:rPr>
                        <a:t>Q equiv. @ 4.5K [W] (1g/s=100W)</a:t>
                      </a:r>
                      <a:endParaRPr lang="pl-P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u="none" strike="noStrike">
                          <a:effectLst/>
                        </a:rPr>
                        <a:t>Wel         [W]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u="none" strike="noStrike" dirty="0">
                          <a:effectLst/>
                        </a:rPr>
                        <a:t>Total </a:t>
                      </a:r>
                      <a:r>
                        <a:rPr lang="en-GB" sz="1000" b="0" u="none" strike="noStrike" dirty="0" err="1" smtClean="0">
                          <a:effectLst/>
                        </a:rPr>
                        <a:t>Wel</a:t>
                      </a:r>
                      <a:endParaRPr lang="en-GB" sz="1000" b="0" u="none" strike="noStrike" dirty="0" smtClean="0">
                        <a:effectLst/>
                      </a:endParaRPr>
                    </a:p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[W]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53537"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u="none" strike="noStrike">
                          <a:effectLst/>
                        </a:rPr>
                        <a:t>A) No intercept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11.629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11512.71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11,513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53537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u="none" strike="noStrike">
                          <a:effectLst/>
                        </a:rPr>
                        <a:t>B) 1 optimised and perfect intercept @ 80K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1.816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1797.84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39.513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632.208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2,430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53537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u="none" strike="noStrike" dirty="0">
                          <a:effectLst/>
                        </a:rPr>
                        <a:t>C) 2 </a:t>
                      </a:r>
                      <a:r>
                        <a:rPr lang="en-US" sz="1000" b="0" u="none" strike="noStrike" dirty="0" err="1">
                          <a:effectLst/>
                        </a:rPr>
                        <a:t>optimised</a:t>
                      </a:r>
                      <a:r>
                        <a:rPr lang="en-US" sz="1000" b="0" u="none" strike="noStrike" dirty="0">
                          <a:effectLst/>
                        </a:rPr>
                        <a:t> and perfect intercepts @ 80K &amp; 8K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0.129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127.71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2.64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580.8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26.816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429.056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1,138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53537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u="none" strike="noStrike" dirty="0">
                          <a:effectLst/>
                        </a:rPr>
                        <a:t>D) 4.5K self-sustained </a:t>
                      </a:r>
                      <a:r>
                        <a:rPr lang="en-US" sz="1000" b="0" u="none" strike="noStrike" dirty="0" err="1">
                          <a:effectLst/>
                        </a:rPr>
                        <a:t>vapour</a:t>
                      </a:r>
                      <a:r>
                        <a:rPr lang="en-US" sz="1000" b="0" u="none" strike="noStrike" dirty="0">
                          <a:effectLst/>
                        </a:rPr>
                        <a:t> cooling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0.031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30.69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0.019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1.9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407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438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53537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E) Real case, He </a:t>
                      </a:r>
                      <a:r>
                        <a:rPr lang="en-US" sz="1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vapour</a:t>
                      </a:r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cooling, 4.5K-300K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99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0.04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880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1,039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35" name="Group 8"/>
          <p:cNvGrpSpPr/>
          <p:nvPr/>
        </p:nvGrpSpPr>
        <p:grpSpPr>
          <a:xfrm>
            <a:off x="3113901" y="1231482"/>
            <a:ext cx="2487488" cy="2718477"/>
            <a:chOff x="5634651" y="3643681"/>
            <a:chExt cx="2351316" cy="2569660"/>
          </a:xfrm>
        </p:grpSpPr>
        <p:grpSp>
          <p:nvGrpSpPr>
            <p:cNvPr id="43" name="Group 11"/>
            <p:cNvGrpSpPr/>
            <p:nvPr/>
          </p:nvGrpSpPr>
          <p:grpSpPr>
            <a:xfrm>
              <a:off x="5634651" y="3643681"/>
              <a:ext cx="2351316" cy="2448272"/>
              <a:chOff x="5817992" y="3171165"/>
              <a:chExt cx="2351316" cy="2448272"/>
            </a:xfrm>
          </p:grpSpPr>
          <p:grpSp>
            <p:nvGrpSpPr>
              <p:cNvPr id="49" name="Group 13"/>
              <p:cNvGrpSpPr/>
              <p:nvPr/>
            </p:nvGrpSpPr>
            <p:grpSpPr>
              <a:xfrm>
                <a:off x="5817992" y="3171165"/>
                <a:ext cx="2351316" cy="2448272"/>
                <a:chOff x="5817992" y="3171165"/>
                <a:chExt cx="2351316" cy="2448272"/>
              </a:xfrm>
            </p:grpSpPr>
            <p:pic>
              <p:nvPicPr>
                <p:cNvPr id="51" name="Picture 6"/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/>
                <a:srcRect l="18115" r="19879"/>
                <a:stretch/>
              </p:blipFill>
              <p:spPr bwMode="auto">
                <a:xfrm rot="10800000">
                  <a:off x="6154138" y="3171165"/>
                  <a:ext cx="2015170" cy="244827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52" name="Rectangle 51"/>
                <p:cNvSpPr/>
                <p:nvPr/>
              </p:nvSpPr>
              <p:spPr>
                <a:xfrm>
                  <a:off x="5817992" y="4077072"/>
                  <a:ext cx="672295" cy="85905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50" name="Rectangle 49"/>
              <p:cNvSpPr/>
              <p:nvPr/>
            </p:nvSpPr>
            <p:spPr>
              <a:xfrm>
                <a:off x="5817992" y="5229200"/>
                <a:ext cx="336148" cy="2351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48" name="Picture 2" descr="\\cern.ch\dfs\Users\r\robonomi\Desktop\potenziometr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5305" y="5494366"/>
              <a:ext cx="1712913" cy="71897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3" name="Down Arrow 52"/>
          <p:cNvSpPr/>
          <p:nvPr/>
        </p:nvSpPr>
        <p:spPr>
          <a:xfrm rot="10800000">
            <a:off x="4689126" y="1411829"/>
            <a:ext cx="136151" cy="557703"/>
          </a:xfrm>
          <a:prstGeom prst="downArrow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Down Arrow 53"/>
          <p:cNvSpPr/>
          <p:nvPr/>
        </p:nvSpPr>
        <p:spPr>
          <a:xfrm rot="10800000">
            <a:off x="4689126" y="2438400"/>
            <a:ext cx="136151" cy="557703"/>
          </a:xfrm>
          <a:prstGeom prst="downArrow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Content Placeholder 2"/>
          <p:cNvSpPr txBox="1">
            <a:spLocks/>
          </p:cNvSpPr>
          <p:nvPr/>
        </p:nvSpPr>
        <p:spPr>
          <a:xfrm>
            <a:off x="5867400" y="2996104"/>
            <a:ext cx="3124200" cy="148395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70C0"/>
                </a:solidFill>
                <a:latin typeface="Gill Sans MT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500" b="1" dirty="0"/>
              <a:t>Analysis of thermal performance:</a:t>
            </a:r>
          </a:p>
          <a:p>
            <a:r>
              <a:rPr lang="en-GB" sz="1500" dirty="0" smtClean="0"/>
              <a:t>Semi-analytical </a:t>
            </a:r>
            <a:r>
              <a:rPr lang="en-GB" sz="1500" dirty="0"/>
              <a:t>model, </a:t>
            </a:r>
            <a:r>
              <a:rPr lang="en-GB" sz="1500"/>
              <a:t>3 </a:t>
            </a:r>
            <a:r>
              <a:rPr lang="en-GB" sz="1500" smtClean="0"/>
              <a:t>layers, 1D </a:t>
            </a:r>
            <a:r>
              <a:rPr lang="en-GB" sz="1500" dirty="0"/>
              <a:t>meshing</a:t>
            </a:r>
          </a:p>
          <a:p>
            <a:r>
              <a:rPr lang="en-US" sz="1500" dirty="0" smtClean="0"/>
              <a:t>Work </a:t>
            </a:r>
            <a:r>
              <a:rPr lang="en-US" sz="1500" dirty="0"/>
              <a:t>done by </a:t>
            </a:r>
            <a:r>
              <a:rPr lang="en-US" sz="1500" dirty="0" err="1"/>
              <a:t>R.Bonomi</a:t>
            </a:r>
            <a:r>
              <a:rPr lang="en-US" sz="1500" dirty="0"/>
              <a:t>, </a:t>
            </a:r>
            <a:r>
              <a:rPr lang="en-US" sz="1500" dirty="0" smtClean="0"/>
              <a:t> CERN TE-MSC</a:t>
            </a:r>
            <a:endParaRPr lang="en-GB" sz="1500" dirty="0"/>
          </a:p>
          <a:p>
            <a:endParaRPr lang="en-US" sz="1600" dirty="0"/>
          </a:p>
          <a:p>
            <a:pPr marL="0" indent="0">
              <a:buNone/>
            </a:pPr>
            <a:endParaRPr lang="en-US" sz="1600" dirty="0" smtClean="0"/>
          </a:p>
          <a:p>
            <a:endParaRPr lang="en-GB" sz="1600" dirty="0"/>
          </a:p>
        </p:txBody>
      </p:sp>
      <p:sp>
        <p:nvSpPr>
          <p:cNvPr id="56" name="TextBox 55"/>
          <p:cNvSpPr txBox="1"/>
          <p:nvPr/>
        </p:nvSpPr>
        <p:spPr>
          <a:xfrm>
            <a:off x="301556" y="6172199"/>
            <a:ext cx="8307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1505EB"/>
                </a:solidFill>
              </a:rPr>
              <a:t>Now the power gain </a:t>
            </a:r>
            <a:r>
              <a:rPr lang="en-US" b="1" smtClean="0">
                <a:solidFill>
                  <a:srgbClr val="1505EB"/>
                </a:solidFill>
              </a:rPr>
              <a:t>appears marginal </a:t>
            </a:r>
            <a:r>
              <a:rPr lang="en-US" b="1" dirty="0" smtClean="0">
                <a:solidFill>
                  <a:srgbClr val="1505EB"/>
                </a:solidFill>
              </a:rPr>
              <a:t>w.r.t. case C</a:t>
            </a:r>
            <a:r>
              <a:rPr lang="en-US" b="1" smtClean="0">
                <a:solidFill>
                  <a:srgbClr val="1505EB"/>
                </a:solidFill>
              </a:rPr>
              <a:t>), which </a:t>
            </a:r>
            <a:r>
              <a:rPr lang="en-US" b="1" dirty="0" smtClean="0">
                <a:solidFill>
                  <a:srgbClr val="1505EB"/>
                </a:solidFill>
              </a:rPr>
              <a:t>is an ideal simplified case</a:t>
            </a:r>
            <a:r>
              <a:rPr lang="en-US" b="1" smtClean="0">
                <a:solidFill>
                  <a:srgbClr val="1505EB"/>
                </a:solidFill>
              </a:rPr>
              <a:t>. </a:t>
            </a:r>
          </a:p>
          <a:p>
            <a:pPr algn="ctr"/>
            <a:r>
              <a:rPr lang="en-US" b="1" smtClean="0">
                <a:solidFill>
                  <a:srgbClr val="FF0000"/>
                </a:solidFill>
              </a:rPr>
              <a:t>But </a:t>
            </a:r>
            <a:r>
              <a:rPr lang="en-US" b="1" dirty="0" smtClean="0">
                <a:solidFill>
                  <a:srgbClr val="FF0000"/>
                </a:solidFill>
              </a:rPr>
              <a:t>what about when RF power is on ???... 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8359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68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093" t="35500" r="56094" b="39501"/>
          <a:stretch/>
        </p:blipFill>
        <p:spPr bwMode="auto">
          <a:xfrm rot="16200000">
            <a:off x="5505451" y="1272977"/>
            <a:ext cx="3257551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3" y="76200"/>
            <a:ext cx="7772400" cy="508000"/>
          </a:xfrm>
        </p:spPr>
        <p:txBody>
          <a:bodyPr/>
          <a:lstStyle/>
          <a:p>
            <a:r>
              <a:rPr lang="en-US" sz="2800" dirty="0" smtClean="0"/>
              <a:t>Ways of intercepting solid-conduction heat in-leaks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89330"/>
            <a:ext cx="3084850" cy="49351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/>
              <a:t>F</a:t>
            </a:r>
            <a:r>
              <a:rPr lang="en-US" dirty="0" smtClean="0"/>
              <a:t>) Real case, </a:t>
            </a:r>
            <a:r>
              <a:rPr lang="en-US" dirty="0" smtClean="0">
                <a:solidFill>
                  <a:srgbClr val="1505EB"/>
                </a:solidFill>
              </a:rPr>
              <a:t>He </a:t>
            </a:r>
            <a:r>
              <a:rPr lang="en-US" dirty="0" err="1" smtClean="0">
                <a:solidFill>
                  <a:srgbClr val="1505EB"/>
                </a:solidFill>
              </a:rPr>
              <a:t>vapour</a:t>
            </a:r>
            <a:r>
              <a:rPr lang="en-US" dirty="0" smtClean="0">
                <a:solidFill>
                  <a:srgbClr val="1505EB"/>
                </a:solidFill>
              </a:rPr>
              <a:t> cooling</a:t>
            </a:r>
            <a:r>
              <a:rPr lang="en-US" smtClean="0">
                <a:solidFill>
                  <a:srgbClr val="1505EB"/>
                </a:solidFill>
              </a:rPr>
              <a:t>,</a:t>
            </a:r>
            <a:r>
              <a:rPr lang="en-US" smtClean="0"/>
              <a:t> 4.5K-300K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FF0000"/>
                </a:solidFill>
              </a:rPr>
              <a:t>RF power on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179789156"/>
              </p:ext>
            </p:extLst>
          </p:nvPr>
        </p:nvGraphicFramePr>
        <p:xfrm>
          <a:off x="257175" y="4876800"/>
          <a:ext cx="8578831" cy="16017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68104"/>
                <a:gridCol w="426515"/>
                <a:gridCol w="571120"/>
                <a:gridCol w="498432"/>
                <a:gridCol w="498432"/>
                <a:gridCol w="498432"/>
                <a:gridCol w="498432"/>
                <a:gridCol w="646404"/>
                <a:gridCol w="747648"/>
                <a:gridCol w="519200"/>
                <a:gridCol w="706112"/>
              </a:tblGrid>
              <a:tr h="46828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u="none" strike="noStrike" dirty="0">
                          <a:effectLst/>
                        </a:rPr>
                        <a:t>Case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u="none" strike="noStrike" dirty="0">
                          <a:effectLst/>
                        </a:rPr>
                        <a:t>Q </a:t>
                      </a:r>
                      <a:r>
                        <a:rPr lang="en-GB" sz="1000" b="0" u="none" strike="noStrike">
                          <a:effectLst/>
                        </a:rPr>
                        <a:t>@ </a:t>
                      </a:r>
                      <a:r>
                        <a:rPr lang="en-GB" sz="1000" b="0" u="none" strike="noStrike" smtClean="0">
                          <a:effectLst/>
                        </a:rPr>
                        <a:t>2K </a:t>
                      </a:r>
                      <a:r>
                        <a:rPr lang="en-GB" sz="1000" b="0" u="none" strike="noStrike" dirty="0">
                          <a:effectLst/>
                        </a:rPr>
                        <a:t>[W]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u="none" strike="noStrike" dirty="0" err="1">
                          <a:effectLst/>
                        </a:rPr>
                        <a:t>Wel</a:t>
                      </a:r>
                      <a:r>
                        <a:rPr lang="en-GB" sz="1000" b="0" u="none" strike="noStrike" dirty="0">
                          <a:effectLst/>
                        </a:rPr>
                        <a:t>         [W]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u="none" strike="noStrike" dirty="0">
                          <a:effectLst/>
                        </a:rPr>
                        <a:t>Q </a:t>
                      </a:r>
                      <a:r>
                        <a:rPr lang="en-GB" sz="1000" b="0" u="none" strike="noStrike">
                          <a:effectLst/>
                        </a:rPr>
                        <a:t>@ </a:t>
                      </a:r>
                      <a:r>
                        <a:rPr lang="en-GB" sz="1000" b="0" u="none" strike="noStrike" smtClean="0">
                          <a:effectLst/>
                        </a:rPr>
                        <a:t>8K </a:t>
                      </a:r>
                      <a:r>
                        <a:rPr lang="en-GB" sz="1000" b="0" u="none" strike="noStrike" dirty="0">
                          <a:effectLst/>
                        </a:rPr>
                        <a:t>[W]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u="none" strike="noStrike" dirty="0" err="1">
                          <a:effectLst/>
                        </a:rPr>
                        <a:t>Wel</a:t>
                      </a:r>
                      <a:r>
                        <a:rPr lang="en-GB" sz="1000" b="0" u="none" strike="noStrike" dirty="0">
                          <a:effectLst/>
                        </a:rPr>
                        <a:t>         [W]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u="none" strike="noStrike" dirty="0">
                          <a:effectLst/>
                        </a:rPr>
                        <a:t>Q </a:t>
                      </a:r>
                      <a:r>
                        <a:rPr lang="en-GB" sz="1000" b="0" u="none" strike="noStrike">
                          <a:effectLst/>
                        </a:rPr>
                        <a:t>@ </a:t>
                      </a:r>
                      <a:r>
                        <a:rPr lang="en-GB" sz="1000" b="0" u="none" strike="noStrike" smtClean="0">
                          <a:effectLst/>
                        </a:rPr>
                        <a:t>80K </a:t>
                      </a:r>
                      <a:r>
                        <a:rPr lang="en-GB" sz="1000" b="0" u="none" strike="noStrike" dirty="0">
                          <a:effectLst/>
                        </a:rPr>
                        <a:t>[W]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u="none" strike="noStrike" dirty="0" err="1">
                          <a:effectLst/>
                        </a:rPr>
                        <a:t>Wel</a:t>
                      </a:r>
                      <a:r>
                        <a:rPr lang="en-GB" sz="1000" b="0" u="none" strike="noStrike" dirty="0">
                          <a:effectLst/>
                        </a:rPr>
                        <a:t>         [W]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u="none" strike="noStrike" dirty="0">
                          <a:effectLst/>
                        </a:rPr>
                        <a:t>vapours rate g/s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u="none" strike="noStrike" dirty="0">
                          <a:effectLst/>
                        </a:rPr>
                        <a:t>Q equiv. @ 4.5K [W] (1g/s=100W)</a:t>
                      </a:r>
                      <a:endParaRPr lang="pl-P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u="none" strike="noStrike">
                          <a:effectLst/>
                        </a:rPr>
                        <a:t>Wel         [W]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u="none" strike="noStrike" dirty="0">
                          <a:effectLst/>
                        </a:rPr>
                        <a:t>Total </a:t>
                      </a:r>
                      <a:r>
                        <a:rPr lang="en-GB" sz="1000" b="0" u="none" strike="noStrike" dirty="0" err="1" smtClean="0">
                          <a:effectLst/>
                        </a:rPr>
                        <a:t>Wel</a:t>
                      </a:r>
                      <a:endParaRPr lang="en-GB" sz="1000" b="0" u="none" strike="noStrike" dirty="0" smtClean="0">
                        <a:effectLst/>
                      </a:endParaRPr>
                    </a:p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[W]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53537"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u="none" strike="noStrike">
                          <a:effectLst/>
                        </a:rPr>
                        <a:t>A) No intercept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11.629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11512.71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11,513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53537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u="none" strike="noStrike">
                          <a:effectLst/>
                        </a:rPr>
                        <a:t>B) 1 optimised and perfect intercept @ 80K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1.816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1797.84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39.513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632.208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2,430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53537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u="none" strike="noStrike" dirty="0">
                          <a:effectLst/>
                        </a:rPr>
                        <a:t>C) 2 </a:t>
                      </a:r>
                      <a:r>
                        <a:rPr lang="en-US" sz="1000" b="0" u="none" strike="noStrike" dirty="0" err="1">
                          <a:effectLst/>
                        </a:rPr>
                        <a:t>optimised</a:t>
                      </a:r>
                      <a:r>
                        <a:rPr lang="en-US" sz="1000" b="0" u="none" strike="noStrike" dirty="0">
                          <a:effectLst/>
                        </a:rPr>
                        <a:t> and perfect intercepts @ 80K &amp; 8K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0.129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127.71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2.64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580.8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26.816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429.056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1,138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53537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u="none" strike="noStrike" dirty="0">
                          <a:effectLst/>
                        </a:rPr>
                        <a:t>D) 4.5K self-sustained </a:t>
                      </a:r>
                      <a:r>
                        <a:rPr lang="en-US" sz="1000" b="0" u="none" strike="noStrike" dirty="0" err="1">
                          <a:effectLst/>
                        </a:rPr>
                        <a:t>vapour</a:t>
                      </a:r>
                      <a:r>
                        <a:rPr lang="en-US" sz="1000" b="0" u="none" strike="noStrike" dirty="0">
                          <a:effectLst/>
                        </a:rPr>
                        <a:t> cooling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0.031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30.69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0.019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1.9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407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438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53537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E) Real case, He </a:t>
                      </a:r>
                      <a:r>
                        <a:rPr lang="en-US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vapour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cooling, 4.5K-300K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99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0.04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880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1,039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53537"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F) </a:t>
                      </a:r>
                      <a:r>
                        <a:rPr lang="en-US" sz="1000" b="1" dirty="0" smtClean="0"/>
                        <a:t>Real case, </a:t>
                      </a:r>
                      <a:r>
                        <a:rPr lang="en-US" sz="1000" b="1" dirty="0" smtClean="0">
                          <a:solidFill>
                            <a:srgbClr val="1505EB"/>
                          </a:solidFill>
                        </a:rPr>
                        <a:t>He </a:t>
                      </a:r>
                      <a:r>
                        <a:rPr lang="en-US" sz="1000" b="1" dirty="0" err="1" smtClean="0">
                          <a:solidFill>
                            <a:srgbClr val="1505EB"/>
                          </a:solidFill>
                        </a:rPr>
                        <a:t>vapour</a:t>
                      </a:r>
                      <a:r>
                        <a:rPr lang="en-US" sz="1000" b="1" dirty="0" smtClean="0">
                          <a:solidFill>
                            <a:srgbClr val="1505EB"/>
                          </a:solidFill>
                        </a:rPr>
                        <a:t> cooling</a:t>
                      </a:r>
                      <a:r>
                        <a:rPr lang="en-US" sz="1000" b="1" smtClean="0">
                          <a:solidFill>
                            <a:srgbClr val="1505EB"/>
                          </a:solidFill>
                        </a:rPr>
                        <a:t>,</a:t>
                      </a:r>
                      <a:r>
                        <a:rPr lang="en-US" sz="1000" b="1" smtClean="0"/>
                        <a:t> 4.5K-300K</a:t>
                      </a:r>
                      <a:r>
                        <a:rPr lang="en-US" sz="1000" b="1" dirty="0" smtClean="0"/>
                        <a:t>, </a:t>
                      </a:r>
                      <a:r>
                        <a:rPr lang="en-US" sz="1000" b="1" dirty="0" smtClean="0">
                          <a:solidFill>
                            <a:srgbClr val="FF0000"/>
                          </a:solidFill>
                        </a:rPr>
                        <a:t>RF power on</a:t>
                      </a:r>
                    </a:p>
                  </a:txBody>
                  <a:tcPr marL="7677" marR="7677" marT="76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495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0.04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880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1,435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53537"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G) </a:t>
                      </a:r>
                      <a:r>
                        <a:rPr lang="en-US" sz="1000" b="1" dirty="0" smtClean="0"/>
                        <a:t>Real case, </a:t>
                      </a:r>
                      <a:r>
                        <a:rPr lang="en-US" sz="1000" b="1" dirty="0" smtClean="0">
                          <a:solidFill>
                            <a:srgbClr val="1505EB"/>
                          </a:solidFill>
                        </a:rPr>
                        <a:t>No He </a:t>
                      </a:r>
                      <a:r>
                        <a:rPr lang="en-US" sz="1000" b="1" dirty="0" err="1" smtClean="0">
                          <a:solidFill>
                            <a:srgbClr val="1505EB"/>
                          </a:solidFill>
                        </a:rPr>
                        <a:t>vapour</a:t>
                      </a:r>
                      <a:r>
                        <a:rPr lang="en-US" sz="1000" b="1" dirty="0" smtClean="0">
                          <a:solidFill>
                            <a:srgbClr val="1505EB"/>
                          </a:solidFill>
                        </a:rPr>
                        <a:t> cooling</a:t>
                      </a:r>
                      <a:r>
                        <a:rPr lang="en-US" sz="1000" b="1" dirty="0" smtClean="0"/>
                        <a:t>, </a:t>
                      </a:r>
                      <a:r>
                        <a:rPr lang="en-US" sz="1000" b="1" dirty="0" smtClean="0">
                          <a:solidFill>
                            <a:srgbClr val="FF0000"/>
                          </a:solidFill>
                        </a:rPr>
                        <a:t>RF power on</a:t>
                      </a:r>
                    </a:p>
                  </a:txBody>
                  <a:tcPr marL="7677" marR="7677" marT="76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21780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21,780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35" name="Group 8"/>
          <p:cNvGrpSpPr/>
          <p:nvPr/>
        </p:nvGrpSpPr>
        <p:grpSpPr>
          <a:xfrm>
            <a:off x="3113901" y="1231482"/>
            <a:ext cx="2487488" cy="2718477"/>
            <a:chOff x="5634651" y="3643681"/>
            <a:chExt cx="2351316" cy="2569660"/>
          </a:xfrm>
        </p:grpSpPr>
        <p:grpSp>
          <p:nvGrpSpPr>
            <p:cNvPr id="43" name="Group 11"/>
            <p:cNvGrpSpPr/>
            <p:nvPr/>
          </p:nvGrpSpPr>
          <p:grpSpPr>
            <a:xfrm>
              <a:off x="5634651" y="3643681"/>
              <a:ext cx="2351316" cy="2448272"/>
              <a:chOff x="5817992" y="3171165"/>
              <a:chExt cx="2351316" cy="2448272"/>
            </a:xfrm>
          </p:grpSpPr>
          <p:grpSp>
            <p:nvGrpSpPr>
              <p:cNvPr id="49" name="Group 13"/>
              <p:cNvGrpSpPr/>
              <p:nvPr/>
            </p:nvGrpSpPr>
            <p:grpSpPr>
              <a:xfrm>
                <a:off x="5817992" y="3171165"/>
                <a:ext cx="2351316" cy="2448272"/>
                <a:chOff x="5817992" y="3171165"/>
                <a:chExt cx="2351316" cy="2448272"/>
              </a:xfrm>
            </p:grpSpPr>
            <p:pic>
              <p:nvPicPr>
                <p:cNvPr id="51" name="Picture 6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/>
                <a:srcRect l="18115" r="19879"/>
                <a:stretch/>
              </p:blipFill>
              <p:spPr bwMode="auto">
                <a:xfrm rot="10800000">
                  <a:off x="6154138" y="3171165"/>
                  <a:ext cx="2015170" cy="244827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52" name="Rectangle 51"/>
                <p:cNvSpPr/>
                <p:nvPr/>
              </p:nvSpPr>
              <p:spPr>
                <a:xfrm>
                  <a:off x="5817992" y="4077072"/>
                  <a:ext cx="672295" cy="85905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50" name="Rectangle 49"/>
              <p:cNvSpPr/>
              <p:nvPr/>
            </p:nvSpPr>
            <p:spPr>
              <a:xfrm>
                <a:off x="5817992" y="5229200"/>
                <a:ext cx="336148" cy="2351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48" name="Picture 2" descr="\\cern.ch\dfs\Users\r\robonomi\Desktop\potenziometr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5305" y="5494366"/>
              <a:ext cx="1712913" cy="71897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3" name="Down Arrow 52"/>
          <p:cNvSpPr/>
          <p:nvPr/>
        </p:nvSpPr>
        <p:spPr>
          <a:xfrm rot="10800000">
            <a:off x="4689126" y="1411829"/>
            <a:ext cx="136151" cy="557703"/>
          </a:xfrm>
          <a:prstGeom prst="downArrow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Down Arrow 53"/>
          <p:cNvSpPr/>
          <p:nvPr/>
        </p:nvSpPr>
        <p:spPr>
          <a:xfrm rot="10800000">
            <a:off x="4689126" y="2438400"/>
            <a:ext cx="136151" cy="557703"/>
          </a:xfrm>
          <a:prstGeom prst="downArrow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TextBox 55"/>
          <p:cNvSpPr txBox="1"/>
          <p:nvPr/>
        </p:nvSpPr>
        <p:spPr>
          <a:xfrm>
            <a:off x="250852" y="4267200"/>
            <a:ext cx="8545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1505EB"/>
                </a:solidFill>
              </a:rPr>
              <a:t>When RF is on, </a:t>
            </a:r>
            <a:r>
              <a:rPr lang="en-US" b="1" dirty="0" smtClean="0">
                <a:solidFill>
                  <a:srgbClr val="FF0000"/>
                </a:solidFill>
              </a:rPr>
              <a:t>a distributed </a:t>
            </a:r>
            <a:r>
              <a:rPr lang="en-US" b="1" dirty="0" err="1" smtClean="0">
                <a:solidFill>
                  <a:srgbClr val="FF0000"/>
                </a:solidFill>
              </a:rPr>
              <a:t>vapour</a:t>
            </a:r>
            <a:r>
              <a:rPr lang="en-US" b="1" dirty="0" smtClean="0">
                <a:solidFill>
                  <a:srgbClr val="FF0000"/>
                </a:solidFill>
              </a:rPr>
              <a:t> cooling is essential to contain distributed </a:t>
            </a:r>
            <a:r>
              <a:rPr lang="en-US" b="1" smtClean="0">
                <a:solidFill>
                  <a:srgbClr val="FF0000"/>
                </a:solidFill>
              </a:rPr>
              <a:t>RF heating</a:t>
            </a:r>
            <a:r>
              <a:rPr lang="en-US" b="1" smtClean="0">
                <a:solidFill>
                  <a:srgbClr val="1505EB"/>
                </a:solidFill>
              </a:rPr>
              <a:t> </a:t>
            </a:r>
            <a:r>
              <a:rPr lang="en-US" b="1" dirty="0" smtClean="0">
                <a:solidFill>
                  <a:srgbClr val="1505EB"/>
                </a:solidFill>
              </a:rPr>
              <a:t>(local heat intercepting can hardly provide efficient cooling) 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5715000" y="632278"/>
            <a:ext cx="3057392" cy="5505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70C0"/>
                </a:solidFill>
                <a:latin typeface="Gill Sans MT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500" dirty="0" smtClean="0"/>
              <a:t>G) Real case, </a:t>
            </a:r>
            <a:r>
              <a:rPr lang="en-US" sz="1500" dirty="0" smtClean="0">
                <a:solidFill>
                  <a:srgbClr val="1505EB"/>
                </a:solidFill>
              </a:rPr>
              <a:t>No He </a:t>
            </a:r>
            <a:r>
              <a:rPr lang="en-US" sz="1500" dirty="0" err="1" smtClean="0">
                <a:solidFill>
                  <a:srgbClr val="1505EB"/>
                </a:solidFill>
              </a:rPr>
              <a:t>vapour</a:t>
            </a:r>
            <a:r>
              <a:rPr lang="en-US" sz="1500" dirty="0" smtClean="0">
                <a:solidFill>
                  <a:srgbClr val="1505EB"/>
                </a:solidFill>
              </a:rPr>
              <a:t> cooling</a:t>
            </a:r>
            <a:r>
              <a:rPr lang="en-US" sz="1500" dirty="0" smtClean="0"/>
              <a:t>, </a:t>
            </a:r>
            <a:r>
              <a:rPr lang="en-US" sz="1500" dirty="0" smtClean="0">
                <a:solidFill>
                  <a:srgbClr val="FF0000"/>
                </a:solidFill>
              </a:rPr>
              <a:t>RF power on</a:t>
            </a:r>
            <a:endParaRPr lang="en-US" sz="15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82513" y="6596390"/>
            <a:ext cx="241925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i="1" dirty="0" smtClean="0"/>
              <a:t>Real model by </a:t>
            </a:r>
            <a:r>
              <a:rPr lang="en-US" sz="1100" i="1" dirty="0" err="1"/>
              <a:t>R.Bonomi</a:t>
            </a:r>
            <a:r>
              <a:rPr lang="en-US" sz="1100" i="1" dirty="0"/>
              <a:t>, </a:t>
            </a:r>
            <a:r>
              <a:rPr lang="en-US" sz="1100" i="1" dirty="0" smtClean="0"/>
              <a:t>CERN TE-MSC</a:t>
            </a:r>
            <a:endParaRPr lang="en-GB" sz="1100" i="1" dirty="0"/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3184464" y="706638"/>
            <a:ext cx="2263500" cy="49351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70C0"/>
                </a:solidFill>
                <a:latin typeface="Gill Sans MT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dirty="0" smtClean="0">
                <a:solidFill>
                  <a:srgbClr val="FF0000"/>
                </a:solidFill>
              </a:rPr>
              <a:t>RF power on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6629806" y="2601746"/>
            <a:ext cx="1162050" cy="714376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509361" y="3294542"/>
            <a:ext cx="1184876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RF heating on</a:t>
            </a: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i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nner wall</a:t>
            </a: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55684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563" t="29500" r="55937" b="45167"/>
          <a:stretch/>
        </p:blipFill>
        <p:spPr bwMode="auto">
          <a:xfrm rot="16200000">
            <a:off x="102836" y="1286802"/>
            <a:ext cx="32004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02056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3"/>
          <p:cNvSpPr txBox="1">
            <a:spLocks/>
          </p:cNvSpPr>
          <p:nvPr/>
        </p:nvSpPr>
        <p:spPr bwMode="auto">
          <a:xfrm>
            <a:off x="997527" y="890648"/>
            <a:ext cx="7885216" cy="577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en-US" sz="2800" dirty="0" smtClean="0"/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Introduction SPL </a:t>
            </a:r>
            <a:r>
              <a:rPr lang="en-US" sz="2800" dirty="0" err="1" smtClean="0">
                <a:solidFill>
                  <a:schemeClr val="bg1">
                    <a:lumMod val="75000"/>
                  </a:schemeClr>
                </a:solidFill>
              </a:rPr>
              <a:t>cryomodule</a:t>
            </a:r>
            <a:endParaRPr lang="en-US" sz="28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endParaRPr lang="en-US" sz="28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Thermal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efficiency of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vapor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cooling of supports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800" dirty="0" smtClean="0"/>
              <a:t>MLI performance measured on the LHC </a:t>
            </a:r>
            <a:r>
              <a:rPr lang="en-US" sz="2800" dirty="0" smtClean="0"/>
              <a:t>magnets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Material cons</a:t>
            </a: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</a:rPr>
              <a:t>iderations for helium tanks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en-US" sz="32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</a:rPr>
              <a:t>Summary</a:t>
            </a:r>
            <a:endParaRPr lang="en-US" sz="32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4000" dirty="0" smtClean="0">
                <a:solidFill>
                  <a:schemeClr val="tx2">
                    <a:satMod val="130000"/>
                  </a:schemeClr>
                </a:solidFill>
              </a:rPr>
              <a:t>Overview</a:t>
            </a:r>
            <a:endParaRPr lang="en-GB" sz="4000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OC, VP, 7/November/2012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TTC Meeting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D5115C-68F8-4A6A-B51F-F7EAA0D55FC4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8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Multi </a:t>
            </a:r>
            <a:r>
              <a:rPr lang="en-US" dirty="0"/>
              <a:t>Layer Insulation (MLI)</a:t>
            </a:r>
          </a:p>
        </p:txBody>
      </p:sp>
      <p:pic>
        <p:nvPicPr>
          <p:cNvPr id="17818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126" t="12277" r="8208" b="6166"/>
          <a:stretch>
            <a:fillRect/>
          </a:stretch>
        </p:blipFill>
        <p:spPr bwMode="auto">
          <a:xfrm>
            <a:off x="28575" y="796925"/>
            <a:ext cx="2951163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818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875" t="11833" r="7875" b="3111"/>
          <a:stretch>
            <a:fillRect/>
          </a:stretch>
        </p:blipFill>
        <p:spPr bwMode="auto">
          <a:xfrm>
            <a:off x="28575" y="4752975"/>
            <a:ext cx="2963863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8184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231" t="12909" r="6740" b="3268"/>
          <a:stretch>
            <a:fillRect/>
          </a:stretch>
        </p:blipFill>
        <p:spPr bwMode="auto">
          <a:xfrm>
            <a:off x="28575" y="2809875"/>
            <a:ext cx="2951163" cy="189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8188" name="Picture 12" descr="Pic3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211621"/>
            <a:ext cx="5275263" cy="46000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8191" name="Rectangle 15"/>
          <p:cNvSpPr>
            <a:spLocks noChangeArrowheads="1"/>
          </p:cNvSpPr>
          <p:nvPr/>
        </p:nvSpPr>
        <p:spPr bwMode="auto">
          <a:xfrm>
            <a:off x="2987675" y="765175"/>
            <a:ext cx="5851525" cy="121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177800" indent="-177800">
              <a:buFontTx/>
              <a:buNone/>
            </a:pPr>
            <a:r>
              <a:rPr lang="en-US" sz="1400" b="1" dirty="0">
                <a:solidFill>
                  <a:schemeClr val="tx1"/>
                </a:solidFill>
              </a:rPr>
              <a:t>Features:</a:t>
            </a:r>
          </a:p>
          <a:p>
            <a:pPr marL="177800" indent="-177800"/>
            <a:r>
              <a:rPr lang="en-US" sz="1400" dirty="0">
                <a:solidFill>
                  <a:schemeClr val="tx1"/>
                </a:solidFill>
              </a:rPr>
              <a:t>1 blanket (10 reflective layers) on cold masses (1.9 K)</a:t>
            </a:r>
          </a:p>
          <a:p>
            <a:pPr marL="177800" indent="-177800"/>
            <a:r>
              <a:rPr lang="en-US" sz="1400" dirty="0">
                <a:solidFill>
                  <a:schemeClr val="tx1"/>
                </a:solidFill>
              </a:rPr>
              <a:t>2 blankets (15 reflective layers each) on Thermal Shields (50-65 K)</a:t>
            </a:r>
          </a:p>
          <a:p>
            <a:pPr marL="177800" indent="-177800"/>
            <a:r>
              <a:rPr lang="en-US" sz="1400" dirty="0">
                <a:solidFill>
                  <a:schemeClr val="tx1"/>
                </a:solidFill>
              </a:rPr>
              <a:t>Reflective layer: double aluminized polyester film</a:t>
            </a:r>
          </a:p>
          <a:p>
            <a:pPr marL="177800" indent="-177800"/>
            <a:r>
              <a:rPr lang="en-US" sz="1400" dirty="0">
                <a:solidFill>
                  <a:schemeClr val="tx1"/>
                </a:solidFill>
              </a:rPr>
              <a:t>Spacer: polyester net</a:t>
            </a:r>
          </a:p>
          <a:p>
            <a:pPr marL="177800" indent="-177800"/>
            <a:r>
              <a:rPr lang="en-US" sz="1400" dirty="0">
                <a:solidFill>
                  <a:schemeClr val="tx1"/>
                </a:solidFill>
              </a:rPr>
              <a:t>Stitched Velcro™ fasteners for rapid mounting and quality closing</a:t>
            </a:r>
          </a:p>
        </p:txBody>
      </p:sp>
      <p:sp>
        <p:nvSpPr>
          <p:cNvPr id="178193" name="Rectangle 17"/>
          <p:cNvSpPr>
            <a:spLocks noChangeArrowheads="1"/>
          </p:cNvSpPr>
          <p:nvPr/>
        </p:nvSpPr>
        <p:spPr bwMode="auto">
          <a:xfrm>
            <a:off x="-47625" y="2506663"/>
            <a:ext cx="31083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1400">
                <a:solidFill>
                  <a:srgbClr val="FFFF00"/>
                </a:solidFill>
              </a:rPr>
              <a:t>Interleaved reflectors and spacers</a:t>
            </a:r>
          </a:p>
        </p:txBody>
      </p:sp>
      <p:sp>
        <p:nvSpPr>
          <p:cNvPr id="178194" name="Rectangle 18"/>
          <p:cNvSpPr>
            <a:spLocks noChangeArrowheads="1"/>
          </p:cNvSpPr>
          <p:nvPr/>
        </p:nvSpPr>
        <p:spPr bwMode="auto">
          <a:xfrm>
            <a:off x="5257800" y="6381750"/>
            <a:ext cx="31781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1400" dirty="0">
                <a:solidFill>
                  <a:srgbClr val="FFFF00"/>
                </a:solidFill>
              </a:rPr>
              <a:t>1 blanket on CM, 2 on thermal shield</a:t>
            </a:r>
          </a:p>
        </p:txBody>
      </p:sp>
      <p:sp>
        <p:nvSpPr>
          <p:cNvPr id="178195" name="Rectangle 19"/>
          <p:cNvSpPr>
            <a:spLocks noChangeArrowheads="1"/>
          </p:cNvSpPr>
          <p:nvPr/>
        </p:nvSpPr>
        <p:spPr bwMode="auto">
          <a:xfrm>
            <a:off x="395288" y="4437063"/>
            <a:ext cx="2051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400">
                <a:solidFill>
                  <a:srgbClr val="FFFF00"/>
                </a:solidFill>
              </a:rPr>
              <a:t>Velcro™ fasteners</a:t>
            </a:r>
          </a:p>
        </p:txBody>
      </p:sp>
      <p:sp>
        <p:nvSpPr>
          <p:cNvPr id="178197" name="AutoShape 21" descr="435034815@09072007-22A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8199" name="AutoShape 23" descr="435034815@09072007-22A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8202" name="Rectangle 26"/>
          <p:cNvSpPr>
            <a:spLocks noChangeArrowheads="1"/>
          </p:cNvSpPr>
          <p:nvPr/>
        </p:nvSpPr>
        <p:spPr bwMode="auto">
          <a:xfrm>
            <a:off x="468313" y="6381750"/>
            <a:ext cx="2051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400">
                <a:solidFill>
                  <a:srgbClr val="FFFF00"/>
                </a:solidFill>
              </a:rPr>
              <a:t>Blanket manufacturing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OC, VP, 7/November/2012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40B5D-7733-4E2E-933B-281BB92778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TTC Meeting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8934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867828" y="4678100"/>
            <a:ext cx="990600" cy="40557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7016"/>
            <a:ext cx="7696200" cy="563562"/>
          </a:xfrm>
        </p:spPr>
        <p:txBody>
          <a:bodyPr/>
          <a:lstStyle/>
          <a:p>
            <a:r>
              <a:rPr lang="en-US" sz="2000" dirty="0" smtClean="0">
                <a:solidFill>
                  <a:srgbClr val="1505EB"/>
                </a:solidFill>
              </a:rPr>
              <a:t>10 MLI layers @ 2K </a:t>
            </a:r>
            <a:r>
              <a:rPr lang="en-US" sz="2000" dirty="0" smtClean="0"/>
              <a:t>(from </a:t>
            </a:r>
            <a:r>
              <a:rPr lang="en-US" sz="2000" dirty="0" err="1" smtClean="0"/>
              <a:t>LHeII</a:t>
            </a:r>
            <a:r>
              <a:rPr lang="en-US" sz="2000" dirty="0" smtClean="0"/>
              <a:t> calorimetric measurements in LHC) </a:t>
            </a:r>
            <a:endParaRPr lang="en-GB" sz="2000" dirty="0"/>
          </a:p>
        </p:txBody>
      </p:sp>
      <p:pic>
        <p:nvPicPr>
          <p:cNvPr id="4556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50727"/>
            <a:ext cx="4613227" cy="1752600"/>
          </a:xfrm>
          <a:prstGeom prst="rect">
            <a:avLst/>
          </a:prstGeom>
          <a:noFill/>
          <a:ln w="1587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568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38" y="3514113"/>
            <a:ext cx="4057650" cy="255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60647" y="6060692"/>
            <a:ext cx="3810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/>
              <a:t>Average transformation in p-T helium phase diagram for the pressurized superfluid helium in the two halves of the sector. </a:t>
            </a:r>
            <a:endParaRPr lang="en-GB" sz="1000" dirty="0"/>
          </a:p>
        </p:txBody>
      </p:sp>
      <p:sp>
        <p:nvSpPr>
          <p:cNvPr id="4" name="Rectangle 3"/>
          <p:cNvSpPr/>
          <p:nvPr/>
        </p:nvSpPr>
        <p:spPr>
          <a:xfrm>
            <a:off x="76200" y="2713752"/>
            <a:ext cx="48418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/>
              <a:t>Schematic cryogenic layout of a standard arc cell. A cryogenic subsector is defined as a unique common superfluid helium bath and includes two or three standard cells. A standard cell includes six dipoles and two </a:t>
            </a:r>
            <a:r>
              <a:rPr lang="en-US" sz="1000" b="1" dirty="0" err="1"/>
              <a:t>quadrupoles</a:t>
            </a:r>
            <a:r>
              <a:rPr lang="en-US" sz="1000" b="1" dirty="0"/>
              <a:t> and is cooled by a unique heat exchanger tube. </a:t>
            </a:r>
            <a:endParaRPr lang="en-GB" sz="1000" dirty="0"/>
          </a:p>
        </p:txBody>
      </p:sp>
      <p:sp>
        <p:nvSpPr>
          <p:cNvPr id="5" name="Rectangle 4"/>
          <p:cNvSpPr/>
          <p:nvPr/>
        </p:nvSpPr>
        <p:spPr>
          <a:xfrm>
            <a:off x="152400" y="6504801"/>
            <a:ext cx="8991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i="1" dirty="0">
                <a:solidFill>
                  <a:srgbClr val="1505EB"/>
                </a:solidFill>
              </a:rPr>
              <a:t>C. Maglioni, V. </a:t>
            </a:r>
            <a:r>
              <a:rPr lang="en-GB" sz="1200" b="1" i="1" dirty="0" smtClean="0">
                <a:solidFill>
                  <a:srgbClr val="1505EB"/>
                </a:solidFill>
              </a:rPr>
              <a:t>Parma:  </a:t>
            </a:r>
            <a:r>
              <a:rPr lang="en-GB" sz="1200" b="1" i="1" dirty="0">
                <a:solidFill>
                  <a:srgbClr val="1505EB"/>
                </a:solidFill>
              </a:rPr>
              <a:t>“Assessment of static heat loads in the LHC arc, from the commissioning of sector 7-8”, LHC Project Note 409, </a:t>
            </a:r>
            <a:r>
              <a:rPr lang="en-GB" sz="1200" b="1" i="1" dirty="0" smtClean="0">
                <a:solidFill>
                  <a:srgbClr val="1505EB"/>
                </a:solidFill>
              </a:rPr>
              <a:t>2008</a:t>
            </a:r>
            <a:r>
              <a:rPr lang="en-GB" sz="1200" b="1" i="1" dirty="0" smtClean="0"/>
              <a:t>. </a:t>
            </a:r>
            <a:endParaRPr lang="en-GB" sz="1200" b="1" dirty="0"/>
          </a:p>
        </p:txBody>
      </p:sp>
      <p:pic>
        <p:nvPicPr>
          <p:cNvPr id="45568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217" t="21167" r="14891" b="4783"/>
          <a:stretch/>
        </p:blipFill>
        <p:spPr bwMode="auto">
          <a:xfrm>
            <a:off x="4800600" y="813991"/>
            <a:ext cx="4191000" cy="2775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4198832" y="4094138"/>
            <a:ext cx="4800600" cy="88639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Average heat load to cold mass (10 MLI layers) </a:t>
            </a:r>
            <a:r>
              <a:rPr lang="en-US" sz="1800" dirty="0" smtClean="0">
                <a:solidFill>
                  <a:srgbClr val="FF0000"/>
                </a:solidFill>
              </a:rPr>
              <a:t>~ 0.2 W/m</a:t>
            </a:r>
          </a:p>
          <a:p>
            <a:r>
              <a:rPr lang="en-US" sz="1800" dirty="0"/>
              <a:t>Rescaled on </a:t>
            </a:r>
            <a:r>
              <a:rPr lang="en-US" sz="1800" dirty="0" smtClean="0"/>
              <a:t>cold mass surface</a:t>
            </a:r>
            <a:r>
              <a:rPr lang="en-US" sz="1800" dirty="0"/>
              <a:t>:  </a:t>
            </a:r>
            <a:r>
              <a:rPr lang="en-US" sz="1800" dirty="0" smtClean="0">
                <a:sym typeface="Wingdings" pitchFamily="2" charset="2"/>
              </a:rPr>
              <a:t></a:t>
            </a:r>
            <a:r>
              <a:rPr lang="en-GB" sz="1800" i="1" dirty="0">
                <a:sym typeface="Wingdings" pitchFamily="2" charset="2"/>
              </a:rPr>
              <a:t> </a:t>
            </a:r>
            <a:r>
              <a:rPr lang="en-GB" sz="1800" i="1" dirty="0" smtClean="0">
                <a:sym typeface="Wingdings" pitchFamily="2" charset="2"/>
              </a:rPr>
              <a:t>~</a:t>
            </a:r>
            <a:r>
              <a:rPr lang="en-GB" sz="1800" i="1" dirty="0" smtClean="0">
                <a:solidFill>
                  <a:srgbClr val="FF0000"/>
                </a:solidFill>
                <a:sym typeface="Wingdings" pitchFamily="2" charset="2"/>
              </a:rPr>
              <a:t>0.1 </a:t>
            </a:r>
            <a:r>
              <a:rPr lang="en-GB" sz="1800" i="1" dirty="0">
                <a:solidFill>
                  <a:srgbClr val="FF0000"/>
                </a:solidFill>
                <a:sym typeface="Wingdings" pitchFamily="2" charset="2"/>
              </a:rPr>
              <a:t>W/m</a:t>
            </a:r>
            <a:r>
              <a:rPr lang="en-GB" sz="1800" i="1" baseline="30000" dirty="0">
                <a:solidFill>
                  <a:srgbClr val="FF0000"/>
                </a:solidFill>
                <a:sym typeface="Wingdings" pitchFamily="2" charset="2"/>
              </a:rPr>
              <a:t>2</a:t>
            </a:r>
            <a:endParaRPr lang="en-GB" sz="18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01972" y="545068"/>
            <a:ext cx="6646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505EB"/>
                </a:solidFill>
              </a:rPr>
              <a:t>Static HL natural warm-up of cryogenic subsector after stop in cooling</a:t>
            </a:r>
            <a:endParaRPr lang="en-GB" dirty="0">
              <a:solidFill>
                <a:srgbClr val="1505EB"/>
              </a:solidFill>
            </a:endParaRPr>
          </a:p>
        </p:txBody>
      </p:sp>
      <p:pic>
        <p:nvPicPr>
          <p:cNvPr id="455685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746" t="38502" r="45591" b="35108"/>
          <a:stretch/>
        </p:blipFill>
        <p:spPr bwMode="auto">
          <a:xfrm>
            <a:off x="5943600" y="3507342"/>
            <a:ext cx="1208859" cy="49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4252066" y="5029200"/>
            <a:ext cx="5238928" cy="214749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rgbClr val="1505EB"/>
                </a:solidFill>
                <a:sym typeface="Wingdings" pitchFamily="2" charset="2"/>
              </a:rPr>
              <a:t>This is a </a:t>
            </a:r>
            <a:r>
              <a:rPr lang="en-US" sz="1800" u="sng" dirty="0" smtClean="0">
                <a:solidFill>
                  <a:srgbClr val="1505EB"/>
                </a:solidFill>
                <a:sym typeface="Wingdings" pitchFamily="2" charset="2"/>
              </a:rPr>
              <a:t>conservative engineering figure</a:t>
            </a:r>
            <a:r>
              <a:rPr lang="en-US" sz="1800" dirty="0" smtClean="0">
                <a:solidFill>
                  <a:srgbClr val="1505EB"/>
                </a:solidFill>
                <a:sym typeface="Wingdings" pitchFamily="2" charset="2"/>
              </a:rPr>
              <a:t>:</a:t>
            </a:r>
          </a:p>
          <a:p>
            <a:pPr lvl="1"/>
            <a:r>
              <a:rPr lang="en-US" sz="1400" dirty="0" smtClean="0">
                <a:sym typeface="Wingdings" pitchFamily="2" charset="2"/>
              </a:rPr>
              <a:t>Global figure, includes other sources of HL (conduction intercepts, radiation through thermal contractions plays, etc.)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40B5D-7733-4E2E-933B-281BB92778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6237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4402508" y="4927362"/>
            <a:ext cx="990600" cy="40557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311207" y="4284821"/>
            <a:ext cx="7782371" cy="214749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Average heat load @ 50K of </a:t>
            </a:r>
            <a:r>
              <a:rPr lang="en-US" sz="1800" dirty="0" smtClean="0">
                <a:solidFill>
                  <a:srgbClr val="FF0000"/>
                </a:solidFill>
              </a:rPr>
              <a:t>~ 4 W/m</a:t>
            </a:r>
          </a:p>
          <a:p>
            <a:r>
              <a:rPr lang="en-US" sz="1800" dirty="0" smtClean="0"/>
              <a:t>Thermal shielding with </a:t>
            </a:r>
            <a:r>
              <a:rPr lang="en-US" sz="1800" dirty="0" smtClean="0">
                <a:solidFill>
                  <a:srgbClr val="1505EB"/>
                </a:solidFill>
              </a:rPr>
              <a:t>MLI (30 layers)</a:t>
            </a:r>
          </a:p>
          <a:p>
            <a:r>
              <a:rPr lang="en-US" sz="1800" dirty="0" smtClean="0"/>
              <a:t>Rescaled on thermal shield surface:  </a:t>
            </a:r>
            <a:r>
              <a:rPr lang="en-US" sz="1800" dirty="0" smtClean="0">
                <a:sym typeface="Wingdings" pitchFamily="2" charset="2"/>
              </a:rPr>
              <a:t> ~</a:t>
            </a:r>
            <a:r>
              <a:rPr lang="en-US" sz="1800" dirty="0" smtClean="0">
                <a:solidFill>
                  <a:srgbClr val="FF0000"/>
                </a:solidFill>
                <a:sym typeface="Wingdings" pitchFamily="2" charset="2"/>
              </a:rPr>
              <a:t>1.6 W/m</a:t>
            </a:r>
            <a:r>
              <a:rPr lang="en-US" sz="1800" baseline="30000" dirty="0" smtClean="0">
                <a:solidFill>
                  <a:srgbClr val="FF0000"/>
                </a:solidFill>
                <a:sym typeface="Wingdings" pitchFamily="2" charset="2"/>
              </a:rPr>
              <a:t>2</a:t>
            </a:r>
            <a:r>
              <a:rPr lang="en-US" sz="1800" dirty="0" smtClean="0">
                <a:solidFill>
                  <a:srgbClr val="FF0000"/>
                </a:solidFill>
                <a:sym typeface="Wingdings" pitchFamily="2" charset="2"/>
              </a:rPr>
              <a:t>  </a:t>
            </a:r>
            <a:endParaRPr lang="en-US" sz="1800" dirty="0" smtClean="0">
              <a:sym typeface="Wingdings" pitchFamily="2" charset="2"/>
            </a:endParaRPr>
          </a:p>
          <a:p>
            <a:r>
              <a:rPr lang="en-US" sz="1800" dirty="0" smtClean="0">
                <a:solidFill>
                  <a:srgbClr val="1505EB"/>
                </a:solidFill>
                <a:sym typeface="Wingdings" pitchFamily="2" charset="2"/>
              </a:rPr>
              <a:t>This is a </a:t>
            </a:r>
            <a:r>
              <a:rPr lang="en-US" sz="1800" u="sng" dirty="0" smtClean="0">
                <a:solidFill>
                  <a:srgbClr val="1505EB"/>
                </a:solidFill>
                <a:sym typeface="Wingdings" pitchFamily="2" charset="2"/>
              </a:rPr>
              <a:t>conservative engineering figure</a:t>
            </a:r>
            <a:r>
              <a:rPr lang="en-US" sz="1800" dirty="0" smtClean="0">
                <a:solidFill>
                  <a:srgbClr val="1505EB"/>
                </a:solidFill>
                <a:sym typeface="Wingdings" pitchFamily="2" charset="2"/>
              </a:rPr>
              <a:t>:</a:t>
            </a:r>
          </a:p>
          <a:p>
            <a:pPr lvl="1"/>
            <a:r>
              <a:rPr lang="en-US" sz="1400" dirty="0" smtClean="0">
                <a:sym typeface="Wingdings" pitchFamily="2" charset="2"/>
              </a:rPr>
              <a:t>Global figure, includes other sources of HL (conduction intercepts, radiation through thermal contractions plays, etc.)</a:t>
            </a:r>
          </a:p>
          <a:p>
            <a:pPr lvl="1"/>
            <a:r>
              <a:rPr lang="en-US" sz="1400" dirty="0" smtClean="0">
                <a:sym typeface="Wingdings" pitchFamily="2" charset="2"/>
              </a:rPr>
              <a:t>It is estimated on a long machine sector, lowly affected by end of sector singularities    </a:t>
            </a:r>
            <a:r>
              <a:rPr lang="en-US" sz="1400" dirty="0" smtClean="0"/>
              <a:t> </a:t>
            </a:r>
            <a:endParaRPr lang="en-GB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8534400" cy="563562"/>
          </a:xfrm>
        </p:spPr>
        <p:txBody>
          <a:bodyPr/>
          <a:lstStyle/>
          <a:p>
            <a:r>
              <a:rPr lang="en-US" sz="2000" dirty="0" smtClean="0">
                <a:solidFill>
                  <a:srgbClr val="1505EB"/>
                </a:solidFill>
              </a:rPr>
              <a:t>30 </a:t>
            </a:r>
            <a:r>
              <a:rPr lang="en-US" sz="2000" dirty="0">
                <a:solidFill>
                  <a:srgbClr val="1505EB"/>
                </a:solidFill>
              </a:rPr>
              <a:t>MLI layers @ </a:t>
            </a:r>
            <a:r>
              <a:rPr lang="en-US" sz="2000" dirty="0" smtClean="0">
                <a:solidFill>
                  <a:srgbClr val="1505EB"/>
                </a:solidFill>
              </a:rPr>
              <a:t>50K </a:t>
            </a:r>
            <a:r>
              <a:rPr lang="en-US" sz="2000" dirty="0" smtClean="0"/>
              <a:t>(n</a:t>
            </a:r>
            <a:r>
              <a:rPr lang="en-US" sz="2000" dirty="0" smtClean="0">
                <a:solidFill>
                  <a:prstClr val="black"/>
                </a:solidFill>
              </a:rPr>
              <a:t>on-isothermal heating along LHC thermal shield, 2.7 km)</a:t>
            </a:r>
            <a:endParaRPr lang="en-GB" sz="2000" dirty="0"/>
          </a:p>
        </p:txBody>
      </p:sp>
      <p:pic>
        <p:nvPicPr>
          <p:cNvPr id="4567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2000"/>
            <a:ext cx="5133339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781189589"/>
              </p:ext>
            </p:extLst>
          </p:nvPr>
        </p:nvGraphicFramePr>
        <p:xfrm>
          <a:off x="5687309" y="1864543"/>
          <a:ext cx="381000" cy="381000"/>
        </p:xfrm>
        <a:graphic>
          <a:graphicData uri="http://schemas.openxmlformats.org/presentationml/2006/ole">
            <p:oleObj spid="_x0000_s454674" name="Equation" r:id="rId4" imgW="215640" imgH="215640" progId="Equation.3">
              <p:embed/>
            </p:oleObj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019800" y="1910834"/>
            <a:ext cx="2327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Helium flow </a:t>
            </a:r>
            <a:r>
              <a:rPr lang="en-US" sz="1600" dirty="0" smtClean="0"/>
              <a:t>(measured)</a:t>
            </a:r>
            <a:endParaRPr lang="en-GB" sz="1600" dirty="0"/>
          </a:p>
        </p:txBody>
      </p:sp>
      <p:sp>
        <p:nvSpPr>
          <p:cNvPr id="9" name="Rectangle 8"/>
          <p:cNvSpPr/>
          <p:nvPr/>
        </p:nvSpPr>
        <p:spPr>
          <a:xfrm>
            <a:off x="5654360" y="2280166"/>
            <a:ext cx="6240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/>
              <a:t>Δ</a:t>
            </a:r>
            <a:r>
              <a:rPr lang="en-GB" i="1" dirty="0"/>
              <a:t>h 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1143000" y="4038600"/>
            <a:ext cx="32766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/>
              <a:t>Thermal shield static heat load profile along sector 7-8 </a:t>
            </a:r>
            <a:endParaRPr lang="en-GB" sz="1000" dirty="0"/>
          </a:p>
        </p:txBody>
      </p:sp>
      <p:pic>
        <p:nvPicPr>
          <p:cNvPr id="45670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556" t="33756" r="21488" b="40132"/>
          <a:stretch/>
        </p:blipFill>
        <p:spPr bwMode="auto">
          <a:xfrm>
            <a:off x="5761898" y="914400"/>
            <a:ext cx="2596498" cy="848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697648" y="2904860"/>
            <a:ext cx="4526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dirty="0"/>
              <a:t>L</a:t>
            </a:r>
            <a:r>
              <a:rPr lang="en-GB" i="1" baseline="30000" dirty="0"/>
              <a:t>TT 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5985616" y="2271922"/>
            <a:ext cx="324806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Specific enthalpy change </a:t>
            </a:r>
          </a:p>
          <a:p>
            <a:r>
              <a:rPr lang="en-US" sz="1600" dirty="0" smtClean="0"/>
              <a:t>(T measurements and He properties)</a:t>
            </a:r>
            <a:endParaRPr lang="en-GB" sz="1600" dirty="0"/>
          </a:p>
        </p:txBody>
      </p:sp>
      <p:sp>
        <p:nvSpPr>
          <p:cNvPr id="13" name="Rectangle 12"/>
          <p:cNvSpPr/>
          <p:nvPr/>
        </p:nvSpPr>
        <p:spPr>
          <a:xfrm>
            <a:off x="8153400" y="1153854"/>
            <a:ext cx="8579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[W/m]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19800" y="2916967"/>
            <a:ext cx="2791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Distance between T sensors</a:t>
            </a:r>
            <a:endParaRPr lang="en-GB" dirty="0"/>
          </a:p>
        </p:txBody>
      </p:sp>
      <p:sp>
        <p:nvSpPr>
          <p:cNvPr id="20" name="Rectangle 19"/>
          <p:cNvSpPr/>
          <p:nvPr/>
        </p:nvSpPr>
        <p:spPr>
          <a:xfrm>
            <a:off x="152400" y="6504801"/>
            <a:ext cx="8991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i="1" dirty="0">
                <a:solidFill>
                  <a:srgbClr val="1505EB"/>
                </a:solidFill>
              </a:rPr>
              <a:t>C. Maglioni, V. </a:t>
            </a:r>
            <a:r>
              <a:rPr lang="en-GB" sz="1200" b="1" i="1" dirty="0" smtClean="0">
                <a:solidFill>
                  <a:srgbClr val="1505EB"/>
                </a:solidFill>
              </a:rPr>
              <a:t>Parma:  </a:t>
            </a:r>
            <a:r>
              <a:rPr lang="en-GB" sz="1200" b="1" i="1" dirty="0">
                <a:solidFill>
                  <a:srgbClr val="1505EB"/>
                </a:solidFill>
              </a:rPr>
              <a:t>“Assessment of static heat loads in the LHC arc, from the commissioning of sector 7-8”, LHC Project Note 409, </a:t>
            </a:r>
            <a:r>
              <a:rPr lang="en-GB" sz="1200" b="1" i="1" dirty="0" smtClean="0">
                <a:solidFill>
                  <a:srgbClr val="1505EB"/>
                </a:solidFill>
              </a:rPr>
              <a:t>2008</a:t>
            </a:r>
            <a:r>
              <a:rPr lang="en-GB" sz="1200" b="1" i="1" dirty="0" smtClean="0"/>
              <a:t>. </a:t>
            </a:r>
            <a:endParaRPr lang="en-GB" sz="1200" b="1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40B5D-7733-4E2E-933B-281BB92778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4301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3"/>
          <p:cNvSpPr txBox="1">
            <a:spLocks/>
          </p:cNvSpPr>
          <p:nvPr/>
        </p:nvSpPr>
        <p:spPr bwMode="auto">
          <a:xfrm>
            <a:off x="997527" y="890648"/>
            <a:ext cx="7885216" cy="577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en-US" sz="2800" dirty="0" smtClean="0"/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Introduction SPL </a:t>
            </a:r>
            <a:r>
              <a:rPr lang="en-US" sz="2800" dirty="0" err="1" smtClean="0">
                <a:solidFill>
                  <a:schemeClr val="bg1">
                    <a:lumMod val="75000"/>
                  </a:schemeClr>
                </a:solidFill>
              </a:rPr>
              <a:t>cryomodule</a:t>
            </a:r>
            <a:endParaRPr lang="en-US" sz="28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endParaRPr lang="en-US" sz="28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Thermal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efficiency of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vapor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cooling of supports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MLI performance measured on the LHC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magnets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800" dirty="0" smtClean="0"/>
              <a:t>Material cons</a:t>
            </a:r>
            <a:r>
              <a:rPr lang="en-US" sz="3200" dirty="0" smtClean="0"/>
              <a:t>iderations for helium tanks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en-US" sz="32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</a:rPr>
              <a:t>Summary</a:t>
            </a:r>
            <a:endParaRPr lang="en-US" sz="32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4000" dirty="0" smtClean="0">
                <a:solidFill>
                  <a:schemeClr val="tx2">
                    <a:satMod val="130000"/>
                  </a:schemeClr>
                </a:solidFill>
              </a:rPr>
              <a:t>Overview</a:t>
            </a:r>
            <a:endParaRPr lang="en-GB" sz="4000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OC, VP, 7/November/2012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TTC Meeting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D5115C-68F8-4A6A-B51F-F7EAA0D55FC4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3"/>
          <p:cNvSpPr txBox="1">
            <a:spLocks/>
          </p:cNvSpPr>
          <p:nvPr/>
        </p:nvSpPr>
        <p:spPr bwMode="auto">
          <a:xfrm>
            <a:off x="304800" y="762000"/>
            <a:ext cx="88392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en-US" sz="2400" dirty="0" smtClean="0"/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400" dirty="0" smtClean="0"/>
              <a:t>Two </a:t>
            </a:r>
            <a:r>
              <a:rPr lang="en-US" sz="2400" dirty="0" smtClean="0"/>
              <a:t>types of helium tanks studied: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400" dirty="0" smtClean="0"/>
              <a:t>Titanium </a:t>
            </a:r>
            <a:endParaRPr lang="en-US" sz="2400" dirty="0" smtClean="0"/>
          </a:p>
          <a:p>
            <a:pPr marL="1257300" lvl="2" indent="-342900">
              <a:spcBef>
                <a:spcPct val="20000"/>
              </a:spcBef>
              <a:buFont typeface="Calibri" pitchFamily="34" charset="0"/>
              <a:buChar char="+"/>
            </a:pPr>
            <a:r>
              <a:rPr lang="en-US" sz="2400" dirty="0" smtClean="0"/>
              <a:t>Same </a:t>
            </a:r>
            <a:r>
              <a:rPr lang="en-US" sz="2400" dirty="0" smtClean="0"/>
              <a:t>coefficient of thermal contraction as </a:t>
            </a:r>
            <a:r>
              <a:rPr lang="en-US" sz="2400" dirty="0" smtClean="0"/>
              <a:t>Niobium</a:t>
            </a:r>
          </a:p>
          <a:p>
            <a:pPr marL="1257300" lvl="2" indent="-342900">
              <a:spcBef>
                <a:spcPct val="20000"/>
              </a:spcBef>
              <a:buFont typeface="Calibri" pitchFamily="34" charset="0"/>
              <a:buChar char="-"/>
            </a:pPr>
            <a:r>
              <a:rPr lang="en-US" sz="2400" dirty="0" smtClean="0"/>
              <a:t>More expensive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endParaRPr lang="en-US" sz="2400" dirty="0" smtClean="0"/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400" dirty="0" smtClean="0"/>
              <a:t>Stainless </a:t>
            </a:r>
            <a:r>
              <a:rPr lang="en-US" sz="2400" dirty="0" smtClean="0"/>
              <a:t>steel </a:t>
            </a:r>
            <a:r>
              <a:rPr lang="en-US" sz="2400" dirty="0" smtClean="0"/>
              <a:t> </a:t>
            </a:r>
            <a:r>
              <a:rPr lang="en-US" sz="2400" dirty="0" smtClean="0"/>
              <a:t>(</a:t>
            </a:r>
            <a:r>
              <a:rPr lang="en-US" sz="2400" dirty="0" smtClean="0"/>
              <a:t>o</a:t>
            </a:r>
            <a:r>
              <a:rPr lang="en-US" sz="2400" dirty="0" smtClean="0"/>
              <a:t>ur baseline)</a:t>
            </a:r>
          </a:p>
          <a:p>
            <a:pPr marL="1257300" lvl="2" indent="-342900">
              <a:spcBef>
                <a:spcPct val="20000"/>
              </a:spcBef>
              <a:buFont typeface="Calibri" pitchFamily="34" charset="0"/>
              <a:buChar char="+"/>
            </a:pPr>
            <a:r>
              <a:rPr lang="en-US" sz="2400" dirty="0" smtClean="0"/>
              <a:t>Cheaper </a:t>
            </a:r>
          </a:p>
          <a:p>
            <a:pPr marL="1257300" lvl="2" indent="-342900">
              <a:spcBef>
                <a:spcPct val="20000"/>
              </a:spcBef>
              <a:buFont typeface="Calibri" pitchFamily="34" charset="0"/>
              <a:buChar char="-"/>
            </a:pPr>
            <a:r>
              <a:rPr lang="en-US" sz="2400" dirty="0" smtClean="0"/>
              <a:t>Design has to cope with </a:t>
            </a:r>
            <a:br>
              <a:rPr lang="en-US" sz="2400" dirty="0" smtClean="0"/>
            </a:br>
            <a:r>
              <a:rPr lang="en-US" sz="2400" dirty="0" smtClean="0"/>
              <a:t>differential thermal </a:t>
            </a:r>
            <a:br>
              <a:rPr lang="en-US" sz="2400" dirty="0" smtClean="0"/>
            </a:br>
            <a:r>
              <a:rPr lang="en-US" sz="2400" dirty="0" smtClean="0"/>
              <a:t>contraction / </a:t>
            </a:r>
            <a:r>
              <a:rPr lang="en-US" sz="2400" dirty="0" err="1" smtClean="0"/>
              <a:t>Nb</a:t>
            </a:r>
            <a:endParaRPr lang="en-US" sz="2400" dirty="0" smtClean="0"/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en-US" sz="2400" dirty="0" smtClean="0"/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en-US" sz="24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3200" dirty="0" smtClean="0">
                <a:solidFill>
                  <a:schemeClr val="tx2">
                    <a:satMod val="130000"/>
                  </a:schemeClr>
                </a:solidFill>
              </a:rPr>
              <a:t>Helium tank material</a:t>
            </a:r>
            <a:endParaRPr lang="en-GB" sz="3200" dirty="0" smtClean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OC, VP, 7/November/2012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TTC Meeting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D5115C-68F8-4A6A-B51F-F7EAA0D55FC4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" y="52387"/>
            <a:ext cx="647700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Straight Connector 14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TANK+CAVITE+INTERFACE-1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80758" y="2782165"/>
            <a:ext cx="4263242" cy="37552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3"/>
          <p:cNvSpPr txBox="1">
            <a:spLocks/>
          </p:cNvSpPr>
          <p:nvPr/>
        </p:nvSpPr>
        <p:spPr bwMode="auto">
          <a:xfrm>
            <a:off x="0" y="685800"/>
            <a:ext cx="9144000" cy="6023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800" u="sng" dirty="0" smtClean="0"/>
              <a:t>Titanium</a:t>
            </a:r>
            <a:r>
              <a:rPr lang="en-US" sz="2800" dirty="0" smtClean="0"/>
              <a:t> helium tank – niobium cavity</a:t>
            </a:r>
            <a:endParaRPr lang="en-US" sz="2800" dirty="0" smtClean="0"/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400" dirty="0" smtClean="0"/>
              <a:t>DESY </a:t>
            </a:r>
            <a:r>
              <a:rPr lang="en-US" sz="2400" dirty="0" smtClean="0"/>
              <a:t>XFEL choice</a:t>
            </a:r>
            <a:r>
              <a:rPr lang="en-US" sz="2400" dirty="0" smtClean="0"/>
              <a:t>: </a:t>
            </a:r>
          </a:p>
          <a:p>
            <a:pPr marL="1714500" lvl="3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400" dirty="0" smtClean="0"/>
              <a:t>EB welding </a:t>
            </a:r>
            <a:r>
              <a:rPr lang="en-US" sz="2400" dirty="0" err="1" smtClean="0"/>
              <a:t>Nb</a:t>
            </a:r>
            <a:r>
              <a:rPr lang="en-US" sz="2400" dirty="0" smtClean="0"/>
              <a:t> to </a:t>
            </a:r>
            <a:r>
              <a:rPr lang="en-US" sz="2400" dirty="0" err="1" smtClean="0"/>
              <a:t>NbTi</a:t>
            </a:r>
            <a:r>
              <a:rPr lang="en-US" sz="2400" dirty="0" smtClean="0"/>
              <a:t> + </a:t>
            </a:r>
            <a:r>
              <a:rPr lang="en-US" sz="2400" dirty="0" smtClean="0"/>
              <a:t>EB </a:t>
            </a:r>
            <a:r>
              <a:rPr lang="en-US" sz="2400" dirty="0" smtClean="0"/>
              <a:t>welding </a:t>
            </a:r>
            <a:r>
              <a:rPr lang="en-US" sz="2400" dirty="0" err="1" smtClean="0"/>
              <a:t>NbTi</a:t>
            </a:r>
            <a:r>
              <a:rPr lang="en-US" sz="2400" dirty="0" smtClean="0"/>
              <a:t> to Ti</a:t>
            </a:r>
          </a:p>
          <a:p>
            <a:pPr marL="1714500" lvl="3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400" dirty="0" err="1" smtClean="0"/>
              <a:t>NbTi</a:t>
            </a:r>
            <a:r>
              <a:rPr lang="en-US" sz="2400" dirty="0" smtClean="0"/>
              <a:t> flanges</a:t>
            </a:r>
          </a:p>
          <a:p>
            <a:pPr marL="1257300" lvl="2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400" dirty="0" smtClean="0"/>
              <a:t>Choice motivated by the stability of the</a:t>
            </a:r>
            <a:br>
              <a:rPr lang="en-US" sz="2400" dirty="0" smtClean="0"/>
            </a:br>
            <a:r>
              <a:rPr lang="en-US" sz="2400" dirty="0" smtClean="0"/>
              <a:t>mechanical properties after heat treatment at 1400ºC =&gt; </a:t>
            </a:r>
            <a:r>
              <a:rPr lang="en-US" sz="2400" dirty="0" err="1" smtClean="0"/>
              <a:t>NbTi</a:t>
            </a:r>
            <a:r>
              <a:rPr lang="en-US" sz="2400" dirty="0" smtClean="0"/>
              <a:t> </a:t>
            </a:r>
          </a:p>
          <a:p>
            <a:pPr marL="1257300" lvl="2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400" dirty="0" smtClean="0"/>
              <a:t>Heat treatment no longer at 1400ºC but at 800ºC </a:t>
            </a:r>
            <a:r>
              <a:rPr lang="en-US" sz="2400" dirty="0" smtClean="0"/>
              <a:t>or lower =&gt;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A properly selected Titanium (cheaper) could be then a valid option (instead of </a:t>
            </a:r>
            <a:r>
              <a:rPr lang="en-US" sz="2400" dirty="0" err="1" smtClean="0"/>
              <a:t>NbTi</a:t>
            </a:r>
            <a:r>
              <a:rPr lang="en-US" sz="2400" dirty="0" smtClean="0"/>
              <a:t>) for flanges and transitions to cavity</a:t>
            </a:r>
            <a:endParaRPr lang="en-US" sz="2400" dirty="0" smtClean="0"/>
          </a:p>
          <a:p>
            <a:pPr marL="1714500" lvl="3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400" dirty="0" smtClean="0"/>
              <a:t>The grade 5 Titanium </a:t>
            </a:r>
            <a:r>
              <a:rPr lang="en-US" sz="2400" b="1" dirty="0" smtClean="0"/>
              <a:t>Ti6Al4V</a:t>
            </a:r>
            <a:r>
              <a:rPr lang="en-US" sz="2400" dirty="0" smtClean="0"/>
              <a:t>:</a:t>
            </a:r>
          </a:p>
          <a:p>
            <a:pPr marL="2171700" lvl="4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/>
              <a:t>Has </a:t>
            </a:r>
            <a:r>
              <a:rPr lang="en-US" sz="2000" dirty="0" smtClean="0"/>
              <a:t>excellent mechanical properties at cryogenic temperature</a:t>
            </a:r>
          </a:p>
          <a:p>
            <a:pPr marL="2171700" lvl="4" indent="-342900">
              <a:spcBef>
                <a:spcPct val="20000"/>
              </a:spcBef>
              <a:buFont typeface="Arial" charset="0"/>
              <a:buChar char="•"/>
            </a:pPr>
            <a:r>
              <a:rPr lang="en-GB" sz="2000" dirty="0" smtClean="0"/>
              <a:t>Solution </a:t>
            </a:r>
            <a:r>
              <a:rPr lang="en-GB" sz="2000" dirty="0" smtClean="0"/>
              <a:t>annealing temperature: 900-950</a:t>
            </a:r>
            <a:r>
              <a:rPr lang="en-US" sz="2000" dirty="0" smtClean="0"/>
              <a:t>º</a:t>
            </a:r>
            <a:r>
              <a:rPr lang="en-GB" sz="2000" dirty="0" smtClean="0"/>
              <a:t>C</a:t>
            </a:r>
          </a:p>
          <a:p>
            <a:pPr marL="2171700" lvl="4" indent="-342900">
              <a:spcBef>
                <a:spcPct val="20000"/>
              </a:spcBef>
            </a:pPr>
            <a:r>
              <a:rPr lang="en-GB" sz="2000" dirty="0" smtClean="0"/>
              <a:t>		=&gt; </a:t>
            </a:r>
            <a:r>
              <a:rPr lang="en-US" sz="2000" dirty="0" smtClean="0"/>
              <a:t>The mechanical properties of </a:t>
            </a:r>
            <a:r>
              <a:rPr lang="en-US" sz="2000" dirty="0" smtClean="0"/>
              <a:t>Ti6Al4V not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	</a:t>
            </a:r>
            <a:r>
              <a:rPr lang="en-US" sz="2000" dirty="0" smtClean="0"/>
              <a:t>degraded </a:t>
            </a:r>
            <a:r>
              <a:rPr lang="en-US" sz="2000" dirty="0" smtClean="0"/>
              <a:t>after heat treatment at </a:t>
            </a:r>
            <a:r>
              <a:rPr lang="en-US" sz="2000" dirty="0" smtClean="0"/>
              <a:t>800ºC</a:t>
            </a:r>
          </a:p>
          <a:p>
            <a:pPr marL="2171700" lvl="4" indent="-342900">
              <a:spcBef>
                <a:spcPct val="20000"/>
              </a:spcBef>
            </a:pPr>
            <a:endParaRPr lang="en-GB" sz="2000" dirty="0" smtClean="0"/>
          </a:p>
          <a:p>
            <a:pPr marL="2171700" lvl="4" indent="-342900">
              <a:spcBef>
                <a:spcPct val="20000"/>
              </a:spcBef>
            </a:pPr>
            <a:r>
              <a:rPr lang="en-GB" dirty="0" smtClean="0"/>
              <a:t>		</a:t>
            </a:r>
            <a:endParaRPr lang="en-US" dirty="0" smtClean="0"/>
          </a:p>
          <a:p>
            <a:pPr marL="2171700" lvl="4" indent="-342900">
              <a:spcBef>
                <a:spcPct val="20000"/>
              </a:spcBef>
            </a:pPr>
            <a:endParaRPr lang="en-GB" dirty="0" smtClean="0"/>
          </a:p>
          <a:p>
            <a:pPr marL="1714500" lvl="3" indent="-342900">
              <a:spcBef>
                <a:spcPct val="20000"/>
              </a:spcBef>
              <a:buFont typeface="Arial" charset="0"/>
              <a:buChar char="•"/>
            </a:pPr>
            <a:endParaRPr lang="en-US" sz="2000" dirty="0" smtClean="0"/>
          </a:p>
          <a:p>
            <a:pPr marL="800100" lvl="1" indent="-342900">
              <a:spcBef>
                <a:spcPct val="20000"/>
              </a:spcBef>
            </a:pPr>
            <a:r>
              <a:rPr lang="en-US" sz="2400" dirty="0" smtClean="0"/>
              <a:t>			</a:t>
            </a:r>
            <a:endParaRPr lang="en-US" sz="2400" i="1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3200" dirty="0" smtClean="0">
                <a:solidFill>
                  <a:schemeClr val="tx2">
                    <a:satMod val="130000"/>
                  </a:schemeClr>
                </a:solidFill>
              </a:rPr>
              <a:t>Helium tank material</a:t>
            </a:r>
            <a:endParaRPr lang="en-GB" sz="3200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 smtClean="0"/>
              <a:t>OC, VP, 7/November/2012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TTC Meeting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D5115C-68F8-4A6A-B51F-F7EAA0D55FC4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" y="52387"/>
            <a:ext cx="647700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Straight Connector 14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3"/>
          <p:cNvSpPr txBox="1">
            <a:spLocks/>
          </p:cNvSpPr>
          <p:nvPr/>
        </p:nvSpPr>
        <p:spPr bwMode="auto">
          <a:xfrm>
            <a:off x="997527" y="890648"/>
            <a:ext cx="7885216" cy="577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en-US" sz="2800" dirty="0" smtClean="0"/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800" dirty="0" smtClean="0"/>
              <a:t>Introduction SPL </a:t>
            </a:r>
            <a:r>
              <a:rPr lang="en-US" sz="2800" dirty="0" err="1" smtClean="0"/>
              <a:t>cryomodule</a:t>
            </a:r>
            <a:endParaRPr lang="en-US" sz="2800" dirty="0" smtClean="0"/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endParaRPr lang="en-US" sz="2800" dirty="0" smtClean="0"/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800" dirty="0" smtClean="0"/>
              <a:t>Thermal </a:t>
            </a:r>
            <a:r>
              <a:rPr lang="en-US" sz="2800" dirty="0" smtClean="0"/>
              <a:t>efficiency of </a:t>
            </a:r>
            <a:r>
              <a:rPr lang="en-US" sz="2800" dirty="0" smtClean="0"/>
              <a:t>vapor </a:t>
            </a:r>
            <a:r>
              <a:rPr lang="en-US" sz="2800" dirty="0" smtClean="0"/>
              <a:t>cooling of supports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800" dirty="0" smtClean="0"/>
              <a:t>MLI performance measured on the LHC </a:t>
            </a:r>
            <a:r>
              <a:rPr lang="en-US" sz="2800" dirty="0" smtClean="0"/>
              <a:t>magnets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800" dirty="0" smtClean="0"/>
              <a:t>Material cons</a:t>
            </a:r>
            <a:r>
              <a:rPr lang="en-US" sz="3200" dirty="0" smtClean="0"/>
              <a:t>iderations for helium tanks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en-US" sz="3200" dirty="0" smtClean="0"/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3200" dirty="0" smtClean="0"/>
              <a:t>Summary</a:t>
            </a:r>
            <a:endParaRPr lang="en-US" sz="32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4000" dirty="0" smtClean="0">
                <a:solidFill>
                  <a:schemeClr val="tx2">
                    <a:satMod val="130000"/>
                  </a:schemeClr>
                </a:solidFill>
              </a:rPr>
              <a:t>Overview</a:t>
            </a:r>
            <a:endParaRPr lang="en-GB" sz="4000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OC, VP, 7/November/2012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TTC Meeting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D5115C-68F8-4A6A-B51F-F7EAA0D55FC4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G:\Departments\EN\Groups\MME\MM\Metallurgy\Etudiants\Nacho_Aviles\Project\phase diagrams\NB-TI-G1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5" y="939492"/>
            <a:ext cx="6118446" cy="52574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" y="52387"/>
            <a:ext cx="647700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Straight Connector 13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OC, VP, 7/November/2012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TTC Meeting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40B5D-7733-4E2E-933B-281BB92778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012705748"/>
              </p:ext>
            </p:extLst>
          </p:nvPr>
        </p:nvGraphicFramePr>
        <p:xfrm>
          <a:off x="6172835" y="3510213"/>
          <a:ext cx="2971165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9005"/>
                <a:gridCol w="1021080"/>
                <a:gridCol w="102108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Nb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Ti</a:t>
                      </a:r>
                      <a:r>
                        <a:rPr lang="en-GB" sz="1200" baseline="0" dirty="0" smtClean="0"/>
                        <a:t>6Al4V</a:t>
                      </a:r>
                      <a:endParaRPr lang="en-GB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1200" b="1" dirty="0" smtClean="0">
                          <a:latin typeface="Calibri"/>
                          <a:cs typeface="Calibri"/>
                        </a:rPr>
                        <a:t>ρ</a:t>
                      </a:r>
                      <a:r>
                        <a:rPr lang="en-GB" sz="1200" b="1" dirty="0" smtClean="0">
                          <a:latin typeface="Calibri"/>
                          <a:cs typeface="Calibri"/>
                        </a:rPr>
                        <a:t> (Kg/m</a:t>
                      </a:r>
                      <a:r>
                        <a:rPr lang="en-GB" sz="1200" b="1" baseline="30000" dirty="0" smtClean="0">
                          <a:latin typeface="Calibri"/>
                          <a:cs typeface="Calibri"/>
                        </a:rPr>
                        <a:t>3</a:t>
                      </a:r>
                      <a:r>
                        <a:rPr lang="en-GB" sz="1200" b="1" baseline="0" dirty="0" smtClean="0">
                          <a:latin typeface="Calibri"/>
                          <a:cs typeface="Calibri"/>
                        </a:rPr>
                        <a:t>)</a:t>
                      </a:r>
                      <a:endParaRPr lang="en-GB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8600 – 8700 </a:t>
                      </a:r>
                      <a:endParaRPr lang="en-GB" sz="1200" dirty="0">
                        <a:solidFill>
                          <a:srgbClr val="00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4410 – 4450 </a:t>
                      </a:r>
                      <a:endParaRPr lang="en-GB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T</a:t>
                      </a:r>
                      <a:r>
                        <a:rPr lang="en-GB" sz="1200" b="1" baseline="-25000" dirty="0" smtClean="0"/>
                        <a:t>m</a:t>
                      </a:r>
                      <a:r>
                        <a:rPr lang="en-GB" sz="1200" b="1" baseline="0" dirty="0" smtClean="0"/>
                        <a:t> (</a:t>
                      </a:r>
                      <a:r>
                        <a:rPr lang="en-GB" sz="1200" b="1" baseline="30000" dirty="0" err="1" smtClean="0"/>
                        <a:t>o</a:t>
                      </a:r>
                      <a:r>
                        <a:rPr lang="en-GB" sz="1200" b="1" baseline="0" dirty="0" err="1" smtClean="0"/>
                        <a:t>C</a:t>
                      </a:r>
                      <a:r>
                        <a:rPr lang="en-GB" sz="1200" b="1" baseline="0" dirty="0" smtClean="0"/>
                        <a:t>)</a:t>
                      </a:r>
                      <a:endParaRPr lang="en-GB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2460 – </a:t>
                      </a:r>
                      <a:r>
                        <a:rPr lang="en-GB" sz="1200" dirty="0" smtClean="0"/>
                        <a:t>2470</a:t>
                      </a:r>
                      <a:endParaRPr lang="en-GB" sz="1200" dirty="0">
                        <a:solidFill>
                          <a:srgbClr val="00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1610 – </a:t>
                      </a:r>
                      <a:r>
                        <a:rPr lang="en-GB" sz="1200" dirty="0" smtClean="0"/>
                        <a:t>1660</a:t>
                      </a:r>
                      <a:endParaRPr lang="en-GB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K (W/m </a:t>
                      </a:r>
                      <a:r>
                        <a:rPr lang="en-GB" sz="1200" b="1" baseline="30000" dirty="0" err="1" smtClean="0"/>
                        <a:t>o</a:t>
                      </a:r>
                      <a:r>
                        <a:rPr lang="en-GB" sz="1200" b="1" baseline="0" dirty="0" err="1" smtClean="0"/>
                        <a:t>C</a:t>
                      </a:r>
                      <a:r>
                        <a:rPr lang="en-GB" sz="1200" b="1" baseline="0" dirty="0" smtClean="0"/>
                        <a:t>)</a:t>
                      </a:r>
                      <a:endParaRPr lang="en-GB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54 – </a:t>
                      </a:r>
                      <a:r>
                        <a:rPr lang="en-GB" sz="1200" dirty="0" smtClean="0"/>
                        <a:t>57</a:t>
                      </a:r>
                      <a:endParaRPr lang="en-GB" sz="1200" dirty="0">
                        <a:solidFill>
                          <a:srgbClr val="00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7.1 – </a:t>
                      </a:r>
                      <a:r>
                        <a:rPr lang="en-GB" sz="1200" dirty="0" smtClean="0"/>
                        <a:t>7.3</a:t>
                      </a:r>
                      <a:endParaRPr lang="en-GB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990600" y="96838"/>
            <a:ext cx="7696200" cy="563562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3200" dirty="0" smtClean="0">
                <a:solidFill>
                  <a:schemeClr val="tx2">
                    <a:satMod val="130000"/>
                  </a:schemeClr>
                </a:solidFill>
              </a:rPr>
              <a:t>Helium tank material</a:t>
            </a:r>
            <a:endParaRPr lang="en-GB" sz="3200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23" name="Content Placeholder 3"/>
          <p:cNvSpPr txBox="1">
            <a:spLocks/>
          </p:cNvSpPr>
          <p:nvPr/>
        </p:nvSpPr>
        <p:spPr bwMode="auto">
          <a:xfrm>
            <a:off x="6258280" y="757057"/>
            <a:ext cx="2850076" cy="1332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Ti6Al4V to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Nb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EB welding fully qualified</a:t>
            </a:r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7418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2"/>
          <p:cNvGrpSpPr/>
          <p:nvPr/>
        </p:nvGrpSpPr>
        <p:grpSpPr>
          <a:xfrm>
            <a:off x="1258784" y="1054556"/>
            <a:ext cx="5807777" cy="5251243"/>
            <a:chOff x="2743200" y="685800"/>
            <a:chExt cx="6400800" cy="6172200"/>
          </a:xfrm>
        </p:grpSpPr>
        <p:pic>
          <p:nvPicPr>
            <p:cNvPr id="34" name="Picture 33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6987"/>
            <a:stretch/>
          </p:blipFill>
          <p:spPr bwMode="auto">
            <a:xfrm>
              <a:off x="2743200" y="685800"/>
              <a:ext cx="6400800" cy="61722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="" xmlns:a14="http://schemas.microsoft.com/office/drawing/2010/main"/>
              </a:ext>
              <a:ext uri="{FAA26D3D-D897-4be2-8F04-BA451C77F1D7}">
                <ma14:placeholderFlag xmlns:lc="http://schemas.openxmlformats.org/drawingml/2006/lockedCanvas" xmlns:pic="http://schemas.openxmlformats.org/drawingml/2006/picture" xmlns:ma14="http://schemas.microsoft.com/office/mac/drawingml/2011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/>
              </a:ext>
            </a:extLst>
          </p:spPr>
        </p:pic>
        <p:sp>
          <p:nvSpPr>
            <p:cNvPr id="35" name="Rectangle 34"/>
            <p:cNvSpPr/>
            <p:nvPr/>
          </p:nvSpPr>
          <p:spPr>
            <a:xfrm>
              <a:off x="2819400" y="3962400"/>
              <a:ext cx="1869101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Ti6Al4V</a:t>
              </a:r>
              <a:endParaRPr lang="en-US" sz="36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8153400" y="3962400"/>
              <a:ext cx="649497" cy="56393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cap="none" spc="0" dirty="0" err="1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Nb</a:t>
              </a:r>
              <a:endParaRPr lang="en-US" sz="36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OC, VP, 7/November/2012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TTC Meeting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40B5D-7733-4E2E-933B-281BB92778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0" y="825315"/>
            <a:ext cx="2763838" cy="4525962"/>
          </a:xfrm>
        </p:spPr>
        <p:txBody>
          <a:bodyPr/>
          <a:lstStyle/>
          <a:p>
            <a:pPr marL="109728" indent="0">
              <a:buNone/>
            </a:pPr>
            <a:r>
              <a:rPr lang="en-GB" dirty="0" smtClean="0"/>
              <a:t>Microhardness</a:t>
            </a:r>
          </a:p>
          <a:p>
            <a:pPr marL="109728" indent="0">
              <a:buNone/>
            </a:pPr>
            <a:endParaRPr lang="en-GB" dirty="0" smtClean="0"/>
          </a:p>
          <a:p>
            <a:pPr marL="109728" indent="0">
              <a:buNone/>
            </a:pP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" y="52387"/>
            <a:ext cx="647700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Straight Connector 13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3"/>
          <p:cNvSpPr txBox="1">
            <a:spLocks/>
          </p:cNvSpPr>
          <p:nvPr/>
        </p:nvSpPr>
        <p:spPr bwMode="auto">
          <a:xfrm>
            <a:off x="6258280" y="757057"/>
            <a:ext cx="2850076" cy="1332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Ti6Al4V to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Nb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EB welding fully qualified</a:t>
            </a:r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0600" y="96838"/>
            <a:ext cx="7696200" cy="563562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3200" dirty="0" smtClean="0">
                <a:solidFill>
                  <a:schemeClr val="tx2">
                    <a:satMod val="130000"/>
                  </a:schemeClr>
                </a:solidFill>
              </a:rPr>
              <a:t>Helium tank material</a:t>
            </a:r>
            <a:endParaRPr lang="en-GB" sz="3200" dirty="0">
              <a:solidFill>
                <a:schemeClr val="tx2">
                  <a:satMod val="13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802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OC, VP, 7/November/2012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TTC Meeting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40B5D-7733-4E2E-933B-281BB92778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0" y="1218575"/>
            <a:ext cx="2601913" cy="576263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en-GB" dirty="0" smtClean="0"/>
              <a:t>Tensile tests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" y="52387"/>
            <a:ext cx="647700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Straight Connector 13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081553860"/>
              </p:ext>
            </p:extLst>
          </p:nvPr>
        </p:nvGraphicFramePr>
        <p:xfrm>
          <a:off x="971600" y="1700808"/>
          <a:ext cx="4434199" cy="2925223"/>
        </p:xfrm>
        <a:graphic>
          <a:graphicData uri="http://schemas.openxmlformats.org/presentationml/2006/ole">
            <p:oleObj spid="_x0000_s486402" name="Acrobat Document" r:id="rId5" imgW="6686640" imgH="4403880" progId="AcroExch.Document.7">
              <p:embed/>
            </p:oleObj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37315684"/>
              </p:ext>
            </p:extLst>
          </p:nvPr>
        </p:nvGraphicFramePr>
        <p:xfrm>
          <a:off x="675846" y="4847684"/>
          <a:ext cx="5156562" cy="1376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8854"/>
                <a:gridCol w="1718854"/>
                <a:gridCol w="1718854"/>
              </a:tblGrid>
              <a:tr h="298832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Before HT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After HT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UTS (MPa)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152.7 ± 2.7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158.8 ± 2.2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Elongation at break (%)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24.8 ± 2.7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26.6 ± 0.1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8" name="Picture 134" descr="G:\Departments\EN\Groups\MME\MM\Metallurgy\Etudiants\Nacho_Aviles\Project\Nb - Ti\1st weld\Pictures\fracture after HT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0556" b="41528"/>
          <a:stretch/>
        </p:blipFill>
        <p:spPr bwMode="auto">
          <a:xfrm rot="5400000">
            <a:off x="4665546" y="3220469"/>
            <a:ext cx="5501987" cy="16973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3"/>
          <p:cNvSpPr txBox="1">
            <a:spLocks/>
          </p:cNvSpPr>
          <p:nvPr/>
        </p:nvSpPr>
        <p:spPr bwMode="auto">
          <a:xfrm>
            <a:off x="3099442" y="757058"/>
            <a:ext cx="6032664" cy="1071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Ti6Al4V to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Nb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welding fully  qualified</a:t>
            </a:r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990600" y="96838"/>
            <a:ext cx="7696200" cy="563562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3200" dirty="0" smtClean="0">
                <a:solidFill>
                  <a:schemeClr val="tx2">
                    <a:satMod val="130000"/>
                  </a:schemeClr>
                </a:solidFill>
              </a:rPr>
              <a:t>Helium tank material</a:t>
            </a:r>
            <a:endParaRPr lang="en-GB" sz="3200" dirty="0">
              <a:solidFill>
                <a:schemeClr val="tx2">
                  <a:satMod val="13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5698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" y="52387"/>
            <a:ext cx="647700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Straight Connector 13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Content Placeholder 1"/>
          <p:cNvSpPr txBox="1">
            <a:spLocks/>
          </p:cNvSpPr>
          <p:nvPr/>
        </p:nvSpPr>
        <p:spPr>
          <a:xfrm>
            <a:off x="-304800" y="662772"/>
            <a:ext cx="9246919" cy="5256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pitchFamily="34" charset="0"/>
              <a:buChar char="•"/>
            </a:pPr>
            <a:r>
              <a:rPr lang="en-GB" u="sng" dirty="0" smtClean="0"/>
              <a:t>Stainless steel</a:t>
            </a:r>
            <a:r>
              <a:rPr lang="en-GB" dirty="0" smtClean="0"/>
              <a:t> helium tank – Niobium cavity</a:t>
            </a:r>
            <a:endParaRPr lang="en-GB" dirty="0" smtClean="0"/>
          </a:p>
          <a:p>
            <a:pPr lvl="2"/>
            <a:r>
              <a:rPr lang="en-GB" dirty="0" smtClean="0"/>
              <a:t>Vacuum </a:t>
            </a:r>
            <a:r>
              <a:rPr lang="en-GB" dirty="0" smtClean="0"/>
              <a:t>brazing 316 LN to </a:t>
            </a:r>
            <a:r>
              <a:rPr lang="en-GB" dirty="0" err="1" smtClean="0"/>
              <a:t>Nb</a:t>
            </a:r>
            <a:r>
              <a:rPr lang="en-GB" dirty="0" smtClean="0"/>
              <a:t>: </a:t>
            </a:r>
            <a:r>
              <a:rPr lang="en-US" dirty="0" smtClean="0"/>
              <a:t>technology developed </a:t>
            </a:r>
            <a:r>
              <a:rPr lang="en-US" dirty="0" smtClean="0"/>
              <a:t>at CERN in </a:t>
            </a:r>
            <a:r>
              <a:rPr lang="en-US" dirty="0" smtClean="0"/>
              <a:t>1987 and successfully used for the LEP cavities</a:t>
            </a:r>
            <a:endParaRPr lang="en-US" dirty="0" smtClean="0"/>
          </a:p>
          <a:p>
            <a:pPr lvl="1"/>
            <a:endParaRPr lang="en-GB" dirty="0"/>
          </a:p>
        </p:txBody>
      </p:sp>
      <p:sp>
        <p:nvSpPr>
          <p:cNvPr id="36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3200" dirty="0" smtClean="0">
                <a:solidFill>
                  <a:schemeClr val="tx2">
                    <a:satMod val="130000"/>
                  </a:schemeClr>
                </a:solidFill>
              </a:rPr>
              <a:t>Helium tank material</a:t>
            </a:r>
            <a:endParaRPr lang="en-GB" sz="3200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4" name="Date Placeholder 3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OC, VP, 7/November/2012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3" name="Footer Placeholder 3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TTC Meeting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40B5D-7733-4E2E-933B-281BB92778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0790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8779" y="2108556"/>
            <a:ext cx="7140657" cy="4749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45558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" y="52387"/>
            <a:ext cx="647700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Straight Connector 13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44872" y="1550075"/>
            <a:ext cx="52730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GB" dirty="0" smtClean="0"/>
              <a:t>Difference in thermal expansion of </a:t>
            </a:r>
            <a:r>
              <a:rPr lang="en-GB" dirty="0" err="1" smtClean="0"/>
              <a:t>Nb</a:t>
            </a:r>
            <a:r>
              <a:rPr lang="en-GB" dirty="0" smtClean="0"/>
              <a:t>/SS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dirty="0" err="1" smtClean="0"/>
              <a:t>Nb</a:t>
            </a:r>
            <a:r>
              <a:rPr lang="en-GB" dirty="0" smtClean="0"/>
              <a:t> tube fitted to SS flange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dirty="0" smtClean="0"/>
              <a:t>Clearance ≤ 20 µm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dirty="0" smtClean="0"/>
              <a:t>SS plug to expand the </a:t>
            </a:r>
            <a:r>
              <a:rPr lang="en-GB" dirty="0" err="1" smtClean="0"/>
              <a:t>Nb</a:t>
            </a:r>
            <a:endParaRPr lang="en-GB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GB" dirty="0" smtClean="0"/>
              <a:t>Cu - OFE filler metal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dirty="0" smtClean="0"/>
              <a:t>Brazing temperature 1100°C, ∆time &lt;&lt;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dirty="0" smtClean="0"/>
              <a:t>P&lt; 10-5 mbar</a:t>
            </a:r>
            <a:endParaRPr lang="en-GB" dirty="0"/>
          </a:p>
        </p:txBody>
      </p:sp>
      <p:grpSp>
        <p:nvGrpSpPr>
          <p:cNvPr id="2" name="Group 16"/>
          <p:cNvGrpSpPr/>
          <p:nvPr/>
        </p:nvGrpSpPr>
        <p:grpSpPr>
          <a:xfrm>
            <a:off x="762000" y="3581400"/>
            <a:ext cx="4419600" cy="3124199"/>
            <a:chOff x="762000" y="3581400"/>
            <a:chExt cx="4419600" cy="3124199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90600" y="4038600"/>
              <a:ext cx="3204912" cy="266699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3" name="TextBox 22"/>
            <p:cNvSpPr txBox="1"/>
            <p:nvPr/>
          </p:nvSpPr>
          <p:spPr>
            <a:xfrm>
              <a:off x="3886200" y="3581400"/>
              <a:ext cx="1143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SS plug</a:t>
              </a:r>
              <a:endParaRPr lang="en-GB" dirty="0"/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V="1">
              <a:off x="3810000" y="4495800"/>
              <a:ext cx="609600" cy="3810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4114800" y="4191000"/>
              <a:ext cx="1066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SS flange</a:t>
              </a:r>
              <a:endParaRPr lang="en-GB" dirty="0"/>
            </a:p>
          </p:txBody>
        </p:sp>
        <p:cxnSp>
          <p:nvCxnSpPr>
            <p:cNvPr id="26" name="Straight Arrow Connector 25"/>
            <p:cNvCxnSpPr>
              <a:endCxn id="27" idx="2"/>
            </p:cNvCxnSpPr>
            <p:nvPr/>
          </p:nvCxnSpPr>
          <p:spPr>
            <a:xfrm flipH="1" flipV="1">
              <a:off x="1295400" y="4026932"/>
              <a:ext cx="304800" cy="62126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762000" y="3657600"/>
              <a:ext cx="1066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err="1" smtClean="0"/>
                <a:t>Nb</a:t>
              </a:r>
              <a:r>
                <a:rPr lang="en-GB" dirty="0" smtClean="0"/>
                <a:t> tube</a:t>
              </a:r>
              <a:endParaRPr lang="en-GB" dirty="0"/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V="1">
              <a:off x="3124200" y="3886200"/>
              <a:ext cx="914400" cy="6858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3505200"/>
            <a:ext cx="3672558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TextBox 29"/>
          <p:cNvSpPr txBox="1"/>
          <p:nvPr/>
        </p:nvSpPr>
        <p:spPr>
          <a:xfrm>
            <a:off x="5791200" y="6211669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>
                <a:solidFill>
                  <a:schemeClr val="tx2"/>
                </a:solidFill>
              </a:rPr>
              <a:t>Flange after machining the SS plug</a:t>
            </a:r>
            <a:endParaRPr lang="en-GB" i="1" dirty="0">
              <a:solidFill>
                <a:schemeClr val="tx2"/>
              </a:solidFill>
            </a:endParaRPr>
          </a:p>
        </p:txBody>
      </p:sp>
      <p:sp>
        <p:nvSpPr>
          <p:cNvPr id="32" name="Content Placeholder 1"/>
          <p:cNvSpPr txBox="1">
            <a:spLocks/>
          </p:cNvSpPr>
          <p:nvPr/>
        </p:nvSpPr>
        <p:spPr>
          <a:xfrm>
            <a:off x="-304800" y="650897"/>
            <a:ext cx="8229600" cy="5256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pitchFamily="34" charset="0"/>
              <a:buChar char="•"/>
            </a:pPr>
            <a:r>
              <a:rPr lang="en-GB" u="sng" dirty="0" smtClean="0"/>
              <a:t>Stainless steel</a:t>
            </a:r>
            <a:r>
              <a:rPr lang="en-GB" dirty="0" smtClean="0"/>
              <a:t> helium tank – Niobium cavity</a:t>
            </a:r>
            <a:endParaRPr lang="en-GB" dirty="0" smtClean="0"/>
          </a:p>
          <a:p>
            <a:pPr lvl="1">
              <a:buFont typeface="Arial" pitchFamily="34" charset="0"/>
              <a:buChar char="•"/>
            </a:pPr>
            <a:r>
              <a:rPr lang="en-GB" sz="2400" dirty="0" smtClean="0"/>
              <a:t>Vacuum </a:t>
            </a:r>
            <a:r>
              <a:rPr lang="en-GB" sz="2400" dirty="0" smtClean="0"/>
              <a:t>brazing 316LN to </a:t>
            </a:r>
            <a:r>
              <a:rPr lang="en-GB" sz="2400" dirty="0" err="1" smtClean="0"/>
              <a:t>Nb</a:t>
            </a:r>
            <a:endParaRPr lang="en-GB" sz="2400" dirty="0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>
          <a:xfrm>
            <a:off x="8711076" y="6465227"/>
            <a:ext cx="381003" cy="365125"/>
          </a:xfrm>
        </p:spPr>
        <p:txBody>
          <a:bodyPr/>
          <a:lstStyle/>
          <a:p>
            <a:fld id="{58A40B5D-7733-4E2E-933B-281BB92778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3" name="Footer Placeholder 32"/>
          <p:cNvSpPr>
            <a:spLocks noGrp="1"/>
          </p:cNvSpPr>
          <p:nvPr>
            <p:ph type="ftr" sz="quarter" idx="11"/>
          </p:nvPr>
        </p:nvSpPr>
        <p:spPr>
          <a:xfrm>
            <a:off x="76200" y="6553200"/>
            <a:ext cx="5410200" cy="244481"/>
          </a:xfrm>
        </p:spPr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TTC Meeting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4" name="Date Placeholder 3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OC, VP, 7/November/2012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990600" y="96838"/>
            <a:ext cx="7696200" cy="563562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3200" dirty="0" smtClean="0">
                <a:solidFill>
                  <a:schemeClr val="tx2">
                    <a:satMod val="130000"/>
                  </a:schemeClr>
                </a:solidFill>
              </a:rPr>
              <a:t>Helium tank material</a:t>
            </a:r>
            <a:endParaRPr lang="en-GB" sz="3200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7" name="Content Placeholder 3"/>
          <p:cNvSpPr txBox="1">
            <a:spLocks/>
          </p:cNvSpPr>
          <p:nvPr/>
        </p:nvSpPr>
        <p:spPr bwMode="auto">
          <a:xfrm>
            <a:off x="6507678" y="1243948"/>
            <a:ext cx="2636322" cy="186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316LN to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Nb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vacuum brazing fully  qualified</a:t>
            </a:r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5558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" y="52387"/>
            <a:ext cx="647700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Straight Connector 13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Date Placeholder 6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OC, VP, 7/November/2012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4" name="Footer Placeholder 63"/>
          <p:cNvSpPr>
            <a:spLocks noGrp="1"/>
          </p:cNvSpPr>
          <p:nvPr>
            <p:ph type="ftr" sz="quarter" idx="11"/>
          </p:nvPr>
        </p:nvSpPr>
        <p:spPr>
          <a:xfrm>
            <a:off x="3124200" y="6475106"/>
            <a:ext cx="2895600" cy="365125"/>
          </a:xfrm>
        </p:spPr>
        <p:txBody>
          <a:bodyPr/>
          <a:lstStyle/>
          <a:p>
            <a:r>
              <a:rPr lang="it-IT" dirty="0" smtClean="0">
                <a:solidFill>
                  <a:prstClr val="black">
                    <a:tint val="75000"/>
                  </a:prstClr>
                </a:solidFill>
              </a:rPr>
              <a:t>TTC Meeting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8" name="Slide Number Placeholder 57"/>
          <p:cNvSpPr>
            <a:spLocks noGrp="1"/>
          </p:cNvSpPr>
          <p:nvPr>
            <p:ph type="sldNum" sz="quarter" idx="12"/>
          </p:nvPr>
        </p:nvSpPr>
        <p:spPr>
          <a:xfrm>
            <a:off x="6553203" y="6475106"/>
            <a:ext cx="2133600" cy="365125"/>
          </a:xfrm>
        </p:spPr>
        <p:txBody>
          <a:bodyPr/>
          <a:lstStyle/>
          <a:p>
            <a:fld id="{58A40B5D-7733-4E2E-933B-281BB92778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96955" y="1461739"/>
            <a:ext cx="2634674" cy="1967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5" name="Diagram 24"/>
          <p:cNvGraphicFramePr/>
          <p:nvPr>
            <p:extLst>
              <p:ext uri="{D42A27DB-BD31-4B8C-83A1-F6EECF244321}">
                <p14:modId xmlns="" xmlns:p14="http://schemas.microsoft.com/office/powerpoint/2010/main" val="723148517"/>
              </p:ext>
            </p:extLst>
          </p:nvPr>
        </p:nvGraphicFramePr>
        <p:xfrm>
          <a:off x="287055" y="1080654"/>
          <a:ext cx="2819400" cy="55814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4411980" y="1090047"/>
            <a:ext cx="28544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 smtClean="0">
                <a:solidFill>
                  <a:schemeClr val="tx2">
                    <a:lumMod val="75000"/>
                  </a:schemeClr>
                </a:solidFill>
              </a:rPr>
              <a:t>2 brazing samples tested</a:t>
            </a:r>
            <a:endParaRPr lang="en-GB" sz="1400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6" name="Picture 2" descr="G:\Departments\EN\Groups\MME\MM\Metallurgy\Etudiants\Nacho_Aviles\Presentation\brazing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629" y="1461739"/>
            <a:ext cx="2634674" cy="19679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56"/>
          <p:cNvSpPr txBox="1"/>
          <p:nvPr/>
        </p:nvSpPr>
        <p:spPr>
          <a:xfrm>
            <a:off x="5047247" y="3526548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 smtClean="0">
                <a:solidFill>
                  <a:schemeClr val="tx2">
                    <a:lumMod val="75000"/>
                  </a:schemeClr>
                </a:solidFill>
              </a:rPr>
              <a:t>Metallographic examination</a:t>
            </a:r>
            <a:endParaRPr lang="en-GB" sz="1400" i="1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5" name="Group 57"/>
          <p:cNvGrpSpPr/>
          <p:nvPr/>
        </p:nvGrpSpPr>
        <p:grpSpPr>
          <a:xfrm>
            <a:off x="4143279" y="3839790"/>
            <a:ext cx="3960000" cy="2970000"/>
            <a:chOff x="4953000" y="2307779"/>
            <a:chExt cx="3960000" cy="2970000"/>
          </a:xfrm>
        </p:grpSpPr>
        <p:pic>
          <p:nvPicPr>
            <p:cNvPr id="59" name="Picture 3" descr="G:\Departments\EN\Groups\MME\MM\Metallurgy\Microscope Digital - KEYENCE\Nacho\Brazin_tests_Nb-316LN\brazing etched 2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00" y="2307779"/>
              <a:ext cx="3960000" cy="29700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TextBox 59"/>
            <p:cNvSpPr txBox="1"/>
            <p:nvPr/>
          </p:nvSpPr>
          <p:spPr>
            <a:xfrm>
              <a:off x="5105400" y="4495800"/>
              <a:ext cx="4555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Nb</a:t>
              </a:r>
              <a:endParaRPr lang="en-GB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105400" y="2492829"/>
              <a:ext cx="3962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SS</a:t>
              </a:r>
              <a:endParaRPr lang="en-GB" dirty="0"/>
            </a:p>
          </p:txBody>
        </p:sp>
      </p:grpSp>
      <p:sp>
        <p:nvSpPr>
          <p:cNvPr id="69" name="Content Placeholder 3"/>
          <p:cNvSpPr txBox="1">
            <a:spLocks/>
          </p:cNvSpPr>
          <p:nvPr/>
        </p:nvSpPr>
        <p:spPr bwMode="auto">
          <a:xfrm>
            <a:off x="1555693" y="626448"/>
            <a:ext cx="7101444" cy="774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316LN to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Nb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vacuum brazing fully  qualified</a:t>
            </a:r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" name="Title 1"/>
          <p:cNvSpPr>
            <a:spLocks noGrp="1"/>
          </p:cNvSpPr>
          <p:nvPr>
            <p:ph type="title"/>
          </p:nvPr>
        </p:nvSpPr>
        <p:spPr>
          <a:xfrm>
            <a:off x="990600" y="96838"/>
            <a:ext cx="7696200" cy="563562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3200" dirty="0" smtClean="0">
                <a:solidFill>
                  <a:schemeClr val="tx2">
                    <a:satMod val="130000"/>
                  </a:schemeClr>
                </a:solidFill>
              </a:rPr>
              <a:t>Helium tank material</a:t>
            </a:r>
            <a:endParaRPr lang="en-GB" sz="3200" dirty="0">
              <a:solidFill>
                <a:schemeClr val="tx2">
                  <a:satMod val="13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5558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3"/>
          <p:cNvSpPr txBox="1">
            <a:spLocks/>
          </p:cNvSpPr>
          <p:nvPr/>
        </p:nvSpPr>
        <p:spPr bwMode="auto">
          <a:xfrm>
            <a:off x="0" y="685800"/>
            <a:ext cx="9144000" cy="6023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800" dirty="0" smtClean="0"/>
              <a:t>Some cost considerations:</a:t>
            </a:r>
            <a:endParaRPr lang="en-US" sz="2800" dirty="0" smtClean="0"/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400" dirty="0" smtClean="0"/>
              <a:t>Price per kg: </a:t>
            </a:r>
            <a:endParaRPr lang="en-US" sz="2400" dirty="0" smtClean="0"/>
          </a:p>
          <a:p>
            <a:pPr marL="1714500" lvl="3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400" dirty="0" smtClean="0"/>
              <a:t>316 LN:  	~ 10 euro/kg</a:t>
            </a:r>
          </a:p>
          <a:p>
            <a:pPr marL="1714500" lvl="3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400" dirty="0" smtClean="0"/>
              <a:t>Ti grade 2: 	~ 65 euro/kg (sheets)</a:t>
            </a:r>
          </a:p>
          <a:p>
            <a:pPr marL="1714500" lvl="3" indent="-342900">
              <a:spcBef>
                <a:spcPct val="20000"/>
              </a:spcBef>
              <a:buFont typeface="Arial" charset="0"/>
              <a:buChar char="•"/>
            </a:pPr>
            <a:endParaRPr lang="en-US" sz="2400" dirty="0" smtClean="0"/>
          </a:p>
          <a:p>
            <a:pPr marL="1714500" lvl="3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400" dirty="0" smtClean="0"/>
              <a:t>Ti6Al4V: 	~ 65 euro/kg </a:t>
            </a:r>
          </a:p>
          <a:p>
            <a:pPr marL="1714500" lvl="3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400" dirty="0" err="1" smtClean="0"/>
              <a:t>NbTi</a:t>
            </a:r>
            <a:r>
              <a:rPr lang="en-US" sz="2400" dirty="0" smtClean="0"/>
              <a:t>: 		~ 450 euro/kg</a:t>
            </a:r>
            <a:endParaRPr lang="en-US" sz="2000" dirty="0" smtClean="0"/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endParaRPr lang="en-US" sz="2400" dirty="0" smtClean="0"/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400" dirty="0" smtClean="0"/>
              <a:t>Manufacturability: </a:t>
            </a:r>
            <a:endParaRPr lang="en-US" sz="2400" dirty="0" smtClean="0"/>
          </a:p>
          <a:p>
            <a:pPr marL="1714500" lvl="3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400" dirty="0" smtClean="0"/>
              <a:t>316 </a:t>
            </a:r>
            <a:r>
              <a:rPr lang="en-US" sz="2400" dirty="0" smtClean="0"/>
              <a:t>LN – manufactured at large scale in Industry </a:t>
            </a:r>
            <a:endParaRPr lang="en-US" sz="2400" dirty="0" smtClean="0"/>
          </a:p>
          <a:p>
            <a:pPr marL="1714500" lvl="3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400" dirty="0" smtClean="0"/>
              <a:t>Ti </a:t>
            </a:r>
            <a:endParaRPr lang="en-US" sz="2400" dirty="0" smtClean="0"/>
          </a:p>
          <a:p>
            <a:pPr marL="2171700" lvl="4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400" dirty="0" smtClean="0"/>
              <a:t>Shaping more difficult</a:t>
            </a:r>
          </a:p>
          <a:p>
            <a:pPr marL="2171700" lvl="4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400" dirty="0" smtClean="0"/>
              <a:t>W</a:t>
            </a:r>
            <a:r>
              <a:rPr lang="en-US" sz="2400" dirty="0" smtClean="0"/>
              <a:t>elding under protected atmosphere</a:t>
            </a:r>
            <a:endParaRPr lang="en-GB" sz="2000" dirty="0" smtClean="0"/>
          </a:p>
          <a:p>
            <a:pPr marL="2171700" lvl="4" indent="-342900">
              <a:spcBef>
                <a:spcPct val="20000"/>
              </a:spcBef>
            </a:pPr>
            <a:r>
              <a:rPr lang="en-GB" dirty="0" smtClean="0"/>
              <a:t>		</a:t>
            </a:r>
            <a:endParaRPr lang="en-US" dirty="0" smtClean="0"/>
          </a:p>
          <a:p>
            <a:pPr marL="2171700" lvl="4" indent="-342900">
              <a:spcBef>
                <a:spcPct val="20000"/>
              </a:spcBef>
            </a:pPr>
            <a:endParaRPr lang="en-GB" dirty="0" smtClean="0"/>
          </a:p>
          <a:p>
            <a:pPr marL="1714500" lvl="3" indent="-342900">
              <a:spcBef>
                <a:spcPct val="20000"/>
              </a:spcBef>
              <a:buFont typeface="Arial" charset="0"/>
              <a:buChar char="•"/>
            </a:pPr>
            <a:endParaRPr lang="en-US" sz="2000" dirty="0" smtClean="0"/>
          </a:p>
          <a:p>
            <a:pPr marL="800100" lvl="1" indent="-342900">
              <a:spcBef>
                <a:spcPct val="20000"/>
              </a:spcBef>
            </a:pPr>
            <a:r>
              <a:rPr lang="en-US" sz="2400" dirty="0" smtClean="0"/>
              <a:t>			</a:t>
            </a:r>
            <a:endParaRPr lang="en-US" sz="2400" i="1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3200" dirty="0" smtClean="0">
                <a:solidFill>
                  <a:schemeClr val="tx2">
                    <a:satMod val="130000"/>
                  </a:schemeClr>
                </a:solidFill>
              </a:rPr>
              <a:t>Helium tank material</a:t>
            </a:r>
            <a:endParaRPr lang="en-GB" sz="3200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 smtClean="0"/>
              <a:t>OC, VP, 7/November/2012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TTC Meeting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D5115C-68F8-4A6A-B51F-F7EAA0D55FC4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" y="52387"/>
            <a:ext cx="647700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Straight Connector 14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dirty="0" smtClean="0">
                <a:solidFill>
                  <a:schemeClr val="tx2">
                    <a:satMod val="130000"/>
                  </a:schemeClr>
                </a:solidFill>
              </a:rPr>
              <a:t>Summary</a:t>
            </a:r>
            <a:endParaRPr lang="en-US" sz="4000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OC, VP, 7/November/2012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637606" y="6286011"/>
            <a:ext cx="2133600" cy="365125"/>
          </a:xfrm>
        </p:spPr>
        <p:txBody>
          <a:bodyPr/>
          <a:lstStyle/>
          <a:p>
            <a:pPr>
              <a:defRPr/>
            </a:pPr>
            <a:fld id="{29D5115C-68F8-4A6A-B51F-F7EAA0D55FC4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76200" y="6553200"/>
            <a:ext cx="5410200" cy="244481"/>
          </a:xfrm>
        </p:spPr>
        <p:txBody>
          <a:bodyPr/>
          <a:lstStyle/>
          <a:p>
            <a:pPr>
              <a:defRPr/>
            </a:pPr>
            <a:r>
              <a:rPr lang="en-US" smtClean="0"/>
              <a:t>TTC Meeting</a:t>
            </a:r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3"/>
          <p:cNvSpPr txBox="1">
            <a:spLocks/>
          </p:cNvSpPr>
          <p:nvPr/>
        </p:nvSpPr>
        <p:spPr bwMode="auto">
          <a:xfrm>
            <a:off x="0" y="762000"/>
            <a:ext cx="89916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3200" dirty="0" smtClean="0"/>
              <a:t>Intercepting </a:t>
            </a:r>
            <a:r>
              <a:rPr lang="en-US" sz="3200" dirty="0" smtClean="0"/>
              <a:t>solid-conduction heat </a:t>
            </a:r>
            <a:r>
              <a:rPr lang="en-US" sz="3200" dirty="0" smtClean="0"/>
              <a:t>in-leaks – </a:t>
            </a:r>
            <a:r>
              <a:rPr lang="en-US" sz="3200" dirty="0" smtClean="0"/>
              <a:t>power saving by using </a:t>
            </a:r>
            <a:r>
              <a:rPr lang="en-US" sz="3200" dirty="0" smtClean="0"/>
              <a:t>Helium vapor instead </a:t>
            </a:r>
            <a:r>
              <a:rPr lang="en-US" sz="3200" dirty="0" smtClean="0"/>
              <a:t>of standard heat intercepts techniques</a:t>
            </a:r>
            <a:endParaRPr lang="en-US" sz="3200" dirty="0" smtClean="0"/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3200" dirty="0" smtClean="0"/>
              <a:t>MLI – heat load </a:t>
            </a:r>
            <a:r>
              <a:rPr lang="en-US" sz="3200" dirty="0" smtClean="0"/>
              <a:t>values </a:t>
            </a:r>
            <a:r>
              <a:rPr lang="en-US" sz="3200" dirty="0" smtClean="0"/>
              <a:t>at 2K and 50K measured in an operating machine (LHC) </a:t>
            </a:r>
            <a:endParaRPr lang="en-US" sz="3200" dirty="0" smtClean="0"/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3200" dirty="0" smtClean="0"/>
              <a:t>Material considerations for helium tanks:</a:t>
            </a:r>
          </a:p>
          <a:p>
            <a:pPr marL="1257300" lvl="2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800" dirty="0" smtClean="0"/>
              <a:t>SS cheapest solution – 316LN vacuum brazing on </a:t>
            </a:r>
            <a:r>
              <a:rPr lang="en-US" sz="2800" dirty="0" err="1" smtClean="0"/>
              <a:t>Nb</a:t>
            </a:r>
            <a:r>
              <a:rPr lang="en-US" sz="2800" dirty="0" smtClean="0"/>
              <a:t> technique qualified at CERN since 1987</a:t>
            </a:r>
          </a:p>
          <a:p>
            <a:pPr marL="1257300" lvl="2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800" dirty="0" smtClean="0"/>
              <a:t>For Ti helium tanks solutions, flanges made of Ti6Al4V (Ti grade 5) is a much cheaper solution than </a:t>
            </a:r>
            <a:r>
              <a:rPr lang="en-US" sz="2800" dirty="0" err="1" smtClean="0"/>
              <a:t>NbTi</a:t>
            </a:r>
            <a:r>
              <a:rPr lang="en-US" sz="2800" dirty="0" smtClean="0"/>
              <a:t> with similar mechanical properties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endParaRPr lang="en-US" sz="2400" dirty="0" smtClean="0"/>
          </a:p>
          <a:p>
            <a:pPr marL="1714500" lvl="3" indent="-342900">
              <a:spcBef>
                <a:spcPct val="20000"/>
              </a:spcBef>
              <a:buFont typeface="Arial" charset="0"/>
              <a:buChar char="•"/>
            </a:pPr>
            <a:endParaRPr lang="en-US" sz="2000" dirty="0" smtClean="0"/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OC, VP, 7/November/2012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TTC Meeting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D5115C-68F8-4A6A-B51F-F7EAA0D55FC4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3"/>
          <p:cNvSpPr txBox="1">
            <a:spLocks/>
          </p:cNvSpPr>
          <p:nvPr/>
        </p:nvSpPr>
        <p:spPr bwMode="auto">
          <a:xfrm>
            <a:off x="0" y="762000"/>
            <a:ext cx="89916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endParaRPr lang="en-US" sz="3200" dirty="0" smtClean="0"/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endParaRPr lang="en-US" sz="3200" dirty="0" smtClean="0"/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endParaRPr lang="en-US" sz="3200" dirty="0" smtClean="0"/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endParaRPr lang="en-US" sz="3200" dirty="0" smtClean="0"/>
          </a:p>
          <a:p>
            <a:pPr marL="3086100" lvl="6" indent="-342900">
              <a:spcBef>
                <a:spcPct val="20000"/>
              </a:spcBef>
            </a:pPr>
            <a:r>
              <a:rPr lang="en-US" sz="5400" dirty="0" smtClean="0"/>
              <a:t>Thank you</a:t>
            </a:r>
            <a:endParaRPr lang="en-US" sz="4400" dirty="0" smtClean="0"/>
          </a:p>
          <a:p>
            <a:pPr marL="1714500" lvl="3" indent="-342900">
              <a:spcBef>
                <a:spcPct val="20000"/>
              </a:spcBef>
              <a:buFont typeface="Arial" charset="0"/>
              <a:buChar char="•"/>
            </a:pPr>
            <a:endParaRPr lang="en-US" sz="2000" dirty="0" smtClean="0"/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TTC Meeting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40B5D-7733-4E2E-933B-281BB92778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54658" name="Picture 2" descr="\\cern.ch\dfs\Users\v\vparma\Documents\Private\future activities\SPL\cryomodule design\CNRS\Axono CM SPL_CS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41" y="1219200"/>
            <a:ext cx="8795907" cy="3657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OC, VP, 7/November/2012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9336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NK+CAVITE+INTERFACE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9200" y="533400"/>
            <a:ext cx="6490414" cy="5716969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rot="5400000" flipH="1" flipV="1">
            <a:off x="5216727" y="4970314"/>
            <a:ext cx="1047016" cy="863930"/>
          </a:xfrm>
          <a:prstGeom prst="straightConnector1">
            <a:avLst/>
          </a:prstGeom>
          <a:ln w="1905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821876" y="5859476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RF Power Coupler</a:t>
            </a:r>
            <a:endParaRPr lang="fr-FR" b="1" dirty="0">
              <a:solidFill>
                <a:prstClr val="black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514600" y="3354770"/>
            <a:ext cx="1131110" cy="581688"/>
          </a:xfrm>
          <a:prstGeom prst="straightConnector1">
            <a:avLst/>
          </a:prstGeom>
          <a:ln w="1905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33400" y="3888170"/>
            <a:ext cx="2350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Bulk Niobium 5Cells cavity</a:t>
            </a:r>
            <a:endParaRPr lang="fr-FR" b="1" dirty="0">
              <a:solidFill>
                <a:prstClr val="black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943600" y="1906970"/>
            <a:ext cx="990601" cy="762000"/>
          </a:xfrm>
          <a:prstGeom prst="straightConnector1">
            <a:avLst/>
          </a:prstGeom>
          <a:ln w="1905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400800" y="152597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Helium Tank</a:t>
            </a:r>
            <a:endParaRPr lang="fr-FR" b="1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" y="335477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CEA’s tuner</a:t>
            </a:r>
            <a:endParaRPr lang="fr-FR" b="1" dirty="0">
              <a:solidFill>
                <a:prstClr val="black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219200" y="3126170"/>
            <a:ext cx="838202" cy="358714"/>
          </a:xfrm>
          <a:prstGeom prst="straightConnector1">
            <a:avLst/>
          </a:prstGeom>
          <a:ln w="1905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267200" y="3202372"/>
            <a:ext cx="1981200" cy="1828798"/>
          </a:xfrm>
          <a:prstGeom prst="straightConnector1">
            <a:avLst/>
          </a:prstGeom>
          <a:ln w="1905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619041" y="4800600"/>
            <a:ext cx="1333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prstClr val="black"/>
                </a:solidFill>
              </a:rPr>
              <a:t>Hom</a:t>
            </a:r>
            <a:r>
              <a:rPr lang="en-US" b="1" dirty="0" smtClean="0">
                <a:solidFill>
                  <a:prstClr val="black"/>
                </a:solidFill>
              </a:rPr>
              <a:t> Coupler</a:t>
            </a:r>
            <a:endParaRPr lang="fr-FR" b="1" dirty="0">
              <a:solidFill>
                <a:prstClr val="black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3200400" y="1068770"/>
            <a:ext cx="609600" cy="250886"/>
          </a:xfrm>
          <a:prstGeom prst="straightConnector1">
            <a:avLst/>
          </a:prstGeom>
          <a:ln w="1905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810000" y="763970"/>
            <a:ext cx="1715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Bi-phase helium tube</a:t>
            </a:r>
            <a:endParaRPr lang="fr-FR" dirty="0">
              <a:solidFill>
                <a:prstClr val="black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3505200" y="4040570"/>
            <a:ext cx="838200" cy="533400"/>
          </a:xfrm>
          <a:prstGeom prst="straightConnector1">
            <a:avLst/>
          </a:prstGeom>
          <a:ln w="1905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286000" y="4497770"/>
            <a:ext cx="203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Magnetic  </a:t>
            </a:r>
            <a:r>
              <a:rPr lang="en-US" dirty="0" smtClean="0">
                <a:solidFill>
                  <a:prstClr val="black"/>
                </a:solidFill>
              </a:rPr>
              <a:t>shielding</a:t>
            </a:r>
            <a:endParaRPr lang="en-US" dirty="0" smtClean="0">
              <a:solidFill>
                <a:prstClr val="black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7315200" y="3659570"/>
            <a:ext cx="381000" cy="1524001"/>
          </a:xfrm>
          <a:prstGeom prst="straightConnector1">
            <a:avLst/>
          </a:prstGeom>
          <a:ln w="1905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022552" y="5183570"/>
            <a:ext cx="1359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Inter-cavity support</a:t>
            </a:r>
            <a:endParaRPr lang="fr-FR" b="1" dirty="0">
              <a:solidFill>
                <a:prstClr val="black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1447800" y="2135570"/>
            <a:ext cx="457594" cy="260057"/>
          </a:xfrm>
          <a:prstGeom prst="straightConnector1">
            <a:avLst/>
          </a:prstGeom>
          <a:ln w="1905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85800" y="1830770"/>
            <a:ext cx="1143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Bellows</a:t>
            </a:r>
            <a:endParaRPr lang="fr-FR" b="1" dirty="0">
              <a:solidFill>
                <a:prstClr val="black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5181600" y="4572000"/>
            <a:ext cx="838200" cy="914401"/>
          </a:xfrm>
          <a:prstGeom prst="straightConnector1">
            <a:avLst/>
          </a:prstGeom>
          <a:ln w="1905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429000" y="54102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Double walled tube</a:t>
            </a:r>
            <a:endParaRPr lang="fr-FR" b="1" dirty="0">
              <a:solidFill>
                <a:prstClr val="black"/>
              </a:solidFill>
            </a:endParaRPr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TTC Meeting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40B5D-7733-4E2E-933B-281BB92778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OC, VP, 7/November/2012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1229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3"/>
          <p:cNvSpPr txBox="1">
            <a:spLocks/>
          </p:cNvSpPr>
          <p:nvPr/>
        </p:nvSpPr>
        <p:spPr bwMode="auto">
          <a:xfrm>
            <a:off x="997527" y="890648"/>
            <a:ext cx="7885216" cy="577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en-US" sz="2800" dirty="0" smtClean="0"/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Introduction SPL </a:t>
            </a:r>
            <a:r>
              <a:rPr lang="en-US" sz="2800" dirty="0" err="1" smtClean="0">
                <a:solidFill>
                  <a:schemeClr val="bg1">
                    <a:lumMod val="75000"/>
                  </a:schemeClr>
                </a:solidFill>
              </a:rPr>
              <a:t>cryomodule</a:t>
            </a:r>
            <a:endParaRPr lang="en-US" sz="28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endParaRPr lang="en-US" sz="28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800" dirty="0" smtClean="0"/>
              <a:t>Thermal </a:t>
            </a:r>
            <a:r>
              <a:rPr lang="en-US" sz="2800" dirty="0" smtClean="0"/>
              <a:t>efficiency of </a:t>
            </a:r>
            <a:r>
              <a:rPr lang="en-US" sz="2800" dirty="0" smtClean="0"/>
              <a:t>vapor </a:t>
            </a:r>
            <a:r>
              <a:rPr lang="en-US" sz="2800" dirty="0" smtClean="0"/>
              <a:t>cooling of supports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MLI performance measured on the LHC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magnets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Material cons</a:t>
            </a: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</a:rPr>
              <a:t>iderations for helium tanks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en-US" sz="32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</a:rPr>
              <a:t>Summary</a:t>
            </a:r>
            <a:endParaRPr lang="en-US" sz="32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4000" dirty="0" smtClean="0">
                <a:solidFill>
                  <a:schemeClr val="tx2">
                    <a:satMod val="130000"/>
                  </a:schemeClr>
                </a:solidFill>
              </a:rPr>
              <a:t>Overview</a:t>
            </a:r>
            <a:endParaRPr lang="en-GB" sz="4000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OC, VP, 7/November/2012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TTC Meeting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D5115C-68F8-4A6A-B51F-F7EAA0D55FC4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3" y="76200"/>
            <a:ext cx="7772400" cy="508000"/>
          </a:xfrm>
        </p:spPr>
        <p:txBody>
          <a:bodyPr/>
          <a:lstStyle/>
          <a:p>
            <a:r>
              <a:rPr lang="fr-FR" sz="2800" dirty="0" smtClean="0"/>
              <a:t>COP of </a:t>
            </a:r>
            <a:r>
              <a:rPr lang="fr-FR" sz="2800" dirty="0" err="1" smtClean="0"/>
              <a:t>cryogenic</a:t>
            </a:r>
            <a:r>
              <a:rPr lang="fr-FR" sz="2800" dirty="0" smtClean="0"/>
              <a:t> </a:t>
            </a:r>
            <a:r>
              <a:rPr lang="fr-FR" sz="2800" dirty="0" err="1" smtClean="0"/>
              <a:t>refrigeration</a:t>
            </a:r>
            <a:endParaRPr lang="fr-F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683825"/>
            <a:ext cx="5943600" cy="1447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1800" dirty="0" smtClean="0"/>
              <a:t>State-of-the-art figures (LHC </a:t>
            </a:r>
            <a:r>
              <a:rPr lang="fr-FR" sz="1800" dirty="0" err="1" smtClean="0"/>
              <a:t>cryoplants</a:t>
            </a:r>
            <a:r>
              <a:rPr lang="fr-FR" sz="1800" dirty="0" smtClean="0"/>
              <a:t>):</a:t>
            </a:r>
          </a:p>
          <a:p>
            <a:r>
              <a:rPr lang="fr-FR" sz="1800" dirty="0" smtClean="0"/>
              <a:t>COP @ 2 K </a:t>
            </a:r>
            <a:r>
              <a:rPr lang="fr-FR" sz="1800" dirty="0" smtClean="0">
                <a:sym typeface="Wingdings" pitchFamily="2" charset="2"/>
              </a:rPr>
              <a:t>		~ 15% Carnot (990 </a:t>
            </a:r>
            <a:r>
              <a:rPr lang="fr-FR" sz="1800" dirty="0" err="1" smtClean="0">
                <a:sym typeface="Wingdings" pitchFamily="2" charset="2"/>
              </a:rPr>
              <a:t>W</a:t>
            </a:r>
            <a:r>
              <a:rPr lang="fr-FR" sz="1800" baseline="-25000" dirty="0" err="1" smtClean="0">
                <a:sym typeface="Wingdings" pitchFamily="2" charset="2"/>
              </a:rPr>
              <a:t>el</a:t>
            </a:r>
            <a:r>
              <a:rPr lang="fr-FR" sz="1800" dirty="0" smtClean="0">
                <a:sym typeface="Wingdings" pitchFamily="2" charset="2"/>
              </a:rPr>
              <a:t>/</a:t>
            </a:r>
            <a:r>
              <a:rPr lang="fr-FR" sz="1800" dirty="0" err="1" smtClean="0">
                <a:sym typeface="Wingdings" pitchFamily="2" charset="2"/>
              </a:rPr>
              <a:t>W</a:t>
            </a:r>
            <a:r>
              <a:rPr lang="fr-FR" sz="1800" baseline="-25000" dirty="0" err="1" smtClean="0">
                <a:sym typeface="Wingdings" pitchFamily="2" charset="2"/>
              </a:rPr>
              <a:t>th</a:t>
            </a:r>
            <a:r>
              <a:rPr lang="fr-FR" sz="1800" dirty="0" smtClean="0">
                <a:sym typeface="Wingdings" pitchFamily="2" charset="2"/>
              </a:rPr>
              <a:t>)*</a:t>
            </a:r>
          </a:p>
          <a:p>
            <a:r>
              <a:rPr lang="fr-FR" sz="1800" dirty="0" smtClean="0"/>
              <a:t>COP @ 4.5 K </a:t>
            </a:r>
            <a:r>
              <a:rPr lang="fr-FR" sz="1800" dirty="0" smtClean="0">
                <a:sym typeface="Wingdings" pitchFamily="2" charset="2"/>
              </a:rPr>
              <a:t>	~ 30% Carnot (210 </a:t>
            </a:r>
            <a:r>
              <a:rPr lang="fr-FR" sz="1800" dirty="0" err="1" smtClean="0">
                <a:sym typeface="Wingdings" pitchFamily="2" charset="2"/>
              </a:rPr>
              <a:t>W</a:t>
            </a:r>
            <a:r>
              <a:rPr lang="fr-FR" sz="1800" baseline="-25000" dirty="0" err="1" smtClean="0">
                <a:sym typeface="Wingdings" pitchFamily="2" charset="2"/>
              </a:rPr>
              <a:t>el</a:t>
            </a:r>
            <a:r>
              <a:rPr lang="fr-FR" sz="1800" dirty="0" smtClean="0">
                <a:sym typeface="Wingdings" pitchFamily="2" charset="2"/>
              </a:rPr>
              <a:t>/</a:t>
            </a:r>
            <a:r>
              <a:rPr lang="fr-FR" sz="1800" dirty="0" err="1" smtClean="0">
                <a:sym typeface="Wingdings" pitchFamily="2" charset="2"/>
              </a:rPr>
              <a:t>W</a:t>
            </a:r>
            <a:r>
              <a:rPr lang="fr-FR" sz="1800" baseline="-25000" dirty="0" err="1" smtClean="0">
                <a:sym typeface="Wingdings" pitchFamily="2" charset="2"/>
              </a:rPr>
              <a:t>th</a:t>
            </a:r>
            <a:r>
              <a:rPr lang="fr-FR" sz="1800" dirty="0" smtClean="0">
                <a:sym typeface="Wingdings" pitchFamily="2" charset="2"/>
              </a:rPr>
              <a:t>)*</a:t>
            </a:r>
          </a:p>
          <a:p>
            <a:r>
              <a:rPr lang="fr-FR" sz="1800" dirty="0" smtClean="0"/>
              <a:t>COP @ 50 K </a:t>
            </a:r>
            <a:r>
              <a:rPr lang="fr-FR" sz="1800" dirty="0" smtClean="0">
                <a:sym typeface="Wingdings" pitchFamily="2" charset="2"/>
              </a:rPr>
              <a:t>	~ 30% Carnot (16 </a:t>
            </a:r>
            <a:r>
              <a:rPr lang="fr-FR" sz="1800" dirty="0" err="1" smtClean="0">
                <a:sym typeface="Wingdings" pitchFamily="2" charset="2"/>
              </a:rPr>
              <a:t>W</a:t>
            </a:r>
            <a:r>
              <a:rPr lang="fr-FR" sz="1800" baseline="-25000" dirty="0" err="1" smtClean="0">
                <a:sym typeface="Wingdings" pitchFamily="2" charset="2"/>
              </a:rPr>
              <a:t>el</a:t>
            </a:r>
            <a:r>
              <a:rPr lang="fr-FR" sz="1800" dirty="0" smtClean="0">
                <a:sym typeface="Wingdings" pitchFamily="2" charset="2"/>
              </a:rPr>
              <a:t>/</a:t>
            </a:r>
            <a:r>
              <a:rPr lang="fr-FR" sz="1800" dirty="0" err="1" smtClean="0">
                <a:sym typeface="Wingdings" pitchFamily="2" charset="2"/>
              </a:rPr>
              <a:t>W</a:t>
            </a:r>
            <a:r>
              <a:rPr lang="fr-FR" sz="1800" baseline="-25000" dirty="0" err="1" smtClean="0">
                <a:sym typeface="Wingdings" pitchFamily="2" charset="2"/>
              </a:rPr>
              <a:t>th</a:t>
            </a:r>
            <a:r>
              <a:rPr lang="fr-FR" sz="1800" dirty="0" smtClean="0">
                <a:sym typeface="Wingdings" pitchFamily="2" charset="2"/>
              </a:rPr>
              <a:t>)</a:t>
            </a:r>
          </a:p>
          <a:p>
            <a:endParaRPr lang="fr-FR" sz="1800" dirty="0" smtClean="0"/>
          </a:p>
          <a:p>
            <a:pPr lvl="1"/>
            <a:endParaRPr lang="fr-FR" sz="1400" dirty="0"/>
          </a:p>
        </p:txBody>
      </p:sp>
      <p:pic>
        <p:nvPicPr>
          <p:cNvPr id="4689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6266" y="2125683"/>
            <a:ext cx="7707086" cy="4429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899175" y="5981796"/>
            <a:ext cx="12872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smtClean="0"/>
              <a:t>Cold temperature</a:t>
            </a:r>
            <a:endParaRPr lang="fr-FR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6553200"/>
            <a:ext cx="78402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*  </a:t>
            </a:r>
            <a:r>
              <a:rPr lang="en-GB" sz="1200" dirty="0" smtClean="0"/>
              <a:t>S. Claudet et al. “</a:t>
            </a:r>
            <a:r>
              <a:rPr lang="en-US" sz="1200" dirty="0" smtClean="0"/>
              <a:t>1.8 K Refrigeration Units for the LHC: Performance Assessment of Pre-series Units”, proceedings </a:t>
            </a:r>
            <a:r>
              <a:rPr lang="en-GB" sz="1200" dirty="0" smtClean="0"/>
              <a:t>ICEC20</a:t>
            </a:r>
            <a:r>
              <a:rPr lang="en-US" sz="1200" dirty="0" smtClean="0"/>
              <a:t> </a:t>
            </a:r>
            <a:endParaRPr lang="en-GB" sz="1200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457356" y="3891064"/>
            <a:ext cx="280014" cy="744311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11076" y="6465227"/>
            <a:ext cx="381003" cy="365125"/>
          </a:xfrm>
        </p:spPr>
        <p:txBody>
          <a:bodyPr/>
          <a:lstStyle/>
          <a:p>
            <a:fld id="{58A40B5D-7733-4E2E-933B-281BB92778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3" y="76200"/>
            <a:ext cx="7772400" cy="508000"/>
          </a:xfrm>
        </p:spPr>
        <p:txBody>
          <a:bodyPr/>
          <a:lstStyle/>
          <a:p>
            <a:r>
              <a:rPr lang="en-US" sz="2800" dirty="0" smtClean="0"/>
              <a:t>Ways of intercepting solid-conduction heat in-leaks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2628" y="573454"/>
            <a:ext cx="5140076" cy="4576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dirty="0" smtClean="0"/>
              <a:t>A) Pure conduction, no heat intercepts</a:t>
            </a:r>
            <a:endParaRPr lang="en-US" sz="1700" dirty="0"/>
          </a:p>
        </p:txBody>
      </p:sp>
      <p:sp>
        <p:nvSpPr>
          <p:cNvPr id="4" name="Rounded Rectangle 3"/>
          <p:cNvSpPr/>
          <p:nvPr/>
        </p:nvSpPr>
        <p:spPr>
          <a:xfrm>
            <a:off x="3657600" y="1524000"/>
            <a:ext cx="304800" cy="259080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Straight Connector 5"/>
          <p:cNvCxnSpPr/>
          <p:nvPr/>
        </p:nvCxnSpPr>
        <p:spPr>
          <a:xfrm>
            <a:off x="1981200" y="4114800"/>
            <a:ext cx="38862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981200" y="4191000"/>
            <a:ext cx="3886200" cy="0"/>
          </a:xfrm>
          <a:prstGeom prst="line">
            <a:avLst/>
          </a:prstGeom>
          <a:ln w="22225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133600" y="4267200"/>
            <a:ext cx="3886200" cy="0"/>
          </a:xfrm>
          <a:prstGeom prst="line">
            <a:avLst/>
          </a:prstGeom>
          <a:ln w="22225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981200" y="4343400"/>
            <a:ext cx="3886200" cy="0"/>
          </a:xfrm>
          <a:prstGeom prst="line">
            <a:avLst/>
          </a:prstGeom>
          <a:ln w="22225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981200" y="1524000"/>
            <a:ext cx="3886200" cy="0"/>
          </a:xfrm>
          <a:prstGeom prst="line">
            <a:avLst/>
          </a:prstGeom>
          <a:ln w="381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924300" y="4343400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 @ 2K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80240" y="1154668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300K</a:t>
            </a:r>
          </a:p>
        </p:txBody>
      </p:sp>
      <p:sp>
        <p:nvSpPr>
          <p:cNvPr id="31" name="Down Arrow 30"/>
          <p:cNvSpPr/>
          <p:nvPr/>
        </p:nvSpPr>
        <p:spPr>
          <a:xfrm>
            <a:off x="3752850" y="1524000"/>
            <a:ext cx="114300" cy="622642"/>
          </a:xfrm>
          <a:prstGeom prst="downArrow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Down Arrow 31"/>
          <p:cNvSpPr/>
          <p:nvPr/>
        </p:nvSpPr>
        <p:spPr>
          <a:xfrm>
            <a:off x="3767946" y="3651849"/>
            <a:ext cx="114300" cy="622642"/>
          </a:xfrm>
          <a:prstGeom prst="downArrow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2743200" y="1524000"/>
            <a:ext cx="0" cy="2590800"/>
          </a:xfrm>
          <a:prstGeom prst="straightConnector1">
            <a:avLst/>
          </a:prstGeom>
          <a:ln w="127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 rot="16200000">
            <a:off x="2498416" y="2641598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</a:t>
            </a:r>
            <a:endParaRPr lang="en-GB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3352800" y="2177717"/>
            <a:ext cx="94029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4021382" y="187291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en-GB" dirty="0"/>
          </a:p>
        </p:txBody>
      </p:sp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035738181"/>
              </p:ext>
            </p:extLst>
          </p:nvPr>
        </p:nvGraphicFramePr>
        <p:xfrm>
          <a:off x="352927" y="4876800"/>
          <a:ext cx="8229599" cy="6302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31528"/>
                <a:gridCol w="491014"/>
                <a:gridCol w="562620"/>
                <a:gridCol w="491014"/>
                <a:gridCol w="491014"/>
                <a:gridCol w="491014"/>
                <a:gridCol w="491014"/>
                <a:gridCol w="636784"/>
                <a:gridCol w="736521"/>
                <a:gridCol w="511473"/>
                <a:gridCol w="695603"/>
              </a:tblGrid>
              <a:tr h="46828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u="none" strike="noStrike" dirty="0">
                          <a:effectLst/>
                        </a:rPr>
                        <a:t>Case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u="none" strike="noStrike" dirty="0">
                          <a:effectLst/>
                        </a:rPr>
                        <a:t>Q </a:t>
                      </a:r>
                      <a:r>
                        <a:rPr lang="en-GB" sz="1000" b="0" u="none" strike="noStrike">
                          <a:effectLst/>
                        </a:rPr>
                        <a:t>@ </a:t>
                      </a:r>
                      <a:r>
                        <a:rPr lang="en-GB" sz="1000" b="0" u="none" strike="noStrike" smtClean="0">
                          <a:effectLst/>
                        </a:rPr>
                        <a:t>2K </a:t>
                      </a:r>
                      <a:r>
                        <a:rPr lang="en-GB" sz="1000" b="0" u="none" strike="noStrike" dirty="0">
                          <a:effectLst/>
                        </a:rPr>
                        <a:t>[W]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u="none" strike="noStrike" dirty="0" err="1">
                          <a:effectLst/>
                        </a:rPr>
                        <a:t>Wel</a:t>
                      </a:r>
                      <a:r>
                        <a:rPr lang="en-GB" sz="1000" b="0" u="none" strike="noStrike" dirty="0">
                          <a:effectLst/>
                        </a:rPr>
                        <a:t>         [W]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u="none" strike="noStrike" dirty="0">
                          <a:effectLst/>
                        </a:rPr>
                        <a:t>Q </a:t>
                      </a:r>
                      <a:r>
                        <a:rPr lang="en-GB" sz="1000" b="0" u="none" strike="noStrike">
                          <a:effectLst/>
                        </a:rPr>
                        <a:t>@ </a:t>
                      </a:r>
                      <a:r>
                        <a:rPr lang="en-GB" sz="1000" b="0" u="none" strike="noStrike" smtClean="0">
                          <a:effectLst/>
                        </a:rPr>
                        <a:t>8K </a:t>
                      </a:r>
                      <a:r>
                        <a:rPr lang="en-GB" sz="1000" b="0" u="none" strike="noStrike" dirty="0">
                          <a:effectLst/>
                        </a:rPr>
                        <a:t>[W]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u="none" strike="noStrike" dirty="0" err="1">
                          <a:effectLst/>
                        </a:rPr>
                        <a:t>Wel</a:t>
                      </a:r>
                      <a:r>
                        <a:rPr lang="en-GB" sz="1000" b="0" u="none" strike="noStrike" dirty="0">
                          <a:effectLst/>
                        </a:rPr>
                        <a:t>         [W]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u="none" strike="noStrike" dirty="0">
                          <a:effectLst/>
                        </a:rPr>
                        <a:t>Q </a:t>
                      </a:r>
                      <a:r>
                        <a:rPr lang="en-GB" sz="1000" b="0" u="none" strike="noStrike">
                          <a:effectLst/>
                        </a:rPr>
                        <a:t>@ </a:t>
                      </a:r>
                      <a:r>
                        <a:rPr lang="en-GB" sz="1000" b="0" u="none" strike="noStrike" smtClean="0">
                          <a:effectLst/>
                        </a:rPr>
                        <a:t>80K </a:t>
                      </a:r>
                      <a:r>
                        <a:rPr lang="en-GB" sz="1000" b="0" u="none" strike="noStrike" dirty="0">
                          <a:effectLst/>
                        </a:rPr>
                        <a:t>[W]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u="none" strike="noStrike" dirty="0" err="1">
                          <a:effectLst/>
                        </a:rPr>
                        <a:t>Wel</a:t>
                      </a:r>
                      <a:r>
                        <a:rPr lang="en-GB" sz="1000" b="0" u="none" strike="noStrike" dirty="0">
                          <a:effectLst/>
                        </a:rPr>
                        <a:t>         [W]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u="none" strike="noStrike" dirty="0">
                          <a:effectLst/>
                        </a:rPr>
                        <a:t>vapours rate g/s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u="none" strike="noStrike" dirty="0">
                          <a:effectLst/>
                        </a:rPr>
                        <a:t>Q equiv. @ 4.5K [W] (1g/s=100W)</a:t>
                      </a:r>
                      <a:endParaRPr lang="pl-P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u="none" strike="noStrike">
                          <a:effectLst/>
                        </a:rPr>
                        <a:t>Wel         [W]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u="none" strike="noStrike" dirty="0">
                          <a:effectLst/>
                        </a:rPr>
                        <a:t>Total </a:t>
                      </a:r>
                      <a:r>
                        <a:rPr lang="en-GB" sz="1000" b="0" u="none" strike="noStrike" dirty="0" err="1" smtClean="0">
                          <a:effectLst/>
                        </a:rPr>
                        <a:t>Wel</a:t>
                      </a:r>
                      <a:endParaRPr lang="en-GB" sz="1000" b="0" u="none" strike="noStrike" dirty="0" smtClean="0">
                        <a:effectLst/>
                      </a:endParaRPr>
                    </a:p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[W]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53537"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1" u="none" strike="noStrike" dirty="0">
                          <a:effectLst/>
                        </a:rPr>
                        <a:t>A) No intercept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11.629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11512.71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11,513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51689" name="Picture 10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0625" t="31750" r="10313" b="55000"/>
          <a:stretch/>
        </p:blipFill>
        <p:spPr bwMode="auto">
          <a:xfrm>
            <a:off x="6096555" y="2504875"/>
            <a:ext cx="2250384" cy="977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65982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3" y="76200"/>
            <a:ext cx="7772400" cy="508000"/>
          </a:xfrm>
        </p:spPr>
        <p:txBody>
          <a:bodyPr/>
          <a:lstStyle/>
          <a:p>
            <a:r>
              <a:rPr lang="en-US" sz="2800" dirty="0" smtClean="0"/>
              <a:t>Ways of intercepting solid-conduction heat in-leaks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5328" y="639826"/>
            <a:ext cx="7432844" cy="36212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B</a:t>
            </a:r>
            <a:r>
              <a:rPr lang="en-US" dirty="0" smtClean="0"/>
              <a:t>) Perfect heat intercept </a:t>
            </a:r>
            <a:r>
              <a:rPr lang="en-US" smtClean="0"/>
              <a:t>@ 80 K</a:t>
            </a:r>
            <a:r>
              <a:rPr lang="en-US" dirty="0" smtClean="0"/>
              <a:t>, in optimized position (w.r.t total power)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657600" y="1524000"/>
            <a:ext cx="304800" cy="259080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Straight Connector 5"/>
          <p:cNvCxnSpPr/>
          <p:nvPr/>
        </p:nvCxnSpPr>
        <p:spPr>
          <a:xfrm>
            <a:off x="1981200" y="4114800"/>
            <a:ext cx="38862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981200" y="4191000"/>
            <a:ext cx="3886200" cy="0"/>
          </a:xfrm>
          <a:prstGeom prst="line">
            <a:avLst/>
          </a:prstGeom>
          <a:ln w="22225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133600" y="4267200"/>
            <a:ext cx="3886200" cy="0"/>
          </a:xfrm>
          <a:prstGeom prst="line">
            <a:avLst/>
          </a:prstGeom>
          <a:ln w="22225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981200" y="4343400"/>
            <a:ext cx="3886200" cy="0"/>
          </a:xfrm>
          <a:prstGeom prst="line">
            <a:avLst/>
          </a:prstGeom>
          <a:ln w="22225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981200" y="1524000"/>
            <a:ext cx="3886200" cy="0"/>
          </a:xfrm>
          <a:prstGeom prst="line">
            <a:avLst/>
          </a:prstGeom>
          <a:ln w="381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924300" y="4343400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 @ 2K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80240" y="1154668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300K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657600" y="2286000"/>
            <a:ext cx="16764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750335" y="2094961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 @ 80K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5105400" y="1524000"/>
            <a:ext cx="0" cy="762000"/>
          </a:xfrm>
          <a:prstGeom prst="straightConnector1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Down Arrow 30"/>
          <p:cNvSpPr/>
          <p:nvPr/>
        </p:nvSpPr>
        <p:spPr>
          <a:xfrm>
            <a:off x="3752850" y="1524000"/>
            <a:ext cx="114300" cy="622642"/>
          </a:xfrm>
          <a:prstGeom prst="downArrow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Down Arrow 33"/>
          <p:cNvSpPr/>
          <p:nvPr/>
        </p:nvSpPr>
        <p:spPr>
          <a:xfrm rot="-5400000">
            <a:off x="5538265" y="2098985"/>
            <a:ext cx="114300" cy="395161"/>
          </a:xfrm>
          <a:prstGeom prst="downArrow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Down Arrow 35"/>
          <p:cNvSpPr/>
          <p:nvPr/>
        </p:nvSpPr>
        <p:spPr>
          <a:xfrm>
            <a:off x="3752850" y="3977235"/>
            <a:ext cx="114300" cy="387521"/>
          </a:xfrm>
          <a:prstGeom prst="downArrow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TextBox 42"/>
          <p:cNvSpPr txBox="1"/>
          <p:nvPr/>
        </p:nvSpPr>
        <p:spPr>
          <a:xfrm rot="16200000">
            <a:off x="4863696" y="1658830"/>
            <a:ext cx="885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</a:t>
            </a:r>
            <a:r>
              <a:rPr lang="en-US" sz="1100" dirty="0" smtClean="0"/>
              <a:t>1</a:t>
            </a:r>
            <a:r>
              <a:rPr lang="en-US" sz="1200" dirty="0" smtClean="0"/>
              <a:t>~ 26% L</a:t>
            </a:r>
            <a:endParaRPr lang="en-GB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743200" y="1524000"/>
            <a:ext cx="0" cy="2590800"/>
          </a:xfrm>
          <a:prstGeom prst="straightConnector1">
            <a:avLst/>
          </a:prstGeom>
          <a:ln w="127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16200000">
            <a:off x="2498416" y="2641598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</a:t>
            </a:r>
            <a:endParaRPr lang="en-GB" dirty="0"/>
          </a:p>
        </p:txBody>
      </p:sp>
      <p:cxnSp>
        <p:nvCxnSpPr>
          <p:cNvPr id="44" name="Straight Connector 43"/>
          <p:cNvCxnSpPr/>
          <p:nvPr/>
        </p:nvCxnSpPr>
        <p:spPr>
          <a:xfrm>
            <a:off x="3352800" y="2177717"/>
            <a:ext cx="94029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4021382" y="187291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en-GB" dirty="0"/>
          </a:p>
        </p:txBody>
      </p:sp>
      <p:sp>
        <p:nvSpPr>
          <p:cNvPr id="22" name="Rectangle 21"/>
          <p:cNvSpPr/>
          <p:nvPr/>
        </p:nvSpPr>
        <p:spPr>
          <a:xfrm>
            <a:off x="7086600" y="1524000"/>
            <a:ext cx="1371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Minimizing using cost factors:</a:t>
            </a:r>
            <a:endParaRPr lang="en-GB" sz="1200" dirty="0" smtClean="0"/>
          </a:p>
          <a:p>
            <a:r>
              <a:rPr lang="en-GB" sz="1200" dirty="0" smtClean="0"/>
              <a:t>C</a:t>
            </a:r>
            <a:r>
              <a:rPr lang="en-GB" sz="1200" baseline="-25000" dirty="0" smtClean="0"/>
              <a:t>1 </a:t>
            </a:r>
            <a:r>
              <a:rPr lang="en-GB" sz="1200" dirty="0"/>
              <a:t>= 16 w/w</a:t>
            </a:r>
          </a:p>
          <a:p>
            <a:r>
              <a:rPr lang="en-GB" sz="1200" dirty="0" smtClean="0"/>
              <a:t>C</a:t>
            </a:r>
            <a:r>
              <a:rPr lang="en-GB" sz="1200" baseline="-25000" dirty="0" smtClean="0"/>
              <a:t>3 </a:t>
            </a:r>
            <a:r>
              <a:rPr lang="en-GB" sz="1200"/>
              <a:t>= </a:t>
            </a:r>
            <a:r>
              <a:rPr lang="en-GB" sz="1200" smtClean="0"/>
              <a:t>990 </a:t>
            </a:r>
            <a:r>
              <a:rPr lang="en-GB" sz="1200" dirty="0"/>
              <a:t>w/w</a:t>
            </a:r>
          </a:p>
        </p:txBody>
      </p:sp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690683001"/>
              </p:ext>
            </p:extLst>
          </p:nvPr>
        </p:nvGraphicFramePr>
        <p:xfrm>
          <a:off x="352927" y="4876800"/>
          <a:ext cx="8229599" cy="79213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31528"/>
                <a:gridCol w="491014"/>
                <a:gridCol w="562620"/>
                <a:gridCol w="491014"/>
                <a:gridCol w="491014"/>
                <a:gridCol w="491014"/>
                <a:gridCol w="491014"/>
                <a:gridCol w="636784"/>
                <a:gridCol w="736521"/>
                <a:gridCol w="511473"/>
                <a:gridCol w="695603"/>
              </a:tblGrid>
              <a:tr h="46828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u="none" strike="noStrike" dirty="0">
                          <a:effectLst/>
                        </a:rPr>
                        <a:t>Case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u="none" strike="noStrike" dirty="0">
                          <a:effectLst/>
                        </a:rPr>
                        <a:t>Q </a:t>
                      </a:r>
                      <a:r>
                        <a:rPr lang="en-GB" sz="1000" b="0" u="none" strike="noStrike">
                          <a:effectLst/>
                        </a:rPr>
                        <a:t>@ </a:t>
                      </a:r>
                      <a:r>
                        <a:rPr lang="en-GB" sz="1000" b="0" u="none" strike="noStrike" smtClean="0">
                          <a:effectLst/>
                        </a:rPr>
                        <a:t>2K </a:t>
                      </a:r>
                      <a:r>
                        <a:rPr lang="en-GB" sz="1000" b="0" u="none" strike="noStrike" dirty="0">
                          <a:effectLst/>
                        </a:rPr>
                        <a:t>[W]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u="none" strike="noStrike" dirty="0" err="1">
                          <a:effectLst/>
                        </a:rPr>
                        <a:t>Wel</a:t>
                      </a:r>
                      <a:r>
                        <a:rPr lang="en-GB" sz="1000" b="0" u="none" strike="noStrike" dirty="0">
                          <a:effectLst/>
                        </a:rPr>
                        <a:t>         [W]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u="none" strike="noStrike" dirty="0">
                          <a:effectLst/>
                        </a:rPr>
                        <a:t>Q </a:t>
                      </a:r>
                      <a:r>
                        <a:rPr lang="en-GB" sz="1000" b="0" u="none" strike="noStrike">
                          <a:effectLst/>
                        </a:rPr>
                        <a:t>@ </a:t>
                      </a:r>
                      <a:r>
                        <a:rPr lang="en-GB" sz="1000" b="0" u="none" strike="noStrike" smtClean="0">
                          <a:effectLst/>
                        </a:rPr>
                        <a:t>8K </a:t>
                      </a:r>
                      <a:r>
                        <a:rPr lang="en-GB" sz="1000" b="0" u="none" strike="noStrike" dirty="0">
                          <a:effectLst/>
                        </a:rPr>
                        <a:t>[W]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u="none" strike="noStrike" dirty="0" err="1">
                          <a:effectLst/>
                        </a:rPr>
                        <a:t>Wel</a:t>
                      </a:r>
                      <a:r>
                        <a:rPr lang="en-GB" sz="1000" b="0" u="none" strike="noStrike" dirty="0">
                          <a:effectLst/>
                        </a:rPr>
                        <a:t>         [W]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u="none" strike="noStrike" dirty="0">
                          <a:effectLst/>
                        </a:rPr>
                        <a:t>Q </a:t>
                      </a:r>
                      <a:r>
                        <a:rPr lang="en-GB" sz="1000" b="0" u="none" strike="noStrike">
                          <a:effectLst/>
                        </a:rPr>
                        <a:t>@ </a:t>
                      </a:r>
                      <a:r>
                        <a:rPr lang="en-GB" sz="1000" b="0" u="none" strike="noStrike" smtClean="0">
                          <a:effectLst/>
                        </a:rPr>
                        <a:t>80K </a:t>
                      </a:r>
                      <a:r>
                        <a:rPr lang="en-GB" sz="1000" b="0" u="none" strike="noStrike" dirty="0">
                          <a:effectLst/>
                        </a:rPr>
                        <a:t>[W]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u="none" strike="noStrike" dirty="0" err="1">
                          <a:effectLst/>
                        </a:rPr>
                        <a:t>Wel</a:t>
                      </a:r>
                      <a:r>
                        <a:rPr lang="en-GB" sz="1000" b="0" u="none" strike="noStrike" dirty="0">
                          <a:effectLst/>
                        </a:rPr>
                        <a:t>         [W]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u="none" strike="noStrike" dirty="0">
                          <a:effectLst/>
                        </a:rPr>
                        <a:t>vapours rate g/s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u="none" strike="noStrike" dirty="0">
                          <a:effectLst/>
                        </a:rPr>
                        <a:t>Q equiv. @ 4.5K [W] (1g/s=100W)</a:t>
                      </a:r>
                      <a:endParaRPr lang="pl-P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u="none" strike="noStrike">
                          <a:effectLst/>
                        </a:rPr>
                        <a:t>Wel         [W]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u="none" strike="noStrike" dirty="0">
                          <a:effectLst/>
                        </a:rPr>
                        <a:t>Total </a:t>
                      </a:r>
                      <a:r>
                        <a:rPr lang="en-GB" sz="1000" b="0" u="none" strike="noStrike" dirty="0" err="1" smtClean="0">
                          <a:effectLst/>
                        </a:rPr>
                        <a:t>Wel</a:t>
                      </a:r>
                      <a:endParaRPr lang="en-GB" sz="1000" b="0" u="none" strike="noStrike" dirty="0" smtClean="0">
                        <a:effectLst/>
                      </a:endParaRPr>
                    </a:p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[W]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53537"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u="none" strike="noStrike">
                          <a:effectLst/>
                        </a:rPr>
                        <a:t>A) No intercept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11.629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11512.71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11,513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53537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u="none" strike="noStrike" dirty="0">
                          <a:effectLst/>
                        </a:rPr>
                        <a:t>B) 1 </a:t>
                      </a:r>
                      <a:r>
                        <a:rPr lang="en-US" sz="1000" b="1" u="none" strike="noStrike" dirty="0" err="1">
                          <a:effectLst/>
                        </a:rPr>
                        <a:t>optimised</a:t>
                      </a:r>
                      <a:r>
                        <a:rPr lang="en-US" sz="1000" b="1" u="none" strike="noStrike" dirty="0">
                          <a:effectLst/>
                        </a:rPr>
                        <a:t> and perfect intercept @ 80K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1.816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1797.84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39.513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632.208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2,430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52807" name="Picture 19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7187" t="40000" r="6406" b="50250"/>
          <a:stretch/>
        </p:blipFill>
        <p:spPr bwMode="auto">
          <a:xfrm>
            <a:off x="4494178" y="2719494"/>
            <a:ext cx="4649821" cy="778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1584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3" y="76200"/>
            <a:ext cx="7772400" cy="508000"/>
          </a:xfrm>
        </p:spPr>
        <p:txBody>
          <a:bodyPr/>
          <a:lstStyle/>
          <a:p>
            <a:r>
              <a:rPr lang="en-US" sz="2800" dirty="0" smtClean="0"/>
              <a:t>Ways of intercepting solid-conduction heat in-leaks</a:t>
            </a:r>
            <a:endParaRPr lang="en-US" sz="2800" dirty="0"/>
          </a:p>
        </p:txBody>
      </p:sp>
      <p:sp>
        <p:nvSpPr>
          <p:cNvPr id="4" name="Rounded Rectangle 3"/>
          <p:cNvSpPr/>
          <p:nvPr/>
        </p:nvSpPr>
        <p:spPr>
          <a:xfrm>
            <a:off x="3657600" y="1524000"/>
            <a:ext cx="304800" cy="259080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Straight Connector 5"/>
          <p:cNvCxnSpPr/>
          <p:nvPr/>
        </p:nvCxnSpPr>
        <p:spPr>
          <a:xfrm>
            <a:off x="1981200" y="4114800"/>
            <a:ext cx="38862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981200" y="4191000"/>
            <a:ext cx="3886200" cy="0"/>
          </a:xfrm>
          <a:prstGeom prst="line">
            <a:avLst/>
          </a:prstGeom>
          <a:ln w="22225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133600" y="4267200"/>
            <a:ext cx="3886200" cy="0"/>
          </a:xfrm>
          <a:prstGeom prst="line">
            <a:avLst/>
          </a:prstGeom>
          <a:ln w="22225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981200" y="4343400"/>
            <a:ext cx="3886200" cy="0"/>
          </a:xfrm>
          <a:prstGeom prst="line">
            <a:avLst/>
          </a:prstGeom>
          <a:ln w="22225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981200" y="1524000"/>
            <a:ext cx="3886200" cy="0"/>
          </a:xfrm>
          <a:prstGeom prst="line">
            <a:avLst/>
          </a:prstGeom>
          <a:ln w="381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924300" y="4343400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 @ 2K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80240" y="1154668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300K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657600" y="2674170"/>
            <a:ext cx="1676400" cy="0"/>
          </a:xfrm>
          <a:prstGeom prst="line">
            <a:avLst/>
          </a:prstGeom>
          <a:ln w="222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657600" y="3742382"/>
            <a:ext cx="1676400" cy="0"/>
          </a:xfrm>
          <a:prstGeom prst="line">
            <a:avLst/>
          </a:prstGeom>
          <a:ln w="222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808845" y="3564746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 @ 8K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750335" y="2483131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 @ 80K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4419600" y="1525209"/>
            <a:ext cx="0" cy="2224037"/>
          </a:xfrm>
          <a:prstGeom prst="straightConnector1">
            <a:avLst/>
          </a:prstGeom>
          <a:ln w="158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5105400" y="1525209"/>
            <a:ext cx="1" cy="1159829"/>
          </a:xfrm>
          <a:prstGeom prst="straightConnector1">
            <a:avLst/>
          </a:prstGeom>
          <a:ln w="158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Down Arrow 30"/>
          <p:cNvSpPr/>
          <p:nvPr/>
        </p:nvSpPr>
        <p:spPr>
          <a:xfrm>
            <a:off x="3752850" y="1524000"/>
            <a:ext cx="114300" cy="622642"/>
          </a:xfrm>
          <a:prstGeom prst="downArrow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Down Arrow 33"/>
          <p:cNvSpPr/>
          <p:nvPr/>
        </p:nvSpPr>
        <p:spPr>
          <a:xfrm rot="-5400000">
            <a:off x="5538265" y="2487155"/>
            <a:ext cx="114300" cy="395161"/>
          </a:xfrm>
          <a:prstGeom prst="downArrow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Down Arrow 34"/>
          <p:cNvSpPr/>
          <p:nvPr/>
        </p:nvSpPr>
        <p:spPr>
          <a:xfrm rot="-5400000">
            <a:off x="5538263" y="3551665"/>
            <a:ext cx="114300" cy="395161"/>
          </a:xfrm>
          <a:prstGeom prst="downArrow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Down Arrow 35"/>
          <p:cNvSpPr/>
          <p:nvPr/>
        </p:nvSpPr>
        <p:spPr>
          <a:xfrm>
            <a:off x="3752850" y="3977235"/>
            <a:ext cx="114300" cy="387521"/>
          </a:xfrm>
          <a:prstGeom prst="downArrow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Content Placeholder 2"/>
          <p:cNvSpPr>
            <a:spLocks noGrp="1"/>
          </p:cNvSpPr>
          <p:nvPr>
            <p:ph idx="1"/>
          </p:nvPr>
        </p:nvSpPr>
        <p:spPr>
          <a:xfrm>
            <a:off x="1018160" y="641866"/>
            <a:ext cx="7432844" cy="51280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C) Perfect heat intercepts </a:t>
            </a:r>
            <a:r>
              <a:rPr lang="en-US" smtClean="0"/>
              <a:t>@ 80 K &amp; 8 K </a:t>
            </a:r>
            <a:r>
              <a:rPr lang="en-US" dirty="0" smtClean="0"/>
              <a:t>in optimized position (w.r.t total power)</a:t>
            </a:r>
            <a:endParaRPr lang="en-US" dirty="0"/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2743200" y="1524000"/>
            <a:ext cx="0" cy="2590800"/>
          </a:xfrm>
          <a:prstGeom prst="straightConnector1">
            <a:avLst/>
          </a:prstGeom>
          <a:ln w="12700">
            <a:solidFill>
              <a:schemeClr val="accent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 rot="16200000">
            <a:off x="2498416" y="2641598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</a:t>
            </a:r>
            <a:endParaRPr lang="en-GB" dirty="0"/>
          </a:p>
        </p:txBody>
      </p:sp>
      <p:cxnSp>
        <p:nvCxnSpPr>
          <p:cNvPr id="48" name="Straight Connector 47"/>
          <p:cNvCxnSpPr/>
          <p:nvPr/>
        </p:nvCxnSpPr>
        <p:spPr>
          <a:xfrm>
            <a:off x="3352800" y="2177717"/>
            <a:ext cx="940293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4021382" y="187291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en-GB" dirty="0"/>
          </a:p>
        </p:txBody>
      </p:sp>
      <p:sp>
        <p:nvSpPr>
          <p:cNvPr id="52" name="Rectangle 51"/>
          <p:cNvSpPr/>
          <p:nvPr/>
        </p:nvSpPr>
        <p:spPr>
          <a:xfrm>
            <a:off x="7086600" y="1525209"/>
            <a:ext cx="1371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Minimizing using cost factors:</a:t>
            </a:r>
            <a:endParaRPr lang="en-GB" sz="1200" dirty="0" smtClean="0"/>
          </a:p>
          <a:p>
            <a:r>
              <a:rPr lang="en-GB" sz="1200" dirty="0" smtClean="0"/>
              <a:t>C</a:t>
            </a:r>
            <a:r>
              <a:rPr lang="en-GB" sz="1200" baseline="-25000" dirty="0" smtClean="0"/>
              <a:t>1 </a:t>
            </a:r>
            <a:r>
              <a:rPr lang="en-GB" sz="1200" dirty="0"/>
              <a:t>= 16 </a:t>
            </a:r>
            <a:r>
              <a:rPr lang="en-GB" sz="1200" dirty="0" smtClean="0"/>
              <a:t>w/w</a:t>
            </a:r>
          </a:p>
          <a:p>
            <a:r>
              <a:rPr lang="en-GB" sz="1200" dirty="0" smtClean="0"/>
              <a:t>C</a:t>
            </a:r>
            <a:r>
              <a:rPr lang="en-GB" sz="1200" baseline="-25000" dirty="0" smtClean="0"/>
              <a:t>2 </a:t>
            </a:r>
            <a:r>
              <a:rPr lang="en-GB" sz="1200" dirty="0"/>
              <a:t>= </a:t>
            </a:r>
            <a:r>
              <a:rPr lang="en-GB" sz="1200" dirty="0" smtClean="0"/>
              <a:t>210 w/w</a:t>
            </a:r>
          </a:p>
          <a:p>
            <a:r>
              <a:rPr lang="en-GB" sz="1200" dirty="0" smtClean="0"/>
              <a:t>C</a:t>
            </a:r>
            <a:r>
              <a:rPr lang="en-GB" sz="1200" baseline="-25000" dirty="0" smtClean="0"/>
              <a:t>3 </a:t>
            </a:r>
            <a:r>
              <a:rPr lang="en-GB" sz="1200"/>
              <a:t>= </a:t>
            </a:r>
            <a:r>
              <a:rPr lang="en-GB" sz="1200" smtClean="0"/>
              <a:t>990 </a:t>
            </a:r>
            <a:r>
              <a:rPr lang="en-GB" sz="1200" dirty="0" smtClean="0"/>
              <a:t>w/w</a:t>
            </a:r>
            <a:endParaRPr lang="en-GB" sz="1200" dirty="0"/>
          </a:p>
        </p:txBody>
      </p:sp>
      <p:sp>
        <p:nvSpPr>
          <p:cNvPr id="53" name="TextBox 52"/>
          <p:cNvSpPr txBox="1"/>
          <p:nvPr/>
        </p:nvSpPr>
        <p:spPr>
          <a:xfrm rot="16200000">
            <a:off x="4863696" y="1726926"/>
            <a:ext cx="885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x</a:t>
            </a:r>
            <a:r>
              <a:rPr lang="en-US" baseline="-25000" smtClean="0"/>
              <a:t>1</a:t>
            </a:r>
            <a:r>
              <a:rPr lang="en-US" sz="1100" smtClean="0"/>
              <a:t> </a:t>
            </a:r>
            <a:r>
              <a:rPr lang="en-US" sz="1200" smtClean="0"/>
              <a:t>~ </a:t>
            </a:r>
            <a:r>
              <a:rPr lang="en-US" sz="1200" dirty="0" smtClean="0"/>
              <a:t>38% L</a:t>
            </a:r>
            <a:endParaRPr lang="en-GB" dirty="0"/>
          </a:p>
        </p:txBody>
      </p:sp>
      <p:sp>
        <p:nvSpPr>
          <p:cNvPr id="54" name="TextBox 53"/>
          <p:cNvSpPr txBox="1"/>
          <p:nvPr/>
        </p:nvSpPr>
        <p:spPr>
          <a:xfrm rot="16200000">
            <a:off x="4118774" y="2999723"/>
            <a:ext cx="885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x</a:t>
            </a:r>
            <a:r>
              <a:rPr lang="en-US" baseline="-25000" smtClean="0"/>
              <a:t>2 </a:t>
            </a:r>
            <a:r>
              <a:rPr lang="en-US" sz="1200" smtClean="0"/>
              <a:t>~ 90% </a:t>
            </a:r>
            <a:r>
              <a:rPr lang="en-US" sz="1200" dirty="0" smtClean="0"/>
              <a:t>L</a:t>
            </a:r>
            <a:endParaRPr lang="en-GB" dirty="0"/>
          </a:p>
        </p:txBody>
      </p:sp>
      <p:graphicFrame>
        <p:nvGraphicFramePr>
          <p:cNvPr id="55" name="Table 5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67656247"/>
              </p:ext>
            </p:extLst>
          </p:nvPr>
        </p:nvGraphicFramePr>
        <p:xfrm>
          <a:off x="352927" y="4876800"/>
          <a:ext cx="8229599" cy="9540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31528"/>
                <a:gridCol w="491014"/>
                <a:gridCol w="562620"/>
                <a:gridCol w="491014"/>
                <a:gridCol w="491014"/>
                <a:gridCol w="491014"/>
                <a:gridCol w="491014"/>
                <a:gridCol w="636784"/>
                <a:gridCol w="736521"/>
                <a:gridCol w="511473"/>
                <a:gridCol w="695603"/>
              </a:tblGrid>
              <a:tr h="46828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u="none" strike="noStrike" dirty="0">
                          <a:effectLst/>
                        </a:rPr>
                        <a:t>Case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u="none" strike="noStrike" dirty="0">
                          <a:effectLst/>
                        </a:rPr>
                        <a:t>Q </a:t>
                      </a:r>
                      <a:r>
                        <a:rPr lang="en-GB" sz="1000" b="0" u="none" strike="noStrike">
                          <a:effectLst/>
                        </a:rPr>
                        <a:t>@ </a:t>
                      </a:r>
                      <a:r>
                        <a:rPr lang="en-GB" sz="1000" b="0" u="none" strike="noStrike" smtClean="0">
                          <a:effectLst/>
                        </a:rPr>
                        <a:t>2K </a:t>
                      </a:r>
                      <a:r>
                        <a:rPr lang="en-GB" sz="1000" b="0" u="none" strike="noStrike" dirty="0">
                          <a:effectLst/>
                        </a:rPr>
                        <a:t>[W]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u="none" strike="noStrike" dirty="0" err="1">
                          <a:effectLst/>
                        </a:rPr>
                        <a:t>Wel</a:t>
                      </a:r>
                      <a:r>
                        <a:rPr lang="en-GB" sz="1000" b="0" u="none" strike="noStrike" dirty="0">
                          <a:effectLst/>
                        </a:rPr>
                        <a:t>         [W]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u="none" strike="noStrike" dirty="0">
                          <a:effectLst/>
                        </a:rPr>
                        <a:t>Q </a:t>
                      </a:r>
                      <a:r>
                        <a:rPr lang="en-GB" sz="1000" b="0" u="none" strike="noStrike">
                          <a:effectLst/>
                        </a:rPr>
                        <a:t>@ </a:t>
                      </a:r>
                      <a:r>
                        <a:rPr lang="en-GB" sz="1000" b="0" u="none" strike="noStrike" smtClean="0">
                          <a:effectLst/>
                        </a:rPr>
                        <a:t>8K </a:t>
                      </a:r>
                      <a:r>
                        <a:rPr lang="en-GB" sz="1000" b="0" u="none" strike="noStrike" dirty="0">
                          <a:effectLst/>
                        </a:rPr>
                        <a:t>[W]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u="none" strike="noStrike" dirty="0" err="1">
                          <a:effectLst/>
                        </a:rPr>
                        <a:t>Wel</a:t>
                      </a:r>
                      <a:r>
                        <a:rPr lang="en-GB" sz="1000" b="0" u="none" strike="noStrike" dirty="0">
                          <a:effectLst/>
                        </a:rPr>
                        <a:t>         [W]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u="none" strike="noStrike" dirty="0">
                          <a:effectLst/>
                        </a:rPr>
                        <a:t>Q </a:t>
                      </a:r>
                      <a:r>
                        <a:rPr lang="en-GB" sz="1000" b="0" u="none" strike="noStrike">
                          <a:effectLst/>
                        </a:rPr>
                        <a:t>@ </a:t>
                      </a:r>
                      <a:r>
                        <a:rPr lang="en-GB" sz="1000" b="0" u="none" strike="noStrike" smtClean="0">
                          <a:effectLst/>
                        </a:rPr>
                        <a:t>80K </a:t>
                      </a:r>
                      <a:r>
                        <a:rPr lang="en-GB" sz="1000" b="0" u="none" strike="noStrike" dirty="0">
                          <a:effectLst/>
                        </a:rPr>
                        <a:t>[W]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u="none" strike="noStrike" dirty="0" err="1">
                          <a:effectLst/>
                        </a:rPr>
                        <a:t>Wel</a:t>
                      </a:r>
                      <a:r>
                        <a:rPr lang="en-GB" sz="1000" b="0" u="none" strike="noStrike" dirty="0">
                          <a:effectLst/>
                        </a:rPr>
                        <a:t>         [W]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u="none" strike="noStrike" dirty="0">
                          <a:effectLst/>
                        </a:rPr>
                        <a:t>vapours rate g/s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u="none" strike="noStrike" dirty="0">
                          <a:effectLst/>
                        </a:rPr>
                        <a:t>Q equiv. @ 4.5K [W] (1g/s=100W)</a:t>
                      </a:r>
                      <a:endParaRPr lang="pl-P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u="none" strike="noStrike">
                          <a:effectLst/>
                        </a:rPr>
                        <a:t>Wel         [W]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u="none" strike="noStrike" dirty="0">
                          <a:effectLst/>
                        </a:rPr>
                        <a:t>Total </a:t>
                      </a:r>
                      <a:r>
                        <a:rPr lang="en-GB" sz="1000" b="0" u="none" strike="noStrike" dirty="0" err="1" smtClean="0">
                          <a:effectLst/>
                        </a:rPr>
                        <a:t>Wel</a:t>
                      </a:r>
                      <a:endParaRPr lang="en-GB" sz="1000" b="0" u="none" strike="noStrike" dirty="0" smtClean="0">
                        <a:effectLst/>
                      </a:endParaRPr>
                    </a:p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[W]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53537"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u="none" strike="noStrike">
                          <a:effectLst/>
                        </a:rPr>
                        <a:t>A) No intercept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11.629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11512.71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11,513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53537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u="none" strike="noStrike">
                          <a:effectLst/>
                        </a:rPr>
                        <a:t>B) 1 optimised and perfect intercept @ 80K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1.816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1797.84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39.513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632.208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2,430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53537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u="none" strike="noStrike" dirty="0">
                          <a:effectLst/>
                        </a:rPr>
                        <a:t>C) 2 </a:t>
                      </a:r>
                      <a:r>
                        <a:rPr lang="en-US" sz="1000" b="1" u="none" strike="noStrike" dirty="0" err="1">
                          <a:effectLst/>
                        </a:rPr>
                        <a:t>optimised</a:t>
                      </a:r>
                      <a:r>
                        <a:rPr lang="en-US" sz="1000" b="1" u="none" strike="noStrike" dirty="0">
                          <a:effectLst/>
                        </a:rPr>
                        <a:t> and perfect intercepts @ 80K &amp; 8K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0.129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127.71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2.64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580.8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26.816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429.056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1,138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53730" name="Picture 9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9531" t="45000" r="5536" b="47250"/>
          <a:stretch/>
        </p:blipFill>
        <p:spPr bwMode="auto">
          <a:xfrm>
            <a:off x="4698461" y="2838961"/>
            <a:ext cx="4429174" cy="614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60942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20258</TotalTime>
  <Words>2164</Words>
  <Application>Microsoft Office PowerPoint</Application>
  <PresentationFormat>On-screen Show (4:3)</PresentationFormat>
  <Paragraphs>682</Paragraphs>
  <Slides>28</Slides>
  <Notes>15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Office Theme</vt:lpstr>
      <vt:lpstr>Equation</vt:lpstr>
      <vt:lpstr>Acrobat Document</vt:lpstr>
      <vt:lpstr>Design specificities of the SPL cryomodule prototype </vt:lpstr>
      <vt:lpstr>Overview</vt:lpstr>
      <vt:lpstr>Slide 3</vt:lpstr>
      <vt:lpstr>Slide 4</vt:lpstr>
      <vt:lpstr>Overview</vt:lpstr>
      <vt:lpstr>COP of cryogenic refrigeration</vt:lpstr>
      <vt:lpstr>Ways of intercepting solid-conduction heat in-leaks</vt:lpstr>
      <vt:lpstr>Ways of intercepting solid-conduction heat in-leaks</vt:lpstr>
      <vt:lpstr>Ways of intercepting solid-conduction heat in-leaks</vt:lpstr>
      <vt:lpstr>Ways of intercepting solid-conduction heat in-leaks</vt:lpstr>
      <vt:lpstr>Ways of intercepting solid-conduction heat in-leaks</vt:lpstr>
      <vt:lpstr>Ways of intercepting solid-conduction heat in-leaks</vt:lpstr>
      <vt:lpstr>Overview</vt:lpstr>
      <vt:lpstr>LHC Multi Layer Insulation (MLI)</vt:lpstr>
      <vt:lpstr>10 MLI layers @ 2K (from LHeII calorimetric measurements in LHC) </vt:lpstr>
      <vt:lpstr>30 MLI layers @ 50K (non-isothermal heating along LHC thermal shield, 2.7 km)</vt:lpstr>
      <vt:lpstr>Overview</vt:lpstr>
      <vt:lpstr>Helium tank material</vt:lpstr>
      <vt:lpstr>Helium tank material</vt:lpstr>
      <vt:lpstr>Helium tank material</vt:lpstr>
      <vt:lpstr>Helium tank material</vt:lpstr>
      <vt:lpstr>Helium tank material</vt:lpstr>
      <vt:lpstr>Helium tank material</vt:lpstr>
      <vt:lpstr>Helium tank material</vt:lpstr>
      <vt:lpstr>Helium tank material</vt:lpstr>
      <vt:lpstr>Helium tank material</vt:lpstr>
      <vt:lpstr>Summary</vt:lpstr>
      <vt:lpstr>Slide 28</vt:lpstr>
    </vt:vector>
  </TitlesOfParts>
  <Company>CERN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vparma</dc:creator>
  <cp:lastModifiedBy>capatina</cp:lastModifiedBy>
  <cp:revision>1520</cp:revision>
  <cp:lastPrinted>2012-11-02T07:49:04Z</cp:lastPrinted>
  <dcterms:created xsi:type="dcterms:W3CDTF">2010-01-11T09:12:42Z</dcterms:created>
  <dcterms:modified xsi:type="dcterms:W3CDTF">2012-11-07T18:51:03Z</dcterms:modified>
</cp:coreProperties>
</file>