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256" r:id="rId3"/>
    <p:sldId id="335" r:id="rId4"/>
    <p:sldId id="325" r:id="rId5"/>
    <p:sldId id="326" r:id="rId6"/>
    <p:sldId id="305" r:id="rId7"/>
    <p:sldId id="345" r:id="rId8"/>
    <p:sldId id="341" r:id="rId9"/>
    <p:sldId id="286" r:id="rId10"/>
    <p:sldId id="287" r:id="rId11"/>
    <p:sldId id="312" r:id="rId12"/>
    <p:sldId id="289" r:id="rId13"/>
    <p:sldId id="308" r:id="rId14"/>
    <p:sldId id="292" r:id="rId15"/>
    <p:sldId id="313" r:id="rId16"/>
    <p:sldId id="343" r:id="rId17"/>
    <p:sldId id="296" r:id="rId18"/>
    <p:sldId id="297" r:id="rId19"/>
    <p:sldId id="29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66E"/>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1939" autoAdjust="0"/>
  </p:normalViewPr>
  <p:slideViewPr>
    <p:cSldViewPr>
      <p:cViewPr>
        <p:scale>
          <a:sx n="78" d="100"/>
          <a:sy n="78" d="100"/>
        </p:scale>
        <p:origin x="-1188" y="-34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40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BEF0AE-37BB-4EE7-A1A7-E180DC76B19E}" type="datetimeFigureOut">
              <a:rPr lang="zh-CN" altLang="en-US" smtClean="0"/>
              <a:pPr/>
              <a:t>2012/7/19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6645C-BB93-42B5-8225-4FD1444FCC2F}" type="slidenum">
              <a:rPr lang="zh-CN" altLang="en-US" smtClean="0"/>
              <a:pPr/>
              <a:t>‹#›</a:t>
            </a:fld>
            <a:endParaRPr lang="zh-CN" altLang="en-US"/>
          </a:p>
        </p:txBody>
      </p:sp>
    </p:spTree>
    <p:extLst>
      <p:ext uri="{BB962C8B-B14F-4D97-AF65-F5344CB8AC3E}">
        <p14:creationId xmlns:p14="http://schemas.microsoft.com/office/powerpoint/2010/main" val="93050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53B42-709E-4689-A692-09EB5C1D6547}" type="datetimeFigureOut">
              <a:rPr lang="zh-CN" altLang="en-US" smtClean="0"/>
              <a:pPr/>
              <a:t>2012/7/19</a:t>
            </a:fld>
            <a:endParaRPr lang="zh-CN" altLang="en-US"/>
          </a:p>
        </p:txBody>
      </p:sp>
      <p:sp>
        <p:nvSpPr>
          <p:cNvPr id="4" name="幻灯片图像占位符 3"/>
          <p:cNvSpPr>
            <a:spLocks noGrp="1" noRot="1" noChangeAspect="1"/>
          </p:cNvSpPr>
          <p:nvPr>
            <p:ph type="sldImg" idx="2"/>
          </p:nvPr>
        </p:nvSpPr>
        <p:spPr>
          <a:xfrm>
            <a:off x="1124744" y="755576"/>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D69F5-D366-4168-A9B6-EBE33C215CB1}" type="slidenum">
              <a:rPr lang="zh-CN" altLang="en-US" smtClean="0"/>
              <a:pPr/>
              <a:t>‹#›</a:t>
            </a:fld>
            <a:endParaRPr lang="zh-CN" altLang="en-US"/>
          </a:p>
        </p:txBody>
      </p:sp>
    </p:spTree>
    <p:extLst>
      <p:ext uri="{BB962C8B-B14F-4D97-AF65-F5344CB8AC3E}">
        <p14:creationId xmlns:p14="http://schemas.microsoft.com/office/powerpoint/2010/main" val="172548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Good morning,</a:t>
            </a:r>
            <a:r>
              <a:rPr lang="en-US" altLang="zh-CN" baseline="0" dirty="0" smtClean="0"/>
              <a:t> </a:t>
            </a:r>
            <a:r>
              <a:rPr lang="en-US" altLang="zh-CN" dirty="0" smtClean="0"/>
              <a:t>Ladies</a:t>
            </a:r>
            <a:r>
              <a:rPr lang="en-US" altLang="zh-CN" baseline="0" dirty="0" smtClean="0"/>
              <a:t> and gentlemen, thanks for </a:t>
            </a:r>
            <a:r>
              <a:rPr lang="en-US" altLang="zh-CN" baseline="0" dirty="0" smtClean="0"/>
              <a:t>giving me </a:t>
            </a:r>
            <a:r>
              <a:rPr lang="en-US" altLang="zh-CN" baseline="0" dirty="0" smtClean="0"/>
              <a:t>this chance to introduced my job about </a:t>
            </a:r>
            <a:r>
              <a:rPr lang="en-US" altLang="zh-CN" baseline="0" dirty="0" smtClean="0"/>
              <a:t>multilayered. </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a:t>
            </a:fld>
            <a:endParaRPr lang="zh-CN" altLang="en-US"/>
          </a:p>
        </p:txBody>
      </p:sp>
    </p:spTree>
    <p:extLst>
      <p:ext uri="{BB962C8B-B14F-4D97-AF65-F5344CB8AC3E}">
        <p14:creationId xmlns:p14="http://schemas.microsoft.com/office/powerpoint/2010/main" val="29415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normAutofit/>
          </a:bodyPr>
          <a:lstStyle/>
          <a:p>
            <a:r>
              <a:rPr lang="en-US" altLang="zh-CN" dirty="0" smtClean="0"/>
              <a:t>The left is</a:t>
            </a:r>
            <a:r>
              <a:rPr lang="en-US" altLang="zh-CN" baseline="0" dirty="0" smtClean="0"/>
              <a:t> figure of </a:t>
            </a:r>
            <a:r>
              <a:rPr lang="en-US" altLang="zh-CN" dirty="0" smtClean="0"/>
              <a:t>Sputtering</a:t>
            </a:r>
            <a:r>
              <a:rPr lang="en-US" altLang="zh-CN" baseline="0" dirty="0" smtClean="0"/>
              <a:t>, heat evaporation which are normal used. The right is used plasma gun to produce high density plasma, using the electromagnetic field to guide the plasma impact the target, because high density plasma carry high energy, so it can evaporate the surface of target, the method has been used for deposit </a:t>
            </a:r>
            <a:r>
              <a:rPr lang="en-US" altLang="zh-CN" sz="1200" b="0" i="0" kern="1200" dirty="0" smtClean="0">
                <a:solidFill>
                  <a:schemeClr val="tx1"/>
                </a:solidFill>
                <a:effectLst/>
                <a:latin typeface="+mn-lt"/>
                <a:ea typeface="+mn-ea"/>
                <a:cs typeface="+mn-cs"/>
              </a:rPr>
              <a:t>Transparent Conductive Oxide thin film. We cite this idea but</a:t>
            </a:r>
            <a:r>
              <a:rPr lang="en-US" altLang="zh-CN" sz="1200" b="0" i="0" kern="1200" baseline="0" dirty="0" smtClean="0">
                <a:solidFill>
                  <a:schemeClr val="tx1"/>
                </a:solidFill>
                <a:effectLst/>
                <a:latin typeface="+mn-lt"/>
                <a:ea typeface="+mn-ea"/>
                <a:cs typeface="+mn-cs"/>
              </a:rPr>
              <a:t> change its plasma source bye ECR source.</a:t>
            </a:r>
            <a:endParaRPr lang="zh-CN" altLang="en-US" dirty="0"/>
          </a:p>
        </p:txBody>
      </p:sp>
      <p:sp>
        <p:nvSpPr>
          <p:cNvPr id="4" name="灯片编号占位符 3"/>
          <p:cNvSpPr>
            <a:spLocks noGrp="1"/>
          </p:cNvSpPr>
          <p:nvPr>
            <p:ph type="sldNum" sz="quarter" idx="10"/>
          </p:nvPr>
        </p:nvSpPr>
        <p:spPr/>
        <p:txBody>
          <a:bodyPr/>
          <a:lstStyle/>
          <a:p>
            <a:fld id="{037F3572-2563-4E0B-B508-45FC64EE2EFB}"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ECR used 2.45G hertz</a:t>
            </a:r>
            <a:r>
              <a:rPr lang="en-US" altLang="zh-CN" baseline="0" dirty="0" smtClean="0"/>
              <a:t> match resonance , and it can very high electron density. RF sputtering work on 13.56 million Hz, its ionization efficiency is far blow the ECR mode,  </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12</a:t>
            </a:fld>
            <a:endParaRPr lang="zh-CN" altLang="en-US"/>
          </a:p>
        </p:txBody>
      </p:sp>
    </p:spTree>
    <p:extLst>
      <p:ext uri="{BB962C8B-B14F-4D97-AF65-F5344CB8AC3E}">
        <p14:creationId xmlns:p14="http://schemas.microsoft.com/office/powerpoint/2010/main" val="264940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Combination</a:t>
            </a:r>
            <a:r>
              <a:rPr lang="en-US" altLang="zh-CN" baseline="0" dirty="0" smtClean="0"/>
              <a:t> above idea , we design vacuum system based on ECR plasma. Include power supply/ microwave transport system, ECR produce chamber. Plasma control coil deposition chamber, target chamber.</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13</a:t>
            </a:fld>
            <a:endParaRPr lang="zh-CN" altLang="en-US"/>
          </a:p>
        </p:txBody>
      </p:sp>
    </p:spTree>
    <p:extLst>
      <p:ext uri="{BB962C8B-B14F-4D97-AF65-F5344CB8AC3E}">
        <p14:creationId xmlns:p14="http://schemas.microsoft.com/office/powerpoint/2010/main" val="201508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Target</a:t>
            </a:r>
            <a:r>
              <a:rPr lang="en-US" altLang="zh-CN" baseline="0" dirty="0" smtClean="0"/>
              <a:t> chamber is a storage chamber, it can contain six cylinder target on the turn plate. When needed, the target can be transport to deposition chamber to be heated, and other target can be protect from polluting by the working target or other dust in deposition chamber..</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15</a:t>
            </a:fld>
            <a:endParaRPr lang="zh-CN" altLang="en-US"/>
          </a:p>
        </p:txBody>
      </p:sp>
    </p:spTree>
    <p:extLst>
      <p:ext uri="{BB962C8B-B14F-4D97-AF65-F5344CB8AC3E}">
        <p14:creationId xmlns:p14="http://schemas.microsoft.com/office/powerpoint/2010/main" val="318973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We hope we</a:t>
            </a:r>
            <a:r>
              <a:rPr lang="en-US" altLang="zh-CN" baseline="0" dirty="0" smtClean="0"/>
              <a:t> can have some discussion with you during this workshop </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17</a:t>
            </a:fld>
            <a:endParaRPr lang="zh-CN" altLang="en-US"/>
          </a:p>
        </p:txBody>
      </p:sp>
    </p:spTree>
    <p:extLst>
      <p:ext uri="{BB962C8B-B14F-4D97-AF65-F5344CB8AC3E}">
        <p14:creationId xmlns:p14="http://schemas.microsoft.com/office/powerpoint/2010/main" val="186014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My report include</a:t>
            </a:r>
            <a:r>
              <a:rPr lang="en-US" altLang="zh-CN" baseline="0" dirty="0" smtClean="0"/>
              <a:t> three section, the first one is background, the second is ….,at last I will introduced our future plan</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2</a:t>
            </a:fld>
            <a:endParaRPr lang="zh-CN" altLang="en-US"/>
          </a:p>
        </p:txBody>
      </p:sp>
    </p:spTree>
    <p:extLst>
      <p:ext uri="{BB962C8B-B14F-4D97-AF65-F5344CB8AC3E}">
        <p14:creationId xmlns:p14="http://schemas.microsoft.com/office/powerpoint/2010/main" val="193803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As shown in the picture, it is a typical</a:t>
            </a:r>
            <a:r>
              <a:rPr lang="en-US" altLang="zh-CN" baseline="0" dirty="0" smtClean="0"/>
              <a:t> Q-E curve for elliptical cavity at 2K. The development in surface treatment has gradually pushed the performance to the limit of niobium. For the future applications which demand for either higher gradient or lower heat load, the thin film technics is definitely a promising candidate to increase both the gradient and Q0.</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4</a:t>
            </a:fld>
            <a:endParaRPr lang="zh-CN" altLang="en-US"/>
          </a:p>
        </p:txBody>
      </p:sp>
    </p:spTree>
    <p:extLst>
      <p:ext uri="{BB962C8B-B14F-4D97-AF65-F5344CB8AC3E}">
        <p14:creationId xmlns:p14="http://schemas.microsoft.com/office/powerpoint/2010/main" val="276198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Pro. Gurevich bring</a:t>
            </a:r>
            <a:r>
              <a:rPr lang="en-US" altLang="zh-CN" baseline="0" dirty="0" smtClean="0"/>
              <a:t> us new landscape by introduced multilayer structure, firstly, by using this structure, the surface resistance can be expressed by this formulate, choose reasonable material and reasonable thickness, we can achieve lower surface resistance far from pure niobium cavity, </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5</a:t>
            </a:fld>
            <a:endParaRPr lang="zh-CN" altLang="en-US"/>
          </a:p>
        </p:txBody>
      </p:sp>
    </p:spTree>
    <p:extLst>
      <p:ext uri="{BB962C8B-B14F-4D97-AF65-F5344CB8AC3E}">
        <p14:creationId xmlns:p14="http://schemas.microsoft.com/office/powerpoint/2010/main" val="132942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In terms of both BCS resistance and </a:t>
            </a:r>
            <a:r>
              <a:rPr lang="en-US" altLang="zh-CN" dirty="0" err="1" smtClean="0"/>
              <a:t>Hc</a:t>
            </a:r>
            <a:r>
              <a:rPr lang="en-US" altLang="zh-CN" dirty="0" smtClean="0"/>
              <a:t>, niobium seems</a:t>
            </a:r>
            <a:r>
              <a:rPr lang="en-US" altLang="zh-CN" baseline="0" dirty="0" smtClean="0"/>
              <a:t> not the best material. And the study on thin film materials such as </a:t>
            </a:r>
            <a:r>
              <a:rPr lang="en-US" altLang="zh-CN" baseline="0" dirty="0" err="1" smtClean="0"/>
              <a:t>NbN</a:t>
            </a:r>
            <a:r>
              <a:rPr lang="en-US" altLang="zh-CN" baseline="0" dirty="0" smtClean="0"/>
              <a:t>, Nb3Sn and MgB2 is being conducted all around the world. Though, there are still many problems to be solved. For instance, the multi-layer has strict requirement on the quality of the film, or else the potential performance will degrades.</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6</a:t>
            </a:fld>
            <a:endParaRPr lang="zh-CN" altLang="en-US"/>
          </a:p>
        </p:txBody>
      </p:sp>
    </p:spTree>
    <p:extLst>
      <p:ext uri="{BB962C8B-B14F-4D97-AF65-F5344CB8AC3E}">
        <p14:creationId xmlns:p14="http://schemas.microsoft.com/office/powerpoint/2010/main" val="295263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But in fact,</a:t>
            </a:r>
            <a:r>
              <a:rPr lang="en-US" altLang="zh-CN" baseline="0" dirty="0" smtClean="0"/>
              <a:t> there also have some problem. Whatever </a:t>
            </a:r>
            <a:r>
              <a:rPr lang="en-US" altLang="zh-CN" baseline="0" dirty="0" smtClean="0"/>
              <a:t>method we </a:t>
            </a:r>
            <a:r>
              <a:rPr lang="en-US" altLang="zh-CN" baseline="0" dirty="0" smtClean="0"/>
              <a:t>used to </a:t>
            </a:r>
            <a:r>
              <a:rPr lang="en-US" altLang="zh-CN" baseline="0" dirty="0" smtClean="0"/>
              <a:t>deposit </a:t>
            </a:r>
            <a:r>
              <a:rPr lang="en-US" altLang="zh-CN" baseline="0" dirty="0" smtClean="0"/>
              <a:t>the film , both the phenomenon in this figure can be observed, and that will destroyed the multilayer structure in part, and so it can result in quench and limit the performance</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7</a:t>
            </a:fld>
            <a:endParaRPr lang="zh-CN" altLang="en-US"/>
          </a:p>
        </p:txBody>
      </p:sp>
    </p:spTree>
    <p:extLst>
      <p:ext uri="{BB962C8B-B14F-4D97-AF65-F5344CB8AC3E}">
        <p14:creationId xmlns:p14="http://schemas.microsoft.com/office/powerpoint/2010/main" val="345072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To analysis</a:t>
            </a:r>
            <a:r>
              <a:rPr lang="en-US" altLang="zh-CN" baseline="0" dirty="0" smtClean="0"/>
              <a:t> the reason of the surface defect, we can consider that, dust or any other grains may produce a nucleus so ,the film will grow around the nucleus, so the convex continued. </a:t>
            </a:r>
          </a:p>
          <a:p>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8</a:t>
            </a:fld>
            <a:endParaRPr lang="zh-CN" altLang="en-US"/>
          </a:p>
        </p:txBody>
      </p:sp>
    </p:spTree>
    <p:extLst>
      <p:ext uri="{BB962C8B-B14F-4D97-AF65-F5344CB8AC3E}">
        <p14:creationId xmlns:p14="http://schemas.microsoft.com/office/powerpoint/2010/main" val="29461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order to solve </a:t>
            </a:r>
            <a:r>
              <a:rPr lang="en-US" altLang="zh-CN" dirty="0" smtClean="0"/>
              <a:t>these problems</a:t>
            </a:r>
            <a:r>
              <a:rPr lang="en-US" altLang="zh-CN" baseline="0" dirty="0" smtClean="0"/>
              <a:t> </a:t>
            </a:r>
            <a:r>
              <a:rPr lang="en-US" altLang="zh-CN" baseline="0" dirty="0" smtClean="0"/>
              <a:t>in fact, we must analysis how to avoid this problem or how to weaken it effect, so use ECR produced low energy sputtering particle </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9</a:t>
            </a:fld>
            <a:endParaRPr lang="zh-CN" altLang="en-US"/>
          </a:p>
        </p:txBody>
      </p:sp>
    </p:spTree>
    <p:extLst>
      <p:ext uri="{BB962C8B-B14F-4D97-AF65-F5344CB8AC3E}">
        <p14:creationId xmlns:p14="http://schemas.microsoft.com/office/powerpoint/2010/main" val="375189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25538" y="755650"/>
            <a:ext cx="4572000" cy="3429000"/>
          </a:xfrm>
        </p:spPr>
      </p:sp>
      <p:sp>
        <p:nvSpPr>
          <p:cNvPr id="3" name="备注占位符 2"/>
          <p:cNvSpPr>
            <a:spLocks noGrp="1"/>
          </p:cNvSpPr>
          <p:nvPr>
            <p:ph type="body" idx="1"/>
          </p:nvPr>
        </p:nvSpPr>
        <p:spPr/>
        <p:txBody>
          <a:bodyPr/>
          <a:lstStyle/>
          <a:p>
            <a:r>
              <a:rPr lang="en-US" altLang="zh-CN" dirty="0" smtClean="0"/>
              <a:t>Figure</a:t>
            </a:r>
            <a:r>
              <a:rPr lang="en-US" altLang="zh-CN" baseline="0" dirty="0" smtClean="0"/>
              <a:t> give us the most poplar method and its deposited particle energy, as we can see that , last four do benefit to protect the pre-layer, for these method prefer deposited particle energy  is about 100 elector-volt. But can we find lower energy deposition method</a:t>
            </a:r>
            <a:endParaRPr lang="zh-CN" altLang="en-US" dirty="0"/>
          </a:p>
        </p:txBody>
      </p:sp>
      <p:sp>
        <p:nvSpPr>
          <p:cNvPr id="4" name="灯片编号占位符 3"/>
          <p:cNvSpPr>
            <a:spLocks noGrp="1"/>
          </p:cNvSpPr>
          <p:nvPr>
            <p:ph type="sldNum" sz="quarter" idx="10"/>
          </p:nvPr>
        </p:nvSpPr>
        <p:spPr/>
        <p:txBody>
          <a:bodyPr/>
          <a:lstStyle/>
          <a:p>
            <a:fld id="{C5DD69F5-D366-4168-A9B6-EBE33C215CB1}" type="slidenum">
              <a:rPr lang="zh-CN" altLang="en-US" smtClean="0"/>
              <a:pPr/>
              <a:t>10</a:t>
            </a:fld>
            <a:endParaRPr lang="zh-CN" altLang="en-US"/>
          </a:p>
        </p:txBody>
      </p:sp>
    </p:spTree>
    <p:extLst>
      <p:ext uri="{BB962C8B-B14F-4D97-AF65-F5344CB8AC3E}">
        <p14:creationId xmlns:p14="http://schemas.microsoft.com/office/powerpoint/2010/main" val="885613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116" name="Rectangle 44"/>
          <p:cNvSpPr>
            <a:spLocks noChangeArrowheads="1"/>
          </p:cNvSpPr>
          <p:nvPr userDrawn="1"/>
        </p:nvSpPr>
        <p:spPr bwMode="ltGray">
          <a:xfrm>
            <a:off x="0" y="0"/>
            <a:ext cx="9144000" cy="2133600"/>
          </a:xfrm>
          <a:prstGeom prst="rect">
            <a:avLst/>
          </a:prstGeom>
          <a:gradFill rotWithShape="1">
            <a:gsLst>
              <a:gs pos="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endParaRPr lang="zh-CN" altLang="en-US"/>
          </a:p>
        </p:txBody>
      </p:sp>
      <p:grpSp>
        <p:nvGrpSpPr>
          <p:cNvPr id="3121" name="Group 49"/>
          <p:cNvGrpSpPr>
            <a:grpSpLocks/>
          </p:cNvGrpSpPr>
          <p:nvPr userDrawn="1"/>
        </p:nvGrpSpPr>
        <p:grpSpPr bwMode="auto">
          <a:xfrm>
            <a:off x="0" y="0"/>
            <a:ext cx="9150350" cy="6859588"/>
            <a:chOff x="0" y="0"/>
            <a:chExt cx="5764" cy="4321"/>
          </a:xfrm>
        </p:grpSpPr>
        <p:sp>
          <p:nvSpPr>
            <p:cNvPr id="3122" name="AutoShape 50"/>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endParaRPr lang="zh-CN" altLang="en-US"/>
            </a:p>
          </p:txBody>
        </p:sp>
        <p:sp>
          <p:nvSpPr>
            <p:cNvPr id="3123" name="Freeform 51"/>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endParaRPr lang="zh-CN" altLang="en-US"/>
            </a:p>
          </p:txBody>
        </p:sp>
        <p:sp>
          <p:nvSpPr>
            <p:cNvPr id="3124" name="Freeform 52"/>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endParaRPr lang="zh-CN" altLang="en-US"/>
            </a:p>
          </p:txBody>
        </p:sp>
        <p:sp>
          <p:nvSpPr>
            <p:cNvPr id="3125" name="Freeform 53"/>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endParaRPr lang="zh-CN" altLang="en-US"/>
            </a:p>
          </p:txBody>
        </p:sp>
        <p:sp>
          <p:nvSpPr>
            <p:cNvPr id="3126" name="Freeform 54"/>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endParaRPr lang="zh-CN" altLang="en-US"/>
            </a:p>
          </p:txBody>
        </p:sp>
      </p:grpSp>
      <p:sp>
        <p:nvSpPr>
          <p:cNvPr id="3127" name="Oval 55"/>
          <p:cNvSpPr>
            <a:spLocks noChangeArrowheads="1"/>
          </p:cNvSpPr>
          <p:nvPr userDrawn="1"/>
        </p:nvSpPr>
        <p:spPr bwMode="gray">
          <a:xfrm>
            <a:off x="7956550" y="1773238"/>
            <a:ext cx="215900" cy="215900"/>
          </a:xfrm>
          <a:prstGeom prst="ellipse">
            <a:avLst/>
          </a:prstGeom>
          <a:solidFill>
            <a:schemeClr val="bg1"/>
          </a:solidFill>
          <a:ln w="9525">
            <a:noFill/>
            <a:round/>
            <a:headEnd/>
            <a:tailEnd/>
          </a:ln>
          <a:effectLst/>
        </p:spPr>
        <p:txBody>
          <a:bodyPr wrap="none" anchor="ctr"/>
          <a:lstStyle/>
          <a:p>
            <a:endParaRPr lang="zh-CN" altLang="en-US"/>
          </a:p>
        </p:txBody>
      </p:sp>
      <p:sp>
        <p:nvSpPr>
          <p:cNvPr id="3128" name="Oval 56"/>
          <p:cNvSpPr>
            <a:spLocks noChangeArrowheads="1"/>
          </p:cNvSpPr>
          <p:nvPr userDrawn="1"/>
        </p:nvSpPr>
        <p:spPr bwMode="gray">
          <a:xfrm>
            <a:off x="8316913" y="1773238"/>
            <a:ext cx="215900" cy="215900"/>
          </a:xfrm>
          <a:prstGeom prst="ellipse">
            <a:avLst/>
          </a:prstGeom>
          <a:solidFill>
            <a:schemeClr val="bg1"/>
          </a:solidFill>
          <a:ln w="9525">
            <a:noFill/>
            <a:round/>
            <a:headEnd/>
            <a:tailEnd/>
          </a:ln>
          <a:effectLst/>
        </p:spPr>
        <p:txBody>
          <a:bodyPr wrap="none" anchor="ctr"/>
          <a:lstStyle/>
          <a:p>
            <a:endParaRPr lang="zh-CN" altLang="en-US"/>
          </a:p>
        </p:txBody>
      </p:sp>
      <p:sp>
        <p:nvSpPr>
          <p:cNvPr id="3129" name="Oval 57"/>
          <p:cNvSpPr>
            <a:spLocks noChangeArrowheads="1"/>
          </p:cNvSpPr>
          <p:nvPr userDrawn="1"/>
        </p:nvSpPr>
        <p:spPr bwMode="gray">
          <a:xfrm>
            <a:off x="8677275" y="1773238"/>
            <a:ext cx="215900" cy="215900"/>
          </a:xfrm>
          <a:prstGeom prst="ellipse">
            <a:avLst/>
          </a:prstGeom>
          <a:solidFill>
            <a:schemeClr val="bg1"/>
          </a:solidFill>
          <a:ln w="9525">
            <a:noFill/>
            <a:round/>
            <a:headEnd/>
            <a:tailEnd/>
          </a:ln>
          <a:effectLst/>
        </p:spPr>
        <p:txBody>
          <a:bodyPr wrap="none" anchor="ctr"/>
          <a:lstStyle/>
          <a:p>
            <a:endParaRPr lang="zh-CN" altLang="en-US"/>
          </a:p>
        </p:txBody>
      </p:sp>
      <p:sp>
        <p:nvSpPr>
          <p:cNvPr id="3074" name="Rectangle 2"/>
          <p:cNvSpPr>
            <a:spLocks noGrp="1" noChangeArrowheads="1"/>
          </p:cNvSpPr>
          <p:nvPr>
            <p:ph type="ctrTitle"/>
          </p:nvPr>
        </p:nvSpPr>
        <p:spPr>
          <a:xfrm>
            <a:off x="304800" y="1447800"/>
            <a:ext cx="7651750" cy="609600"/>
          </a:xfrm>
        </p:spPr>
        <p:txBody>
          <a:bodyPr/>
          <a:lstStyle>
            <a:lvl1pPr algn="ctr">
              <a:defRPr sz="4800">
                <a:solidFill>
                  <a:schemeClr val="tx2"/>
                </a:solidFill>
              </a:defRPr>
            </a:lvl1pPr>
          </a:lstStyle>
          <a:p>
            <a:r>
              <a:rPr lang="zh-CN" altLang="en-US" smtClean="0"/>
              <a:t>单击此处编辑母版标题样式</a:t>
            </a:r>
            <a:endParaRPr lang="en-US" altLang="zh-CN"/>
          </a:p>
        </p:txBody>
      </p:sp>
      <p:graphicFrame>
        <p:nvGraphicFramePr>
          <p:cNvPr id="22" name="Object 45"/>
          <p:cNvGraphicFramePr>
            <a:graphicFrameLocks noChangeAspect="1"/>
          </p:cNvGraphicFramePr>
          <p:nvPr userDrawn="1"/>
        </p:nvGraphicFramePr>
        <p:xfrm>
          <a:off x="69850" y="2205038"/>
          <a:ext cx="9010650" cy="2808287"/>
        </p:xfrm>
        <a:graphic>
          <a:graphicData uri="http://schemas.openxmlformats.org/presentationml/2006/ole">
            <mc:AlternateContent xmlns:mc="http://schemas.openxmlformats.org/markup-compatibility/2006">
              <mc:Choice xmlns:v="urn:schemas-microsoft-com:vml" Requires="v">
                <p:oleObj spid="_x0000_s3272" name="Image" r:id="rId3" imgW="17752381" imgH="7898413" progId="">
                  <p:embed/>
                </p:oleObj>
              </mc:Choice>
              <mc:Fallback>
                <p:oleObj name="Image" r:id="rId3" imgW="17752381" imgH="7898413" progId="">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t="12997" b="17955"/>
                      <a:stretch>
                        <a:fillRect/>
                      </a:stretch>
                    </p:blipFill>
                    <p:spPr bwMode="auto">
                      <a:xfrm>
                        <a:off x="69850" y="2205038"/>
                        <a:ext cx="901065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 name="Group 46"/>
          <p:cNvGrpSpPr>
            <a:grpSpLocks/>
          </p:cNvGrpSpPr>
          <p:nvPr userDrawn="1"/>
        </p:nvGrpSpPr>
        <p:grpSpPr bwMode="auto">
          <a:xfrm>
            <a:off x="84138" y="5084763"/>
            <a:ext cx="9059862" cy="1773237"/>
            <a:chOff x="53" y="3203"/>
            <a:chExt cx="5707" cy="1117"/>
          </a:xfrm>
        </p:grpSpPr>
        <p:sp>
          <p:nvSpPr>
            <p:cNvPr id="24" name="Rectangle 47"/>
            <p:cNvSpPr>
              <a:spLocks noChangeArrowheads="1"/>
            </p:cNvSpPr>
            <p:nvPr userDrawn="1"/>
          </p:nvSpPr>
          <p:spPr bwMode="ltGray">
            <a:xfrm>
              <a:off x="53" y="3203"/>
              <a:ext cx="5666" cy="1117"/>
            </a:xfrm>
            <a:prstGeom prst="rect">
              <a:avLst/>
            </a:prstGeom>
            <a:solidFill>
              <a:schemeClr val="accent1"/>
            </a:solidFill>
            <a:ln w="9525">
              <a:noFill/>
              <a:miter lim="800000"/>
              <a:headEnd/>
              <a:tailEnd/>
            </a:ln>
            <a:effectLst/>
          </p:spPr>
          <p:txBody>
            <a:bodyPr wrap="none" anchor="ctr"/>
            <a:lstStyle/>
            <a:p>
              <a:endParaRPr lang="zh-CN" altLang="en-US"/>
            </a:p>
          </p:txBody>
        </p:sp>
        <p:sp>
          <p:nvSpPr>
            <p:cNvPr id="25" name="Rectangle 48"/>
            <p:cNvSpPr>
              <a:spLocks noChangeArrowheads="1"/>
            </p:cNvSpPr>
            <p:nvPr userDrawn="1"/>
          </p:nvSpPr>
          <p:spPr bwMode="ltGray">
            <a:xfrm>
              <a:off x="61" y="3203"/>
              <a:ext cx="5699" cy="189"/>
            </a:xfrm>
            <a:prstGeom prst="rect">
              <a:avLst/>
            </a:prstGeom>
            <a:gradFill rotWithShape="1">
              <a:gsLst>
                <a:gs pos="0">
                  <a:schemeClr val="accent1">
                    <a:gamma/>
                    <a:shade val="69804"/>
                    <a:invGamma/>
                  </a:schemeClr>
                </a:gs>
                <a:gs pos="100000">
                  <a:schemeClr val="accent1"/>
                </a:gs>
              </a:gsLst>
              <a:lin ang="5400000" scaled="1"/>
            </a:gradFill>
            <a:ln w="9525">
              <a:noFill/>
              <a:miter lim="800000"/>
              <a:headEnd/>
              <a:tailEnd/>
            </a:ln>
            <a:effectLst/>
          </p:spPr>
          <p:txBody>
            <a:bodyPr wrap="none" anchor="ctr"/>
            <a:lstStyle/>
            <a:p>
              <a:endParaRPr lang="zh-CN" altLang="en-US"/>
            </a:p>
          </p:txBody>
        </p:sp>
      </p:grpSp>
      <p:sp>
        <p:nvSpPr>
          <p:cNvPr id="26" name="Text Box 58"/>
          <p:cNvSpPr txBox="1">
            <a:spLocks noChangeArrowheads="1"/>
          </p:cNvSpPr>
          <p:nvPr userDrawn="1"/>
        </p:nvSpPr>
        <p:spPr bwMode="auto">
          <a:xfrm>
            <a:off x="6977579" y="4467815"/>
            <a:ext cx="1555234" cy="307777"/>
          </a:xfrm>
          <a:prstGeom prst="rect">
            <a:avLst/>
          </a:prstGeom>
          <a:noFill/>
          <a:ln w="9525">
            <a:noFill/>
            <a:miter lim="800000"/>
            <a:headEnd/>
            <a:tailEnd/>
          </a:ln>
          <a:effectLst/>
        </p:spPr>
        <p:txBody>
          <a:bodyPr wrap="none">
            <a:spAutoFit/>
          </a:bodyPr>
          <a:lstStyle/>
          <a:p>
            <a:r>
              <a:rPr lang="en-US" altLang="zh-CN" sz="1400" b="1" dirty="0" smtClean="0">
                <a:solidFill>
                  <a:srgbClr val="FF0000"/>
                </a:solidFill>
                <a:latin typeface="Times New Roman" pitchFamily="18" charset="0"/>
                <a:ea typeface="华文行楷" pitchFamily="2" charset="-122"/>
                <a:cs typeface="Times New Roman" pitchFamily="18" charset="0"/>
              </a:rPr>
              <a:t>Peking</a:t>
            </a:r>
            <a:r>
              <a:rPr lang="en-US" altLang="zh-CN" sz="1400" b="1" baseline="0" dirty="0" smtClean="0">
                <a:solidFill>
                  <a:srgbClr val="FF0000"/>
                </a:solidFill>
                <a:latin typeface="Times New Roman" pitchFamily="18" charset="0"/>
                <a:ea typeface="华文行楷" pitchFamily="2" charset="-122"/>
                <a:cs typeface="Times New Roman" pitchFamily="18" charset="0"/>
              </a:rPr>
              <a:t> University</a:t>
            </a:r>
            <a:endParaRPr lang="en-US" altLang="zh-CN" sz="1400" b="1" dirty="0">
              <a:solidFill>
                <a:srgbClr val="FF0000"/>
              </a:solidFill>
              <a:latin typeface="Times New Roman" pitchFamily="18" charset="0"/>
              <a:ea typeface="华文行楷" pitchFamily="2" charset="-122"/>
              <a:cs typeface="Times New Roman" pitchFamily="18" charset="0"/>
            </a:endParaRPr>
          </a:p>
        </p:txBody>
      </p:sp>
      <p:pic>
        <p:nvPicPr>
          <p:cNvPr id="28" name="图片 27" descr="FN0265H_1024.jpg"/>
          <p:cNvPicPr>
            <a:picLocks noChangeAspect="1"/>
          </p:cNvPicPr>
          <p:nvPr userDrawn="1"/>
        </p:nvPicPr>
        <p:blipFill>
          <a:blip r:embed="rId5" cstate="print"/>
          <a:stretch>
            <a:fillRect/>
          </a:stretch>
        </p:blipFill>
        <p:spPr>
          <a:xfrm>
            <a:off x="107504" y="2204864"/>
            <a:ext cx="4428060" cy="2881726"/>
          </a:xfrm>
          <a:prstGeom prst="rect">
            <a:avLst/>
          </a:prstGeom>
        </p:spPr>
      </p:pic>
      <p:pic>
        <p:nvPicPr>
          <p:cNvPr id="19" name="图片 18" descr="300034394163131978547334501_950.jpg"/>
          <p:cNvPicPr>
            <a:picLocks noChangeAspect="1"/>
          </p:cNvPicPr>
          <p:nvPr userDrawn="1"/>
        </p:nvPicPr>
        <p:blipFill>
          <a:blip r:embed="rId6" cstate="print"/>
          <a:stretch>
            <a:fillRect/>
          </a:stretch>
        </p:blipFill>
        <p:spPr>
          <a:xfrm>
            <a:off x="7308354" y="3623357"/>
            <a:ext cx="864096" cy="844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46FD23F5-17C7-4359-88FB-ACC9022BEC97}"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350838"/>
            <a:ext cx="2076450" cy="5973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50838"/>
            <a:ext cx="6076950" cy="5973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F2EDB3D1-1D8D-4886-ACDB-C189349E6947}"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981200" y="350838"/>
            <a:ext cx="67818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
        <p:nvSpPr>
          <p:cNvPr id="4" name="页脚占位符 3"/>
          <p:cNvSpPr>
            <a:spLocks noGrp="1"/>
          </p:cNvSpPr>
          <p:nvPr>
            <p:ph type="ftr" sz="quarter" idx="10"/>
          </p:nvPr>
        </p:nvSpPr>
        <p:spPr>
          <a:xfrm>
            <a:off x="5791200" y="6486525"/>
            <a:ext cx="2895600" cy="298450"/>
          </a:xfrm>
        </p:spPr>
        <p:txBody>
          <a:bodyPr/>
          <a:lstStyle>
            <a:lvl1pPr>
              <a:defRPr/>
            </a:lvl1pPr>
          </a:lstStyle>
          <a:p>
            <a:r>
              <a:rPr lang="en-US" altLang="zh-CN"/>
              <a:t>Company Logo</a:t>
            </a:r>
          </a:p>
        </p:txBody>
      </p:sp>
      <p:sp>
        <p:nvSpPr>
          <p:cNvPr id="5" name="灯片编号占位符 4"/>
          <p:cNvSpPr>
            <a:spLocks noGrp="1"/>
          </p:cNvSpPr>
          <p:nvPr>
            <p:ph type="sldNum" sz="quarter" idx="11"/>
          </p:nvPr>
        </p:nvSpPr>
        <p:spPr>
          <a:xfrm>
            <a:off x="457200" y="6480175"/>
            <a:ext cx="762000" cy="292100"/>
          </a:xfrm>
        </p:spPr>
        <p:txBody>
          <a:bodyPr/>
          <a:lstStyle>
            <a:lvl1pPr>
              <a:defRPr/>
            </a:lvl1pPr>
          </a:lstStyle>
          <a:p>
            <a:fld id="{7F96D1DF-D599-4155-81BD-7BC29FFB0B50}"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4"/>
          <p:cNvSpPr>
            <a:spLocks noGrp="1"/>
          </p:cNvSpPr>
          <p:nvPr>
            <p:ph type="sldNum" sz="quarter" idx="11"/>
          </p:nvPr>
        </p:nvSpPr>
        <p:spPr/>
        <p:txBody>
          <a:bodyPr/>
          <a:lstStyle>
            <a:lvl1pPr>
              <a:defRPr/>
            </a:lvl1pPr>
          </a:lstStyle>
          <a:p>
            <a:fld id="{DD595ED8-59DB-491E-93BC-15EF1EDB8E7D}" type="slidenum">
              <a:rPr lang="en-US" altLang="zh-CN"/>
              <a:pPr/>
              <a:t>‹#›</a:t>
            </a:fld>
            <a:endParaRPr lang="en-US" altLang="zh-CN" dirty="0"/>
          </a:p>
        </p:txBody>
      </p:sp>
      <p:pic>
        <p:nvPicPr>
          <p:cNvPr id="6" name="图片 5" descr="FN0265H_1024.jpg"/>
          <p:cNvPicPr>
            <a:picLocks noChangeAspect="1"/>
          </p:cNvPicPr>
          <p:nvPr userDrawn="1"/>
        </p:nvPicPr>
        <p:blipFill>
          <a:blip r:embed="rId2" cstate="print"/>
          <a:stretch>
            <a:fillRect/>
          </a:stretch>
        </p:blipFill>
        <p:spPr>
          <a:xfrm>
            <a:off x="107504" y="74368"/>
            <a:ext cx="2016224" cy="1098898"/>
          </a:xfrm>
          <a:prstGeom prst="rect">
            <a:avLst/>
          </a:prstGeom>
        </p:spPr>
      </p:pic>
      <p:pic>
        <p:nvPicPr>
          <p:cNvPr id="7" name="图片 6" descr="300034394163131978547334501_950.jpg"/>
          <p:cNvPicPr>
            <a:picLocks noChangeAspect="1"/>
          </p:cNvPicPr>
          <p:nvPr userDrawn="1"/>
        </p:nvPicPr>
        <p:blipFill>
          <a:blip r:embed="rId3" cstate="print"/>
          <a:stretch>
            <a:fillRect/>
          </a:stretch>
        </p:blipFill>
        <p:spPr>
          <a:xfrm flipH="1">
            <a:off x="8244408" y="5949280"/>
            <a:ext cx="469370" cy="458703"/>
          </a:xfrm>
          <a:prstGeom prst="rect">
            <a:avLst/>
          </a:prstGeom>
        </p:spPr>
      </p:pic>
      <p:sp>
        <p:nvSpPr>
          <p:cNvPr id="8" name="TextBox 7"/>
          <p:cNvSpPr txBox="1"/>
          <p:nvPr userDrawn="1"/>
        </p:nvSpPr>
        <p:spPr>
          <a:xfrm>
            <a:off x="7189002" y="6488668"/>
            <a:ext cx="1858201" cy="369332"/>
          </a:xfrm>
          <a:prstGeom prst="rect">
            <a:avLst/>
          </a:prstGeom>
          <a:noFill/>
        </p:spPr>
        <p:txBody>
          <a:bodyPr wrap="none" rtlCol="0">
            <a:spAutoFit/>
          </a:bodyPr>
          <a:lstStyle/>
          <a:p>
            <a:r>
              <a:rPr lang="en-US" altLang="zh-CN" baseline="0" dirty="0" smtClean="0">
                <a:solidFill>
                  <a:schemeClr val="bg1"/>
                </a:solidFill>
                <a:latin typeface="Times New Roman" pitchFamily="18" charset="0"/>
                <a:ea typeface="华文行楷" pitchFamily="2" charset="-122"/>
              </a:rPr>
              <a:t>Peking University</a:t>
            </a:r>
            <a:endParaRPr lang="zh-CN" altLang="en-US" baseline="0" dirty="0">
              <a:solidFill>
                <a:schemeClr val="bg1"/>
              </a:solidFill>
              <a:latin typeface="Times New Roman" pitchFamily="18" charset="0"/>
              <a:ea typeface="华文行楷"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C4C3D6-D3AE-4F1A-BD2E-5BDA00D72BD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Company Logo</a:t>
            </a:r>
          </a:p>
        </p:txBody>
      </p:sp>
      <p:sp>
        <p:nvSpPr>
          <p:cNvPr id="5" name="灯片编号占位符 4"/>
          <p:cNvSpPr>
            <a:spLocks noGrp="1"/>
          </p:cNvSpPr>
          <p:nvPr>
            <p:ph type="sldNum" sz="quarter" idx="11"/>
          </p:nvPr>
        </p:nvSpPr>
        <p:spPr/>
        <p:txBody>
          <a:bodyPr/>
          <a:lstStyle>
            <a:lvl1pPr>
              <a:defRPr/>
            </a:lvl1pPr>
          </a:lstStyle>
          <a:p>
            <a:fld id="{4D69F34E-B155-464E-824E-995037AFB27F}"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3AB0AB82-E1CE-454A-9C85-EA66ADBB368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Company Logo</a:t>
            </a:r>
          </a:p>
        </p:txBody>
      </p:sp>
      <p:sp>
        <p:nvSpPr>
          <p:cNvPr id="8" name="灯片编号占位符 7"/>
          <p:cNvSpPr>
            <a:spLocks noGrp="1"/>
          </p:cNvSpPr>
          <p:nvPr>
            <p:ph type="sldNum" sz="quarter" idx="11"/>
          </p:nvPr>
        </p:nvSpPr>
        <p:spPr/>
        <p:txBody>
          <a:bodyPr/>
          <a:lstStyle>
            <a:lvl1pPr>
              <a:defRPr/>
            </a:lvl1pPr>
          </a:lstStyle>
          <a:p>
            <a:fld id="{AFAE830D-1D3D-48D9-B1F9-C326DC232C25}"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Company Logo</a:t>
            </a:r>
          </a:p>
        </p:txBody>
      </p:sp>
      <p:sp>
        <p:nvSpPr>
          <p:cNvPr id="4" name="灯片编号占位符 3"/>
          <p:cNvSpPr>
            <a:spLocks noGrp="1"/>
          </p:cNvSpPr>
          <p:nvPr>
            <p:ph type="sldNum" sz="quarter" idx="11"/>
          </p:nvPr>
        </p:nvSpPr>
        <p:spPr/>
        <p:txBody>
          <a:bodyPr/>
          <a:lstStyle>
            <a:lvl1pPr>
              <a:defRPr/>
            </a:lvl1pPr>
          </a:lstStyle>
          <a:p>
            <a:fld id="{6CD8DB73-20F1-4A1B-BEF6-721EBCC8199B}"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Company Logo</a:t>
            </a:r>
          </a:p>
        </p:txBody>
      </p:sp>
      <p:sp>
        <p:nvSpPr>
          <p:cNvPr id="3" name="灯片编号占位符 2"/>
          <p:cNvSpPr>
            <a:spLocks noGrp="1"/>
          </p:cNvSpPr>
          <p:nvPr>
            <p:ph type="sldNum" sz="quarter" idx="11"/>
          </p:nvPr>
        </p:nvSpPr>
        <p:spPr/>
        <p:txBody>
          <a:bodyPr/>
          <a:lstStyle>
            <a:lvl1pPr>
              <a:defRPr/>
            </a:lvl1pPr>
          </a:lstStyle>
          <a:p>
            <a:fld id="{46AC4FD9-BAD7-4EE1-AD85-EAD8BE11D682}"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193D464E-850D-4DB7-A5CF-3B51A22D69D3}"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Company Logo</a:t>
            </a:r>
          </a:p>
        </p:txBody>
      </p:sp>
      <p:sp>
        <p:nvSpPr>
          <p:cNvPr id="6" name="灯片编号占位符 5"/>
          <p:cNvSpPr>
            <a:spLocks noGrp="1"/>
          </p:cNvSpPr>
          <p:nvPr>
            <p:ph type="sldNum" sz="quarter" idx="11"/>
          </p:nvPr>
        </p:nvSpPr>
        <p:spPr/>
        <p:txBody>
          <a:bodyPr/>
          <a:lstStyle>
            <a:lvl1pPr>
              <a:defRPr/>
            </a:lvl1pPr>
          </a:lstStyle>
          <a:p>
            <a:fld id="{6DA7CCEF-C601-40B5-ACC9-3585F3FCDB25}"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7" name="Object 43"/>
          <p:cNvGraphicFramePr>
            <a:graphicFrameLocks noChangeAspect="1"/>
          </p:cNvGraphicFramePr>
          <p:nvPr/>
        </p:nvGraphicFramePr>
        <p:xfrm>
          <a:off x="68263" y="12700"/>
          <a:ext cx="9063037" cy="1184275"/>
        </p:xfrm>
        <a:graphic>
          <a:graphicData uri="http://schemas.openxmlformats.org/presentationml/2006/ole">
            <mc:AlternateContent xmlns:mc="http://schemas.openxmlformats.org/markup-compatibility/2006">
              <mc:Choice xmlns:v="urn:schemas-microsoft-com:vml" Requires="v">
                <p:oleObj spid="_x0000_s1209" name="Image" r:id="rId15" imgW="13003175" imgH="1942857" progId="">
                  <p:embed/>
                </p:oleObj>
              </mc:Choice>
              <mc:Fallback>
                <p:oleObj name="Image" r:id="rId15" imgW="13003175" imgH="1942857" progId="">
                  <p:embed/>
                  <p:pic>
                    <p:nvPicPr>
                      <p:cNvPr id="0" name="Picture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263" y="12700"/>
                        <a:ext cx="9063037" cy="1184275"/>
                      </a:xfrm>
                      <a:prstGeom prst="rect">
                        <a:avLst/>
                      </a:prstGeom>
                      <a:noFill/>
                      <a:ln>
                        <a:noFill/>
                      </a:ln>
                      <a:effectLst/>
                      <a:extLst>
                        <a:ext uri="{909E8E84-426E-40DD-AFC4-6F175D3DCCD1}">
                          <a14:hiddenFill xmlns:a14="http://schemas.microsoft.com/office/drawing/2010/main">
                            <a:solidFill>
                              <a:srgbClr val="6D77BF"/>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pSp>
        <p:nvGrpSpPr>
          <p:cNvPr id="1068" name="Group 44"/>
          <p:cNvGrpSpPr>
            <a:grpSpLocks/>
          </p:cNvGrpSpPr>
          <p:nvPr/>
        </p:nvGrpSpPr>
        <p:grpSpPr bwMode="auto">
          <a:xfrm>
            <a:off x="31750" y="1196975"/>
            <a:ext cx="9112250" cy="5661025"/>
            <a:chOff x="20" y="663"/>
            <a:chExt cx="5740" cy="3657"/>
          </a:xfrm>
        </p:grpSpPr>
        <p:sp>
          <p:nvSpPr>
            <p:cNvPr id="1069" name="Rectangle 45"/>
            <p:cNvSpPr>
              <a:spLocks noChangeArrowheads="1"/>
            </p:cNvSpPr>
            <p:nvPr/>
          </p:nvSpPr>
          <p:spPr bwMode="ltGray">
            <a:xfrm>
              <a:off x="20" y="663"/>
              <a:ext cx="158" cy="3657"/>
            </a:xfrm>
            <a:prstGeom prst="rect">
              <a:avLst/>
            </a:prstGeom>
            <a:solidFill>
              <a:schemeClr val="folHlink"/>
            </a:solidFill>
            <a:ln w="9525">
              <a:noFill/>
              <a:miter lim="800000"/>
              <a:headEnd/>
              <a:tailEnd/>
            </a:ln>
            <a:effectLst/>
          </p:spPr>
          <p:txBody>
            <a:bodyPr wrap="none" anchor="ctr"/>
            <a:lstStyle/>
            <a:p>
              <a:endParaRPr lang="zh-CN" altLang="en-US"/>
            </a:p>
          </p:txBody>
        </p:sp>
        <p:sp>
          <p:nvSpPr>
            <p:cNvPr id="1070" name="Rectangle 46"/>
            <p:cNvSpPr>
              <a:spLocks noChangeArrowheads="1"/>
            </p:cNvSpPr>
            <p:nvPr/>
          </p:nvSpPr>
          <p:spPr bwMode="ltGray">
            <a:xfrm>
              <a:off x="5602" y="663"/>
              <a:ext cx="158" cy="3657"/>
            </a:xfrm>
            <a:prstGeom prst="rect">
              <a:avLst/>
            </a:prstGeom>
            <a:solidFill>
              <a:schemeClr val="folHlink"/>
            </a:solidFill>
            <a:ln w="9525">
              <a:noFill/>
              <a:miter lim="800000"/>
              <a:headEnd/>
              <a:tailEnd/>
            </a:ln>
            <a:effectLst/>
          </p:spPr>
          <p:txBody>
            <a:bodyPr wrap="none" anchor="ctr"/>
            <a:lstStyle/>
            <a:p>
              <a:endParaRPr lang="zh-CN" altLang="en-US"/>
            </a:p>
          </p:txBody>
        </p:sp>
      </p:grpSp>
      <p:sp>
        <p:nvSpPr>
          <p:cNvPr id="1071" name="Rectangle 47"/>
          <p:cNvSpPr>
            <a:spLocks noChangeArrowheads="1"/>
          </p:cNvSpPr>
          <p:nvPr/>
        </p:nvSpPr>
        <p:spPr bwMode="invGray">
          <a:xfrm>
            <a:off x="0" y="6453188"/>
            <a:ext cx="9109075" cy="404812"/>
          </a:xfrm>
          <a:prstGeom prst="rect">
            <a:avLst/>
          </a:prstGeom>
          <a:solidFill>
            <a:schemeClr val="folHlink"/>
          </a:solidFill>
          <a:ln w="9525">
            <a:noFill/>
            <a:miter lim="800000"/>
            <a:headEnd/>
            <a:tailEnd/>
          </a:ln>
          <a:effectLst/>
        </p:spPr>
        <p:txBody>
          <a:bodyPr wrap="none" anchor="ctr"/>
          <a:lstStyle/>
          <a:p>
            <a:endParaRPr lang="zh-CN" altLang="en-US"/>
          </a:p>
        </p:txBody>
      </p:sp>
      <p:grpSp>
        <p:nvGrpSpPr>
          <p:cNvPr id="1072" name="Group 48"/>
          <p:cNvGrpSpPr>
            <a:grpSpLocks/>
          </p:cNvGrpSpPr>
          <p:nvPr/>
        </p:nvGrpSpPr>
        <p:grpSpPr bwMode="auto">
          <a:xfrm>
            <a:off x="0" y="0"/>
            <a:ext cx="9150350" cy="6859588"/>
            <a:chOff x="0" y="0"/>
            <a:chExt cx="5764" cy="4321"/>
          </a:xfrm>
        </p:grpSpPr>
        <p:sp>
          <p:nvSpPr>
            <p:cNvPr id="1073" name="AutoShape 49"/>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endParaRPr lang="zh-CN" altLang="en-US"/>
            </a:p>
          </p:txBody>
        </p:sp>
        <p:sp>
          <p:nvSpPr>
            <p:cNvPr id="1074" name="Freeform 50"/>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endParaRPr lang="zh-CN" altLang="en-US"/>
            </a:p>
          </p:txBody>
        </p:sp>
        <p:sp>
          <p:nvSpPr>
            <p:cNvPr id="1075" name="Freeform 51"/>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endParaRPr lang="zh-CN" altLang="en-US"/>
            </a:p>
          </p:txBody>
        </p:sp>
        <p:sp>
          <p:nvSpPr>
            <p:cNvPr id="1076" name="Freeform 52"/>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endParaRPr lang="zh-CN" altLang="en-US"/>
            </a:p>
          </p:txBody>
        </p:sp>
        <p:sp>
          <p:nvSpPr>
            <p:cNvPr id="1077" name="Freeform 53"/>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endParaRPr lang="zh-CN" altLang="en-US"/>
            </a:p>
          </p:txBody>
        </p:sp>
      </p:gr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auto">
          <a:xfrm>
            <a:off x="5791200" y="6486525"/>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ea typeface="宋体" charset="-122"/>
              </a:defRPr>
            </a:lvl1pPr>
          </a:lstStyle>
          <a:p>
            <a:r>
              <a:rPr lang="en-US" altLang="zh-CN"/>
              <a:t>Company Logo</a:t>
            </a:r>
          </a:p>
        </p:txBody>
      </p:sp>
      <p:sp>
        <p:nvSpPr>
          <p:cNvPr id="1030" name="Rectangle 6"/>
          <p:cNvSpPr>
            <a:spLocks noGrp="1" noChangeArrowheads="1"/>
          </p:cNvSpPr>
          <p:nvPr>
            <p:ph type="sldNum" sz="quarter" idx="4"/>
          </p:nvPr>
        </p:nvSpPr>
        <p:spPr bwMode="auto">
          <a:xfrm>
            <a:off x="457200" y="6480175"/>
            <a:ext cx="7620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latin typeface="+mn-lt"/>
                <a:ea typeface="宋体" charset="-122"/>
              </a:defRPr>
            </a:lvl1pPr>
          </a:lstStyle>
          <a:p>
            <a:fld id="{A642F818-AF29-49BA-A385-2AEA65C44782}" type="slidenum">
              <a:rPr lang="en-US" altLang="zh-CN"/>
              <a:pPr/>
              <a:t>‹#›</a:t>
            </a:fld>
            <a:endParaRPr lang="en-US" altLang="zh-CN"/>
          </a:p>
        </p:txBody>
      </p:sp>
      <p:sp>
        <p:nvSpPr>
          <p:cNvPr id="1026" name="Rectangle 2"/>
          <p:cNvSpPr>
            <a:spLocks noGrp="1" noChangeArrowheads="1"/>
          </p:cNvSpPr>
          <p:nvPr>
            <p:ph type="title"/>
          </p:nvPr>
        </p:nvSpPr>
        <p:spPr bwMode="white">
          <a:xfrm>
            <a:off x="1981200" y="350838"/>
            <a:ext cx="6781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Arial" charset="0"/>
        </a:defRPr>
      </a:lvl2pPr>
      <a:lvl3pPr algn="r" rtl="0" eaLnBrk="1" fontAlgn="base" hangingPunct="1">
        <a:spcBef>
          <a:spcPct val="0"/>
        </a:spcBef>
        <a:spcAft>
          <a:spcPct val="0"/>
        </a:spcAft>
        <a:defRPr sz="3600" b="1">
          <a:solidFill>
            <a:schemeClr val="bg1"/>
          </a:solidFill>
          <a:latin typeface="Arial" charset="0"/>
        </a:defRPr>
      </a:lvl3pPr>
      <a:lvl4pPr algn="r" rtl="0" eaLnBrk="1" fontAlgn="base" hangingPunct="1">
        <a:spcBef>
          <a:spcPct val="0"/>
        </a:spcBef>
        <a:spcAft>
          <a:spcPct val="0"/>
        </a:spcAft>
        <a:defRPr sz="3600" b="1">
          <a:solidFill>
            <a:schemeClr val="bg1"/>
          </a:solidFill>
          <a:latin typeface="Arial" charset="0"/>
        </a:defRPr>
      </a:lvl4pPr>
      <a:lvl5pPr algn="r" rtl="0" eaLnBrk="1" fontAlgn="base" hangingPunct="1">
        <a:spcBef>
          <a:spcPct val="0"/>
        </a:spcBef>
        <a:spcAft>
          <a:spcPct val="0"/>
        </a:spcAft>
        <a:defRPr sz="3600" b="1">
          <a:solidFill>
            <a:schemeClr val="bg1"/>
          </a:solidFill>
          <a:latin typeface="Arial" charset="0"/>
        </a:defRPr>
      </a:lvl5pPr>
      <a:lvl6pPr marL="457200" algn="r" rtl="0" eaLnBrk="1" fontAlgn="base" hangingPunct="1">
        <a:spcBef>
          <a:spcPct val="0"/>
        </a:spcBef>
        <a:spcAft>
          <a:spcPct val="0"/>
        </a:spcAft>
        <a:defRPr sz="3600" b="1">
          <a:solidFill>
            <a:schemeClr val="bg1"/>
          </a:solidFill>
          <a:latin typeface="Arial" charset="0"/>
        </a:defRPr>
      </a:lvl6pPr>
      <a:lvl7pPr marL="914400" algn="r" rtl="0" eaLnBrk="1" fontAlgn="base" hangingPunct="1">
        <a:spcBef>
          <a:spcPct val="0"/>
        </a:spcBef>
        <a:spcAft>
          <a:spcPct val="0"/>
        </a:spcAft>
        <a:defRPr sz="3600" b="1">
          <a:solidFill>
            <a:schemeClr val="bg1"/>
          </a:solidFill>
          <a:latin typeface="Arial" charset="0"/>
        </a:defRPr>
      </a:lvl7pPr>
      <a:lvl8pPr marL="1371600" algn="r" rtl="0" eaLnBrk="1" fontAlgn="base" hangingPunct="1">
        <a:spcBef>
          <a:spcPct val="0"/>
        </a:spcBef>
        <a:spcAft>
          <a:spcPct val="0"/>
        </a:spcAft>
        <a:defRPr sz="3600" b="1">
          <a:solidFill>
            <a:schemeClr val="bg1"/>
          </a:solidFill>
          <a:latin typeface="Arial" charset="0"/>
        </a:defRPr>
      </a:lvl8pPr>
      <a:lvl9pPr marL="1828800" algn="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j-lt"/>
        </a:defRPr>
      </a:lvl2pPr>
      <a:lvl3pPr marL="1143000" indent="-228600" algn="l" rtl="0" eaLnBrk="1" fontAlgn="base" hangingPunct="1">
        <a:spcBef>
          <a:spcPct val="20000"/>
        </a:spcBef>
        <a:spcAft>
          <a:spcPct val="0"/>
        </a:spcAft>
        <a:buClr>
          <a:schemeClr val="tx1"/>
        </a:buClr>
        <a:buChar char="•"/>
        <a:defRPr sz="22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388C3-ED9D-46FE-9D03-AB4C66F80A37}" type="datetimeFigureOut">
              <a:rPr lang="zh-CN" altLang="en-US" smtClean="0"/>
              <a:pPr/>
              <a:t>2012/7/19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C3D6-D3AE-4F1A-BD2E-5BDA00D72BD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Excel_97-2003____1.xls"/></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Microsoft_Excel_97-2003____2.xls"/><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24744"/>
            <a:ext cx="8839200" cy="864096"/>
          </a:xfrm>
        </p:spPr>
        <p:txBody>
          <a:bodyPr/>
          <a:lstStyle/>
          <a:p>
            <a:r>
              <a:rPr lang="en-US" altLang="zh-CN" sz="3200" dirty="0"/>
              <a:t>Improvement of </a:t>
            </a:r>
            <a:r>
              <a:rPr lang="en-US" altLang="zh-CN" sz="3200" dirty="0" smtClean="0"/>
              <a:t>Multilayer </a:t>
            </a:r>
            <a:r>
              <a:rPr lang="en-US" altLang="zh-CN" sz="3200" dirty="0"/>
              <a:t>F</a:t>
            </a:r>
            <a:r>
              <a:rPr lang="en-US" altLang="zh-CN" sz="3200" dirty="0" smtClean="0"/>
              <a:t>ilm </a:t>
            </a:r>
            <a:r>
              <a:rPr lang="en-US" altLang="zh-CN" sz="3200" dirty="0"/>
              <a:t>G</a:t>
            </a:r>
            <a:r>
              <a:rPr lang="en-US" altLang="zh-CN" sz="3200" dirty="0" smtClean="0"/>
              <a:t>rowth </a:t>
            </a:r>
            <a:r>
              <a:rPr lang="en-US" altLang="zh-CN" sz="3200" dirty="0"/>
              <a:t>for </a:t>
            </a:r>
            <a:r>
              <a:rPr lang="en-US" altLang="zh-CN" sz="3200" dirty="0" smtClean="0"/>
              <a:t>Accelerator Cavity by </a:t>
            </a:r>
            <a:r>
              <a:rPr lang="en-US" altLang="zh-CN" sz="3200" dirty="0"/>
              <a:t>ECR deposition</a:t>
            </a:r>
            <a:endParaRPr lang="zh-CN" altLang="en-US" sz="3000" dirty="0">
              <a:latin typeface="楷体" pitchFamily="49" charset="-122"/>
              <a:ea typeface="楷体" pitchFamily="49" charset="-122"/>
            </a:endParaRPr>
          </a:p>
        </p:txBody>
      </p:sp>
      <p:sp>
        <p:nvSpPr>
          <p:cNvPr id="2" name="TextBox 1"/>
          <p:cNvSpPr txBox="1"/>
          <p:nvPr/>
        </p:nvSpPr>
        <p:spPr>
          <a:xfrm>
            <a:off x="5105376" y="4427820"/>
            <a:ext cx="1184940" cy="369332"/>
          </a:xfrm>
          <a:prstGeom prst="rect">
            <a:avLst/>
          </a:prstGeom>
          <a:noFill/>
        </p:spPr>
        <p:txBody>
          <a:bodyPr wrap="none" rtlCol="0">
            <a:spAutoFit/>
          </a:bodyPr>
          <a:lstStyle/>
          <a:p>
            <a:r>
              <a:rPr lang="en-US" altLang="zh-CN" dirty="0" smtClean="0"/>
              <a:t>  Jiao, </a:t>
            </a:r>
            <a:r>
              <a:rPr lang="en-US" altLang="zh-CN" dirty="0" err="1"/>
              <a:t>F</a:t>
            </a:r>
            <a:r>
              <a:rPr lang="en-US" altLang="zh-CN" dirty="0" err="1" smtClean="0"/>
              <a:t>ei</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700808"/>
            <a:ext cx="54006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39" y="4365104"/>
            <a:ext cx="6045245" cy="1754326"/>
          </a:xfrm>
          <a:prstGeom prst="rect">
            <a:avLst/>
          </a:prstGeom>
          <a:noFill/>
        </p:spPr>
        <p:txBody>
          <a:bodyPr wrap="none" rtlCol="0">
            <a:spAutoFit/>
          </a:bodyPr>
          <a:lstStyle/>
          <a:p>
            <a:r>
              <a:rPr lang="en-US" altLang="zh-CN" dirty="0" smtClean="0"/>
              <a:t>PIIID: Plasma Immersion Ion Implantation and Deposition</a:t>
            </a:r>
          </a:p>
          <a:p>
            <a:r>
              <a:rPr lang="en-US" altLang="zh-CN" dirty="0" smtClean="0"/>
              <a:t>IBAD: Ion Beam Assisted deposition</a:t>
            </a:r>
          </a:p>
          <a:p>
            <a:r>
              <a:rPr lang="en-US" altLang="zh-CN" dirty="0" smtClean="0"/>
              <a:t>PLD: Plasma Laser Deposition</a:t>
            </a:r>
          </a:p>
          <a:p>
            <a:r>
              <a:rPr lang="en-US" altLang="zh-CN" dirty="0" smtClean="0"/>
              <a:t>VAD</a:t>
            </a:r>
            <a:r>
              <a:rPr lang="zh-CN" altLang="en-US" dirty="0" smtClean="0"/>
              <a:t>：</a:t>
            </a:r>
            <a:r>
              <a:rPr lang="en-US" altLang="zh-CN" dirty="0" smtClean="0"/>
              <a:t>vacuum arc deposition</a:t>
            </a:r>
          </a:p>
          <a:p>
            <a:r>
              <a:rPr lang="en-US" altLang="zh-CN" dirty="0" smtClean="0"/>
              <a:t>IBA-MBA: Ion beam assisted molecular beam </a:t>
            </a:r>
            <a:r>
              <a:rPr lang="en-US" altLang="zh-CN" dirty="0" err="1" smtClean="0"/>
              <a:t>epitaxy</a:t>
            </a:r>
            <a:endParaRPr lang="en-US" altLang="zh-CN" dirty="0" smtClean="0"/>
          </a:p>
          <a:p>
            <a:r>
              <a:rPr lang="en-US" altLang="zh-CN" dirty="0" smtClean="0"/>
              <a:t>MS:</a:t>
            </a:r>
            <a:r>
              <a:rPr lang="zh-CN" altLang="en-US" dirty="0"/>
              <a:t> </a:t>
            </a:r>
            <a:r>
              <a:rPr lang="zh-CN" altLang="en-US" dirty="0" smtClean="0"/>
              <a:t> </a:t>
            </a:r>
            <a:r>
              <a:rPr lang="en-US" altLang="zh-CN" dirty="0" smtClean="0"/>
              <a:t>Magnetron Sputtering </a:t>
            </a:r>
            <a:endParaRPr lang="zh-CN" altLang="en-US" dirty="0"/>
          </a:p>
        </p:txBody>
      </p:sp>
      <p:sp>
        <p:nvSpPr>
          <p:cNvPr id="5" name="TextBox 4"/>
          <p:cNvSpPr txBox="1"/>
          <p:nvPr/>
        </p:nvSpPr>
        <p:spPr>
          <a:xfrm>
            <a:off x="755576" y="1268760"/>
            <a:ext cx="7879080" cy="369332"/>
          </a:xfrm>
          <a:prstGeom prst="rect">
            <a:avLst/>
          </a:prstGeom>
          <a:noFill/>
        </p:spPr>
        <p:txBody>
          <a:bodyPr wrap="none" rtlCol="0">
            <a:spAutoFit/>
          </a:bodyPr>
          <a:lstStyle/>
          <a:p>
            <a:r>
              <a:rPr lang="en-US" altLang="zh-CN" dirty="0" smtClean="0"/>
              <a:t>Low </a:t>
            </a:r>
            <a:r>
              <a:rPr lang="en-US" altLang="zh-CN" dirty="0"/>
              <a:t>energy </a:t>
            </a:r>
            <a:r>
              <a:rPr lang="en-US" altLang="zh-CN" dirty="0" smtClean="0"/>
              <a:t>of deposited </a:t>
            </a:r>
            <a:r>
              <a:rPr lang="en-US" altLang="zh-CN" dirty="0" smtClean="0"/>
              <a:t>particle </a:t>
            </a:r>
            <a:r>
              <a:rPr lang="en-US" altLang="zh-CN" dirty="0" smtClean="0"/>
              <a:t>is </a:t>
            </a:r>
            <a:r>
              <a:rPr lang="en-US" altLang="zh-CN" dirty="0" smtClean="0"/>
              <a:t>preferred to reduce destroy to pre-layer </a:t>
            </a:r>
            <a:endParaRPr lang="zh-CN" altLang="en-US" dirty="0"/>
          </a:p>
        </p:txBody>
      </p:sp>
    </p:spTree>
    <p:extLst>
      <p:ext uri="{BB962C8B-B14F-4D97-AF65-F5344CB8AC3E}">
        <p14:creationId xmlns:p14="http://schemas.microsoft.com/office/powerpoint/2010/main" val="96904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11560" y="1556792"/>
            <a:ext cx="3744416" cy="4320480"/>
            <a:chOff x="1475656" y="1772816"/>
            <a:chExt cx="4469110" cy="4281726"/>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72816"/>
              <a:ext cx="4469110" cy="428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32039" y="4540478"/>
              <a:ext cx="877163" cy="369332"/>
            </a:xfrm>
            <a:prstGeom prst="rect">
              <a:avLst/>
            </a:prstGeom>
            <a:noFill/>
          </p:spPr>
          <p:txBody>
            <a:bodyPr wrap="none" rtlCol="0">
              <a:spAutoFit/>
            </a:bodyPr>
            <a:lstStyle/>
            <a:p>
              <a:r>
                <a:rPr lang="en-US" altLang="zh-CN" dirty="0" smtClean="0"/>
                <a:t>source</a:t>
              </a:r>
              <a:endParaRPr lang="zh-CN" altLang="en-US" dirty="0"/>
            </a:p>
          </p:txBody>
        </p:sp>
      </p:grpSp>
      <p:pic>
        <p:nvPicPr>
          <p:cNvPr id="142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041" y="1556792"/>
            <a:ext cx="30194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1" y="4005064"/>
            <a:ext cx="2822282"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520847" y="3820398"/>
            <a:ext cx="2364750" cy="369332"/>
          </a:xfrm>
          <a:prstGeom prst="rect">
            <a:avLst/>
          </a:prstGeom>
          <a:noFill/>
        </p:spPr>
        <p:txBody>
          <a:bodyPr wrap="none" rtlCol="0">
            <a:spAutoFit/>
          </a:bodyPr>
          <a:lstStyle/>
          <a:p>
            <a:r>
              <a:rPr lang="en-US" altLang="zh-CN" dirty="0" smtClean="0"/>
              <a:t>Magnetron sputtering</a:t>
            </a:r>
            <a:endParaRPr lang="zh-CN" altLang="en-US" dirty="0"/>
          </a:p>
        </p:txBody>
      </p:sp>
      <p:sp>
        <p:nvSpPr>
          <p:cNvPr id="15" name="TextBox 14"/>
          <p:cNvSpPr txBox="1"/>
          <p:nvPr/>
        </p:nvSpPr>
        <p:spPr>
          <a:xfrm>
            <a:off x="5661911" y="1372126"/>
            <a:ext cx="2223686" cy="369332"/>
          </a:xfrm>
          <a:prstGeom prst="rect">
            <a:avLst/>
          </a:prstGeom>
          <a:noFill/>
        </p:spPr>
        <p:txBody>
          <a:bodyPr wrap="none" rtlCol="0">
            <a:spAutoFit/>
          </a:bodyPr>
          <a:lstStyle/>
          <a:p>
            <a:r>
              <a:rPr lang="en-US" altLang="zh-CN" dirty="0" smtClean="0"/>
              <a:t>Plasma evaporation</a:t>
            </a:r>
            <a:endParaRPr lang="zh-CN" altLang="en-US" dirty="0"/>
          </a:p>
        </p:txBody>
      </p:sp>
      <p:sp>
        <p:nvSpPr>
          <p:cNvPr id="16" name="TextBox 15"/>
          <p:cNvSpPr txBox="1"/>
          <p:nvPr/>
        </p:nvSpPr>
        <p:spPr>
          <a:xfrm>
            <a:off x="5924642" y="1871246"/>
            <a:ext cx="447558" cy="261610"/>
          </a:xfrm>
          <a:prstGeom prst="rect">
            <a:avLst/>
          </a:prstGeom>
          <a:solidFill>
            <a:schemeClr val="bg1"/>
          </a:solidFill>
        </p:spPr>
        <p:txBody>
          <a:bodyPr wrap="none" rtlCol="0">
            <a:spAutoFit/>
          </a:bodyPr>
          <a:lstStyle/>
          <a:p>
            <a:r>
              <a:rPr lang="en-US" altLang="zh-CN" sz="1100" dirty="0" err="1" smtClean="0"/>
              <a:t>Nb</a:t>
            </a:r>
            <a:r>
              <a:rPr lang="en-US" altLang="zh-CN" sz="1100" dirty="0" smtClean="0"/>
              <a:t>+</a:t>
            </a:r>
            <a:endParaRPr lang="zh-CN" altLang="en-US" sz="1100" dirty="0"/>
          </a:p>
        </p:txBody>
      </p:sp>
      <p:sp>
        <p:nvSpPr>
          <p:cNvPr id="17" name="TextBox 16"/>
          <p:cNvSpPr txBox="1"/>
          <p:nvPr/>
        </p:nvSpPr>
        <p:spPr>
          <a:xfrm>
            <a:off x="3635896" y="647110"/>
            <a:ext cx="5243743" cy="523220"/>
          </a:xfrm>
          <a:prstGeom prst="rect">
            <a:avLst/>
          </a:prstGeom>
          <a:noFill/>
        </p:spPr>
        <p:txBody>
          <a:bodyPr wrap="none" rtlCol="0">
            <a:spAutoFit/>
          </a:bodyPr>
          <a:lstStyle/>
          <a:p>
            <a:r>
              <a:rPr lang="en-US" altLang="zh-CN" sz="2800" dirty="0" smtClean="0">
                <a:solidFill>
                  <a:schemeClr val="bg1"/>
                </a:solidFill>
              </a:rPr>
              <a:t>Low damage of Plasma method</a:t>
            </a:r>
            <a:endParaRPr lang="zh-CN" altLang="en-US" sz="2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78425306"/>
              </p:ext>
            </p:extLst>
          </p:nvPr>
        </p:nvGraphicFramePr>
        <p:xfrm>
          <a:off x="1331640" y="3356992"/>
          <a:ext cx="6384033" cy="1854200"/>
        </p:xfrm>
        <a:graphic>
          <a:graphicData uri="http://schemas.openxmlformats.org/drawingml/2006/table">
            <a:tbl>
              <a:tblPr firstRow="1" bandRow="1">
                <a:tableStyleId>{5C22544A-7EE6-4342-B048-85BDC9FD1C3A}</a:tableStyleId>
              </a:tblPr>
              <a:tblGrid>
                <a:gridCol w="2128011"/>
                <a:gridCol w="2128011"/>
                <a:gridCol w="2128011"/>
              </a:tblGrid>
              <a:tr h="370840">
                <a:tc>
                  <a:txBody>
                    <a:bodyPr/>
                    <a:lstStyle/>
                    <a:p>
                      <a:pPr algn="ctr"/>
                      <a:endParaRPr lang="zh-CN" altLang="en-US" dirty="0"/>
                    </a:p>
                  </a:txBody>
                  <a:tcPr/>
                </a:tc>
                <a:tc>
                  <a:txBody>
                    <a:bodyPr/>
                    <a:lstStyle/>
                    <a:p>
                      <a:pPr algn="ctr"/>
                      <a:r>
                        <a:rPr lang="en-US" altLang="zh-CN" dirty="0" smtClean="0"/>
                        <a:t>ECR</a:t>
                      </a:r>
                      <a:endParaRPr lang="zh-CN" altLang="en-US" dirty="0"/>
                    </a:p>
                  </a:txBody>
                  <a:tcPr/>
                </a:tc>
                <a:tc>
                  <a:txBody>
                    <a:bodyPr/>
                    <a:lstStyle/>
                    <a:p>
                      <a:pPr algn="ctr"/>
                      <a:r>
                        <a:rPr lang="en-US" altLang="zh-CN" dirty="0" smtClean="0"/>
                        <a:t>RF</a:t>
                      </a:r>
                      <a:r>
                        <a:rPr lang="en-US" altLang="zh-CN" baseline="0" dirty="0" smtClean="0"/>
                        <a:t> sputtering</a:t>
                      </a:r>
                      <a:endParaRPr lang="zh-CN" altLang="en-US" dirty="0"/>
                    </a:p>
                  </a:txBody>
                  <a:tcPr/>
                </a:tc>
              </a:tr>
              <a:tr h="370840">
                <a:tc>
                  <a:txBody>
                    <a:bodyPr/>
                    <a:lstStyle/>
                    <a:p>
                      <a:pPr algn="ctr"/>
                      <a:r>
                        <a:rPr lang="en-US" altLang="zh-CN" dirty="0" err="1" smtClean="0"/>
                        <a:t>frenquency</a:t>
                      </a:r>
                      <a:endParaRPr lang="zh-CN" altLang="en-US" dirty="0"/>
                    </a:p>
                  </a:txBody>
                  <a:tcPr/>
                </a:tc>
                <a:tc>
                  <a:txBody>
                    <a:bodyPr/>
                    <a:lstStyle/>
                    <a:p>
                      <a:pPr algn="ctr"/>
                      <a:r>
                        <a:rPr lang="en-US" altLang="zh-CN" dirty="0" smtClean="0"/>
                        <a:t>2.45GHz</a:t>
                      </a:r>
                      <a:endParaRPr lang="zh-CN" altLang="en-US" dirty="0"/>
                    </a:p>
                  </a:txBody>
                  <a:tcPr/>
                </a:tc>
                <a:tc>
                  <a:txBody>
                    <a:bodyPr/>
                    <a:lstStyle/>
                    <a:p>
                      <a:pPr algn="ctr"/>
                      <a:r>
                        <a:rPr lang="en-US" altLang="zh-CN" dirty="0" smtClean="0"/>
                        <a:t>13.56MHz</a:t>
                      </a:r>
                      <a:endParaRPr lang="zh-CN" altLang="en-US" dirty="0"/>
                    </a:p>
                  </a:txBody>
                  <a:tcPr/>
                </a:tc>
              </a:tr>
              <a:tr h="370840">
                <a:tc>
                  <a:txBody>
                    <a:bodyPr/>
                    <a:lstStyle/>
                    <a:p>
                      <a:pPr algn="ctr"/>
                      <a:r>
                        <a:rPr lang="en-US" altLang="zh-CN" dirty="0" smtClean="0"/>
                        <a:t>Pressure</a:t>
                      </a:r>
                      <a:endParaRPr lang="zh-CN" altLang="en-US" dirty="0"/>
                    </a:p>
                  </a:txBody>
                  <a:tcPr/>
                </a:tc>
                <a:tc>
                  <a:txBody>
                    <a:bodyPr/>
                    <a:lstStyle/>
                    <a:p>
                      <a:pPr algn="ctr"/>
                      <a:r>
                        <a:rPr lang="en-US" altLang="zh-CN" dirty="0" smtClean="0"/>
                        <a:t>0.05Pa</a:t>
                      </a:r>
                      <a:endParaRPr lang="zh-CN" altLang="en-US" dirty="0"/>
                    </a:p>
                  </a:txBody>
                  <a:tcPr/>
                </a:tc>
                <a:tc>
                  <a:txBody>
                    <a:bodyPr/>
                    <a:lstStyle/>
                    <a:p>
                      <a:pPr algn="ctr"/>
                      <a:r>
                        <a:rPr lang="en-US" altLang="zh-CN" dirty="0" smtClean="0"/>
                        <a:t>10Pa</a:t>
                      </a:r>
                    </a:p>
                  </a:txBody>
                  <a:tcPr/>
                </a:tc>
              </a:tr>
              <a:tr h="370840">
                <a:tc>
                  <a:txBody>
                    <a:bodyPr/>
                    <a:lstStyle/>
                    <a:p>
                      <a:pPr algn="ctr"/>
                      <a:r>
                        <a:rPr lang="en-US" altLang="zh-CN" dirty="0" smtClean="0"/>
                        <a:t>Electron</a:t>
                      </a:r>
                      <a:r>
                        <a:rPr lang="en-US" altLang="zh-CN" baseline="0" dirty="0" smtClean="0"/>
                        <a:t> density</a:t>
                      </a:r>
                      <a:endParaRPr lang="zh-CN" altLang="en-US" dirty="0"/>
                    </a:p>
                  </a:txBody>
                  <a:tcPr/>
                </a:tc>
                <a:tc>
                  <a:txBody>
                    <a:bodyPr/>
                    <a:lstStyle/>
                    <a:p>
                      <a:pPr algn="ctr"/>
                      <a:r>
                        <a:rPr lang="en-US" altLang="zh-CN" dirty="0" smtClean="0"/>
                        <a:t>10</a:t>
                      </a:r>
                      <a:r>
                        <a:rPr lang="en-US" altLang="zh-CN" baseline="30000" dirty="0" smtClean="0"/>
                        <a:t>18</a:t>
                      </a:r>
                      <a:endParaRPr lang="zh-CN" altLang="en-US" baseline="30000" dirty="0"/>
                    </a:p>
                  </a:txBody>
                  <a:tcPr/>
                </a:tc>
                <a:tc>
                  <a:txBody>
                    <a:bodyPr/>
                    <a:lstStyle/>
                    <a:p>
                      <a:pPr algn="ctr"/>
                      <a:r>
                        <a:rPr lang="en-US" altLang="zh-CN" dirty="0" smtClean="0"/>
                        <a:t>10</a:t>
                      </a:r>
                      <a:r>
                        <a:rPr lang="en-US" altLang="zh-CN" baseline="30000" dirty="0" smtClean="0"/>
                        <a:t>15</a:t>
                      </a:r>
                      <a:endParaRPr lang="zh-CN" altLang="en-US" baseline="30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aseline="0" dirty="0" smtClean="0"/>
                        <a:t>Particles energy</a:t>
                      </a:r>
                      <a:endParaRPr lang="zh-CN" altLang="en-US" dirty="0"/>
                    </a:p>
                  </a:txBody>
                  <a:tcPr/>
                </a:tc>
                <a:tc>
                  <a:txBody>
                    <a:bodyPr/>
                    <a:lstStyle/>
                    <a:p>
                      <a:pPr algn="ctr"/>
                      <a:r>
                        <a:rPr lang="en-US" altLang="zh-CN" dirty="0" smtClean="0"/>
                        <a:t>Less</a:t>
                      </a:r>
                      <a:r>
                        <a:rPr lang="en-US" altLang="zh-CN" baseline="0" dirty="0" smtClean="0"/>
                        <a:t> than </a:t>
                      </a:r>
                      <a:r>
                        <a:rPr lang="en-US" altLang="zh-CN" dirty="0" smtClean="0"/>
                        <a:t>30eV</a:t>
                      </a:r>
                      <a:endParaRPr lang="zh-CN" altLang="en-US" dirty="0"/>
                    </a:p>
                  </a:txBody>
                  <a:tcPr/>
                </a:tc>
                <a:tc>
                  <a:txBody>
                    <a:bodyPr/>
                    <a:lstStyle/>
                    <a:p>
                      <a:pPr algn="ctr"/>
                      <a:r>
                        <a:rPr lang="en-US" altLang="zh-CN" dirty="0" smtClean="0"/>
                        <a:t>&lt;100eV</a:t>
                      </a:r>
                      <a:endParaRPr lang="zh-CN" altLang="en-US" dirty="0"/>
                    </a:p>
                  </a:txBody>
                  <a:tcPr/>
                </a:tc>
              </a:tr>
            </a:tbl>
          </a:graphicData>
        </a:graphic>
      </p:graphicFrame>
      <p:pic>
        <p:nvPicPr>
          <p:cNvPr id="3" name="Picture 15" descr="x-mode-wav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43608" y="1772816"/>
            <a:ext cx="2138363" cy="1423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491880" y="1844824"/>
            <a:ext cx="5256584" cy="369332"/>
          </a:xfrm>
          <a:prstGeom prst="rect">
            <a:avLst/>
          </a:prstGeom>
          <a:noFill/>
        </p:spPr>
        <p:txBody>
          <a:bodyPr wrap="square" rtlCol="0">
            <a:spAutoFit/>
          </a:bodyPr>
          <a:lstStyle/>
          <a:p>
            <a:r>
              <a:rPr lang="en-US" altLang="zh-CN" dirty="0" smtClean="0"/>
              <a:t>ECR:</a:t>
            </a:r>
            <a:r>
              <a:rPr lang="zh-CN" altLang="en-US" dirty="0"/>
              <a:t> </a:t>
            </a:r>
            <a:r>
              <a:rPr lang="en-US" altLang="zh-CN" dirty="0" smtClean="0"/>
              <a:t>electron </a:t>
            </a:r>
            <a:r>
              <a:rPr lang="en-US" altLang="zh-CN" dirty="0"/>
              <a:t>cyclotron </a:t>
            </a:r>
            <a:r>
              <a:rPr lang="en-US" altLang="zh-CN" dirty="0" smtClean="0"/>
              <a:t>resonance</a:t>
            </a:r>
            <a:endParaRPr lang="en-US" altLang="zh-CN" dirty="0" smtClean="0"/>
          </a:p>
        </p:txBody>
      </p:sp>
      <p:sp>
        <p:nvSpPr>
          <p:cNvPr id="6" name="TextBox 5"/>
          <p:cNvSpPr txBox="1"/>
          <p:nvPr/>
        </p:nvSpPr>
        <p:spPr>
          <a:xfrm>
            <a:off x="2987824" y="2915652"/>
            <a:ext cx="4878259" cy="369332"/>
          </a:xfrm>
          <a:prstGeom prst="rect">
            <a:avLst/>
          </a:prstGeom>
          <a:noFill/>
        </p:spPr>
        <p:txBody>
          <a:bodyPr wrap="none" rtlCol="0">
            <a:spAutoFit/>
          </a:bodyPr>
          <a:lstStyle/>
          <a:p>
            <a:r>
              <a:rPr lang="en-US" altLang="zh-CN" dirty="0" smtClean="0"/>
              <a:t>Comparison between </a:t>
            </a:r>
            <a:r>
              <a:rPr lang="en-US" altLang="zh-CN" dirty="0" smtClean="0"/>
              <a:t>ECR and RF sputtering </a:t>
            </a:r>
            <a:endParaRPr lang="zh-CN" altLang="en-US" dirty="0"/>
          </a:p>
        </p:txBody>
      </p:sp>
      <p:sp>
        <p:nvSpPr>
          <p:cNvPr id="7" name="TextBox 6"/>
          <p:cNvSpPr txBox="1"/>
          <p:nvPr/>
        </p:nvSpPr>
        <p:spPr>
          <a:xfrm>
            <a:off x="1115616" y="5301208"/>
            <a:ext cx="6603043" cy="646331"/>
          </a:xfrm>
          <a:prstGeom prst="rect">
            <a:avLst/>
          </a:prstGeom>
          <a:noFill/>
        </p:spPr>
        <p:txBody>
          <a:bodyPr wrap="square" rtlCol="0">
            <a:spAutoFit/>
          </a:bodyPr>
          <a:lstStyle/>
          <a:p>
            <a:r>
              <a:rPr lang="en-US" altLang="zh-CN" dirty="0" smtClean="0"/>
              <a:t>Lower pressure, higher electron density, lower particle energy is good for multilayer deposition</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27639"/>
            <a:ext cx="8208913" cy="443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flipH="1">
            <a:off x="3779912" y="2996952"/>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3779912" y="3254072"/>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83968" y="2996952"/>
            <a:ext cx="0" cy="25712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940152" y="1916832"/>
            <a:ext cx="504056" cy="198022"/>
            <a:chOff x="6156176" y="2132856"/>
            <a:chExt cx="1728192" cy="792088"/>
          </a:xfrm>
        </p:grpSpPr>
        <p:sp>
          <p:nvSpPr>
            <p:cNvPr id="15" name="矩形 14"/>
            <p:cNvSpPr/>
            <p:nvPr/>
          </p:nvSpPr>
          <p:spPr>
            <a:xfrm>
              <a:off x="6156176" y="2132856"/>
              <a:ext cx="17281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17" name="直接连接符 16"/>
            <p:cNvCxnSpPr/>
            <p:nvPr/>
          </p:nvCxnSpPr>
          <p:spPr>
            <a:xfrm>
              <a:off x="6156176" y="2132856"/>
              <a:ext cx="1728192"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156176" y="2132856"/>
              <a:ext cx="1728192"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668344" y="1950634"/>
            <a:ext cx="504056" cy="198022"/>
            <a:chOff x="6156176" y="2132856"/>
            <a:chExt cx="1728192" cy="792088"/>
          </a:xfrm>
        </p:grpSpPr>
        <p:sp>
          <p:nvSpPr>
            <p:cNvPr id="25" name="矩形 24"/>
            <p:cNvSpPr/>
            <p:nvPr/>
          </p:nvSpPr>
          <p:spPr>
            <a:xfrm>
              <a:off x="6156176" y="2132856"/>
              <a:ext cx="17281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26" name="直接连接符 25"/>
            <p:cNvCxnSpPr/>
            <p:nvPr/>
          </p:nvCxnSpPr>
          <p:spPr>
            <a:xfrm>
              <a:off x="6156176" y="2132856"/>
              <a:ext cx="1728192"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156176" y="2132856"/>
              <a:ext cx="1728192"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71600" y="2204864"/>
            <a:ext cx="562418" cy="400110"/>
          </a:xfrm>
          <a:prstGeom prst="rect">
            <a:avLst/>
          </a:prstGeom>
          <a:solidFill>
            <a:schemeClr val="bg1"/>
          </a:solidFill>
        </p:spPr>
        <p:txBody>
          <a:bodyPr wrap="square" rtlCol="0">
            <a:spAutoFit/>
          </a:bodyPr>
          <a:lstStyle/>
          <a:p>
            <a:r>
              <a:rPr lang="en-US" altLang="zh-CN" sz="1000" dirty="0" smtClean="0"/>
              <a:t>Power </a:t>
            </a:r>
          </a:p>
          <a:p>
            <a:r>
              <a:rPr lang="en-US" altLang="zh-CN" sz="1000" dirty="0" smtClean="0"/>
              <a:t>supply</a:t>
            </a:r>
            <a:endParaRPr lang="zh-CN" altLang="en-US" sz="1000" dirty="0"/>
          </a:p>
        </p:txBody>
      </p:sp>
      <p:sp>
        <p:nvSpPr>
          <p:cNvPr id="4" name="TextBox 3"/>
          <p:cNvSpPr txBox="1"/>
          <p:nvPr/>
        </p:nvSpPr>
        <p:spPr>
          <a:xfrm>
            <a:off x="1774939" y="2678723"/>
            <a:ext cx="1776448" cy="246221"/>
          </a:xfrm>
          <a:prstGeom prst="rect">
            <a:avLst/>
          </a:prstGeom>
          <a:solidFill>
            <a:schemeClr val="bg1"/>
          </a:solidFill>
        </p:spPr>
        <p:txBody>
          <a:bodyPr wrap="none" rtlCol="0">
            <a:spAutoFit/>
          </a:bodyPr>
          <a:lstStyle/>
          <a:p>
            <a:r>
              <a:rPr lang="en-US" altLang="zh-CN" sz="1000" dirty="0" smtClean="0"/>
              <a:t>Microwave transport system</a:t>
            </a:r>
            <a:endParaRPr lang="zh-CN" altLang="en-US" sz="1000" dirty="0"/>
          </a:p>
        </p:txBody>
      </p:sp>
      <p:sp>
        <p:nvSpPr>
          <p:cNvPr id="6" name="矩形 5"/>
          <p:cNvSpPr/>
          <p:nvPr/>
        </p:nvSpPr>
        <p:spPr>
          <a:xfrm>
            <a:off x="1475656" y="2924944"/>
            <a:ext cx="2023047"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079848" y="436602"/>
            <a:ext cx="4804520" cy="400110"/>
          </a:xfrm>
          <a:prstGeom prst="rect">
            <a:avLst/>
          </a:prstGeom>
          <a:noFill/>
        </p:spPr>
        <p:txBody>
          <a:bodyPr wrap="none" rtlCol="0">
            <a:spAutoFit/>
          </a:bodyPr>
          <a:lstStyle/>
          <a:p>
            <a:r>
              <a:rPr lang="en-US" altLang="zh-CN" sz="2000" dirty="0" smtClean="0">
                <a:solidFill>
                  <a:schemeClr val="bg1"/>
                </a:solidFill>
              </a:rPr>
              <a:t>Newly designed  ECR deposition system</a:t>
            </a:r>
            <a:endParaRPr lang="zh-CN" altLang="en-US" sz="2000" dirty="0">
              <a:solidFill>
                <a:schemeClr val="bg1"/>
              </a:solidFill>
            </a:endParaRPr>
          </a:p>
        </p:txBody>
      </p:sp>
      <p:sp>
        <p:nvSpPr>
          <p:cNvPr id="11" name="矩形 10"/>
          <p:cNvSpPr/>
          <p:nvPr/>
        </p:nvSpPr>
        <p:spPr>
          <a:xfrm>
            <a:off x="5796136" y="5120317"/>
            <a:ext cx="2736304" cy="828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Target chamber</a:t>
            </a:r>
            <a:endParaRPr lang="zh-CN" altLang="en-US" dirty="0">
              <a:solidFill>
                <a:schemeClr val="tx1"/>
              </a:solidFill>
            </a:endParaRPr>
          </a:p>
        </p:txBody>
      </p:sp>
      <p:sp>
        <p:nvSpPr>
          <p:cNvPr id="12" name="TextBox 11"/>
          <p:cNvSpPr txBox="1"/>
          <p:nvPr/>
        </p:nvSpPr>
        <p:spPr>
          <a:xfrm>
            <a:off x="6228184" y="2987660"/>
            <a:ext cx="2236510" cy="369332"/>
          </a:xfrm>
          <a:prstGeom prst="rect">
            <a:avLst/>
          </a:prstGeom>
          <a:noFill/>
        </p:spPr>
        <p:txBody>
          <a:bodyPr wrap="none" rtlCol="0">
            <a:spAutoFit/>
          </a:bodyPr>
          <a:lstStyle/>
          <a:p>
            <a:r>
              <a:rPr lang="en-US" altLang="zh-CN" dirty="0" smtClean="0"/>
              <a:t>Deposition </a:t>
            </a:r>
            <a:r>
              <a:rPr lang="en-US" altLang="zh-CN" dirty="0" smtClean="0"/>
              <a:t>chamber</a:t>
            </a:r>
            <a:endParaRPr lang="zh-CN" altLang="en-US" dirty="0"/>
          </a:p>
        </p:txBody>
      </p:sp>
      <p:sp>
        <p:nvSpPr>
          <p:cNvPr id="13" name="TextBox 12"/>
          <p:cNvSpPr txBox="1"/>
          <p:nvPr/>
        </p:nvSpPr>
        <p:spPr>
          <a:xfrm>
            <a:off x="536160" y="3998960"/>
            <a:ext cx="4083169" cy="1415772"/>
          </a:xfrm>
          <a:prstGeom prst="rect">
            <a:avLst/>
          </a:prstGeom>
          <a:noFill/>
        </p:spPr>
        <p:txBody>
          <a:bodyPr wrap="none" rtlCol="0">
            <a:spAutoFit/>
          </a:bodyPr>
          <a:lstStyle/>
          <a:p>
            <a:r>
              <a:rPr lang="en-US" altLang="zh-CN" sz="3200" b="1" dirty="0" smtClean="0">
                <a:solidFill>
                  <a:srgbClr val="FF0000"/>
                </a:solidFill>
              </a:rPr>
              <a:t>benefit</a:t>
            </a:r>
          </a:p>
          <a:p>
            <a:r>
              <a:rPr lang="en-US" altLang="zh-CN" dirty="0" smtClean="0"/>
              <a:t>	No plasma gun </a:t>
            </a:r>
            <a:r>
              <a:rPr lang="en-US" altLang="zh-CN" dirty="0" smtClean="0"/>
              <a:t>pollution</a:t>
            </a:r>
            <a:endParaRPr lang="en-US" altLang="zh-CN" dirty="0" smtClean="0"/>
          </a:p>
          <a:p>
            <a:r>
              <a:rPr lang="en-US" altLang="zh-CN" dirty="0" smtClean="0"/>
              <a:t>	</a:t>
            </a:r>
            <a:r>
              <a:rPr lang="en-US" altLang="zh-CN" dirty="0" smtClean="0"/>
              <a:t>S</a:t>
            </a:r>
            <a:r>
              <a:rPr lang="en-US" altLang="zh-CN" dirty="0" smtClean="0"/>
              <a:t>ubstrate cleaned by plasma</a:t>
            </a:r>
            <a:endParaRPr lang="en-US" altLang="zh-CN" dirty="0" smtClean="0"/>
          </a:p>
          <a:p>
            <a:r>
              <a:rPr lang="en-US" altLang="zh-CN" dirty="0" smtClean="0"/>
              <a:t>	No target </a:t>
            </a:r>
            <a:r>
              <a:rPr lang="en-US" altLang="zh-CN" dirty="0" smtClean="0"/>
              <a:t>pollution</a:t>
            </a:r>
          </a:p>
        </p:txBody>
      </p:sp>
      <p:sp>
        <p:nvSpPr>
          <p:cNvPr id="14" name="TextBox 13"/>
          <p:cNvSpPr txBox="1"/>
          <p:nvPr/>
        </p:nvSpPr>
        <p:spPr>
          <a:xfrm>
            <a:off x="4638298" y="2204778"/>
            <a:ext cx="830677" cy="523220"/>
          </a:xfrm>
          <a:prstGeom prst="rect">
            <a:avLst/>
          </a:prstGeom>
          <a:noFill/>
        </p:spPr>
        <p:txBody>
          <a:bodyPr wrap="none" rtlCol="0">
            <a:spAutoFit/>
          </a:bodyPr>
          <a:lstStyle/>
          <a:p>
            <a:r>
              <a:rPr lang="en-US" altLang="zh-CN" sz="1400" dirty="0" smtClean="0"/>
              <a:t>ECR</a:t>
            </a:r>
          </a:p>
          <a:p>
            <a:r>
              <a:rPr lang="en-US" altLang="zh-CN" sz="1400" dirty="0" smtClean="0"/>
              <a:t>produce</a:t>
            </a:r>
            <a:endParaRPr lang="zh-CN" altLang="en-US" sz="1400" dirty="0"/>
          </a:p>
        </p:txBody>
      </p:sp>
      <p:sp>
        <p:nvSpPr>
          <p:cNvPr id="16" name="TextBox 15"/>
          <p:cNvSpPr txBox="1"/>
          <p:nvPr/>
        </p:nvSpPr>
        <p:spPr>
          <a:xfrm>
            <a:off x="6792891" y="1556792"/>
            <a:ext cx="1133644" cy="369332"/>
          </a:xfrm>
          <a:prstGeom prst="rect">
            <a:avLst/>
          </a:prstGeom>
          <a:noFill/>
        </p:spPr>
        <p:txBody>
          <a:bodyPr wrap="none" rtlCol="0">
            <a:spAutoFit/>
          </a:bodyPr>
          <a:lstStyle/>
          <a:p>
            <a:r>
              <a:rPr lang="en-US" altLang="zh-CN" dirty="0" smtClean="0"/>
              <a:t>substrate</a:t>
            </a:r>
            <a:endParaRPr lang="zh-CN" altLang="en-US" dirty="0"/>
          </a:p>
        </p:txBody>
      </p:sp>
      <p:sp>
        <p:nvSpPr>
          <p:cNvPr id="18" name="TextBox 17"/>
          <p:cNvSpPr txBox="1"/>
          <p:nvPr/>
        </p:nvSpPr>
        <p:spPr>
          <a:xfrm rot="16200000">
            <a:off x="5170639" y="3836844"/>
            <a:ext cx="530915" cy="369332"/>
          </a:xfrm>
          <a:prstGeom prst="rect">
            <a:avLst/>
          </a:prstGeom>
          <a:noFill/>
        </p:spPr>
        <p:txBody>
          <a:bodyPr wrap="none" rtlCol="0">
            <a:spAutoFit/>
          </a:bodyPr>
          <a:lstStyle/>
          <a:p>
            <a:r>
              <a:rPr lang="en-US" altLang="zh-CN" dirty="0" smtClean="0"/>
              <a:t>coil</a:t>
            </a:r>
            <a:endParaRPr lang="zh-CN" altLang="en-US" dirty="0"/>
          </a:p>
        </p:txBody>
      </p:sp>
    </p:spTree>
    <p:extLst>
      <p:ext uri="{BB962C8B-B14F-4D97-AF65-F5344CB8AC3E}">
        <p14:creationId xmlns:p14="http://schemas.microsoft.com/office/powerpoint/2010/main" val="32731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72816"/>
            <a:ext cx="3753090" cy="3615023"/>
          </a:xfrm>
          <a:prstGeom prst="rect">
            <a:avLst/>
          </a:prstGeom>
        </p:spPr>
      </p:pic>
      <p:pic>
        <p:nvPicPr>
          <p:cNvPr id="131073" name="Picture 1" descr="C:\Documents and Settings\jfgood.MICROSOF-3EA0E3\Application Data\Tencent\Users\251323115\QQ\WinTemp\RichOle\$BM6KZF8ZZR2Q_2L]HE}F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464496" cy="3476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1836" y="476672"/>
            <a:ext cx="5412572" cy="369332"/>
          </a:xfrm>
          <a:prstGeom prst="rect">
            <a:avLst/>
          </a:prstGeom>
          <a:noFill/>
        </p:spPr>
        <p:txBody>
          <a:bodyPr wrap="none" rtlCol="0">
            <a:spAutoFit/>
          </a:bodyPr>
          <a:lstStyle/>
          <a:p>
            <a:r>
              <a:rPr lang="en-US" altLang="zh-CN" dirty="0" smtClean="0">
                <a:solidFill>
                  <a:schemeClr val="bg1"/>
                </a:solidFill>
              </a:rPr>
              <a:t>Deposition  </a:t>
            </a:r>
            <a:r>
              <a:rPr lang="en-US" altLang="zh-CN" dirty="0" err="1" smtClean="0">
                <a:solidFill>
                  <a:schemeClr val="bg1"/>
                </a:solidFill>
              </a:rPr>
              <a:t>Vaccum</a:t>
            </a:r>
            <a:r>
              <a:rPr lang="en-US" altLang="zh-CN" dirty="0" smtClean="0">
                <a:solidFill>
                  <a:schemeClr val="bg1"/>
                </a:solidFill>
              </a:rPr>
              <a:t> and magnetic field </a:t>
            </a:r>
            <a:r>
              <a:rPr lang="en-US" altLang="zh-CN" dirty="0" err="1" smtClean="0">
                <a:solidFill>
                  <a:schemeClr val="bg1"/>
                </a:solidFill>
              </a:rPr>
              <a:t>distrubution</a:t>
            </a:r>
            <a:endParaRPr lang="zh-CN" altLang="en-US" dirty="0">
              <a:solidFill>
                <a:schemeClr val="bg1"/>
              </a:solidFill>
            </a:endParaRPr>
          </a:p>
        </p:txBody>
      </p:sp>
    </p:spTree>
    <p:extLst>
      <p:ext uri="{BB962C8B-B14F-4D97-AF65-F5344CB8AC3E}">
        <p14:creationId xmlns:p14="http://schemas.microsoft.com/office/powerpoint/2010/main" val="1630382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07" t="-62" r="-107" b="39705"/>
          <a:stretch/>
        </p:blipFill>
        <p:spPr>
          <a:xfrm>
            <a:off x="4499992" y="1916832"/>
            <a:ext cx="3498462" cy="353084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527" y="2348880"/>
            <a:ext cx="3480054" cy="2736304"/>
          </a:xfrm>
          <a:prstGeom prst="rect">
            <a:avLst/>
          </a:prstGeom>
        </p:spPr>
      </p:pic>
      <p:sp>
        <p:nvSpPr>
          <p:cNvPr id="6" name="TextBox 5"/>
          <p:cNvSpPr txBox="1"/>
          <p:nvPr/>
        </p:nvSpPr>
        <p:spPr>
          <a:xfrm>
            <a:off x="3203848" y="467380"/>
            <a:ext cx="3029419" cy="584775"/>
          </a:xfrm>
          <a:prstGeom prst="rect">
            <a:avLst/>
          </a:prstGeom>
          <a:noFill/>
        </p:spPr>
        <p:txBody>
          <a:bodyPr wrap="none" rtlCol="0">
            <a:spAutoFit/>
          </a:bodyPr>
          <a:lstStyle/>
          <a:p>
            <a:r>
              <a:rPr lang="en-US" altLang="zh-CN" sz="3200" dirty="0" smtClean="0">
                <a:solidFill>
                  <a:schemeClr val="bg1"/>
                </a:solidFill>
              </a:rPr>
              <a:t>Target chamber</a:t>
            </a:r>
            <a:endParaRPr lang="zh-CN" altLang="en-US" sz="3200" dirty="0">
              <a:solidFill>
                <a:schemeClr val="bg1"/>
              </a:solidFill>
            </a:endParaRPr>
          </a:p>
        </p:txBody>
      </p:sp>
    </p:spTree>
    <p:extLst>
      <p:ext uri="{BB962C8B-B14F-4D97-AF65-F5344CB8AC3E}">
        <p14:creationId xmlns:p14="http://schemas.microsoft.com/office/powerpoint/2010/main" val="24560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835696" y="350838"/>
            <a:ext cx="4607024" cy="563562"/>
          </a:xfrm>
        </p:spPr>
        <p:txBody>
          <a:bodyPr/>
          <a:lstStyle/>
          <a:p>
            <a:r>
              <a:rPr lang="en-US" altLang="zh-CN" dirty="0" smtClean="0">
                <a:ea typeface="宋体" charset="-122"/>
              </a:rPr>
              <a:t>characteristic</a:t>
            </a:r>
            <a:endParaRPr lang="en-US" altLang="zh-CN" dirty="0">
              <a:ea typeface="宋体" charset="-122"/>
            </a:endParaRPr>
          </a:p>
        </p:txBody>
      </p:sp>
      <p:sp>
        <p:nvSpPr>
          <p:cNvPr id="24" name="页脚占位符 3"/>
          <p:cNvSpPr>
            <a:spLocks noGrp="1"/>
          </p:cNvSpPr>
          <p:nvPr>
            <p:ph type="ftr" sz="quarter" idx="4294967295"/>
          </p:nvPr>
        </p:nvSpPr>
        <p:spPr>
          <a:xfrm>
            <a:off x="5806480" y="7599437"/>
            <a:ext cx="2895600" cy="298450"/>
          </a:xfrm>
        </p:spPr>
        <p:txBody>
          <a:bodyPr/>
          <a:lstStyle/>
          <a:p>
            <a:r>
              <a:rPr lang="en-US" altLang="zh-CN"/>
              <a:t>Company Logo</a:t>
            </a:r>
          </a:p>
        </p:txBody>
      </p:sp>
      <p:sp>
        <p:nvSpPr>
          <p:cNvPr id="77833" name="Text Box 9"/>
          <p:cNvSpPr txBox="1">
            <a:spLocks noChangeArrowheads="1"/>
          </p:cNvSpPr>
          <p:nvPr/>
        </p:nvSpPr>
        <p:spPr bwMode="gray">
          <a:xfrm>
            <a:off x="539552" y="2204864"/>
            <a:ext cx="7992888" cy="2554545"/>
          </a:xfrm>
          <a:prstGeom prst="rect">
            <a:avLst/>
          </a:prstGeom>
          <a:noFill/>
          <a:ln w="9525" algn="ctr">
            <a:noFill/>
            <a:miter lim="800000"/>
            <a:headEnd/>
            <a:tailEnd/>
          </a:ln>
          <a:effectLst/>
        </p:spPr>
        <p:txBody>
          <a:bodyPr wrap="square">
            <a:spAutoFit/>
          </a:bodyPr>
          <a:lstStyle/>
          <a:p>
            <a:pPr marL="285750" indent="-285750" eaLnBrk="0" hangingPunct="0">
              <a:buFont typeface="Wingdings" pitchFamily="2" charset="2"/>
              <a:buChar char="Ø"/>
            </a:pPr>
            <a:r>
              <a:rPr lang="en-US" altLang="zh-CN" sz="3200" dirty="0" smtClean="0">
                <a:solidFill>
                  <a:srgbClr val="000000"/>
                </a:solidFill>
                <a:latin typeface="+mj-lt"/>
                <a:ea typeface="宋体" charset="-122"/>
              </a:rPr>
              <a:t>Low energy</a:t>
            </a:r>
            <a:r>
              <a:rPr lang="zh-CN" altLang="en-US" sz="3200" dirty="0" smtClean="0">
                <a:solidFill>
                  <a:srgbClr val="000000"/>
                </a:solidFill>
                <a:latin typeface="+mj-lt"/>
                <a:ea typeface="宋体" charset="-122"/>
              </a:rPr>
              <a:t>：</a:t>
            </a:r>
            <a:r>
              <a:rPr lang="en-US" altLang="zh-CN" sz="3200" dirty="0" smtClean="0">
                <a:solidFill>
                  <a:srgbClr val="000000"/>
                </a:solidFill>
                <a:latin typeface="+mj-lt"/>
                <a:ea typeface="宋体" charset="-122"/>
              </a:rPr>
              <a:t>protect the film deposited</a:t>
            </a:r>
          </a:p>
          <a:p>
            <a:pPr eaLnBrk="0" hangingPunct="0"/>
            <a:endParaRPr lang="en-US" altLang="zh-CN" sz="3200" dirty="0" smtClean="0">
              <a:solidFill>
                <a:srgbClr val="000000"/>
              </a:solidFill>
              <a:latin typeface="+mj-lt"/>
              <a:ea typeface="宋体" charset="-122"/>
            </a:endParaRPr>
          </a:p>
          <a:p>
            <a:pPr marL="285750" indent="-285750" eaLnBrk="0" hangingPunct="0">
              <a:buFont typeface="Wingdings" pitchFamily="2" charset="2"/>
              <a:buChar char="Ø"/>
            </a:pPr>
            <a:r>
              <a:rPr lang="en-US" altLang="zh-CN" sz="3200" dirty="0" smtClean="0">
                <a:solidFill>
                  <a:srgbClr val="000000"/>
                </a:solidFill>
                <a:latin typeface="+mj-lt"/>
                <a:ea typeface="宋体" charset="-122"/>
              </a:rPr>
              <a:t>Flash evaporation</a:t>
            </a:r>
            <a:r>
              <a:rPr lang="zh-CN" altLang="en-US" sz="3200" dirty="0" smtClean="0">
                <a:solidFill>
                  <a:srgbClr val="000000"/>
                </a:solidFill>
                <a:latin typeface="+mj-lt"/>
                <a:ea typeface="宋体" charset="-122"/>
              </a:rPr>
              <a:t>：</a:t>
            </a:r>
            <a:r>
              <a:rPr lang="en-US" altLang="zh-CN" sz="3200" dirty="0" smtClean="0">
                <a:solidFill>
                  <a:srgbClr val="000000"/>
                </a:solidFill>
                <a:latin typeface="+mj-lt"/>
                <a:ea typeface="宋体" charset="-122"/>
              </a:rPr>
              <a:t>high efficiency</a:t>
            </a:r>
          </a:p>
          <a:p>
            <a:pPr marL="285750" indent="-285750" eaLnBrk="0" hangingPunct="0">
              <a:buFont typeface="Wingdings" pitchFamily="2" charset="2"/>
              <a:buChar char="Ø"/>
            </a:pPr>
            <a:endParaRPr lang="en-US" altLang="zh-CN" sz="3200" dirty="0" smtClean="0">
              <a:solidFill>
                <a:srgbClr val="000000"/>
              </a:solidFill>
              <a:latin typeface="+mj-lt"/>
              <a:ea typeface="宋体" charset="-122"/>
            </a:endParaRPr>
          </a:p>
          <a:p>
            <a:pPr marL="285750" indent="-285750" eaLnBrk="0" hangingPunct="0">
              <a:buFont typeface="Wingdings" pitchFamily="2" charset="2"/>
              <a:buChar char="Ø"/>
            </a:pPr>
            <a:r>
              <a:rPr lang="en-US" altLang="zh-CN" sz="3200" dirty="0" err="1" smtClean="0">
                <a:solidFill>
                  <a:srgbClr val="000000"/>
                </a:solidFill>
                <a:latin typeface="+mj-lt"/>
                <a:ea typeface="宋体" charset="-122"/>
              </a:rPr>
              <a:t>cleaness</a:t>
            </a:r>
            <a:endParaRPr lang="en-US" altLang="zh-CN" sz="3200" dirty="0">
              <a:solidFill>
                <a:srgbClr val="000000"/>
              </a:solidFill>
              <a:latin typeface="+mj-lt"/>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59832" y="350838"/>
            <a:ext cx="2705051" cy="563562"/>
          </a:xfrm>
        </p:spPr>
        <p:txBody>
          <a:bodyPr/>
          <a:lstStyle/>
          <a:p>
            <a:r>
              <a:rPr lang="en-US" altLang="zh-CN" sz="2400" dirty="0" smtClean="0">
                <a:ea typeface="宋体" charset="-122"/>
              </a:rPr>
              <a:t>Future plan</a:t>
            </a:r>
            <a:endParaRPr lang="en-US" altLang="zh-CN" sz="2400" dirty="0">
              <a:ea typeface="宋体" charset="-122"/>
            </a:endParaRPr>
          </a:p>
        </p:txBody>
      </p:sp>
      <p:grpSp>
        <p:nvGrpSpPr>
          <p:cNvPr id="70686" name="Group 30"/>
          <p:cNvGrpSpPr>
            <a:grpSpLocks/>
          </p:cNvGrpSpPr>
          <p:nvPr/>
        </p:nvGrpSpPr>
        <p:grpSpPr bwMode="auto">
          <a:xfrm>
            <a:off x="873125" y="2276475"/>
            <a:ext cx="7543800" cy="3352800"/>
            <a:chOff x="550" y="1434"/>
            <a:chExt cx="4752" cy="2112"/>
          </a:xfrm>
        </p:grpSpPr>
        <p:sp>
          <p:nvSpPr>
            <p:cNvPr id="70659" name="Line 3"/>
            <p:cNvSpPr>
              <a:spLocks noChangeShapeType="1"/>
            </p:cNvSpPr>
            <p:nvPr/>
          </p:nvSpPr>
          <p:spPr bwMode="gray">
            <a:xfrm flipH="1">
              <a:off x="550" y="3541"/>
              <a:ext cx="1044" cy="1"/>
            </a:xfrm>
            <a:prstGeom prst="line">
              <a:avLst/>
            </a:prstGeom>
            <a:noFill/>
            <a:ln w="9525">
              <a:solidFill>
                <a:schemeClr val="tx1"/>
              </a:solidFill>
              <a:round/>
              <a:headEnd/>
              <a:tailEnd/>
            </a:ln>
            <a:effectLst/>
          </p:spPr>
          <p:txBody>
            <a:bodyPr wrap="none" anchor="ctr"/>
            <a:lstStyle/>
            <a:p>
              <a:endParaRPr lang="zh-CN" altLang="en-US"/>
            </a:p>
          </p:txBody>
        </p:sp>
        <p:sp>
          <p:nvSpPr>
            <p:cNvPr id="70660" name="Line 4"/>
            <p:cNvSpPr>
              <a:spLocks noChangeShapeType="1"/>
            </p:cNvSpPr>
            <p:nvPr/>
          </p:nvSpPr>
          <p:spPr bwMode="gray">
            <a:xfrm flipH="1">
              <a:off x="550" y="3013"/>
              <a:ext cx="1536" cy="0"/>
            </a:xfrm>
            <a:prstGeom prst="line">
              <a:avLst/>
            </a:prstGeom>
            <a:noFill/>
            <a:ln w="9525">
              <a:solidFill>
                <a:schemeClr val="tx1"/>
              </a:solidFill>
              <a:round/>
              <a:headEnd/>
              <a:tailEnd/>
            </a:ln>
            <a:effectLst/>
          </p:spPr>
          <p:txBody>
            <a:bodyPr wrap="none" anchor="ctr"/>
            <a:lstStyle/>
            <a:p>
              <a:endParaRPr lang="zh-CN" altLang="en-US"/>
            </a:p>
          </p:txBody>
        </p:sp>
        <p:sp>
          <p:nvSpPr>
            <p:cNvPr id="70661" name="Line 5"/>
            <p:cNvSpPr>
              <a:spLocks noChangeShapeType="1"/>
            </p:cNvSpPr>
            <p:nvPr/>
          </p:nvSpPr>
          <p:spPr bwMode="gray">
            <a:xfrm flipH="1">
              <a:off x="550" y="2490"/>
              <a:ext cx="2112" cy="0"/>
            </a:xfrm>
            <a:prstGeom prst="line">
              <a:avLst/>
            </a:prstGeom>
            <a:noFill/>
            <a:ln w="9525">
              <a:solidFill>
                <a:schemeClr val="tx1"/>
              </a:solidFill>
              <a:round/>
              <a:headEnd/>
              <a:tailEnd/>
            </a:ln>
            <a:effectLst/>
          </p:spPr>
          <p:txBody>
            <a:bodyPr wrap="none" anchor="ctr"/>
            <a:lstStyle/>
            <a:p>
              <a:endParaRPr lang="zh-CN" altLang="en-US"/>
            </a:p>
          </p:txBody>
        </p:sp>
        <p:sp>
          <p:nvSpPr>
            <p:cNvPr id="70662" name="Line 6"/>
            <p:cNvSpPr>
              <a:spLocks noChangeShapeType="1"/>
            </p:cNvSpPr>
            <p:nvPr/>
          </p:nvSpPr>
          <p:spPr bwMode="gray">
            <a:xfrm flipH="1">
              <a:off x="550" y="1968"/>
              <a:ext cx="2624" cy="0"/>
            </a:xfrm>
            <a:prstGeom prst="line">
              <a:avLst/>
            </a:prstGeom>
            <a:noFill/>
            <a:ln w="9525">
              <a:solidFill>
                <a:schemeClr val="tx1"/>
              </a:solidFill>
              <a:round/>
              <a:headEnd/>
              <a:tailEnd/>
            </a:ln>
            <a:effectLst/>
          </p:spPr>
          <p:txBody>
            <a:bodyPr wrap="none" anchor="ctr"/>
            <a:lstStyle/>
            <a:p>
              <a:endParaRPr lang="zh-CN" altLang="en-US"/>
            </a:p>
          </p:txBody>
        </p:sp>
        <p:sp>
          <p:nvSpPr>
            <p:cNvPr id="70663" name="Line 7"/>
            <p:cNvSpPr>
              <a:spLocks noChangeShapeType="1"/>
            </p:cNvSpPr>
            <p:nvPr/>
          </p:nvSpPr>
          <p:spPr bwMode="gray">
            <a:xfrm flipH="1" flipV="1">
              <a:off x="550" y="1438"/>
              <a:ext cx="3171" cy="0"/>
            </a:xfrm>
            <a:prstGeom prst="line">
              <a:avLst/>
            </a:prstGeom>
            <a:noFill/>
            <a:ln w="9525">
              <a:solidFill>
                <a:schemeClr val="tx1"/>
              </a:solidFill>
              <a:round/>
              <a:headEnd/>
              <a:tailEnd/>
            </a:ln>
            <a:effectLst/>
          </p:spPr>
          <p:txBody>
            <a:bodyPr wrap="none" anchor="ctr"/>
            <a:lstStyle/>
            <a:p>
              <a:endParaRPr lang="zh-CN" altLang="en-US"/>
            </a:p>
          </p:txBody>
        </p:sp>
        <p:sp>
          <p:nvSpPr>
            <p:cNvPr id="70664" name="Line 8"/>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0665" name="Line 9"/>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0666" name="Line 10"/>
            <p:cNvSpPr>
              <a:spLocks noChangeShapeType="1"/>
            </p:cNvSpPr>
            <p:nvPr/>
          </p:nvSpPr>
          <p:spPr bwMode="gray">
            <a:xfrm>
              <a:off x="646" y="2498"/>
              <a:ext cx="0" cy="514"/>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0667" name="Line 11"/>
            <p:cNvSpPr>
              <a:spLocks noChangeShapeType="1"/>
            </p:cNvSpPr>
            <p:nvPr/>
          </p:nvSpPr>
          <p:spPr bwMode="gray">
            <a:xfrm>
              <a:off x="646" y="3013"/>
              <a:ext cx="0" cy="514"/>
            </a:xfrm>
            <a:prstGeom prst="line">
              <a:avLst/>
            </a:prstGeom>
            <a:noFill/>
            <a:ln w="9525">
              <a:solidFill>
                <a:schemeClr val="tx1"/>
              </a:solidFill>
              <a:round/>
              <a:headEnd type="triangle" w="med" len="med"/>
              <a:tailEnd type="triangle" w="med" len="med"/>
            </a:ln>
            <a:effectLst/>
          </p:spPr>
          <p:txBody>
            <a:bodyPr wrap="none" anchor="ctr"/>
            <a:lstStyle/>
            <a:p>
              <a:endParaRPr lang="zh-CN" altLang="en-US"/>
            </a:p>
          </p:txBody>
        </p:sp>
        <p:sp>
          <p:nvSpPr>
            <p:cNvPr id="70668" name="Text Box 12"/>
            <p:cNvSpPr txBox="1">
              <a:spLocks noChangeArrowheads="1"/>
            </p:cNvSpPr>
            <p:nvPr/>
          </p:nvSpPr>
          <p:spPr bwMode="gray">
            <a:xfrm>
              <a:off x="742" y="1638"/>
              <a:ext cx="1449" cy="194"/>
            </a:xfrm>
            <a:prstGeom prst="rect">
              <a:avLst/>
            </a:prstGeom>
            <a:noFill/>
            <a:ln w="9525">
              <a:noFill/>
              <a:miter lim="800000"/>
              <a:headEnd/>
              <a:tailEnd/>
            </a:ln>
            <a:effectLst/>
          </p:spPr>
          <p:txBody>
            <a:bodyPr wrap="none">
              <a:spAutoFit/>
            </a:bodyPr>
            <a:lstStyle/>
            <a:p>
              <a:pPr eaLnBrk="0" hangingPunct="0"/>
              <a:r>
                <a:rPr lang="en-US" altLang="zh-CN" sz="1400" dirty="0" smtClean="0">
                  <a:latin typeface="Verdana" pitchFamily="34" charset="0"/>
                  <a:ea typeface="宋体" charset="-122"/>
                </a:rPr>
                <a:t>Multilayer film research</a:t>
              </a:r>
              <a:endParaRPr lang="en-US" altLang="zh-CN" sz="1400" dirty="0">
                <a:latin typeface="Verdana" pitchFamily="34" charset="0"/>
                <a:ea typeface="宋体" charset="-122"/>
              </a:endParaRPr>
            </a:p>
          </p:txBody>
        </p:sp>
        <p:sp>
          <p:nvSpPr>
            <p:cNvPr id="70669" name="Text Box 13"/>
            <p:cNvSpPr txBox="1">
              <a:spLocks noChangeArrowheads="1"/>
            </p:cNvSpPr>
            <p:nvPr/>
          </p:nvSpPr>
          <p:spPr bwMode="gray">
            <a:xfrm>
              <a:off x="742" y="2159"/>
              <a:ext cx="1617" cy="194"/>
            </a:xfrm>
            <a:prstGeom prst="rect">
              <a:avLst/>
            </a:prstGeom>
            <a:noFill/>
            <a:ln w="9525">
              <a:noFill/>
              <a:miter lim="800000"/>
              <a:headEnd/>
              <a:tailEnd/>
            </a:ln>
            <a:effectLst/>
          </p:spPr>
          <p:txBody>
            <a:bodyPr wrap="none">
              <a:spAutoFit/>
            </a:bodyPr>
            <a:lstStyle/>
            <a:p>
              <a:pPr eaLnBrk="0" hangingPunct="0"/>
              <a:r>
                <a:rPr lang="en-US" altLang="zh-CN" sz="1400" dirty="0" smtClean="0">
                  <a:latin typeface="Verdana" pitchFamily="34" charset="0"/>
                  <a:ea typeface="宋体" charset="-122"/>
                </a:rPr>
                <a:t>Single-layer film research</a:t>
              </a:r>
              <a:endParaRPr lang="en-US" altLang="zh-CN" sz="1400" dirty="0">
                <a:latin typeface="Verdana" pitchFamily="34" charset="0"/>
                <a:ea typeface="宋体" charset="-122"/>
              </a:endParaRPr>
            </a:p>
          </p:txBody>
        </p:sp>
        <p:sp>
          <p:nvSpPr>
            <p:cNvPr id="70670" name="Text Box 14"/>
            <p:cNvSpPr txBox="1">
              <a:spLocks noChangeArrowheads="1"/>
            </p:cNvSpPr>
            <p:nvPr/>
          </p:nvSpPr>
          <p:spPr bwMode="gray">
            <a:xfrm>
              <a:off x="742" y="2703"/>
              <a:ext cx="1162" cy="194"/>
            </a:xfrm>
            <a:prstGeom prst="rect">
              <a:avLst/>
            </a:prstGeom>
            <a:noFill/>
            <a:ln w="9525">
              <a:noFill/>
              <a:miter lim="800000"/>
              <a:headEnd/>
              <a:tailEnd/>
            </a:ln>
            <a:effectLst/>
          </p:spPr>
          <p:txBody>
            <a:bodyPr wrap="none">
              <a:spAutoFit/>
            </a:bodyPr>
            <a:lstStyle/>
            <a:p>
              <a:pPr eaLnBrk="0" hangingPunct="0"/>
              <a:r>
                <a:rPr lang="en-US" altLang="zh-CN" sz="1400" dirty="0" smtClean="0">
                  <a:latin typeface="Verdana" pitchFamily="34" charset="0"/>
                  <a:ea typeface="宋体" charset="-122"/>
                </a:rPr>
                <a:t>Instrument design</a:t>
              </a:r>
              <a:endParaRPr lang="en-US" altLang="zh-CN" sz="1400" dirty="0">
                <a:latin typeface="Verdana" pitchFamily="34" charset="0"/>
                <a:ea typeface="宋体" charset="-122"/>
              </a:endParaRPr>
            </a:p>
          </p:txBody>
        </p:sp>
        <p:sp>
          <p:nvSpPr>
            <p:cNvPr id="70671" name="Text Box 15"/>
            <p:cNvSpPr txBox="1">
              <a:spLocks noChangeArrowheads="1"/>
            </p:cNvSpPr>
            <p:nvPr/>
          </p:nvSpPr>
          <p:spPr bwMode="gray">
            <a:xfrm>
              <a:off x="742" y="3211"/>
              <a:ext cx="896" cy="194"/>
            </a:xfrm>
            <a:prstGeom prst="rect">
              <a:avLst/>
            </a:prstGeom>
            <a:noFill/>
            <a:ln w="9525">
              <a:noFill/>
              <a:miter lim="800000"/>
              <a:headEnd/>
              <a:tailEnd/>
            </a:ln>
            <a:effectLst/>
          </p:spPr>
          <p:txBody>
            <a:bodyPr wrap="none">
              <a:spAutoFit/>
            </a:bodyPr>
            <a:lstStyle/>
            <a:p>
              <a:pPr eaLnBrk="0" hangingPunct="0"/>
              <a:r>
                <a:rPr lang="en-US" altLang="zh-CN" sz="1400" dirty="0" smtClean="0">
                  <a:latin typeface="Verdana" pitchFamily="34" charset="0"/>
                  <a:ea typeface="宋体" charset="-122"/>
                </a:rPr>
                <a:t>Investigation </a:t>
              </a:r>
              <a:endParaRPr lang="en-US" altLang="zh-CN" sz="1400" dirty="0">
                <a:latin typeface="Verdana" pitchFamily="34" charset="0"/>
                <a:ea typeface="宋体" charset="-122"/>
              </a:endParaRPr>
            </a:p>
          </p:txBody>
        </p:sp>
        <p:grpSp>
          <p:nvGrpSpPr>
            <p:cNvPr id="70672" name="Group 16"/>
            <p:cNvGrpSpPr>
              <a:grpSpLocks/>
            </p:cNvGrpSpPr>
            <p:nvPr/>
          </p:nvGrpSpPr>
          <p:grpSpPr bwMode="auto">
            <a:xfrm>
              <a:off x="1632" y="1440"/>
              <a:ext cx="3670" cy="2106"/>
              <a:chOff x="1514" y="1446"/>
              <a:chExt cx="3670" cy="2106"/>
            </a:xfrm>
          </p:grpSpPr>
          <p:sp>
            <p:nvSpPr>
              <p:cNvPr id="70673" name="Freeform 17"/>
              <p:cNvSpPr>
                <a:spLocks/>
              </p:cNvSpPr>
              <p:nvPr/>
            </p:nvSpPr>
            <p:spPr bwMode="gray">
              <a:xfrm>
                <a:off x="4817" y="1446"/>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headEnd/>
                <a:tailEnd/>
              </a:ln>
            </p:spPr>
            <p:txBody>
              <a:bodyPr/>
              <a:lstStyle/>
              <a:p>
                <a:endParaRPr lang="zh-CN" altLang="en-US"/>
              </a:p>
            </p:txBody>
          </p:sp>
          <p:sp>
            <p:nvSpPr>
              <p:cNvPr id="70674" name="Freeform 18"/>
              <p:cNvSpPr>
                <a:spLocks/>
              </p:cNvSpPr>
              <p:nvPr/>
            </p:nvSpPr>
            <p:spPr bwMode="gray">
              <a:xfrm>
                <a:off x="3078" y="1446"/>
                <a:ext cx="2106" cy="341"/>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chemeClr val="accent2"/>
              </a:solidFill>
              <a:ln w="0">
                <a:noFill/>
                <a:prstDash val="solid"/>
                <a:round/>
                <a:headEnd/>
                <a:tailEnd/>
              </a:ln>
            </p:spPr>
            <p:txBody>
              <a:bodyPr/>
              <a:lstStyle/>
              <a:p>
                <a:endParaRPr lang="zh-CN" altLang="en-US"/>
              </a:p>
            </p:txBody>
          </p:sp>
          <p:sp>
            <p:nvSpPr>
              <p:cNvPr id="70675" name="Freeform 19"/>
              <p:cNvSpPr>
                <a:spLocks/>
              </p:cNvSpPr>
              <p:nvPr/>
            </p:nvSpPr>
            <p:spPr bwMode="gray">
              <a:xfrm>
                <a:off x="4452" y="1970"/>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endParaRPr lang="zh-CN" altLang="en-US"/>
              </a:p>
            </p:txBody>
          </p:sp>
          <p:sp>
            <p:nvSpPr>
              <p:cNvPr id="70676" name="Freeform 20"/>
              <p:cNvSpPr>
                <a:spLocks/>
              </p:cNvSpPr>
              <p:nvPr/>
            </p:nvSpPr>
            <p:spPr bwMode="gray">
              <a:xfrm>
                <a:off x="2555" y="1970"/>
                <a:ext cx="2264" cy="340"/>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chemeClr val="hlink"/>
              </a:solidFill>
              <a:ln w="0">
                <a:noFill/>
                <a:prstDash val="solid"/>
                <a:round/>
                <a:headEnd/>
                <a:tailEnd/>
              </a:ln>
            </p:spPr>
            <p:txBody>
              <a:bodyPr/>
              <a:lstStyle/>
              <a:p>
                <a:endParaRPr lang="zh-CN" altLang="en-US"/>
              </a:p>
            </p:txBody>
          </p:sp>
          <p:sp>
            <p:nvSpPr>
              <p:cNvPr id="70677" name="Freeform 21"/>
              <p:cNvSpPr>
                <a:spLocks/>
              </p:cNvSpPr>
              <p:nvPr/>
            </p:nvSpPr>
            <p:spPr bwMode="gray">
              <a:xfrm>
                <a:off x="4086" y="2494"/>
                <a:ext cx="361" cy="53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endParaRPr lang="zh-CN" altLang="en-US"/>
              </a:p>
            </p:txBody>
          </p:sp>
          <p:sp>
            <p:nvSpPr>
              <p:cNvPr id="70678" name="Freeform 22"/>
              <p:cNvSpPr>
                <a:spLocks/>
              </p:cNvSpPr>
              <p:nvPr/>
            </p:nvSpPr>
            <p:spPr bwMode="gray">
              <a:xfrm>
                <a:off x="3722" y="3019"/>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headEnd/>
                <a:tailEnd/>
              </a:ln>
            </p:spPr>
            <p:txBody>
              <a:bodyPr/>
              <a:lstStyle/>
              <a:p>
                <a:endParaRPr lang="zh-CN" altLang="en-US"/>
              </a:p>
            </p:txBody>
          </p:sp>
          <p:sp>
            <p:nvSpPr>
              <p:cNvPr id="70679" name="Freeform 23"/>
              <p:cNvSpPr>
                <a:spLocks/>
              </p:cNvSpPr>
              <p:nvPr/>
            </p:nvSpPr>
            <p:spPr bwMode="gray">
              <a:xfrm>
                <a:off x="1515" y="3022"/>
                <a:ext cx="2571" cy="340"/>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chemeClr val="accent1"/>
              </a:solidFill>
              <a:ln w="0">
                <a:noFill/>
                <a:prstDash val="solid"/>
                <a:round/>
                <a:headEnd/>
                <a:tailEnd/>
              </a:ln>
            </p:spPr>
            <p:txBody>
              <a:bodyPr/>
              <a:lstStyle/>
              <a:p>
                <a:endParaRPr lang="zh-CN" altLang="en-US"/>
              </a:p>
            </p:txBody>
          </p:sp>
          <p:sp>
            <p:nvSpPr>
              <p:cNvPr id="70680" name="Freeform 24"/>
              <p:cNvSpPr>
                <a:spLocks/>
              </p:cNvSpPr>
              <p:nvPr/>
            </p:nvSpPr>
            <p:spPr bwMode="gray">
              <a:xfrm>
                <a:off x="1888" y="1543"/>
                <a:ext cx="1158" cy="1715"/>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w="0">
                <a:noFill/>
                <a:prstDash val="solid"/>
                <a:round/>
                <a:headEnd/>
                <a:tailEnd/>
              </a:ln>
            </p:spPr>
            <p:txBody>
              <a:bodyPr/>
              <a:lstStyle/>
              <a:p>
                <a:endParaRPr lang="zh-CN" altLang="en-US"/>
              </a:p>
            </p:txBody>
          </p:sp>
          <p:sp>
            <p:nvSpPr>
              <p:cNvPr id="70681"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headEnd/>
                <a:tailEnd/>
              </a:ln>
              <a:effectLst/>
            </p:spPr>
            <p:txBody>
              <a:bodyPr wrap="none" anchor="ctr"/>
              <a:lstStyle/>
              <a:p>
                <a:pPr algn="ctr" eaLnBrk="0" hangingPunct="0"/>
                <a:r>
                  <a:rPr lang="en-US" altLang="zh-CN" sz="1600" b="1" dirty="0" smtClean="0">
                    <a:solidFill>
                      <a:srgbClr val="FFFFFF"/>
                    </a:solidFill>
                    <a:latin typeface="Verdana" pitchFamily="34" charset="0"/>
                    <a:ea typeface="宋体" charset="-122"/>
                  </a:rPr>
                  <a:t>H</a:t>
                </a:r>
                <a:r>
                  <a:rPr lang="en-US" altLang="zh-CN" sz="1600" b="1" baseline="-25000" dirty="0" smtClean="0">
                    <a:solidFill>
                      <a:srgbClr val="FFFFFF"/>
                    </a:solidFill>
                    <a:latin typeface="Verdana" pitchFamily="34" charset="0"/>
                    <a:ea typeface="宋体" charset="-122"/>
                  </a:rPr>
                  <a:t>c1</a:t>
                </a:r>
                <a:r>
                  <a:rPr lang="en-US" altLang="zh-CN" sz="1600" b="1" dirty="0" smtClean="0">
                    <a:solidFill>
                      <a:srgbClr val="FFFFFF"/>
                    </a:solidFill>
                    <a:latin typeface="Verdana" pitchFamily="34" charset="0"/>
                    <a:ea typeface="宋体" charset="-122"/>
                  </a:rPr>
                  <a:t>  Rs</a:t>
                </a:r>
                <a:r>
                  <a:rPr lang="zh-CN" altLang="en-US" sz="1600" b="1" dirty="0" smtClean="0">
                    <a:solidFill>
                      <a:srgbClr val="FFFFFF"/>
                    </a:solidFill>
                    <a:latin typeface="Verdana" pitchFamily="34" charset="0"/>
                    <a:ea typeface="宋体" charset="-122"/>
                  </a:rPr>
                  <a:t>、</a:t>
                </a:r>
                <a:r>
                  <a:rPr lang="en-US" altLang="zh-CN" sz="1600" b="1" dirty="0" smtClean="0">
                    <a:solidFill>
                      <a:srgbClr val="FFFFFF"/>
                    </a:solidFill>
                    <a:latin typeface="Verdana" pitchFamily="34" charset="0"/>
                    <a:ea typeface="宋体" charset="-122"/>
                  </a:rPr>
                  <a:t>Q0</a:t>
                </a:r>
                <a:endParaRPr lang="en-US" altLang="zh-CN" sz="1600" b="1" dirty="0">
                  <a:solidFill>
                    <a:srgbClr val="FFFFFF"/>
                  </a:solidFill>
                  <a:latin typeface="Verdana" pitchFamily="34" charset="0"/>
                  <a:ea typeface="宋体" charset="-122"/>
                </a:endParaRPr>
              </a:p>
            </p:txBody>
          </p:sp>
          <p:sp>
            <p:nvSpPr>
              <p:cNvPr id="70682"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lstStyle/>
              <a:p>
                <a:pPr algn="ctr" eaLnBrk="0" hangingPunct="0"/>
                <a:r>
                  <a:rPr lang="en-US" altLang="zh-CN" sz="1600" b="1" dirty="0" smtClean="0">
                    <a:solidFill>
                      <a:srgbClr val="FFFFFF"/>
                    </a:solidFill>
                    <a:latin typeface="Verdana" pitchFamily="34" charset="0"/>
                    <a:ea typeface="宋体" charset="-122"/>
                  </a:rPr>
                  <a:t>H</a:t>
                </a:r>
                <a:r>
                  <a:rPr lang="en-US" altLang="zh-CN" sz="1600" b="1" baseline="-25000" dirty="0" smtClean="0">
                    <a:solidFill>
                      <a:srgbClr val="FFFFFF"/>
                    </a:solidFill>
                    <a:latin typeface="Verdana" pitchFamily="34" charset="0"/>
                    <a:ea typeface="宋体" charset="-122"/>
                  </a:rPr>
                  <a:t>c1</a:t>
                </a:r>
                <a:r>
                  <a:rPr lang="en-US" altLang="zh-CN" sz="1600" b="1" dirty="0">
                    <a:solidFill>
                      <a:srgbClr val="FFFFFF"/>
                    </a:solidFill>
                    <a:latin typeface="Verdana" pitchFamily="34" charset="0"/>
                    <a:ea typeface="宋体" charset="-122"/>
                  </a:rPr>
                  <a:t> </a:t>
                </a:r>
                <a:r>
                  <a:rPr lang="en-US" altLang="zh-CN" sz="1600" b="1" dirty="0" smtClean="0">
                    <a:solidFill>
                      <a:srgbClr val="FFFFFF"/>
                    </a:solidFill>
                    <a:latin typeface="Verdana" pitchFamily="34" charset="0"/>
                    <a:ea typeface="宋体" charset="-122"/>
                  </a:rPr>
                  <a:t>   R</a:t>
                </a:r>
                <a:r>
                  <a:rPr lang="en-US" altLang="zh-CN" sz="1600" b="1" baseline="-25000" dirty="0" smtClean="0">
                    <a:solidFill>
                      <a:srgbClr val="FFFFFF"/>
                    </a:solidFill>
                    <a:latin typeface="Verdana" pitchFamily="34" charset="0"/>
                    <a:ea typeface="宋体" charset="-122"/>
                  </a:rPr>
                  <a:t>s</a:t>
                </a:r>
                <a:endParaRPr lang="en-US" altLang="zh-CN" sz="1600" b="1" baseline="-25000" dirty="0">
                  <a:solidFill>
                    <a:srgbClr val="FFFFFF"/>
                  </a:solidFill>
                  <a:latin typeface="Verdana" pitchFamily="34" charset="0"/>
                  <a:ea typeface="宋体" charset="-122"/>
                </a:endParaRPr>
              </a:p>
            </p:txBody>
          </p:sp>
          <p:sp>
            <p:nvSpPr>
              <p:cNvPr id="70683" name="Freeform 27"/>
              <p:cNvSpPr>
                <a:spLocks/>
              </p:cNvSpPr>
              <p:nvPr/>
            </p:nvSpPr>
            <p:spPr bwMode="gray">
              <a:xfrm>
                <a:off x="2036" y="2494"/>
                <a:ext cx="2415" cy="343"/>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chemeClr val="folHlink"/>
              </a:solidFill>
              <a:ln w="0">
                <a:noFill/>
                <a:prstDash val="solid"/>
                <a:round/>
                <a:headEnd/>
                <a:tailEnd/>
              </a:ln>
            </p:spPr>
            <p:txBody>
              <a:bodyPr/>
              <a:lstStyle/>
              <a:p>
                <a:endParaRPr lang="zh-CN" altLang="en-US"/>
              </a:p>
            </p:txBody>
          </p:sp>
          <p:sp>
            <p:nvSpPr>
              <p:cNvPr id="70684"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eaLnBrk="0" hangingPunct="0"/>
                <a:r>
                  <a:rPr lang="en-US" altLang="zh-CN" sz="1600" b="1" dirty="0" smtClean="0">
                    <a:solidFill>
                      <a:srgbClr val="FFFFFF"/>
                    </a:solidFill>
                    <a:latin typeface="Verdana" pitchFamily="34" charset="0"/>
                    <a:ea typeface="宋体" charset="-122"/>
                  </a:rPr>
                  <a:t>Plasma transport, contro</a:t>
                </a:r>
                <a:r>
                  <a:rPr lang="en-US" altLang="zh-CN" sz="1600" b="1" dirty="0">
                    <a:solidFill>
                      <a:srgbClr val="FFFFFF"/>
                    </a:solidFill>
                    <a:latin typeface="Verdana" pitchFamily="34" charset="0"/>
                    <a:ea typeface="宋体" charset="-122"/>
                  </a:rPr>
                  <a:t>l</a:t>
                </a:r>
              </a:p>
            </p:txBody>
          </p:sp>
          <p:sp>
            <p:nvSpPr>
              <p:cNvPr id="70685"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headEnd/>
                <a:tailEnd/>
              </a:ln>
              <a:effectLst/>
            </p:spPr>
            <p:txBody>
              <a:bodyPr wrap="none" anchor="ctr"/>
              <a:lstStyle/>
              <a:p>
                <a:pPr algn="ctr" eaLnBrk="0" hangingPunct="0"/>
                <a:r>
                  <a:rPr lang="en-US" altLang="zh-CN" sz="1600" b="1" dirty="0" smtClean="0">
                    <a:solidFill>
                      <a:srgbClr val="FFFFFF"/>
                    </a:solidFill>
                    <a:latin typeface="Verdana" pitchFamily="34" charset="0"/>
                    <a:ea typeface="宋体" charset="-122"/>
                  </a:rPr>
                  <a:t>Choose material</a:t>
                </a:r>
                <a:endParaRPr lang="en-US" altLang="zh-CN" sz="1600" b="1" dirty="0">
                  <a:solidFill>
                    <a:srgbClr val="FFFFFF"/>
                  </a:solidFill>
                  <a:latin typeface="Verdana" pitchFamily="34" charset="0"/>
                  <a:ea typeface="宋体" charset="-122"/>
                </a:endParaRPr>
              </a:p>
            </p:txBody>
          </p:sp>
        </p:grpSp>
      </p:grpSp>
    </p:spTree>
    <p:extLst>
      <p:ext uri="{BB962C8B-B14F-4D97-AF65-F5344CB8AC3E}">
        <p14:creationId xmlns:p14="http://schemas.microsoft.com/office/powerpoint/2010/main" val="281386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gray">
          <a:xfrm>
            <a:off x="1752600" y="3048000"/>
            <a:ext cx="5881688" cy="722313"/>
          </a:xfrm>
          <a:prstGeom prst="rect">
            <a:avLst/>
          </a:prstGeom>
        </p:spPr>
        <p:txBody>
          <a:bodyPr wrap="none" fromWordArt="1">
            <a:prstTxWarp prst="textDeflate">
              <a:avLst>
                <a:gd name="adj" fmla="val 0"/>
              </a:avLst>
            </a:prstTxWarp>
          </a:bodyPr>
          <a:lstStyle/>
          <a:p>
            <a:pPr algn="ctr"/>
            <a:r>
              <a:rPr lang="en-US" altLang="zh-CN" sz="3600" b="1" kern="10">
                <a:ln w="19050">
                  <a:solidFill>
                    <a:srgbClr val="FFFFFF"/>
                  </a:solidFill>
                  <a:round/>
                  <a:headEnd/>
                  <a:tailEnd/>
                </a:ln>
                <a:gradFill rotWithShape="1">
                  <a:gsLst>
                    <a:gs pos="0">
                      <a:schemeClr val="hlink"/>
                    </a:gs>
                    <a:gs pos="100000">
                      <a:schemeClr val="accent1"/>
                    </a:gs>
                  </a:gsLst>
                  <a:lin ang="0" scaled="1"/>
                </a:gradFill>
                <a:effectLst>
                  <a:outerShdw dist="53882" dir="2700000" algn="ctr" rotWithShape="0">
                    <a:schemeClr val="bg2">
                      <a:alpha val="50000"/>
                    </a:schemeClr>
                  </a:outerShdw>
                </a:effectLst>
                <a:latin typeface="Arial"/>
                <a:cs typeface="Arial"/>
              </a:rPr>
              <a:t>Thank You !</a:t>
            </a:r>
            <a:endParaRPr lang="zh-CN" altLang="en-US" sz="3600" b="1" kern="10">
              <a:ln w="19050">
                <a:solidFill>
                  <a:srgbClr val="FFFFFF"/>
                </a:solidFill>
                <a:round/>
                <a:headEnd/>
                <a:tailEnd/>
              </a:ln>
              <a:gradFill rotWithShape="1">
                <a:gsLst>
                  <a:gs pos="0">
                    <a:schemeClr val="hlink"/>
                  </a:gs>
                  <a:gs pos="100000">
                    <a:schemeClr val="accent1"/>
                  </a:gs>
                </a:gsLst>
                <a:lin ang="0" scaled="1"/>
              </a:gradFill>
              <a:effectLst>
                <a:outerShdw dist="53882" dir="2700000" algn="ctr" rotWithShape="0">
                  <a:schemeClr val="bg2">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ppt_w</p:attrName>
                                        </p:attrNameLst>
                                      </p:cBhvr>
                                      <p:tavLst>
                                        <p:tav tm="0">
                                          <p:val>
                                            <p:fltVal val="0"/>
                                          </p:val>
                                        </p:tav>
                                        <p:tav tm="100000">
                                          <p:val>
                                            <p:strVal val="#ppt_w"/>
                                          </p:val>
                                        </p:tav>
                                      </p:tavLst>
                                    </p:anim>
                                    <p:anim calcmode="lin" valueType="num">
                                      <p:cBhvr>
                                        <p:cTn id="8" dur="500" fill="hold"/>
                                        <p:tgtEl>
                                          <p:spTgt spid="82946"/>
                                        </p:tgtEl>
                                        <p:attrNameLst>
                                          <p:attrName>ppt_h</p:attrName>
                                        </p:attrNameLst>
                                      </p:cBhvr>
                                      <p:tavLst>
                                        <p:tav tm="0">
                                          <p:val>
                                            <p:fltVal val="0"/>
                                          </p:val>
                                        </p:tav>
                                        <p:tav tm="100000">
                                          <p:val>
                                            <p:strVal val="#ppt_h"/>
                                          </p:val>
                                        </p:tav>
                                      </p:tavLst>
                                    </p:anim>
                                    <p:animEffect transition="in" filter="fade">
                                      <p:cBhvr>
                                        <p:cTn id="9"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zh-CN"/>
          </a:p>
        </p:txBody>
      </p:sp>
      <p:grpSp>
        <p:nvGrpSpPr>
          <p:cNvPr id="62468" name="Group 4"/>
          <p:cNvGrpSpPr>
            <a:grpSpLocks/>
          </p:cNvGrpSpPr>
          <p:nvPr/>
        </p:nvGrpSpPr>
        <p:grpSpPr bwMode="auto">
          <a:xfrm>
            <a:off x="2098104" y="2996952"/>
            <a:ext cx="4724400" cy="820738"/>
            <a:chOff x="1296" y="1824"/>
            <a:chExt cx="2976" cy="517"/>
          </a:xfrm>
        </p:grpSpPr>
        <p:sp>
          <p:nvSpPr>
            <p:cNvPr id="62469"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62470" name="AutoShape 6"/>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62471" name="Text Box 7"/>
            <p:cNvSpPr txBox="1">
              <a:spLocks noChangeArrowheads="1"/>
            </p:cNvSpPr>
            <p:nvPr/>
          </p:nvSpPr>
          <p:spPr bwMode="gray">
            <a:xfrm>
              <a:off x="1680" y="1934"/>
              <a:ext cx="2160" cy="407"/>
            </a:xfrm>
            <a:prstGeom prst="rect">
              <a:avLst/>
            </a:prstGeom>
            <a:noFill/>
            <a:ln w="9525" algn="ctr">
              <a:noFill/>
              <a:miter lim="800000"/>
              <a:headEnd/>
              <a:tailEnd/>
            </a:ln>
            <a:effectLst/>
          </p:spPr>
          <p:txBody>
            <a:bodyPr>
              <a:spAutoFit/>
            </a:bodyPr>
            <a:lstStyle/>
            <a:p>
              <a:pPr algn="ctr" eaLnBrk="0" hangingPunct="0"/>
              <a:r>
                <a:rPr lang="en-US" altLang="zh-CN" b="1" dirty="0">
                  <a:solidFill>
                    <a:srgbClr val="000000"/>
                  </a:solidFill>
                  <a:ea typeface="宋体" charset="-122"/>
                </a:rPr>
                <a:t>B</a:t>
              </a:r>
              <a:r>
                <a:rPr lang="en-US" altLang="zh-CN" b="1" dirty="0" smtClean="0">
                  <a:solidFill>
                    <a:srgbClr val="000000"/>
                  </a:solidFill>
                  <a:ea typeface="宋体" charset="-122"/>
                </a:rPr>
                <a:t>ackground</a:t>
              </a:r>
              <a:endParaRPr lang="en-US" altLang="zh-CN" b="1" dirty="0">
                <a:solidFill>
                  <a:srgbClr val="000000"/>
                </a:solidFill>
                <a:ea typeface="宋体" charset="-122"/>
              </a:endParaRPr>
            </a:p>
            <a:p>
              <a:pPr algn="ctr" eaLnBrk="0" hangingPunct="0"/>
              <a:endParaRPr lang="en-US" altLang="zh-CN" b="1" dirty="0">
                <a:solidFill>
                  <a:srgbClr val="000000"/>
                </a:solidFill>
                <a:ea typeface="宋体" charset="-122"/>
              </a:endParaRPr>
            </a:p>
          </p:txBody>
        </p:sp>
        <p:sp>
          <p:nvSpPr>
            <p:cNvPr id="62472" name="Text Box 8"/>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altLang="zh-CN" sz="2400">
                  <a:solidFill>
                    <a:schemeClr val="bg1"/>
                  </a:solidFill>
                  <a:ea typeface="宋体" charset="-122"/>
                </a:rPr>
                <a:t>1</a:t>
              </a:r>
            </a:p>
          </p:txBody>
        </p:sp>
      </p:grpSp>
      <p:grpSp>
        <p:nvGrpSpPr>
          <p:cNvPr id="62473" name="Group 9"/>
          <p:cNvGrpSpPr>
            <a:grpSpLocks/>
          </p:cNvGrpSpPr>
          <p:nvPr/>
        </p:nvGrpSpPr>
        <p:grpSpPr bwMode="auto">
          <a:xfrm>
            <a:off x="2151856" y="3961706"/>
            <a:ext cx="4724400" cy="820738"/>
            <a:chOff x="1296" y="1824"/>
            <a:chExt cx="2976" cy="517"/>
          </a:xfrm>
        </p:grpSpPr>
        <p:sp>
          <p:nvSpPr>
            <p:cNvPr id="62474"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62475" name="AutoShape 11"/>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62476" name="Text Box 12"/>
            <p:cNvSpPr txBox="1">
              <a:spLocks noChangeArrowheads="1"/>
            </p:cNvSpPr>
            <p:nvPr/>
          </p:nvSpPr>
          <p:spPr bwMode="gray">
            <a:xfrm>
              <a:off x="1680" y="1934"/>
              <a:ext cx="2160" cy="407"/>
            </a:xfrm>
            <a:prstGeom prst="rect">
              <a:avLst/>
            </a:prstGeom>
            <a:noFill/>
            <a:ln w="9525" algn="ctr">
              <a:noFill/>
              <a:miter lim="800000"/>
              <a:headEnd/>
              <a:tailEnd/>
            </a:ln>
            <a:effectLst/>
          </p:spPr>
          <p:txBody>
            <a:bodyPr>
              <a:spAutoFit/>
            </a:bodyPr>
            <a:lstStyle/>
            <a:p>
              <a:pPr algn="ctr" eaLnBrk="0" hangingPunct="0"/>
              <a:r>
                <a:rPr lang="en-US" altLang="zh-CN" b="1" dirty="0" smtClean="0">
                  <a:solidFill>
                    <a:srgbClr val="000000"/>
                  </a:solidFill>
                  <a:ea typeface="宋体" charset="-122"/>
                </a:rPr>
                <a:t> </a:t>
              </a:r>
              <a:r>
                <a:rPr lang="en-US" altLang="zh-CN" b="1" dirty="0" smtClean="0">
                  <a:solidFill>
                    <a:srgbClr val="000000"/>
                  </a:solidFill>
                  <a:ea typeface="宋体" charset="-122"/>
                </a:rPr>
                <a:t>Present </a:t>
              </a:r>
              <a:r>
                <a:rPr lang="en-US" altLang="zh-CN" b="1" dirty="0" smtClean="0">
                  <a:solidFill>
                    <a:srgbClr val="000000"/>
                  </a:solidFill>
                  <a:ea typeface="宋体" charset="-122"/>
                </a:rPr>
                <a:t>work</a:t>
              </a:r>
              <a:endParaRPr lang="en-US" altLang="zh-CN" b="1" dirty="0">
                <a:solidFill>
                  <a:srgbClr val="000000"/>
                </a:solidFill>
                <a:ea typeface="宋体" charset="-122"/>
              </a:endParaRPr>
            </a:p>
            <a:p>
              <a:pPr algn="ctr" eaLnBrk="0" hangingPunct="0"/>
              <a:endParaRPr lang="en-US" altLang="zh-CN" b="1" dirty="0">
                <a:solidFill>
                  <a:srgbClr val="000000"/>
                </a:solidFill>
                <a:ea typeface="宋体" charset="-122"/>
              </a:endParaRPr>
            </a:p>
          </p:txBody>
        </p:sp>
        <p:sp>
          <p:nvSpPr>
            <p:cNvPr id="62477" name="Text Box 13"/>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altLang="zh-CN" sz="2400">
                  <a:solidFill>
                    <a:schemeClr val="bg1"/>
                  </a:solidFill>
                  <a:ea typeface="宋体" charset="-122"/>
                </a:rPr>
                <a:t>2</a:t>
              </a:r>
            </a:p>
          </p:txBody>
        </p:sp>
      </p:grpSp>
      <p:grpSp>
        <p:nvGrpSpPr>
          <p:cNvPr id="62478" name="Group 14"/>
          <p:cNvGrpSpPr>
            <a:grpSpLocks/>
          </p:cNvGrpSpPr>
          <p:nvPr/>
        </p:nvGrpSpPr>
        <p:grpSpPr bwMode="auto">
          <a:xfrm>
            <a:off x="2151856" y="4897810"/>
            <a:ext cx="4724400" cy="820738"/>
            <a:chOff x="1296" y="1824"/>
            <a:chExt cx="2976" cy="517"/>
          </a:xfrm>
        </p:grpSpPr>
        <p:sp>
          <p:nvSpPr>
            <p:cNvPr id="62479" name="AutoShape 15"/>
            <p:cNvSpPr>
              <a:spLocks noChangeArrowheads="1"/>
            </p:cNvSpPr>
            <p:nvPr/>
          </p:nvSpPr>
          <p:spPr bwMode="gray">
            <a:xfrm>
              <a:off x="1536" y="1899"/>
              <a:ext cx="2736" cy="288"/>
            </a:xfrm>
            <a:prstGeom prst="roundRect">
              <a:avLst>
                <a:gd name="adj" fmla="val 16667"/>
              </a:avLst>
            </a:prstGeom>
            <a:gradFill rotWithShape="1">
              <a:gsLst>
                <a:gs pos="0">
                  <a:schemeClr val="hlink">
                    <a:gamma/>
                    <a:tint val="21176"/>
                    <a:invGamma/>
                  </a:schemeClr>
                </a:gs>
                <a:gs pos="100000">
                  <a:schemeClr va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62480" name="AutoShape 16"/>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p>
          </p:txBody>
        </p:sp>
        <p:sp>
          <p:nvSpPr>
            <p:cNvPr id="62481" name="Text Box 17"/>
            <p:cNvSpPr txBox="1">
              <a:spLocks noChangeArrowheads="1"/>
            </p:cNvSpPr>
            <p:nvPr/>
          </p:nvSpPr>
          <p:spPr bwMode="gray">
            <a:xfrm>
              <a:off x="1680" y="1934"/>
              <a:ext cx="2160" cy="407"/>
            </a:xfrm>
            <a:prstGeom prst="rect">
              <a:avLst/>
            </a:prstGeom>
            <a:noFill/>
            <a:ln w="9525" algn="ctr">
              <a:noFill/>
              <a:miter lim="800000"/>
              <a:headEnd/>
              <a:tailEnd/>
            </a:ln>
            <a:effectLst/>
          </p:spPr>
          <p:txBody>
            <a:bodyPr>
              <a:spAutoFit/>
            </a:bodyPr>
            <a:lstStyle/>
            <a:p>
              <a:pPr algn="ctr" eaLnBrk="0" hangingPunct="0"/>
              <a:r>
                <a:rPr lang="en-US" altLang="zh-CN" b="1" dirty="0" smtClean="0">
                  <a:solidFill>
                    <a:srgbClr val="000000"/>
                  </a:solidFill>
                  <a:ea typeface="宋体" charset="-122"/>
                </a:rPr>
                <a:t>F</a:t>
              </a:r>
              <a:r>
                <a:rPr lang="en-US" altLang="zh-CN" b="1" dirty="0" smtClean="0">
                  <a:solidFill>
                    <a:srgbClr val="000000"/>
                  </a:solidFill>
                  <a:ea typeface="宋体" charset="-122"/>
                </a:rPr>
                <a:t>uture Plan</a:t>
              </a:r>
              <a:endParaRPr lang="en-US" altLang="zh-CN" b="1" dirty="0">
                <a:solidFill>
                  <a:srgbClr val="000000"/>
                </a:solidFill>
                <a:ea typeface="宋体" charset="-122"/>
              </a:endParaRPr>
            </a:p>
            <a:p>
              <a:pPr algn="ctr" eaLnBrk="0" hangingPunct="0"/>
              <a:endParaRPr lang="en-US" altLang="zh-CN" b="1" dirty="0">
                <a:solidFill>
                  <a:srgbClr val="000000"/>
                </a:solidFill>
                <a:ea typeface="宋体" charset="-122"/>
              </a:endParaRPr>
            </a:p>
          </p:txBody>
        </p:sp>
        <p:sp>
          <p:nvSpPr>
            <p:cNvPr id="62482" name="Text Box 18"/>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altLang="zh-CN" sz="2400">
                  <a:solidFill>
                    <a:schemeClr val="bg1"/>
                  </a:solidFill>
                  <a:ea typeface="宋体" charset="-122"/>
                </a:rPr>
                <a:t>3</a:t>
              </a:r>
            </a:p>
          </p:txBody>
        </p:sp>
      </p:grpSp>
      <p:grpSp>
        <p:nvGrpSpPr>
          <p:cNvPr id="62483" name="Group 19"/>
          <p:cNvGrpSpPr>
            <a:grpSpLocks/>
          </p:cNvGrpSpPr>
          <p:nvPr/>
        </p:nvGrpSpPr>
        <p:grpSpPr bwMode="auto">
          <a:xfrm>
            <a:off x="2339752" y="1412776"/>
            <a:ext cx="4517404" cy="722583"/>
            <a:chOff x="1536" y="1899"/>
            <a:chExt cx="2736" cy="288"/>
          </a:xfrm>
        </p:grpSpPr>
        <p:sp>
          <p:nvSpPr>
            <p:cNvPr id="62484" name="AutoShape 20"/>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62486" name="Text Box 22"/>
            <p:cNvSpPr txBox="1">
              <a:spLocks noChangeArrowheads="1"/>
            </p:cNvSpPr>
            <p:nvPr/>
          </p:nvSpPr>
          <p:spPr bwMode="gray">
            <a:xfrm>
              <a:off x="1680" y="1934"/>
              <a:ext cx="2160" cy="231"/>
            </a:xfrm>
            <a:prstGeom prst="rect">
              <a:avLst/>
            </a:prstGeom>
            <a:noFill/>
            <a:ln w="9525" algn="ctr">
              <a:noFill/>
              <a:miter lim="800000"/>
              <a:headEnd/>
              <a:tailEnd/>
            </a:ln>
            <a:effectLst/>
          </p:spPr>
          <p:txBody>
            <a:bodyPr>
              <a:spAutoFit/>
            </a:bodyPr>
            <a:lstStyle/>
            <a:p>
              <a:pPr algn="ctr" eaLnBrk="0" hangingPunct="0"/>
              <a:endParaRPr lang="en-US" altLang="zh-CN" b="1" dirty="0">
                <a:solidFill>
                  <a:srgbClr val="000000"/>
                </a:solidFill>
                <a:ea typeface="宋体" charset="-122"/>
              </a:endParaRPr>
            </a:p>
          </p:txBody>
        </p:sp>
      </p:grpSp>
      <p:sp>
        <p:nvSpPr>
          <p:cNvPr id="62466" name="Rectangle 2"/>
          <p:cNvSpPr>
            <a:spLocks noGrp="1" noChangeArrowheads="1"/>
          </p:cNvSpPr>
          <p:nvPr>
            <p:ph type="title"/>
          </p:nvPr>
        </p:nvSpPr>
        <p:spPr>
          <a:xfrm>
            <a:off x="2968724" y="1508595"/>
            <a:ext cx="2749352" cy="563562"/>
          </a:xfrm>
        </p:spPr>
        <p:txBody>
          <a:bodyPr/>
          <a:lstStyle/>
          <a:p>
            <a:r>
              <a:rPr lang="en-US" altLang="zh-CN" dirty="0" smtClean="0">
                <a:ea typeface="宋体" charset="-122"/>
              </a:rPr>
              <a:t>Contents</a:t>
            </a:r>
            <a:endParaRPr lang="en-US" altLang="zh-CN" dirty="0">
              <a:solidFill>
                <a:schemeClr val="accent1"/>
              </a:solidFill>
              <a:ea typeface="宋体" charset="-122"/>
            </a:endParaRPr>
          </a:p>
        </p:txBody>
      </p:sp>
    </p:spTree>
    <p:extLst>
      <p:ext uri="{BB962C8B-B14F-4D97-AF65-F5344CB8AC3E}">
        <p14:creationId xmlns:p14="http://schemas.microsoft.com/office/powerpoint/2010/main" val="2074556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3169296"/>
            <a:ext cx="2612895" cy="646331"/>
          </a:xfrm>
          <a:prstGeom prst="rect">
            <a:avLst/>
          </a:prstGeom>
          <a:noFill/>
        </p:spPr>
        <p:txBody>
          <a:bodyPr wrap="none" rtlCol="0">
            <a:spAutoFit/>
          </a:bodyPr>
          <a:lstStyle/>
          <a:p>
            <a:r>
              <a:rPr lang="en-US" altLang="zh-CN" sz="3600" b="1" dirty="0">
                <a:latin typeface="Times New Roman" pitchFamily="18" charset="0"/>
                <a:ea typeface="楷体_GB2312" pitchFamily="49" charset="-122"/>
                <a:cs typeface="Times New Roman" pitchFamily="18" charset="0"/>
              </a:rPr>
              <a:t>B</a:t>
            </a:r>
            <a:r>
              <a:rPr lang="en-US" altLang="zh-CN" sz="3600" b="1" dirty="0" smtClean="0">
                <a:latin typeface="Times New Roman" pitchFamily="18" charset="0"/>
                <a:ea typeface="楷体_GB2312" pitchFamily="49" charset="-122"/>
                <a:cs typeface="Times New Roman" pitchFamily="18" charset="0"/>
              </a:rPr>
              <a:t>ackground</a:t>
            </a:r>
            <a:endParaRPr lang="zh-CN" altLang="en-US" sz="3600" b="1" dirty="0">
              <a:latin typeface="Times New Roman" pitchFamily="18" charset="0"/>
              <a:ea typeface="楷体_GB2312" pitchFamily="49" charset="-122"/>
              <a:cs typeface="Times New Roman" pitchFamily="18" charset="0"/>
            </a:endParaRPr>
          </a:p>
        </p:txBody>
      </p:sp>
    </p:spTree>
    <p:extLst>
      <p:ext uri="{BB962C8B-B14F-4D97-AF65-F5344CB8AC3E}">
        <p14:creationId xmlns:p14="http://schemas.microsoft.com/office/powerpoint/2010/main" val="142026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1835696" y="350838"/>
            <a:ext cx="6781800" cy="563562"/>
          </a:xfrm>
        </p:spPr>
        <p:txBody>
          <a:bodyPr/>
          <a:lstStyle/>
          <a:p>
            <a:r>
              <a:rPr lang="en-US" altLang="zh-CN" sz="2000" dirty="0" smtClean="0">
                <a:ea typeface="宋体" charset="-122"/>
              </a:rPr>
              <a:t>Thin film technics to improve gradient and Q0</a:t>
            </a:r>
            <a:endParaRPr lang="en-US" altLang="zh-CN" sz="2000" baseline="-25000" dirty="0">
              <a:ea typeface="宋体" charset="-122"/>
            </a:endParaRPr>
          </a:p>
        </p:txBody>
      </p:sp>
      <p:grpSp>
        <p:nvGrpSpPr>
          <p:cNvPr id="5" name="组合 4"/>
          <p:cNvGrpSpPr/>
          <p:nvPr/>
        </p:nvGrpSpPr>
        <p:grpSpPr>
          <a:xfrm>
            <a:off x="1629731" y="1339009"/>
            <a:ext cx="5746196" cy="3423092"/>
            <a:chOff x="1811792" y="1916833"/>
            <a:chExt cx="5746196" cy="3423092"/>
          </a:xfrm>
        </p:grpSpPr>
        <p:graphicFrame>
          <p:nvGraphicFramePr>
            <p:cNvPr id="8" name="Object 53"/>
            <p:cNvGraphicFramePr>
              <a:graphicFrameLocks noChangeAspect="1"/>
            </p:cNvGraphicFramePr>
            <p:nvPr>
              <p:extLst>
                <p:ext uri="{D42A27DB-BD31-4B8C-83A1-F6EECF244321}">
                  <p14:modId xmlns:p14="http://schemas.microsoft.com/office/powerpoint/2010/main" val="2831740577"/>
                </p:ext>
              </p:extLst>
            </p:nvPr>
          </p:nvGraphicFramePr>
          <p:xfrm>
            <a:off x="2246086" y="2167689"/>
            <a:ext cx="5311902" cy="2907966"/>
          </p:xfrm>
          <a:graphic>
            <a:graphicData uri="http://schemas.openxmlformats.org/presentationml/2006/ole">
              <mc:AlternateContent xmlns:mc="http://schemas.openxmlformats.org/markup-compatibility/2006">
                <mc:Choice xmlns:v="urn:schemas-microsoft-com:vml" Requires="v">
                  <p:oleObj spid="_x0000_s131153" name="工作表" r:id="rId4" imgW="8686800" imgH="4572000" progId="Excel.Sheet.8">
                    <p:embed/>
                  </p:oleObj>
                </mc:Choice>
                <mc:Fallback>
                  <p:oleObj name="工作表" r:id="rId4" imgW="8686800" imgH="4572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2409" t="13052" r="21233" b="7564"/>
                        <a:stretch>
                          <a:fillRect/>
                        </a:stretch>
                      </p:blipFill>
                      <p:spPr bwMode="auto">
                        <a:xfrm>
                          <a:off x="2246086" y="2167689"/>
                          <a:ext cx="5311902" cy="290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reeform 54"/>
            <p:cNvSpPr>
              <a:spLocks/>
            </p:cNvSpPr>
            <p:nvPr/>
          </p:nvSpPr>
          <p:spPr bwMode="auto">
            <a:xfrm>
              <a:off x="2954030" y="3675972"/>
              <a:ext cx="3094540" cy="487829"/>
            </a:xfrm>
            <a:custGeom>
              <a:avLst/>
              <a:gdLst>
                <a:gd name="T0" fmla="*/ 0 w 1141"/>
                <a:gd name="T1" fmla="*/ 0 h 264"/>
                <a:gd name="T2" fmla="*/ 2147483647 w 1141"/>
                <a:gd name="T3" fmla="*/ 2147483647 h 264"/>
                <a:gd name="T4" fmla="*/ 2147483647 w 1141"/>
                <a:gd name="T5" fmla="*/ 2147483647 h 264"/>
                <a:gd name="T6" fmla="*/ 2147483647 w 1141"/>
                <a:gd name="T7" fmla="*/ 2147483647 h 264"/>
                <a:gd name="T8" fmla="*/ 2147483647 w 1141"/>
                <a:gd name="T9" fmla="*/ 2147483647 h 264"/>
                <a:gd name="T10" fmla="*/ 0 60000 65536"/>
                <a:gd name="T11" fmla="*/ 0 60000 65536"/>
                <a:gd name="T12" fmla="*/ 0 60000 65536"/>
                <a:gd name="T13" fmla="*/ 0 60000 65536"/>
                <a:gd name="T14" fmla="*/ 0 60000 65536"/>
                <a:gd name="T15" fmla="*/ 0 w 1141"/>
                <a:gd name="T16" fmla="*/ 0 h 264"/>
                <a:gd name="T17" fmla="*/ 1141 w 1141"/>
                <a:gd name="T18" fmla="*/ 264 h 264"/>
              </a:gdLst>
              <a:ahLst/>
              <a:cxnLst>
                <a:cxn ang="T10">
                  <a:pos x="T0" y="T1"/>
                </a:cxn>
                <a:cxn ang="T11">
                  <a:pos x="T2" y="T3"/>
                </a:cxn>
                <a:cxn ang="T12">
                  <a:pos x="T4" y="T5"/>
                </a:cxn>
                <a:cxn ang="T13">
                  <a:pos x="T6" y="T7"/>
                </a:cxn>
                <a:cxn ang="T14">
                  <a:pos x="T8" y="T9"/>
                </a:cxn>
              </a:cxnLst>
              <a:rect l="T15" t="T16" r="T17" b="T18"/>
              <a:pathLst>
                <a:path w="1141" h="264">
                  <a:moveTo>
                    <a:pt x="0" y="0"/>
                  </a:moveTo>
                  <a:cubicBezTo>
                    <a:pt x="92" y="5"/>
                    <a:pt x="402" y="20"/>
                    <a:pt x="550" y="32"/>
                  </a:cubicBezTo>
                  <a:cubicBezTo>
                    <a:pt x="698" y="44"/>
                    <a:pt x="804" y="54"/>
                    <a:pt x="887" y="70"/>
                  </a:cubicBezTo>
                  <a:cubicBezTo>
                    <a:pt x="970" y="86"/>
                    <a:pt x="1009" y="97"/>
                    <a:pt x="1051" y="129"/>
                  </a:cubicBezTo>
                  <a:cubicBezTo>
                    <a:pt x="1093" y="161"/>
                    <a:pt x="1122" y="236"/>
                    <a:pt x="1141" y="264"/>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55"/>
            <p:cNvSpPr>
              <a:spLocks/>
            </p:cNvSpPr>
            <p:nvPr/>
          </p:nvSpPr>
          <p:spPr bwMode="auto">
            <a:xfrm>
              <a:off x="2957087" y="3090208"/>
              <a:ext cx="3091484" cy="521090"/>
            </a:xfrm>
            <a:custGeom>
              <a:avLst/>
              <a:gdLst>
                <a:gd name="T0" fmla="*/ 0 w 1614"/>
                <a:gd name="T1" fmla="*/ 0 h 282"/>
                <a:gd name="T2" fmla="*/ 2147483647 w 1614"/>
                <a:gd name="T3" fmla="*/ 2147483647 h 282"/>
                <a:gd name="T4" fmla="*/ 2147483647 w 1614"/>
                <a:gd name="T5" fmla="*/ 2147483647 h 282"/>
                <a:gd name="T6" fmla="*/ 2147483647 w 1614"/>
                <a:gd name="T7" fmla="*/ 2147483647 h 282"/>
                <a:gd name="T8" fmla="*/ 0 60000 65536"/>
                <a:gd name="T9" fmla="*/ 0 60000 65536"/>
                <a:gd name="T10" fmla="*/ 0 60000 65536"/>
                <a:gd name="T11" fmla="*/ 0 60000 65536"/>
                <a:gd name="T12" fmla="*/ 0 w 1614"/>
                <a:gd name="T13" fmla="*/ 0 h 282"/>
                <a:gd name="T14" fmla="*/ 1614 w 1614"/>
                <a:gd name="T15" fmla="*/ 282 h 282"/>
              </a:gdLst>
              <a:ahLst/>
              <a:cxnLst>
                <a:cxn ang="T8">
                  <a:pos x="T0" y="T1"/>
                </a:cxn>
                <a:cxn ang="T9">
                  <a:pos x="T2" y="T3"/>
                </a:cxn>
                <a:cxn ang="T10">
                  <a:pos x="T4" y="T5"/>
                </a:cxn>
                <a:cxn ang="T11">
                  <a:pos x="T6" y="T7"/>
                </a:cxn>
              </a:cxnLst>
              <a:rect l="T12" t="T13" r="T14" b="T15"/>
              <a:pathLst>
                <a:path w="1614" h="282">
                  <a:moveTo>
                    <a:pt x="0" y="0"/>
                  </a:moveTo>
                  <a:cubicBezTo>
                    <a:pt x="119" y="3"/>
                    <a:pt x="486" y="5"/>
                    <a:pt x="716" y="20"/>
                  </a:cubicBezTo>
                  <a:cubicBezTo>
                    <a:pt x="946" y="35"/>
                    <a:pt x="1232" y="43"/>
                    <a:pt x="1382" y="87"/>
                  </a:cubicBezTo>
                  <a:cubicBezTo>
                    <a:pt x="1532" y="131"/>
                    <a:pt x="1566" y="242"/>
                    <a:pt x="1614" y="282"/>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Text Box 56"/>
            <p:cNvSpPr txBox="1">
              <a:spLocks noChangeArrowheads="1"/>
            </p:cNvSpPr>
            <p:nvPr/>
          </p:nvSpPr>
          <p:spPr bwMode="auto">
            <a:xfrm>
              <a:off x="3325117" y="5017501"/>
              <a:ext cx="3384837" cy="32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a:t>Accelerating Field E</a:t>
              </a:r>
              <a:r>
                <a:rPr lang="en-US" sz="1200" u="none" baseline="-25000"/>
                <a:t>acc</a:t>
              </a:r>
              <a:r>
                <a:rPr lang="en-US" sz="1200" u="none"/>
                <a:t> (MV/m)</a:t>
              </a:r>
            </a:p>
          </p:txBody>
        </p:sp>
        <p:sp>
          <p:nvSpPr>
            <p:cNvPr id="12" name="Text Box 57"/>
            <p:cNvSpPr txBox="1">
              <a:spLocks noChangeArrowheads="1"/>
            </p:cNvSpPr>
            <p:nvPr/>
          </p:nvSpPr>
          <p:spPr bwMode="auto">
            <a:xfrm>
              <a:off x="3648856" y="1916833"/>
              <a:ext cx="2466638" cy="32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a:t>Magnetic field B (mT)</a:t>
              </a:r>
            </a:p>
          </p:txBody>
        </p:sp>
        <p:sp>
          <p:nvSpPr>
            <p:cNvPr id="13" name="Text Box 58"/>
            <p:cNvSpPr txBox="1">
              <a:spLocks noChangeArrowheads="1"/>
            </p:cNvSpPr>
            <p:nvPr/>
          </p:nvSpPr>
          <p:spPr bwMode="auto">
            <a:xfrm rot="16200000">
              <a:off x="1079550" y="3439655"/>
              <a:ext cx="1879838" cy="41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dirty="0"/>
                <a:t>Quality coefficient Q</a:t>
              </a:r>
              <a:r>
                <a:rPr lang="en-US" sz="1200" u="none" baseline="-25000" dirty="0"/>
                <a:t>0</a:t>
              </a:r>
            </a:p>
          </p:txBody>
        </p:sp>
        <p:sp>
          <p:nvSpPr>
            <p:cNvPr id="7" name="Line 65"/>
            <p:cNvSpPr>
              <a:spLocks noChangeShapeType="1"/>
            </p:cNvSpPr>
            <p:nvPr/>
          </p:nvSpPr>
          <p:spPr bwMode="auto">
            <a:xfrm flipV="1">
              <a:off x="6111457" y="4005063"/>
              <a:ext cx="614721" cy="100286"/>
            </a:xfrm>
            <a:prstGeom prst="line">
              <a:avLst/>
            </a:prstGeom>
            <a:noFill/>
            <a:ln w="57150">
              <a:solidFill>
                <a:schemeClr val="tx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65"/>
            <p:cNvSpPr>
              <a:spLocks noChangeShapeType="1"/>
            </p:cNvSpPr>
            <p:nvPr/>
          </p:nvSpPr>
          <p:spPr bwMode="auto">
            <a:xfrm flipV="1">
              <a:off x="3319021" y="3227576"/>
              <a:ext cx="0" cy="38372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 name="Freeform 55"/>
            <p:cNvSpPr>
              <a:spLocks/>
            </p:cNvSpPr>
            <p:nvPr/>
          </p:nvSpPr>
          <p:spPr bwMode="auto">
            <a:xfrm>
              <a:off x="3044595" y="3659341"/>
              <a:ext cx="3838777" cy="521090"/>
            </a:xfrm>
            <a:custGeom>
              <a:avLst/>
              <a:gdLst>
                <a:gd name="T0" fmla="*/ 0 w 1614"/>
                <a:gd name="T1" fmla="*/ 0 h 282"/>
                <a:gd name="T2" fmla="*/ 2147483647 w 1614"/>
                <a:gd name="T3" fmla="*/ 2147483647 h 282"/>
                <a:gd name="T4" fmla="*/ 2147483647 w 1614"/>
                <a:gd name="T5" fmla="*/ 2147483647 h 282"/>
                <a:gd name="T6" fmla="*/ 2147483647 w 1614"/>
                <a:gd name="T7" fmla="*/ 2147483647 h 282"/>
                <a:gd name="T8" fmla="*/ 0 60000 65536"/>
                <a:gd name="T9" fmla="*/ 0 60000 65536"/>
                <a:gd name="T10" fmla="*/ 0 60000 65536"/>
                <a:gd name="T11" fmla="*/ 0 60000 65536"/>
                <a:gd name="T12" fmla="*/ 0 w 1614"/>
                <a:gd name="T13" fmla="*/ 0 h 282"/>
                <a:gd name="T14" fmla="*/ 1614 w 1614"/>
                <a:gd name="T15" fmla="*/ 282 h 282"/>
              </a:gdLst>
              <a:ahLst/>
              <a:cxnLst>
                <a:cxn ang="T8">
                  <a:pos x="T0" y="T1"/>
                </a:cxn>
                <a:cxn ang="T9">
                  <a:pos x="T2" y="T3"/>
                </a:cxn>
                <a:cxn ang="T10">
                  <a:pos x="T4" y="T5"/>
                </a:cxn>
                <a:cxn ang="T11">
                  <a:pos x="T6" y="T7"/>
                </a:cxn>
              </a:cxnLst>
              <a:rect l="T12" t="T13" r="T14" b="T15"/>
              <a:pathLst>
                <a:path w="1614" h="282">
                  <a:moveTo>
                    <a:pt x="0" y="0"/>
                  </a:moveTo>
                  <a:cubicBezTo>
                    <a:pt x="119" y="3"/>
                    <a:pt x="486" y="5"/>
                    <a:pt x="716" y="20"/>
                  </a:cubicBezTo>
                  <a:cubicBezTo>
                    <a:pt x="946" y="35"/>
                    <a:pt x="1232" y="43"/>
                    <a:pt x="1382" y="87"/>
                  </a:cubicBezTo>
                  <a:cubicBezTo>
                    <a:pt x="1532" y="131"/>
                    <a:pt x="1566" y="242"/>
                    <a:pt x="1614" y="282"/>
                  </a:cubicBezTo>
                </a:path>
              </a:pathLst>
            </a:custGeom>
            <a:noFill/>
            <a:ln w="57150">
              <a:solidFill>
                <a:schemeClr val="tx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 name="TextBox 2"/>
          <p:cNvSpPr txBox="1"/>
          <p:nvPr/>
        </p:nvSpPr>
        <p:spPr>
          <a:xfrm>
            <a:off x="1195866" y="4941168"/>
            <a:ext cx="4988866" cy="923330"/>
          </a:xfrm>
          <a:prstGeom prst="rect">
            <a:avLst/>
          </a:prstGeom>
          <a:noFill/>
        </p:spPr>
        <p:txBody>
          <a:bodyPr wrap="none" rtlCol="0">
            <a:spAutoFit/>
          </a:bodyPr>
          <a:lstStyle/>
          <a:p>
            <a:r>
              <a:rPr lang="en-US" altLang="zh-CN" dirty="0" smtClean="0"/>
              <a:t>Two aspects:</a:t>
            </a:r>
          </a:p>
          <a:p>
            <a:r>
              <a:rPr lang="en-US" altLang="zh-CN" dirty="0">
                <a:solidFill>
                  <a:schemeClr val="tx1">
                    <a:lumMod val="60000"/>
                    <a:lumOff val="40000"/>
                  </a:schemeClr>
                </a:solidFill>
              </a:rPr>
              <a:t>Increase </a:t>
            </a:r>
            <a:r>
              <a:rPr lang="en-US" altLang="zh-CN" dirty="0" smtClean="0">
                <a:solidFill>
                  <a:schemeClr val="tx1">
                    <a:lumMod val="60000"/>
                    <a:lumOff val="40000"/>
                  </a:schemeClr>
                </a:solidFill>
              </a:rPr>
              <a:t>gradient: </a:t>
            </a:r>
            <a:r>
              <a:rPr lang="en-US" altLang="zh-CN" dirty="0"/>
              <a:t>increase </a:t>
            </a:r>
            <a:r>
              <a:rPr lang="en-US" altLang="zh-CN" dirty="0" err="1"/>
              <a:t>H</a:t>
            </a:r>
            <a:r>
              <a:rPr lang="en-US" altLang="zh-CN" baseline="-25000" dirty="0" err="1"/>
              <a:t>sh</a:t>
            </a:r>
            <a:endParaRPr lang="zh-CN" altLang="en-US" baseline="-25000" dirty="0"/>
          </a:p>
          <a:p>
            <a:r>
              <a:rPr lang="en-US" altLang="zh-CN" dirty="0" smtClean="0">
                <a:solidFill>
                  <a:srgbClr val="FF0000"/>
                </a:solidFill>
              </a:rPr>
              <a:t>Increase </a:t>
            </a:r>
            <a:r>
              <a:rPr lang="en-US" altLang="zh-CN" dirty="0" smtClean="0">
                <a:solidFill>
                  <a:srgbClr val="FF0000"/>
                </a:solidFill>
              </a:rPr>
              <a:t>the Q</a:t>
            </a:r>
            <a:r>
              <a:rPr lang="en-US" altLang="zh-CN" baseline="-25000" dirty="0" smtClean="0">
                <a:solidFill>
                  <a:srgbClr val="FF0000"/>
                </a:solidFill>
              </a:rPr>
              <a:t>0</a:t>
            </a:r>
            <a:r>
              <a:rPr lang="en-US" altLang="zh-CN" dirty="0">
                <a:solidFill>
                  <a:srgbClr val="FF0000"/>
                </a:solidFill>
              </a:rPr>
              <a:t>: </a:t>
            </a:r>
            <a:r>
              <a:rPr lang="en-US" altLang="zh-CN" dirty="0"/>
              <a:t>decrease surface resistance </a:t>
            </a:r>
          </a:p>
        </p:txBody>
      </p:sp>
    </p:spTree>
    <p:extLst>
      <p:ext uri="{BB962C8B-B14F-4D97-AF65-F5344CB8AC3E}">
        <p14:creationId xmlns:p14="http://schemas.microsoft.com/office/powerpoint/2010/main" val="459661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36201" y="1462507"/>
            <a:ext cx="3692183" cy="2614565"/>
            <a:chOff x="4120177" y="1484784"/>
            <a:chExt cx="3692183" cy="2614565"/>
          </a:xfrm>
        </p:grpSpPr>
        <p:graphicFrame>
          <p:nvGraphicFramePr>
            <p:cNvPr id="8" name="Object 53"/>
            <p:cNvGraphicFramePr>
              <a:graphicFrameLocks noChangeAspect="1"/>
            </p:cNvGraphicFramePr>
            <p:nvPr>
              <p:extLst>
                <p:ext uri="{D42A27DB-BD31-4B8C-83A1-F6EECF244321}">
                  <p14:modId xmlns:p14="http://schemas.microsoft.com/office/powerpoint/2010/main" val="3812545819"/>
                </p:ext>
              </p:extLst>
            </p:nvPr>
          </p:nvGraphicFramePr>
          <p:xfrm>
            <a:off x="4445079" y="1671714"/>
            <a:ext cx="3255516" cy="2166916"/>
          </p:xfrm>
          <a:graphic>
            <a:graphicData uri="http://schemas.openxmlformats.org/presentationml/2006/ole">
              <mc:AlternateContent xmlns:mc="http://schemas.openxmlformats.org/markup-compatibility/2006">
                <mc:Choice xmlns:v="urn:schemas-microsoft-com:vml" Requires="v">
                  <p:oleObj spid="_x0000_s90410" name="工作表" r:id="rId4" imgW="8686800" imgH="4572000" progId="Excel.Sheet.8">
                    <p:embed/>
                  </p:oleObj>
                </mc:Choice>
                <mc:Fallback>
                  <p:oleObj name="工作表" r:id="rId4" imgW="8686800" imgH="4572000" progId="Excel.Sheet.8">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l="22409" t="13052" r="21233" b="7564"/>
                        <a:stretch>
                          <a:fillRect/>
                        </a:stretch>
                      </p:blipFill>
                      <p:spPr bwMode="auto">
                        <a:xfrm>
                          <a:off x="4445079" y="1671714"/>
                          <a:ext cx="3255516" cy="216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reeform 54"/>
            <p:cNvSpPr>
              <a:spLocks/>
            </p:cNvSpPr>
            <p:nvPr/>
          </p:nvSpPr>
          <p:spPr bwMode="auto">
            <a:xfrm>
              <a:off x="4878958" y="2795635"/>
              <a:ext cx="1896556" cy="363513"/>
            </a:xfrm>
            <a:custGeom>
              <a:avLst/>
              <a:gdLst>
                <a:gd name="T0" fmla="*/ 0 w 1141"/>
                <a:gd name="T1" fmla="*/ 0 h 264"/>
                <a:gd name="T2" fmla="*/ 2147483647 w 1141"/>
                <a:gd name="T3" fmla="*/ 2147483647 h 264"/>
                <a:gd name="T4" fmla="*/ 2147483647 w 1141"/>
                <a:gd name="T5" fmla="*/ 2147483647 h 264"/>
                <a:gd name="T6" fmla="*/ 2147483647 w 1141"/>
                <a:gd name="T7" fmla="*/ 2147483647 h 264"/>
                <a:gd name="T8" fmla="*/ 2147483647 w 1141"/>
                <a:gd name="T9" fmla="*/ 2147483647 h 264"/>
                <a:gd name="T10" fmla="*/ 0 60000 65536"/>
                <a:gd name="T11" fmla="*/ 0 60000 65536"/>
                <a:gd name="T12" fmla="*/ 0 60000 65536"/>
                <a:gd name="T13" fmla="*/ 0 60000 65536"/>
                <a:gd name="T14" fmla="*/ 0 60000 65536"/>
                <a:gd name="T15" fmla="*/ 0 w 1141"/>
                <a:gd name="T16" fmla="*/ 0 h 264"/>
                <a:gd name="T17" fmla="*/ 1141 w 1141"/>
                <a:gd name="T18" fmla="*/ 264 h 264"/>
              </a:gdLst>
              <a:ahLst/>
              <a:cxnLst>
                <a:cxn ang="T10">
                  <a:pos x="T0" y="T1"/>
                </a:cxn>
                <a:cxn ang="T11">
                  <a:pos x="T2" y="T3"/>
                </a:cxn>
                <a:cxn ang="T12">
                  <a:pos x="T4" y="T5"/>
                </a:cxn>
                <a:cxn ang="T13">
                  <a:pos x="T6" y="T7"/>
                </a:cxn>
                <a:cxn ang="T14">
                  <a:pos x="T8" y="T9"/>
                </a:cxn>
              </a:cxnLst>
              <a:rect l="T15" t="T16" r="T17" b="T18"/>
              <a:pathLst>
                <a:path w="1141" h="264">
                  <a:moveTo>
                    <a:pt x="0" y="0"/>
                  </a:moveTo>
                  <a:cubicBezTo>
                    <a:pt x="92" y="5"/>
                    <a:pt x="402" y="20"/>
                    <a:pt x="550" y="32"/>
                  </a:cubicBezTo>
                  <a:cubicBezTo>
                    <a:pt x="698" y="44"/>
                    <a:pt x="804" y="54"/>
                    <a:pt x="887" y="70"/>
                  </a:cubicBezTo>
                  <a:cubicBezTo>
                    <a:pt x="970" y="86"/>
                    <a:pt x="1009" y="97"/>
                    <a:pt x="1051" y="129"/>
                  </a:cubicBezTo>
                  <a:cubicBezTo>
                    <a:pt x="1093" y="161"/>
                    <a:pt x="1122" y="236"/>
                    <a:pt x="1141" y="264"/>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55"/>
            <p:cNvSpPr>
              <a:spLocks/>
            </p:cNvSpPr>
            <p:nvPr/>
          </p:nvSpPr>
          <p:spPr bwMode="auto">
            <a:xfrm>
              <a:off x="4880830" y="2359143"/>
              <a:ext cx="1894684" cy="388298"/>
            </a:xfrm>
            <a:custGeom>
              <a:avLst/>
              <a:gdLst>
                <a:gd name="T0" fmla="*/ 0 w 1614"/>
                <a:gd name="T1" fmla="*/ 0 h 282"/>
                <a:gd name="T2" fmla="*/ 2147483647 w 1614"/>
                <a:gd name="T3" fmla="*/ 2147483647 h 282"/>
                <a:gd name="T4" fmla="*/ 2147483647 w 1614"/>
                <a:gd name="T5" fmla="*/ 2147483647 h 282"/>
                <a:gd name="T6" fmla="*/ 2147483647 w 1614"/>
                <a:gd name="T7" fmla="*/ 2147483647 h 282"/>
                <a:gd name="T8" fmla="*/ 0 60000 65536"/>
                <a:gd name="T9" fmla="*/ 0 60000 65536"/>
                <a:gd name="T10" fmla="*/ 0 60000 65536"/>
                <a:gd name="T11" fmla="*/ 0 60000 65536"/>
                <a:gd name="T12" fmla="*/ 0 w 1614"/>
                <a:gd name="T13" fmla="*/ 0 h 282"/>
                <a:gd name="T14" fmla="*/ 1614 w 1614"/>
                <a:gd name="T15" fmla="*/ 282 h 282"/>
              </a:gdLst>
              <a:ahLst/>
              <a:cxnLst>
                <a:cxn ang="T8">
                  <a:pos x="T0" y="T1"/>
                </a:cxn>
                <a:cxn ang="T9">
                  <a:pos x="T2" y="T3"/>
                </a:cxn>
                <a:cxn ang="T10">
                  <a:pos x="T4" y="T5"/>
                </a:cxn>
                <a:cxn ang="T11">
                  <a:pos x="T6" y="T7"/>
                </a:cxn>
              </a:cxnLst>
              <a:rect l="T12" t="T13" r="T14" b="T15"/>
              <a:pathLst>
                <a:path w="1614" h="282">
                  <a:moveTo>
                    <a:pt x="0" y="0"/>
                  </a:moveTo>
                  <a:cubicBezTo>
                    <a:pt x="119" y="3"/>
                    <a:pt x="486" y="5"/>
                    <a:pt x="716" y="20"/>
                  </a:cubicBezTo>
                  <a:cubicBezTo>
                    <a:pt x="946" y="35"/>
                    <a:pt x="1232" y="43"/>
                    <a:pt x="1382" y="87"/>
                  </a:cubicBezTo>
                  <a:cubicBezTo>
                    <a:pt x="1532" y="131"/>
                    <a:pt x="1566" y="242"/>
                    <a:pt x="1614" y="282"/>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Text Box 56"/>
            <p:cNvSpPr txBox="1">
              <a:spLocks noChangeArrowheads="1"/>
            </p:cNvSpPr>
            <p:nvPr/>
          </p:nvSpPr>
          <p:spPr bwMode="auto">
            <a:xfrm>
              <a:off x="5106387" y="3795296"/>
              <a:ext cx="2074471" cy="2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dirty="0"/>
                <a:t>Accelerating Field </a:t>
              </a:r>
              <a:r>
                <a:rPr lang="en-US" sz="1200" u="none" dirty="0" err="1"/>
                <a:t>E</a:t>
              </a:r>
              <a:r>
                <a:rPr lang="en-US" sz="1200" u="none" baseline="-25000" dirty="0" err="1"/>
                <a:t>acc</a:t>
              </a:r>
              <a:r>
                <a:rPr lang="en-US" sz="1200" u="none" dirty="0"/>
                <a:t> (MV/m)</a:t>
              </a:r>
            </a:p>
          </p:txBody>
        </p:sp>
        <p:sp>
          <p:nvSpPr>
            <p:cNvPr id="12" name="Text Box 57"/>
            <p:cNvSpPr txBox="1">
              <a:spLocks noChangeArrowheads="1"/>
            </p:cNvSpPr>
            <p:nvPr/>
          </p:nvSpPr>
          <p:spPr bwMode="auto">
            <a:xfrm>
              <a:off x="5304796" y="1484784"/>
              <a:ext cx="1511733" cy="2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a:t>Magnetic field B (mT)</a:t>
              </a:r>
            </a:p>
          </p:txBody>
        </p:sp>
        <p:sp>
          <p:nvSpPr>
            <p:cNvPr id="13" name="Text Box 58"/>
            <p:cNvSpPr txBox="1">
              <a:spLocks noChangeArrowheads="1"/>
            </p:cNvSpPr>
            <p:nvPr/>
          </p:nvSpPr>
          <p:spPr bwMode="auto">
            <a:xfrm rot="16200000">
              <a:off x="3605794" y="2647014"/>
              <a:ext cx="1400792"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charset="0"/>
                  <a:cs typeface="Arial" charset="0"/>
                </a:defRPr>
              </a:lvl1pPr>
              <a:lvl2pPr marL="742950" indent="-285750" eaLnBrk="0" hangingPunct="0">
                <a:defRPr sz="1400" u="sng">
                  <a:solidFill>
                    <a:schemeClr val="tx1"/>
                  </a:solidFill>
                  <a:latin typeface="Arial" charset="0"/>
                  <a:cs typeface="Arial" charset="0"/>
                </a:defRPr>
              </a:lvl2pPr>
              <a:lvl3pPr marL="1143000" indent="-228600" eaLnBrk="0" hangingPunct="0">
                <a:defRPr sz="1400" u="sng">
                  <a:solidFill>
                    <a:schemeClr val="tx1"/>
                  </a:solidFill>
                  <a:latin typeface="Arial" charset="0"/>
                  <a:cs typeface="Arial" charset="0"/>
                </a:defRPr>
              </a:lvl3pPr>
              <a:lvl4pPr marL="1600200" indent="-228600" eaLnBrk="0" hangingPunct="0">
                <a:defRPr sz="1400" u="sng">
                  <a:solidFill>
                    <a:schemeClr val="tx1"/>
                  </a:solidFill>
                  <a:latin typeface="Arial" charset="0"/>
                  <a:cs typeface="Arial" charset="0"/>
                </a:defRPr>
              </a:lvl4pPr>
              <a:lvl5pPr marL="2057400" indent="-228600" eaLnBrk="0" hangingPunct="0">
                <a:defRPr sz="1400" u="sng">
                  <a:solidFill>
                    <a:schemeClr val="tx1"/>
                  </a:solidFill>
                  <a:latin typeface="Arial" charset="0"/>
                  <a:cs typeface="Arial" charset="0"/>
                </a:defRPr>
              </a:lvl5pPr>
              <a:lvl6pPr marL="2514600" indent="-228600" eaLnBrk="0" fontAlgn="base" hangingPunct="0">
                <a:spcBef>
                  <a:spcPct val="0"/>
                </a:spcBef>
                <a:spcAft>
                  <a:spcPct val="0"/>
                </a:spcAft>
                <a:defRPr sz="1400" u="sng">
                  <a:solidFill>
                    <a:schemeClr val="tx1"/>
                  </a:solidFill>
                  <a:latin typeface="Arial" charset="0"/>
                  <a:cs typeface="Arial" charset="0"/>
                </a:defRPr>
              </a:lvl6pPr>
              <a:lvl7pPr marL="2971800" indent="-228600" eaLnBrk="0" fontAlgn="base" hangingPunct="0">
                <a:spcBef>
                  <a:spcPct val="0"/>
                </a:spcBef>
                <a:spcAft>
                  <a:spcPct val="0"/>
                </a:spcAft>
                <a:defRPr sz="1400" u="sng">
                  <a:solidFill>
                    <a:schemeClr val="tx1"/>
                  </a:solidFill>
                  <a:latin typeface="Arial" charset="0"/>
                  <a:cs typeface="Arial" charset="0"/>
                </a:defRPr>
              </a:lvl7pPr>
              <a:lvl8pPr marL="3429000" indent="-228600" eaLnBrk="0" fontAlgn="base" hangingPunct="0">
                <a:spcBef>
                  <a:spcPct val="0"/>
                </a:spcBef>
                <a:spcAft>
                  <a:spcPct val="0"/>
                </a:spcAft>
                <a:defRPr sz="1400" u="sng">
                  <a:solidFill>
                    <a:schemeClr val="tx1"/>
                  </a:solidFill>
                  <a:latin typeface="Arial" charset="0"/>
                  <a:cs typeface="Arial" charset="0"/>
                </a:defRPr>
              </a:lvl8pPr>
              <a:lvl9pPr marL="3886200" indent="-228600" eaLnBrk="0" fontAlgn="base" hangingPunct="0">
                <a:spcBef>
                  <a:spcPct val="0"/>
                </a:spcBef>
                <a:spcAft>
                  <a:spcPct val="0"/>
                </a:spcAft>
                <a:defRPr sz="1400" u="sng">
                  <a:solidFill>
                    <a:schemeClr val="tx1"/>
                  </a:solidFill>
                  <a:latin typeface="Arial" charset="0"/>
                  <a:cs typeface="Arial" charset="0"/>
                </a:defRPr>
              </a:lvl9pPr>
            </a:lstStyle>
            <a:p>
              <a:pPr eaLnBrk="1" hangingPunct="1"/>
              <a:r>
                <a:rPr lang="en-US" sz="1200" u="none" dirty="0"/>
                <a:t>Quality coefficient Q</a:t>
              </a:r>
              <a:r>
                <a:rPr lang="en-US" sz="1200" u="none" baseline="-25000" dirty="0"/>
                <a:t>0</a:t>
              </a:r>
            </a:p>
          </p:txBody>
        </p:sp>
        <p:sp>
          <p:nvSpPr>
            <p:cNvPr id="6" name="Rectangle 63"/>
            <p:cNvSpPr>
              <a:spLocks noChangeArrowheads="1"/>
            </p:cNvSpPr>
            <p:nvPr/>
          </p:nvSpPr>
          <p:spPr bwMode="auto">
            <a:xfrm>
              <a:off x="4120177" y="1484784"/>
              <a:ext cx="3692183" cy="2614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Line 65"/>
            <p:cNvSpPr>
              <a:spLocks noChangeShapeType="1"/>
            </p:cNvSpPr>
            <p:nvPr/>
          </p:nvSpPr>
          <p:spPr bwMode="auto">
            <a:xfrm flipV="1">
              <a:off x="5526438" y="2390570"/>
              <a:ext cx="0" cy="383722"/>
            </a:xfrm>
            <a:prstGeom prst="line">
              <a:avLst/>
            </a:prstGeom>
            <a:noFill/>
            <a:ln w="57150">
              <a:solidFill>
                <a:srgbClr val="098FE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46" name="Object 2"/>
          <p:cNvGraphicFramePr>
            <a:graphicFrameLocks noGrp="1" noChangeAspect="1"/>
          </p:cNvGraphicFramePr>
          <p:nvPr>
            <p:ph idx="1"/>
            <p:extLst>
              <p:ext uri="{D42A27DB-BD31-4B8C-83A1-F6EECF244321}">
                <p14:modId xmlns:p14="http://schemas.microsoft.com/office/powerpoint/2010/main" val="2325952931"/>
              </p:ext>
            </p:extLst>
          </p:nvPr>
        </p:nvGraphicFramePr>
        <p:xfrm>
          <a:off x="3560930" y="4365104"/>
          <a:ext cx="5115526" cy="720080"/>
        </p:xfrm>
        <a:graphic>
          <a:graphicData uri="http://schemas.openxmlformats.org/presentationml/2006/ole">
            <mc:AlternateContent xmlns:mc="http://schemas.openxmlformats.org/markup-compatibility/2006">
              <mc:Choice xmlns:v="urn:schemas-microsoft-com:vml" Requires="v">
                <p:oleObj spid="_x0000_s90411" name="Equation" r:id="rId6" imgW="1714500" imgH="241300" progId="Equation.DSMT4">
                  <p:embed/>
                </p:oleObj>
              </mc:Choice>
              <mc:Fallback>
                <p:oleObj name="Equation" r:id="rId6" imgW="1714500" imgH="241300" progId="Equation.DSMT4">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0930" y="4365104"/>
                        <a:ext cx="5115526" cy="720080"/>
                      </a:xfrm>
                      <a:prstGeom prst="rect">
                        <a:avLst/>
                      </a:prstGeom>
                      <a:solidFill>
                        <a:srgbClr val="FFFF00"/>
                      </a:solidFill>
                    </p:spPr>
                  </p:pic>
                </p:oleObj>
              </mc:Fallback>
            </mc:AlternateContent>
          </a:graphicData>
        </a:graphic>
      </p:graphicFrame>
      <p:sp>
        <p:nvSpPr>
          <p:cNvPr id="47" name="Text Box 11"/>
          <p:cNvSpPr txBox="1">
            <a:spLocks noChangeArrowheads="1"/>
          </p:cNvSpPr>
          <p:nvPr/>
        </p:nvSpPr>
        <p:spPr bwMode="auto">
          <a:xfrm>
            <a:off x="6182292" y="4077072"/>
            <a:ext cx="24698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de-DE" altLang="zh-CN" dirty="0">
                <a:solidFill>
                  <a:schemeClr val="accent2"/>
                </a:solidFill>
              </a:rPr>
              <a:t>layer   </a:t>
            </a:r>
            <a:r>
              <a:rPr lang="de-DE" altLang="zh-CN" dirty="0" smtClean="0">
                <a:solidFill>
                  <a:schemeClr val="accent2"/>
                </a:solidFill>
              </a:rPr>
              <a:t>                        </a:t>
            </a:r>
            <a:r>
              <a:rPr lang="de-DE" altLang="zh-CN" dirty="0">
                <a:solidFill>
                  <a:schemeClr val="accent2"/>
                </a:solidFill>
              </a:rPr>
              <a:t>bulk</a:t>
            </a:r>
          </a:p>
        </p:txBody>
      </p:sp>
      <p:sp>
        <p:nvSpPr>
          <p:cNvPr id="28" name="Rectangle 2"/>
          <p:cNvSpPr txBox="1">
            <a:spLocks noChangeArrowheads="1"/>
          </p:cNvSpPr>
          <p:nvPr/>
        </p:nvSpPr>
        <p:spPr bwMode="white">
          <a:xfrm>
            <a:off x="2133600" y="345158"/>
            <a:ext cx="6781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Arial" charset="0"/>
              </a:defRPr>
            </a:lvl2pPr>
            <a:lvl3pPr algn="r" rtl="0" eaLnBrk="1" fontAlgn="base" hangingPunct="1">
              <a:spcBef>
                <a:spcPct val="0"/>
              </a:spcBef>
              <a:spcAft>
                <a:spcPct val="0"/>
              </a:spcAft>
              <a:defRPr sz="3600" b="1">
                <a:solidFill>
                  <a:schemeClr val="bg1"/>
                </a:solidFill>
                <a:latin typeface="Arial" charset="0"/>
              </a:defRPr>
            </a:lvl3pPr>
            <a:lvl4pPr algn="r" rtl="0" eaLnBrk="1" fontAlgn="base" hangingPunct="1">
              <a:spcBef>
                <a:spcPct val="0"/>
              </a:spcBef>
              <a:spcAft>
                <a:spcPct val="0"/>
              </a:spcAft>
              <a:defRPr sz="3600" b="1">
                <a:solidFill>
                  <a:schemeClr val="bg1"/>
                </a:solidFill>
                <a:latin typeface="Arial" charset="0"/>
              </a:defRPr>
            </a:lvl4pPr>
            <a:lvl5pPr algn="r" rtl="0" eaLnBrk="1" fontAlgn="base" hangingPunct="1">
              <a:spcBef>
                <a:spcPct val="0"/>
              </a:spcBef>
              <a:spcAft>
                <a:spcPct val="0"/>
              </a:spcAft>
              <a:defRPr sz="3600" b="1">
                <a:solidFill>
                  <a:schemeClr val="bg1"/>
                </a:solidFill>
                <a:latin typeface="Arial" charset="0"/>
              </a:defRPr>
            </a:lvl5pPr>
            <a:lvl6pPr marL="457200" algn="r" rtl="0" eaLnBrk="1" fontAlgn="base" hangingPunct="1">
              <a:spcBef>
                <a:spcPct val="0"/>
              </a:spcBef>
              <a:spcAft>
                <a:spcPct val="0"/>
              </a:spcAft>
              <a:defRPr sz="3600" b="1">
                <a:solidFill>
                  <a:schemeClr val="bg1"/>
                </a:solidFill>
                <a:latin typeface="Arial" charset="0"/>
              </a:defRPr>
            </a:lvl6pPr>
            <a:lvl7pPr marL="914400" algn="r" rtl="0" eaLnBrk="1" fontAlgn="base" hangingPunct="1">
              <a:spcBef>
                <a:spcPct val="0"/>
              </a:spcBef>
              <a:spcAft>
                <a:spcPct val="0"/>
              </a:spcAft>
              <a:defRPr sz="3600" b="1">
                <a:solidFill>
                  <a:schemeClr val="bg1"/>
                </a:solidFill>
                <a:latin typeface="Arial" charset="0"/>
              </a:defRPr>
            </a:lvl7pPr>
            <a:lvl8pPr marL="1371600" algn="r" rtl="0" eaLnBrk="1" fontAlgn="base" hangingPunct="1">
              <a:spcBef>
                <a:spcPct val="0"/>
              </a:spcBef>
              <a:spcAft>
                <a:spcPct val="0"/>
              </a:spcAft>
              <a:defRPr sz="3600" b="1">
                <a:solidFill>
                  <a:schemeClr val="bg1"/>
                </a:solidFill>
                <a:latin typeface="Arial" charset="0"/>
              </a:defRPr>
            </a:lvl8pPr>
            <a:lvl9pPr marL="1828800" algn="r" rtl="0" eaLnBrk="1" fontAlgn="base" hangingPunct="1">
              <a:spcBef>
                <a:spcPct val="0"/>
              </a:spcBef>
              <a:spcAft>
                <a:spcPct val="0"/>
              </a:spcAft>
              <a:defRPr sz="3600" b="1">
                <a:solidFill>
                  <a:schemeClr val="bg1"/>
                </a:solidFill>
                <a:latin typeface="Arial" charset="0"/>
              </a:defRPr>
            </a:lvl9pPr>
          </a:lstStyle>
          <a:p>
            <a:r>
              <a:rPr lang="en-US" altLang="zh-CN" sz="2000" dirty="0" smtClean="0">
                <a:ea typeface="宋体" charset="-122"/>
              </a:rPr>
              <a:t>Using multi-layer to increase gradient and Q0 further </a:t>
            </a:r>
            <a:endParaRPr lang="en-US" altLang="zh-CN" sz="2000" dirty="0">
              <a:ea typeface="宋体" charset="-122"/>
            </a:endParaRPr>
          </a:p>
        </p:txBody>
      </p:sp>
      <p:grpSp>
        <p:nvGrpSpPr>
          <p:cNvPr id="26" name="Group 35"/>
          <p:cNvGrpSpPr>
            <a:grpSpLocks/>
          </p:cNvGrpSpPr>
          <p:nvPr/>
        </p:nvGrpSpPr>
        <p:grpSpPr bwMode="auto">
          <a:xfrm>
            <a:off x="728117" y="1371162"/>
            <a:ext cx="2924175" cy="3871913"/>
            <a:chOff x="0" y="1271"/>
            <a:chExt cx="1842" cy="2439"/>
          </a:xfrm>
        </p:grpSpPr>
        <p:sp>
          <p:nvSpPr>
            <p:cNvPr id="27" name="Rectangle 8"/>
            <p:cNvSpPr>
              <a:spLocks noChangeArrowheads="1"/>
            </p:cNvSpPr>
            <p:nvPr/>
          </p:nvSpPr>
          <p:spPr bwMode="auto">
            <a:xfrm>
              <a:off x="1008" y="1344"/>
              <a:ext cx="144" cy="1920"/>
            </a:xfrm>
            <a:prstGeom prst="rect">
              <a:avLst/>
            </a:prstGeom>
            <a:solidFill>
              <a:schemeClr val="folHlink"/>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29" name="Rectangle 4"/>
            <p:cNvSpPr>
              <a:spLocks noChangeArrowheads="1"/>
            </p:cNvSpPr>
            <p:nvPr/>
          </p:nvSpPr>
          <p:spPr bwMode="auto">
            <a:xfrm>
              <a:off x="0" y="1344"/>
              <a:ext cx="768" cy="1920"/>
            </a:xfrm>
            <a:prstGeom prst="rect">
              <a:avLst/>
            </a:prstGeom>
            <a:solidFill>
              <a:schemeClr val="accent1"/>
            </a:solidFill>
            <a:ln w="9525">
              <a:solidFill>
                <a:schemeClr val="tx1"/>
              </a:solidFill>
              <a:miter lim="800000"/>
              <a:headEnd/>
              <a:tailEnd/>
            </a:ln>
          </p:spPr>
          <p:txBody>
            <a:bodyPr wrap="none" anchor="ctr"/>
            <a:lstStyle/>
            <a:p>
              <a:pPr algn="ctr"/>
              <a:endParaRPr lang="de-DE" altLang="zh-CN">
                <a:latin typeface="Calibri" pitchFamily="34" charset="0"/>
              </a:endParaRPr>
            </a:p>
          </p:txBody>
        </p:sp>
        <p:sp>
          <p:nvSpPr>
            <p:cNvPr id="30" name="Rectangle 5"/>
            <p:cNvSpPr>
              <a:spLocks noChangeArrowheads="1"/>
            </p:cNvSpPr>
            <p:nvPr/>
          </p:nvSpPr>
          <p:spPr bwMode="auto">
            <a:xfrm>
              <a:off x="768" y="1344"/>
              <a:ext cx="48" cy="1920"/>
            </a:xfrm>
            <a:prstGeom prst="rect">
              <a:avLst/>
            </a:prstGeom>
            <a:solidFill>
              <a:schemeClr val="tx1"/>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31" name="Rectangle 6"/>
            <p:cNvSpPr>
              <a:spLocks noChangeArrowheads="1"/>
            </p:cNvSpPr>
            <p:nvPr/>
          </p:nvSpPr>
          <p:spPr bwMode="auto">
            <a:xfrm>
              <a:off x="816" y="1344"/>
              <a:ext cx="144" cy="1920"/>
            </a:xfrm>
            <a:prstGeom prst="rect">
              <a:avLst/>
            </a:prstGeom>
            <a:solidFill>
              <a:schemeClr val="folHlink"/>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32" name="Rectangle 7"/>
            <p:cNvSpPr>
              <a:spLocks noChangeArrowheads="1"/>
            </p:cNvSpPr>
            <p:nvPr/>
          </p:nvSpPr>
          <p:spPr bwMode="auto">
            <a:xfrm>
              <a:off x="960" y="1344"/>
              <a:ext cx="48" cy="1920"/>
            </a:xfrm>
            <a:prstGeom prst="rect">
              <a:avLst/>
            </a:prstGeom>
            <a:solidFill>
              <a:schemeClr val="tx1"/>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33" name="Rectangle 9"/>
            <p:cNvSpPr>
              <a:spLocks noChangeArrowheads="1"/>
            </p:cNvSpPr>
            <p:nvPr/>
          </p:nvSpPr>
          <p:spPr bwMode="auto">
            <a:xfrm>
              <a:off x="1152" y="1344"/>
              <a:ext cx="48" cy="1920"/>
            </a:xfrm>
            <a:prstGeom prst="rect">
              <a:avLst/>
            </a:prstGeom>
            <a:solidFill>
              <a:schemeClr val="tx1"/>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34" name="Rectangle 10"/>
            <p:cNvSpPr>
              <a:spLocks noChangeArrowheads="1"/>
            </p:cNvSpPr>
            <p:nvPr/>
          </p:nvSpPr>
          <p:spPr bwMode="auto">
            <a:xfrm>
              <a:off x="1200" y="1344"/>
              <a:ext cx="144" cy="1920"/>
            </a:xfrm>
            <a:prstGeom prst="rect">
              <a:avLst/>
            </a:prstGeom>
            <a:solidFill>
              <a:schemeClr val="folHlink"/>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35" name="Rectangle 11"/>
            <p:cNvSpPr>
              <a:spLocks noChangeArrowheads="1"/>
            </p:cNvSpPr>
            <p:nvPr/>
          </p:nvSpPr>
          <p:spPr bwMode="auto">
            <a:xfrm>
              <a:off x="1344" y="1344"/>
              <a:ext cx="48" cy="1920"/>
            </a:xfrm>
            <a:prstGeom prst="rect">
              <a:avLst/>
            </a:prstGeom>
            <a:solidFill>
              <a:schemeClr val="tx1"/>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51" name="Rectangle 12"/>
            <p:cNvSpPr>
              <a:spLocks noChangeArrowheads="1"/>
            </p:cNvSpPr>
            <p:nvPr/>
          </p:nvSpPr>
          <p:spPr bwMode="auto">
            <a:xfrm>
              <a:off x="1392" y="1344"/>
              <a:ext cx="144" cy="1920"/>
            </a:xfrm>
            <a:prstGeom prst="rect">
              <a:avLst/>
            </a:prstGeom>
            <a:solidFill>
              <a:schemeClr val="folHlink"/>
            </a:solidFill>
            <a:ln w="9525">
              <a:solidFill>
                <a:schemeClr val="tx1"/>
              </a:solidFill>
              <a:miter lim="800000"/>
              <a:headEnd/>
              <a:tailEnd/>
            </a:ln>
          </p:spPr>
          <p:txBody>
            <a:bodyPr wrap="none" anchor="ctr"/>
            <a:lstStyle/>
            <a:p>
              <a:endParaRPr lang="zh-CN" altLang="en-US">
                <a:latin typeface="Calibri" pitchFamily="34" charset="0"/>
              </a:endParaRPr>
            </a:p>
          </p:txBody>
        </p:sp>
        <p:sp>
          <p:nvSpPr>
            <p:cNvPr id="52" name="Line 13"/>
            <p:cNvSpPr>
              <a:spLocks noChangeShapeType="1"/>
            </p:cNvSpPr>
            <p:nvPr/>
          </p:nvSpPr>
          <p:spPr bwMode="auto">
            <a:xfrm flipH="1">
              <a:off x="1392" y="1536"/>
              <a:ext cx="144" cy="24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14"/>
            <p:cNvSpPr>
              <a:spLocks noChangeShapeType="1"/>
            </p:cNvSpPr>
            <p:nvPr/>
          </p:nvSpPr>
          <p:spPr bwMode="auto">
            <a:xfrm flipH="1">
              <a:off x="1200" y="1776"/>
              <a:ext cx="144"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15"/>
            <p:cNvSpPr>
              <a:spLocks noChangeShapeType="1"/>
            </p:cNvSpPr>
            <p:nvPr/>
          </p:nvSpPr>
          <p:spPr bwMode="auto">
            <a:xfrm>
              <a:off x="1344" y="17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16"/>
            <p:cNvSpPr>
              <a:spLocks noChangeShapeType="1"/>
            </p:cNvSpPr>
            <p:nvPr/>
          </p:nvSpPr>
          <p:spPr bwMode="auto">
            <a:xfrm>
              <a:off x="1344" y="1776"/>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17"/>
            <p:cNvSpPr>
              <a:spLocks noChangeShapeType="1"/>
            </p:cNvSpPr>
            <p:nvPr/>
          </p:nvSpPr>
          <p:spPr bwMode="auto">
            <a:xfrm>
              <a:off x="960" y="2016"/>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18"/>
            <p:cNvSpPr>
              <a:spLocks noChangeShapeType="1"/>
            </p:cNvSpPr>
            <p:nvPr/>
          </p:nvSpPr>
          <p:spPr bwMode="auto">
            <a:xfrm>
              <a:off x="768" y="2112"/>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Line 19"/>
            <p:cNvSpPr>
              <a:spLocks noChangeShapeType="1"/>
            </p:cNvSpPr>
            <p:nvPr/>
          </p:nvSpPr>
          <p:spPr bwMode="auto">
            <a:xfrm>
              <a:off x="1152" y="1920"/>
              <a:ext cx="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20"/>
            <p:cNvSpPr>
              <a:spLocks noChangeShapeType="1"/>
            </p:cNvSpPr>
            <p:nvPr/>
          </p:nvSpPr>
          <p:spPr bwMode="auto">
            <a:xfrm flipH="1">
              <a:off x="1008" y="1920"/>
              <a:ext cx="144"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21"/>
            <p:cNvSpPr>
              <a:spLocks noChangeShapeType="1"/>
            </p:cNvSpPr>
            <p:nvPr/>
          </p:nvSpPr>
          <p:spPr bwMode="auto">
            <a:xfrm flipH="1">
              <a:off x="816" y="2016"/>
              <a:ext cx="144"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22"/>
            <p:cNvSpPr>
              <a:spLocks noChangeShapeType="1"/>
            </p:cNvSpPr>
            <p:nvPr/>
          </p:nvSpPr>
          <p:spPr bwMode="auto">
            <a:xfrm>
              <a:off x="1536" y="1536"/>
              <a:ext cx="2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Text Box 23"/>
            <p:cNvSpPr txBox="1">
              <a:spLocks noChangeArrowheads="1"/>
            </p:cNvSpPr>
            <p:nvPr/>
          </p:nvSpPr>
          <p:spPr bwMode="auto">
            <a:xfrm>
              <a:off x="1584" y="1271"/>
              <a:ext cx="2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b="1" dirty="0" smtClean="0"/>
                <a:t>H</a:t>
              </a:r>
              <a:r>
                <a:rPr lang="en-US" altLang="zh-CN" b="1" baseline="-25000" dirty="0" smtClean="0"/>
                <a:t>0</a:t>
              </a:r>
              <a:endParaRPr lang="en-US" altLang="zh-CN" b="1" dirty="0"/>
            </a:p>
          </p:txBody>
        </p:sp>
        <p:sp>
          <p:nvSpPr>
            <p:cNvPr id="63" name="Freeform 24"/>
            <p:cNvSpPr>
              <a:spLocks/>
            </p:cNvSpPr>
            <p:nvPr/>
          </p:nvSpPr>
          <p:spPr bwMode="auto">
            <a:xfrm>
              <a:off x="240" y="2112"/>
              <a:ext cx="528" cy="304"/>
            </a:xfrm>
            <a:custGeom>
              <a:avLst/>
              <a:gdLst>
                <a:gd name="T0" fmla="*/ 528 w 528"/>
                <a:gd name="T1" fmla="*/ 0 h 304"/>
                <a:gd name="T2" fmla="*/ 432 w 528"/>
                <a:gd name="T3" fmla="*/ 192 h 304"/>
                <a:gd name="T4" fmla="*/ 240 w 528"/>
                <a:gd name="T5" fmla="*/ 288 h 304"/>
                <a:gd name="T6" fmla="*/ 0 w 528"/>
                <a:gd name="T7" fmla="*/ 288 h 304"/>
                <a:gd name="T8" fmla="*/ 0 60000 65536"/>
                <a:gd name="T9" fmla="*/ 0 60000 65536"/>
                <a:gd name="T10" fmla="*/ 0 60000 65536"/>
                <a:gd name="T11" fmla="*/ 0 60000 65536"/>
                <a:gd name="T12" fmla="*/ 0 w 528"/>
                <a:gd name="T13" fmla="*/ 0 h 304"/>
                <a:gd name="T14" fmla="*/ 528 w 528"/>
                <a:gd name="T15" fmla="*/ 304 h 304"/>
              </a:gdLst>
              <a:ahLst/>
              <a:cxnLst>
                <a:cxn ang="T8">
                  <a:pos x="T0" y="T1"/>
                </a:cxn>
                <a:cxn ang="T9">
                  <a:pos x="T2" y="T3"/>
                </a:cxn>
                <a:cxn ang="T10">
                  <a:pos x="T4" y="T5"/>
                </a:cxn>
                <a:cxn ang="T11">
                  <a:pos x="T6" y="T7"/>
                </a:cxn>
              </a:cxnLst>
              <a:rect l="T12" t="T13" r="T14" b="T15"/>
              <a:pathLst>
                <a:path w="528" h="304">
                  <a:moveTo>
                    <a:pt x="528" y="0"/>
                  </a:moveTo>
                  <a:cubicBezTo>
                    <a:pt x="504" y="72"/>
                    <a:pt x="480" y="144"/>
                    <a:pt x="432" y="192"/>
                  </a:cubicBezTo>
                  <a:cubicBezTo>
                    <a:pt x="384" y="240"/>
                    <a:pt x="312" y="272"/>
                    <a:pt x="240" y="288"/>
                  </a:cubicBezTo>
                  <a:cubicBezTo>
                    <a:pt x="168" y="304"/>
                    <a:pt x="40" y="288"/>
                    <a:pt x="0" y="288"/>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Line 25"/>
            <p:cNvSpPr>
              <a:spLocks noChangeShapeType="1"/>
            </p:cNvSpPr>
            <p:nvPr/>
          </p:nvSpPr>
          <p:spPr bwMode="auto">
            <a:xfrm>
              <a:off x="0"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26"/>
            <p:cNvSpPr>
              <a:spLocks noChangeShapeType="1"/>
            </p:cNvSpPr>
            <p:nvPr/>
          </p:nvSpPr>
          <p:spPr bwMode="auto">
            <a:xfrm flipH="1">
              <a:off x="432" y="2112"/>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Text Box 28"/>
            <p:cNvSpPr txBox="1">
              <a:spLocks noChangeArrowheads="1"/>
            </p:cNvSpPr>
            <p:nvPr/>
          </p:nvSpPr>
          <p:spPr bwMode="auto">
            <a:xfrm>
              <a:off x="149" y="1881"/>
              <a:ext cx="2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b="1" dirty="0" smtClean="0">
                  <a:latin typeface="Arial Narrow" pitchFamily="34" charset="0"/>
                </a:rPr>
                <a:t>H</a:t>
              </a:r>
              <a:r>
                <a:rPr lang="en-US" altLang="zh-CN" b="1" baseline="-25000" dirty="0" smtClean="0">
                  <a:latin typeface="Arial Narrow" pitchFamily="34" charset="0"/>
                </a:rPr>
                <a:t>i</a:t>
              </a:r>
              <a:endParaRPr lang="en-US" altLang="zh-CN" b="1" dirty="0">
                <a:latin typeface="Arial Narrow" pitchFamily="34" charset="0"/>
              </a:endParaRPr>
            </a:p>
          </p:txBody>
        </p:sp>
        <p:sp>
          <p:nvSpPr>
            <p:cNvPr id="67" name="Line 29"/>
            <p:cNvSpPr>
              <a:spLocks noChangeShapeType="1"/>
            </p:cNvSpPr>
            <p:nvPr/>
          </p:nvSpPr>
          <p:spPr bwMode="auto">
            <a:xfrm>
              <a:off x="1392" y="326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31"/>
            <p:cNvSpPr>
              <a:spLocks noChangeShapeType="1"/>
            </p:cNvSpPr>
            <p:nvPr/>
          </p:nvSpPr>
          <p:spPr bwMode="auto">
            <a:xfrm>
              <a:off x="1536" y="326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32"/>
            <p:cNvSpPr>
              <a:spLocks noChangeShapeType="1"/>
            </p:cNvSpPr>
            <p:nvPr/>
          </p:nvSpPr>
          <p:spPr bwMode="auto">
            <a:xfrm>
              <a:off x="1248" y="345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0" name="Line 33"/>
            <p:cNvSpPr>
              <a:spLocks noChangeShapeType="1"/>
            </p:cNvSpPr>
            <p:nvPr/>
          </p:nvSpPr>
          <p:spPr bwMode="auto">
            <a:xfrm>
              <a:off x="1536" y="3456"/>
              <a:ext cx="14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71" name="Text Box 34"/>
            <p:cNvSpPr txBox="1">
              <a:spLocks noChangeArrowheads="1"/>
            </p:cNvSpPr>
            <p:nvPr/>
          </p:nvSpPr>
          <p:spPr bwMode="auto">
            <a:xfrm>
              <a:off x="1344" y="3479"/>
              <a:ext cx="1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b="1"/>
                <a:t>d</a:t>
              </a:r>
            </a:p>
          </p:txBody>
        </p:sp>
      </p:grpSp>
      <p:sp>
        <p:nvSpPr>
          <p:cNvPr id="2" name="TextBox 1"/>
          <p:cNvSpPr txBox="1"/>
          <p:nvPr/>
        </p:nvSpPr>
        <p:spPr>
          <a:xfrm>
            <a:off x="1967138" y="6066225"/>
            <a:ext cx="4006290" cy="369332"/>
          </a:xfrm>
          <a:prstGeom prst="rect">
            <a:avLst/>
          </a:prstGeom>
          <a:noFill/>
        </p:spPr>
        <p:txBody>
          <a:bodyPr wrap="none" rtlCol="0">
            <a:spAutoFit/>
          </a:bodyPr>
          <a:lstStyle/>
          <a:p>
            <a:r>
              <a:rPr lang="en-US" altLang="zh-CN" b="1" dirty="0" smtClean="0">
                <a:solidFill>
                  <a:srgbClr val="0000FF"/>
                </a:solidFill>
                <a:cs typeface="Arial" charset="0"/>
              </a:rPr>
              <a:t>A. Gurevich</a:t>
            </a:r>
            <a:r>
              <a:rPr lang="en-US" altLang="zh-CN" b="1" dirty="0">
                <a:solidFill>
                  <a:srgbClr val="0000FF"/>
                </a:solidFill>
                <a:cs typeface="Arial" charset="0"/>
              </a:rPr>
              <a:t>, </a:t>
            </a:r>
            <a:r>
              <a:rPr lang="en-US" altLang="zh-CN" b="1" i="1" dirty="0">
                <a:solidFill>
                  <a:srgbClr val="0000FF"/>
                </a:solidFill>
                <a:cs typeface="Arial" charset="0"/>
              </a:rPr>
              <a:t>APL</a:t>
            </a:r>
            <a:r>
              <a:rPr lang="en-US" altLang="zh-CN" b="1" dirty="0">
                <a:solidFill>
                  <a:srgbClr val="0000FF"/>
                </a:solidFill>
                <a:cs typeface="Arial" charset="0"/>
              </a:rPr>
              <a:t> 88, 012511 (2006)</a:t>
            </a:r>
            <a:endParaRPr lang="en-US" altLang="zh-CN" b="1" dirty="0">
              <a:solidFill>
                <a:srgbClr val="0000FF"/>
              </a:solidFill>
              <a:cs typeface="Arial"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57158623"/>
              </p:ext>
            </p:extLst>
          </p:nvPr>
        </p:nvGraphicFramePr>
        <p:xfrm>
          <a:off x="3490664" y="5205413"/>
          <a:ext cx="5257800" cy="815975"/>
        </p:xfrm>
        <a:graphic>
          <a:graphicData uri="http://schemas.openxmlformats.org/presentationml/2006/ole">
            <mc:AlternateContent xmlns:mc="http://schemas.openxmlformats.org/markup-compatibility/2006">
              <mc:Choice xmlns:v="urn:schemas-microsoft-com:vml" Requires="v">
                <p:oleObj spid="_x0000_s90412" name="Equation" r:id="rId8" imgW="2781300" imgH="431800" progId="Equation.3">
                  <p:embed/>
                </p:oleObj>
              </mc:Choice>
              <mc:Fallback>
                <p:oleObj name="Equation" r:id="rId8" imgW="2781300" imgH="431800" progId="Equation.3">
                  <p:embed/>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664" y="5205413"/>
                        <a:ext cx="5257800" cy="815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0655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08729" y="1196752"/>
            <a:ext cx="8655759" cy="5148610"/>
            <a:chOff x="308729" y="1196752"/>
            <a:chExt cx="8655759" cy="5148610"/>
          </a:xfrm>
        </p:grpSpPr>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29" y="1340768"/>
              <a:ext cx="8655759" cy="500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987824" y="1196752"/>
              <a:ext cx="22322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2"/>
          <p:cNvSpPr>
            <a:spLocks noGrp="1" noChangeArrowheads="1"/>
          </p:cNvSpPr>
          <p:nvPr>
            <p:ph type="title"/>
          </p:nvPr>
        </p:nvSpPr>
        <p:spPr>
          <a:xfrm>
            <a:off x="310480" y="332656"/>
            <a:ext cx="6781800" cy="563562"/>
          </a:xfrm>
        </p:spPr>
        <p:txBody>
          <a:bodyPr/>
          <a:lstStyle/>
          <a:p>
            <a:r>
              <a:rPr lang="en-US" altLang="zh-CN" sz="2000" dirty="0" smtClean="0">
                <a:ea typeface="宋体" charset="-122"/>
              </a:rPr>
              <a:t>Candidate materials for thin film</a:t>
            </a:r>
            <a:endParaRPr lang="en-US" altLang="zh-CN" sz="2000" baseline="-25000" dirty="0">
              <a:ea typeface="宋体" charset="-122"/>
            </a:endParaRPr>
          </a:p>
        </p:txBody>
      </p:sp>
    </p:spTree>
    <p:extLst>
      <p:ext uri="{BB962C8B-B14F-4D97-AF65-F5344CB8AC3E}">
        <p14:creationId xmlns:p14="http://schemas.microsoft.com/office/powerpoint/2010/main" val="111650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53101"/>
            <a:ext cx="4608512" cy="4243971"/>
          </a:xfrm>
          <a:prstGeom prst="rect">
            <a:avLst/>
          </a:prstGeom>
        </p:spPr>
      </p:pic>
      <p:sp>
        <p:nvSpPr>
          <p:cNvPr id="5" name="下箭头 4"/>
          <p:cNvSpPr/>
          <p:nvPr/>
        </p:nvSpPr>
        <p:spPr>
          <a:xfrm rot="5400000">
            <a:off x="4771052" y="803735"/>
            <a:ext cx="288032" cy="227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5400000">
            <a:off x="3469441" y="2704451"/>
            <a:ext cx="288032" cy="413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64314" y="133887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9552" y="431304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253953" y="1755423"/>
            <a:ext cx="453970" cy="369332"/>
          </a:xfrm>
          <a:prstGeom prst="rect">
            <a:avLst/>
          </a:prstGeom>
          <a:noFill/>
        </p:spPr>
        <p:txBody>
          <a:bodyPr wrap="none" rtlCol="0">
            <a:spAutoFit/>
          </a:bodyPr>
          <a:lstStyle/>
          <a:p>
            <a:r>
              <a:rPr lang="en-US" altLang="zh-CN" dirty="0" smtClean="0"/>
              <a:t>Pit</a:t>
            </a:r>
            <a:endParaRPr lang="zh-CN" altLang="en-US" dirty="0"/>
          </a:p>
        </p:txBody>
      </p:sp>
      <p:sp>
        <p:nvSpPr>
          <p:cNvPr id="10" name="TextBox 9"/>
          <p:cNvSpPr txBox="1"/>
          <p:nvPr/>
        </p:nvSpPr>
        <p:spPr>
          <a:xfrm>
            <a:off x="5796136" y="4563878"/>
            <a:ext cx="1146468" cy="369332"/>
          </a:xfrm>
          <a:prstGeom prst="rect">
            <a:avLst/>
          </a:prstGeom>
          <a:noFill/>
        </p:spPr>
        <p:txBody>
          <a:bodyPr wrap="none" rtlCol="0">
            <a:spAutoFit/>
          </a:bodyPr>
          <a:lstStyle/>
          <a:p>
            <a:r>
              <a:rPr lang="en-US" altLang="zh-CN" dirty="0"/>
              <a:t>E</a:t>
            </a:r>
            <a:r>
              <a:rPr lang="en-US" altLang="zh-CN" dirty="0" smtClean="0"/>
              <a:t>xtrusion</a:t>
            </a:r>
            <a:endParaRPr lang="zh-CN" altLang="en-US" dirty="0"/>
          </a:p>
        </p:txBody>
      </p:sp>
      <p:sp>
        <p:nvSpPr>
          <p:cNvPr id="11" name="矩形 10"/>
          <p:cNvSpPr/>
          <p:nvPr/>
        </p:nvSpPr>
        <p:spPr>
          <a:xfrm>
            <a:off x="5580112" y="2348880"/>
            <a:ext cx="21602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156176" y="2313020"/>
            <a:ext cx="97777" cy="9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31651" y="5140314"/>
            <a:ext cx="2160240" cy="174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07715" y="5082414"/>
            <a:ext cx="97777" cy="118311"/>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830865" y="467380"/>
            <a:ext cx="2959465" cy="400110"/>
          </a:xfrm>
          <a:prstGeom prst="rect">
            <a:avLst/>
          </a:prstGeom>
          <a:noFill/>
        </p:spPr>
        <p:txBody>
          <a:bodyPr wrap="none" rtlCol="0">
            <a:spAutoFit/>
          </a:bodyPr>
          <a:lstStyle/>
          <a:p>
            <a:r>
              <a:rPr lang="en-US" altLang="zh-CN" sz="2000" dirty="0" smtClean="0">
                <a:solidFill>
                  <a:schemeClr val="bg1"/>
                </a:solidFill>
              </a:rPr>
              <a:t>Problem : surface defect</a:t>
            </a:r>
            <a:endParaRPr lang="zh-CN" altLang="en-US" sz="2000" dirty="0">
              <a:solidFill>
                <a:schemeClr val="bg1"/>
              </a:solidFill>
            </a:endParaRPr>
          </a:p>
        </p:txBody>
      </p:sp>
    </p:spTree>
    <p:extLst>
      <p:ext uri="{BB962C8B-B14F-4D97-AF65-F5344CB8AC3E}">
        <p14:creationId xmlns:p14="http://schemas.microsoft.com/office/powerpoint/2010/main" val="426330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3"/>
          <p:cNvSpPr txBox="1">
            <a:spLocks noChangeArrowheads="1"/>
          </p:cNvSpPr>
          <p:nvPr/>
        </p:nvSpPr>
        <p:spPr bwMode="auto">
          <a:xfrm>
            <a:off x="410852" y="2132856"/>
            <a:ext cx="81227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571500" indent="-571500">
              <a:lnSpc>
                <a:spcPct val="150000"/>
              </a:lnSpc>
              <a:buFont typeface="Wingdings" pitchFamily="2" charset="2"/>
              <a:buChar char="Ø"/>
            </a:pPr>
            <a:r>
              <a:rPr lang="en-US" altLang="zh-CN" sz="2800" dirty="0" smtClean="0">
                <a:latin typeface="Times New Roman" pitchFamily="18" charset="0"/>
                <a:ea typeface="楷体_GB2312" pitchFamily="49" charset="-122"/>
                <a:cs typeface="Times New Roman" pitchFamily="18" charset="0"/>
              </a:rPr>
              <a:t>Dust on substrate</a:t>
            </a:r>
            <a:endParaRPr lang="zh-CN" altLang="en-US" sz="2800" dirty="0" smtClean="0">
              <a:latin typeface="Times New Roman" pitchFamily="18" charset="0"/>
              <a:ea typeface="楷体_GB2312" pitchFamily="49" charset="-122"/>
              <a:cs typeface="Times New Roman" pitchFamily="18" charset="0"/>
            </a:endParaRPr>
          </a:p>
          <a:p>
            <a:pPr marL="571500" indent="-571500">
              <a:lnSpc>
                <a:spcPct val="150000"/>
              </a:lnSpc>
              <a:buFont typeface="Wingdings" pitchFamily="2" charset="2"/>
              <a:buChar char="Ø"/>
            </a:pPr>
            <a:r>
              <a:rPr lang="en-US" altLang="zh-CN" sz="2800" dirty="0" smtClean="0">
                <a:latin typeface="楷体_GB2312" pitchFamily="49" charset="-122"/>
                <a:ea typeface="楷体_GB2312" pitchFamily="49" charset="-122"/>
              </a:rPr>
              <a:t>Pin-hole in the pre-layer</a:t>
            </a:r>
          </a:p>
          <a:p>
            <a:pPr marL="571500" indent="-571500">
              <a:lnSpc>
                <a:spcPct val="150000"/>
              </a:lnSpc>
              <a:buFont typeface="Wingdings" pitchFamily="2" charset="2"/>
              <a:buChar char="Ø"/>
            </a:pPr>
            <a:r>
              <a:rPr lang="en-US" altLang="zh-CN" sz="2800" dirty="0" smtClean="0">
                <a:latin typeface="楷体_GB2312" pitchFamily="49" charset="-122"/>
                <a:ea typeface="楷体_GB2312" pitchFamily="49" charset="-122"/>
              </a:rPr>
              <a:t>Damage</a:t>
            </a:r>
            <a:r>
              <a:rPr lang="en-US" altLang="zh-CN" sz="2800" dirty="0" smtClean="0">
                <a:latin typeface="楷体_GB2312" pitchFamily="49" charset="-122"/>
                <a:ea typeface="楷体_GB2312" pitchFamily="49" charset="-122"/>
              </a:rPr>
              <a:t> from following </a:t>
            </a:r>
            <a:r>
              <a:rPr lang="en-US" altLang="zh-CN" sz="2800" dirty="0" smtClean="0">
                <a:latin typeface="楷体_GB2312" pitchFamily="49" charset="-122"/>
                <a:ea typeface="楷体_GB2312" pitchFamily="49" charset="-122"/>
              </a:rPr>
              <a:t>deposition process </a:t>
            </a:r>
            <a:endParaRPr lang="en-US" altLang="zh-CN" sz="2800" dirty="0">
              <a:latin typeface="Times New Roman" pitchFamily="18" charset="0"/>
              <a:ea typeface="楷体_GB2312" pitchFamily="49" charset="-122"/>
              <a:cs typeface="Times New Roman" pitchFamily="18" charset="0"/>
            </a:endParaRPr>
          </a:p>
        </p:txBody>
      </p:sp>
      <p:sp>
        <p:nvSpPr>
          <p:cNvPr id="2" name="TextBox 1"/>
          <p:cNvSpPr txBox="1"/>
          <p:nvPr/>
        </p:nvSpPr>
        <p:spPr>
          <a:xfrm>
            <a:off x="611560" y="1484784"/>
            <a:ext cx="4923143" cy="461665"/>
          </a:xfrm>
          <a:prstGeom prst="rect">
            <a:avLst/>
          </a:prstGeom>
          <a:noFill/>
        </p:spPr>
        <p:txBody>
          <a:bodyPr wrap="none" rtlCol="0">
            <a:spAutoFit/>
          </a:bodyPr>
          <a:lstStyle/>
          <a:p>
            <a:r>
              <a:rPr lang="en-US" altLang="zh-CN" sz="2400" dirty="0" smtClean="0"/>
              <a:t>Surface defect may be caused by: </a:t>
            </a:r>
            <a:endParaRPr lang="zh-CN" altLang="en-US" sz="2400" dirty="0"/>
          </a:p>
        </p:txBody>
      </p:sp>
    </p:spTree>
    <p:extLst>
      <p:ext uri="{BB962C8B-B14F-4D97-AF65-F5344CB8AC3E}">
        <p14:creationId xmlns:p14="http://schemas.microsoft.com/office/powerpoint/2010/main" val="291653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3"/>
          <p:cNvSpPr txBox="1">
            <a:spLocks noChangeArrowheads="1"/>
          </p:cNvSpPr>
          <p:nvPr/>
        </p:nvSpPr>
        <p:spPr bwMode="auto">
          <a:xfrm>
            <a:off x="1331640" y="3068960"/>
            <a:ext cx="698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3600" b="1" dirty="0" smtClean="0">
                <a:latin typeface="楷体_GB2312" pitchFamily="49" charset="-122"/>
                <a:ea typeface="楷体_GB2312" pitchFamily="49" charset="-122"/>
              </a:rPr>
              <a:t>ECR Method: Idea and Plan             </a:t>
            </a:r>
            <a:endParaRPr lang="zh-CN" altLang="en-US" sz="3600" b="1" dirty="0">
              <a:latin typeface="楷体_GB2312" pitchFamily="49" charset="-122"/>
              <a:ea typeface="楷体_GB2312" pitchFamily="49" charset="-122"/>
            </a:endParaRPr>
          </a:p>
        </p:txBody>
      </p:sp>
    </p:spTree>
    <p:extLst>
      <p:ext uri="{BB962C8B-B14F-4D97-AF65-F5344CB8AC3E}">
        <p14:creationId xmlns:p14="http://schemas.microsoft.com/office/powerpoint/2010/main" val="1042963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031tgp_education_green_v3">
  <a:themeElements>
    <a:clrScheme name="Default Design 3">
      <a:dk1>
        <a:srgbClr val="000066"/>
      </a:dk1>
      <a:lt1>
        <a:srgbClr val="FFFFFF"/>
      </a:lt1>
      <a:dk2>
        <a:srgbClr val="FFFFE7"/>
      </a:dk2>
      <a:lt2>
        <a:srgbClr val="B2B2B2"/>
      </a:lt2>
      <a:accent1>
        <a:srgbClr val="6D77BF"/>
      </a:accent1>
      <a:accent2>
        <a:srgbClr val="FF9966"/>
      </a:accent2>
      <a:accent3>
        <a:srgbClr val="FFFFFF"/>
      </a:accent3>
      <a:accent4>
        <a:srgbClr val="000056"/>
      </a:accent4>
      <a:accent5>
        <a:srgbClr val="BABDDC"/>
      </a:accent5>
      <a:accent6>
        <a:srgbClr val="E78A5C"/>
      </a:accent6>
      <a:hlink>
        <a:srgbClr val="A959A1"/>
      </a:hlink>
      <a:folHlink>
        <a:srgbClr val="3AABC6"/>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66"/>
        </a:dk1>
        <a:lt1>
          <a:srgbClr val="FFFFFF"/>
        </a:lt1>
        <a:dk2>
          <a:srgbClr val="FFFFE7"/>
        </a:dk2>
        <a:lt2>
          <a:srgbClr val="DDDDDD"/>
        </a:lt2>
        <a:accent1>
          <a:srgbClr val="B2B2B2"/>
        </a:accent1>
        <a:accent2>
          <a:srgbClr val="FF9933"/>
        </a:accent2>
        <a:accent3>
          <a:srgbClr val="FFFFFF"/>
        </a:accent3>
        <a:accent4>
          <a:srgbClr val="000056"/>
        </a:accent4>
        <a:accent5>
          <a:srgbClr val="D5D5D5"/>
        </a:accent5>
        <a:accent6>
          <a:srgbClr val="E78A2D"/>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FFFFFF"/>
        </a:dk2>
        <a:lt2>
          <a:srgbClr val="B2B2B2"/>
        </a:lt2>
        <a:accent1>
          <a:srgbClr val="C0D070"/>
        </a:accent1>
        <a:accent2>
          <a:srgbClr val="0099CC"/>
        </a:accent2>
        <a:accent3>
          <a:srgbClr val="FFFFFF"/>
        </a:accent3>
        <a:accent4>
          <a:srgbClr val="000056"/>
        </a:accent4>
        <a:accent5>
          <a:srgbClr val="DCE4BB"/>
        </a:accent5>
        <a:accent6>
          <a:srgbClr val="008AB9"/>
        </a:accent6>
        <a:hlink>
          <a:srgbClr val="CA9938"/>
        </a:hlink>
        <a:folHlink>
          <a:srgbClr val="166A84"/>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FFFFE7"/>
        </a:dk2>
        <a:lt2>
          <a:srgbClr val="B2B2B2"/>
        </a:lt2>
        <a:accent1>
          <a:srgbClr val="6D77BF"/>
        </a:accent1>
        <a:accent2>
          <a:srgbClr val="FF9966"/>
        </a:accent2>
        <a:accent3>
          <a:srgbClr val="FFFFFF"/>
        </a:accent3>
        <a:accent4>
          <a:srgbClr val="000056"/>
        </a:accent4>
        <a:accent5>
          <a:srgbClr val="BABDDC"/>
        </a:accent5>
        <a:accent6>
          <a:srgbClr val="E78A5C"/>
        </a:accent6>
        <a:hlink>
          <a:srgbClr val="A959A1"/>
        </a:hlink>
        <a:folHlink>
          <a:srgbClr val="3AAB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5535</TotalTime>
  <Words>938</Words>
  <Application>Microsoft Office PowerPoint</Application>
  <PresentationFormat>全屏显示(4:3)</PresentationFormat>
  <Paragraphs>125</Paragraphs>
  <Slides>18</Slides>
  <Notes>14</Notes>
  <HiddenSlides>0</HiddenSlides>
  <MMClips>0</MMClips>
  <ScaleCrop>false</ScaleCrop>
  <HeadingPairs>
    <vt:vector size="6" baseType="variant">
      <vt:variant>
        <vt:lpstr>主题</vt:lpstr>
      </vt:variant>
      <vt:variant>
        <vt:i4>2</vt:i4>
      </vt:variant>
      <vt:variant>
        <vt:lpstr>嵌入 OLE 服务器</vt:lpstr>
      </vt:variant>
      <vt:variant>
        <vt:i4>3</vt:i4>
      </vt:variant>
      <vt:variant>
        <vt:lpstr>幻灯片标题</vt:lpstr>
      </vt:variant>
      <vt:variant>
        <vt:i4>18</vt:i4>
      </vt:variant>
    </vt:vector>
  </HeadingPairs>
  <TitlesOfParts>
    <vt:vector size="23" baseType="lpstr">
      <vt:lpstr>031tgp_education_green_v3</vt:lpstr>
      <vt:lpstr>自定义设计方案</vt:lpstr>
      <vt:lpstr>Image</vt:lpstr>
      <vt:lpstr>工作表</vt:lpstr>
      <vt:lpstr>Equation</vt:lpstr>
      <vt:lpstr>Improvement of Multilayer Film Growth for Accelerator Cavity by ECR deposition</vt:lpstr>
      <vt:lpstr>Contents</vt:lpstr>
      <vt:lpstr>PowerPoint 演示文稿</vt:lpstr>
      <vt:lpstr>Thin film technics to improve gradient and Q0</vt:lpstr>
      <vt:lpstr>PowerPoint 演示文稿</vt:lpstr>
      <vt:lpstr>Candidate materials for thin film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characteristic</vt:lpstr>
      <vt:lpstr>Future plan</vt:lpstr>
      <vt:lpstr>PowerPoint 演示文稿</vt:lpstr>
    </vt:vector>
  </TitlesOfParts>
  <Company>pku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jiaofei</dc:creator>
  <cp:lastModifiedBy>jf</cp:lastModifiedBy>
  <cp:revision>233</cp:revision>
  <dcterms:created xsi:type="dcterms:W3CDTF">2012-03-30T12:00:03Z</dcterms:created>
  <dcterms:modified xsi:type="dcterms:W3CDTF">2012-07-19T11:47:54Z</dcterms:modified>
</cp:coreProperties>
</file>