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embeddings/oleObject1.bin" ContentType="application/vnd.openxmlformats-officedocument.oleObject"/>
  <Override PartName="/ppt/notesSlides/notesSlide7.xml" ContentType="application/vnd.openxmlformats-officedocument.presentationml.notesSlide+xml"/>
  <Override PartName="/ppt/embeddings/oleObject2.bin" ContentType="application/vnd.openxmlformats-officedocument.oleObject"/>
  <Override PartName="/ppt/notesSlides/notesSlide8.xml" ContentType="application/vnd.openxmlformats-officedocument.presentationml.notesSlide+xml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6" r:id="rId1"/>
  </p:sldMasterIdLst>
  <p:notesMasterIdLst>
    <p:notesMasterId r:id="rId22"/>
  </p:notesMasterIdLst>
  <p:handoutMasterIdLst>
    <p:handoutMasterId r:id="rId23"/>
  </p:handoutMasterIdLst>
  <p:sldIdLst>
    <p:sldId id="256" r:id="rId2"/>
    <p:sldId id="594" r:id="rId3"/>
    <p:sldId id="641" r:id="rId4"/>
    <p:sldId id="651" r:id="rId5"/>
    <p:sldId id="605" r:id="rId6"/>
    <p:sldId id="606" r:id="rId7"/>
    <p:sldId id="626" r:id="rId8"/>
    <p:sldId id="607" r:id="rId9"/>
    <p:sldId id="608" r:id="rId10"/>
    <p:sldId id="610" r:id="rId11"/>
    <p:sldId id="612" r:id="rId12"/>
    <p:sldId id="614" r:id="rId13"/>
    <p:sldId id="648" r:id="rId14"/>
    <p:sldId id="649" r:id="rId15"/>
    <p:sldId id="613" r:id="rId16"/>
    <p:sldId id="650" r:id="rId17"/>
    <p:sldId id="654" r:id="rId18"/>
    <p:sldId id="652" r:id="rId19"/>
    <p:sldId id="653" r:id="rId20"/>
    <p:sldId id="624" r:id="rId21"/>
  </p:sldIdLst>
  <p:sldSz cx="9144000" cy="6858000" type="screen4x3"/>
  <p:notesSz cx="6858000" cy="9144000"/>
  <p:custShowLst>
    <p:custShow name="RRR説明" id="0">
      <p:sldLst/>
    </p:custShow>
  </p:custShowLst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umimoji="1"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umimoji="1"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umimoji="1"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umimoji="1"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FF00"/>
    <a:srgbClr val="000080"/>
    <a:srgbClr val="F5FF00"/>
    <a:srgbClr val="C2C8D4"/>
    <a:srgbClr val="FFA729"/>
    <a:srgbClr val="0000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7907" autoAdjust="0"/>
  </p:normalViewPr>
  <p:slideViewPr>
    <p:cSldViewPr snapToGrid="0" snapToObjects="1">
      <p:cViewPr>
        <p:scale>
          <a:sx n="80" d="100"/>
          <a:sy n="80" d="100"/>
        </p:scale>
        <p:origin x="-1472" y="-80"/>
      </p:cViewPr>
      <p:guideLst>
        <p:guide orient="horz" pos="2158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handoutMaster" Target="handoutMasters/handout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Relationship Id="rId2" Type="http://schemas.openxmlformats.org/officeDocument/2006/relationships/image" Target="../media/image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5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ja-JP"/>
          </a:p>
        </p:txBody>
      </p:sp>
      <p:sp>
        <p:nvSpPr>
          <p:cNvPr id="8755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ja-JP"/>
          </a:p>
        </p:txBody>
      </p:sp>
      <p:sp>
        <p:nvSpPr>
          <p:cNvPr id="8755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ja-JP"/>
          </a:p>
        </p:txBody>
      </p:sp>
      <p:sp>
        <p:nvSpPr>
          <p:cNvPr id="8755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F36CF73-6699-A44B-8755-EB1AD257E348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698038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ja-JP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ja-JP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89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テキストの書式設定</a:t>
            </a:r>
            <a:endParaRPr lang="en-US" altLang="ja-JP"/>
          </a:p>
          <a:p>
            <a:pPr lvl="1"/>
            <a:r>
              <a:rPr lang="ja-JP" altLang="en-US"/>
              <a:t>第</a:t>
            </a:r>
            <a:r>
              <a:rPr lang="en-US" altLang="ja-JP"/>
              <a:t> 2 </a:t>
            </a:r>
            <a:r>
              <a:rPr lang="ja-JP" altLang="en-US"/>
              <a:t>レベル</a:t>
            </a:r>
            <a:endParaRPr lang="en-US" altLang="ja-JP"/>
          </a:p>
          <a:p>
            <a:pPr lvl="2"/>
            <a:r>
              <a:rPr lang="ja-JP" altLang="en-US"/>
              <a:t>第</a:t>
            </a:r>
            <a:r>
              <a:rPr lang="en-US" altLang="ja-JP"/>
              <a:t> 3 </a:t>
            </a:r>
            <a:r>
              <a:rPr lang="ja-JP" altLang="en-US"/>
              <a:t>レベル</a:t>
            </a:r>
            <a:endParaRPr lang="en-US" altLang="ja-JP"/>
          </a:p>
          <a:p>
            <a:pPr lvl="3"/>
            <a:r>
              <a:rPr lang="ja-JP" altLang="en-US"/>
              <a:t>第</a:t>
            </a:r>
            <a:r>
              <a:rPr lang="en-US" altLang="ja-JP"/>
              <a:t> 4 </a:t>
            </a:r>
            <a:r>
              <a:rPr lang="ja-JP" altLang="en-US"/>
              <a:t>レベル</a:t>
            </a:r>
            <a:endParaRPr lang="en-US" altLang="ja-JP"/>
          </a:p>
          <a:p>
            <a:pPr lvl="4"/>
            <a:r>
              <a:rPr lang="ja-JP" altLang="en-US"/>
              <a:t>第</a:t>
            </a:r>
            <a:r>
              <a:rPr lang="en-US" altLang="ja-JP"/>
              <a:t> 5 </a:t>
            </a:r>
            <a:r>
              <a:rPr lang="ja-JP" altLang="en-US"/>
              <a:t>レベル</a:t>
            </a:r>
            <a:endParaRPr lang="en-US" altLang="ja-JP"/>
          </a:p>
        </p:txBody>
      </p:sp>
      <p:sp>
        <p:nvSpPr>
          <p:cNvPr id="389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ja-JP"/>
          </a:p>
        </p:txBody>
      </p:sp>
      <p:sp>
        <p:nvSpPr>
          <p:cNvPr id="389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778203D-2CE5-994A-B08D-32E7C21D38A7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0463781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81" charset="0"/>
        <a:ea typeface="ＭＳ Ｐゴシック" pitchFamily="81" charset="-128"/>
        <a:cs typeface="ＭＳ Ｐゴシック" pitchFamily="81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81" charset="0"/>
        <a:ea typeface="ＭＳ Ｐゴシック" pitchFamily="8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81" charset="0"/>
        <a:ea typeface="ＭＳ Ｐゴシック" pitchFamily="81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81" charset="0"/>
        <a:ea typeface="ＭＳ Ｐゴシック" pitchFamily="81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81" charset="0"/>
        <a:ea typeface="ＭＳ Ｐゴシック" pitchFamily="81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D98D603-2AE3-AB4E-8A1E-5163A8F59517}" type="slidenum">
              <a:rPr lang="en-US" altLang="ja-JP" sz="1200"/>
              <a:pPr eaLnBrk="1" hangingPunct="1"/>
              <a:t>1</a:t>
            </a:fld>
            <a:endParaRPr lang="en-US" altLang="ja-JP" sz="1200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solidFill>
                <a:srgbClr val="E02D13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F15D1B0-C13A-964B-AA08-B5384D7CE2FC}" type="slidenum">
              <a:rPr lang="en-US" altLang="ja-JP" sz="1200"/>
              <a:pPr eaLnBrk="1" hangingPunct="1"/>
              <a:t>10</a:t>
            </a:fld>
            <a:endParaRPr lang="en-US" altLang="ja-JP" sz="1200"/>
          </a:p>
        </p:txBody>
      </p:sp>
      <p:sp>
        <p:nvSpPr>
          <p:cNvPr id="2765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ja-JP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A03752A-7D04-7241-8F7E-4E88B4B7C335}" type="slidenum">
              <a:rPr lang="en-US" altLang="ja-JP" sz="1200"/>
              <a:pPr eaLnBrk="1" hangingPunct="1"/>
              <a:t>11</a:t>
            </a:fld>
            <a:endParaRPr lang="en-US" altLang="ja-JP" sz="1200"/>
          </a:p>
        </p:txBody>
      </p:sp>
      <p:sp>
        <p:nvSpPr>
          <p:cNvPr id="3174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ja-JP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6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6C8C625-9E0C-2849-AA85-ADBF3556BC06}" type="slidenum">
              <a:rPr lang="en-US" altLang="ja-JP" sz="1200"/>
              <a:pPr eaLnBrk="1" hangingPunct="1"/>
              <a:t>15</a:t>
            </a:fld>
            <a:endParaRPr lang="en-US" altLang="ja-JP" sz="120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ja-JP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00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ja-JP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4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ja-JP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8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1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D1180CF-1362-3A49-B20C-DDF432D31DDE}" type="slidenum">
              <a:rPr lang="en-US" altLang="ja-JP" sz="1200"/>
              <a:pPr eaLnBrk="1" hangingPunct="1"/>
              <a:t>2</a:t>
            </a:fld>
            <a:endParaRPr lang="en-US" altLang="ja-JP" sz="120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ja-JP" baseline="30000" dirty="0">
              <a:solidFill>
                <a:srgbClr val="737373"/>
              </a:solidFill>
              <a:latin typeface="ＭＳ Ｐゴシック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0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5155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ja-JP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4477AEF-223C-5240-B9FC-DBEB0507532F}" type="slidenum">
              <a:rPr lang="en-US" altLang="ja-JP" sz="1200"/>
              <a:pPr eaLnBrk="1" hangingPunct="1"/>
              <a:t>6</a:t>
            </a:fld>
            <a:endParaRPr lang="en-US" altLang="ja-JP" sz="120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ja-JP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4974808E-F356-5847-81EC-C0F6FFBBA83B}" type="slidenum">
              <a:rPr lang="en-US" altLang="ja-JP" sz="1200"/>
              <a:pPr algn="r" eaLnBrk="1" hangingPunct="1"/>
              <a:t>7</a:t>
            </a:fld>
            <a:endParaRPr lang="en-US" altLang="ja-JP" sz="120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ja-JP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B8466AF-2062-3344-A7DC-A2C088E1C2E0}" type="slidenum">
              <a:rPr lang="en-US" altLang="ja-JP" sz="1200"/>
              <a:pPr eaLnBrk="1" hangingPunct="1"/>
              <a:t>8</a:t>
            </a:fld>
            <a:endParaRPr lang="en-US" altLang="ja-JP" sz="120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ja-JP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6A2362E-391D-DE4B-95D1-5C018EF178FA}" type="slidenum">
              <a:rPr lang="en-US" altLang="ja-JP" sz="1200"/>
              <a:pPr eaLnBrk="1" hangingPunct="1"/>
              <a:t>9</a:t>
            </a:fld>
            <a:endParaRPr lang="en-US" altLang="ja-JP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242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75450" y="63500"/>
            <a:ext cx="2165350" cy="63214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79400" y="63500"/>
            <a:ext cx="6343650" cy="63214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76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74382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4134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9400" y="974725"/>
            <a:ext cx="42545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974725"/>
            <a:ext cx="42545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683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743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485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9924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82749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81524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825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023" name="Rectangle 7"/>
          <p:cNvSpPr>
            <a:spLocks noChangeArrowheads="1"/>
          </p:cNvSpPr>
          <p:nvPr/>
        </p:nvSpPr>
        <p:spPr bwMode="auto">
          <a:xfrm>
            <a:off x="0" y="6527800"/>
            <a:ext cx="9144000" cy="330200"/>
          </a:xfrm>
          <a:prstGeom prst="rect">
            <a:avLst/>
          </a:prstGeom>
          <a:gradFill rotWithShape="0">
            <a:gsLst>
              <a:gs pos="0">
                <a:srgbClr val="000082"/>
              </a:gs>
              <a:gs pos="13000">
                <a:srgbClr val="0047FF"/>
              </a:gs>
              <a:gs pos="28000">
                <a:srgbClr val="000082"/>
              </a:gs>
              <a:gs pos="42999">
                <a:srgbClr val="0047FF"/>
              </a:gs>
              <a:gs pos="58000">
                <a:srgbClr val="000082"/>
              </a:gs>
              <a:gs pos="72000">
                <a:srgbClr val="0047FF"/>
              </a:gs>
              <a:gs pos="87000">
                <a:srgbClr val="000082"/>
              </a:gs>
              <a:gs pos="100000">
                <a:srgbClr val="0047FF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23900" y="63500"/>
            <a:ext cx="7772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タイトルの書式設定</a:t>
            </a:r>
            <a:endParaRPr lang="en-US" altLang="ja-JP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79400" y="974725"/>
            <a:ext cx="86614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テキストの書式設定</a:t>
            </a:r>
            <a:endParaRPr lang="en-US" altLang="ja-JP"/>
          </a:p>
          <a:p>
            <a:pPr lvl="1"/>
            <a:r>
              <a:rPr lang="ja-JP" altLang="en-US"/>
              <a:t>第</a:t>
            </a:r>
            <a:r>
              <a:rPr lang="en-US" altLang="ja-JP"/>
              <a:t> 2 </a:t>
            </a:r>
            <a:r>
              <a:rPr lang="ja-JP" altLang="en-US"/>
              <a:t>レベル</a:t>
            </a:r>
            <a:endParaRPr lang="en-US" altLang="ja-JP"/>
          </a:p>
          <a:p>
            <a:pPr lvl="2"/>
            <a:r>
              <a:rPr lang="ja-JP" altLang="en-US"/>
              <a:t>第</a:t>
            </a:r>
            <a:r>
              <a:rPr lang="en-US" altLang="ja-JP"/>
              <a:t> 3 </a:t>
            </a:r>
            <a:r>
              <a:rPr lang="ja-JP" altLang="en-US"/>
              <a:t>レベル</a:t>
            </a:r>
            <a:endParaRPr lang="en-US" altLang="ja-JP"/>
          </a:p>
          <a:p>
            <a:pPr lvl="3"/>
            <a:r>
              <a:rPr lang="ja-JP" altLang="en-US"/>
              <a:t>第</a:t>
            </a:r>
            <a:r>
              <a:rPr lang="en-US" altLang="ja-JP"/>
              <a:t> 4 </a:t>
            </a:r>
            <a:r>
              <a:rPr lang="ja-JP" altLang="en-US"/>
              <a:t>レベル</a:t>
            </a:r>
            <a:endParaRPr lang="en-US" altLang="ja-JP"/>
          </a:p>
          <a:p>
            <a:pPr lvl="4"/>
            <a:r>
              <a:rPr lang="ja-JP" altLang="en-US"/>
              <a:t>第</a:t>
            </a:r>
            <a:r>
              <a:rPr lang="en-US" altLang="ja-JP"/>
              <a:t> 5 </a:t>
            </a:r>
            <a:r>
              <a:rPr lang="ja-JP" altLang="en-US"/>
              <a:t>レベル</a:t>
            </a:r>
            <a:endParaRPr lang="en-US" altLang="ja-JP"/>
          </a:p>
        </p:txBody>
      </p:sp>
      <p:sp>
        <p:nvSpPr>
          <p:cNvPr id="982024" name="Line 8"/>
          <p:cNvSpPr>
            <a:spLocks noChangeShapeType="1"/>
          </p:cNvSpPr>
          <p:nvPr/>
        </p:nvSpPr>
        <p:spPr bwMode="auto">
          <a:xfrm>
            <a:off x="0" y="850900"/>
            <a:ext cx="9144000" cy="0"/>
          </a:xfrm>
          <a:prstGeom prst="line">
            <a:avLst/>
          </a:prstGeom>
          <a:noFill/>
          <a:ln w="44450">
            <a:solidFill>
              <a:srgbClr val="00008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latin typeface="Arial" pitchFamily="81" charset="0"/>
              <a:ea typeface="ＭＳ Ｐゴシック" pitchFamily="81" charset="-128"/>
              <a:cs typeface="ＭＳ Ｐゴシック" pitchFamily="81" charset="-128"/>
            </a:endParaRPr>
          </a:p>
        </p:txBody>
      </p:sp>
      <p:sp>
        <p:nvSpPr>
          <p:cNvPr id="982026" name="Text Box 10"/>
          <p:cNvSpPr txBox="1">
            <a:spLocks noChangeArrowheads="1"/>
          </p:cNvSpPr>
          <p:nvPr/>
        </p:nvSpPr>
        <p:spPr bwMode="auto">
          <a:xfrm>
            <a:off x="26988" y="6591300"/>
            <a:ext cx="30797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900" b="1">
                <a:solidFill>
                  <a:schemeClr val="bg1"/>
                </a:solidFill>
              </a:rPr>
              <a:t>TESLA Technology Collaboration (TTC) Meeting 2012</a:t>
            </a:r>
          </a:p>
        </p:txBody>
      </p:sp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7421563" y="6591300"/>
            <a:ext cx="1620837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900" b="1">
                <a:solidFill>
                  <a:schemeClr val="bg1"/>
                </a:solidFill>
                <a:latin typeface="Verdana" charset="0"/>
              </a:rPr>
              <a:t>Tokyo Denkai Co., Ltd.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5" r:id="rId2"/>
    <p:sldLayoutId id="2147483664" r:id="rId3"/>
    <p:sldLayoutId id="2147483663" r:id="rId4"/>
    <p:sldLayoutId id="2147483662" r:id="rId5"/>
    <p:sldLayoutId id="2147483661" r:id="rId6"/>
    <p:sldLayoutId id="2147483660" r:id="rId7"/>
    <p:sldLayoutId id="2147483659" r:id="rId8"/>
    <p:sldLayoutId id="2147483658" r:id="rId9"/>
    <p:sldLayoutId id="2147483657" r:id="rId10"/>
    <p:sldLayoutId id="2147483667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81" charset="0"/>
          <a:ea typeface="Osaka" pitchFamily="81" charset="-128"/>
          <a:cs typeface="Osaka" pitchFamily="8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81" charset="0"/>
          <a:ea typeface="Osaka" pitchFamily="81" charset="-128"/>
          <a:cs typeface="Osaka" pitchFamily="8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81" charset="0"/>
          <a:ea typeface="Osaka" pitchFamily="81" charset="-128"/>
          <a:cs typeface="Osaka" pitchFamily="8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81" charset="0"/>
          <a:ea typeface="Osaka" pitchFamily="81" charset="-128"/>
          <a:cs typeface="Osaka" pitchFamily="8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81" charset="0"/>
          <a:ea typeface="Osaka" pitchFamily="81" charset="-128"/>
          <a:cs typeface="Osaka" pitchFamily="8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81" charset="0"/>
          <a:ea typeface="Osaka" pitchFamily="81" charset="-128"/>
          <a:cs typeface="Osaka" pitchFamily="8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81" charset="0"/>
          <a:ea typeface="Osaka" pitchFamily="81" charset="-128"/>
          <a:cs typeface="Osaka" pitchFamily="8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81" charset="0"/>
          <a:ea typeface="Osaka" pitchFamily="81" charset="-128"/>
          <a:cs typeface="Osaka" pitchFamily="8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6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5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6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2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3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oleObject" Target="../embeddings/oleObject3.bin"/><Relationship Id="rId5" Type="http://schemas.openxmlformats.org/officeDocument/2006/relationships/image" Target="../media/image4.emf"/><Relationship Id="rId6" Type="http://schemas.openxmlformats.org/officeDocument/2006/relationships/oleObject" Target="../embeddings/oleObject4.bin"/><Relationship Id="rId7" Type="http://schemas.openxmlformats.org/officeDocument/2006/relationships/image" Target="../media/image5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93850"/>
            <a:ext cx="9144000" cy="1974850"/>
          </a:xfrm>
        </p:spPr>
        <p:txBody>
          <a:bodyPr/>
          <a:lstStyle/>
          <a:p>
            <a:pPr eaLnBrk="1" hangingPunct="1"/>
            <a:r>
              <a:rPr lang="en-US" altLang="ja-JP" dirty="0">
                <a:latin typeface="Arial" charset="0"/>
                <a:ea typeface="Osaka" charset="0"/>
                <a:cs typeface="Osaka" charset="0"/>
              </a:rPr>
              <a:t>Production status of high-purity </a:t>
            </a:r>
            <a:r>
              <a:rPr lang="en-US" altLang="ja-JP" dirty="0" err="1">
                <a:latin typeface="Arial" charset="0"/>
                <a:ea typeface="Osaka" charset="0"/>
                <a:cs typeface="Osaka" charset="0"/>
              </a:rPr>
              <a:t>Nb</a:t>
            </a:r>
            <a:r>
              <a:rPr lang="en-US" altLang="ja-JP" dirty="0">
                <a:latin typeface="Arial" charset="0"/>
                <a:ea typeface="Osaka" charset="0"/>
                <a:cs typeface="Osaka" charset="0"/>
              </a:rPr>
              <a:t> sheets for European XFEL and FRIB projects</a:t>
            </a:r>
            <a:r>
              <a:rPr lang="en-US" altLang="ja-JP" sz="3200" dirty="0">
                <a:latin typeface="Arial" charset="0"/>
                <a:ea typeface="Osaka" charset="0"/>
                <a:cs typeface="Osaka" charset="0"/>
              </a:rPr>
              <a:t/>
            </a:r>
            <a:br>
              <a:rPr lang="en-US" altLang="ja-JP" sz="3200" dirty="0">
                <a:latin typeface="Arial" charset="0"/>
                <a:ea typeface="Osaka" charset="0"/>
                <a:cs typeface="Osaka" charset="0"/>
              </a:rPr>
            </a:br>
            <a:r>
              <a:rPr lang="en-US" altLang="ja-JP" sz="3200" dirty="0">
                <a:latin typeface="Arial" charset="0"/>
                <a:ea typeface="Osaka" charset="0"/>
                <a:cs typeface="Osaka" charset="0"/>
              </a:rPr>
              <a:t/>
            </a:r>
            <a:br>
              <a:rPr lang="en-US" altLang="ja-JP" sz="3200" dirty="0">
                <a:latin typeface="Arial" charset="0"/>
                <a:ea typeface="Osaka" charset="0"/>
                <a:cs typeface="Osaka" charset="0"/>
              </a:rPr>
            </a:br>
            <a:r>
              <a:rPr lang="en-US" altLang="ja-JP" sz="2800" dirty="0">
                <a:latin typeface="Arial" charset="0"/>
                <a:ea typeface="Osaka" charset="0"/>
                <a:cs typeface="Osaka" charset="0"/>
              </a:rPr>
              <a:t>- Based on current production of </a:t>
            </a:r>
            <a:r>
              <a:rPr lang="en-US" altLang="ja-JP" sz="2800" dirty="0" err="1">
                <a:latin typeface="Arial" charset="0"/>
                <a:ea typeface="Osaka" charset="0"/>
                <a:cs typeface="Osaka" charset="0"/>
              </a:rPr>
              <a:t>Nb</a:t>
            </a:r>
            <a:r>
              <a:rPr lang="en-US" altLang="ja-JP" sz="2800" dirty="0">
                <a:latin typeface="Arial" charset="0"/>
                <a:ea typeface="Osaka" charset="0"/>
                <a:cs typeface="Osaka" charset="0"/>
              </a:rPr>
              <a:t> sheets </a:t>
            </a:r>
            <a:br>
              <a:rPr lang="en-US" altLang="ja-JP" sz="2800" dirty="0">
                <a:latin typeface="Arial" charset="0"/>
                <a:ea typeface="Osaka" charset="0"/>
                <a:cs typeface="Osaka" charset="0"/>
              </a:rPr>
            </a:br>
            <a:r>
              <a:rPr lang="en-US" altLang="ja-JP" sz="2800" dirty="0">
                <a:latin typeface="Arial" charset="0"/>
                <a:ea typeface="Osaka" charset="0"/>
                <a:cs typeface="Osaka" charset="0"/>
              </a:rPr>
              <a:t>for European XFEL and FRIB projects</a:t>
            </a:r>
          </a:p>
        </p:txBody>
      </p:sp>
      <p:sp>
        <p:nvSpPr>
          <p:cNvPr id="15364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411288" y="4498975"/>
            <a:ext cx="6440487" cy="1325563"/>
          </a:xfrm>
        </p:spPr>
        <p:txBody>
          <a:bodyPr/>
          <a:lstStyle/>
          <a:p>
            <a:pPr marL="0" indent="0" algn="ctr" eaLnBrk="1" hangingPunct="1">
              <a:buFontTx/>
              <a:buNone/>
            </a:pPr>
            <a:r>
              <a:rPr kumimoji="1" lang="en-US" altLang="ja-JP">
                <a:latin typeface="Arial" charset="0"/>
                <a:ea typeface="ＭＳ Ｐゴシック" charset="0"/>
                <a:cs typeface="ＭＳ Ｐゴシック" charset="0"/>
              </a:rPr>
              <a:t>Hiroaki Umezawa</a:t>
            </a:r>
          </a:p>
          <a:p>
            <a:pPr marL="0" indent="0" algn="ctr" eaLnBrk="1" hangingPunct="1">
              <a:buFontTx/>
              <a:buNone/>
            </a:pPr>
            <a:r>
              <a:rPr kumimoji="1" lang="en-US" altLang="ja-JP">
                <a:latin typeface="Arial" charset="0"/>
                <a:ea typeface="ＭＳ Ｐゴシック" charset="0"/>
                <a:cs typeface="ＭＳ Ｐゴシック" charset="0"/>
              </a:rPr>
              <a:t>CTO</a:t>
            </a:r>
          </a:p>
          <a:p>
            <a:pPr marL="0" indent="0" algn="ctr" eaLnBrk="1" hangingPunct="1">
              <a:buFontTx/>
              <a:buNone/>
            </a:pPr>
            <a:r>
              <a:rPr kumimoji="1" lang="en-US" altLang="ja-JP">
                <a:latin typeface="Arial" charset="0"/>
                <a:ea typeface="ＭＳ Ｐゴシック" charset="0"/>
                <a:cs typeface="ＭＳ Ｐゴシック" charset="0"/>
              </a:rPr>
              <a:t>Tokyo Denkai Co., Ltd.</a:t>
            </a:r>
          </a:p>
        </p:txBody>
      </p:sp>
      <p:sp>
        <p:nvSpPr>
          <p:cNvPr id="15365" name="Text Box 6"/>
          <p:cNvSpPr txBox="1">
            <a:spLocks noChangeArrowheads="1"/>
          </p:cNvSpPr>
          <p:nvPr/>
        </p:nvSpPr>
        <p:spPr bwMode="auto">
          <a:xfrm>
            <a:off x="7456488" y="130175"/>
            <a:ext cx="1633537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300"/>
              <a:t>07 November, 2012</a:t>
            </a:r>
            <a:endParaRPr lang="en-US" altLang="ja-JP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254000" y="63500"/>
            <a:ext cx="8572500" cy="762000"/>
          </a:xfrm>
        </p:spPr>
        <p:txBody>
          <a:bodyPr/>
          <a:lstStyle/>
          <a:p>
            <a:pPr eaLnBrk="1" hangingPunct="1"/>
            <a:r>
              <a:rPr lang="en-US" altLang="ja-JP">
                <a:latin typeface="Arial" charset="0"/>
                <a:ea typeface="Osaka" charset="0"/>
                <a:cs typeface="Osaka" charset="0"/>
              </a:rPr>
              <a:t>Automatic buffing machine (ABM) </a:t>
            </a:r>
          </a:p>
        </p:txBody>
      </p:sp>
      <p:pic>
        <p:nvPicPr>
          <p:cNvPr id="26629" name="Picture 5" descr="自動研磨1号機QVG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1282700"/>
            <a:ext cx="4064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0" name="Picture 6" descr="自動研磨2号機QVGA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2984500"/>
            <a:ext cx="4064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3500"/>
            <a:ext cx="9144000" cy="762000"/>
          </a:xfrm>
        </p:spPr>
        <p:txBody>
          <a:bodyPr/>
          <a:lstStyle/>
          <a:p>
            <a:pPr eaLnBrk="1" hangingPunct="1"/>
            <a:r>
              <a:rPr lang="en-US" altLang="ja-JP">
                <a:latin typeface="Arial" charset="0"/>
                <a:ea typeface="Osaka" charset="0"/>
                <a:cs typeface="Osaka" charset="0"/>
              </a:rPr>
              <a:t>Automatic Etching Machine (AEM)</a:t>
            </a:r>
          </a:p>
        </p:txBody>
      </p:sp>
      <p:pic>
        <p:nvPicPr>
          <p:cNvPr id="30726" name="Picture 6" descr="RIMG02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313" y="1008063"/>
            <a:ext cx="7189787" cy="5392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1" name="Rectangle 3"/>
          <p:cNvSpPr>
            <a:spLocks noChangeArrowheads="1"/>
          </p:cNvSpPr>
          <p:nvPr/>
        </p:nvSpPr>
        <p:spPr bwMode="auto">
          <a:xfrm>
            <a:off x="241300" y="1992313"/>
            <a:ext cx="8661400" cy="167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609600" indent="-609600">
              <a:lnSpc>
                <a:spcPct val="90000"/>
              </a:lnSpc>
              <a:spcBef>
                <a:spcPct val="20000"/>
              </a:spcBef>
              <a:buFontTx/>
              <a:buAutoNum type="arabicPeriod"/>
            </a:pPr>
            <a:endParaRPr kumimoji="0" lang="en-US" altLang="ja-JP" sz="2800">
              <a:ea typeface="Osaka" charset="0"/>
              <a:cs typeface="Osaka" charset="0"/>
            </a:endParaRPr>
          </a:p>
          <a:p>
            <a:pPr marL="609600" indent="-609600">
              <a:lnSpc>
                <a:spcPct val="90000"/>
              </a:lnSpc>
              <a:spcBef>
                <a:spcPct val="20000"/>
              </a:spcBef>
              <a:buFontTx/>
              <a:buAutoNum type="arabicPeriod"/>
            </a:pPr>
            <a:r>
              <a:rPr kumimoji="0" lang="en-US" altLang="ja-JP" sz="2800">
                <a:solidFill>
                  <a:srgbClr val="C2C8D4"/>
                </a:solidFill>
                <a:ea typeface="Osaka" charset="0"/>
                <a:cs typeface="Osaka" charset="0"/>
              </a:rPr>
              <a:t>High-purity Nb sheet production for European XFEL project</a:t>
            </a:r>
            <a:endParaRPr kumimoji="0" lang="en-US" altLang="ja-JP" sz="2800">
              <a:ea typeface="Osaka" charset="0"/>
              <a:cs typeface="Osaka" charset="0"/>
            </a:endParaRPr>
          </a:p>
          <a:p>
            <a:pPr marL="609600" indent="-609600">
              <a:lnSpc>
                <a:spcPct val="90000"/>
              </a:lnSpc>
              <a:spcBef>
                <a:spcPct val="20000"/>
              </a:spcBef>
              <a:buFontTx/>
              <a:buAutoNum type="arabicPeriod"/>
            </a:pPr>
            <a:r>
              <a:rPr kumimoji="0" lang="en-US" altLang="ja-JP" sz="2800">
                <a:ea typeface="Osaka" charset="0"/>
                <a:cs typeface="Osaka" charset="0"/>
              </a:rPr>
              <a:t>High-purity Nb sheet production for FRIB project</a:t>
            </a:r>
          </a:p>
          <a:p>
            <a:pPr marL="609600" indent="-609600">
              <a:lnSpc>
                <a:spcPct val="90000"/>
              </a:lnSpc>
              <a:spcBef>
                <a:spcPct val="20000"/>
              </a:spcBef>
            </a:pPr>
            <a:endParaRPr kumimoji="0" lang="en-US" altLang="ja-JP" sz="2800">
              <a:ea typeface="Osaka" charset="0"/>
              <a:cs typeface="Osak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3500"/>
            <a:ext cx="9144000" cy="762000"/>
          </a:xfrm>
        </p:spPr>
        <p:txBody>
          <a:bodyPr/>
          <a:lstStyle/>
          <a:p>
            <a:r>
              <a:rPr lang="en-US" altLang="ja-JP" sz="3200">
                <a:latin typeface="Arial" charset="0"/>
                <a:ea typeface="Osaka" charset="0"/>
                <a:cs typeface="Osaka" charset="0"/>
              </a:rPr>
              <a:t>Difference between Nb sheet for XFEL and FRIB</a:t>
            </a:r>
          </a:p>
        </p:txBody>
      </p:sp>
      <p:sp>
        <p:nvSpPr>
          <p:cNvPr id="295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>
                <a:latin typeface="Arial" charset="0"/>
                <a:ea typeface="Osaka" charset="0"/>
                <a:cs typeface="Osaka" charset="0"/>
              </a:rPr>
              <a:t>RRR</a:t>
            </a:r>
          </a:p>
          <a:p>
            <a:pPr lvl="1"/>
            <a:r>
              <a:rPr lang="en-US" altLang="ja-JP">
                <a:latin typeface="Arial" charset="0"/>
                <a:ea typeface="Osaka" charset="0"/>
                <a:cs typeface="Osaka" charset="0"/>
              </a:rPr>
              <a:t>Euro-XFEL: RRR&gt;300</a:t>
            </a:r>
          </a:p>
          <a:p>
            <a:pPr lvl="1"/>
            <a:r>
              <a:rPr lang="en-US" altLang="ja-JP">
                <a:latin typeface="Arial" charset="0"/>
                <a:ea typeface="Osaka" charset="0"/>
                <a:cs typeface="Osaka" charset="0"/>
              </a:rPr>
              <a:t>FRIB: RRR&gt;250</a:t>
            </a:r>
          </a:p>
          <a:p>
            <a:pPr lvl="1"/>
            <a:endParaRPr lang="en-US" altLang="ja-JP">
              <a:latin typeface="Arial" charset="0"/>
              <a:ea typeface="Osaka" charset="0"/>
              <a:cs typeface="Osaka" charset="0"/>
            </a:endParaRPr>
          </a:p>
          <a:p>
            <a:r>
              <a:rPr lang="en-US" altLang="ja-JP">
                <a:latin typeface="Arial" charset="0"/>
                <a:ea typeface="Osaka" charset="0"/>
                <a:cs typeface="Osaka" charset="0"/>
              </a:rPr>
              <a:t>Sheet size</a:t>
            </a:r>
          </a:p>
          <a:p>
            <a:pPr lvl="1"/>
            <a:r>
              <a:rPr lang="en-US" altLang="ja-JP">
                <a:latin typeface="Arial" charset="0"/>
                <a:ea typeface="Osaka" charset="0"/>
                <a:cs typeface="Osaka" charset="0"/>
              </a:rPr>
              <a:t>Euro-XFEL: 2.8 mm x 265 mm x 265 mm, 1.7kg</a:t>
            </a:r>
          </a:p>
          <a:p>
            <a:pPr lvl="1"/>
            <a:r>
              <a:rPr lang="en-US" altLang="ja-JP">
                <a:latin typeface="Arial" charset="0"/>
                <a:ea typeface="Osaka" charset="0"/>
                <a:cs typeface="Osaka" charset="0"/>
              </a:rPr>
              <a:t>FRIB: Eight different sheet size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3500"/>
            <a:ext cx="9144000" cy="762000"/>
          </a:xfrm>
        </p:spPr>
        <p:txBody>
          <a:bodyPr/>
          <a:lstStyle/>
          <a:p>
            <a:r>
              <a:rPr lang="en-US" altLang="ja-JP" sz="3200">
                <a:latin typeface="Arial" charset="0"/>
                <a:ea typeface="Osaka" charset="0"/>
                <a:cs typeface="Osaka" charset="0"/>
              </a:rPr>
              <a:t>Difference between Nb sheet for XFEL and FRIB</a:t>
            </a:r>
            <a:endParaRPr lang="en-US" altLang="ja-JP">
              <a:latin typeface="Arial" charset="0"/>
              <a:ea typeface="Osaka" charset="0"/>
              <a:cs typeface="Osaka" charset="0"/>
            </a:endParaRPr>
          </a:p>
        </p:txBody>
      </p:sp>
      <p:sp>
        <p:nvSpPr>
          <p:cNvPr id="297988" name="Rectangle 4"/>
          <p:cNvSpPr>
            <a:spLocks noChangeArrowheads="1"/>
          </p:cNvSpPr>
          <p:nvPr/>
        </p:nvSpPr>
        <p:spPr bwMode="auto">
          <a:xfrm>
            <a:off x="4318000" y="4111625"/>
            <a:ext cx="2235200" cy="2235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ja-JP">
                <a:latin typeface="ＭＳ Ｐゴシック" charset="0"/>
              </a:rPr>
              <a:t>3x620x620mm</a:t>
            </a:r>
          </a:p>
          <a:p>
            <a:r>
              <a:rPr lang="en-US" altLang="ja-JP">
                <a:latin typeface="ＭＳ Ｐゴシック" charset="0"/>
              </a:rPr>
              <a:t>9.9kg</a:t>
            </a:r>
            <a:endParaRPr lang="en-US" altLang="ja-JP"/>
          </a:p>
        </p:txBody>
      </p:sp>
      <p:sp>
        <p:nvSpPr>
          <p:cNvPr id="297990" name="Rectangle 6"/>
          <p:cNvSpPr>
            <a:spLocks noChangeArrowheads="1"/>
          </p:cNvSpPr>
          <p:nvPr/>
        </p:nvSpPr>
        <p:spPr bwMode="auto">
          <a:xfrm>
            <a:off x="6781800" y="4187825"/>
            <a:ext cx="2159000" cy="215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ja-JP">
                <a:latin typeface="ＭＳ Ｐゴシック" charset="0"/>
              </a:rPr>
              <a:t>4x600x600mm</a:t>
            </a:r>
          </a:p>
          <a:p>
            <a:r>
              <a:rPr lang="en-US" altLang="ja-JP">
                <a:latin typeface="ＭＳ Ｐゴシック" charset="0"/>
              </a:rPr>
              <a:t>12.4kg</a:t>
            </a:r>
            <a:endParaRPr lang="en-US" altLang="ja-JP"/>
          </a:p>
        </p:txBody>
      </p:sp>
      <p:sp>
        <p:nvSpPr>
          <p:cNvPr id="297991" name="Rectangle 7"/>
          <p:cNvSpPr>
            <a:spLocks noChangeArrowheads="1"/>
          </p:cNvSpPr>
          <p:nvPr/>
        </p:nvSpPr>
        <p:spPr bwMode="auto">
          <a:xfrm>
            <a:off x="2286000" y="4543425"/>
            <a:ext cx="1803400" cy="18034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ja-JP">
                <a:latin typeface="ＭＳ Ｐゴシック" charset="0"/>
              </a:rPr>
              <a:t>4x500x500mm</a:t>
            </a:r>
          </a:p>
          <a:p>
            <a:r>
              <a:rPr lang="en-US" altLang="ja-JP">
                <a:latin typeface="ＭＳ Ｐゴシック" charset="0"/>
              </a:rPr>
              <a:t>8.6kg</a:t>
            </a:r>
            <a:endParaRPr lang="en-US" altLang="ja-JP"/>
          </a:p>
        </p:txBody>
      </p:sp>
      <p:sp>
        <p:nvSpPr>
          <p:cNvPr id="297992" name="Rectangle 8"/>
          <p:cNvSpPr>
            <a:spLocks noChangeArrowheads="1"/>
          </p:cNvSpPr>
          <p:nvPr/>
        </p:nvSpPr>
        <p:spPr bwMode="auto">
          <a:xfrm>
            <a:off x="190500" y="4479925"/>
            <a:ext cx="1866900" cy="18669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ja-JP">
                <a:latin typeface="ＭＳ Ｐゴシック" charset="0"/>
              </a:rPr>
              <a:t>3x520x520mm</a:t>
            </a:r>
          </a:p>
          <a:p>
            <a:r>
              <a:rPr lang="en-US" altLang="ja-JP">
                <a:latin typeface="ＭＳ Ｐゴシック" charset="0"/>
              </a:rPr>
              <a:t>7.0kg</a:t>
            </a:r>
            <a:endParaRPr lang="en-US" altLang="ja-JP"/>
          </a:p>
        </p:txBody>
      </p:sp>
      <p:sp>
        <p:nvSpPr>
          <p:cNvPr id="297993" name="Rectangle 9"/>
          <p:cNvSpPr>
            <a:spLocks noChangeArrowheads="1"/>
          </p:cNvSpPr>
          <p:nvPr/>
        </p:nvSpPr>
        <p:spPr bwMode="auto">
          <a:xfrm>
            <a:off x="6781800" y="2222500"/>
            <a:ext cx="2019300" cy="16256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ja-JP">
                <a:latin typeface="ＭＳ Ｐゴシック" charset="0"/>
              </a:rPr>
              <a:t>3x450x560mm</a:t>
            </a:r>
          </a:p>
          <a:p>
            <a:r>
              <a:rPr lang="en-US" altLang="ja-JP">
                <a:latin typeface="ＭＳ Ｐゴシック" charset="0"/>
              </a:rPr>
              <a:t>6.5kg</a:t>
            </a:r>
            <a:endParaRPr lang="en-US" altLang="ja-JP"/>
          </a:p>
        </p:txBody>
      </p:sp>
      <p:sp>
        <p:nvSpPr>
          <p:cNvPr id="297994" name="Rectangle 10"/>
          <p:cNvSpPr>
            <a:spLocks noChangeArrowheads="1"/>
          </p:cNvSpPr>
          <p:nvPr/>
        </p:nvSpPr>
        <p:spPr bwMode="auto">
          <a:xfrm>
            <a:off x="4572000" y="1981200"/>
            <a:ext cx="1866900" cy="18669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ja-JP">
                <a:latin typeface="ＭＳ Ｐゴシック" charset="0"/>
              </a:rPr>
              <a:t>2x520x520mm</a:t>
            </a:r>
          </a:p>
          <a:p>
            <a:r>
              <a:rPr lang="en-US" altLang="ja-JP">
                <a:latin typeface="ＭＳ Ｐゴシック" charset="0"/>
              </a:rPr>
              <a:t>4.7kg</a:t>
            </a:r>
            <a:endParaRPr lang="en-US" altLang="ja-JP"/>
          </a:p>
        </p:txBody>
      </p:sp>
      <p:sp>
        <p:nvSpPr>
          <p:cNvPr id="297995" name="Rectangle 11"/>
          <p:cNvSpPr>
            <a:spLocks noChangeArrowheads="1"/>
          </p:cNvSpPr>
          <p:nvPr/>
        </p:nvSpPr>
        <p:spPr bwMode="auto">
          <a:xfrm>
            <a:off x="3124200" y="2654300"/>
            <a:ext cx="1193800" cy="11938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ja-JP">
                <a:latin typeface="ＭＳ Ｐゴシック" charset="0"/>
              </a:rPr>
              <a:t>3x330x330mm</a:t>
            </a:r>
          </a:p>
          <a:p>
            <a:r>
              <a:rPr lang="en-US" altLang="ja-JP">
                <a:latin typeface="ＭＳ Ｐゴシック" charset="0"/>
              </a:rPr>
              <a:t>2.8kg</a:t>
            </a:r>
            <a:endParaRPr lang="en-US" altLang="ja-JP"/>
          </a:p>
        </p:txBody>
      </p:sp>
      <p:sp>
        <p:nvSpPr>
          <p:cNvPr id="297996" name="Rectangle 12"/>
          <p:cNvSpPr>
            <a:spLocks noChangeArrowheads="1"/>
          </p:cNvSpPr>
          <p:nvPr/>
        </p:nvSpPr>
        <p:spPr bwMode="auto">
          <a:xfrm>
            <a:off x="1371600" y="2413000"/>
            <a:ext cx="1435100" cy="14351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ja-JP">
                <a:latin typeface="ＭＳ Ｐゴシック" charset="0"/>
              </a:rPr>
              <a:t>1.25x400x400mm</a:t>
            </a:r>
          </a:p>
          <a:p>
            <a:r>
              <a:rPr lang="en-US" altLang="ja-JP">
                <a:latin typeface="ＭＳ Ｐゴシック" charset="0"/>
              </a:rPr>
              <a:t>1.7kg</a:t>
            </a:r>
            <a:endParaRPr lang="en-US" altLang="ja-JP"/>
          </a:p>
        </p:txBody>
      </p:sp>
      <p:sp>
        <p:nvSpPr>
          <p:cNvPr id="297997" name="Rectangle 13"/>
          <p:cNvSpPr>
            <a:spLocks noChangeArrowheads="1"/>
          </p:cNvSpPr>
          <p:nvPr/>
        </p:nvSpPr>
        <p:spPr bwMode="auto">
          <a:xfrm>
            <a:off x="190500" y="1155700"/>
            <a:ext cx="952500" cy="952500"/>
          </a:xfrm>
          <a:prstGeom prst="rect">
            <a:avLst/>
          </a:prstGeom>
          <a:solidFill>
            <a:srgbClr val="FFA72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ja-JP"/>
          </a:p>
        </p:txBody>
      </p:sp>
      <p:sp>
        <p:nvSpPr>
          <p:cNvPr id="297998" name="Text Box 14"/>
          <p:cNvSpPr txBox="1">
            <a:spLocks noChangeArrowheads="1"/>
          </p:cNvSpPr>
          <p:nvPr/>
        </p:nvSpPr>
        <p:spPr bwMode="auto">
          <a:xfrm>
            <a:off x="1143000" y="1011238"/>
            <a:ext cx="2651125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ja-JP">
                <a:solidFill>
                  <a:srgbClr val="FFA729"/>
                </a:solidFill>
                <a:latin typeface="ＭＳ Ｐゴシック" charset="0"/>
              </a:rPr>
              <a:t>2.8x265x265mm</a:t>
            </a:r>
          </a:p>
          <a:p>
            <a:r>
              <a:rPr lang="en-US" altLang="ja-JP">
                <a:solidFill>
                  <a:srgbClr val="FFA729"/>
                </a:solidFill>
                <a:latin typeface="ＭＳ Ｐゴシック" charset="0"/>
              </a:rPr>
              <a:t>1.7kg</a:t>
            </a:r>
          </a:p>
          <a:p>
            <a:r>
              <a:rPr lang="en-US" altLang="ja-JP">
                <a:solidFill>
                  <a:srgbClr val="FFA729"/>
                </a:solidFill>
                <a:latin typeface="ＭＳ Ｐゴシック" charset="0"/>
              </a:rPr>
              <a:t>1.3GHz</a:t>
            </a:r>
            <a:endParaRPr lang="ja-JP" altLang="en-US">
              <a:latin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 descr="手動酸処理QVGA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254000"/>
            <a:ext cx="4064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5" descr="手動酸処理QVGA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254000"/>
            <a:ext cx="4064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6" descr="手動酸処理QVGA0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3425825"/>
            <a:ext cx="4064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7" descr="手動酸処理QVGA0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3425825"/>
            <a:ext cx="4064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>
                <a:latin typeface="Arial" charset="0"/>
                <a:ea typeface="Osaka" charset="0"/>
                <a:cs typeface="Osaka" charset="0"/>
              </a:rPr>
              <a:t>Automatic Etching Machine 2</a:t>
            </a:r>
          </a:p>
        </p:txBody>
      </p:sp>
      <p:pic>
        <p:nvPicPr>
          <p:cNvPr id="299012" name="Picture 4" descr="自動酸処理装置2号機フロー図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016000"/>
            <a:ext cx="3987800" cy="531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9013" name="Picture 5" descr="RIMG19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700" y="1914525"/>
            <a:ext cx="4064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014" name="Text Box 6"/>
          <p:cNvSpPr txBox="1">
            <a:spLocks noChangeArrowheads="1"/>
          </p:cNvSpPr>
          <p:nvPr/>
        </p:nvSpPr>
        <p:spPr bwMode="auto">
          <a:xfrm>
            <a:off x="5241925" y="5203825"/>
            <a:ext cx="304641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/>
              <a:t>Maximum sheet size:</a:t>
            </a:r>
          </a:p>
          <a:p>
            <a:r>
              <a:rPr lang="en-US" altLang="ja-JP"/>
              <a:t>900 mm x 1,700 mm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自動酸処理装置2号機60sec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117475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275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>
                <a:latin typeface="Arial" charset="0"/>
                <a:ea typeface="Osaka" charset="0"/>
                <a:cs typeface="Osaka" charset="0"/>
              </a:rPr>
              <a:t>Summary</a:t>
            </a:r>
          </a:p>
        </p:txBody>
      </p:sp>
      <p:sp>
        <p:nvSpPr>
          <p:cNvPr id="302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ja-JP">
                <a:latin typeface="Arial" charset="0"/>
                <a:ea typeface="Osaka" charset="0"/>
                <a:cs typeface="Osaka" charset="0"/>
              </a:rPr>
              <a:t>Production of </a:t>
            </a:r>
            <a:r>
              <a:rPr lang="en-US" altLang="ja-JP">
                <a:solidFill>
                  <a:srgbClr val="FF0000"/>
                </a:solidFill>
                <a:latin typeface="Arial" charset="0"/>
                <a:ea typeface="Osaka" charset="0"/>
                <a:cs typeface="Osaka" charset="0"/>
              </a:rPr>
              <a:t>5,886</a:t>
            </a:r>
            <a:r>
              <a:rPr lang="en-US" altLang="ja-JP">
                <a:latin typeface="Arial" charset="0"/>
                <a:ea typeface="Osaka" charset="0"/>
                <a:cs typeface="Osaka" charset="0"/>
              </a:rPr>
              <a:t> Nb sheets (10tons) for the E-XFEL project was achieved last week.</a:t>
            </a:r>
          </a:p>
          <a:p>
            <a:pPr>
              <a:lnSpc>
                <a:spcPct val="90000"/>
              </a:lnSpc>
            </a:pPr>
            <a:r>
              <a:rPr lang="en-US" altLang="ja-JP">
                <a:latin typeface="Arial" charset="0"/>
                <a:ea typeface="Osaka" charset="0"/>
                <a:cs typeface="Osaka" charset="0"/>
              </a:rPr>
              <a:t>Delivery time was earlier than the scheduled time.</a:t>
            </a:r>
          </a:p>
          <a:p>
            <a:pPr>
              <a:lnSpc>
                <a:spcPct val="90000"/>
              </a:lnSpc>
            </a:pPr>
            <a:r>
              <a:rPr lang="en-US" altLang="ja-JP">
                <a:latin typeface="Arial" charset="0"/>
                <a:ea typeface="Osaka" charset="0"/>
                <a:cs typeface="Osaka" charset="0"/>
              </a:rPr>
              <a:t>Average production rate was approximately 4,000 sheets/year.</a:t>
            </a:r>
          </a:p>
          <a:p>
            <a:pPr>
              <a:lnSpc>
                <a:spcPct val="90000"/>
              </a:lnSpc>
            </a:pPr>
            <a:r>
              <a:rPr lang="en-US" altLang="ja-JP">
                <a:latin typeface="Arial" charset="0"/>
                <a:ea typeface="Osaka" charset="0"/>
                <a:cs typeface="Osaka" charset="0"/>
              </a:rPr>
              <a:t>Delivery of additional </a:t>
            </a:r>
            <a:r>
              <a:rPr lang="en-US" altLang="ja-JP">
                <a:solidFill>
                  <a:srgbClr val="FF0000"/>
                </a:solidFill>
                <a:latin typeface="Arial" charset="0"/>
                <a:ea typeface="Osaka" charset="0"/>
                <a:cs typeface="Osaka" charset="0"/>
              </a:rPr>
              <a:t>1,484</a:t>
            </a:r>
            <a:r>
              <a:rPr lang="en-US" altLang="ja-JP">
                <a:latin typeface="Arial" charset="0"/>
                <a:ea typeface="Osaka" charset="0"/>
                <a:cs typeface="Osaka" charset="0"/>
              </a:rPr>
              <a:t> Nb sheets (2.5 tons) is scheduled for Feb and June 2013.</a:t>
            </a:r>
          </a:p>
          <a:p>
            <a:pPr>
              <a:lnSpc>
                <a:spcPct val="90000"/>
              </a:lnSpc>
            </a:pPr>
            <a:r>
              <a:rPr lang="en-US" altLang="ja-JP">
                <a:latin typeface="Arial" charset="0"/>
                <a:ea typeface="Osaka" charset="0"/>
                <a:cs typeface="Osaka" charset="0"/>
              </a:rPr>
              <a:t>This </a:t>
            </a:r>
            <a:r>
              <a:rPr lang="en-US" altLang="ja-JP">
                <a:solidFill>
                  <a:srgbClr val="FF0000"/>
                </a:solidFill>
                <a:latin typeface="Arial" charset="0"/>
                <a:ea typeface="Osaka" charset="0"/>
                <a:cs typeface="Osaka" charset="0"/>
              </a:rPr>
              <a:t>7,370</a:t>
            </a:r>
            <a:r>
              <a:rPr lang="en-US" altLang="ja-JP">
                <a:latin typeface="Arial" charset="0"/>
                <a:ea typeface="Osaka" charset="0"/>
                <a:cs typeface="Osaka" charset="0"/>
              </a:rPr>
              <a:t> sheets production boost our confidence in the mass production of high-purity Nb sheets.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>
                <a:latin typeface="Arial" charset="0"/>
                <a:ea typeface="Osaka" charset="0"/>
                <a:cs typeface="Osaka" charset="0"/>
              </a:rPr>
              <a:t>Summary</a:t>
            </a:r>
          </a:p>
        </p:txBody>
      </p:sp>
      <p:sp>
        <p:nvSpPr>
          <p:cNvPr id="303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>
                <a:latin typeface="Arial" charset="0"/>
                <a:ea typeface="Osaka" charset="0"/>
                <a:cs typeface="Osaka" charset="0"/>
              </a:rPr>
              <a:t>Difficulty in production of Nb sheets for the FRIB project was the required sheet size.</a:t>
            </a:r>
          </a:p>
          <a:p>
            <a:r>
              <a:rPr lang="en-US" altLang="ja-JP">
                <a:latin typeface="Arial" charset="0"/>
                <a:ea typeface="Osaka" charset="0"/>
                <a:cs typeface="Osaka" charset="0"/>
              </a:rPr>
              <a:t>Etching of big sheets exposed workers to danger.</a:t>
            </a:r>
          </a:p>
          <a:p>
            <a:r>
              <a:rPr lang="en-US" altLang="ja-JP">
                <a:latin typeface="Arial" charset="0"/>
                <a:ea typeface="Osaka" charset="0"/>
                <a:cs typeface="Osaka" charset="0"/>
              </a:rPr>
              <a:t>Installation of a new etching machine for big sheets solved the problem.</a:t>
            </a:r>
          </a:p>
          <a:p>
            <a:r>
              <a:rPr lang="en-US" altLang="ja-JP">
                <a:latin typeface="Arial" charset="0"/>
                <a:ea typeface="Osaka" charset="0"/>
                <a:cs typeface="Osaka" charset="0"/>
              </a:rPr>
              <a:t>The new machine is operating well, freeing workers from dangerous tasks.</a:t>
            </a:r>
          </a:p>
          <a:p>
            <a:r>
              <a:rPr lang="en-US" altLang="ja-JP">
                <a:latin typeface="Arial" charset="0"/>
                <a:ea typeface="Osaka" charset="0"/>
                <a:cs typeface="Osaka" charset="0"/>
              </a:rPr>
              <a:t>The first delivery to FRIB was achieved last month.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723900" y="38100"/>
            <a:ext cx="7772400" cy="762000"/>
          </a:xfrm>
        </p:spPr>
        <p:txBody>
          <a:bodyPr/>
          <a:lstStyle/>
          <a:p>
            <a:pPr eaLnBrk="1" hangingPunct="1"/>
            <a:r>
              <a:rPr lang="en-US" altLang="ja-JP">
                <a:latin typeface="Arial" charset="0"/>
                <a:ea typeface="Osaka" charset="0"/>
                <a:cs typeface="Osaka" charset="0"/>
              </a:rPr>
              <a:t>Agenda</a:t>
            </a:r>
          </a:p>
        </p:txBody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1300" y="1992313"/>
            <a:ext cx="8661400" cy="1671637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altLang="ja-JP" sz="2800">
              <a:latin typeface="Arial" charset="0"/>
              <a:ea typeface="Osaka" charset="0"/>
              <a:cs typeface="Osaka" charset="0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r>
              <a:rPr lang="en-US" altLang="ja-JP" sz="2800">
                <a:latin typeface="Arial" charset="0"/>
                <a:ea typeface="Osaka" charset="0"/>
                <a:cs typeface="Osaka" charset="0"/>
              </a:rPr>
              <a:t>High-purity Nb sheet production for European XFEL project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r>
              <a:rPr lang="en-US" altLang="ja-JP" sz="2800">
                <a:latin typeface="Arial" charset="0"/>
                <a:ea typeface="Osaka" charset="0"/>
                <a:cs typeface="Osaka" charset="0"/>
              </a:rPr>
              <a:t>High-purity Nb sheet production for FRIB project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altLang="ja-JP" sz="2800">
              <a:latin typeface="Arial" charset="0"/>
              <a:ea typeface="Osaka" charset="0"/>
              <a:cs typeface="Osak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 Box 2"/>
          <p:cNvSpPr txBox="1">
            <a:spLocks noChangeArrowheads="1"/>
          </p:cNvSpPr>
          <p:nvPr/>
        </p:nvSpPr>
        <p:spPr bwMode="auto">
          <a:xfrm>
            <a:off x="0" y="41275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ja-JP" sz="4400"/>
              <a:t>Thank you for your attention.</a:t>
            </a:r>
          </a:p>
        </p:txBody>
      </p:sp>
      <p:pic>
        <p:nvPicPr>
          <p:cNvPr id="74755" name="Picture 3" descr="Nb製品VG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888" y="950913"/>
            <a:ext cx="3573462" cy="267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7" name="Picture 5" descr="XFEL出荷梱包板写真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538" y="3743325"/>
            <a:ext cx="3587750" cy="269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8" name="Picture 6" descr="XFEL出荷箱写真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3" y="3743325"/>
            <a:ext cx="3573462" cy="268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9" name="Picture 7" descr="XFEL箱内写真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3" y="950913"/>
            <a:ext cx="3573462" cy="2681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5" name="Rectangle 3"/>
          <p:cNvSpPr>
            <a:spLocks noChangeArrowheads="1"/>
          </p:cNvSpPr>
          <p:nvPr/>
        </p:nvSpPr>
        <p:spPr bwMode="auto">
          <a:xfrm>
            <a:off x="241300" y="1992313"/>
            <a:ext cx="8661400" cy="167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609600" indent="-609600">
              <a:lnSpc>
                <a:spcPct val="90000"/>
              </a:lnSpc>
              <a:spcBef>
                <a:spcPct val="20000"/>
              </a:spcBef>
            </a:pPr>
            <a:endParaRPr kumimoji="0" lang="en-US" altLang="ja-JP" sz="2800">
              <a:ea typeface="Osaka" charset="0"/>
              <a:cs typeface="Osaka" charset="0"/>
            </a:endParaRPr>
          </a:p>
          <a:p>
            <a:pPr marL="609600" indent="-609600">
              <a:lnSpc>
                <a:spcPct val="90000"/>
              </a:lnSpc>
              <a:spcBef>
                <a:spcPct val="20000"/>
              </a:spcBef>
              <a:buFontTx/>
              <a:buAutoNum type="arabicPeriod"/>
            </a:pPr>
            <a:r>
              <a:rPr kumimoji="0" lang="en-US" altLang="ja-JP" sz="2800">
                <a:ea typeface="Osaka" charset="0"/>
                <a:cs typeface="Osaka" charset="0"/>
              </a:rPr>
              <a:t>High-purity Nb sheet production for European XFEL project</a:t>
            </a:r>
          </a:p>
          <a:p>
            <a:pPr marL="609600" indent="-609600">
              <a:lnSpc>
                <a:spcPct val="90000"/>
              </a:lnSpc>
              <a:spcBef>
                <a:spcPct val="20000"/>
              </a:spcBef>
              <a:buFontTx/>
              <a:buAutoNum type="arabicPeriod"/>
            </a:pPr>
            <a:r>
              <a:rPr kumimoji="0" lang="en-US" altLang="ja-JP" sz="2800">
                <a:solidFill>
                  <a:srgbClr val="C2C8D4"/>
                </a:solidFill>
                <a:ea typeface="Osaka" charset="0"/>
                <a:cs typeface="Osaka" charset="0"/>
              </a:rPr>
              <a:t>High-purity Nb sheet production for FRIB project</a:t>
            </a:r>
          </a:p>
          <a:p>
            <a:pPr marL="609600" indent="-609600">
              <a:lnSpc>
                <a:spcPct val="90000"/>
              </a:lnSpc>
              <a:spcBef>
                <a:spcPct val="20000"/>
              </a:spcBef>
            </a:pPr>
            <a:endParaRPr kumimoji="0" lang="en-US" altLang="ja-JP" sz="2800">
              <a:solidFill>
                <a:srgbClr val="C2C8D4"/>
              </a:solidFill>
              <a:ea typeface="Osaka" charset="0"/>
              <a:cs typeface="Osak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063" name="Picture 7" descr="加古さん空洞の絵37%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44000" cy="634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>
                <a:latin typeface="Arial" charset="0"/>
                <a:ea typeface="Osaka" charset="0"/>
                <a:cs typeface="Osaka" charset="0"/>
              </a:rPr>
              <a:t>Nb for Euro XFEL Project</a:t>
            </a:r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9400" y="1660525"/>
            <a:ext cx="8661400" cy="35464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ja-JP">
                <a:latin typeface="Arial" charset="0"/>
                <a:ea typeface="Osaka" charset="0"/>
                <a:cs typeface="Osaka" charset="0"/>
              </a:rPr>
              <a:t>Tokyo Denkai tendered an offer for </a:t>
            </a:r>
            <a:r>
              <a:rPr lang="en-US" altLang="ja-JP">
                <a:solidFill>
                  <a:srgbClr val="FF0000"/>
                </a:solidFill>
                <a:latin typeface="Arial" charset="0"/>
                <a:ea typeface="Osaka" charset="0"/>
                <a:cs typeface="Osaka" charset="0"/>
              </a:rPr>
              <a:t>5,886</a:t>
            </a:r>
            <a:r>
              <a:rPr lang="en-US" altLang="ja-JP">
                <a:latin typeface="Arial" charset="0"/>
                <a:ea typeface="Osaka" charset="0"/>
                <a:cs typeface="Osaka" charset="0"/>
              </a:rPr>
              <a:t> high-purity Nb sheets of 265 mm x 265 mm x 2.8 mm.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ja-JP">
                <a:latin typeface="Arial" charset="0"/>
                <a:ea typeface="Osaka" charset="0"/>
                <a:cs typeface="Osaka" charset="0"/>
              </a:rPr>
              <a:t>This quantity is as 50% of half cell material of SC cavity of the European XFEL project 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ja-JP">
                <a:latin typeface="Arial" charset="0"/>
                <a:ea typeface="Osaka" charset="0"/>
                <a:cs typeface="Osaka" charset="0"/>
              </a:rPr>
              <a:t>We won the bid and our offer was completely accepted.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>
                <a:latin typeface="Arial" charset="0"/>
                <a:ea typeface="Osaka" charset="0"/>
                <a:cs typeface="Osaka" charset="0"/>
              </a:rPr>
              <a:t>Shipping schedule</a:t>
            </a:r>
          </a:p>
        </p:txBody>
      </p:sp>
      <p:sp>
        <p:nvSpPr>
          <p:cNvPr id="20485" name="Rectangle 175"/>
          <p:cNvSpPr>
            <a:spLocks noChangeArrowheads="1"/>
          </p:cNvSpPr>
          <p:nvPr/>
        </p:nvSpPr>
        <p:spPr bwMode="auto">
          <a:xfrm>
            <a:off x="2473325" y="555783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0486" name="Text Box 176"/>
          <p:cNvSpPr txBox="1">
            <a:spLocks noChangeArrowheads="1"/>
          </p:cNvSpPr>
          <p:nvPr/>
        </p:nvSpPr>
        <p:spPr bwMode="auto">
          <a:xfrm>
            <a:off x="1112838" y="1393825"/>
            <a:ext cx="69103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>
                <a:solidFill>
                  <a:srgbClr val="FF0000"/>
                </a:solidFill>
              </a:rPr>
              <a:t>We received the official order on January 7, 2011.</a:t>
            </a:r>
          </a:p>
        </p:txBody>
      </p:sp>
      <p:sp>
        <p:nvSpPr>
          <p:cNvPr id="20487" name="Rectangle 7"/>
          <p:cNvSpPr>
            <a:spLocks noChangeArrowheads="1"/>
          </p:cNvSpPr>
          <p:nvPr/>
        </p:nvSpPr>
        <p:spPr bwMode="auto">
          <a:xfrm>
            <a:off x="3429000" y="25717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ja-JP" altLang="en-US"/>
          </a:p>
        </p:txBody>
      </p:sp>
      <p:sp>
        <p:nvSpPr>
          <p:cNvPr id="20548" name="Rectangle 68"/>
          <p:cNvSpPr>
            <a:spLocks noChangeArrowheads="1"/>
          </p:cNvSpPr>
          <p:nvPr/>
        </p:nvSpPr>
        <p:spPr bwMode="auto">
          <a:xfrm>
            <a:off x="3429000" y="25717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ja-JP" altLang="en-US"/>
          </a:p>
        </p:txBody>
      </p:sp>
      <p:graphicFrame>
        <p:nvGraphicFramePr>
          <p:cNvPr id="20609" name="Object 129"/>
          <p:cNvGraphicFramePr>
            <a:graphicFrameLocks noChangeAspect="1"/>
          </p:cNvGraphicFramePr>
          <p:nvPr/>
        </p:nvGraphicFramePr>
        <p:xfrm>
          <a:off x="0" y="2600325"/>
          <a:ext cx="9144000" cy="2244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13" name="ワークシート" r:id="rId4" imgW="6745224" imgH="1658112" progId="Excel.Sheet.8">
                  <p:embed/>
                </p:oleObj>
              </mc:Choice>
              <mc:Fallback>
                <p:oleObj name="ワークシート" r:id="rId4" imgW="6745224" imgH="1658112" progId="Excel.Sheet.8">
                  <p:embed/>
                  <p:pic>
                    <p:nvPicPr>
                      <p:cNvPr id="0" name="Object 1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600325"/>
                        <a:ext cx="9144000" cy="2244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ja-JP">
                <a:latin typeface="Arial" charset="0"/>
                <a:ea typeface="Osaka" charset="0"/>
                <a:cs typeface="Osaka" charset="0"/>
              </a:rPr>
              <a:t>Shipping schedule</a:t>
            </a:r>
          </a:p>
        </p:txBody>
      </p:sp>
      <p:graphicFrame>
        <p:nvGraphicFramePr>
          <p:cNvPr id="86019" name="Object 3"/>
          <p:cNvGraphicFramePr>
            <a:graphicFrameLocks noChangeAspect="1"/>
          </p:cNvGraphicFramePr>
          <p:nvPr/>
        </p:nvGraphicFramePr>
        <p:xfrm>
          <a:off x="841375" y="2390775"/>
          <a:ext cx="7462838" cy="316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25" name="ワークシート" r:id="rId4" imgW="4142232" imgH="1734312" progId="Excel.Sheet.8">
                  <p:embed/>
                </p:oleObj>
              </mc:Choice>
              <mc:Fallback>
                <p:oleObj name="ワークシート" r:id="rId4" imgW="4142232" imgH="1734312" progId="Excel.Shee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1375" y="2390775"/>
                        <a:ext cx="7462838" cy="3160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6020" name="Rectangle 175"/>
          <p:cNvSpPr>
            <a:spLocks noChangeArrowheads="1"/>
          </p:cNvSpPr>
          <p:nvPr/>
        </p:nvSpPr>
        <p:spPr bwMode="auto">
          <a:xfrm>
            <a:off x="2473325" y="555783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86021" name="Text Box 176"/>
          <p:cNvSpPr txBox="1">
            <a:spLocks noChangeArrowheads="1"/>
          </p:cNvSpPr>
          <p:nvPr/>
        </p:nvSpPr>
        <p:spPr bwMode="auto">
          <a:xfrm>
            <a:off x="952500" y="1393825"/>
            <a:ext cx="73517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>
                <a:solidFill>
                  <a:srgbClr val="FF0000"/>
                </a:solidFill>
              </a:rPr>
              <a:t>We received the additional order on October 3, 2011.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>
                <a:latin typeface="Arial" charset="0"/>
                <a:ea typeface="Osaka" charset="0"/>
                <a:cs typeface="Osaka" charset="0"/>
              </a:rPr>
              <a:t> Production rate</a:t>
            </a:r>
          </a:p>
        </p:txBody>
      </p:sp>
      <p:graphicFrame>
        <p:nvGraphicFramePr>
          <p:cNvPr id="22534" name="Object 6"/>
          <p:cNvGraphicFramePr>
            <a:graphicFrameLocks noChangeAspect="1"/>
          </p:cNvGraphicFramePr>
          <p:nvPr/>
        </p:nvGraphicFramePr>
        <p:xfrm>
          <a:off x="3365500" y="2771775"/>
          <a:ext cx="2811463" cy="181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2" name="ワークシート" r:id="rId4" imgW="9006840" imgH="5772912" progId="Excel.Sheet.8">
                  <p:embed/>
                </p:oleObj>
              </mc:Choice>
              <mc:Fallback>
                <p:oleObj name="ワークシート" r:id="rId4" imgW="9006840" imgH="5772912" progId="Excel.Sheet.8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5500" y="2771775"/>
                        <a:ext cx="2811463" cy="181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5" name="Object 7"/>
          <p:cNvGraphicFramePr>
            <a:graphicFrameLocks noChangeAspect="1"/>
          </p:cNvGraphicFramePr>
          <p:nvPr/>
        </p:nvGraphicFramePr>
        <p:xfrm>
          <a:off x="357188" y="906463"/>
          <a:ext cx="8443912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3" name="ワークシート" r:id="rId6" imgW="36677600" imgH="24396700" progId="Excel.Sheet.8">
                  <p:embed/>
                </p:oleObj>
              </mc:Choice>
              <mc:Fallback>
                <p:oleObj name="ワークシート" r:id="rId6" imgW="36677600" imgH="24396700" progId="Excel.Sheet.8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188" y="906463"/>
                        <a:ext cx="8443912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1393825" y="1057275"/>
            <a:ext cx="6249988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/>
              <a:t>Average production speed: 4,000sheets/year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>
          <a:xfrm>
            <a:off x="279400" y="63500"/>
            <a:ext cx="8661400" cy="762000"/>
          </a:xfrm>
        </p:spPr>
        <p:txBody>
          <a:bodyPr/>
          <a:lstStyle/>
          <a:p>
            <a:pPr eaLnBrk="1" hangingPunct="1"/>
            <a:r>
              <a:rPr lang="en-US" altLang="ja-JP">
                <a:latin typeface="Arial" charset="0"/>
                <a:ea typeface="Osaka" charset="0"/>
                <a:cs typeface="Osaka" charset="0"/>
              </a:rPr>
              <a:t>Investment for new equipments</a:t>
            </a:r>
          </a:p>
        </p:txBody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9400" y="1887538"/>
            <a:ext cx="8661400" cy="3076575"/>
          </a:xfrm>
        </p:spPr>
        <p:txBody>
          <a:bodyPr/>
          <a:lstStyle/>
          <a:p>
            <a:pPr eaLnBrk="1" hangingPunct="1"/>
            <a:r>
              <a:rPr lang="en-US" altLang="ja-JP">
                <a:latin typeface="Arial" charset="0"/>
                <a:ea typeface="Osaka" charset="0"/>
                <a:cs typeface="Osaka" charset="0"/>
              </a:rPr>
              <a:t>To reduce Nb sheet production time, we installed two new types of machines.</a:t>
            </a:r>
          </a:p>
          <a:p>
            <a:pPr lvl="1" eaLnBrk="1" hangingPunct="1"/>
            <a:r>
              <a:rPr lang="en-US" altLang="ja-JP">
                <a:latin typeface="Arial" charset="0"/>
                <a:ea typeface="Osaka" charset="0"/>
                <a:cs typeface="Osaka" charset="0"/>
              </a:rPr>
              <a:t>Automatic Buffing (polishing) Machine</a:t>
            </a:r>
          </a:p>
          <a:p>
            <a:pPr lvl="2" eaLnBrk="1" hangingPunct="1"/>
            <a:r>
              <a:rPr lang="en-US" altLang="ja-JP">
                <a:latin typeface="Arial" charset="0"/>
                <a:ea typeface="Osaka" charset="0"/>
                <a:cs typeface="Osaka" charset="0"/>
              </a:rPr>
              <a:t>For final sheets</a:t>
            </a:r>
          </a:p>
          <a:p>
            <a:pPr lvl="2" eaLnBrk="1" hangingPunct="1"/>
            <a:r>
              <a:rPr lang="en-US" altLang="ja-JP">
                <a:latin typeface="Arial" charset="0"/>
                <a:ea typeface="Osaka" charset="0"/>
                <a:cs typeface="Osaka" charset="0"/>
              </a:rPr>
              <a:t>For thick sheets</a:t>
            </a:r>
          </a:p>
          <a:p>
            <a:pPr lvl="1" eaLnBrk="1" hangingPunct="1"/>
            <a:r>
              <a:rPr lang="en-US" altLang="ja-JP">
                <a:latin typeface="Arial" charset="0"/>
                <a:ea typeface="Osaka" charset="0"/>
                <a:cs typeface="Osaka" charset="0"/>
              </a:rPr>
              <a:t>Automatic Etching Machine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新しいプレゼンテーション">
  <a:themeElements>
    <a:clrScheme name="新しいプレゼンテーショ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新しいプレゼンテーション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81" charset="0"/>
            <a:ea typeface="ＭＳ Ｐゴシック" pitchFamily="81" charset="-128"/>
            <a:cs typeface="ＭＳ Ｐゴシック" pitchFamily="8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81" charset="0"/>
            <a:ea typeface="ＭＳ Ｐゴシック" pitchFamily="81" charset="-128"/>
            <a:cs typeface="ＭＳ Ｐゴシック" pitchFamily="81" charset="-128"/>
          </a:defRPr>
        </a:defPPr>
      </a:lstStyle>
    </a:lnDef>
  </a:objectDefaults>
  <a:extraClrSchemeLst>
    <a:extraClrScheme>
      <a:clrScheme name="新しいプレゼンテーショ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プレゼンテーショ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プレゼンテーショ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プレゼンテーショ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プレゼンテーショ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プレゼンテーショ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プレゼンテーショ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プレゼンテーショ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プレゼンテーショ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プレゼンテーショ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プレゼンテーショ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プレゼンテーショ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 2004:テンプレート:プレゼンテーション:デザイン:新しいプレゼンテーション</Template>
  <TotalTime>4401</TotalTime>
  <Words>460</Words>
  <Application>Microsoft Macintosh PowerPoint</Application>
  <PresentationFormat>画面に合わせる (4:3)</PresentationFormat>
  <Paragraphs>86</Paragraphs>
  <Slides>20</Slides>
  <Notes>19</Notes>
  <HiddenSlides>0</HiddenSlides>
  <MMClips>1</MMClips>
  <ScaleCrop>false</ScaleCrop>
  <HeadingPairs>
    <vt:vector size="8" baseType="variant"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20</vt:i4>
      </vt:variant>
      <vt:variant>
        <vt:lpstr>目的別スライド ショー</vt:lpstr>
      </vt:variant>
      <vt:variant>
        <vt:i4>1</vt:i4>
      </vt:variant>
    </vt:vector>
  </HeadingPairs>
  <TitlesOfParts>
    <vt:vector size="23" baseType="lpstr">
      <vt:lpstr>新しいプレゼンテーション</vt:lpstr>
      <vt:lpstr>ワークシート</vt:lpstr>
      <vt:lpstr>Production status of high-purity Nb sheets for European XFEL and FRIB projects  - Based on current production of Nb sheets  for European XFEL and FRIB projects</vt:lpstr>
      <vt:lpstr>Agenda</vt:lpstr>
      <vt:lpstr>PowerPoint プレゼンテーション</vt:lpstr>
      <vt:lpstr>PowerPoint プレゼンテーション</vt:lpstr>
      <vt:lpstr>Nb for Euro XFEL Project</vt:lpstr>
      <vt:lpstr>Shipping schedule</vt:lpstr>
      <vt:lpstr>Shipping schedule</vt:lpstr>
      <vt:lpstr> Production rate</vt:lpstr>
      <vt:lpstr>Investment for new equipments</vt:lpstr>
      <vt:lpstr>Automatic buffing machine (ABM) </vt:lpstr>
      <vt:lpstr>Automatic Etching Machine (AEM)</vt:lpstr>
      <vt:lpstr>PowerPoint プレゼンテーション</vt:lpstr>
      <vt:lpstr>Difference between Nb sheet for XFEL and FRIB</vt:lpstr>
      <vt:lpstr>Difference between Nb sheet for XFEL and FRIB</vt:lpstr>
      <vt:lpstr>PowerPoint プレゼンテーション</vt:lpstr>
      <vt:lpstr>Automatic Etching Machine 2</vt:lpstr>
      <vt:lpstr>PowerPoint プレゼンテーション</vt:lpstr>
      <vt:lpstr>Summary</vt:lpstr>
      <vt:lpstr>Summary</vt:lpstr>
      <vt:lpstr>PowerPoint プレゼンテーション</vt:lpstr>
      <vt:lpstr>RRR説明</vt:lpstr>
    </vt:vector>
  </TitlesOfParts>
  <Manager/>
  <Company>Tokyo Denkai Co., Ltd.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Nb sheet production and future prospects  </dc:title>
  <dc:subject/>
  <dc:creator>梅澤 裕明</dc:creator>
  <cp:keywords/>
  <dc:description/>
  <cp:lastModifiedBy>梅澤 裕明</cp:lastModifiedBy>
  <cp:revision>79</cp:revision>
  <cp:lastPrinted>2011-07-24T12:18:09Z</cp:lastPrinted>
  <dcterms:created xsi:type="dcterms:W3CDTF">2011-07-23T05:23:30Z</dcterms:created>
  <dcterms:modified xsi:type="dcterms:W3CDTF">2012-11-07T15:36:07Z</dcterms:modified>
  <cp:category/>
</cp:coreProperties>
</file>