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3" r:id="rId2"/>
    <p:sldId id="264" r:id="rId3"/>
    <p:sldId id="260" r:id="rId4"/>
    <p:sldId id="274" r:id="rId5"/>
    <p:sldId id="275" r:id="rId6"/>
    <p:sldId id="257" r:id="rId7"/>
    <p:sldId id="259" r:id="rId8"/>
    <p:sldId id="269" r:id="rId9"/>
    <p:sldId id="271" r:id="rId10"/>
    <p:sldId id="270" r:id="rId11"/>
    <p:sldId id="272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67" autoAdjust="0"/>
  </p:normalViewPr>
  <p:slideViewPr>
    <p:cSldViewPr>
      <p:cViewPr varScale="1"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3D911-9944-4A42-BC19-194A19464596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AD47D-3B7B-4369-826B-027D611C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1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D47D-3B7B-4369-826B-027D611C2D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D47D-3B7B-4369-826B-027D611C2D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9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D47D-3B7B-4369-826B-027D611C2D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9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that</a:t>
            </a:r>
            <a:r>
              <a:rPr lang="en-US" baseline="0" dirty="0" smtClean="0"/>
              <a:t> weigh on the decisions you make for the 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D47D-3B7B-4369-826B-027D611C2D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25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D47D-3B7B-4369-826B-027D611C2D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2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-22568"/>
            <a:ext cx="7772400" cy="643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33227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33227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0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33227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2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Wissenschaftl_Info_ab_Willkommen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06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33227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33227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5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33227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TTC Collaboration Meeting,  Jefferson Laboratory  7.Nov.2012   Andrew Burrill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FDDD053F-1704-420F-A35D-2A73849B06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49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183" y="69269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69269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713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33227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33227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4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33227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33227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33227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4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564883"/>
            <a:ext cx="555989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TTC Collaboration Meeting,  Jefferson Laboratory  7.Nov.2012   Andrew Burrill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6525344"/>
            <a:ext cx="2133600" cy="323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DDD053F-1704-420F-A35D-2A73849B06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8" descr="Wissenschaftl_Info_a_Kopf.bmp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3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el 1"/>
          <p:cNvSpPr>
            <a:spLocks noGrp="1"/>
          </p:cNvSpPr>
          <p:nvPr>
            <p:ph type="ctrTitle" idx="4294967295"/>
          </p:nvPr>
        </p:nvSpPr>
        <p:spPr>
          <a:xfrm>
            <a:off x="1000125" y="1928813"/>
            <a:ext cx="8143875" cy="785812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solidFill>
                  <a:srgbClr val="00589C"/>
                </a:solidFill>
                <a:latin typeface="Times New Roman" pitchFamily="18" charset="0"/>
                <a:cs typeface="Times New Roman" pitchFamily="18" charset="0"/>
              </a:rPr>
              <a:t>Requirements for Efficient CW SRF Cryomodules</a:t>
            </a:r>
            <a:endParaRPr lang="de-DE" sz="2800" dirty="0" smtClean="0">
              <a:solidFill>
                <a:srgbClr val="0058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 bwMode="auto">
          <a:xfrm>
            <a:off x="1835696" y="5373216"/>
            <a:ext cx="685800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 typeface="Arial" pitchFamily="34" charset="0"/>
              <a:buNone/>
            </a:pPr>
            <a:r>
              <a:rPr lang="de-DE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Andrew Burrill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3075057"/>
            <a:ext cx="7119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efficient cryomodule should achieving optimum performance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minimum wasted effort or expense.</a:t>
            </a:r>
          </a:p>
        </p:txBody>
      </p:sp>
    </p:spTree>
    <p:extLst>
      <p:ext uri="{BB962C8B-B14F-4D97-AF65-F5344CB8AC3E}">
        <p14:creationId xmlns:p14="http://schemas.microsoft.com/office/powerpoint/2010/main" val="14814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47500" lnSpcReduction="20000"/>
          </a:bodyPr>
          <a:lstStyle/>
          <a:p>
            <a:r>
              <a:rPr lang="en-US" sz="2100" dirty="0" smtClean="0"/>
              <a:t>Highly reliable.  Accelerator downtime should not be due to the CM itself</a:t>
            </a:r>
          </a:p>
          <a:p>
            <a:r>
              <a:rPr lang="en-US" sz="2100" dirty="0" smtClean="0"/>
              <a:t>SRF Cavities need to operate efficiently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4400" b="1" dirty="0" smtClean="0"/>
              <a:t>Large power dissipation in the cavity/CM.</a:t>
            </a:r>
          </a:p>
          <a:p>
            <a:pPr lvl="1"/>
            <a:r>
              <a:rPr lang="en-US" sz="3800" dirty="0" smtClean="0"/>
              <a:t>Optimum operating temperature needs to be well understood</a:t>
            </a:r>
          </a:p>
          <a:p>
            <a:pPr lvl="1"/>
            <a:r>
              <a:rPr lang="en-US" sz="3800" dirty="0" smtClean="0"/>
              <a:t>2K cryogenic system needs to be properly designed to handle the large power dissipation, (&gt;30 watts/ cavity in a 7 cell </a:t>
            </a:r>
            <a:r>
              <a:rPr lang="en-US" sz="3800" dirty="0" err="1" smtClean="0"/>
              <a:t>Linac</a:t>
            </a:r>
            <a:r>
              <a:rPr lang="en-US" sz="3800" dirty="0" smtClean="0"/>
              <a:t> module)</a:t>
            </a:r>
          </a:p>
          <a:p>
            <a:pPr lvl="2"/>
            <a:r>
              <a:rPr lang="en-US" sz="3800" dirty="0" smtClean="0"/>
              <a:t>HV chimney sized to handle &gt;30 watts/cavity</a:t>
            </a:r>
          </a:p>
          <a:p>
            <a:pPr lvl="2"/>
            <a:r>
              <a:rPr lang="en-US" sz="3800" dirty="0" smtClean="0"/>
              <a:t>Potential pressure drop in 2 phase pipe needs to be understood</a:t>
            </a:r>
          </a:p>
          <a:p>
            <a:pPr lvl="2"/>
            <a:r>
              <a:rPr lang="en-US" sz="3800" dirty="0" smtClean="0"/>
              <a:t>Gas flow rate in the 2 phase pipe needs to be controlled</a:t>
            </a:r>
          </a:p>
          <a:p>
            <a:pPr lvl="2"/>
            <a:r>
              <a:rPr lang="en-US" sz="3800" dirty="0" smtClean="0"/>
              <a:t>Pressure stability needs to be excellent, less than 0.1% pressure fluctuation</a:t>
            </a:r>
          </a:p>
          <a:p>
            <a:pPr lvl="3"/>
            <a:r>
              <a:rPr lang="en-US" sz="3400" dirty="0" smtClean="0"/>
              <a:t>16 </a:t>
            </a:r>
            <a:r>
              <a:rPr lang="en-US" sz="3400" dirty="0" err="1">
                <a:latin typeface="Franklin Gothic Book"/>
              </a:rPr>
              <a:t>μ</a:t>
            </a:r>
            <a:r>
              <a:rPr lang="en-US" sz="3400" dirty="0" err="1" smtClean="0"/>
              <a:t>bar</a:t>
            </a:r>
            <a:r>
              <a:rPr lang="en-US" sz="3400" dirty="0" smtClean="0"/>
              <a:t> for 1.8K operation</a:t>
            </a:r>
          </a:p>
          <a:p>
            <a:pPr lvl="3"/>
            <a:r>
              <a:rPr lang="en-US" sz="3400" dirty="0" smtClean="0"/>
              <a:t>38 </a:t>
            </a:r>
            <a:r>
              <a:rPr lang="en-US" sz="3400" dirty="0" err="1">
                <a:latin typeface="Franklin Gothic Book"/>
              </a:rPr>
              <a:t>μ</a:t>
            </a:r>
            <a:r>
              <a:rPr lang="en-US" sz="3400" dirty="0" err="1"/>
              <a:t>bar</a:t>
            </a:r>
            <a:r>
              <a:rPr lang="en-US" sz="3400" dirty="0"/>
              <a:t> </a:t>
            </a:r>
            <a:r>
              <a:rPr lang="en-US" sz="3400" dirty="0" smtClean="0"/>
              <a:t>for 2.07K operation</a:t>
            </a:r>
          </a:p>
          <a:p>
            <a:pPr lvl="2"/>
            <a:r>
              <a:rPr lang="en-US" sz="3800" dirty="0" smtClean="0"/>
              <a:t>Great care must be taken if a pulsed cavity/cryomodule design is adopted</a:t>
            </a:r>
          </a:p>
          <a:p>
            <a:pPr lvl="2"/>
            <a:endParaRPr lang="en-US" sz="3800" dirty="0" smtClean="0"/>
          </a:p>
          <a:p>
            <a:pPr lvl="1"/>
            <a:r>
              <a:rPr lang="en-US" sz="3800" dirty="0" smtClean="0"/>
              <a:t>Cryogenic plant needs to be matched to the operating condition to reduce overall cost.  </a:t>
            </a:r>
          </a:p>
          <a:p>
            <a:pPr lvl="1"/>
            <a:r>
              <a:rPr lang="en-US" sz="3800" dirty="0" smtClean="0"/>
              <a:t>Large scale accelerators benefit from a custom engineered cryogenic system</a:t>
            </a:r>
          </a:p>
          <a:p>
            <a:pPr lvl="2"/>
            <a:r>
              <a:rPr lang="en-US" sz="3800" dirty="0"/>
              <a:t>http://www.jlab.org/conferences/cryo/</a:t>
            </a:r>
            <a:endParaRPr lang="en-US" sz="3800" dirty="0" smtClean="0"/>
          </a:p>
          <a:p>
            <a:pPr lvl="1"/>
            <a:endParaRPr lang="en-US" sz="4000" dirty="0" smtClean="0"/>
          </a:p>
          <a:p>
            <a:r>
              <a:rPr lang="en-US" sz="2100" dirty="0" smtClean="0"/>
              <a:t>Overall cost of the cryomodule design, construction and operation needs to be As Low As Reasonably Allowable</a:t>
            </a:r>
          </a:p>
          <a:p>
            <a:r>
              <a:rPr lang="en-US" sz="2100" dirty="0" smtClean="0"/>
              <a:t>Full project cost analysis needs to be done to minimize the overall cost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289451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Highly reliable.  Accelerator downtime should not be due to the CM itself</a:t>
            </a:r>
          </a:p>
          <a:p>
            <a:r>
              <a:rPr lang="en-US" sz="2900" dirty="0" smtClean="0"/>
              <a:t>SRF Cavities need to operate efficiently</a:t>
            </a:r>
          </a:p>
          <a:p>
            <a:r>
              <a:rPr lang="en-US" sz="2900" dirty="0" smtClean="0"/>
              <a:t>Large power dissipation in the cavity/CM.</a:t>
            </a:r>
          </a:p>
          <a:p>
            <a:endParaRPr lang="en-US" sz="3300" dirty="0" smtClean="0"/>
          </a:p>
          <a:p>
            <a:r>
              <a:rPr lang="en-US" sz="4000" b="1" dirty="0" smtClean="0"/>
              <a:t>Overall cost of the cryomodule design, construction and operation needs to be As Low As Reasonably Allowable</a:t>
            </a:r>
          </a:p>
          <a:p>
            <a:pPr lvl="1"/>
            <a:r>
              <a:rPr lang="en-US" sz="3600" dirty="0" smtClean="0"/>
              <a:t>Re-use existing designs where possible</a:t>
            </a:r>
          </a:p>
          <a:p>
            <a:pPr lvl="2"/>
            <a:r>
              <a:rPr lang="en-US" sz="3200" dirty="0" smtClean="0"/>
              <a:t>Cavities, tuners, couplers</a:t>
            </a:r>
          </a:p>
          <a:p>
            <a:pPr lvl="2"/>
            <a:r>
              <a:rPr lang="en-US" sz="3200" dirty="0" smtClean="0"/>
              <a:t>Learn what has worked for your colleagues, and especially what hasn’t.</a:t>
            </a:r>
          </a:p>
          <a:p>
            <a:pPr lvl="2"/>
            <a:r>
              <a:rPr lang="en-US" sz="3200" dirty="0" smtClean="0"/>
              <a:t>Take advantage of existing infrastructure, tooling  and drawings to reduce the cost and timeline of the project.</a:t>
            </a:r>
          </a:p>
          <a:p>
            <a:pPr lvl="2"/>
            <a:r>
              <a:rPr lang="en-US" sz="3200" dirty="0" smtClean="0"/>
              <a:t>A prototype CM needs to be built and tested after</a:t>
            </a:r>
            <a:r>
              <a:rPr lang="en-US" sz="3200" b="1" dirty="0" smtClean="0"/>
              <a:t> </a:t>
            </a:r>
            <a:r>
              <a:rPr lang="en-US" sz="3200" dirty="0" smtClean="0"/>
              <a:t>the design is frozen</a:t>
            </a:r>
          </a:p>
          <a:p>
            <a:pPr lvl="1"/>
            <a:r>
              <a:rPr lang="en-US" sz="3600" dirty="0" smtClean="0"/>
              <a:t>Optimize operating conditions taking into account CM cost, Cryogenics and RF wall plug efficiency 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r>
              <a:rPr lang="en-US" sz="3600" b="1" dirty="0" smtClean="0"/>
              <a:t>Full project cost analysis needs to be done to minimize the overall cost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 what is available in the community</a:t>
            </a:r>
          </a:p>
          <a:p>
            <a:r>
              <a:rPr lang="en-US" dirty="0" smtClean="0"/>
              <a:t>Improve on existing designs</a:t>
            </a:r>
          </a:p>
          <a:p>
            <a:r>
              <a:rPr lang="en-US" dirty="0" smtClean="0"/>
              <a:t>Pressure vessel code compliance</a:t>
            </a:r>
          </a:p>
          <a:p>
            <a:r>
              <a:rPr lang="en-US" dirty="0" smtClean="0"/>
              <a:t>Participate </a:t>
            </a:r>
            <a:r>
              <a:rPr lang="en-US" dirty="0" smtClean="0"/>
              <a:t>in fruitful collaborations</a:t>
            </a:r>
          </a:p>
          <a:p>
            <a:r>
              <a:rPr lang="en-US" dirty="0" smtClean="0"/>
              <a:t>Communicate the successes and the failures to help others avoid the same pitfalls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7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a CW SRF Cryomodule?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2</a:t>
            </a:fld>
            <a:endParaRPr lang="en-US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26567"/>
          <a:stretch>
            <a:fillRect/>
          </a:stretch>
        </p:blipFill>
        <p:spPr bwMode="auto">
          <a:xfrm rot="16200000">
            <a:off x="160971" y="4656206"/>
            <a:ext cx="1759460" cy="202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D:\Profile\jgl\Eigene Dateien\R100 Going Together\SRFJan11 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0"/>
          <a:stretch/>
        </p:blipFill>
        <p:spPr bwMode="auto">
          <a:xfrm>
            <a:off x="5458643" y="4787498"/>
            <a:ext cx="3337457" cy="17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5"/>
          <p:cNvSpPr txBox="1">
            <a:spLocks/>
          </p:cNvSpPr>
          <p:nvPr/>
        </p:nvSpPr>
        <p:spPr>
          <a:xfrm>
            <a:off x="323528" y="692696"/>
            <a:ext cx="8469548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 collection of precisions engineered and fabricated components (SRF Cavities – Focusing Elements – Couplers – HOM Absorbers – Tuners –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agnetic and Thermal Shields  etc.) designed to operate continuously in or near a cryogenic environment.  - The foundation of the accelerator.</a:t>
            </a:r>
          </a:p>
          <a:p>
            <a:pPr marL="0" indent="0">
              <a:buFont typeface="Arial" pitchFamily="34" charset="0"/>
              <a:buNone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What does it needs to do? 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Operate all the time in the most stable and cost effective manner possible.</a:t>
            </a:r>
          </a:p>
          <a:p>
            <a:pPr marL="0" indent="0" algn="ctr">
              <a:buFont typeface="Arial" pitchFamily="34" charset="0"/>
              <a:buNone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What it is not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 These are not pulsed machine cryomodule</a:t>
            </a:r>
          </a:p>
          <a:p>
            <a:pPr marL="0" indent="0">
              <a:buFont typeface="Arial" pitchFamily="34" charset="0"/>
              <a:buNone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Dynamic Load &gt;&gt; Static Load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Thermal management becomes even more critical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Power handling capabilities of auxiliary components is much greater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Operating costs are much higher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25597"/>
            <a:ext cx="3131840" cy="220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1" y="1151887"/>
            <a:ext cx="58578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620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CW difference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13176"/>
            <a:ext cx="3916512" cy="7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3728" y="3140968"/>
            <a:ext cx="504056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84414" y="6021288"/>
            <a:ext cx="2975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Proceedings of IPAC’10, Kyoto, Japan</a:t>
            </a:r>
          </a:p>
        </p:txBody>
      </p:sp>
    </p:spTree>
    <p:extLst>
      <p:ext uri="{BB962C8B-B14F-4D97-AF65-F5344CB8AC3E}">
        <p14:creationId xmlns:p14="http://schemas.microsoft.com/office/powerpoint/2010/main" val="29242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CW SRF Cryomodule 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63425" y="764704"/>
            <a:ext cx="4038600" cy="23762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Electron Accelerator</a:t>
            </a:r>
          </a:p>
          <a:p>
            <a:r>
              <a:rPr lang="en-US" dirty="0" err="1"/>
              <a:t>Linac</a:t>
            </a:r>
            <a:r>
              <a:rPr lang="en-US" dirty="0"/>
              <a:t> module</a:t>
            </a:r>
          </a:p>
          <a:p>
            <a:pPr lvl="1"/>
            <a:r>
              <a:rPr lang="en-US" dirty="0"/>
              <a:t>Multiple 5-9 cell cavities</a:t>
            </a:r>
          </a:p>
          <a:p>
            <a:r>
              <a:rPr lang="en-US" dirty="0" smtClean="0"/>
              <a:t>Injector </a:t>
            </a:r>
            <a:r>
              <a:rPr lang="en-US" dirty="0" smtClean="0"/>
              <a:t>module</a:t>
            </a:r>
          </a:p>
          <a:p>
            <a:pPr lvl="1"/>
            <a:r>
              <a:rPr lang="en-US" dirty="0" smtClean="0"/>
              <a:t>Single cavity</a:t>
            </a:r>
          </a:p>
          <a:p>
            <a:pPr lvl="1"/>
            <a:r>
              <a:rPr lang="en-US" dirty="0" smtClean="0"/>
              <a:t>May incorporate booster cavity</a:t>
            </a:r>
          </a:p>
          <a:p>
            <a:r>
              <a:rPr lang="en-US" dirty="0" smtClean="0"/>
              <a:t>Booster module</a:t>
            </a:r>
          </a:p>
          <a:p>
            <a:pPr lvl="1"/>
            <a:r>
              <a:rPr lang="en-US" dirty="0" smtClean="0"/>
              <a:t>Multiple one or two cell </a:t>
            </a:r>
            <a:r>
              <a:rPr lang="en-US" dirty="0" smtClean="0"/>
              <a:t>cavities</a:t>
            </a:r>
            <a:endParaRPr lang="en-US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4</a:t>
            </a:fld>
            <a:endParaRPr lang="en-US"/>
          </a:p>
        </p:txBody>
      </p:sp>
      <p:pic>
        <p:nvPicPr>
          <p:cNvPr id="20" name="Picture 8" descr="D:\Profile\jgl\Eigene Dateien\R100 Going Together\SRFJan11 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0"/>
          <a:stretch/>
        </p:blipFill>
        <p:spPr bwMode="auto">
          <a:xfrm>
            <a:off x="5458643" y="4787498"/>
            <a:ext cx="3337457" cy="17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r="10130"/>
          <a:stretch/>
        </p:blipFill>
        <p:spPr bwMode="auto">
          <a:xfrm>
            <a:off x="4294038" y="620688"/>
            <a:ext cx="4823501" cy="375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 descr="D:\Profile\jgl\Eigene Dateien\R100 Going Together\C100Feb2011 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0"/>
          <a:stretch/>
        </p:blipFill>
        <p:spPr bwMode="auto">
          <a:xfrm>
            <a:off x="5220072" y="3907855"/>
            <a:ext cx="3773036" cy="268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527173" y="6149364"/>
            <a:ext cx="12175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JLab</a:t>
            </a:r>
            <a:r>
              <a:rPr lang="en-US" dirty="0" smtClean="0"/>
              <a:t> C100</a:t>
            </a:r>
            <a:endParaRPr lang="en-US" dirty="0"/>
          </a:p>
        </p:txBody>
      </p:sp>
      <p:pic>
        <p:nvPicPr>
          <p:cNvPr id="13" name="Bild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3200699"/>
            <a:ext cx="4680520" cy="336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7503683" y="3445263"/>
            <a:ext cx="140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KEK Booster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13656" y="6059494"/>
            <a:ext cx="12048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BERLinPro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CW SRF Cryomodule II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12"/>
          <a:stretch/>
        </p:blipFill>
        <p:spPr bwMode="auto">
          <a:xfrm>
            <a:off x="4058495" y="692697"/>
            <a:ext cx="4913012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457200" y="764705"/>
            <a:ext cx="4038600" cy="244827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Ion </a:t>
            </a:r>
            <a:r>
              <a:rPr lang="en-US" dirty="0"/>
              <a:t>Accelerator</a:t>
            </a:r>
          </a:p>
          <a:p>
            <a:r>
              <a:rPr lang="en-US" dirty="0" smtClean="0"/>
              <a:t>Low 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n-US" dirty="0" smtClean="0"/>
              <a:t>structures</a:t>
            </a:r>
          </a:p>
          <a:p>
            <a:pPr lvl="1"/>
            <a:r>
              <a:rPr lang="el-GR" dirty="0" smtClean="0"/>
              <a:t>λ</a:t>
            </a:r>
            <a:r>
              <a:rPr lang="en-US" dirty="0" smtClean="0"/>
              <a:t>/4 or </a:t>
            </a:r>
            <a:r>
              <a:rPr lang="el-GR" dirty="0" smtClean="0"/>
              <a:t>λ</a:t>
            </a:r>
            <a:r>
              <a:rPr lang="en-US" dirty="0" smtClean="0"/>
              <a:t>/2 resonator &amp; magnets</a:t>
            </a:r>
          </a:p>
          <a:p>
            <a:pPr lvl="1"/>
            <a:r>
              <a:rPr lang="en-US" dirty="0" smtClean="0"/>
              <a:t>Spoke resonator &amp; </a:t>
            </a:r>
            <a:r>
              <a:rPr lang="en-US" dirty="0"/>
              <a:t>magnets</a:t>
            </a:r>
            <a:endParaRPr lang="en-US" dirty="0" smtClean="0"/>
          </a:p>
          <a:p>
            <a:r>
              <a:rPr lang="en-US" dirty="0" smtClean="0"/>
              <a:t>Medium 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n-US" dirty="0" smtClean="0"/>
              <a:t>elliptical cavity module</a:t>
            </a:r>
          </a:p>
          <a:p>
            <a:r>
              <a:rPr lang="en-US" dirty="0" smtClean="0"/>
              <a:t>High 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n-US" dirty="0" smtClean="0"/>
              <a:t>elliptical cavity module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6021288"/>
            <a:ext cx="160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</a:t>
            </a:r>
            <a:r>
              <a:rPr lang="el-GR" dirty="0" smtClean="0"/>
              <a:t>λ</a:t>
            </a:r>
            <a:r>
              <a:rPr lang="en-US" dirty="0" smtClean="0"/>
              <a:t>/4 CM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5518" y="2337958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X  SSR CM</a:t>
            </a:r>
            <a:endParaRPr lang="en-US" dirty="0"/>
          </a:p>
        </p:txBody>
      </p:sp>
      <p:pic>
        <p:nvPicPr>
          <p:cNvPr id="12" name="Content Placeholder 3" descr="CUT VIEW OF CRYOMODULE ASSY CM-0.8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991" b="20570"/>
          <a:stretch>
            <a:fillRect/>
          </a:stretch>
        </p:blipFill>
        <p:spPr>
          <a:xfrm>
            <a:off x="3115062" y="4235328"/>
            <a:ext cx="6024089" cy="2362200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0" y="3212976"/>
            <a:ext cx="4211960" cy="220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44208" y="6019025"/>
            <a:ext cx="211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X  </a:t>
            </a:r>
            <a:r>
              <a:rPr lang="el-GR" dirty="0" smtClean="0"/>
              <a:t>β</a:t>
            </a:r>
            <a:r>
              <a:rPr lang="en-US" dirty="0" smtClean="0"/>
              <a:t>=0.9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are you trying to build?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3600" b="1" u="sng" dirty="0"/>
              <a:t>R&amp;D, Proof of Principle, </a:t>
            </a:r>
            <a:r>
              <a:rPr lang="en-US" sz="3600" b="1" u="sng" dirty="0" smtClean="0"/>
              <a:t>Accelerator</a:t>
            </a:r>
          </a:p>
          <a:p>
            <a:pPr marL="0" indent="0" algn="ctr">
              <a:buNone/>
            </a:pPr>
            <a:endParaRPr lang="en-US" sz="3600" b="1" u="sng" dirty="0" smtClean="0"/>
          </a:p>
          <a:p>
            <a:r>
              <a:rPr lang="en-US" sz="3300" dirty="0" smtClean="0"/>
              <a:t>Demonstrate something new</a:t>
            </a:r>
          </a:p>
          <a:p>
            <a:r>
              <a:rPr lang="en-US" sz="3300" dirty="0" smtClean="0"/>
              <a:t>Often built with limited resources</a:t>
            </a:r>
          </a:p>
          <a:p>
            <a:r>
              <a:rPr lang="en-US" sz="3300" dirty="0" smtClean="0"/>
              <a:t>Time to explore cryomodule options</a:t>
            </a:r>
          </a:p>
          <a:p>
            <a:pPr lvl="1"/>
            <a:r>
              <a:rPr lang="en-US" sz="3000" dirty="0" smtClean="0"/>
              <a:t>Cavity design</a:t>
            </a:r>
          </a:p>
          <a:p>
            <a:pPr lvl="1"/>
            <a:r>
              <a:rPr lang="en-US" sz="3000" dirty="0" smtClean="0"/>
              <a:t>Tuner</a:t>
            </a:r>
          </a:p>
          <a:p>
            <a:pPr lvl="1"/>
            <a:r>
              <a:rPr lang="en-US" sz="3000" dirty="0" smtClean="0"/>
              <a:t>HOM filters / absorbers</a:t>
            </a:r>
          </a:p>
          <a:p>
            <a:pPr lvl="1"/>
            <a:r>
              <a:rPr lang="en-US" sz="3000" dirty="0" smtClean="0"/>
              <a:t>Couplers</a:t>
            </a:r>
          </a:p>
          <a:p>
            <a:pPr lvl="1"/>
            <a:r>
              <a:rPr lang="en-US" sz="3000" dirty="0" smtClean="0"/>
              <a:t>Thermal management</a:t>
            </a:r>
          </a:p>
          <a:p>
            <a:r>
              <a:rPr lang="en-US" sz="3300" dirty="0" smtClean="0"/>
              <a:t>Some uncertainty about cryomodule performance</a:t>
            </a:r>
          </a:p>
          <a:p>
            <a:r>
              <a:rPr lang="en-US" sz="3300" dirty="0" smtClean="0"/>
              <a:t>Planned operation is usually less than 24/7/365</a:t>
            </a:r>
          </a:p>
          <a:p>
            <a:r>
              <a:rPr lang="en-US" sz="3300" dirty="0" smtClean="0"/>
              <a:t>Number of modules being built is usually small, often 1</a:t>
            </a:r>
          </a:p>
          <a:p>
            <a:r>
              <a:rPr lang="en-US" sz="3300" dirty="0" smtClean="0"/>
              <a:t>Outside vendors are often building first articles for use in the CM</a:t>
            </a:r>
          </a:p>
          <a:p>
            <a:r>
              <a:rPr lang="en-US" sz="3300" dirty="0" smtClean="0"/>
              <a:t>Limited/No Spares</a:t>
            </a:r>
          </a:p>
          <a:p>
            <a:r>
              <a:rPr lang="en-US" sz="3300" dirty="0" smtClean="0"/>
              <a:t>Cryogenic system is often “turn-key”, not necessarily optimized for the accelerator</a:t>
            </a:r>
          </a:p>
          <a:p>
            <a:pPr lvl="1"/>
            <a:r>
              <a:rPr lang="en-US" sz="2900" dirty="0" smtClean="0"/>
              <a:t>Lower efficiency, more $$ to operate</a:t>
            </a:r>
            <a:endParaRPr lang="en-US" sz="29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Large </a:t>
            </a:r>
            <a:r>
              <a:rPr lang="en-US" sz="3600" b="1" u="sng" dirty="0"/>
              <a:t>Scale User </a:t>
            </a:r>
            <a:r>
              <a:rPr lang="en-US" sz="3600" b="1" u="sng" dirty="0" smtClean="0"/>
              <a:t>Facility</a:t>
            </a:r>
            <a:endParaRPr lang="en-US" sz="3300" u="sng" dirty="0" smtClean="0"/>
          </a:p>
          <a:p>
            <a:pPr marL="0" indent="0" algn="ctr">
              <a:buNone/>
            </a:pPr>
            <a:endParaRPr lang="en-US" sz="3300" u="sng" dirty="0"/>
          </a:p>
          <a:p>
            <a:r>
              <a:rPr lang="en-US" sz="3300" dirty="0"/>
              <a:t>24/7/365 operation</a:t>
            </a:r>
          </a:p>
          <a:p>
            <a:r>
              <a:rPr lang="en-US" sz="3300" dirty="0"/>
              <a:t>Longer development time</a:t>
            </a:r>
          </a:p>
          <a:p>
            <a:pPr lvl="1"/>
            <a:r>
              <a:rPr lang="en-US" sz="2900" dirty="0"/>
              <a:t>Prototypes already built and </a:t>
            </a:r>
            <a:r>
              <a:rPr lang="en-US" sz="2900" dirty="0" smtClean="0"/>
              <a:t>tested</a:t>
            </a:r>
          </a:p>
          <a:p>
            <a:r>
              <a:rPr lang="en-US" sz="3300" dirty="0" smtClean="0"/>
              <a:t>Far less uncertainty</a:t>
            </a:r>
          </a:p>
          <a:p>
            <a:r>
              <a:rPr lang="en-US" sz="3300" dirty="0" smtClean="0"/>
              <a:t>Not the time to be de-bugging the system</a:t>
            </a:r>
          </a:p>
          <a:p>
            <a:r>
              <a:rPr lang="en-US" sz="3300" dirty="0" smtClean="0"/>
              <a:t>Much more detailed budget and labor estimates </a:t>
            </a:r>
          </a:p>
          <a:p>
            <a:r>
              <a:rPr lang="en-US" sz="3300" dirty="0" smtClean="0"/>
              <a:t>Workforce focused on cryomodule production</a:t>
            </a:r>
          </a:p>
          <a:p>
            <a:r>
              <a:rPr lang="en-US" sz="3300" dirty="0" smtClean="0"/>
              <a:t>Suppliers have been vetted</a:t>
            </a:r>
          </a:p>
          <a:p>
            <a:r>
              <a:rPr lang="en-US" sz="3300" dirty="0" smtClean="0"/>
              <a:t>Spares have been ordered</a:t>
            </a:r>
          </a:p>
          <a:p>
            <a:r>
              <a:rPr lang="en-US" sz="3300" dirty="0" smtClean="0"/>
              <a:t>Cryogenic system has often been optimized for the accelerator</a:t>
            </a:r>
          </a:p>
          <a:p>
            <a:pPr lvl="1"/>
            <a:r>
              <a:rPr lang="en-US" sz="2900" dirty="0" smtClean="0"/>
              <a:t>Higher efficiency, more cost effective</a:t>
            </a:r>
            <a:endParaRPr lang="en-US" sz="29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High Level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Highly reliable.  </a:t>
            </a:r>
          </a:p>
          <a:p>
            <a:pPr lvl="1"/>
            <a:r>
              <a:rPr lang="en-US" sz="2000" dirty="0" smtClean="0"/>
              <a:t>Accelerator downtime should not be due to the CM itself</a:t>
            </a:r>
          </a:p>
          <a:p>
            <a:r>
              <a:rPr lang="en-US" sz="2400" dirty="0" smtClean="0"/>
              <a:t>SRF Cavities need to operate efficiently</a:t>
            </a:r>
          </a:p>
          <a:p>
            <a:r>
              <a:rPr lang="en-US" sz="2400" dirty="0"/>
              <a:t>Large power dissipation in the </a:t>
            </a:r>
            <a:r>
              <a:rPr lang="en-US" sz="2400" dirty="0" smtClean="0"/>
              <a:t>cavity/CM</a:t>
            </a:r>
          </a:p>
          <a:p>
            <a:r>
              <a:rPr lang="en-US" sz="2400" dirty="0" smtClean="0"/>
              <a:t>Overall cost of the cryomodule design, construction and operation needs to be As Low As Reasonably Allowable</a:t>
            </a:r>
          </a:p>
          <a:p>
            <a:r>
              <a:rPr lang="en-US" sz="2400" dirty="0" smtClean="0"/>
              <a:t>Full project cost analysis needs to be done to minimize the overall cost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 descr="http://img.gawkerassets.com/img/180x98mnmkjnxjpg/x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r="19716"/>
          <a:stretch/>
        </p:blipFill>
        <p:spPr bwMode="auto">
          <a:xfrm>
            <a:off x="9872" y="2204864"/>
            <a:ext cx="5551280" cy="43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Callout 11"/>
          <p:cNvSpPr/>
          <p:nvPr/>
        </p:nvSpPr>
        <p:spPr>
          <a:xfrm>
            <a:off x="3635896" y="731325"/>
            <a:ext cx="2322004" cy="148881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Where’s the BEAM!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Highly reliable.  Accelerator downtime should not be due to the CM itself</a:t>
            </a:r>
          </a:p>
          <a:p>
            <a:pPr lvl="1"/>
            <a:r>
              <a:rPr lang="en-US" dirty="0" smtClean="0"/>
              <a:t>Cavities should operate  in a stable regime </a:t>
            </a:r>
          </a:p>
          <a:p>
            <a:pPr lvl="2"/>
            <a:r>
              <a:rPr lang="en-US" dirty="0" smtClean="0"/>
              <a:t>No planned operation within 20% of the multi-</a:t>
            </a:r>
            <a:r>
              <a:rPr lang="en-US" dirty="0" err="1" smtClean="0"/>
              <a:t>pacting</a:t>
            </a:r>
            <a:r>
              <a:rPr lang="en-US" dirty="0" smtClean="0"/>
              <a:t> regime</a:t>
            </a:r>
          </a:p>
          <a:p>
            <a:pPr lvl="2"/>
            <a:r>
              <a:rPr lang="en-US" dirty="0" smtClean="0"/>
              <a:t>Operate below strong field emission regime (flat part of Q </a:t>
            </a:r>
            <a:r>
              <a:rPr lang="en-US" dirty="0" err="1" smtClean="0"/>
              <a:t>vs</a:t>
            </a:r>
            <a:r>
              <a:rPr lang="en-US" dirty="0" smtClean="0"/>
              <a:t> E curve)</a:t>
            </a:r>
          </a:p>
          <a:p>
            <a:pPr lvl="1"/>
            <a:r>
              <a:rPr lang="en-US" dirty="0" smtClean="0"/>
              <a:t>HOM absorbers thermal management needs to be understood</a:t>
            </a:r>
          </a:p>
          <a:p>
            <a:pPr lvl="2"/>
            <a:r>
              <a:rPr lang="en-US" dirty="0" smtClean="0"/>
              <a:t>Difference between vertical testing and cryomodule performance must be understood</a:t>
            </a:r>
          </a:p>
          <a:p>
            <a:pPr lvl="1"/>
            <a:r>
              <a:rPr lang="en-US" dirty="0" smtClean="0"/>
              <a:t>High power couplers and windows should be robust</a:t>
            </a:r>
          </a:p>
          <a:p>
            <a:pPr lvl="1"/>
            <a:r>
              <a:rPr lang="en-US" dirty="0" smtClean="0"/>
              <a:t>Heat intercepts sized and demonstrated</a:t>
            </a:r>
          </a:p>
          <a:p>
            <a:pPr lvl="1"/>
            <a:r>
              <a:rPr lang="en-US" dirty="0" smtClean="0"/>
              <a:t>High current leads for magnets should be properly thermally managed</a:t>
            </a:r>
          </a:p>
          <a:p>
            <a:pPr lvl="1"/>
            <a:r>
              <a:rPr lang="en-US" dirty="0" smtClean="0"/>
              <a:t>Insulating vacuum system should be robust and designed with proper pressure relief valves to avoid damage to cavities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1700" dirty="0" smtClean="0"/>
              <a:t>SRF Cavities need to operate efficiently</a:t>
            </a:r>
          </a:p>
          <a:p>
            <a:r>
              <a:rPr lang="en-US" sz="1800" dirty="0"/>
              <a:t>Large power dissipation in the cavity/CM </a:t>
            </a:r>
            <a:endParaRPr lang="en-US" sz="1800" dirty="0" smtClean="0"/>
          </a:p>
          <a:p>
            <a:r>
              <a:rPr lang="en-US" sz="1700" dirty="0" smtClean="0"/>
              <a:t>Overall cost of the cryomodule design, construction and operation needs to be As Low As Reasonably Allowable</a:t>
            </a:r>
          </a:p>
          <a:p>
            <a:r>
              <a:rPr lang="en-US" sz="1700" dirty="0" smtClean="0"/>
              <a:t>Full project cost analysis needs to be done to minimize the </a:t>
            </a:r>
            <a:r>
              <a:rPr lang="en-US" sz="1700" dirty="0"/>
              <a:t>overall cost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 smtClean="0"/>
              <a:t>Highly reliable.  Accelerator downtime should not be due to the CM itself</a:t>
            </a:r>
          </a:p>
          <a:p>
            <a:r>
              <a:rPr lang="en-US" sz="9600" b="1" dirty="0" smtClean="0"/>
              <a:t>SRF Cavities need to operate efficiently</a:t>
            </a:r>
          </a:p>
          <a:p>
            <a:pPr lvl="1"/>
            <a:r>
              <a:rPr lang="en-US" sz="8000" dirty="0" smtClean="0"/>
              <a:t>RF power usage</a:t>
            </a:r>
          </a:p>
          <a:p>
            <a:pPr lvl="2"/>
            <a:r>
              <a:rPr lang="en-US" sz="7200" dirty="0" smtClean="0"/>
              <a:t>Well understood coupler design and cavity/coupler/CM interface</a:t>
            </a:r>
          </a:p>
          <a:p>
            <a:pPr lvl="1"/>
            <a:r>
              <a:rPr lang="en-US" sz="8000" dirty="0" smtClean="0"/>
              <a:t>Cryogenic consumption</a:t>
            </a:r>
          </a:p>
          <a:p>
            <a:pPr lvl="2"/>
            <a:r>
              <a:rPr lang="en-US" sz="7200" dirty="0" smtClean="0"/>
              <a:t>Both static and dynamic losses</a:t>
            </a:r>
          </a:p>
          <a:p>
            <a:pPr lvl="2"/>
            <a:r>
              <a:rPr lang="en-US" sz="7200" dirty="0" smtClean="0"/>
              <a:t>Proper heat intercepts</a:t>
            </a:r>
          </a:p>
          <a:p>
            <a:pPr lvl="2"/>
            <a:r>
              <a:rPr lang="en-US" sz="7200" dirty="0" smtClean="0"/>
              <a:t>Calculations of cost/Watt to intercept with LN2, 80K He, 5K He</a:t>
            </a:r>
          </a:p>
          <a:p>
            <a:pPr lvl="1"/>
            <a:r>
              <a:rPr lang="en-US" sz="8000" dirty="0" smtClean="0"/>
              <a:t>HOM management</a:t>
            </a:r>
          </a:p>
          <a:p>
            <a:pPr lvl="1"/>
            <a:r>
              <a:rPr lang="en-US" sz="8000" dirty="0" smtClean="0"/>
              <a:t>Minimize vibrations that reach the cavity</a:t>
            </a:r>
          </a:p>
          <a:p>
            <a:pPr lvl="2"/>
            <a:r>
              <a:rPr lang="en-US" sz="7200" dirty="0" smtClean="0"/>
              <a:t>Control the </a:t>
            </a:r>
            <a:r>
              <a:rPr lang="en-US" sz="7200" dirty="0" err="1" smtClean="0"/>
              <a:t>microphonics</a:t>
            </a:r>
            <a:endParaRPr lang="en-US" sz="7200" dirty="0"/>
          </a:p>
          <a:p>
            <a:pPr lvl="1"/>
            <a:r>
              <a:rPr lang="en-US" sz="8000" dirty="0" smtClean="0"/>
              <a:t>Provide precise cavity alignment in each module and between modules</a:t>
            </a:r>
          </a:p>
          <a:p>
            <a:pPr lvl="1"/>
            <a:r>
              <a:rPr lang="en-US" sz="8000" dirty="0"/>
              <a:t>Excellent magnetic shielding </a:t>
            </a:r>
            <a:r>
              <a:rPr lang="en-US" sz="8000" dirty="0" smtClean="0"/>
              <a:t>design</a:t>
            </a:r>
          </a:p>
          <a:p>
            <a:pPr lvl="2"/>
            <a:r>
              <a:rPr lang="en-US" sz="7200" dirty="0" smtClean="0"/>
              <a:t>Attempt to provide the same reduction of magnetic field in the CM as in the vertical testing </a:t>
            </a:r>
            <a:r>
              <a:rPr lang="en-US" sz="7200" dirty="0" err="1" smtClean="0"/>
              <a:t>dewar</a:t>
            </a:r>
            <a:endParaRPr lang="en-US" sz="7200" dirty="0"/>
          </a:p>
          <a:p>
            <a:pPr lvl="2"/>
            <a:r>
              <a:rPr lang="en-US" sz="6400" dirty="0"/>
              <a:t>Elimination of magnetized components or materials inside the </a:t>
            </a:r>
            <a:r>
              <a:rPr lang="en-US" sz="6400" dirty="0" smtClean="0"/>
              <a:t>cryomodule</a:t>
            </a:r>
          </a:p>
          <a:p>
            <a:pPr lvl="1"/>
            <a:r>
              <a:rPr lang="en-US" sz="8000" dirty="0" smtClean="0"/>
              <a:t>Robust vacuum system, redundant RF window design</a:t>
            </a:r>
          </a:p>
          <a:p>
            <a:pPr marL="914400" lvl="2" indent="0">
              <a:buNone/>
            </a:pPr>
            <a:endParaRPr lang="en-US" sz="3200" dirty="0" smtClean="0"/>
          </a:p>
          <a:p>
            <a:r>
              <a:rPr lang="en-US" sz="4800" dirty="0" smtClean="0"/>
              <a:t>Large power dissipation in the cavity/CM</a:t>
            </a:r>
          </a:p>
          <a:p>
            <a:r>
              <a:rPr lang="en-US" sz="4800" dirty="0" smtClean="0"/>
              <a:t>Overall cost of the cryomodule design, construction and operation needs to be As Low As Reasonably Allowable</a:t>
            </a:r>
          </a:p>
          <a:p>
            <a:r>
              <a:rPr lang="en-US" sz="4800" dirty="0" smtClean="0"/>
              <a:t>Full project cost analysis needs to be done to minimize the overall cost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Collaboration Meeting,  Jefferson Laboratory  7.Nov.2012   Andrew Burrill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53F-1704-420F-A35D-2A73849B06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30650</TotalTime>
  <Words>1220</Words>
  <Application>Microsoft Office PowerPoint</Application>
  <PresentationFormat>On-screen Show (4:3)</PresentationFormat>
  <Paragraphs>190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Requirements for Efficient CW SRF Cryomodules</vt:lpstr>
      <vt:lpstr>What is a CW SRF Cryomodule?</vt:lpstr>
      <vt:lpstr>The CW difference</vt:lpstr>
      <vt:lpstr>CW SRF Cryomodule I</vt:lpstr>
      <vt:lpstr>CW SRF Cryomodule II</vt:lpstr>
      <vt:lpstr>What are you trying to build?</vt:lpstr>
      <vt:lpstr>Universal High Level Requirements</vt:lpstr>
      <vt:lpstr>Requirements I</vt:lpstr>
      <vt:lpstr>Requirements II</vt:lpstr>
      <vt:lpstr>Requirements III</vt:lpstr>
      <vt:lpstr>Requirements IV</vt:lpstr>
      <vt:lpstr>Closing Thoughts</vt:lpstr>
    </vt:vector>
  </TitlesOfParts>
  <Company>HZB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Burrill, Andrew</dc:creator>
  <cp:lastModifiedBy>Burrill, Andrew</cp:lastModifiedBy>
  <cp:revision>97</cp:revision>
  <dcterms:created xsi:type="dcterms:W3CDTF">2012-10-12T08:58:22Z</dcterms:created>
  <dcterms:modified xsi:type="dcterms:W3CDTF">2012-11-07T19:52:30Z</dcterms:modified>
</cp:coreProperties>
</file>