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45"/>
  </p:notesMasterIdLst>
  <p:sldIdLst>
    <p:sldId id="302" r:id="rId2"/>
    <p:sldId id="321" r:id="rId3"/>
    <p:sldId id="323" r:id="rId4"/>
    <p:sldId id="324" r:id="rId5"/>
    <p:sldId id="326" r:id="rId6"/>
    <p:sldId id="325" r:id="rId7"/>
    <p:sldId id="327" r:id="rId8"/>
    <p:sldId id="328" r:id="rId9"/>
    <p:sldId id="329" r:id="rId10"/>
    <p:sldId id="330" r:id="rId11"/>
    <p:sldId id="331" r:id="rId12"/>
    <p:sldId id="332" r:id="rId13"/>
    <p:sldId id="333" r:id="rId14"/>
    <p:sldId id="334" r:id="rId15"/>
    <p:sldId id="335" r:id="rId16"/>
    <p:sldId id="336" r:id="rId17"/>
    <p:sldId id="322" r:id="rId18"/>
    <p:sldId id="290" r:id="rId19"/>
    <p:sldId id="306" r:id="rId20"/>
    <p:sldId id="307" r:id="rId21"/>
    <p:sldId id="280" r:id="rId22"/>
    <p:sldId id="316" r:id="rId23"/>
    <p:sldId id="318" r:id="rId24"/>
    <p:sldId id="317" r:id="rId25"/>
    <p:sldId id="337" r:id="rId26"/>
    <p:sldId id="320" r:id="rId27"/>
    <p:sldId id="319" r:id="rId28"/>
    <p:sldId id="258" r:id="rId29"/>
    <p:sldId id="260" r:id="rId30"/>
    <p:sldId id="295" r:id="rId31"/>
    <p:sldId id="293" r:id="rId32"/>
    <p:sldId id="278" r:id="rId33"/>
    <p:sldId id="269" r:id="rId34"/>
    <p:sldId id="313" r:id="rId35"/>
    <p:sldId id="268" r:id="rId36"/>
    <p:sldId id="297" r:id="rId37"/>
    <p:sldId id="308" r:id="rId38"/>
    <p:sldId id="274" r:id="rId39"/>
    <p:sldId id="270" r:id="rId40"/>
    <p:sldId id="271" r:id="rId41"/>
    <p:sldId id="296" r:id="rId42"/>
    <p:sldId id="314" r:id="rId43"/>
    <p:sldId id="315" r:id="rId4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1528" y="-96"/>
      </p:cViewPr>
      <p:guideLst>
        <p:guide orient="horz" pos="2880"/>
        <p:guide pos="2160"/>
      </p:guideLst>
    </p:cSldViewPr>
  </p:slid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3473423-4812-F744-BD9C-D2D84216AA2A}" type="datetimeFigureOut">
              <a:rPr lang="en-US" smtClean="0"/>
              <a:t>6/11/18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519A43F1-94DA-4C42-B28D-CD508823EDF4}" type="slidenum">
              <a:rPr lang="en-US" smtClean="0"/>
              <a:t>‹#›</a:t>
            </a:fld>
            <a:endParaRPr lang="en-US"/>
          </a:p>
        </p:txBody>
      </p:sp>
    </p:spTree>
    <p:extLst>
      <p:ext uri="{BB962C8B-B14F-4D97-AF65-F5344CB8AC3E}">
        <p14:creationId xmlns:p14="http://schemas.microsoft.com/office/powerpoint/2010/main" val="13866489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waterfall development model originates in the manufacturing and construction industries; highly structured physical environments in which after-the-fact changes are prohibitively costly, if not impossible.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waterfall model is a sequential design process, often used in software development processes, in which </a:t>
            </a:r>
            <a:r>
              <a:rPr lang="en-US" sz="1200" b="1" kern="1200" dirty="0" smtClean="0">
                <a:solidFill>
                  <a:schemeClr val="tx1"/>
                </a:solidFill>
                <a:latin typeface="+mn-lt"/>
                <a:ea typeface="+mn-ea"/>
                <a:cs typeface="+mn-cs"/>
              </a:rPr>
              <a:t>progress is seen as flowing steadily downwards (like a waterfall) through the phases of Conception, Initiation, Analysis, Design, Construction, Testing, Production/Implementation, and Maintenance.</a:t>
            </a:r>
          </a:p>
        </p:txBody>
      </p:sp>
      <p:sp>
        <p:nvSpPr>
          <p:cNvPr id="4" name="Slide Number Placeholder 3"/>
          <p:cNvSpPr>
            <a:spLocks noGrp="1"/>
          </p:cNvSpPr>
          <p:nvPr>
            <p:ph type="sldNum" sz="quarter" idx="10"/>
          </p:nvPr>
        </p:nvSpPr>
        <p:spPr/>
        <p:txBody>
          <a:bodyPr/>
          <a:lstStyle/>
          <a:p>
            <a:fld id="{45DCA1A8-10E9-4664-8F57-D9F42372CFB5}" type="slidenum">
              <a:rPr lang="en-US" smtClean="0"/>
              <a:t>5</a:t>
            </a:fld>
            <a:endParaRPr lang="en-US"/>
          </a:p>
        </p:txBody>
      </p:sp>
    </p:spTree>
    <p:extLst>
      <p:ext uri="{BB962C8B-B14F-4D97-AF65-F5344CB8AC3E}">
        <p14:creationId xmlns:p14="http://schemas.microsoft.com/office/powerpoint/2010/main" val="1731316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52E6918F-B383-1D42-A792-5363606B1382}" type="slidenum">
              <a:rPr lang="en-US"/>
              <a:pPr fontAlgn="base">
                <a:spcBef>
                  <a:spcPct val="0"/>
                </a:spcBef>
                <a:spcAft>
                  <a:spcPct val="0"/>
                </a:spcAft>
              </a:pPr>
              <a:t>30</a:t>
            </a:fld>
            <a:endParaRPr lang="en-US"/>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FEB75ABF-9253-3842-B1F9-D21159F43CA2}" type="slidenum">
              <a:rPr lang="en-US" sz="1300"/>
              <a:pPr/>
              <a:t>32</a:t>
            </a:fld>
            <a:endParaRPr lang="en-US" sz="13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8BE2D56A-07A4-7347-B5AF-AF3DE158ECC0}" type="slidenum">
              <a:rPr lang="en-US" sz="1300"/>
              <a:pPr/>
              <a:t>33</a:t>
            </a:fld>
            <a:endParaRPr lang="en-US" sz="1300"/>
          </a:p>
        </p:txBody>
      </p:sp>
      <p:sp>
        <p:nvSpPr>
          <p:cNvPr id="20482" name="Rectangle 2"/>
          <p:cNvSpPr>
            <a:spLocks noGrp="1" noRot="1" noChangeAspect="1" noChangeArrowheads="1" noTextEdit="1"/>
          </p:cNvSpPr>
          <p:nvPr>
            <p:ph type="sldImg"/>
          </p:nvPr>
        </p:nvSpPr>
        <p:spPr>
          <a:xfrm>
            <a:off x="2859088" y="514350"/>
            <a:ext cx="3429000" cy="2571750"/>
          </a:xfrm>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6653" tIns="48326" rIns="96653" bIns="48326"/>
          <a:lstStyle/>
          <a:p>
            <a:pPr eaLnBrk="1" hangingPunct="1"/>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C0F67C74-86E1-5B48-90D4-EDB82454B388}" type="slidenum">
              <a:rPr lang="en-US" sz="1300"/>
              <a:pPr/>
              <a:t>35</a:t>
            </a:fld>
            <a:endParaRPr lang="en-US" sz="13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D7ED009C-9FFB-2843-8A14-3E32FCEEFFF1}" type="slidenum">
              <a:rPr lang="en-US" sz="1300"/>
              <a:pPr/>
              <a:t>38</a:t>
            </a:fld>
            <a:endParaRPr lang="en-US" sz="13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5DB9F429-A967-144B-BF93-6E555A140CCF}" type="slidenum">
              <a:rPr lang="en-US" sz="1300"/>
              <a:pPr/>
              <a:t>39</a:t>
            </a:fld>
            <a:endParaRPr lang="en-US" sz="1300"/>
          </a:p>
        </p:txBody>
      </p:sp>
      <p:sp>
        <p:nvSpPr>
          <p:cNvPr id="22530" name="Rectangle 2"/>
          <p:cNvSpPr>
            <a:spLocks noGrp="1" noRot="1" noChangeAspect="1" noChangeArrowheads="1" noTextEdit="1"/>
          </p:cNvSpPr>
          <p:nvPr>
            <p:ph type="sldImg"/>
          </p:nvPr>
        </p:nvSpPr>
        <p:spPr>
          <a:xfrm>
            <a:off x="2859088" y="514350"/>
            <a:ext cx="3429000" cy="2571750"/>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6653" tIns="48326" rIns="96653" bIns="48326"/>
          <a:lstStyle/>
          <a:p>
            <a:endParaRPr lang="en-US">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7A3427D4-8185-4741-9369-06EB9EC86370}" type="slidenum">
              <a:rPr lang="en-US" sz="1300"/>
              <a:pPr/>
              <a:t>40</a:t>
            </a:fld>
            <a:endParaRPr lang="en-US" sz="1300"/>
          </a:p>
        </p:txBody>
      </p:sp>
      <p:sp>
        <p:nvSpPr>
          <p:cNvPr id="24578" name="Rectangle 2"/>
          <p:cNvSpPr>
            <a:spLocks noGrp="1" noRot="1" noChangeAspect="1" noChangeArrowheads="1" noTextEdit="1"/>
          </p:cNvSpPr>
          <p:nvPr>
            <p:ph type="sldImg"/>
          </p:nvPr>
        </p:nvSpPr>
        <p:spPr>
          <a:xfrm>
            <a:off x="2859088" y="514350"/>
            <a:ext cx="3429000" cy="2571750"/>
          </a:xfrm>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first things that strikes you about the "V" is the symmetry between the left and right sides of the model. This symmetry reflects the relationship between the steps on the left and the steps on the right. The system definition that is generated on the left is ultimately used to verify the system on the right. For example, the user needs and performance measures that are identified in the Concept of Operations are the basis for the System Validation Plan that is used to validate the system at the end of project development. Similarly, a System Verification Plan is developed with the System Requirements so that the engineers consider how to verify each requirement as the requirements are written.</a:t>
            </a:r>
          </a:p>
          <a:p>
            <a:r>
              <a:rPr lang="en-US" sz="1200" kern="1200" dirty="0" smtClean="0">
                <a:solidFill>
                  <a:schemeClr val="tx1"/>
                </a:solidFill>
                <a:latin typeface="+mn-lt"/>
                <a:ea typeface="+mn-ea"/>
                <a:cs typeface="+mn-cs"/>
              </a:rPr>
              <a:t>The connections between the left and right are indicated by the arrows that cross the "V", showing how plans developed on the left drive the process on the right. These connections provide continuity between the beginning and end of project development and ensure that the engineers are focused on the completion of the project from the beginning. The connections between the left and right sides of the model reflect one of the systems engineering principles – start with your eye on the finish line.</a:t>
            </a:r>
            <a:endParaRPr lang="en-US" dirty="0"/>
          </a:p>
        </p:txBody>
      </p:sp>
      <p:sp>
        <p:nvSpPr>
          <p:cNvPr id="4" name="Slide Number Placeholder 3"/>
          <p:cNvSpPr>
            <a:spLocks noGrp="1"/>
          </p:cNvSpPr>
          <p:nvPr>
            <p:ph type="sldNum" sz="quarter" idx="10"/>
          </p:nvPr>
        </p:nvSpPr>
        <p:spPr/>
        <p:txBody>
          <a:bodyPr/>
          <a:lstStyle/>
          <a:p>
            <a:fld id="{45DCA1A8-10E9-4664-8F57-D9F42372CFB5}" type="slidenum">
              <a:rPr lang="en-US" smtClean="0"/>
              <a:t>6</a:t>
            </a:fld>
            <a:endParaRPr lang="en-US"/>
          </a:p>
        </p:txBody>
      </p:sp>
    </p:spTree>
    <p:extLst>
      <p:ext uri="{BB962C8B-B14F-4D97-AF65-F5344CB8AC3E}">
        <p14:creationId xmlns:p14="http://schemas.microsoft.com/office/powerpoint/2010/main" val="173131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CA1A8-10E9-4664-8F57-D9F42372CFB5}" type="slidenum">
              <a:rPr lang="en-US" smtClean="0"/>
              <a:pPr/>
              <a:t>7</a:t>
            </a:fld>
            <a:endParaRPr lang="en-US" dirty="0"/>
          </a:p>
        </p:txBody>
      </p:sp>
    </p:spTree>
    <p:extLst>
      <p:ext uri="{BB962C8B-B14F-4D97-AF65-F5344CB8AC3E}">
        <p14:creationId xmlns:p14="http://schemas.microsoft.com/office/powerpoint/2010/main" val="2217587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2B83FB-CD33-4380-82BB-48A0AEA6A394}" type="slidenum">
              <a:rPr lang="en-US" smtClean="0">
                <a:solidFill>
                  <a:prstClr val="black"/>
                </a:solidFill>
                <a:latin typeface="Calibri"/>
              </a:rPr>
              <a:pPr/>
              <a:t>11</a:t>
            </a:fld>
            <a:endParaRPr lang="en-US" dirty="0">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2B83FB-CD33-4380-82BB-48A0AEA6A394}" type="slidenum">
              <a:rPr lang="en-US" smtClean="0"/>
              <a:pPr/>
              <a:t>13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8BE2D56A-07A4-7347-B5AF-AF3DE158ECC0}" type="slidenum">
              <a:rPr lang="en-US" sz="1300"/>
              <a:pPr/>
              <a:t>14</a:t>
            </a:fld>
            <a:endParaRPr lang="en-US" sz="1300"/>
          </a:p>
        </p:txBody>
      </p:sp>
      <p:sp>
        <p:nvSpPr>
          <p:cNvPr id="20482" name="Rectangle 2"/>
          <p:cNvSpPr>
            <a:spLocks noGrp="1" noRot="1" noChangeAspect="1" noChangeArrowheads="1" noTextEdit="1"/>
          </p:cNvSpPr>
          <p:nvPr>
            <p:ph type="sldImg"/>
          </p:nvPr>
        </p:nvSpPr>
        <p:spPr>
          <a:xfrm>
            <a:off x="2859088" y="514350"/>
            <a:ext cx="3429000" cy="2571750"/>
          </a:xfrm>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6653" tIns="48326" rIns="96653" bIns="48326"/>
          <a:lstStyle/>
          <a:p>
            <a:pPr eaLnBrk="1" hangingPunct="1"/>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971A0E22-1EDD-E345-A49F-F3B29BF66C1E}" type="slidenum">
              <a:rPr lang="en-US" sz="1300"/>
              <a:pPr/>
              <a:t>18</a:t>
            </a:fld>
            <a:endParaRPr lang="en-US" sz="13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3D0464B-C6AE-FC42-90EF-6E896FDBD554}" type="slidenum">
              <a:rPr lang="en-US" sz="1200"/>
              <a:pPr/>
              <a:t>19</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F19293E2-F932-0C4E-9BB1-3A972C281FD7}" type="slidenum">
              <a:rPr lang="en-US" sz="1300"/>
              <a:pPr/>
              <a:t>21</a:t>
            </a:fld>
            <a:endParaRPr lang="en-US" sz="13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D8BD707-D9CF-40AE-B4C6-C98DA3205C09}"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uk-UA" smtClean="0"/>
              <a:t>‹#›</a:t>
            </a:fld>
            <a:endParaRPr lang="uk-UA"/>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D8BD707-D9CF-40AE-B4C6-C98DA3205C09}"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D8BD707-D9CF-40AE-B4C6-C98DA3205C09}"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390C7EC-2572-F748-85D7-9C641B20E3DD}" type="slidenum">
              <a:rPr lang="en-US"/>
              <a:pPr>
                <a:defRPr/>
              </a:pPr>
              <a:t>‹#›</a:t>
            </a:fld>
            <a:endParaRPr lang="en-US"/>
          </a:p>
        </p:txBody>
      </p:sp>
    </p:spTree>
    <p:extLst>
      <p:ext uri="{BB962C8B-B14F-4D97-AF65-F5344CB8AC3E}">
        <p14:creationId xmlns:p14="http://schemas.microsoft.com/office/powerpoint/2010/main" val="51213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D8BD707-D9CF-40AE-B4C6-C98DA3205C09}"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D8BD707-D9CF-40AE-B4C6-C98DA3205C09}"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D8BD707-D9CF-40AE-B4C6-C98DA3205C09}" type="datetimeFigureOut">
              <a:rPr lang="en-US" smtClean="0"/>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D8BD707-D9CF-40AE-B4C6-C98DA3205C09}" type="datetimeFigureOut">
              <a:rPr lang="en-US" smtClean="0"/>
              <a:t>6/11/18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D8BD707-D9CF-40AE-B4C6-C98DA3205C09}" type="datetimeFigureOut">
              <a:rPr lang="en-US" smtClean="0"/>
              <a:t>6/11/18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6/11/18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1D8BD707-D9CF-40AE-B4C6-C98DA3205C09}" type="datetimeFigureOut">
              <a:rPr lang="en-US" smtClean="0"/>
              <a:t>6/11/18</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B6F15528-21DE-4FAA-801E-634DDDAF4B2B}" type="slidenum">
              <a:rPr lang="uk-UA" smtClean="0"/>
              <a:t>‹#›</a:t>
            </a:fld>
            <a:endParaRPr lang="uk-UA"/>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9.png"/><Relationship Id="rId5" Type="http://schemas.openxmlformats.org/officeDocument/2006/relationships/oleObject" Target="../embeddings/oleObject1.bin"/><Relationship Id="rId6" Type="http://schemas.openxmlformats.org/officeDocument/2006/relationships/image" Target="../media/image3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44.jpeg"/><Relationship Id="rId5" Type="http://schemas.openxmlformats.org/officeDocument/2006/relationships/image" Target="../media/image45.jpg"/><Relationship Id="rId6" Type="http://schemas.openxmlformats.org/officeDocument/2006/relationships/image" Target="../media/image46.jpg"/><Relationship Id="rId7"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56.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42276" cy="1032156"/>
          </a:xfrm>
        </p:spPr>
        <p:txBody>
          <a:bodyPr/>
          <a:lstStyle/>
          <a:p>
            <a:r>
              <a:rPr lang="en-US" spc="-10" dirty="0" smtClean="0"/>
              <a:t>Physicists in Medicine</a:t>
            </a:r>
            <a:endParaRPr lang="en-US" dirty="0"/>
          </a:p>
        </p:txBody>
      </p:sp>
      <p:sp>
        <p:nvSpPr>
          <p:cNvPr id="3" name="Content Placeholder 2"/>
          <p:cNvSpPr>
            <a:spLocks noGrp="1"/>
          </p:cNvSpPr>
          <p:nvPr>
            <p:ph idx="1"/>
          </p:nvPr>
        </p:nvSpPr>
        <p:spPr>
          <a:xfrm>
            <a:off x="152400" y="1828799"/>
            <a:ext cx="8839200" cy="4572001"/>
          </a:xfrm>
        </p:spPr>
        <p:txBody>
          <a:bodyPr>
            <a:normAutofit/>
          </a:bodyPr>
          <a:lstStyle/>
          <a:p>
            <a:pPr marL="0" indent="0" algn="ctr">
              <a:buNone/>
            </a:pPr>
            <a:endParaRPr lang="en-US" dirty="0"/>
          </a:p>
          <a:p>
            <a:pPr marL="0" indent="0" algn="ctr">
              <a:spcBef>
                <a:spcPts val="1000"/>
              </a:spcBef>
              <a:buNone/>
            </a:pPr>
            <a:r>
              <a:rPr lang="en-US" b="1" spc="-10" dirty="0">
                <a:solidFill>
                  <a:srgbClr val="000000"/>
                </a:solidFill>
                <a:latin typeface="LucidaSans-Demi"/>
                <a:cs typeface="LucidaSans-Demi"/>
              </a:rPr>
              <a:t>Vahagn Nazaryan, Ph.D</a:t>
            </a:r>
            <a:r>
              <a:rPr lang="en-US" b="1" spc="-10" dirty="0" smtClean="0">
                <a:solidFill>
                  <a:srgbClr val="000000"/>
                </a:solidFill>
                <a:latin typeface="LucidaSans-Demi"/>
                <a:cs typeface="LucidaSans-Demi"/>
              </a:rPr>
              <a:t>.</a:t>
            </a:r>
          </a:p>
          <a:p>
            <a:pPr marL="0" indent="0" algn="ctr">
              <a:spcBef>
                <a:spcPts val="1000"/>
              </a:spcBef>
              <a:buNone/>
            </a:pPr>
            <a:r>
              <a:rPr lang="en-US" b="1" i="1" spc="-10" dirty="0" smtClean="0">
                <a:solidFill>
                  <a:srgbClr val="000000"/>
                </a:solidFill>
                <a:latin typeface="LucidaSans-Demi"/>
                <a:cs typeface="LucidaSans-Demi"/>
              </a:rPr>
              <a:t>(HUGS 2000)</a:t>
            </a:r>
            <a:endParaRPr lang="en-US" b="1" i="1" spc="-10" dirty="0">
              <a:solidFill>
                <a:srgbClr val="000000"/>
              </a:solidFill>
              <a:latin typeface="LucidaSans-Demi"/>
              <a:cs typeface="LucidaSans-Demi"/>
            </a:endParaRPr>
          </a:p>
          <a:p>
            <a:pPr marL="0" indent="0" algn="ctr">
              <a:spcBef>
                <a:spcPts val="1000"/>
              </a:spcBef>
              <a:buNone/>
            </a:pPr>
            <a:r>
              <a:rPr lang="en-US" dirty="0" smtClean="0"/>
              <a:t>Executive </a:t>
            </a:r>
            <a:r>
              <a:rPr lang="en-US" dirty="0" smtClean="0"/>
              <a:t>Director</a:t>
            </a:r>
            <a:endParaRPr lang="en-US" dirty="0"/>
          </a:p>
          <a:p>
            <a:pPr marL="0" indent="0" algn="ctr">
              <a:spcBef>
                <a:spcPts val="1000"/>
              </a:spcBef>
              <a:buNone/>
            </a:pPr>
            <a:r>
              <a:rPr lang="en-US" dirty="0" smtClean="0"/>
              <a:t>Hampton University Proton Therapy Institute</a:t>
            </a:r>
            <a:endParaRPr lang="en-US" dirty="0"/>
          </a:p>
          <a:p>
            <a:pPr marL="0" indent="0" algn="ctr">
              <a:spcBef>
                <a:spcPts val="1000"/>
              </a:spcBef>
              <a:buNone/>
            </a:pPr>
            <a:endParaRPr lang="en-US" dirty="0" smtClean="0"/>
          </a:p>
          <a:p>
            <a:pPr marL="0" indent="0" algn="ctr">
              <a:spcBef>
                <a:spcPts val="1000"/>
              </a:spcBef>
              <a:buNone/>
            </a:pPr>
            <a:endParaRPr lang="en-US" dirty="0"/>
          </a:p>
          <a:p>
            <a:pPr marL="0" indent="0" algn="ctr">
              <a:spcBef>
                <a:spcPts val="1000"/>
              </a:spcBef>
              <a:buNone/>
            </a:pPr>
            <a:endParaRPr lang="en-US" dirty="0" smtClean="0"/>
          </a:p>
          <a:p>
            <a:pPr marL="0" indent="0" algn="ctr">
              <a:spcBef>
                <a:spcPts val="1000"/>
              </a:spcBef>
              <a:buNone/>
            </a:pPr>
            <a:r>
              <a:rPr lang="en-US" dirty="0" smtClean="0"/>
              <a:t>June 11, 2018</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514215"/>
            <a:ext cx="2377440" cy="895985"/>
          </a:xfrm>
          <a:prstGeom prst="rect">
            <a:avLst/>
          </a:prstGeom>
          <a:noFill/>
        </p:spPr>
      </p:pic>
    </p:spTree>
    <p:extLst>
      <p:ext uri="{BB962C8B-B14F-4D97-AF65-F5344CB8AC3E}">
        <p14:creationId xmlns:p14="http://schemas.microsoft.com/office/powerpoint/2010/main" val="33009924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04414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2280" y="1749088"/>
            <a:ext cx="4459899" cy="2213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Clinical Utility</a:t>
            </a:r>
            <a:endParaRPr lang="en-US" dirty="0"/>
          </a:p>
        </p:txBody>
      </p:sp>
      <p:sp>
        <p:nvSpPr>
          <p:cNvPr id="10" name="TextBox 9"/>
          <p:cNvSpPr txBox="1"/>
          <p:nvPr/>
        </p:nvSpPr>
        <p:spPr>
          <a:xfrm>
            <a:off x="2369526" y="1636637"/>
            <a:ext cx="4314603" cy="584776"/>
          </a:xfrm>
          <a:prstGeom prst="rect">
            <a:avLst/>
          </a:prstGeom>
          <a:noFill/>
        </p:spPr>
        <p:txBody>
          <a:bodyPr wrap="none" rtlCol="0">
            <a:spAutoFit/>
          </a:bodyPr>
          <a:lstStyle/>
          <a:p>
            <a:pPr defTabSz="914400"/>
            <a:r>
              <a:rPr lang="en-US" sz="3200" dirty="0">
                <a:solidFill>
                  <a:prstClr val="black"/>
                </a:solidFill>
                <a:latin typeface="Calibri"/>
              </a:rPr>
              <a:t>Scanning Beam Spot Size</a:t>
            </a:r>
          </a:p>
        </p:txBody>
      </p:sp>
      <p:sp>
        <p:nvSpPr>
          <p:cNvPr id="11" name="TextBox 10"/>
          <p:cNvSpPr txBox="1"/>
          <p:nvPr/>
        </p:nvSpPr>
        <p:spPr>
          <a:xfrm>
            <a:off x="838200" y="2514600"/>
            <a:ext cx="2590800" cy="1077218"/>
          </a:xfrm>
          <a:prstGeom prst="rect">
            <a:avLst/>
          </a:prstGeom>
          <a:noFill/>
        </p:spPr>
        <p:txBody>
          <a:bodyPr wrap="square" rtlCol="0">
            <a:spAutoFit/>
          </a:bodyPr>
          <a:lstStyle/>
          <a:p>
            <a:pPr algn="ctr" defTabSz="914400"/>
            <a:r>
              <a:rPr lang="en-US" sz="2000" dirty="0">
                <a:solidFill>
                  <a:prstClr val="black"/>
                </a:solidFill>
                <a:latin typeface="Calibri"/>
              </a:rPr>
              <a:t>Radiance 330 3mm</a:t>
            </a:r>
            <a:r>
              <a:rPr lang="en-US" sz="2000" dirty="0" smtClean="0">
                <a:solidFill>
                  <a:prstClr val="black"/>
                </a:solidFill>
                <a:latin typeface="Calibri"/>
              </a:rPr>
              <a:t>-6mm </a:t>
            </a:r>
            <a:r>
              <a:rPr lang="en-US" sz="2400" b="1" dirty="0" err="1" smtClean="0">
                <a:solidFill>
                  <a:prstClr val="black"/>
                </a:solidFill>
                <a:latin typeface="Calibri"/>
              </a:rPr>
              <a:t>σ</a:t>
            </a:r>
            <a:r>
              <a:rPr lang="en-US" sz="2400" b="1" dirty="0" smtClean="0">
                <a:solidFill>
                  <a:prstClr val="black"/>
                </a:solidFill>
                <a:latin typeface="Calibri"/>
              </a:rPr>
              <a:t> </a:t>
            </a:r>
          </a:p>
          <a:p>
            <a:pPr algn="ctr" defTabSz="914400"/>
            <a:r>
              <a:rPr lang="en-US" sz="2000" i="1" dirty="0" smtClean="0">
                <a:solidFill>
                  <a:prstClr val="black"/>
                </a:solidFill>
                <a:latin typeface="Calibri"/>
              </a:rPr>
              <a:t>in air, at isocenter</a:t>
            </a:r>
            <a:endParaRPr lang="en-US" sz="2000" i="1" dirty="0">
              <a:solidFill>
                <a:prstClr val="black"/>
              </a:solidFill>
              <a:latin typeface="Calibri"/>
            </a:endParaRPr>
          </a:p>
        </p:txBody>
      </p:sp>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2280" y="3977018"/>
            <a:ext cx="4462272" cy="221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274652" y="3758624"/>
            <a:ext cx="4262144" cy="584776"/>
          </a:xfrm>
          <a:prstGeom prst="rect">
            <a:avLst/>
          </a:prstGeom>
          <a:noFill/>
        </p:spPr>
        <p:txBody>
          <a:bodyPr wrap="square" rtlCol="0">
            <a:spAutoFit/>
          </a:bodyPr>
          <a:lstStyle/>
          <a:p>
            <a:r>
              <a:rPr lang="en-US" sz="1600" dirty="0" smtClean="0"/>
              <a:t>Crossplane </a:t>
            </a:r>
            <a:r>
              <a:rPr lang="en-US" sz="1600" dirty="0"/>
              <a:t>profile </a:t>
            </a:r>
            <a:r>
              <a:rPr lang="en-US" sz="1600" dirty="0" smtClean="0"/>
              <a:t>(horizontal scan) </a:t>
            </a:r>
            <a:r>
              <a:rPr lang="en-US" sz="1600" dirty="0"/>
              <a:t>for </a:t>
            </a:r>
            <a:r>
              <a:rPr lang="en-US" sz="1600" dirty="0" smtClean="0">
                <a:latin typeface="Times New Roman" pitchFamily="18" charset="0"/>
                <a:cs typeface="Times New Roman" pitchFamily="18" charset="0"/>
              </a:rPr>
              <a:t>250 MeV. </a:t>
            </a:r>
          </a:p>
          <a:p>
            <a:r>
              <a:rPr lang="en-US" sz="1600" dirty="0" smtClean="0"/>
              <a:t>Spot size = 2.57 mm.</a:t>
            </a:r>
            <a:endParaRPr lang="en-US" sz="1600" dirty="0" smtClean="0">
              <a:latin typeface="Times New Roman" pitchFamily="18" charset="0"/>
              <a:cs typeface="Times New Roman" pitchFamily="18" charset="0"/>
            </a:endParaRPr>
          </a:p>
        </p:txBody>
      </p:sp>
      <p:sp>
        <p:nvSpPr>
          <p:cNvPr id="20" name="TextBox 19"/>
          <p:cNvSpPr txBox="1"/>
          <p:nvPr/>
        </p:nvSpPr>
        <p:spPr>
          <a:xfrm>
            <a:off x="4300838" y="5943600"/>
            <a:ext cx="4262144" cy="584776"/>
          </a:xfrm>
          <a:prstGeom prst="rect">
            <a:avLst/>
          </a:prstGeom>
          <a:noFill/>
        </p:spPr>
        <p:txBody>
          <a:bodyPr wrap="square" rtlCol="0">
            <a:spAutoFit/>
          </a:bodyPr>
          <a:lstStyle/>
          <a:p>
            <a:r>
              <a:rPr lang="en-US" sz="1600" dirty="0" smtClean="0"/>
              <a:t>Inplane profile (vertical scan) for </a:t>
            </a:r>
            <a:r>
              <a:rPr lang="en-US" sz="1600" dirty="0" smtClean="0">
                <a:latin typeface="Times New Roman" pitchFamily="18" charset="0"/>
                <a:cs typeface="Times New Roman" pitchFamily="18" charset="0"/>
              </a:rPr>
              <a:t>250 MeV. </a:t>
            </a:r>
            <a:r>
              <a:rPr lang="en-US" sz="1600" dirty="0" smtClean="0"/>
              <a:t>Spot size = 2.41 mm.</a:t>
            </a:r>
            <a:endParaRPr lang="en-US" sz="1600" dirty="0" smtClean="0">
              <a:latin typeface="Times New Roman" pitchFamily="18" charset="0"/>
              <a:cs typeface="Times New Roman" pitchFamily="18" charset="0"/>
            </a:endParaRPr>
          </a:p>
        </p:txBody>
      </p:sp>
      <p:grpSp>
        <p:nvGrpSpPr>
          <p:cNvPr id="22" name="Group 21"/>
          <p:cNvGrpSpPr/>
          <p:nvPr/>
        </p:nvGrpSpPr>
        <p:grpSpPr>
          <a:xfrm>
            <a:off x="958850" y="3962400"/>
            <a:ext cx="2606040" cy="1645920"/>
            <a:chOff x="1132840" y="3962400"/>
            <a:chExt cx="2606040" cy="1645920"/>
          </a:xfrm>
        </p:grpSpPr>
        <p:grpSp>
          <p:nvGrpSpPr>
            <p:cNvPr id="15" name="Group 14"/>
            <p:cNvGrpSpPr/>
            <p:nvPr/>
          </p:nvGrpSpPr>
          <p:grpSpPr>
            <a:xfrm>
              <a:off x="1132840" y="3962400"/>
              <a:ext cx="2606040" cy="1645920"/>
              <a:chOff x="1071880" y="3962400"/>
              <a:chExt cx="2606040" cy="1645920"/>
            </a:xfrm>
          </p:grpSpPr>
          <p:pic>
            <p:nvPicPr>
              <p:cNvPr id="14" name="Picture 13" descr="3 vs 6mm spot ruler v3 copy.jpg"/>
              <p:cNvPicPr>
                <a:picLocks noChangeAspect="1"/>
              </p:cNvPicPr>
              <p:nvPr/>
            </p:nvPicPr>
            <p:blipFill>
              <a:blip r:embed="rId5" cstate="print"/>
              <a:stretch>
                <a:fillRect/>
              </a:stretch>
            </p:blipFill>
            <p:spPr>
              <a:xfrm>
                <a:off x="1071880" y="3962400"/>
                <a:ext cx="2606040" cy="1645920"/>
              </a:xfrm>
              <a:prstGeom prst="rect">
                <a:avLst/>
              </a:prstGeom>
            </p:spPr>
          </p:pic>
          <p:grpSp>
            <p:nvGrpSpPr>
              <p:cNvPr id="13" name="Group 12"/>
              <p:cNvGrpSpPr>
                <a:grpSpLocks noChangeAspect="1"/>
              </p:cNvGrpSpPr>
              <p:nvPr/>
            </p:nvGrpSpPr>
            <p:grpSpPr>
              <a:xfrm>
                <a:off x="1145289" y="4572000"/>
                <a:ext cx="696212" cy="685800"/>
                <a:chOff x="1442181" y="4114800"/>
                <a:chExt cx="1430939" cy="1409542"/>
              </a:xfrm>
            </p:grpSpPr>
            <p:sp>
              <p:nvSpPr>
                <p:cNvPr id="9" name="Oval 8"/>
                <p:cNvSpPr>
                  <a:spLocks noChangeAspect="1"/>
                </p:cNvSpPr>
                <p:nvPr/>
              </p:nvSpPr>
              <p:spPr>
                <a:xfrm>
                  <a:off x="1442181" y="4114800"/>
                  <a:ext cx="1430939" cy="1409542"/>
                </a:xfrm>
                <a:prstGeom prst="ellipse">
                  <a:avLst/>
                </a:prstGeom>
                <a:solidFill>
                  <a:srgbClr val="6E396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 name="Oval 5"/>
                <p:cNvSpPr/>
                <p:nvPr/>
              </p:nvSpPr>
              <p:spPr>
                <a:xfrm>
                  <a:off x="1751751" y="4428030"/>
                  <a:ext cx="808136" cy="808137"/>
                </a:xfrm>
                <a:prstGeom prst="ellipse">
                  <a:avLst/>
                </a:prstGeom>
                <a:solidFill>
                  <a:srgbClr val="A5709B"/>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grpSp>
        </p:grpSp>
        <p:sp>
          <p:nvSpPr>
            <p:cNvPr id="16" name="Right Arrow 15"/>
            <p:cNvSpPr/>
            <p:nvPr/>
          </p:nvSpPr>
          <p:spPr>
            <a:xfrm rot="5400000">
              <a:off x="1457088" y="4604147"/>
              <a:ext cx="316705" cy="762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541507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Proton Beam Scanning – </a:t>
            </a:r>
            <a:r>
              <a:rPr lang="en-US" sz="3600" b="1" dirty="0" smtClean="0"/>
              <a:t>Active</a:t>
            </a:r>
            <a:r>
              <a:rPr lang="en-US" sz="3600" dirty="0" smtClean="0"/>
              <a:t> Control</a:t>
            </a:r>
            <a:endParaRPr lang="en-US" sz="3600" dirty="0"/>
          </a:p>
        </p:txBody>
      </p:sp>
      <p:sp>
        <p:nvSpPr>
          <p:cNvPr id="3" name="Content Placeholder 2"/>
          <p:cNvSpPr>
            <a:spLocks noGrp="1"/>
          </p:cNvSpPr>
          <p:nvPr>
            <p:ph idx="1"/>
          </p:nvPr>
        </p:nvSpPr>
        <p:spPr>
          <a:xfrm>
            <a:off x="457200" y="1722439"/>
            <a:ext cx="3505200" cy="4297363"/>
          </a:xfrm>
        </p:spPr>
        <p:txBody>
          <a:bodyPr>
            <a:normAutofit fontScale="85000" lnSpcReduction="20000"/>
          </a:bodyPr>
          <a:lstStyle/>
          <a:p>
            <a:pPr>
              <a:spcBef>
                <a:spcPts val="0"/>
              </a:spcBef>
              <a:defRPr/>
            </a:pPr>
            <a:r>
              <a:rPr lang="en-US" sz="3600" dirty="0"/>
              <a:t>Narrow proton beam is positioned laterally by </a:t>
            </a:r>
            <a:r>
              <a:rPr lang="en-US" sz="3600" b="1" dirty="0"/>
              <a:t>scanning </a:t>
            </a:r>
            <a:r>
              <a:rPr lang="en-US" sz="3600" b="1" dirty="0" smtClean="0"/>
              <a:t>magnets</a:t>
            </a:r>
            <a:endParaRPr lang="en-US" sz="3600" dirty="0"/>
          </a:p>
          <a:p>
            <a:pPr fontAlgn="auto">
              <a:spcBef>
                <a:spcPts val="0"/>
              </a:spcBef>
              <a:spcAft>
                <a:spcPts val="0"/>
              </a:spcAft>
              <a:defRPr/>
            </a:pPr>
            <a:endParaRPr lang="en-US" dirty="0"/>
          </a:p>
          <a:p>
            <a:pPr>
              <a:spcBef>
                <a:spcPts val="0"/>
              </a:spcBef>
              <a:buFontTx/>
              <a:buChar char="•"/>
              <a:defRPr/>
            </a:pPr>
            <a:r>
              <a:rPr lang="en-US" dirty="0"/>
              <a:t>Dose delivered </a:t>
            </a:r>
            <a:r>
              <a:rPr lang="en-US" u="sng" dirty="0"/>
              <a:t>layer by layer</a:t>
            </a:r>
            <a:r>
              <a:rPr lang="en-US" dirty="0"/>
              <a:t> </a:t>
            </a:r>
            <a:r>
              <a:rPr lang="en-US" b="1" u="sng" dirty="0"/>
              <a:t>only to target </a:t>
            </a:r>
            <a:r>
              <a:rPr lang="en-US" b="1" u="sng" dirty="0" smtClean="0"/>
              <a:t>area</a:t>
            </a:r>
          </a:p>
          <a:p>
            <a:pPr>
              <a:spcBef>
                <a:spcPts val="0"/>
              </a:spcBef>
              <a:buFontTx/>
              <a:buChar char="•"/>
              <a:defRPr/>
            </a:pPr>
            <a:endParaRPr lang="en-US" b="1" u="sng" dirty="0"/>
          </a:p>
          <a:p>
            <a:pPr marL="0" indent="0">
              <a:spcBef>
                <a:spcPts val="0"/>
              </a:spcBef>
              <a:buNone/>
              <a:defRPr/>
            </a:pPr>
            <a:endParaRPr lang="en-US" b="1" u="sng" dirty="0"/>
          </a:p>
          <a:p>
            <a:pPr>
              <a:spcBef>
                <a:spcPts val="0"/>
              </a:spcBef>
              <a:buFontTx/>
              <a:buChar char="•"/>
              <a:defRPr/>
            </a:pPr>
            <a:r>
              <a:rPr lang="en-US" b="1" dirty="0" smtClean="0"/>
              <a:t>Active </a:t>
            </a:r>
            <a:r>
              <a:rPr lang="en-US" b="1" dirty="0"/>
              <a:t>energy tuning</a:t>
            </a:r>
            <a:r>
              <a:rPr lang="en-US" dirty="0"/>
              <a:t> in </a:t>
            </a:r>
            <a:r>
              <a:rPr lang="en-US" dirty="0" smtClean="0"/>
              <a:t>range</a:t>
            </a:r>
            <a:endParaRPr lang="en-US" sz="3600" dirty="0"/>
          </a:p>
        </p:txBody>
      </p:sp>
      <p:pic>
        <p:nvPicPr>
          <p:cNvPr id="5" name="Picture 2" descr="C:\Users\Email Account\Documents\McLaren Documents\ASTRO Renderings\PBS nozzle1.jpg"/>
          <p:cNvPicPr>
            <a:picLocks noChangeAspect="1" noChangeArrowheads="1"/>
          </p:cNvPicPr>
          <p:nvPr/>
        </p:nvPicPr>
        <p:blipFill>
          <a:blip r:embed="rId2" cstate="print"/>
          <a:srcRect/>
          <a:stretch>
            <a:fillRect/>
          </a:stretch>
        </p:blipFill>
        <p:spPr bwMode="auto">
          <a:xfrm>
            <a:off x="3962399" y="1981200"/>
            <a:ext cx="5029201" cy="3611880"/>
          </a:xfrm>
          <a:prstGeom prst="rect">
            <a:avLst/>
          </a:prstGeom>
          <a:noFill/>
          <a:ln w="12700">
            <a:solidFill>
              <a:schemeClr val="tx1"/>
            </a:solidFill>
          </a:ln>
        </p:spPr>
      </p:pic>
    </p:spTree>
    <p:extLst>
      <p:ext uri="{BB962C8B-B14F-4D97-AF65-F5344CB8AC3E}">
        <p14:creationId xmlns:p14="http://schemas.microsoft.com/office/powerpoint/2010/main" val="6911247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81000" y="4724400"/>
            <a:ext cx="3581400" cy="1066800"/>
          </a:xfrm>
        </p:spPr>
        <p:txBody>
          <a:bodyPr>
            <a:normAutofit/>
          </a:bodyPr>
          <a:lstStyle/>
          <a:p>
            <a:pPr marL="0" indent="0">
              <a:buNone/>
            </a:pPr>
            <a:r>
              <a:rPr lang="en-US" sz="1600" b="1" dirty="0" smtClean="0"/>
              <a:t>Treatment Delivery Control System (TDCS) &amp;  2D Imaging display</a:t>
            </a:r>
            <a:endParaRPr lang="en-US" sz="1600" b="1" dirty="0"/>
          </a:p>
        </p:txBody>
      </p:sp>
      <p:sp>
        <p:nvSpPr>
          <p:cNvPr id="7" name="Content Placeholder 6"/>
          <p:cNvSpPr>
            <a:spLocks noGrp="1"/>
          </p:cNvSpPr>
          <p:nvPr>
            <p:ph sz="quarter" idx="4"/>
          </p:nvPr>
        </p:nvSpPr>
        <p:spPr>
          <a:xfrm>
            <a:off x="4191000" y="5105399"/>
            <a:ext cx="4718050" cy="1295401"/>
          </a:xfrm>
        </p:spPr>
        <p:txBody>
          <a:bodyPr>
            <a:normAutofit fontScale="77500" lnSpcReduction="20000"/>
          </a:bodyPr>
          <a:lstStyle/>
          <a:p>
            <a:pPr marL="0" indent="0">
              <a:buNone/>
            </a:pPr>
            <a:r>
              <a:rPr lang="en-US" sz="1600" b="1" dirty="0" smtClean="0"/>
              <a:t>Motion Control System (MCS) &amp; Workflow </a:t>
            </a:r>
          </a:p>
          <a:p>
            <a:r>
              <a:rPr lang="en-US" sz="1600" dirty="0" smtClean="0"/>
              <a:t>Patient Positioning System (PPS)</a:t>
            </a:r>
          </a:p>
          <a:p>
            <a:r>
              <a:rPr lang="en-US" sz="1600" dirty="0" smtClean="0"/>
              <a:t>Gantry Positioning </a:t>
            </a:r>
          </a:p>
          <a:p>
            <a:r>
              <a:rPr lang="en-US" sz="1600" dirty="0" smtClean="0"/>
              <a:t>X-Ray / Imaging Positioning System (XPS)</a:t>
            </a:r>
          </a:p>
          <a:p>
            <a:endParaRPr lang="en-US" sz="1600" dirty="0" smtClean="0"/>
          </a:p>
          <a:p>
            <a:endParaRPr lang="en-US" sz="1600" dirty="0"/>
          </a:p>
        </p:txBody>
      </p:sp>
      <p:sp>
        <p:nvSpPr>
          <p:cNvPr id="4" name="Title 3"/>
          <p:cNvSpPr>
            <a:spLocks noGrp="1"/>
          </p:cNvSpPr>
          <p:nvPr>
            <p:ph type="title"/>
          </p:nvPr>
        </p:nvSpPr>
        <p:spPr>
          <a:xfrm>
            <a:off x="228600" y="520020"/>
            <a:ext cx="8001000" cy="960438"/>
          </a:xfrm>
        </p:spPr>
        <p:txBody>
          <a:bodyPr>
            <a:normAutofit fontScale="90000"/>
          </a:bodyPr>
          <a:lstStyle/>
          <a:p>
            <a:r>
              <a:rPr lang="en-US" sz="2800" dirty="0"/>
              <a:t>Control room and </a:t>
            </a:r>
            <a:r>
              <a:rPr lang="en-US" sz="2800" dirty="0" smtClean="0"/>
              <a:t>in-room machine </a:t>
            </a:r>
            <a:r>
              <a:rPr lang="en-US" sz="2800" dirty="0"/>
              <a:t>components</a:t>
            </a:r>
            <a:br>
              <a:rPr lang="en-US" sz="2800" dirty="0"/>
            </a:br>
            <a:endParaRPr lang="en-US" sz="2800" dirty="0"/>
          </a:p>
        </p:txBody>
      </p:sp>
      <p:pic>
        <p:nvPicPr>
          <p:cNvPr id="1027" name="Picture 3" descr="C:\Users\sue.michaud\Desktop\CD136-0532[1] Treatment Control Station and RT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71" b="8871"/>
          <a:stretch/>
        </p:blipFill>
        <p:spPr bwMode="auto">
          <a:xfrm>
            <a:off x="457200" y="1905000"/>
            <a:ext cx="3505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ue.michaud\Desktop\Radiance 330 treatment ro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1752600"/>
            <a:ext cx="44958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6736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152400"/>
            <a:ext cx="8534400" cy="457200"/>
          </a:xfrm>
        </p:spPr>
        <p:txBody>
          <a:bodyPr/>
          <a:lstStyle/>
          <a:p>
            <a:pPr algn="r" eaLnBrk="1" hangingPunct="1">
              <a:defRPr/>
            </a:pPr>
            <a:r>
              <a:rPr lang="en-US" sz="2400" dirty="0" smtClean="0">
                <a:latin typeface="Arial" charset="0"/>
                <a:cs typeface="+mj-cs"/>
              </a:rPr>
              <a:t>We </a:t>
            </a:r>
            <a:r>
              <a:rPr lang="en-US" sz="2400" dirty="0">
                <a:latin typeface="Arial" charset="0"/>
                <a:cs typeface="+mj-cs"/>
              </a:rPr>
              <a:t>have come a long way…</a:t>
            </a:r>
            <a:endParaRPr lang="en-US" sz="2400" i="1" dirty="0">
              <a:effectLst>
                <a:outerShdw blurRad="38100" dist="38100" dir="2700000" algn="tl">
                  <a:srgbClr val="DDDDDD"/>
                </a:outerShdw>
              </a:effectLst>
              <a:latin typeface="Arial" charset="0"/>
              <a:cs typeface="+mj-cs"/>
            </a:endParaRPr>
          </a:p>
        </p:txBody>
      </p:sp>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31013"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p:cNvSpPr txBox="1">
            <a:spLocks noChangeArrowheads="1"/>
          </p:cNvSpPr>
          <p:nvPr/>
        </p:nvSpPr>
        <p:spPr bwMode="auto">
          <a:xfrm>
            <a:off x="2667000" y="4724400"/>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t>1933-37</a:t>
            </a:r>
          </a:p>
        </p:txBody>
      </p:sp>
      <p:pic>
        <p:nvPicPr>
          <p:cNvPr id="2" name="Picture 1" descr="ProBeam_gant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0900"/>
            <a:ext cx="9144000" cy="5145024"/>
          </a:xfrm>
          <a:prstGeom prst="rect">
            <a:avLst/>
          </a:prstGeom>
        </p:spPr>
      </p:pic>
    </p:spTree>
    <p:extLst>
      <p:ext uri="{BB962C8B-B14F-4D97-AF65-F5344CB8AC3E}">
        <p14:creationId xmlns:p14="http://schemas.microsoft.com/office/powerpoint/2010/main" val="1737150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07576"/>
            <a:ext cx="6153150" cy="1336956"/>
          </a:xfrm>
        </p:spPr>
        <p:txBody>
          <a:bodyPr/>
          <a:lstStyle/>
          <a:p>
            <a:r>
              <a:rPr lang="en-US" sz="3200" dirty="0" smtClean="0"/>
              <a:t>American Association of Physicists in Medicine</a:t>
            </a:r>
            <a:endParaRPr lang="en-US" sz="3200" dirty="0"/>
          </a:p>
        </p:txBody>
      </p:sp>
      <p:sp>
        <p:nvSpPr>
          <p:cNvPr id="3" name="Content Placeholder 2"/>
          <p:cNvSpPr>
            <a:spLocks noGrp="1"/>
          </p:cNvSpPr>
          <p:nvPr>
            <p:ph idx="1"/>
          </p:nvPr>
        </p:nvSpPr>
        <p:spPr/>
        <p:txBody>
          <a:bodyPr>
            <a:normAutofit lnSpcReduction="10000"/>
          </a:bodyPr>
          <a:lstStyle/>
          <a:p>
            <a:r>
              <a:rPr lang="en-US" dirty="0"/>
              <a:t>AAPM is a scientific and professional organization, founded in 1958, composed of more than 8000 scientists whose clinical practice is dedicated to ensuring </a:t>
            </a:r>
            <a:r>
              <a:rPr lang="en-US" u="sng" dirty="0"/>
              <a:t>accuracy</a:t>
            </a:r>
            <a:r>
              <a:rPr lang="en-US" dirty="0"/>
              <a:t>, </a:t>
            </a:r>
            <a:r>
              <a:rPr lang="en-US" u="sng" dirty="0"/>
              <a:t>safety</a:t>
            </a:r>
            <a:r>
              <a:rPr lang="en-US" dirty="0"/>
              <a:t> </a:t>
            </a:r>
            <a:r>
              <a:rPr lang="en-US" u="sng" dirty="0"/>
              <a:t>and</a:t>
            </a:r>
            <a:r>
              <a:rPr lang="en-US" dirty="0"/>
              <a:t> </a:t>
            </a:r>
            <a:r>
              <a:rPr lang="en-US" u="sng" dirty="0"/>
              <a:t>quality</a:t>
            </a:r>
            <a:r>
              <a:rPr lang="en-US" dirty="0"/>
              <a:t> </a:t>
            </a:r>
            <a:r>
              <a:rPr lang="en-US" u="sng" dirty="0"/>
              <a:t>in</a:t>
            </a:r>
            <a:r>
              <a:rPr lang="en-US" dirty="0"/>
              <a:t> </a:t>
            </a:r>
            <a:r>
              <a:rPr lang="en-US" u="sng" dirty="0"/>
              <a:t>the</a:t>
            </a:r>
            <a:r>
              <a:rPr lang="en-US" dirty="0"/>
              <a:t> </a:t>
            </a:r>
            <a:r>
              <a:rPr lang="en-US" u="sng" dirty="0"/>
              <a:t>use</a:t>
            </a:r>
            <a:r>
              <a:rPr lang="en-US" dirty="0"/>
              <a:t> of </a:t>
            </a:r>
            <a:r>
              <a:rPr lang="en-US" u="sng" dirty="0"/>
              <a:t>radiation</a:t>
            </a:r>
            <a:r>
              <a:rPr lang="en-US" dirty="0"/>
              <a:t> </a:t>
            </a:r>
            <a:r>
              <a:rPr lang="en-US" u="sng" dirty="0"/>
              <a:t>in</a:t>
            </a:r>
            <a:r>
              <a:rPr lang="en-US" dirty="0"/>
              <a:t> </a:t>
            </a:r>
            <a:r>
              <a:rPr lang="en-US" u="sng" dirty="0"/>
              <a:t>medical</a:t>
            </a:r>
            <a:r>
              <a:rPr lang="en-US" dirty="0"/>
              <a:t> </a:t>
            </a:r>
            <a:r>
              <a:rPr lang="en-US" u="sng" dirty="0"/>
              <a:t>procedures</a:t>
            </a:r>
            <a:r>
              <a:rPr lang="en-US" dirty="0"/>
              <a:t> such as medical imaging and radiation therapy.</a:t>
            </a:r>
          </a:p>
          <a:p>
            <a:r>
              <a:rPr lang="en-US" dirty="0"/>
              <a:t>The responsibility of the medical physicist is to assure that the radiation prescribed in imaging and radiation therapy is delivered accurately and safely.</a:t>
            </a:r>
          </a:p>
          <a:p>
            <a:r>
              <a:rPr lang="en-US" dirty="0" smtClean="0"/>
              <a:t>Medical Physicists follow the guidelines developed by AAPM, </a:t>
            </a:r>
            <a:endParaRPr lang="en-US" dirty="0"/>
          </a:p>
        </p:txBody>
      </p:sp>
      <p:pic>
        <p:nvPicPr>
          <p:cNvPr id="4" name="Picture 3" descr="aapm_Q42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8600"/>
            <a:ext cx="1473200" cy="1371600"/>
          </a:xfrm>
          <a:prstGeom prst="rect">
            <a:avLst/>
          </a:prstGeom>
        </p:spPr>
      </p:pic>
    </p:spTree>
    <p:extLst>
      <p:ext uri="{BB962C8B-B14F-4D97-AF65-F5344CB8AC3E}">
        <p14:creationId xmlns:p14="http://schemas.microsoft.com/office/powerpoint/2010/main" val="4237203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7576"/>
            <a:ext cx="7905750" cy="1336956"/>
          </a:xfrm>
        </p:spPr>
        <p:txBody>
          <a:bodyPr/>
          <a:lstStyle/>
          <a:p>
            <a:r>
              <a:rPr lang="en-US" sz="3200" dirty="0" smtClean="0"/>
              <a:t>AAPM, ICRU, NCRP, ICRP</a:t>
            </a:r>
            <a:r>
              <a:rPr lang="mr-IN" sz="3200" dirty="0" smtClean="0"/>
              <a:t>…</a:t>
            </a:r>
            <a:endParaRPr lang="en-US" sz="3200" dirty="0"/>
          </a:p>
        </p:txBody>
      </p:sp>
      <p:sp>
        <p:nvSpPr>
          <p:cNvPr id="3" name="Content Placeholder 2"/>
          <p:cNvSpPr>
            <a:spLocks noGrp="1"/>
          </p:cNvSpPr>
          <p:nvPr>
            <p:ph idx="1"/>
          </p:nvPr>
        </p:nvSpPr>
        <p:spPr/>
        <p:txBody>
          <a:bodyPr>
            <a:normAutofit/>
          </a:bodyPr>
          <a:lstStyle/>
          <a:p>
            <a:r>
              <a:rPr lang="en-US" dirty="0" smtClean="0"/>
              <a:t>Medical Physicists follow the </a:t>
            </a:r>
            <a:r>
              <a:rPr lang="en-US" b="1" i="1" u="sng" dirty="0" smtClean="0"/>
              <a:t>guidelines</a:t>
            </a:r>
            <a:r>
              <a:rPr lang="en-US" dirty="0" smtClean="0"/>
              <a:t> developed by various </a:t>
            </a:r>
            <a:r>
              <a:rPr lang="en-US" i="1" dirty="0" smtClean="0"/>
              <a:t>professional organizations</a:t>
            </a:r>
            <a:r>
              <a:rPr lang="en-US" dirty="0" smtClean="0"/>
              <a:t> and federal and state </a:t>
            </a:r>
            <a:r>
              <a:rPr lang="en-US" b="1" i="1" u="sng" dirty="0" smtClean="0"/>
              <a:t>rules and regulations </a:t>
            </a:r>
            <a:r>
              <a:rPr lang="en-US" dirty="0" smtClean="0"/>
              <a:t>in clinical practice:</a:t>
            </a:r>
          </a:p>
          <a:p>
            <a:pPr>
              <a:lnSpc>
                <a:spcPct val="50000"/>
              </a:lnSpc>
            </a:pPr>
            <a:endParaRPr lang="en-US" dirty="0" smtClean="0"/>
          </a:p>
          <a:p>
            <a:pPr lvl="1"/>
            <a:r>
              <a:rPr lang="en-US" i="1" dirty="0"/>
              <a:t>International Commission on Radiation Units &amp; </a:t>
            </a:r>
            <a:r>
              <a:rPr lang="en-US" i="1" dirty="0" smtClean="0"/>
              <a:t>Measurements</a:t>
            </a:r>
          </a:p>
          <a:p>
            <a:pPr lvl="1"/>
            <a:r>
              <a:rPr lang="en-US" i="1" dirty="0"/>
              <a:t>National Council on Radiation Protection and </a:t>
            </a:r>
            <a:r>
              <a:rPr lang="en-US" i="1" dirty="0" smtClean="0"/>
              <a:t>Measurements</a:t>
            </a:r>
          </a:p>
          <a:p>
            <a:pPr lvl="1"/>
            <a:r>
              <a:rPr lang="en-US" i="1" dirty="0"/>
              <a:t>International Commission on Radiological </a:t>
            </a:r>
            <a:r>
              <a:rPr lang="en-US" i="1" dirty="0" smtClean="0"/>
              <a:t>Protection</a:t>
            </a:r>
          </a:p>
          <a:p>
            <a:pPr lvl="1"/>
            <a:r>
              <a:rPr lang="en-US" i="1" dirty="0" smtClean="0"/>
              <a:t>AAPM</a:t>
            </a:r>
            <a:endParaRPr lang="en-US" i="1" dirty="0"/>
          </a:p>
          <a:p>
            <a:pPr lvl="1"/>
            <a:endParaRPr lang="en-US" i="1" dirty="0"/>
          </a:p>
          <a:p>
            <a:pPr lvl="1"/>
            <a:endParaRPr lang="en-US" i="1" dirty="0"/>
          </a:p>
          <a:p>
            <a:endParaRPr lang="en-US" dirty="0"/>
          </a:p>
        </p:txBody>
      </p:sp>
    </p:spTree>
    <p:extLst>
      <p:ext uri="{BB962C8B-B14F-4D97-AF65-F5344CB8AC3E}">
        <p14:creationId xmlns:p14="http://schemas.microsoft.com/office/powerpoint/2010/main" val="729420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42276" cy="834932"/>
          </a:xfrm>
        </p:spPr>
        <p:txBody>
          <a:bodyPr>
            <a:normAutofit/>
          </a:bodyPr>
          <a:lstStyle/>
          <a:p>
            <a:r>
              <a:rPr lang="en-US" sz="3600" dirty="0" smtClean="0"/>
              <a:t>Industrial Physics – Medical</a:t>
            </a:r>
            <a:endParaRPr lang="en-US" sz="3600" dirty="0"/>
          </a:p>
        </p:txBody>
      </p:sp>
      <p:sp>
        <p:nvSpPr>
          <p:cNvPr id="3" name="Content Placeholder 2"/>
          <p:cNvSpPr>
            <a:spLocks noGrp="1"/>
          </p:cNvSpPr>
          <p:nvPr>
            <p:ph idx="1"/>
          </p:nvPr>
        </p:nvSpPr>
        <p:spPr/>
        <p:txBody>
          <a:bodyPr>
            <a:normAutofit/>
          </a:bodyPr>
          <a:lstStyle/>
          <a:p>
            <a:r>
              <a:rPr lang="en-US" dirty="0" smtClean="0"/>
              <a:t>Transition to Medical Physics from different specialty physics areas</a:t>
            </a:r>
          </a:p>
          <a:p>
            <a:pPr lvl="1"/>
            <a:r>
              <a:rPr lang="en-US" dirty="0" smtClean="0"/>
              <a:t>Graduate program in Medical Physics</a:t>
            </a:r>
          </a:p>
          <a:p>
            <a:pPr lvl="1"/>
            <a:r>
              <a:rPr lang="en-US" dirty="0" smtClean="0"/>
              <a:t>Postdoc or Clinical Residency in Medical Physics</a:t>
            </a:r>
          </a:p>
          <a:p>
            <a:pPr lvl="1"/>
            <a:r>
              <a:rPr lang="en-US" dirty="0"/>
              <a:t>Commission on Accreditation of Medical Physics Educational Programs (CAMPEP</a:t>
            </a:r>
            <a:r>
              <a:rPr lang="en-US" dirty="0" smtClean="0"/>
              <a:t>) for clinically oriented carriers</a:t>
            </a:r>
          </a:p>
          <a:p>
            <a:pPr lvl="1"/>
            <a:r>
              <a:rPr lang="en-US" dirty="0" smtClean="0"/>
              <a:t>Experience working in </a:t>
            </a:r>
            <a:r>
              <a:rPr lang="en-US" b="1" dirty="0" smtClean="0"/>
              <a:t>H</a:t>
            </a:r>
            <a:r>
              <a:rPr lang="en-US" dirty="0" smtClean="0"/>
              <a:t>ealth</a:t>
            </a:r>
            <a:r>
              <a:rPr lang="en-US" b="1" dirty="0" smtClean="0"/>
              <a:t>C</a:t>
            </a:r>
            <a:r>
              <a:rPr lang="en-US" dirty="0" smtClean="0"/>
              <a:t>are</a:t>
            </a:r>
          </a:p>
        </p:txBody>
      </p:sp>
      <p:sp>
        <p:nvSpPr>
          <p:cNvPr id="4" name="TextBox 3"/>
          <p:cNvSpPr txBox="1"/>
          <p:nvPr/>
        </p:nvSpPr>
        <p:spPr>
          <a:xfrm>
            <a:off x="4157579" y="652378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077926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title"/>
          </p:nvPr>
        </p:nvSpPr>
        <p:spPr>
          <a:xfrm>
            <a:off x="152400" y="152400"/>
            <a:ext cx="7543800" cy="1295400"/>
          </a:xfrm>
        </p:spPr>
        <p:txBody>
          <a:bodyPr/>
          <a:lstStyle/>
          <a:p>
            <a:pPr algn="r"/>
            <a:r>
              <a:rPr lang="en-US">
                <a:latin typeface="Arial" charset="0"/>
              </a:rPr>
              <a:t>Proton Therapy: </a:t>
            </a:r>
            <a:br>
              <a:rPr lang="en-US">
                <a:latin typeface="Arial" charset="0"/>
              </a:rPr>
            </a:br>
            <a:r>
              <a:rPr lang="en-US">
                <a:latin typeface="Arial" charset="0"/>
              </a:rPr>
              <a:t>Fundamental Physics</a:t>
            </a:r>
          </a:p>
        </p:txBody>
      </p:sp>
      <p:sp>
        <p:nvSpPr>
          <p:cNvPr id="61443" name="Text Box 4"/>
          <p:cNvSpPr txBox="1">
            <a:spLocks noChangeArrowheads="1"/>
          </p:cNvSpPr>
          <p:nvPr/>
        </p:nvSpPr>
        <p:spPr bwMode="auto">
          <a:xfrm>
            <a:off x="6172200" y="1600200"/>
            <a:ext cx="29718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a:t>Proton beam treatments deliver minimal dose in front of of the tumor, maximum dose to the tumor region, and </a:t>
            </a:r>
            <a:r>
              <a:rPr lang="en-US" sz="2000" i="1" dirty="0"/>
              <a:t>no dose</a:t>
            </a:r>
            <a:r>
              <a:rPr lang="en-US" sz="2000" dirty="0"/>
              <a:t> behind it</a:t>
            </a:r>
          </a:p>
          <a:p>
            <a:pPr>
              <a:spcBef>
                <a:spcPct val="50000"/>
              </a:spcBef>
            </a:pPr>
            <a:r>
              <a:rPr lang="en-US" sz="2000" dirty="0">
                <a:latin typeface="Helvetica" charset="0"/>
              </a:rPr>
              <a:t>Proton ionization energy deposition </a:t>
            </a:r>
            <a:r>
              <a:rPr lang="en-US" sz="2000" dirty="0" err="1">
                <a:latin typeface="Helvetica" charset="0"/>
              </a:rPr>
              <a:t>dE</a:t>
            </a:r>
            <a:r>
              <a:rPr lang="en-US" sz="2000" dirty="0">
                <a:latin typeface="Helvetica" charset="0"/>
              </a:rPr>
              <a:t>/dx is </a:t>
            </a:r>
            <a:r>
              <a:rPr lang="en-US" sz="2000" b="1" i="1" u="sng" dirty="0">
                <a:latin typeface="Helvetica" charset="0"/>
              </a:rPr>
              <a:t>inversely</a:t>
            </a:r>
            <a:r>
              <a:rPr lang="en-US" sz="2000" dirty="0">
                <a:latin typeface="Helvetica" charset="0"/>
              </a:rPr>
              <a:t> proportional to the square of the speed of the particle (Bethe-Bloch)</a:t>
            </a:r>
          </a:p>
        </p:txBody>
      </p:sp>
      <p:sp>
        <p:nvSpPr>
          <p:cNvPr id="61445" name="Text Box 6"/>
          <p:cNvSpPr txBox="1">
            <a:spLocks noChangeArrowheads="1"/>
          </p:cNvSpPr>
          <p:nvPr/>
        </p:nvSpPr>
        <p:spPr bwMode="auto">
          <a:xfrm>
            <a:off x="228600" y="1447800"/>
            <a:ext cx="22098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a:t>Conventional beam therapy delivers X-ray radiation along entire path through patient, and maximal dose in front of the tumor</a:t>
            </a:r>
          </a:p>
          <a:p>
            <a:pPr>
              <a:spcBef>
                <a:spcPct val="50000"/>
              </a:spcBef>
            </a:pPr>
            <a:r>
              <a:rPr lang="en-US" sz="2000" dirty="0"/>
              <a:t>Photons interact with matter (tissue) via </a:t>
            </a:r>
            <a:r>
              <a:rPr lang="en-US" sz="2000" dirty="0" err="1"/>
              <a:t>photoelecric</a:t>
            </a:r>
            <a:r>
              <a:rPr lang="en-US" sz="2000" dirty="0"/>
              <a:t> effect, Compton scattering, pair production</a:t>
            </a:r>
          </a:p>
        </p:txBody>
      </p:sp>
      <p:pic>
        <p:nvPicPr>
          <p:cNvPr id="2" name="Picture 1" descr="Screen Shot 2017-04-20 at 2.48.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600200"/>
            <a:ext cx="3860800" cy="4419600"/>
          </a:xfrm>
          <a:prstGeom prst="rect">
            <a:avLst/>
          </a:prstGeom>
        </p:spPr>
      </p:pic>
      <p:sp>
        <p:nvSpPr>
          <p:cNvPr id="61444" name="Line 5"/>
          <p:cNvSpPr>
            <a:spLocks noChangeShapeType="1"/>
          </p:cNvSpPr>
          <p:nvPr/>
        </p:nvSpPr>
        <p:spPr bwMode="auto">
          <a:xfrm>
            <a:off x="1981200" y="1981200"/>
            <a:ext cx="1219200" cy="1600200"/>
          </a:xfrm>
          <a:prstGeom prst="line">
            <a:avLst/>
          </a:prstGeom>
          <a:noFill/>
          <a:ln w="571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46" name="Line 7"/>
          <p:cNvSpPr>
            <a:spLocks noChangeShapeType="1"/>
          </p:cNvSpPr>
          <p:nvPr/>
        </p:nvSpPr>
        <p:spPr bwMode="auto">
          <a:xfrm flipH="1">
            <a:off x="5410200" y="1981200"/>
            <a:ext cx="8382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6029305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T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920750"/>
            <a:ext cx="65436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3979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83024"/>
          </a:xfrm>
        </p:spPr>
        <p:txBody>
          <a:bodyPr>
            <a:normAutofit/>
          </a:bodyPr>
          <a:lstStyle/>
          <a:p>
            <a:r>
              <a:rPr lang="en-US" sz="3200" dirty="0" smtClean="0"/>
              <a:t>Industrial Physics – </a:t>
            </a:r>
            <a:r>
              <a:rPr lang="en-US" sz="3200" dirty="0" smtClean="0"/>
              <a:t>Application </a:t>
            </a:r>
            <a:r>
              <a:rPr lang="en-US" sz="3200" dirty="0" smtClean="0"/>
              <a:t>Driven</a:t>
            </a:r>
            <a:endParaRPr lang="en-US" sz="3200" dirty="0"/>
          </a:p>
        </p:txBody>
      </p:sp>
      <p:sp>
        <p:nvSpPr>
          <p:cNvPr id="3" name="Content Placeholder 2"/>
          <p:cNvSpPr>
            <a:spLocks noGrp="1"/>
          </p:cNvSpPr>
          <p:nvPr>
            <p:ph idx="1"/>
          </p:nvPr>
        </p:nvSpPr>
        <p:spPr/>
        <p:txBody>
          <a:bodyPr/>
          <a:lstStyle/>
          <a:p>
            <a:r>
              <a:rPr lang="en-US" dirty="0" smtClean="0"/>
              <a:t>Focus on Application</a:t>
            </a:r>
          </a:p>
          <a:p>
            <a:r>
              <a:rPr lang="en-US" dirty="0" smtClean="0"/>
              <a:t>“Product” Driven Environment</a:t>
            </a:r>
          </a:p>
          <a:p>
            <a:pPr lvl="1"/>
            <a:r>
              <a:rPr lang="en-US" dirty="0" smtClean="0"/>
              <a:t>Subject Matter Expert</a:t>
            </a:r>
          </a:p>
          <a:p>
            <a:pPr lvl="1"/>
            <a:r>
              <a:rPr lang="en-US" dirty="0" smtClean="0"/>
              <a:t>Have relevant skills, experiences to enter the field</a:t>
            </a:r>
          </a:p>
          <a:p>
            <a:r>
              <a:rPr lang="en-US" dirty="0" smtClean="0"/>
              <a:t>Cross-functional environment</a:t>
            </a:r>
          </a:p>
          <a:p>
            <a:r>
              <a:rPr lang="en-US" dirty="0" smtClean="0"/>
              <a:t>Critical role in supporting the technology</a:t>
            </a:r>
          </a:p>
          <a:p>
            <a:r>
              <a:rPr lang="en-US" dirty="0" smtClean="0"/>
              <a:t>Research and Development opportunities</a:t>
            </a:r>
          </a:p>
        </p:txBody>
      </p:sp>
    </p:spTree>
    <p:extLst>
      <p:ext uri="{BB962C8B-B14F-4D97-AF65-F5344CB8AC3E}">
        <p14:creationId xmlns:p14="http://schemas.microsoft.com/office/powerpoint/2010/main" val="7136182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endParaRPr lang="en-US">
              <a:latin typeface="Times New Roman" charset="0"/>
            </a:endParaRPr>
          </a:p>
        </p:txBody>
      </p:sp>
      <p:sp>
        <p:nvSpPr>
          <p:cNvPr id="43011" name="Rectangle 3"/>
          <p:cNvSpPr>
            <a:spLocks noGrp="1" noChangeArrowheads="1"/>
          </p:cNvSpPr>
          <p:nvPr>
            <p:ph type="body" idx="1"/>
          </p:nvPr>
        </p:nvSpPr>
        <p:spPr/>
        <p:txBody>
          <a:bodyPr/>
          <a:lstStyle/>
          <a:p>
            <a:pPr eaLnBrk="1" hangingPunct="1">
              <a:buFont typeface="Wingdings" charset="0"/>
              <a:buChar char="l"/>
            </a:pPr>
            <a:endParaRPr lang="en-US">
              <a:latin typeface="Times New Roman" charset="0"/>
            </a:endParaRPr>
          </a:p>
        </p:txBody>
      </p:sp>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408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5"/>
          <p:cNvSpPr>
            <a:spLocks noGrp="1" noChangeArrowheads="1"/>
          </p:cNvSpPr>
          <p:nvPr>
            <p:ph type="title"/>
          </p:nvPr>
        </p:nvSpPr>
        <p:spPr>
          <a:xfrm>
            <a:off x="457200" y="122238"/>
            <a:ext cx="7543800" cy="639762"/>
          </a:xfrm>
          <a:noFill/>
        </p:spPr>
        <p:txBody>
          <a:bodyPr/>
          <a:lstStyle/>
          <a:p>
            <a:pPr algn="r">
              <a:spcBef>
                <a:spcPct val="50000"/>
              </a:spcBef>
            </a:pPr>
            <a:r>
              <a:rPr lang="en-US" sz="3200">
                <a:latin typeface="Arial" charset="0"/>
              </a:rPr>
              <a:t>A brief tour…</a:t>
            </a:r>
          </a:p>
        </p:txBody>
      </p:sp>
      <p:pic>
        <p:nvPicPr>
          <p:cNvPr id="43010" name="Picture 6" descr="leem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27876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7"/>
          <p:cNvSpPr txBox="1">
            <a:spLocks noChangeArrowheads="1"/>
          </p:cNvSpPr>
          <p:nvPr/>
        </p:nvSpPr>
        <p:spPr bwMode="auto">
          <a:xfrm>
            <a:off x="533400" y="838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AutoNum type="arabicPeriod"/>
            </a:pPr>
            <a:r>
              <a:rPr lang="en-US" dirty="0" smtClean="0"/>
              <a:t>Patient Setup</a:t>
            </a:r>
            <a:endParaRPr lang="en-US" dirty="0"/>
          </a:p>
        </p:txBody>
      </p:sp>
      <p:grpSp>
        <p:nvGrpSpPr>
          <p:cNvPr id="2" name="Group 17"/>
          <p:cNvGrpSpPr>
            <a:grpSpLocks/>
          </p:cNvGrpSpPr>
          <p:nvPr/>
        </p:nvGrpSpPr>
        <p:grpSpPr bwMode="auto">
          <a:xfrm>
            <a:off x="4495800" y="838200"/>
            <a:ext cx="2667000" cy="2552700"/>
            <a:chOff x="2832" y="528"/>
            <a:chExt cx="1680" cy="1608"/>
          </a:xfrm>
        </p:grpSpPr>
        <p:pic>
          <p:nvPicPr>
            <p:cNvPr id="43025" name="Picture 8" descr="bod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 y="768"/>
              <a:ext cx="168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6" name="Text Box 9"/>
            <p:cNvSpPr txBox="1">
              <a:spLocks noChangeArrowheads="1"/>
            </p:cNvSpPr>
            <p:nvPr/>
          </p:nvSpPr>
          <p:spPr bwMode="auto">
            <a:xfrm>
              <a:off x="2832" y="528"/>
              <a:ext cx="16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AutoNum type="arabicPeriod" startAt="2"/>
              </a:pPr>
              <a:r>
                <a:rPr lang="en-US"/>
                <a:t>Imaging</a:t>
              </a:r>
            </a:p>
          </p:txBody>
        </p:sp>
      </p:grpSp>
      <p:sp>
        <p:nvSpPr>
          <p:cNvPr id="356362" name="AutoShape 10"/>
          <p:cNvSpPr>
            <a:spLocks noChangeArrowheads="1"/>
          </p:cNvSpPr>
          <p:nvPr/>
        </p:nvSpPr>
        <p:spPr bwMode="auto">
          <a:xfrm>
            <a:off x="3367088" y="1981200"/>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grpSp>
        <p:nvGrpSpPr>
          <p:cNvPr id="3" name="Group 18"/>
          <p:cNvGrpSpPr>
            <a:grpSpLocks/>
          </p:cNvGrpSpPr>
          <p:nvPr/>
        </p:nvGrpSpPr>
        <p:grpSpPr bwMode="auto">
          <a:xfrm>
            <a:off x="457200" y="3429000"/>
            <a:ext cx="3071813" cy="3179763"/>
            <a:chOff x="288" y="2160"/>
            <a:chExt cx="1935" cy="2003"/>
          </a:xfrm>
        </p:grpSpPr>
        <p:pic>
          <p:nvPicPr>
            <p:cNvPr id="43023" name="Picture 11" descr="confe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400"/>
              <a:ext cx="1935" cy="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12"/>
            <p:cNvSpPr txBox="1">
              <a:spLocks noChangeArrowheads="1"/>
            </p:cNvSpPr>
            <p:nvPr/>
          </p:nvSpPr>
          <p:spPr bwMode="auto">
            <a:xfrm>
              <a:off x="336" y="2160"/>
              <a:ext cx="16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AutoNum type="arabicPeriod" startAt="3"/>
              </a:pPr>
              <a:r>
                <a:rPr lang="en-US"/>
                <a:t>Planning</a:t>
              </a:r>
            </a:p>
          </p:txBody>
        </p:sp>
      </p:grpSp>
      <p:sp>
        <p:nvSpPr>
          <p:cNvPr id="356365" name="AutoShape 13"/>
          <p:cNvSpPr>
            <a:spLocks noChangeArrowheads="1"/>
          </p:cNvSpPr>
          <p:nvPr/>
        </p:nvSpPr>
        <p:spPr bwMode="auto">
          <a:xfrm>
            <a:off x="7315200" y="20574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sp>
        <p:nvSpPr>
          <p:cNvPr id="356366" name="AutoShape 14"/>
          <p:cNvSpPr>
            <a:spLocks noChangeArrowheads="1"/>
          </p:cNvSpPr>
          <p:nvPr/>
        </p:nvSpPr>
        <p:spPr bwMode="auto">
          <a:xfrm>
            <a:off x="3657600" y="49530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grpSp>
        <p:nvGrpSpPr>
          <p:cNvPr id="4" name="Group 19"/>
          <p:cNvGrpSpPr>
            <a:grpSpLocks/>
          </p:cNvGrpSpPr>
          <p:nvPr/>
        </p:nvGrpSpPr>
        <p:grpSpPr bwMode="auto">
          <a:xfrm>
            <a:off x="4495800" y="3810000"/>
            <a:ext cx="4419600" cy="2325688"/>
            <a:chOff x="2832" y="2400"/>
            <a:chExt cx="2784" cy="1465"/>
          </a:xfrm>
        </p:grpSpPr>
        <p:pic>
          <p:nvPicPr>
            <p:cNvPr id="43021" name="Picture 15" descr="principles_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4" y="3024"/>
              <a:ext cx="2208" cy="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2" name="Text Box 16"/>
            <p:cNvSpPr txBox="1">
              <a:spLocks noChangeArrowheads="1"/>
            </p:cNvSpPr>
            <p:nvPr/>
          </p:nvSpPr>
          <p:spPr bwMode="auto">
            <a:xfrm>
              <a:off x="2832" y="2400"/>
              <a:ext cx="2784"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t>4.  </a:t>
              </a:r>
              <a:r>
                <a:rPr lang="en-US" sz="2800" b="1" dirty="0">
                  <a:solidFill>
                    <a:srgbClr val="FF0000"/>
                  </a:solidFill>
                </a:rPr>
                <a:t>4D</a:t>
              </a:r>
              <a:r>
                <a:rPr lang="en-US" dirty="0"/>
                <a:t> Customized </a:t>
              </a:r>
              <a:r>
                <a:rPr lang="en-US" dirty="0" smtClean="0"/>
                <a:t>treatment and QA</a:t>
              </a:r>
              <a:endParaRPr lang="en-US" dirty="0"/>
            </a:p>
          </p:txBody>
        </p:sp>
      </p:grpSp>
    </p:spTree>
    <p:extLst>
      <p:ext uri="{BB962C8B-B14F-4D97-AF65-F5344CB8AC3E}">
        <p14:creationId xmlns:p14="http://schemas.microsoft.com/office/powerpoint/2010/main" val="2930116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blinds(horizontal)">
                                      <p:cBhvr>
                                        <p:cTn id="7" dur="500"/>
                                        <p:tgtEl>
                                          <p:spTgt spid="356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56365"/>
                                        </p:tgtEl>
                                        <p:attrNameLst>
                                          <p:attrName>style.visibility</p:attrName>
                                        </p:attrNameLst>
                                      </p:cBhvr>
                                      <p:to>
                                        <p:strVal val="visible"/>
                                      </p:to>
                                    </p:set>
                                    <p:animEffect transition="in" filter="blinds(horizontal)">
                                      <p:cBhvr>
                                        <p:cTn id="16" dur="500"/>
                                        <p:tgtEl>
                                          <p:spTgt spid="35636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356366"/>
                                        </p:tgtEl>
                                        <p:attrNameLst>
                                          <p:attrName>style.visibility</p:attrName>
                                        </p:attrNameLst>
                                      </p:cBhvr>
                                      <p:to>
                                        <p:strVal val="visible"/>
                                      </p:to>
                                    </p:set>
                                    <p:animEffect transition="in" filter="blinds(horizontal)">
                                      <p:cBhvr>
                                        <p:cTn id="25" dur="500"/>
                                        <p:tgtEl>
                                          <p:spTgt spid="35636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heckerboard(across)">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2" grpId="0" animBg="1"/>
      <p:bldP spid="356365" grpId="0" animBg="1"/>
      <p:bldP spid="35636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81000"/>
            <a:ext cx="8042276" cy="1063532"/>
          </a:xfrm>
        </p:spPr>
        <p:txBody>
          <a:bodyPr/>
          <a:lstStyle/>
          <a:p>
            <a:pPr algn="r"/>
            <a:r>
              <a:rPr lang="en-US" dirty="0" smtClean="0"/>
              <a:t>Treatment Planning</a:t>
            </a:r>
            <a:endParaRPr lang="en-US" dirty="0"/>
          </a:p>
        </p:txBody>
      </p:sp>
      <p:sp>
        <p:nvSpPr>
          <p:cNvPr id="4" name="Rectangle 3"/>
          <p:cNvSpPr/>
          <p:nvPr/>
        </p:nvSpPr>
        <p:spPr>
          <a:xfrm>
            <a:off x="533400" y="1600200"/>
            <a:ext cx="7924800" cy="5078313"/>
          </a:xfrm>
          <a:prstGeom prst="rect">
            <a:avLst/>
          </a:prstGeom>
        </p:spPr>
        <p:txBody>
          <a:bodyPr wrap="square">
            <a:spAutoFit/>
          </a:bodyPr>
          <a:lstStyle/>
          <a:p>
            <a:pPr lvl="1"/>
            <a:r>
              <a:rPr lang="en-US" sz="2200" dirty="0"/>
              <a:t>Computerized simulation of treatment delivery – dose calculation, and </a:t>
            </a:r>
            <a:r>
              <a:rPr lang="en-US" sz="2200" dirty="0" smtClean="0"/>
              <a:t>evaluation</a:t>
            </a:r>
            <a:endParaRPr lang="en-US" sz="2200" dirty="0"/>
          </a:p>
          <a:p>
            <a:pPr marL="800100" lvl="1" indent="-342900">
              <a:buFont typeface="Arial"/>
              <a:buChar char="•"/>
            </a:pPr>
            <a:r>
              <a:rPr lang="en-US" sz="2000" dirty="0"/>
              <a:t>Evaluation tools – DVH</a:t>
            </a:r>
          </a:p>
          <a:p>
            <a:pPr marL="800100" lvl="1" indent="-342900">
              <a:buFont typeface="Arial"/>
              <a:buChar char="•"/>
            </a:pPr>
            <a:r>
              <a:rPr lang="en-US" sz="2000" dirty="0" smtClean="0"/>
              <a:t>Robustness - </a:t>
            </a:r>
            <a:r>
              <a:rPr lang="en-US" sz="2000" dirty="0"/>
              <a:t>against parameters that you can not control well</a:t>
            </a:r>
          </a:p>
          <a:p>
            <a:pPr marL="800100" lvl="1" indent="-342900">
              <a:buFont typeface="Arial"/>
              <a:buChar char="•"/>
            </a:pPr>
            <a:r>
              <a:rPr lang="en-US" sz="2000" dirty="0"/>
              <a:t>Moving targets </a:t>
            </a:r>
          </a:p>
          <a:p>
            <a:pPr marL="1257300" lvl="2" indent="-342900">
              <a:buFont typeface="Arial"/>
              <a:buChar char="•"/>
            </a:pPr>
            <a:r>
              <a:rPr lang="en-US" sz="2000" dirty="0" smtClean="0"/>
              <a:t>selection </a:t>
            </a:r>
            <a:r>
              <a:rPr lang="en-US" sz="2000" dirty="0"/>
              <a:t>of technique of irradiation </a:t>
            </a:r>
          </a:p>
          <a:p>
            <a:pPr marL="1257300" lvl="2" indent="-342900">
              <a:buFont typeface="Arial"/>
              <a:buChar char="•"/>
            </a:pPr>
            <a:r>
              <a:rPr lang="en-US" sz="2000" dirty="0" smtClean="0"/>
              <a:t>respiration gating</a:t>
            </a:r>
          </a:p>
          <a:p>
            <a:pPr lvl="2"/>
            <a:endParaRPr lang="en-US" sz="2000" dirty="0" smtClean="0"/>
          </a:p>
          <a:p>
            <a:pPr marL="850900" lvl="2" indent="-392113">
              <a:buFont typeface="Arial"/>
              <a:buChar char="•"/>
            </a:pPr>
            <a:r>
              <a:rPr lang="en-US" sz="2400" dirty="0"/>
              <a:t>Dose calculation algorithms </a:t>
            </a:r>
            <a:endParaRPr lang="en-US" sz="2400" dirty="0" smtClean="0"/>
          </a:p>
          <a:p>
            <a:pPr marL="1308100" lvl="3" indent="-392113">
              <a:buFont typeface="Arial"/>
              <a:buChar char="•"/>
            </a:pPr>
            <a:r>
              <a:rPr lang="en-US" sz="2400" dirty="0" err="1"/>
              <a:t>I</a:t>
            </a:r>
            <a:r>
              <a:rPr lang="en-US" sz="2400" dirty="0" err="1" smtClean="0"/>
              <a:t>nhomogeneities</a:t>
            </a:r>
            <a:r>
              <a:rPr lang="en-US" sz="2400" dirty="0" smtClean="0"/>
              <a:t> </a:t>
            </a:r>
            <a:r>
              <a:rPr lang="en-US" sz="2400" dirty="0"/>
              <a:t>– Monte Carlo simulations </a:t>
            </a:r>
            <a:r>
              <a:rPr lang="en-US" sz="2400" dirty="0" smtClean="0"/>
              <a:t>to improve accuracy</a:t>
            </a:r>
          </a:p>
          <a:p>
            <a:pPr marL="1308100" lvl="3" indent="-392113">
              <a:buFont typeface="Arial"/>
              <a:buChar char="•"/>
            </a:pPr>
            <a:r>
              <a:rPr lang="en-US" sz="2400" dirty="0" smtClean="0"/>
              <a:t>RBE</a:t>
            </a:r>
            <a:endParaRPr lang="en-US" sz="2400" dirty="0"/>
          </a:p>
          <a:p>
            <a:pPr marL="850900" lvl="2" indent="-392113">
              <a:buFont typeface="Arial"/>
              <a:buChar char="•"/>
            </a:pPr>
            <a:endParaRPr lang="en-US" sz="2200" dirty="0"/>
          </a:p>
          <a:p>
            <a:pPr lvl="1"/>
            <a:endParaRPr lang="en-US" sz="2200" dirty="0"/>
          </a:p>
        </p:txBody>
      </p:sp>
    </p:spTree>
    <p:extLst>
      <p:ext uri="{BB962C8B-B14F-4D97-AF65-F5344CB8AC3E}">
        <p14:creationId xmlns:p14="http://schemas.microsoft.com/office/powerpoint/2010/main" val="2423933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42276" cy="762000"/>
          </a:xfrm>
        </p:spPr>
        <p:txBody>
          <a:bodyPr/>
          <a:lstStyle/>
          <a:p>
            <a:pPr algn="r"/>
            <a:r>
              <a:rPr lang="en-US" dirty="0"/>
              <a:t>Robustness </a:t>
            </a:r>
            <a:r>
              <a:rPr lang="en-US" dirty="0" smtClean="0"/>
              <a:t> analysis</a:t>
            </a:r>
            <a:endParaRPr lang="en-US" dirty="0"/>
          </a:p>
        </p:txBody>
      </p:sp>
      <p:pic>
        <p:nvPicPr>
          <p:cNvPr id="4" name="Picture 3" descr="journal.pone.0152477.g0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914400"/>
            <a:ext cx="8013840" cy="5943600"/>
          </a:xfrm>
          <a:prstGeom prst="rect">
            <a:avLst/>
          </a:prstGeom>
        </p:spPr>
      </p:pic>
      <p:pic>
        <p:nvPicPr>
          <p:cNvPr id="6" name="Picture 5" descr="artic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02033"/>
            <a:ext cx="8303250" cy="5943600"/>
          </a:xfrm>
          <a:prstGeom prst="rect">
            <a:avLst/>
          </a:prstGeom>
        </p:spPr>
      </p:pic>
    </p:spTree>
    <p:extLst>
      <p:ext uri="{BB962C8B-B14F-4D97-AF65-F5344CB8AC3E}">
        <p14:creationId xmlns:p14="http://schemas.microsoft.com/office/powerpoint/2010/main" val="173958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42276" cy="762000"/>
          </a:xfrm>
        </p:spPr>
        <p:txBody>
          <a:bodyPr/>
          <a:lstStyle/>
          <a:p>
            <a:pPr algn="r"/>
            <a:r>
              <a:rPr lang="en-US" dirty="0" smtClean="0"/>
              <a:t>Dose-Volume Histogram</a:t>
            </a:r>
            <a:endParaRPr lang="en-US" dirty="0"/>
          </a:p>
        </p:txBody>
      </p:sp>
      <p:pic>
        <p:nvPicPr>
          <p:cNvPr id="3" name="Picture 2" descr="Cumulative_dose-volume_histogr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047260"/>
          </a:xfrm>
          <a:prstGeom prst="rect">
            <a:avLst/>
          </a:prstGeom>
        </p:spPr>
      </p:pic>
      <p:sp>
        <p:nvSpPr>
          <p:cNvPr id="5" name="TextBox 4"/>
          <p:cNvSpPr txBox="1"/>
          <p:nvPr/>
        </p:nvSpPr>
        <p:spPr>
          <a:xfrm>
            <a:off x="1575063" y="6324600"/>
            <a:ext cx="7568937" cy="369332"/>
          </a:xfrm>
          <a:prstGeom prst="rect">
            <a:avLst/>
          </a:prstGeom>
          <a:noFill/>
        </p:spPr>
        <p:txBody>
          <a:bodyPr wrap="none" rtlCol="0">
            <a:spAutoFit/>
          </a:bodyPr>
          <a:lstStyle/>
          <a:p>
            <a:r>
              <a:rPr lang="en-US" dirty="0"/>
              <a:t>CC BY 3.0, https://</a:t>
            </a:r>
            <a:r>
              <a:rPr lang="en-US" dirty="0" err="1"/>
              <a:t>en.wikipedia.org</a:t>
            </a:r>
            <a:r>
              <a:rPr lang="en-US" dirty="0"/>
              <a:t>/w/</a:t>
            </a:r>
            <a:r>
              <a:rPr lang="en-US" dirty="0" err="1"/>
              <a:t>index.php?curid</a:t>
            </a:r>
            <a:r>
              <a:rPr lang="en-US" dirty="0"/>
              <a:t>=32800049</a:t>
            </a:r>
          </a:p>
        </p:txBody>
      </p:sp>
    </p:spTree>
    <p:extLst>
      <p:ext uri="{BB962C8B-B14F-4D97-AF65-F5344CB8AC3E}">
        <p14:creationId xmlns:p14="http://schemas.microsoft.com/office/powerpoint/2010/main" val="16502130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of the trade</a:t>
            </a:r>
            <a:endParaRPr lang="en-US" dirty="0"/>
          </a:p>
        </p:txBody>
      </p:sp>
      <p:sp>
        <p:nvSpPr>
          <p:cNvPr id="3" name="Content Placeholder 2"/>
          <p:cNvSpPr>
            <a:spLocks noGrp="1"/>
          </p:cNvSpPr>
          <p:nvPr>
            <p:ph idx="1"/>
          </p:nvPr>
        </p:nvSpPr>
        <p:spPr/>
        <p:txBody>
          <a:bodyPr/>
          <a:lstStyle/>
          <a:p>
            <a:r>
              <a:rPr lang="en-US" dirty="0" smtClean="0"/>
              <a:t>Quality assurance phantoms</a:t>
            </a:r>
            <a:endParaRPr lang="en-US" dirty="0"/>
          </a:p>
        </p:txBody>
      </p:sp>
      <p:pic>
        <p:nvPicPr>
          <p:cNvPr id="4" name="Picture 3" descr="Screen Shot 2018-06-11 at 12.23.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09600"/>
            <a:ext cx="5974773" cy="5943600"/>
          </a:xfrm>
          <a:prstGeom prst="rect">
            <a:avLst/>
          </a:prstGeom>
        </p:spPr>
      </p:pic>
      <p:pic>
        <p:nvPicPr>
          <p:cNvPr id="5" name="Picture 4" descr="Screen Shot 2018-06-11 at 12.25.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290" y="1961244"/>
            <a:ext cx="3543300" cy="2374900"/>
          </a:xfrm>
          <a:prstGeom prst="rect">
            <a:avLst/>
          </a:prstGeom>
        </p:spPr>
      </p:pic>
      <p:pic>
        <p:nvPicPr>
          <p:cNvPr id="6" name="Picture 5" descr="Screen Shot 2018-06-11 at 12.26.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2057400"/>
            <a:ext cx="5922516" cy="4114800"/>
          </a:xfrm>
          <a:prstGeom prst="rect">
            <a:avLst/>
          </a:prstGeom>
        </p:spPr>
      </p:pic>
      <p:pic>
        <p:nvPicPr>
          <p:cNvPr id="7" name="Picture 6" descr="Screen Shot 2018-06-11 at 12.28.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0061" y="347829"/>
            <a:ext cx="3733800" cy="6210300"/>
          </a:xfrm>
          <a:prstGeom prst="rect">
            <a:avLst/>
          </a:prstGeom>
        </p:spPr>
      </p:pic>
    </p:spTree>
    <p:extLst>
      <p:ext uri="{BB962C8B-B14F-4D97-AF65-F5344CB8AC3E}">
        <p14:creationId xmlns:p14="http://schemas.microsoft.com/office/powerpoint/2010/main" val="115364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42276" cy="762000"/>
          </a:xfrm>
        </p:spPr>
        <p:txBody>
          <a:bodyPr/>
          <a:lstStyle/>
          <a:p>
            <a:pPr algn="r"/>
            <a:r>
              <a:rPr lang="en-US" sz="4000" dirty="0" smtClean="0"/>
              <a:t>Quality Assurance</a:t>
            </a:r>
            <a:endParaRPr lang="en-US" sz="4000" dirty="0"/>
          </a:p>
        </p:txBody>
      </p:sp>
      <p:sp>
        <p:nvSpPr>
          <p:cNvPr id="3" name="TextBox 2"/>
          <p:cNvSpPr txBox="1"/>
          <p:nvPr/>
        </p:nvSpPr>
        <p:spPr>
          <a:xfrm>
            <a:off x="304801" y="1143000"/>
            <a:ext cx="8686800" cy="2462212"/>
          </a:xfrm>
          <a:prstGeom prst="rect">
            <a:avLst/>
          </a:prstGeom>
          <a:noFill/>
        </p:spPr>
        <p:txBody>
          <a:bodyPr wrap="square" rtlCol="0">
            <a:spAutoFit/>
          </a:bodyPr>
          <a:lstStyle/>
          <a:p>
            <a:pPr marL="800100" lvl="1" indent="-342900">
              <a:buFont typeface="Arial"/>
              <a:buChar char="•"/>
            </a:pPr>
            <a:r>
              <a:rPr lang="en-US" sz="2200" dirty="0"/>
              <a:t>M</a:t>
            </a:r>
            <a:r>
              <a:rPr lang="en-US" sz="2200" dirty="0" smtClean="0"/>
              <a:t>ost </a:t>
            </a:r>
            <a:r>
              <a:rPr lang="en-US" sz="2200" dirty="0"/>
              <a:t>commonly done in homogeneous media </a:t>
            </a:r>
          </a:p>
          <a:p>
            <a:pPr marL="1257300" lvl="2" indent="-342900">
              <a:buFont typeface="Arial"/>
              <a:buChar char="•"/>
            </a:pPr>
            <a:r>
              <a:rPr lang="en-US" sz="2200" dirty="0" smtClean="0"/>
              <a:t>verification plan in water</a:t>
            </a:r>
          </a:p>
          <a:p>
            <a:pPr marL="511175" lvl="2" indent="-342900">
              <a:buFont typeface="Arial"/>
              <a:buChar char="•"/>
            </a:pPr>
            <a:r>
              <a:rPr lang="en-US" sz="2200" dirty="0"/>
              <a:t>M</a:t>
            </a:r>
            <a:r>
              <a:rPr lang="en-US" sz="2200" dirty="0" smtClean="0"/>
              <a:t>easurements </a:t>
            </a:r>
            <a:r>
              <a:rPr lang="en-US" sz="2200" dirty="0"/>
              <a:t>– ion chambers for </a:t>
            </a:r>
            <a:r>
              <a:rPr lang="en-US" sz="2200" dirty="0" smtClean="0"/>
              <a:t>absolute dose calibration, profile measurements with film, array of chambers</a:t>
            </a:r>
            <a:endParaRPr lang="en-US" sz="2200" dirty="0"/>
          </a:p>
          <a:p>
            <a:pPr marL="968375" lvl="3" indent="-342900">
              <a:buFont typeface="Arial"/>
              <a:buChar char="•"/>
            </a:pPr>
            <a:r>
              <a:rPr lang="en-US" sz="2200" dirty="0" smtClean="0"/>
              <a:t>Example of evaluation </a:t>
            </a:r>
            <a:r>
              <a:rPr lang="en-US" sz="2200" dirty="0"/>
              <a:t>criteria – gamma </a:t>
            </a:r>
            <a:r>
              <a:rPr lang="en-US" sz="2200" dirty="0" smtClean="0"/>
              <a:t>index</a:t>
            </a:r>
          </a:p>
          <a:p>
            <a:pPr marL="625475" lvl="3"/>
            <a:endParaRPr lang="en-US" sz="2200" dirty="0"/>
          </a:p>
        </p:txBody>
      </p:sp>
      <p:pic>
        <p:nvPicPr>
          <p:cNvPr id="4" name="Picture 3" descr="199ca4e6fc.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908658"/>
            <a:ext cx="8122920" cy="5943600"/>
          </a:xfrm>
          <a:prstGeom prst="rect">
            <a:avLst/>
          </a:prstGeom>
        </p:spPr>
      </p:pic>
      <p:pic>
        <p:nvPicPr>
          <p:cNvPr id="5" name="Picture 4" descr="Screen Shot 2018-01-12 at 4.20.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712547" cy="5867400"/>
          </a:xfrm>
          <a:prstGeom prst="rect">
            <a:avLst/>
          </a:prstGeom>
        </p:spPr>
      </p:pic>
    </p:spTree>
    <p:extLst>
      <p:ext uri="{BB962C8B-B14F-4D97-AF65-F5344CB8AC3E}">
        <p14:creationId xmlns:p14="http://schemas.microsoft.com/office/powerpoint/2010/main" val="240765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42276" cy="762000"/>
          </a:xfrm>
        </p:spPr>
        <p:txBody>
          <a:bodyPr/>
          <a:lstStyle/>
          <a:p>
            <a:pPr algn="r"/>
            <a:r>
              <a:rPr lang="en-US" sz="4000" dirty="0" smtClean="0"/>
              <a:t>A lot of room for improvement</a:t>
            </a:r>
            <a:endParaRPr lang="en-US" sz="4000" dirty="0"/>
          </a:p>
        </p:txBody>
      </p:sp>
      <p:sp>
        <p:nvSpPr>
          <p:cNvPr id="3" name="TextBox 2"/>
          <p:cNvSpPr txBox="1"/>
          <p:nvPr/>
        </p:nvSpPr>
        <p:spPr>
          <a:xfrm>
            <a:off x="304801" y="1143000"/>
            <a:ext cx="8686800" cy="4493537"/>
          </a:xfrm>
          <a:prstGeom prst="rect">
            <a:avLst/>
          </a:prstGeom>
          <a:noFill/>
        </p:spPr>
        <p:txBody>
          <a:bodyPr wrap="square" rtlCol="0">
            <a:spAutoFit/>
          </a:bodyPr>
          <a:lstStyle/>
          <a:p>
            <a:pPr marL="342900" lvl="0" indent="-342900">
              <a:buFont typeface="Arial"/>
              <a:buChar char="•"/>
            </a:pPr>
            <a:r>
              <a:rPr lang="en-US" sz="2200" dirty="0" smtClean="0"/>
              <a:t>A few examples</a:t>
            </a:r>
            <a:endParaRPr lang="en-US" sz="2200" dirty="0"/>
          </a:p>
          <a:p>
            <a:pPr marL="800100" lvl="1" indent="-342900">
              <a:buFont typeface="Arial"/>
              <a:buChar char="•"/>
            </a:pPr>
            <a:r>
              <a:rPr lang="en-US" sz="2200" dirty="0"/>
              <a:t>Development of refined MC calculations for proton therapy</a:t>
            </a:r>
          </a:p>
          <a:p>
            <a:pPr marL="800100" lvl="1" indent="-342900">
              <a:buFont typeface="Arial"/>
              <a:buChar char="•"/>
            </a:pPr>
            <a:r>
              <a:rPr lang="en-US" sz="2200" dirty="0"/>
              <a:t>Development Quality assurance </a:t>
            </a:r>
            <a:r>
              <a:rPr lang="en-US" sz="2200" dirty="0" smtClean="0"/>
              <a:t>tools</a:t>
            </a:r>
          </a:p>
          <a:p>
            <a:pPr marL="1257300" lvl="2" indent="-342900">
              <a:buFont typeface="Arial"/>
              <a:buChar char="•"/>
            </a:pPr>
            <a:r>
              <a:rPr lang="en-US" sz="2200" i="1" dirty="0" smtClean="0"/>
              <a:t>Zebra</a:t>
            </a:r>
            <a:r>
              <a:rPr lang="en-US" sz="2200" i="1" dirty="0"/>
              <a:t>, Lynx, IC </a:t>
            </a:r>
            <a:r>
              <a:rPr lang="en-US" sz="2200" i="1" dirty="0" smtClean="0"/>
              <a:t>array</a:t>
            </a:r>
          </a:p>
          <a:p>
            <a:pPr marL="1714500" lvl="3" indent="-342900">
              <a:buFont typeface="Arial"/>
              <a:buChar char="•"/>
            </a:pPr>
            <a:r>
              <a:rPr lang="en-US" sz="2200" dirty="0" smtClean="0"/>
              <a:t>none </a:t>
            </a:r>
            <a:r>
              <a:rPr lang="en-US" sz="2200" dirty="0"/>
              <a:t>is well designed for volumetric </a:t>
            </a:r>
            <a:r>
              <a:rPr lang="en-US" sz="2200" dirty="0" smtClean="0"/>
              <a:t>verification (</a:t>
            </a:r>
            <a:r>
              <a:rPr lang="en-US" sz="2200" i="1" dirty="0" err="1" smtClean="0"/>
              <a:t>dosimetric</a:t>
            </a:r>
            <a:r>
              <a:rPr lang="en-US" sz="2200" i="1" dirty="0" smtClean="0"/>
              <a:t> gel</a:t>
            </a:r>
            <a:r>
              <a:rPr lang="en-US" sz="2200" dirty="0" smtClean="0"/>
              <a:t>), </a:t>
            </a:r>
          </a:p>
          <a:p>
            <a:pPr marL="1714500" lvl="3" indent="-342900">
              <a:buFont typeface="Arial"/>
              <a:buChar char="•"/>
            </a:pPr>
            <a:r>
              <a:rPr lang="en-US" sz="2200" dirty="0" smtClean="0"/>
              <a:t>none </a:t>
            </a:r>
            <a:r>
              <a:rPr lang="en-US" sz="2200" dirty="0"/>
              <a:t>is designed for verification of dose delivery in </a:t>
            </a:r>
            <a:r>
              <a:rPr lang="en-US" sz="2200" u="sng" dirty="0"/>
              <a:t>inhomogeneous </a:t>
            </a:r>
            <a:r>
              <a:rPr lang="en-US" sz="2200" u="sng" dirty="0" smtClean="0"/>
              <a:t>media</a:t>
            </a:r>
          </a:p>
          <a:p>
            <a:pPr marL="1714500" lvl="3" indent="-342900">
              <a:buFont typeface="Arial"/>
              <a:buChar char="•"/>
            </a:pPr>
            <a:r>
              <a:rPr lang="en-US" sz="2200" dirty="0" smtClean="0"/>
              <a:t>tissue </a:t>
            </a:r>
            <a:r>
              <a:rPr lang="en-US" sz="2200" dirty="0"/>
              <a:t>equivalent media </a:t>
            </a:r>
            <a:r>
              <a:rPr lang="en-US" sz="2200" dirty="0" smtClean="0"/>
              <a:t>exist</a:t>
            </a:r>
          </a:p>
          <a:p>
            <a:pPr marL="2171700" lvl="4" indent="-342900">
              <a:buFont typeface="Arial"/>
              <a:buChar char="•"/>
            </a:pPr>
            <a:r>
              <a:rPr lang="en-US" sz="2200" dirty="0" smtClean="0"/>
              <a:t>Detector/phantom </a:t>
            </a:r>
            <a:r>
              <a:rPr lang="en-US" sz="2200" dirty="0" err="1" smtClean="0"/>
              <a:t>deveppment</a:t>
            </a:r>
            <a:endParaRPr lang="en-US" sz="2200" dirty="0"/>
          </a:p>
          <a:p>
            <a:pPr lvl="1"/>
            <a:endParaRPr lang="en-US" sz="2200" dirty="0"/>
          </a:p>
          <a:p>
            <a:pPr marL="342900" indent="-342900">
              <a:buFont typeface="Arial"/>
              <a:buChar char="•"/>
            </a:pPr>
            <a:r>
              <a:rPr lang="en-US" sz="2200" dirty="0" smtClean="0"/>
              <a:t>Collaboration Opportunities</a:t>
            </a:r>
            <a:endParaRPr lang="en-US" sz="2200" dirty="0"/>
          </a:p>
        </p:txBody>
      </p:sp>
    </p:spTree>
    <p:extLst>
      <p:ext uri="{BB962C8B-B14F-4D97-AF65-F5344CB8AC3E}">
        <p14:creationId xmlns:p14="http://schemas.microsoft.com/office/powerpoint/2010/main" val="22460058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UPT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9136775" cy="2155648"/>
          </a:xfrm>
          <a:prstGeom prst="rect">
            <a:avLst/>
          </a:prstGeom>
        </p:spPr>
      </p:pic>
      <p:sp>
        <p:nvSpPr>
          <p:cNvPr id="7" name="Text Box 4"/>
          <p:cNvSpPr txBox="1">
            <a:spLocks noChangeArrowheads="1"/>
          </p:cNvSpPr>
          <p:nvPr/>
        </p:nvSpPr>
        <p:spPr bwMode="auto">
          <a:xfrm>
            <a:off x="0" y="2438400"/>
            <a:ext cx="469783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4320" indent="-261620">
              <a:lnSpc>
                <a:spcPct val="100000"/>
              </a:lnSpc>
              <a:buFont typeface="Arial"/>
              <a:buChar char="•"/>
              <a:tabLst>
                <a:tab pos="299720" algn="l"/>
              </a:tabLst>
            </a:pPr>
            <a:r>
              <a:rPr lang="en-US" sz="2000" spc="-5" dirty="0" smtClean="0">
                <a:solidFill>
                  <a:srgbClr val="800000"/>
                </a:solidFill>
                <a:latin typeface="Calibri"/>
                <a:cs typeface="Calibri"/>
              </a:rPr>
              <a:t>HUPTI is </a:t>
            </a:r>
            <a:r>
              <a:rPr lang="en-US" sz="2000" dirty="0" smtClean="0">
                <a:solidFill>
                  <a:srgbClr val="800000"/>
                </a:solidFill>
                <a:latin typeface="Calibri"/>
                <a:cs typeface="Calibri"/>
              </a:rPr>
              <a:t>a </a:t>
            </a:r>
            <a:r>
              <a:rPr lang="en-US" sz="2000" spc="-5" dirty="0" smtClean="0">
                <a:solidFill>
                  <a:srgbClr val="800000"/>
                </a:solidFill>
                <a:latin typeface="Calibri"/>
                <a:cs typeface="Calibri"/>
              </a:rPr>
              <a:t>genuine national resource: </a:t>
            </a:r>
            <a:r>
              <a:rPr lang="en-US" sz="2000" dirty="0" smtClean="0">
                <a:solidFill>
                  <a:srgbClr val="800000"/>
                </a:solidFill>
                <a:latin typeface="Calibri"/>
                <a:cs typeface="Calibri"/>
              </a:rPr>
              <a:t>a </a:t>
            </a:r>
            <a:r>
              <a:rPr lang="en-US" sz="2000" spc="-5" dirty="0" smtClean="0">
                <a:solidFill>
                  <a:srgbClr val="800000"/>
                </a:solidFill>
                <a:latin typeface="Calibri"/>
                <a:cs typeface="Calibri"/>
              </a:rPr>
              <a:t>$225M</a:t>
            </a:r>
            <a:r>
              <a:rPr lang="en-US" sz="2000" spc="254" dirty="0" smtClean="0">
                <a:solidFill>
                  <a:srgbClr val="800000"/>
                </a:solidFill>
                <a:latin typeface="Calibri"/>
                <a:cs typeface="Calibri"/>
              </a:rPr>
              <a:t> </a:t>
            </a:r>
            <a:r>
              <a:rPr lang="en-US" sz="2000" spc="-5" dirty="0" smtClean="0">
                <a:solidFill>
                  <a:srgbClr val="800000"/>
                </a:solidFill>
                <a:latin typeface="Calibri"/>
                <a:cs typeface="Calibri"/>
              </a:rPr>
              <a:t>state-of-the-art</a:t>
            </a:r>
            <a:endParaRPr lang="en-US" sz="2000" dirty="0" smtClean="0">
              <a:solidFill>
                <a:srgbClr val="800000"/>
              </a:solidFill>
              <a:latin typeface="Calibri"/>
              <a:cs typeface="Calibri"/>
            </a:endParaRPr>
          </a:p>
          <a:p>
            <a:pPr marL="299085">
              <a:lnSpc>
                <a:spcPct val="100000"/>
              </a:lnSpc>
            </a:pPr>
            <a:r>
              <a:rPr lang="en-US" sz="2000" spc="-5" dirty="0" smtClean="0">
                <a:solidFill>
                  <a:srgbClr val="800000"/>
                </a:solidFill>
                <a:latin typeface="Calibri"/>
                <a:cs typeface="Calibri"/>
              </a:rPr>
              <a:t>cancer treatment facility and </a:t>
            </a:r>
            <a:r>
              <a:rPr lang="en-US" sz="2000" dirty="0" smtClean="0">
                <a:solidFill>
                  <a:srgbClr val="800000"/>
                </a:solidFill>
                <a:latin typeface="Calibri"/>
                <a:cs typeface="Calibri"/>
              </a:rPr>
              <a:t>the </a:t>
            </a:r>
            <a:r>
              <a:rPr lang="en-US" sz="2000" spc="-5" dirty="0" smtClean="0">
                <a:solidFill>
                  <a:srgbClr val="800000"/>
                </a:solidFill>
                <a:latin typeface="Calibri"/>
                <a:cs typeface="Calibri"/>
              </a:rPr>
              <a:t>nation’s largest </a:t>
            </a:r>
            <a:r>
              <a:rPr lang="en-US" sz="2000" dirty="0" smtClean="0">
                <a:solidFill>
                  <a:srgbClr val="800000"/>
                </a:solidFill>
                <a:latin typeface="Calibri"/>
                <a:cs typeface="Calibri"/>
              </a:rPr>
              <a:t>stand-alone </a:t>
            </a:r>
            <a:r>
              <a:rPr lang="en-US" sz="2000" spc="-5" dirty="0" smtClean="0">
                <a:solidFill>
                  <a:srgbClr val="800000"/>
                </a:solidFill>
                <a:latin typeface="Calibri"/>
                <a:cs typeface="Calibri"/>
              </a:rPr>
              <a:t>proton </a:t>
            </a:r>
            <a:r>
              <a:rPr lang="en-US" sz="2000" dirty="0" smtClean="0">
                <a:solidFill>
                  <a:srgbClr val="800000"/>
                </a:solidFill>
                <a:latin typeface="Calibri"/>
                <a:cs typeface="Calibri"/>
              </a:rPr>
              <a:t>beam treatment</a:t>
            </a:r>
            <a:r>
              <a:rPr lang="en-US" sz="2000" spc="185" dirty="0" smtClean="0">
                <a:solidFill>
                  <a:srgbClr val="800000"/>
                </a:solidFill>
                <a:latin typeface="Calibri"/>
                <a:cs typeface="Calibri"/>
              </a:rPr>
              <a:t> </a:t>
            </a:r>
            <a:r>
              <a:rPr lang="en-US" sz="2000" spc="-5" dirty="0" smtClean="0">
                <a:solidFill>
                  <a:srgbClr val="800000"/>
                </a:solidFill>
                <a:latin typeface="Calibri"/>
                <a:cs typeface="Calibri"/>
              </a:rPr>
              <a:t>facility.</a:t>
            </a:r>
            <a:endParaRPr lang="en-US" sz="2000" dirty="0" smtClean="0">
              <a:solidFill>
                <a:srgbClr val="800000"/>
              </a:solidFill>
              <a:latin typeface="Times New Roman" charset="0"/>
            </a:endParaRPr>
          </a:p>
          <a:p>
            <a:pPr marL="1085850" lvl="1" indent="-342900">
              <a:spcBef>
                <a:spcPct val="50000"/>
              </a:spcBef>
              <a:buFont typeface="Wingdings" charset="2"/>
              <a:buChar char="§"/>
            </a:pPr>
            <a:r>
              <a:rPr lang="en-US" sz="2000" dirty="0" smtClean="0">
                <a:solidFill>
                  <a:srgbClr val="800000"/>
                </a:solidFill>
                <a:latin typeface="Times New Roman" charset="0"/>
              </a:rPr>
              <a:t>Five treatment rooms</a:t>
            </a:r>
          </a:p>
          <a:p>
            <a:pPr marL="1085850" lvl="1" indent="-342900">
              <a:spcBef>
                <a:spcPct val="50000"/>
              </a:spcBef>
              <a:buFont typeface="Wingdings" charset="2"/>
              <a:buChar char="§"/>
            </a:pPr>
            <a:r>
              <a:rPr lang="en-US" sz="2000" dirty="0" smtClean="0">
                <a:solidFill>
                  <a:srgbClr val="800000"/>
                </a:solidFill>
                <a:latin typeface="Times New Roman" charset="0"/>
              </a:rPr>
              <a:t>Dedicated Research line</a:t>
            </a:r>
          </a:p>
          <a:p>
            <a:pPr marL="1085850" lvl="1" indent="-342900">
              <a:spcBef>
                <a:spcPct val="50000"/>
              </a:spcBef>
              <a:buFont typeface="Wingdings" charset="2"/>
              <a:buChar char="§"/>
            </a:pPr>
            <a:r>
              <a:rPr lang="en-US" sz="2000" dirty="0" smtClean="0">
                <a:solidFill>
                  <a:srgbClr val="800000"/>
                </a:solidFill>
                <a:latin typeface="Times New Roman" charset="0"/>
              </a:rPr>
              <a:t>PET/CT imaging suite</a:t>
            </a:r>
          </a:p>
          <a:p>
            <a:pPr marL="1085850" lvl="1" indent="-342900">
              <a:spcBef>
                <a:spcPct val="50000"/>
              </a:spcBef>
              <a:buFont typeface="Wingdings" charset="2"/>
              <a:buChar char="§"/>
            </a:pPr>
            <a:r>
              <a:rPr lang="en-US" sz="2000" dirty="0" smtClean="0">
                <a:solidFill>
                  <a:srgbClr val="800000"/>
                </a:solidFill>
                <a:latin typeface="Times New Roman" charset="0"/>
              </a:rPr>
              <a:t>Most advanced proton therapy technology available</a:t>
            </a:r>
          </a:p>
        </p:txBody>
      </p:sp>
      <p:pic>
        <p:nvPicPr>
          <p:cNvPr id="8" name="Picture 7" descr="timelin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514600"/>
            <a:ext cx="4267200"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2057400"/>
            <a:ext cx="8124825" cy="312420"/>
          </a:xfrm>
          <a:prstGeom prst="rect">
            <a:avLst/>
          </a:prstGeom>
          <a:solidFill>
            <a:schemeClr val="bg1">
              <a:lumMod val="85000"/>
            </a:schemeClr>
          </a:solidFill>
        </p:spPr>
        <p:txBody>
          <a:bodyPr vert="horz" wrap="square" lIns="0" tIns="0" rIns="0" bIns="0" rtlCol="0">
            <a:spAutoFit/>
          </a:bodyPr>
          <a:lstStyle/>
          <a:p>
            <a:pPr marL="12700">
              <a:lnSpc>
                <a:spcPct val="100000"/>
              </a:lnSpc>
            </a:pPr>
            <a:r>
              <a:rPr sz="2000" b="1" spc="-10" dirty="0">
                <a:solidFill>
                  <a:srgbClr val="800000"/>
                </a:solidFill>
              </a:rPr>
              <a:t>HUPTI IS </a:t>
            </a:r>
            <a:r>
              <a:rPr sz="2000" b="1" dirty="0">
                <a:solidFill>
                  <a:srgbClr val="800000"/>
                </a:solidFill>
              </a:rPr>
              <a:t>A </a:t>
            </a:r>
            <a:r>
              <a:rPr sz="2000" b="1" spc="-10" dirty="0">
                <a:solidFill>
                  <a:srgbClr val="800000"/>
                </a:solidFill>
              </a:rPr>
              <a:t>UNIQUE </a:t>
            </a:r>
            <a:r>
              <a:rPr sz="2000" b="1" spc="-15" dirty="0">
                <a:solidFill>
                  <a:srgbClr val="800000"/>
                </a:solidFill>
              </a:rPr>
              <a:t>RESOURCE </a:t>
            </a:r>
            <a:r>
              <a:rPr sz="2000" b="1" spc="-10" dirty="0">
                <a:solidFill>
                  <a:srgbClr val="800000"/>
                </a:solidFill>
              </a:rPr>
              <a:t>IN THE </a:t>
            </a:r>
            <a:r>
              <a:rPr sz="2000" b="1" spc="-15" dirty="0">
                <a:solidFill>
                  <a:srgbClr val="800000"/>
                </a:solidFill>
              </a:rPr>
              <a:t>FIGHT </a:t>
            </a:r>
            <a:r>
              <a:rPr sz="2000" b="1" spc="-10" dirty="0">
                <a:solidFill>
                  <a:srgbClr val="800000"/>
                </a:solidFill>
              </a:rPr>
              <a:t>AGAINST</a:t>
            </a:r>
            <a:r>
              <a:rPr sz="2000" b="1" spc="-250" dirty="0">
                <a:solidFill>
                  <a:srgbClr val="800000"/>
                </a:solidFill>
              </a:rPr>
              <a:t> </a:t>
            </a:r>
            <a:r>
              <a:rPr sz="2000" b="1" spc="-5" dirty="0">
                <a:solidFill>
                  <a:srgbClr val="800000"/>
                </a:solidFill>
              </a:rPr>
              <a:t>CANCER</a:t>
            </a:r>
            <a:endParaRPr sz="2000" b="1" dirty="0">
              <a:solidFill>
                <a:srgbClr val="800000"/>
              </a:solidFill>
            </a:endParaRPr>
          </a:p>
        </p:txBody>
      </p:sp>
      <p:sp>
        <p:nvSpPr>
          <p:cNvPr id="4" name="object 4"/>
          <p:cNvSpPr/>
          <p:nvPr/>
        </p:nvSpPr>
        <p:spPr>
          <a:xfrm>
            <a:off x="4800600" y="2667000"/>
            <a:ext cx="4187952" cy="390906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400" y="2362200"/>
            <a:ext cx="8991600" cy="4174476"/>
          </a:xfrm>
          <a:prstGeom prst="rect">
            <a:avLst/>
          </a:prstGeom>
        </p:spPr>
        <p:txBody>
          <a:bodyPr vert="horz" wrap="square" lIns="0" tIns="0" rIns="0" bIns="0" rtlCol="0">
            <a:spAutoFit/>
          </a:bodyPr>
          <a:lstStyle/>
          <a:p>
            <a:pPr>
              <a:lnSpc>
                <a:spcPct val="100000"/>
              </a:lnSpc>
              <a:spcBef>
                <a:spcPts val="32"/>
              </a:spcBef>
            </a:pPr>
            <a:endParaRPr sz="1850" dirty="0">
              <a:solidFill>
                <a:srgbClr val="800000"/>
              </a:solidFill>
              <a:latin typeface="Times New Roman"/>
              <a:cs typeface="Times New Roman"/>
            </a:endParaRPr>
          </a:p>
          <a:p>
            <a:pPr marL="274320" marR="4486275" indent="-261620">
              <a:lnSpc>
                <a:spcPct val="100000"/>
              </a:lnSpc>
              <a:buFont typeface="Arial"/>
              <a:buChar char="•"/>
              <a:tabLst>
                <a:tab pos="299720" algn="l"/>
              </a:tabLst>
            </a:pPr>
            <a:r>
              <a:rPr sz="1800" spc="-5" dirty="0">
                <a:solidFill>
                  <a:srgbClr val="800000"/>
                </a:solidFill>
                <a:latin typeface="Calibri"/>
                <a:cs typeface="Calibri"/>
              </a:rPr>
              <a:t>The HUPTI treats </a:t>
            </a:r>
            <a:r>
              <a:rPr sz="1800" dirty="0">
                <a:solidFill>
                  <a:srgbClr val="800000"/>
                </a:solidFill>
                <a:latin typeface="Calibri"/>
                <a:cs typeface="Calibri"/>
              </a:rPr>
              <a:t>a </a:t>
            </a:r>
            <a:r>
              <a:rPr sz="1800" spc="-5" dirty="0">
                <a:solidFill>
                  <a:srgbClr val="800000"/>
                </a:solidFill>
                <a:latin typeface="Calibri"/>
                <a:cs typeface="Calibri"/>
              </a:rPr>
              <a:t>variety of cancer </a:t>
            </a:r>
            <a:r>
              <a:rPr sz="1800" dirty="0">
                <a:solidFill>
                  <a:srgbClr val="800000"/>
                </a:solidFill>
                <a:latin typeface="Calibri"/>
                <a:cs typeface="Calibri"/>
              </a:rPr>
              <a:t>types,  </a:t>
            </a:r>
            <a:r>
              <a:rPr sz="1800" spc="-5" dirty="0">
                <a:solidFill>
                  <a:srgbClr val="800000"/>
                </a:solidFill>
                <a:latin typeface="Calibri"/>
                <a:cs typeface="Calibri"/>
              </a:rPr>
              <a:t>including prostate, lung, </a:t>
            </a:r>
            <a:r>
              <a:rPr sz="1800" dirty="0">
                <a:solidFill>
                  <a:srgbClr val="800000"/>
                </a:solidFill>
                <a:latin typeface="Calibri"/>
                <a:cs typeface="Calibri"/>
              </a:rPr>
              <a:t>and </a:t>
            </a:r>
            <a:r>
              <a:rPr sz="1800" spc="-5" dirty="0">
                <a:solidFill>
                  <a:srgbClr val="800000"/>
                </a:solidFill>
                <a:latin typeface="Calibri"/>
                <a:cs typeface="Calibri"/>
              </a:rPr>
              <a:t>breast cancers </a:t>
            </a:r>
            <a:r>
              <a:rPr sz="1800" dirty="0">
                <a:solidFill>
                  <a:srgbClr val="800000"/>
                </a:solidFill>
                <a:latin typeface="Calibri"/>
                <a:cs typeface="Calibri"/>
              </a:rPr>
              <a:t>–  </a:t>
            </a:r>
            <a:r>
              <a:rPr sz="1800" spc="-5" dirty="0">
                <a:solidFill>
                  <a:srgbClr val="800000"/>
                </a:solidFill>
                <a:latin typeface="Calibri"/>
                <a:cs typeface="Calibri"/>
              </a:rPr>
              <a:t>all of which </a:t>
            </a:r>
            <a:r>
              <a:rPr sz="1800" dirty="0">
                <a:solidFill>
                  <a:srgbClr val="800000"/>
                </a:solidFill>
                <a:latin typeface="Calibri"/>
                <a:cs typeface="Calibri"/>
              </a:rPr>
              <a:t>are </a:t>
            </a:r>
            <a:r>
              <a:rPr sz="1800" spc="-5" dirty="0">
                <a:solidFill>
                  <a:srgbClr val="800000"/>
                </a:solidFill>
                <a:latin typeface="Calibri"/>
                <a:cs typeface="Calibri"/>
              </a:rPr>
              <a:t>associated with </a:t>
            </a:r>
            <a:r>
              <a:rPr sz="1800" dirty="0">
                <a:solidFill>
                  <a:srgbClr val="800000"/>
                </a:solidFill>
                <a:latin typeface="Calibri"/>
                <a:cs typeface="Calibri"/>
              </a:rPr>
              <a:t>the </a:t>
            </a:r>
            <a:r>
              <a:rPr sz="1800" spc="-5" dirty="0">
                <a:solidFill>
                  <a:srgbClr val="800000"/>
                </a:solidFill>
                <a:latin typeface="Calibri"/>
                <a:cs typeface="Calibri"/>
              </a:rPr>
              <a:t>highest  incidence rates in </a:t>
            </a:r>
            <a:r>
              <a:rPr sz="1800" dirty="0">
                <a:solidFill>
                  <a:srgbClr val="800000"/>
                </a:solidFill>
                <a:latin typeface="Calibri"/>
                <a:cs typeface="Calibri"/>
              </a:rPr>
              <a:t>the </a:t>
            </a:r>
            <a:r>
              <a:rPr sz="1800" spc="-5" dirty="0">
                <a:solidFill>
                  <a:srgbClr val="800000"/>
                </a:solidFill>
                <a:latin typeface="Calibri"/>
                <a:cs typeface="Calibri"/>
              </a:rPr>
              <a:t>Commonwealth </a:t>
            </a:r>
            <a:r>
              <a:rPr sz="1800" dirty="0">
                <a:solidFill>
                  <a:srgbClr val="800000"/>
                </a:solidFill>
                <a:latin typeface="Calibri"/>
                <a:cs typeface="Calibri"/>
              </a:rPr>
              <a:t>and  </a:t>
            </a:r>
            <a:r>
              <a:rPr sz="1800" spc="-5" dirty="0">
                <a:solidFill>
                  <a:srgbClr val="800000"/>
                </a:solidFill>
                <a:latin typeface="Calibri"/>
                <a:cs typeface="Calibri"/>
              </a:rPr>
              <a:t>nationally.</a:t>
            </a:r>
            <a:endParaRPr sz="1800" dirty="0">
              <a:solidFill>
                <a:srgbClr val="800000"/>
              </a:solidFill>
              <a:latin typeface="Calibri"/>
              <a:cs typeface="Calibri"/>
            </a:endParaRPr>
          </a:p>
          <a:p>
            <a:pPr>
              <a:lnSpc>
                <a:spcPct val="100000"/>
              </a:lnSpc>
              <a:spcBef>
                <a:spcPts val="32"/>
              </a:spcBef>
              <a:buClr>
                <a:srgbClr val="FFFFFF"/>
              </a:buClr>
              <a:buFont typeface="Arial"/>
              <a:buChar char="•"/>
            </a:pPr>
            <a:endParaRPr sz="1850" dirty="0">
              <a:solidFill>
                <a:srgbClr val="800000"/>
              </a:solidFill>
              <a:latin typeface="Times New Roman"/>
              <a:cs typeface="Times New Roman"/>
            </a:endParaRPr>
          </a:p>
          <a:p>
            <a:pPr marL="274320" marR="4412615" indent="-261620">
              <a:lnSpc>
                <a:spcPct val="100000"/>
              </a:lnSpc>
              <a:buFont typeface="Arial"/>
              <a:buChar char="•"/>
              <a:tabLst>
                <a:tab pos="299720" algn="l"/>
              </a:tabLst>
            </a:pPr>
            <a:r>
              <a:rPr sz="1800" spc="-5" dirty="0">
                <a:solidFill>
                  <a:srgbClr val="800000"/>
                </a:solidFill>
                <a:latin typeface="Calibri"/>
                <a:cs typeface="Calibri"/>
              </a:rPr>
              <a:t>There is </a:t>
            </a:r>
            <a:r>
              <a:rPr sz="1800" dirty="0">
                <a:solidFill>
                  <a:srgbClr val="800000"/>
                </a:solidFill>
                <a:latin typeface="Calibri"/>
                <a:cs typeface="Calibri"/>
              </a:rPr>
              <a:t>a vast </a:t>
            </a:r>
            <a:r>
              <a:rPr sz="1800" spc="-5" dirty="0">
                <a:solidFill>
                  <a:srgbClr val="800000"/>
                </a:solidFill>
                <a:latin typeface="Calibri"/>
                <a:cs typeface="Calibri"/>
              </a:rPr>
              <a:t>underserved </a:t>
            </a:r>
            <a:r>
              <a:rPr sz="1800" dirty="0">
                <a:solidFill>
                  <a:srgbClr val="800000"/>
                </a:solidFill>
                <a:latin typeface="Calibri"/>
                <a:cs typeface="Calibri"/>
              </a:rPr>
              <a:t>need, and most  </a:t>
            </a:r>
            <a:r>
              <a:rPr sz="1800" spc="-5" dirty="0">
                <a:solidFill>
                  <a:srgbClr val="800000"/>
                </a:solidFill>
                <a:latin typeface="Calibri"/>
                <a:cs typeface="Calibri"/>
              </a:rPr>
              <a:t>patients eligible for proton radiotherapy will  not </a:t>
            </a:r>
            <a:r>
              <a:rPr sz="1800" dirty="0">
                <a:solidFill>
                  <a:srgbClr val="800000"/>
                </a:solidFill>
                <a:latin typeface="Calibri"/>
                <a:cs typeface="Calibri"/>
              </a:rPr>
              <a:t>be </a:t>
            </a:r>
            <a:r>
              <a:rPr sz="1800" spc="-5" dirty="0">
                <a:solidFill>
                  <a:srgbClr val="800000"/>
                </a:solidFill>
                <a:latin typeface="Calibri"/>
                <a:cs typeface="Calibri"/>
              </a:rPr>
              <a:t>able </a:t>
            </a:r>
            <a:r>
              <a:rPr sz="1800" dirty="0">
                <a:solidFill>
                  <a:srgbClr val="800000"/>
                </a:solidFill>
                <a:latin typeface="Calibri"/>
                <a:cs typeface="Calibri"/>
              </a:rPr>
              <a:t>to receive this treatment. In fact,  the Massachusetts General Hospital </a:t>
            </a:r>
            <a:r>
              <a:rPr sz="1800" spc="-5" dirty="0">
                <a:solidFill>
                  <a:srgbClr val="800000"/>
                </a:solidFill>
                <a:latin typeface="Calibri"/>
                <a:cs typeface="Calibri"/>
              </a:rPr>
              <a:t>proton  center recently published </a:t>
            </a:r>
            <a:r>
              <a:rPr sz="1800" dirty="0">
                <a:solidFill>
                  <a:srgbClr val="800000"/>
                </a:solidFill>
                <a:latin typeface="Calibri"/>
                <a:cs typeface="Calibri"/>
              </a:rPr>
              <a:t>an </a:t>
            </a:r>
            <a:r>
              <a:rPr sz="1800" spc="-5" dirty="0">
                <a:solidFill>
                  <a:srgbClr val="800000"/>
                </a:solidFill>
                <a:latin typeface="Calibri"/>
                <a:cs typeface="Calibri"/>
              </a:rPr>
              <a:t>article describing  </a:t>
            </a:r>
            <a:r>
              <a:rPr sz="1800" dirty="0">
                <a:solidFill>
                  <a:srgbClr val="800000"/>
                </a:solidFill>
                <a:latin typeface="Calibri"/>
                <a:cs typeface="Calibri"/>
              </a:rPr>
              <a:t>the </a:t>
            </a:r>
            <a:r>
              <a:rPr sz="1800" spc="-5" dirty="0">
                <a:solidFill>
                  <a:srgbClr val="800000"/>
                </a:solidFill>
                <a:latin typeface="Calibri"/>
                <a:cs typeface="Calibri"/>
              </a:rPr>
              <a:t>difficulty in making decisions </a:t>
            </a:r>
            <a:r>
              <a:rPr sz="1800" dirty="0">
                <a:solidFill>
                  <a:srgbClr val="800000"/>
                </a:solidFill>
                <a:latin typeface="Calibri"/>
                <a:cs typeface="Calibri"/>
              </a:rPr>
              <a:t>regarding  </a:t>
            </a:r>
            <a:r>
              <a:rPr sz="1800" spc="-5" dirty="0">
                <a:solidFill>
                  <a:srgbClr val="800000"/>
                </a:solidFill>
                <a:latin typeface="Calibri"/>
                <a:cs typeface="Calibri"/>
              </a:rPr>
              <a:t>patient selection for proton </a:t>
            </a:r>
            <a:r>
              <a:rPr sz="1800" dirty="0">
                <a:solidFill>
                  <a:srgbClr val="800000"/>
                </a:solidFill>
                <a:latin typeface="Calibri"/>
                <a:cs typeface="Calibri"/>
              </a:rPr>
              <a:t>therapy, given  their </a:t>
            </a:r>
            <a:r>
              <a:rPr sz="1800" spc="-5" dirty="0">
                <a:solidFill>
                  <a:srgbClr val="800000"/>
                </a:solidFill>
                <a:latin typeface="Calibri"/>
                <a:cs typeface="Calibri"/>
              </a:rPr>
              <a:t>proton </a:t>
            </a:r>
            <a:r>
              <a:rPr sz="1800" dirty="0">
                <a:solidFill>
                  <a:srgbClr val="800000"/>
                </a:solidFill>
                <a:latin typeface="Calibri"/>
                <a:cs typeface="Calibri"/>
              </a:rPr>
              <a:t>therapy </a:t>
            </a:r>
            <a:r>
              <a:rPr sz="1800" spc="-5" dirty="0">
                <a:solidFill>
                  <a:srgbClr val="800000"/>
                </a:solidFill>
                <a:latin typeface="Calibri"/>
                <a:cs typeface="Calibri"/>
              </a:rPr>
              <a:t>waiting</a:t>
            </a:r>
            <a:r>
              <a:rPr sz="1800" spc="-25" dirty="0">
                <a:solidFill>
                  <a:srgbClr val="800000"/>
                </a:solidFill>
                <a:latin typeface="Calibri"/>
                <a:cs typeface="Calibri"/>
              </a:rPr>
              <a:t> </a:t>
            </a:r>
            <a:r>
              <a:rPr sz="1800" spc="-5" dirty="0">
                <a:solidFill>
                  <a:srgbClr val="800000"/>
                </a:solidFill>
                <a:latin typeface="Calibri"/>
                <a:cs typeface="Calibri"/>
              </a:rPr>
              <a:t>lists.</a:t>
            </a:r>
            <a:endParaRPr sz="1800" dirty="0">
              <a:solidFill>
                <a:srgbClr val="800000"/>
              </a:solidFill>
              <a:latin typeface="Calibri"/>
              <a:cs typeface="Calibri"/>
            </a:endParaRPr>
          </a:p>
        </p:txBody>
      </p:sp>
      <p:pic>
        <p:nvPicPr>
          <p:cNvPr id="7" name="Picture 6" descr="20160204174904-9241-hampton-university-proton-therapy-institu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0" y="0"/>
            <a:ext cx="9169649" cy="2514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42276" cy="911132"/>
          </a:xfrm>
        </p:spPr>
        <p:txBody>
          <a:bodyPr>
            <a:normAutofit/>
          </a:bodyPr>
          <a:lstStyle/>
          <a:p>
            <a:r>
              <a:rPr lang="en-US" sz="3600" dirty="0" smtClean="0"/>
              <a:t>Physics – </a:t>
            </a:r>
            <a:r>
              <a:rPr lang="en-US" sz="3600" b="1" dirty="0" smtClean="0"/>
              <a:t>H</a:t>
            </a:r>
            <a:r>
              <a:rPr lang="en-US" sz="3600" dirty="0" smtClean="0"/>
              <a:t>ealth</a:t>
            </a:r>
            <a:r>
              <a:rPr lang="en-US" sz="3600" b="1" dirty="0" smtClean="0"/>
              <a:t>C</a:t>
            </a:r>
            <a:r>
              <a:rPr lang="en-US" sz="3600" dirty="0" smtClean="0"/>
              <a:t>are Industry</a:t>
            </a:r>
            <a:endParaRPr lang="en-US" sz="3600" dirty="0"/>
          </a:p>
        </p:txBody>
      </p:sp>
      <p:sp>
        <p:nvSpPr>
          <p:cNvPr id="3" name="Content Placeholder 2"/>
          <p:cNvSpPr>
            <a:spLocks noGrp="1"/>
          </p:cNvSpPr>
          <p:nvPr>
            <p:ph idx="1"/>
          </p:nvPr>
        </p:nvSpPr>
        <p:spPr/>
        <p:txBody>
          <a:bodyPr>
            <a:normAutofit/>
          </a:bodyPr>
          <a:lstStyle/>
          <a:p>
            <a:r>
              <a:rPr lang="en-US" dirty="0" smtClean="0"/>
              <a:t>Various opportunities in</a:t>
            </a:r>
          </a:p>
          <a:p>
            <a:pPr lvl="1"/>
            <a:r>
              <a:rPr lang="en-US" dirty="0" smtClean="0"/>
              <a:t>Radiation and Health Physics</a:t>
            </a:r>
          </a:p>
          <a:p>
            <a:pPr lvl="1"/>
            <a:r>
              <a:rPr lang="en-US" dirty="0" smtClean="0"/>
              <a:t>Imaging Physics and Technologies</a:t>
            </a:r>
          </a:p>
          <a:p>
            <a:pPr lvl="1"/>
            <a:r>
              <a:rPr lang="en-US" dirty="0" smtClean="0"/>
              <a:t>Accelerator Physics</a:t>
            </a:r>
          </a:p>
          <a:p>
            <a:r>
              <a:rPr lang="en-US" dirty="0" smtClean="0"/>
              <a:t>Responsible for aspects of technology development, Validation and Verification, Clinical Implementation</a:t>
            </a:r>
          </a:p>
          <a:p>
            <a:r>
              <a:rPr lang="en-US" dirty="0" smtClean="0"/>
              <a:t>Quality Management, Industry Standards, Federal and Sate Regulations</a:t>
            </a:r>
          </a:p>
          <a:p>
            <a:pPr lvl="1"/>
            <a:endParaRPr lang="en-US" dirty="0" smtClean="0"/>
          </a:p>
        </p:txBody>
      </p:sp>
    </p:spTree>
    <p:extLst>
      <p:ext uri="{BB962C8B-B14F-4D97-AF65-F5344CB8AC3E}">
        <p14:creationId xmlns:p14="http://schemas.microsoft.com/office/powerpoint/2010/main" val="14925071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2"/>
          <p:cNvSpPr>
            <a:spLocks noGrp="1" noChangeArrowheads="1"/>
          </p:cNvSpPr>
          <p:nvPr>
            <p:ph type="title"/>
          </p:nvPr>
        </p:nvSpPr>
        <p:spPr/>
        <p:txBody>
          <a:bodyPr/>
          <a:lstStyle/>
          <a:p>
            <a:pPr algn="r"/>
            <a:r>
              <a:rPr lang="en-US" dirty="0" smtClean="0">
                <a:latin typeface="Calibri" charset="0"/>
              </a:rPr>
              <a:t>Planning the energies</a:t>
            </a:r>
            <a:endParaRPr lang="en-US" dirty="0">
              <a:latin typeface="Calibri" charset="0"/>
            </a:endParaRPr>
          </a:p>
        </p:txBody>
      </p:sp>
      <p:pic>
        <p:nvPicPr>
          <p:cNvPr id="75783" name="Picture 7" descr="Slik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05000"/>
            <a:ext cx="4495800"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6" name="Object 4"/>
          <p:cNvGraphicFramePr>
            <a:graphicFrameLocks noChangeAspect="1"/>
          </p:cNvGraphicFramePr>
          <p:nvPr>
            <p:extLst>
              <p:ext uri="{D42A27DB-BD31-4B8C-83A1-F6EECF244321}">
                <p14:modId xmlns:p14="http://schemas.microsoft.com/office/powerpoint/2010/main" val="973819006"/>
              </p:ext>
            </p:extLst>
          </p:nvPr>
        </p:nvGraphicFramePr>
        <p:xfrm>
          <a:off x="381000" y="1981200"/>
          <a:ext cx="3657600" cy="4114800"/>
        </p:xfrm>
        <a:graphic>
          <a:graphicData uri="http://schemas.openxmlformats.org/presentationml/2006/ole">
            <mc:AlternateContent xmlns:mc="http://schemas.openxmlformats.org/markup-compatibility/2006">
              <mc:Choice xmlns:v="urn:schemas-microsoft-com:vml" Requires="v">
                <p:oleObj spid="_x0000_s13417" name="Photo Editor Photo" r:id="rId5" imgW="4571429" imgH="6095238" progId="MSPhotoEd.3">
                  <p:embed/>
                </p:oleObj>
              </mc:Choice>
              <mc:Fallback>
                <p:oleObj name="Photo Editor Photo" r:id="rId5" imgW="4571429" imgH="6095238"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981200"/>
                        <a:ext cx="3657600" cy="4114800"/>
                      </a:xfrm>
                      <a:prstGeom prst="rect">
                        <a:avLst/>
                      </a:prstGeom>
                      <a:noFill/>
                      <a:ln w="12700">
                        <a:solidFill>
                          <a:srgbClr val="009900"/>
                        </a:solidFill>
                        <a:miter lim="800000"/>
                        <a:headEnd/>
                        <a:tailEnd/>
                      </a:ln>
                      <a:effectLst/>
                    </p:spPr>
                  </p:pic>
                </p:oleObj>
              </mc:Fallback>
            </mc:AlternateContent>
          </a:graphicData>
        </a:graphic>
      </p:graphicFrame>
    </p:spTree>
    <p:extLst>
      <p:ext uri="{BB962C8B-B14F-4D97-AF65-F5344CB8AC3E}">
        <p14:creationId xmlns:p14="http://schemas.microsoft.com/office/powerpoint/2010/main" val="2202171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mail Account\Documents\McLaren Documents\ASTRO Renderings\PBS nozzle1.jpg"/>
          <p:cNvPicPr>
            <a:picLocks noChangeAspect="1" noChangeArrowheads="1"/>
          </p:cNvPicPr>
          <p:nvPr/>
        </p:nvPicPr>
        <p:blipFill>
          <a:blip r:embed="rId2" cstate="print"/>
          <a:srcRect/>
          <a:stretch>
            <a:fillRect/>
          </a:stretch>
        </p:blipFill>
        <p:spPr bwMode="auto">
          <a:xfrm>
            <a:off x="3200401" y="1981200"/>
            <a:ext cx="5791200" cy="3611880"/>
          </a:xfrm>
          <a:prstGeom prst="rect">
            <a:avLst/>
          </a:prstGeom>
          <a:noFill/>
          <a:ln w="12700">
            <a:solidFill>
              <a:schemeClr val="tx1"/>
            </a:solidFill>
          </a:ln>
        </p:spPr>
      </p:pic>
      <p:sp>
        <p:nvSpPr>
          <p:cNvPr id="5" name="TextBox 4"/>
          <p:cNvSpPr txBox="1"/>
          <p:nvPr/>
        </p:nvSpPr>
        <p:spPr>
          <a:xfrm>
            <a:off x="76200" y="1219200"/>
            <a:ext cx="3166135" cy="4956228"/>
          </a:xfrm>
          <a:prstGeom prst="rect">
            <a:avLst/>
          </a:prstGeom>
          <a:noFill/>
        </p:spPr>
        <p:txBody>
          <a:bodyPr wrap="square" rtlCol="0">
            <a:spAutoFit/>
          </a:bodyPr>
          <a:lstStyle/>
          <a:p>
            <a:pPr>
              <a:lnSpc>
                <a:spcPct val="120000"/>
              </a:lnSpc>
            </a:pPr>
            <a:r>
              <a:rPr lang="en-US" sz="2200" b="1" dirty="0" smtClean="0"/>
              <a:t>Measure</a:t>
            </a:r>
          </a:p>
          <a:p>
            <a:pPr marL="342900" indent="-342900">
              <a:lnSpc>
                <a:spcPct val="120000"/>
              </a:lnSpc>
              <a:buFont typeface="Arial"/>
              <a:buChar char="•"/>
            </a:pPr>
            <a:r>
              <a:rPr lang="en-US" sz="2200" b="1" dirty="0" smtClean="0"/>
              <a:t>Spot position </a:t>
            </a:r>
            <a:endParaRPr lang="en-US" sz="2200" b="1" dirty="0"/>
          </a:p>
          <a:p>
            <a:pPr marL="342900" indent="-342900">
              <a:lnSpc>
                <a:spcPct val="120000"/>
              </a:lnSpc>
              <a:buFont typeface="Arial"/>
              <a:buChar char="•"/>
            </a:pPr>
            <a:r>
              <a:rPr lang="en-US" sz="2200" b="1" dirty="0" smtClean="0"/>
              <a:t>Spot size</a:t>
            </a:r>
            <a:endParaRPr lang="en-US" sz="2200" b="1" dirty="0"/>
          </a:p>
          <a:p>
            <a:pPr marL="342900" indent="-342900">
              <a:lnSpc>
                <a:spcPct val="120000"/>
              </a:lnSpc>
              <a:buFont typeface="Arial"/>
              <a:buChar char="•"/>
            </a:pPr>
            <a:r>
              <a:rPr lang="en-US" sz="2200" b="1" dirty="0" smtClean="0"/>
              <a:t>Number of delivered protons</a:t>
            </a:r>
          </a:p>
          <a:p>
            <a:pPr marL="342900" indent="-342900">
              <a:lnSpc>
                <a:spcPct val="120000"/>
              </a:lnSpc>
              <a:buFont typeface="Arial"/>
              <a:buChar char="•"/>
            </a:pPr>
            <a:endParaRPr lang="en-US" sz="2200" b="1" dirty="0"/>
          </a:p>
          <a:p>
            <a:pPr marL="342900" indent="-342900">
              <a:lnSpc>
                <a:spcPct val="120000"/>
              </a:lnSpc>
              <a:buFont typeface="Arial"/>
              <a:buChar char="•"/>
            </a:pPr>
            <a:r>
              <a:rPr lang="en-US" sz="2200" b="1" dirty="0" smtClean="0"/>
              <a:t>Helium Chamber </a:t>
            </a:r>
            <a:r>
              <a:rPr lang="en-US" sz="2200" dirty="0" smtClean="0"/>
              <a:t>to reduce spot size</a:t>
            </a:r>
            <a:endParaRPr lang="en-US" sz="2200" b="1" dirty="0"/>
          </a:p>
          <a:p>
            <a:pPr marL="342900" indent="-342900">
              <a:lnSpc>
                <a:spcPct val="120000"/>
              </a:lnSpc>
              <a:buFont typeface="Arial"/>
              <a:buChar char="•"/>
            </a:pPr>
            <a:r>
              <a:rPr lang="en-US" sz="2200" b="1" dirty="0" smtClean="0"/>
              <a:t>Snout </a:t>
            </a:r>
            <a:r>
              <a:rPr lang="en-US" sz="2200" dirty="0" smtClean="0"/>
              <a:t>to hold a range shifter, aperture, ridge filter, etc.</a:t>
            </a:r>
            <a:endParaRPr lang="en-US" sz="2200" b="1" dirty="0"/>
          </a:p>
        </p:txBody>
      </p:sp>
      <p:cxnSp>
        <p:nvCxnSpPr>
          <p:cNvPr id="9" name="Straight Arrow Connector 8"/>
          <p:cNvCxnSpPr/>
          <p:nvPr/>
        </p:nvCxnSpPr>
        <p:spPr>
          <a:xfrm flipV="1">
            <a:off x="1600200" y="4495800"/>
            <a:ext cx="0" cy="2286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228600"/>
            <a:ext cx="7543800" cy="762000"/>
          </a:xfrm>
        </p:spPr>
        <p:txBody>
          <a:bodyPr>
            <a:normAutofit fontScale="90000"/>
          </a:bodyPr>
          <a:lstStyle/>
          <a:p>
            <a:r>
              <a:rPr lang="en-US" dirty="0" smtClean="0">
                <a:solidFill>
                  <a:srgbClr val="000000"/>
                </a:solidFill>
              </a:rPr>
              <a:t>Proton </a:t>
            </a:r>
            <a:r>
              <a:rPr lang="en-US" dirty="0">
                <a:solidFill>
                  <a:srgbClr val="000000"/>
                </a:solidFill>
              </a:rPr>
              <a:t>beam </a:t>
            </a:r>
            <a:r>
              <a:rPr lang="en-US" dirty="0" smtClean="0">
                <a:solidFill>
                  <a:srgbClr val="000000"/>
                </a:solidFill>
              </a:rPr>
              <a:t>scanning nozzle</a:t>
            </a:r>
            <a:endParaRPr lang="en-US" dirty="0">
              <a:solidFill>
                <a:srgbClr val="000000"/>
              </a:solidFill>
            </a:endParaRPr>
          </a:p>
        </p:txBody>
      </p:sp>
    </p:spTree>
    <p:extLst>
      <p:ext uri="{BB962C8B-B14F-4D97-AF65-F5344CB8AC3E}">
        <p14:creationId xmlns:p14="http://schemas.microsoft.com/office/powerpoint/2010/main" val="41617974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574548" y="879094"/>
            <a:ext cx="7994903" cy="430887"/>
          </a:xfrm>
        </p:spPr>
        <p:txBody>
          <a:bodyPr/>
          <a:lstStyle/>
          <a:p>
            <a:pPr algn="r"/>
            <a:r>
              <a:rPr lang="en-US" sz="2800" dirty="0">
                <a:latin typeface="Arial" charset="0"/>
              </a:rPr>
              <a:t>Spot Scanning</a:t>
            </a:r>
          </a:p>
        </p:txBody>
      </p:sp>
      <p:pic>
        <p:nvPicPr>
          <p:cNvPr id="36866" name="Picture 4" descr="single_s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4570413"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descr="few_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057400"/>
            <a:ext cx="4570413"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summe_thi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057400"/>
            <a:ext cx="4570413"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descr="summe_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057400"/>
            <a:ext cx="4570413"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673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blinds(vertical)">
                                      <p:cBhvr>
                                        <p:cTn id="7" dur="500"/>
                                        <p:tgtEl>
                                          <p:spTgt spid="86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86022"/>
                                        </p:tgtEl>
                                        <p:attrNameLst>
                                          <p:attrName>style.visibility</p:attrName>
                                        </p:attrNameLst>
                                      </p:cBhvr>
                                      <p:to>
                                        <p:strVal val="visible"/>
                                      </p:to>
                                    </p:set>
                                    <p:animEffect transition="in" filter="blinds(vertical)">
                                      <p:cBhvr>
                                        <p:cTn id="12" dur="500"/>
                                        <p:tgtEl>
                                          <p:spTgt spid="860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86023"/>
                                        </p:tgtEl>
                                        <p:attrNameLst>
                                          <p:attrName>style.visibility</p:attrName>
                                        </p:attrNameLst>
                                      </p:cBhvr>
                                      <p:to>
                                        <p:strVal val="visible"/>
                                      </p:to>
                                    </p:set>
                                    <p:animEffect transition="in" filter="blinds(vertical)">
                                      <p:cBhvr>
                                        <p:cTn id="17" dur="50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152400"/>
            <a:ext cx="8534400" cy="457200"/>
          </a:xfrm>
        </p:spPr>
        <p:txBody>
          <a:bodyPr/>
          <a:lstStyle/>
          <a:p>
            <a:pPr algn="r" eaLnBrk="1" hangingPunct="1">
              <a:defRPr/>
            </a:pPr>
            <a:r>
              <a:rPr lang="en-US" sz="2400" dirty="0" smtClean="0">
                <a:latin typeface="Arial" charset="0"/>
                <a:cs typeface="+mj-cs"/>
              </a:rPr>
              <a:t>We </a:t>
            </a:r>
            <a:r>
              <a:rPr lang="en-US" sz="2400" dirty="0">
                <a:latin typeface="Arial" charset="0"/>
                <a:cs typeface="+mj-cs"/>
              </a:rPr>
              <a:t>have come a long way…</a:t>
            </a:r>
            <a:endParaRPr lang="en-US" sz="2400" i="1" dirty="0">
              <a:effectLst>
                <a:outerShdw blurRad="38100" dist="38100" dir="2700000" algn="tl">
                  <a:srgbClr val="DDDDDD"/>
                </a:outerShdw>
              </a:effectLst>
              <a:latin typeface="Arial" charset="0"/>
              <a:cs typeface="+mj-cs"/>
            </a:endParaRPr>
          </a:p>
        </p:txBody>
      </p:sp>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6831013"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p:cNvSpPr txBox="1">
            <a:spLocks noChangeArrowheads="1"/>
          </p:cNvSpPr>
          <p:nvPr/>
        </p:nvSpPr>
        <p:spPr bwMode="auto">
          <a:xfrm>
            <a:off x="2667000" y="4724400"/>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t>1933-37</a:t>
            </a:r>
          </a:p>
        </p:txBody>
      </p:sp>
      <p:pic>
        <p:nvPicPr>
          <p:cNvPr id="39941" name="Picture 5" descr="gantry_davenf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657600" y="762000"/>
            <a:ext cx="5257800" cy="5103813"/>
          </a:xfrm>
          <a:noFill/>
        </p:spPr>
      </p:pic>
      <p:pic>
        <p:nvPicPr>
          <p:cNvPr id="2" name="Picture 1" descr="image0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595" y="203791"/>
            <a:ext cx="6985000" cy="5118100"/>
          </a:xfrm>
          <a:prstGeom prst="rect">
            <a:avLst/>
          </a:prstGeom>
        </p:spPr>
      </p:pic>
      <p:pic>
        <p:nvPicPr>
          <p:cNvPr id="3" name="Picture 2" descr="58f8b40a51f3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90600"/>
            <a:ext cx="8890000" cy="5867400"/>
          </a:xfrm>
          <a:prstGeom prst="rect">
            <a:avLst/>
          </a:prstGeom>
        </p:spPr>
      </p:pic>
      <p:pic>
        <p:nvPicPr>
          <p:cNvPr id="8" name="Picture 7" descr="Screen Shot 2017-04-20 at 3.08.3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152400"/>
            <a:ext cx="8785935" cy="6531864"/>
          </a:xfrm>
          <a:prstGeom prst="rect">
            <a:avLst/>
          </a:prstGeom>
        </p:spPr>
      </p:pic>
    </p:spTree>
    <p:extLst>
      <p:ext uri="{BB962C8B-B14F-4D97-AF65-F5344CB8AC3E}">
        <p14:creationId xmlns:p14="http://schemas.microsoft.com/office/powerpoint/2010/main" val="589530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fade">
                                      <p:cBhvr>
                                        <p:cTn id="7" dur="1000"/>
                                        <p:tgtEl>
                                          <p:spTgt spid="399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Mevion</a:t>
            </a:r>
            <a:endParaRPr lang="en-US" dirty="0"/>
          </a:p>
        </p:txBody>
      </p:sp>
      <p:pic>
        <p:nvPicPr>
          <p:cNvPr id="3" name="Picture 2" descr="Screen Shot 2017-04-20 at 3.04.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6" y="1295400"/>
            <a:ext cx="9144000" cy="5119797"/>
          </a:xfrm>
          <a:prstGeom prst="rect">
            <a:avLst/>
          </a:prstGeom>
        </p:spPr>
      </p:pic>
      <p:pic>
        <p:nvPicPr>
          <p:cNvPr id="4" name="Picture 3" descr="Screen Shot 2017-04-20 at 3.05.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974"/>
            <a:ext cx="9144000" cy="5792579"/>
          </a:xfrm>
          <a:prstGeom prst="rect">
            <a:avLst/>
          </a:prstGeom>
        </p:spPr>
      </p:pic>
      <p:pic>
        <p:nvPicPr>
          <p:cNvPr id="6" name="Picture 5" descr="Screen Shot 2017-04-20 at 3.04.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0363"/>
            <a:ext cx="9144000" cy="6459037"/>
          </a:xfrm>
          <a:prstGeom prst="rect">
            <a:avLst/>
          </a:prstGeom>
        </p:spPr>
      </p:pic>
    </p:spTree>
    <p:extLst>
      <p:ext uri="{BB962C8B-B14F-4D97-AF65-F5344CB8AC3E}">
        <p14:creationId xmlns:p14="http://schemas.microsoft.com/office/powerpoint/2010/main" val="216970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ProtonTherap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626" y="4495800"/>
            <a:ext cx="4018374" cy="228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304800" y="152400"/>
            <a:ext cx="7543800" cy="597932"/>
          </a:xfrm>
        </p:spPr>
        <p:txBody>
          <a:bodyPr/>
          <a:lstStyle/>
          <a:p>
            <a:pPr algn="r"/>
            <a:r>
              <a:rPr lang="en-US" dirty="0">
                <a:solidFill>
                  <a:schemeClr val="tx1"/>
                </a:solidFill>
                <a:latin typeface="Arial" charset="0"/>
              </a:rPr>
              <a:t>About Proton Therapy</a:t>
            </a:r>
          </a:p>
        </p:txBody>
      </p:sp>
      <p:sp>
        <p:nvSpPr>
          <p:cNvPr id="17411" name="Rectangle 3"/>
          <p:cNvSpPr>
            <a:spLocks noGrp="1" noChangeArrowheads="1"/>
          </p:cNvSpPr>
          <p:nvPr>
            <p:ph idx="1"/>
          </p:nvPr>
        </p:nvSpPr>
        <p:spPr>
          <a:xfrm>
            <a:off x="304800" y="838200"/>
            <a:ext cx="8229600" cy="4800600"/>
          </a:xfrm>
        </p:spPr>
        <p:txBody>
          <a:bodyPr>
            <a:noAutofit/>
          </a:bodyPr>
          <a:lstStyle/>
          <a:p>
            <a:pPr>
              <a:lnSpc>
                <a:spcPct val="120000"/>
              </a:lnSpc>
            </a:pPr>
            <a:r>
              <a:rPr lang="en-US" sz="1800" dirty="0">
                <a:solidFill>
                  <a:schemeClr val="tx1"/>
                </a:solidFill>
                <a:latin typeface="Arial" charset="0"/>
              </a:rPr>
              <a:t>Cancer is the (2nd) largest cause of disease-related death in the USA and other developed nations. </a:t>
            </a:r>
          </a:p>
          <a:p>
            <a:pPr>
              <a:lnSpc>
                <a:spcPct val="120000"/>
              </a:lnSpc>
            </a:pPr>
            <a:r>
              <a:rPr lang="en-US" sz="1800" dirty="0">
                <a:solidFill>
                  <a:schemeClr val="tx1"/>
                </a:solidFill>
                <a:latin typeface="Arial" charset="0"/>
              </a:rPr>
              <a:t>Cure achieved for ~45% of all cancer patients using available therapeutic strategies: chemotherapy (5%), surgery (22%), and radiation treatment (12%, 18% in combination with surgery). </a:t>
            </a:r>
            <a:r>
              <a:rPr lang="en-US" sz="1800" i="1" dirty="0">
                <a:solidFill>
                  <a:schemeClr val="tx1"/>
                </a:solidFill>
                <a:latin typeface="Arial" charset="0"/>
              </a:rPr>
              <a:t>changing</a:t>
            </a:r>
            <a:endParaRPr lang="en-US" sz="1800" dirty="0">
              <a:solidFill>
                <a:schemeClr val="tx1"/>
              </a:solidFill>
              <a:latin typeface="Arial" charset="0"/>
            </a:endParaRPr>
          </a:p>
          <a:p>
            <a:pPr>
              <a:lnSpc>
                <a:spcPct val="120000"/>
              </a:lnSpc>
            </a:pPr>
            <a:r>
              <a:rPr lang="en-US" sz="1800" dirty="0">
                <a:solidFill>
                  <a:schemeClr val="tx1"/>
                </a:solidFill>
                <a:latin typeface="Arial" charset="0"/>
              </a:rPr>
              <a:t>Disease is well-localized in 2/3 of patients at time of diagnosis </a:t>
            </a:r>
          </a:p>
          <a:p>
            <a:pPr>
              <a:lnSpc>
                <a:spcPct val="120000"/>
              </a:lnSpc>
            </a:pPr>
            <a:r>
              <a:rPr lang="en-US" sz="1800" dirty="0">
                <a:solidFill>
                  <a:schemeClr val="tx1"/>
                </a:solidFill>
                <a:latin typeface="Arial" charset="0"/>
              </a:rPr>
              <a:t>50% of USA cancer patients receive radiation treatment, most with </a:t>
            </a:r>
            <a:r>
              <a:rPr lang="en-US" sz="1800" u="sng" dirty="0">
                <a:solidFill>
                  <a:schemeClr val="tx1"/>
                </a:solidFill>
                <a:latin typeface="Arial" charset="0"/>
              </a:rPr>
              <a:t>external beam</a:t>
            </a:r>
            <a:r>
              <a:rPr lang="en-US" sz="1800" dirty="0" smtClean="0">
                <a:solidFill>
                  <a:schemeClr val="tx1"/>
                </a:solidFill>
                <a:latin typeface="Arial" charset="0"/>
              </a:rPr>
              <a:t>.</a:t>
            </a:r>
            <a:endParaRPr lang="en-US" sz="1800" dirty="0">
              <a:solidFill>
                <a:schemeClr val="tx1"/>
              </a:solidFill>
              <a:latin typeface="Arial" charset="0"/>
            </a:endParaRPr>
          </a:p>
        </p:txBody>
      </p:sp>
    </p:spTree>
    <p:extLst>
      <p:ext uri="{BB962C8B-B14F-4D97-AF65-F5344CB8AC3E}">
        <p14:creationId xmlns:p14="http://schemas.microsoft.com/office/powerpoint/2010/main" val="9868673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42276" cy="606332"/>
          </a:xfrm>
        </p:spPr>
        <p:txBody>
          <a:bodyPr>
            <a:normAutofit fontScale="90000"/>
          </a:bodyPr>
          <a:lstStyle/>
          <a:p>
            <a:r>
              <a:rPr lang="en-US" b="1" dirty="0"/>
              <a:t>Proton Therapy vs. </a:t>
            </a:r>
            <a:r>
              <a:rPr lang="en-US" b="1" dirty="0" smtClean="0"/>
              <a:t>IMRT</a:t>
            </a:r>
            <a:endParaRPr lang="en-US" dirty="0"/>
          </a:p>
        </p:txBody>
      </p:sp>
      <p:pic>
        <p:nvPicPr>
          <p:cNvPr id="7" name="Picture 6" descr="CropperCapture[7].jpg"/>
          <p:cNvPicPr>
            <a:picLocks noChangeAspect="1"/>
          </p:cNvPicPr>
          <p:nvPr/>
        </p:nvPicPr>
        <p:blipFill>
          <a:blip r:embed="rId2" cstate="print"/>
          <a:stretch>
            <a:fillRect/>
          </a:stretch>
        </p:blipFill>
        <p:spPr>
          <a:xfrm>
            <a:off x="4657776" y="2209800"/>
            <a:ext cx="4457106" cy="3228715"/>
          </a:xfrm>
          <a:prstGeom prst="rect">
            <a:avLst/>
          </a:prstGeom>
        </p:spPr>
      </p:pic>
      <p:pic>
        <p:nvPicPr>
          <p:cNvPr id="9" name="Picture 8" descr="CropperCapture[6].jpg"/>
          <p:cNvPicPr>
            <a:picLocks noChangeAspect="1"/>
          </p:cNvPicPr>
          <p:nvPr/>
        </p:nvPicPr>
        <p:blipFill>
          <a:blip r:embed="rId3" cstate="print"/>
          <a:stretch>
            <a:fillRect/>
          </a:stretch>
        </p:blipFill>
        <p:spPr>
          <a:xfrm>
            <a:off x="0" y="2209800"/>
            <a:ext cx="4535811" cy="3241548"/>
          </a:xfrm>
          <a:prstGeom prst="rect">
            <a:avLst/>
          </a:prstGeom>
        </p:spPr>
      </p:pic>
      <p:sp>
        <p:nvSpPr>
          <p:cNvPr id="3" name="TextBox 2"/>
          <p:cNvSpPr txBox="1"/>
          <p:nvPr/>
        </p:nvSpPr>
        <p:spPr>
          <a:xfrm>
            <a:off x="381000" y="1066800"/>
            <a:ext cx="8458200" cy="923330"/>
          </a:xfrm>
          <a:prstGeom prst="rect">
            <a:avLst/>
          </a:prstGeom>
          <a:noFill/>
        </p:spPr>
        <p:txBody>
          <a:bodyPr wrap="square" rtlCol="0">
            <a:spAutoFit/>
          </a:bodyPr>
          <a:lstStyle/>
          <a:p>
            <a:r>
              <a:rPr lang="en-US" dirty="0" smtClean="0"/>
              <a:t>Proton therapy delivers significantly less radiation to the bladder and rectum areas than conventional radiation, reducing likelihood of side effects.  </a:t>
            </a:r>
            <a:endParaRPr lang="en-US" dirty="0"/>
          </a:p>
        </p:txBody>
      </p:sp>
      <p:pic>
        <p:nvPicPr>
          <p:cNvPr id="4" name="Picture 3" descr="Screen Shot 2017-04-21 at 12.04.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841" y="5593938"/>
            <a:ext cx="6019800" cy="787400"/>
          </a:xfrm>
          <a:prstGeom prst="rect">
            <a:avLst/>
          </a:prstGeom>
        </p:spPr>
      </p:pic>
    </p:spTree>
    <p:extLst>
      <p:ext uri="{BB962C8B-B14F-4D97-AF65-F5344CB8AC3E}">
        <p14:creationId xmlns:p14="http://schemas.microsoft.com/office/powerpoint/2010/main" val="5690306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Jess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990600" y="0"/>
            <a:ext cx="7543800" cy="6096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r"/>
            <a:r>
              <a:rPr lang="en-US" sz="3500" dirty="0" smtClean="0">
                <a:latin typeface="Arial" charset="0"/>
              </a:rPr>
              <a:t>C</a:t>
            </a:r>
            <a:r>
              <a:rPr lang="en-US" sz="3500" baseline="30000" dirty="0" smtClean="0">
                <a:latin typeface="Arial" charset="0"/>
              </a:rPr>
              <a:t>11</a:t>
            </a:r>
            <a:r>
              <a:rPr lang="en-US" sz="3500" dirty="0" smtClean="0">
                <a:latin typeface="Arial" charset="0"/>
              </a:rPr>
              <a:t> activation</a:t>
            </a:r>
            <a:endParaRPr lang="en-US" sz="3500" dirty="0">
              <a:latin typeface="Arial" charset="0"/>
            </a:endParaRPr>
          </a:p>
        </p:txBody>
      </p:sp>
    </p:spTree>
    <p:extLst>
      <p:ext uri="{BB962C8B-B14F-4D97-AF65-F5344CB8AC3E}">
        <p14:creationId xmlns:p14="http://schemas.microsoft.com/office/powerpoint/2010/main" val="42549224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304800"/>
            <a:ext cx="8382000" cy="990600"/>
          </a:xfrm>
        </p:spPr>
        <p:txBody>
          <a:bodyPr/>
          <a:lstStyle/>
          <a:p>
            <a:pPr algn="r" eaLnBrk="1" hangingPunct="1"/>
            <a:r>
              <a:rPr lang="en-US" sz="3500" dirty="0" smtClean="0">
                <a:latin typeface="Arial" charset="0"/>
              </a:rPr>
              <a:t>The value of planning - Cure </a:t>
            </a:r>
            <a:r>
              <a:rPr lang="en-US" sz="3500" dirty="0">
                <a:latin typeface="Arial" charset="0"/>
              </a:rPr>
              <a:t>vs. Complications</a:t>
            </a:r>
          </a:p>
        </p:txBody>
      </p:sp>
      <p:sp>
        <p:nvSpPr>
          <p:cNvPr id="365571" name="Rectangle 3"/>
          <p:cNvSpPr>
            <a:spLocks noGrp="1" noChangeArrowheads="1"/>
          </p:cNvSpPr>
          <p:nvPr>
            <p:ph idx="1"/>
          </p:nvPr>
        </p:nvSpPr>
        <p:spPr>
          <a:xfrm>
            <a:off x="457200" y="1219200"/>
            <a:ext cx="8229600" cy="5181600"/>
          </a:xfrm>
        </p:spPr>
        <p:txBody>
          <a:bodyPr>
            <a:normAutofit/>
          </a:bodyPr>
          <a:lstStyle/>
          <a:p>
            <a:pPr eaLnBrk="1" hangingPunct="1">
              <a:lnSpc>
                <a:spcPct val="90000"/>
              </a:lnSpc>
              <a:buFont typeface="Wingdings" charset="0"/>
              <a:buNone/>
              <a:defRPr/>
            </a:pPr>
            <a:r>
              <a:rPr lang="en-US" sz="2800" b="1" u="sng" dirty="0">
                <a:solidFill>
                  <a:srgbClr val="000000"/>
                </a:solidFill>
                <a:latin typeface="Arial" charset="0"/>
                <a:cs typeface="+mn-cs"/>
              </a:rPr>
              <a:t>For x-rays</a:t>
            </a:r>
          </a:p>
          <a:p>
            <a:pPr eaLnBrk="1" hangingPunct="1">
              <a:lnSpc>
                <a:spcPct val="110000"/>
              </a:lnSpc>
              <a:defRPr/>
            </a:pPr>
            <a:r>
              <a:rPr lang="en-US" sz="2800" dirty="0">
                <a:latin typeface="Arial" charset="0"/>
                <a:cs typeface="+mn-cs"/>
              </a:rPr>
              <a:t>A </a:t>
            </a:r>
            <a:r>
              <a:rPr lang="en-US" sz="2800" dirty="0">
                <a:solidFill>
                  <a:srgbClr val="0000CC"/>
                </a:solidFill>
                <a:latin typeface="Arial" charset="0"/>
                <a:cs typeface="+mn-cs"/>
              </a:rPr>
              <a:t>reduction of dose by 5%</a:t>
            </a:r>
            <a:r>
              <a:rPr lang="en-US" sz="2800" dirty="0">
                <a:latin typeface="Arial" charset="0"/>
                <a:cs typeface="+mn-cs"/>
              </a:rPr>
              <a:t> </a:t>
            </a:r>
            <a:r>
              <a:rPr lang="en-US" sz="2800" dirty="0">
                <a:solidFill>
                  <a:srgbClr val="0000CC"/>
                </a:solidFill>
                <a:latin typeface="Arial" charset="0"/>
                <a:cs typeface="+mn-cs"/>
              </a:rPr>
              <a:t>lowers the chances of cure</a:t>
            </a:r>
            <a:r>
              <a:rPr lang="en-US" sz="2800" dirty="0">
                <a:latin typeface="Arial" charset="0"/>
                <a:cs typeface="+mn-cs"/>
              </a:rPr>
              <a:t> significantly from </a:t>
            </a:r>
            <a:r>
              <a:rPr lang="en-US" sz="2800" i="1" dirty="0">
                <a:latin typeface="Arial" charset="0"/>
                <a:cs typeface="+mn-cs"/>
              </a:rPr>
              <a:t>65% to 15%</a:t>
            </a:r>
          </a:p>
          <a:p>
            <a:pPr eaLnBrk="1" hangingPunct="1">
              <a:lnSpc>
                <a:spcPct val="90000"/>
              </a:lnSpc>
              <a:defRPr/>
            </a:pPr>
            <a:endParaRPr lang="en-US" sz="2800" i="1" dirty="0">
              <a:latin typeface="Arial" charset="0"/>
              <a:cs typeface="+mn-cs"/>
            </a:endParaRPr>
          </a:p>
          <a:p>
            <a:pPr eaLnBrk="1" hangingPunct="1">
              <a:lnSpc>
                <a:spcPct val="120000"/>
              </a:lnSpc>
              <a:defRPr/>
            </a:pPr>
            <a:r>
              <a:rPr lang="en-US" sz="2800" dirty="0">
                <a:latin typeface="Arial" charset="0"/>
                <a:cs typeface="+mn-cs"/>
              </a:rPr>
              <a:t>On the other hand an </a:t>
            </a:r>
            <a:r>
              <a:rPr lang="en-US" sz="2800" dirty="0">
                <a:solidFill>
                  <a:srgbClr val="FF0000"/>
                </a:solidFill>
                <a:latin typeface="Arial" charset="0"/>
                <a:cs typeface="+mn-cs"/>
              </a:rPr>
              <a:t>increase of dose by 5%</a:t>
            </a:r>
            <a:r>
              <a:rPr lang="en-US" sz="2800" dirty="0">
                <a:latin typeface="Arial" charset="0"/>
                <a:cs typeface="+mn-cs"/>
              </a:rPr>
              <a:t> may kill all the cancer but </a:t>
            </a:r>
            <a:r>
              <a:rPr lang="en-US" sz="2800" dirty="0">
                <a:solidFill>
                  <a:srgbClr val="FF0000"/>
                </a:solidFill>
                <a:latin typeface="Arial" charset="0"/>
                <a:cs typeface="+mn-cs"/>
              </a:rPr>
              <a:t>increases the risk of complications</a:t>
            </a:r>
            <a:r>
              <a:rPr lang="en-US" sz="2800" dirty="0">
                <a:latin typeface="Arial" charset="0"/>
                <a:cs typeface="+mn-cs"/>
              </a:rPr>
              <a:t> from </a:t>
            </a:r>
            <a:r>
              <a:rPr lang="en-US" sz="2800" i="1" dirty="0">
                <a:latin typeface="Arial" charset="0"/>
                <a:cs typeface="+mn-cs"/>
              </a:rPr>
              <a:t>10% to 80%</a:t>
            </a:r>
            <a:r>
              <a:rPr lang="en-US" sz="2800" i="1" dirty="0" smtClean="0">
                <a:latin typeface="Arial" charset="0"/>
                <a:cs typeface="+mn-cs"/>
              </a:rPr>
              <a:t>.</a:t>
            </a:r>
          </a:p>
          <a:p>
            <a:pPr marL="0" indent="0" eaLnBrk="1" hangingPunct="1">
              <a:lnSpc>
                <a:spcPct val="90000"/>
              </a:lnSpc>
              <a:buNone/>
              <a:defRPr/>
            </a:pPr>
            <a:endParaRPr lang="en-US" sz="2800" i="1" dirty="0" smtClean="0">
              <a:latin typeface="Arial" charset="0"/>
              <a:cs typeface="+mn-cs"/>
            </a:endParaRPr>
          </a:p>
          <a:p>
            <a:pPr algn="ctr" eaLnBrk="1" hangingPunct="1">
              <a:lnSpc>
                <a:spcPct val="90000"/>
              </a:lnSpc>
              <a:buFont typeface="Wingdings" charset="0"/>
              <a:buNone/>
              <a:defRPr/>
            </a:pPr>
            <a:endParaRPr lang="en-US" sz="2400" i="1" dirty="0">
              <a:solidFill>
                <a:srgbClr val="FF0000"/>
              </a:solidFill>
              <a:effectLst>
                <a:outerShdw blurRad="38100" dist="38100" dir="2700000" algn="tl">
                  <a:srgbClr val="DDDDDD"/>
                </a:outerShdw>
              </a:effectLst>
              <a:latin typeface="Arial" charset="0"/>
            </a:endParaRPr>
          </a:p>
          <a:p>
            <a:pPr algn="ctr" eaLnBrk="1" hangingPunct="1">
              <a:lnSpc>
                <a:spcPct val="90000"/>
              </a:lnSpc>
              <a:buFont typeface="Wingdings" charset="0"/>
              <a:buNone/>
              <a:defRPr/>
            </a:pPr>
            <a:endParaRPr lang="en-US" sz="2400" i="1" dirty="0">
              <a:solidFill>
                <a:srgbClr val="FF0000"/>
              </a:solidFill>
              <a:effectLst>
                <a:outerShdw blurRad="38100" dist="38100" dir="2700000" algn="tl">
                  <a:srgbClr val="DDDDDD"/>
                </a:outerShdw>
              </a:effectLst>
              <a:latin typeface="Arial" charset="0"/>
              <a:cs typeface="+mn-cs"/>
            </a:endParaRPr>
          </a:p>
        </p:txBody>
      </p:sp>
    </p:spTree>
    <p:extLst>
      <p:ext uri="{BB962C8B-B14F-4D97-AF65-F5344CB8AC3E}">
        <p14:creationId xmlns:p14="http://schemas.microsoft.com/office/powerpoint/2010/main" val="16958003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a:xfrm>
            <a:off x="304800" y="228600"/>
            <a:ext cx="7543800" cy="762000"/>
          </a:xfrm>
          <a:noFill/>
        </p:spPr>
        <p:txBody>
          <a:bodyPr/>
          <a:lstStyle/>
          <a:p>
            <a:pPr algn="r"/>
            <a:r>
              <a:rPr lang="en-US">
                <a:latin typeface="Arial" charset="0"/>
              </a:rPr>
              <a:t>Radiation Therapy  </a:t>
            </a:r>
          </a:p>
        </p:txBody>
      </p:sp>
      <p:sp>
        <p:nvSpPr>
          <p:cNvPr id="21505" name="Rectangle 2"/>
          <p:cNvSpPr>
            <a:spLocks noGrp="1" noChangeArrowheads="1"/>
          </p:cNvSpPr>
          <p:nvPr>
            <p:ph idx="1"/>
          </p:nvPr>
        </p:nvSpPr>
        <p:spPr>
          <a:xfrm>
            <a:off x="457200" y="1447800"/>
            <a:ext cx="8229600" cy="3581400"/>
          </a:xfrm>
        </p:spPr>
        <p:txBody>
          <a:bodyPr>
            <a:normAutofit lnSpcReduction="10000"/>
          </a:bodyPr>
          <a:lstStyle/>
          <a:p>
            <a:r>
              <a:rPr lang="en-US" sz="3400" u="sng" dirty="0">
                <a:latin typeface="Arial" charset="0"/>
              </a:rPr>
              <a:t>The goal</a:t>
            </a:r>
            <a:r>
              <a:rPr lang="en-US" sz="3400" dirty="0">
                <a:latin typeface="Arial" charset="0"/>
              </a:rPr>
              <a:t> </a:t>
            </a:r>
          </a:p>
          <a:p>
            <a:pPr>
              <a:buFont typeface="Wingdings" charset="0"/>
              <a:buNone/>
            </a:pPr>
            <a:endParaRPr lang="en-US" sz="2400" dirty="0">
              <a:latin typeface="Arial" charset="0"/>
            </a:endParaRPr>
          </a:p>
          <a:p>
            <a:pPr lvl="1">
              <a:lnSpc>
                <a:spcPct val="90000"/>
              </a:lnSpc>
            </a:pPr>
            <a:r>
              <a:rPr lang="en-US" sz="3200" dirty="0">
                <a:latin typeface="Arial" charset="0"/>
              </a:rPr>
              <a:t>deliver </a:t>
            </a:r>
            <a:r>
              <a:rPr lang="en-US" sz="3200" dirty="0">
                <a:solidFill>
                  <a:srgbClr val="FF0000"/>
                </a:solidFill>
                <a:latin typeface="Arial" charset="0"/>
              </a:rPr>
              <a:t>lethal doses of radiation to the tumor</a:t>
            </a:r>
            <a:r>
              <a:rPr lang="en-US" sz="3200" dirty="0">
                <a:latin typeface="Arial" charset="0"/>
              </a:rPr>
              <a:t> killing cancer</a:t>
            </a:r>
          </a:p>
          <a:p>
            <a:pPr lvl="1">
              <a:lnSpc>
                <a:spcPct val="90000"/>
              </a:lnSpc>
              <a:buFont typeface="Wingdings" charset="0"/>
              <a:buNone/>
            </a:pPr>
            <a:endParaRPr lang="en-US" sz="3200" dirty="0">
              <a:latin typeface="Arial" charset="0"/>
            </a:endParaRPr>
          </a:p>
          <a:p>
            <a:pPr lvl="1">
              <a:lnSpc>
                <a:spcPct val="90000"/>
              </a:lnSpc>
            </a:pPr>
            <a:r>
              <a:rPr lang="en-US" sz="3200" dirty="0">
                <a:solidFill>
                  <a:srgbClr val="0000CC"/>
                </a:solidFill>
                <a:latin typeface="Arial" charset="0"/>
              </a:rPr>
              <a:t>minimize or eliminate healthy tissue   injury.</a:t>
            </a:r>
          </a:p>
        </p:txBody>
      </p:sp>
    </p:spTree>
    <p:extLst>
      <p:ext uri="{BB962C8B-B14F-4D97-AF65-F5344CB8AC3E}">
        <p14:creationId xmlns:p14="http://schemas.microsoft.com/office/powerpoint/2010/main" val="35658605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42276" cy="911132"/>
          </a:xfrm>
        </p:spPr>
        <p:txBody>
          <a:bodyPr>
            <a:normAutofit/>
          </a:bodyPr>
          <a:lstStyle/>
          <a:p>
            <a:r>
              <a:rPr lang="en-US" sz="3600" dirty="0" smtClean="0"/>
              <a:t>Physics – </a:t>
            </a:r>
            <a:r>
              <a:rPr lang="en-US" sz="3600" b="1" dirty="0" smtClean="0"/>
              <a:t>H</a:t>
            </a:r>
            <a:r>
              <a:rPr lang="en-US" sz="3600" dirty="0" smtClean="0"/>
              <a:t>ealth</a:t>
            </a:r>
            <a:r>
              <a:rPr lang="en-US" sz="3600" b="1" dirty="0" smtClean="0"/>
              <a:t>C</a:t>
            </a:r>
            <a:r>
              <a:rPr lang="en-US" sz="3600" dirty="0" smtClean="0"/>
              <a:t>are Industry</a:t>
            </a:r>
            <a:endParaRPr lang="en-US" sz="3600" dirty="0"/>
          </a:p>
        </p:txBody>
      </p:sp>
      <p:sp>
        <p:nvSpPr>
          <p:cNvPr id="3" name="Content Placeholder 2"/>
          <p:cNvSpPr>
            <a:spLocks noGrp="1"/>
          </p:cNvSpPr>
          <p:nvPr>
            <p:ph idx="1"/>
          </p:nvPr>
        </p:nvSpPr>
        <p:spPr/>
        <p:txBody>
          <a:bodyPr>
            <a:normAutofit/>
          </a:bodyPr>
          <a:lstStyle/>
          <a:p>
            <a:r>
              <a:rPr lang="en-US" dirty="0" smtClean="0"/>
              <a:t>Cross-functional, team environment</a:t>
            </a:r>
          </a:p>
          <a:p>
            <a:r>
              <a:rPr lang="en-US" dirty="0" smtClean="0"/>
              <a:t>Exposure to and close collaboration with Engineering (electrical, mechanical, software)</a:t>
            </a:r>
          </a:p>
          <a:p>
            <a:r>
              <a:rPr lang="en-US" dirty="0" smtClean="0"/>
              <a:t>Deadlines and Commitments</a:t>
            </a:r>
          </a:p>
          <a:p>
            <a:r>
              <a:rPr lang="en-US" dirty="0" smtClean="0"/>
              <a:t>Hierarchical Institution (</a:t>
            </a:r>
            <a:r>
              <a:rPr lang="en-US" i="1" dirty="0" smtClean="0"/>
              <a:t>typically</a:t>
            </a:r>
            <a:r>
              <a:rPr lang="en-US" dirty="0" smtClean="0"/>
              <a:t>)</a:t>
            </a:r>
          </a:p>
          <a:p>
            <a:r>
              <a:rPr lang="en-US" dirty="0" smtClean="0"/>
              <a:t>Growth and promotion opportunities</a:t>
            </a:r>
          </a:p>
          <a:p>
            <a:r>
              <a:rPr lang="en-US" dirty="0" smtClean="0"/>
              <a:t>Risk and Reward</a:t>
            </a:r>
          </a:p>
        </p:txBody>
      </p:sp>
    </p:spTree>
    <p:extLst>
      <p:ext uri="{BB962C8B-B14F-4D97-AF65-F5344CB8AC3E}">
        <p14:creationId xmlns:p14="http://schemas.microsoft.com/office/powerpoint/2010/main" val="40050146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2"/>
          <p:cNvGrpSpPr>
            <a:grpSpLocks/>
          </p:cNvGrpSpPr>
          <p:nvPr/>
        </p:nvGrpSpPr>
        <p:grpSpPr bwMode="auto">
          <a:xfrm>
            <a:off x="228601" y="838200"/>
            <a:ext cx="8153401" cy="5946775"/>
            <a:chOff x="144" y="528"/>
            <a:chExt cx="5136" cy="3746"/>
          </a:xfrm>
        </p:grpSpPr>
        <p:pic>
          <p:nvPicPr>
            <p:cNvPr id="23563" name="Picture 3"/>
            <p:cNvPicPr preferRelativeResize="0">
              <a:picLocks noChangeAspect="1" noChangeArrowheads="1"/>
            </p:cNvPicPr>
            <p:nvPr/>
          </p:nvPicPr>
          <p:blipFill>
            <a:blip r:embed="rId3">
              <a:lum bright="4000" contrast="20000"/>
              <a:extLst>
                <a:ext uri="{28A0092B-C50C-407E-A947-70E740481C1C}">
                  <a14:useLocalDpi xmlns:a14="http://schemas.microsoft.com/office/drawing/2010/main" val="0"/>
                </a:ext>
              </a:extLst>
            </a:blip>
            <a:srcRect/>
            <a:stretch>
              <a:fillRect/>
            </a:stretch>
          </p:blipFill>
          <p:spPr bwMode="auto">
            <a:xfrm>
              <a:off x="768" y="528"/>
              <a:ext cx="4094"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4" name="Group 4"/>
            <p:cNvGrpSpPr>
              <a:grpSpLocks/>
            </p:cNvGrpSpPr>
            <p:nvPr/>
          </p:nvGrpSpPr>
          <p:grpSpPr bwMode="auto">
            <a:xfrm>
              <a:off x="144" y="1440"/>
              <a:ext cx="5136" cy="2736"/>
              <a:chOff x="39" y="720"/>
              <a:chExt cx="5570" cy="3540"/>
            </a:xfrm>
          </p:grpSpPr>
          <p:sp>
            <p:nvSpPr>
              <p:cNvPr id="23566" name="Text Box 5"/>
              <p:cNvSpPr txBox="1">
                <a:spLocks noChangeArrowheads="1"/>
              </p:cNvSpPr>
              <p:nvPr/>
            </p:nvSpPr>
            <p:spPr bwMode="auto">
              <a:xfrm rot="5400000">
                <a:off x="-1169" y="2238"/>
                <a:ext cx="2719"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b="1" dirty="0"/>
                  <a:t>% ABSORBED</a:t>
                </a:r>
                <a:r>
                  <a:rPr kumimoji="1" lang="en-US" sz="1900" b="1" dirty="0"/>
                  <a:t> DOSE</a:t>
                </a:r>
                <a:endParaRPr kumimoji="1" lang="en-US" sz="2200" dirty="0">
                  <a:latin typeface="Times New Roman" charset="0"/>
                </a:endParaRPr>
              </a:p>
            </p:txBody>
          </p:sp>
          <p:grpSp>
            <p:nvGrpSpPr>
              <p:cNvPr id="23567" name="Group 6"/>
              <p:cNvGrpSpPr>
                <a:grpSpLocks/>
              </p:cNvGrpSpPr>
              <p:nvPr/>
            </p:nvGrpSpPr>
            <p:grpSpPr bwMode="auto">
              <a:xfrm>
                <a:off x="384" y="720"/>
                <a:ext cx="5225" cy="3540"/>
                <a:chOff x="384" y="720"/>
                <a:chExt cx="5225" cy="3540"/>
              </a:xfrm>
            </p:grpSpPr>
            <p:sp>
              <p:nvSpPr>
                <p:cNvPr id="23568" name="Freeform 7"/>
                <p:cNvSpPr>
                  <a:spLocks/>
                </p:cNvSpPr>
                <p:nvPr/>
              </p:nvSpPr>
              <p:spPr bwMode="auto">
                <a:xfrm>
                  <a:off x="688" y="794"/>
                  <a:ext cx="4827" cy="2935"/>
                </a:xfrm>
                <a:custGeom>
                  <a:avLst/>
                  <a:gdLst>
                    <a:gd name="T0" fmla="*/ 1269 w 5310"/>
                    <a:gd name="T1" fmla="*/ 508 h 3326"/>
                    <a:gd name="T2" fmla="*/ 0 w 5310"/>
                    <a:gd name="T3" fmla="*/ 508 h 3326"/>
                    <a:gd name="T4" fmla="*/ 2 w 5310"/>
                    <a:gd name="T5" fmla="*/ 0 h 3326"/>
                    <a:gd name="T6" fmla="*/ 0 60000 65536"/>
                    <a:gd name="T7" fmla="*/ 0 60000 65536"/>
                    <a:gd name="T8" fmla="*/ 0 60000 65536"/>
                    <a:gd name="T9" fmla="*/ 0 w 5310"/>
                    <a:gd name="T10" fmla="*/ 0 h 3326"/>
                    <a:gd name="T11" fmla="*/ 5310 w 5310"/>
                    <a:gd name="T12" fmla="*/ 3326 h 3326"/>
                  </a:gdLst>
                  <a:ahLst/>
                  <a:cxnLst>
                    <a:cxn ang="T6">
                      <a:pos x="T0" y="T1"/>
                    </a:cxn>
                    <a:cxn ang="T7">
                      <a:pos x="T2" y="T3"/>
                    </a:cxn>
                    <a:cxn ang="T8">
                      <a:pos x="T4" y="T5"/>
                    </a:cxn>
                  </a:cxnLst>
                  <a:rect l="T9" t="T10" r="T11" b="T12"/>
                  <a:pathLst>
                    <a:path w="5310" h="3326">
                      <a:moveTo>
                        <a:pt x="5309" y="3324"/>
                      </a:moveTo>
                      <a:lnTo>
                        <a:pt x="0" y="3325"/>
                      </a:lnTo>
                      <a:lnTo>
                        <a:pt x="2" y="0"/>
                      </a:lnTo>
                    </a:path>
                  </a:pathLst>
                </a:custGeom>
                <a:noFill/>
                <a:ln w="3175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9" name="Rectangle 8"/>
                <p:cNvSpPr>
                  <a:spLocks noChangeArrowheads="1"/>
                </p:cNvSpPr>
                <p:nvPr/>
              </p:nvSpPr>
              <p:spPr bwMode="auto">
                <a:xfrm>
                  <a:off x="384" y="720"/>
                  <a:ext cx="28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a:buFont typeface="Monotype Sorts" charset="0"/>
                    <a:buNone/>
                  </a:pPr>
                  <a:r>
                    <a:rPr kumimoji="1" lang="en-US" sz="1900" b="1"/>
                    <a:t>150</a:t>
                  </a:r>
                  <a:endParaRPr kumimoji="1" lang="en-US">
                    <a:latin typeface="Times New Roman" charset="0"/>
                  </a:endParaRPr>
                </a:p>
              </p:txBody>
            </p:sp>
            <p:sp>
              <p:nvSpPr>
                <p:cNvPr id="23570" name="Text Box 9"/>
                <p:cNvSpPr txBox="1">
                  <a:spLocks noChangeArrowheads="1"/>
                </p:cNvSpPr>
                <p:nvPr/>
              </p:nvSpPr>
              <p:spPr bwMode="auto">
                <a:xfrm>
                  <a:off x="390" y="1728"/>
                  <a:ext cx="28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100</a:t>
                  </a:r>
                  <a:endParaRPr kumimoji="1" lang="en-US" sz="2200">
                    <a:latin typeface="Times New Roman" charset="0"/>
                  </a:endParaRPr>
                </a:p>
              </p:txBody>
            </p:sp>
            <p:sp>
              <p:nvSpPr>
                <p:cNvPr id="23571" name="Text Box 10"/>
                <p:cNvSpPr txBox="1">
                  <a:spLocks noChangeArrowheads="1"/>
                </p:cNvSpPr>
                <p:nvPr/>
              </p:nvSpPr>
              <p:spPr bwMode="auto">
                <a:xfrm>
                  <a:off x="390" y="2208"/>
                  <a:ext cx="24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 75</a:t>
                  </a:r>
                  <a:endParaRPr kumimoji="1" lang="en-US" sz="2200">
                    <a:latin typeface="Times New Roman" charset="0"/>
                  </a:endParaRPr>
                </a:p>
              </p:txBody>
            </p:sp>
            <p:sp>
              <p:nvSpPr>
                <p:cNvPr id="23572" name="Text Box 11"/>
                <p:cNvSpPr txBox="1">
                  <a:spLocks noChangeArrowheads="1"/>
                </p:cNvSpPr>
                <p:nvPr/>
              </p:nvSpPr>
              <p:spPr bwMode="auto">
                <a:xfrm>
                  <a:off x="390" y="2688"/>
                  <a:ext cx="239"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solidFill>
                        <a:srgbClr val="000000"/>
                      </a:solidFill>
                    </a:rPr>
                    <a:t> </a:t>
                  </a:r>
                  <a:r>
                    <a:rPr kumimoji="1" lang="en-US" sz="1900" b="1"/>
                    <a:t>50</a:t>
                  </a:r>
                  <a:endParaRPr kumimoji="1" lang="en-US" sz="2200">
                    <a:latin typeface="Times New Roman" charset="0"/>
                  </a:endParaRPr>
                </a:p>
              </p:txBody>
            </p:sp>
            <p:sp>
              <p:nvSpPr>
                <p:cNvPr id="23573" name="Text Box 12"/>
                <p:cNvSpPr txBox="1">
                  <a:spLocks noChangeArrowheads="1"/>
                </p:cNvSpPr>
                <p:nvPr/>
              </p:nvSpPr>
              <p:spPr bwMode="auto">
                <a:xfrm>
                  <a:off x="438" y="3168"/>
                  <a:ext cx="19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25</a:t>
                  </a:r>
                  <a:endParaRPr kumimoji="1" lang="en-US" sz="2200">
                    <a:latin typeface="Times New Roman" charset="0"/>
                  </a:endParaRPr>
                </a:p>
              </p:txBody>
            </p:sp>
            <p:sp>
              <p:nvSpPr>
                <p:cNvPr id="23574" name="Text Box 13"/>
                <p:cNvSpPr txBox="1">
                  <a:spLocks noChangeArrowheads="1"/>
                </p:cNvSpPr>
                <p:nvPr/>
              </p:nvSpPr>
              <p:spPr bwMode="auto">
                <a:xfrm>
                  <a:off x="631" y="3841"/>
                  <a:ext cx="10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0</a:t>
                  </a:r>
                  <a:endParaRPr kumimoji="1" lang="en-US" sz="2200">
                    <a:latin typeface="Times New Roman" charset="0"/>
                  </a:endParaRPr>
                </a:p>
              </p:txBody>
            </p:sp>
            <p:sp>
              <p:nvSpPr>
                <p:cNvPr id="23575" name="Text Box 14"/>
                <p:cNvSpPr txBox="1">
                  <a:spLocks noChangeArrowheads="1"/>
                </p:cNvSpPr>
                <p:nvPr/>
              </p:nvSpPr>
              <p:spPr bwMode="auto">
                <a:xfrm>
                  <a:off x="390" y="1200"/>
                  <a:ext cx="28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125</a:t>
                  </a:r>
                  <a:endParaRPr kumimoji="1" lang="en-US" sz="2200">
                    <a:latin typeface="Times New Roman" charset="0"/>
                  </a:endParaRPr>
                </a:p>
              </p:txBody>
            </p:sp>
            <p:sp>
              <p:nvSpPr>
                <p:cNvPr id="23576" name="Text Box 15"/>
                <p:cNvSpPr txBox="1">
                  <a:spLocks noChangeArrowheads="1"/>
                </p:cNvSpPr>
                <p:nvPr/>
              </p:nvSpPr>
              <p:spPr bwMode="auto">
                <a:xfrm>
                  <a:off x="1345" y="3844"/>
                  <a:ext cx="10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5</a:t>
                  </a:r>
                  <a:endParaRPr kumimoji="1" lang="en-US" sz="2200">
                    <a:latin typeface="Times New Roman" charset="0"/>
                  </a:endParaRPr>
                </a:p>
              </p:txBody>
            </p:sp>
            <p:sp>
              <p:nvSpPr>
                <p:cNvPr id="23577" name="Text Box 16"/>
                <p:cNvSpPr txBox="1">
                  <a:spLocks noChangeArrowheads="1"/>
                </p:cNvSpPr>
                <p:nvPr/>
              </p:nvSpPr>
              <p:spPr bwMode="auto">
                <a:xfrm>
                  <a:off x="1977" y="3844"/>
                  <a:ext cx="19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10</a:t>
                  </a:r>
                  <a:endParaRPr kumimoji="1" lang="en-US" sz="2200">
                    <a:latin typeface="Times New Roman" charset="0"/>
                  </a:endParaRPr>
                </a:p>
              </p:txBody>
            </p:sp>
            <p:sp>
              <p:nvSpPr>
                <p:cNvPr id="23578" name="Text Box 17"/>
                <p:cNvSpPr txBox="1">
                  <a:spLocks noChangeArrowheads="1"/>
                </p:cNvSpPr>
                <p:nvPr/>
              </p:nvSpPr>
              <p:spPr bwMode="auto">
                <a:xfrm>
                  <a:off x="2670" y="3844"/>
                  <a:ext cx="19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15</a:t>
                  </a:r>
                  <a:endParaRPr kumimoji="1" lang="en-US" sz="2200">
                    <a:latin typeface="Times New Roman" charset="0"/>
                  </a:endParaRPr>
                </a:p>
              </p:txBody>
            </p:sp>
            <p:sp>
              <p:nvSpPr>
                <p:cNvPr id="23579" name="Text Box 18"/>
                <p:cNvSpPr txBox="1">
                  <a:spLocks noChangeArrowheads="1"/>
                </p:cNvSpPr>
                <p:nvPr/>
              </p:nvSpPr>
              <p:spPr bwMode="auto">
                <a:xfrm>
                  <a:off x="3342" y="3837"/>
                  <a:ext cx="19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20</a:t>
                  </a:r>
                  <a:endParaRPr kumimoji="1" lang="en-US" sz="2200">
                    <a:latin typeface="Times New Roman" charset="0"/>
                  </a:endParaRPr>
                </a:p>
              </p:txBody>
            </p:sp>
            <p:sp>
              <p:nvSpPr>
                <p:cNvPr id="23580" name="Text Box 19"/>
                <p:cNvSpPr txBox="1">
                  <a:spLocks noChangeArrowheads="1"/>
                </p:cNvSpPr>
                <p:nvPr/>
              </p:nvSpPr>
              <p:spPr bwMode="auto">
                <a:xfrm>
                  <a:off x="4042" y="3844"/>
                  <a:ext cx="19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25</a:t>
                  </a:r>
                  <a:endParaRPr kumimoji="1" lang="en-US" sz="2200">
                    <a:latin typeface="Times New Roman" charset="0"/>
                  </a:endParaRPr>
                </a:p>
              </p:txBody>
            </p:sp>
            <p:sp>
              <p:nvSpPr>
                <p:cNvPr id="23581" name="Text Box 20"/>
                <p:cNvSpPr txBox="1">
                  <a:spLocks noChangeArrowheads="1"/>
                </p:cNvSpPr>
                <p:nvPr/>
              </p:nvSpPr>
              <p:spPr bwMode="auto">
                <a:xfrm>
                  <a:off x="4730" y="3837"/>
                  <a:ext cx="19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30</a:t>
                  </a:r>
                  <a:endParaRPr kumimoji="1" lang="en-US" sz="2200">
                    <a:latin typeface="Times New Roman" charset="0"/>
                  </a:endParaRPr>
                </a:p>
              </p:txBody>
            </p:sp>
            <p:sp>
              <p:nvSpPr>
                <p:cNvPr id="23582" name="Text Box 21"/>
                <p:cNvSpPr txBox="1">
                  <a:spLocks noChangeArrowheads="1"/>
                </p:cNvSpPr>
                <p:nvPr/>
              </p:nvSpPr>
              <p:spPr bwMode="auto">
                <a:xfrm>
                  <a:off x="5413" y="3844"/>
                  <a:ext cx="19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35</a:t>
                  </a:r>
                  <a:endParaRPr kumimoji="1" lang="en-US" sz="2200">
                    <a:latin typeface="Times New Roman" charset="0"/>
                  </a:endParaRPr>
                </a:p>
              </p:txBody>
            </p:sp>
            <p:sp>
              <p:nvSpPr>
                <p:cNvPr id="23583" name="Text Box 22"/>
                <p:cNvSpPr txBox="1">
                  <a:spLocks noChangeArrowheads="1"/>
                </p:cNvSpPr>
                <p:nvPr/>
              </p:nvSpPr>
              <p:spPr bwMode="auto">
                <a:xfrm>
                  <a:off x="499" y="3648"/>
                  <a:ext cx="10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a:t>0</a:t>
                  </a:r>
                  <a:endParaRPr kumimoji="1" lang="en-US" sz="2200">
                    <a:latin typeface="Times New Roman" charset="0"/>
                  </a:endParaRPr>
                </a:p>
              </p:txBody>
            </p:sp>
            <p:sp>
              <p:nvSpPr>
                <p:cNvPr id="23584" name="Text Box 23"/>
                <p:cNvSpPr txBox="1">
                  <a:spLocks noChangeArrowheads="1"/>
                </p:cNvSpPr>
                <p:nvPr/>
              </p:nvSpPr>
              <p:spPr bwMode="auto">
                <a:xfrm>
                  <a:off x="2502" y="4072"/>
                  <a:ext cx="127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defRPr sz="2400">
                      <a:solidFill>
                        <a:schemeClr val="tx1"/>
                      </a:solidFill>
                      <a:latin typeface="Arial" charset="0"/>
                      <a:ea typeface="ＭＳ Ｐゴシック" charset="0"/>
                      <a:cs typeface="ＭＳ Ｐゴシック" charset="0"/>
                    </a:defRPr>
                  </a:lvl1pPr>
                  <a:lvl2pPr marL="742950" indent="-285750" defTabSz="409575">
                    <a:defRPr sz="2400">
                      <a:solidFill>
                        <a:schemeClr val="tx1"/>
                      </a:solidFill>
                      <a:latin typeface="Arial" charset="0"/>
                      <a:ea typeface="ＭＳ Ｐゴシック" charset="0"/>
                    </a:defRPr>
                  </a:lvl2pPr>
                  <a:lvl3pPr marL="1143000" indent="-228600" defTabSz="409575">
                    <a:defRPr sz="2400">
                      <a:solidFill>
                        <a:schemeClr val="tx1"/>
                      </a:solidFill>
                      <a:latin typeface="Arial" charset="0"/>
                      <a:ea typeface="ＭＳ Ｐゴシック" charset="0"/>
                    </a:defRPr>
                  </a:lvl3pPr>
                  <a:lvl4pPr marL="1600200" indent="-228600" defTabSz="409575">
                    <a:defRPr sz="2400">
                      <a:solidFill>
                        <a:schemeClr val="tx1"/>
                      </a:solidFill>
                      <a:latin typeface="Arial" charset="0"/>
                      <a:ea typeface="ＭＳ Ｐゴシック" charset="0"/>
                    </a:defRPr>
                  </a:lvl4pPr>
                  <a:lvl5pPr marL="2057400" indent="-228600" defTabSz="409575">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endParaRPr kumimoji="1" lang="en-US" sz="2200">
                    <a:latin typeface="Times New Roman" charset="0"/>
                  </a:endParaRPr>
                </a:p>
              </p:txBody>
            </p:sp>
            <p:grpSp>
              <p:nvGrpSpPr>
                <p:cNvPr id="23585" name="Group 24"/>
                <p:cNvGrpSpPr>
                  <a:grpSpLocks/>
                </p:cNvGrpSpPr>
                <p:nvPr/>
              </p:nvGrpSpPr>
              <p:grpSpPr bwMode="auto">
                <a:xfrm>
                  <a:off x="680" y="801"/>
                  <a:ext cx="4828" cy="2935"/>
                  <a:chOff x="689" y="908"/>
                  <a:chExt cx="5310" cy="3326"/>
                </a:xfrm>
              </p:grpSpPr>
              <p:sp>
                <p:nvSpPr>
                  <p:cNvPr id="23586" name="Line 25"/>
                  <p:cNvSpPr>
                    <a:spLocks noChangeShapeType="1"/>
                  </p:cNvSpPr>
                  <p:nvPr/>
                </p:nvSpPr>
                <p:spPr bwMode="auto">
                  <a:xfrm flipH="1">
                    <a:off x="697" y="3675"/>
                    <a:ext cx="5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7" name="Line 26"/>
                  <p:cNvSpPr>
                    <a:spLocks noChangeShapeType="1"/>
                  </p:cNvSpPr>
                  <p:nvPr/>
                </p:nvSpPr>
                <p:spPr bwMode="auto">
                  <a:xfrm flipH="1">
                    <a:off x="699" y="3118"/>
                    <a:ext cx="5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8" name="Line 27"/>
                  <p:cNvSpPr>
                    <a:spLocks noChangeShapeType="1"/>
                  </p:cNvSpPr>
                  <p:nvPr/>
                </p:nvSpPr>
                <p:spPr bwMode="auto">
                  <a:xfrm flipH="1">
                    <a:off x="699" y="2563"/>
                    <a:ext cx="57"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9" name="Line 28"/>
                  <p:cNvSpPr>
                    <a:spLocks noChangeShapeType="1"/>
                  </p:cNvSpPr>
                  <p:nvPr/>
                </p:nvSpPr>
                <p:spPr bwMode="auto">
                  <a:xfrm flipH="1">
                    <a:off x="694" y="1462"/>
                    <a:ext cx="5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0" name="Line 29"/>
                  <p:cNvSpPr>
                    <a:spLocks noChangeShapeType="1"/>
                  </p:cNvSpPr>
                  <p:nvPr/>
                </p:nvSpPr>
                <p:spPr bwMode="auto">
                  <a:xfrm flipH="1">
                    <a:off x="699" y="2014"/>
                    <a:ext cx="5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1" name="Line 30"/>
                  <p:cNvSpPr>
                    <a:spLocks noChangeShapeType="1"/>
                  </p:cNvSpPr>
                  <p:nvPr/>
                </p:nvSpPr>
                <p:spPr bwMode="auto">
                  <a:xfrm flipH="1">
                    <a:off x="689" y="908"/>
                    <a:ext cx="6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2" name="Line 31"/>
                  <p:cNvSpPr>
                    <a:spLocks noChangeShapeType="1"/>
                  </p:cNvSpPr>
                  <p:nvPr/>
                </p:nvSpPr>
                <p:spPr bwMode="auto">
                  <a:xfrm>
                    <a:off x="5999" y="4162"/>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3" name="Line 32"/>
                  <p:cNvSpPr>
                    <a:spLocks noChangeShapeType="1"/>
                  </p:cNvSpPr>
                  <p:nvPr/>
                </p:nvSpPr>
                <p:spPr bwMode="auto">
                  <a:xfrm>
                    <a:off x="855" y="4180"/>
                    <a:ext cx="0" cy="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4" name="Line 33"/>
                  <p:cNvSpPr>
                    <a:spLocks noChangeShapeType="1"/>
                  </p:cNvSpPr>
                  <p:nvPr/>
                </p:nvSpPr>
                <p:spPr bwMode="auto">
                  <a:xfrm>
                    <a:off x="1005" y="4180"/>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5" name="Line 34"/>
                  <p:cNvSpPr>
                    <a:spLocks noChangeShapeType="1"/>
                  </p:cNvSpPr>
                  <p:nvPr/>
                </p:nvSpPr>
                <p:spPr bwMode="auto">
                  <a:xfrm>
                    <a:off x="1158" y="4184"/>
                    <a:ext cx="0" cy="3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6" name="Line 35"/>
                  <p:cNvSpPr>
                    <a:spLocks noChangeShapeType="1"/>
                  </p:cNvSpPr>
                  <p:nvPr/>
                </p:nvSpPr>
                <p:spPr bwMode="auto">
                  <a:xfrm>
                    <a:off x="1308" y="4181"/>
                    <a:ext cx="0" cy="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7" name="Line 36"/>
                  <p:cNvSpPr>
                    <a:spLocks noChangeShapeType="1"/>
                  </p:cNvSpPr>
                  <p:nvPr/>
                </p:nvSpPr>
                <p:spPr bwMode="auto">
                  <a:xfrm>
                    <a:off x="1459" y="4163"/>
                    <a:ext cx="0" cy="6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8" name="Line 37"/>
                  <p:cNvSpPr>
                    <a:spLocks noChangeShapeType="1"/>
                  </p:cNvSpPr>
                  <p:nvPr/>
                </p:nvSpPr>
                <p:spPr bwMode="auto">
                  <a:xfrm>
                    <a:off x="1610"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9" name="Line 38"/>
                  <p:cNvSpPr>
                    <a:spLocks noChangeShapeType="1"/>
                  </p:cNvSpPr>
                  <p:nvPr/>
                </p:nvSpPr>
                <p:spPr bwMode="auto">
                  <a:xfrm>
                    <a:off x="1762" y="4181"/>
                    <a:ext cx="0" cy="4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0" name="Line 39"/>
                  <p:cNvSpPr>
                    <a:spLocks noChangeShapeType="1"/>
                  </p:cNvSpPr>
                  <p:nvPr/>
                </p:nvSpPr>
                <p:spPr bwMode="auto">
                  <a:xfrm>
                    <a:off x="1914" y="4181"/>
                    <a:ext cx="0" cy="4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1" name="Line 40"/>
                  <p:cNvSpPr>
                    <a:spLocks noChangeShapeType="1"/>
                  </p:cNvSpPr>
                  <p:nvPr/>
                </p:nvSpPr>
                <p:spPr bwMode="auto">
                  <a:xfrm>
                    <a:off x="2065" y="4180"/>
                    <a:ext cx="0" cy="4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2" name="Line 41"/>
                  <p:cNvSpPr>
                    <a:spLocks noChangeShapeType="1"/>
                  </p:cNvSpPr>
                  <p:nvPr/>
                </p:nvSpPr>
                <p:spPr bwMode="auto">
                  <a:xfrm>
                    <a:off x="2216" y="4163"/>
                    <a:ext cx="0" cy="6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3" name="Line 42"/>
                  <p:cNvSpPr>
                    <a:spLocks noChangeShapeType="1"/>
                  </p:cNvSpPr>
                  <p:nvPr/>
                </p:nvSpPr>
                <p:spPr bwMode="auto">
                  <a:xfrm>
                    <a:off x="2367" y="4181"/>
                    <a:ext cx="0" cy="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4" name="Line 43"/>
                  <p:cNvSpPr>
                    <a:spLocks noChangeShapeType="1"/>
                  </p:cNvSpPr>
                  <p:nvPr/>
                </p:nvSpPr>
                <p:spPr bwMode="auto">
                  <a:xfrm>
                    <a:off x="2519" y="4181"/>
                    <a:ext cx="0" cy="4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5" name="Line 44"/>
                  <p:cNvSpPr>
                    <a:spLocks noChangeShapeType="1"/>
                  </p:cNvSpPr>
                  <p:nvPr/>
                </p:nvSpPr>
                <p:spPr bwMode="auto">
                  <a:xfrm>
                    <a:off x="2670" y="4181"/>
                    <a:ext cx="0" cy="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6" name="Line 45"/>
                  <p:cNvSpPr>
                    <a:spLocks noChangeShapeType="1"/>
                  </p:cNvSpPr>
                  <p:nvPr/>
                </p:nvSpPr>
                <p:spPr bwMode="auto">
                  <a:xfrm>
                    <a:off x="2821"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7" name="Line 46"/>
                  <p:cNvSpPr>
                    <a:spLocks noChangeShapeType="1"/>
                  </p:cNvSpPr>
                  <p:nvPr/>
                </p:nvSpPr>
                <p:spPr bwMode="auto">
                  <a:xfrm>
                    <a:off x="2973" y="4163"/>
                    <a:ext cx="0" cy="6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8" name="Line 47"/>
                  <p:cNvSpPr>
                    <a:spLocks noChangeShapeType="1"/>
                  </p:cNvSpPr>
                  <p:nvPr/>
                </p:nvSpPr>
                <p:spPr bwMode="auto">
                  <a:xfrm>
                    <a:off x="3274" y="4181"/>
                    <a:ext cx="0" cy="4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9" name="Line 48"/>
                  <p:cNvSpPr>
                    <a:spLocks noChangeShapeType="1"/>
                  </p:cNvSpPr>
                  <p:nvPr/>
                </p:nvSpPr>
                <p:spPr bwMode="auto">
                  <a:xfrm>
                    <a:off x="3425"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0" name="Line 49"/>
                  <p:cNvSpPr>
                    <a:spLocks noChangeShapeType="1"/>
                  </p:cNvSpPr>
                  <p:nvPr/>
                </p:nvSpPr>
                <p:spPr bwMode="auto">
                  <a:xfrm>
                    <a:off x="3576" y="4181"/>
                    <a:ext cx="0" cy="4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1" name="Line 50"/>
                  <p:cNvSpPr>
                    <a:spLocks noChangeShapeType="1"/>
                  </p:cNvSpPr>
                  <p:nvPr/>
                </p:nvSpPr>
                <p:spPr bwMode="auto">
                  <a:xfrm>
                    <a:off x="3728" y="4163"/>
                    <a:ext cx="0" cy="6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2" name="Line 51"/>
                  <p:cNvSpPr>
                    <a:spLocks noChangeShapeType="1"/>
                  </p:cNvSpPr>
                  <p:nvPr/>
                </p:nvSpPr>
                <p:spPr bwMode="auto">
                  <a:xfrm>
                    <a:off x="3880"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3" name="Line 52"/>
                  <p:cNvSpPr>
                    <a:spLocks noChangeShapeType="1"/>
                  </p:cNvSpPr>
                  <p:nvPr/>
                </p:nvSpPr>
                <p:spPr bwMode="auto">
                  <a:xfrm>
                    <a:off x="4030"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4" name="Line 53"/>
                  <p:cNvSpPr>
                    <a:spLocks noChangeShapeType="1"/>
                  </p:cNvSpPr>
                  <p:nvPr/>
                </p:nvSpPr>
                <p:spPr bwMode="auto">
                  <a:xfrm>
                    <a:off x="4182"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5" name="Line 54"/>
                  <p:cNvSpPr>
                    <a:spLocks noChangeShapeType="1"/>
                  </p:cNvSpPr>
                  <p:nvPr/>
                </p:nvSpPr>
                <p:spPr bwMode="auto">
                  <a:xfrm>
                    <a:off x="4334" y="4181"/>
                    <a:ext cx="0" cy="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6" name="Line 55"/>
                  <p:cNvSpPr>
                    <a:spLocks noChangeShapeType="1"/>
                  </p:cNvSpPr>
                  <p:nvPr/>
                </p:nvSpPr>
                <p:spPr bwMode="auto">
                  <a:xfrm>
                    <a:off x="4486" y="4163"/>
                    <a:ext cx="0" cy="6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7" name="Line 56"/>
                  <p:cNvSpPr>
                    <a:spLocks noChangeShapeType="1"/>
                  </p:cNvSpPr>
                  <p:nvPr/>
                </p:nvSpPr>
                <p:spPr bwMode="auto">
                  <a:xfrm>
                    <a:off x="4637"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8" name="Line 57"/>
                  <p:cNvSpPr>
                    <a:spLocks noChangeShapeType="1"/>
                  </p:cNvSpPr>
                  <p:nvPr/>
                </p:nvSpPr>
                <p:spPr bwMode="auto">
                  <a:xfrm>
                    <a:off x="4788" y="4181"/>
                    <a:ext cx="0" cy="4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9" name="Line 58"/>
                  <p:cNvSpPr>
                    <a:spLocks noChangeShapeType="1"/>
                  </p:cNvSpPr>
                  <p:nvPr/>
                </p:nvSpPr>
                <p:spPr bwMode="auto">
                  <a:xfrm>
                    <a:off x="4939"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0" name="Line 59"/>
                  <p:cNvSpPr>
                    <a:spLocks noChangeShapeType="1"/>
                  </p:cNvSpPr>
                  <p:nvPr/>
                </p:nvSpPr>
                <p:spPr bwMode="auto">
                  <a:xfrm>
                    <a:off x="5090" y="4181"/>
                    <a:ext cx="0" cy="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1" name="Line 60"/>
                  <p:cNvSpPr>
                    <a:spLocks noChangeShapeType="1"/>
                  </p:cNvSpPr>
                  <p:nvPr/>
                </p:nvSpPr>
                <p:spPr bwMode="auto">
                  <a:xfrm>
                    <a:off x="5242" y="4163"/>
                    <a:ext cx="0" cy="6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2" name="Line 61"/>
                  <p:cNvSpPr>
                    <a:spLocks noChangeShapeType="1"/>
                  </p:cNvSpPr>
                  <p:nvPr/>
                </p:nvSpPr>
                <p:spPr bwMode="auto">
                  <a:xfrm>
                    <a:off x="5393"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3" name="Line 62"/>
                  <p:cNvSpPr>
                    <a:spLocks noChangeShapeType="1"/>
                  </p:cNvSpPr>
                  <p:nvPr/>
                </p:nvSpPr>
                <p:spPr bwMode="auto">
                  <a:xfrm>
                    <a:off x="5545" y="4181"/>
                    <a:ext cx="0" cy="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4" name="Line 63"/>
                  <p:cNvSpPr>
                    <a:spLocks noChangeShapeType="1"/>
                  </p:cNvSpPr>
                  <p:nvPr/>
                </p:nvSpPr>
                <p:spPr bwMode="auto">
                  <a:xfrm>
                    <a:off x="5696"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5" name="Line 64"/>
                  <p:cNvSpPr>
                    <a:spLocks noChangeShapeType="1"/>
                  </p:cNvSpPr>
                  <p:nvPr/>
                </p:nvSpPr>
                <p:spPr bwMode="auto">
                  <a:xfrm>
                    <a:off x="5848" y="4181"/>
                    <a:ext cx="0" cy="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6" name="Line 65"/>
                  <p:cNvSpPr>
                    <a:spLocks noChangeShapeType="1"/>
                  </p:cNvSpPr>
                  <p:nvPr/>
                </p:nvSpPr>
                <p:spPr bwMode="auto">
                  <a:xfrm>
                    <a:off x="3123" y="4181"/>
                    <a:ext cx="0" cy="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23565" name="Text Box 66"/>
            <p:cNvSpPr txBox="1">
              <a:spLocks noChangeArrowheads="1"/>
            </p:cNvSpPr>
            <p:nvPr/>
          </p:nvSpPr>
          <p:spPr bwMode="auto">
            <a:xfrm>
              <a:off x="2448" y="4032"/>
              <a:ext cx="115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000000"/>
                </a:buClr>
                <a:buSzPct val="90000"/>
                <a:buFont typeface="Monotype Sorts" charset="0"/>
                <a:buNone/>
              </a:pPr>
              <a:r>
                <a:rPr kumimoji="1" lang="en-US" sz="1900" b="1" dirty="0"/>
                <a:t>DEPTH IN </a:t>
              </a:r>
              <a:r>
                <a:rPr kumimoji="1" lang="en-US" sz="1900" b="1" dirty="0" smtClean="0"/>
                <a:t>CM</a:t>
              </a:r>
              <a:endParaRPr kumimoji="1" lang="en-US" sz="1900" dirty="0"/>
            </a:p>
          </p:txBody>
        </p:sp>
      </p:grpSp>
      <p:sp>
        <p:nvSpPr>
          <p:cNvPr id="23554" name="Rectangle 67"/>
          <p:cNvSpPr>
            <a:spLocks noRot="1" noChangeArrowheads="1"/>
          </p:cNvSpPr>
          <p:nvPr/>
        </p:nvSpPr>
        <p:spPr bwMode="auto">
          <a:xfrm>
            <a:off x="304800" y="152400"/>
            <a:ext cx="7543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2800" b="1">
                <a:solidFill>
                  <a:schemeClr val="tx2"/>
                </a:solidFill>
              </a:rPr>
              <a:t>Treatment Delivery  </a:t>
            </a:r>
            <a:r>
              <a:rPr lang="en-US" sz="2800" b="1">
                <a:solidFill>
                  <a:srgbClr val="0000FF"/>
                </a:solidFill>
              </a:rPr>
              <a:t>protons</a:t>
            </a:r>
            <a:r>
              <a:rPr lang="en-US" sz="2800" b="1">
                <a:solidFill>
                  <a:schemeClr val="tx2"/>
                </a:solidFill>
              </a:rPr>
              <a:t> vs. </a:t>
            </a:r>
            <a:r>
              <a:rPr lang="en-US" sz="2800" b="1"/>
              <a:t>x-rays</a:t>
            </a:r>
          </a:p>
        </p:txBody>
      </p:sp>
      <p:sp>
        <p:nvSpPr>
          <p:cNvPr id="98372" name="Freeform 68"/>
          <p:cNvSpPr>
            <a:spLocks noChangeAspect="1"/>
          </p:cNvSpPr>
          <p:nvPr/>
        </p:nvSpPr>
        <p:spPr bwMode="auto">
          <a:xfrm>
            <a:off x="4419600" y="3581400"/>
            <a:ext cx="557213" cy="538163"/>
          </a:xfrm>
          <a:custGeom>
            <a:avLst/>
            <a:gdLst>
              <a:gd name="T0" fmla="*/ 2147483647 w 756"/>
              <a:gd name="T1" fmla="*/ 2147483647 h 753"/>
              <a:gd name="T2" fmla="*/ 2147483647 w 756"/>
              <a:gd name="T3" fmla="*/ 2147483647 h 753"/>
              <a:gd name="T4" fmla="*/ 2147483647 w 756"/>
              <a:gd name="T5" fmla="*/ 2147483647 h 753"/>
              <a:gd name="T6" fmla="*/ 2147483647 w 756"/>
              <a:gd name="T7" fmla="*/ 2147483647 h 753"/>
              <a:gd name="T8" fmla="*/ 2147483647 w 756"/>
              <a:gd name="T9" fmla="*/ 2147483647 h 753"/>
              <a:gd name="T10" fmla="*/ 2147483647 w 756"/>
              <a:gd name="T11" fmla="*/ 2147483647 h 753"/>
              <a:gd name="T12" fmla="*/ 2147483647 w 756"/>
              <a:gd name="T13" fmla="*/ 2147483647 h 753"/>
              <a:gd name="T14" fmla="*/ 2147483647 w 756"/>
              <a:gd name="T15" fmla="*/ 2147483647 h 753"/>
              <a:gd name="T16" fmla="*/ 2147483647 w 756"/>
              <a:gd name="T17" fmla="*/ 2147483647 h 753"/>
              <a:gd name="T18" fmla="*/ 2147483647 w 756"/>
              <a:gd name="T19" fmla="*/ 2147483647 h 753"/>
              <a:gd name="T20" fmla="*/ 2147483647 w 756"/>
              <a:gd name="T21" fmla="*/ 2147483647 h 753"/>
              <a:gd name="T22" fmla="*/ 2147483647 w 756"/>
              <a:gd name="T23" fmla="*/ 2147483647 h 753"/>
              <a:gd name="T24" fmla="*/ 2147483647 w 756"/>
              <a:gd name="T25" fmla="*/ 2147483647 h 753"/>
              <a:gd name="T26" fmla="*/ 2147483647 w 756"/>
              <a:gd name="T27" fmla="*/ 2147483647 h 753"/>
              <a:gd name="T28" fmla="*/ 2147483647 w 756"/>
              <a:gd name="T29" fmla="*/ 2147483647 h 753"/>
              <a:gd name="T30" fmla="*/ 2147483647 w 756"/>
              <a:gd name="T31" fmla="*/ 2147483647 h 753"/>
              <a:gd name="T32" fmla="*/ 2147483647 w 756"/>
              <a:gd name="T33" fmla="*/ 2147483647 h 753"/>
              <a:gd name="T34" fmla="*/ 2147483647 w 756"/>
              <a:gd name="T35" fmla="*/ 2147483647 h 753"/>
              <a:gd name="T36" fmla="*/ 2147483647 w 756"/>
              <a:gd name="T37" fmla="*/ 2147483647 h 753"/>
              <a:gd name="T38" fmla="*/ 2147483647 w 756"/>
              <a:gd name="T39" fmla="*/ 2147483647 h 753"/>
              <a:gd name="T40" fmla="*/ 2147483647 w 756"/>
              <a:gd name="T41" fmla="*/ 2147483647 h 753"/>
              <a:gd name="T42" fmla="*/ 2147483647 w 756"/>
              <a:gd name="T43" fmla="*/ 2147483647 h 753"/>
              <a:gd name="T44" fmla="*/ 2147483647 w 756"/>
              <a:gd name="T45" fmla="*/ 2147483647 h 753"/>
              <a:gd name="T46" fmla="*/ 2147483647 w 756"/>
              <a:gd name="T47" fmla="*/ 2147483647 h 753"/>
              <a:gd name="T48" fmla="*/ 2147483647 w 756"/>
              <a:gd name="T49" fmla="*/ 2147483647 h 753"/>
              <a:gd name="T50" fmla="*/ 2147483647 w 756"/>
              <a:gd name="T51" fmla="*/ 2147483647 h 753"/>
              <a:gd name="T52" fmla="*/ 2147483647 w 756"/>
              <a:gd name="T53" fmla="*/ 2147483647 h 753"/>
              <a:gd name="T54" fmla="*/ 2147483647 w 756"/>
              <a:gd name="T55" fmla="*/ 2147483647 h 753"/>
              <a:gd name="T56" fmla="*/ 2147483647 w 756"/>
              <a:gd name="T57" fmla="*/ 2147483647 h 753"/>
              <a:gd name="T58" fmla="*/ 2147483647 w 756"/>
              <a:gd name="T59" fmla="*/ 2147483647 h 753"/>
              <a:gd name="T60" fmla="*/ 2147483647 w 756"/>
              <a:gd name="T61" fmla="*/ 2147483647 h 753"/>
              <a:gd name="T62" fmla="*/ 2147483647 w 756"/>
              <a:gd name="T63" fmla="*/ 2147483647 h 7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6"/>
              <a:gd name="T97" fmla="*/ 0 h 753"/>
              <a:gd name="T98" fmla="*/ 756 w 756"/>
              <a:gd name="T99" fmla="*/ 753 h 7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6" h="753">
                <a:moveTo>
                  <a:pt x="377" y="0"/>
                </a:moveTo>
                <a:lnTo>
                  <a:pt x="415" y="2"/>
                </a:lnTo>
                <a:lnTo>
                  <a:pt x="452" y="7"/>
                </a:lnTo>
                <a:lnTo>
                  <a:pt x="489" y="17"/>
                </a:lnTo>
                <a:lnTo>
                  <a:pt x="524" y="30"/>
                </a:lnTo>
                <a:lnTo>
                  <a:pt x="557" y="45"/>
                </a:lnTo>
                <a:lnTo>
                  <a:pt x="588" y="64"/>
                </a:lnTo>
                <a:lnTo>
                  <a:pt x="617" y="86"/>
                </a:lnTo>
                <a:lnTo>
                  <a:pt x="644" y="110"/>
                </a:lnTo>
                <a:lnTo>
                  <a:pt x="669" y="137"/>
                </a:lnTo>
                <a:lnTo>
                  <a:pt x="690" y="166"/>
                </a:lnTo>
                <a:lnTo>
                  <a:pt x="710" y="198"/>
                </a:lnTo>
                <a:lnTo>
                  <a:pt x="725" y="230"/>
                </a:lnTo>
                <a:lnTo>
                  <a:pt x="738" y="264"/>
                </a:lnTo>
                <a:lnTo>
                  <a:pt x="747" y="300"/>
                </a:lnTo>
                <a:lnTo>
                  <a:pt x="753" y="338"/>
                </a:lnTo>
                <a:lnTo>
                  <a:pt x="755" y="377"/>
                </a:lnTo>
                <a:lnTo>
                  <a:pt x="753" y="415"/>
                </a:lnTo>
                <a:lnTo>
                  <a:pt x="747" y="452"/>
                </a:lnTo>
                <a:lnTo>
                  <a:pt x="738" y="488"/>
                </a:lnTo>
                <a:lnTo>
                  <a:pt x="725" y="522"/>
                </a:lnTo>
                <a:lnTo>
                  <a:pt x="710" y="555"/>
                </a:lnTo>
                <a:lnTo>
                  <a:pt x="690" y="586"/>
                </a:lnTo>
                <a:lnTo>
                  <a:pt x="669" y="616"/>
                </a:lnTo>
                <a:lnTo>
                  <a:pt x="644" y="642"/>
                </a:lnTo>
                <a:lnTo>
                  <a:pt x="617" y="666"/>
                </a:lnTo>
                <a:lnTo>
                  <a:pt x="588" y="688"/>
                </a:lnTo>
                <a:lnTo>
                  <a:pt x="557" y="707"/>
                </a:lnTo>
                <a:lnTo>
                  <a:pt x="524" y="722"/>
                </a:lnTo>
                <a:lnTo>
                  <a:pt x="489" y="735"/>
                </a:lnTo>
                <a:lnTo>
                  <a:pt x="452" y="745"/>
                </a:lnTo>
                <a:lnTo>
                  <a:pt x="415" y="751"/>
                </a:lnTo>
                <a:lnTo>
                  <a:pt x="377" y="752"/>
                </a:lnTo>
                <a:lnTo>
                  <a:pt x="339" y="751"/>
                </a:lnTo>
                <a:lnTo>
                  <a:pt x="301" y="745"/>
                </a:lnTo>
                <a:lnTo>
                  <a:pt x="265" y="735"/>
                </a:lnTo>
                <a:lnTo>
                  <a:pt x="230" y="722"/>
                </a:lnTo>
                <a:lnTo>
                  <a:pt x="197" y="707"/>
                </a:lnTo>
                <a:lnTo>
                  <a:pt x="166" y="688"/>
                </a:lnTo>
                <a:lnTo>
                  <a:pt x="137" y="666"/>
                </a:lnTo>
                <a:lnTo>
                  <a:pt x="110" y="642"/>
                </a:lnTo>
                <a:lnTo>
                  <a:pt x="86" y="616"/>
                </a:lnTo>
                <a:lnTo>
                  <a:pt x="64" y="586"/>
                </a:lnTo>
                <a:lnTo>
                  <a:pt x="45" y="555"/>
                </a:lnTo>
                <a:lnTo>
                  <a:pt x="29" y="522"/>
                </a:lnTo>
                <a:lnTo>
                  <a:pt x="16" y="488"/>
                </a:lnTo>
                <a:lnTo>
                  <a:pt x="8" y="452"/>
                </a:lnTo>
                <a:lnTo>
                  <a:pt x="1" y="415"/>
                </a:lnTo>
                <a:lnTo>
                  <a:pt x="0" y="377"/>
                </a:lnTo>
                <a:lnTo>
                  <a:pt x="1" y="338"/>
                </a:lnTo>
                <a:lnTo>
                  <a:pt x="8" y="300"/>
                </a:lnTo>
                <a:lnTo>
                  <a:pt x="16" y="264"/>
                </a:lnTo>
                <a:lnTo>
                  <a:pt x="29" y="230"/>
                </a:lnTo>
                <a:lnTo>
                  <a:pt x="45" y="198"/>
                </a:lnTo>
                <a:lnTo>
                  <a:pt x="64" y="166"/>
                </a:lnTo>
                <a:lnTo>
                  <a:pt x="86" y="137"/>
                </a:lnTo>
                <a:lnTo>
                  <a:pt x="110" y="110"/>
                </a:lnTo>
                <a:lnTo>
                  <a:pt x="137" y="86"/>
                </a:lnTo>
                <a:lnTo>
                  <a:pt x="166" y="64"/>
                </a:lnTo>
                <a:lnTo>
                  <a:pt x="197" y="45"/>
                </a:lnTo>
                <a:lnTo>
                  <a:pt x="230" y="30"/>
                </a:lnTo>
                <a:lnTo>
                  <a:pt x="265" y="17"/>
                </a:lnTo>
                <a:lnTo>
                  <a:pt x="301" y="7"/>
                </a:lnTo>
                <a:lnTo>
                  <a:pt x="339" y="2"/>
                </a:lnTo>
                <a:lnTo>
                  <a:pt x="377" y="0"/>
                </a:lnTo>
              </a:path>
            </a:pathLst>
          </a:custGeom>
          <a:noFill/>
          <a:ln w="38100" cap="flat" cmpd="sng">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373" name="Freeform 69"/>
          <p:cNvSpPr>
            <a:spLocks/>
          </p:cNvSpPr>
          <p:nvPr/>
        </p:nvSpPr>
        <p:spPr bwMode="auto">
          <a:xfrm>
            <a:off x="1295400" y="3581400"/>
            <a:ext cx="3835400" cy="1320800"/>
          </a:xfrm>
          <a:custGeom>
            <a:avLst/>
            <a:gdLst>
              <a:gd name="T0" fmla="*/ 0 w 2416"/>
              <a:gd name="T1" fmla="*/ 2147483647 h 832"/>
              <a:gd name="T2" fmla="*/ 2147483647 w 2416"/>
              <a:gd name="T3" fmla="*/ 2147483647 h 832"/>
              <a:gd name="T4" fmla="*/ 2147483647 w 2416"/>
              <a:gd name="T5" fmla="*/ 2147483647 h 832"/>
              <a:gd name="T6" fmla="*/ 2147483647 w 2416"/>
              <a:gd name="T7" fmla="*/ 2147483647 h 832"/>
              <a:gd name="T8" fmla="*/ 2147483647 w 2416"/>
              <a:gd name="T9" fmla="*/ 2147483647 h 832"/>
              <a:gd name="T10" fmla="*/ 2147483647 w 2416"/>
              <a:gd name="T11" fmla="*/ 2147483647 h 832"/>
              <a:gd name="T12" fmla="*/ 2147483647 w 2416"/>
              <a:gd name="T13" fmla="*/ 2147483647 h 832"/>
              <a:gd name="T14" fmla="*/ 2147483647 w 2416"/>
              <a:gd name="T15" fmla="*/ 2147483647 h 832"/>
              <a:gd name="T16" fmla="*/ 2147483647 w 2416"/>
              <a:gd name="T17" fmla="*/ 2147483647 h 832"/>
              <a:gd name="T18" fmla="*/ 2147483647 w 2416"/>
              <a:gd name="T19" fmla="*/ 2147483647 h 832"/>
              <a:gd name="T20" fmla="*/ 2147483647 w 2416"/>
              <a:gd name="T21" fmla="*/ 2147483647 h 832"/>
              <a:gd name="T22" fmla="*/ 2147483647 w 2416"/>
              <a:gd name="T23" fmla="*/ 2147483647 h 832"/>
              <a:gd name="T24" fmla="*/ 2147483647 w 2416"/>
              <a:gd name="T25" fmla="*/ 2147483647 h 832"/>
              <a:gd name="T26" fmla="*/ 2147483647 w 2416"/>
              <a:gd name="T27" fmla="*/ 2147483647 h 832"/>
              <a:gd name="T28" fmla="*/ 2147483647 w 2416"/>
              <a:gd name="T29" fmla="*/ 2147483647 h 832"/>
              <a:gd name="T30" fmla="*/ 2147483647 w 2416"/>
              <a:gd name="T31" fmla="*/ 2147483647 h 832"/>
              <a:gd name="T32" fmla="*/ 2147483647 w 2416"/>
              <a:gd name="T33" fmla="*/ 2147483647 h 832"/>
              <a:gd name="T34" fmla="*/ 2147483647 w 2416"/>
              <a:gd name="T35" fmla="*/ 0 h 832"/>
              <a:gd name="T36" fmla="*/ 2147483647 w 2416"/>
              <a:gd name="T37" fmla="*/ 2147483647 h 832"/>
              <a:gd name="T38" fmla="*/ 2147483647 w 2416"/>
              <a:gd name="T39" fmla="*/ 2147483647 h 832"/>
              <a:gd name="T40" fmla="*/ 2147483647 w 2416"/>
              <a:gd name="T41" fmla="*/ 2147483647 h 832"/>
              <a:gd name="T42" fmla="*/ 2147483647 w 2416"/>
              <a:gd name="T43" fmla="*/ 2147483647 h 832"/>
              <a:gd name="T44" fmla="*/ 2147483647 w 2416"/>
              <a:gd name="T45" fmla="*/ 2147483647 h 832"/>
              <a:gd name="T46" fmla="*/ 2147483647 w 2416"/>
              <a:gd name="T47" fmla="*/ 2147483647 h 832"/>
              <a:gd name="T48" fmla="*/ 2147483647 w 2416"/>
              <a:gd name="T49" fmla="*/ 2147483647 h 832"/>
              <a:gd name="T50" fmla="*/ 2147483647 w 2416"/>
              <a:gd name="T51" fmla="*/ 2147483647 h 832"/>
              <a:gd name="T52" fmla="*/ 2147483647 w 2416"/>
              <a:gd name="T53" fmla="*/ 2147483647 h 832"/>
              <a:gd name="T54" fmla="*/ 2147483647 w 2416"/>
              <a:gd name="T55" fmla="*/ 2147483647 h 832"/>
              <a:gd name="T56" fmla="*/ 2147483647 w 2416"/>
              <a:gd name="T57" fmla="*/ 2147483647 h 832"/>
              <a:gd name="T58" fmla="*/ 2147483647 w 2416"/>
              <a:gd name="T59" fmla="*/ 2147483647 h 832"/>
              <a:gd name="T60" fmla="*/ 2147483647 w 2416"/>
              <a:gd name="T61" fmla="*/ 2147483647 h 832"/>
              <a:gd name="T62" fmla="*/ 2147483647 w 2416"/>
              <a:gd name="T63" fmla="*/ 2147483647 h 832"/>
              <a:gd name="T64" fmla="*/ 2147483647 w 2416"/>
              <a:gd name="T65" fmla="*/ 2147483647 h 832"/>
              <a:gd name="T66" fmla="*/ 2147483647 w 2416"/>
              <a:gd name="T67" fmla="*/ 2147483647 h 832"/>
              <a:gd name="T68" fmla="*/ 2147483647 w 2416"/>
              <a:gd name="T69" fmla="*/ 2147483647 h 832"/>
              <a:gd name="T70" fmla="*/ 2147483647 w 2416"/>
              <a:gd name="T71" fmla="*/ 2147483647 h 832"/>
              <a:gd name="T72" fmla="*/ 2147483647 w 2416"/>
              <a:gd name="T73" fmla="*/ 2147483647 h 832"/>
              <a:gd name="T74" fmla="*/ 2147483647 w 2416"/>
              <a:gd name="T75" fmla="*/ 2147483647 h 832"/>
              <a:gd name="T76" fmla="*/ 2147483647 w 2416"/>
              <a:gd name="T77" fmla="*/ 2147483647 h 832"/>
              <a:gd name="T78" fmla="*/ 2147483647 w 2416"/>
              <a:gd name="T79" fmla="*/ 2147483647 h 832"/>
              <a:gd name="T80" fmla="*/ 2147483647 w 2416"/>
              <a:gd name="T81" fmla="*/ 2147483647 h 832"/>
              <a:gd name="T82" fmla="*/ 2147483647 w 2416"/>
              <a:gd name="T83" fmla="*/ 2147483647 h 832"/>
              <a:gd name="T84" fmla="*/ 2147483647 w 2416"/>
              <a:gd name="T85" fmla="*/ 2147483647 h 832"/>
              <a:gd name="T86" fmla="*/ 2147483647 w 2416"/>
              <a:gd name="T87" fmla="*/ 2147483647 h 832"/>
              <a:gd name="T88" fmla="*/ 2147483647 w 2416"/>
              <a:gd name="T89" fmla="*/ 2147483647 h 832"/>
              <a:gd name="T90" fmla="*/ 2147483647 w 2416"/>
              <a:gd name="T91" fmla="*/ 2147483647 h 832"/>
              <a:gd name="T92" fmla="*/ 2147483647 w 2416"/>
              <a:gd name="T93" fmla="*/ 2147483647 h 832"/>
              <a:gd name="T94" fmla="*/ 2147483647 w 2416"/>
              <a:gd name="T95" fmla="*/ 2147483647 h 832"/>
              <a:gd name="T96" fmla="*/ 2147483647 w 2416"/>
              <a:gd name="T97" fmla="*/ 2147483647 h 832"/>
              <a:gd name="T98" fmla="*/ 2147483647 w 2416"/>
              <a:gd name="T99" fmla="*/ 2147483647 h 832"/>
              <a:gd name="T100" fmla="*/ 2147483647 w 2416"/>
              <a:gd name="T101" fmla="*/ 2147483647 h 832"/>
              <a:gd name="T102" fmla="*/ 2147483647 w 2416"/>
              <a:gd name="T103" fmla="*/ 2147483647 h 832"/>
              <a:gd name="T104" fmla="*/ 2147483647 w 2416"/>
              <a:gd name="T105" fmla="*/ 2147483647 h 832"/>
              <a:gd name="T106" fmla="*/ 2147483647 w 2416"/>
              <a:gd name="T107" fmla="*/ 2147483647 h 832"/>
              <a:gd name="T108" fmla="*/ 2147483647 w 2416"/>
              <a:gd name="T109" fmla="*/ 2147483647 h 832"/>
              <a:gd name="T110" fmla="*/ 2147483647 w 2416"/>
              <a:gd name="T111" fmla="*/ 2147483647 h 8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16"/>
              <a:gd name="T169" fmla="*/ 0 h 832"/>
              <a:gd name="T170" fmla="*/ 2416 w 2416"/>
              <a:gd name="T171" fmla="*/ 832 h 8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16" h="832">
                <a:moveTo>
                  <a:pt x="0" y="320"/>
                </a:moveTo>
                <a:lnTo>
                  <a:pt x="784" y="296"/>
                </a:lnTo>
                <a:lnTo>
                  <a:pt x="805" y="296"/>
                </a:lnTo>
                <a:lnTo>
                  <a:pt x="943" y="272"/>
                </a:lnTo>
                <a:lnTo>
                  <a:pt x="1095" y="272"/>
                </a:lnTo>
                <a:lnTo>
                  <a:pt x="1254" y="261"/>
                </a:lnTo>
                <a:lnTo>
                  <a:pt x="1406" y="237"/>
                </a:lnTo>
                <a:lnTo>
                  <a:pt x="1565" y="214"/>
                </a:lnTo>
                <a:lnTo>
                  <a:pt x="1635" y="202"/>
                </a:lnTo>
                <a:lnTo>
                  <a:pt x="1669" y="191"/>
                </a:lnTo>
                <a:lnTo>
                  <a:pt x="1768" y="176"/>
                </a:lnTo>
                <a:lnTo>
                  <a:pt x="1718" y="179"/>
                </a:lnTo>
                <a:lnTo>
                  <a:pt x="1752" y="167"/>
                </a:lnTo>
                <a:lnTo>
                  <a:pt x="1848" y="152"/>
                </a:lnTo>
                <a:lnTo>
                  <a:pt x="1912" y="144"/>
                </a:lnTo>
                <a:lnTo>
                  <a:pt x="1960" y="104"/>
                </a:lnTo>
                <a:lnTo>
                  <a:pt x="1936" y="96"/>
                </a:lnTo>
                <a:lnTo>
                  <a:pt x="1992" y="0"/>
                </a:lnTo>
                <a:lnTo>
                  <a:pt x="1992" y="24"/>
                </a:lnTo>
                <a:lnTo>
                  <a:pt x="2000" y="24"/>
                </a:lnTo>
                <a:lnTo>
                  <a:pt x="1976" y="24"/>
                </a:lnTo>
                <a:lnTo>
                  <a:pt x="1980" y="4"/>
                </a:lnTo>
                <a:lnTo>
                  <a:pt x="1987" y="4"/>
                </a:lnTo>
                <a:lnTo>
                  <a:pt x="2022" y="16"/>
                </a:lnTo>
                <a:lnTo>
                  <a:pt x="2029" y="4"/>
                </a:lnTo>
                <a:lnTo>
                  <a:pt x="2056" y="16"/>
                </a:lnTo>
                <a:lnTo>
                  <a:pt x="2070" y="16"/>
                </a:lnTo>
                <a:lnTo>
                  <a:pt x="2098" y="4"/>
                </a:lnTo>
                <a:lnTo>
                  <a:pt x="2105" y="27"/>
                </a:lnTo>
                <a:lnTo>
                  <a:pt x="2132" y="39"/>
                </a:lnTo>
                <a:lnTo>
                  <a:pt x="2146" y="16"/>
                </a:lnTo>
                <a:lnTo>
                  <a:pt x="2181" y="27"/>
                </a:lnTo>
                <a:lnTo>
                  <a:pt x="2215" y="27"/>
                </a:lnTo>
                <a:lnTo>
                  <a:pt x="2222" y="27"/>
                </a:lnTo>
                <a:lnTo>
                  <a:pt x="2250" y="16"/>
                </a:lnTo>
                <a:lnTo>
                  <a:pt x="2264" y="27"/>
                </a:lnTo>
                <a:lnTo>
                  <a:pt x="2292" y="4"/>
                </a:lnTo>
                <a:lnTo>
                  <a:pt x="2298" y="74"/>
                </a:lnTo>
                <a:lnTo>
                  <a:pt x="2305" y="97"/>
                </a:lnTo>
                <a:lnTo>
                  <a:pt x="2319" y="156"/>
                </a:lnTo>
                <a:lnTo>
                  <a:pt x="2326" y="202"/>
                </a:lnTo>
                <a:lnTo>
                  <a:pt x="2333" y="296"/>
                </a:lnTo>
                <a:lnTo>
                  <a:pt x="2340" y="377"/>
                </a:lnTo>
                <a:lnTo>
                  <a:pt x="2340" y="401"/>
                </a:lnTo>
                <a:lnTo>
                  <a:pt x="2347" y="470"/>
                </a:lnTo>
                <a:lnTo>
                  <a:pt x="2354" y="564"/>
                </a:lnTo>
                <a:lnTo>
                  <a:pt x="2361" y="657"/>
                </a:lnTo>
                <a:lnTo>
                  <a:pt x="2368" y="715"/>
                </a:lnTo>
                <a:lnTo>
                  <a:pt x="2375" y="774"/>
                </a:lnTo>
                <a:lnTo>
                  <a:pt x="2388" y="797"/>
                </a:lnTo>
                <a:lnTo>
                  <a:pt x="2395" y="820"/>
                </a:lnTo>
                <a:lnTo>
                  <a:pt x="2402" y="832"/>
                </a:lnTo>
                <a:lnTo>
                  <a:pt x="2409" y="832"/>
                </a:lnTo>
                <a:lnTo>
                  <a:pt x="2416" y="832"/>
                </a:lnTo>
              </a:path>
            </a:pathLst>
          </a:custGeom>
          <a:noFill/>
          <a:ln w="57150"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 name="Group 70"/>
          <p:cNvGrpSpPr>
            <a:grpSpLocks/>
          </p:cNvGrpSpPr>
          <p:nvPr/>
        </p:nvGrpSpPr>
        <p:grpSpPr bwMode="auto">
          <a:xfrm>
            <a:off x="1219200" y="3581400"/>
            <a:ext cx="3733800" cy="2286000"/>
            <a:chOff x="768" y="2256"/>
            <a:chExt cx="2352" cy="1440"/>
          </a:xfrm>
        </p:grpSpPr>
        <p:sp>
          <p:nvSpPr>
            <p:cNvPr id="23559" name="Line 71"/>
            <p:cNvSpPr>
              <a:spLocks noChangeShapeType="1"/>
            </p:cNvSpPr>
            <p:nvPr/>
          </p:nvSpPr>
          <p:spPr bwMode="auto">
            <a:xfrm>
              <a:off x="768" y="3696"/>
              <a:ext cx="2016"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0" name="Line 72"/>
            <p:cNvSpPr>
              <a:spLocks noChangeShapeType="1"/>
            </p:cNvSpPr>
            <p:nvPr/>
          </p:nvSpPr>
          <p:spPr bwMode="auto">
            <a:xfrm flipV="1">
              <a:off x="2784" y="2256"/>
              <a:ext cx="0" cy="144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Line 73"/>
            <p:cNvSpPr>
              <a:spLocks noChangeShapeType="1"/>
            </p:cNvSpPr>
            <p:nvPr/>
          </p:nvSpPr>
          <p:spPr bwMode="auto">
            <a:xfrm>
              <a:off x="2784" y="2256"/>
              <a:ext cx="336"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2" name="Line 74"/>
            <p:cNvSpPr>
              <a:spLocks noChangeShapeType="1"/>
            </p:cNvSpPr>
            <p:nvPr/>
          </p:nvSpPr>
          <p:spPr bwMode="auto">
            <a:xfrm>
              <a:off x="3120" y="2256"/>
              <a:ext cx="0" cy="144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8379" name="Freeform 75"/>
          <p:cNvSpPr>
            <a:spLocks/>
          </p:cNvSpPr>
          <p:nvPr/>
        </p:nvSpPr>
        <p:spPr bwMode="auto">
          <a:xfrm>
            <a:off x="1524000" y="2654300"/>
            <a:ext cx="5956300" cy="1841500"/>
          </a:xfrm>
          <a:custGeom>
            <a:avLst/>
            <a:gdLst>
              <a:gd name="T0" fmla="*/ 0 w 3752"/>
              <a:gd name="T1" fmla="*/ 2147483647 h 1160"/>
              <a:gd name="T2" fmla="*/ 2147483647 w 3752"/>
              <a:gd name="T3" fmla="*/ 2147483647 h 1160"/>
              <a:gd name="T4" fmla="*/ 2147483647 w 3752"/>
              <a:gd name="T5" fmla="*/ 2147483647 h 1160"/>
              <a:gd name="T6" fmla="*/ 2147483647 w 3752"/>
              <a:gd name="T7" fmla="*/ 2147483647 h 1160"/>
              <a:gd name="T8" fmla="*/ 2147483647 w 3752"/>
              <a:gd name="T9" fmla="*/ 2147483647 h 1160"/>
              <a:gd name="T10" fmla="*/ 2147483647 w 3752"/>
              <a:gd name="T11" fmla="*/ 2147483647 h 1160"/>
              <a:gd name="T12" fmla="*/ 0 60000 65536"/>
              <a:gd name="T13" fmla="*/ 0 60000 65536"/>
              <a:gd name="T14" fmla="*/ 0 60000 65536"/>
              <a:gd name="T15" fmla="*/ 0 60000 65536"/>
              <a:gd name="T16" fmla="*/ 0 60000 65536"/>
              <a:gd name="T17" fmla="*/ 0 60000 65536"/>
              <a:gd name="T18" fmla="*/ 0 w 3752"/>
              <a:gd name="T19" fmla="*/ 0 h 1160"/>
              <a:gd name="T20" fmla="*/ 3752 w 3752"/>
              <a:gd name="T21" fmla="*/ 1160 h 1160"/>
            </a:gdLst>
            <a:ahLst/>
            <a:cxnLst>
              <a:cxn ang="T12">
                <a:pos x="T0" y="T1"/>
              </a:cxn>
              <a:cxn ang="T13">
                <a:pos x="T2" y="T3"/>
              </a:cxn>
              <a:cxn ang="T14">
                <a:pos x="T4" y="T5"/>
              </a:cxn>
              <a:cxn ang="T15">
                <a:pos x="T6" y="T7"/>
              </a:cxn>
              <a:cxn ang="T16">
                <a:pos x="T8" y="T9"/>
              </a:cxn>
              <a:cxn ang="T17">
                <a:pos x="T10" y="T11"/>
              </a:cxn>
            </a:cxnLst>
            <a:rect l="T18" t="T19" r="T20" b="T21"/>
            <a:pathLst>
              <a:path w="3752" h="1160">
                <a:moveTo>
                  <a:pt x="0" y="1160"/>
                </a:moveTo>
                <a:cubicBezTo>
                  <a:pt x="68" y="684"/>
                  <a:pt x="136" y="208"/>
                  <a:pt x="384" y="104"/>
                </a:cubicBezTo>
                <a:cubicBezTo>
                  <a:pt x="632" y="0"/>
                  <a:pt x="1088" y="400"/>
                  <a:pt x="1488" y="536"/>
                </a:cubicBezTo>
                <a:cubicBezTo>
                  <a:pt x="1888" y="672"/>
                  <a:pt x="2432" y="824"/>
                  <a:pt x="2784" y="920"/>
                </a:cubicBezTo>
                <a:cubicBezTo>
                  <a:pt x="3136" y="1016"/>
                  <a:pt x="3448" y="1080"/>
                  <a:pt x="3600" y="1112"/>
                </a:cubicBezTo>
                <a:cubicBezTo>
                  <a:pt x="3752" y="1144"/>
                  <a:pt x="3724" y="1128"/>
                  <a:pt x="3696" y="1112"/>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0894161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98372"/>
                                        </p:tgtEl>
                                      </p:cBhvr>
                                    </p:animEffect>
                                    <p:set>
                                      <p:cBhvr>
                                        <p:cTn id="13" dur="1" fill="hold">
                                          <p:stCondLst>
                                            <p:cond delay="499"/>
                                          </p:stCondLst>
                                        </p:cTn>
                                        <p:tgtEl>
                                          <p:spTgt spid="98372"/>
                                        </p:tgtEl>
                                        <p:attrNameLst>
                                          <p:attrName>style.visibility</p:attrName>
                                        </p:attrNameLst>
                                      </p:cBhvr>
                                      <p:to>
                                        <p:strVal val="hidden"/>
                                      </p:to>
                                    </p:set>
                                  </p:childTnLst>
                                </p:cTn>
                              </p:par>
                              <p:par>
                                <p:cTn id="14" presetID="5" presetClass="exit" presetSubtype="10" fill="hold" nodeType="withEffect">
                                  <p:stCondLst>
                                    <p:cond delay="0"/>
                                  </p:stCondLst>
                                  <p:childTnLst>
                                    <p:animEffect transition="out" filter="checkerboard(across)">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8373"/>
                                        </p:tgtEl>
                                        <p:attrNameLst>
                                          <p:attrName>style.visibility</p:attrName>
                                        </p:attrNameLst>
                                      </p:cBhvr>
                                      <p:to>
                                        <p:strVal val="visible"/>
                                      </p:to>
                                    </p:set>
                                    <p:anim calcmode="lin" valueType="num">
                                      <p:cBhvr additive="base">
                                        <p:cTn id="21" dur="1000" fill="hold"/>
                                        <p:tgtEl>
                                          <p:spTgt spid="98373"/>
                                        </p:tgtEl>
                                        <p:attrNameLst>
                                          <p:attrName>ppt_x</p:attrName>
                                        </p:attrNameLst>
                                      </p:cBhvr>
                                      <p:tavLst>
                                        <p:tav tm="0">
                                          <p:val>
                                            <p:strVal val="0-#ppt_w/2"/>
                                          </p:val>
                                        </p:tav>
                                        <p:tav tm="100000">
                                          <p:val>
                                            <p:strVal val="#ppt_x"/>
                                          </p:val>
                                        </p:tav>
                                      </p:tavLst>
                                    </p:anim>
                                    <p:anim calcmode="lin" valueType="num">
                                      <p:cBhvr additive="base">
                                        <p:cTn id="22" dur="1000" fill="hold"/>
                                        <p:tgtEl>
                                          <p:spTgt spid="98373"/>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8379"/>
                                        </p:tgtEl>
                                        <p:attrNameLst>
                                          <p:attrName>style.visibility</p:attrName>
                                        </p:attrNameLst>
                                      </p:cBhvr>
                                      <p:to>
                                        <p:strVal val="visible"/>
                                      </p:to>
                                    </p:set>
                                    <p:animEffect transition="in" filter="blinds(horizontal)">
                                      <p:cBhvr>
                                        <p:cTn id="27" dur="500"/>
                                        <p:tgtEl>
                                          <p:spTgt spid="98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72" grpId="0" animBg="1"/>
      <p:bldP spid="98373" grpId="0" animBg="1"/>
      <p:bldP spid="983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Dose Shaping with Scattering</a:t>
            </a:r>
            <a:endParaRPr lang="en-US" dirty="0"/>
          </a:p>
        </p:txBody>
      </p:sp>
      <p:pic>
        <p:nvPicPr>
          <p:cNvPr id="4" name="Picture 3" descr="Screen Shot 2012-10-23 at 5.04.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2" y="1780033"/>
            <a:ext cx="6913959" cy="4544567"/>
          </a:xfrm>
          <a:prstGeom prst="rect">
            <a:avLst/>
          </a:prstGeom>
        </p:spPr>
      </p:pic>
    </p:spTree>
    <p:extLst>
      <p:ext uri="{BB962C8B-B14F-4D97-AF65-F5344CB8AC3E}">
        <p14:creationId xmlns:p14="http://schemas.microsoft.com/office/powerpoint/2010/main" val="18155789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04800"/>
            <a:ext cx="8042276" cy="1139732"/>
          </a:xfrm>
        </p:spPr>
        <p:txBody>
          <a:bodyPr/>
          <a:lstStyle/>
          <a:p>
            <a:pPr algn="r"/>
            <a:r>
              <a:rPr lang="en-US" dirty="0" smtClean="0"/>
              <a:t>Patient Setup</a:t>
            </a:r>
            <a:endParaRPr lang="en-US" dirty="0"/>
          </a:p>
        </p:txBody>
      </p:sp>
      <p:pic>
        <p:nvPicPr>
          <p:cNvPr id="5" name="Picture 4" descr="SBRT-6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847" y="2630309"/>
            <a:ext cx="7937500" cy="3695700"/>
          </a:xfrm>
          <a:prstGeom prst="rect">
            <a:avLst/>
          </a:prstGeom>
        </p:spPr>
      </p:pic>
      <p:pic>
        <p:nvPicPr>
          <p:cNvPr id="6" name="Picture 5" descr="Vacuumba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9200"/>
            <a:ext cx="3810000" cy="2540000"/>
          </a:xfrm>
          <a:prstGeom prst="rect">
            <a:avLst/>
          </a:prstGeom>
        </p:spPr>
      </p:pic>
      <p:pic>
        <p:nvPicPr>
          <p:cNvPr id="7" name="Picture 6" descr="qfix_mas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000" y="1524000"/>
            <a:ext cx="6350000" cy="4940300"/>
          </a:xfrm>
          <a:prstGeom prst="rect">
            <a:avLst/>
          </a:prstGeom>
        </p:spPr>
      </p:pic>
    </p:spTree>
    <p:extLst>
      <p:ext uri="{BB962C8B-B14F-4D97-AF65-F5344CB8AC3E}">
        <p14:creationId xmlns:p14="http://schemas.microsoft.com/office/powerpoint/2010/main" val="2091832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81000"/>
            <a:ext cx="8042276" cy="1063532"/>
          </a:xfrm>
        </p:spPr>
        <p:txBody>
          <a:bodyPr/>
          <a:lstStyle/>
          <a:p>
            <a:pPr algn="r"/>
            <a:r>
              <a:rPr lang="en-US" dirty="0" smtClean="0"/>
              <a:t>Imaging</a:t>
            </a:r>
            <a:endParaRPr lang="en-US" dirty="0"/>
          </a:p>
        </p:txBody>
      </p:sp>
      <p:pic>
        <p:nvPicPr>
          <p:cNvPr id="5" name="Picture 4" descr="HC882471-IMS-en_C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66800"/>
            <a:ext cx="5524500" cy="3111500"/>
          </a:xfrm>
          <a:prstGeom prst="rect">
            <a:avLst/>
          </a:prstGeom>
        </p:spPr>
      </p:pic>
      <p:pic>
        <p:nvPicPr>
          <p:cNvPr id="6" name="Picture 5" descr="MR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72" y="3463690"/>
            <a:ext cx="3187700" cy="2552700"/>
          </a:xfrm>
          <a:prstGeom prst="rect">
            <a:avLst/>
          </a:prstGeom>
        </p:spPr>
      </p:pic>
    </p:spTree>
    <p:extLst>
      <p:ext uri="{BB962C8B-B14F-4D97-AF65-F5344CB8AC3E}">
        <p14:creationId xmlns:p14="http://schemas.microsoft.com/office/powerpoint/2010/main" val="31082948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89925" cy="834932"/>
          </a:xfrm>
        </p:spPr>
        <p:txBody>
          <a:bodyPr>
            <a:normAutofit/>
          </a:bodyPr>
          <a:lstStyle/>
          <a:p>
            <a:r>
              <a:rPr lang="en-US" sz="3200" b="1" dirty="0"/>
              <a:t>S</a:t>
            </a:r>
            <a:r>
              <a:rPr lang="en-US" sz="3200" b="1" dirty="0" smtClean="0"/>
              <a:t>ystems Engineering – </a:t>
            </a:r>
            <a:r>
              <a:rPr lang="en-US" sz="3200" b="1" dirty="0"/>
              <a:t>A </a:t>
            </a:r>
            <a:r>
              <a:rPr lang="en-US" sz="3200" b="1" dirty="0" smtClean="0"/>
              <a:t>Waterfall Model</a:t>
            </a:r>
            <a:endParaRPr lang="en-US" sz="3200" dirty="0"/>
          </a:p>
        </p:txBody>
      </p:sp>
      <p:pic>
        <p:nvPicPr>
          <p:cNvPr id="3" name="Picture 2" descr="T837_1_040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 y="1752600"/>
            <a:ext cx="6477000" cy="4508314"/>
          </a:xfrm>
          <a:prstGeom prst="rect">
            <a:avLst/>
          </a:prstGeom>
        </p:spPr>
      </p:pic>
      <p:sp>
        <p:nvSpPr>
          <p:cNvPr id="4" name="TextBox 3"/>
          <p:cNvSpPr txBox="1"/>
          <p:nvPr/>
        </p:nvSpPr>
        <p:spPr>
          <a:xfrm>
            <a:off x="6553200" y="1905000"/>
            <a:ext cx="2210862" cy="2862323"/>
          </a:xfrm>
          <a:prstGeom prst="rect">
            <a:avLst/>
          </a:prstGeom>
          <a:noFill/>
        </p:spPr>
        <p:txBody>
          <a:bodyPr wrap="none" rtlCol="0">
            <a:spAutoFit/>
          </a:bodyPr>
          <a:lstStyle/>
          <a:p>
            <a:pPr marL="285750" indent="-285750">
              <a:buFont typeface="Arial"/>
              <a:buChar char="•"/>
            </a:pPr>
            <a:r>
              <a:rPr lang="en-US" b="1" dirty="0" smtClean="0"/>
              <a:t>Conception</a:t>
            </a:r>
          </a:p>
          <a:p>
            <a:pPr marL="285750" indent="-285750">
              <a:buFont typeface="Arial"/>
              <a:buChar char="•"/>
            </a:pPr>
            <a:r>
              <a:rPr lang="en-US" b="1" dirty="0" smtClean="0"/>
              <a:t>Initiation</a:t>
            </a:r>
          </a:p>
          <a:p>
            <a:pPr marL="285750" indent="-285750">
              <a:buFont typeface="Arial"/>
              <a:buChar char="•"/>
            </a:pPr>
            <a:r>
              <a:rPr lang="en-US" b="1" dirty="0" smtClean="0"/>
              <a:t>Analysis</a:t>
            </a:r>
            <a:endParaRPr lang="en-US" b="1" dirty="0"/>
          </a:p>
          <a:p>
            <a:pPr marL="285750" indent="-285750">
              <a:buFont typeface="Arial"/>
              <a:buChar char="•"/>
            </a:pPr>
            <a:r>
              <a:rPr lang="en-US" b="1" dirty="0" smtClean="0"/>
              <a:t>Design</a:t>
            </a:r>
          </a:p>
          <a:p>
            <a:pPr marL="285750" indent="-285750">
              <a:buFont typeface="Arial"/>
              <a:buChar char="•"/>
            </a:pPr>
            <a:r>
              <a:rPr lang="en-US" b="1" dirty="0" smtClean="0"/>
              <a:t>Construction</a:t>
            </a:r>
          </a:p>
          <a:p>
            <a:pPr marL="285750" indent="-285750">
              <a:buFont typeface="Arial"/>
              <a:buChar char="•"/>
            </a:pPr>
            <a:r>
              <a:rPr lang="en-US" b="1" dirty="0" smtClean="0"/>
              <a:t>Testing</a:t>
            </a:r>
          </a:p>
          <a:p>
            <a:pPr marL="285750" indent="-285750">
              <a:buFont typeface="Arial"/>
              <a:buChar char="•"/>
            </a:pPr>
            <a:r>
              <a:rPr lang="en-US" b="1" dirty="0" smtClean="0"/>
              <a:t>Production</a:t>
            </a:r>
          </a:p>
          <a:p>
            <a:pPr marL="285750" indent="-285750">
              <a:buFont typeface="Arial"/>
              <a:buChar char="•"/>
            </a:pPr>
            <a:r>
              <a:rPr lang="en-US" b="1" dirty="0" smtClean="0"/>
              <a:t>Implementation </a:t>
            </a:r>
            <a:endParaRPr lang="en-US" b="1" dirty="0" smtClean="0"/>
          </a:p>
          <a:p>
            <a:pPr marL="285750" indent="-285750">
              <a:buFont typeface="Arial"/>
              <a:buChar char="•"/>
            </a:pPr>
            <a:r>
              <a:rPr lang="en-US" b="1" dirty="0" smtClean="0"/>
              <a:t>Maintenance</a:t>
            </a:r>
            <a:endParaRPr lang="en-US" b="1" dirty="0"/>
          </a:p>
          <a:p>
            <a:endParaRPr lang="en-US" dirty="0"/>
          </a:p>
        </p:txBody>
      </p:sp>
    </p:spTree>
    <p:extLst>
      <p:ext uri="{BB962C8B-B14F-4D97-AF65-F5344CB8AC3E}">
        <p14:creationId xmlns:p14="http://schemas.microsoft.com/office/powerpoint/2010/main" val="20377593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42276" cy="911132"/>
          </a:xfrm>
        </p:spPr>
        <p:txBody>
          <a:bodyPr>
            <a:normAutofit/>
          </a:bodyPr>
          <a:lstStyle/>
          <a:p>
            <a:r>
              <a:rPr lang="en-US" sz="3600" dirty="0" smtClean="0"/>
              <a:t>The Art of Product Development</a:t>
            </a:r>
            <a:endParaRPr lang="en-US" sz="3600" dirty="0"/>
          </a:p>
        </p:txBody>
      </p:sp>
      <p:pic>
        <p:nvPicPr>
          <p:cNvPr id="5" name="Picture 4" descr="imag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752600"/>
            <a:ext cx="8229600" cy="4423999"/>
          </a:xfrm>
          <a:prstGeom prst="rect">
            <a:avLst/>
          </a:prstGeom>
        </p:spPr>
      </p:pic>
    </p:spTree>
    <p:extLst>
      <p:ext uri="{BB962C8B-B14F-4D97-AF65-F5344CB8AC3E}">
        <p14:creationId xmlns:p14="http://schemas.microsoft.com/office/powerpoint/2010/main" val="40908807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Radiance 330® - Synchrotron</a:t>
            </a:r>
            <a:endParaRPr lang="en-US" dirty="0"/>
          </a:p>
        </p:txBody>
      </p:sp>
      <p:sp>
        <p:nvSpPr>
          <p:cNvPr id="3" name="Content Placeholder 2"/>
          <p:cNvSpPr>
            <a:spLocks noGrp="1"/>
          </p:cNvSpPr>
          <p:nvPr>
            <p:ph idx="1"/>
          </p:nvPr>
        </p:nvSpPr>
        <p:spPr>
          <a:xfrm>
            <a:off x="228600" y="1722439"/>
            <a:ext cx="3886200" cy="4297361"/>
          </a:xfrm>
        </p:spPr>
        <p:txBody>
          <a:bodyPr>
            <a:normAutofit fontScale="92500" lnSpcReduction="20000"/>
          </a:bodyPr>
          <a:lstStyle/>
          <a:p>
            <a:r>
              <a:rPr lang="x-none" sz="2800" b="1" dirty="0"/>
              <a:t>Variable </a:t>
            </a:r>
            <a:r>
              <a:rPr lang="x-none" sz="2800" b="1" dirty="0" smtClean="0"/>
              <a:t>energy</a:t>
            </a:r>
            <a:r>
              <a:rPr lang="en-US" sz="2800" b="1" dirty="0" smtClean="0"/>
              <a:t>: </a:t>
            </a:r>
            <a:r>
              <a:rPr lang="en-US" sz="2400" b="1" dirty="0" smtClean="0"/>
              <a:t>70</a:t>
            </a:r>
            <a:r>
              <a:rPr lang="en-US" sz="2400" dirty="0" smtClean="0"/>
              <a:t> to </a:t>
            </a:r>
            <a:r>
              <a:rPr lang="en-US" sz="2400" b="1" dirty="0" smtClean="0"/>
              <a:t>250 MeV </a:t>
            </a:r>
            <a:r>
              <a:rPr lang="en-US" sz="2400" dirty="0" smtClean="0"/>
              <a:t>for therapy; up to </a:t>
            </a:r>
            <a:r>
              <a:rPr lang="en-US" sz="2400" b="1" dirty="0" smtClean="0"/>
              <a:t>330 MeV </a:t>
            </a:r>
            <a:r>
              <a:rPr lang="en-US" sz="2400" dirty="0" smtClean="0"/>
              <a:t>for proton radiography and tomography</a:t>
            </a:r>
          </a:p>
          <a:p>
            <a:r>
              <a:rPr lang="x-none" sz="2800" b="1" dirty="0"/>
              <a:t>Small beam </a:t>
            </a:r>
            <a:r>
              <a:rPr lang="x-none" sz="2800" b="1" dirty="0" smtClean="0"/>
              <a:t>emittance</a:t>
            </a:r>
            <a:endParaRPr lang="en-US" sz="2800" b="1" dirty="0" smtClean="0"/>
          </a:p>
          <a:p>
            <a:r>
              <a:rPr lang="x-none" sz="2800" b="1"/>
              <a:t>Scanning </a:t>
            </a:r>
            <a:r>
              <a:rPr lang="en-US" sz="2800" b="1" dirty="0" smtClean="0"/>
              <a:t>equipped</a:t>
            </a:r>
          </a:p>
          <a:p>
            <a:r>
              <a:rPr lang="x-none" sz="2800" b="1" dirty="0" smtClean="0"/>
              <a:t>Safety</a:t>
            </a:r>
            <a:endParaRPr lang="en-US" sz="2800" b="1" dirty="0" smtClean="0"/>
          </a:p>
          <a:p>
            <a:r>
              <a:rPr lang="x-none" sz="2800" b="1" dirty="0"/>
              <a:t>Maintainability</a:t>
            </a:r>
            <a:endParaRPr lang="en-US" sz="2800" dirty="0" smtClean="0"/>
          </a:p>
          <a:p>
            <a:endParaRPr lang="en-US" sz="2200" dirty="0" smtClean="0"/>
          </a:p>
          <a:p>
            <a:endParaRPr lang="en-US" sz="2200" dirty="0"/>
          </a:p>
        </p:txBody>
      </p:sp>
      <p:pic>
        <p:nvPicPr>
          <p:cNvPr id="6" name="Picture 5" descr="Ring photoshopped 1-6-14 (2).jpg"/>
          <p:cNvPicPr>
            <a:picLocks noChangeAspect="1"/>
          </p:cNvPicPr>
          <p:nvPr/>
        </p:nvPicPr>
        <p:blipFill>
          <a:blip r:embed="rId3" cstate="print"/>
          <a:stretch>
            <a:fillRect/>
          </a:stretch>
        </p:blipFill>
        <p:spPr>
          <a:xfrm>
            <a:off x="4334351" y="2209800"/>
            <a:ext cx="4809649" cy="3200400"/>
          </a:xfrm>
          <a:prstGeom prst="rect">
            <a:avLst/>
          </a:prstGeom>
        </p:spPr>
      </p:pic>
    </p:spTree>
    <p:extLst>
      <p:ext uri="{BB962C8B-B14F-4D97-AF65-F5344CB8AC3E}">
        <p14:creationId xmlns:p14="http://schemas.microsoft.com/office/powerpoint/2010/main" val="16989699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20020"/>
            <a:ext cx="7467600" cy="960438"/>
          </a:xfrm>
        </p:spPr>
        <p:txBody>
          <a:bodyPr>
            <a:normAutofit/>
          </a:bodyPr>
          <a:lstStyle/>
          <a:p>
            <a:pPr lvl="0"/>
            <a:r>
              <a:rPr lang="en-US" dirty="0" smtClean="0"/>
              <a:t>Beam Transport Line</a:t>
            </a:r>
            <a:endParaRPr lang="en-US" dirty="0"/>
          </a:p>
        </p:txBody>
      </p:sp>
      <p:pic>
        <p:nvPicPr>
          <p:cNvPr id="7" name="Content Placeholder 9" descr="Synchrotron cables mkf.png"/>
          <p:cNvPicPr>
            <a:picLocks noGrp="1" noChangeAspect="1"/>
          </p:cNvPicPr>
          <p:nvPr>
            <p:ph idx="1"/>
          </p:nvPr>
        </p:nvPicPr>
        <p:blipFill>
          <a:blip r:embed="rId2" cstate="print"/>
          <a:stretch>
            <a:fillRect/>
          </a:stretch>
        </p:blipFill>
        <p:spPr>
          <a:xfrm>
            <a:off x="22860" y="2362200"/>
            <a:ext cx="9098280" cy="3309840"/>
          </a:xfrm>
        </p:spPr>
      </p:pic>
    </p:spTree>
    <p:extLst>
      <p:ext uri="{BB962C8B-B14F-4D97-AF65-F5344CB8AC3E}">
        <p14:creationId xmlns:p14="http://schemas.microsoft.com/office/powerpoint/2010/main" val="36539789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2011_0912_Proton_Axon_cam02.jpg"/>
          <p:cNvPicPr>
            <a:picLocks noChangeAspect="1"/>
          </p:cNvPicPr>
          <p:nvPr/>
        </p:nvPicPr>
        <p:blipFill>
          <a:blip r:embed="rId2" cstate="print"/>
          <a:stretch>
            <a:fillRect/>
          </a:stretch>
        </p:blipFill>
        <p:spPr>
          <a:xfrm>
            <a:off x="1524000" y="1752600"/>
            <a:ext cx="6096002" cy="4572000"/>
          </a:xfrm>
          <a:prstGeom prst="rect">
            <a:avLst/>
          </a:prstGeom>
          <a:ln w="12700">
            <a:solidFill>
              <a:schemeClr val="tx1"/>
            </a:solidFill>
          </a:ln>
        </p:spPr>
      </p:pic>
      <p:sp>
        <p:nvSpPr>
          <p:cNvPr id="5" name="Title 4"/>
          <p:cNvSpPr>
            <a:spLocks noGrp="1"/>
          </p:cNvSpPr>
          <p:nvPr>
            <p:ph type="title"/>
          </p:nvPr>
        </p:nvSpPr>
        <p:spPr/>
        <p:txBody>
          <a:bodyPr/>
          <a:lstStyle/>
          <a:p>
            <a:r>
              <a:rPr lang="en-US" dirty="0" smtClean="0"/>
              <a:t>Gantry Treatment Room</a:t>
            </a:r>
            <a:endParaRPr lang="en-US" dirty="0"/>
          </a:p>
        </p:txBody>
      </p:sp>
    </p:spTree>
    <p:extLst>
      <p:ext uri="{BB962C8B-B14F-4D97-AF65-F5344CB8AC3E}">
        <p14:creationId xmlns:p14="http://schemas.microsoft.com/office/powerpoint/2010/main" val="173544208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528</TotalTime>
  <Words>1554</Words>
  <Application>Microsoft Macintosh PowerPoint</Application>
  <PresentationFormat>On-screen Show (4:3)</PresentationFormat>
  <Paragraphs>219</Paragraphs>
  <Slides>43</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Breeze</vt:lpstr>
      <vt:lpstr>Photo Editor Photo</vt:lpstr>
      <vt:lpstr>Physicists in Medicine</vt:lpstr>
      <vt:lpstr>Industrial Physics – Application Driven</vt:lpstr>
      <vt:lpstr>Physics – HealthCare Industry</vt:lpstr>
      <vt:lpstr>Physics – HealthCare Industry</vt:lpstr>
      <vt:lpstr>Systems Engineering – A Waterfall Model</vt:lpstr>
      <vt:lpstr>The Art of Product Development</vt:lpstr>
      <vt:lpstr>Radiance 330® - Synchrotron</vt:lpstr>
      <vt:lpstr>Beam Transport Line</vt:lpstr>
      <vt:lpstr>Gantry Treatment Room</vt:lpstr>
      <vt:lpstr>PowerPoint Presentation</vt:lpstr>
      <vt:lpstr>Clinical Utility</vt:lpstr>
      <vt:lpstr>Proton Beam Scanning – Active Control</vt:lpstr>
      <vt:lpstr>Control room and in-room machine components </vt:lpstr>
      <vt:lpstr>We have come a long way…</vt:lpstr>
      <vt:lpstr>American Association of Physicists in Medicine</vt:lpstr>
      <vt:lpstr>AAPM, ICRU, NCRP, ICRP…</vt:lpstr>
      <vt:lpstr>Industrial Physics – Medical</vt:lpstr>
      <vt:lpstr>Proton Therapy:  Fundamental Physics</vt:lpstr>
      <vt:lpstr>PowerPoint Presentation</vt:lpstr>
      <vt:lpstr>PowerPoint Presentation</vt:lpstr>
      <vt:lpstr>A brief tour…</vt:lpstr>
      <vt:lpstr>Treatment Planning</vt:lpstr>
      <vt:lpstr>Robustness  analysis</vt:lpstr>
      <vt:lpstr>Dose-Volume Histogram</vt:lpstr>
      <vt:lpstr>Tools of the trade</vt:lpstr>
      <vt:lpstr>Quality Assurance</vt:lpstr>
      <vt:lpstr>A lot of room for improvement</vt:lpstr>
      <vt:lpstr>PowerPoint Presentation</vt:lpstr>
      <vt:lpstr>HUPTI IS A UNIQUE RESOURCE IN THE FIGHT AGAINST CANCER</vt:lpstr>
      <vt:lpstr>Planning the energies</vt:lpstr>
      <vt:lpstr>Proton beam scanning nozzle</vt:lpstr>
      <vt:lpstr>Spot Scanning</vt:lpstr>
      <vt:lpstr>We have come a long way…</vt:lpstr>
      <vt:lpstr>Mevion</vt:lpstr>
      <vt:lpstr>About Proton Therapy</vt:lpstr>
      <vt:lpstr>Proton Therapy vs. IMRT</vt:lpstr>
      <vt:lpstr>PowerPoint Presentation</vt:lpstr>
      <vt:lpstr>The value of planning - Cure vs. Complications</vt:lpstr>
      <vt:lpstr>Radiation Therapy  </vt:lpstr>
      <vt:lpstr>PowerPoint Presentation</vt:lpstr>
      <vt:lpstr>Dose Shaping with Scattering</vt:lpstr>
      <vt:lpstr>Patient Setup</vt:lpstr>
      <vt:lpstr>Imaging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GOV RELATIONS</dc:creator>
  <cp:lastModifiedBy>Vahagn Nazaryan</cp:lastModifiedBy>
  <cp:revision>116</cp:revision>
  <dcterms:created xsi:type="dcterms:W3CDTF">2016-04-06T09:27:15Z</dcterms:created>
  <dcterms:modified xsi:type="dcterms:W3CDTF">2018-06-11T16:49:41Z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2016-01-11T00:00:00Z</vt:filetime>
  </property>
  <property fmtid="{D5CDD505-2E9C-101B-9397-08002B2CF9AE}" pid="3" name="Creator">
    <vt:lpwstr>Microsoft® PowerPoint® 2013</vt:lpwstr>
  </property>
  <property fmtid="{D5CDD505-2E9C-101B-9397-08002B2CF9AE}" pid="4" name="LastSaved">
    <vt:filetime>2016-04-06T00:00:00Z</vt:filetime>
  </property>
</Properties>
</file>