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  <p:sldMasterId id="2147483717" r:id="rId2"/>
  </p:sldMasterIdLst>
  <p:notesMasterIdLst>
    <p:notesMasterId r:id="rId16"/>
  </p:notesMasterIdLst>
  <p:sldIdLst>
    <p:sldId id="321" r:id="rId3"/>
    <p:sldId id="271" r:id="rId4"/>
    <p:sldId id="292" r:id="rId5"/>
    <p:sldId id="322" r:id="rId6"/>
    <p:sldId id="293" r:id="rId7"/>
    <p:sldId id="294" r:id="rId8"/>
    <p:sldId id="326" r:id="rId9"/>
    <p:sldId id="331" r:id="rId10"/>
    <p:sldId id="327" r:id="rId11"/>
    <p:sldId id="295" r:id="rId12"/>
    <p:sldId id="328" r:id="rId13"/>
    <p:sldId id="329" r:id="rId14"/>
    <p:sldId id="33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61" autoAdjust="0"/>
    <p:restoredTop sz="93842" autoAdjust="0"/>
  </p:normalViewPr>
  <p:slideViewPr>
    <p:cSldViewPr>
      <p:cViewPr varScale="1">
        <p:scale>
          <a:sx n="114" d="100"/>
          <a:sy n="114" d="100"/>
        </p:scale>
        <p:origin x="64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DCB5563-E4BB-4005-B79C-AE1DC48D8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89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60D46-C102-644A-BD53-5E78852D2D8C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63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B5563-E4BB-4005-B79C-AE1DC48D84B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3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1143000"/>
            <a:ext cx="7772400" cy="4572000"/>
            <a:chOff x="1371600" y="1143000"/>
            <a:chExt cx="7772400" cy="5715000"/>
          </a:xfrm>
          <a:effectLst>
            <a:reflection blurRad="6350" stA="50000" endA="300" endPos="15500" dist="50800" dir="5400000" sy="-100000" algn="bl" rotWithShape="0"/>
          </a:effectLst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6401"/>
            <a:ext cx="6400800" cy="192405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9737"/>
            <a:ext cx="6400800" cy="152286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11,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pPr>
              <a:defRPr/>
            </a:pPr>
            <a:r>
              <a:rPr lang="en-US" smtClean="0"/>
              <a:t>Physics Careers at HUGS JLabs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pPr>
              <a:defRPr/>
            </a:pPr>
            <a:fld id="{5EC74AF0-F662-4B43-861A-F7D577E4EC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286000" y="3794763"/>
            <a:ext cx="45720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Careers at HUGS JLabs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74AF0-F662-4B43-861A-F7D577E4EC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143000"/>
            <a:ext cx="7772400" cy="5715000"/>
            <a:chOff x="1371600" y="1143000"/>
            <a:chExt cx="7772400" cy="5715000"/>
          </a:xfrm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8801"/>
            <a:ext cx="6553200" cy="45447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1600" y="6574536"/>
            <a:ext cx="2133600" cy="274320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11,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74536"/>
            <a:ext cx="2895600" cy="274320"/>
          </a:xfrm>
        </p:spPr>
        <p:txBody>
          <a:bodyPr/>
          <a:lstStyle/>
          <a:p>
            <a:pPr>
              <a:defRPr/>
            </a:pPr>
            <a:r>
              <a:rPr lang="en-US" smtClean="0"/>
              <a:t>Physics Careers at HUGS JLabs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74AF0-F662-4B43-861A-F7D577E4EC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36676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940146" y="3428206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9296" y="152400"/>
            <a:ext cx="734704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075" y="1219200"/>
            <a:ext cx="4122725" cy="4876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36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V_Design_Block02_ESOD temp100d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" y="0"/>
            <a:ext cx="9143999" cy="6858000"/>
          </a:xfrm>
          <a:prstGeom prst="rect">
            <a:avLst/>
          </a:prstGeom>
          <a:solidFill>
            <a:schemeClr val="tx1"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76" tIns="45637" rIns="91276" bIns="45637" rtlCol="0" anchor="ctr"/>
          <a:lstStyle/>
          <a:p>
            <a:pPr algn="ctr" defTabSz="912894" eaLnBrk="0" hangingPunct="0">
              <a:buFont typeface="Symbol" pitchFamily="-111" charset="2"/>
              <a:buChar char="·"/>
            </a:pP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130" descr="NASA-insignia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7368" y="214313"/>
            <a:ext cx="75247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52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Careers at HUGS JLabs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74AF0-F662-4B43-861A-F7D577E4EC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1143000"/>
            <a:ext cx="7772400" cy="2743200"/>
            <a:chOff x="0" y="1143000"/>
            <a:chExt cx="7772400" cy="2743200"/>
          </a:xfrm>
        </p:grpSpPr>
        <p:sp>
          <p:nvSpPr>
            <p:cNvPr id="9" name="Rectangle 8"/>
            <p:cNvSpPr/>
            <p:nvPr/>
          </p:nvSpPr>
          <p:spPr>
            <a:xfrm>
              <a:off x="0" y="1143000"/>
              <a:ext cx="7772400" cy="2743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371600"/>
              <a:ext cx="7543800" cy="2286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600200"/>
              <a:ext cx="7315200" cy="1828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68580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756848"/>
            <a:ext cx="6858000" cy="64008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>
              <a:buNone/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574536"/>
            <a:ext cx="2133600" cy="274320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11,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74536"/>
            <a:ext cx="2895600" cy="274320"/>
          </a:xfrm>
        </p:spPr>
        <p:txBody>
          <a:bodyPr/>
          <a:lstStyle/>
          <a:p>
            <a:pPr>
              <a:defRPr/>
            </a:pPr>
            <a:r>
              <a:rPr lang="en-US" smtClean="0"/>
              <a:t>Physics Careers at HUGS JLabs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pPr>
              <a:defRPr/>
            </a:pPr>
            <a:fld id="{5EC74AF0-F662-4B43-861A-F7D577E4EC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536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11,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Careers at HUGS JLabs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74AF0-F662-4B43-861A-F7D577E4EC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6288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6288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2103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2103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11,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Careers at HUGS JLabs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74AF0-F662-4B43-861A-F7D577E4EC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2071048" y="2548267"/>
            <a:ext cx="64008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11,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Careers at HUGS JLabs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74AF0-F662-4B43-861A-F7D577E4EC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/>
          <p:nvPr/>
        </p:nvGrpSpPr>
        <p:grpSpPr>
          <a:xfrm>
            <a:off x="0" y="0"/>
            <a:ext cx="9144000" cy="6400800"/>
            <a:chOff x="0" y="457200"/>
            <a:chExt cx="9144000" cy="64008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1" name="Rectangle 10"/>
            <p:cNvSpPr/>
            <p:nvPr/>
          </p:nvSpPr>
          <p:spPr>
            <a:xfrm>
              <a:off x="0" y="457200"/>
              <a:ext cx="9144000" cy="6400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685800"/>
              <a:ext cx="8686800" cy="6172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914400"/>
              <a:ext cx="8229600" cy="5943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4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430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11,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pPr>
              <a:defRPr/>
            </a:pPr>
            <a:r>
              <a:rPr lang="en-US" smtClean="0"/>
              <a:t>Physics Careers at HUGS JLabs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74AF0-F662-4B43-861A-F7D577E4EC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9" name="Rectangle 8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4926013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3600"/>
            <a:ext cx="1371600" cy="38862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11,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Careers at HUGS JLabs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74AF0-F662-4B43-861A-F7D577E4EC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3268981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4678"/>
            <a:ext cx="7315200" cy="77877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5400000">
            <a:off x="3268980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0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3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5" name="Rectangle 14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7315200" cy="77724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304" y="1828800"/>
            <a:ext cx="4928616" cy="4562856"/>
          </a:xfrm>
          <a:effectLst>
            <a:reflection blurRad="6350" stA="50000" endA="300" endPos="6000" dist="50800" dir="5400000" sy="-100000" algn="bl" rotWithShape="0"/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0552"/>
            <a:ext cx="1371600" cy="38862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57150" prstMaterial="metal">
              <a:bevelT w="25400" h="12700" prst="softRound"/>
            </a:sp3d>
          </a:bodyPr>
          <a:lstStyle>
            <a:lvl1pPr marL="0" indent="0"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11,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Careers at HUGS JLabs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74AF0-F662-4B43-861A-F7D577E4EC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1371600" y="1143000"/>
            <a:ext cx="7772400" cy="5715000"/>
            <a:chOff x="1371600" y="1143000"/>
            <a:chExt cx="7772400" cy="5715000"/>
          </a:xfrm>
        </p:grpSpPr>
        <p:sp>
          <p:nvSpPr>
            <p:cNvPr id="11" name="Rectangle 10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828800"/>
            <a:ext cx="6400800" cy="45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574536"/>
            <a:ext cx="365760" cy="274320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EC74AF0-F662-4B43-861A-F7D577E4EC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667000" y="3429000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6553200" y="6574536"/>
            <a:ext cx="2133600" cy="27432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June 11, 2018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28800" y="6574536"/>
            <a:ext cx="2895600" cy="2743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Physics Careers at HUGS JLabs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2660177" y="3005919"/>
            <a:ext cx="6248400" cy="8461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1600200" y="609600"/>
            <a:ext cx="5410200" cy="0"/>
          </a:xfrm>
          <a:prstGeom prst="line">
            <a:avLst/>
          </a:prstGeom>
          <a:noFill/>
          <a:ln w="47625" cmpd="thickThin">
            <a:solidFill>
              <a:srgbClr val="114FFB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Line 18"/>
          <p:cNvSpPr>
            <a:spLocks noChangeShapeType="1"/>
          </p:cNvSpPr>
          <p:nvPr userDrawn="1"/>
        </p:nvSpPr>
        <p:spPr bwMode="auto">
          <a:xfrm>
            <a:off x="304800" y="609600"/>
            <a:ext cx="381000" cy="0"/>
          </a:xfrm>
          <a:prstGeom prst="line">
            <a:avLst/>
          </a:prstGeom>
          <a:noFill/>
          <a:ln w="47625" cmpd="thickThin">
            <a:solidFill>
              <a:srgbClr val="114FFB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9"/>
          <p:cNvSpPr>
            <a:spLocks noChangeArrowheads="1"/>
          </p:cNvSpPr>
          <p:nvPr userDrawn="1"/>
        </p:nvSpPr>
        <p:spPr bwMode="auto">
          <a:xfrm>
            <a:off x="7010400" y="304800"/>
            <a:ext cx="92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b="1" i="1">
                <a:solidFill>
                  <a:srgbClr val="114FFB"/>
                </a:solidFill>
              </a:rPr>
              <a:t>LaRC</a:t>
            </a:r>
          </a:p>
        </p:txBody>
      </p:sp>
      <p:sp>
        <p:nvSpPr>
          <p:cNvPr id="19" name="Line 20"/>
          <p:cNvSpPr>
            <a:spLocks noChangeShapeType="1"/>
          </p:cNvSpPr>
          <p:nvPr userDrawn="1"/>
        </p:nvSpPr>
        <p:spPr bwMode="auto">
          <a:xfrm>
            <a:off x="7924800" y="609600"/>
            <a:ext cx="914400" cy="0"/>
          </a:xfrm>
          <a:prstGeom prst="line">
            <a:avLst/>
          </a:prstGeom>
          <a:noFill/>
          <a:ln w="47625" cmpd="thickThin">
            <a:solidFill>
              <a:srgbClr val="114FFB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5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effectLst>
            <a:innerShdw blurRad="63500">
              <a:srgbClr val="F1F1F1"/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20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3pPr>
      <a:lvl4pPr marL="1377950" indent="-3540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5pPr>
      <a:lvl6pPr marL="205740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6pPr>
      <a:lvl7pPr marL="240665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7pPr>
      <a:lvl8pPr marL="274320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"/>
        <a:defRPr sz="1800" b="0" kern="1200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8pPr>
      <a:lvl9pPr marL="309245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2" y="270"/>
            <a:ext cx="9140196" cy="903767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870" tIns="44431" rIns="88870" bIns="44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9"/>
          <p:cNvSpPr>
            <a:spLocks noChangeArrowheads="1"/>
          </p:cNvSpPr>
          <p:nvPr userDrawn="1"/>
        </p:nvSpPr>
        <p:spPr bwMode="auto">
          <a:xfrm>
            <a:off x="0" y="832120"/>
            <a:ext cx="9144000" cy="92075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88870" tIns="44431" rIns="88870" bIns="44431"/>
          <a:lstStyle/>
          <a:p>
            <a:pPr defTabSz="889309">
              <a:spcBef>
                <a:spcPct val="20000"/>
              </a:spcBef>
              <a:defRPr/>
            </a:pPr>
            <a:endParaRPr lang="en-US" dirty="0">
              <a:solidFill>
                <a:srgbClr val="FFFFFF"/>
              </a:solidFill>
              <a:latin typeface="Helvetica Neue Black Condensed" charset="0"/>
            </a:endParaRPr>
          </a:p>
        </p:txBody>
      </p:sp>
      <p:sp>
        <p:nvSpPr>
          <p:cNvPr id="2054" name="Rectangle 73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152400"/>
            <a:ext cx="75422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870" tIns="44431" rIns="88870" bIns="444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7013575" y="6592147"/>
            <a:ext cx="2130425" cy="281727"/>
          </a:xfrm>
          <a:prstGeom prst="rect">
            <a:avLst/>
          </a:prstGeom>
          <a:noFill/>
          <a:ln>
            <a:noFill/>
          </a:ln>
          <a:extLst/>
        </p:spPr>
        <p:txBody>
          <a:bodyPr lIns="88767" tIns="44382" rIns="88767" bIns="44382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7B19158-269C-48E0-B496-97E394EE82F5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5pPr>
      <a:lvl6pPr marL="444648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6pPr>
      <a:lvl7pPr marL="8893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7pPr>
      <a:lvl8pPr marL="133396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8pPr>
      <a:lvl9pPr marL="177862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219242" indent="-21924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47743" indent="-22694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  <a:ea typeface="+mn-ea"/>
          <a:cs typeface="ＭＳ Ｐゴシック"/>
        </a:defRPr>
      </a:lvl2pPr>
      <a:lvl3pPr marL="668512" indent="-21924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ヒラギノ角ゴ Pro W3" pitchFamily="-106" charset="-128"/>
          <a:cs typeface="ヒラギノ角ゴ Pro W3" charset="-128"/>
        </a:defRPr>
      </a:lvl3pPr>
      <a:lvl4pPr marL="890859" indent="-220787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  <a:ea typeface="ヒラギノ角ゴ Pro W3" pitchFamily="-106" charset="-128"/>
          <a:cs typeface="ヒラギノ角ゴ Pro W3" charset="-128"/>
        </a:defRPr>
      </a:lvl4pPr>
      <a:lvl5pPr marL="1113184" indent="-220787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Calibri" pitchFamily="34" charset="0"/>
          <a:ea typeface="ヒラギノ角ゴ Pro W3" pitchFamily="-106" charset="-128"/>
          <a:cs typeface="ヒラギノ角ゴ Pro W3" charset="-128"/>
        </a:defRPr>
      </a:lvl5pPr>
      <a:lvl6pPr marL="1557809" indent="-22078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002498" indent="-22078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447135" indent="-22078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2891797" indent="-22078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44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648" algn="l" defTabSz="444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309" algn="l" defTabSz="444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960" algn="l" defTabSz="444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8620" algn="l" defTabSz="444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3259" algn="l" defTabSz="444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7918" algn="l" defTabSz="444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2566" algn="l" defTabSz="444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7223" algn="l" defTabSz="444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001000" cy="560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139" tIns="45072" rIns="90139" bIns="45072">
            <a:prstTxWarp prst="textNoShape">
              <a:avLst/>
            </a:prstTxWarp>
            <a:spAutoFit/>
          </a:bodyPr>
          <a:lstStyle/>
          <a:p>
            <a:pPr algn="ctr" defTabSz="456447" fontAlgn="auto">
              <a:spcBef>
                <a:spcPct val="5000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srgbClr val="FFFFFF"/>
                </a:solidFill>
                <a:latin typeface="Monotype Corsiva" panose="03010101010201010101" pitchFamily="66" charset="0"/>
                <a:cs typeface="Arial Black"/>
              </a:rPr>
              <a:t>“</a:t>
            </a:r>
            <a:r>
              <a:rPr lang="en-US" sz="4400" b="1" dirty="0" smtClean="0">
                <a:solidFill>
                  <a:srgbClr val="FFFFFF"/>
                </a:solidFill>
                <a:latin typeface="Monotype Corsiva" panose="03010101010201010101" pitchFamily="66" charset="0"/>
                <a:cs typeface="Arial Black"/>
              </a:rPr>
              <a:t>Life </a:t>
            </a:r>
            <a:r>
              <a:rPr lang="en-US" sz="4400" b="1" dirty="0" smtClean="0">
                <a:solidFill>
                  <a:srgbClr val="FFFFFF"/>
                </a:solidFill>
                <a:latin typeface="Monotype Corsiva" panose="03010101010201010101" pitchFamily="66" charset="0"/>
                <a:cs typeface="Arial Black"/>
              </a:rPr>
              <a:t>of a Physicist at NASA” </a:t>
            </a:r>
            <a:endParaRPr lang="en-US" sz="4400" b="1" dirty="0" smtClean="0">
              <a:solidFill>
                <a:srgbClr val="FFFFFF"/>
              </a:solidFill>
              <a:latin typeface="Monotype Corsiva" panose="03010101010201010101" pitchFamily="66" charset="0"/>
              <a:cs typeface="Arial Black"/>
            </a:endParaRPr>
          </a:p>
          <a:p>
            <a:pPr algn="ctr" defTabSz="456447" fontAlgn="auto">
              <a:spcBef>
                <a:spcPct val="5000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FFFFFF"/>
                </a:solidFill>
                <a:latin typeface="Monotype Corsiva" panose="03010101010201010101" pitchFamily="66" charset="0"/>
                <a:cs typeface="Arial Black"/>
              </a:rPr>
              <a:t>33rd </a:t>
            </a:r>
            <a:r>
              <a:rPr lang="en-US" sz="4400" b="1" dirty="0" smtClean="0">
                <a:solidFill>
                  <a:srgbClr val="FFFFFF"/>
                </a:solidFill>
                <a:latin typeface="Monotype Corsiva" panose="03010101010201010101" pitchFamily="66" charset="0"/>
                <a:cs typeface="Arial Black"/>
              </a:rPr>
              <a:t>Annual Hampton University Graduate </a:t>
            </a:r>
            <a:r>
              <a:rPr lang="en-US" sz="4400" b="1" dirty="0" smtClean="0">
                <a:solidFill>
                  <a:srgbClr val="FFFFFF"/>
                </a:solidFill>
                <a:latin typeface="Monotype Corsiva" panose="03010101010201010101" pitchFamily="66" charset="0"/>
                <a:cs typeface="Arial Black"/>
              </a:rPr>
              <a:t>Studies (HUGS) Program </a:t>
            </a:r>
            <a:r>
              <a:rPr lang="en-US" sz="4400" b="1" dirty="0" smtClean="0">
                <a:solidFill>
                  <a:srgbClr val="FFFFFF"/>
                </a:solidFill>
                <a:latin typeface="Monotype Corsiva" panose="03010101010201010101" pitchFamily="66" charset="0"/>
                <a:cs typeface="Arial Black"/>
              </a:rPr>
              <a:t>at Jefferson Labs</a:t>
            </a:r>
          </a:p>
          <a:p>
            <a:pPr algn="ctr" defTabSz="456447" fontAlgn="auto">
              <a:spcBef>
                <a:spcPct val="5000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FFFFFF"/>
                </a:solidFill>
                <a:latin typeface="Monotype Corsiva" panose="03010101010201010101" pitchFamily="66" charset="0"/>
                <a:cs typeface="Arial Black"/>
              </a:rPr>
              <a:t>Career Workshop</a:t>
            </a:r>
          </a:p>
          <a:p>
            <a:pPr algn="ctr" defTabSz="456447" fontAlgn="auto">
              <a:spcBef>
                <a:spcPct val="5000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srgbClr val="FFFFFF"/>
                </a:solidFill>
                <a:latin typeface="Arial"/>
              </a:rPr>
              <a:t>June </a:t>
            </a:r>
            <a:r>
              <a:rPr lang="en-US" sz="2000" i="1" dirty="0" smtClean="0">
                <a:solidFill>
                  <a:srgbClr val="FFFFFF"/>
                </a:solidFill>
                <a:latin typeface="Arial"/>
              </a:rPr>
              <a:t>11, 2018 </a:t>
            </a:r>
            <a:endParaRPr lang="en-US" sz="2000" i="1" dirty="0" smtClean="0">
              <a:solidFill>
                <a:srgbClr val="FFFFFF"/>
              </a:solidFill>
              <a:latin typeface="Arial"/>
            </a:endParaRPr>
          </a:p>
          <a:p>
            <a:pPr algn="ctr" defTabSz="456447" fontAlgn="auto">
              <a:spcBef>
                <a:spcPct val="5000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srgbClr val="FFFFFF"/>
                </a:solidFill>
                <a:latin typeface="Arial"/>
              </a:rPr>
              <a:t>Julie Williams-Byrd </a:t>
            </a:r>
          </a:p>
          <a:p>
            <a:pPr algn="ctr" defTabSz="456447" fontAlgn="auto">
              <a:spcBef>
                <a:spcPct val="5000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srgbClr val="FFFFFF"/>
                </a:solidFill>
                <a:latin typeface="Arial"/>
              </a:rPr>
              <a:t>NASA Langley Research Center</a:t>
            </a:r>
            <a:endParaRPr lang="en-US" sz="2000" i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6248380" y="5604922"/>
            <a:ext cx="2275343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66577" indent="-226921" defTabSz="456447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8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Like Best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920" y="1131167"/>
            <a:ext cx="7386320" cy="185746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Working with technically excellent people who are dedicated to pursuing NASA’s goals and </a:t>
            </a:r>
            <a:r>
              <a:rPr lang="en-US" sz="2400" dirty="0" smtClean="0"/>
              <a:t>objectives</a:t>
            </a:r>
          </a:p>
          <a:p>
            <a:r>
              <a:rPr lang="en-US" sz="2400" dirty="0" smtClean="0"/>
              <a:t>Utilizing Physics training to solve problems</a:t>
            </a:r>
            <a:endParaRPr lang="en-US" sz="2400" dirty="0" smtClean="0"/>
          </a:p>
          <a:p>
            <a:r>
              <a:rPr lang="en-US" sz="2400" dirty="0" smtClean="0"/>
              <a:t>Advocating STEM careers</a:t>
            </a:r>
          </a:p>
        </p:txBody>
      </p:sp>
      <p:pic>
        <p:nvPicPr>
          <p:cNvPr id="4" name="Picture 8" descr="roboH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3821" y="2743200"/>
            <a:ext cx="2579477" cy="173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C:\Users\jawill10\AppData\Local\Microsoft\Windows\Temporary Internet Files\Content.IE5\I616PATS\MC9000566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1429" y="3058331"/>
            <a:ext cx="1727302" cy="1813255"/>
          </a:xfrm>
          <a:prstGeom prst="rect">
            <a:avLst/>
          </a:prstGeom>
          <a:noFill/>
        </p:spPr>
      </p:pic>
      <p:pic>
        <p:nvPicPr>
          <p:cNvPr id="6146" name="Picture 2" descr="C:\Users\jawill10\AppData\Local\Microsoft\Windows\Temporary Internet Files\Content.IE5\NQ4KYG8N\MC90008324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8923" y="4793982"/>
            <a:ext cx="1731763" cy="1850136"/>
          </a:xfrm>
          <a:prstGeom prst="rect">
            <a:avLst/>
          </a:prstGeom>
          <a:noFill/>
        </p:spPr>
      </p:pic>
      <p:pic>
        <p:nvPicPr>
          <p:cNvPr id="6148" name="Picture 4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048000"/>
            <a:ext cx="1828800" cy="1828800"/>
          </a:xfrm>
          <a:prstGeom prst="rect">
            <a:avLst/>
          </a:prstGeom>
          <a:noFill/>
        </p:spPr>
      </p:pic>
      <p:pic>
        <p:nvPicPr>
          <p:cNvPr id="6150" name="Picture 6" descr="C:\Users\jawill10\AppData\Local\Microsoft\Windows\Temporary Internet Files\Content.IE5\MDWQJ2RW\MC90019938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0125" y="4670290"/>
            <a:ext cx="1987236" cy="1904246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11,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74AF0-F662-4B43-861A-F7D577E4EC0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Careers at HUGS JLabs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4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Life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858000" cy="3352800"/>
          </a:xfrm>
        </p:spPr>
        <p:txBody>
          <a:bodyPr/>
          <a:lstStyle/>
          <a:p>
            <a:r>
              <a:rPr lang="en-US" sz="2800" dirty="0" smtClean="0"/>
              <a:t>I am married </a:t>
            </a:r>
            <a:r>
              <a:rPr lang="en-US" sz="2800" dirty="0"/>
              <a:t>and </a:t>
            </a:r>
            <a:r>
              <a:rPr lang="en-US" sz="2800" dirty="0" smtClean="0"/>
              <a:t>have </a:t>
            </a:r>
            <a:r>
              <a:rPr lang="en-US" sz="2800" dirty="0"/>
              <a:t>two sons.  </a:t>
            </a:r>
            <a:endParaRPr lang="en-US" sz="2800" dirty="0" smtClean="0"/>
          </a:p>
          <a:p>
            <a:r>
              <a:rPr lang="en-US" sz="2800" dirty="0" smtClean="0"/>
              <a:t>I enjoy </a:t>
            </a:r>
            <a:r>
              <a:rPr lang="en-US" sz="2800" dirty="0"/>
              <a:t>spending time with </a:t>
            </a:r>
            <a:r>
              <a:rPr lang="en-US" sz="2800" dirty="0" smtClean="0"/>
              <a:t>family and friends.  My favorite hobbies include reading </a:t>
            </a:r>
            <a:r>
              <a:rPr lang="en-US" sz="2800" dirty="0"/>
              <a:t>mystery </a:t>
            </a:r>
            <a:r>
              <a:rPr lang="en-US" sz="2800" dirty="0" smtClean="0"/>
              <a:t>novels, running and Zumba.</a:t>
            </a:r>
            <a:endParaRPr lang="en-US" sz="2800" dirty="0"/>
          </a:p>
          <a:p>
            <a:endParaRPr lang="en-US" dirty="0"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Careers at HUGS JLabs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74AF0-F662-4B43-861A-F7D577E4EC0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1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Benefits of a Physics Degree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92936"/>
            <a:ext cx="7543800" cy="5181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A Physics degree can lead you to a variety of opportunities.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Don’t limit yourself or wait until you are an expert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Have confidence in your ability and your degree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Take on an opportunity with confidence and courage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Incorporate your technical excellence with soft skills</a:t>
            </a:r>
            <a:endParaRPr lang="en-US" sz="2800" dirty="0"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Careers at HUGS JLabs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74AF0-F662-4B43-861A-F7D577E4EC0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1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920" y="1676400"/>
            <a:ext cx="6858000" cy="454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Baskerville Old Face" panose="02020602080505020303" pitchFamily="18" charset="0"/>
              </a:rPr>
              <a:t>Questions?</a:t>
            </a:r>
            <a:endParaRPr lang="en-US" sz="4400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Careers at HUGS JLabs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74AF0-F662-4B43-861A-F7D577E4EC0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0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Monotype Corsiva" pitchFamily="66" charset="0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00200"/>
            <a:ext cx="694944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Baskerville Old Face" panose="02020602080505020303" pitchFamily="18" charset="0"/>
              </a:rPr>
              <a:t>Hampton </a:t>
            </a:r>
            <a:r>
              <a:rPr lang="en-US" sz="3000" dirty="0" smtClean="0">
                <a:latin typeface="Baskerville Old Face" panose="02020602080505020303" pitchFamily="18" charset="0"/>
              </a:rPr>
              <a:t>University </a:t>
            </a:r>
          </a:p>
          <a:p>
            <a:r>
              <a:rPr lang="en-US" sz="3000" dirty="0" smtClean="0">
                <a:latin typeface="Baskerville Old Face" panose="02020602080505020303" pitchFamily="18" charset="0"/>
              </a:rPr>
              <a:t>My First  Job - Electro-Optics </a:t>
            </a:r>
            <a:r>
              <a:rPr lang="en-US" sz="3000" dirty="0" smtClean="0">
                <a:latin typeface="Baskerville Old Face" panose="02020602080505020303" pitchFamily="18" charset="0"/>
              </a:rPr>
              <a:t>Engineer</a:t>
            </a:r>
          </a:p>
          <a:p>
            <a:r>
              <a:rPr lang="en-US" sz="3000" dirty="0" smtClean="0">
                <a:latin typeface="Baskerville Old Face" panose="02020602080505020303" pitchFamily="18" charset="0"/>
              </a:rPr>
              <a:t>Senior Systems Analyst  </a:t>
            </a:r>
          </a:p>
          <a:p>
            <a:r>
              <a:rPr lang="en-US" sz="3000" dirty="0" smtClean="0">
                <a:latin typeface="Baskerville Old Face" panose="02020602080505020303" pitchFamily="18" charset="0"/>
              </a:rPr>
              <a:t>Deputy Chief </a:t>
            </a:r>
            <a:r>
              <a:rPr lang="en-US" sz="3000" dirty="0" smtClean="0">
                <a:latin typeface="Baskerville Old Face" panose="02020602080505020303" pitchFamily="18" charset="0"/>
              </a:rPr>
              <a:t>Technologist</a:t>
            </a:r>
          </a:p>
          <a:p>
            <a:r>
              <a:rPr lang="en-US" sz="3000" dirty="0" smtClean="0">
                <a:latin typeface="Baskerville Old Face" panose="02020602080505020303" pitchFamily="18" charset="0"/>
              </a:rPr>
              <a:t>Acting Chief Technologist</a:t>
            </a:r>
            <a:endParaRPr lang="en-US" sz="3000" dirty="0" smtClean="0">
              <a:latin typeface="Baskerville Old Face" panose="02020602080505020303" pitchFamily="18" charset="0"/>
            </a:endParaRPr>
          </a:p>
          <a:p>
            <a:r>
              <a:rPr lang="en-US" sz="3000" dirty="0" smtClean="0">
                <a:latin typeface="Baskerville Old Face" panose="02020602080505020303" pitchFamily="18" charset="0"/>
              </a:rPr>
              <a:t>Advocating STEM Careers</a:t>
            </a:r>
          </a:p>
          <a:p>
            <a:r>
              <a:rPr lang="en-US" sz="3000" dirty="0" smtClean="0">
                <a:latin typeface="Baskerville Old Face" panose="02020602080505020303" pitchFamily="18" charset="0"/>
              </a:rPr>
              <a:t>Work Life Balance</a:t>
            </a:r>
          </a:p>
          <a:p>
            <a:r>
              <a:rPr lang="en-US" sz="3000" dirty="0" smtClean="0">
                <a:latin typeface="Baskerville Old Face" panose="02020602080505020303" pitchFamily="18" charset="0"/>
              </a:rPr>
              <a:t>Summary - Benefits of a Physics </a:t>
            </a:r>
            <a:r>
              <a:rPr lang="en-US" sz="3000" dirty="0" smtClean="0">
                <a:latin typeface="Baskerville Old Face" panose="02020602080505020303" pitchFamily="18" charset="0"/>
              </a:rPr>
              <a:t>degree</a:t>
            </a:r>
            <a:endParaRPr lang="en-US" sz="3200" dirty="0" smtClean="0">
              <a:latin typeface="Baskerville Old Face" panose="02020602080505020303" pitchFamily="18" charset="0"/>
            </a:endParaRPr>
          </a:p>
          <a:p>
            <a:pPr eaLnBrk="1" hangingPunct="1"/>
            <a:endParaRPr lang="en-US" sz="2800" dirty="0" smtClean="0"/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400" smtClean="0"/>
              <a:t>June 11, 2018</a:t>
            </a:r>
            <a:endParaRPr lang="en-US" sz="1400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1573366-02A0-4A87-B997-B3724013612C}" type="slidenum">
              <a:rPr lang="en-US" sz="1400"/>
              <a:pPr eaLnBrk="1" hangingPunct="1"/>
              <a:t>2</a:t>
            </a:fld>
            <a:endParaRPr lang="en-US" sz="14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Careers at HUGS JLabs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137112"/>
            <a:ext cx="7467600" cy="19870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After graduating from Hampton University, I started working at NASA Langley Research Center in Hampton and I’ve been there ever since.</a:t>
            </a:r>
          </a:p>
          <a:p>
            <a:pPr>
              <a:buNone/>
            </a:pPr>
            <a:r>
              <a:rPr lang="en-US" dirty="0"/>
              <a:t>I’ve had several opportunities to pursue meaningful and rewarding positions at NASA.  </a:t>
            </a:r>
          </a:p>
        </p:txBody>
      </p:sp>
      <p:pic>
        <p:nvPicPr>
          <p:cNvPr id="3075" name="Picture 3" descr="C:\Users\jawill10\AppData\Local\Microsoft\Windows\Temporary Internet Files\Content.IE5\I616PATS\MC9002343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0741" y="3124200"/>
            <a:ext cx="2359937" cy="2391624"/>
          </a:xfrm>
          <a:prstGeom prst="rect">
            <a:avLst/>
          </a:prstGeom>
          <a:noFill/>
        </p:spPr>
      </p:pic>
      <p:pic>
        <p:nvPicPr>
          <p:cNvPr id="3076" name="Picture 4" descr="C:\Users\jawill10\AppData\Local\Microsoft\Windows\Temporary Internet Files\Content.IE5\NQ4KYG8N\MC9000566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052661"/>
            <a:ext cx="1727302" cy="1813255"/>
          </a:xfrm>
          <a:prstGeom prst="rect">
            <a:avLst/>
          </a:prstGeom>
          <a:noFill/>
        </p:spPr>
      </p:pic>
      <p:pic>
        <p:nvPicPr>
          <p:cNvPr id="3079" name="Picture 7" descr="C:\Users\jawill10\AppData\Local\Microsoft\Windows\Temporary Internet Files\Content.IE5\MDWQJ2RW\MC90002447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2253" y="5334000"/>
            <a:ext cx="1281074" cy="1602029"/>
          </a:xfrm>
          <a:prstGeom prst="rect">
            <a:avLst/>
          </a:prstGeom>
          <a:noFill/>
        </p:spPr>
      </p:pic>
      <p:pic>
        <p:nvPicPr>
          <p:cNvPr id="3081" name="Picture 9" descr="C:\Users\jawill10\AppData\Local\Microsoft\Windows\Temporary Internet Files\Content.IE5\9LO7YUIN\MC90005684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3926" y="3533401"/>
            <a:ext cx="1829714" cy="1336853"/>
          </a:xfrm>
          <a:prstGeom prst="rect">
            <a:avLst/>
          </a:prstGeom>
          <a:noFill/>
        </p:spPr>
      </p:pic>
      <p:pic>
        <p:nvPicPr>
          <p:cNvPr id="3084" name="Picture 12" descr="C:\Users\jawill10\AppData\Local\Microsoft\Windows\Temporary Internet Files\Content.IE5\9LO7YUIN\MC90002447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9668" y="5159645"/>
            <a:ext cx="1624889" cy="1599286"/>
          </a:xfrm>
          <a:prstGeom prst="rect">
            <a:avLst/>
          </a:prstGeom>
          <a:noFill/>
        </p:spPr>
      </p:pic>
      <p:pic>
        <p:nvPicPr>
          <p:cNvPr id="3085" name="Picture 13" descr="C:\Users\jawill10\AppData\Local\Microsoft\Windows\Temporary Internet Files\Content.IE5\NQ4KYG8N\MC90006519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3258491"/>
            <a:ext cx="1810512" cy="1336853"/>
          </a:xfrm>
          <a:prstGeom prst="rect">
            <a:avLst/>
          </a:prstGeom>
          <a:noFill/>
        </p:spPr>
      </p:pic>
      <p:pic>
        <p:nvPicPr>
          <p:cNvPr id="3086" name="Picture 14" descr="C:\Users\jawill10\AppData\Local\Microsoft\Windows\Temporary Internet Files\Content.IE5\MDWQJ2RW\MC900065197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70720" y="5159645"/>
            <a:ext cx="1810512" cy="1454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40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Hampton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11,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Careers at HUGS JLabs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74AF0-F662-4B43-861A-F7D577E4EC0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AutoShape 2" descr="Image result for nasa wake turbulenc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95399" y="1156646"/>
            <a:ext cx="5699463" cy="5548954"/>
          </a:xfrm>
        </p:spPr>
        <p:txBody>
          <a:bodyPr>
            <a:noAutofit/>
          </a:bodyPr>
          <a:lstStyle/>
          <a:p>
            <a:endParaRPr lang="en-US" sz="1400" dirty="0" smtClean="0"/>
          </a:p>
          <a:p>
            <a:r>
              <a:rPr lang="en-US" dirty="0" smtClean="0"/>
              <a:t>B.S </a:t>
            </a:r>
            <a:r>
              <a:rPr lang="en-US" dirty="0"/>
              <a:t>and M.S. degrees in </a:t>
            </a:r>
            <a:r>
              <a:rPr lang="en-US" dirty="0" smtClean="0"/>
              <a:t>Physics </a:t>
            </a:r>
            <a:r>
              <a:rPr lang="en-US" dirty="0"/>
              <a:t>from Hampton University.  </a:t>
            </a:r>
            <a:endParaRPr lang="en-US" dirty="0" smtClean="0"/>
          </a:p>
          <a:p>
            <a:r>
              <a:rPr lang="en-US" dirty="0" smtClean="0"/>
              <a:t>Graduate degree was funded through NASA Langley Research Center</a:t>
            </a:r>
          </a:p>
          <a:p>
            <a:r>
              <a:rPr lang="en-US" dirty="0" smtClean="0"/>
              <a:t>Graduate work directly related to work going on at NASA</a:t>
            </a:r>
          </a:p>
          <a:p>
            <a:r>
              <a:rPr lang="en-US" dirty="0" smtClean="0"/>
              <a:t>While obtaining graduate degree, NASA started a solid-state laser research and development branch</a:t>
            </a:r>
          </a:p>
          <a:p>
            <a:r>
              <a:rPr lang="en-US" dirty="0" smtClean="0"/>
              <a:t>NASA approached me asked if I would like to work there and I said “Of Course!!”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862" y="4110422"/>
            <a:ext cx="2114551" cy="2317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002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6200000">
            <a:off x="-2965924" y="3043451"/>
            <a:ext cx="6629401" cy="846161"/>
          </a:xfrm>
        </p:spPr>
        <p:txBody>
          <a:bodyPr/>
          <a:lstStyle/>
          <a:p>
            <a:r>
              <a:rPr lang="en-US" sz="3600" dirty="0" smtClean="0"/>
              <a:t>Electro-Optics Engineer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9658" y="1114425"/>
            <a:ext cx="4634376" cy="57150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The first opportunity involved research and development of solid-state lasers for Lidar systems to be used for remote sensing of the atmosphere.  </a:t>
            </a:r>
          </a:p>
          <a:p>
            <a:r>
              <a:rPr lang="en-US" sz="1800" dirty="0" smtClean="0"/>
              <a:t>I’ve performed laboratory research along with developing lasers for Lidar systems that are currently taking data.  </a:t>
            </a:r>
          </a:p>
          <a:p>
            <a:r>
              <a:rPr lang="en-US" sz="1800" dirty="0" smtClean="0"/>
              <a:t>I developed a </a:t>
            </a:r>
            <a:r>
              <a:rPr lang="en-US" sz="1800" dirty="0" smtClean="0"/>
              <a:t>laser for a Lidar instrument </a:t>
            </a:r>
            <a:r>
              <a:rPr lang="en-US" sz="1800" dirty="0" smtClean="0"/>
              <a:t>that has flown on the shuttle and I’ve also designed and built a laser system that is part of a Lidar on the CALIPSO satellite.  </a:t>
            </a:r>
          </a:p>
          <a:p>
            <a:r>
              <a:rPr lang="en-US" sz="1800" dirty="0" smtClean="0"/>
              <a:t>CALIPSO is a suite of instruments flying about 400km up in space taking data that assist scientist in determining climate, air quality and weather.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14" name="Picture 13" descr="127079main_pay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7249" y="4724399"/>
            <a:ext cx="2853222" cy="2139917"/>
          </a:xfrm>
          <a:prstGeom prst="rect">
            <a:avLst/>
          </a:prstGeom>
        </p:spPr>
      </p:pic>
      <p:pic>
        <p:nvPicPr>
          <p:cNvPr id="17" name="Picture 16" descr="210506main_calipso-lidar-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3575" y="922377"/>
            <a:ext cx="2797642" cy="210442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15000" y="3023236"/>
            <a:ext cx="3245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200" dirty="0" smtClean="0">
                <a:solidFill>
                  <a:srgbClr val="000000"/>
                </a:solidFill>
              </a:rPr>
              <a:t>CALIPSO uses a laser technique called lidar to provide data on the thickness and composition of clouds and aerosol layers and the altitudes at which they reside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1834" y="4170442"/>
            <a:ext cx="187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 smtClean="0">
                <a:solidFill>
                  <a:srgbClr val="000000"/>
                </a:solidFill>
              </a:rPr>
              <a:t>CALIPSO’s Suite of Instruments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2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6200000">
            <a:off x="-3116070" y="3005919"/>
            <a:ext cx="6858000" cy="846161"/>
          </a:xfrm>
        </p:spPr>
        <p:txBody>
          <a:bodyPr/>
          <a:lstStyle/>
          <a:p>
            <a:r>
              <a:rPr lang="en-US" sz="3200" dirty="0" smtClean="0"/>
              <a:t>Senior Systems Analyst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7000" y="1143000"/>
            <a:ext cx="4333875" cy="560635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Lead </a:t>
            </a:r>
            <a:r>
              <a:rPr lang="en-US" sz="2000" dirty="0"/>
              <a:t>for the </a:t>
            </a:r>
            <a:r>
              <a:rPr lang="en-US" sz="2000" dirty="0" smtClean="0"/>
              <a:t>Capability and Technology </a:t>
            </a:r>
            <a:r>
              <a:rPr lang="en-US" sz="2000" dirty="0"/>
              <a:t>Assessment and Integration team.  This team has performed systems analysis, assessment, integration and prioritization of </a:t>
            </a:r>
            <a:r>
              <a:rPr lang="en-US" sz="2000" dirty="0" smtClean="0"/>
              <a:t>systems, capabilities </a:t>
            </a:r>
            <a:r>
              <a:rPr lang="en-US" sz="2000" dirty="0"/>
              <a:t>and technologies for NASA’s human exploration mission </a:t>
            </a:r>
            <a:r>
              <a:rPr lang="en-US" sz="2000" dirty="0" smtClean="0"/>
              <a:t>studies</a:t>
            </a:r>
            <a:r>
              <a:rPr lang="en-US" sz="2000" dirty="0"/>
              <a:t>.  </a:t>
            </a:r>
          </a:p>
          <a:p>
            <a:r>
              <a:rPr lang="en-US" sz="2000" dirty="0" smtClean="0"/>
              <a:t>That is kind of a generic term, but what it means is I use certain modeling and analysis tools to analyze advanced concepts and systems for space exploration.  </a:t>
            </a:r>
          </a:p>
          <a:p>
            <a:r>
              <a:rPr lang="en-US" sz="2000" dirty="0" smtClean="0"/>
              <a:t>I also use systems analysis tools to assess technologies that enable human spaceflight exploration missions. </a:t>
            </a:r>
          </a:p>
        </p:txBody>
      </p:sp>
      <p:pic>
        <p:nvPicPr>
          <p:cNvPr id="5123" name="Picture 3" descr="\\Central\central\ASYLUM\Multimedia\ACL_MEDIA_2011\09_September2011\Image_Request\Traceabil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0753" y="685800"/>
            <a:ext cx="3322767" cy="2242868"/>
          </a:xfrm>
          <a:prstGeom prst="rect">
            <a:avLst/>
          </a:prstGeom>
          <a:noFill/>
        </p:spPr>
      </p:pic>
      <p:pic>
        <p:nvPicPr>
          <p:cNvPr id="5124" name="Picture 4" descr="\\Central\central\ASYLUM\Multimedia\ACL_MEDIA_2011\09_September2011\Image_Request\Convoy_sho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0712" y="4419600"/>
            <a:ext cx="2653288" cy="2203423"/>
          </a:xfrm>
          <a:prstGeom prst="rect">
            <a:avLst/>
          </a:prstGeom>
          <a:noFill/>
        </p:spPr>
      </p:pic>
      <p:pic>
        <p:nvPicPr>
          <p:cNvPr id="11" name="Picture 10" descr="imagesCA770CX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7198" y="2913428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8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6553200" cy="457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Deputy </a:t>
            </a:r>
            <a:r>
              <a:rPr lang="en-US" sz="2800" dirty="0">
                <a:latin typeface="Baskerville Old Face" panose="02020602080505020303" pitchFamily="18" charset="0"/>
              </a:rPr>
              <a:t>Chief </a:t>
            </a:r>
            <a:r>
              <a:rPr lang="en-US" sz="2800" dirty="0" smtClean="0">
                <a:latin typeface="Baskerville Old Face" panose="02020602080505020303" pitchFamily="18" charset="0"/>
              </a:rPr>
              <a:t>Technologist – Office of Chief Technologist</a:t>
            </a:r>
          </a:p>
          <a:p>
            <a:pPr lvl="1"/>
            <a:r>
              <a:rPr lang="en-US" sz="2400" dirty="0" smtClean="0">
                <a:latin typeface="Baskerville Old Face" panose="02020602080505020303" pitchFamily="18" charset="0"/>
              </a:rPr>
              <a:t>NASA Langley </a:t>
            </a:r>
            <a:r>
              <a:rPr lang="en-US" sz="2400" dirty="0" smtClean="0">
                <a:latin typeface="Baskerville Old Face" panose="02020602080505020303" pitchFamily="18" charset="0"/>
              </a:rPr>
              <a:t>Research Center Office of Director</a:t>
            </a:r>
          </a:p>
          <a:p>
            <a:pPr lvl="2"/>
            <a:r>
              <a:rPr lang="en-US" sz="2400" dirty="0" smtClean="0">
                <a:latin typeface="Baskerville Old Face" panose="02020602080505020303" pitchFamily="18" charset="0"/>
              </a:rPr>
              <a:t>Opportunity to advocate innovation</a:t>
            </a:r>
          </a:p>
          <a:p>
            <a:pPr lvl="1"/>
            <a:r>
              <a:rPr lang="en-US" sz="2400" dirty="0" smtClean="0">
                <a:latin typeface="Baskerville Old Face" panose="02020602080505020303" pitchFamily="18" charset="0"/>
              </a:rPr>
              <a:t>Headquarter Office of Chief Technologist</a:t>
            </a:r>
          </a:p>
          <a:p>
            <a:pPr lvl="2"/>
            <a:r>
              <a:rPr lang="en-US" sz="2400" dirty="0" smtClean="0">
                <a:latin typeface="Baskerville Old Face" panose="02020602080505020303" pitchFamily="18" charset="0"/>
              </a:rPr>
              <a:t>Provide system, capability and technology </a:t>
            </a:r>
            <a:r>
              <a:rPr lang="en-US" sz="2400" dirty="0" smtClean="0">
                <a:latin typeface="Baskerville Old Face" panose="02020602080505020303" pitchFamily="18" charset="0"/>
              </a:rPr>
              <a:t>data to decision-makers that assist with addressing NASA initiatives and strategic challenges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Careers at HUGS JLabs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74AF0-F662-4B43-861A-F7D577E4EC0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7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Newest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219200"/>
            <a:ext cx="7528560" cy="535533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Acting Chief </a:t>
            </a:r>
            <a:r>
              <a:rPr lang="en-US" sz="2800" dirty="0" smtClean="0">
                <a:latin typeface="Baskerville Old Face" panose="02020602080505020303" pitchFamily="18" charset="0"/>
              </a:rPr>
              <a:t>Technologist – Office of Chief Technologist</a:t>
            </a:r>
          </a:p>
          <a:p>
            <a:pPr lvl="1"/>
            <a:r>
              <a:rPr lang="en-US" sz="2400" dirty="0" smtClean="0">
                <a:latin typeface="Baskerville Old Face" panose="02020602080505020303" pitchFamily="18" charset="0"/>
              </a:rPr>
              <a:t>Langley Research Center Office of Director</a:t>
            </a:r>
          </a:p>
          <a:p>
            <a:pPr lvl="2"/>
            <a:r>
              <a:rPr lang="en-US" sz="2400" dirty="0" smtClean="0">
                <a:latin typeface="Baskerville Old Face" panose="02020602080505020303" pitchFamily="18" charset="0"/>
              </a:rPr>
              <a:t>Opportunity to advocate </a:t>
            </a:r>
            <a:r>
              <a:rPr lang="en-US" sz="2400" dirty="0" smtClean="0">
                <a:latin typeface="Baskerville Old Face" panose="02020602080505020303" pitchFamily="18" charset="0"/>
              </a:rPr>
              <a:t>innovation</a:t>
            </a:r>
          </a:p>
          <a:p>
            <a:pPr lvl="2"/>
            <a:r>
              <a:rPr lang="en-US" sz="2400" dirty="0" smtClean="0">
                <a:latin typeface="Baskerville Old Face" panose="02020602080505020303" pitchFamily="18" charset="0"/>
              </a:rPr>
              <a:t>Direct early stage technology development investments</a:t>
            </a:r>
          </a:p>
          <a:p>
            <a:pPr lvl="3"/>
            <a:r>
              <a:rPr lang="en-US" sz="2400" dirty="0" smtClean="0">
                <a:latin typeface="Baskerville Old Face" panose="02020602080505020303" pitchFamily="18" charset="0"/>
              </a:rPr>
              <a:t>Advise Center Director regarding early stage technology development efforts</a:t>
            </a:r>
            <a:endParaRPr lang="en-US" sz="2400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sz="2400" dirty="0" smtClean="0">
                <a:latin typeface="Baskerville Old Face" panose="02020602080505020303" pitchFamily="18" charset="0"/>
              </a:rPr>
              <a:t>Headquarter Office of Chief Technologist</a:t>
            </a:r>
          </a:p>
          <a:p>
            <a:pPr lvl="2"/>
            <a:r>
              <a:rPr lang="en-US" sz="2400" dirty="0" smtClean="0">
                <a:latin typeface="Baskerville Old Face" panose="02020602080505020303" pitchFamily="18" charset="0"/>
              </a:rPr>
              <a:t>Provide data to decision-makers that assist with addressing NASA initiatives and strategic challenges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Careers at HUGS JLabs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74AF0-F662-4B43-861A-F7D577E4EC0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1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Advocating STEM Careers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71600"/>
            <a:ext cx="7315200" cy="3733800"/>
          </a:xfrm>
        </p:spPr>
        <p:txBody>
          <a:bodyPr>
            <a:noAutofit/>
          </a:bodyPr>
          <a:lstStyle/>
          <a:p>
            <a:r>
              <a:rPr lang="en-US" dirty="0" smtClean="0"/>
              <a:t>Committed and dedicated </a:t>
            </a:r>
            <a:r>
              <a:rPr lang="en-US" dirty="0"/>
              <a:t>to encouraging young scientist and engineers </a:t>
            </a:r>
            <a:r>
              <a:rPr lang="en-US" dirty="0" smtClean="0"/>
              <a:t>to pursue STEM careers</a:t>
            </a:r>
            <a:endParaRPr lang="en-US" dirty="0" smtClean="0"/>
          </a:p>
          <a:p>
            <a:pPr lvl="1"/>
            <a:r>
              <a:rPr lang="en-US" sz="2000" dirty="0" smtClean="0"/>
              <a:t>Through </a:t>
            </a:r>
            <a:r>
              <a:rPr lang="en-US" sz="2000" dirty="0"/>
              <a:t>mentoring </a:t>
            </a:r>
            <a:r>
              <a:rPr lang="en-US" sz="2000" dirty="0" smtClean="0"/>
              <a:t>opportunities  </a:t>
            </a:r>
          </a:p>
          <a:p>
            <a:pPr lvl="1"/>
            <a:r>
              <a:rPr lang="en-US" sz="2000" dirty="0" smtClean="0"/>
              <a:t>Performing </a:t>
            </a:r>
            <a:r>
              <a:rPr lang="en-US" sz="2000" dirty="0"/>
              <a:t>community outreach activities </a:t>
            </a:r>
            <a:endParaRPr lang="en-US" sz="2000" dirty="0" smtClean="0"/>
          </a:p>
          <a:p>
            <a:pPr lvl="1"/>
            <a:r>
              <a:rPr lang="en-US" sz="2000" dirty="0" smtClean="0"/>
              <a:t>Encouraging </a:t>
            </a:r>
            <a:r>
              <a:rPr lang="en-US" sz="2000" dirty="0"/>
              <a:t>and championing young people to pursue careers in math, science, technology and engineering</a:t>
            </a:r>
            <a:r>
              <a:rPr lang="en-US" sz="2000" dirty="0" smtClean="0"/>
              <a:t>.</a:t>
            </a:r>
          </a:p>
          <a:p>
            <a:r>
              <a:rPr lang="en-US" dirty="0" smtClean="0"/>
              <a:t>Featured </a:t>
            </a:r>
            <a:r>
              <a:rPr lang="en-US" dirty="0"/>
              <a:t>on the NASA Modern Figures and Woman of NASA (WON) websites.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Careers at HUGS JLabs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74AF0-F662-4B43-861A-F7D577E4EC0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800600"/>
            <a:ext cx="3501680" cy="181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6080"/>
      </p:ext>
    </p:extLst>
  </p:cSld>
  <p:clrMapOvr>
    <a:masterClrMapping/>
  </p:clrMapOvr>
</p:sld>
</file>

<file path=ppt/theme/theme1.xml><?xml version="1.0" encoding="utf-8"?>
<a:theme xmlns:a="http://schemas.openxmlformats.org/drawingml/2006/main" name="Infinity">
  <a:themeElements>
    <a:clrScheme name="Infinity">
      <a:dk1>
        <a:sysClr val="windowText" lastClr="000000"/>
      </a:dk1>
      <a:lt1>
        <a:sysClr val="window" lastClr="FFFFFF"/>
      </a:lt1>
      <a:dk2>
        <a:srgbClr val="EABB00"/>
      </a:dk2>
      <a:lt2>
        <a:srgbClr val="DEF2FA"/>
      </a:lt2>
      <a:accent1>
        <a:srgbClr val="983DB1"/>
      </a:accent1>
      <a:accent2>
        <a:srgbClr val="47D147"/>
      </a:accent2>
      <a:accent3>
        <a:srgbClr val="CC0053"/>
      </a:accent3>
      <a:accent4>
        <a:srgbClr val="EA950D"/>
      </a:accent4>
      <a:accent5>
        <a:srgbClr val="C800C8"/>
      </a:accent5>
      <a:accent6>
        <a:srgbClr val="6161FF"/>
      </a:accent6>
      <a:hlink>
        <a:srgbClr val="755D00"/>
      </a:hlink>
      <a:folHlink>
        <a:srgbClr val="31AEE0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finity">
      <a:fillStyleLst>
        <a:solidFill>
          <a:schemeClr val="phClr">
            <a:shade val="95000"/>
            <a:satMod val="115000"/>
          </a:schemeClr>
        </a:solidFill>
        <a:gradFill rotWithShape="1">
          <a:gsLst>
            <a:gs pos="0">
              <a:schemeClr val="phClr">
                <a:tint val="90000"/>
                <a:alpha val="50000"/>
                <a:satMod val="150000"/>
              </a:schemeClr>
            </a:gs>
            <a:gs pos="35000">
              <a:schemeClr val="phClr">
                <a:tint val="100000"/>
                <a:alpha val="80000"/>
                <a:satMod val="130000"/>
              </a:schemeClr>
            </a:gs>
            <a:gs pos="100000">
              <a:schemeClr val="phClr">
                <a:tint val="100000"/>
                <a:shade val="90000"/>
                <a:alpha val="95000"/>
                <a:satMod val="11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1000"/>
                <a:alpha val="90000"/>
                <a:satMod val="130000"/>
              </a:schemeClr>
            </a:gs>
            <a:gs pos="50000">
              <a:schemeClr val="phClr">
                <a:shade val="93000"/>
                <a:alpha val="70000"/>
                <a:satMod val="130000"/>
              </a:schemeClr>
            </a:gs>
            <a:gs pos="75000">
              <a:schemeClr val="phClr">
                <a:shade val="94000"/>
                <a:alpha val="50000"/>
                <a:satMod val="135000"/>
              </a:schemeClr>
            </a:gs>
            <a:gs pos="100000">
              <a:schemeClr val="phClr">
                <a:shade val="94000"/>
                <a:alpha val="50000"/>
                <a:satMod val="135000"/>
              </a:schemeClr>
            </a:gs>
          </a:gsLst>
          <a:lin ang="0" scaled="0"/>
        </a:gradFill>
      </a:fillStyleLst>
      <a:lnStyleLst>
        <a:ln w="19050" cap="flat" cmpd="sng" algn="ctr">
          <a:solidFill>
            <a:schemeClr val="phClr">
              <a:shade val="95000"/>
            </a:schemeClr>
          </a:solidFill>
          <a:prstDash val="solid"/>
        </a:ln>
        <a:ln w="31750" cap="flat" cmpd="sng" algn="ctr">
          <a:solidFill>
            <a:schemeClr val="phClr">
              <a:shade val="95000"/>
              <a:satMod val="110000"/>
            </a:schemeClr>
          </a:solidFill>
          <a:prstDash val="solid"/>
        </a:ln>
        <a:ln w="57150" cap="flat" cmpd="dbl" algn="ctr">
          <a:solidFill>
            <a:schemeClr val="phClr">
              <a:shade val="95000"/>
              <a:satMod val="130000"/>
            </a:schemeClr>
          </a:solidFill>
          <a:prstDash val="solid"/>
        </a:ln>
      </a:lnStyleLst>
      <a:effectStyleLst>
        <a:effectStyle>
          <a:effectLst>
            <a:outerShdw blurRad="63500" dist="25400" dir="5400000" sx="101000" sy="101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dir="5400000" sx="101000" sy="101000" algn="ctr" rotWithShape="0">
              <a:srgbClr val="000000">
                <a:alpha val="50000"/>
              </a:srgbClr>
            </a:outerShdw>
            <a:reflection blurRad="12700" stA="26000" endPos="15000" dist="19050" dir="5400000" sy="-100000" rotWithShape="0"/>
          </a:effectLst>
        </a:effectStyle>
        <a:effectStyle>
          <a:effectLst>
            <a:innerShdw blurRad="101600" dist="12700">
              <a:srgbClr val="000000">
                <a:alpha val="35000"/>
              </a:srgbClr>
            </a:innerShdw>
            <a:reflection blurRad="12700" stA="26000" endPos="25000" dist="1905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381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250000"/>
              </a:schemeClr>
            </a:gs>
            <a:gs pos="40000">
              <a:schemeClr val="phClr">
                <a:tint val="90000"/>
                <a:shade val="80000"/>
                <a:satMod val="200000"/>
              </a:schemeClr>
            </a:gs>
            <a:gs pos="100000">
              <a:schemeClr val="phClr">
                <a:shade val="20000"/>
                <a:satMod val="17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6_General_ESMD_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ploration Ambassadors">
      <a:majorFont>
        <a:latin typeface="Helvetic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17961" dir="2700000" algn="ctr" rotWithShape="0">
            <a:schemeClr val="tx1">
              <a:alpha val="74998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Black Condensed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17961" dir="2700000" algn="ctr" rotWithShape="0">
            <a:schemeClr val="tx1">
              <a:alpha val="74998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Black Condensed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Exploration Ambassado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loration Ambassador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loration Ambassador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loration Ambassador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loration Ambassador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loration Ambassador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Infinity</Template>
  <TotalTime>3316</TotalTime>
  <Words>739</Words>
  <Application>Microsoft Office PowerPoint</Application>
  <PresentationFormat>On-screen Show (4:3)</PresentationFormat>
  <Paragraphs>100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ＭＳ Ｐゴシック</vt:lpstr>
      <vt:lpstr>Arial</vt:lpstr>
      <vt:lpstr>Arial Black</vt:lpstr>
      <vt:lpstr>Baskerville Old Face</vt:lpstr>
      <vt:lpstr>Bookman Old Style</vt:lpstr>
      <vt:lpstr>Calibri</vt:lpstr>
      <vt:lpstr>Helvetica</vt:lpstr>
      <vt:lpstr>Helvetica Neue Black Condensed</vt:lpstr>
      <vt:lpstr>Monotype Corsiva</vt:lpstr>
      <vt:lpstr>Symbol</vt:lpstr>
      <vt:lpstr>Times New Roman</vt:lpstr>
      <vt:lpstr>Wingdings</vt:lpstr>
      <vt:lpstr>Wingdings 2</vt:lpstr>
      <vt:lpstr>ヒラギノ角ゴ Pro W3</vt:lpstr>
      <vt:lpstr>Infinity</vt:lpstr>
      <vt:lpstr>36_General_ESMD_Template</vt:lpstr>
      <vt:lpstr>PowerPoint Presentation</vt:lpstr>
      <vt:lpstr>Outline</vt:lpstr>
      <vt:lpstr>Career Opportunities</vt:lpstr>
      <vt:lpstr>Hampton University</vt:lpstr>
      <vt:lpstr>Electro-Optics Engineer </vt:lpstr>
      <vt:lpstr>Senior Systems Analyst </vt:lpstr>
      <vt:lpstr>Opportunity</vt:lpstr>
      <vt:lpstr>Newest Opportunity</vt:lpstr>
      <vt:lpstr>Advocating STEM Careers</vt:lpstr>
      <vt:lpstr>What I Like Best </vt:lpstr>
      <vt:lpstr>Work Life Balance</vt:lpstr>
      <vt:lpstr>Benefits of a Physics Degree</vt:lpstr>
      <vt:lpstr>Questions </vt:lpstr>
    </vt:vector>
  </TitlesOfParts>
  <Company>NASA Langley Research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Sensor Development at NASA Langley Research Center</dc:title>
  <dc:creator>Julie Williams-Byrd</dc:creator>
  <cp:lastModifiedBy>Williams-byrd, Julie A. (LARC-E402)</cp:lastModifiedBy>
  <cp:revision>131</cp:revision>
  <dcterms:created xsi:type="dcterms:W3CDTF">2004-02-20T16:37:16Z</dcterms:created>
  <dcterms:modified xsi:type="dcterms:W3CDTF">2018-06-11T16:13:20Z</dcterms:modified>
</cp:coreProperties>
</file>