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56" r:id="rId2"/>
    <p:sldId id="284" r:id="rId3"/>
    <p:sldId id="288" r:id="rId4"/>
    <p:sldId id="283" r:id="rId5"/>
    <p:sldId id="260" r:id="rId6"/>
    <p:sldId id="261" r:id="rId7"/>
    <p:sldId id="285" r:id="rId8"/>
    <p:sldId id="267" r:id="rId9"/>
    <p:sldId id="276" r:id="rId10"/>
    <p:sldId id="275" r:id="rId11"/>
    <p:sldId id="268" r:id="rId12"/>
    <p:sldId id="286" r:id="rId13"/>
    <p:sldId id="269" r:id="rId14"/>
    <p:sldId id="270" r:id="rId15"/>
    <p:sldId id="271" r:id="rId16"/>
    <p:sldId id="289" r:id="rId17"/>
    <p:sldId id="290" r:id="rId18"/>
    <p:sldId id="292" r:id="rId19"/>
    <p:sldId id="293" r:id="rId20"/>
  </p:sldIdLst>
  <p:sldSz cx="9144000" cy="6858000" type="screen4x3"/>
  <p:notesSz cx="6858000" cy="9144000"/>
  <p:custDataLst>
    <p:tags r:id="rId2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136" autoAdjust="0"/>
    <p:restoredTop sz="50081" autoAdjust="0"/>
  </p:normalViewPr>
  <p:slideViewPr>
    <p:cSldViewPr snapToGrid="0" snapToObjects="1" showGuides="1">
      <p:cViewPr varScale="1">
        <p:scale>
          <a:sx n="61" d="100"/>
          <a:sy n="61" d="100"/>
        </p:scale>
        <p:origin x="-23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tags" Target="tags/tag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24195A-8A13-E74F-B30E-077E09A82F82}" type="datetimeFigureOut">
              <a:rPr lang="en-US" smtClean="0"/>
              <a:t>5/30/17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16E3A9E-BF2E-EB49-A882-2AEFBB7114BF}" type="slidenum">
              <a:rPr lang="en-US" smtClean="0"/>
              <a:t>‹#›</a:t>
            </a:fld>
            <a:endParaRPr lang="en-US"/>
          </a:p>
        </p:txBody>
      </p:sp>
    </p:spTree>
    <p:extLst>
      <p:ext uri="{BB962C8B-B14F-4D97-AF65-F5344CB8AC3E}">
        <p14:creationId xmlns:p14="http://schemas.microsoft.com/office/powerpoint/2010/main" val="1085485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E1124A-8259-2F43-AA9E-1AB80762BA4E}" type="datetimeFigureOut">
              <a:rPr lang="en-US" smtClean="0"/>
              <a:pPr/>
              <a:t>5/30/17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653114-0D40-384A-9E11-76EB88F8D7B8}" type="slidenum">
              <a:rPr lang="en-US" smtClean="0"/>
              <a:pPr/>
              <a:t>‹#›</a:t>
            </a:fld>
            <a:endParaRPr lang="en-US" dirty="0"/>
          </a:p>
        </p:txBody>
      </p:sp>
    </p:spTree>
    <p:extLst>
      <p:ext uri="{BB962C8B-B14F-4D97-AF65-F5344CB8AC3E}">
        <p14:creationId xmlns:p14="http://schemas.microsoft.com/office/powerpoint/2010/main" val="299964309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653114-0D40-384A-9E11-76EB88F8D7B8}" type="slidenum">
              <a:rPr lang="en-US" smtClean="0"/>
              <a:pPr/>
              <a:t>1</a:t>
            </a:fld>
            <a:endParaRPr lang="en-US" dirty="0"/>
          </a:p>
        </p:txBody>
      </p:sp>
    </p:spTree>
    <p:extLst>
      <p:ext uri="{BB962C8B-B14F-4D97-AF65-F5344CB8AC3E}">
        <p14:creationId xmlns:p14="http://schemas.microsoft.com/office/powerpoint/2010/main" val="2860879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653114-0D40-384A-9E11-76EB88F8D7B8}" type="slidenum">
              <a:rPr lang="en-US" smtClean="0"/>
              <a:pPr/>
              <a:t>10</a:t>
            </a:fld>
            <a:endParaRPr lang="en-US" dirty="0"/>
          </a:p>
        </p:txBody>
      </p:sp>
    </p:spTree>
    <p:extLst>
      <p:ext uri="{BB962C8B-B14F-4D97-AF65-F5344CB8AC3E}">
        <p14:creationId xmlns:p14="http://schemas.microsoft.com/office/powerpoint/2010/main" val="1765780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5109F8C-9F4D-5945-807D-33CC9F4EE4DF}" type="datetimeFigureOut">
              <a:rPr lang="en-US" smtClean="0"/>
              <a:pPr/>
              <a:t>5/30/17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B58F48A6-A3E1-4848-9AC3-B43F560BE4FE}"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109F8C-9F4D-5945-807D-33CC9F4EE4DF}" type="datetimeFigureOut">
              <a:rPr lang="en-US" smtClean="0"/>
              <a:pPr/>
              <a:t>5/30/17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B58F48A6-A3E1-4848-9AC3-B43F560BE4F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109F8C-9F4D-5945-807D-33CC9F4EE4DF}" type="datetimeFigureOut">
              <a:rPr lang="en-US" smtClean="0"/>
              <a:pPr/>
              <a:t>5/30/17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B58F48A6-A3E1-4848-9AC3-B43F560BE4F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5109F8C-9F4D-5945-807D-33CC9F4EE4DF}" type="datetimeFigureOut">
              <a:rPr lang="en-US" smtClean="0"/>
              <a:pPr/>
              <a:t>5/30/17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B58F48A6-A3E1-4848-9AC3-B43F560BE4FE}"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5109F8C-9F4D-5945-807D-33CC9F4EE4DF}" type="datetimeFigureOut">
              <a:rPr lang="en-US" smtClean="0"/>
              <a:pPr/>
              <a:t>5/30/17</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B58F48A6-A3E1-4848-9AC3-B43F560BE4F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5109F8C-9F4D-5945-807D-33CC9F4EE4DF}" type="datetimeFigureOut">
              <a:rPr lang="en-US" smtClean="0"/>
              <a:pPr/>
              <a:t>5/30/17</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B58F48A6-A3E1-4848-9AC3-B43F560BE4FE}" type="slidenum">
              <a:rPr lang="en-US" smtClean="0"/>
              <a:pPr/>
              <a:t>‹#›</a:t>
            </a:fld>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5109F8C-9F4D-5945-807D-33CC9F4EE4DF}" type="datetimeFigureOut">
              <a:rPr lang="en-US" smtClean="0"/>
              <a:pPr/>
              <a:t>5/30/17</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p:txBody>
          <a:bodyPr/>
          <a:lstStyle/>
          <a:p>
            <a:fld id="{B58F48A6-A3E1-4848-9AC3-B43F560BE4F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5109F8C-9F4D-5945-807D-33CC9F4EE4DF}" type="datetimeFigureOut">
              <a:rPr lang="en-US" smtClean="0"/>
              <a:pPr/>
              <a:t>5/30/17</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p:txBody>
          <a:bodyPr/>
          <a:lstStyle/>
          <a:p>
            <a:fld id="{B58F48A6-A3E1-4848-9AC3-B43F560BE4F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109F8C-9F4D-5945-807D-33CC9F4EE4DF}" type="datetimeFigureOut">
              <a:rPr lang="en-US" smtClean="0"/>
              <a:pPr/>
              <a:t>5/30/17</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p:txBody>
          <a:bodyPr/>
          <a:lstStyle/>
          <a:p>
            <a:fld id="{B58F48A6-A3E1-4848-9AC3-B43F560BE4F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09F8C-9F4D-5945-807D-33CC9F4EE4DF}" type="datetimeFigureOut">
              <a:rPr lang="en-US" smtClean="0"/>
              <a:pPr/>
              <a:t>5/30/17</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B58F48A6-A3E1-4848-9AC3-B43F560BE4F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5109F8C-9F4D-5945-807D-33CC9F4EE4DF}" type="datetimeFigureOut">
              <a:rPr lang="en-US" smtClean="0"/>
              <a:pPr/>
              <a:t>5/30/17</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p:txBody>
          <a:bodyPr/>
          <a:lstStyle/>
          <a:p>
            <a:fld id="{B58F48A6-A3E1-4848-9AC3-B43F560BE4F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94726"/>
            <a:ext cx="8229600" cy="397933"/>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05200" y="6394375"/>
            <a:ext cx="2133600" cy="365125"/>
          </a:xfrm>
          <a:prstGeom prst="rect">
            <a:avLst/>
          </a:prstGeom>
        </p:spPr>
        <p:txBody>
          <a:bodyPr vert="horz" lIns="91440" tIns="45720" rIns="91440" bIns="45720" rtlCol="0" anchor="ctr"/>
          <a:lstStyle>
            <a:lvl1pPr algn="ctr">
              <a:defRPr sz="1000">
                <a:solidFill>
                  <a:schemeClr val="bg1"/>
                </a:solidFill>
                <a:latin typeface="Minion Pro"/>
              </a:defRPr>
            </a:lvl1pPr>
          </a:lstStyle>
          <a:p>
            <a:fld id="{65109F8C-9F4D-5945-807D-33CC9F4EE4DF}" type="datetimeFigureOut">
              <a:rPr lang="en-US" smtClean="0"/>
              <a:pPr/>
              <a:t>5/30/17</a:t>
            </a:fld>
            <a:endParaRPr lang="en-US" dirty="0"/>
          </a:p>
        </p:txBody>
      </p:sp>
      <p:sp>
        <p:nvSpPr>
          <p:cNvPr id="6" name="Slide Number Placeholder 5"/>
          <p:cNvSpPr>
            <a:spLocks noGrp="1"/>
          </p:cNvSpPr>
          <p:nvPr>
            <p:ph type="sldNum" sz="quarter" idx="4"/>
          </p:nvPr>
        </p:nvSpPr>
        <p:spPr>
          <a:xfrm>
            <a:off x="3505200" y="6645425"/>
            <a:ext cx="2133600" cy="190125"/>
          </a:xfrm>
          <a:prstGeom prst="rect">
            <a:avLst/>
          </a:prstGeom>
        </p:spPr>
        <p:txBody>
          <a:bodyPr vert="horz" lIns="91440" tIns="45720" rIns="91440" bIns="45720" rtlCol="0" anchor="ctr"/>
          <a:lstStyle>
            <a:lvl1pPr algn="ctr">
              <a:defRPr sz="1000">
                <a:solidFill>
                  <a:schemeClr val="bg1"/>
                </a:solidFill>
                <a:latin typeface="Minion Pro"/>
              </a:defRPr>
            </a:lvl1pPr>
          </a:lstStyle>
          <a:p>
            <a:fld id="{B58F48A6-A3E1-4848-9AC3-B43F560BE4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txStyles>
    <p:titleStyle>
      <a:lvl1pPr algn="ctr" defTabSz="457200" rtl="0" eaLnBrk="1" latinLnBrk="0" hangingPunct="1">
        <a:spcBef>
          <a:spcPct val="0"/>
        </a:spcBef>
        <a:buNone/>
        <a:defRPr sz="4200" kern="1200">
          <a:solidFill>
            <a:schemeClr val="tx1"/>
          </a:solidFill>
          <a:latin typeface="Minion Pro"/>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inion Pro"/>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inion Pro"/>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inion Pro"/>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inion Pro"/>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inion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 Id="rId6" Type="http://schemas.openxmlformats.org/officeDocument/2006/relationships/image" Target="../media/image5.jpeg"/><Relationship Id="rId7" Type="http://schemas.openxmlformats.org/officeDocument/2006/relationships/image" Target="../media/image6.jpeg"/><Relationship Id="rId8" Type="http://schemas.openxmlformats.org/officeDocument/2006/relationships/image" Target="../media/image7.jpeg"/><Relationship Id="rId9" Type="http://schemas.openxmlformats.org/officeDocument/2006/relationships/image" Target="../media/image8.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 Id="rId3"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jsaecp.ethicspoint.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kantola.com/Harassment-Sex-Religion-and-Beyond-Employee-Version-PDPD-397-K.asp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 Id="rId3"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27741"/>
            <a:ext cx="7772400" cy="1470025"/>
          </a:xfrm>
        </p:spPr>
        <p:txBody>
          <a:bodyPr/>
          <a:lstStyle/>
          <a:p>
            <a:r>
              <a:rPr lang="en-US" sz="3200" dirty="0" smtClean="0">
                <a:latin typeface="Minion Pro"/>
              </a:rPr>
              <a:t>Jefferson Lab’s Anti-Harassment &amp; Bullying Guidelines for Students</a:t>
            </a:r>
            <a:endParaRPr lang="en-US" sz="3200" dirty="0">
              <a:latin typeface="Minion Pro"/>
            </a:endParaRPr>
          </a:p>
        </p:txBody>
      </p:sp>
      <p:pic>
        <p:nvPicPr>
          <p:cNvPr id="2050" name="Picture 2" descr="https://sp.yimg.com/xj/th?id=OIP.Mf49768c0b26665424a4ad1fe3ae4d087o0&amp;pid=15.1&amp;P=0&amp;w=300&amp;h=3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3250" y="4025901"/>
            <a:ext cx="2857500" cy="189547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sp.yimg.com/xj/th?id=OIP.Me420353b54aaf46174dc5629d77e30cfo0&amp;pid=15.1&amp;P=0&amp;w=300&amp;h=30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4193" y="923924"/>
            <a:ext cx="2857500" cy="1562100"/>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https://sp.yimg.com/xj/th?id=OIP.M32a0827e6d1435ae716838aed0021409o0&amp;pid=15.1&amp;P=0&amp;w=300&amp;h=30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39543" y="761999"/>
            <a:ext cx="2710089" cy="1788659"/>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united states when it comes to bullying so many of u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51868" y="727640"/>
            <a:ext cx="2759075" cy="17934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6" descr="https://sp.yimg.com/xj/th?id=OIP.M51a2a5efbf63507d7aae70ff574416dcH0&amp;pid=15.1&amp;P=0&amp;w=300&amp;h=30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4193" y="3989841"/>
            <a:ext cx="2807580" cy="1862363"/>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0" descr="https://sp.yimg.com/xj/th?id=OIP.M6abd0fe37ae157a91bb4a180041e62bbH2&amp;pid=15.1&amp;P=0&amp;w=300&amp;h=30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139543" y="3930652"/>
            <a:ext cx="2857500" cy="1990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94726"/>
            <a:ext cx="9143999" cy="397933"/>
          </a:xfrm>
        </p:spPr>
        <p:txBody>
          <a:bodyPr/>
          <a:lstStyle/>
          <a:p>
            <a:r>
              <a:rPr lang="en-US" sz="4000" b="1" dirty="0" smtClean="0"/>
              <a:t>It’s About Balance</a:t>
            </a:r>
            <a:endParaRPr lang="en-US" sz="4000" b="1" dirty="0"/>
          </a:p>
        </p:txBody>
      </p:sp>
      <p:sp>
        <p:nvSpPr>
          <p:cNvPr id="3" name="Content Placeholder 2"/>
          <p:cNvSpPr>
            <a:spLocks noGrp="1"/>
          </p:cNvSpPr>
          <p:nvPr>
            <p:ph sz="half" idx="1"/>
          </p:nvPr>
        </p:nvSpPr>
        <p:spPr>
          <a:xfrm>
            <a:off x="129820" y="1769097"/>
            <a:ext cx="2639333" cy="4525963"/>
          </a:xfrm>
        </p:spPr>
        <p:txBody>
          <a:bodyPr/>
          <a:lstStyle/>
          <a:p>
            <a:pPr marL="0" indent="0" algn="ctr">
              <a:buNone/>
            </a:pPr>
            <a:r>
              <a:rPr lang="en-US" sz="2400" dirty="0">
                <a:solidFill>
                  <a:srgbClr val="FF0000"/>
                </a:solidFill>
              </a:rPr>
              <a:t>Does the person feel offended, intimidated or </a:t>
            </a:r>
            <a:r>
              <a:rPr lang="en-US" sz="2400" dirty="0" smtClean="0">
                <a:solidFill>
                  <a:srgbClr val="FF0000"/>
                </a:solidFill>
              </a:rPr>
              <a:t>humiliated?</a:t>
            </a:r>
            <a:endParaRPr lang="en-US" sz="2400" dirty="0">
              <a:solidFill>
                <a:srgbClr val="FF0000"/>
              </a:solidFill>
            </a:endParaRPr>
          </a:p>
          <a:p>
            <a:endParaRPr lang="en-US" dirty="0">
              <a:solidFill>
                <a:srgbClr val="FF0000"/>
              </a:solidFill>
            </a:endParaRPr>
          </a:p>
        </p:txBody>
      </p:sp>
      <p:sp>
        <p:nvSpPr>
          <p:cNvPr id="4" name="Content Placeholder 3"/>
          <p:cNvSpPr>
            <a:spLocks noGrp="1"/>
          </p:cNvSpPr>
          <p:nvPr>
            <p:ph sz="half" idx="2"/>
          </p:nvPr>
        </p:nvSpPr>
        <p:spPr>
          <a:xfrm>
            <a:off x="6305550" y="1769097"/>
            <a:ext cx="2642507" cy="4525963"/>
          </a:xfrm>
        </p:spPr>
        <p:txBody>
          <a:bodyPr/>
          <a:lstStyle/>
          <a:p>
            <a:pPr marL="0" indent="0" algn="ctr">
              <a:buNone/>
            </a:pPr>
            <a:r>
              <a:rPr lang="en-US" sz="2400" dirty="0"/>
              <a:t>Would a ‘reasonable person’ have anticipated the behavior would offend, intimidate or humiliate the person </a:t>
            </a:r>
            <a:r>
              <a:rPr lang="en-US" sz="2400" dirty="0" smtClean="0"/>
              <a:t>involved? </a:t>
            </a:r>
            <a:endParaRPr lang="en-US" sz="2400" dirty="0"/>
          </a:p>
          <a:p>
            <a:endParaRPr lang="en-US" dirty="0"/>
          </a:p>
        </p:txBody>
      </p:sp>
      <p:pic>
        <p:nvPicPr>
          <p:cNvPr id="5" name="Picture 8" descr="Description Balance justi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602" y="1769096"/>
            <a:ext cx="3390447" cy="2881880"/>
          </a:xfrm>
          <a:prstGeom prst="rect">
            <a:avLst/>
          </a:prstGeom>
          <a:noFill/>
          <a:effectLst>
            <a:outerShdw blurRad="50800" dist="50800" dir="5400000" algn="ctr" rotWithShape="0">
              <a:srgbClr val="000000">
                <a:alpha val="0"/>
              </a:srgbClr>
            </a:outerShdw>
          </a:effectLst>
          <a:extLst>
            <a:ext uri="{909E8E84-426E-40dd-AFC4-6F175D3DCCD1}">
              <a14:hiddenFill xmlns:a14="http://schemas.microsoft.com/office/drawing/2010/main">
                <a:solidFill>
                  <a:srgbClr val="FFFFFF"/>
                </a:solidFill>
              </a14:hiddenFill>
            </a:ext>
          </a:extLst>
        </p:spPr>
      </p:pic>
      <p:sp>
        <p:nvSpPr>
          <p:cNvPr id="6" name="Rectangle 5"/>
          <p:cNvSpPr/>
          <p:nvPr/>
        </p:nvSpPr>
        <p:spPr>
          <a:xfrm>
            <a:off x="6564086" y="6182975"/>
            <a:ext cx="4572000" cy="215444"/>
          </a:xfrm>
          <a:prstGeom prst="rect">
            <a:avLst/>
          </a:prstGeom>
        </p:spPr>
        <p:txBody>
          <a:bodyPr>
            <a:spAutoFit/>
          </a:bodyPr>
          <a:lstStyle/>
          <a:p>
            <a:r>
              <a:rPr lang="en-US" sz="800" dirty="0"/>
              <a:t>Source: https://www.stopbullying.gov/what-is-bullying/</a:t>
            </a:r>
          </a:p>
        </p:txBody>
      </p:sp>
      <p:sp>
        <p:nvSpPr>
          <p:cNvPr id="7" name="Rectangle 6"/>
          <p:cNvSpPr/>
          <p:nvPr/>
        </p:nvSpPr>
        <p:spPr>
          <a:xfrm>
            <a:off x="0" y="5181082"/>
            <a:ext cx="9143999" cy="646331"/>
          </a:xfrm>
          <a:prstGeom prst="rect">
            <a:avLst/>
          </a:prstGeom>
        </p:spPr>
        <p:txBody>
          <a:bodyPr wrap="square">
            <a:spAutoFit/>
          </a:bodyPr>
          <a:lstStyle/>
          <a:p>
            <a:pPr algn="ctr"/>
            <a:r>
              <a:rPr lang="en-US" sz="3600" dirty="0" smtClean="0">
                <a:solidFill>
                  <a:srgbClr val="FF0000"/>
                </a:solidFill>
                <a:latin typeface="Abadi MT Condensed Extra Bold" charset="0"/>
                <a:ea typeface="Abadi MT Condensed Extra Bold" charset="0"/>
                <a:cs typeface="Abadi MT Condensed Extra Bold" charset="0"/>
              </a:rPr>
              <a:t>INTENT IS IRRELEVANT!!</a:t>
            </a:r>
            <a:endParaRPr lang="en-US" sz="36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42866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4726"/>
            <a:ext cx="9144000" cy="397933"/>
          </a:xfrm>
        </p:spPr>
        <p:txBody>
          <a:bodyPr/>
          <a:lstStyle/>
          <a:p>
            <a:r>
              <a:rPr lang="en-US" sz="4000" b="1" dirty="0" smtClean="0"/>
              <a:t>Bullying and Harassment Are NOT:</a:t>
            </a:r>
            <a:endParaRPr lang="en-US" sz="4000" b="1" dirty="0"/>
          </a:p>
        </p:txBody>
      </p:sp>
      <p:sp>
        <p:nvSpPr>
          <p:cNvPr id="3" name="Content Placeholder 2"/>
          <p:cNvSpPr>
            <a:spLocks noGrp="1"/>
          </p:cNvSpPr>
          <p:nvPr>
            <p:ph idx="1"/>
          </p:nvPr>
        </p:nvSpPr>
        <p:spPr>
          <a:xfrm>
            <a:off x="147484" y="1034143"/>
            <a:ext cx="8863781" cy="5189676"/>
          </a:xfrm>
        </p:spPr>
        <p:txBody>
          <a:bodyPr>
            <a:normAutofit/>
          </a:bodyPr>
          <a:lstStyle/>
          <a:p>
            <a:r>
              <a:rPr lang="en-US" dirty="0"/>
              <a:t>A</a:t>
            </a:r>
            <a:r>
              <a:rPr lang="en-US" dirty="0" smtClean="0"/>
              <a:t>ccurate</a:t>
            </a:r>
            <a:r>
              <a:rPr lang="en-US" dirty="0"/>
              <a:t>, constructive and courteous </a:t>
            </a:r>
            <a:r>
              <a:rPr lang="en-US" dirty="0" smtClean="0"/>
              <a:t>remarks (i.e</a:t>
            </a:r>
            <a:r>
              <a:rPr lang="en-US" dirty="0"/>
              <a:t>. not threatening or humiliating</a:t>
            </a:r>
            <a:r>
              <a:rPr lang="en-US" dirty="0" smtClean="0"/>
              <a:t>) </a:t>
            </a:r>
          </a:p>
          <a:p>
            <a:r>
              <a:rPr lang="en-US" dirty="0"/>
              <a:t>R</a:t>
            </a:r>
            <a:r>
              <a:rPr lang="en-US" dirty="0" smtClean="0"/>
              <a:t>easonable </a:t>
            </a:r>
            <a:r>
              <a:rPr lang="en-US" dirty="0"/>
              <a:t>management decisions, discussions or actions </a:t>
            </a:r>
            <a:r>
              <a:rPr lang="en-US" dirty="0" smtClean="0"/>
              <a:t>(including </a:t>
            </a:r>
            <a:r>
              <a:rPr lang="en-US" dirty="0"/>
              <a:t>performance </a:t>
            </a:r>
            <a:r>
              <a:rPr lang="en-US" dirty="0" smtClean="0"/>
              <a:t>management)</a:t>
            </a:r>
          </a:p>
          <a:p>
            <a:r>
              <a:rPr lang="en-US" dirty="0"/>
              <a:t>O</a:t>
            </a:r>
            <a:r>
              <a:rPr lang="en-US" dirty="0" smtClean="0"/>
              <a:t>ccasional </a:t>
            </a:r>
            <a:r>
              <a:rPr lang="en-US" dirty="0"/>
              <a:t>differences of </a:t>
            </a:r>
            <a:r>
              <a:rPr lang="en-US" dirty="0" smtClean="0"/>
              <a:t>opinion </a:t>
            </a:r>
          </a:p>
          <a:p>
            <a:pPr lvl="1"/>
            <a:r>
              <a:rPr lang="en-US" dirty="0"/>
              <a:t>C</a:t>
            </a:r>
            <a:r>
              <a:rPr lang="en-US" dirty="0" smtClean="0"/>
              <a:t>onflicts and disagreement with co-workers generally </a:t>
            </a:r>
            <a:r>
              <a:rPr lang="en-US" dirty="0"/>
              <a:t>do not constitute </a:t>
            </a:r>
            <a:r>
              <a:rPr lang="en-US" dirty="0" smtClean="0"/>
              <a:t>harassment/bullying </a:t>
            </a:r>
            <a:endParaRPr lang="en-US" dirty="0"/>
          </a:p>
        </p:txBody>
      </p:sp>
    </p:spTree>
    <p:extLst>
      <p:ext uri="{BB962C8B-B14F-4D97-AF65-F5344CB8AC3E}">
        <p14:creationId xmlns:p14="http://schemas.microsoft.com/office/powerpoint/2010/main" val="387775717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4726"/>
            <a:ext cx="9144000" cy="397933"/>
          </a:xfrm>
        </p:spPr>
        <p:txBody>
          <a:bodyPr/>
          <a:lstStyle/>
          <a:p>
            <a:r>
              <a:rPr lang="en-US" sz="4000" b="1" dirty="0" smtClean="0"/>
              <a:t>Prevention:  Employee Responsibilities</a:t>
            </a:r>
            <a:endParaRPr lang="en-US" sz="4000" b="1" dirty="0"/>
          </a:p>
        </p:txBody>
      </p:sp>
      <p:sp>
        <p:nvSpPr>
          <p:cNvPr id="3" name="Content Placeholder 2"/>
          <p:cNvSpPr>
            <a:spLocks noGrp="1"/>
          </p:cNvSpPr>
          <p:nvPr>
            <p:ph idx="1"/>
          </p:nvPr>
        </p:nvSpPr>
        <p:spPr>
          <a:xfrm>
            <a:off x="132735" y="907026"/>
            <a:ext cx="8908025" cy="5390535"/>
          </a:xfrm>
        </p:spPr>
        <p:txBody>
          <a:bodyPr>
            <a:normAutofit/>
          </a:bodyPr>
          <a:lstStyle/>
          <a:p>
            <a:r>
              <a:rPr lang="en-US" sz="2800" dirty="0" smtClean="0"/>
              <a:t>Avoid behavior that may be construed as possible harassment – do NOT assume familiarity with coworkers</a:t>
            </a:r>
          </a:p>
          <a:p>
            <a:r>
              <a:rPr lang="en-US" sz="2800" dirty="0" smtClean="0"/>
              <a:t>Do NOT invade another individual’s personal space</a:t>
            </a:r>
          </a:p>
          <a:p>
            <a:r>
              <a:rPr lang="en-US" sz="2800" dirty="0" smtClean="0"/>
              <a:t>No touching</a:t>
            </a:r>
          </a:p>
          <a:p>
            <a:r>
              <a:rPr lang="en-US" sz="2800" dirty="0" smtClean="0"/>
              <a:t>Inform those engaging in inappropriate behavior you find it objectionable (if you’re comfortable)</a:t>
            </a:r>
          </a:p>
          <a:p>
            <a:r>
              <a:rPr lang="en-US" sz="2800" dirty="0"/>
              <a:t>If you believe you are a victim of unwelcome harassment, you have a responsibility to report or file a complaint about the situation </a:t>
            </a:r>
            <a:r>
              <a:rPr lang="en-US" sz="2800" b="1" dirty="0"/>
              <a:t>as soon as </a:t>
            </a:r>
            <a:r>
              <a:rPr lang="en-US" sz="2800" b="1" dirty="0" smtClean="0"/>
              <a:t>possible</a:t>
            </a:r>
            <a:endParaRPr lang="en-US" sz="2800" b="1" dirty="0"/>
          </a:p>
        </p:txBody>
      </p:sp>
      <p:pic>
        <p:nvPicPr>
          <p:cNvPr id="4" name="Picture 2" descr="https://sp.yimg.com/xj/th?id=OIP.Me1cea56e5085aa260dd64ae01938cf3fo0&amp;pid=15.1&amp;P=0&amp;w=300&amp;h=3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81877" y="5111371"/>
            <a:ext cx="2035629" cy="11861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743120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4726"/>
            <a:ext cx="9144000" cy="397933"/>
          </a:xfrm>
        </p:spPr>
        <p:txBody>
          <a:bodyPr/>
          <a:lstStyle/>
          <a:p>
            <a:r>
              <a:rPr lang="en-US" sz="4000" b="1" dirty="0"/>
              <a:t>What </a:t>
            </a:r>
            <a:r>
              <a:rPr lang="en-US" sz="4000" b="1" dirty="0" smtClean="0"/>
              <a:t>Actions Should YOU Take?</a:t>
            </a:r>
            <a:endParaRPr lang="en-US" sz="4000" b="1" dirty="0"/>
          </a:p>
        </p:txBody>
      </p:sp>
      <p:sp>
        <p:nvSpPr>
          <p:cNvPr id="3" name="Content Placeholder 2"/>
          <p:cNvSpPr>
            <a:spLocks noGrp="1"/>
          </p:cNvSpPr>
          <p:nvPr>
            <p:ph idx="1"/>
          </p:nvPr>
        </p:nvSpPr>
        <p:spPr>
          <a:xfrm>
            <a:off x="100610" y="973131"/>
            <a:ext cx="9043390" cy="5088456"/>
          </a:xfrm>
        </p:spPr>
        <p:txBody>
          <a:bodyPr>
            <a:noAutofit/>
          </a:bodyPr>
          <a:lstStyle/>
          <a:p>
            <a:r>
              <a:rPr lang="en-US" sz="2800" dirty="0" smtClean="0"/>
              <a:t>Keep a detailed account of the situation or incident(s)</a:t>
            </a:r>
            <a:endParaRPr lang="en-US" sz="2800" dirty="0"/>
          </a:p>
          <a:p>
            <a:r>
              <a:rPr lang="en-US" sz="2800" dirty="0" smtClean="0"/>
              <a:t>Talk </a:t>
            </a:r>
            <a:r>
              <a:rPr lang="en-US" sz="2800" dirty="0"/>
              <a:t>about it with someone who can provide assistance such as your s</a:t>
            </a:r>
            <a:r>
              <a:rPr lang="en-US" sz="2800" dirty="0" smtClean="0"/>
              <a:t>ponsor, program manager</a:t>
            </a:r>
            <a:r>
              <a:rPr lang="en-US" sz="2800" dirty="0"/>
              <a:t>, </a:t>
            </a:r>
            <a:r>
              <a:rPr lang="en-US" sz="2800" dirty="0" smtClean="0"/>
              <a:t>Human Resources staff, Ethics Officer or log your concern via the Employee Concerns Program (ECP)</a:t>
            </a:r>
          </a:p>
          <a:p>
            <a:r>
              <a:rPr lang="en-US" sz="2800" dirty="0" smtClean="0"/>
              <a:t>If </a:t>
            </a:r>
            <a:r>
              <a:rPr lang="en-US" sz="2800" dirty="0"/>
              <a:t>you feel </a:t>
            </a:r>
            <a:r>
              <a:rPr lang="en-US" sz="2800" dirty="0" smtClean="0"/>
              <a:t>comfortable, </a:t>
            </a:r>
            <a:r>
              <a:rPr lang="en-US" sz="2800" dirty="0"/>
              <a:t>let the </a:t>
            </a:r>
            <a:r>
              <a:rPr lang="en-US" sz="2800" dirty="0" smtClean="0"/>
              <a:t>person </a:t>
            </a:r>
            <a:r>
              <a:rPr lang="en-US" sz="2800" dirty="0"/>
              <a:t>know that </a:t>
            </a:r>
            <a:r>
              <a:rPr lang="en-US" sz="2800" dirty="0" smtClean="0"/>
              <a:t>his or her behavior </a:t>
            </a:r>
            <a:r>
              <a:rPr lang="en-US" sz="2800" dirty="0"/>
              <a:t>makes you feel uncomfortable </a:t>
            </a:r>
          </a:p>
          <a:p>
            <a:r>
              <a:rPr lang="en-US" sz="2800" b="1" dirty="0" smtClean="0"/>
              <a:t>Do </a:t>
            </a:r>
            <a:r>
              <a:rPr lang="en-US" sz="2800" b="1" dirty="0"/>
              <a:t>not </a:t>
            </a:r>
            <a:r>
              <a:rPr lang="en-US" sz="2800" b="1" dirty="0" smtClean="0"/>
              <a:t>retaliate! </a:t>
            </a:r>
            <a:r>
              <a:rPr lang="en-US" sz="2800" dirty="0" smtClean="0"/>
              <a:t>Walk </a:t>
            </a:r>
            <a:r>
              <a:rPr lang="en-US" sz="2800" dirty="0"/>
              <a:t>away from the situation </a:t>
            </a:r>
            <a:r>
              <a:rPr lang="en-US" sz="2800" dirty="0" smtClean="0"/>
              <a:t>as soon as you are uncomfortable </a:t>
            </a:r>
            <a:endParaRPr lang="en-US" sz="2800" dirty="0"/>
          </a:p>
          <a:p>
            <a:r>
              <a:rPr lang="en-US" sz="2800" dirty="0" smtClean="0"/>
              <a:t>Seek out professional assistance/</a:t>
            </a:r>
            <a:r>
              <a:rPr lang="en-US" sz="2800" dirty="0" smtClean="0"/>
              <a:t>support</a:t>
            </a:r>
            <a:endParaRPr lang="en-US" sz="2800" dirty="0" smtClean="0"/>
          </a:p>
          <a:p>
            <a:r>
              <a:rPr lang="en-US" sz="2800" dirty="0" smtClean="0"/>
              <a:t>Do not engage in gossip with others to rally support </a:t>
            </a:r>
            <a:endParaRPr lang="en-US" sz="2800" dirty="0"/>
          </a:p>
        </p:txBody>
      </p:sp>
    </p:spTree>
    <p:extLst>
      <p:ext uri="{BB962C8B-B14F-4D97-AF65-F5344CB8AC3E}">
        <p14:creationId xmlns:p14="http://schemas.microsoft.com/office/powerpoint/2010/main" val="3452593066"/>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4726"/>
            <a:ext cx="9144000" cy="397933"/>
          </a:xfrm>
        </p:spPr>
        <p:txBody>
          <a:bodyPr/>
          <a:lstStyle/>
          <a:p>
            <a:r>
              <a:rPr lang="en-US" sz="4000" b="1" dirty="0"/>
              <a:t>Employee Concerns Program (ECP)</a:t>
            </a:r>
          </a:p>
        </p:txBody>
      </p:sp>
      <p:sp>
        <p:nvSpPr>
          <p:cNvPr id="3" name="Content Placeholder 2"/>
          <p:cNvSpPr>
            <a:spLocks noGrp="1"/>
          </p:cNvSpPr>
          <p:nvPr>
            <p:ph idx="1"/>
          </p:nvPr>
        </p:nvSpPr>
        <p:spPr>
          <a:xfrm>
            <a:off x="84018" y="912296"/>
            <a:ext cx="8941997" cy="5529402"/>
          </a:xfrm>
        </p:spPr>
        <p:txBody>
          <a:bodyPr>
            <a:noAutofit/>
          </a:bodyPr>
          <a:lstStyle/>
          <a:p>
            <a:pPr>
              <a:buFont typeface="Arial" panose="020B0604020202020204" pitchFamily="34" charset="0"/>
              <a:buChar char="•"/>
            </a:pPr>
            <a:r>
              <a:rPr lang="en-US" sz="2200" dirty="0" smtClean="0"/>
              <a:t>Students </a:t>
            </a:r>
            <a:r>
              <a:rPr lang="en-US" sz="2200" dirty="0"/>
              <a:t>who have issues or concerns </a:t>
            </a:r>
            <a:r>
              <a:rPr lang="en-US" sz="2200" dirty="0" smtClean="0"/>
              <a:t>about </a:t>
            </a:r>
            <a:r>
              <a:rPr lang="en-US" sz="2200" dirty="0"/>
              <a:t>work-related matters should use the internal </a:t>
            </a:r>
            <a:r>
              <a:rPr lang="en-US" sz="2200" dirty="0" smtClean="0"/>
              <a:t>line management chain and </a:t>
            </a:r>
            <a:r>
              <a:rPr lang="en-US" sz="2200" dirty="0"/>
              <a:t>grievance </a:t>
            </a:r>
            <a:r>
              <a:rPr lang="en-US" sz="2200" dirty="0" smtClean="0"/>
              <a:t>process</a:t>
            </a:r>
          </a:p>
          <a:p>
            <a:pPr lvl="1">
              <a:buFont typeface="Arial" panose="020B0604020202020204" pitchFamily="34" charset="0"/>
              <a:buChar char="•"/>
            </a:pPr>
            <a:r>
              <a:rPr lang="en-US" sz="2200" dirty="0" smtClean="0"/>
              <a:t>Seek resolution from your sponsor or program manager</a:t>
            </a:r>
          </a:p>
          <a:p>
            <a:pPr lvl="1">
              <a:buFont typeface="Arial" panose="020B0604020202020204" pitchFamily="34" charset="0"/>
              <a:buChar char="•"/>
            </a:pPr>
            <a:r>
              <a:rPr lang="en-US" sz="2200" dirty="0" smtClean="0"/>
              <a:t>Seek assistance from Human Resources (SSC Building – Cassandra Andrews x7068 or Rhonda Barbosa x5991)</a:t>
            </a:r>
            <a:endParaRPr lang="en-US" sz="2200" dirty="0"/>
          </a:p>
          <a:p>
            <a:pPr>
              <a:buFont typeface="Arial" panose="020B0604020202020204" pitchFamily="34" charset="0"/>
              <a:buChar char="•"/>
            </a:pPr>
            <a:r>
              <a:rPr lang="en-US" sz="2200" dirty="0"/>
              <a:t>If the issue is not resolved internally, then concerns may </a:t>
            </a:r>
            <a:r>
              <a:rPr lang="en-US" sz="2200" dirty="0" smtClean="0"/>
              <a:t>be filed </a:t>
            </a:r>
            <a:r>
              <a:rPr lang="en-US" sz="2200" dirty="0"/>
              <a:t>to our third-party ECP </a:t>
            </a:r>
            <a:r>
              <a:rPr lang="en-US" sz="2200" dirty="0" smtClean="0"/>
              <a:t>– Ethics Hotline 24 </a:t>
            </a:r>
            <a:r>
              <a:rPr lang="en-US" sz="2200" dirty="0"/>
              <a:t>hours a day</a:t>
            </a:r>
          </a:p>
          <a:p>
            <a:pPr lvl="1"/>
            <a:r>
              <a:rPr lang="en-US" sz="2200" dirty="0"/>
              <a:t>Employee Concerns Hotline: </a:t>
            </a:r>
            <a:r>
              <a:rPr lang="en-US" sz="2200" b="1" dirty="0"/>
              <a:t>1-888-296-8301 </a:t>
            </a:r>
            <a:endParaRPr lang="en-US" sz="2200" dirty="0"/>
          </a:p>
          <a:p>
            <a:pPr lvl="1"/>
            <a:r>
              <a:rPr lang="en-US" sz="2200" dirty="0"/>
              <a:t>Employee Concerns Website: </a:t>
            </a:r>
            <a:r>
              <a:rPr lang="en-US" sz="2200" dirty="0">
                <a:hlinkClick r:id="rId2"/>
              </a:rPr>
              <a:t>http://www.jsaecp.ethicspoint.com</a:t>
            </a:r>
            <a:endParaRPr lang="en-US" sz="2200" dirty="0"/>
          </a:p>
          <a:p>
            <a:r>
              <a:rPr lang="en-US" sz="2200" dirty="0"/>
              <a:t>The Department of Energy Employee Concerns Program</a:t>
            </a:r>
          </a:p>
          <a:p>
            <a:pPr lvl="1"/>
            <a:r>
              <a:rPr lang="en-US" sz="2200" dirty="0"/>
              <a:t>Employees of contractors who believe they have been </a:t>
            </a:r>
            <a:r>
              <a:rPr lang="en-US" sz="2200" dirty="0" smtClean="0"/>
              <a:t>retaliated </a:t>
            </a:r>
            <a:r>
              <a:rPr lang="en-US" sz="2200" dirty="0"/>
              <a:t>against for engaging in protected activity have the right to file a </a:t>
            </a:r>
            <a:r>
              <a:rPr lang="en-US" sz="2200" dirty="0" smtClean="0"/>
              <a:t>complaint </a:t>
            </a:r>
            <a:r>
              <a:rPr lang="en-US" sz="2200" dirty="0"/>
              <a:t>under the DOE Contractor Whistleblower Protection </a:t>
            </a:r>
            <a:r>
              <a:rPr lang="en-US" sz="2200" dirty="0" smtClean="0"/>
              <a:t>Program </a:t>
            </a:r>
            <a:endParaRPr lang="en-US" sz="2200" dirty="0"/>
          </a:p>
          <a:p>
            <a:pPr lvl="2"/>
            <a:r>
              <a:rPr lang="en-US" sz="2200" dirty="0"/>
              <a:t>1-800-676-3267</a:t>
            </a:r>
          </a:p>
          <a:p>
            <a:endParaRPr lang="en-US" sz="1600" dirty="0"/>
          </a:p>
        </p:txBody>
      </p:sp>
      <p:sp>
        <p:nvSpPr>
          <p:cNvPr id="6" name="Rectangle 5"/>
          <p:cNvSpPr/>
          <p:nvPr/>
        </p:nvSpPr>
        <p:spPr>
          <a:xfrm>
            <a:off x="7557142" y="6226254"/>
            <a:ext cx="1651414" cy="215444"/>
          </a:xfrm>
          <a:prstGeom prst="rect">
            <a:avLst/>
          </a:prstGeom>
        </p:spPr>
        <p:txBody>
          <a:bodyPr wrap="none">
            <a:spAutoFit/>
          </a:bodyPr>
          <a:lstStyle/>
          <a:p>
            <a:r>
              <a:rPr lang="en-US" sz="800" dirty="0" smtClean="0"/>
              <a:t>Source: Admin </a:t>
            </a:r>
            <a:r>
              <a:rPr lang="en-US" sz="800" dirty="0"/>
              <a:t>Manual Section </a:t>
            </a:r>
            <a:r>
              <a:rPr lang="en-US" sz="800" dirty="0" smtClean="0"/>
              <a:t>210</a:t>
            </a:r>
            <a:endParaRPr lang="en-US" sz="800" dirty="0"/>
          </a:p>
        </p:txBody>
      </p:sp>
    </p:spTree>
    <p:extLst>
      <p:ext uri="{BB962C8B-B14F-4D97-AF65-F5344CB8AC3E}">
        <p14:creationId xmlns:p14="http://schemas.microsoft.com/office/powerpoint/2010/main" val="340015075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4726"/>
            <a:ext cx="9144000" cy="397933"/>
          </a:xfrm>
        </p:spPr>
        <p:txBody>
          <a:bodyPr/>
          <a:lstStyle/>
          <a:p>
            <a:r>
              <a:rPr lang="en-US" sz="4000" b="1" dirty="0" smtClean="0"/>
              <a:t>What Can I Do?</a:t>
            </a:r>
            <a:endParaRPr lang="en-US" sz="4000" b="1" dirty="0"/>
          </a:p>
        </p:txBody>
      </p:sp>
      <p:sp>
        <p:nvSpPr>
          <p:cNvPr id="3" name="Content Placeholder 2"/>
          <p:cNvSpPr>
            <a:spLocks noGrp="1"/>
          </p:cNvSpPr>
          <p:nvPr>
            <p:ph idx="1"/>
          </p:nvPr>
        </p:nvSpPr>
        <p:spPr>
          <a:xfrm>
            <a:off x="293914" y="1002365"/>
            <a:ext cx="8229600" cy="4525963"/>
          </a:xfrm>
        </p:spPr>
        <p:txBody>
          <a:bodyPr>
            <a:normAutofit/>
          </a:bodyPr>
          <a:lstStyle/>
          <a:p>
            <a:r>
              <a:rPr lang="en-US" dirty="0" smtClean="0"/>
              <a:t>Be </a:t>
            </a:r>
            <a:r>
              <a:rPr lang="en-US" dirty="0"/>
              <a:t>self aware </a:t>
            </a:r>
          </a:p>
          <a:p>
            <a:r>
              <a:rPr lang="en-US" dirty="0" smtClean="0"/>
              <a:t>Accept </a:t>
            </a:r>
            <a:r>
              <a:rPr lang="en-US" dirty="0"/>
              <a:t>feedback and proactively seek it </a:t>
            </a:r>
          </a:p>
          <a:p>
            <a:r>
              <a:rPr lang="en-US" dirty="0" smtClean="0"/>
              <a:t>Remember</a:t>
            </a:r>
            <a:r>
              <a:rPr lang="en-US" dirty="0"/>
              <a:t>, </a:t>
            </a:r>
            <a:r>
              <a:rPr lang="en-US" b="1" dirty="0"/>
              <a:t>intent is </a:t>
            </a:r>
            <a:r>
              <a:rPr lang="en-US" b="1" dirty="0" smtClean="0"/>
              <a:t>irrelevant</a:t>
            </a:r>
            <a:endParaRPr lang="en-US" b="1" dirty="0"/>
          </a:p>
        </p:txBody>
      </p:sp>
      <p:pic>
        <p:nvPicPr>
          <p:cNvPr id="14342" name="Picture 6" descr="https://sp.yimg.com/xj/th?id=OIP.Md56bd686980b12bfaaec7c144f8df56fo0&amp;pid=15.1&amp;P=0&amp;w=300&amp;h=300"/>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585317" y="3001691"/>
            <a:ext cx="4446060" cy="3334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503520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4726"/>
            <a:ext cx="9144000" cy="397933"/>
          </a:xfrm>
        </p:spPr>
        <p:txBody>
          <a:bodyPr/>
          <a:lstStyle/>
          <a:p>
            <a:r>
              <a:rPr lang="en-US" sz="4000" b="1" dirty="0"/>
              <a:t>Scenario </a:t>
            </a:r>
            <a:r>
              <a:rPr lang="en-US" sz="4000" b="1" dirty="0" smtClean="0"/>
              <a:t>1: All in Fun</a:t>
            </a:r>
            <a:endParaRPr lang="en-US" sz="4000" dirty="0"/>
          </a:p>
        </p:txBody>
      </p:sp>
      <p:sp>
        <p:nvSpPr>
          <p:cNvPr id="3" name="Content Placeholder 2"/>
          <p:cNvSpPr>
            <a:spLocks noGrp="1"/>
          </p:cNvSpPr>
          <p:nvPr>
            <p:ph idx="1"/>
          </p:nvPr>
        </p:nvSpPr>
        <p:spPr>
          <a:xfrm>
            <a:off x="0" y="885862"/>
            <a:ext cx="9144000" cy="5491187"/>
          </a:xfrm>
        </p:spPr>
        <p:txBody>
          <a:bodyPr>
            <a:noAutofit/>
          </a:bodyPr>
          <a:lstStyle/>
          <a:p>
            <a:r>
              <a:rPr lang="en-US" sz="2800" b="1" dirty="0" smtClean="0"/>
              <a:t>Participants</a:t>
            </a:r>
            <a:r>
              <a:rPr lang="en-US" sz="2800" b="1" dirty="0"/>
              <a:t>: </a:t>
            </a:r>
            <a:r>
              <a:rPr lang="en-US" sz="2800" dirty="0" smtClean="0"/>
              <a:t>Sarah and John, both students, are working on a project. They overhear/see Brian, a student, making sexual overtures toward another student, Jessica. Jessica turns red but Brian keeps taunting her and smiles. </a:t>
            </a:r>
          </a:p>
          <a:p>
            <a:r>
              <a:rPr lang="en-US" sz="2800" dirty="0" smtClean="0"/>
              <a:t>What </a:t>
            </a:r>
            <a:r>
              <a:rPr lang="en-US" sz="2800" dirty="0"/>
              <a:t>would </a:t>
            </a:r>
            <a:r>
              <a:rPr lang="en-US" sz="2800" b="1" dirty="0" smtClean="0"/>
              <a:t>YOU</a:t>
            </a:r>
            <a:r>
              <a:rPr lang="en-US" sz="2800" dirty="0" smtClean="0"/>
              <a:t> do</a:t>
            </a:r>
            <a:r>
              <a:rPr lang="en-US" sz="2800" dirty="0"/>
              <a:t> </a:t>
            </a:r>
            <a:r>
              <a:rPr lang="en-US" sz="2800" dirty="0" smtClean="0"/>
              <a:t>if you were Sarah or John?</a:t>
            </a:r>
            <a:endParaRPr lang="en-US" sz="2800" dirty="0"/>
          </a:p>
          <a:p>
            <a:r>
              <a:rPr lang="en-US" sz="2800" b="1" dirty="0" smtClean="0"/>
              <a:t>Action to take: </a:t>
            </a:r>
          </a:p>
          <a:p>
            <a:pPr lvl="1"/>
            <a:r>
              <a:rPr lang="en-US" sz="2000" dirty="0" smtClean="0"/>
              <a:t>Action 1: </a:t>
            </a:r>
            <a:r>
              <a:rPr lang="en-US" sz="2000" dirty="0"/>
              <a:t>Report this immediately to your mentor </a:t>
            </a:r>
            <a:endParaRPr lang="en-US" sz="2000" dirty="0" smtClean="0"/>
          </a:p>
          <a:p>
            <a:pPr lvl="1"/>
            <a:r>
              <a:rPr lang="en-US" sz="2000" dirty="0" smtClean="0"/>
              <a:t>Action 2: Walk over to Brian and explain that this behavior is not tolerated at the Lab</a:t>
            </a:r>
          </a:p>
          <a:p>
            <a:pPr lvl="1"/>
            <a:r>
              <a:rPr lang="en-US" sz="2000" dirty="0"/>
              <a:t>Action 3: Report this incident to either your sponsor, mentor, program manager, Human Resources, or the Employee Concerns Program</a:t>
            </a:r>
          </a:p>
          <a:p>
            <a:pPr lvl="1"/>
            <a:r>
              <a:rPr lang="en-US" sz="2000" dirty="0" smtClean="0"/>
              <a:t>Action 4: Ignore the situation, it’s not your problem</a:t>
            </a:r>
          </a:p>
          <a:p>
            <a:pPr lvl="1"/>
            <a:r>
              <a:rPr lang="en-US" sz="2000" dirty="0"/>
              <a:t>Action 5:</a:t>
            </a:r>
            <a:r>
              <a:rPr lang="en-US" sz="2000" dirty="0" smtClean="0"/>
              <a:t> Make sure Jessica knows her options and who to go to for help</a:t>
            </a:r>
            <a:endParaRPr lang="en-US" sz="2000" dirty="0"/>
          </a:p>
        </p:txBody>
      </p:sp>
    </p:spTree>
    <p:extLst>
      <p:ext uri="{BB962C8B-B14F-4D97-AF65-F5344CB8AC3E}">
        <p14:creationId xmlns:p14="http://schemas.microsoft.com/office/powerpoint/2010/main" val="316210728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4726"/>
            <a:ext cx="9144000" cy="397933"/>
          </a:xfrm>
        </p:spPr>
        <p:txBody>
          <a:bodyPr/>
          <a:lstStyle/>
          <a:p>
            <a:r>
              <a:rPr lang="en-US" sz="4000" b="1" dirty="0"/>
              <a:t>Scenario </a:t>
            </a:r>
            <a:r>
              <a:rPr lang="en-US" sz="4000" b="1" dirty="0" smtClean="0"/>
              <a:t>2: Singled Out</a:t>
            </a:r>
            <a:endParaRPr lang="en-US" sz="4000" dirty="0"/>
          </a:p>
        </p:txBody>
      </p:sp>
      <p:sp>
        <p:nvSpPr>
          <p:cNvPr id="3" name="Content Placeholder 2"/>
          <p:cNvSpPr>
            <a:spLocks noGrp="1"/>
          </p:cNvSpPr>
          <p:nvPr>
            <p:ph idx="1"/>
          </p:nvPr>
        </p:nvSpPr>
        <p:spPr>
          <a:xfrm>
            <a:off x="0" y="885862"/>
            <a:ext cx="9144000" cy="5562439"/>
          </a:xfrm>
        </p:spPr>
        <p:txBody>
          <a:bodyPr>
            <a:noAutofit/>
          </a:bodyPr>
          <a:lstStyle/>
          <a:p>
            <a:r>
              <a:rPr lang="en-US" sz="2800" b="1" dirty="0" smtClean="0"/>
              <a:t>Participants</a:t>
            </a:r>
            <a:r>
              <a:rPr lang="en-US" sz="2800" b="1" dirty="0"/>
              <a:t>: </a:t>
            </a:r>
            <a:r>
              <a:rPr lang="en-US" sz="2800" dirty="0" smtClean="0"/>
              <a:t>Paul shows up for work everyday on time. His mentor, Jenna, is </a:t>
            </a:r>
            <a:r>
              <a:rPr lang="en-US" sz="2800" dirty="0"/>
              <a:t>very critical of </a:t>
            </a:r>
            <a:r>
              <a:rPr lang="en-US" sz="2800" dirty="0" smtClean="0"/>
              <a:t>his </a:t>
            </a:r>
            <a:r>
              <a:rPr lang="en-US" sz="2800" dirty="0"/>
              <a:t>work and</a:t>
            </a:r>
            <a:r>
              <a:rPr lang="en-US" sz="2800" dirty="0" smtClean="0"/>
              <a:t> has advised him he needs to improve or he risks being removed from the program; he is falling behind and others will be impacted if he doesn’t complete his part on time.  </a:t>
            </a:r>
          </a:p>
          <a:p>
            <a:r>
              <a:rPr lang="en-US" sz="2800" dirty="0" smtClean="0"/>
              <a:t>What would </a:t>
            </a:r>
            <a:r>
              <a:rPr lang="en-US" sz="2800" b="1" dirty="0" smtClean="0"/>
              <a:t>YOU</a:t>
            </a:r>
            <a:r>
              <a:rPr lang="en-US" sz="2800" dirty="0" smtClean="0"/>
              <a:t> do if you were Paul?</a:t>
            </a:r>
          </a:p>
          <a:p>
            <a:r>
              <a:rPr lang="en-US" sz="2800" b="1" dirty="0" smtClean="0"/>
              <a:t>Action to take: </a:t>
            </a:r>
            <a:endParaRPr lang="en-US" sz="2800" b="1" dirty="0"/>
          </a:p>
          <a:p>
            <a:pPr lvl="1"/>
            <a:r>
              <a:rPr lang="en-US" sz="2000" dirty="0" smtClean="0"/>
              <a:t>Action </a:t>
            </a:r>
            <a:r>
              <a:rPr lang="en-US" sz="2000" dirty="0"/>
              <a:t>1</a:t>
            </a:r>
            <a:r>
              <a:rPr lang="en-US" sz="2000" dirty="0" smtClean="0"/>
              <a:t>: Set up a meeting with the mentor </a:t>
            </a:r>
            <a:r>
              <a:rPr lang="en-US" sz="2000" dirty="0"/>
              <a:t>and explain that</a:t>
            </a:r>
            <a:r>
              <a:rPr lang="en-US" sz="2000" dirty="0" smtClean="0"/>
              <a:t> the comments are making you uncomfortable</a:t>
            </a:r>
            <a:endParaRPr lang="en-US" sz="2000" dirty="0"/>
          </a:p>
          <a:p>
            <a:pPr lvl="1"/>
            <a:r>
              <a:rPr lang="en-US" sz="2000" dirty="0"/>
              <a:t>Action </a:t>
            </a:r>
            <a:r>
              <a:rPr lang="en-US" sz="2000" dirty="0" smtClean="0"/>
              <a:t>2: Accept the feedback; ask for additional help if needed and make an effort to complete your part of the project on time</a:t>
            </a:r>
          </a:p>
          <a:p>
            <a:pPr lvl="1"/>
            <a:r>
              <a:rPr lang="en-US" sz="2000" dirty="0"/>
              <a:t>Action 3</a:t>
            </a:r>
            <a:r>
              <a:rPr lang="en-US" sz="2000" dirty="0" smtClean="0"/>
              <a:t>: Ignore Jenna; she comes on strong but doesn’t mean it</a:t>
            </a:r>
            <a:endParaRPr lang="en-US" sz="2000" dirty="0"/>
          </a:p>
        </p:txBody>
      </p:sp>
    </p:spTree>
    <p:extLst>
      <p:ext uri="{BB962C8B-B14F-4D97-AF65-F5344CB8AC3E}">
        <p14:creationId xmlns:p14="http://schemas.microsoft.com/office/powerpoint/2010/main" val="9335539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55236"/>
            <a:ext cx="9144000" cy="5609941"/>
          </a:xfrm>
        </p:spPr>
        <p:txBody>
          <a:bodyPr>
            <a:noAutofit/>
          </a:bodyPr>
          <a:lstStyle/>
          <a:p>
            <a:r>
              <a:rPr lang="en-US" sz="2800" b="1" dirty="0" smtClean="0"/>
              <a:t>Participants</a:t>
            </a:r>
            <a:r>
              <a:rPr lang="en-US" sz="2800" b="1" dirty="0"/>
              <a:t>:</a:t>
            </a:r>
            <a:r>
              <a:rPr lang="en-US" sz="2800" b="1" dirty="0" smtClean="0"/>
              <a:t> </a:t>
            </a:r>
            <a:r>
              <a:rPr lang="en-US" sz="2800" dirty="0" smtClean="0"/>
              <a:t>Tyler is working on an assignment with a fellow engineering student. At times when Tyler speaks with his mentor about the assignment, the mentor seems annoyed, has a general dislike for Tyler and has commented that if Tyler wants to stay in the program he should keep his opinions to himself and do as told.</a:t>
            </a:r>
          </a:p>
          <a:p>
            <a:r>
              <a:rPr lang="en-US" sz="2800" dirty="0"/>
              <a:t>What would </a:t>
            </a:r>
            <a:r>
              <a:rPr lang="en-US" sz="2800" b="1" dirty="0" smtClean="0"/>
              <a:t>YOU</a:t>
            </a:r>
            <a:r>
              <a:rPr lang="en-US" sz="2800" dirty="0" smtClean="0"/>
              <a:t> do</a:t>
            </a:r>
            <a:r>
              <a:rPr lang="en-US" sz="2800" dirty="0"/>
              <a:t> </a:t>
            </a:r>
            <a:r>
              <a:rPr lang="en-US" sz="2800" dirty="0" smtClean="0"/>
              <a:t>if you were Tyler?</a:t>
            </a:r>
            <a:endParaRPr lang="en-US" sz="2800" dirty="0"/>
          </a:p>
          <a:p>
            <a:r>
              <a:rPr lang="en-US" sz="2800" b="1" dirty="0" smtClean="0"/>
              <a:t>Action to take:</a:t>
            </a:r>
            <a:r>
              <a:rPr lang="en-US" sz="2800" dirty="0" smtClean="0"/>
              <a:t> </a:t>
            </a:r>
            <a:endParaRPr lang="en-US" sz="2800" dirty="0"/>
          </a:p>
          <a:p>
            <a:pPr lvl="1"/>
            <a:r>
              <a:rPr lang="en-US" sz="2000" dirty="0"/>
              <a:t>Action 1:</a:t>
            </a:r>
            <a:r>
              <a:rPr lang="en-US" sz="2000" dirty="0" smtClean="0"/>
              <a:t> Keep quiet</a:t>
            </a:r>
          </a:p>
          <a:p>
            <a:pPr lvl="1"/>
            <a:r>
              <a:rPr lang="en-US" sz="2000" dirty="0" smtClean="0"/>
              <a:t>Action 2: Tell the other engineering student</a:t>
            </a:r>
          </a:p>
          <a:p>
            <a:pPr lvl="1"/>
            <a:r>
              <a:rPr lang="en-US" sz="2000" dirty="0" smtClean="0"/>
              <a:t>Action 3: </a:t>
            </a:r>
            <a:r>
              <a:rPr lang="en-US" sz="2000" dirty="0"/>
              <a:t>Report this incident to either your sponsor, </a:t>
            </a:r>
            <a:r>
              <a:rPr lang="en-US" sz="2000" dirty="0" smtClean="0"/>
              <a:t>program </a:t>
            </a:r>
            <a:r>
              <a:rPr lang="en-US" sz="2000" dirty="0"/>
              <a:t>manager, Human Resources, or the Employee Concerns Program</a:t>
            </a:r>
          </a:p>
          <a:p>
            <a:pPr lvl="1"/>
            <a:r>
              <a:rPr lang="en-US" sz="2000" dirty="0"/>
              <a:t>Action</a:t>
            </a:r>
            <a:r>
              <a:rPr lang="en-US" sz="2000" dirty="0" smtClean="0"/>
              <a:t> 4: </a:t>
            </a:r>
            <a:r>
              <a:rPr lang="en-US" sz="2000" dirty="0"/>
              <a:t>Report this incident to the manager of the program in which you are </a:t>
            </a:r>
            <a:r>
              <a:rPr lang="en-US" sz="2000" dirty="0" smtClean="0"/>
              <a:t>participating</a:t>
            </a:r>
          </a:p>
          <a:p>
            <a:pPr lvl="1"/>
            <a:endParaRPr lang="en-US" sz="2000" dirty="0" smtClean="0"/>
          </a:p>
          <a:p>
            <a:endParaRPr lang="en-US" sz="2000" dirty="0"/>
          </a:p>
        </p:txBody>
      </p:sp>
      <p:sp>
        <p:nvSpPr>
          <p:cNvPr id="5" name="Title 1"/>
          <p:cNvSpPr>
            <a:spLocks noGrp="1"/>
          </p:cNvSpPr>
          <p:nvPr>
            <p:ph type="title"/>
          </p:nvPr>
        </p:nvSpPr>
        <p:spPr>
          <a:xfrm>
            <a:off x="0" y="194726"/>
            <a:ext cx="9144000" cy="397933"/>
          </a:xfrm>
        </p:spPr>
        <p:txBody>
          <a:bodyPr/>
          <a:lstStyle/>
          <a:p>
            <a:r>
              <a:rPr lang="en-US" sz="4000" b="1" dirty="0"/>
              <a:t>Scenario</a:t>
            </a:r>
            <a:r>
              <a:rPr lang="en-US" sz="4000" b="1" dirty="0" smtClean="0"/>
              <a:t> 3: </a:t>
            </a:r>
            <a:r>
              <a:rPr lang="en-US" sz="4000" b="1" dirty="0"/>
              <a:t>Hostile Environment</a:t>
            </a:r>
            <a:endParaRPr lang="en-US" sz="4000" dirty="0"/>
          </a:p>
        </p:txBody>
      </p:sp>
    </p:spTree>
    <p:extLst>
      <p:ext uri="{BB962C8B-B14F-4D97-AF65-F5344CB8AC3E}">
        <p14:creationId xmlns:p14="http://schemas.microsoft.com/office/powerpoint/2010/main" val="383155548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60437"/>
            <a:ext cx="9144000" cy="5321610"/>
          </a:xfrm>
        </p:spPr>
        <p:txBody>
          <a:bodyPr>
            <a:noAutofit/>
          </a:bodyPr>
          <a:lstStyle/>
          <a:p>
            <a:r>
              <a:rPr lang="en-US" sz="2800" b="1" dirty="0" smtClean="0"/>
              <a:t>Participants</a:t>
            </a:r>
            <a:r>
              <a:rPr lang="en-US" sz="2800" b="1" dirty="0"/>
              <a:t>:</a:t>
            </a:r>
            <a:r>
              <a:rPr lang="en-US" sz="2800" dirty="0"/>
              <a:t> </a:t>
            </a:r>
            <a:r>
              <a:rPr lang="en-US" sz="2800" dirty="0" smtClean="0"/>
              <a:t>Darlene and her fellow students are assigned independent projects. Seth, another student, accidentally brushes up against Darlene in the Lab. Darlene feels uncomfortable.</a:t>
            </a:r>
          </a:p>
          <a:p>
            <a:r>
              <a:rPr lang="en-US" sz="2800" dirty="0"/>
              <a:t>What would </a:t>
            </a:r>
            <a:r>
              <a:rPr lang="en-US" sz="2800" b="1" dirty="0" smtClean="0"/>
              <a:t>YOU</a:t>
            </a:r>
            <a:r>
              <a:rPr lang="en-US" sz="2800" dirty="0" smtClean="0"/>
              <a:t> do</a:t>
            </a:r>
            <a:r>
              <a:rPr lang="en-US" sz="2800" dirty="0"/>
              <a:t> </a:t>
            </a:r>
            <a:r>
              <a:rPr lang="en-US" sz="2800" dirty="0" smtClean="0"/>
              <a:t>if you were Darlene?</a:t>
            </a:r>
            <a:endParaRPr lang="en-US" sz="2800" dirty="0"/>
          </a:p>
          <a:p>
            <a:r>
              <a:rPr lang="en-US" sz="2800" b="1" dirty="0" smtClean="0"/>
              <a:t>Action to take:</a:t>
            </a:r>
            <a:r>
              <a:rPr lang="en-US" sz="2800" dirty="0" smtClean="0"/>
              <a:t> </a:t>
            </a:r>
            <a:endParaRPr lang="en-US" sz="2800" dirty="0"/>
          </a:p>
          <a:p>
            <a:pPr lvl="1"/>
            <a:r>
              <a:rPr lang="en-US" sz="2000" dirty="0"/>
              <a:t>Action 1:</a:t>
            </a:r>
            <a:r>
              <a:rPr lang="en-US" sz="2000" dirty="0" smtClean="0"/>
              <a:t> Tell Seth to watch himself and keep some distance between you and him; you didn’t appreciate the invasion of space</a:t>
            </a:r>
          </a:p>
          <a:p>
            <a:pPr lvl="1"/>
            <a:r>
              <a:rPr lang="en-US" sz="2000" dirty="0" smtClean="0"/>
              <a:t>Action </a:t>
            </a:r>
            <a:r>
              <a:rPr lang="en-US" sz="2000" dirty="0"/>
              <a:t>2</a:t>
            </a:r>
            <a:r>
              <a:rPr lang="en-US" sz="2000" dirty="0" smtClean="0"/>
              <a:t>: </a:t>
            </a:r>
            <a:r>
              <a:rPr lang="en-US" sz="2000" dirty="0"/>
              <a:t>Report this incident to either your </a:t>
            </a:r>
            <a:r>
              <a:rPr lang="en-US" sz="2000" dirty="0" smtClean="0"/>
              <a:t>sponsor, mentor, program manager, Human Resources, or </a:t>
            </a:r>
            <a:r>
              <a:rPr lang="en-US" sz="2000" dirty="0"/>
              <a:t>the </a:t>
            </a:r>
            <a:r>
              <a:rPr lang="en-US" sz="2000" dirty="0" smtClean="0"/>
              <a:t>Employee Concerns </a:t>
            </a:r>
            <a:r>
              <a:rPr lang="en-US" sz="2000" dirty="0"/>
              <a:t>P</a:t>
            </a:r>
            <a:r>
              <a:rPr lang="en-US" sz="2000" dirty="0" smtClean="0"/>
              <a:t>rogram</a:t>
            </a:r>
            <a:endParaRPr lang="en-US" sz="2000" dirty="0"/>
          </a:p>
          <a:p>
            <a:pPr lvl="1"/>
            <a:r>
              <a:rPr lang="en-US" sz="2000" dirty="0"/>
              <a:t>Action </a:t>
            </a:r>
            <a:r>
              <a:rPr lang="en-US" sz="2000" dirty="0" smtClean="0"/>
              <a:t>3: Ignore the person </a:t>
            </a:r>
          </a:p>
          <a:p>
            <a:pPr lvl="1"/>
            <a:r>
              <a:rPr lang="en-US" sz="2000"/>
              <a:t>Action </a:t>
            </a:r>
            <a:r>
              <a:rPr lang="en-US" sz="2000" smtClean="0"/>
              <a:t>4: </a:t>
            </a:r>
            <a:r>
              <a:rPr lang="en-US" sz="2000" dirty="0" smtClean="0"/>
              <a:t>Tell your BF, Tyra, so there’s a witness but swear her to secrecy</a:t>
            </a:r>
          </a:p>
          <a:p>
            <a:pPr marL="0" indent="0">
              <a:buNone/>
            </a:pPr>
            <a:endParaRPr lang="en-US" sz="2000" dirty="0"/>
          </a:p>
          <a:p>
            <a:endParaRPr lang="en-US" sz="2000" dirty="0"/>
          </a:p>
        </p:txBody>
      </p:sp>
      <p:sp>
        <p:nvSpPr>
          <p:cNvPr id="4" name="Title 1"/>
          <p:cNvSpPr txBox="1">
            <a:spLocks/>
          </p:cNvSpPr>
          <p:nvPr/>
        </p:nvSpPr>
        <p:spPr>
          <a:xfrm>
            <a:off x="0" y="207426"/>
            <a:ext cx="9144000" cy="397933"/>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200" kern="1200">
                <a:solidFill>
                  <a:schemeClr val="tx1"/>
                </a:solidFill>
                <a:latin typeface="Minion Pro"/>
                <a:ea typeface="+mj-ea"/>
                <a:cs typeface="+mj-cs"/>
              </a:defRPr>
            </a:lvl1pPr>
          </a:lstStyle>
          <a:p>
            <a:r>
              <a:rPr lang="en-US" sz="4000" b="1" dirty="0"/>
              <a:t>Scenario</a:t>
            </a:r>
            <a:r>
              <a:rPr lang="en-US" sz="4000" b="1" dirty="0" smtClean="0"/>
              <a:t> 4: </a:t>
            </a:r>
            <a:r>
              <a:rPr lang="en-US" sz="4000" b="1" dirty="0"/>
              <a:t>Invasion of Space</a:t>
            </a:r>
            <a:endParaRPr lang="en-US" sz="4000" dirty="0"/>
          </a:p>
        </p:txBody>
      </p:sp>
    </p:spTree>
    <p:extLst>
      <p:ext uri="{BB962C8B-B14F-4D97-AF65-F5344CB8AC3E}">
        <p14:creationId xmlns:p14="http://schemas.microsoft.com/office/powerpoint/2010/main" val="83681011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4726"/>
            <a:ext cx="9144000" cy="397933"/>
          </a:xfrm>
        </p:spPr>
        <p:txBody>
          <a:bodyPr/>
          <a:lstStyle/>
          <a:p>
            <a:r>
              <a:rPr lang="en-US" b="1" dirty="0" smtClean="0"/>
              <a:t>Objectives</a:t>
            </a:r>
            <a:endParaRPr lang="en-US" b="1" dirty="0"/>
          </a:p>
        </p:txBody>
      </p:sp>
      <p:sp>
        <p:nvSpPr>
          <p:cNvPr id="3" name="Content Placeholder 2"/>
          <p:cNvSpPr>
            <a:spLocks noGrp="1"/>
          </p:cNvSpPr>
          <p:nvPr>
            <p:ph idx="1"/>
          </p:nvPr>
        </p:nvSpPr>
        <p:spPr>
          <a:xfrm>
            <a:off x="83127" y="926275"/>
            <a:ext cx="9060873" cy="5391398"/>
          </a:xfrm>
        </p:spPr>
        <p:txBody>
          <a:bodyPr>
            <a:normAutofit lnSpcReduction="10000"/>
          </a:bodyPr>
          <a:lstStyle/>
          <a:p>
            <a:r>
              <a:rPr lang="en-US" dirty="0" smtClean="0"/>
              <a:t>Discuss Jefferson Lab’s policies on productive work environments</a:t>
            </a:r>
          </a:p>
          <a:p>
            <a:r>
              <a:rPr lang="en-US" dirty="0" smtClean="0"/>
              <a:t>Define workplace harassment &amp; bullying, and the differences </a:t>
            </a:r>
          </a:p>
          <a:p>
            <a:r>
              <a:rPr lang="en-US" dirty="0" smtClean="0"/>
              <a:t>Define and discuss examples of hostile environments</a:t>
            </a:r>
          </a:p>
          <a:p>
            <a:r>
              <a:rPr lang="en-US" dirty="0" smtClean="0"/>
              <a:t>Review examples of what is, and what is not, bullying and harassment </a:t>
            </a:r>
          </a:p>
          <a:p>
            <a:r>
              <a:rPr lang="en-US" dirty="0" smtClean="0"/>
              <a:t>Discuss YOUR responsibilities</a:t>
            </a:r>
          </a:p>
          <a:p>
            <a:r>
              <a:rPr lang="en-US" dirty="0" smtClean="0"/>
              <a:t>Discuss available resources</a:t>
            </a:r>
            <a:endParaRPr lang="en-US" dirty="0"/>
          </a:p>
        </p:txBody>
      </p:sp>
    </p:spTree>
    <p:extLst>
      <p:ext uri="{BB962C8B-B14F-4D97-AF65-F5344CB8AC3E}">
        <p14:creationId xmlns:p14="http://schemas.microsoft.com/office/powerpoint/2010/main" val="155921880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Would You Do??</a:t>
            </a:r>
            <a:endParaRPr lang="en-US" b="1" dirty="0"/>
          </a:p>
        </p:txBody>
      </p:sp>
      <p:sp>
        <p:nvSpPr>
          <p:cNvPr id="3" name="Content Placeholder 2"/>
          <p:cNvSpPr>
            <a:spLocks noGrp="1"/>
          </p:cNvSpPr>
          <p:nvPr>
            <p:ph idx="1"/>
          </p:nvPr>
        </p:nvSpPr>
        <p:spPr>
          <a:xfrm>
            <a:off x="325395" y="1105929"/>
            <a:ext cx="8229600" cy="4525963"/>
          </a:xfrm>
        </p:spPr>
        <p:txBody>
          <a:bodyPr/>
          <a:lstStyle/>
          <a:p>
            <a:r>
              <a:rPr lang="en-US" dirty="0" smtClean="0">
                <a:hlinkClick r:id="rId2"/>
              </a:rPr>
              <a:t>http://www.kantola.com/Harassment-Sex-Religion-and-Beyond-Employee-Version-PDPD-397-K.aspx</a:t>
            </a:r>
            <a:endParaRPr lang="en-US" dirty="0" smtClean="0"/>
          </a:p>
          <a:p>
            <a:pPr>
              <a:buNone/>
            </a:pPr>
            <a:endParaRPr lang="en-US" dirty="0" smtClean="0"/>
          </a:p>
          <a:p>
            <a:r>
              <a:rPr lang="en-US" dirty="0" smtClean="0"/>
              <a:t>Reactions…</a:t>
            </a:r>
          </a:p>
          <a:p>
            <a:pPr marL="0" indent="0">
              <a:buNone/>
            </a:pPr>
            <a:endParaRPr lang="en-US" dirty="0" smtClean="0"/>
          </a:p>
          <a:p>
            <a:r>
              <a:rPr lang="en-US" dirty="0" smtClean="0"/>
              <a:t>What would you do?</a:t>
            </a:r>
            <a:endParaRPr lang="en-US" dirty="0"/>
          </a:p>
        </p:txBody>
      </p:sp>
    </p:spTree>
    <p:extLst>
      <p:ext uri="{BB962C8B-B14F-4D97-AF65-F5344CB8AC3E}">
        <p14:creationId xmlns:p14="http://schemas.microsoft.com/office/powerpoint/2010/main" val="259501270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07923"/>
          </a:xfrm>
        </p:spPr>
        <p:txBody>
          <a:bodyPr/>
          <a:lstStyle/>
          <a:p>
            <a:r>
              <a:rPr lang="en-US" b="1" dirty="0" smtClean="0"/>
              <a:t>Workplace Harassment and Bullying</a:t>
            </a:r>
            <a:endParaRPr lang="en-US" b="1" dirty="0"/>
          </a:p>
        </p:txBody>
      </p:sp>
      <p:sp>
        <p:nvSpPr>
          <p:cNvPr id="3" name="Content Placeholder 2"/>
          <p:cNvSpPr>
            <a:spLocks noGrp="1"/>
          </p:cNvSpPr>
          <p:nvPr>
            <p:ph idx="1"/>
          </p:nvPr>
        </p:nvSpPr>
        <p:spPr>
          <a:xfrm>
            <a:off x="147486" y="931262"/>
            <a:ext cx="8863779" cy="5277809"/>
          </a:xfrm>
        </p:spPr>
        <p:txBody>
          <a:bodyPr>
            <a:normAutofit lnSpcReduction="10000"/>
          </a:bodyPr>
          <a:lstStyle/>
          <a:p>
            <a:r>
              <a:rPr lang="en-US" sz="3000" dirty="0" smtClean="0"/>
              <a:t>It is JSA/JLab’s policy to promote productive work environments and student programs that are free from harassment and discrimination of </a:t>
            </a:r>
            <a:r>
              <a:rPr lang="en-US" sz="3000" b="1" dirty="0" smtClean="0"/>
              <a:t>ANY</a:t>
            </a:r>
            <a:r>
              <a:rPr lang="en-US" sz="3000" dirty="0" smtClean="0"/>
              <a:t> kind</a:t>
            </a:r>
          </a:p>
          <a:p>
            <a:r>
              <a:rPr lang="en-US" sz="3000" dirty="0" smtClean="0"/>
              <a:t>To that end, we do not tolerate verbal or physical conduct that harasses, disrupts or interferes with another’s experience or creates an intimidating, offensive or hostile environment at work or the Residence Facility</a:t>
            </a:r>
          </a:p>
          <a:p>
            <a:r>
              <a:rPr lang="en-US" sz="3000" dirty="0" smtClean="0"/>
              <a:t>Certain rules and expectations regarding our behavior are necessary for good science and daily Lab operations as well as the safety of everyone</a:t>
            </a:r>
            <a:endParaRPr lang="en-US" sz="3000" dirty="0"/>
          </a:p>
        </p:txBody>
      </p:sp>
    </p:spTree>
    <p:extLst>
      <p:ext uri="{BB962C8B-B14F-4D97-AF65-F5344CB8AC3E}">
        <p14:creationId xmlns:p14="http://schemas.microsoft.com/office/powerpoint/2010/main" val="10858185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4726"/>
            <a:ext cx="9144000" cy="397933"/>
          </a:xfrm>
        </p:spPr>
        <p:txBody>
          <a:bodyPr/>
          <a:lstStyle/>
          <a:p>
            <a:r>
              <a:rPr lang="en-US" sz="3200" b="1" dirty="0" smtClean="0"/>
              <a:t>Bullying &amp; Harassment – What’s the Difference?</a:t>
            </a:r>
            <a:endParaRPr lang="en-US" sz="3200" b="1" dirty="0"/>
          </a:p>
        </p:txBody>
      </p:sp>
      <p:sp>
        <p:nvSpPr>
          <p:cNvPr id="3" name="Content Placeholder 2"/>
          <p:cNvSpPr>
            <a:spLocks noGrp="1"/>
          </p:cNvSpPr>
          <p:nvPr>
            <p:ph idx="1"/>
          </p:nvPr>
        </p:nvSpPr>
        <p:spPr>
          <a:xfrm>
            <a:off x="105350" y="948377"/>
            <a:ext cx="8979657" cy="5134879"/>
          </a:xfrm>
        </p:spPr>
        <p:txBody>
          <a:bodyPr>
            <a:noAutofit/>
          </a:bodyPr>
          <a:lstStyle/>
          <a:p>
            <a:r>
              <a:rPr lang="en-US" sz="2800" b="1" dirty="0"/>
              <a:t>Harassment</a:t>
            </a:r>
            <a:r>
              <a:rPr lang="en-US" sz="2800" dirty="0"/>
              <a:t> - used to describe </a:t>
            </a:r>
            <a:r>
              <a:rPr lang="en-US" sz="2800" dirty="0" smtClean="0"/>
              <a:t>behavior </a:t>
            </a:r>
            <a:r>
              <a:rPr lang="en-US" sz="2800" dirty="0"/>
              <a:t>of </a:t>
            </a:r>
            <a:r>
              <a:rPr lang="en-US" sz="2800" dirty="0" smtClean="0"/>
              <a:t>a discriminatory </a:t>
            </a:r>
            <a:r>
              <a:rPr lang="en-US" sz="2800" dirty="0"/>
              <a:t>nature </a:t>
            </a:r>
            <a:endParaRPr lang="en-US" sz="2800" dirty="0" smtClean="0"/>
          </a:p>
          <a:p>
            <a:r>
              <a:rPr lang="en-US" sz="2800" b="1" dirty="0" smtClean="0"/>
              <a:t>Bullying </a:t>
            </a:r>
            <a:r>
              <a:rPr lang="en-US" sz="2800" dirty="0"/>
              <a:t>- used to describe </a:t>
            </a:r>
            <a:r>
              <a:rPr lang="en-US" sz="2800" dirty="0" smtClean="0"/>
              <a:t>behaviors </a:t>
            </a:r>
            <a:r>
              <a:rPr lang="en-US" sz="2800" dirty="0"/>
              <a:t>that are unreasonable but </a:t>
            </a:r>
            <a:r>
              <a:rPr lang="en-US" sz="2800" dirty="0" smtClean="0"/>
              <a:t>cannot </a:t>
            </a:r>
            <a:r>
              <a:rPr lang="en-US" sz="2800" dirty="0"/>
              <a:t>be prosecuted under anti-discrimination </a:t>
            </a:r>
            <a:r>
              <a:rPr lang="en-US" sz="2800" dirty="0" smtClean="0"/>
              <a:t>legislation</a:t>
            </a:r>
            <a:endParaRPr lang="en-US" sz="2800" dirty="0"/>
          </a:p>
          <a:p>
            <a:r>
              <a:rPr lang="en-US" sz="2800" dirty="0"/>
              <a:t>Bullying and harassment are similar, yet different:</a:t>
            </a:r>
          </a:p>
          <a:p>
            <a:pPr lvl="1"/>
            <a:r>
              <a:rPr lang="en-US" dirty="0"/>
              <a:t>Harassment is similar to bullying because someone hurts another person through cruel, offensive and insulting </a:t>
            </a:r>
            <a:r>
              <a:rPr lang="en-US" dirty="0" smtClean="0"/>
              <a:t>behaviors</a:t>
            </a:r>
            <a:endParaRPr lang="en-US" dirty="0"/>
          </a:p>
          <a:p>
            <a:pPr lvl="1"/>
            <a:r>
              <a:rPr lang="en-US" dirty="0"/>
              <a:t>Harassment is different from bullying in that it is a form of </a:t>
            </a:r>
            <a:r>
              <a:rPr lang="en-US" dirty="0" smtClean="0"/>
              <a:t>discrimination and criminal prosecution can result</a:t>
            </a:r>
            <a:endParaRPr lang="en-US" dirty="0"/>
          </a:p>
        </p:txBody>
      </p:sp>
      <p:sp>
        <p:nvSpPr>
          <p:cNvPr id="4" name="Rectangle 3"/>
          <p:cNvSpPr/>
          <p:nvPr/>
        </p:nvSpPr>
        <p:spPr>
          <a:xfrm>
            <a:off x="4629150" y="6127500"/>
            <a:ext cx="4572000" cy="338554"/>
          </a:xfrm>
          <a:prstGeom prst="rect">
            <a:avLst/>
          </a:prstGeom>
        </p:spPr>
        <p:txBody>
          <a:bodyPr>
            <a:spAutoFit/>
          </a:bodyPr>
          <a:lstStyle/>
          <a:p>
            <a:r>
              <a:rPr lang="en-US" sz="800" dirty="0"/>
              <a:t>http://www.redcross.ca/how-we-help/violence--bullying-and-abuse-prevention/educators/bullying-and-harassment-prevention/definitions-of-bullying-and-harassment</a:t>
            </a:r>
          </a:p>
        </p:txBody>
      </p:sp>
      <p:sp>
        <p:nvSpPr>
          <p:cNvPr id="5" name="Rectangle 4"/>
          <p:cNvSpPr/>
          <p:nvPr/>
        </p:nvSpPr>
        <p:spPr>
          <a:xfrm>
            <a:off x="57150" y="6127500"/>
            <a:ext cx="4572000" cy="338554"/>
          </a:xfrm>
          <a:prstGeom prst="rect">
            <a:avLst/>
          </a:prstGeom>
        </p:spPr>
        <p:txBody>
          <a:bodyPr>
            <a:spAutoFit/>
          </a:bodyPr>
          <a:lstStyle/>
          <a:p>
            <a:r>
              <a:rPr lang="en-US" sz="800" dirty="0"/>
              <a:t>http://www.employmentlawhandbook.com.au/what-is-the-difference-between-workplace-bullying-and-harassment/</a:t>
            </a:r>
          </a:p>
        </p:txBody>
      </p:sp>
    </p:spTree>
    <p:extLst>
      <p:ext uri="{BB962C8B-B14F-4D97-AF65-F5344CB8AC3E}">
        <p14:creationId xmlns:p14="http://schemas.microsoft.com/office/powerpoint/2010/main" val="425385410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4727"/>
            <a:ext cx="9144000" cy="387089"/>
          </a:xfrm>
        </p:spPr>
        <p:txBody>
          <a:bodyPr/>
          <a:lstStyle/>
          <a:p>
            <a:r>
              <a:rPr lang="en-US" sz="4000" b="1" dirty="0" smtClean="0"/>
              <a:t>Harassment</a:t>
            </a:r>
            <a:endParaRPr lang="en-US" sz="2800" b="1" dirty="0"/>
          </a:p>
        </p:txBody>
      </p:sp>
      <p:sp>
        <p:nvSpPr>
          <p:cNvPr id="3" name="Content Placeholder 2"/>
          <p:cNvSpPr>
            <a:spLocks noGrp="1"/>
          </p:cNvSpPr>
          <p:nvPr>
            <p:ph idx="1"/>
          </p:nvPr>
        </p:nvSpPr>
        <p:spPr>
          <a:xfrm>
            <a:off x="87174" y="899891"/>
            <a:ext cx="8997833" cy="5134314"/>
          </a:xfrm>
        </p:spPr>
        <p:txBody>
          <a:bodyPr>
            <a:normAutofit/>
          </a:bodyPr>
          <a:lstStyle/>
          <a:p>
            <a:r>
              <a:rPr lang="en-US" sz="2400" dirty="0" smtClean="0"/>
              <a:t>Unwelcome conduct based on someone’s race</a:t>
            </a:r>
            <a:r>
              <a:rPr lang="en-US" sz="2400" dirty="0"/>
              <a:t>, color, national origin, religion, sex, gender identity, physical or mental disability, marital status, age, sexual orientation, citizenship, or status as a </a:t>
            </a:r>
            <a:r>
              <a:rPr lang="en-US" sz="2400" dirty="0" smtClean="0"/>
              <a:t>veteran</a:t>
            </a:r>
          </a:p>
          <a:p>
            <a:r>
              <a:rPr lang="en-US" sz="2400" dirty="0" smtClean="0"/>
              <a:t>Harassment can be unlawful if:</a:t>
            </a:r>
          </a:p>
          <a:p>
            <a:pPr lvl="1"/>
            <a:r>
              <a:rPr lang="en-US" sz="2400" dirty="0" smtClean="0"/>
              <a:t> Offensive conduct becomes a condition of continued employment (those in supervisory positions can commit this type of harassment)</a:t>
            </a:r>
            <a:endParaRPr lang="en-US" sz="2400" dirty="0"/>
          </a:p>
          <a:p>
            <a:pPr lvl="1"/>
            <a:r>
              <a:rPr lang="en-US" sz="2400" dirty="0" smtClean="0"/>
              <a:t>Conduct is severe or pervasive enough to create a hostile work environment that a </a:t>
            </a:r>
            <a:r>
              <a:rPr lang="en-US" sz="2400" b="1" dirty="0" smtClean="0"/>
              <a:t>reasonable person </a:t>
            </a:r>
            <a:r>
              <a:rPr lang="en-US" sz="2400" dirty="0" smtClean="0"/>
              <a:t>would consider intimidating or abusive</a:t>
            </a:r>
            <a:endParaRPr lang="en-US" sz="2400" dirty="0"/>
          </a:p>
        </p:txBody>
      </p:sp>
      <p:pic>
        <p:nvPicPr>
          <p:cNvPr id="5128" name="Picture 8" descr="https://sp.yimg.com/xj/th?id=OIP.M0349239947a6411f8a23381fad0c4c41o0&amp;pid=15.1&amp;P=0&amp;w=300&amp;h=300"/>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078436" y="4177054"/>
            <a:ext cx="2065564" cy="2065564"/>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814278" y="6244558"/>
            <a:ext cx="2447706" cy="215444"/>
          </a:xfrm>
          <a:prstGeom prst="rect">
            <a:avLst/>
          </a:prstGeom>
        </p:spPr>
        <p:txBody>
          <a:bodyPr wrap="square">
            <a:spAutoFit/>
          </a:bodyPr>
          <a:lstStyle/>
          <a:p>
            <a:r>
              <a:rPr lang="en-US" sz="800" dirty="0"/>
              <a:t>https://sites.google.com/site/kylebrown536/phase-3</a:t>
            </a:r>
          </a:p>
        </p:txBody>
      </p:sp>
      <p:pic>
        <p:nvPicPr>
          <p:cNvPr id="5130" name="Picture 10" descr="https://1a7fcf1d-a-62cb3a1a-s-sites.googlegroups.com/site/kylebrown536/phase-3/Equality.jpg?attachauth=ANoY7cr0-popPz1jWdYHtxfUTbFIZ36rnxyTPW1ehh457xOPt5hlvPMDIZMruIiXTqfOjZe-MchVql1VJQfmfFYpjo6jce7Lwc-rGulzT7n52dQVMie5nA6KBehTlNwF1-yO_GJ_rJd4W1fx2pErHHpen3glo4NBwqTO_Y9y1XHEX4QrYiT3ESvdkwcBSDO_HVItNabYiNMLVgjfQp6Y5lqyGnkXdJLuVtvM_kNNRjXuQkIzVzqEZ-4%3D&amp;attredirects=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91126" y="4918210"/>
            <a:ext cx="1834400" cy="1221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142716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4726"/>
            <a:ext cx="9144000" cy="397933"/>
          </a:xfrm>
        </p:spPr>
        <p:txBody>
          <a:bodyPr/>
          <a:lstStyle/>
          <a:p>
            <a:r>
              <a:rPr lang="en-US" sz="4000" b="1" dirty="0" smtClean="0"/>
              <a:t>“Hostile Environment” Harassment</a:t>
            </a:r>
            <a:endParaRPr lang="en-US" sz="4000" b="1" dirty="0"/>
          </a:p>
        </p:txBody>
      </p:sp>
      <p:sp>
        <p:nvSpPr>
          <p:cNvPr id="3" name="Content Placeholder 2"/>
          <p:cNvSpPr>
            <a:spLocks noGrp="1"/>
          </p:cNvSpPr>
          <p:nvPr>
            <p:ph idx="1"/>
          </p:nvPr>
        </p:nvSpPr>
        <p:spPr>
          <a:xfrm>
            <a:off x="175665" y="927045"/>
            <a:ext cx="8791355" cy="5441546"/>
          </a:xfrm>
        </p:spPr>
        <p:txBody>
          <a:bodyPr>
            <a:normAutofit/>
          </a:bodyPr>
          <a:lstStyle/>
          <a:p>
            <a:r>
              <a:rPr lang="en-US" sz="2400" dirty="0" smtClean="0"/>
              <a:t>This category of harassment is often more subtle than others</a:t>
            </a:r>
          </a:p>
          <a:p>
            <a:r>
              <a:rPr lang="en-US" sz="2400" dirty="0" smtClean="0"/>
              <a:t>Key drivers:</a:t>
            </a:r>
          </a:p>
          <a:p>
            <a:pPr lvl="1"/>
            <a:r>
              <a:rPr lang="en-US" sz="2000" dirty="0" smtClean="0"/>
              <a:t>Frequency and severity of behavior</a:t>
            </a:r>
          </a:p>
          <a:p>
            <a:pPr lvl="1"/>
            <a:r>
              <a:rPr lang="en-US" sz="2000" dirty="0" smtClean="0"/>
              <a:t>Anyone can commit this type of harassment – supervisors/sponsors, coworkers, students, and non-employees who are at the Lab</a:t>
            </a:r>
          </a:p>
          <a:p>
            <a:pPr lvl="1"/>
            <a:r>
              <a:rPr lang="en-US" sz="2000" dirty="0" smtClean="0"/>
              <a:t>Behavior is unwelcome</a:t>
            </a:r>
          </a:p>
          <a:p>
            <a:pPr lvl="1"/>
            <a:r>
              <a:rPr lang="en-US" sz="2000" dirty="0" smtClean="0"/>
              <a:t>‘Reasonable person’ standard governs this</a:t>
            </a:r>
          </a:p>
        </p:txBody>
      </p:sp>
      <p:sp>
        <p:nvSpPr>
          <p:cNvPr id="5" name="Rectangle 4"/>
          <p:cNvSpPr/>
          <p:nvPr/>
        </p:nvSpPr>
        <p:spPr>
          <a:xfrm>
            <a:off x="6799004" y="6256383"/>
            <a:ext cx="2448232" cy="215444"/>
          </a:xfrm>
          <a:prstGeom prst="rect">
            <a:avLst/>
          </a:prstGeom>
        </p:spPr>
        <p:txBody>
          <a:bodyPr wrap="square">
            <a:spAutoFit/>
          </a:bodyPr>
          <a:lstStyle/>
          <a:p>
            <a:r>
              <a:rPr lang="en-US" sz="800" dirty="0"/>
              <a:t>https://sites.google.com/site/kylebrown536/phase-3</a:t>
            </a:r>
          </a:p>
        </p:txBody>
      </p:sp>
      <p:pic>
        <p:nvPicPr>
          <p:cNvPr id="5130" name="Picture 10" descr="https://1a7fcf1d-a-62cb3a1a-s-sites.googlegroups.com/site/kylebrown536/phase-3/Equality.jpg?attachauth=ANoY7cr0-popPz1jWdYHtxfUTbFIZ36rnxyTPW1ehh457xOPt5hlvPMDIZMruIiXTqfOjZe-MchVql1VJQfmfFYpjo6jce7Lwc-rGulzT7n52dQVMie5nA6KBehTlNwF1-yO_GJ_rJd4W1fx2pErHHpen3glo4NBwqTO_Y9y1XHEX4QrYiT3ESvdkwcBSDO_HVItNabYiNMLVgjfQp6Y5lqyGnkXdJLuVtvM_kNNRjXuQkIzVzqEZ-4%3D&amp;attredirects=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37877" y="2813935"/>
            <a:ext cx="1834400" cy="1221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821681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4726"/>
            <a:ext cx="9144000" cy="397933"/>
          </a:xfrm>
        </p:spPr>
        <p:txBody>
          <a:bodyPr/>
          <a:lstStyle/>
          <a:p>
            <a:r>
              <a:rPr lang="en-US" sz="4000" b="1" dirty="0" smtClean="0"/>
              <a:t>Harassment and Bullying Can Include:</a:t>
            </a:r>
            <a:endParaRPr lang="en-US" sz="4000" b="1" dirty="0"/>
          </a:p>
        </p:txBody>
      </p:sp>
      <p:sp>
        <p:nvSpPr>
          <p:cNvPr id="3" name="Content Placeholder 2"/>
          <p:cNvSpPr>
            <a:spLocks noGrp="1"/>
          </p:cNvSpPr>
          <p:nvPr>
            <p:ph idx="1"/>
          </p:nvPr>
        </p:nvSpPr>
        <p:spPr>
          <a:xfrm>
            <a:off x="244928" y="914400"/>
            <a:ext cx="8899071" cy="5456903"/>
          </a:xfrm>
        </p:spPr>
        <p:txBody>
          <a:bodyPr>
            <a:noAutofit/>
          </a:bodyPr>
          <a:lstStyle/>
          <a:p>
            <a:r>
              <a:rPr lang="en-US" sz="2800" dirty="0" smtClean="0"/>
              <a:t>Abusive</a:t>
            </a:r>
            <a:r>
              <a:rPr lang="en-US" sz="2800" dirty="0"/>
              <a:t>, threatening, offensive, degrading, inappropriate, </a:t>
            </a:r>
            <a:r>
              <a:rPr lang="en-US" sz="2800" dirty="0" smtClean="0"/>
              <a:t>belittling, </a:t>
            </a:r>
            <a:r>
              <a:rPr lang="en-US" sz="2800" dirty="0"/>
              <a:t>or intimidating comments, jokes, phone calls, emails, notes, texts, or posts on social media </a:t>
            </a:r>
          </a:p>
          <a:p>
            <a:r>
              <a:rPr lang="en-US" sz="2800" dirty="0"/>
              <a:t>Offensive physical contact or coercive behavior which is intended to be derogatory or </a:t>
            </a:r>
            <a:r>
              <a:rPr lang="en-US" sz="2800" dirty="0" smtClean="0"/>
              <a:t>intimidating</a:t>
            </a:r>
          </a:p>
          <a:p>
            <a:r>
              <a:rPr lang="en-US" sz="2800" dirty="0"/>
              <a:t>Insulting or threatening gestures</a:t>
            </a:r>
          </a:p>
          <a:p>
            <a:r>
              <a:rPr lang="en-US" sz="2800" dirty="0"/>
              <a:t>Unwelcome</a:t>
            </a:r>
            <a:r>
              <a:rPr lang="en-US" sz="2800" dirty="0" smtClean="0"/>
              <a:t> touching or </a:t>
            </a:r>
            <a:r>
              <a:rPr lang="en-US" sz="2800" dirty="0"/>
              <a:t>offensive physical contact</a:t>
            </a:r>
            <a:r>
              <a:rPr lang="en-US" sz="2800" dirty="0" smtClean="0"/>
              <a:t> </a:t>
            </a:r>
          </a:p>
          <a:p>
            <a:r>
              <a:rPr lang="en-US" sz="2800" dirty="0" smtClean="0"/>
              <a:t>Threats of or actual physical or sexual assault</a:t>
            </a:r>
          </a:p>
          <a:p>
            <a:pPr>
              <a:buNone/>
            </a:pPr>
            <a:endParaRPr lang="en-US" sz="2800" dirty="0" smtClean="0"/>
          </a:p>
          <a:p>
            <a:pPr>
              <a:buNone/>
            </a:pPr>
            <a:endParaRPr lang="en-US" sz="2600" dirty="0" smtClean="0"/>
          </a:p>
          <a:p>
            <a:endParaRPr lang="en-US" sz="2600" dirty="0" smtClean="0">
              <a:solidFill>
                <a:srgbClr val="7030A0"/>
              </a:solidFill>
            </a:endParaRPr>
          </a:p>
        </p:txBody>
      </p:sp>
    </p:spTree>
    <p:extLst>
      <p:ext uri="{BB962C8B-B14F-4D97-AF65-F5344CB8AC3E}">
        <p14:creationId xmlns:p14="http://schemas.microsoft.com/office/powerpoint/2010/main" val="378063289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4726"/>
            <a:ext cx="9144000" cy="397933"/>
          </a:xfrm>
        </p:spPr>
        <p:txBody>
          <a:bodyPr/>
          <a:lstStyle/>
          <a:p>
            <a:r>
              <a:rPr lang="en-US" sz="4000" b="1" dirty="0"/>
              <a:t>Harassment and Bullying Can Include:</a:t>
            </a:r>
          </a:p>
        </p:txBody>
      </p:sp>
      <p:sp>
        <p:nvSpPr>
          <p:cNvPr id="3" name="Content Placeholder 2"/>
          <p:cNvSpPr>
            <a:spLocks noGrp="1"/>
          </p:cNvSpPr>
          <p:nvPr>
            <p:ph idx="1"/>
          </p:nvPr>
        </p:nvSpPr>
        <p:spPr>
          <a:xfrm>
            <a:off x="141693" y="1449680"/>
            <a:ext cx="8899068" cy="5427406"/>
          </a:xfrm>
        </p:spPr>
        <p:txBody>
          <a:bodyPr>
            <a:noAutofit/>
          </a:bodyPr>
          <a:lstStyle/>
          <a:p>
            <a:r>
              <a:rPr lang="en-US" sz="2800" dirty="0"/>
              <a:t>Unwanted advances or continual invitations for </a:t>
            </a:r>
            <a:r>
              <a:rPr lang="en-US" sz="2800" dirty="0" smtClean="0"/>
              <a:t>dates</a:t>
            </a:r>
          </a:p>
          <a:p>
            <a:r>
              <a:rPr lang="en-US" sz="2800" dirty="0" smtClean="0"/>
              <a:t>Persistent </a:t>
            </a:r>
            <a:r>
              <a:rPr lang="en-US" sz="2800" dirty="0"/>
              <a:t>following or stalking before, during, or after work (in person or online)</a:t>
            </a:r>
          </a:p>
          <a:p>
            <a:r>
              <a:rPr lang="en-US" sz="2800" dirty="0"/>
              <a:t>Staring and leering</a:t>
            </a:r>
          </a:p>
          <a:p>
            <a:r>
              <a:rPr lang="en-US" sz="2800" dirty="0"/>
              <a:t>Interrogation or teasing someone about their sexual activities or private life </a:t>
            </a:r>
          </a:p>
          <a:p>
            <a:r>
              <a:rPr lang="en-US" sz="2800" dirty="0" smtClean="0"/>
              <a:t>Suggestions </a:t>
            </a:r>
            <a:r>
              <a:rPr lang="en-US" sz="2800" dirty="0"/>
              <a:t>that sexual conduct is conditional to benefits, rewards, or </a:t>
            </a:r>
            <a:r>
              <a:rPr lang="en-US" sz="2800" dirty="0" smtClean="0"/>
              <a:t>employment</a:t>
            </a:r>
            <a:endParaRPr lang="en-US" sz="2800" dirty="0"/>
          </a:p>
        </p:txBody>
      </p:sp>
    </p:spTree>
    <p:extLst>
      <p:ext uri="{BB962C8B-B14F-4D97-AF65-F5344CB8AC3E}">
        <p14:creationId xmlns:p14="http://schemas.microsoft.com/office/powerpoint/2010/main" val="3418168213"/>
      </p:ext>
    </p:extLst>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b9e15cbb616f37b6b3585058689b441d798e7f3"/>
</p:tagLst>
</file>

<file path=ppt/theme/theme1.xml><?xml version="1.0" encoding="utf-8"?>
<a:theme xmlns:a="http://schemas.openxmlformats.org/drawingml/2006/main" name="JLabPowerpoint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JLabPowerPointMain-3</Template>
  <TotalTime>2986</TotalTime>
  <Words>1598</Words>
  <Application>Microsoft Macintosh PowerPoint</Application>
  <PresentationFormat>On-screen Show (4:3)</PresentationFormat>
  <Paragraphs>125</Paragraphs>
  <Slides>19</Slides>
  <Notes>2</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JLabPowerpointMain</vt:lpstr>
      <vt:lpstr>Jefferson Lab’s Anti-Harassment &amp; Bullying Guidelines for Students</vt:lpstr>
      <vt:lpstr>Objectives</vt:lpstr>
      <vt:lpstr>What Would You Do??</vt:lpstr>
      <vt:lpstr>Workplace Harassment and Bullying</vt:lpstr>
      <vt:lpstr>Bullying &amp; Harassment – What’s the Difference?</vt:lpstr>
      <vt:lpstr>Harassment</vt:lpstr>
      <vt:lpstr>“Hostile Environment” Harassment</vt:lpstr>
      <vt:lpstr>Harassment and Bullying Can Include:</vt:lpstr>
      <vt:lpstr>Harassment and Bullying Can Include:</vt:lpstr>
      <vt:lpstr>It’s About Balance</vt:lpstr>
      <vt:lpstr>Bullying and Harassment Are NOT:</vt:lpstr>
      <vt:lpstr>Prevention:  Employee Responsibilities</vt:lpstr>
      <vt:lpstr>What Actions Should YOU Take?</vt:lpstr>
      <vt:lpstr>Employee Concerns Program (ECP)</vt:lpstr>
      <vt:lpstr>What Can I Do?</vt:lpstr>
      <vt:lpstr>Scenario 1: All in Fun</vt:lpstr>
      <vt:lpstr>Scenario 2: Singled Out</vt:lpstr>
      <vt:lpstr>Scenario 3: Hostile Environment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Workplace Bullying &amp; Harassment</dc:title>
  <dc:creator>Brandye Rogers</dc:creator>
  <cp:lastModifiedBy>Lisa Surles-Law</cp:lastModifiedBy>
  <cp:revision>139</cp:revision>
  <cp:lastPrinted>2017-05-24T18:50:53Z</cp:lastPrinted>
  <dcterms:created xsi:type="dcterms:W3CDTF">2016-05-31T00:38:22Z</dcterms:created>
  <dcterms:modified xsi:type="dcterms:W3CDTF">2017-05-30T11:40:12Z</dcterms:modified>
</cp:coreProperties>
</file>