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2"/>
  </p:notesMasterIdLst>
  <p:handoutMasterIdLst>
    <p:handoutMasterId r:id="rId23"/>
  </p:handoutMasterIdLst>
  <p:sldIdLst>
    <p:sldId id="434" r:id="rId2"/>
    <p:sldId id="435" r:id="rId3"/>
    <p:sldId id="437" r:id="rId4"/>
    <p:sldId id="429" r:id="rId5"/>
    <p:sldId id="459" r:id="rId6"/>
    <p:sldId id="433" r:id="rId7"/>
    <p:sldId id="438" r:id="rId8"/>
    <p:sldId id="447" r:id="rId9"/>
    <p:sldId id="448" r:id="rId10"/>
    <p:sldId id="449" r:id="rId11"/>
    <p:sldId id="450" r:id="rId12"/>
    <p:sldId id="439" r:id="rId13"/>
    <p:sldId id="441" r:id="rId14"/>
    <p:sldId id="456" r:id="rId15"/>
    <p:sldId id="442" r:id="rId16"/>
    <p:sldId id="443" r:id="rId17"/>
    <p:sldId id="445" r:id="rId18"/>
    <p:sldId id="457" r:id="rId19"/>
    <p:sldId id="453" r:id="rId20"/>
    <p:sldId id="454" r:id="rId21"/>
  </p:sldIdLst>
  <p:sldSz cx="9144000" cy="6858000" type="letter"/>
  <p:notesSz cx="6858000" cy="9296400"/>
  <p:defaultTextStyle>
    <a:defPPr>
      <a:defRPr lang="en-US"/>
    </a:defPPr>
    <a:lvl1pPr algn="ctr" rtl="0" eaLnBrk="0" fontAlgn="base" hangingPunct="0">
      <a:spcBef>
        <a:spcPct val="0"/>
      </a:spcBef>
      <a:spcAft>
        <a:spcPct val="0"/>
      </a:spcAft>
      <a:defRPr sz="900" kern="1200">
        <a:solidFill>
          <a:schemeClr val="tx1"/>
        </a:solidFill>
        <a:latin typeface="Arial" charset="0"/>
        <a:ea typeface="+mn-ea"/>
        <a:cs typeface="+mn-cs"/>
      </a:defRPr>
    </a:lvl1pPr>
    <a:lvl2pPr marL="457200" algn="ctr" rtl="0" eaLnBrk="0" fontAlgn="base" hangingPunct="0">
      <a:spcBef>
        <a:spcPct val="0"/>
      </a:spcBef>
      <a:spcAft>
        <a:spcPct val="0"/>
      </a:spcAft>
      <a:defRPr sz="900" kern="1200">
        <a:solidFill>
          <a:schemeClr val="tx1"/>
        </a:solidFill>
        <a:latin typeface="Arial" charset="0"/>
        <a:ea typeface="+mn-ea"/>
        <a:cs typeface="+mn-cs"/>
      </a:defRPr>
    </a:lvl2pPr>
    <a:lvl3pPr marL="914400" algn="ctr" rtl="0" eaLnBrk="0" fontAlgn="base" hangingPunct="0">
      <a:spcBef>
        <a:spcPct val="0"/>
      </a:spcBef>
      <a:spcAft>
        <a:spcPct val="0"/>
      </a:spcAft>
      <a:defRPr sz="900" kern="1200">
        <a:solidFill>
          <a:schemeClr val="tx1"/>
        </a:solidFill>
        <a:latin typeface="Arial" charset="0"/>
        <a:ea typeface="+mn-ea"/>
        <a:cs typeface="+mn-cs"/>
      </a:defRPr>
    </a:lvl3pPr>
    <a:lvl4pPr marL="1371600" algn="ctr" rtl="0" eaLnBrk="0" fontAlgn="base" hangingPunct="0">
      <a:spcBef>
        <a:spcPct val="0"/>
      </a:spcBef>
      <a:spcAft>
        <a:spcPct val="0"/>
      </a:spcAft>
      <a:defRPr sz="900" kern="1200">
        <a:solidFill>
          <a:schemeClr val="tx1"/>
        </a:solidFill>
        <a:latin typeface="Arial" charset="0"/>
        <a:ea typeface="+mn-ea"/>
        <a:cs typeface="+mn-cs"/>
      </a:defRPr>
    </a:lvl4pPr>
    <a:lvl5pPr marL="1828800" algn="ctr" rtl="0" eaLnBrk="0" fontAlgn="base" hangingPunct="0">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66FF"/>
    <a:srgbClr val="F26AFC"/>
    <a:srgbClr val="CCECFF"/>
    <a:srgbClr val="66CCFF"/>
    <a:srgbClr val="0000FF"/>
    <a:srgbClr val="99CCFF"/>
    <a:srgbClr val="6600CC"/>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524" autoAdjust="0"/>
    <p:restoredTop sz="94885" autoAdjust="0"/>
  </p:normalViewPr>
  <p:slideViewPr>
    <p:cSldViewPr snapToGrid="0">
      <p:cViewPr>
        <p:scale>
          <a:sx n="75" d="100"/>
          <a:sy n="75" d="100"/>
        </p:scale>
        <p:origin x="-552"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22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22885" name="Rectangle 5"/>
          <p:cNvSpPr>
            <a:spLocks noGrp="1" noChangeArrowheads="1"/>
          </p:cNvSpPr>
          <p:nvPr>
            <p:ph type="sldNum" sz="quarter" idx="3"/>
          </p:nvPr>
        </p:nvSpPr>
        <p:spPr bwMode="auto">
          <a:xfrm>
            <a:off x="3886200" y="8839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6D46BD-1C9B-4D89-B447-8E736D6233F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220" tIns="45609" rIns="91220" bIns="45609" numCol="1" anchor="t" anchorCtr="0" compatLnSpc="1">
            <a:prstTxWarp prst="textNoShape">
              <a:avLst/>
            </a:prstTxWarp>
          </a:bodyPr>
          <a:lstStyle>
            <a:lvl1pPr algn="l" defTabSz="911225">
              <a:defRPr sz="1200">
                <a:latin typeface="Arial Unicode MS" pitchFamily="3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220" tIns="45609" rIns="91220" bIns="45609" numCol="1" anchor="t" anchorCtr="0" compatLnSpc="1">
            <a:prstTxWarp prst="textNoShape">
              <a:avLst/>
            </a:prstTxWarp>
          </a:bodyPr>
          <a:lstStyle>
            <a:lvl1pPr algn="r" defTabSz="911225">
              <a:defRPr sz="1200">
                <a:latin typeface="Arial Unicode MS" pitchFamily="34" charset="-128"/>
              </a:defRPr>
            </a:lvl1pPr>
          </a:lstStyle>
          <a:p>
            <a:pPr>
              <a:defRPr/>
            </a:pPr>
            <a:endParaRPr lang="en-US"/>
          </a:p>
        </p:txBody>
      </p:sp>
      <p:sp>
        <p:nvSpPr>
          <p:cNvPr id="25604" name="Rectangle 4"/>
          <p:cNvSpPr>
            <a:spLocks noChangeArrowheads="1" noTextEdit="1"/>
          </p:cNvSpPr>
          <p:nvPr>
            <p:ph type="sldImg" idx="2"/>
          </p:nvPr>
        </p:nvSpPr>
        <p:spPr bwMode="auto">
          <a:xfrm>
            <a:off x="1106488" y="696913"/>
            <a:ext cx="4646612" cy="348456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414838"/>
            <a:ext cx="5029200" cy="4184650"/>
          </a:xfrm>
          <a:prstGeom prst="rect">
            <a:avLst/>
          </a:prstGeom>
          <a:noFill/>
          <a:ln w="9525">
            <a:noFill/>
            <a:miter lim="800000"/>
            <a:headEnd/>
            <a:tailEnd/>
          </a:ln>
          <a:effectLst/>
        </p:spPr>
        <p:txBody>
          <a:bodyPr vert="horz" wrap="square" lIns="91220" tIns="45609" rIns="91220" bIns="456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220" tIns="45609" rIns="91220" bIns="45609" numCol="1" anchor="b" anchorCtr="0" compatLnSpc="1">
            <a:prstTxWarp prst="textNoShape">
              <a:avLst/>
            </a:prstTxWarp>
          </a:bodyPr>
          <a:lstStyle>
            <a:lvl1pPr algn="l" defTabSz="911225">
              <a:defRPr sz="1200">
                <a:latin typeface="Arial Unicode MS" pitchFamily="3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220" tIns="45609" rIns="91220" bIns="45609" numCol="1" anchor="b" anchorCtr="0" compatLnSpc="1">
            <a:prstTxWarp prst="textNoShape">
              <a:avLst/>
            </a:prstTxWarp>
          </a:bodyPr>
          <a:lstStyle>
            <a:lvl1pPr algn="r" defTabSz="911225">
              <a:defRPr sz="1200">
                <a:latin typeface="Arial Unicode MS" pitchFamily="34" charset="-128"/>
              </a:defRPr>
            </a:lvl1pPr>
          </a:lstStyle>
          <a:p>
            <a:pPr>
              <a:defRPr/>
            </a:pPr>
            <a:fld id="{48A9926D-EFF9-442D-A294-AC6307157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5CA2A3C-188B-429A-A95C-63AA115F3C74}" type="slidenum">
              <a:rPr lang="en-US" smtClean="0"/>
              <a:pPr/>
              <a:t>12</a:t>
            </a:fld>
            <a:endParaRPr lang="en-US" smtClean="0"/>
          </a:p>
        </p:txBody>
      </p:sp>
      <p:sp>
        <p:nvSpPr>
          <p:cNvPr id="26627" name="Rectangle 2"/>
          <p:cNvSpPr>
            <a:spLocks noChangeArrowheads="1" noTextEdit="1"/>
          </p:cNvSpPr>
          <p:nvPr>
            <p:ph type="sldImg"/>
          </p:nvPr>
        </p:nvSpPr>
        <p:spPr>
          <a:xfrm>
            <a:off x="1104900" y="696913"/>
            <a:ext cx="4648200" cy="3486150"/>
          </a:xfrm>
          <a:ln/>
        </p:spPr>
      </p:sp>
      <p:sp>
        <p:nvSpPr>
          <p:cNvPr id="26628" name="Rectangle 3"/>
          <p:cNvSpPr>
            <a:spLocks noGrp="1" noChangeArrowheads="1"/>
          </p:cNvSpPr>
          <p:nvPr>
            <p:ph type="body" idx="1"/>
          </p:nvPr>
        </p:nvSpPr>
        <p:spPr>
          <a:xfrm>
            <a:off x="914400" y="4416425"/>
            <a:ext cx="5029200" cy="4183063"/>
          </a:xfrm>
          <a:noFill/>
          <a:ln/>
        </p:spPr>
        <p:txBody>
          <a:bodyPr/>
          <a:lstStyle/>
          <a:p>
            <a:pPr eaLnBrk="1" hangingPunct="1"/>
            <a:r>
              <a:rPr lang="en-US" smtClean="0"/>
              <a:t>Performance  objectives, measures, and expectations are established in partnership with NNSA/NV, key sponsors, and other stakeholders</a:t>
            </a:r>
          </a:p>
          <a:p>
            <a:pPr eaLnBrk="1" hangingPunct="1"/>
            <a:r>
              <a:rPr lang="en-US" smtClean="0"/>
              <a:t>Contract was effective Jan 1, 1996, for 5 full years</a:t>
            </a:r>
          </a:p>
          <a:p>
            <a:pPr eaLnBrk="1" hangingPunct="1"/>
            <a:r>
              <a:rPr lang="en-US" smtClean="0"/>
              <a:t>The Option to Extend the contact (4 year, 9 month) was exercised in 1999, bringing the completion date of this contract to Sept. 30, 2005</a:t>
            </a:r>
          </a:p>
          <a:p>
            <a:pPr eaLnBrk="1" hangingPunct="1"/>
            <a:r>
              <a:rPr lang="en-US" smtClean="0"/>
              <a:t>Thru Mod. #91 current value of contract is $1,805,313,000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4D36504-A476-4E52-9CB8-B1B61BB24EBB}" type="slidenum">
              <a:rPr lang="en-US" smtClean="0"/>
              <a:pPr/>
              <a:t>13</a:t>
            </a:fld>
            <a:endParaRPr lang="en-US" smtClean="0"/>
          </a:p>
        </p:txBody>
      </p:sp>
      <p:sp>
        <p:nvSpPr>
          <p:cNvPr id="27651" name="Rectangle 2"/>
          <p:cNvSpPr>
            <a:spLocks noChangeArrowheads="1" noTextEdit="1"/>
          </p:cNvSpPr>
          <p:nvPr>
            <p:ph type="sldImg"/>
          </p:nvPr>
        </p:nvSpPr>
        <p:spPr>
          <a:xfrm>
            <a:off x="1104900" y="696913"/>
            <a:ext cx="4648200" cy="3486150"/>
          </a:xfrm>
          <a:ln/>
        </p:spPr>
      </p:sp>
      <p:sp>
        <p:nvSpPr>
          <p:cNvPr id="27652" name="Rectangle 3"/>
          <p:cNvSpPr>
            <a:spLocks noGrp="1" noChangeArrowheads="1"/>
          </p:cNvSpPr>
          <p:nvPr>
            <p:ph type="body" idx="1"/>
          </p:nvPr>
        </p:nvSpPr>
        <p:spPr>
          <a:xfrm>
            <a:off x="914400" y="4416425"/>
            <a:ext cx="5029200" cy="4183063"/>
          </a:xfrm>
          <a:noFill/>
          <a:ln/>
        </p:spPr>
        <p:txBody>
          <a:bodyPr/>
          <a:lstStyle/>
          <a:p>
            <a:pPr eaLnBrk="1" hangingPunct="1">
              <a:buFontTx/>
              <a:buChar char="•"/>
            </a:pPr>
            <a:r>
              <a:rPr lang="en-US" smtClean="0"/>
              <a:t>Increased funding for National Defense (before and after 9/11)</a:t>
            </a:r>
          </a:p>
          <a:p>
            <a:pPr eaLnBrk="1" hangingPunct="1">
              <a:buFontTx/>
              <a:buChar char="•"/>
            </a:pPr>
            <a:r>
              <a:rPr lang="en-US" smtClean="0"/>
              <a:t>Increase work (WFO) of Defense Threat Reduction Agency (DTRA).  Most of the work revolves around Hardened Buried Targets….Guidance Systems, Detectors, Sensors, Smart Weapons, etc.  Some of our technology have been implemented recently in Afghanistan.  PCM is very active in providing consistency in our WFO process. More on the WFO process later.</a:t>
            </a:r>
          </a:p>
          <a:p>
            <a:pPr eaLnBrk="1" hangingPunct="1">
              <a:buFontTx/>
              <a:buChar char="•"/>
            </a:pPr>
            <a:r>
              <a:rPr lang="en-US" smtClean="0"/>
              <a:t>NTS is vying for the National Center for Counter Terrorism.  Numerous states are lobbying for this, and if it materializes, could be a large increase for NTS.  Our role is ensuring not only funding (AFP) but more importantly, the authorization.  We are working with possible changes to our Annual Contracting Plan, which would be signed by the CO.</a:t>
            </a:r>
          </a:p>
          <a:p>
            <a:pPr eaLnBrk="1" hangingPunct="1">
              <a:buFontTx/>
              <a:buChar char="•"/>
            </a:pPr>
            <a:r>
              <a:rPr lang="en-US" smtClean="0"/>
              <a:t> Discussions of resumption of U/GNT – accelerate from the current period of up to three years, so as quick as 18 months.</a:t>
            </a:r>
          </a:p>
          <a:p>
            <a:pPr eaLnBrk="1" hangingPunct="1">
              <a:buFontTx/>
              <a:buChar char="•"/>
            </a:pPr>
            <a:endParaRPr lang="en-US" smtClean="0"/>
          </a:p>
          <a:p>
            <a:pPr eaLnBrk="1" hangingPunct="1">
              <a:buFontTx/>
              <a:buChar char="•"/>
            </a:pPr>
            <a:r>
              <a:rPr lang="en-US" smtClean="0"/>
              <a:t>PCM has kept Senior Management aware of numerous issues.  Contract and Non-contract is a constant issue.  Have successfully completed a company procedure, with NNSA/NV’s approval, addressing this point.  Is based on past IG, Comptroller General, and other audits.  More on this later.</a:t>
            </a:r>
          </a:p>
          <a:p>
            <a:pPr eaLnBrk="1" hangingPunct="1">
              <a:buFontTx/>
              <a:buChar char="•"/>
            </a:pPr>
            <a:endParaRPr lang="en-US" smtClean="0"/>
          </a:p>
          <a:p>
            <a:pPr eaLnBrk="1" hangingPunct="1">
              <a:buFontTx/>
              <a:buChar char="•"/>
            </a:pPr>
            <a:r>
              <a:rPr lang="en-US" smtClean="0"/>
              <a:t>We have some challenges dealing with the PBIs and Award Fee areas of EM, and are keeping on top of these issues.</a:t>
            </a:r>
          </a:p>
          <a:p>
            <a:pPr eaLnBrk="1" hangingPunct="1">
              <a:buFontTx/>
              <a:buChar char="•"/>
            </a:pPr>
            <a:endParaRPr lang="en-US" smtClean="0"/>
          </a:p>
          <a:p>
            <a:pPr eaLnBrk="1" hangingPunct="1">
              <a:buFontTx/>
              <a:buChar char="•"/>
            </a:pPr>
            <a:r>
              <a:rPr lang="en-US" smtClean="0"/>
              <a:t>The issues we raise to Senior Management has strengthened PCMs role to the NTS team.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993167-AE1D-42DD-9532-A1F719FAF9F1}" type="slidenum">
              <a:rPr lang="en-US" smtClean="0"/>
              <a:pPr/>
              <a:t>15</a:t>
            </a:fld>
            <a:endParaRPr lang="en-US" smtClean="0"/>
          </a:p>
        </p:txBody>
      </p:sp>
      <p:sp>
        <p:nvSpPr>
          <p:cNvPr id="28675" name="Rectangle 2"/>
          <p:cNvSpPr>
            <a:spLocks noChangeArrowheads="1" noTextEdit="1"/>
          </p:cNvSpPr>
          <p:nvPr>
            <p:ph type="sldImg"/>
          </p:nvPr>
        </p:nvSpPr>
        <p:spPr>
          <a:xfrm>
            <a:off x="1104900" y="696913"/>
            <a:ext cx="4648200" cy="3486150"/>
          </a:xfrm>
          <a:ln/>
        </p:spPr>
      </p:sp>
      <p:sp>
        <p:nvSpPr>
          <p:cNvPr id="28676" name="Rectangle 3"/>
          <p:cNvSpPr>
            <a:spLocks noGrp="1" noChangeArrowheads="1"/>
          </p:cNvSpPr>
          <p:nvPr>
            <p:ph type="body" idx="1"/>
          </p:nvPr>
        </p:nvSpPr>
        <p:spPr>
          <a:xfrm>
            <a:off x="914400" y="4416425"/>
            <a:ext cx="5029200" cy="4183063"/>
          </a:xfrm>
          <a:noFill/>
          <a:ln/>
        </p:spPr>
        <p:txBody>
          <a:bodyPr/>
          <a:lstStyle/>
          <a:p>
            <a:pPr eaLnBrk="1" hangingPunct="1">
              <a:buFontTx/>
              <a:buChar char="•"/>
            </a:pPr>
            <a:r>
              <a:rPr lang="en-US" smtClean="0"/>
              <a:t>Increased funding for National Defense (before and after 9/11)</a:t>
            </a:r>
          </a:p>
          <a:p>
            <a:pPr eaLnBrk="1" hangingPunct="1">
              <a:buFontTx/>
              <a:buChar char="•"/>
            </a:pPr>
            <a:r>
              <a:rPr lang="en-US" smtClean="0"/>
              <a:t>Increase work (WFO) of Defense Threat Reduction Agency (DTRA).  Most of the work revolves around Hardened Buried Targets….Guidance Systems, Detectors, Sensors, Smart Weapons, etc.  Some of our technology have been implemented recently in Afghanistan.  PCM is very active in providing consistency in our WFO process. More on the WFO process later.</a:t>
            </a:r>
          </a:p>
          <a:p>
            <a:pPr eaLnBrk="1" hangingPunct="1">
              <a:buFontTx/>
              <a:buChar char="•"/>
            </a:pPr>
            <a:r>
              <a:rPr lang="en-US" smtClean="0"/>
              <a:t>NTS is vying for the National Center for Counter Terrorism.  Numerous states are lobbying for this, and if it materializes, could be a large increase for NTS.  Our role is ensuring not only funding (AFP) but more importantly, the authorization.  We are working with possible changes to our Annual Contracting Plan, which would be signed by the CO.</a:t>
            </a:r>
          </a:p>
          <a:p>
            <a:pPr eaLnBrk="1" hangingPunct="1">
              <a:buFontTx/>
              <a:buChar char="•"/>
            </a:pPr>
            <a:r>
              <a:rPr lang="en-US" smtClean="0"/>
              <a:t> Discussions of resumption of U/GNT – accelerate from the current period of up to three years, so as quick as 18 months.</a:t>
            </a:r>
          </a:p>
          <a:p>
            <a:pPr eaLnBrk="1" hangingPunct="1">
              <a:buFontTx/>
              <a:buChar char="•"/>
            </a:pPr>
            <a:endParaRPr lang="en-US" smtClean="0"/>
          </a:p>
          <a:p>
            <a:pPr eaLnBrk="1" hangingPunct="1">
              <a:buFontTx/>
              <a:buChar char="•"/>
            </a:pPr>
            <a:r>
              <a:rPr lang="en-US" smtClean="0"/>
              <a:t>PCM has kept Senior Management aware of numerous issues.  Contract and Non-contract is a constant issue.  Have successfully completed a company procedure, with NNSA/NV’s approval, addressing this point.  Is based on past IG, Comptroller General, and other audits.  More on this later.</a:t>
            </a:r>
          </a:p>
          <a:p>
            <a:pPr eaLnBrk="1" hangingPunct="1">
              <a:buFontTx/>
              <a:buChar char="•"/>
            </a:pPr>
            <a:endParaRPr lang="en-US" smtClean="0"/>
          </a:p>
          <a:p>
            <a:pPr eaLnBrk="1" hangingPunct="1">
              <a:buFontTx/>
              <a:buChar char="•"/>
            </a:pPr>
            <a:r>
              <a:rPr lang="en-US" smtClean="0"/>
              <a:t>We have some challenges dealing with the PBIs and Award Fee areas of EM, and are keeping on top of these issues.</a:t>
            </a:r>
          </a:p>
          <a:p>
            <a:pPr eaLnBrk="1" hangingPunct="1">
              <a:buFontTx/>
              <a:buChar char="•"/>
            </a:pPr>
            <a:endParaRPr lang="en-US" smtClean="0"/>
          </a:p>
          <a:p>
            <a:pPr eaLnBrk="1" hangingPunct="1">
              <a:buFontTx/>
              <a:buChar char="•"/>
            </a:pPr>
            <a:r>
              <a:rPr lang="en-US" smtClean="0"/>
              <a:t>The issues we raise to Senior Management has strengthened PCMs role to the NTS team.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DFD2C1D-942C-4CA6-ABD1-855953A82100}" type="slidenum">
              <a:rPr lang="en-US" smtClean="0"/>
              <a:pPr/>
              <a:t>16</a:t>
            </a:fld>
            <a:endParaRPr lang="en-US" smtClean="0"/>
          </a:p>
        </p:txBody>
      </p:sp>
      <p:sp>
        <p:nvSpPr>
          <p:cNvPr id="29699" name="Rectangle 2"/>
          <p:cNvSpPr>
            <a:spLocks noChangeArrowheads="1" noTextEdit="1"/>
          </p:cNvSpPr>
          <p:nvPr>
            <p:ph type="sldImg"/>
          </p:nvPr>
        </p:nvSpPr>
        <p:spPr>
          <a:xfrm>
            <a:off x="1104900" y="696913"/>
            <a:ext cx="4648200" cy="3486150"/>
          </a:xfrm>
          <a:ln/>
        </p:spPr>
      </p:sp>
      <p:sp>
        <p:nvSpPr>
          <p:cNvPr id="29700" name="Rectangle 3"/>
          <p:cNvSpPr>
            <a:spLocks noGrp="1" noChangeArrowheads="1"/>
          </p:cNvSpPr>
          <p:nvPr>
            <p:ph type="body" idx="1"/>
          </p:nvPr>
        </p:nvSpPr>
        <p:spPr>
          <a:xfrm>
            <a:off x="347663" y="4416425"/>
            <a:ext cx="6132512" cy="4183063"/>
          </a:xfrm>
          <a:noFill/>
          <a:ln/>
        </p:spPr>
        <p:txBody>
          <a:bodyPr/>
          <a:lstStyle/>
          <a:p>
            <a:pPr eaLnBrk="1" hangingPunct="1">
              <a:lnSpc>
                <a:spcPct val="80000"/>
              </a:lnSpc>
            </a:pPr>
            <a:r>
              <a:rPr lang="en-US" b="1" smtClean="0"/>
              <a:t>BCRs</a:t>
            </a:r>
            <a:r>
              <a:rPr lang="en-US" smtClean="0"/>
              <a:t> – Task Plans are developed annually for work activities planned for each FY.  From this baseline, changes are identified and captured via BCRs.  PCM has joined with Project Controls to review these BCRs from a contractual viewpoint (scope, cost, schedule) ensuring continuity with our prime contract.  </a:t>
            </a:r>
            <a:endParaRPr lang="en-US" smtClean="0">
              <a:solidFill>
                <a:srgbClr val="FF0000"/>
              </a:solidFill>
            </a:endParaRPr>
          </a:p>
          <a:p>
            <a:pPr eaLnBrk="1" hangingPunct="1">
              <a:lnSpc>
                <a:spcPct val="80000"/>
              </a:lnSpc>
            </a:pPr>
            <a:r>
              <a:rPr lang="en-US" b="1" smtClean="0"/>
              <a:t>WSS </a:t>
            </a:r>
            <a:r>
              <a:rPr lang="en-US" smtClean="0"/>
              <a:t>- (previously Necessary and Sufficient process) was based on adopting industrial/commercial standards, in lieu of DOE Orders.  However, PCM wasn’t involved in what is a paramount contracts issue.  PCM is actively involved with the Change Review Group (CRG) of the WSS, and as this process is evolving, PCM is actively inserting ourselves in the review process, in compliance with DEAR 970.5204-78 , Laws, Regulations, and DOE Directives. (WSS was too cumbersome to handle ES&amp;H and Non-ES&amp;H.  Additionally, the Non-ES&amp;H folks weren’t familiar with the intricacies of the WSS.  Consequently, a decision to limit WSS to only the ESH stuff.)</a:t>
            </a:r>
          </a:p>
          <a:p>
            <a:pPr eaLnBrk="1" hangingPunct="1">
              <a:lnSpc>
                <a:spcPct val="80000"/>
              </a:lnSpc>
            </a:pPr>
            <a:r>
              <a:rPr lang="en-US" b="1" smtClean="0"/>
              <a:t>YMP</a:t>
            </a:r>
            <a:r>
              <a:rPr lang="en-US" smtClean="0"/>
              <a:t>- Prime Contract requires BN to provide: Telephone system, Electrical Power, Bus service, Medical Services.  Additional services that we provide: HR database system/payroll Processing, Labor Relations, Internal Audit, Workforce Enhancement.  To date, have avoided $150k.</a:t>
            </a:r>
          </a:p>
          <a:p>
            <a:pPr eaLnBrk="1" hangingPunct="1">
              <a:lnSpc>
                <a:spcPct val="80000"/>
              </a:lnSpc>
            </a:pPr>
            <a:r>
              <a:rPr lang="en-US" b="1" smtClean="0"/>
              <a:t>Six Sigma</a:t>
            </a:r>
            <a:r>
              <a:rPr lang="en-US" smtClean="0"/>
              <a:t> - Initiated 6 Sigma in the Fall of 2000.  Currently, BN has trained 46 Champions (one is Kathy V., and 6 are our NNSA customer), 3 Certified Black Belts, and 45 Yellow Belts (one is Sue Otis, and 5 are our NNSA customer)</a:t>
            </a:r>
          </a:p>
          <a:p>
            <a:pPr eaLnBrk="1" hangingPunct="1">
              <a:lnSpc>
                <a:spcPct val="80000"/>
              </a:lnSpc>
            </a:pPr>
            <a:r>
              <a:rPr lang="en-US" smtClean="0"/>
              <a:t>6 Process Improvement Projects (PIPs) have been completed, with an estimated cost savings of $1.3 million/year.  A nominated PIP from PCM is the improvement of the development, approval and change control process of the Performance Based Incentive (PBI).  This process is very important in terms of customer relations.</a:t>
            </a:r>
          </a:p>
          <a:p>
            <a:pPr eaLnBrk="1" hangingPunct="1">
              <a:lnSpc>
                <a:spcPct val="80000"/>
              </a:lnSpc>
            </a:pPr>
            <a:r>
              <a:rPr lang="en-US" b="1" smtClean="0"/>
              <a:t>Misc. Corporate Work</a:t>
            </a:r>
            <a:r>
              <a:rPr lang="en-US" smtClean="0"/>
              <a:t> – Have assisted BNI with their effort in the Kwajalien Proposal.  This included completing a series of workbooks, comparing the similarities of our site, and detailing how we’ve managed the many challenges we face. Also have provided assistance with the Nellis Range proposal, with special emphasis on consolidation and cost savings.  We have been very careful to log all time against a separate charge number.</a:t>
            </a:r>
          </a:p>
          <a:p>
            <a:pPr eaLnBrk="1" hangingPunct="1">
              <a:lnSpc>
                <a:spcPct val="80000"/>
              </a:lnSpc>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7D5C9D6-CB83-465D-B439-26777B5BAF25}" type="slidenum">
              <a:rPr lang="en-US" smtClean="0"/>
              <a:pPr/>
              <a:t>17</a:t>
            </a:fld>
            <a:endParaRPr lang="en-US" smtClean="0"/>
          </a:p>
        </p:txBody>
      </p:sp>
      <p:sp>
        <p:nvSpPr>
          <p:cNvPr id="30723" name="Rectangle 2"/>
          <p:cNvSpPr>
            <a:spLocks noChangeArrowheads="1" noTextEdit="1"/>
          </p:cNvSpPr>
          <p:nvPr>
            <p:ph type="sldImg"/>
          </p:nvPr>
        </p:nvSpPr>
        <p:spPr>
          <a:xfrm>
            <a:off x="1104900" y="696913"/>
            <a:ext cx="4648200" cy="3486150"/>
          </a:xfrm>
          <a:ln/>
        </p:spPr>
      </p:sp>
      <p:sp>
        <p:nvSpPr>
          <p:cNvPr id="30724"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564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564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TextBox 2"/>
          <p:cNvSpPr txBox="1"/>
          <p:nvPr userDrawn="1"/>
        </p:nvSpPr>
        <p:spPr>
          <a:xfrm>
            <a:off x="7099300" y="177800"/>
            <a:ext cx="2044700" cy="230188"/>
          </a:xfrm>
          <a:prstGeom prst="rect">
            <a:avLst/>
          </a:prstGeom>
          <a:noFill/>
        </p:spPr>
        <p:txBody>
          <a:bodyPr>
            <a:spAutoFit/>
          </a:bodyPr>
          <a:lstStyle/>
          <a:p>
            <a:pPr>
              <a:defRPr/>
            </a:pPr>
            <a:r>
              <a:rPr lang="en-US" dirty="0"/>
              <a:t>DOE/NV/25946--464</a:t>
            </a:r>
          </a:p>
        </p:txBody>
      </p:sp>
      <p:sp>
        <p:nvSpPr>
          <p:cNvPr id="2" name="Content Placeholder 1"/>
          <p:cNvSpPr>
            <a:spLocks noGrp="1"/>
          </p:cNvSpPr>
          <p:nvPr>
            <p:ph/>
          </p:nvPr>
        </p:nvSpPr>
        <p:spPr>
          <a:xfrm>
            <a:off x="0" y="685800"/>
            <a:ext cx="9144000" cy="5564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ftr" sz="quarter" idx="10"/>
          </p:nvPr>
        </p:nvSpPr>
        <p:spPr/>
        <p:txBody>
          <a:bodyPr/>
          <a:lstStyle>
            <a:lvl1pPr>
              <a:defRPr/>
            </a:lvl1pPr>
          </a:lstStyle>
          <a:p>
            <a:pPr>
              <a:defRPr/>
            </a:pPr>
            <a:r>
              <a:rPr lang="en-US"/>
              <a:t>Vision • Service • Partnership</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TextBox 4"/>
          <p:cNvSpPr txBox="1"/>
          <p:nvPr userDrawn="1"/>
        </p:nvSpPr>
        <p:spPr>
          <a:xfrm>
            <a:off x="7099300" y="177800"/>
            <a:ext cx="2044700" cy="230188"/>
          </a:xfrm>
          <a:prstGeom prst="rect">
            <a:avLst/>
          </a:prstGeom>
          <a:noFill/>
        </p:spPr>
        <p:txBody>
          <a:bodyPr>
            <a:spAutoFit/>
          </a:bodyPr>
          <a:lstStyle/>
          <a:p>
            <a:pPr>
              <a:defRPr/>
            </a:pPr>
            <a:r>
              <a:rPr lang="en-US" dirty="0"/>
              <a:t>DOE/NV/25946--464</a:t>
            </a:r>
          </a:p>
        </p:txBody>
      </p:sp>
      <p:sp>
        <p:nvSpPr>
          <p:cNvPr id="2" name="Title 1"/>
          <p:cNvSpPr>
            <a:spLocks noGrp="1"/>
          </p:cNvSpPr>
          <p:nvPr>
            <p:ph type="title"/>
          </p:nvPr>
        </p:nvSpPr>
        <p:spPr>
          <a:xfrm>
            <a:off x="0" y="685800"/>
            <a:ext cx="9144000" cy="563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5775" y="1600200"/>
            <a:ext cx="4038600" cy="4649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600200"/>
            <a:ext cx="4038600" cy="4649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p:txBody>
          <a:bodyPr/>
          <a:lstStyle>
            <a:lvl1pPr>
              <a:defRPr/>
            </a:lvl1pPr>
          </a:lstStyle>
          <a:p>
            <a:pPr>
              <a:defRPr/>
            </a:pPr>
            <a:r>
              <a:rPr lang="en-US"/>
              <a:t>Vision • Service • Partnership</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TextBox 3"/>
          <p:cNvSpPr txBox="1"/>
          <p:nvPr userDrawn="1"/>
        </p:nvSpPr>
        <p:spPr>
          <a:xfrm>
            <a:off x="7099300" y="177800"/>
            <a:ext cx="2044700" cy="230188"/>
          </a:xfrm>
          <a:prstGeom prst="rect">
            <a:avLst/>
          </a:prstGeom>
          <a:noFill/>
        </p:spPr>
        <p:txBody>
          <a:bodyPr>
            <a:spAutoFit/>
          </a:bodyPr>
          <a:lstStyle/>
          <a:p>
            <a:pPr>
              <a:defRPr/>
            </a:pPr>
            <a:r>
              <a:rPr lang="en-US" dirty="0"/>
              <a:t>DOE/NV/25946--464</a:t>
            </a:r>
          </a:p>
        </p:txBody>
      </p:sp>
      <p:sp>
        <p:nvSpPr>
          <p:cNvPr id="2" name="Title 1"/>
          <p:cNvSpPr>
            <a:spLocks noGrp="1"/>
          </p:cNvSpPr>
          <p:nvPr>
            <p:ph type="title"/>
          </p:nvPr>
        </p:nvSpPr>
        <p:spPr>
          <a:xfrm>
            <a:off x="0" y="685800"/>
            <a:ext cx="9144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5775" y="1600200"/>
            <a:ext cx="8229600" cy="4649788"/>
          </a:xfrm>
        </p:spPr>
        <p:txBody>
          <a:bodyPr/>
          <a:lstStyle/>
          <a:p>
            <a:pPr lvl="0"/>
            <a:endParaRPr lang="en-US" noProof="0" smtClean="0"/>
          </a:p>
        </p:txBody>
      </p:sp>
      <p:sp>
        <p:nvSpPr>
          <p:cNvPr id="5" name="Rectangle 6"/>
          <p:cNvSpPr>
            <a:spLocks noGrp="1" noChangeArrowheads="1"/>
          </p:cNvSpPr>
          <p:nvPr>
            <p:ph type="ftr" sz="quarter" idx="10"/>
          </p:nvPr>
        </p:nvSpPr>
        <p:spPr/>
        <p:txBody>
          <a:bodyPr/>
          <a:lstStyle>
            <a:lvl1pPr>
              <a:defRPr/>
            </a:lvl1pPr>
          </a:lstStyle>
          <a:p>
            <a:pPr>
              <a:defRPr/>
            </a:pPr>
            <a:r>
              <a:rPr lang="en-US"/>
              <a:t>Vision • Service • Partnership</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600200"/>
            <a:ext cx="4038600"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775" y="1600200"/>
            <a:ext cx="4038600"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Vision • Service • Partnership</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85775" y="1600200"/>
            <a:ext cx="8229600" cy="4649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9779" name="Text Box 3"/>
          <p:cNvSpPr txBox="1">
            <a:spLocks noChangeArrowheads="1"/>
          </p:cNvSpPr>
          <p:nvPr/>
        </p:nvSpPr>
        <p:spPr bwMode="auto">
          <a:xfrm>
            <a:off x="4241800" y="6677025"/>
            <a:ext cx="742950" cy="228600"/>
          </a:xfrm>
          <a:prstGeom prst="rect">
            <a:avLst/>
          </a:prstGeom>
          <a:noFill/>
          <a:ln w="9525">
            <a:noFill/>
            <a:miter lim="800000"/>
            <a:headEnd/>
            <a:tailEnd/>
          </a:ln>
          <a:effectLst/>
        </p:spPr>
        <p:txBody>
          <a:bodyPr>
            <a:spAutoFit/>
          </a:bodyPr>
          <a:lstStyle/>
          <a:p>
            <a:pPr algn="r">
              <a:spcBef>
                <a:spcPct val="50000"/>
              </a:spcBef>
              <a:defRPr/>
            </a:pPr>
            <a:r>
              <a:rPr lang="en-US"/>
              <a:t>Page </a:t>
            </a:r>
            <a:fld id="{11129EE2-5E0F-467B-9543-521792D645FC}" type="slidenum">
              <a:rPr lang="en-US"/>
              <a:pPr algn="r">
                <a:spcBef>
                  <a:spcPct val="50000"/>
                </a:spcBef>
                <a:defRPr/>
              </a:pPr>
              <a:t>‹#›</a:t>
            </a:fld>
            <a:endParaRPr lang="en-US"/>
          </a:p>
        </p:txBody>
      </p:sp>
      <p:sp>
        <p:nvSpPr>
          <p:cNvPr id="2052" name="Rectangle 4"/>
          <p:cNvSpPr>
            <a:spLocks noGrp="1" noChangeArrowheads="1"/>
          </p:cNvSpPr>
          <p:nvPr>
            <p:ph type="title"/>
          </p:nvPr>
        </p:nvSpPr>
        <p:spPr bwMode="auto">
          <a:xfrm>
            <a:off x="0" y="685800"/>
            <a:ext cx="9144000" cy="56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59781" name="Text Box 5"/>
          <p:cNvSpPr txBox="1">
            <a:spLocks noChangeArrowheads="1"/>
          </p:cNvSpPr>
          <p:nvPr/>
        </p:nvSpPr>
        <p:spPr bwMode="auto">
          <a:xfrm>
            <a:off x="171450" y="128588"/>
            <a:ext cx="3883025" cy="152400"/>
          </a:xfrm>
          <a:prstGeom prst="rect">
            <a:avLst/>
          </a:prstGeom>
          <a:noFill/>
          <a:ln w="9525">
            <a:noFill/>
            <a:miter lim="800000"/>
            <a:headEnd/>
            <a:tailEnd/>
          </a:ln>
          <a:effectLst/>
        </p:spPr>
        <p:txBody>
          <a:bodyPr lIns="0" tIns="0" rIns="0" bIns="0">
            <a:spAutoFit/>
          </a:bodyPr>
          <a:lstStyle/>
          <a:p>
            <a:pPr algn="l">
              <a:spcBef>
                <a:spcPct val="50000"/>
              </a:spcBef>
              <a:defRPr/>
            </a:pPr>
            <a:r>
              <a:rPr lang="en-US" sz="1000" b="1" i="1"/>
              <a:t>Materials Management Workshop May 13, 2008</a:t>
            </a:r>
          </a:p>
        </p:txBody>
      </p:sp>
      <p:sp>
        <p:nvSpPr>
          <p:cNvPr id="459782" name="Rectangle 6"/>
          <p:cNvSpPr>
            <a:spLocks noGrp="1" noChangeArrowheads="1"/>
          </p:cNvSpPr>
          <p:nvPr>
            <p:ph type="ftr" sz="quarter" idx="3"/>
          </p:nvPr>
        </p:nvSpPr>
        <p:spPr bwMode="auto">
          <a:xfrm>
            <a:off x="3155950" y="6410325"/>
            <a:ext cx="2895600" cy="271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i="1">
                <a:solidFill>
                  <a:srgbClr val="004990"/>
                </a:solidFill>
              </a:defRPr>
            </a:lvl1pPr>
          </a:lstStyle>
          <a:p>
            <a:pPr>
              <a:defRPr/>
            </a:pPr>
            <a:r>
              <a:rPr lang="en-US"/>
              <a:t>Vision • Service • Partnership</a:t>
            </a:r>
          </a:p>
        </p:txBody>
      </p:sp>
      <p:pic>
        <p:nvPicPr>
          <p:cNvPr id="2055" name="Picture 9" descr="PP-TopStripe"/>
          <p:cNvPicPr>
            <a:picLocks noChangeAspect="1" noChangeArrowheads="1"/>
          </p:cNvPicPr>
          <p:nvPr/>
        </p:nvPicPr>
        <p:blipFill>
          <a:blip r:embed="rId16"/>
          <a:srcRect/>
          <a:stretch>
            <a:fillRect/>
          </a:stretch>
        </p:blipFill>
        <p:spPr bwMode="auto">
          <a:xfrm>
            <a:off x="166688" y="293688"/>
            <a:ext cx="8682037" cy="28575"/>
          </a:xfrm>
          <a:prstGeom prst="rect">
            <a:avLst/>
          </a:prstGeom>
          <a:noFill/>
          <a:ln w="9525">
            <a:noFill/>
            <a:miter lim="800000"/>
            <a:headEnd/>
            <a:tailEnd/>
          </a:ln>
        </p:spPr>
      </p:pic>
      <p:pic>
        <p:nvPicPr>
          <p:cNvPr id="2056" name="Picture 10" descr="PP-BottomStripe"/>
          <p:cNvPicPr>
            <a:picLocks noChangeArrowheads="1"/>
          </p:cNvPicPr>
          <p:nvPr/>
        </p:nvPicPr>
        <p:blipFill>
          <a:blip r:embed="rId17"/>
          <a:srcRect/>
          <a:stretch>
            <a:fillRect/>
          </a:stretch>
        </p:blipFill>
        <p:spPr bwMode="auto">
          <a:xfrm>
            <a:off x="3300413" y="6643688"/>
            <a:ext cx="2741612" cy="28575"/>
          </a:xfrm>
          <a:prstGeom prst="rect">
            <a:avLst/>
          </a:prstGeom>
          <a:noFill/>
          <a:ln w="9525">
            <a:noFill/>
            <a:miter lim="800000"/>
            <a:headEnd/>
            <a:tailEnd/>
          </a:ln>
        </p:spPr>
      </p:pic>
      <p:pic>
        <p:nvPicPr>
          <p:cNvPr id="2057" name="Picture 11" descr="NSTecColorLogo"/>
          <p:cNvPicPr>
            <a:picLocks noChangeAspect="1" noChangeArrowheads="1"/>
          </p:cNvPicPr>
          <p:nvPr/>
        </p:nvPicPr>
        <p:blipFill>
          <a:blip r:embed="rId18"/>
          <a:srcRect/>
          <a:stretch>
            <a:fillRect/>
          </a:stretch>
        </p:blipFill>
        <p:spPr bwMode="auto">
          <a:xfrm>
            <a:off x="163513" y="6384925"/>
            <a:ext cx="2968625" cy="385763"/>
          </a:xfrm>
          <a:prstGeom prst="rect">
            <a:avLst/>
          </a:prstGeom>
          <a:noFill/>
          <a:ln w="9525">
            <a:noFill/>
            <a:miter lim="800000"/>
            <a:headEnd/>
            <a:tailEnd/>
          </a:ln>
        </p:spPr>
      </p:pic>
      <p:pic>
        <p:nvPicPr>
          <p:cNvPr id="2058" name="Picture 12" descr="NNSA-NewBlue"/>
          <p:cNvPicPr>
            <a:picLocks noChangeAspect="1" noChangeArrowheads="1"/>
          </p:cNvPicPr>
          <p:nvPr/>
        </p:nvPicPr>
        <p:blipFill>
          <a:blip r:embed="rId19"/>
          <a:srcRect/>
          <a:stretch>
            <a:fillRect/>
          </a:stretch>
        </p:blipFill>
        <p:spPr bwMode="auto">
          <a:xfrm>
            <a:off x="7689850" y="6400800"/>
            <a:ext cx="1257300" cy="355600"/>
          </a:xfrm>
          <a:prstGeom prst="rect">
            <a:avLst/>
          </a:prstGeom>
          <a:noFill/>
          <a:ln w="9525">
            <a:noFill/>
            <a:miter lim="800000"/>
            <a:headEnd/>
            <a:tailEnd/>
          </a:ln>
        </p:spPr>
      </p:pic>
      <p:sp>
        <p:nvSpPr>
          <p:cNvPr id="459789" name="Text Box 13"/>
          <p:cNvSpPr txBox="1">
            <a:spLocks noChangeArrowheads="1"/>
          </p:cNvSpPr>
          <p:nvPr/>
        </p:nvSpPr>
        <p:spPr bwMode="auto">
          <a:xfrm rot="16200000">
            <a:off x="-211137" y="5886450"/>
            <a:ext cx="808038" cy="122237"/>
          </a:xfrm>
          <a:prstGeom prst="rect">
            <a:avLst/>
          </a:prstGeom>
          <a:noFill/>
          <a:ln w="9525">
            <a:noFill/>
            <a:miter lim="800000"/>
            <a:headEnd/>
            <a:tailEnd/>
          </a:ln>
          <a:effectLst/>
        </p:spPr>
        <p:txBody>
          <a:bodyPr wrap="none" lIns="0" tIns="0" rIns="0" bIns="0">
            <a:spAutoFit/>
          </a:bodyPr>
          <a:lstStyle/>
          <a:p>
            <a:pPr algn="l">
              <a:defRPr/>
            </a:pPr>
            <a:r>
              <a:rPr lang="en-US" sz="800"/>
              <a:t>G000ACH051308</a:t>
            </a:r>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95" r:id="rId12"/>
    <p:sldLayoutId id="2147483696" r:id="rId13"/>
    <p:sldLayoutId id="2147483697" r:id="rId14"/>
  </p:sldLayoutIdLst>
  <p:hf sldNum="0"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oleObject" Target="../embeddings/oleObject1.bin"/><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0"/>
          </p:nvPr>
        </p:nvSpPr>
        <p:spPr>
          <a:noFill/>
        </p:spPr>
        <p:txBody>
          <a:bodyPr/>
          <a:lstStyle/>
          <a:p>
            <a:r>
              <a:rPr lang="en-US" smtClean="0"/>
              <a:t>Vision • Service • Partnership</a:t>
            </a:r>
          </a:p>
        </p:txBody>
      </p:sp>
      <p:sp>
        <p:nvSpPr>
          <p:cNvPr id="6147" name="Rectangle 2"/>
          <p:cNvSpPr>
            <a:spLocks noChangeArrowheads="1"/>
          </p:cNvSpPr>
          <p:nvPr/>
        </p:nvSpPr>
        <p:spPr bwMode="auto">
          <a:xfrm>
            <a:off x="0" y="1084263"/>
            <a:ext cx="9144000" cy="2444750"/>
          </a:xfrm>
          <a:prstGeom prst="rect">
            <a:avLst/>
          </a:prstGeom>
          <a:noFill/>
          <a:ln w="9525">
            <a:noFill/>
            <a:miter lim="800000"/>
            <a:headEnd/>
            <a:tailEnd/>
          </a:ln>
        </p:spPr>
        <p:txBody>
          <a:bodyPr/>
          <a:lstStyle/>
          <a:p>
            <a:pPr>
              <a:lnSpc>
                <a:spcPct val="125000"/>
              </a:lnSpc>
              <a:spcBef>
                <a:spcPct val="50000"/>
              </a:spcBef>
            </a:pPr>
            <a:r>
              <a:rPr lang="en-US" sz="3600" b="1"/>
              <a:t>National Security Technologies, LLC</a:t>
            </a:r>
            <a:r>
              <a:rPr lang="en-US" sz="2000"/>
              <a:t/>
            </a:r>
            <a:br>
              <a:rPr lang="en-US" sz="2000"/>
            </a:br>
            <a:r>
              <a:rPr lang="en-US" sz="2800" b="1"/>
              <a:t>and the</a:t>
            </a:r>
            <a:r>
              <a:rPr lang="en-US" sz="2000"/>
              <a:t> </a:t>
            </a:r>
            <a:br>
              <a:rPr lang="en-US" sz="2000"/>
            </a:br>
            <a:r>
              <a:rPr lang="en-US" sz="3600" b="1"/>
              <a:t>Nevada Test Site</a:t>
            </a:r>
            <a:endParaRPr lang="en-US" sz="3600"/>
          </a:p>
        </p:txBody>
      </p:sp>
      <p:sp>
        <p:nvSpPr>
          <p:cNvPr id="6148" name="Rectangle 3"/>
          <p:cNvSpPr>
            <a:spLocks noChangeArrowheads="1"/>
          </p:cNvSpPr>
          <p:nvPr/>
        </p:nvSpPr>
        <p:spPr bwMode="auto">
          <a:xfrm>
            <a:off x="41275" y="3568700"/>
            <a:ext cx="9102725" cy="1616075"/>
          </a:xfrm>
          <a:prstGeom prst="rect">
            <a:avLst/>
          </a:prstGeom>
          <a:noFill/>
          <a:ln w="9525">
            <a:noFill/>
            <a:miter lim="800000"/>
            <a:headEnd/>
            <a:tailEnd/>
          </a:ln>
        </p:spPr>
        <p:txBody>
          <a:bodyPr>
            <a:spAutoFit/>
          </a:bodyPr>
          <a:lstStyle/>
          <a:p>
            <a:pPr eaLnBrk="1" hangingPunct="1">
              <a:spcAft>
                <a:spcPct val="25000"/>
              </a:spcAft>
            </a:pPr>
            <a:r>
              <a:rPr lang="en-US" altLang="en-US" sz="2400" b="1"/>
              <a:t>A. C. Hollins, Jr., Director</a:t>
            </a:r>
          </a:p>
          <a:p>
            <a:pPr eaLnBrk="1" hangingPunct="1"/>
            <a:r>
              <a:rPr lang="en-US" altLang="en-US" sz="2400" b="1"/>
              <a:t>Operations and Infrastructure </a:t>
            </a:r>
          </a:p>
          <a:p>
            <a:pPr eaLnBrk="1" hangingPunct="1"/>
            <a:endParaRPr lang="en-US" altLang="en-US" sz="2600" b="1"/>
          </a:p>
          <a:p>
            <a:pPr eaLnBrk="1" hangingPunct="1"/>
            <a:r>
              <a:rPr lang="en-US" altLang="en-US" sz="2000" b="1"/>
              <a:t>May 13, 2008</a:t>
            </a:r>
            <a:endParaRPr lang="en-US" altLang="en-US" sz="2000"/>
          </a:p>
        </p:txBody>
      </p:sp>
      <p:sp>
        <p:nvSpPr>
          <p:cNvPr id="6149" name="TextBox 4"/>
          <p:cNvSpPr txBox="1">
            <a:spLocks noChangeArrowheads="1"/>
          </p:cNvSpPr>
          <p:nvPr/>
        </p:nvSpPr>
        <p:spPr bwMode="auto">
          <a:xfrm>
            <a:off x="838200" y="5715000"/>
            <a:ext cx="7988300" cy="461963"/>
          </a:xfrm>
          <a:prstGeom prst="rect">
            <a:avLst/>
          </a:prstGeom>
          <a:noFill/>
          <a:ln w="9525">
            <a:noFill/>
            <a:miter lim="800000"/>
            <a:headEnd/>
            <a:tailEnd/>
          </a:ln>
        </p:spPr>
        <p:txBody>
          <a:bodyPr>
            <a:spAutoFit/>
          </a:bodyPr>
          <a:lstStyle/>
          <a:p>
            <a:r>
              <a:rPr lang="en-US" sz="1200"/>
              <a:t>This work was done by National Security Technologies, LLC, under Contract No. DE-AC52-06NA25946 </a:t>
            </a:r>
          </a:p>
          <a:p>
            <a:r>
              <a:rPr lang="en-US" sz="1200"/>
              <a:t>with the U.S. Department of Energy.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Vision • Service • Partnership</a:t>
            </a:r>
          </a:p>
        </p:txBody>
      </p:sp>
      <p:sp>
        <p:nvSpPr>
          <p:cNvPr id="432130" name="Rectangle 2"/>
          <p:cNvSpPr>
            <a:spLocks noGrp="1" noChangeArrowheads="1"/>
          </p:cNvSpPr>
          <p:nvPr>
            <p:ph type="title"/>
          </p:nvPr>
        </p:nvSpPr>
        <p:spPr>
          <a:xfrm>
            <a:off x="0" y="368300"/>
            <a:ext cx="9144000" cy="563563"/>
          </a:xfrm>
        </p:spPr>
        <p:txBody>
          <a:bodyPr/>
          <a:lstStyle/>
          <a:p>
            <a:r>
              <a:rPr lang="en-US" smtClean="0"/>
              <a:t>Environmental Management</a:t>
            </a:r>
          </a:p>
        </p:txBody>
      </p:sp>
      <p:sp>
        <p:nvSpPr>
          <p:cNvPr id="432131" name="Rectangle 3"/>
          <p:cNvSpPr>
            <a:spLocks noGrp="1" noChangeArrowheads="1"/>
          </p:cNvSpPr>
          <p:nvPr>
            <p:ph type="body" idx="1"/>
          </p:nvPr>
        </p:nvSpPr>
        <p:spPr>
          <a:xfrm>
            <a:off x="311150" y="1085850"/>
            <a:ext cx="7631113" cy="4649788"/>
          </a:xfrm>
        </p:spPr>
        <p:txBody>
          <a:bodyPr/>
          <a:lstStyle/>
          <a:p>
            <a:pPr>
              <a:spcBef>
                <a:spcPct val="65000"/>
              </a:spcBef>
            </a:pPr>
            <a:r>
              <a:rPr lang="en-US" sz="1600" smtClean="0"/>
              <a:t>The NSTec Environmental Management (EM) program consists of two primary tasks:</a:t>
            </a:r>
          </a:p>
          <a:p>
            <a:pPr lvl="1">
              <a:spcBef>
                <a:spcPct val="65000"/>
              </a:spcBef>
            </a:pPr>
            <a:r>
              <a:rPr lang="en-US" sz="1600" smtClean="0"/>
              <a:t>Waste Management</a:t>
            </a:r>
          </a:p>
          <a:p>
            <a:pPr lvl="2">
              <a:spcBef>
                <a:spcPct val="65000"/>
              </a:spcBef>
            </a:pPr>
            <a:r>
              <a:rPr lang="en-US" sz="1400" smtClean="0"/>
              <a:t>To support the Nuclear Operations</a:t>
            </a:r>
            <a:br>
              <a:rPr lang="en-US" sz="1400" smtClean="0"/>
            </a:br>
            <a:r>
              <a:rPr lang="en-US" sz="1400" smtClean="0"/>
              <a:t>and facility closure projects of sites</a:t>
            </a:r>
            <a:br>
              <a:rPr lang="en-US" sz="1400" smtClean="0"/>
            </a:br>
            <a:r>
              <a:rPr lang="en-US" sz="1400" smtClean="0"/>
              <a:t>across the United States by providing</a:t>
            </a:r>
            <a:br>
              <a:rPr lang="en-US" sz="1400" smtClean="0"/>
            </a:br>
            <a:r>
              <a:rPr lang="en-US" sz="1400" smtClean="0"/>
              <a:t>compliant and cost-effective low-level</a:t>
            </a:r>
            <a:br>
              <a:rPr lang="en-US" sz="1400" smtClean="0"/>
            </a:br>
            <a:r>
              <a:rPr lang="en-US" sz="1400" smtClean="0"/>
              <a:t>waste and mixed low-level waste </a:t>
            </a:r>
            <a:br>
              <a:rPr lang="en-US" sz="1400" smtClean="0"/>
            </a:br>
            <a:r>
              <a:rPr lang="en-US" sz="1400" smtClean="0"/>
              <a:t>disposal capability.</a:t>
            </a:r>
          </a:p>
          <a:p>
            <a:pPr lvl="1">
              <a:spcBef>
                <a:spcPct val="65000"/>
              </a:spcBef>
            </a:pPr>
            <a:r>
              <a:rPr lang="en-US" sz="1600" smtClean="0"/>
              <a:t>Environmental Restoration</a:t>
            </a:r>
          </a:p>
          <a:p>
            <a:pPr lvl="2">
              <a:spcBef>
                <a:spcPct val="65000"/>
              </a:spcBef>
            </a:pPr>
            <a:r>
              <a:rPr lang="en-US" sz="1400" smtClean="0"/>
              <a:t>To assess and perform appropriate </a:t>
            </a:r>
            <a:br>
              <a:rPr lang="en-US" sz="1400" smtClean="0"/>
            </a:br>
            <a:r>
              <a:rPr lang="en-US" sz="1400" smtClean="0"/>
              <a:t>corrective actions at sites contaminated</a:t>
            </a:r>
            <a:br>
              <a:rPr lang="en-US" sz="1400" smtClean="0"/>
            </a:br>
            <a:r>
              <a:rPr lang="en-US" sz="1400" smtClean="0"/>
              <a:t>as a result of past nuclear testing and support</a:t>
            </a:r>
            <a:br>
              <a:rPr lang="en-US" sz="1400" smtClean="0"/>
            </a:br>
            <a:r>
              <a:rPr lang="en-US" sz="1400" smtClean="0"/>
              <a:t>activities.</a:t>
            </a:r>
          </a:p>
        </p:txBody>
      </p:sp>
      <p:pic>
        <p:nvPicPr>
          <p:cNvPr id="432133" name="Picture 5" descr="llw"/>
          <p:cNvPicPr>
            <a:picLocks noChangeAspect="1" noChangeArrowheads="1"/>
          </p:cNvPicPr>
          <p:nvPr/>
        </p:nvPicPr>
        <p:blipFill>
          <a:blip r:embed="rId2"/>
          <a:srcRect/>
          <a:stretch>
            <a:fillRect/>
          </a:stretch>
        </p:blipFill>
        <p:spPr bwMode="auto">
          <a:xfrm>
            <a:off x="6773863" y="3119438"/>
            <a:ext cx="1587500" cy="1192212"/>
          </a:xfrm>
          <a:prstGeom prst="rect">
            <a:avLst/>
          </a:prstGeom>
          <a:noFill/>
          <a:ln w="9525">
            <a:noFill/>
            <a:miter lim="800000"/>
            <a:headEnd/>
            <a:tailEnd/>
          </a:ln>
        </p:spPr>
      </p:pic>
      <p:pic>
        <p:nvPicPr>
          <p:cNvPr id="432139" name="Picture 11" descr="Real-time-radiography"/>
          <p:cNvPicPr>
            <a:picLocks noChangeAspect="1" noChangeArrowheads="1"/>
          </p:cNvPicPr>
          <p:nvPr/>
        </p:nvPicPr>
        <p:blipFill>
          <a:blip r:embed="rId3"/>
          <a:srcRect/>
          <a:stretch>
            <a:fillRect/>
          </a:stretch>
        </p:blipFill>
        <p:spPr bwMode="auto">
          <a:xfrm>
            <a:off x="4090988" y="4872038"/>
            <a:ext cx="1727200" cy="1295400"/>
          </a:xfrm>
          <a:prstGeom prst="rect">
            <a:avLst/>
          </a:prstGeom>
          <a:noFill/>
          <a:ln w="9525">
            <a:noFill/>
            <a:miter lim="800000"/>
            <a:headEnd/>
            <a:tailEnd/>
          </a:ln>
        </p:spPr>
      </p:pic>
      <p:pic>
        <p:nvPicPr>
          <p:cNvPr id="432138" name="Picture 10" descr="TRU Waste"/>
          <p:cNvPicPr>
            <a:picLocks noChangeAspect="1" noChangeArrowheads="1"/>
          </p:cNvPicPr>
          <p:nvPr/>
        </p:nvPicPr>
        <p:blipFill>
          <a:blip r:embed="rId4"/>
          <a:srcRect/>
          <a:stretch>
            <a:fillRect/>
          </a:stretch>
        </p:blipFill>
        <p:spPr bwMode="auto">
          <a:xfrm>
            <a:off x="7056438" y="1563688"/>
            <a:ext cx="1827212" cy="1006475"/>
          </a:xfrm>
          <a:prstGeom prst="rect">
            <a:avLst/>
          </a:prstGeom>
          <a:noFill/>
          <a:ln w="9525">
            <a:noFill/>
            <a:miter lim="800000"/>
            <a:headEnd/>
            <a:tailEnd/>
          </a:ln>
        </p:spPr>
      </p:pic>
      <p:pic>
        <p:nvPicPr>
          <p:cNvPr id="432134" name="Picture 6" descr="borehole"/>
          <p:cNvPicPr>
            <a:picLocks noChangeAspect="1" noChangeArrowheads="1"/>
          </p:cNvPicPr>
          <p:nvPr/>
        </p:nvPicPr>
        <p:blipFill>
          <a:blip r:embed="rId5"/>
          <a:srcRect/>
          <a:stretch>
            <a:fillRect/>
          </a:stretch>
        </p:blipFill>
        <p:spPr bwMode="auto">
          <a:xfrm>
            <a:off x="4813300" y="2511425"/>
            <a:ext cx="1612900" cy="1293813"/>
          </a:xfrm>
          <a:prstGeom prst="rect">
            <a:avLst/>
          </a:prstGeom>
          <a:noFill/>
          <a:ln w="9525">
            <a:noFill/>
            <a:miter lim="800000"/>
            <a:headEnd/>
            <a:tailEnd/>
          </a:ln>
        </p:spPr>
      </p:pic>
      <p:pic>
        <p:nvPicPr>
          <p:cNvPr id="432140" name="Picture 12" descr="Corrective Action Sites 2"/>
          <p:cNvPicPr>
            <a:picLocks noChangeAspect="1" noChangeArrowheads="1"/>
          </p:cNvPicPr>
          <p:nvPr/>
        </p:nvPicPr>
        <p:blipFill>
          <a:blip r:embed="rId6"/>
          <a:srcRect/>
          <a:stretch>
            <a:fillRect/>
          </a:stretch>
        </p:blipFill>
        <p:spPr bwMode="auto">
          <a:xfrm>
            <a:off x="6299200" y="4722813"/>
            <a:ext cx="1885950" cy="1273175"/>
          </a:xfrm>
          <a:prstGeom prst="rect">
            <a:avLst/>
          </a:prstGeom>
          <a:noFill/>
          <a:ln w="9525">
            <a:noFill/>
            <a:miter lim="800000"/>
            <a:headEnd/>
            <a:tailEnd/>
          </a:ln>
        </p:spPr>
      </p:pic>
      <p:sp>
        <p:nvSpPr>
          <p:cNvPr id="14346" name="TextBox 9"/>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32130"/>
                                        </p:tgtEl>
                                        <p:attrNameLst>
                                          <p:attrName>style.visibility</p:attrName>
                                        </p:attrNameLst>
                                      </p:cBhvr>
                                      <p:to>
                                        <p:strVal val="visible"/>
                                      </p:to>
                                    </p:set>
                                    <p:anim calcmode="lin" valueType="num">
                                      <p:cBhvr>
                                        <p:cTn id="7" dur="500" fill="hold"/>
                                        <p:tgtEl>
                                          <p:spTgt spid="432130"/>
                                        </p:tgtEl>
                                        <p:attrNameLst>
                                          <p:attrName>ppt_w</p:attrName>
                                        </p:attrNameLst>
                                      </p:cBhvr>
                                      <p:tavLst>
                                        <p:tav tm="0">
                                          <p:val>
                                            <p:fltVal val="0"/>
                                          </p:val>
                                        </p:tav>
                                        <p:tav tm="100000">
                                          <p:val>
                                            <p:strVal val="#ppt_w"/>
                                          </p:val>
                                        </p:tav>
                                      </p:tavLst>
                                    </p:anim>
                                    <p:anim calcmode="lin" valueType="num">
                                      <p:cBhvr>
                                        <p:cTn id="8" dur="500" fill="hold"/>
                                        <p:tgtEl>
                                          <p:spTgt spid="43213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32131">
                                            <p:txEl>
                                              <p:pRg st="0" end="0"/>
                                            </p:txEl>
                                          </p:spTgt>
                                        </p:tgtEl>
                                        <p:attrNameLst>
                                          <p:attrName>style.visibility</p:attrName>
                                        </p:attrNameLst>
                                      </p:cBhvr>
                                      <p:to>
                                        <p:strVal val="visible"/>
                                      </p:to>
                                    </p:set>
                                    <p:anim calcmode="lin" valueType="num">
                                      <p:cBhvr>
                                        <p:cTn id="13" dur="1000" fill="hold"/>
                                        <p:tgtEl>
                                          <p:spTgt spid="43213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32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32131">
                                            <p:txEl>
                                              <p:pRg st="1" end="1"/>
                                            </p:txEl>
                                          </p:spTgt>
                                        </p:tgtEl>
                                        <p:attrNameLst>
                                          <p:attrName>style.visibility</p:attrName>
                                        </p:attrNameLst>
                                      </p:cBhvr>
                                      <p:to>
                                        <p:strVal val="visible"/>
                                      </p:to>
                                    </p:set>
                                    <p:anim calcmode="lin" valueType="num">
                                      <p:cBhvr>
                                        <p:cTn id="19" dur="1000" fill="hold"/>
                                        <p:tgtEl>
                                          <p:spTgt spid="432131">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321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432131">
                                            <p:txEl>
                                              <p:pRg st="2" end="2"/>
                                            </p:txEl>
                                          </p:spTgt>
                                        </p:tgtEl>
                                        <p:attrNameLst>
                                          <p:attrName>style.visibility</p:attrName>
                                        </p:attrNameLst>
                                      </p:cBhvr>
                                      <p:to>
                                        <p:strVal val="visible"/>
                                      </p:to>
                                    </p:set>
                                    <p:anim calcmode="lin" valueType="num">
                                      <p:cBhvr>
                                        <p:cTn id="25" dur="1000" fill="hold"/>
                                        <p:tgtEl>
                                          <p:spTgt spid="432131">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32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32131">
                                            <p:txEl>
                                              <p:pRg st="3" end="3"/>
                                            </p:txEl>
                                          </p:spTgt>
                                        </p:tgtEl>
                                        <p:attrNameLst>
                                          <p:attrName>style.visibility</p:attrName>
                                        </p:attrNameLst>
                                      </p:cBhvr>
                                      <p:to>
                                        <p:strVal val="visible"/>
                                      </p:to>
                                    </p:set>
                                    <p:anim calcmode="lin" valueType="num">
                                      <p:cBhvr>
                                        <p:cTn id="31" dur="1000" fill="hold"/>
                                        <p:tgtEl>
                                          <p:spTgt spid="43213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3213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432131">
                                            <p:txEl>
                                              <p:pRg st="4" end="4"/>
                                            </p:txEl>
                                          </p:spTgt>
                                        </p:tgtEl>
                                        <p:attrNameLst>
                                          <p:attrName>style.visibility</p:attrName>
                                        </p:attrNameLst>
                                      </p:cBhvr>
                                      <p:to>
                                        <p:strVal val="visible"/>
                                      </p:to>
                                    </p:set>
                                    <p:anim calcmode="lin" valueType="num">
                                      <p:cBhvr>
                                        <p:cTn id="37" dur="1000" fill="hold"/>
                                        <p:tgtEl>
                                          <p:spTgt spid="432131">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3213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32133"/>
                                        </p:tgtEl>
                                        <p:attrNameLst>
                                          <p:attrName>style.visibility</p:attrName>
                                        </p:attrNameLst>
                                      </p:cBhvr>
                                      <p:to>
                                        <p:strVal val="visible"/>
                                      </p:to>
                                    </p:set>
                                    <p:animEffect transition="in" filter="wipe(right)">
                                      <p:cBhvr>
                                        <p:cTn id="43" dur="1000"/>
                                        <p:tgtEl>
                                          <p:spTgt spid="432133"/>
                                        </p:tgtEl>
                                      </p:cBhvr>
                                    </p:animEffect>
                                  </p:childTnLst>
                                </p:cTn>
                              </p:par>
                            </p:childTnLst>
                          </p:cTn>
                        </p:par>
                        <p:par>
                          <p:cTn id="44" fill="hold">
                            <p:stCondLst>
                              <p:cond delay="1000"/>
                            </p:stCondLst>
                            <p:childTnLst>
                              <p:par>
                                <p:cTn id="45" presetID="22" presetClass="entr" presetSubtype="2" fill="hold" nodeType="afterEffect">
                                  <p:stCondLst>
                                    <p:cond delay="0"/>
                                  </p:stCondLst>
                                  <p:childTnLst>
                                    <p:set>
                                      <p:cBhvr>
                                        <p:cTn id="46" dur="1" fill="hold">
                                          <p:stCondLst>
                                            <p:cond delay="0"/>
                                          </p:stCondLst>
                                        </p:cTn>
                                        <p:tgtEl>
                                          <p:spTgt spid="432139"/>
                                        </p:tgtEl>
                                        <p:attrNameLst>
                                          <p:attrName>style.visibility</p:attrName>
                                        </p:attrNameLst>
                                      </p:cBhvr>
                                      <p:to>
                                        <p:strVal val="visible"/>
                                      </p:to>
                                    </p:set>
                                    <p:animEffect transition="in" filter="wipe(right)">
                                      <p:cBhvr>
                                        <p:cTn id="47" dur="1000"/>
                                        <p:tgtEl>
                                          <p:spTgt spid="432139"/>
                                        </p:tgtEl>
                                      </p:cBhvr>
                                    </p:animEffect>
                                  </p:childTnLst>
                                </p:cTn>
                              </p:par>
                            </p:childTnLst>
                          </p:cTn>
                        </p:par>
                        <p:par>
                          <p:cTn id="48" fill="hold">
                            <p:stCondLst>
                              <p:cond delay="2000"/>
                            </p:stCondLst>
                            <p:childTnLst>
                              <p:par>
                                <p:cTn id="49" presetID="22" presetClass="entr" presetSubtype="2" fill="hold" nodeType="afterEffect">
                                  <p:stCondLst>
                                    <p:cond delay="0"/>
                                  </p:stCondLst>
                                  <p:childTnLst>
                                    <p:set>
                                      <p:cBhvr>
                                        <p:cTn id="50" dur="1" fill="hold">
                                          <p:stCondLst>
                                            <p:cond delay="0"/>
                                          </p:stCondLst>
                                        </p:cTn>
                                        <p:tgtEl>
                                          <p:spTgt spid="432138"/>
                                        </p:tgtEl>
                                        <p:attrNameLst>
                                          <p:attrName>style.visibility</p:attrName>
                                        </p:attrNameLst>
                                      </p:cBhvr>
                                      <p:to>
                                        <p:strVal val="visible"/>
                                      </p:to>
                                    </p:set>
                                    <p:animEffect transition="in" filter="wipe(right)">
                                      <p:cBhvr>
                                        <p:cTn id="51" dur="1000"/>
                                        <p:tgtEl>
                                          <p:spTgt spid="432138"/>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432134"/>
                                        </p:tgtEl>
                                        <p:attrNameLst>
                                          <p:attrName>style.visibility</p:attrName>
                                        </p:attrNameLst>
                                      </p:cBhvr>
                                      <p:to>
                                        <p:strVal val="visible"/>
                                      </p:to>
                                    </p:set>
                                    <p:animEffect transition="in" filter="wipe(right)">
                                      <p:cBhvr>
                                        <p:cTn id="55" dur="1000"/>
                                        <p:tgtEl>
                                          <p:spTgt spid="432134"/>
                                        </p:tgtEl>
                                      </p:cBhvr>
                                    </p:animEffect>
                                  </p:childTnLst>
                                </p:cTn>
                              </p:par>
                            </p:childTnLst>
                          </p:cTn>
                        </p:par>
                        <p:par>
                          <p:cTn id="56" fill="hold">
                            <p:stCondLst>
                              <p:cond delay="4000"/>
                            </p:stCondLst>
                            <p:childTnLst>
                              <p:par>
                                <p:cTn id="57" presetID="22" presetClass="entr" presetSubtype="2" fill="hold" nodeType="afterEffect">
                                  <p:stCondLst>
                                    <p:cond delay="0"/>
                                  </p:stCondLst>
                                  <p:childTnLst>
                                    <p:set>
                                      <p:cBhvr>
                                        <p:cTn id="58" dur="1" fill="hold">
                                          <p:stCondLst>
                                            <p:cond delay="0"/>
                                          </p:stCondLst>
                                        </p:cTn>
                                        <p:tgtEl>
                                          <p:spTgt spid="432140"/>
                                        </p:tgtEl>
                                        <p:attrNameLst>
                                          <p:attrName>style.visibility</p:attrName>
                                        </p:attrNameLst>
                                      </p:cBhvr>
                                      <p:to>
                                        <p:strVal val="visible"/>
                                      </p:to>
                                    </p:set>
                                    <p:animEffect transition="in" filter="wipe(right)">
                                      <p:cBhvr>
                                        <p:cTn id="59" dur="1000"/>
                                        <p:tgtEl>
                                          <p:spTgt spid="432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a:noFill/>
        </p:spPr>
        <p:txBody>
          <a:bodyPr/>
          <a:lstStyle/>
          <a:p>
            <a:r>
              <a:rPr lang="en-US" smtClean="0"/>
              <a:t>Vision • Service • Partnership</a:t>
            </a:r>
          </a:p>
        </p:txBody>
      </p:sp>
      <p:sp>
        <p:nvSpPr>
          <p:cNvPr id="433154" name="Rectangle 2"/>
          <p:cNvSpPr>
            <a:spLocks noGrp="1" noChangeArrowheads="1"/>
          </p:cNvSpPr>
          <p:nvPr>
            <p:ph type="title"/>
          </p:nvPr>
        </p:nvSpPr>
        <p:spPr>
          <a:xfrm>
            <a:off x="0" y="371475"/>
            <a:ext cx="9144000" cy="563563"/>
          </a:xfrm>
        </p:spPr>
        <p:txBody>
          <a:bodyPr/>
          <a:lstStyle/>
          <a:p>
            <a:r>
              <a:rPr lang="en-US" smtClean="0"/>
              <a:t>Work For Others</a:t>
            </a:r>
          </a:p>
        </p:txBody>
      </p:sp>
      <p:sp>
        <p:nvSpPr>
          <p:cNvPr id="433155" name="Rectangle 3"/>
          <p:cNvSpPr>
            <a:spLocks noGrp="1" noChangeArrowheads="1"/>
          </p:cNvSpPr>
          <p:nvPr>
            <p:ph type="body" sz="half" idx="1"/>
          </p:nvPr>
        </p:nvSpPr>
        <p:spPr>
          <a:xfrm>
            <a:off x="849313" y="1114425"/>
            <a:ext cx="7535862" cy="4737100"/>
          </a:xfrm>
        </p:spPr>
        <p:txBody>
          <a:bodyPr/>
          <a:lstStyle/>
          <a:p>
            <a:pPr>
              <a:spcBef>
                <a:spcPct val="75000"/>
              </a:spcBef>
            </a:pPr>
            <a:r>
              <a:rPr lang="en-US" sz="1600" smtClean="0"/>
              <a:t>Work for Others strengthens National Nuclear Security Administration/Nevada Site Office (NNSA/NSO) technological capabilities by developing, enhancing, and retaining core competencies and supporting technologies essential to support the NNSA/NSO missions and national security.</a:t>
            </a:r>
          </a:p>
        </p:txBody>
      </p:sp>
      <p:pic>
        <p:nvPicPr>
          <p:cNvPr id="433163" name="Picture 11" descr="radassistReg0"/>
          <p:cNvPicPr>
            <a:picLocks noChangeAspect="1" noChangeArrowheads="1"/>
          </p:cNvPicPr>
          <p:nvPr/>
        </p:nvPicPr>
        <p:blipFill>
          <a:blip r:embed="rId2"/>
          <a:srcRect/>
          <a:stretch>
            <a:fillRect/>
          </a:stretch>
        </p:blipFill>
        <p:spPr bwMode="auto">
          <a:xfrm>
            <a:off x="3187700" y="3205163"/>
            <a:ext cx="2743200" cy="1673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33154"/>
                                        </p:tgtEl>
                                        <p:attrNameLst>
                                          <p:attrName>style.visibility</p:attrName>
                                        </p:attrNameLst>
                                      </p:cBhvr>
                                      <p:to>
                                        <p:strVal val="visible"/>
                                      </p:to>
                                    </p:set>
                                    <p:anim calcmode="lin" valueType="num">
                                      <p:cBhvr>
                                        <p:cTn id="7" dur="500" fill="hold"/>
                                        <p:tgtEl>
                                          <p:spTgt spid="433154"/>
                                        </p:tgtEl>
                                        <p:attrNameLst>
                                          <p:attrName>ppt_w</p:attrName>
                                        </p:attrNameLst>
                                      </p:cBhvr>
                                      <p:tavLst>
                                        <p:tav tm="0">
                                          <p:val>
                                            <p:fltVal val="0"/>
                                          </p:val>
                                        </p:tav>
                                        <p:tav tm="100000">
                                          <p:val>
                                            <p:strVal val="#ppt_w"/>
                                          </p:val>
                                        </p:tav>
                                      </p:tavLst>
                                    </p:anim>
                                    <p:anim calcmode="lin" valueType="num">
                                      <p:cBhvr>
                                        <p:cTn id="8" dur="500" fill="hold"/>
                                        <p:tgtEl>
                                          <p:spTgt spid="43315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33155">
                                            <p:txEl>
                                              <p:pRg st="0" end="0"/>
                                            </p:txEl>
                                          </p:spTgt>
                                        </p:tgtEl>
                                        <p:attrNameLst>
                                          <p:attrName>style.visibility</p:attrName>
                                        </p:attrNameLst>
                                      </p:cBhvr>
                                      <p:to>
                                        <p:strVal val="visible"/>
                                      </p:to>
                                    </p:set>
                                    <p:animEffect transition="in" filter="wipe(left)">
                                      <p:cBhvr>
                                        <p:cTn id="13" dur="500"/>
                                        <p:tgtEl>
                                          <p:spTgt spid="433155">
                                            <p:txEl>
                                              <p:pRg st="0" end="0"/>
                                            </p:txEl>
                                          </p:spTgt>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433163"/>
                                        </p:tgtEl>
                                        <p:attrNameLst>
                                          <p:attrName>style.visibility</p:attrName>
                                        </p:attrNameLst>
                                      </p:cBhvr>
                                      <p:to>
                                        <p:strVal val="visible"/>
                                      </p:to>
                                    </p:set>
                                    <p:anim calcmode="lin" valueType="num">
                                      <p:cBhvr>
                                        <p:cTn id="16" dur="1000" fill="hold"/>
                                        <p:tgtEl>
                                          <p:spTgt spid="433163"/>
                                        </p:tgtEl>
                                        <p:attrNameLst>
                                          <p:attrName>ppt_w</p:attrName>
                                        </p:attrNameLst>
                                      </p:cBhvr>
                                      <p:tavLst>
                                        <p:tav tm="0">
                                          <p:val>
                                            <p:fltVal val="0"/>
                                          </p:val>
                                        </p:tav>
                                        <p:tav tm="100000">
                                          <p:val>
                                            <p:strVal val="#ppt_w"/>
                                          </p:val>
                                        </p:tav>
                                      </p:tavLst>
                                    </p:anim>
                                    <p:anim calcmode="lin" valueType="num">
                                      <p:cBhvr>
                                        <p:cTn id="17" dur="1000" fill="hold"/>
                                        <p:tgtEl>
                                          <p:spTgt spid="433163"/>
                                        </p:tgtEl>
                                        <p:attrNameLst>
                                          <p:attrName>ppt_h</p:attrName>
                                        </p:attrNameLst>
                                      </p:cBhvr>
                                      <p:tavLst>
                                        <p:tav tm="0">
                                          <p:val>
                                            <p:fltVal val="0"/>
                                          </p:val>
                                        </p:tav>
                                        <p:tav tm="100000">
                                          <p:val>
                                            <p:strVal val="#ppt_h"/>
                                          </p:val>
                                        </p:tav>
                                      </p:tavLst>
                                    </p:anim>
                                    <p:anim calcmode="lin" valueType="num">
                                      <p:cBhvr>
                                        <p:cTn id="18" dur="1000" fill="hold"/>
                                        <p:tgtEl>
                                          <p:spTgt spid="433163"/>
                                        </p:tgtEl>
                                        <p:attrNameLst>
                                          <p:attrName>style.rotation</p:attrName>
                                        </p:attrNameLst>
                                      </p:cBhvr>
                                      <p:tavLst>
                                        <p:tav tm="0">
                                          <p:val>
                                            <p:fltVal val="90"/>
                                          </p:val>
                                        </p:tav>
                                        <p:tav tm="100000">
                                          <p:val>
                                            <p:fltVal val="0"/>
                                          </p:val>
                                        </p:tav>
                                      </p:tavLst>
                                    </p:anim>
                                    <p:animEffect transition="in" filter="fade">
                                      <p:cBhvr>
                                        <p:cTn id="19" dur="1000"/>
                                        <p:tgtEl>
                                          <p:spTgt spid="433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p>
            <a:r>
              <a:rPr lang="en-US" smtClean="0"/>
              <a:t>Vision • Service • Partnership</a:t>
            </a:r>
          </a:p>
        </p:txBody>
      </p:sp>
      <p:sp>
        <p:nvSpPr>
          <p:cNvPr id="16387" name="Rectangle 2"/>
          <p:cNvSpPr>
            <a:spLocks noGrp="1" noChangeArrowheads="1"/>
          </p:cNvSpPr>
          <p:nvPr>
            <p:ph type="title"/>
          </p:nvPr>
        </p:nvSpPr>
        <p:spPr>
          <a:xfrm>
            <a:off x="0" y="276225"/>
            <a:ext cx="9144000" cy="563563"/>
          </a:xfrm>
          <a:noFill/>
        </p:spPr>
        <p:txBody>
          <a:bodyPr/>
          <a:lstStyle/>
          <a:p>
            <a:r>
              <a:rPr lang="en-US" smtClean="0"/>
              <a:t>Operations &amp; Infrastructure Directorate</a:t>
            </a:r>
          </a:p>
        </p:txBody>
      </p:sp>
      <p:sp>
        <p:nvSpPr>
          <p:cNvPr id="16388" name="Rectangle 3"/>
          <p:cNvSpPr>
            <a:spLocks noChangeArrowheads="1"/>
          </p:cNvSpPr>
          <p:nvPr/>
        </p:nvSpPr>
        <p:spPr bwMode="auto">
          <a:xfrm>
            <a:off x="485775" y="419100"/>
            <a:ext cx="8229600" cy="5830888"/>
          </a:xfrm>
          <a:prstGeom prst="rect">
            <a:avLst/>
          </a:prstGeom>
          <a:noFill/>
          <a:ln w="9525">
            <a:noFill/>
            <a:miter lim="800000"/>
            <a:headEnd/>
            <a:tailEnd/>
          </a:ln>
        </p:spPr>
        <p:txBody>
          <a:bodyPr/>
          <a:lstStyle/>
          <a:p>
            <a:pPr marL="342900" indent="-342900" algn="l">
              <a:spcBef>
                <a:spcPct val="20000"/>
              </a:spcBef>
            </a:pPr>
            <a:endParaRPr lang="en-US" sz="2000"/>
          </a:p>
        </p:txBody>
      </p:sp>
      <p:pic>
        <p:nvPicPr>
          <p:cNvPr id="435204" name="Picture 4" descr="D07_0910_2X3"/>
          <p:cNvPicPr>
            <a:picLocks noChangeAspect="1" noChangeArrowheads="1"/>
          </p:cNvPicPr>
          <p:nvPr/>
        </p:nvPicPr>
        <p:blipFill>
          <a:blip r:embed="rId3"/>
          <a:srcRect/>
          <a:stretch>
            <a:fillRect/>
          </a:stretch>
        </p:blipFill>
        <p:spPr bwMode="auto">
          <a:xfrm>
            <a:off x="3619500" y="800100"/>
            <a:ext cx="1287463" cy="1827213"/>
          </a:xfrm>
          <a:prstGeom prst="rect">
            <a:avLst/>
          </a:prstGeom>
          <a:noFill/>
          <a:ln w="9525">
            <a:noFill/>
            <a:miter lim="800000"/>
            <a:headEnd/>
            <a:tailEnd/>
          </a:ln>
        </p:spPr>
      </p:pic>
      <p:pic>
        <p:nvPicPr>
          <p:cNvPr id="435205" name="Picture 5" descr="D07_11093"/>
          <p:cNvPicPr>
            <a:picLocks noChangeAspect="1" noChangeArrowheads="1"/>
          </p:cNvPicPr>
          <p:nvPr/>
        </p:nvPicPr>
        <p:blipFill>
          <a:blip r:embed="rId4"/>
          <a:srcRect/>
          <a:stretch>
            <a:fillRect/>
          </a:stretch>
        </p:blipFill>
        <p:spPr bwMode="auto">
          <a:xfrm>
            <a:off x="3281363" y="3733800"/>
            <a:ext cx="1314450" cy="1666875"/>
          </a:xfrm>
          <a:prstGeom prst="rect">
            <a:avLst/>
          </a:prstGeom>
          <a:noFill/>
          <a:ln w="9525">
            <a:noFill/>
            <a:miter lim="800000"/>
            <a:headEnd/>
            <a:tailEnd/>
          </a:ln>
        </p:spPr>
      </p:pic>
      <p:pic>
        <p:nvPicPr>
          <p:cNvPr id="435206" name="Picture 6" descr="D07_1098"/>
          <p:cNvPicPr>
            <a:picLocks noChangeAspect="1" noChangeArrowheads="1"/>
          </p:cNvPicPr>
          <p:nvPr/>
        </p:nvPicPr>
        <p:blipFill>
          <a:blip r:embed="rId5"/>
          <a:srcRect/>
          <a:stretch>
            <a:fillRect/>
          </a:stretch>
        </p:blipFill>
        <p:spPr bwMode="auto">
          <a:xfrm>
            <a:off x="5772150" y="915988"/>
            <a:ext cx="1246188" cy="1550987"/>
          </a:xfrm>
          <a:prstGeom prst="rect">
            <a:avLst/>
          </a:prstGeom>
          <a:noFill/>
          <a:ln w="9525">
            <a:noFill/>
            <a:miter lim="800000"/>
            <a:headEnd/>
            <a:tailEnd/>
          </a:ln>
        </p:spPr>
      </p:pic>
      <p:sp>
        <p:nvSpPr>
          <p:cNvPr id="16392" name="Text Box 7"/>
          <p:cNvSpPr txBox="1">
            <a:spLocks noChangeArrowheads="1"/>
          </p:cNvSpPr>
          <p:nvPr/>
        </p:nvSpPr>
        <p:spPr bwMode="auto">
          <a:xfrm>
            <a:off x="3698875" y="2717800"/>
            <a:ext cx="1276350" cy="228600"/>
          </a:xfrm>
          <a:prstGeom prst="rect">
            <a:avLst/>
          </a:prstGeom>
          <a:noFill/>
          <a:ln w="9525">
            <a:noFill/>
            <a:miter lim="800000"/>
            <a:headEnd/>
            <a:tailEnd/>
          </a:ln>
        </p:spPr>
        <p:txBody>
          <a:bodyPr wrap="none">
            <a:spAutoFit/>
          </a:bodyPr>
          <a:lstStyle/>
          <a:p>
            <a:r>
              <a:rPr lang="en-US"/>
              <a:t>A. C. Hollins, Director</a:t>
            </a:r>
          </a:p>
        </p:txBody>
      </p:sp>
      <p:sp>
        <p:nvSpPr>
          <p:cNvPr id="16393" name="Text Box 8"/>
          <p:cNvSpPr txBox="1">
            <a:spLocks noChangeArrowheads="1"/>
          </p:cNvSpPr>
          <p:nvPr/>
        </p:nvSpPr>
        <p:spPr bwMode="auto">
          <a:xfrm>
            <a:off x="3271838" y="5435600"/>
            <a:ext cx="1384300" cy="365125"/>
          </a:xfrm>
          <a:prstGeom prst="rect">
            <a:avLst/>
          </a:prstGeom>
          <a:noFill/>
          <a:ln w="9525">
            <a:noFill/>
            <a:miter lim="800000"/>
            <a:headEnd/>
            <a:tailEnd/>
          </a:ln>
        </p:spPr>
        <p:txBody>
          <a:bodyPr>
            <a:spAutoFit/>
          </a:bodyPr>
          <a:lstStyle/>
          <a:p>
            <a:r>
              <a:rPr lang="en-US"/>
              <a:t>Bob Knudson, </a:t>
            </a:r>
          </a:p>
          <a:p>
            <a:r>
              <a:rPr lang="en-US"/>
              <a:t>Engineering</a:t>
            </a:r>
          </a:p>
        </p:txBody>
      </p:sp>
      <p:pic>
        <p:nvPicPr>
          <p:cNvPr id="435210" name="Picture 10" descr="John Clymo"/>
          <p:cNvPicPr>
            <a:picLocks noChangeAspect="1" noChangeArrowheads="1"/>
          </p:cNvPicPr>
          <p:nvPr/>
        </p:nvPicPr>
        <p:blipFill>
          <a:blip r:embed="rId6"/>
          <a:srcRect/>
          <a:stretch>
            <a:fillRect/>
          </a:stretch>
        </p:blipFill>
        <p:spPr bwMode="auto">
          <a:xfrm>
            <a:off x="1631950" y="898525"/>
            <a:ext cx="1236663" cy="1550988"/>
          </a:xfrm>
          <a:prstGeom prst="rect">
            <a:avLst/>
          </a:prstGeom>
          <a:noFill/>
          <a:ln w="9525">
            <a:noFill/>
            <a:miter lim="800000"/>
            <a:headEnd/>
            <a:tailEnd/>
          </a:ln>
        </p:spPr>
      </p:pic>
      <p:pic>
        <p:nvPicPr>
          <p:cNvPr id="435213" name="Picture 13" descr="Melissa Hunt"/>
          <p:cNvPicPr>
            <a:picLocks noChangeAspect="1" noChangeArrowheads="1"/>
          </p:cNvPicPr>
          <p:nvPr/>
        </p:nvPicPr>
        <p:blipFill>
          <a:blip r:embed="rId7"/>
          <a:srcRect/>
          <a:stretch>
            <a:fillRect/>
          </a:stretch>
        </p:blipFill>
        <p:spPr bwMode="auto">
          <a:xfrm>
            <a:off x="6264275" y="3792538"/>
            <a:ext cx="1255713" cy="1609725"/>
          </a:xfrm>
          <a:prstGeom prst="rect">
            <a:avLst/>
          </a:prstGeom>
          <a:noFill/>
          <a:ln w="9525">
            <a:noFill/>
            <a:miter lim="800000"/>
            <a:headEnd/>
            <a:tailEnd/>
          </a:ln>
        </p:spPr>
      </p:pic>
      <p:pic>
        <p:nvPicPr>
          <p:cNvPr id="435215" name="Picture 15" descr="Davida Matthews"/>
          <p:cNvPicPr>
            <a:picLocks noChangeAspect="1" noChangeArrowheads="1"/>
          </p:cNvPicPr>
          <p:nvPr/>
        </p:nvPicPr>
        <p:blipFill>
          <a:blip r:embed="rId8"/>
          <a:srcRect/>
          <a:stretch>
            <a:fillRect/>
          </a:stretch>
        </p:blipFill>
        <p:spPr bwMode="auto">
          <a:xfrm>
            <a:off x="4860925" y="3767138"/>
            <a:ext cx="1233488" cy="1643062"/>
          </a:xfrm>
          <a:prstGeom prst="rect">
            <a:avLst/>
          </a:prstGeom>
          <a:noFill/>
          <a:ln w="9525">
            <a:noFill/>
            <a:miter lim="800000"/>
            <a:headEnd/>
            <a:tailEnd/>
          </a:ln>
        </p:spPr>
      </p:pic>
      <p:pic>
        <p:nvPicPr>
          <p:cNvPr id="435216" name="Picture 16" descr="John Clymo"/>
          <p:cNvPicPr>
            <a:picLocks noChangeAspect="1" noChangeArrowheads="1"/>
          </p:cNvPicPr>
          <p:nvPr/>
        </p:nvPicPr>
        <p:blipFill>
          <a:blip r:embed="rId9"/>
          <a:srcRect/>
          <a:stretch>
            <a:fillRect/>
          </a:stretch>
        </p:blipFill>
        <p:spPr bwMode="auto">
          <a:xfrm>
            <a:off x="266700" y="3741738"/>
            <a:ext cx="1225550" cy="1633537"/>
          </a:xfrm>
          <a:prstGeom prst="rect">
            <a:avLst/>
          </a:prstGeom>
          <a:noFill/>
          <a:ln w="9525">
            <a:noFill/>
            <a:miter lim="800000"/>
            <a:headEnd/>
            <a:tailEnd/>
          </a:ln>
        </p:spPr>
      </p:pic>
      <p:sp>
        <p:nvSpPr>
          <p:cNvPr id="16398" name="Text Box 17"/>
          <p:cNvSpPr txBox="1">
            <a:spLocks noChangeArrowheads="1"/>
          </p:cNvSpPr>
          <p:nvPr/>
        </p:nvSpPr>
        <p:spPr bwMode="auto">
          <a:xfrm>
            <a:off x="1793875" y="2581275"/>
            <a:ext cx="850900" cy="365125"/>
          </a:xfrm>
          <a:prstGeom prst="rect">
            <a:avLst/>
          </a:prstGeom>
          <a:noFill/>
          <a:ln w="9525">
            <a:noFill/>
            <a:miter lim="800000"/>
            <a:headEnd/>
            <a:tailEnd/>
          </a:ln>
        </p:spPr>
        <p:txBody>
          <a:bodyPr wrap="none">
            <a:spAutoFit/>
          </a:bodyPr>
          <a:lstStyle/>
          <a:p>
            <a:r>
              <a:rPr lang="en-US"/>
              <a:t>John Clymo, </a:t>
            </a:r>
          </a:p>
          <a:p>
            <a:r>
              <a:rPr lang="en-US"/>
              <a:t>Deputy</a:t>
            </a:r>
          </a:p>
        </p:txBody>
      </p:sp>
      <p:sp>
        <p:nvSpPr>
          <p:cNvPr id="16399" name="Text Box 18"/>
          <p:cNvSpPr txBox="1">
            <a:spLocks noChangeArrowheads="1"/>
          </p:cNvSpPr>
          <p:nvPr/>
        </p:nvSpPr>
        <p:spPr bwMode="auto">
          <a:xfrm>
            <a:off x="5645150" y="2581275"/>
            <a:ext cx="1633538" cy="365125"/>
          </a:xfrm>
          <a:prstGeom prst="rect">
            <a:avLst/>
          </a:prstGeom>
          <a:noFill/>
          <a:ln w="9525">
            <a:noFill/>
            <a:miter lim="800000"/>
            <a:headEnd/>
            <a:tailEnd/>
          </a:ln>
        </p:spPr>
        <p:txBody>
          <a:bodyPr>
            <a:spAutoFit/>
          </a:bodyPr>
          <a:lstStyle/>
          <a:p>
            <a:r>
              <a:rPr lang="en-US"/>
              <a:t>Linda Caldwell</a:t>
            </a:r>
          </a:p>
          <a:p>
            <a:r>
              <a:rPr lang="en-US"/>
              <a:t>Assistant Director</a:t>
            </a:r>
          </a:p>
        </p:txBody>
      </p:sp>
      <p:sp>
        <p:nvSpPr>
          <p:cNvPr id="16400" name="Text Box 19"/>
          <p:cNvSpPr txBox="1">
            <a:spLocks noChangeArrowheads="1"/>
          </p:cNvSpPr>
          <p:nvPr/>
        </p:nvSpPr>
        <p:spPr bwMode="auto">
          <a:xfrm>
            <a:off x="6323013" y="5435600"/>
            <a:ext cx="1263650" cy="365125"/>
          </a:xfrm>
          <a:prstGeom prst="rect">
            <a:avLst/>
          </a:prstGeom>
          <a:noFill/>
          <a:ln w="9525">
            <a:noFill/>
            <a:miter lim="800000"/>
            <a:headEnd/>
            <a:tailEnd/>
          </a:ln>
        </p:spPr>
        <p:txBody>
          <a:bodyPr>
            <a:spAutoFit/>
          </a:bodyPr>
          <a:lstStyle/>
          <a:p>
            <a:r>
              <a:rPr lang="en-US"/>
              <a:t>Melissa Hunt,</a:t>
            </a:r>
          </a:p>
          <a:p>
            <a:r>
              <a:rPr lang="en-US"/>
              <a:t>Work Process Imp.</a:t>
            </a:r>
          </a:p>
        </p:txBody>
      </p:sp>
      <p:sp>
        <p:nvSpPr>
          <p:cNvPr id="16401" name="Text Box 22"/>
          <p:cNvSpPr txBox="1">
            <a:spLocks noChangeArrowheads="1"/>
          </p:cNvSpPr>
          <p:nvPr/>
        </p:nvSpPr>
        <p:spPr bwMode="auto">
          <a:xfrm>
            <a:off x="368300" y="5435600"/>
            <a:ext cx="971550" cy="365125"/>
          </a:xfrm>
          <a:prstGeom prst="rect">
            <a:avLst/>
          </a:prstGeom>
          <a:noFill/>
          <a:ln w="9525">
            <a:noFill/>
            <a:miter lim="800000"/>
            <a:headEnd/>
            <a:tailEnd/>
          </a:ln>
        </p:spPr>
        <p:txBody>
          <a:bodyPr wrap="none">
            <a:spAutoFit/>
          </a:bodyPr>
          <a:lstStyle/>
          <a:p>
            <a:r>
              <a:rPr lang="en-US"/>
              <a:t>John Clymo,</a:t>
            </a:r>
          </a:p>
          <a:p>
            <a:r>
              <a:rPr lang="en-US"/>
              <a:t>Site Operations</a:t>
            </a:r>
          </a:p>
        </p:txBody>
      </p:sp>
      <p:sp>
        <p:nvSpPr>
          <p:cNvPr id="16402" name="Text Box 24"/>
          <p:cNvSpPr txBox="1">
            <a:spLocks noChangeArrowheads="1"/>
          </p:cNvSpPr>
          <p:nvPr/>
        </p:nvSpPr>
        <p:spPr bwMode="auto">
          <a:xfrm>
            <a:off x="4859338" y="5435600"/>
            <a:ext cx="1339850" cy="501650"/>
          </a:xfrm>
          <a:prstGeom prst="rect">
            <a:avLst/>
          </a:prstGeom>
          <a:noFill/>
          <a:ln w="9525">
            <a:noFill/>
            <a:miter lim="800000"/>
            <a:headEnd/>
            <a:tailEnd/>
          </a:ln>
        </p:spPr>
        <p:txBody>
          <a:bodyPr wrap="none">
            <a:spAutoFit/>
          </a:bodyPr>
          <a:lstStyle/>
          <a:p>
            <a:r>
              <a:rPr lang="en-US"/>
              <a:t>Davey Matthews,</a:t>
            </a:r>
          </a:p>
          <a:p>
            <a:r>
              <a:rPr lang="en-US"/>
              <a:t>Emergency Services &amp;</a:t>
            </a:r>
          </a:p>
          <a:p>
            <a:r>
              <a:rPr lang="en-US"/>
              <a:t>Operations Support</a:t>
            </a:r>
          </a:p>
        </p:txBody>
      </p:sp>
      <p:sp>
        <p:nvSpPr>
          <p:cNvPr id="16403" name="Text Box 25"/>
          <p:cNvSpPr txBox="1">
            <a:spLocks noChangeArrowheads="1"/>
          </p:cNvSpPr>
          <p:nvPr/>
        </p:nvSpPr>
        <p:spPr bwMode="auto">
          <a:xfrm>
            <a:off x="1663700" y="5435600"/>
            <a:ext cx="1465263" cy="501650"/>
          </a:xfrm>
          <a:prstGeom prst="rect">
            <a:avLst/>
          </a:prstGeom>
          <a:noFill/>
          <a:ln w="9525">
            <a:noFill/>
            <a:miter lim="800000"/>
            <a:headEnd/>
            <a:tailEnd/>
          </a:ln>
        </p:spPr>
        <p:txBody>
          <a:bodyPr>
            <a:spAutoFit/>
          </a:bodyPr>
          <a:lstStyle/>
          <a:p>
            <a:r>
              <a:rPr lang="en-US"/>
              <a:t>Greg Mitchem,</a:t>
            </a:r>
          </a:p>
          <a:p>
            <a:r>
              <a:rPr lang="en-US"/>
              <a:t>Facilities &amp; Infrastructure</a:t>
            </a:r>
          </a:p>
          <a:p>
            <a:r>
              <a:rPr lang="en-US"/>
              <a:t>Management</a:t>
            </a:r>
          </a:p>
        </p:txBody>
      </p:sp>
      <p:sp>
        <p:nvSpPr>
          <p:cNvPr id="16404" name="Line 35"/>
          <p:cNvSpPr>
            <a:spLocks noChangeShapeType="1"/>
          </p:cNvSpPr>
          <p:nvPr/>
        </p:nvSpPr>
        <p:spPr bwMode="auto">
          <a:xfrm flipH="1">
            <a:off x="4303713" y="2979738"/>
            <a:ext cx="1587" cy="600075"/>
          </a:xfrm>
          <a:prstGeom prst="line">
            <a:avLst/>
          </a:prstGeom>
          <a:noFill/>
          <a:ln w="9525">
            <a:solidFill>
              <a:schemeClr val="tx1"/>
            </a:solidFill>
            <a:round/>
            <a:headEnd/>
            <a:tailEnd/>
          </a:ln>
        </p:spPr>
        <p:txBody>
          <a:bodyPr wrap="none" anchor="ctr"/>
          <a:lstStyle/>
          <a:p>
            <a:endParaRPr lang="en-US"/>
          </a:p>
        </p:txBody>
      </p:sp>
      <p:sp>
        <p:nvSpPr>
          <p:cNvPr id="16405" name="Line 36"/>
          <p:cNvSpPr>
            <a:spLocks noChangeShapeType="1"/>
          </p:cNvSpPr>
          <p:nvPr/>
        </p:nvSpPr>
        <p:spPr bwMode="auto">
          <a:xfrm flipV="1">
            <a:off x="1462088" y="3573463"/>
            <a:ext cx="6224587" cy="11112"/>
          </a:xfrm>
          <a:prstGeom prst="line">
            <a:avLst/>
          </a:prstGeom>
          <a:noFill/>
          <a:ln w="9525">
            <a:solidFill>
              <a:schemeClr val="tx1"/>
            </a:solidFill>
            <a:round/>
            <a:headEnd/>
            <a:tailEnd/>
          </a:ln>
        </p:spPr>
        <p:txBody>
          <a:bodyPr wrap="none" anchor="ctr"/>
          <a:lstStyle/>
          <a:p>
            <a:endParaRPr lang="en-US"/>
          </a:p>
        </p:txBody>
      </p:sp>
      <p:pic>
        <p:nvPicPr>
          <p:cNvPr id="435238" name="Picture 38" descr="Greg Mitchem"/>
          <p:cNvPicPr>
            <a:picLocks noChangeAspect="1" noChangeArrowheads="1"/>
          </p:cNvPicPr>
          <p:nvPr/>
        </p:nvPicPr>
        <p:blipFill>
          <a:blip r:embed="rId10"/>
          <a:srcRect/>
          <a:stretch>
            <a:fillRect/>
          </a:stretch>
        </p:blipFill>
        <p:spPr bwMode="auto">
          <a:xfrm>
            <a:off x="1685925" y="3738563"/>
            <a:ext cx="1409700" cy="1677987"/>
          </a:xfrm>
          <a:prstGeom prst="rect">
            <a:avLst/>
          </a:prstGeom>
          <a:noFill/>
          <a:ln w="9525">
            <a:noFill/>
            <a:miter lim="800000"/>
            <a:headEnd/>
            <a:tailEnd/>
          </a:ln>
        </p:spPr>
      </p:pic>
      <p:sp>
        <p:nvSpPr>
          <p:cNvPr id="16407" name="Line 41"/>
          <p:cNvSpPr>
            <a:spLocks noChangeShapeType="1"/>
          </p:cNvSpPr>
          <p:nvPr/>
        </p:nvSpPr>
        <p:spPr bwMode="auto">
          <a:xfrm flipV="1">
            <a:off x="2852738" y="1752600"/>
            <a:ext cx="768350" cy="1588"/>
          </a:xfrm>
          <a:prstGeom prst="line">
            <a:avLst/>
          </a:prstGeom>
          <a:noFill/>
          <a:ln w="9525">
            <a:solidFill>
              <a:schemeClr val="tx1"/>
            </a:solidFill>
            <a:round/>
            <a:headEnd/>
            <a:tailEnd/>
          </a:ln>
        </p:spPr>
        <p:txBody>
          <a:bodyPr wrap="none" anchor="ctr"/>
          <a:lstStyle/>
          <a:p>
            <a:endParaRPr lang="en-US"/>
          </a:p>
        </p:txBody>
      </p:sp>
      <p:sp>
        <p:nvSpPr>
          <p:cNvPr id="16408" name="Line 41"/>
          <p:cNvSpPr>
            <a:spLocks noChangeShapeType="1"/>
          </p:cNvSpPr>
          <p:nvPr/>
        </p:nvSpPr>
        <p:spPr bwMode="auto">
          <a:xfrm flipV="1">
            <a:off x="4895850" y="1735138"/>
            <a:ext cx="860425" cy="1587"/>
          </a:xfrm>
          <a:prstGeom prst="line">
            <a:avLst/>
          </a:prstGeom>
          <a:noFill/>
          <a:ln w="9525">
            <a:solidFill>
              <a:schemeClr val="tx1"/>
            </a:solidFill>
            <a:round/>
            <a:headEnd/>
            <a:tailEnd/>
          </a:ln>
        </p:spPr>
        <p:txBody>
          <a:bodyPr wrap="none" anchor="ctr"/>
          <a:lstStyle/>
          <a:p>
            <a:endParaRPr lang="en-US"/>
          </a:p>
        </p:txBody>
      </p:sp>
      <p:pic>
        <p:nvPicPr>
          <p:cNvPr id="13337" name="Picture 30"/>
          <p:cNvPicPr>
            <a:picLocks noChangeAspect="1" noChangeArrowheads="1"/>
          </p:cNvPicPr>
          <p:nvPr/>
        </p:nvPicPr>
        <p:blipFill>
          <a:blip r:embed="rId11"/>
          <a:srcRect/>
          <a:stretch>
            <a:fillRect/>
          </a:stretch>
        </p:blipFill>
        <p:spPr bwMode="auto">
          <a:xfrm>
            <a:off x="7620000" y="3810000"/>
            <a:ext cx="1281113" cy="1600200"/>
          </a:xfrm>
          <a:prstGeom prst="rect">
            <a:avLst/>
          </a:prstGeom>
          <a:noFill/>
          <a:ln w="9525">
            <a:noFill/>
            <a:miter lim="800000"/>
            <a:headEnd/>
            <a:tailEnd/>
          </a:ln>
        </p:spPr>
      </p:pic>
      <p:sp>
        <p:nvSpPr>
          <p:cNvPr id="16410" name="Text Box 19"/>
          <p:cNvSpPr txBox="1">
            <a:spLocks noChangeArrowheads="1"/>
          </p:cNvSpPr>
          <p:nvPr/>
        </p:nvSpPr>
        <p:spPr bwMode="auto">
          <a:xfrm>
            <a:off x="7667625" y="5448300"/>
            <a:ext cx="1263650" cy="501650"/>
          </a:xfrm>
          <a:prstGeom prst="rect">
            <a:avLst/>
          </a:prstGeom>
          <a:noFill/>
          <a:ln w="9525">
            <a:noFill/>
            <a:miter lim="800000"/>
            <a:headEnd/>
            <a:tailEnd/>
          </a:ln>
        </p:spPr>
        <p:txBody>
          <a:bodyPr>
            <a:spAutoFit/>
          </a:bodyPr>
          <a:lstStyle/>
          <a:p>
            <a:r>
              <a:rPr lang="en-US"/>
              <a:t>Bill Parson</a:t>
            </a:r>
          </a:p>
          <a:p>
            <a:r>
              <a:rPr lang="en-US"/>
              <a:t>Critical Experiment Facility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5204"/>
                                        </p:tgtEl>
                                        <p:attrNameLst>
                                          <p:attrName>style.visibility</p:attrName>
                                        </p:attrNameLst>
                                      </p:cBhvr>
                                      <p:to>
                                        <p:strVal val="visible"/>
                                      </p:to>
                                    </p:set>
                                    <p:anim calcmode="lin" valueType="num">
                                      <p:cBhvr additive="base">
                                        <p:cTn id="7" dur="500" fill="hold"/>
                                        <p:tgtEl>
                                          <p:spTgt spid="435204"/>
                                        </p:tgtEl>
                                        <p:attrNameLst>
                                          <p:attrName>ppt_x</p:attrName>
                                        </p:attrNameLst>
                                      </p:cBhvr>
                                      <p:tavLst>
                                        <p:tav tm="0">
                                          <p:val>
                                            <p:strVal val="#ppt_x"/>
                                          </p:val>
                                        </p:tav>
                                        <p:tav tm="100000">
                                          <p:val>
                                            <p:strVal val="#ppt_x"/>
                                          </p:val>
                                        </p:tav>
                                      </p:tavLst>
                                    </p:anim>
                                    <p:anim calcmode="lin" valueType="num">
                                      <p:cBhvr additive="base">
                                        <p:cTn id="8" dur="500" fill="hold"/>
                                        <p:tgtEl>
                                          <p:spTgt spid="435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5210"/>
                                        </p:tgtEl>
                                        <p:attrNameLst>
                                          <p:attrName>style.visibility</p:attrName>
                                        </p:attrNameLst>
                                      </p:cBhvr>
                                      <p:to>
                                        <p:strVal val="visible"/>
                                      </p:to>
                                    </p:set>
                                    <p:anim calcmode="lin" valueType="num">
                                      <p:cBhvr additive="base">
                                        <p:cTn id="13" dur="500" fill="hold"/>
                                        <p:tgtEl>
                                          <p:spTgt spid="435210"/>
                                        </p:tgtEl>
                                        <p:attrNameLst>
                                          <p:attrName>ppt_x</p:attrName>
                                        </p:attrNameLst>
                                      </p:cBhvr>
                                      <p:tavLst>
                                        <p:tav tm="0">
                                          <p:val>
                                            <p:strVal val="#ppt_x"/>
                                          </p:val>
                                        </p:tav>
                                        <p:tav tm="100000">
                                          <p:val>
                                            <p:strVal val="#ppt_x"/>
                                          </p:val>
                                        </p:tav>
                                      </p:tavLst>
                                    </p:anim>
                                    <p:anim calcmode="lin" valueType="num">
                                      <p:cBhvr additive="base">
                                        <p:cTn id="14" dur="500" fill="hold"/>
                                        <p:tgtEl>
                                          <p:spTgt spid="4352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5206"/>
                                        </p:tgtEl>
                                        <p:attrNameLst>
                                          <p:attrName>style.visibility</p:attrName>
                                        </p:attrNameLst>
                                      </p:cBhvr>
                                      <p:to>
                                        <p:strVal val="visible"/>
                                      </p:to>
                                    </p:set>
                                    <p:anim calcmode="lin" valueType="num">
                                      <p:cBhvr additive="base">
                                        <p:cTn id="19" dur="500" fill="hold"/>
                                        <p:tgtEl>
                                          <p:spTgt spid="435206"/>
                                        </p:tgtEl>
                                        <p:attrNameLst>
                                          <p:attrName>ppt_x</p:attrName>
                                        </p:attrNameLst>
                                      </p:cBhvr>
                                      <p:tavLst>
                                        <p:tav tm="0">
                                          <p:val>
                                            <p:strVal val="#ppt_x"/>
                                          </p:val>
                                        </p:tav>
                                        <p:tav tm="100000">
                                          <p:val>
                                            <p:strVal val="#ppt_x"/>
                                          </p:val>
                                        </p:tav>
                                      </p:tavLst>
                                    </p:anim>
                                    <p:anim calcmode="lin" valueType="num">
                                      <p:cBhvr additive="base">
                                        <p:cTn id="20" dur="500" fill="hold"/>
                                        <p:tgtEl>
                                          <p:spTgt spid="4352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5216"/>
                                        </p:tgtEl>
                                        <p:attrNameLst>
                                          <p:attrName>style.visibility</p:attrName>
                                        </p:attrNameLst>
                                      </p:cBhvr>
                                      <p:to>
                                        <p:strVal val="visible"/>
                                      </p:to>
                                    </p:set>
                                    <p:anim calcmode="lin" valueType="num">
                                      <p:cBhvr additive="base">
                                        <p:cTn id="25" dur="500" fill="hold"/>
                                        <p:tgtEl>
                                          <p:spTgt spid="435216"/>
                                        </p:tgtEl>
                                        <p:attrNameLst>
                                          <p:attrName>ppt_x</p:attrName>
                                        </p:attrNameLst>
                                      </p:cBhvr>
                                      <p:tavLst>
                                        <p:tav tm="0">
                                          <p:val>
                                            <p:strVal val="#ppt_x"/>
                                          </p:val>
                                        </p:tav>
                                        <p:tav tm="100000">
                                          <p:val>
                                            <p:strVal val="#ppt_x"/>
                                          </p:val>
                                        </p:tav>
                                      </p:tavLst>
                                    </p:anim>
                                    <p:anim calcmode="lin" valueType="num">
                                      <p:cBhvr additive="base">
                                        <p:cTn id="26" dur="500" fill="hold"/>
                                        <p:tgtEl>
                                          <p:spTgt spid="4352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5238"/>
                                        </p:tgtEl>
                                        <p:attrNameLst>
                                          <p:attrName>style.visibility</p:attrName>
                                        </p:attrNameLst>
                                      </p:cBhvr>
                                      <p:to>
                                        <p:strVal val="visible"/>
                                      </p:to>
                                    </p:set>
                                    <p:anim calcmode="lin" valueType="num">
                                      <p:cBhvr additive="base">
                                        <p:cTn id="31" dur="500" fill="hold"/>
                                        <p:tgtEl>
                                          <p:spTgt spid="435238"/>
                                        </p:tgtEl>
                                        <p:attrNameLst>
                                          <p:attrName>ppt_x</p:attrName>
                                        </p:attrNameLst>
                                      </p:cBhvr>
                                      <p:tavLst>
                                        <p:tav tm="0">
                                          <p:val>
                                            <p:strVal val="#ppt_x"/>
                                          </p:val>
                                        </p:tav>
                                        <p:tav tm="100000">
                                          <p:val>
                                            <p:strVal val="#ppt_x"/>
                                          </p:val>
                                        </p:tav>
                                      </p:tavLst>
                                    </p:anim>
                                    <p:anim calcmode="lin" valueType="num">
                                      <p:cBhvr additive="base">
                                        <p:cTn id="32" dur="500" fill="hold"/>
                                        <p:tgtEl>
                                          <p:spTgt spid="4352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 calcmode="lin" valueType="num">
                                      <p:cBhvr additive="base">
                                        <p:cTn id="37" dur="500" fill="hold"/>
                                        <p:tgtEl>
                                          <p:spTgt spid="435205"/>
                                        </p:tgtEl>
                                        <p:attrNameLst>
                                          <p:attrName>ppt_x</p:attrName>
                                        </p:attrNameLst>
                                      </p:cBhvr>
                                      <p:tavLst>
                                        <p:tav tm="0">
                                          <p:val>
                                            <p:strVal val="#ppt_x"/>
                                          </p:val>
                                        </p:tav>
                                        <p:tav tm="100000">
                                          <p:val>
                                            <p:strVal val="#ppt_x"/>
                                          </p:val>
                                        </p:tav>
                                      </p:tavLst>
                                    </p:anim>
                                    <p:anim calcmode="lin" valueType="num">
                                      <p:cBhvr additive="base">
                                        <p:cTn id="38" dur="500" fill="hold"/>
                                        <p:tgtEl>
                                          <p:spTgt spid="4352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35215"/>
                                        </p:tgtEl>
                                        <p:attrNameLst>
                                          <p:attrName>style.visibility</p:attrName>
                                        </p:attrNameLst>
                                      </p:cBhvr>
                                      <p:to>
                                        <p:strVal val="visible"/>
                                      </p:to>
                                    </p:set>
                                    <p:anim calcmode="lin" valueType="num">
                                      <p:cBhvr additive="base">
                                        <p:cTn id="43" dur="500" fill="hold"/>
                                        <p:tgtEl>
                                          <p:spTgt spid="435215"/>
                                        </p:tgtEl>
                                        <p:attrNameLst>
                                          <p:attrName>ppt_x</p:attrName>
                                        </p:attrNameLst>
                                      </p:cBhvr>
                                      <p:tavLst>
                                        <p:tav tm="0">
                                          <p:val>
                                            <p:strVal val="#ppt_x"/>
                                          </p:val>
                                        </p:tav>
                                        <p:tav tm="100000">
                                          <p:val>
                                            <p:strVal val="#ppt_x"/>
                                          </p:val>
                                        </p:tav>
                                      </p:tavLst>
                                    </p:anim>
                                    <p:anim calcmode="lin" valueType="num">
                                      <p:cBhvr additive="base">
                                        <p:cTn id="44" dur="500" fill="hold"/>
                                        <p:tgtEl>
                                          <p:spTgt spid="4352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5213"/>
                                        </p:tgtEl>
                                        <p:attrNameLst>
                                          <p:attrName>style.visibility</p:attrName>
                                        </p:attrNameLst>
                                      </p:cBhvr>
                                      <p:to>
                                        <p:strVal val="visible"/>
                                      </p:to>
                                    </p:set>
                                    <p:anim calcmode="lin" valueType="num">
                                      <p:cBhvr additive="base">
                                        <p:cTn id="49" dur="500" fill="hold"/>
                                        <p:tgtEl>
                                          <p:spTgt spid="435213"/>
                                        </p:tgtEl>
                                        <p:attrNameLst>
                                          <p:attrName>ppt_x</p:attrName>
                                        </p:attrNameLst>
                                      </p:cBhvr>
                                      <p:tavLst>
                                        <p:tav tm="0">
                                          <p:val>
                                            <p:strVal val="#ppt_x"/>
                                          </p:val>
                                        </p:tav>
                                        <p:tav tm="100000">
                                          <p:val>
                                            <p:strVal val="#ppt_x"/>
                                          </p:val>
                                        </p:tav>
                                      </p:tavLst>
                                    </p:anim>
                                    <p:anim calcmode="lin" valueType="num">
                                      <p:cBhvr additive="base">
                                        <p:cTn id="50" dur="500" fill="hold"/>
                                        <p:tgtEl>
                                          <p:spTgt spid="4352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337"/>
                                        </p:tgtEl>
                                        <p:attrNameLst>
                                          <p:attrName>style.visibility</p:attrName>
                                        </p:attrNameLst>
                                      </p:cBhvr>
                                      <p:to>
                                        <p:strVal val="visible"/>
                                      </p:to>
                                    </p:set>
                                    <p:anim calcmode="lin" valueType="num">
                                      <p:cBhvr additive="base">
                                        <p:cTn id="55" dur="500" fill="hold"/>
                                        <p:tgtEl>
                                          <p:spTgt spid="13337"/>
                                        </p:tgtEl>
                                        <p:attrNameLst>
                                          <p:attrName>ppt_x</p:attrName>
                                        </p:attrNameLst>
                                      </p:cBhvr>
                                      <p:tavLst>
                                        <p:tav tm="0">
                                          <p:val>
                                            <p:strVal val="#ppt_x"/>
                                          </p:val>
                                        </p:tav>
                                        <p:tav tm="100000">
                                          <p:val>
                                            <p:strVal val="#ppt_x"/>
                                          </p:val>
                                        </p:tav>
                                      </p:tavLst>
                                    </p:anim>
                                    <p:anim calcmode="lin" valueType="num">
                                      <p:cBhvr additive="base">
                                        <p:cTn id="56" dur="500" fill="hold"/>
                                        <p:tgtEl>
                                          <p:spTgt spid="13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495300" y="388938"/>
            <a:ext cx="8229600" cy="658812"/>
          </a:xfrm>
          <a:noFill/>
        </p:spPr>
        <p:txBody>
          <a:bodyPr/>
          <a:lstStyle/>
          <a:p>
            <a:r>
              <a:rPr lang="en-US" smtClean="0"/>
              <a:t>Site Operations</a:t>
            </a:r>
          </a:p>
        </p:txBody>
      </p:sp>
      <p:sp>
        <p:nvSpPr>
          <p:cNvPr id="17411" name="Rectangle 3"/>
          <p:cNvSpPr>
            <a:spLocks noChangeArrowheads="1"/>
          </p:cNvSpPr>
          <p:nvPr/>
        </p:nvSpPr>
        <p:spPr bwMode="auto">
          <a:xfrm>
            <a:off x="2947988" y="1352550"/>
            <a:ext cx="5889625" cy="4649788"/>
          </a:xfrm>
          <a:prstGeom prst="rect">
            <a:avLst/>
          </a:prstGeom>
          <a:noFill/>
          <a:ln w="9525">
            <a:solidFill>
              <a:srgbClr val="CC3300"/>
            </a:solidFill>
            <a:miter lim="800000"/>
            <a:headEnd/>
            <a:tailEnd/>
          </a:ln>
        </p:spPr>
        <p:txBody>
          <a:bodyPr/>
          <a:lstStyle/>
          <a:p>
            <a:pPr marL="342900" indent="-342900" algn="l">
              <a:lnSpc>
                <a:spcPct val="90000"/>
              </a:lnSpc>
              <a:spcBef>
                <a:spcPct val="20000"/>
              </a:spcBef>
              <a:buFontTx/>
              <a:buChar char="•"/>
            </a:pPr>
            <a:r>
              <a:rPr lang="en-US" sz="1600"/>
              <a:t>Zone 1 – Maintenance, Construction, Power Operations and Maintenance, Roads and Grounds, Steam and Water, and Solid Waste Operations - NTS Areas 22, 23, 25, &amp; 26; TTR; Communications’ Sites</a:t>
            </a:r>
          </a:p>
          <a:p>
            <a:pPr marL="342900" indent="-342900" algn="l">
              <a:lnSpc>
                <a:spcPct val="90000"/>
              </a:lnSpc>
              <a:spcBef>
                <a:spcPct val="20000"/>
              </a:spcBef>
            </a:pPr>
            <a:endParaRPr lang="en-US" sz="1600"/>
          </a:p>
          <a:p>
            <a:pPr marL="342900" indent="-342900" algn="l">
              <a:lnSpc>
                <a:spcPct val="90000"/>
              </a:lnSpc>
              <a:spcBef>
                <a:spcPct val="20000"/>
              </a:spcBef>
              <a:buFontTx/>
              <a:buChar char="•"/>
            </a:pPr>
            <a:r>
              <a:rPr lang="en-US" sz="1600"/>
              <a:t>Zone 2 – Construction, Heavy Equipment Services, Field Engineering, and Maintenance - NTS Non-Zone 1 or 4 Areas </a:t>
            </a:r>
          </a:p>
          <a:p>
            <a:pPr marL="342900" indent="-342900" algn="l">
              <a:lnSpc>
                <a:spcPct val="90000"/>
              </a:lnSpc>
              <a:spcBef>
                <a:spcPct val="20000"/>
              </a:spcBef>
              <a:buFontTx/>
              <a:buChar char="•"/>
            </a:pPr>
            <a:endParaRPr lang="en-US" sz="1600"/>
          </a:p>
          <a:p>
            <a:pPr marL="342900" indent="-342900" algn="l">
              <a:lnSpc>
                <a:spcPct val="90000"/>
              </a:lnSpc>
              <a:spcBef>
                <a:spcPct val="20000"/>
              </a:spcBef>
              <a:buFontTx/>
              <a:buChar char="•"/>
            </a:pPr>
            <a:r>
              <a:rPr lang="en-US" sz="1600"/>
              <a:t>Zone 3 – Construction, Maintenance, and A-1 Machine Shop - All Non-NTS Areas (NLV Facilities, RSL-Nellis, RSL-Andrews, Livermore Operations, Los Alamos Operations, and Special Technologies Laboratory)</a:t>
            </a:r>
          </a:p>
          <a:p>
            <a:pPr marL="342900" indent="-342900" algn="l">
              <a:lnSpc>
                <a:spcPct val="90000"/>
              </a:lnSpc>
              <a:spcBef>
                <a:spcPct val="20000"/>
              </a:spcBef>
              <a:buFontTx/>
              <a:buChar char="•"/>
            </a:pPr>
            <a:endParaRPr lang="en-US" sz="1600"/>
          </a:p>
          <a:p>
            <a:pPr marL="342900" indent="-342900" algn="l">
              <a:lnSpc>
                <a:spcPct val="90000"/>
              </a:lnSpc>
              <a:spcBef>
                <a:spcPct val="20000"/>
              </a:spcBef>
              <a:buFontTx/>
              <a:buChar char="•"/>
            </a:pPr>
            <a:r>
              <a:rPr lang="en-US" sz="1600"/>
              <a:t>Zone 4 – Work Control, Maintenance and Construction, and DAF Maintenance - NTS Nuclear Facilities (DAF, G Tunnel, Area 5 RWMS, and Area 3 RWMC)</a:t>
            </a:r>
          </a:p>
        </p:txBody>
      </p:sp>
      <p:pic>
        <p:nvPicPr>
          <p:cNvPr id="17412" name="Picture 5" descr="NTS Image Map"/>
          <p:cNvPicPr>
            <a:picLocks noChangeAspect="1" noChangeArrowheads="1"/>
          </p:cNvPicPr>
          <p:nvPr/>
        </p:nvPicPr>
        <p:blipFill>
          <a:blip r:embed="rId3"/>
          <a:srcRect/>
          <a:stretch>
            <a:fillRect/>
          </a:stretch>
        </p:blipFill>
        <p:spPr bwMode="auto">
          <a:xfrm>
            <a:off x="404813" y="1165225"/>
            <a:ext cx="2460625" cy="38893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3458"/>
                                        </p:tgtEl>
                                        <p:attrNameLst>
                                          <p:attrName>style.visibility</p:attrName>
                                        </p:attrNameLst>
                                      </p:cBhvr>
                                      <p:to>
                                        <p:strVal val="visible"/>
                                      </p:to>
                                    </p:set>
                                    <p:anim calcmode="lin" valueType="num">
                                      <p:cBhvr>
                                        <p:cTn id="7" dur="500" fill="hold"/>
                                        <p:tgtEl>
                                          <p:spTgt spid="403458"/>
                                        </p:tgtEl>
                                        <p:attrNameLst>
                                          <p:attrName>ppt_w</p:attrName>
                                        </p:attrNameLst>
                                      </p:cBhvr>
                                      <p:tavLst>
                                        <p:tav tm="0">
                                          <p:val>
                                            <p:fltVal val="0"/>
                                          </p:val>
                                        </p:tav>
                                        <p:tav tm="100000">
                                          <p:val>
                                            <p:strVal val="#ppt_w"/>
                                          </p:val>
                                        </p:tav>
                                      </p:tavLst>
                                    </p:anim>
                                    <p:anim calcmode="lin" valueType="num">
                                      <p:cBhvr>
                                        <p:cTn id="8" dur="500" fill="hold"/>
                                        <p:tgtEl>
                                          <p:spTgt spid="4034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Vision • Service • Partnership</a:t>
            </a:r>
          </a:p>
        </p:txBody>
      </p:sp>
      <p:sp>
        <p:nvSpPr>
          <p:cNvPr id="18435" name="Rectangle 2"/>
          <p:cNvSpPr>
            <a:spLocks noGrp="1" noChangeArrowheads="1"/>
          </p:cNvSpPr>
          <p:nvPr>
            <p:ph type="title"/>
          </p:nvPr>
        </p:nvSpPr>
        <p:spPr>
          <a:xfrm>
            <a:off x="0" y="360363"/>
            <a:ext cx="9144000" cy="563562"/>
          </a:xfrm>
        </p:spPr>
        <p:txBody>
          <a:bodyPr/>
          <a:lstStyle/>
          <a:p>
            <a:r>
              <a:rPr lang="en-US" smtClean="0"/>
              <a:t>Site Operations (continued)</a:t>
            </a:r>
          </a:p>
        </p:txBody>
      </p:sp>
      <p:sp>
        <p:nvSpPr>
          <p:cNvPr id="18436" name="Rectangle 3"/>
          <p:cNvSpPr>
            <a:spLocks noGrp="1" noChangeArrowheads="1"/>
          </p:cNvSpPr>
          <p:nvPr>
            <p:ph type="body" idx="1"/>
          </p:nvPr>
        </p:nvSpPr>
        <p:spPr>
          <a:xfrm>
            <a:off x="515938" y="990600"/>
            <a:ext cx="8229600" cy="4649788"/>
          </a:xfrm>
        </p:spPr>
        <p:txBody>
          <a:bodyPr/>
          <a:lstStyle/>
          <a:p>
            <a:pPr>
              <a:lnSpc>
                <a:spcPct val="90000"/>
              </a:lnSpc>
            </a:pPr>
            <a:r>
              <a:rPr lang="en-US" sz="1600" smtClean="0"/>
              <a:t>Implementing a construction and maintenance Zone Concept to centralize work responsibilities under discrete managers for each geographical area. This concept permits development of multi-tasking sections that meet a users full expectations while affording operational economies and specialization. </a:t>
            </a:r>
          </a:p>
          <a:p>
            <a:pPr>
              <a:lnSpc>
                <a:spcPct val="90000"/>
              </a:lnSpc>
            </a:pPr>
            <a:r>
              <a:rPr lang="en-US" sz="1600" smtClean="0"/>
              <a:t>Work Control provides the Work Control Center for elements dealing with work planning, scheduling, work package preparation, etc. </a:t>
            </a:r>
          </a:p>
          <a:p>
            <a:pPr>
              <a:lnSpc>
                <a:spcPct val="90000"/>
              </a:lnSpc>
            </a:pPr>
            <a:r>
              <a:rPr lang="en-US" sz="1600" smtClean="0"/>
              <a:t>Logistics Services manages and operates the Feeding, Housing, and Custodial services at the Nevada Test Site. Fleet Services, Transportation, Radio Services, Spectrum Management, and Materials Management ,including Warehouse Operations, are also provided through Logistics Services for the Las Vegas operations, as well as the Nevada Test Site. </a:t>
            </a:r>
          </a:p>
        </p:txBody>
      </p:sp>
      <p:pic>
        <p:nvPicPr>
          <p:cNvPr id="18437" name="Picture 5" descr="Zone 3"/>
          <p:cNvPicPr>
            <a:picLocks noChangeAspect="1" noChangeArrowheads="1"/>
          </p:cNvPicPr>
          <p:nvPr/>
        </p:nvPicPr>
        <p:blipFill>
          <a:blip r:embed="rId2"/>
          <a:srcRect/>
          <a:stretch>
            <a:fillRect/>
          </a:stretch>
        </p:blipFill>
        <p:spPr bwMode="auto">
          <a:xfrm>
            <a:off x="2603500" y="4941888"/>
            <a:ext cx="1652588" cy="1084262"/>
          </a:xfrm>
          <a:prstGeom prst="rect">
            <a:avLst/>
          </a:prstGeom>
          <a:noFill/>
          <a:ln w="9525">
            <a:noFill/>
            <a:miter lim="800000"/>
            <a:headEnd/>
            <a:tailEnd/>
          </a:ln>
        </p:spPr>
      </p:pic>
      <p:pic>
        <p:nvPicPr>
          <p:cNvPr id="18438" name="Picture 7" descr="Zone 1"/>
          <p:cNvPicPr>
            <a:picLocks noChangeAspect="1" noChangeArrowheads="1"/>
          </p:cNvPicPr>
          <p:nvPr/>
        </p:nvPicPr>
        <p:blipFill>
          <a:blip r:embed="rId3"/>
          <a:srcRect/>
          <a:stretch>
            <a:fillRect/>
          </a:stretch>
        </p:blipFill>
        <p:spPr bwMode="auto">
          <a:xfrm>
            <a:off x="781050" y="3794125"/>
            <a:ext cx="1673225" cy="1098550"/>
          </a:xfrm>
          <a:prstGeom prst="rect">
            <a:avLst/>
          </a:prstGeom>
          <a:noFill/>
          <a:ln w="9525">
            <a:noFill/>
            <a:miter lim="800000"/>
            <a:headEnd/>
            <a:tailEnd/>
          </a:ln>
        </p:spPr>
      </p:pic>
      <p:pic>
        <p:nvPicPr>
          <p:cNvPr id="18439" name="Picture 9" descr="Zone 3"/>
          <p:cNvPicPr>
            <a:picLocks noChangeAspect="1" noChangeArrowheads="1"/>
          </p:cNvPicPr>
          <p:nvPr/>
        </p:nvPicPr>
        <p:blipFill>
          <a:blip r:embed="rId4"/>
          <a:srcRect/>
          <a:stretch>
            <a:fillRect/>
          </a:stretch>
        </p:blipFill>
        <p:spPr bwMode="auto">
          <a:xfrm>
            <a:off x="4346575" y="3765550"/>
            <a:ext cx="1747838" cy="1146175"/>
          </a:xfrm>
          <a:prstGeom prst="rect">
            <a:avLst/>
          </a:prstGeom>
          <a:noFill/>
          <a:ln w="9525">
            <a:noFill/>
            <a:miter lim="800000"/>
            <a:headEnd/>
            <a:tailEnd/>
          </a:ln>
        </p:spPr>
      </p:pic>
      <p:pic>
        <p:nvPicPr>
          <p:cNvPr id="18440" name="Picture 11" descr="Zone 4"/>
          <p:cNvPicPr>
            <a:picLocks noChangeAspect="1" noChangeArrowheads="1"/>
          </p:cNvPicPr>
          <p:nvPr/>
        </p:nvPicPr>
        <p:blipFill>
          <a:blip r:embed="rId5"/>
          <a:srcRect/>
          <a:stretch>
            <a:fillRect/>
          </a:stretch>
        </p:blipFill>
        <p:spPr bwMode="auto">
          <a:xfrm>
            <a:off x="6256338" y="4926013"/>
            <a:ext cx="1768475" cy="1160462"/>
          </a:xfrm>
          <a:prstGeom prst="rect">
            <a:avLst/>
          </a:prstGeom>
          <a:noFill/>
          <a:ln w="9525">
            <a:noFill/>
            <a:miter lim="800000"/>
            <a:headEnd/>
            <a:tailEnd/>
          </a:ln>
        </p:spPr>
      </p:pic>
      <p:sp>
        <p:nvSpPr>
          <p:cNvPr id="18441" name="TextBox 8"/>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0" y="390525"/>
            <a:ext cx="9144000" cy="563563"/>
          </a:xfrm>
          <a:noFill/>
        </p:spPr>
        <p:txBody>
          <a:bodyPr/>
          <a:lstStyle/>
          <a:p>
            <a:r>
              <a:rPr lang="en-US" smtClean="0"/>
              <a:t>Facilities &amp; Infrastructure Management (FIM)</a:t>
            </a:r>
          </a:p>
        </p:txBody>
      </p:sp>
      <p:sp>
        <p:nvSpPr>
          <p:cNvPr id="19459" name="Rectangle 18"/>
          <p:cNvSpPr>
            <a:spLocks noGrp="1" noChangeArrowheads="1"/>
          </p:cNvSpPr>
          <p:nvPr>
            <p:ph type="body" idx="1"/>
          </p:nvPr>
        </p:nvSpPr>
        <p:spPr>
          <a:xfrm>
            <a:off x="411163" y="996950"/>
            <a:ext cx="8229600" cy="4649788"/>
          </a:xfrm>
        </p:spPr>
        <p:txBody>
          <a:bodyPr/>
          <a:lstStyle/>
          <a:p>
            <a:pPr>
              <a:lnSpc>
                <a:spcPct val="90000"/>
              </a:lnSpc>
            </a:pPr>
            <a:r>
              <a:rPr lang="en-US" sz="1600" smtClean="0"/>
              <a:t>Provide services in strategic planning, conceptual design, and engineering, procurement, and construction (EPC) project execution. As the stewards of documents such as the Ten Year Site Plan, Annual Maintenance Plan, and Energy Management Plan, the FIM division has the capability for integrating the current and future activities being performed at NSTec to allow optimal implementation.</a:t>
            </a:r>
            <a:br>
              <a:rPr lang="en-US" sz="1600" smtClean="0"/>
            </a:br>
            <a:r>
              <a:rPr lang="en-US" sz="1600" smtClean="0"/>
              <a:t> </a:t>
            </a:r>
          </a:p>
          <a:p>
            <a:pPr>
              <a:lnSpc>
                <a:spcPct val="90000"/>
              </a:lnSpc>
            </a:pPr>
            <a:r>
              <a:rPr lang="en-US" sz="1600" smtClean="0"/>
              <a:t>Maintains the integrated projects list for the site, capturing in one location, future and ongoing projects, as well as providing capability for development of conceptual design packages to better identify the basic building blocks of a successful project. As the project enters the execution phase, the FIM has a number of Project Managers, Project Control Engineers, and associated support staff for executing projects. </a:t>
            </a:r>
            <a:br>
              <a:rPr lang="en-US" sz="1600" smtClean="0"/>
            </a:br>
            <a:endParaRPr lang="en-US" sz="1600" smtClean="0"/>
          </a:p>
          <a:p>
            <a:pPr>
              <a:lnSpc>
                <a:spcPct val="90000"/>
              </a:lnSpc>
            </a:pPr>
            <a:r>
              <a:rPr lang="en-US" sz="1600" smtClean="0"/>
              <a:t>With approximately 30 to 40 projects being executed at any given time, the opportunity for sharing of lessons learned, building on work being performed simultaneously, and being able to reach out and touch various project professionals with differing backgrounds and expertise makes this group well qualified to accomplish whatever task is laid before them. </a:t>
            </a:r>
            <a:br>
              <a:rPr lang="en-US" sz="1600" smtClean="0"/>
            </a:br>
            <a:r>
              <a:rPr lang="en-US" sz="1600" smtClean="0"/>
              <a:t/>
            </a:r>
            <a:br>
              <a:rPr lang="en-US" sz="1600" smtClean="0"/>
            </a:br>
            <a:endParaRPr lang="en-US" sz="1600" smtClean="0"/>
          </a:p>
        </p:txBody>
      </p:sp>
      <p:pic>
        <p:nvPicPr>
          <p:cNvPr id="19460" name="Picture 20" descr="Facilities Oversight Location"/>
          <p:cNvPicPr>
            <a:picLocks noChangeAspect="1" noChangeArrowheads="1"/>
          </p:cNvPicPr>
          <p:nvPr/>
        </p:nvPicPr>
        <p:blipFill>
          <a:blip r:embed="rId3"/>
          <a:srcRect/>
          <a:stretch>
            <a:fillRect/>
          </a:stretch>
        </p:blipFill>
        <p:spPr bwMode="auto">
          <a:xfrm>
            <a:off x="3608388" y="5133975"/>
            <a:ext cx="1806575" cy="1187450"/>
          </a:xfrm>
          <a:prstGeom prst="rect">
            <a:avLst/>
          </a:prstGeom>
          <a:noFill/>
          <a:ln w="9525">
            <a:noFill/>
            <a:miter lim="800000"/>
            <a:headEnd/>
            <a:tailEnd/>
          </a:ln>
        </p:spPr>
      </p:pic>
      <p:sp>
        <p:nvSpPr>
          <p:cNvPr id="19461" name="TextBox 4"/>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5506"/>
                                        </p:tgtEl>
                                        <p:attrNameLst>
                                          <p:attrName>style.visibility</p:attrName>
                                        </p:attrNameLst>
                                      </p:cBhvr>
                                      <p:to>
                                        <p:strVal val="visible"/>
                                      </p:to>
                                    </p:set>
                                    <p:anim calcmode="lin" valueType="num">
                                      <p:cBhvr>
                                        <p:cTn id="7" dur="500" fill="hold"/>
                                        <p:tgtEl>
                                          <p:spTgt spid="405506"/>
                                        </p:tgtEl>
                                        <p:attrNameLst>
                                          <p:attrName>ppt_w</p:attrName>
                                        </p:attrNameLst>
                                      </p:cBhvr>
                                      <p:tavLst>
                                        <p:tav tm="0">
                                          <p:val>
                                            <p:fltVal val="0"/>
                                          </p:val>
                                        </p:tav>
                                        <p:tav tm="100000">
                                          <p:val>
                                            <p:strVal val="#ppt_w"/>
                                          </p:val>
                                        </p:tav>
                                      </p:tavLst>
                                    </p:anim>
                                    <p:anim calcmode="lin" valueType="num">
                                      <p:cBhvr>
                                        <p:cTn id="8" dur="500" fill="hold"/>
                                        <p:tgtEl>
                                          <p:spTgt spid="405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Vision • Service • Partnership</a:t>
            </a:r>
          </a:p>
        </p:txBody>
      </p:sp>
      <p:sp>
        <p:nvSpPr>
          <p:cNvPr id="407555" name="Rectangle 3"/>
          <p:cNvSpPr>
            <a:spLocks noGrp="1" noChangeArrowheads="1"/>
          </p:cNvSpPr>
          <p:nvPr>
            <p:ph type="title"/>
          </p:nvPr>
        </p:nvSpPr>
        <p:spPr>
          <a:xfrm>
            <a:off x="457200" y="379413"/>
            <a:ext cx="8229600" cy="777875"/>
          </a:xfrm>
          <a:noFill/>
        </p:spPr>
        <p:txBody>
          <a:bodyPr/>
          <a:lstStyle/>
          <a:p>
            <a:r>
              <a:rPr lang="en-US" smtClean="0"/>
              <a:t>Engineering</a:t>
            </a:r>
          </a:p>
        </p:txBody>
      </p:sp>
      <p:sp>
        <p:nvSpPr>
          <p:cNvPr id="20484" name="Rectangle 8"/>
          <p:cNvSpPr>
            <a:spLocks noGrp="1" noChangeArrowheads="1"/>
          </p:cNvSpPr>
          <p:nvPr>
            <p:ph type="body" idx="1"/>
          </p:nvPr>
        </p:nvSpPr>
        <p:spPr>
          <a:xfrm>
            <a:off x="455613" y="947738"/>
            <a:ext cx="8229600" cy="4649787"/>
          </a:xfrm>
        </p:spPr>
        <p:txBody>
          <a:bodyPr/>
          <a:lstStyle/>
          <a:p>
            <a:r>
              <a:rPr lang="en-US" sz="1600" smtClean="0"/>
              <a:t>Over 100 engineers and designers providing facility and infrastructure design and technical support for internal and external customers.</a:t>
            </a:r>
            <a:br>
              <a:rPr lang="en-US" sz="1600" smtClean="0"/>
            </a:br>
            <a:endParaRPr lang="en-US" sz="1600" smtClean="0"/>
          </a:p>
          <a:p>
            <a:r>
              <a:rPr lang="en-US" sz="1600" smtClean="0"/>
              <a:t>Customers include Homeland Security and Defense Applications, Defense  Experimentation and Stockpile Stewardship, Environmental Management, Yucca Mountain Project, WSI, Department of Defense, the National Laboratories (Sandia, Los Alamos, Livermore), and Department of Homeland Security.</a:t>
            </a:r>
            <a:br>
              <a:rPr lang="en-US" sz="1600" smtClean="0"/>
            </a:br>
            <a:endParaRPr lang="en-US" sz="1600" smtClean="0"/>
          </a:p>
          <a:p>
            <a:r>
              <a:rPr lang="en-US" sz="1600" smtClean="0"/>
              <a:t>Typical work includes sub critical experiment support design, electric power and water infrastructure upgrades, nuclear facility designs, and specialized designs for “one of a kind” projects.</a:t>
            </a:r>
          </a:p>
          <a:p>
            <a:endParaRPr lang="en-US" sz="1600" smtClean="0"/>
          </a:p>
        </p:txBody>
      </p:sp>
      <p:pic>
        <p:nvPicPr>
          <p:cNvPr id="20485" name="Picture 12" descr="NTS Power System Configuration Management"/>
          <p:cNvPicPr>
            <a:picLocks noChangeAspect="1" noChangeArrowheads="1"/>
          </p:cNvPicPr>
          <p:nvPr/>
        </p:nvPicPr>
        <p:blipFill>
          <a:blip r:embed="rId3"/>
          <a:srcRect/>
          <a:stretch>
            <a:fillRect/>
          </a:stretch>
        </p:blipFill>
        <p:spPr bwMode="auto">
          <a:xfrm>
            <a:off x="628650" y="5246688"/>
            <a:ext cx="5915025" cy="952500"/>
          </a:xfrm>
          <a:prstGeom prst="rect">
            <a:avLst/>
          </a:prstGeom>
          <a:noFill/>
          <a:ln w="9525">
            <a:noFill/>
            <a:miter lim="800000"/>
            <a:headEnd/>
            <a:tailEnd/>
          </a:ln>
        </p:spPr>
      </p:pic>
      <p:pic>
        <p:nvPicPr>
          <p:cNvPr id="20486" name="Picture 14" descr="NTS Communication System Configuration Management"/>
          <p:cNvPicPr>
            <a:picLocks noChangeAspect="1" noChangeArrowheads="1"/>
          </p:cNvPicPr>
          <p:nvPr/>
        </p:nvPicPr>
        <p:blipFill>
          <a:blip r:embed="rId4"/>
          <a:srcRect/>
          <a:stretch>
            <a:fillRect/>
          </a:stretch>
        </p:blipFill>
        <p:spPr bwMode="auto">
          <a:xfrm>
            <a:off x="3416300" y="3965575"/>
            <a:ext cx="4748213" cy="952500"/>
          </a:xfrm>
          <a:prstGeom prst="rect">
            <a:avLst/>
          </a:prstGeom>
          <a:noFill/>
          <a:ln w="9525">
            <a:noFill/>
            <a:miter lim="800000"/>
            <a:headEnd/>
            <a:tailEnd/>
          </a:ln>
        </p:spPr>
      </p:pic>
      <p:sp>
        <p:nvSpPr>
          <p:cNvPr id="20487" name="TextBox 6"/>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7555"/>
                                        </p:tgtEl>
                                        <p:attrNameLst>
                                          <p:attrName>style.visibility</p:attrName>
                                        </p:attrNameLst>
                                      </p:cBhvr>
                                      <p:to>
                                        <p:strVal val="visible"/>
                                      </p:to>
                                    </p:set>
                                    <p:anim calcmode="lin" valueType="num">
                                      <p:cBhvr>
                                        <p:cTn id="7" dur="500" fill="hold"/>
                                        <p:tgtEl>
                                          <p:spTgt spid="407555"/>
                                        </p:tgtEl>
                                        <p:attrNameLst>
                                          <p:attrName>ppt_w</p:attrName>
                                        </p:attrNameLst>
                                      </p:cBhvr>
                                      <p:tavLst>
                                        <p:tav tm="0">
                                          <p:val>
                                            <p:fltVal val="0"/>
                                          </p:val>
                                        </p:tav>
                                        <p:tav tm="100000">
                                          <p:val>
                                            <p:strVal val="#ppt_w"/>
                                          </p:val>
                                        </p:tav>
                                      </p:tavLst>
                                    </p:anim>
                                    <p:anim calcmode="lin" valueType="num">
                                      <p:cBhvr>
                                        <p:cTn id="8" dur="500" fill="hold"/>
                                        <p:tgtEl>
                                          <p:spTgt spid="4075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914400" y="441325"/>
            <a:ext cx="8229600" cy="698500"/>
          </a:xfrm>
          <a:noFill/>
        </p:spPr>
        <p:txBody>
          <a:bodyPr/>
          <a:lstStyle/>
          <a:p>
            <a:r>
              <a:rPr lang="en-US" smtClean="0"/>
              <a:t>Emergency Services &amp; Operations Support</a:t>
            </a:r>
          </a:p>
        </p:txBody>
      </p:sp>
      <p:sp>
        <p:nvSpPr>
          <p:cNvPr id="21507" name="Rectangle 458"/>
          <p:cNvSpPr>
            <a:spLocks noGrp="1" noChangeArrowheads="1"/>
          </p:cNvSpPr>
          <p:nvPr>
            <p:ph type="body" idx="1"/>
          </p:nvPr>
        </p:nvSpPr>
        <p:spPr>
          <a:xfrm>
            <a:off x="500063" y="1439863"/>
            <a:ext cx="8229600" cy="3400425"/>
          </a:xfrm>
        </p:spPr>
        <p:txBody>
          <a:bodyPr/>
          <a:lstStyle/>
          <a:p>
            <a:pPr marL="0" indent="0">
              <a:buFontTx/>
              <a:buNone/>
            </a:pPr>
            <a:r>
              <a:rPr lang="en-US" sz="1600" b="1" smtClean="0"/>
              <a:t>Emergency Planning and Preparedness Department</a:t>
            </a:r>
            <a:r>
              <a:rPr lang="en-US" sz="1600" smtClean="0"/>
              <a:t>, whose prime mission is to do your worrying for you.  Services include the following:</a:t>
            </a:r>
          </a:p>
          <a:p>
            <a:pPr marL="449263" lvl="1" indent="-334963">
              <a:buFontTx/>
              <a:buChar char="•"/>
            </a:pPr>
            <a:r>
              <a:rPr lang="en-US" sz="1600" smtClean="0"/>
              <a:t>Analyze hazards</a:t>
            </a:r>
          </a:p>
          <a:p>
            <a:pPr marL="449263" lvl="1" indent="-334963">
              <a:buFontTx/>
              <a:buChar char="•"/>
            </a:pPr>
            <a:r>
              <a:rPr lang="en-US" sz="1600" smtClean="0"/>
              <a:t>Provide policies for and help in developing Emergency Response Procedures and conducting Emergency Action Team training</a:t>
            </a:r>
          </a:p>
          <a:p>
            <a:pPr marL="449263" lvl="1" indent="-334963">
              <a:buFontTx/>
              <a:buChar char="•"/>
            </a:pPr>
            <a:r>
              <a:rPr lang="en-US" sz="1600" smtClean="0"/>
              <a:t>Provide support for Facility Emergency Preparedness programs</a:t>
            </a:r>
          </a:p>
          <a:p>
            <a:pPr marL="449263" lvl="1" indent="-334963">
              <a:buFontTx/>
              <a:buChar char="•"/>
            </a:pPr>
            <a:r>
              <a:rPr lang="en-US" sz="1600" smtClean="0"/>
              <a:t>Provide training and qualification tracking for over 250 members of the Emergency Response Organization</a:t>
            </a:r>
          </a:p>
          <a:p>
            <a:pPr marL="449263" lvl="1" indent="-334963">
              <a:buFontTx/>
              <a:buChar char="•"/>
            </a:pPr>
            <a:r>
              <a:rPr lang="en-US" sz="1600" smtClean="0"/>
              <a:t>Plan and conduct functional emergency preparedness training drills</a:t>
            </a:r>
          </a:p>
          <a:p>
            <a:pPr marL="449263" lvl="1" indent="-334963">
              <a:buFontTx/>
              <a:buChar char="•"/>
            </a:pPr>
            <a:r>
              <a:rPr lang="en-US" sz="1600" smtClean="0"/>
              <a:t>Plan, conduct, and evaluate emergency preparedness exercises</a:t>
            </a:r>
          </a:p>
          <a:p>
            <a:pPr marL="0" indent="0">
              <a:buFontTx/>
              <a:buNone/>
            </a:pPr>
            <a:endParaRPr lang="en-US" sz="1000" smtClean="0"/>
          </a:p>
          <a:p>
            <a:pPr marL="0" indent="0"/>
            <a:endParaRPr lang="en-US" sz="1600" smtClean="0"/>
          </a:p>
        </p:txBody>
      </p:sp>
      <p:pic>
        <p:nvPicPr>
          <p:cNvPr id="376896" name="Picture 64" descr="ESOS Logo"/>
          <p:cNvPicPr>
            <a:picLocks noChangeAspect="1" noChangeArrowheads="1"/>
          </p:cNvPicPr>
          <p:nvPr/>
        </p:nvPicPr>
        <p:blipFill>
          <a:blip r:embed="rId3"/>
          <a:srcRect/>
          <a:stretch>
            <a:fillRect/>
          </a:stretch>
        </p:blipFill>
        <p:spPr bwMode="auto">
          <a:xfrm>
            <a:off x="293688" y="314325"/>
            <a:ext cx="966787" cy="939800"/>
          </a:xfrm>
          <a:prstGeom prst="rect">
            <a:avLst/>
          </a:prstGeom>
          <a:noFill/>
          <a:ln w="9525">
            <a:noFill/>
            <a:miter lim="800000"/>
            <a:headEnd/>
            <a:tailEnd/>
          </a:ln>
        </p:spPr>
      </p:pic>
      <p:pic>
        <p:nvPicPr>
          <p:cNvPr id="21509" name="Picture 3"/>
          <p:cNvPicPr>
            <a:picLocks noChangeAspect="1" noChangeArrowheads="1"/>
          </p:cNvPicPr>
          <p:nvPr/>
        </p:nvPicPr>
        <p:blipFill>
          <a:blip r:embed="rId4"/>
          <a:srcRect/>
          <a:stretch>
            <a:fillRect/>
          </a:stretch>
        </p:blipFill>
        <p:spPr bwMode="auto">
          <a:xfrm>
            <a:off x="3824288" y="4375150"/>
            <a:ext cx="1779587" cy="1674813"/>
          </a:xfrm>
          <a:prstGeom prst="rect">
            <a:avLst/>
          </a:prstGeom>
          <a:noFill/>
          <a:ln w="9525">
            <a:noFill/>
            <a:miter lim="800000"/>
            <a:headEnd/>
            <a:tailEnd/>
          </a:ln>
        </p:spPr>
      </p:pic>
      <p:sp>
        <p:nvSpPr>
          <p:cNvPr id="21510" name="TextBox 5"/>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1650"/>
                                        </p:tgtEl>
                                        <p:attrNameLst>
                                          <p:attrName>style.visibility</p:attrName>
                                        </p:attrNameLst>
                                      </p:cBhvr>
                                      <p:to>
                                        <p:strVal val="visible"/>
                                      </p:to>
                                    </p:set>
                                    <p:animEffect transition="in" filter="wipe(down)">
                                      <p:cBhvr>
                                        <p:cTn id="7" dur="500"/>
                                        <p:tgtEl>
                                          <p:spTgt spid="4116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6896"/>
                                        </p:tgtEl>
                                        <p:attrNameLst>
                                          <p:attrName>style.visibility</p:attrName>
                                        </p:attrNameLst>
                                      </p:cBhvr>
                                      <p:to>
                                        <p:strVal val="visible"/>
                                      </p:to>
                                    </p:set>
                                    <p:anim calcmode="lin" valueType="num">
                                      <p:cBhvr additive="base">
                                        <p:cTn id="12" dur="500" fill="hold"/>
                                        <p:tgtEl>
                                          <p:spTgt spid="376896"/>
                                        </p:tgtEl>
                                        <p:attrNameLst>
                                          <p:attrName>ppt_x</p:attrName>
                                        </p:attrNameLst>
                                      </p:cBhvr>
                                      <p:tavLst>
                                        <p:tav tm="0">
                                          <p:val>
                                            <p:strVal val="#ppt_x"/>
                                          </p:val>
                                        </p:tav>
                                        <p:tav tm="100000">
                                          <p:val>
                                            <p:strVal val="#ppt_x"/>
                                          </p:val>
                                        </p:tav>
                                      </p:tavLst>
                                    </p:anim>
                                    <p:anim calcmode="lin" valueType="num">
                                      <p:cBhvr additive="base">
                                        <p:cTn id="13" dur="500" fill="hold"/>
                                        <p:tgtEl>
                                          <p:spTgt spid="376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Vision • Service • Partnership</a:t>
            </a:r>
          </a:p>
        </p:txBody>
      </p:sp>
      <p:sp>
        <p:nvSpPr>
          <p:cNvPr id="22531" name="Rectangle 2"/>
          <p:cNvSpPr>
            <a:spLocks noGrp="1" noChangeArrowheads="1"/>
          </p:cNvSpPr>
          <p:nvPr>
            <p:ph type="title"/>
          </p:nvPr>
        </p:nvSpPr>
        <p:spPr>
          <a:xfrm>
            <a:off x="682625" y="474663"/>
            <a:ext cx="8461375" cy="563562"/>
          </a:xfrm>
        </p:spPr>
        <p:txBody>
          <a:bodyPr/>
          <a:lstStyle/>
          <a:p>
            <a:r>
              <a:rPr lang="en-US" smtClean="0"/>
              <a:t>Emergency Services &amp; Operations Support </a:t>
            </a:r>
            <a:br>
              <a:rPr lang="en-US" smtClean="0"/>
            </a:br>
            <a:r>
              <a:rPr lang="en-US" smtClean="0"/>
              <a:t>(continued)</a:t>
            </a:r>
          </a:p>
        </p:txBody>
      </p:sp>
      <p:sp>
        <p:nvSpPr>
          <p:cNvPr id="22532" name="Rectangle 3"/>
          <p:cNvSpPr>
            <a:spLocks noGrp="1" noChangeArrowheads="1"/>
          </p:cNvSpPr>
          <p:nvPr>
            <p:ph type="body" idx="1"/>
          </p:nvPr>
        </p:nvSpPr>
        <p:spPr>
          <a:xfrm>
            <a:off x="584200" y="1406525"/>
            <a:ext cx="8229600" cy="4649788"/>
          </a:xfrm>
        </p:spPr>
        <p:txBody>
          <a:bodyPr/>
          <a:lstStyle/>
          <a:p>
            <a:pPr marL="381000" indent="-381000">
              <a:lnSpc>
                <a:spcPct val="80000"/>
              </a:lnSpc>
              <a:buFontTx/>
              <a:buNone/>
            </a:pPr>
            <a:r>
              <a:rPr lang="en-US" sz="1600" b="1" smtClean="0"/>
              <a:t>Operations Coordination Center</a:t>
            </a:r>
          </a:p>
          <a:p>
            <a:pPr marL="381000" indent="-381000">
              <a:lnSpc>
                <a:spcPct val="80000"/>
              </a:lnSpc>
            </a:pPr>
            <a:r>
              <a:rPr lang="en-US" sz="1600" smtClean="0"/>
              <a:t>Provide mission scheduling and deconfliction for both NTS ground and airspace activities.</a:t>
            </a:r>
          </a:p>
          <a:p>
            <a:pPr marL="381000" indent="-381000">
              <a:lnSpc>
                <a:spcPct val="80000"/>
              </a:lnSpc>
            </a:pPr>
            <a:r>
              <a:rPr lang="en-US" sz="1600" smtClean="0"/>
              <a:t>Provide access tracking into/out of controlled areas of the site. </a:t>
            </a:r>
          </a:p>
          <a:p>
            <a:pPr marL="381000" indent="-381000">
              <a:lnSpc>
                <a:spcPct val="80000"/>
              </a:lnSpc>
            </a:pPr>
            <a:r>
              <a:rPr lang="en-US" sz="1600" smtClean="0"/>
              <a:t>Staff 24/7 the Operations Coordination Center (OCC) with a Duty Manager and a Fire Dispatcher/911 Call-Taker. </a:t>
            </a:r>
          </a:p>
          <a:p>
            <a:pPr marL="381000" indent="-381000">
              <a:lnSpc>
                <a:spcPct val="80000"/>
              </a:lnSpc>
            </a:pPr>
            <a:r>
              <a:rPr lang="en-US" sz="1600" smtClean="0"/>
              <a:t>Ensure readiness and operate eight emergency response facilities, including three facilities dedicated for emergency use. </a:t>
            </a:r>
          </a:p>
          <a:p>
            <a:pPr marL="381000" indent="-381000">
              <a:lnSpc>
                <a:spcPct val="80000"/>
              </a:lnSpc>
              <a:buFontTx/>
              <a:buNone/>
            </a:pPr>
            <a:endParaRPr lang="en-US" sz="1600" smtClean="0"/>
          </a:p>
          <a:p>
            <a:pPr marL="381000" indent="-381000">
              <a:lnSpc>
                <a:spcPct val="80000"/>
              </a:lnSpc>
              <a:buFontTx/>
              <a:buNone/>
            </a:pPr>
            <a:r>
              <a:rPr lang="en-US" sz="1600" b="1" smtClean="0"/>
              <a:t>NTS Fire &amp; Rescue</a:t>
            </a:r>
          </a:p>
          <a:p>
            <a:pPr marL="381000" indent="-381000">
              <a:lnSpc>
                <a:spcPct val="80000"/>
              </a:lnSpc>
            </a:pPr>
            <a:r>
              <a:rPr lang="en-US" sz="1600" smtClean="0"/>
              <a:t>Staff 24/7 two Fire Stations (Mercury and Area 6) with both paramedics and firefighters, trained in all aspects of fire response, technical rescue, and hazardous material response. </a:t>
            </a:r>
          </a:p>
          <a:p>
            <a:pPr marL="381000" indent="-381000">
              <a:lnSpc>
                <a:spcPct val="80000"/>
              </a:lnSpc>
            </a:pPr>
            <a:r>
              <a:rPr lang="en-US" sz="1600" smtClean="0"/>
              <a:t>Staff Paramedic Station at Yucca Mountain Project when workers are present. </a:t>
            </a:r>
          </a:p>
          <a:p>
            <a:pPr marL="381000" indent="-381000">
              <a:lnSpc>
                <a:spcPct val="80000"/>
              </a:lnSpc>
            </a:pPr>
            <a:r>
              <a:rPr lang="en-US" sz="1600" smtClean="0"/>
              <a:t>Provide regulatory compliance assistance and inspections.</a:t>
            </a:r>
          </a:p>
          <a:p>
            <a:pPr marL="381000" indent="-381000">
              <a:lnSpc>
                <a:spcPct val="80000"/>
              </a:lnSpc>
            </a:pPr>
            <a:r>
              <a:rPr lang="en-US" sz="1600" smtClean="0"/>
              <a:t>Provide Fire Extinguisher services and hands-on training.</a:t>
            </a:r>
            <a:br>
              <a:rPr lang="en-US" sz="1600" smtClean="0"/>
            </a:br>
            <a:endParaRPr lang="en-US" sz="1600" smtClean="0"/>
          </a:p>
          <a:p>
            <a:pPr marL="381000" indent="-381000">
              <a:lnSpc>
                <a:spcPct val="80000"/>
              </a:lnSpc>
              <a:buFontTx/>
              <a:buNone/>
            </a:pPr>
            <a:endParaRPr lang="en-US" sz="1600" smtClean="0"/>
          </a:p>
          <a:p>
            <a:pPr marL="381000" indent="-381000">
              <a:lnSpc>
                <a:spcPct val="80000"/>
              </a:lnSpc>
              <a:buFontTx/>
              <a:buNone/>
            </a:pPr>
            <a:endParaRPr lang="en-US" sz="1600" smtClean="0"/>
          </a:p>
        </p:txBody>
      </p:sp>
      <p:pic>
        <p:nvPicPr>
          <p:cNvPr id="22533" name="Picture 7"/>
          <p:cNvPicPr>
            <a:picLocks noChangeAspect="1" noChangeArrowheads="1"/>
          </p:cNvPicPr>
          <p:nvPr/>
        </p:nvPicPr>
        <p:blipFill>
          <a:blip r:embed="rId2"/>
          <a:srcRect/>
          <a:stretch>
            <a:fillRect/>
          </a:stretch>
        </p:blipFill>
        <p:spPr bwMode="auto">
          <a:xfrm>
            <a:off x="631825" y="5149850"/>
            <a:ext cx="1136650" cy="987425"/>
          </a:xfrm>
          <a:prstGeom prst="rect">
            <a:avLst/>
          </a:prstGeom>
          <a:noFill/>
          <a:ln w="9525">
            <a:noFill/>
            <a:miter lim="800000"/>
            <a:headEnd/>
            <a:tailEnd/>
          </a:ln>
        </p:spPr>
      </p:pic>
      <p:pic>
        <p:nvPicPr>
          <p:cNvPr id="22534" name="Picture 6"/>
          <p:cNvPicPr>
            <a:picLocks noChangeAspect="1" noChangeArrowheads="1"/>
          </p:cNvPicPr>
          <p:nvPr/>
        </p:nvPicPr>
        <p:blipFill>
          <a:blip r:embed="rId3"/>
          <a:srcRect/>
          <a:stretch>
            <a:fillRect/>
          </a:stretch>
        </p:blipFill>
        <p:spPr bwMode="auto">
          <a:xfrm>
            <a:off x="2593975" y="5135563"/>
            <a:ext cx="1698625" cy="1031875"/>
          </a:xfrm>
          <a:prstGeom prst="rect">
            <a:avLst/>
          </a:prstGeom>
          <a:noFill/>
          <a:ln w="9525">
            <a:noFill/>
            <a:miter lim="800000"/>
            <a:headEnd/>
            <a:tailEnd/>
          </a:ln>
        </p:spPr>
      </p:pic>
      <p:pic>
        <p:nvPicPr>
          <p:cNvPr id="376896" name="Picture 64" descr="ESOS Logo"/>
          <p:cNvPicPr>
            <a:picLocks noChangeAspect="1" noChangeArrowheads="1"/>
          </p:cNvPicPr>
          <p:nvPr/>
        </p:nvPicPr>
        <p:blipFill>
          <a:blip r:embed="rId4"/>
          <a:srcRect/>
          <a:stretch>
            <a:fillRect/>
          </a:stretch>
        </p:blipFill>
        <p:spPr bwMode="auto">
          <a:xfrm>
            <a:off x="174625" y="328613"/>
            <a:ext cx="966788" cy="939800"/>
          </a:xfrm>
          <a:prstGeom prst="rect">
            <a:avLst/>
          </a:prstGeom>
          <a:noFill/>
          <a:ln w="9525">
            <a:noFill/>
            <a:miter lim="800000"/>
            <a:headEnd/>
            <a:tailEnd/>
          </a:ln>
        </p:spPr>
      </p:pic>
      <p:pic>
        <p:nvPicPr>
          <p:cNvPr id="22536" name="Picture 5"/>
          <p:cNvPicPr>
            <a:picLocks noChangeAspect="1" noChangeArrowheads="1"/>
          </p:cNvPicPr>
          <p:nvPr/>
        </p:nvPicPr>
        <p:blipFill>
          <a:blip r:embed="rId5"/>
          <a:srcRect/>
          <a:stretch>
            <a:fillRect/>
          </a:stretch>
        </p:blipFill>
        <p:spPr bwMode="auto">
          <a:xfrm>
            <a:off x="4838700" y="5102225"/>
            <a:ext cx="1362075" cy="1046163"/>
          </a:xfrm>
          <a:prstGeom prst="rect">
            <a:avLst/>
          </a:prstGeom>
          <a:noFill/>
          <a:ln w="9525">
            <a:noFill/>
            <a:miter lim="800000"/>
            <a:headEnd/>
            <a:tailEnd/>
          </a:ln>
        </p:spPr>
      </p:pic>
      <p:pic>
        <p:nvPicPr>
          <p:cNvPr id="22537" name="Picture 4"/>
          <p:cNvPicPr>
            <a:picLocks noChangeAspect="1" noChangeArrowheads="1"/>
          </p:cNvPicPr>
          <p:nvPr/>
        </p:nvPicPr>
        <p:blipFill>
          <a:blip r:embed="rId6"/>
          <a:srcRect/>
          <a:stretch>
            <a:fillRect/>
          </a:stretch>
        </p:blipFill>
        <p:spPr bwMode="auto">
          <a:xfrm>
            <a:off x="6846888" y="5083175"/>
            <a:ext cx="1104900" cy="1039813"/>
          </a:xfrm>
          <a:prstGeom prst="rect">
            <a:avLst/>
          </a:prstGeom>
          <a:noFill/>
          <a:ln w="9525">
            <a:noFill/>
            <a:miter lim="800000"/>
            <a:headEnd/>
            <a:tailEnd/>
          </a:ln>
        </p:spPr>
      </p:pic>
      <p:sp>
        <p:nvSpPr>
          <p:cNvPr id="22538" name="TextBox 9"/>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896"/>
                                        </p:tgtEl>
                                        <p:attrNameLst>
                                          <p:attrName>style.visibility</p:attrName>
                                        </p:attrNameLst>
                                      </p:cBhvr>
                                      <p:to>
                                        <p:strVal val="visible"/>
                                      </p:to>
                                    </p:set>
                                    <p:anim calcmode="lin" valueType="num">
                                      <p:cBhvr additive="base">
                                        <p:cTn id="7" dur="500" fill="hold"/>
                                        <p:tgtEl>
                                          <p:spTgt spid="376896"/>
                                        </p:tgtEl>
                                        <p:attrNameLst>
                                          <p:attrName>ppt_x</p:attrName>
                                        </p:attrNameLst>
                                      </p:cBhvr>
                                      <p:tavLst>
                                        <p:tav tm="0">
                                          <p:val>
                                            <p:strVal val="#ppt_x"/>
                                          </p:val>
                                        </p:tav>
                                        <p:tav tm="100000">
                                          <p:val>
                                            <p:strVal val="#ppt_x"/>
                                          </p:val>
                                        </p:tav>
                                      </p:tavLst>
                                    </p:anim>
                                    <p:anim calcmode="lin" valueType="num">
                                      <p:cBhvr additive="base">
                                        <p:cTn id="8" dur="500" fill="hold"/>
                                        <p:tgtEl>
                                          <p:spTgt spid="376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Vision • Service • Partnership</a:t>
            </a:r>
          </a:p>
        </p:txBody>
      </p:sp>
      <p:sp>
        <p:nvSpPr>
          <p:cNvPr id="23555" name="Rectangle 2"/>
          <p:cNvSpPr>
            <a:spLocks noGrp="1" noChangeArrowheads="1"/>
          </p:cNvSpPr>
          <p:nvPr>
            <p:ph type="title"/>
          </p:nvPr>
        </p:nvSpPr>
        <p:spPr>
          <a:xfrm>
            <a:off x="0" y="390525"/>
            <a:ext cx="9144000" cy="563563"/>
          </a:xfrm>
        </p:spPr>
        <p:txBody>
          <a:bodyPr/>
          <a:lstStyle/>
          <a:p>
            <a:r>
              <a:rPr lang="en-US" smtClean="0"/>
              <a:t>Work Process Improvement</a:t>
            </a:r>
          </a:p>
        </p:txBody>
      </p:sp>
      <p:sp>
        <p:nvSpPr>
          <p:cNvPr id="23556" name="Rectangle 3"/>
          <p:cNvSpPr>
            <a:spLocks noChangeArrowheads="1"/>
          </p:cNvSpPr>
          <p:nvPr/>
        </p:nvSpPr>
        <p:spPr bwMode="auto">
          <a:xfrm>
            <a:off x="393700" y="1531938"/>
            <a:ext cx="6224588" cy="3548062"/>
          </a:xfrm>
          <a:prstGeom prst="rect">
            <a:avLst/>
          </a:prstGeom>
          <a:noFill/>
          <a:ln w="9525">
            <a:noFill/>
            <a:miter lim="800000"/>
            <a:headEnd/>
            <a:tailEnd/>
          </a:ln>
        </p:spPr>
        <p:txBody>
          <a:bodyPr/>
          <a:lstStyle/>
          <a:p>
            <a:pPr marL="342900" indent="-342900" algn="l">
              <a:spcBef>
                <a:spcPct val="20000"/>
              </a:spcBef>
              <a:buFontTx/>
              <a:buChar char="•"/>
            </a:pPr>
            <a:r>
              <a:rPr lang="en-US" sz="1600"/>
              <a:t>Develop and Report Metrics/Dashboard</a:t>
            </a:r>
          </a:p>
          <a:p>
            <a:pPr marL="342900" indent="-342900" algn="l">
              <a:spcBef>
                <a:spcPct val="20000"/>
              </a:spcBef>
              <a:buFontTx/>
              <a:buChar char="•"/>
            </a:pPr>
            <a:r>
              <a:rPr lang="en-US" sz="1600"/>
              <a:t>CaWeb/Issues Management</a:t>
            </a:r>
          </a:p>
          <a:p>
            <a:pPr marL="342900" indent="-342900" algn="l">
              <a:spcBef>
                <a:spcPct val="20000"/>
              </a:spcBef>
              <a:buFontTx/>
              <a:buChar char="•"/>
            </a:pPr>
            <a:r>
              <a:rPr lang="en-US" sz="1600"/>
              <a:t>Overview of Assessments </a:t>
            </a:r>
          </a:p>
          <a:p>
            <a:pPr marL="342900" indent="-342900" algn="l">
              <a:spcBef>
                <a:spcPct val="20000"/>
              </a:spcBef>
              <a:buFontTx/>
              <a:buChar char="•"/>
            </a:pPr>
            <a:r>
              <a:rPr lang="en-US" sz="1600"/>
              <a:t>Lead Improvement Studies</a:t>
            </a:r>
          </a:p>
          <a:p>
            <a:pPr marL="342900" indent="-342900" algn="l">
              <a:spcBef>
                <a:spcPct val="20000"/>
              </a:spcBef>
              <a:buFontTx/>
              <a:buChar char="•"/>
            </a:pPr>
            <a:r>
              <a:rPr lang="en-US" sz="1600"/>
              <a:t>Oversight of Procedure Updates</a:t>
            </a:r>
          </a:p>
          <a:p>
            <a:pPr marL="342900" indent="-342900" algn="l">
              <a:spcBef>
                <a:spcPct val="20000"/>
              </a:spcBef>
              <a:buFontTx/>
              <a:buChar char="•"/>
            </a:pPr>
            <a:r>
              <a:rPr lang="en-US" sz="1600"/>
              <a:t>Coordinate Impact of New Procedures and DOE Orders</a:t>
            </a:r>
          </a:p>
          <a:p>
            <a:pPr marL="342900" indent="-342900" algn="l">
              <a:spcBef>
                <a:spcPct val="20000"/>
              </a:spcBef>
              <a:buFontTx/>
              <a:buChar char="•"/>
            </a:pPr>
            <a:r>
              <a:rPr lang="en-US" sz="1600"/>
              <a:t>Provide Guidance for Configuration Management Implementation</a:t>
            </a:r>
          </a:p>
          <a:p>
            <a:pPr marL="342900" indent="-342900" algn="l">
              <a:spcBef>
                <a:spcPct val="20000"/>
              </a:spcBef>
              <a:buFontTx/>
              <a:buChar char="•"/>
            </a:pPr>
            <a:r>
              <a:rPr lang="en-US" sz="1600"/>
              <a:t>Coordinate Lean/Six Sigma Activities</a:t>
            </a:r>
          </a:p>
        </p:txBody>
      </p:sp>
      <p:pic>
        <p:nvPicPr>
          <p:cNvPr id="23557" name="Picture 5" descr="image11331"/>
          <p:cNvPicPr>
            <a:picLocks noChangeAspect="1" noChangeArrowheads="1"/>
          </p:cNvPicPr>
          <p:nvPr/>
        </p:nvPicPr>
        <p:blipFill>
          <a:blip r:embed="rId2"/>
          <a:srcRect/>
          <a:stretch>
            <a:fillRect/>
          </a:stretch>
        </p:blipFill>
        <p:spPr bwMode="auto">
          <a:xfrm>
            <a:off x="6040438" y="1751013"/>
            <a:ext cx="2341562" cy="2941637"/>
          </a:xfrm>
          <a:prstGeom prst="rect">
            <a:avLst/>
          </a:prstGeom>
          <a:noFill/>
          <a:ln w="9525">
            <a:noFill/>
            <a:miter lim="800000"/>
            <a:headEnd/>
            <a:tailEnd/>
          </a:ln>
        </p:spPr>
      </p:pic>
      <p:sp>
        <p:nvSpPr>
          <p:cNvPr id="23558" name="TextBox 5"/>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0"/>
          </p:nvPr>
        </p:nvSpPr>
        <p:spPr>
          <a:noFill/>
        </p:spPr>
        <p:txBody>
          <a:bodyPr/>
          <a:lstStyle/>
          <a:p>
            <a:r>
              <a:rPr lang="en-US" smtClean="0"/>
              <a:t>Vision • Service • Partnership</a:t>
            </a:r>
          </a:p>
        </p:txBody>
      </p:sp>
      <p:sp>
        <p:nvSpPr>
          <p:cNvPr id="7171" name="Rectangle 2"/>
          <p:cNvSpPr>
            <a:spLocks noGrp="1" noChangeArrowheads="1"/>
          </p:cNvSpPr>
          <p:nvPr>
            <p:ph type="title"/>
          </p:nvPr>
        </p:nvSpPr>
        <p:spPr>
          <a:xfrm>
            <a:off x="0" y="368300"/>
            <a:ext cx="9144000" cy="563563"/>
          </a:xfrm>
        </p:spPr>
        <p:txBody>
          <a:bodyPr/>
          <a:lstStyle/>
          <a:p>
            <a:r>
              <a:rPr lang="en-US" smtClean="0"/>
              <a:t>The Nevada Test Site</a:t>
            </a:r>
          </a:p>
        </p:txBody>
      </p:sp>
      <p:sp>
        <p:nvSpPr>
          <p:cNvPr id="7172" name="Rectangle 3"/>
          <p:cNvSpPr>
            <a:spLocks noGrp="1" noChangeArrowheads="1"/>
          </p:cNvSpPr>
          <p:nvPr>
            <p:ph type="body" sz="half" idx="1"/>
          </p:nvPr>
        </p:nvSpPr>
        <p:spPr>
          <a:xfrm>
            <a:off x="409575" y="1181100"/>
            <a:ext cx="8301038" cy="4919663"/>
          </a:xfrm>
        </p:spPr>
        <p:txBody>
          <a:bodyPr/>
          <a:lstStyle/>
          <a:p>
            <a:pPr>
              <a:lnSpc>
                <a:spcPct val="95000"/>
              </a:lnSpc>
              <a:spcBef>
                <a:spcPct val="40000"/>
              </a:spcBef>
            </a:pPr>
            <a:r>
              <a:rPr lang="en-US" sz="1800" smtClean="0"/>
              <a:t>1,375 square-mile outdoor laboratory/national experimental center</a:t>
            </a:r>
          </a:p>
          <a:p>
            <a:pPr lvl="1">
              <a:lnSpc>
                <a:spcPct val="95000"/>
              </a:lnSpc>
              <a:spcBef>
                <a:spcPct val="40000"/>
              </a:spcBef>
            </a:pPr>
            <a:r>
              <a:rPr lang="en-US" sz="1600" smtClean="0"/>
              <a:t>65 miles northwest of Las Vegas</a:t>
            </a:r>
          </a:p>
          <a:p>
            <a:pPr lvl="1">
              <a:lnSpc>
                <a:spcPct val="95000"/>
              </a:lnSpc>
              <a:spcBef>
                <a:spcPct val="40000"/>
              </a:spcBef>
            </a:pPr>
            <a:r>
              <a:rPr lang="en-US" sz="1600" smtClean="0"/>
              <a:t>Larger than Rhode Island</a:t>
            </a:r>
          </a:p>
          <a:p>
            <a:pPr lvl="1">
              <a:lnSpc>
                <a:spcPct val="95000"/>
              </a:lnSpc>
              <a:spcBef>
                <a:spcPct val="40000"/>
              </a:spcBef>
            </a:pPr>
            <a:r>
              <a:rPr lang="en-US" sz="1600" smtClean="0"/>
              <a:t>Buffered on all sides by federal lands</a:t>
            </a:r>
          </a:p>
          <a:p>
            <a:pPr>
              <a:lnSpc>
                <a:spcPct val="95000"/>
              </a:lnSpc>
              <a:spcBef>
                <a:spcPct val="40000"/>
              </a:spcBef>
            </a:pPr>
            <a:r>
              <a:rPr lang="en-US" sz="1800" smtClean="0"/>
              <a:t>Utilities and infrastructure comprise support for a small city</a:t>
            </a:r>
          </a:p>
          <a:p>
            <a:pPr lvl="1">
              <a:lnSpc>
                <a:spcPct val="95000"/>
              </a:lnSpc>
              <a:spcBef>
                <a:spcPct val="40000"/>
              </a:spcBef>
            </a:pPr>
            <a:r>
              <a:rPr lang="en-US" sz="1600" smtClean="0"/>
              <a:t>502 miles of power transmission lines</a:t>
            </a:r>
          </a:p>
          <a:p>
            <a:pPr lvl="1">
              <a:lnSpc>
                <a:spcPct val="95000"/>
              </a:lnSpc>
              <a:spcBef>
                <a:spcPct val="40000"/>
              </a:spcBef>
            </a:pPr>
            <a:r>
              <a:rPr lang="en-US" sz="1600" smtClean="0"/>
              <a:t>174 substations</a:t>
            </a:r>
          </a:p>
          <a:p>
            <a:pPr lvl="1">
              <a:lnSpc>
                <a:spcPct val="95000"/>
              </a:lnSpc>
              <a:spcBef>
                <a:spcPct val="40000"/>
              </a:spcBef>
            </a:pPr>
            <a:r>
              <a:rPr lang="en-US" sz="1600" smtClean="0"/>
              <a:t>3 public water systems </a:t>
            </a:r>
          </a:p>
          <a:p>
            <a:pPr lvl="1">
              <a:lnSpc>
                <a:spcPct val="95000"/>
              </a:lnSpc>
              <a:spcBef>
                <a:spcPct val="40000"/>
              </a:spcBef>
            </a:pPr>
            <a:r>
              <a:rPr lang="en-US" sz="1600" smtClean="0"/>
              <a:t>10 septic systems</a:t>
            </a:r>
          </a:p>
          <a:p>
            <a:pPr lvl="1">
              <a:lnSpc>
                <a:spcPct val="95000"/>
              </a:lnSpc>
              <a:spcBef>
                <a:spcPct val="40000"/>
              </a:spcBef>
            </a:pPr>
            <a:r>
              <a:rPr lang="en-US" sz="1600" smtClean="0"/>
              <a:t>3 landfills</a:t>
            </a:r>
          </a:p>
          <a:p>
            <a:pPr lvl="1">
              <a:lnSpc>
                <a:spcPct val="95000"/>
              </a:lnSpc>
              <a:spcBef>
                <a:spcPct val="40000"/>
              </a:spcBef>
            </a:pPr>
            <a:r>
              <a:rPr lang="en-US" sz="1600" smtClean="0"/>
              <a:t>340 miles of paved roads</a:t>
            </a:r>
          </a:p>
          <a:p>
            <a:pPr lvl="1">
              <a:lnSpc>
                <a:spcPct val="95000"/>
              </a:lnSpc>
              <a:spcBef>
                <a:spcPct val="40000"/>
              </a:spcBef>
            </a:pPr>
            <a:r>
              <a:rPr lang="en-US" sz="1600" smtClean="0"/>
              <a:t>300 miles of unpaved roads</a:t>
            </a:r>
          </a:p>
        </p:txBody>
      </p:sp>
      <p:pic>
        <p:nvPicPr>
          <p:cNvPr id="392199" name="Picture 7" descr="NTSinNevada"/>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78288" y="3671888"/>
            <a:ext cx="1779587" cy="2392362"/>
          </a:xfrm>
          <a:prstGeom prst="rect">
            <a:avLst/>
          </a:prstGeom>
          <a:noFill/>
          <a:ln w="9525">
            <a:noFill/>
            <a:miter lim="800000"/>
            <a:headEnd/>
            <a:tailEnd/>
          </a:ln>
        </p:spPr>
      </p:pic>
      <p:sp>
        <p:nvSpPr>
          <p:cNvPr id="392200" name="AutoShape 8"/>
          <p:cNvSpPr>
            <a:spLocks noChangeAspect="1" noChangeArrowheads="1"/>
          </p:cNvSpPr>
          <p:nvPr/>
        </p:nvSpPr>
        <p:spPr bwMode="auto">
          <a:xfrm flipH="1">
            <a:off x="4872038" y="3336925"/>
            <a:ext cx="2927350" cy="1881188"/>
          </a:xfrm>
          <a:prstGeom prst="triangle">
            <a:avLst>
              <a:gd name="adj" fmla="val 38042"/>
            </a:avLst>
          </a:prstGeom>
          <a:gradFill rotWithShape="1">
            <a:gsLst>
              <a:gs pos="0">
                <a:srgbClr val="996633">
                  <a:alpha val="25000"/>
                </a:srgbClr>
              </a:gs>
              <a:gs pos="100000">
                <a:srgbClr val="FFFFFF">
                  <a:alpha val="15999"/>
                </a:srgbClr>
              </a:gs>
            </a:gsLst>
            <a:lin ang="0" scaled="1"/>
          </a:gradFill>
          <a:ln w="9525">
            <a:noFill/>
            <a:miter lim="800000"/>
            <a:headEnd/>
            <a:tailEnd/>
          </a:ln>
        </p:spPr>
        <p:txBody>
          <a:bodyPr wrap="none" anchor="ctr"/>
          <a:lstStyle/>
          <a:p>
            <a:endParaRPr lang="en-US"/>
          </a:p>
        </p:txBody>
      </p:sp>
      <p:pic>
        <p:nvPicPr>
          <p:cNvPr id="392201" name="Picture 9" descr="Figure 2-2"/>
          <p:cNvPicPr>
            <a:picLocks noChangeAspect="1" noChangeArrowheads="1"/>
          </p:cNvPicPr>
          <p:nvPr/>
        </p:nvPicPr>
        <p:blipFill>
          <a:blip r:embed="rId3">
            <a:clrChange>
              <a:clrFrom>
                <a:srgbClr val="C2B39C"/>
              </a:clrFrom>
              <a:clrTo>
                <a:srgbClr val="C2B39C">
                  <a:alpha val="0"/>
                </a:srgbClr>
              </a:clrTo>
            </a:clrChange>
          </a:blip>
          <a:srcRect/>
          <a:stretch>
            <a:fillRect/>
          </a:stretch>
        </p:blipFill>
        <p:spPr bwMode="auto">
          <a:xfrm>
            <a:off x="6126163" y="3086100"/>
            <a:ext cx="3017837" cy="317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2199"/>
                                        </p:tgtEl>
                                        <p:attrNameLst>
                                          <p:attrName>style.visibility</p:attrName>
                                        </p:attrNameLst>
                                      </p:cBhvr>
                                      <p:to>
                                        <p:strVal val="visible"/>
                                      </p:to>
                                    </p:set>
                                    <p:animEffect transition="in" filter="wipe(left)">
                                      <p:cBhvr>
                                        <p:cTn id="7" dur="2000"/>
                                        <p:tgtEl>
                                          <p:spTgt spid="3921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2200"/>
                                        </p:tgtEl>
                                        <p:attrNameLst>
                                          <p:attrName>style.visibility</p:attrName>
                                        </p:attrNameLst>
                                      </p:cBhvr>
                                      <p:to>
                                        <p:strVal val="visible"/>
                                      </p:to>
                                    </p:set>
                                    <p:animEffect transition="in" filter="wipe(left)">
                                      <p:cBhvr>
                                        <p:cTn id="10" dur="2000"/>
                                        <p:tgtEl>
                                          <p:spTgt spid="392200"/>
                                        </p:tgtEl>
                                      </p:cBhvr>
                                    </p:animEffect>
                                  </p:childTnLst>
                                </p:cTn>
                              </p:par>
                              <p:par>
                                <p:cTn id="11" presetID="22" presetClass="entr" presetSubtype="8" fill="hold" nodeType="withEffect">
                                  <p:stCondLst>
                                    <p:cond delay="0"/>
                                  </p:stCondLst>
                                  <p:childTnLst>
                                    <p:set>
                                      <p:cBhvr>
                                        <p:cTn id="12" dur="1" fill="hold">
                                          <p:stCondLst>
                                            <p:cond delay="0"/>
                                          </p:stCondLst>
                                        </p:cTn>
                                        <p:tgtEl>
                                          <p:spTgt spid="392201"/>
                                        </p:tgtEl>
                                        <p:attrNameLst>
                                          <p:attrName>style.visibility</p:attrName>
                                        </p:attrNameLst>
                                      </p:cBhvr>
                                      <p:to>
                                        <p:strVal val="visible"/>
                                      </p:to>
                                    </p:set>
                                    <p:animEffect transition="in" filter="wipe(left)">
                                      <p:cBhvr>
                                        <p:cTn id="13" dur="2000"/>
                                        <p:tgtEl>
                                          <p:spTgt spid="392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Vision • Service • Partnership</a:t>
            </a:r>
          </a:p>
        </p:txBody>
      </p:sp>
      <p:sp>
        <p:nvSpPr>
          <p:cNvPr id="24579" name="Rectangle 2"/>
          <p:cNvSpPr>
            <a:spLocks noGrp="1" noChangeArrowheads="1"/>
          </p:cNvSpPr>
          <p:nvPr>
            <p:ph type="title"/>
          </p:nvPr>
        </p:nvSpPr>
        <p:spPr>
          <a:xfrm>
            <a:off x="0" y="425450"/>
            <a:ext cx="9144000" cy="563563"/>
          </a:xfrm>
        </p:spPr>
        <p:txBody>
          <a:bodyPr/>
          <a:lstStyle/>
          <a:p>
            <a:r>
              <a:rPr lang="en-US" smtClean="0"/>
              <a:t>Assistant Director</a:t>
            </a:r>
          </a:p>
        </p:txBody>
      </p:sp>
      <p:sp>
        <p:nvSpPr>
          <p:cNvPr id="24580" name="Rectangle 3"/>
          <p:cNvSpPr>
            <a:spLocks noGrp="1" noChangeArrowheads="1"/>
          </p:cNvSpPr>
          <p:nvPr>
            <p:ph type="body" idx="1"/>
          </p:nvPr>
        </p:nvSpPr>
        <p:spPr>
          <a:xfrm>
            <a:off x="471488" y="1411288"/>
            <a:ext cx="8229600" cy="4649787"/>
          </a:xfrm>
        </p:spPr>
        <p:txBody>
          <a:bodyPr/>
          <a:lstStyle/>
          <a:p>
            <a:r>
              <a:rPr lang="en-US" sz="1600" smtClean="0"/>
              <a:t>NTS Workers Quality of Life Program</a:t>
            </a:r>
          </a:p>
          <a:p>
            <a:r>
              <a:rPr lang="en-US" sz="1600" smtClean="0"/>
              <a:t>Looking Sharp Project </a:t>
            </a:r>
          </a:p>
          <a:p>
            <a:r>
              <a:rPr lang="en-US" sz="1600" smtClean="0"/>
              <a:t>Control Account Manager</a:t>
            </a:r>
          </a:p>
          <a:p>
            <a:r>
              <a:rPr lang="en-US" sz="1600" smtClean="0"/>
              <a:t>Safety Awards Program</a:t>
            </a:r>
          </a:p>
          <a:p>
            <a:r>
              <a:rPr lang="en-US" sz="1600" smtClean="0"/>
              <a:t>Employee Suggestion Program</a:t>
            </a:r>
          </a:p>
          <a:p>
            <a:r>
              <a:rPr lang="en-US" sz="1600" smtClean="0"/>
              <a:t>Performance Evaluation Plan</a:t>
            </a:r>
          </a:p>
          <a:p>
            <a:r>
              <a:rPr lang="en-US" sz="1600" smtClean="0"/>
              <a:t>Organizational Improvement</a:t>
            </a:r>
          </a:p>
          <a:p>
            <a:r>
              <a:rPr lang="en-US" sz="1600" smtClean="0"/>
              <a:t>Customer Relations</a:t>
            </a:r>
          </a:p>
          <a:p>
            <a:r>
              <a:rPr lang="en-US" sz="1600" smtClean="0"/>
              <a:t>Labor Alliance Safety Committee</a:t>
            </a:r>
          </a:p>
          <a:p>
            <a:r>
              <a:rPr lang="en-US" sz="1600" smtClean="0"/>
              <a:t>Customer Satisfaction and Feedback</a:t>
            </a:r>
          </a:p>
          <a:p>
            <a:r>
              <a:rPr lang="en-US" sz="1600" smtClean="0"/>
              <a:t>Staff Management</a:t>
            </a:r>
          </a:p>
          <a:p>
            <a:endParaRPr lang="en-US" sz="1600" smtClean="0"/>
          </a:p>
        </p:txBody>
      </p:sp>
      <p:pic>
        <p:nvPicPr>
          <p:cNvPr id="24581" name="Picture 5" descr="Looking Sharp Contact Link"/>
          <p:cNvPicPr>
            <a:picLocks noChangeAspect="1" noChangeArrowheads="1"/>
          </p:cNvPicPr>
          <p:nvPr/>
        </p:nvPicPr>
        <p:blipFill>
          <a:blip r:embed="rId2"/>
          <a:srcRect/>
          <a:stretch>
            <a:fillRect/>
          </a:stretch>
        </p:blipFill>
        <p:spPr bwMode="auto">
          <a:xfrm>
            <a:off x="6824663" y="1390650"/>
            <a:ext cx="1905000" cy="476250"/>
          </a:xfrm>
          <a:prstGeom prst="rect">
            <a:avLst/>
          </a:prstGeom>
          <a:noFill/>
          <a:ln w="9525">
            <a:noFill/>
            <a:miter lim="800000"/>
            <a:headEnd/>
            <a:tailEnd/>
          </a:ln>
        </p:spPr>
      </p:pic>
      <p:pic>
        <p:nvPicPr>
          <p:cNvPr id="24582" name="Picture 8"/>
          <p:cNvPicPr>
            <a:picLocks noChangeAspect="1" noChangeArrowheads="1"/>
          </p:cNvPicPr>
          <p:nvPr/>
        </p:nvPicPr>
        <p:blipFill>
          <a:blip r:embed="rId3"/>
          <a:srcRect/>
          <a:stretch>
            <a:fillRect/>
          </a:stretch>
        </p:blipFill>
        <p:spPr bwMode="auto">
          <a:xfrm>
            <a:off x="4581525" y="3933825"/>
            <a:ext cx="1725613" cy="1781175"/>
          </a:xfrm>
          <a:prstGeom prst="rect">
            <a:avLst/>
          </a:prstGeom>
          <a:noFill/>
          <a:ln w="9525">
            <a:noFill/>
            <a:miter lim="800000"/>
            <a:headEnd/>
            <a:tailEnd/>
          </a:ln>
        </p:spPr>
      </p:pic>
      <p:pic>
        <p:nvPicPr>
          <p:cNvPr id="24583" name="Picture 10" descr="Facilities Oversight Location"/>
          <p:cNvPicPr>
            <a:picLocks noChangeAspect="1" noChangeArrowheads="1"/>
          </p:cNvPicPr>
          <p:nvPr/>
        </p:nvPicPr>
        <p:blipFill>
          <a:blip r:embed="rId4"/>
          <a:srcRect/>
          <a:stretch>
            <a:fillRect/>
          </a:stretch>
        </p:blipFill>
        <p:spPr bwMode="auto">
          <a:xfrm>
            <a:off x="5302250" y="1689100"/>
            <a:ext cx="2347913" cy="1543050"/>
          </a:xfrm>
          <a:prstGeom prst="rect">
            <a:avLst/>
          </a:prstGeom>
          <a:noFill/>
          <a:ln w="9525">
            <a:noFill/>
            <a:miter lim="800000"/>
            <a:headEnd/>
            <a:tailEnd/>
          </a:ln>
        </p:spPr>
      </p:pic>
      <p:sp>
        <p:nvSpPr>
          <p:cNvPr id="24584" name="WordArt 11"/>
          <p:cNvSpPr>
            <a:spLocks noChangeArrowheads="1" noChangeShapeType="1" noTextEdit="1"/>
          </p:cNvSpPr>
          <p:nvPr/>
        </p:nvSpPr>
        <p:spPr bwMode="auto">
          <a:xfrm>
            <a:off x="1539875" y="4960938"/>
            <a:ext cx="1970088" cy="642937"/>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Safety Awards</a:t>
            </a:r>
          </a:p>
        </p:txBody>
      </p:sp>
      <p:sp>
        <p:nvSpPr>
          <p:cNvPr id="24585" name="TextBox 8"/>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t>Vision • Service • Partnership</a:t>
            </a:r>
          </a:p>
        </p:txBody>
      </p:sp>
      <p:sp>
        <p:nvSpPr>
          <p:cNvPr id="8195" name="Rectangle 2"/>
          <p:cNvSpPr>
            <a:spLocks noGrp="1" noChangeArrowheads="1"/>
          </p:cNvSpPr>
          <p:nvPr>
            <p:ph type="title"/>
          </p:nvPr>
        </p:nvSpPr>
        <p:spPr>
          <a:xfrm>
            <a:off x="0" y="514350"/>
            <a:ext cx="9144000" cy="717550"/>
          </a:xfrm>
          <a:noFill/>
        </p:spPr>
        <p:txBody>
          <a:bodyPr/>
          <a:lstStyle/>
          <a:p>
            <a:r>
              <a:rPr lang="en-US" smtClean="0"/>
              <a:t>NSTec Parent Companies and Partnerships</a:t>
            </a:r>
          </a:p>
        </p:txBody>
      </p:sp>
      <p:pic>
        <p:nvPicPr>
          <p:cNvPr id="8196" name="Picture 4" descr="doe nv"/>
          <p:cNvPicPr>
            <a:picLocks noChangeAspect="1" noChangeArrowheads="1"/>
          </p:cNvPicPr>
          <p:nvPr/>
        </p:nvPicPr>
        <p:blipFill>
          <a:blip r:embed="rId2"/>
          <a:srcRect/>
          <a:stretch>
            <a:fillRect/>
          </a:stretch>
        </p:blipFill>
        <p:spPr bwMode="auto">
          <a:xfrm>
            <a:off x="5284788" y="3302000"/>
            <a:ext cx="3302000" cy="658813"/>
          </a:xfrm>
          <a:prstGeom prst="rect">
            <a:avLst/>
          </a:prstGeom>
          <a:noFill/>
          <a:ln w="9525">
            <a:noFill/>
            <a:miter lim="800000"/>
            <a:headEnd/>
            <a:tailEnd/>
          </a:ln>
        </p:spPr>
      </p:pic>
      <p:pic>
        <p:nvPicPr>
          <p:cNvPr id="8197" name="Picture 5" descr="dtralogo"/>
          <p:cNvPicPr>
            <a:picLocks noChangeAspect="1" noChangeArrowheads="1"/>
          </p:cNvPicPr>
          <p:nvPr/>
        </p:nvPicPr>
        <p:blipFill>
          <a:blip r:embed="rId3"/>
          <a:srcRect/>
          <a:stretch>
            <a:fillRect/>
          </a:stretch>
        </p:blipFill>
        <p:spPr bwMode="auto">
          <a:xfrm>
            <a:off x="3892550" y="4202113"/>
            <a:ext cx="1143000" cy="1143000"/>
          </a:xfrm>
          <a:prstGeom prst="rect">
            <a:avLst/>
          </a:prstGeom>
          <a:noFill/>
          <a:ln w="9525">
            <a:noFill/>
            <a:miter lim="800000"/>
            <a:headEnd/>
            <a:tailEnd/>
          </a:ln>
        </p:spPr>
      </p:pic>
      <p:pic>
        <p:nvPicPr>
          <p:cNvPr id="8198" name="Picture 6" descr="lalogo"/>
          <p:cNvPicPr>
            <a:picLocks noChangeAspect="1" noChangeArrowheads="1"/>
          </p:cNvPicPr>
          <p:nvPr/>
        </p:nvPicPr>
        <p:blipFill>
          <a:blip r:embed="rId4"/>
          <a:srcRect/>
          <a:stretch>
            <a:fillRect/>
          </a:stretch>
        </p:blipFill>
        <p:spPr bwMode="auto">
          <a:xfrm>
            <a:off x="5864225" y="4105275"/>
            <a:ext cx="1928813" cy="685800"/>
          </a:xfrm>
          <a:prstGeom prst="rect">
            <a:avLst/>
          </a:prstGeom>
          <a:noFill/>
          <a:ln w="9525">
            <a:noFill/>
            <a:miter lim="800000"/>
            <a:headEnd/>
            <a:tailEnd/>
          </a:ln>
        </p:spPr>
      </p:pic>
      <p:pic>
        <p:nvPicPr>
          <p:cNvPr id="8199" name="Picture 7" descr="llnl logo"/>
          <p:cNvPicPr>
            <a:picLocks noChangeAspect="1" noChangeArrowheads="1"/>
          </p:cNvPicPr>
          <p:nvPr/>
        </p:nvPicPr>
        <p:blipFill>
          <a:blip r:embed="rId5"/>
          <a:srcRect/>
          <a:stretch>
            <a:fillRect/>
          </a:stretch>
        </p:blipFill>
        <p:spPr bwMode="auto">
          <a:xfrm>
            <a:off x="515938" y="4208463"/>
            <a:ext cx="2741612" cy="392112"/>
          </a:xfrm>
          <a:prstGeom prst="rect">
            <a:avLst/>
          </a:prstGeom>
          <a:noFill/>
          <a:ln w="9525">
            <a:noFill/>
            <a:miter lim="800000"/>
            <a:headEnd/>
            <a:tailEnd/>
          </a:ln>
        </p:spPr>
      </p:pic>
      <p:pic>
        <p:nvPicPr>
          <p:cNvPr id="8200" name="Picture 8" descr="snl_globe_right12"/>
          <p:cNvPicPr>
            <a:picLocks noChangeAspect="1" noChangeArrowheads="1"/>
          </p:cNvPicPr>
          <p:nvPr/>
        </p:nvPicPr>
        <p:blipFill>
          <a:blip r:embed="rId6"/>
          <a:srcRect/>
          <a:stretch>
            <a:fillRect/>
          </a:stretch>
        </p:blipFill>
        <p:spPr bwMode="auto">
          <a:xfrm>
            <a:off x="1736725" y="5145088"/>
            <a:ext cx="1471613" cy="687387"/>
          </a:xfrm>
          <a:prstGeom prst="rect">
            <a:avLst/>
          </a:prstGeom>
          <a:noFill/>
          <a:ln w="9525">
            <a:noFill/>
            <a:miter lim="800000"/>
            <a:headEnd/>
            <a:tailEnd/>
          </a:ln>
        </p:spPr>
      </p:pic>
      <p:pic>
        <p:nvPicPr>
          <p:cNvPr id="8201" name="Picture 11" descr="wsi"/>
          <p:cNvPicPr>
            <a:picLocks noChangeAspect="1" noChangeArrowheads="1"/>
          </p:cNvPicPr>
          <p:nvPr/>
        </p:nvPicPr>
        <p:blipFill>
          <a:blip r:embed="rId7"/>
          <a:srcRect/>
          <a:stretch>
            <a:fillRect/>
          </a:stretch>
        </p:blipFill>
        <p:spPr bwMode="auto">
          <a:xfrm>
            <a:off x="5592763" y="5210175"/>
            <a:ext cx="1617662" cy="684213"/>
          </a:xfrm>
          <a:prstGeom prst="rect">
            <a:avLst/>
          </a:prstGeom>
          <a:noFill/>
          <a:ln w="9525">
            <a:noFill/>
            <a:miter lim="800000"/>
            <a:headEnd/>
            <a:tailEnd/>
          </a:ln>
        </p:spPr>
      </p:pic>
      <p:pic>
        <p:nvPicPr>
          <p:cNvPr id="8202" name="Picture 42" descr="NSTecColorLogo"/>
          <p:cNvPicPr>
            <a:picLocks noChangeAspect="1" noChangeArrowheads="1"/>
          </p:cNvPicPr>
          <p:nvPr/>
        </p:nvPicPr>
        <p:blipFill>
          <a:blip r:embed="rId8"/>
          <a:srcRect/>
          <a:stretch>
            <a:fillRect/>
          </a:stretch>
        </p:blipFill>
        <p:spPr bwMode="auto">
          <a:xfrm>
            <a:off x="5837238" y="1920875"/>
            <a:ext cx="3090862" cy="401638"/>
          </a:xfrm>
          <a:prstGeom prst="rect">
            <a:avLst/>
          </a:prstGeom>
          <a:noFill/>
          <a:ln w="9525">
            <a:noFill/>
            <a:miter lim="800000"/>
            <a:headEnd/>
            <a:tailEnd/>
          </a:ln>
        </p:spPr>
      </p:pic>
      <p:pic>
        <p:nvPicPr>
          <p:cNvPr id="8203" name="Picture 49" descr="Corporate Logos"/>
          <p:cNvPicPr>
            <a:picLocks noChangeAspect="1" noChangeArrowheads="1"/>
          </p:cNvPicPr>
          <p:nvPr/>
        </p:nvPicPr>
        <p:blipFill>
          <a:blip r:embed="rId9"/>
          <a:srcRect/>
          <a:stretch>
            <a:fillRect/>
          </a:stretch>
        </p:blipFill>
        <p:spPr bwMode="auto">
          <a:xfrm>
            <a:off x="0" y="1755775"/>
            <a:ext cx="4775200" cy="646113"/>
          </a:xfrm>
          <a:prstGeom prst="rect">
            <a:avLst/>
          </a:prstGeom>
          <a:noFill/>
          <a:ln w="9525">
            <a:noFill/>
            <a:miter lim="800000"/>
            <a:headEnd/>
            <a:tailEnd/>
          </a:ln>
        </p:spPr>
      </p:pic>
      <p:sp>
        <p:nvSpPr>
          <p:cNvPr id="8204" name="AutoShape 51"/>
          <p:cNvSpPr>
            <a:spLocks noChangeArrowheads="1"/>
          </p:cNvSpPr>
          <p:nvPr/>
        </p:nvSpPr>
        <p:spPr bwMode="auto">
          <a:xfrm>
            <a:off x="4805363" y="1936750"/>
            <a:ext cx="1039812" cy="417513"/>
          </a:xfrm>
          <a:prstGeom prst="notchedRightArrow">
            <a:avLst>
              <a:gd name="adj1" fmla="val 50000"/>
              <a:gd name="adj2" fmla="val 62262"/>
            </a:avLst>
          </a:prstGeom>
          <a:solidFill>
            <a:schemeClr val="tx1"/>
          </a:solidFill>
          <a:ln w="9525">
            <a:solidFill>
              <a:schemeClr val="tx1"/>
            </a:solidFill>
            <a:miter lim="800000"/>
            <a:headEnd/>
            <a:tailEnd/>
          </a:ln>
        </p:spPr>
        <p:txBody>
          <a:bodyPr wrap="none" anchor="ctr"/>
          <a:lstStyle/>
          <a:p>
            <a:endParaRPr lang="en-US"/>
          </a:p>
        </p:txBody>
      </p:sp>
      <p:pic>
        <p:nvPicPr>
          <p:cNvPr id="8205" name="Picture 53" descr="paiheadline"/>
          <p:cNvPicPr>
            <a:picLocks noChangeAspect="1" noChangeArrowheads="1"/>
          </p:cNvPicPr>
          <p:nvPr/>
        </p:nvPicPr>
        <p:blipFill>
          <a:blip r:embed="rId10"/>
          <a:srcRect/>
          <a:stretch>
            <a:fillRect/>
          </a:stretch>
        </p:blipFill>
        <p:spPr bwMode="auto">
          <a:xfrm>
            <a:off x="303213" y="3316288"/>
            <a:ext cx="4549775" cy="457200"/>
          </a:xfrm>
          <a:prstGeom prst="rect">
            <a:avLst/>
          </a:prstGeom>
          <a:noFill/>
          <a:ln w="9525">
            <a:noFill/>
            <a:miter lim="800000"/>
            <a:headEnd/>
            <a:tailEnd/>
          </a:ln>
        </p:spPr>
      </p:pic>
      <p:sp>
        <p:nvSpPr>
          <p:cNvPr id="8206" name="TextBox 13"/>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smtClean="0"/>
              <a:t>Vision • Service • Partnership</a:t>
            </a:r>
          </a:p>
        </p:txBody>
      </p:sp>
      <p:pic>
        <p:nvPicPr>
          <p:cNvPr id="376846" name="Picture 14" descr="pic6"/>
          <p:cNvPicPr>
            <a:picLocks noChangeAspect="1" noChangeArrowheads="1"/>
          </p:cNvPicPr>
          <p:nvPr/>
        </p:nvPicPr>
        <p:blipFill>
          <a:blip r:embed="rId2"/>
          <a:srcRect/>
          <a:stretch>
            <a:fillRect/>
          </a:stretch>
        </p:blipFill>
        <p:spPr bwMode="auto">
          <a:xfrm>
            <a:off x="6915150" y="1290638"/>
            <a:ext cx="1992313" cy="1336675"/>
          </a:xfrm>
          <a:prstGeom prst="rect">
            <a:avLst/>
          </a:prstGeom>
          <a:noFill/>
          <a:ln w="9525">
            <a:noFill/>
            <a:miter lim="800000"/>
            <a:headEnd/>
            <a:tailEnd/>
          </a:ln>
        </p:spPr>
      </p:pic>
      <p:sp>
        <p:nvSpPr>
          <p:cNvPr id="9220" name="Rectangle 2"/>
          <p:cNvSpPr>
            <a:spLocks noGrp="1" noChangeArrowheads="1"/>
          </p:cNvSpPr>
          <p:nvPr>
            <p:ph type="title"/>
          </p:nvPr>
        </p:nvSpPr>
        <p:spPr>
          <a:xfrm>
            <a:off x="203200" y="303213"/>
            <a:ext cx="8650288" cy="611187"/>
          </a:xfrm>
          <a:noFill/>
        </p:spPr>
        <p:txBody>
          <a:bodyPr/>
          <a:lstStyle/>
          <a:p>
            <a:r>
              <a:rPr lang="en-US" smtClean="0"/>
              <a:t>NSTec’s Mission</a:t>
            </a:r>
          </a:p>
        </p:txBody>
      </p:sp>
      <p:sp>
        <p:nvSpPr>
          <p:cNvPr id="9221" name="Rectangle 3"/>
          <p:cNvSpPr>
            <a:spLocks noGrp="1" noChangeArrowheads="1"/>
          </p:cNvSpPr>
          <p:nvPr>
            <p:ph type="body" idx="1"/>
          </p:nvPr>
        </p:nvSpPr>
        <p:spPr>
          <a:xfrm>
            <a:off x="350838" y="827088"/>
            <a:ext cx="6602412" cy="1420812"/>
          </a:xfrm>
          <a:noFill/>
        </p:spPr>
        <p:txBody>
          <a:bodyPr/>
          <a:lstStyle/>
          <a:p>
            <a:pPr marL="0" indent="0">
              <a:lnSpc>
                <a:spcPct val="80000"/>
              </a:lnSpc>
              <a:buFontTx/>
              <a:buNone/>
            </a:pPr>
            <a:r>
              <a:rPr lang="en-US" sz="1600" b="1" i="1" smtClean="0"/>
              <a:t>Our Vision</a:t>
            </a:r>
          </a:p>
          <a:p>
            <a:pPr marL="0" indent="0">
              <a:lnSpc>
                <a:spcPct val="80000"/>
              </a:lnSpc>
              <a:buFontTx/>
              <a:buNone/>
            </a:pPr>
            <a:r>
              <a:rPr lang="en-US" sz="1600" smtClean="0"/>
              <a:t>The NTS is the nation’s preferred location for conducting high-hazard national security missions in a safe, secure, and environmentally sound manner.</a:t>
            </a:r>
          </a:p>
          <a:p>
            <a:pPr marL="0" indent="0">
              <a:lnSpc>
                <a:spcPct val="80000"/>
              </a:lnSpc>
              <a:buFontTx/>
              <a:buNone/>
            </a:pPr>
            <a:endParaRPr lang="en-US" sz="1600" smtClean="0"/>
          </a:p>
          <a:p>
            <a:pPr marL="0" indent="0">
              <a:lnSpc>
                <a:spcPct val="80000"/>
              </a:lnSpc>
              <a:buFontTx/>
              <a:buNone/>
            </a:pPr>
            <a:r>
              <a:rPr lang="en-US" sz="1600" b="1" i="1" smtClean="0"/>
              <a:t>Our Mission</a:t>
            </a:r>
          </a:p>
          <a:p>
            <a:pPr marL="0" indent="0">
              <a:lnSpc>
                <a:spcPct val="80000"/>
              </a:lnSpc>
              <a:buFontTx/>
              <a:buNone/>
            </a:pPr>
            <a:r>
              <a:rPr lang="en-US" sz="1600" smtClean="0"/>
              <a:t>The mission of NSTec is to provide innovative solutions to enhance national security through the management and operations of the NTS and its associated facilities.</a:t>
            </a:r>
          </a:p>
          <a:p>
            <a:pPr marL="0" indent="0">
              <a:lnSpc>
                <a:spcPct val="80000"/>
              </a:lnSpc>
              <a:buFontTx/>
              <a:buNone/>
            </a:pPr>
            <a:endParaRPr lang="en-US" sz="1600" smtClean="0"/>
          </a:p>
          <a:p>
            <a:pPr marL="0" indent="0">
              <a:lnSpc>
                <a:spcPct val="80000"/>
              </a:lnSpc>
              <a:buFontTx/>
              <a:buNone/>
            </a:pPr>
            <a:r>
              <a:rPr lang="en-US" sz="1600" smtClean="0"/>
              <a:t>Our Core Mission Areas:</a:t>
            </a:r>
          </a:p>
          <a:p>
            <a:pPr marL="0" indent="0">
              <a:lnSpc>
                <a:spcPct val="80000"/>
              </a:lnSpc>
            </a:pPr>
            <a:r>
              <a:rPr lang="en-US" sz="1600" smtClean="0"/>
              <a:t>  Stockpile Stewardship</a:t>
            </a:r>
          </a:p>
          <a:p>
            <a:pPr marL="0" indent="0">
              <a:lnSpc>
                <a:spcPct val="80000"/>
              </a:lnSpc>
            </a:pPr>
            <a:r>
              <a:rPr lang="en-US" sz="1600" smtClean="0"/>
              <a:t>  National Security Missions</a:t>
            </a:r>
          </a:p>
          <a:p>
            <a:pPr marL="0" indent="0">
              <a:lnSpc>
                <a:spcPct val="80000"/>
              </a:lnSpc>
            </a:pPr>
            <a:r>
              <a:rPr lang="en-US" sz="1600" smtClean="0"/>
              <a:t>  Environmental Management</a:t>
            </a:r>
          </a:p>
          <a:p>
            <a:pPr marL="0" indent="0">
              <a:lnSpc>
                <a:spcPct val="80000"/>
              </a:lnSpc>
            </a:pPr>
            <a:endParaRPr lang="en-US" sz="1600" smtClean="0"/>
          </a:p>
          <a:p>
            <a:pPr marL="0" indent="0">
              <a:lnSpc>
                <a:spcPct val="80000"/>
              </a:lnSpc>
              <a:buFontTx/>
              <a:buNone/>
            </a:pPr>
            <a:r>
              <a:rPr lang="en-US" sz="1600" smtClean="0"/>
              <a:t>Mission success demands we execute these missions safely</a:t>
            </a:r>
            <a:br>
              <a:rPr lang="en-US" sz="1600" smtClean="0"/>
            </a:br>
            <a:r>
              <a:rPr lang="en-US" sz="1600" smtClean="0"/>
              <a:t>and efficiently by establishing five supporting missions:</a:t>
            </a:r>
          </a:p>
          <a:p>
            <a:pPr marL="0" indent="0">
              <a:lnSpc>
                <a:spcPct val="80000"/>
              </a:lnSpc>
            </a:pPr>
            <a:r>
              <a:rPr lang="en-US" sz="1600" smtClean="0"/>
              <a:t>  Reliable and Responsive Infrastructure</a:t>
            </a:r>
          </a:p>
          <a:p>
            <a:pPr marL="0" indent="0">
              <a:lnSpc>
                <a:spcPct val="80000"/>
              </a:lnSpc>
            </a:pPr>
            <a:r>
              <a:rPr lang="en-US" sz="1600" smtClean="0"/>
              <a:t>  Project Management Excellence</a:t>
            </a:r>
          </a:p>
          <a:p>
            <a:pPr marL="0" indent="0">
              <a:lnSpc>
                <a:spcPct val="80000"/>
              </a:lnSpc>
            </a:pPr>
            <a:r>
              <a:rPr lang="en-US" sz="1600" smtClean="0"/>
              <a:t>  Efficient Processes</a:t>
            </a:r>
          </a:p>
          <a:p>
            <a:pPr marL="0" indent="0">
              <a:lnSpc>
                <a:spcPct val="80000"/>
              </a:lnSpc>
            </a:pPr>
            <a:r>
              <a:rPr lang="en-US" sz="1600" smtClean="0"/>
              <a:t>  Human Capital Excellence</a:t>
            </a:r>
          </a:p>
          <a:p>
            <a:pPr marL="0" indent="0">
              <a:lnSpc>
                <a:spcPct val="80000"/>
              </a:lnSpc>
            </a:pPr>
            <a:r>
              <a:rPr lang="en-US" sz="1600" smtClean="0"/>
              <a:t>  Mutually Beneficial Partnerships</a:t>
            </a:r>
          </a:p>
          <a:p>
            <a:pPr marL="0" indent="0">
              <a:lnSpc>
                <a:spcPct val="80000"/>
              </a:lnSpc>
              <a:buFontTx/>
              <a:buNone/>
            </a:pPr>
            <a:endParaRPr lang="en-US" sz="1600" smtClean="0"/>
          </a:p>
        </p:txBody>
      </p:sp>
      <p:pic>
        <p:nvPicPr>
          <p:cNvPr id="376843" name="Picture 11" descr="P0000855"/>
          <p:cNvPicPr>
            <a:picLocks noChangeAspect="1" noChangeArrowheads="1"/>
          </p:cNvPicPr>
          <p:nvPr/>
        </p:nvPicPr>
        <p:blipFill>
          <a:blip r:embed="rId3"/>
          <a:srcRect/>
          <a:stretch>
            <a:fillRect/>
          </a:stretch>
        </p:blipFill>
        <p:spPr bwMode="auto">
          <a:xfrm>
            <a:off x="5297488" y="2709863"/>
            <a:ext cx="1947862" cy="1460500"/>
          </a:xfrm>
          <a:prstGeom prst="rect">
            <a:avLst/>
          </a:prstGeom>
          <a:noFill/>
          <a:ln w="28575">
            <a:noFill/>
            <a:miter lim="800000"/>
            <a:headEnd/>
            <a:tailEnd/>
          </a:ln>
        </p:spPr>
      </p:pic>
      <p:pic>
        <p:nvPicPr>
          <p:cNvPr id="376844" name="Picture 12" descr="Loading TRU PACT II"/>
          <p:cNvPicPr>
            <a:picLocks noChangeAspect="1" noChangeArrowheads="1"/>
          </p:cNvPicPr>
          <p:nvPr/>
        </p:nvPicPr>
        <p:blipFill>
          <a:blip r:embed="rId4"/>
          <a:srcRect/>
          <a:stretch>
            <a:fillRect/>
          </a:stretch>
        </p:blipFill>
        <p:spPr bwMode="auto">
          <a:xfrm>
            <a:off x="6529388" y="4208463"/>
            <a:ext cx="2033587" cy="1460500"/>
          </a:xfrm>
          <a:prstGeom prst="rect">
            <a:avLst/>
          </a:prstGeom>
          <a:noFill/>
          <a:ln w="9525">
            <a:noFill/>
            <a:miter lim="800000"/>
            <a:headEnd/>
            <a:tailEnd/>
          </a:ln>
        </p:spPr>
      </p:pic>
      <p:pic>
        <p:nvPicPr>
          <p:cNvPr id="376845" name="Picture 13" descr="DSC05510"/>
          <p:cNvPicPr>
            <a:picLocks noChangeAspect="1" noChangeArrowheads="1"/>
          </p:cNvPicPr>
          <p:nvPr/>
        </p:nvPicPr>
        <p:blipFill>
          <a:blip r:embed="rId5"/>
          <a:srcRect/>
          <a:stretch>
            <a:fillRect/>
          </a:stretch>
        </p:blipFill>
        <p:spPr bwMode="auto">
          <a:xfrm>
            <a:off x="4435475" y="4921250"/>
            <a:ext cx="1828800" cy="1373188"/>
          </a:xfrm>
          <a:prstGeom prst="rect">
            <a:avLst/>
          </a:prstGeom>
          <a:noFill/>
          <a:ln w="9525">
            <a:noFill/>
            <a:miter lim="800000"/>
            <a:headEnd/>
            <a:tailEnd/>
          </a:ln>
        </p:spPr>
      </p:pic>
      <p:sp>
        <p:nvSpPr>
          <p:cNvPr id="9225" name="TextBox 8"/>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76846"/>
                                        </p:tgtEl>
                                        <p:attrNameLst>
                                          <p:attrName>style.visibility</p:attrName>
                                        </p:attrNameLst>
                                      </p:cBhvr>
                                      <p:to>
                                        <p:strVal val="visible"/>
                                      </p:to>
                                    </p:set>
                                    <p:anim calcmode="lin" valueType="num">
                                      <p:cBhvr>
                                        <p:cTn id="7" dur="1000" fill="hold"/>
                                        <p:tgtEl>
                                          <p:spTgt spid="376846"/>
                                        </p:tgtEl>
                                        <p:attrNameLst>
                                          <p:attrName>ppt_w</p:attrName>
                                        </p:attrNameLst>
                                      </p:cBhvr>
                                      <p:tavLst>
                                        <p:tav tm="0">
                                          <p:val>
                                            <p:strVal val="#ppt_w*0.70"/>
                                          </p:val>
                                        </p:tav>
                                        <p:tav tm="100000">
                                          <p:val>
                                            <p:strVal val="#ppt_w"/>
                                          </p:val>
                                        </p:tav>
                                      </p:tavLst>
                                    </p:anim>
                                    <p:anim calcmode="lin" valueType="num">
                                      <p:cBhvr>
                                        <p:cTn id="8" dur="1000" fill="hold"/>
                                        <p:tgtEl>
                                          <p:spTgt spid="376846"/>
                                        </p:tgtEl>
                                        <p:attrNameLst>
                                          <p:attrName>ppt_h</p:attrName>
                                        </p:attrNameLst>
                                      </p:cBhvr>
                                      <p:tavLst>
                                        <p:tav tm="0">
                                          <p:val>
                                            <p:strVal val="#ppt_h"/>
                                          </p:val>
                                        </p:tav>
                                        <p:tav tm="100000">
                                          <p:val>
                                            <p:strVal val="#ppt_h"/>
                                          </p:val>
                                        </p:tav>
                                      </p:tavLst>
                                    </p:anim>
                                    <p:animEffect transition="in" filter="fade">
                                      <p:cBhvr>
                                        <p:cTn id="9" dur="1000"/>
                                        <p:tgtEl>
                                          <p:spTgt spid="376846"/>
                                        </p:tgtEl>
                                      </p:cBhvr>
                                    </p:animEffect>
                                  </p:childTnLst>
                                </p:cTn>
                              </p:par>
                              <p:par>
                                <p:cTn id="10" presetID="29" presetClass="entr" presetSubtype="0" fill="hold" nodeType="withEffect">
                                  <p:stCondLst>
                                    <p:cond delay="0"/>
                                  </p:stCondLst>
                                  <p:childTnLst>
                                    <p:set>
                                      <p:cBhvr>
                                        <p:cTn id="11" dur="1" fill="hold">
                                          <p:stCondLst>
                                            <p:cond delay="0"/>
                                          </p:stCondLst>
                                        </p:cTn>
                                        <p:tgtEl>
                                          <p:spTgt spid="376843"/>
                                        </p:tgtEl>
                                        <p:attrNameLst>
                                          <p:attrName>style.visibility</p:attrName>
                                        </p:attrNameLst>
                                      </p:cBhvr>
                                      <p:to>
                                        <p:strVal val="visible"/>
                                      </p:to>
                                    </p:set>
                                    <p:anim calcmode="lin" valueType="num">
                                      <p:cBhvr>
                                        <p:cTn id="12" dur="1000" fill="hold"/>
                                        <p:tgtEl>
                                          <p:spTgt spid="376843"/>
                                        </p:tgtEl>
                                        <p:attrNameLst>
                                          <p:attrName>ppt_x</p:attrName>
                                        </p:attrNameLst>
                                      </p:cBhvr>
                                      <p:tavLst>
                                        <p:tav tm="0">
                                          <p:val>
                                            <p:strVal val="#ppt_x-.2"/>
                                          </p:val>
                                        </p:tav>
                                        <p:tav tm="100000">
                                          <p:val>
                                            <p:strVal val="#ppt_x"/>
                                          </p:val>
                                        </p:tav>
                                      </p:tavLst>
                                    </p:anim>
                                    <p:anim calcmode="lin" valueType="num">
                                      <p:cBhvr>
                                        <p:cTn id="13" dur="1000" fill="hold"/>
                                        <p:tgtEl>
                                          <p:spTgt spid="3768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76843"/>
                                        </p:tgtEl>
                                      </p:cBhvr>
                                    </p:animEffect>
                                  </p:childTnLst>
                                </p:cTn>
                              </p:par>
                              <p:par>
                                <p:cTn id="15" presetID="17" presetClass="entr" presetSubtype="10" fill="hold" nodeType="withEffect">
                                  <p:stCondLst>
                                    <p:cond delay="0"/>
                                  </p:stCondLst>
                                  <p:childTnLst>
                                    <p:set>
                                      <p:cBhvr>
                                        <p:cTn id="16" dur="1" fill="hold">
                                          <p:stCondLst>
                                            <p:cond delay="0"/>
                                          </p:stCondLst>
                                        </p:cTn>
                                        <p:tgtEl>
                                          <p:spTgt spid="376844"/>
                                        </p:tgtEl>
                                        <p:attrNameLst>
                                          <p:attrName>style.visibility</p:attrName>
                                        </p:attrNameLst>
                                      </p:cBhvr>
                                      <p:to>
                                        <p:strVal val="visible"/>
                                      </p:to>
                                    </p:set>
                                    <p:anim calcmode="lin" valueType="num">
                                      <p:cBhvr>
                                        <p:cTn id="17" dur="1000" fill="hold"/>
                                        <p:tgtEl>
                                          <p:spTgt spid="376844"/>
                                        </p:tgtEl>
                                        <p:attrNameLst>
                                          <p:attrName>ppt_w</p:attrName>
                                        </p:attrNameLst>
                                      </p:cBhvr>
                                      <p:tavLst>
                                        <p:tav tm="0">
                                          <p:val>
                                            <p:fltVal val="0"/>
                                          </p:val>
                                        </p:tav>
                                        <p:tav tm="100000">
                                          <p:val>
                                            <p:strVal val="#ppt_w"/>
                                          </p:val>
                                        </p:tav>
                                      </p:tavLst>
                                    </p:anim>
                                    <p:anim calcmode="lin" valueType="num">
                                      <p:cBhvr>
                                        <p:cTn id="18" dur="1000" fill="hold"/>
                                        <p:tgtEl>
                                          <p:spTgt spid="376844"/>
                                        </p:tgtEl>
                                        <p:attrNameLst>
                                          <p:attrName>ppt_h</p:attrName>
                                        </p:attrNameLst>
                                      </p:cBhvr>
                                      <p:tavLst>
                                        <p:tav tm="0">
                                          <p:val>
                                            <p:strVal val="#ppt_h"/>
                                          </p:val>
                                        </p:tav>
                                        <p:tav tm="100000">
                                          <p:val>
                                            <p:strVal val="#ppt_h"/>
                                          </p:val>
                                        </p:tav>
                                      </p:tavLst>
                                    </p:anim>
                                  </p:childTnLst>
                                </p:cTn>
                              </p:par>
                              <p:par>
                                <p:cTn id="19" presetID="22" presetClass="entr" presetSubtype="8" fill="hold" nodeType="withEffect">
                                  <p:stCondLst>
                                    <p:cond delay="0"/>
                                  </p:stCondLst>
                                  <p:childTnLst>
                                    <p:set>
                                      <p:cBhvr>
                                        <p:cTn id="20" dur="1" fill="hold">
                                          <p:stCondLst>
                                            <p:cond delay="0"/>
                                          </p:stCondLst>
                                        </p:cTn>
                                        <p:tgtEl>
                                          <p:spTgt spid="376845"/>
                                        </p:tgtEl>
                                        <p:attrNameLst>
                                          <p:attrName>style.visibility</p:attrName>
                                        </p:attrNameLst>
                                      </p:cBhvr>
                                      <p:to>
                                        <p:strVal val="visible"/>
                                      </p:to>
                                    </p:set>
                                    <p:animEffect transition="in" filter="wipe(left)">
                                      <p:cBhvr>
                                        <p:cTn id="21" dur="1000"/>
                                        <p:tgtEl>
                                          <p:spTgt spid="376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t>Vision • Service • Partnership</a:t>
            </a:r>
          </a:p>
        </p:txBody>
      </p:sp>
      <p:sp>
        <p:nvSpPr>
          <p:cNvPr id="10243" name="Rectangle 3"/>
          <p:cNvSpPr>
            <a:spLocks noGrp="1" noChangeArrowheads="1"/>
          </p:cNvSpPr>
          <p:nvPr>
            <p:ph type="title"/>
          </p:nvPr>
        </p:nvSpPr>
        <p:spPr>
          <a:xfrm>
            <a:off x="6350" y="385763"/>
            <a:ext cx="9144000" cy="563562"/>
          </a:xfrm>
        </p:spPr>
        <p:txBody>
          <a:bodyPr/>
          <a:lstStyle/>
          <a:p>
            <a:r>
              <a:rPr lang="en-US" smtClean="0"/>
              <a:t>NSTec Operations and Locations</a:t>
            </a:r>
          </a:p>
        </p:txBody>
      </p:sp>
      <p:pic>
        <p:nvPicPr>
          <p:cNvPr id="1024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14575" y="1347788"/>
            <a:ext cx="4397375" cy="2743200"/>
          </a:xfrm>
          <a:prstGeom prst="rect">
            <a:avLst/>
          </a:prstGeom>
          <a:noFill/>
          <a:ln w="9525">
            <a:noFill/>
            <a:miter lim="800000"/>
            <a:headEnd/>
            <a:tailEnd/>
          </a:ln>
        </p:spPr>
      </p:pic>
      <p:pic>
        <p:nvPicPr>
          <p:cNvPr id="435205" name="Picture 5" descr="NTS Topo "/>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17813" y="2493963"/>
            <a:ext cx="173037" cy="223837"/>
          </a:xfrm>
          <a:prstGeom prst="rect">
            <a:avLst/>
          </a:prstGeom>
          <a:noFill/>
          <a:ln w="9525">
            <a:noFill/>
            <a:miter lim="800000"/>
            <a:headEnd/>
            <a:tailEnd/>
          </a:ln>
        </p:spPr>
      </p:pic>
      <p:sp>
        <p:nvSpPr>
          <p:cNvPr id="435206" name="Text Box 6"/>
          <p:cNvSpPr txBox="1">
            <a:spLocks noChangeArrowheads="1"/>
          </p:cNvSpPr>
          <p:nvPr/>
        </p:nvSpPr>
        <p:spPr bwMode="auto">
          <a:xfrm>
            <a:off x="425450" y="2170113"/>
            <a:ext cx="1295400" cy="701675"/>
          </a:xfrm>
          <a:prstGeom prst="rect">
            <a:avLst/>
          </a:prstGeom>
          <a:noFill/>
          <a:ln w="9525">
            <a:noFill/>
            <a:miter lim="800000"/>
            <a:headEnd/>
            <a:tailEnd/>
          </a:ln>
        </p:spPr>
        <p:txBody>
          <a:bodyPr wrap="none">
            <a:spAutoFit/>
          </a:bodyPr>
          <a:lstStyle/>
          <a:p>
            <a:pPr algn="l"/>
            <a:r>
              <a:rPr lang="en-US" sz="1000" b="1">
                <a:solidFill>
                  <a:schemeClr val="accent2"/>
                </a:solidFill>
              </a:rPr>
              <a:t>Special</a:t>
            </a:r>
            <a:br>
              <a:rPr lang="en-US" sz="1000" b="1">
                <a:solidFill>
                  <a:schemeClr val="accent2"/>
                </a:solidFill>
              </a:rPr>
            </a:br>
            <a:r>
              <a:rPr lang="en-US" sz="1000" b="1">
                <a:solidFill>
                  <a:schemeClr val="accent2"/>
                </a:solidFill>
              </a:rPr>
              <a:t>Technologies</a:t>
            </a:r>
            <a:br>
              <a:rPr lang="en-US" sz="1000" b="1">
                <a:solidFill>
                  <a:schemeClr val="accent2"/>
                </a:solidFill>
              </a:rPr>
            </a:br>
            <a:r>
              <a:rPr lang="en-US" sz="1000" b="1">
                <a:solidFill>
                  <a:schemeClr val="accent2"/>
                </a:solidFill>
              </a:rPr>
              <a:t>Laboratory,</a:t>
            </a:r>
            <a:br>
              <a:rPr lang="en-US" sz="1000" b="1">
                <a:solidFill>
                  <a:schemeClr val="accent2"/>
                </a:solidFill>
              </a:rPr>
            </a:br>
            <a:r>
              <a:rPr lang="en-US" sz="1000" b="1">
                <a:solidFill>
                  <a:schemeClr val="accent2"/>
                </a:solidFill>
              </a:rPr>
              <a:t>Santa Barbara, CA</a:t>
            </a:r>
          </a:p>
        </p:txBody>
      </p:sp>
      <p:sp>
        <p:nvSpPr>
          <p:cNvPr id="10247" name="Text Box 8"/>
          <p:cNvSpPr txBox="1">
            <a:spLocks noChangeArrowheads="1"/>
          </p:cNvSpPr>
          <p:nvPr/>
        </p:nvSpPr>
        <p:spPr bwMode="auto">
          <a:xfrm>
            <a:off x="2439988" y="2640013"/>
            <a:ext cx="136525" cy="182562"/>
          </a:xfrm>
          <a:prstGeom prst="rect">
            <a:avLst/>
          </a:prstGeom>
          <a:noFill/>
          <a:ln w="9525">
            <a:noFill/>
            <a:miter lim="800000"/>
            <a:headEnd/>
            <a:tailEnd/>
          </a:ln>
        </p:spPr>
        <p:txBody>
          <a:bodyPr wrap="none" lIns="0" tIns="0" rIns="0" bIns="0" anchor="ctr" anchorCtr="1">
            <a:spAutoFit/>
          </a:bodyPr>
          <a:lstStyle/>
          <a:p>
            <a:r>
              <a:rPr lang="en-US" sz="1200" b="1">
                <a:solidFill>
                  <a:schemeClr val="accent2"/>
                </a:solidFill>
                <a:sym typeface="Wingdings" pitchFamily="2" charset="2"/>
              </a:rPr>
              <a:t></a:t>
            </a:r>
          </a:p>
        </p:txBody>
      </p:sp>
      <p:sp>
        <p:nvSpPr>
          <p:cNvPr id="10248" name="Line 9"/>
          <p:cNvSpPr>
            <a:spLocks noChangeShapeType="1"/>
          </p:cNvSpPr>
          <p:nvPr/>
        </p:nvSpPr>
        <p:spPr bwMode="auto">
          <a:xfrm>
            <a:off x="1493838" y="2514600"/>
            <a:ext cx="925512" cy="169863"/>
          </a:xfrm>
          <a:prstGeom prst="line">
            <a:avLst/>
          </a:prstGeom>
          <a:noFill/>
          <a:ln w="9525">
            <a:solidFill>
              <a:schemeClr val="accent2"/>
            </a:solidFill>
            <a:round/>
            <a:headEnd/>
            <a:tailEnd type="triangle" w="med" len="med"/>
          </a:ln>
        </p:spPr>
        <p:txBody>
          <a:bodyPr wrap="none" anchor="ctr"/>
          <a:lstStyle/>
          <a:p>
            <a:endParaRPr lang="en-US"/>
          </a:p>
        </p:txBody>
      </p:sp>
      <p:sp>
        <p:nvSpPr>
          <p:cNvPr id="435210" name="Text Box 10"/>
          <p:cNvSpPr txBox="1">
            <a:spLocks noChangeArrowheads="1"/>
          </p:cNvSpPr>
          <p:nvPr/>
        </p:nvSpPr>
        <p:spPr bwMode="auto">
          <a:xfrm>
            <a:off x="911225" y="1546225"/>
            <a:ext cx="1049338" cy="549275"/>
          </a:xfrm>
          <a:prstGeom prst="rect">
            <a:avLst/>
          </a:prstGeom>
          <a:noFill/>
          <a:ln w="9525">
            <a:noFill/>
            <a:miter lim="800000"/>
            <a:headEnd/>
            <a:tailEnd/>
          </a:ln>
        </p:spPr>
        <p:txBody>
          <a:bodyPr wrap="none">
            <a:spAutoFit/>
          </a:bodyPr>
          <a:lstStyle/>
          <a:p>
            <a:pPr algn="l"/>
            <a:r>
              <a:rPr lang="en-US" sz="1000" b="1">
                <a:solidFill>
                  <a:schemeClr val="accent2"/>
                </a:solidFill>
              </a:rPr>
              <a:t>Livermore</a:t>
            </a:r>
            <a:br>
              <a:rPr lang="en-US" sz="1000" b="1">
                <a:solidFill>
                  <a:schemeClr val="accent2"/>
                </a:solidFill>
              </a:rPr>
            </a:br>
            <a:r>
              <a:rPr lang="en-US" sz="1000" b="1">
                <a:solidFill>
                  <a:schemeClr val="accent2"/>
                </a:solidFill>
              </a:rPr>
              <a:t>Operations,</a:t>
            </a:r>
            <a:br>
              <a:rPr lang="en-US" sz="1000" b="1">
                <a:solidFill>
                  <a:schemeClr val="accent2"/>
                </a:solidFill>
              </a:rPr>
            </a:br>
            <a:r>
              <a:rPr lang="en-US" sz="1000" b="1">
                <a:solidFill>
                  <a:schemeClr val="accent2"/>
                </a:solidFill>
              </a:rPr>
              <a:t>Livermore, CA</a:t>
            </a:r>
          </a:p>
        </p:txBody>
      </p:sp>
      <p:grpSp>
        <p:nvGrpSpPr>
          <p:cNvPr id="2" name="Group 11"/>
          <p:cNvGrpSpPr>
            <a:grpSpLocks/>
          </p:cNvGrpSpPr>
          <p:nvPr/>
        </p:nvGrpSpPr>
        <p:grpSpPr bwMode="auto">
          <a:xfrm>
            <a:off x="1801813" y="2109788"/>
            <a:ext cx="781050" cy="419100"/>
            <a:chOff x="1135" y="1537"/>
            <a:chExt cx="492" cy="264"/>
          </a:xfrm>
        </p:grpSpPr>
        <p:sp>
          <p:nvSpPr>
            <p:cNvPr id="10271" name="Text Box 12"/>
            <p:cNvSpPr txBox="1">
              <a:spLocks noChangeArrowheads="1"/>
            </p:cNvSpPr>
            <p:nvPr/>
          </p:nvSpPr>
          <p:spPr bwMode="auto">
            <a:xfrm>
              <a:off x="1490" y="1686"/>
              <a:ext cx="137" cy="115"/>
            </a:xfrm>
            <a:prstGeom prst="rect">
              <a:avLst/>
            </a:prstGeom>
            <a:noFill/>
            <a:ln w="9525">
              <a:noFill/>
              <a:miter lim="800000"/>
              <a:headEnd/>
              <a:tailEnd/>
            </a:ln>
          </p:spPr>
          <p:txBody>
            <a:bodyPr lIns="0" tIns="0" rIns="0" bIns="0" anchor="ctr" anchorCtr="1">
              <a:spAutoFit/>
            </a:bodyPr>
            <a:lstStyle/>
            <a:p>
              <a:pPr>
                <a:spcBef>
                  <a:spcPct val="50000"/>
                </a:spcBef>
              </a:pPr>
              <a:r>
                <a:rPr lang="en-US" sz="1200">
                  <a:solidFill>
                    <a:schemeClr val="accent2"/>
                  </a:solidFill>
                  <a:sym typeface="Wingdings" pitchFamily="2" charset="2"/>
                </a:rPr>
                <a:t></a:t>
              </a:r>
            </a:p>
          </p:txBody>
        </p:sp>
        <p:sp>
          <p:nvSpPr>
            <p:cNvPr id="10272" name="Line 13"/>
            <p:cNvSpPr>
              <a:spLocks noChangeShapeType="1"/>
            </p:cNvSpPr>
            <p:nvPr/>
          </p:nvSpPr>
          <p:spPr bwMode="auto">
            <a:xfrm>
              <a:off x="1135" y="1537"/>
              <a:ext cx="338" cy="202"/>
            </a:xfrm>
            <a:prstGeom prst="line">
              <a:avLst/>
            </a:prstGeom>
            <a:noFill/>
            <a:ln w="9525">
              <a:solidFill>
                <a:schemeClr val="accent2"/>
              </a:solidFill>
              <a:round/>
              <a:headEnd/>
              <a:tailEnd type="triangle" w="med" len="med"/>
            </a:ln>
          </p:spPr>
          <p:txBody>
            <a:bodyPr wrap="none" anchor="ctr"/>
            <a:lstStyle/>
            <a:p>
              <a:endParaRPr lang="en-US"/>
            </a:p>
          </p:txBody>
        </p:sp>
      </p:grpSp>
      <p:grpSp>
        <p:nvGrpSpPr>
          <p:cNvPr id="3" name="Group 14"/>
          <p:cNvGrpSpPr>
            <a:grpSpLocks/>
          </p:cNvGrpSpPr>
          <p:nvPr/>
        </p:nvGrpSpPr>
        <p:grpSpPr bwMode="auto">
          <a:xfrm>
            <a:off x="3154363" y="2801938"/>
            <a:ext cx="1169987" cy="1939925"/>
            <a:chOff x="1987" y="1973"/>
            <a:chExt cx="737" cy="1222"/>
          </a:xfrm>
        </p:grpSpPr>
        <p:sp>
          <p:nvSpPr>
            <p:cNvPr id="10267" name="Text Box 15"/>
            <p:cNvSpPr txBox="1">
              <a:spLocks noChangeArrowheads="1"/>
            </p:cNvSpPr>
            <p:nvPr/>
          </p:nvSpPr>
          <p:spPr bwMode="auto">
            <a:xfrm>
              <a:off x="1987" y="2849"/>
              <a:ext cx="737" cy="346"/>
            </a:xfrm>
            <a:prstGeom prst="rect">
              <a:avLst/>
            </a:prstGeom>
            <a:noFill/>
            <a:ln w="9525">
              <a:noFill/>
              <a:miter lim="800000"/>
              <a:headEnd/>
              <a:tailEnd/>
            </a:ln>
          </p:spPr>
          <p:txBody>
            <a:bodyPr wrap="none">
              <a:spAutoFit/>
            </a:bodyPr>
            <a:lstStyle/>
            <a:p>
              <a:pPr algn="l"/>
              <a:r>
                <a:rPr lang="en-US" sz="1000" b="1">
                  <a:solidFill>
                    <a:schemeClr val="accent2"/>
                  </a:solidFill>
                </a:rPr>
                <a:t>Los Alamos</a:t>
              </a:r>
              <a:br>
                <a:rPr lang="en-US" sz="1000" b="1">
                  <a:solidFill>
                    <a:schemeClr val="accent2"/>
                  </a:solidFill>
                </a:rPr>
              </a:br>
              <a:r>
                <a:rPr lang="en-US" sz="1000" b="1">
                  <a:solidFill>
                    <a:schemeClr val="accent2"/>
                  </a:solidFill>
                </a:rPr>
                <a:t>Operations,</a:t>
              </a:r>
              <a:br>
                <a:rPr lang="en-US" sz="1000" b="1">
                  <a:solidFill>
                    <a:schemeClr val="accent2"/>
                  </a:solidFill>
                </a:rPr>
              </a:br>
              <a:r>
                <a:rPr lang="en-US" sz="1000" b="1">
                  <a:solidFill>
                    <a:schemeClr val="accent2"/>
                  </a:solidFill>
                </a:rPr>
                <a:t>Los Alamos, NM</a:t>
              </a:r>
            </a:p>
          </p:txBody>
        </p:sp>
        <p:grpSp>
          <p:nvGrpSpPr>
            <p:cNvPr id="10268" name="Group 16"/>
            <p:cNvGrpSpPr>
              <a:grpSpLocks/>
            </p:cNvGrpSpPr>
            <p:nvPr/>
          </p:nvGrpSpPr>
          <p:grpSpPr bwMode="auto">
            <a:xfrm>
              <a:off x="2193" y="1973"/>
              <a:ext cx="137" cy="859"/>
              <a:chOff x="2193" y="1973"/>
              <a:chExt cx="137" cy="859"/>
            </a:xfrm>
          </p:grpSpPr>
          <p:sp>
            <p:nvSpPr>
              <p:cNvPr id="10269" name="Text Box 17"/>
              <p:cNvSpPr txBox="1">
                <a:spLocks noChangeArrowheads="1"/>
              </p:cNvSpPr>
              <p:nvPr/>
            </p:nvSpPr>
            <p:spPr bwMode="auto">
              <a:xfrm>
                <a:off x="2193" y="1973"/>
                <a:ext cx="137" cy="115"/>
              </a:xfrm>
              <a:prstGeom prst="rect">
                <a:avLst/>
              </a:prstGeom>
              <a:noFill/>
              <a:ln w="9525">
                <a:noFill/>
                <a:miter lim="800000"/>
                <a:headEnd/>
                <a:tailEnd/>
              </a:ln>
            </p:spPr>
            <p:txBody>
              <a:bodyPr lIns="0" tIns="0" rIns="0" bIns="0" anchor="ctr" anchorCtr="1">
                <a:spAutoFit/>
              </a:bodyPr>
              <a:lstStyle/>
              <a:p>
                <a:pPr>
                  <a:spcBef>
                    <a:spcPct val="50000"/>
                  </a:spcBef>
                </a:pPr>
                <a:r>
                  <a:rPr lang="en-US" sz="1200">
                    <a:solidFill>
                      <a:schemeClr val="accent2"/>
                    </a:solidFill>
                    <a:sym typeface="Wingdings" pitchFamily="2" charset="2"/>
                  </a:rPr>
                  <a:t></a:t>
                </a:r>
              </a:p>
            </p:txBody>
          </p:sp>
          <p:sp>
            <p:nvSpPr>
              <p:cNvPr id="10270" name="Line 18"/>
              <p:cNvSpPr>
                <a:spLocks noChangeShapeType="1"/>
              </p:cNvSpPr>
              <p:nvPr/>
            </p:nvSpPr>
            <p:spPr bwMode="auto">
              <a:xfrm flipV="1">
                <a:off x="2256" y="2108"/>
                <a:ext cx="0" cy="724"/>
              </a:xfrm>
              <a:prstGeom prst="line">
                <a:avLst/>
              </a:prstGeom>
              <a:noFill/>
              <a:ln w="9525">
                <a:solidFill>
                  <a:schemeClr val="accent2"/>
                </a:solidFill>
                <a:round/>
                <a:headEnd/>
                <a:tailEnd type="triangle" w="med" len="med"/>
              </a:ln>
            </p:spPr>
            <p:txBody>
              <a:bodyPr wrap="none" anchor="ctr"/>
              <a:lstStyle/>
              <a:p>
                <a:endParaRPr lang="en-US"/>
              </a:p>
            </p:txBody>
          </p:sp>
        </p:grpSp>
      </p:grpSp>
      <p:grpSp>
        <p:nvGrpSpPr>
          <p:cNvPr id="5" name="Group 19"/>
          <p:cNvGrpSpPr>
            <a:grpSpLocks/>
          </p:cNvGrpSpPr>
          <p:nvPr/>
        </p:nvGrpSpPr>
        <p:grpSpPr bwMode="auto">
          <a:xfrm>
            <a:off x="6037263" y="2349500"/>
            <a:ext cx="2147887" cy="877888"/>
            <a:chOff x="3797" y="1754"/>
            <a:chExt cx="1353" cy="553"/>
          </a:xfrm>
        </p:grpSpPr>
        <p:sp>
          <p:nvSpPr>
            <p:cNvPr id="10263" name="Text Box 20"/>
            <p:cNvSpPr txBox="1">
              <a:spLocks noChangeArrowheads="1"/>
            </p:cNvSpPr>
            <p:nvPr/>
          </p:nvSpPr>
          <p:spPr bwMode="auto">
            <a:xfrm>
              <a:off x="4325" y="1865"/>
              <a:ext cx="825" cy="442"/>
            </a:xfrm>
            <a:prstGeom prst="rect">
              <a:avLst/>
            </a:prstGeom>
            <a:noFill/>
            <a:ln w="9525">
              <a:noFill/>
              <a:miter lim="800000"/>
              <a:headEnd/>
              <a:tailEnd/>
            </a:ln>
          </p:spPr>
          <p:txBody>
            <a:bodyPr wrap="none">
              <a:spAutoFit/>
            </a:bodyPr>
            <a:lstStyle/>
            <a:p>
              <a:pPr algn="l"/>
              <a:r>
                <a:rPr lang="en-US" sz="1000" b="1">
                  <a:solidFill>
                    <a:schemeClr val="accent2"/>
                  </a:solidFill>
                </a:rPr>
                <a:t>Remote Sensing</a:t>
              </a:r>
              <a:br>
                <a:rPr lang="en-US" sz="1000" b="1">
                  <a:solidFill>
                    <a:schemeClr val="accent2"/>
                  </a:solidFill>
                </a:rPr>
              </a:br>
              <a:r>
                <a:rPr lang="en-US" sz="1000" b="1">
                  <a:solidFill>
                    <a:schemeClr val="accent2"/>
                  </a:solidFill>
                </a:rPr>
                <a:t>Laboratory,</a:t>
              </a:r>
              <a:br>
                <a:rPr lang="en-US" sz="1000" b="1">
                  <a:solidFill>
                    <a:schemeClr val="accent2"/>
                  </a:solidFill>
                </a:rPr>
              </a:br>
              <a:r>
                <a:rPr lang="en-US" sz="1000" b="1">
                  <a:solidFill>
                    <a:schemeClr val="accent2"/>
                  </a:solidFill>
                </a:rPr>
                <a:t>Andrews Air Force</a:t>
              </a:r>
              <a:br>
                <a:rPr lang="en-US" sz="1000" b="1">
                  <a:solidFill>
                    <a:schemeClr val="accent2"/>
                  </a:solidFill>
                </a:rPr>
              </a:br>
              <a:r>
                <a:rPr lang="en-US" sz="1000" b="1">
                  <a:solidFill>
                    <a:schemeClr val="accent2"/>
                  </a:solidFill>
                </a:rPr>
                <a:t>Base, MD</a:t>
              </a:r>
            </a:p>
          </p:txBody>
        </p:sp>
        <p:grpSp>
          <p:nvGrpSpPr>
            <p:cNvPr id="10264" name="Group 21"/>
            <p:cNvGrpSpPr>
              <a:grpSpLocks/>
            </p:cNvGrpSpPr>
            <p:nvPr/>
          </p:nvGrpSpPr>
          <p:grpSpPr bwMode="auto">
            <a:xfrm>
              <a:off x="3797" y="1754"/>
              <a:ext cx="538" cy="319"/>
              <a:chOff x="3797" y="1754"/>
              <a:chExt cx="538" cy="319"/>
            </a:xfrm>
          </p:grpSpPr>
          <p:sp>
            <p:nvSpPr>
              <p:cNvPr id="10265" name="Text Box 22"/>
              <p:cNvSpPr txBox="1">
                <a:spLocks noChangeArrowheads="1"/>
              </p:cNvSpPr>
              <p:nvPr/>
            </p:nvSpPr>
            <p:spPr bwMode="auto">
              <a:xfrm>
                <a:off x="3797" y="1754"/>
                <a:ext cx="137" cy="115"/>
              </a:xfrm>
              <a:prstGeom prst="rect">
                <a:avLst/>
              </a:prstGeom>
              <a:noFill/>
              <a:ln w="9525">
                <a:noFill/>
                <a:miter lim="800000"/>
                <a:headEnd/>
                <a:tailEnd/>
              </a:ln>
            </p:spPr>
            <p:txBody>
              <a:bodyPr lIns="0" tIns="0" rIns="0" bIns="0" anchor="ctr" anchorCtr="1">
                <a:spAutoFit/>
              </a:bodyPr>
              <a:lstStyle/>
              <a:p>
                <a:pPr>
                  <a:spcBef>
                    <a:spcPct val="50000"/>
                  </a:spcBef>
                </a:pPr>
                <a:r>
                  <a:rPr lang="en-US" sz="1200">
                    <a:solidFill>
                      <a:schemeClr val="accent2"/>
                    </a:solidFill>
                    <a:sym typeface="Wingdings" pitchFamily="2" charset="2"/>
                  </a:rPr>
                  <a:t></a:t>
                </a:r>
              </a:p>
            </p:txBody>
          </p:sp>
          <p:sp>
            <p:nvSpPr>
              <p:cNvPr id="10266" name="Line 23"/>
              <p:cNvSpPr>
                <a:spLocks noChangeShapeType="1"/>
              </p:cNvSpPr>
              <p:nvPr/>
            </p:nvSpPr>
            <p:spPr bwMode="auto">
              <a:xfrm flipH="1" flipV="1">
                <a:off x="3996" y="1895"/>
                <a:ext cx="339" cy="178"/>
              </a:xfrm>
              <a:prstGeom prst="line">
                <a:avLst/>
              </a:prstGeom>
              <a:noFill/>
              <a:ln w="9525">
                <a:solidFill>
                  <a:schemeClr val="accent2"/>
                </a:solidFill>
                <a:round/>
                <a:headEnd/>
                <a:tailEnd type="triangle" w="med" len="med"/>
              </a:ln>
            </p:spPr>
            <p:txBody>
              <a:bodyPr wrap="none" anchor="ctr"/>
              <a:lstStyle/>
              <a:p>
                <a:endParaRPr lang="en-US"/>
              </a:p>
            </p:txBody>
          </p:sp>
        </p:grpSp>
      </p:grpSp>
      <p:sp>
        <p:nvSpPr>
          <p:cNvPr id="10253" name="Text Box 24"/>
          <p:cNvSpPr txBox="1">
            <a:spLocks noChangeArrowheads="1"/>
          </p:cNvSpPr>
          <p:nvPr/>
        </p:nvSpPr>
        <p:spPr bwMode="auto">
          <a:xfrm>
            <a:off x="995363" y="5221288"/>
            <a:ext cx="3922712" cy="396875"/>
          </a:xfrm>
          <a:prstGeom prst="rect">
            <a:avLst/>
          </a:prstGeom>
          <a:noFill/>
          <a:ln w="9525">
            <a:noFill/>
            <a:miter lim="800000"/>
            <a:headEnd/>
            <a:tailEnd/>
          </a:ln>
        </p:spPr>
        <p:txBody>
          <a:bodyPr>
            <a:spAutoFit/>
          </a:bodyPr>
          <a:lstStyle/>
          <a:p>
            <a:pPr algn="l">
              <a:spcBef>
                <a:spcPct val="50000"/>
              </a:spcBef>
            </a:pPr>
            <a:endParaRPr lang="en-US" sz="2000"/>
          </a:p>
        </p:txBody>
      </p:sp>
      <p:sp>
        <p:nvSpPr>
          <p:cNvPr id="435225" name="Text Box 25"/>
          <p:cNvSpPr txBox="1">
            <a:spLocks noChangeArrowheads="1"/>
          </p:cNvSpPr>
          <p:nvPr/>
        </p:nvSpPr>
        <p:spPr bwMode="auto">
          <a:xfrm>
            <a:off x="1035050" y="3362325"/>
            <a:ext cx="1428750" cy="1463675"/>
          </a:xfrm>
          <a:prstGeom prst="rect">
            <a:avLst/>
          </a:prstGeom>
          <a:noFill/>
          <a:ln w="9525">
            <a:noFill/>
            <a:miter lim="800000"/>
            <a:headEnd/>
            <a:tailEnd/>
          </a:ln>
        </p:spPr>
        <p:txBody>
          <a:bodyPr wrap="none">
            <a:spAutoFit/>
          </a:bodyPr>
          <a:lstStyle/>
          <a:p>
            <a:pPr algn="l"/>
            <a:r>
              <a:rPr lang="en-US" sz="1000" b="1">
                <a:solidFill>
                  <a:schemeClr val="accent2"/>
                </a:solidFill>
              </a:rPr>
              <a:t>Remote Sensing</a:t>
            </a:r>
            <a:br>
              <a:rPr lang="en-US" sz="1000" b="1">
                <a:solidFill>
                  <a:schemeClr val="accent2"/>
                </a:solidFill>
              </a:rPr>
            </a:br>
            <a:r>
              <a:rPr lang="en-US" sz="1000" b="1">
                <a:solidFill>
                  <a:schemeClr val="accent2"/>
                </a:solidFill>
              </a:rPr>
              <a:t>Laboratory,</a:t>
            </a:r>
            <a:br>
              <a:rPr lang="en-US" sz="1000" b="1">
                <a:solidFill>
                  <a:schemeClr val="accent2"/>
                </a:solidFill>
              </a:rPr>
            </a:br>
            <a:r>
              <a:rPr lang="en-US" sz="1000" b="1">
                <a:solidFill>
                  <a:schemeClr val="accent2"/>
                </a:solidFill>
              </a:rPr>
              <a:t>Nellis Air Force</a:t>
            </a:r>
            <a:br>
              <a:rPr lang="en-US" sz="1000" b="1">
                <a:solidFill>
                  <a:schemeClr val="accent2"/>
                </a:solidFill>
              </a:rPr>
            </a:br>
            <a:r>
              <a:rPr lang="en-US" sz="1000" b="1">
                <a:solidFill>
                  <a:schemeClr val="accent2"/>
                </a:solidFill>
              </a:rPr>
              <a:t>Base, NV</a:t>
            </a:r>
          </a:p>
          <a:p>
            <a:pPr algn="l"/>
            <a:endParaRPr lang="en-US" sz="1000" b="1">
              <a:solidFill>
                <a:schemeClr val="accent2"/>
              </a:solidFill>
            </a:endParaRPr>
          </a:p>
          <a:p>
            <a:pPr algn="l"/>
            <a:r>
              <a:rPr lang="en-US" sz="1000" b="1">
                <a:solidFill>
                  <a:schemeClr val="accent2"/>
                </a:solidFill>
              </a:rPr>
              <a:t>North Las Vegas </a:t>
            </a:r>
          </a:p>
          <a:p>
            <a:pPr algn="l"/>
            <a:r>
              <a:rPr lang="en-US" sz="1000" b="1">
                <a:solidFill>
                  <a:schemeClr val="accent2"/>
                </a:solidFill>
              </a:rPr>
              <a:t>Facility</a:t>
            </a:r>
            <a:br>
              <a:rPr lang="en-US" sz="1000" b="1">
                <a:solidFill>
                  <a:schemeClr val="accent2"/>
                </a:solidFill>
              </a:rPr>
            </a:br>
            <a:r>
              <a:rPr lang="en-US" sz="1000" b="1">
                <a:solidFill>
                  <a:schemeClr val="accent2"/>
                </a:solidFill>
              </a:rPr>
              <a:t>North Las Vegas, NV</a:t>
            </a:r>
          </a:p>
          <a:p>
            <a:pPr algn="l"/>
            <a:endParaRPr lang="en-US" sz="1000" b="1">
              <a:solidFill>
                <a:schemeClr val="accent2"/>
              </a:solidFill>
            </a:endParaRPr>
          </a:p>
        </p:txBody>
      </p:sp>
      <p:sp>
        <p:nvSpPr>
          <p:cNvPr id="10255" name="Line 27"/>
          <p:cNvSpPr>
            <a:spLocks noChangeShapeType="1"/>
          </p:cNvSpPr>
          <p:nvPr/>
        </p:nvSpPr>
        <p:spPr bwMode="auto">
          <a:xfrm flipV="1">
            <a:off x="2187575" y="2800350"/>
            <a:ext cx="696913" cy="622300"/>
          </a:xfrm>
          <a:prstGeom prst="line">
            <a:avLst/>
          </a:prstGeom>
          <a:noFill/>
          <a:ln w="9525">
            <a:solidFill>
              <a:schemeClr val="accent2"/>
            </a:solidFill>
            <a:round/>
            <a:headEnd/>
            <a:tailEnd type="triangle" w="med" len="med"/>
          </a:ln>
        </p:spPr>
        <p:txBody>
          <a:bodyPr wrap="none" anchor="ctr"/>
          <a:lstStyle/>
          <a:p>
            <a:endParaRPr lang="en-US"/>
          </a:p>
        </p:txBody>
      </p:sp>
      <p:sp>
        <p:nvSpPr>
          <p:cNvPr id="10256" name="Text Box 28"/>
          <p:cNvSpPr txBox="1">
            <a:spLocks noChangeArrowheads="1"/>
          </p:cNvSpPr>
          <p:nvPr/>
        </p:nvSpPr>
        <p:spPr bwMode="auto">
          <a:xfrm>
            <a:off x="2881313" y="2616200"/>
            <a:ext cx="206375" cy="247650"/>
          </a:xfrm>
          <a:prstGeom prst="rect">
            <a:avLst/>
          </a:prstGeom>
          <a:noFill/>
          <a:ln w="9525">
            <a:noFill/>
            <a:miter lim="800000"/>
            <a:headEnd/>
            <a:tailEnd/>
          </a:ln>
        </p:spPr>
        <p:txBody>
          <a:bodyPr lIns="0" tIns="0" rIns="0" bIns="0" anchor="ctr" anchorCtr="1"/>
          <a:lstStyle/>
          <a:p>
            <a:pPr>
              <a:spcBef>
                <a:spcPct val="50000"/>
              </a:spcBef>
            </a:pPr>
            <a:r>
              <a:rPr lang="en-US" sz="1200">
                <a:solidFill>
                  <a:schemeClr val="accent2"/>
                </a:solidFill>
                <a:sym typeface="Wingdings" pitchFamily="2" charset="2"/>
              </a:rPr>
              <a:t></a:t>
            </a:r>
            <a:endParaRPr lang="en-US" sz="1200">
              <a:sym typeface="Wingdings" pitchFamily="2" charset="2"/>
            </a:endParaRPr>
          </a:p>
        </p:txBody>
      </p:sp>
      <p:sp>
        <p:nvSpPr>
          <p:cNvPr id="435237" name="Text Box 37"/>
          <p:cNvSpPr txBox="1">
            <a:spLocks noChangeArrowheads="1"/>
          </p:cNvSpPr>
          <p:nvPr/>
        </p:nvSpPr>
        <p:spPr bwMode="auto">
          <a:xfrm>
            <a:off x="5210175" y="4751388"/>
            <a:ext cx="3376613" cy="942975"/>
          </a:xfrm>
          <a:prstGeom prst="rect">
            <a:avLst/>
          </a:prstGeom>
          <a:noFill/>
          <a:ln w="9525">
            <a:noFill/>
            <a:miter lim="800000"/>
            <a:headEnd/>
            <a:tailEnd/>
          </a:ln>
        </p:spPr>
        <p:txBody>
          <a:bodyPr>
            <a:spAutoFit/>
          </a:bodyPr>
          <a:lstStyle/>
          <a:p>
            <a:pPr marL="339725" indent="-339725" algn="l">
              <a:buFontTx/>
              <a:buChar char="•"/>
            </a:pPr>
            <a:r>
              <a:rPr lang="en-US" sz="1400"/>
              <a:t>NSTec employs approximately 3000 individuals</a:t>
            </a:r>
          </a:p>
          <a:p>
            <a:pPr marL="796925" lvl="1" indent="-277813" algn="l">
              <a:buFont typeface="Arial" charset="0"/>
              <a:buChar char="–"/>
            </a:pPr>
            <a:r>
              <a:rPr lang="en-US" sz="1400"/>
              <a:t>2157 employees</a:t>
            </a:r>
          </a:p>
          <a:p>
            <a:pPr marL="796925" lvl="1" indent="-277813" algn="l">
              <a:buFont typeface="Arial" charset="0"/>
              <a:buChar char="–"/>
            </a:pPr>
            <a:r>
              <a:rPr lang="en-US" sz="1400"/>
              <a:t>734   union crafts</a:t>
            </a:r>
          </a:p>
        </p:txBody>
      </p:sp>
      <p:sp>
        <p:nvSpPr>
          <p:cNvPr id="10258" name="Line 38"/>
          <p:cNvSpPr>
            <a:spLocks noChangeShapeType="1"/>
          </p:cNvSpPr>
          <p:nvPr/>
        </p:nvSpPr>
        <p:spPr bwMode="auto">
          <a:xfrm flipV="1">
            <a:off x="2336800" y="2844800"/>
            <a:ext cx="623888" cy="1379538"/>
          </a:xfrm>
          <a:prstGeom prst="line">
            <a:avLst/>
          </a:prstGeom>
          <a:noFill/>
          <a:ln w="9525">
            <a:solidFill>
              <a:schemeClr val="accent2"/>
            </a:solidFill>
            <a:round/>
            <a:headEnd/>
            <a:tailEnd type="triangle" w="med" len="med"/>
          </a:ln>
        </p:spPr>
        <p:txBody>
          <a:bodyPr wrap="none" anchor="ctr"/>
          <a:lstStyle/>
          <a:p>
            <a:endParaRPr lang="en-US"/>
          </a:p>
        </p:txBody>
      </p:sp>
      <p:sp>
        <p:nvSpPr>
          <p:cNvPr id="435239" name="Text Box 39"/>
          <p:cNvSpPr txBox="1">
            <a:spLocks noChangeArrowheads="1"/>
          </p:cNvSpPr>
          <p:nvPr/>
        </p:nvSpPr>
        <p:spPr bwMode="auto">
          <a:xfrm>
            <a:off x="273050" y="2989263"/>
            <a:ext cx="1230313" cy="396875"/>
          </a:xfrm>
          <a:prstGeom prst="rect">
            <a:avLst/>
          </a:prstGeom>
          <a:noFill/>
          <a:ln w="9525">
            <a:noFill/>
            <a:miter lim="800000"/>
            <a:headEnd/>
            <a:tailEnd/>
          </a:ln>
        </p:spPr>
        <p:txBody>
          <a:bodyPr wrap="none">
            <a:spAutoFit/>
          </a:bodyPr>
          <a:lstStyle/>
          <a:p>
            <a:pPr algn="l"/>
            <a:r>
              <a:rPr lang="en-US" sz="1000" b="1">
                <a:solidFill>
                  <a:schemeClr val="accent2"/>
                </a:solidFill>
              </a:rPr>
              <a:t>Nevada Test Site,</a:t>
            </a:r>
            <a:br>
              <a:rPr lang="en-US" sz="1000" b="1">
                <a:solidFill>
                  <a:schemeClr val="accent2"/>
                </a:solidFill>
              </a:rPr>
            </a:br>
            <a:r>
              <a:rPr lang="en-US" sz="1000" b="1">
                <a:solidFill>
                  <a:schemeClr val="accent2"/>
                </a:solidFill>
              </a:rPr>
              <a:t>Mercury, NV</a:t>
            </a:r>
          </a:p>
        </p:txBody>
      </p:sp>
      <p:sp>
        <p:nvSpPr>
          <p:cNvPr id="10260" name="Line 40"/>
          <p:cNvSpPr>
            <a:spLocks noChangeShapeType="1"/>
          </p:cNvSpPr>
          <p:nvPr/>
        </p:nvSpPr>
        <p:spPr bwMode="auto">
          <a:xfrm flipV="1">
            <a:off x="1465263" y="2613025"/>
            <a:ext cx="1438275" cy="508000"/>
          </a:xfrm>
          <a:prstGeom prst="line">
            <a:avLst/>
          </a:prstGeom>
          <a:noFill/>
          <a:ln w="9525">
            <a:solidFill>
              <a:schemeClr val="accent2"/>
            </a:solidFill>
            <a:round/>
            <a:headEnd/>
            <a:tailEnd type="triangle" w="med" len="med"/>
          </a:ln>
        </p:spPr>
        <p:txBody>
          <a:bodyPr wrap="none" anchor="ctr"/>
          <a:lstStyle/>
          <a:p>
            <a:endParaRPr lang="en-US"/>
          </a:p>
        </p:txBody>
      </p:sp>
      <p:sp>
        <p:nvSpPr>
          <p:cNvPr id="10261" name="Text Box 28"/>
          <p:cNvSpPr txBox="1">
            <a:spLocks noChangeArrowheads="1"/>
          </p:cNvSpPr>
          <p:nvPr/>
        </p:nvSpPr>
        <p:spPr bwMode="auto">
          <a:xfrm>
            <a:off x="2817813" y="2590800"/>
            <a:ext cx="206375" cy="247650"/>
          </a:xfrm>
          <a:prstGeom prst="rect">
            <a:avLst/>
          </a:prstGeom>
          <a:noFill/>
          <a:ln w="9525">
            <a:noFill/>
            <a:miter lim="800000"/>
            <a:headEnd/>
            <a:tailEnd/>
          </a:ln>
        </p:spPr>
        <p:txBody>
          <a:bodyPr lIns="0" tIns="0" rIns="0" bIns="0" anchor="ctr" anchorCtr="1"/>
          <a:lstStyle/>
          <a:p>
            <a:pPr>
              <a:spcBef>
                <a:spcPct val="50000"/>
              </a:spcBef>
            </a:pPr>
            <a:r>
              <a:rPr lang="en-US" sz="1200">
                <a:solidFill>
                  <a:schemeClr val="accent2"/>
                </a:solidFill>
                <a:sym typeface="Wingdings" pitchFamily="2" charset="2"/>
              </a:rPr>
              <a:t></a:t>
            </a:r>
            <a:endParaRPr lang="en-US" sz="1200">
              <a:sym typeface="Wingdings" pitchFamily="2" charset="2"/>
            </a:endParaRPr>
          </a:p>
        </p:txBody>
      </p:sp>
      <p:sp>
        <p:nvSpPr>
          <p:cNvPr id="10262" name="TextBox 31"/>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5205"/>
                                        </p:tgtEl>
                                        <p:attrNameLst>
                                          <p:attrName>style.visibility</p:attrName>
                                        </p:attrNameLst>
                                      </p:cBhvr>
                                      <p:to>
                                        <p:strVal val="visible"/>
                                      </p:to>
                                    </p:set>
                                    <p:animEffect transition="in" filter="dissolve">
                                      <p:cBhvr>
                                        <p:cTn id="7" dur="1000"/>
                                        <p:tgtEl>
                                          <p:spTgt spid="435205"/>
                                        </p:tgtEl>
                                      </p:cBhvr>
                                    </p:animEffect>
                                  </p:childTnLst>
                                </p:cTn>
                              </p:par>
                            </p:childTnLst>
                          </p:cTn>
                        </p:par>
                        <p:par>
                          <p:cTn id="8" fill="hold">
                            <p:stCondLst>
                              <p:cond delay="1000"/>
                            </p:stCondLst>
                            <p:childTnLst>
                              <p:par>
                                <p:cTn id="9" presetID="8" presetClass="emph" presetSubtype="0" fill="hold" nodeType="afterEffect">
                                  <p:stCondLst>
                                    <p:cond delay="1000"/>
                                  </p:stCondLst>
                                  <p:childTnLst>
                                    <p:animRot by="21600000">
                                      <p:cBhvr>
                                        <p:cTn id="10" dur="1000" fill="hold"/>
                                        <p:tgtEl>
                                          <p:spTgt spid="435205"/>
                                        </p:tgtEl>
                                        <p:attrNameLst>
                                          <p:attrName>r</p:attrName>
                                        </p:attrNameLst>
                                      </p:cBhvr>
                                    </p:animRot>
                                  </p:childTnLst>
                                </p:cTn>
                              </p:par>
                              <p:par>
                                <p:cTn id="11" presetID="30" presetClass="entr" presetSubtype="0" fill="hold" nodeType="withEffect">
                                  <p:stCondLst>
                                    <p:cond delay="0"/>
                                  </p:stCondLst>
                                  <p:childTnLst>
                                    <p:set>
                                      <p:cBhvr>
                                        <p:cTn id="12" dur="1" fill="hold">
                                          <p:stCondLst>
                                            <p:cond delay="0"/>
                                          </p:stCondLst>
                                        </p:cTn>
                                        <p:tgtEl>
                                          <p:spTgt spid="435225">
                                            <p:txEl>
                                              <p:pRg st="0" end="0"/>
                                            </p:txEl>
                                          </p:spTgt>
                                        </p:tgtEl>
                                        <p:attrNameLst>
                                          <p:attrName>style.visibility</p:attrName>
                                        </p:attrNameLst>
                                      </p:cBhvr>
                                      <p:to>
                                        <p:strVal val="visible"/>
                                      </p:to>
                                    </p:set>
                                    <p:animEffect transition="in" filter="fade">
                                      <p:cBhvr>
                                        <p:cTn id="13" dur="800" decel="100000"/>
                                        <p:tgtEl>
                                          <p:spTgt spid="435225">
                                            <p:txEl>
                                              <p:pRg st="0" end="0"/>
                                            </p:txEl>
                                          </p:spTgt>
                                        </p:tgtEl>
                                      </p:cBhvr>
                                    </p:animEffect>
                                    <p:anim calcmode="lin" valueType="num">
                                      <p:cBhvr>
                                        <p:cTn id="14" dur="800" decel="100000" fill="hold"/>
                                        <p:tgtEl>
                                          <p:spTgt spid="435225">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435225">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435225">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35225">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35225">
                                            <p:txEl>
                                              <p:pRg st="0" end="0"/>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435225">
                                            <p:txEl>
                                              <p:pRg st="2" end="2"/>
                                            </p:txEl>
                                          </p:spTgt>
                                        </p:tgtEl>
                                        <p:attrNameLst>
                                          <p:attrName>style.visibility</p:attrName>
                                        </p:attrNameLst>
                                      </p:cBhvr>
                                      <p:to>
                                        <p:strVal val="visible"/>
                                      </p:to>
                                    </p:set>
                                    <p:animEffect transition="in" filter="fade">
                                      <p:cBhvr>
                                        <p:cTn id="21" dur="800" decel="100000"/>
                                        <p:tgtEl>
                                          <p:spTgt spid="435225">
                                            <p:txEl>
                                              <p:pRg st="2" end="2"/>
                                            </p:txEl>
                                          </p:spTgt>
                                        </p:tgtEl>
                                      </p:cBhvr>
                                    </p:animEffect>
                                    <p:anim calcmode="lin" valueType="num">
                                      <p:cBhvr>
                                        <p:cTn id="22" dur="800" decel="100000" fill="hold"/>
                                        <p:tgtEl>
                                          <p:spTgt spid="435225">
                                            <p:txEl>
                                              <p:pRg st="2" end="2"/>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435225">
                                            <p:txEl>
                                              <p:pRg st="2" end="2"/>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435225">
                                            <p:txEl>
                                              <p:pRg st="2" end="2"/>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35225">
                                            <p:txEl>
                                              <p:pRg st="2" end="2"/>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35225">
                                            <p:txEl>
                                              <p:pRg st="2" end="2"/>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435225">
                                            <p:txEl>
                                              <p:pRg st="3" end="3"/>
                                            </p:txEl>
                                          </p:spTgt>
                                        </p:tgtEl>
                                        <p:attrNameLst>
                                          <p:attrName>style.visibility</p:attrName>
                                        </p:attrNameLst>
                                      </p:cBhvr>
                                      <p:to>
                                        <p:strVal val="visible"/>
                                      </p:to>
                                    </p:set>
                                    <p:animEffect transition="in" filter="fade">
                                      <p:cBhvr>
                                        <p:cTn id="29" dur="800" decel="100000"/>
                                        <p:tgtEl>
                                          <p:spTgt spid="435225">
                                            <p:txEl>
                                              <p:pRg st="3" end="3"/>
                                            </p:txEl>
                                          </p:spTgt>
                                        </p:tgtEl>
                                      </p:cBhvr>
                                    </p:animEffect>
                                    <p:anim calcmode="lin" valueType="num">
                                      <p:cBhvr>
                                        <p:cTn id="30" dur="800" decel="100000" fill="hold"/>
                                        <p:tgtEl>
                                          <p:spTgt spid="435225">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35225">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35225">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35225">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35225">
                                            <p:txEl>
                                              <p:pRg st="3" end="3"/>
                                            </p:txEl>
                                          </p:spTgt>
                                        </p:tgtEl>
                                        <p:attrNameLst>
                                          <p:attrName>ppt_y</p:attrName>
                                        </p:attrNameLst>
                                      </p:cBhvr>
                                      <p:tavLst>
                                        <p:tav tm="0">
                                          <p:val>
                                            <p:strVal val="#ppt_y+0.1"/>
                                          </p:val>
                                        </p:tav>
                                        <p:tav tm="100000">
                                          <p:val>
                                            <p:strVal val="#ppt_y"/>
                                          </p:val>
                                        </p:tav>
                                      </p:tavLst>
                                    </p:anim>
                                  </p:childTnLst>
                                </p:cTn>
                              </p:par>
                              <p:par>
                                <p:cTn id="35" presetID="55" presetClass="entr" presetSubtype="0" fill="hold" nodeType="withEffect">
                                  <p:stCondLst>
                                    <p:cond delay="0"/>
                                  </p:stCondLst>
                                  <p:childTnLst>
                                    <p:set>
                                      <p:cBhvr>
                                        <p:cTn id="36" dur="1" fill="hold">
                                          <p:stCondLst>
                                            <p:cond delay="0"/>
                                          </p:stCondLst>
                                        </p:cTn>
                                        <p:tgtEl>
                                          <p:spTgt spid="435206">
                                            <p:txEl>
                                              <p:pRg st="0" end="0"/>
                                            </p:txEl>
                                          </p:spTgt>
                                        </p:tgtEl>
                                        <p:attrNameLst>
                                          <p:attrName>style.visibility</p:attrName>
                                        </p:attrNameLst>
                                      </p:cBhvr>
                                      <p:to>
                                        <p:strVal val="visible"/>
                                      </p:to>
                                    </p:set>
                                    <p:anim calcmode="lin" valueType="num">
                                      <p:cBhvr>
                                        <p:cTn id="37" dur="1000" fill="hold"/>
                                        <p:tgtEl>
                                          <p:spTgt spid="435206">
                                            <p:txEl>
                                              <p:pRg st="0" end="0"/>
                                            </p:txEl>
                                          </p:spTgt>
                                        </p:tgtEl>
                                        <p:attrNameLst>
                                          <p:attrName>ppt_w</p:attrName>
                                        </p:attrNameLst>
                                      </p:cBhvr>
                                      <p:tavLst>
                                        <p:tav tm="0">
                                          <p:val>
                                            <p:strVal val="#ppt_w*0.70"/>
                                          </p:val>
                                        </p:tav>
                                        <p:tav tm="100000">
                                          <p:val>
                                            <p:strVal val="#ppt_w"/>
                                          </p:val>
                                        </p:tav>
                                      </p:tavLst>
                                    </p:anim>
                                    <p:anim calcmode="lin" valueType="num">
                                      <p:cBhvr>
                                        <p:cTn id="38" dur="1000" fill="hold"/>
                                        <p:tgtEl>
                                          <p:spTgt spid="435206">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435206">
                                            <p:txEl>
                                              <p:pRg st="0" end="0"/>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435210">
                                            <p:txEl>
                                              <p:pRg st="0" end="0"/>
                                            </p:txEl>
                                          </p:spTgt>
                                        </p:tgtEl>
                                        <p:attrNameLst>
                                          <p:attrName>style.visibility</p:attrName>
                                        </p:attrNameLst>
                                      </p:cBhvr>
                                      <p:to>
                                        <p:strVal val="visible"/>
                                      </p:to>
                                    </p:set>
                                    <p:anim calcmode="lin" valueType="num">
                                      <p:cBhvr>
                                        <p:cTn id="42" dur="1000" fill="hold"/>
                                        <p:tgtEl>
                                          <p:spTgt spid="435210">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435210">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435210">
                                            <p:txEl>
                                              <p:pRg st="0" end="0"/>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strVal val="#ppt_w*0.70"/>
                                          </p:val>
                                        </p:tav>
                                        <p:tav tm="100000">
                                          <p:val>
                                            <p:strVal val="#ppt_w"/>
                                          </p:val>
                                        </p:tav>
                                      </p:tavLst>
                                    </p:anim>
                                    <p:anim calcmode="lin" valueType="num">
                                      <p:cBhvr>
                                        <p:cTn id="48" dur="1000" fill="hold"/>
                                        <p:tgtEl>
                                          <p:spTgt spid="2"/>
                                        </p:tgtEl>
                                        <p:attrNameLst>
                                          <p:attrName>ppt_h</p:attrName>
                                        </p:attrNameLst>
                                      </p:cBhvr>
                                      <p:tavLst>
                                        <p:tav tm="0">
                                          <p:val>
                                            <p:strVal val="#ppt_h"/>
                                          </p:val>
                                        </p:tav>
                                        <p:tav tm="100000">
                                          <p:val>
                                            <p:strVal val="#ppt_h"/>
                                          </p:val>
                                        </p:tav>
                                      </p:tavLst>
                                    </p:anim>
                                    <p:animEffect transition="in" filter="fade">
                                      <p:cBhvr>
                                        <p:cTn id="49" dur="1000"/>
                                        <p:tgtEl>
                                          <p:spTgt spid="2"/>
                                        </p:tgtEl>
                                      </p:cBhvr>
                                    </p:animEffect>
                                  </p:childTnLst>
                                </p:cTn>
                              </p:par>
                              <p:par>
                                <p:cTn id="50" presetID="22" presetClass="entr" presetSubtype="4"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1000"/>
                                        <p:tgtEl>
                                          <p:spTgt spid="3"/>
                                        </p:tgtEl>
                                      </p:cBhvr>
                                    </p:animEffect>
                                  </p:childTnLst>
                                </p:cTn>
                              </p:par>
                              <p:par>
                                <p:cTn id="53" presetID="55"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strVal val="#ppt_w*0.70"/>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Effect transition="in" filter="fade">
                                      <p:cBhvr>
                                        <p:cTn id="57" dur="1000"/>
                                        <p:tgtEl>
                                          <p:spTgt spid="5"/>
                                        </p:tgtEl>
                                      </p:cBhvr>
                                    </p:animEffect>
                                  </p:childTnLst>
                                </p:cTn>
                              </p:par>
                            </p:childTnLst>
                          </p:cTn>
                        </p:par>
                        <p:par>
                          <p:cTn id="58" fill="hold">
                            <p:stCondLst>
                              <p:cond delay="3000"/>
                            </p:stCondLst>
                            <p:childTnLst>
                              <p:par>
                                <p:cTn id="59" presetID="55" presetClass="entr" presetSubtype="0" fill="hold" grpId="0" nodeType="afterEffect">
                                  <p:stCondLst>
                                    <p:cond delay="0"/>
                                  </p:stCondLst>
                                  <p:childTnLst>
                                    <p:set>
                                      <p:cBhvr>
                                        <p:cTn id="60" dur="1" fill="hold">
                                          <p:stCondLst>
                                            <p:cond delay="0"/>
                                          </p:stCondLst>
                                        </p:cTn>
                                        <p:tgtEl>
                                          <p:spTgt spid="435237"/>
                                        </p:tgtEl>
                                        <p:attrNameLst>
                                          <p:attrName>style.visibility</p:attrName>
                                        </p:attrNameLst>
                                      </p:cBhvr>
                                      <p:to>
                                        <p:strVal val="visible"/>
                                      </p:to>
                                    </p:set>
                                    <p:anim calcmode="lin" valueType="num">
                                      <p:cBhvr>
                                        <p:cTn id="61" dur="500" fill="hold"/>
                                        <p:tgtEl>
                                          <p:spTgt spid="435237"/>
                                        </p:tgtEl>
                                        <p:attrNameLst>
                                          <p:attrName>ppt_w</p:attrName>
                                        </p:attrNameLst>
                                      </p:cBhvr>
                                      <p:tavLst>
                                        <p:tav tm="0">
                                          <p:val>
                                            <p:strVal val="#ppt_w*0.70"/>
                                          </p:val>
                                        </p:tav>
                                        <p:tav tm="100000">
                                          <p:val>
                                            <p:strVal val="#ppt_w"/>
                                          </p:val>
                                        </p:tav>
                                      </p:tavLst>
                                    </p:anim>
                                    <p:anim calcmode="lin" valueType="num">
                                      <p:cBhvr>
                                        <p:cTn id="62" dur="500" fill="hold"/>
                                        <p:tgtEl>
                                          <p:spTgt spid="435237"/>
                                        </p:tgtEl>
                                        <p:attrNameLst>
                                          <p:attrName>ppt_h</p:attrName>
                                        </p:attrNameLst>
                                      </p:cBhvr>
                                      <p:tavLst>
                                        <p:tav tm="0">
                                          <p:val>
                                            <p:strVal val="#ppt_h"/>
                                          </p:val>
                                        </p:tav>
                                        <p:tav tm="100000">
                                          <p:val>
                                            <p:strVal val="#ppt_h"/>
                                          </p:val>
                                        </p:tav>
                                      </p:tavLst>
                                    </p:anim>
                                    <p:animEffect transition="in" filter="fade">
                                      <p:cBhvr>
                                        <p:cTn id="63" dur="500"/>
                                        <p:tgtEl>
                                          <p:spTgt spid="435237"/>
                                        </p:tgtEl>
                                      </p:cBhvr>
                                    </p:animEffect>
                                  </p:childTnLst>
                                </p:cTn>
                              </p:par>
                              <p:par>
                                <p:cTn id="64" presetID="55" presetClass="entr" presetSubtype="0" fill="hold" nodeType="withEffect">
                                  <p:stCondLst>
                                    <p:cond delay="0"/>
                                  </p:stCondLst>
                                  <p:childTnLst>
                                    <p:set>
                                      <p:cBhvr>
                                        <p:cTn id="65" dur="1" fill="hold">
                                          <p:stCondLst>
                                            <p:cond delay="0"/>
                                          </p:stCondLst>
                                        </p:cTn>
                                        <p:tgtEl>
                                          <p:spTgt spid="435239">
                                            <p:txEl>
                                              <p:pRg st="0" end="0"/>
                                            </p:txEl>
                                          </p:spTgt>
                                        </p:tgtEl>
                                        <p:attrNameLst>
                                          <p:attrName>style.visibility</p:attrName>
                                        </p:attrNameLst>
                                      </p:cBhvr>
                                      <p:to>
                                        <p:strVal val="visible"/>
                                      </p:to>
                                    </p:set>
                                    <p:anim calcmode="lin" valueType="num">
                                      <p:cBhvr>
                                        <p:cTn id="66" dur="1000" fill="hold"/>
                                        <p:tgtEl>
                                          <p:spTgt spid="435239">
                                            <p:txEl>
                                              <p:pRg st="0" end="0"/>
                                            </p:txEl>
                                          </p:spTgt>
                                        </p:tgtEl>
                                        <p:attrNameLst>
                                          <p:attrName>ppt_w</p:attrName>
                                        </p:attrNameLst>
                                      </p:cBhvr>
                                      <p:tavLst>
                                        <p:tav tm="0">
                                          <p:val>
                                            <p:strVal val="#ppt_w*0.70"/>
                                          </p:val>
                                        </p:tav>
                                        <p:tav tm="100000">
                                          <p:val>
                                            <p:strVal val="#ppt_w"/>
                                          </p:val>
                                        </p:tav>
                                      </p:tavLst>
                                    </p:anim>
                                    <p:anim calcmode="lin" valueType="num">
                                      <p:cBhvr>
                                        <p:cTn id="67" dur="1000" fill="hold"/>
                                        <p:tgtEl>
                                          <p:spTgt spid="435239">
                                            <p:txEl>
                                              <p:pRg st="0" end="0"/>
                                            </p:txEl>
                                          </p:spTgt>
                                        </p:tgtEl>
                                        <p:attrNameLst>
                                          <p:attrName>ppt_h</p:attrName>
                                        </p:attrNameLst>
                                      </p:cBhvr>
                                      <p:tavLst>
                                        <p:tav tm="0">
                                          <p:val>
                                            <p:strVal val="#ppt_h"/>
                                          </p:val>
                                        </p:tav>
                                        <p:tav tm="100000">
                                          <p:val>
                                            <p:strVal val="#ppt_h"/>
                                          </p:val>
                                        </p:tav>
                                      </p:tavLst>
                                    </p:anim>
                                    <p:animEffect transition="in" filter="fade">
                                      <p:cBhvr>
                                        <p:cTn id="68" dur="1000"/>
                                        <p:tgtEl>
                                          <p:spTgt spid="435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noFill/>
        </p:spPr>
        <p:txBody>
          <a:bodyPr/>
          <a:lstStyle/>
          <a:p>
            <a:r>
              <a:rPr lang="en-US" smtClean="0"/>
              <a:t>Vision • Service • Partnership</a:t>
            </a:r>
          </a:p>
        </p:txBody>
      </p:sp>
      <p:graphicFrame>
        <p:nvGraphicFramePr>
          <p:cNvPr id="1026" name="Object 25"/>
          <p:cNvGraphicFramePr>
            <a:graphicFrameLocks noChangeAspect="1"/>
          </p:cNvGraphicFramePr>
          <p:nvPr/>
        </p:nvGraphicFramePr>
        <p:xfrm>
          <a:off x="2943225" y="2263775"/>
          <a:ext cx="4237038" cy="1971675"/>
        </p:xfrm>
        <a:graphic>
          <a:graphicData uri="http://schemas.openxmlformats.org/presentationml/2006/ole">
            <p:oleObj spid="_x0000_s1026" name="Chart" r:id="rId3" imgW="6096000" imgH="3429000" progId="MSGraph.Chart.8">
              <p:embed followColorScheme="full"/>
            </p:oleObj>
          </a:graphicData>
        </a:graphic>
      </p:graphicFrame>
      <p:sp>
        <p:nvSpPr>
          <p:cNvPr id="1028" name="Rectangle 2"/>
          <p:cNvSpPr>
            <a:spLocks noGrp="1" noChangeArrowheads="1"/>
          </p:cNvSpPr>
          <p:nvPr>
            <p:ph type="title"/>
          </p:nvPr>
        </p:nvSpPr>
        <p:spPr>
          <a:xfrm>
            <a:off x="0" y="342900"/>
            <a:ext cx="9144000" cy="563563"/>
          </a:xfrm>
        </p:spPr>
        <p:txBody>
          <a:bodyPr/>
          <a:lstStyle/>
          <a:p>
            <a:r>
              <a:rPr lang="en-US" smtClean="0"/>
              <a:t>NSTec Direct Funding ($M)</a:t>
            </a:r>
          </a:p>
        </p:txBody>
      </p:sp>
      <p:sp>
        <p:nvSpPr>
          <p:cNvPr id="1029" name="Rectangle 13"/>
          <p:cNvSpPr>
            <a:spLocks noChangeArrowheads="1"/>
          </p:cNvSpPr>
          <p:nvPr/>
        </p:nvSpPr>
        <p:spPr bwMode="auto">
          <a:xfrm>
            <a:off x="4186238" y="1262063"/>
            <a:ext cx="962025" cy="333375"/>
          </a:xfrm>
          <a:prstGeom prst="rect">
            <a:avLst/>
          </a:prstGeom>
          <a:noFill/>
          <a:ln w="12700">
            <a:noFill/>
            <a:miter lim="800000"/>
            <a:headEnd/>
            <a:tailEnd/>
          </a:ln>
        </p:spPr>
        <p:txBody>
          <a:bodyPr lIns="90468" tIns="44440" rIns="90468" bIns="44440">
            <a:spAutoFit/>
          </a:bodyPr>
          <a:lstStyle/>
          <a:p>
            <a:r>
              <a:rPr lang="en-US" sz="1600" b="1">
                <a:solidFill>
                  <a:srgbClr val="0000FF"/>
                </a:solidFill>
              </a:rPr>
              <a:t>WFO</a:t>
            </a:r>
          </a:p>
        </p:txBody>
      </p:sp>
      <p:sp>
        <p:nvSpPr>
          <p:cNvPr id="1030" name="Rectangle 12"/>
          <p:cNvSpPr>
            <a:spLocks noChangeArrowheads="1"/>
          </p:cNvSpPr>
          <p:nvPr/>
        </p:nvSpPr>
        <p:spPr bwMode="auto">
          <a:xfrm>
            <a:off x="5954713" y="4244975"/>
            <a:ext cx="2952750" cy="577850"/>
          </a:xfrm>
          <a:prstGeom prst="rect">
            <a:avLst/>
          </a:prstGeom>
          <a:noFill/>
          <a:ln w="12700">
            <a:noFill/>
            <a:miter lim="800000"/>
            <a:headEnd/>
            <a:tailEnd/>
          </a:ln>
        </p:spPr>
        <p:txBody>
          <a:bodyPr lIns="90468" tIns="44440" rIns="90468" bIns="44440">
            <a:spAutoFit/>
          </a:bodyPr>
          <a:lstStyle/>
          <a:p>
            <a:r>
              <a:rPr lang="en-US" sz="1600" b="1">
                <a:solidFill>
                  <a:srgbClr val="0000FF"/>
                </a:solidFill>
              </a:rPr>
              <a:t>Defense Experimentation and Stockpile Stewardship</a:t>
            </a:r>
          </a:p>
        </p:txBody>
      </p:sp>
      <p:pic>
        <p:nvPicPr>
          <p:cNvPr id="1031" name="Picture 39" descr="BNTech"/>
          <p:cNvPicPr>
            <a:picLocks noChangeAspect="1" noChangeArrowheads="1"/>
          </p:cNvPicPr>
          <p:nvPr/>
        </p:nvPicPr>
        <p:blipFill>
          <a:blip r:embed="rId4"/>
          <a:srcRect/>
          <a:stretch>
            <a:fillRect/>
          </a:stretch>
        </p:blipFill>
        <p:spPr bwMode="auto">
          <a:xfrm>
            <a:off x="6170613" y="4892675"/>
            <a:ext cx="1660525" cy="1211263"/>
          </a:xfrm>
          <a:prstGeom prst="rect">
            <a:avLst/>
          </a:prstGeom>
          <a:noFill/>
          <a:ln w="19050">
            <a:solidFill>
              <a:srgbClr val="0000FF"/>
            </a:solidFill>
            <a:miter lim="800000"/>
            <a:headEnd/>
            <a:tailEnd/>
          </a:ln>
        </p:spPr>
      </p:pic>
      <p:sp>
        <p:nvSpPr>
          <p:cNvPr id="1032" name="Rectangle 15"/>
          <p:cNvSpPr>
            <a:spLocks noChangeArrowheads="1"/>
          </p:cNvSpPr>
          <p:nvPr/>
        </p:nvSpPr>
        <p:spPr bwMode="auto">
          <a:xfrm>
            <a:off x="69850" y="2522538"/>
            <a:ext cx="3487738" cy="333375"/>
          </a:xfrm>
          <a:prstGeom prst="rect">
            <a:avLst/>
          </a:prstGeom>
          <a:noFill/>
          <a:ln w="12700">
            <a:noFill/>
            <a:miter lim="800000"/>
            <a:headEnd/>
            <a:tailEnd/>
          </a:ln>
        </p:spPr>
        <p:txBody>
          <a:bodyPr wrap="none" lIns="90468" tIns="44440" rIns="90468" bIns="44440">
            <a:spAutoFit/>
          </a:bodyPr>
          <a:lstStyle/>
          <a:p>
            <a:r>
              <a:rPr lang="en-US" sz="1600" b="1">
                <a:solidFill>
                  <a:srgbClr val="0000FF"/>
                </a:solidFill>
              </a:rPr>
              <a:t>National Security Response (NSR)</a:t>
            </a:r>
          </a:p>
        </p:txBody>
      </p:sp>
      <p:pic>
        <p:nvPicPr>
          <p:cNvPr id="1033" name="Picture 40" descr="nsrpo_11"/>
          <p:cNvPicPr>
            <a:picLocks noChangeAspect="1" noChangeArrowheads="1"/>
          </p:cNvPicPr>
          <p:nvPr/>
        </p:nvPicPr>
        <p:blipFill>
          <a:blip r:embed="rId5"/>
          <a:srcRect/>
          <a:stretch>
            <a:fillRect/>
          </a:stretch>
        </p:blipFill>
        <p:spPr bwMode="auto">
          <a:xfrm>
            <a:off x="342900" y="2908300"/>
            <a:ext cx="1722438" cy="1166813"/>
          </a:xfrm>
          <a:prstGeom prst="rect">
            <a:avLst/>
          </a:prstGeom>
          <a:noFill/>
          <a:ln w="19050">
            <a:solidFill>
              <a:srgbClr val="0000FF"/>
            </a:solidFill>
            <a:miter lim="800000"/>
            <a:headEnd/>
            <a:tailEnd/>
          </a:ln>
        </p:spPr>
      </p:pic>
      <p:sp>
        <p:nvSpPr>
          <p:cNvPr id="1034" name="Rectangle 14"/>
          <p:cNvSpPr>
            <a:spLocks noChangeArrowheads="1"/>
          </p:cNvSpPr>
          <p:nvPr/>
        </p:nvSpPr>
        <p:spPr bwMode="auto">
          <a:xfrm>
            <a:off x="1450975" y="4773613"/>
            <a:ext cx="1592263" cy="577850"/>
          </a:xfrm>
          <a:prstGeom prst="rect">
            <a:avLst/>
          </a:prstGeom>
          <a:noFill/>
          <a:ln w="12700">
            <a:noFill/>
            <a:miter lim="800000"/>
            <a:headEnd/>
            <a:tailEnd/>
          </a:ln>
        </p:spPr>
        <p:txBody>
          <a:bodyPr wrap="none" lIns="90468" tIns="44440" rIns="90468" bIns="44440">
            <a:spAutoFit/>
          </a:bodyPr>
          <a:lstStyle/>
          <a:p>
            <a:pPr algn="r"/>
            <a:r>
              <a:rPr lang="en-US" sz="1600" b="1">
                <a:solidFill>
                  <a:srgbClr val="0000FF"/>
                </a:solidFill>
              </a:rPr>
              <a:t>Environmental</a:t>
            </a:r>
          </a:p>
          <a:p>
            <a:pPr algn="r"/>
            <a:r>
              <a:rPr lang="en-US" sz="1600" b="1">
                <a:solidFill>
                  <a:srgbClr val="0000FF"/>
                </a:solidFill>
              </a:rPr>
              <a:t>Management</a:t>
            </a:r>
          </a:p>
        </p:txBody>
      </p:sp>
      <p:pic>
        <p:nvPicPr>
          <p:cNvPr id="1035" name="Picture 41" descr="Picture 072"/>
          <p:cNvPicPr>
            <a:picLocks noChangeAspect="1" noChangeArrowheads="1"/>
          </p:cNvPicPr>
          <p:nvPr/>
        </p:nvPicPr>
        <p:blipFill>
          <a:blip r:embed="rId6"/>
          <a:srcRect/>
          <a:stretch>
            <a:fillRect/>
          </a:stretch>
        </p:blipFill>
        <p:spPr bwMode="auto">
          <a:xfrm>
            <a:off x="3113088" y="5027613"/>
            <a:ext cx="1389062" cy="1255712"/>
          </a:xfrm>
          <a:prstGeom prst="rect">
            <a:avLst/>
          </a:prstGeom>
          <a:noFill/>
          <a:ln w="19050">
            <a:solidFill>
              <a:srgbClr val="0000FF"/>
            </a:solidFill>
            <a:miter lim="800000"/>
            <a:headEnd/>
            <a:tailEnd/>
          </a:ln>
        </p:spPr>
      </p:pic>
      <p:pic>
        <p:nvPicPr>
          <p:cNvPr id="1036" name="Picture 44" descr="nsrpo_1"/>
          <p:cNvPicPr>
            <a:picLocks noChangeAspect="1" noChangeArrowheads="1"/>
          </p:cNvPicPr>
          <p:nvPr/>
        </p:nvPicPr>
        <p:blipFill>
          <a:blip r:embed="rId7"/>
          <a:srcRect/>
          <a:stretch>
            <a:fillRect/>
          </a:stretch>
        </p:blipFill>
        <p:spPr bwMode="auto">
          <a:xfrm>
            <a:off x="2836863" y="928688"/>
            <a:ext cx="1303337" cy="1268412"/>
          </a:xfrm>
          <a:prstGeom prst="rect">
            <a:avLst/>
          </a:prstGeom>
          <a:noFill/>
          <a:ln w="19050">
            <a:solidFill>
              <a:srgbClr val="0000FF"/>
            </a:solidFill>
            <a:miter lim="800000"/>
            <a:headEnd/>
            <a:tailEnd/>
          </a:ln>
        </p:spPr>
      </p:pic>
      <p:sp>
        <p:nvSpPr>
          <p:cNvPr id="386110" name="Line 62"/>
          <p:cNvSpPr>
            <a:spLocks noChangeShapeType="1"/>
          </p:cNvSpPr>
          <p:nvPr/>
        </p:nvSpPr>
        <p:spPr bwMode="auto">
          <a:xfrm>
            <a:off x="2084388" y="3397250"/>
            <a:ext cx="966787" cy="92075"/>
          </a:xfrm>
          <a:prstGeom prst="line">
            <a:avLst/>
          </a:prstGeom>
          <a:noFill/>
          <a:ln w="19050">
            <a:solidFill>
              <a:srgbClr val="0000FF"/>
            </a:solidFill>
            <a:round/>
            <a:headEnd/>
            <a:tailEnd type="triangle" w="med" len="med"/>
          </a:ln>
        </p:spPr>
        <p:txBody>
          <a:bodyPr wrap="none" anchor="ctr"/>
          <a:lstStyle/>
          <a:p>
            <a:endParaRPr lang="en-US"/>
          </a:p>
        </p:txBody>
      </p:sp>
      <p:sp>
        <p:nvSpPr>
          <p:cNvPr id="386114" name="Line 66"/>
          <p:cNvSpPr>
            <a:spLocks noChangeShapeType="1"/>
          </p:cNvSpPr>
          <p:nvPr/>
        </p:nvSpPr>
        <p:spPr bwMode="auto">
          <a:xfrm flipH="1" flipV="1">
            <a:off x="6324600" y="3487738"/>
            <a:ext cx="1039813" cy="788987"/>
          </a:xfrm>
          <a:prstGeom prst="line">
            <a:avLst/>
          </a:prstGeom>
          <a:noFill/>
          <a:ln w="19050">
            <a:solidFill>
              <a:srgbClr val="0000FF"/>
            </a:solidFill>
            <a:round/>
            <a:headEnd/>
            <a:tailEnd type="triangle" w="med" len="med"/>
          </a:ln>
        </p:spPr>
        <p:txBody>
          <a:bodyPr wrap="none" anchor="ctr"/>
          <a:lstStyle/>
          <a:p>
            <a:endParaRPr lang="en-US"/>
          </a:p>
        </p:txBody>
      </p:sp>
      <p:sp>
        <p:nvSpPr>
          <p:cNvPr id="386117" name="Line 69"/>
          <p:cNvSpPr>
            <a:spLocks noChangeShapeType="1"/>
          </p:cNvSpPr>
          <p:nvPr/>
        </p:nvSpPr>
        <p:spPr bwMode="auto">
          <a:xfrm flipV="1">
            <a:off x="3089275" y="4198938"/>
            <a:ext cx="895350" cy="701675"/>
          </a:xfrm>
          <a:prstGeom prst="line">
            <a:avLst/>
          </a:prstGeom>
          <a:noFill/>
          <a:ln w="19050">
            <a:solidFill>
              <a:srgbClr val="0000FF"/>
            </a:solidFill>
            <a:round/>
            <a:headEnd/>
            <a:tailEnd type="triangle" w="med" len="med"/>
          </a:ln>
        </p:spPr>
        <p:txBody>
          <a:bodyPr wrap="none" anchor="ctr"/>
          <a:lstStyle/>
          <a:p>
            <a:endParaRPr lang="en-US"/>
          </a:p>
        </p:txBody>
      </p:sp>
      <p:sp>
        <p:nvSpPr>
          <p:cNvPr id="386119" name="Line 71"/>
          <p:cNvSpPr>
            <a:spLocks noChangeShapeType="1"/>
          </p:cNvSpPr>
          <p:nvPr/>
        </p:nvSpPr>
        <p:spPr bwMode="auto">
          <a:xfrm flipH="1">
            <a:off x="4468813" y="1641475"/>
            <a:ext cx="14287" cy="925513"/>
          </a:xfrm>
          <a:prstGeom prst="line">
            <a:avLst/>
          </a:prstGeom>
          <a:noFill/>
          <a:ln w="19050">
            <a:solidFill>
              <a:srgbClr val="0000FF"/>
            </a:solidFill>
            <a:round/>
            <a:headEnd/>
            <a:tailEnd type="triangle" w="med" len="med"/>
          </a:ln>
        </p:spPr>
        <p:txBody>
          <a:bodyPr wrap="none" anchor="ctr"/>
          <a:lstStyle/>
          <a:p>
            <a:endParaRPr lang="en-US"/>
          </a:p>
        </p:txBody>
      </p:sp>
      <p:sp>
        <p:nvSpPr>
          <p:cNvPr id="1041" name="Rectangle 72"/>
          <p:cNvSpPr>
            <a:spLocks noChangeArrowheads="1"/>
          </p:cNvSpPr>
          <p:nvPr/>
        </p:nvSpPr>
        <p:spPr bwMode="auto">
          <a:xfrm>
            <a:off x="6380163" y="990600"/>
            <a:ext cx="2500312" cy="577850"/>
          </a:xfrm>
          <a:prstGeom prst="rect">
            <a:avLst/>
          </a:prstGeom>
          <a:noFill/>
          <a:ln w="12700">
            <a:noFill/>
            <a:miter lim="800000"/>
            <a:headEnd/>
            <a:tailEnd/>
          </a:ln>
        </p:spPr>
        <p:txBody>
          <a:bodyPr lIns="90468" tIns="44440" rIns="90468" bIns="44440">
            <a:spAutoFit/>
          </a:bodyPr>
          <a:lstStyle/>
          <a:p>
            <a:r>
              <a:rPr lang="en-US" sz="1600" b="1">
                <a:solidFill>
                  <a:srgbClr val="0000FF"/>
                </a:solidFill>
              </a:rPr>
              <a:t>Operations and Infrastructure</a:t>
            </a:r>
          </a:p>
        </p:txBody>
      </p:sp>
      <p:sp>
        <p:nvSpPr>
          <p:cNvPr id="386121" name="Line 73"/>
          <p:cNvSpPr>
            <a:spLocks noChangeShapeType="1"/>
          </p:cNvSpPr>
          <p:nvPr/>
        </p:nvSpPr>
        <p:spPr bwMode="auto">
          <a:xfrm flipH="1">
            <a:off x="5891213" y="1423988"/>
            <a:ext cx="977900" cy="1219200"/>
          </a:xfrm>
          <a:prstGeom prst="line">
            <a:avLst/>
          </a:prstGeom>
          <a:noFill/>
          <a:ln w="19050">
            <a:solidFill>
              <a:srgbClr val="0000FF"/>
            </a:solidFill>
            <a:round/>
            <a:headEnd/>
            <a:tailEnd type="triangle" w="med" len="med"/>
          </a:ln>
        </p:spPr>
        <p:txBody>
          <a:bodyPr wrap="none" anchor="ctr"/>
          <a:lstStyle/>
          <a:p>
            <a:endParaRPr lang="en-US"/>
          </a:p>
        </p:txBody>
      </p:sp>
      <p:pic>
        <p:nvPicPr>
          <p:cNvPr id="1043" name="Picture 75" descr="Facilities Oversight Location"/>
          <p:cNvPicPr>
            <a:picLocks noChangeAspect="1" noChangeArrowheads="1"/>
          </p:cNvPicPr>
          <p:nvPr/>
        </p:nvPicPr>
        <p:blipFill>
          <a:blip r:embed="rId8"/>
          <a:srcRect/>
          <a:stretch>
            <a:fillRect/>
          </a:stretch>
        </p:blipFill>
        <p:spPr bwMode="auto">
          <a:xfrm>
            <a:off x="6870700" y="1638300"/>
            <a:ext cx="1787525" cy="1174750"/>
          </a:xfrm>
          <a:prstGeom prst="rect">
            <a:avLst/>
          </a:prstGeom>
          <a:noFill/>
          <a:ln w="9525">
            <a:noFill/>
            <a:miter lim="800000"/>
            <a:headEnd/>
            <a:tailEnd/>
          </a:ln>
        </p:spPr>
      </p:pic>
      <p:sp>
        <p:nvSpPr>
          <p:cNvPr id="1044" name="Text Box 76"/>
          <p:cNvSpPr txBox="1">
            <a:spLocks noChangeArrowheads="1"/>
          </p:cNvSpPr>
          <p:nvPr/>
        </p:nvSpPr>
        <p:spPr bwMode="auto">
          <a:xfrm>
            <a:off x="287338" y="1411288"/>
            <a:ext cx="1917700" cy="396875"/>
          </a:xfrm>
          <a:prstGeom prst="rect">
            <a:avLst/>
          </a:prstGeom>
          <a:noFill/>
          <a:ln w="9525">
            <a:noFill/>
            <a:miter lim="800000"/>
            <a:headEnd/>
            <a:tailEnd/>
          </a:ln>
        </p:spPr>
        <p:txBody>
          <a:bodyPr wrap="none">
            <a:spAutoFit/>
          </a:bodyPr>
          <a:lstStyle/>
          <a:p>
            <a:r>
              <a:rPr lang="en-US" sz="1000"/>
              <a:t>Note:  NSR &amp; WFO = National </a:t>
            </a:r>
          </a:p>
          <a:p>
            <a:r>
              <a:rPr lang="en-US" sz="1000"/>
              <a:t>Security Missions</a:t>
            </a:r>
          </a:p>
        </p:txBody>
      </p:sp>
      <p:sp>
        <p:nvSpPr>
          <p:cNvPr id="1045" name="TextBox 20"/>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6110"/>
                                        </p:tgtEl>
                                        <p:attrNameLst>
                                          <p:attrName>style.visibility</p:attrName>
                                        </p:attrNameLst>
                                      </p:cBhvr>
                                      <p:to>
                                        <p:strVal val="visible"/>
                                      </p:to>
                                    </p:set>
                                    <p:animEffect transition="in" filter="dissolve">
                                      <p:cBhvr>
                                        <p:cTn id="7" dur="500"/>
                                        <p:tgtEl>
                                          <p:spTgt spid="3861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6119"/>
                                        </p:tgtEl>
                                        <p:attrNameLst>
                                          <p:attrName>style.visibility</p:attrName>
                                        </p:attrNameLst>
                                      </p:cBhvr>
                                      <p:to>
                                        <p:strVal val="visible"/>
                                      </p:to>
                                    </p:set>
                                    <p:animEffect transition="in" filter="dissolve">
                                      <p:cBhvr>
                                        <p:cTn id="10" dur="500"/>
                                        <p:tgtEl>
                                          <p:spTgt spid="3861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6114"/>
                                        </p:tgtEl>
                                        <p:attrNameLst>
                                          <p:attrName>style.visibility</p:attrName>
                                        </p:attrNameLst>
                                      </p:cBhvr>
                                      <p:to>
                                        <p:strVal val="visible"/>
                                      </p:to>
                                    </p:set>
                                    <p:animEffect transition="in" filter="dissolve">
                                      <p:cBhvr>
                                        <p:cTn id="13" dur="500"/>
                                        <p:tgtEl>
                                          <p:spTgt spid="3861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86117"/>
                                        </p:tgtEl>
                                        <p:attrNameLst>
                                          <p:attrName>style.visibility</p:attrName>
                                        </p:attrNameLst>
                                      </p:cBhvr>
                                      <p:to>
                                        <p:strVal val="visible"/>
                                      </p:to>
                                    </p:set>
                                    <p:animEffect transition="in" filter="dissolve">
                                      <p:cBhvr>
                                        <p:cTn id="16" dur="500"/>
                                        <p:tgtEl>
                                          <p:spTgt spid="38611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6121"/>
                                        </p:tgtEl>
                                        <p:attrNameLst>
                                          <p:attrName>style.visibility</p:attrName>
                                        </p:attrNameLst>
                                      </p:cBhvr>
                                      <p:to>
                                        <p:strVal val="visible"/>
                                      </p:to>
                                    </p:set>
                                    <p:animEffect transition="in" filter="dissolve">
                                      <p:cBhvr>
                                        <p:cTn id="19" dur="500"/>
                                        <p:tgtEl>
                                          <p:spTgt spid="386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0" grpId="0" animBg="1"/>
      <p:bldP spid="386114" grpId="0" animBg="1"/>
      <p:bldP spid="386117" grpId="0" animBg="1"/>
      <p:bldP spid="386119" grpId="0" animBg="1"/>
      <p:bldP spid="386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Vision • Service • Partnership</a:t>
            </a:r>
          </a:p>
        </p:txBody>
      </p:sp>
      <p:sp>
        <p:nvSpPr>
          <p:cNvPr id="11267" name="Rectangle 2"/>
          <p:cNvSpPr>
            <a:spLocks noGrp="1" noChangeArrowheads="1"/>
          </p:cNvSpPr>
          <p:nvPr>
            <p:ph type="title"/>
          </p:nvPr>
        </p:nvSpPr>
        <p:spPr>
          <a:xfrm>
            <a:off x="0" y="393700"/>
            <a:ext cx="9144000" cy="563563"/>
          </a:xfrm>
        </p:spPr>
        <p:txBody>
          <a:bodyPr/>
          <a:lstStyle/>
          <a:p>
            <a:r>
              <a:rPr lang="en-US" smtClean="0"/>
              <a:t>NSTec Organization Structure</a:t>
            </a:r>
          </a:p>
        </p:txBody>
      </p:sp>
      <p:sp>
        <p:nvSpPr>
          <p:cNvPr id="11268" name="Rectangle 15"/>
          <p:cNvSpPr>
            <a:spLocks noChangeArrowheads="1"/>
          </p:cNvSpPr>
          <p:nvPr/>
        </p:nvSpPr>
        <p:spPr bwMode="auto">
          <a:xfrm>
            <a:off x="2587625" y="944563"/>
            <a:ext cx="4076700" cy="1100137"/>
          </a:xfrm>
          <a:prstGeom prst="rect">
            <a:avLst/>
          </a:prstGeom>
          <a:noFill/>
          <a:ln w="9525">
            <a:solidFill>
              <a:schemeClr val="tx1"/>
            </a:solidFill>
            <a:miter lim="800000"/>
            <a:headEnd/>
            <a:tailEnd/>
          </a:ln>
        </p:spPr>
        <p:txBody>
          <a:bodyPr wrap="none" anchor="ctr"/>
          <a:lstStyle/>
          <a:p>
            <a:r>
              <a:rPr lang="en-US" b="1"/>
              <a:t>PRESIDENT</a:t>
            </a:r>
          </a:p>
          <a:p>
            <a:endParaRPr lang="en-US" b="1"/>
          </a:p>
          <a:p>
            <a:endParaRPr lang="en-US" b="1"/>
          </a:p>
          <a:p>
            <a:r>
              <a:rPr lang="en-US" b="1"/>
              <a:t>CHIEF OPERATING OFFICER</a:t>
            </a:r>
          </a:p>
          <a:p>
            <a:endParaRPr lang="en-US" b="1"/>
          </a:p>
          <a:p>
            <a:endParaRPr lang="en-US" b="1"/>
          </a:p>
          <a:p>
            <a:r>
              <a:rPr lang="en-US" b="1"/>
              <a:t>ASSISTANT TO THE PRESIDENT FOR PERFORMANCE ASSURANCE</a:t>
            </a:r>
          </a:p>
        </p:txBody>
      </p:sp>
      <p:sp>
        <p:nvSpPr>
          <p:cNvPr id="11269" name="Rectangle 16"/>
          <p:cNvSpPr>
            <a:spLocks noChangeArrowheads="1"/>
          </p:cNvSpPr>
          <p:nvPr/>
        </p:nvSpPr>
        <p:spPr bwMode="auto">
          <a:xfrm>
            <a:off x="544513" y="1195388"/>
            <a:ext cx="1533525" cy="620712"/>
          </a:xfrm>
          <a:prstGeom prst="rect">
            <a:avLst/>
          </a:prstGeom>
          <a:noFill/>
          <a:ln w="9525">
            <a:solidFill>
              <a:schemeClr val="tx1"/>
            </a:solidFill>
            <a:miter lim="800000"/>
            <a:headEnd/>
            <a:tailEnd/>
          </a:ln>
        </p:spPr>
        <p:txBody>
          <a:bodyPr wrap="none" anchor="ctr"/>
          <a:lstStyle/>
          <a:p>
            <a:r>
              <a:rPr lang="en-US"/>
              <a:t>Critical Experiments Facility</a:t>
            </a:r>
          </a:p>
          <a:p>
            <a:r>
              <a:rPr lang="en-US"/>
              <a:t>Central Project Office</a:t>
            </a:r>
          </a:p>
        </p:txBody>
      </p:sp>
      <p:grpSp>
        <p:nvGrpSpPr>
          <p:cNvPr id="11270" name="Group 27"/>
          <p:cNvGrpSpPr>
            <a:grpSpLocks/>
          </p:cNvGrpSpPr>
          <p:nvPr/>
        </p:nvGrpSpPr>
        <p:grpSpPr bwMode="auto">
          <a:xfrm>
            <a:off x="1193800" y="2635250"/>
            <a:ext cx="1627188" cy="2952750"/>
            <a:chOff x="391" y="1660"/>
            <a:chExt cx="1025" cy="1860"/>
          </a:xfrm>
        </p:grpSpPr>
        <p:sp>
          <p:nvSpPr>
            <p:cNvPr id="11292" name="Rectangle 17"/>
            <p:cNvSpPr>
              <a:spLocks noChangeArrowheads="1"/>
            </p:cNvSpPr>
            <p:nvPr/>
          </p:nvSpPr>
          <p:spPr bwMode="auto">
            <a:xfrm>
              <a:off x="391" y="1660"/>
              <a:ext cx="1025" cy="313"/>
            </a:xfrm>
            <a:prstGeom prst="rect">
              <a:avLst/>
            </a:prstGeom>
            <a:noFill/>
            <a:ln w="9525">
              <a:solidFill>
                <a:schemeClr val="tx1"/>
              </a:solidFill>
              <a:miter lim="800000"/>
              <a:headEnd/>
              <a:tailEnd/>
            </a:ln>
          </p:spPr>
          <p:txBody>
            <a:bodyPr wrap="none" anchor="ctr"/>
            <a:lstStyle/>
            <a:p>
              <a:r>
                <a:rPr lang="en-US"/>
                <a:t>Defense Experimentation</a:t>
              </a:r>
            </a:p>
            <a:p>
              <a:r>
                <a:rPr lang="en-US"/>
                <a:t>&amp; Stockpile Stewardship</a:t>
              </a:r>
            </a:p>
          </p:txBody>
        </p:sp>
        <p:sp>
          <p:nvSpPr>
            <p:cNvPr id="11293" name="Rectangle 18"/>
            <p:cNvSpPr>
              <a:spLocks noChangeArrowheads="1"/>
            </p:cNvSpPr>
            <p:nvPr/>
          </p:nvSpPr>
          <p:spPr bwMode="auto">
            <a:xfrm>
              <a:off x="391" y="2175"/>
              <a:ext cx="1025" cy="313"/>
            </a:xfrm>
            <a:prstGeom prst="rect">
              <a:avLst/>
            </a:prstGeom>
            <a:noFill/>
            <a:ln w="9525">
              <a:solidFill>
                <a:schemeClr val="tx1"/>
              </a:solidFill>
              <a:miter lim="800000"/>
              <a:headEnd/>
              <a:tailEnd/>
            </a:ln>
          </p:spPr>
          <p:txBody>
            <a:bodyPr wrap="none" anchor="ctr"/>
            <a:lstStyle/>
            <a:p>
              <a:r>
                <a:rPr lang="en-US"/>
                <a:t>Homeland Security</a:t>
              </a:r>
            </a:p>
            <a:p>
              <a:r>
                <a:rPr lang="en-US"/>
                <a:t>&amp; Defense Applications</a:t>
              </a:r>
            </a:p>
          </p:txBody>
        </p:sp>
        <p:sp>
          <p:nvSpPr>
            <p:cNvPr id="11294" name="Rectangle 19"/>
            <p:cNvSpPr>
              <a:spLocks noChangeArrowheads="1"/>
            </p:cNvSpPr>
            <p:nvPr/>
          </p:nvSpPr>
          <p:spPr bwMode="auto">
            <a:xfrm>
              <a:off x="391" y="2691"/>
              <a:ext cx="1025" cy="313"/>
            </a:xfrm>
            <a:prstGeom prst="rect">
              <a:avLst/>
            </a:prstGeom>
            <a:noFill/>
            <a:ln w="9525">
              <a:solidFill>
                <a:schemeClr val="tx1"/>
              </a:solidFill>
              <a:miter lim="800000"/>
              <a:headEnd/>
              <a:tailEnd/>
            </a:ln>
          </p:spPr>
          <p:txBody>
            <a:bodyPr wrap="none" anchor="ctr"/>
            <a:lstStyle/>
            <a:p>
              <a:r>
                <a:rPr lang="en-US"/>
                <a:t>Project Management</a:t>
              </a:r>
            </a:p>
          </p:txBody>
        </p:sp>
        <p:sp>
          <p:nvSpPr>
            <p:cNvPr id="11295" name="Rectangle 20"/>
            <p:cNvSpPr>
              <a:spLocks noChangeArrowheads="1"/>
            </p:cNvSpPr>
            <p:nvPr/>
          </p:nvSpPr>
          <p:spPr bwMode="auto">
            <a:xfrm>
              <a:off x="391" y="3207"/>
              <a:ext cx="1025" cy="313"/>
            </a:xfrm>
            <a:prstGeom prst="rect">
              <a:avLst/>
            </a:prstGeom>
            <a:noFill/>
            <a:ln w="9525">
              <a:solidFill>
                <a:schemeClr val="tx1"/>
              </a:solidFill>
              <a:miter lim="800000"/>
              <a:headEnd/>
              <a:tailEnd/>
            </a:ln>
          </p:spPr>
          <p:txBody>
            <a:bodyPr wrap="none" anchor="ctr"/>
            <a:lstStyle/>
            <a:p>
              <a:r>
                <a:rPr lang="en-US"/>
                <a:t>Mission Support Services</a:t>
              </a:r>
            </a:p>
          </p:txBody>
        </p:sp>
      </p:grpSp>
      <p:grpSp>
        <p:nvGrpSpPr>
          <p:cNvPr id="11271" name="Group 26"/>
          <p:cNvGrpSpPr>
            <a:grpSpLocks/>
          </p:cNvGrpSpPr>
          <p:nvPr/>
        </p:nvGrpSpPr>
        <p:grpSpPr bwMode="auto">
          <a:xfrm>
            <a:off x="3292475" y="2638425"/>
            <a:ext cx="1627188" cy="2906713"/>
            <a:chOff x="1928" y="1663"/>
            <a:chExt cx="1025" cy="1831"/>
          </a:xfrm>
        </p:grpSpPr>
        <p:sp>
          <p:nvSpPr>
            <p:cNvPr id="11288" name="Rectangle 21"/>
            <p:cNvSpPr>
              <a:spLocks noChangeArrowheads="1"/>
            </p:cNvSpPr>
            <p:nvPr/>
          </p:nvSpPr>
          <p:spPr bwMode="auto">
            <a:xfrm>
              <a:off x="1928" y="3181"/>
              <a:ext cx="1025" cy="313"/>
            </a:xfrm>
            <a:prstGeom prst="rect">
              <a:avLst/>
            </a:prstGeom>
            <a:noFill/>
            <a:ln w="9525">
              <a:solidFill>
                <a:schemeClr val="tx1"/>
              </a:solidFill>
              <a:miter lim="800000"/>
              <a:headEnd/>
              <a:tailEnd/>
            </a:ln>
          </p:spPr>
          <p:txBody>
            <a:bodyPr wrap="none" anchor="ctr"/>
            <a:lstStyle/>
            <a:p>
              <a:r>
                <a:rPr lang="en-US"/>
                <a:t>Environment, Safety, Health </a:t>
              </a:r>
            </a:p>
            <a:p>
              <a:r>
                <a:rPr lang="en-US"/>
                <a:t>&amp; Quality</a:t>
              </a:r>
            </a:p>
          </p:txBody>
        </p:sp>
        <p:sp>
          <p:nvSpPr>
            <p:cNvPr id="11289" name="Rectangle 22"/>
            <p:cNvSpPr>
              <a:spLocks noChangeArrowheads="1"/>
            </p:cNvSpPr>
            <p:nvPr/>
          </p:nvSpPr>
          <p:spPr bwMode="auto">
            <a:xfrm>
              <a:off x="1928" y="2675"/>
              <a:ext cx="1025" cy="313"/>
            </a:xfrm>
            <a:prstGeom prst="rect">
              <a:avLst/>
            </a:prstGeom>
            <a:noFill/>
            <a:ln w="9525">
              <a:solidFill>
                <a:schemeClr val="tx1"/>
              </a:solidFill>
              <a:miter lim="800000"/>
              <a:headEnd/>
              <a:tailEnd/>
            </a:ln>
          </p:spPr>
          <p:txBody>
            <a:bodyPr wrap="none" anchor="ctr"/>
            <a:lstStyle/>
            <a:p>
              <a:r>
                <a:rPr lang="en-US"/>
                <a:t>Business Operations &amp; CFO</a:t>
              </a:r>
            </a:p>
          </p:txBody>
        </p:sp>
        <p:sp>
          <p:nvSpPr>
            <p:cNvPr id="11290" name="Rectangle 23"/>
            <p:cNvSpPr>
              <a:spLocks noChangeArrowheads="1"/>
            </p:cNvSpPr>
            <p:nvPr/>
          </p:nvSpPr>
          <p:spPr bwMode="auto">
            <a:xfrm>
              <a:off x="1928" y="2169"/>
              <a:ext cx="1025" cy="313"/>
            </a:xfrm>
            <a:prstGeom prst="rect">
              <a:avLst/>
            </a:prstGeom>
            <a:noFill/>
            <a:ln w="9525">
              <a:solidFill>
                <a:schemeClr val="tx1"/>
              </a:solidFill>
              <a:miter lim="800000"/>
              <a:headEnd/>
              <a:tailEnd/>
            </a:ln>
          </p:spPr>
          <p:txBody>
            <a:bodyPr wrap="none" anchor="ctr"/>
            <a:lstStyle/>
            <a:p>
              <a:r>
                <a:rPr lang="en-US"/>
                <a:t>Operations &amp; Infrastructure</a:t>
              </a:r>
            </a:p>
          </p:txBody>
        </p:sp>
        <p:sp>
          <p:nvSpPr>
            <p:cNvPr id="11291" name="Rectangle 24"/>
            <p:cNvSpPr>
              <a:spLocks noChangeArrowheads="1"/>
            </p:cNvSpPr>
            <p:nvPr/>
          </p:nvSpPr>
          <p:spPr bwMode="auto">
            <a:xfrm>
              <a:off x="1928" y="1663"/>
              <a:ext cx="1025" cy="313"/>
            </a:xfrm>
            <a:prstGeom prst="rect">
              <a:avLst/>
            </a:prstGeom>
            <a:noFill/>
            <a:ln w="9525">
              <a:solidFill>
                <a:schemeClr val="tx1"/>
              </a:solidFill>
              <a:miter lim="800000"/>
              <a:headEnd/>
              <a:tailEnd/>
            </a:ln>
          </p:spPr>
          <p:txBody>
            <a:bodyPr wrap="none" anchor="ctr"/>
            <a:lstStyle/>
            <a:p>
              <a:r>
                <a:rPr lang="en-US"/>
                <a:t>Environmental Management</a:t>
              </a:r>
            </a:p>
          </p:txBody>
        </p:sp>
      </p:grpSp>
      <p:sp>
        <p:nvSpPr>
          <p:cNvPr id="11272" name="Rectangle 25"/>
          <p:cNvSpPr>
            <a:spLocks noChangeArrowheads="1"/>
          </p:cNvSpPr>
          <p:nvPr/>
        </p:nvSpPr>
        <p:spPr bwMode="auto">
          <a:xfrm>
            <a:off x="6057900" y="2603500"/>
            <a:ext cx="2106613" cy="2898775"/>
          </a:xfrm>
          <a:prstGeom prst="rect">
            <a:avLst/>
          </a:prstGeom>
          <a:noFill/>
          <a:ln w="9525">
            <a:solidFill>
              <a:schemeClr val="tx1"/>
            </a:solidFill>
            <a:miter lim="800000"/>
            <a:headEnd/>
            <a:tailEnd/>
          </a:ln>
        </p:spPr>
        <p:txBody>
          <a:bodyPr wrap="none" anchor="ctr"/>
          <a:lstStyle/>
          <a:p>
            <a:r>
              <a:rPr lang="en-US" b="1"/>
              <a:t>Executive Services</a:t>
            </a:r>
          </a:p>
          <a:p>
            <a:endParaRPr lang="en-US"/>
          </a:p>
          <a:p>
            <a:endParaRPr lang="en-US"/>
          </a:p>
          <a:p>
            <a:r>
              <a:rPr lang="en-US"/>
              <a:t>General Counsel</a:t>
            </a:r>
          </a:p>
          <a:p>
            <a:endParaRPr lang="en-US"/>
          </a:p>
          <a:p>
            <a:r>
              <a:rPr lang="en-US"/>
              <a:t>Chief of Staff</a:t>
            </a:r>
          </a:p>
          <a:p>
            <a:endParaRPr lang="en-US"/>
          </a:p>
          <a:p>
            <a:r>
              <a:rPr lang="en-US"/>
              <a:t>Counterintelligence</a:t>
            </a:r>
          </a:p>
          <a:p>
            <a:endParaRPr lang="en-US"/>
          </a:p>
          <a:p>
            <a:r>
              <a:rPr lang="en-US"/>
              <a:t>Human Resource Programs</a:t>
            </a:r>
          </a:p>
          <a:p>
            <a:endParaRPr lang="en-US"/>
          </a:p>
          <a:p>
            <a:r>
              <a:rPr lang="en-US"/>
              <a:t>Internal Audit</a:t>
            </a:r>
          </a:p>
          <a:p>
            <a:endParaRPr lang="en-US"/>
          </a:p>
          <a:p>
            <a:r>
              <a:rPr lang="en-US"/>
              <a:t>Occupational Medicine</a:t>
            </a:r>
          </a:p>
          <a:p>
            <a:endParaRPr lang="en-US"/>
          </a:p>
          <a:p>
            <a:r>
              <a:rPr lang="en-US"/>
              <a:t>Public Affairs &amp; Community Relations</a:t>
            </a:r>
          </a:p>
          <a:p>
            <a:endParaRPr lang="en-US"/>
          </a:p>
          <a:p>
            <a:r>
              <a:rPr lang="en-US"/>
              <a:t>Safeguards &amp; Security</a:t>
            </a:r>
          </a:p>
        </p:txBody>
      </p:sp>
      <p:sp>
        <p:nvSpPr>
          <p:cNvPr id="11273" name="Line 28"/>
          <p:cNvSpPr>
            <a:spLocks noChangeShapeType="1"/>
          </p:cNvSpPr>
          <p:nvPr/>
        </p:nvSpPr>
        <p:spPr bwMode="auto">
          <a:xfrm flipH="1">
            <a:off x="2076450" y="1471613"/>
            <a:ext cx="481013" cy="15875"/>
          </a:xfrm>
          <a:prstGeom prst="line">
            <a:avLst/>
          </a:prstGeom>
          <a:noFill/>
          <a:ln w="9525">
            <a:solidFill>
              <a:schemeClr val="tx1"/>
            </a:solidFill>
            <a:round/>
            <a:headEnd/>
            <a:tailEnd/>
          </a:ln>
        </p:spPr>
        <p:txBody>
          <a:bodyPr wrap="none" anchor="ctr"/>
          <a:lstStyle/>
          <a:p>
            <a:endParaRPr lang="en-US"/>
          </a:p>
        </p:txBody>
      </p:sp>
      <p:sp>
        <p:nvSpPr>
          <p:cNvPr id="11274" name="Line 29"/>
          <p:cNvSpPr>
            <a:spLocks noChangeShapeType="1"/>
          </p:cNvSpPr>
          <p:nvPr/>
        </p:nvSpPr>
        <p:spPr bwMode="auto">
          <a:xfrm flipV="1">
            <a:off x="774700" y="2260600"/>
            <a:ext cx="6276975" cy="15875"/>
          </a:xfrm>
          <a:prstGeom prst="line">
            <a:avLst/>
          </a:prstGeom>
          <a:noFill/>
          <a:ln w="9525">
            <a:solidFill>
              <a:schemeClr val="tx1"/>
            </a:solidFill>
            <a:round/>
            <a:headEnd/>
            <a:tailEnd/>
          </a:ln>
        </p:spPr>
        <p:txBody>
          <a:bodyPr wrap="none" anchor="ctr"/>
          <a:lstStyle/>
          <a:p>
            <a:endParaRPr lang="en-US"/>
          </a:p>
        </p:txBody>
      </p:sp>
      <p:sp>
        <p:nvSpPr>
          <p:cNvPr id="11275" name="Line 30"/>
          <p:cNvSpPr>
            <a:spLocks noChangeShapeType="1"/>
          </p:cNvSpPr>
          <p:nvPr/>
        </p:nvSpPr>
        <p:spPr bwMode="auto">
          <a:xfrm>
            <a:off x="7038975" y="2286000"/>
            <a:ext cx="12700" cy="319088"/>
          </a:xfrm>
          <a:prstGeom prst="line">
            <a:avLst/>
          </a:prstGeom>
          <a:noFill/>
          <a:ln w="9525">
            <a:solidFill>
              <a:schemeClr val="tx1"/>
            </a:solidFill>
            <a:round/>
            <a:headEnd/>
            <a:tailEnd/>
          </a:ln>
        </p:spPr>
        <p:txBody>
          <a:bodyPr wrap="none" anchor="ctr"/>
          <a:lstStyle/>
          <a:p>
            <a:endParaRPr lang="en-US"/>
          </a:p>
        </p:txBody>
      </p:sp>
      <p:sp>
        <p:nvSpPr>
          <p:cNvPr id="11276" name="Line 31"/>
          <p:cNvSpPr>
            <a:spLocks noChangeShapeType="1"/>
          </p:cNvSpPr>
          <p:nvPr/>
        </p:nvSpPr>
        <p:spPr bwMode="auto">
          <a:xfrm>
            <a:off x="758825" y="2262188"/>
            <a:ext cx="0" cy="3036887"/>
          </a:xfrm>
          <a:prstGeom prst="line">
            <a:avLst/>
          </a:prstGeom>
          <a:noFill/>
          <a:ln w="9525">
            <a:solidFill>
              <a:schemeClr val="tx1"/>
            </a:solidFill>
            <a:round/>
            <a:headEnd/>
            <a:tailEnd/>
          </a:ln>
        </p:spPr>
        <p:txBody>
          <a:bodyPr wrap="none" anchor="ctr"/>
          <a:lstStyle/>
          <a:p>
            <a:endParaRPr lang="en-US"/>
          </a:p>
        </p:txBody>
      </p:sp>
      <p:sp>
        <p:nvSpPr>
          <p:cNvPr id="11277" name="Line 32"/>
          <p:cNvSpPr>
            <a:spLocks noChangeShapeType="1"/>
          </p:cNvSpPr>
          <p:nvPr/>
        </p:nvSpPr>
        <p:spPr bwMode="auto">
          <a:xfrm>
            <a:off x="760413" y="2867025"/>
            <a:ext cx="447675" cy="0"/>
          </a:xfrm>
          <a:prstGeom prst="line">
            <a:avLst/>
          </a:prstGeom>
          <a:noFill/>
          <a:ln w="9525">
            <a:solidFill>
              <a:schemeClr val="tx1"/>
            </a:solidFill>
            <a:round/>
            <a:headEnd/>
            <a:tailEnd/>
          </a:ln>
        </p:spPr>
        <p:txBody>
          <a:bodyPr wrap="none" anchor="ctr"/>
          <a:lstStyle/>
          <a:p>
            <a:endParaRPr lang="en-US"/>
          </a:p>
        </p:txBody>
      </p:sp>
      <p:sp>
        <p:nvSpPr>
          <p:cNvPr id="11278" name="Line 33"/>
          <p:cNvSpPr>
            <a:spLocks noChangeShapeType="1"/>
          </p:cNvSpPr>
          <p:nvPr/>
        </p:nvSpPr>
        <p:spPr bwMode="auto">
          <a:xfrm>
            <a:off x="773113" y="3686175"/>
            <a:ext cx="417512" cy="0"/>
          </a:xfrm>
          <a:prstGeom prst="line">
            <a:avLst/>
          </a:prstGeom>
          <a:noFill/>
          <a:ln w="9525">
            <a:solidFill>
              <a:schemeClr val="tx1"/>
            </a:solidFill>
            <a:round/>
            <a:headEnd/>
            <a:tailEnd/>
          </a:ln>
        </p:spPr>
        <p:txBody>
          <a:bodyPr wrap="none" anchor="ctr"/>
          <a:lstStyle/>
          <a:p>
            <a:endParaRPr lang="en-US"/>
          </a:p>
        </p:txBody>
      </p:sp>
      <p:sp>
        <p:nvSpPr>
          <p:cNvPr id="11279" name="Line 34"/>
          <p:cNvSpPr>
            <a:spLocks noChangeShapeType="1"/>
          </p:cNvSpPr>
          <p:nvPr/>
        </p:nvSpPr>
        <p:spPr bwMode="auto">
          <a:xfrm>
            <a:off x="755650" y="4505325"/>
            <a:ext cx="417513" cy="0"/>
          </a:xfrm>
          <a:prstGeom prst="line">
            <a:avLst/>
          </a:prstGeom>
          <a:noFill/>
          <a:ln w="9525">
            <a:solidFill>
              <a:schemeClr val="tx1"/>
            </a:solidFill>
            <a:round/>
            <a:headEnd/>
            <a:tailEnd/>
          </a:ln>
        </p:spPr>
        <p:txBody>
          <a:bodyPr wrap="none" anchor="ctr"/>
          <a:lstStyle/>
          <a:p>
            <a:endParaRPr lang="en-US"/>
          </a:p>
        </p:txBody>
      </p:sp>
      <p:sp>
        <p:nvSpPr>
          <p:cNvPr id="11280" name="Line 35"/>
          <p:cNvSpPr>
            <a:spLocks noChangeShapeType="1"/>
          </p:cNvSpPr>
          <p:nvPr/>
        </p:nvSpPr>
        <p:spPr bwMode="auto">
          <a:xfrm>
            <a:off x="769938" y="5321300"/>
            <a:ext cx="447675" cy="0"/>
          </a:xfrm>
          <a:prstGeom prst="line">
            <a:avLst/>
          </a:prstGeom>
          <a:noFill/>
          <a:ln w="9525">
            <a:solidFill>
              <a:schemeClr val="tx1"/>
            </a:solidFill>
            <a:round/>
            <a:headEnd/>
            <a:tailEnd/>
          </a:ln>
        </p:spPr>
        <p:txBody>
          <a:bodyPr wrap="none" anchor="ctr"/>
          <a:lstStyle/>
          <a:p>
            <a:endParaRPr lang="en-US"/>
          </a:p>
        </p:txBody>
      </p:sp>
      <p:sp>
        <p:nvSpPr>
          <p:cNvPr id="11281" name="Line 36"/>
          <p:cNvSpPr>
            <a:spLocks noChangeShapeType="1"/>
          </p:cNvSpPr>
          <p:nvPr/>
        </p:nvSpPr>
        <p:spPr bwMode="auto">
          <a:xfrm flipH="1">
            <a:off x="5534025" y="2276475"/>
            <a:ext cx="14288" cy="3022600"/>
          </a:xfrm>
          <a:prstGeom prst="line">
            <a:avLst/>
          </a:prstGeom>
          <a:noFill/>
          <a:ln w="9525">
            <a:solidFill>
              <a:schemeClr val="tx1"/>
            </a:solidFill>
            <a:round/>
            <a:headEnd/>
            <a:tailEnd/>
          </a:ln>
        </p:spPr>
        <p:txBody>
          <a:bodyPr wrap="none" anchor="ctr"/>
          <a:lstStyle/>
          <a:p>
            <a:endParaRPr lang="en-US"/>
          </a:p>
        </p:txBody>
      </p:sp>
      <p:sp>
        <p:nvSpPr>
          <p:cNvPr id="11282" name="Line 37"/>
          <p:cNvSpPr>
            <a:spLocks noChangeShapeType="1"/>
          </p:cNvSpPr>
          <p:nvPr/>
        </p:nvSpPr>
        <p:spPr bwMode="auto">
          <a:xfrm>
            <a:off x="4913313" y="2898775"/>
            <a:ext cx="619125" cy="0"/>
          </a:xfrm>
          <a:prstGeom prst="line">
            <a:avLst/>
          </a:prstGeom>
          <a:noFill/>
          <a:ln w="9525">
            <a:solidFill>
              <a:schemeClr val="tx1"/>
            </a:solidFill>
            <a:round/>
            <a:headEnd/>
            <a:tailEnd/>
          </a:ln>
        </p:spPr>
        <p:txBody>
          <a:bodyPr wrap="none" anchor="ctr"/>
          <a:lstStyle/>
          <a:p>
            <a:endParaRPr lang="en-US"/>
          </a:p>
        </p:txBody>
      </p:sp>
      <p:sp>
        <p:nvSpPr>
          <p:cNvPr id="11283" name="Line 38"/>
          <p:cNvSpPr>
            <a:spLocks noChangeShapeType="1"/>
          </p:cNvSpPr>
          <p:nvPr/>
        </p:nvSpPr>
        <p:spPr bwMode="auto">
          <a:xfrm>
            <a:off x="4926013" y="3702050"/>
            <a:ext cx="619125" cy="0"/>
          </a:xfrm>
          <a:prstGeom prst="line">
            <a:avLst/>
          </a:prstGeom>
          <a:noFill/>
          <a:ln w="9525">
            <a:solidFill>
              <a:schemeClr val="tx1"/>
            </a:solidFill>
            <a:round/>
            <a:headEnd/>
            <a:tailEnd/>
          </a:ln>
        </p:spPr>
        <p:txBody>
          <a:bodyPr wrap="none" anchor="ctr"/>
          <a:lstStyle/>
          <a:p>
            <a:endParaRPr lang="en-US"/>
          </a:p>
        </p:txBody>
      </p:sp>
      <p:sp>
        <p:nvSpPr>
          <p:cNvPr id="11284" name="Line 39"/>
          <p:cNvSpPr>
            <a:spLocks noChangeShapeType="1"/>
          </p:cNvSpPr>
          <p:nvPr/>
        </p:nvSpPr>
        <p:spPr bwMode="auto">
          <a:xfrm>
            <a:off x="4938713" y="4505325"/>
            <a:ext cx="619125" cy="0"/>
          </a:xfrm>
          <a:prstGeom prst="line">
            <a:avLst/>
          </a:prstGeom>
          <a:noFill/>
          <a:ln w="9525">
            <a:solidFill>
              <a:schemeClr val="tx1"/>
            </a:solidFill>
            <a:round/>
            <a:headEnd/>
            <a:tailEnd/>
          </a:ln>
        </p:spPr>
        <p:txBody>
          <a:bodyPr wrap="none" anchor="ctr"/>
          <a:lstStyle/>
          <a:p>
            <a:endParaRPr lang="en-US"/>
          </a:p>
        </p:txBody>
      </p:sp>
      <p:sp>
        <p:nvSpPr>
          <p:cNvPr id="11285" name="Line 40"/>
          <p:cNvSpPr>
            <a:spLocks noChangeShapeType="1"/>
          </p:cNvSpPr>
          <p:nvPr/>
        </p:nvSpPr>
        <p:spPr bwMode="auto">
          <a:xfrm>
            <a:off x="4951413" y="5308600"/>
            <a:ext cx="619125" cy="0"/>
          </a:xfrm>
          <a:prstGeom prst="line">
            <a:avLst/>
          </a:prstGeom>
          <a:noFill/>
          <a:ln w="9525">
            <a:solidFill>
              <a:schemeClr val="tx1"/>
            </a:solidFill>
            <a:round/>
            <a:headEnd/>
            <a:tailEnd/>
          </a:ln>
        </p:spPr>
        <p:txBody>
          <a:bodyPr wrap="none" anchor="ctr"/>
          <a:lstStyle/>
          <a:p>
            <a:endParaRPr lang="en-US"/>
          </a:p>
        </p:txBody>
      </p:sp>
      <p:sp>
        <p:nvSpPr>
          <p:cNvPr id="11286" name="Line 41"/>
          <p:cNvSpPr>
            <a:spLocks noChangeShapeType="1"/>
          </p:cNvSpPr>
          <p:nvPr/>
        </p:nvSpPr>
        <p:spPr bwMode="auto">
          <a:xfrm>
            <a:off x="4618038" y="2030413"/>
            <a:ext cx="0" cy="231775"/>
          </a:xfrm>
          <a:prstGeom prst="line">
            <a:avLst/>
          </a:prstGeom>
          <a:noFill/>
          <a:ln w="9525">
            <a:solidFill>
              <a:schemeClr val="tx1"/>
            </a:solidFill>
            <a:round/>
            <a:headEnd/>
            <a:tailEnd/>
          </a:ln>
        </p:spPr>
        <p:txBody>
          <a:bodyPr wrap="none" anchor="ctr"/>
          <a:lstStyle/>
          <a:p>
            <a:endParaRPr lang="en-US"/>
          </a:p>
        </p:txBody>
      </p:sp>
      <p:sp>
        <p:nvSpPr>
          <p:cNvPr id="11287" name="TextBox 30"/>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t>Vision • Service • Partnership</a:t>
            </a:r>
          </a:p>
        </p:txBody>
      </p:sp>
      <p:sp>
        <p:nvSpPr>
          <p:cNvPr id="430082" name="Rectangle 2"/>
          <p:cNvSpPr>
            <a:spLocks noGrp="1" noChangeArrowheads="1"/>
          </p:cNvSpPr>
          <p:nvPr>
            <p:ph type="title"/>
          </p:nvPr>
        </p:nvSpPr>
        <p:spPr>
          <a:xfrm>
            <a:off x="0" y="361950"/>
            <a:ext cx="9144000" cy="563563"/>
          </a:xfrm>
        </p:spPr>
        <p:txBody>
          <a:bodyPr/>
          <a:lstStyle/>
          <a:p>
            <a:r>
              <a:rPr lang="en-US" smtClean="0"/>
              <a:t>Defense Experimentation &amp; Stockpile Stewardship</a:t>
            </a:r>
          </a:p>
        </p:txBody>
      </p:sp>
      <p:sp>
        <p:nvSpPr>
          <p:cNvPr id="430083" name="Rectangle 3"/>
          <p:cNvSpPr>
            <a:spLocks noGrp="1" noChangeArrowheads="1"/>
          </p:cNvSpPr>
          <p:nvPr>
            <p:ph type="body" idx="1"/>
          </p:nvPr>
        </p:nvSpPr>
        <p:spPr>
          <a:xfrm>
            <a:off x="460375" y="1025525"/>
            <a:ext cx="7985125" cy="4168775"/>
          </a:xfrm>
        </p:spPr>
        <p:txBody>
          <a:bodyPr/>
          <a:lstStyle/>
          <a:p>
            <a:pPr marL="233363" indent="-233363">
              <a:lnSpc>
                <a:spcPct val="80000"/>
              </a:lnSpc>
            </a:pPr>
            <a:r>
              <a:rPr lang="en-US" sz="1600" smtClean="0"/>
              <a:t>The Defense Experimentation and Stockpile Stewardship (DESS) Directorate is designed to ensure the safety, security, and reliability of our nation’s nuclear weapons stockpile in order to meet the security needs of the 21st century. </a:t>
            </a:r>
          </a:p>
          <a:p>
            <a:pPr marL="233363" indent="-233363">
              <a:lnSpc>
                <a:spcPct val="80000"/>
              </a:lnSpc>
            </a:pPr>
            <a:endParaRPr lang="en-US" sz="1600" smtClean="0"/>
          </a:p>
          <a:p>
            <a:pPr marL="233363" indent="-233363">
              <a:lnSpc>
                <a:spcPct val="80000"/>
              </a:lnSpc>
            </a:pPr>
            <a:r>
              <a:rPr lang="en-US" sz="1600" smtClean="0"/>
              <a:t>To maintain reliability, we conduct complex and high-risk tests or defense experiments. These experiments are accomplished with special nuclear materials and high explosives. Because experiments are performed without nuclear detonation, they are called sub critical experiments. </a:t>
            </a:r>
          </a:p>
          <a:p>
            <a:pPr marL="233363" indent="-233363">
              <a:lnSpc>
                <a:spcPct val="80000"/>
              </a:lnSpc>
            </a:pPr>
            <a:endParaRPr lang="en-US" sz="1600" smtClean="0"/>
          </a:p>
          <a:p>
            <a:pPr marL="233363" indent="-233363">
              <a:lnSpc>
                <a:spcPct val="80000"/>
              </a:lnSpc>
            </a:pPr>
            <a:r>
              <a:rPr lang="en-US" sz="1600" smtClean="0"/>
              <a:t>Our science and advanced-technology infrastructure includes not only world-class scientists and engineers, but also the physical complexes of the weapons laboratories and the Nevada Test Site (NTS). The Defense Experimentation and Stockpile Stewardship Directorate has three divisions: </a:t>
            </a:r>
            <a:br>
              <a:rPr lang="en-US" sz="1600" smtClean="0"/>
            </a:br>
            <a:endParaRPr lang="en-US" sz="1600" smtClean="0"/>
          </a:p>
          <a:p>
            <a:pPr marL="623888" lvl="1" indent="-276225">
              <a:lnSpc>
                <a:spcPct val="80000"/>
              </a:lnSpc>
              <a:buFont typeface="Times New Roman" pitchFamily="18" charset="0"/>
              <a:buChar char="-"/>
            </a:pPr>
            <a:r>
              <a:rPr lang="en-US" sz="1600" smtClean="0"/>
              <a:t>Experimentation and Test Readiness</a:t>
            </a:r>
          </a:p>
          <a:p>
            <a:pPr marL="623888" lvl="1" indent="-276225">
              <a:lnSpc>
                <a:spcPct val="80000"/>
              </a:lnSpc>
              <a:buFont typeface="Times New Roman" pitchFamily="18" charset="0"/>
              <a:buChar char="-"/>
            </a:pPr>
            <a:r>
              <a:rPr lang="en-US" sz="1600" smtClean="0"/>
              <a:t>Nuclear Operations and Facilities</a:t>
            </a:r>
          </a:p>
          <a:p>
            <a:pPr marL="623888" lvl="1" indent="-276225">
              <a:lnSpc>
                <a:spcPct val="80000"/>
              </a:lnSpc>
              <a:buFont typeface="Times New Roman" pitchFamily="18" charset="0"/>
              <a:buChar char="-"/>
            </a:pPr>
            <a:r>
              <a:rPr lang="en-US" sz="1600" smtClean="0"/>
              <a:t>Readiness in Technical Base and Facilities (RTBF)</a:t>
            </a:r>
          </a:p>
        </p:txBody>
      </p:sp>
      <p:pic>
        <p:nvPicPr>
          <p:cNvPr id="430086" name="Picture 6" descr="D00_0833"/>
          <p:cNvPicPr>
            <a:picLocks noChangeAspect="1" noChangeArrowheads="1"/>
          </p:cNvPicPr>
          <p:nvPr/>
        </p:nvPicPr>
        <p:blipFill>
          <a:blip r:embed="rId2"/>
          <a:srcRect/>
          <a:stretch>
            <a:fillRect/>
          </a:stretch>
        </p:blipFill>
        <p:spPr bwMode="auto">
          <a:xfrm>
            <a:off x="3813175" y="5084763"/>
            <a:ext cx="1633538" cy="1049337"/>
          </a:xfrm>
          <a:prstGeom prst="rect">
            <a:avLst/>
          </a:prstGeom>
          <a:noFill/>
          <a:ln w="9525">
            <a:noFill/>
            <a:miter lim="800000"/>
            <a:headEnd/>
            <a:tailEnd/>
          </a:ln>
        </p:spPr>
      </p:pic>
      <p:pic>
        <p:nvPicPr>
          <p:cNvPr id="430089" name="Picture 9" descr="b1"/>
          <p:cNvPicPr>
            <a:picLocks noChangeAspect="1" noChangeArrowheads="1"/>
          </p:cNvPicPr>
          <p:nvPr/>
        </p:nvPicPr>
        <p:blipFill>
          <a:blip r:embed="rId3"/>
          <a:srcRect/>
          <a:stretch>
            <a:fillRect/>
          </a:stretch>
        </p:blipFill>
        <p:spPr bwMode="auto">
          <a:xfrm>
            <a:off x="839788" y="5019675"/>
            <a:ext cx="1778000" cy="1173163"/>
          </a:xfrm>
          <a:prstGeom prst="rect">
            <a:avLst/>
          </a:prstGeom>
          <a:noFill/>
          <a:ln w="9525">
            <a:noFill/>
            <a:miter lim="800000"/>
            <a:headEnd/>
            <a:tailEnd/>
          </a:ln>
        </p:spPr>
      </p:pic>
      <p:pic>
        <p:nvPicPr>
          <p:cNvPr id="430090" name="Picture 10" descr="u1hShaft"/>
          <p:cNvPicPr>
            <a:picLocks noChangeAspect="1" noChangeArrowheads="1"/>
          </p:cNvPicPr>
          <p:nvPr/>
        </p:nvPicPr>
        <p:blipFill>
          <a:blip r:embed="rId4"/>
          <a:srcRect/>
          <a:stretch>
            <a:fillRect/>
          </a:stretch>
        </p:blipFill>
        <p:spPr bwMode="auto">
          <a:xfrm>
            <a:off x="6591300" y="5024438"/>
            <a:ext cx="1724025" cy="1147762"/>
          </a:xfrm>
          <a:prstGeom prst="rect">
            <a:avLst/>
          </a:prstGeom>
          <a:noFill/>
          <a:ln w="9525">
            <a:noFill/>
            <a:miter lim="800000"/>
            <a:headEnd/>
            <a:tailEnd/>
          </a:ln>
        </p:spPr>
      </p:pic>
      <p:sp>
        <p:nvSpPr>
          <p:cNvPr id="12296" name="TextBox 7"/>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30082"/>
                                        </p:tgtEl>
                                        <p:attrNameLst>
                                          <p:attrName>style.visibility</p:attrName>
                                        </p:attrNameLst>
                                      </p:cBhvr>
                                      <p:to>
                                        <p:strVal val="visible"/>
                                      </p:to>
                                    </p:set>
                                    <p:anim calcmode="lin" valueType="num">
                                      <p:cBhvr>
                                        <p:cTn id="7" dur="500" fill="hold"/>
                                        <p:tgtEl>
                                          <p:spTgt spid="430082"/>
                                        </p:tgtEl>
                                        <p:attrNameLst>
                                          <p:attrName>ppt_w</p:attrName>
                                        </p:attrNameLst>
                                      </p:cBhvr>
                                      <p:tavLst>
                                        <p:tav tm="0">
                                          <p:val>
                                            <p:fltVal val="0"/>
                                          </p:val>
                                        </p:tav>
                                        <p:tav tm="100000">
                                          <p:val>
                                            <p:strVal val="#ppt_w"/>
                                          </p:val>
                                        </p:tav>
                                      </p:tavLst>
                                    </p:anim>
                                    <p:anim calcmode="lin" valueType="num">
                                      <p:cBhvr>
                                        <p:cTn id="8" dur="500" fill="hold"/>
                                        <p:tgtEl>
                                          <p:spTgt spid="43008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430083">
                                            <p:txEl>
                                              <p:pRg st="0" end="0"/>
                                            </p:txEl>
                                          </p:spTgt>
                                        </p:tgtEl>
                                        <p:attrNameLst>
                                          <p:attrName>style.visibility</p:attrName>
                                        </p:attrNameLst>
                                      </p:cBhvr>
                                      <p:to>
                                        <p:strVal val="visible"/>
                                      </p:to>
                                    </p:set>
                                    <p:animEffect transition="in" filter="wipe(left)">
                                      <p:cBhvr>
                                        <p:cTn id="11" dur="1000"/>
                                        <p:tgtEl>
                                          <p:spTgt spid="430083">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430083">
                                            <p:txEl>
                                              <p:pRg st="2" end="2"/>
                                            </p:txEl>
                                          </p:spTgt>
                                        </p:tgtEl>
                                        <p:attrNameLst>
                                          <p:attrName>style.visibility</p:attrName>
                                        </p:attrNameLst>
                                      </p:cBhvr>
                                      <p:to>
                                        <p:strVal val="visible"/>
                                      </p:to>
                                    </p:set>
                                    <p:animEffect transition="in" filter="wipe(left)">
                                      <p:cBhvr>
                                        <p:cTn id="14" dur="1000"/>
                                        <p:tgtEl>
                                          <p:spTgt spid="430083">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430083">
                                            <p:txEl>
                                              <p:pRg st="4" end="4"/>
                                            </p:txEl>
                                          </p:spTgt>
                                        </p:tgtEl>
                                        <p:attrNameLst>
                                          <p:attrName>style.visibility</p:attrName>
                                        </p:attrNameLst>
                                      </p:cBhvr>
                                      <p:to>
                                        <p:strVal val="visible"/>
                                      </p:to>
                                    </p:set>
                                    <p:animEffect transition="in" filter="wipe(left)">
                                      <p:cBhvr>
                                        <p:cTn id="17" dur="1000"/>
                                        <p:tgtEl>
                                          <p:spTgt spid="430083">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430083">
                                            <p:txEl>
                                              <p:pRg st="5" end="5"/>
                                            </p:txEl>
                                          </p:spTgt>
                                        </p:tgtEl>
                                        <p:attrNameLst>
                                          <p:attrName>style.visibility</p:attrName>
                                        </p:attrNameLst>
                                      </p:cBhvr>
                                      <p:to>
                                        <p:strVal val="visible"/>
                                      </p:to>
                                    </p:set>
                                    <p:animEffect transition="in" filter="wipe(left)">
                                      <p:cBhvr>
                                        <p:cTn id="20" dur="1000"/>
                                        <p:tgtEl>
                                          <p:spTgt spid="430083">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430083">
                                            <p:txEl>
                                              <p:pRg st="6" end="6"/>
                                            </p:txEl>
                                          </p:spTgt>
                                        </p:tgtEl>
                                        <p:attrNameLst>
                                          <p:attrName>style.visibility</p:attrName>
                                        </p:attrNameLst>
                                      </p:cBhvr>
                                      <p:to>
                                        <p:strVal val="visible"/>
                                      </p:to>
                                    </p:set>
                                    <p:animEffect transition="in" filter="wipe(left)">
                                      <p:cBhvr>
                                        <p:cTn id="23" dur="1000"/>
                                        <p:tgtEl>
                                          <p:spTgt spid="430083">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430083">
                                            <p:txEl>
                                              <p:pRg st="7" end="7"/>
                                            </p:txEl>
                                          </p:spTgt>
                                        </p:tgtEl>
                                        <p:attrNameLst>
                                          <p:attrName>style.visibility</p:attrName>
                                        </p:attrNameLst>
                                      </p:cBhvr>
                                      <p:to>
                                        <p:strVal val="visible"/>
                                      </p:to>
                                    </p:set>
                                    <p:animEffect transition="in" filter="wipe(left)">
                                      <p:cBhvr>
                                        <p:cTn id="26" dur="1000"/>
                                        <p:tgtEl>
                                          <p:spTgt spid="43008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30086"/>
                                        </p:tgtEl>
                                        <p:attrNameLst>
                                          <p:attrName>style.visibility</p:attrName>
                                        </p:attrNameLst>
                                      </p:cBhvr>
                                      <p:to>
                                        <p:strVal val="visible"/>
                                      </p:to>
                                    </p:set>
                                    <p:animEffect transition="in" filter="wipe(left)">
                                      <p:cBhvr>
                                        <p:cTn id="31" dur="1000"/>
                                        <p:tgtEl>
                                          <p:spTgt spid="430086"/>
                                        </p:tgtEl>
                                      </p:cBhvr>
                                    </p:animEffect>
                                  </p:childTnLst>
                                </p:cTn>
                              </p:par>
                            </p:childTnLst>
                          </p:cTn>
                        </p:par>
                        <p:par>
                          <p:cTn id="32" fill="hold">
                            <p:stCondLst>
                              <p:cond delay="1000"/>
                            </p:stCondLst>
                            <p:childTnLst>
                              <p:par>
                                <p:cTn id="33" presetID="17" presetClass="entr" presetSubtype="10" fill="hold" nodeType="afterEffect">
                                  <p:stCondLst>
                                    <p:cond delay="0"/>
                                  </p:stCondLst>
                                  <p:childTnLst>
                                    <p:set>
                                      <p:cBhvr>
                                        <p:cTn id="34" dur="1" fill="hold">
                                          <p:stCondLst>
                                            <p:cond delay="0"/>
                                          </p:stCondLst>
                                        </p:cTn>
                                        <p:tgtEl>
                                          <p:spTgt spid="430090"/>
                                        </p:tgtEl>
                                        <p:attrNameLst>
                                          <p:attrName>style.visibility</p:attrName>
                                        </p:attrNameLst>
                                      </p:cBhvr>
                                      <p:to>
                                        <p:strVal val="visible"/>
                                      </p:to>
                                    </p:set>
                                    <p:anim calcmode="lin" valueType="num">
                                      <p:cBhvr>
                                        <p:cTn id="35" dur="1000" fill="hold"/>
                                        <p:tgtEl>
                                          <p:spTgt spid="430090"/>
                                        </p:tgtEl>
                                        <p:attrNameLst>
                                          <p:attrName>ppt_w</p:attrName>
                                        </p:attrNameLst>
                                      </p:cBhvr>
                                      <p:tavLst>
                                        <p:tav tm="0">
                                          <p:val>
                                            <p:fltVal val="0"/>
                                          </p:val>
                                        </p:tav>
                                        <p:tav tm="100000">
                                          <p:val>
                                            <p:strVal val="#ppt_w"/>
                                          </p:val>
                                        </p:tav>
                                      </p:tavLst>
                                    </p:anim>
                                    <p:anim calcmode="lin" valueType="num">
                                      <p:cBhvr>
                                        <p:cTn id="36" dur="1000" fill="hold"/>
                                        <p:tgtEl>
                                          <p:spTgt spid="430090"/>
                                        </p:tgtEl>
                                        <p:attrNameLst>
                                          <p:attrName>ppt_h</p:attrName>
                                        </p:attrNameLst>
                                      </p:cBhvr>
                                      <p:tavLst>
                                        <p:tav tm="0">
                                          <p:val>
                                            <p:strVal val="#ppt_h"/>
                                          </p:val>
                                        </p:tav>
                                        <p:tav tm="100000">
                                          <p:val>
                                            <p:strVal val="#ppt_h"/>
                                          </p:val>
                                        </p:tav>
                                      </p:tavLst>
                                    </p:anim>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430089"/>
                                        </p:tgtEl>
                                        <p:attrNameLst>
                                          <p:attrName>style.visibility</p:attrName>
                                        </p:attrNameLst>
                                      </p:cBhvr>
                                      <p:to>
                                        <p:strVal val="visible"/>
                                      </p:to>
                                    </p:set>
                                    <p:animEffect transition="in" filter="wipe(left)">
                                      <p:cBhvr>
                                        <p:cTn id="40" dur="1000"/>
                                        <p:tgtEl>
                                          <p:spTgt spid="430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Vision • Service • Partnership</a:t>
            </a:r>
          </a:p>
        </p:txBody>
      </p:sp>
      <p:sp>
        <p:nvSpPr>
          <p:cNvPr id="431106" name="Rectangle 2"/>
          <p:cNvSpPr>
            <a:spLocks noGrp="1" noChangeArrowheads="1"/>
          </p:cNvSpPr>
          <p:nvPr>
            <p:ph type="title"/>
          </p:nvPr>
        </p:nvSpPr>
        <p:spPr>
          <a:xfrm>
            <a:off x="0" y="342900"/>
            <a:ext cx="9144000" cy="900113"/>
          </a:xfrm>
        </p:spPr>
        <p:txBody>
          <a:bodyPr/>
          <a:lstStyle/>
          <a:p>
            <a:r>
              <a:rPr lang="en-US" smtClean="0"/>
              <a:t>National Security Response Programs </a:t>
            </a:r>
            <a:br>
              <a:rPr lang="en-US" smtClean="0"/>
            </a:br>
            <a:r>
              <a:rPr lang="en-US" smtClean="0"/>
              <a:t>and Operations</a:t>
            </a:r>
          </a:p>
        </p:txBody>
      </p:sp>
      <p:sp>
        <p:nvSpPr>
          <p:cNvPr id="431107" name="Rectangle 3"/>
          <p:cNvSpPr>
            <a:spLocks noGrp="1" noChangeArrowheads="1"/>
          </p:cNvSpPr>
          <p:nvPr>
            <p:ph type="body" idx="1"/>
          </p:nvPr>
        </p:nvSpPr>
        <p:spPr>
          <a:xfrm>
            <a:off x="485775" y="1414463"/>
            <a:ext cx="6061075" cy="4649787"/>
          </a:xfrm>
        </p:spPr>
        <p:txBody>
          <a:bodyPr/>
          <a:lstStyle/>
          <a:p>
            <a:pPr>
              <a:spcBef>
                <a:spcPct val="50000"/>
              </a:spcBef>
            </a:pPr>
            <a:r>
              <a:rPr lang="en-US" sz="1600" smtClean="0"/>
              <a:t>Continue use of the NTS as the preferred site for Department of Homeland Security (DHS) radiological detector characterization.</a:t>
            </a:r>
          </a:p>
          <a:p>
            <a:pPr>
              <a:spcBef>
                <a:spcPct val="50000"/>
              </a:spcBef>
            </a:pPr>
            <a:r>
              <a:rPr lang="en-US" sz="1600" smtClean="0"/>
              <a:t>Increase work with cities involved with</a:t>
            </a:r>
            <a:br>
              <a:rPr lang="en-US" sz="1600" smtClean="0"/>
            </a:br>
            <a:r>
              <a:rPr lang="en-US" sz="1600" smtClean="0"/>
              <a:t>radiological and nuclear detection, </a:t>
            </a:r>
            <a:br>
              <a:rPr lang="en-US" sz="1600" smtClean="0"/>
            </a:br>
            <a:r>
              <a:rPr lang="en-US" sz="1600" smtClean="0"/>
              <a:t>training, and surveys.</a:t>
            </a:r>
          </a:p>
          <a:p>
            <a:pPr>
              <a:spcBef>
                <a:spcPct val="50000"/>
              </a:spcBef>
            </a:pPr>
            <a:r>
              <a:rPr lang="en-US" sz="1600" smtClean="0"/>
              <a:t>Working with DoD, develop cyber </a:t>
            </a:r>
            <a:br>
              <a:rPr lang="en-US" sz="1600" smtClean="0"/>
            </a:br>
            <a:r>
              <a:rPr lang="en-US" sz="1600" smtClean="0"/>
              <a:t>security capabilities in realistic </a:t>
            </a:r>
            <a:br>
              <a:rPr lang="en-US" sz="1600" smtClean="0"/>
            </a:br>
            <a:r>
              <a:rPr lang="en-US" sz="1600" smtClean="0"/>
              <a:t>operating environments.</a:t>
            </a:r>
          </a:p>
          <a:p>
            <a:pPr>
              <a:spcBef>
                <a:spcPct val="50000"/>
              </a:spcBef>
            </a:pPr>
            <a:r>
              <a:rPr lang="en-US" sz="1600" smtClean="0"/>
              <a:t>Establish the National Security </a:t>
            </a:r>
            <a:br>
              <a:rPr lang="en-US" sz="1600" smtClean="0"/>
            </a:br>
            <a:r>
              <a:rPr lang="en-US" sz="1600" smtClean="0"/>
              <a:t>Development and Test Center.</a:t>
            </a:r>
          </a:p>
        </p:txBody>
      </p:sp>
      <p:pic>
        <p:nvPicPr>
          <p:cNvPr id="431108" name="Picture 4" descr="nsrpo_8"/>
          <p:cNvPicPr>
            <a:picLocks noChangeAspect="1" noChangeArrowheads="1"/>
          </p:cNvPicPr>
          <p:nvPr/>
        </p:nvPicPr>
        <p:blipFill>
          <a:blip r:embed="rId2"/>
          <a:srcRect/>
          <a:stretch>
            <a:fillRect/>
          </a:stretch>
        </p:blipFill>
        <p:spPr bwMode="auto">
          <a:xfrm>
            <a:off x="6696075" y="1730375"/>
            <a:ext cx="2011363" cy="1416050"/>
          </a:xfrm>
          <a:prstGeom prst="rect">
            <a:avLst/>
          </a:prstGeom>
          <a:noFill/>
          <a:ln w="9525">
            <a:noFill/>
            <a:miter lim="800000"/>
            <a:headEnd/>
            <a:tailEnd/>
          </a:ln>
        </p:spPr>
      </p:pic>
      <p:pic>
        <p:nvPicPr>
          <p:cNvPr id="431109" name="Picture 5" descr="ssposafety_4"/>
          <p:cNvPicPr>
            <a:picLocks noChangeAspect="1" noChangeArrowheads="1"/>
          </p:cNvPicPr>
          <p:nvPr/>
        </p:nvPicPr>
        <p:blipFill>
          <a:blip r:embed="rId3"/>
          <a:srcRect/>
          <a:stretch>
            <a:fillRect/>
          </a:stretch>
        </p:blipFill>
        <p:spPr bwMode="auto">
          <a:xfrm>
            <a:off x="4821238" y="3465513"/>
            <a:ext cx="2376487" cy="1368425"/>
          </a:xfrm>
          <a:prstGeom prst="rect">
            <a:avLst/>
          </a:prstGeom>
          <a:noFill/>
          <a:ln w="9525">
            <a:noFill/>
            <a:miter lim="800000"/>
            <a:headEnd/>
            <a:tailEnd/>
          </a:ln>
        </p:spPr>
      </p:pic>
      <p:pic>
        <p:nvPicPr>
          <p:cNvPr id="431114" name="Picture 10"/>
          <p:cNvPicPr>
            <a:picLocks noChangeAspect="1" noChangeArrowheads="1"/>
          </p:cNvPicPr>
          <p:nvPr/>
        </p:nvPicPr>
        <p:blipFill>
          <a:blip r:embed="rId4"/>
          <a:srcRect/>
          <a:stretch>
            <a:fillRect/>
          </a:stretch>
        </p:blipFill>
        <p:spPr bwMode="auto">
          <a:xfrm>
            <a:off x="2254250" y="4840288"/>
            <a:ext cx="2339975" cy="1412875"/>
          </a:xfrm>
          <a:prstGeom prst="rect">
            <a:avLst/>
          </a:prstGeom>
          <a:noFill/>
          <a:ln w="9525">
            <a:noFill/>
            <a:miter lim="800000"/>
            <a:headEnd/>
            <a:tailEnd/>
          </a:ln>
        </p:spPr>
      </p:pic>
      <p:sp>
        <p:nvSpPr>
          <p:cNvPr id="13320" name="TextBox 7"/>
          <p:cNvSpPr txBox="1">
            <a:spLocks noChangeArrowheads="1"/>
          </p:cNvSpPr>
          <p:nvPr/>
        </p:nvSpPr>
        <p:spPr bwMode="auto">
          <a:xfrm>
            <a:off x="7099300" y="177800"/>
            <a:ext cx="2044700" cy="230188"/>
          </a:xfrm>
          <a:prstGeom prst="rect">
            <a:avLst/>
          </a:prstGeom>
          <a:noFill/>
          <a:ln w="9525">
            <a:noFill/>
            <a:miter lim="800000"/>
            <a:headEnd/>
            <a:tailEnd/>
          </a:ln>
        </p:spPr>
        <p:txBody>
          <a:bodyPr>
            <a:spAutoFit/>
          </a:bodyPr>
          <a:lstStyle/>
          <a:p>
            <a:r>
              <a:rPr lang="en-US"/>
              <a:t>DOE/NV/25946--464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31106"/>
                                        </p:tgtEl>
                                        <p:attrNameLst>
                                          <p:attrName>style.visibility</p:attrName>
                                        </p:attrNameLst>
                                      </p:cBhvr>
                                      <p:to>
                                        <p:strVal val="visible"/>
                                      </p:to>
                                    </p:set>
                                    <p:anim calcmode="lin" valueType="num">
                                      <p:cBhvr>
                                        <p:cTn id="7" dur="500" fill="hold"/>
                                        <p:tgtEl>
                                          <p:spTgt spid="431106"/>
                                        </p:tgtEl>
                                        <p:attrNameLst>
                                          <p:attrName>ppt_w</p:attrName>
                                        </p:attrNameLst>
                                      </p:cBhvr>
                                      <p:tavLst>
                                        <p:tav tm="0">
                                          <p:val>
                                            <p:fltVal val="0"/>
                                          </p:val>
                                        </p:tav>
                                        <p:tav tm="100000">
                                          <p:val>
                                            <p:strVal val="#ppt_w"/>
                                          </p:val>
                                        </p:tav>
                                      </p:tavLst>
                                    </p:anim>
                                    <p:anim calcmode="lin" valueType="num">
                                      <p:cBhvr>
                                        <p:cTn id="8" dur="500" fill="hold"/>
                                        <p:tgtEl>
                                          <p:spTgt spid="43110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431108"/>
                                        </p:tgtEl>
                                        <p:attrNameLst>
                                          <p:attrName>style.visibility</p:attrName>
                                        </p:attrNameLst>
                                      </p:cBhvr>
                                      <p:to>
                                        <p:strVal val="visible"/>
                                      </p:to>
                                    </p:set>
                                    <p:anim calcmode="lin" valueType="num">
                                      <p:cBhvr>
                                        <p:cTn id="13" dur="1000" fill="hold"/>
                                        <p:tgtEl>
                                          <p:spTgt spid="431108"/>
                                        </p:tgtEl>
                                        <p:attrNameLst>
                                          <p:attrName>ppt_w</p:attrName>
                                        </p:attrNameLst>
                                      </p:cBhvr>
                                      <p:tavLst>
                                        <p:tav tm="0">
                                          <p:val>
                                            <p:strVal val="#ppt_w*0.70"/>
                                          </p:val>
                                        </p:tav>
                                        <p:tav tm="100000">
                                          <p:val>
                                            <p:strVal val="#ppt_w"/>
                                          </p:val>
                                        </p:tav>
                                      </p:tavLst>
                                    </p:anim>
                                    <p:anim calcmode="lin" valueType="num">
                                      <p:cBhvr>
                                        <p:cTn id="14" dur="1000" fill="hold"/>
                                        <p:tgtEl>
                                          <p:spTgt spid="431108"/>
                                        </p:tgtEl>
                                        <p:attrNameLst>
                                          <p:attrName>ppt_h</p:attrName>
                                        </p:attrNameLst>
                                      </p:cBhvr>
                                      <p:tavLst>
                                        <p:tav tm="0">
                                          <p:val>
                                            <p:strVal val="#ppt_h"/>
                                          </p:val>
                                        </p:tav>
                                        <p:tav tm="100000">
                                          <p:val>
                                            <p:strVal val="#ppt_h"/>
                                          </p:val>
                                        </p:tav>
                                      </p:tavLst>
                                    </p:anim>
                                    <p:animEffect transition="in" filter="fade">
                                      <p:cBhvr>
                                        <p:cTn id="15" dur="1000"/>
                                        <p:tgtEl>
                                          <p:spTgt spid="431108"/>
                                        </p:tgtEl>
                                      </p:cBhvr>
                                    </p:animEffect>
                                  </p:childTnLst>
                                </p:cTn>
                              </p:par>
                              <p:par>
                                <p:cTn id="16" presetID="22" presetClass="entr" presetSubtype="8" fill="hold" nodeType="withEffect">
                                  <p:stCondLst>
                                    <p:cond delay="0"/>
                                  </p:stCondLst>
                                  <p:childTnLst>
                                    <p:set>
                                      <p:cBhvr>
                                        <p:cTn id="17" dur="1" fill="hold">
                                          <p:stCondLst>
                                            <p:cond delay="0"/>
                                          </p:stCondLst>
                                        </p:cTn>
                                        <p:tgtEl>
                                          <p:spTgt spid="431107">
                                            <p:txEl>
                                              <p:pRg st="0" end="0"/>
                                            </p:txEl>
                                          </p:spTgt>
                                        </p:tgtEl>
                                        <p:attrNameLst>
                                          <p:attrName>style.visibility</p:attrName>
                                        </p:attrNameLst>
                                      </p:cBhvr>
                                      <p:to>
                                        <p:strVal val="visible"/>
                                      </p:to>
                                    </p:set>
                                    <p:animEffect transition="in" filter="wipe(left)">
                                      <p:cBhvr>
                                        <p:cTn id="18" dur="1000"/>
                                        <p:tgtEl>
                                          <p:spTgt spid="431107">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31107">
                                            <p:txEl>
                                              <p:pRg st="1" end="1"/>
                                            </p:txEl>
                                          </p:spTgt>
                                        </p:tgtEl>
                                        <p:attrNameLst>
                                          <p:attrName>style.visibility</p:attrName>
                                        </p:attrNameLst>
                                      </p:cBhvr>
                                      <p:to>
                                        <p:strVal val="visible"/>
                                      </p:to>
                                    </p:set>
                                    <p:animEffect transition="in" filter="wipe(left)">
                                      <p:cBhvr>
                                        <p:cTn id="21" dur="1000"/>
                                        <p:tgtEl>
                                          <p:spTgt spid="431107">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31107">
                                            <p:txEl>
                                              <p:pRg st="2" end="2"/>
                                            </p:txEl>
                                          </p:spTgt>
                                        </p:tgtEl>
                                        <p:attrNameLst>
                                          <p:attrName>style.visibility</p:attrName>
                                        </p:attrNameLst>
                                      </p:cBhvr>
                                      <p:to>
                                        <p:strVal val="visible"/>
                                      </p:to>
                                    </p:set>
                                    <p:animEffect transition="in" filter="wipe(left)">
                                      <p:cBhvr>
                                        <p:cTn id="24" dur="1000"/>
                                        <p:tgtEl>
                                          <p:spTgt spid="431107">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31107">
                                            <p:txEl>
                                              <p:pRg st="3" end="3"/>
                                            </p:txEl>
                                          </p:spTgt>
                                        </p:tgtEl>
                                        <p:attrNameLst>
                                          <p:attrName>style.visibility</p:attrName>
                                        </p:attrNameLst>
                                      </p:cBhvr>
                                      <p:to>
                                        <p:strVal val="visible"/>
                                      </p:to>
                                    </p:set>
                                    <p:animEffect transition="in" filter="wipe(left)">
                                      <p:cBhvr>
                                        <p:cTn id="27" dur="1000"/>
                                        <p:tgtEl>
                                          <p:spTgt spid="4311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431109"/>
                                        </p:tgtEl>
                                        <p:attrNameLst>
                                          <p:attrName>style.visibility</p:attrName>
                                        </p:attrNameLst>
                                      </p:cBhvr>
                                      <p:to>
                                        <p:strVal val="visible"/>
                                      </p:to>
                                    </p:set>
                                    <p:anim calcmode="lin" valueType="num">
                                      <p:cBhvr>
                                        <p:cTn id="32" dur="1000" fill="hold"/>
                                        <p:tgtEl>
                                          <p:spTgt spid="431109"/>
                                        </p:tgtEl>
                                        <p:attrNameLst>
                                          <p:attrName>ppt_w</p:attrName>
                                        </p:attrNameLst>
                                      </p:cBhvr>
                                      <p:tavLst>
                                        <p:tav tm="0">
                                          <p:val>
                                            <p:fltVal val="0"/>
                                          </p:val>
                                        </p:tav>
                                        <p:tav tm="100000">
                                          <p:val>
                                            <p:strVal val="#ppt_w"/>
                                          </p:val>
                                        </p:tav>
                                      </p:tavLst>
                                    </p:anim>
                                    <p:anim calcmode="lin" valueType="num">
                                      <p:cBhvr>
                                        <p:cTn id="33" dur="1000" fill="hold"/>
                                        <p:tgtEl>
                                          <p:spTgt spid="431109"/>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431114"/>
                                        </p:tgtEl>
                                        <p:attrNameLst>
                                          <p:attrName>style.visibility</p:attrName>
                                        </p:attrNameLst>
                                      </p:cBhvr>
                                      <p:to>
                                        <p:strVal val="visible"/>
                                      </p:to>
                                    </p:set>
                                    <p:anim calcmode="lin" valueType="num">
                                      <p:cBhvr>
                                        <p:cTn id="38" dur="1000" fill="hold"/>
                                        <p:tgtEl>
                                          <p:spTgt spid="431114"/>
                                        </p:tgtEl>
                                        <p:attrNameLst>
                                          <p:attrName>ppt_w</p:attrName>
                                        </p:attrNameLst>
                                      </p:cBhvr>
                                      <p:tavLst>
                                        <p:tav tm="0">
                                          <p:val>
                                            <p:fltVal val="0"/>
                                          </p:val>
                                        </p:tav>
                                        <p:tav tm="100000">
                                          <p:val>
                                            <p:strVal val="#ppt_w"/>
                                          </p:val>
                                        </p:tav>
                                      </p:tavLst>
                                    </p:anim>
                                    <p:anim calcmode="lin" valueType="num">
                                      <p:cBhvr>
                                        <p:cTn id="39" dur="1000" fill="hold"/>
                                        <p:tgtEl>
                                          <p:spTgt spid="4311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p:bldLst>
  </p:timing>
</p:sld>
</file>

<file path=ppt/theme/theme1.xml><?xml version="1.0" encoding="utf-8"?>
<a:theme xmlns:a="http://schemas.openxmlformats.org/drawingml/2006/main" name="1_blank">
  <a:themeElements>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NSTec</Template>
  <TotalTime>4113</TotalTime>
  <Words>2323</Words>
  <Application>Microsoft PowerPoint</Application>
  <PresentationFormat>Letter Paper (8.5x11 in)</PresentationFormat>
  <Paragraphs>277</Paragraphs>
  <Slides>20</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Arial Unicode MS</vt:lpstr>
      <vt:lpstr>Wingdings</vt:lpstr>
      <vt:lpstr>Times New Roman</vt:lpstr>
      <vt:lpstr>1_blank</vt:lpstr>
      <vt:lpstr>Microsoft Graph Chart</vt:lpstr>
      <vt:lpstr>Slide 1</vt:lpstr>
      <vt:lpstr>The Nevada Test Site</vt:lpstr>
      <vt:lpstr>NSTec Parent Companies and Partnerships</vt:lpstr>
      <vt:lpstr>NSTec’s Mission</vt:lpstr>
      <vt:lpstr>NSTec Operations and Locations</vt:lpstr>
      <vt:lpstr>NSTec Direct Funding ($M)</vt:lpstr>
      <vt:lpstr>NSTec Organization Structure</vt:lpstr>
      <vt:lpstr>Defense Experimentation &amp; Stockpile Stewardship</vt:lpstr>
      <vt:lpstr>National Security Response Programs  and Operations</vt:lpstr>
      <vt:lpstr>Environmental Management</vt:lpstr>
      <vt:lpstr>Work For Others</vt:lpstr>
      <vt:lpstr>Operations &amp; Infrastructure Directorate</vt:lpstr>
      <vt:lpstr>Site Operations</vt:lpstr>
      <vt:lpstr>Site Operations (continued)</vt:lpstr>
      <vt:lpstr>Facilities &amp; Infrastructure Management (FIM)</vt:lpstr>
      <vt:lpstr>Engineering</vt:lpstr>
      <vt:lpstr>Emergency Services &amp; Operations Support</vt:lpstr>
      <vt:lpstr>Emergency Services &amp; Operations Support  (continued)</vt:lpstr>
      <vt:lpstr>Work Process Improvement</vt:lpstr>
      <vt:lpstr>Assistant Director</vt:lpstr>
    </vt:vector>
  </TitlesOfParts>
  <Company>Bechtel Nevada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Elaine E Upson</dc:creator>
  <cp:lastModifiedBy>Bill Brisiel</cp:lastModifiedBy>
  <cp:revision>104</cp:revision>
  <cp:lastPrinted>2002-01-16T23:37:55Z</cp:lastPrinted>
  <dcterms:created xsi:type="dcterms:W3CDTF">2005-03-31T16:56:45Z</dcterms:created>
  <dcterms:modified xsi:type="dcterms:W3CDTF">2008-05-22T13:02:38Z</dcterms:modified>
</cp:coreProperties>
</file>