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262" r:id="rId3"/>
    <p:sldId id="259" r:id="rId4"/>
    <p:sldId id="257" r:id="rId5"/>
    <p:sldId id="258" r:id="rId6"/>
    <p:sldId id="260" r:id="rId7"/>
    <p:sldId id="263" r:id="rId8"/>
    <p:sldId id="273" r:id="rId9"/>
    <p:sldId id="266" r:id="rId10"/>
    <p:sldId id="267" r:id="rId11"/>
    <p:sldId id="269" r:id="rId12"/>
    <p:sldId id="270" r:id="rId13"/>
    <p:sldId id="271" r:id="rId14"/>
    <p:sldId id="272" r:id="rId15"/>
    <p:sldId id="264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49F9684-99C5-4F41-8157-DFDE864271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5B3EF-E42C-4400-ABA4-B05B99E78E66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75088"/>
            <a:ext cx="6400800" cy="1128712"/>
          </a:xfrm>
        </p:spPr>
        <p:txBody>
          <a:bodyPr/>
          <a:lstStyle>
            <a:lvl1pPr marL="0" indent="0" algn="ctr">
              <a:buFont typeface="Marlett" pitchFamily="2" charset="2"/>
              <a:buNone/>
              <a:defRPr sz="17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5F82BE-61D6-4E6A-81CC-5E25DB396E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11263" y="5116513"/>
            <a:ext cx="698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99"/>
                </a:solidFill>
              </a:rPr>
              <a:t>Safeguarding America’s Interests with Professional Services Since 1965…and through the 21st Century!</a:t>
            </a:r>
          </a:p>
        </p:txBody>
      </p:sp>
      <p:pic>
        <p:nvPicPr>
          <p:cNvPr id="5127" name="Picture 7" descr="New WSI NV Log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530225"/>
            <a:ext cx="2097088" cy="1468438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29001" y="142875"/>
            <a:ext cx="2286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2541588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46088" y="3608388"/>
            <a:ext cx="78279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468313" y="3784600"/>
            <a:ext cx="7816850" cy="222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0" y="633413"/>
            <a:ext cx="15748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2517-CEFF-4A55-9A78-70D2E154A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1938"/>
            <a:ext cx="1943100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61938"/>
            <a:ext cx="5676900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715F-5775-4EA2-8205-31A3BBCEB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BFEF9-2768-4119-ABD1-31F557C48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64C2-3FB9-4E66-A243-580062513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70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70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FD95-AE42-442D-B1A1-135576444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9C85-6EC5-469A-BE63-4BA325670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1406-3119-4D44-807A-4C03D82FA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6D5D-5DDB-44C6-9C4E-BC282D901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B60B-45AC-43AE-BD67-6DDADAC9D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F7483-18BF-415F-8095-A53F7D492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1313" y="261938"/>
            <a:ext cx="621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970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2391BA4-B16C-4887-A2CC-4489543DD9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08725" y="58785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4" name="Picture 8" descr="New WSI NV Logo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524000" cy="1066800"/>
          </a:xfrm>
          <a:prstGeom prst="rect">
            <a:avLst/>
          </a:prstGeom>
          <a:noFill/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295400" y="1143000"/>
            <a:ext cx="64008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295400" y="1295400"/>
            <a:ext cx="6400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>
            <a:lum bright="54000" contrast="-70000"/>
          </a:blip>
          <a:srcRect/>
          <a:stretch>
            <a:fillRect/>
          </a:stretch>
        </p:blipFill>
        <p:spPr bwMode="auto">
          <a:xfrm rot="5400000">
            <a:off x="2509837" y="1622426"/>
            <a:ext cx="3971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3200" y="188913"/>
            <a:ext cx="11747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Font typeface="Marlett" pitchFamily="2" charset="2"/>
        <a:buChar char="4"/>
        <a:defRPr sz="2500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–"/>
        <a:defRPr sz="2000">
          <a:solidFill>
            <a:srgbClr val="3333CC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•"/>
        <a:defRPr sz="2000">
          <a:solidFill>
            <a:srgbClr val="3333CC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°"/>
        <a:defRPr sz="2000">
          <a:solidFill>
            <a:srgbClr val="3333CC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»"/>
        <a:defRPr sz="2000">
          <a:solidFill>
            <a:srgbClr val="3333CC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»"/>
        <a:defRPr sz="2000">
          <a:solidFill>
            <a:srgbClr val="3333CC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»"/>
        <a:defRPr sz="2000">
          <a:solidFill>
            <a:srgbClr val="3333CC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»"/>
        <a:defRPr sz="2000">
          <a:solidFill>
            <a:srgbClr val="3333CC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20000"/>
        </a:spcAft>
        <a:buClr>
          <a:srgbClr val="FF3300"/>
        </a:buClr>
        <a:buChar char="»"/>
        <a:defRPr sz="2000">
          <a:solidFill>
            <a:srgbClr val="33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://wsihome/images/1big.jpg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http://159.64.211.240:2525/photogallery/work54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sihome/images/5big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5.png"/><Relationship Id="rId10" Type="http://schemas.openxmlformats.org/officeDocument/2006/relationships/image" Target="http://159.64.211.240:2525/photogallery/work55.jpg" TargetMode="External"/><Relationship Id="rId4" Type="http://schemas.openxmlformats.org/officeDocument/2006/relationships/image" Target="http://wsihome/images/8big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raiders\users\mertz\Nevada_631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>
                <a:solidFill>
                  <a:schemeClr val="tx1"/>
                </a:solidFill>
              </a:rPr>
              <a:t>Security Operations at the Nevada Test Site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Phil Mertz</a:t>
            </a:r>
          </a:p>
          <a:p>
            <a:r>
              <a:rPr lang="en-US" sz="2400" b="1">
                <a:solidFill>
                  <a:schemeClr val="tx1"/>
                </a:solidFill>
              </a:rPr>
              <a:t>WSI Plan &amp; Operations Division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Support </a:t>
            </a:r>
            <a:r>
              <a:rPr lang="en-US">
                <a:solidFill>
                  <a:schemeClr val="tx1"/>
                </a:solidFill>
              </a:rPr>
              <a:t>Homeland Security</a:t>
            </a:r>
            <a:r>
              <a:rPr lang="en-US"/>
              <a:t> </a:t>
            </a:r>
          </a:p>
        </p:txBody>
      </p:sp>
      <p:pic>
        <p:nvPicPr>
          <p:cNvPr id="19461" name="Picture 5" descr="D05_2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755775"/>
            <a:ext cx="4240213" cy="3394075"/>
          </a:xfrm>
          <a:prstGeom prst="rect">
            <a:avLst/>
          </a:prstGeom>
          <a:noFill/>
        </p:spPr>
      </p:pic>
      <p:pic>
        <p:nvPicPr>
          <p:cNvPr id="19463" name="Picture 7" descr="D05_2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2673350"/>
            <a:ext cx="4762500" cy="3173413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62025" y="1428750"/>
            <a:ext cx="714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Radiological/Nuclear Countermeasures Test and Evaluation Complex (Rad/NucCTEC)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047875" y="6067425"/>
            <a:ext cx="48577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/>
              <a:t>For More Information on These Programs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16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/>
              <a:t>http://www.nv.doe.gov/nationalsecurity/stewardship/daf.htm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322263"/>
            <a:ext cx="6210300" cy="51911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Vehicle Support and Maintenance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Armored Patrol and Response Vehicles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HMMWV’s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Badgers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Bearcats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Preventive Maintenance and Safety Checks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Conducted by Supervisors/SPO’s During Shift Exchange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Special Attention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Vehicle is Safe to Operate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Mechanically Sound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Fleet Services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Performs Due/Major Maintenance Services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Vehicle Services Performed Every 500 Hours</a:t>
            </a:r>
          </a:p>
        </p:txBody>
      </p:sp>
      <p:pic>
        <p:nvPicPr>
          <p:cNvPr id="21508" name="Picture 4" descr="P1010043"/>
          <p:cNvPicPr>
            <a:picLocks noChangeAspect="1" noChangeArrowheads="1"/>
          </p:cNvPicPr>
          <p:nvPr/>
        </p:nvPicPr>
        <p:blipFill>
          <a:blip r:embed="rId2"/>
          <a:srcRect l="35597" t="27678" r="3108" b="34375"/>
          <a:stretch>
            <a:fillRect/>
          </a:stretch>
        </p:blipFill>
        <p:spPr bwMode="auto">
          <a:xfrm>
            <a:off x="5813425" y="1579563"/>
            <a:ext cx="3079750" cy="1430337"/>
          </a:xfrm>
          <a:prstGeom prst="rect">
            <a:avLst/>
          </a:prstGeom>
          <a:noFill/>
        </p:spPr>
      </p:pic>
      <p:pic>
        <p:nvPicPr>
          <p:cNvPr id="21509" name="Picture 5" descr="TF Bearc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3F4"/>
              </a:clrFrom>
              <a:clrTo>
                <a:srgbClr val="EF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9863" y="4205288"/>
            <a:ext cx="2076450" cy="184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322263"/>
            <a:ext cx="6210300" cy="51911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Vehicle Support and Maintenance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Commercial Vehicles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Chevy, Ford, and Dodge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Full Size Pick-up Trucks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Vans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Sedans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Preventive Maintenance and Safety Checks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Conducted by the Operator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Fleet Services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Performs Due/Major Maintenance Services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Vehicle Services Performed Per Manufacture Guide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	 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4" descr="co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677988"/>
            <a:ext cx="2505075" cy="182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322263"/>
            <a:ext cx="6210300" cy="51911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Weapon Support and Maintenance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SPO’s Responsible for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Daily Maintenance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Maintenance After Firing on Range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Disassembly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Clean and Lube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Assembly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Function Check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Scheduled Training, Assigned Weapons will be Function Checked</a:t>
            </a:r>
          </a:p>
        </p:txBody>
      </p:sp>
      <p:pic>
        <p:nvPicPr>
          <p:cNvPr id="23561" name="Picture 9" descr="Sig Arms Hand Guns (Pistols) Sig Arms (Sig Sauer) Pr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5475" y="1397000"/>
            <a:ext cx="1752600" cy="1308100"/>
          </a:xfrm>
          <a:prstGeom prst="rect">
            <a:avLst/>
          </a:prstGeom>
          <a:noFill/>
        </p:spPr>
      </p:pic>
      <p:pic>
        <p:nvPicPr>
          <p:cNvPr id="23565" name="Picture 13" descr="M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3203575"/>
            <a:ext cx="3524250" cy="1258888"/>
          </a:xfrm>
          <a:prstGeom prst="rect">
            <a:avLst/>
          </a:prstGeom>
          <a:noFill/>
        </p:spPr>
      </p:pic>
      <p:pic>
        <p:nvPicPr>
          <p:cNvPr id="23567" name="Picture 15" descr="SoldierTech_Mk48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9975" y="5199063"/>
            <a:ext cx="3200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72" name="Group 20"/>
          <p:cNvGrpSpPr>
            <a:grpSpLocks noChangeAspect="1"/>
          </p:cNvGrpSpPr>
          <p:nvPr/>
        </p:nvGrpSpPr>
        <p:grpSpPr bwMode="auto">
          <a:xfrm>
            <a:off x="752475" y="5343525"/>
            <a:ext cx="3562350" cy="1066800"/>
            <a:chOff x="492" y="1728"/>
            <a:chExt cx="3306" cy="990"/>
          </a:xfrm>
        </p:grpSpPr>
        <p:sp>
          <p:nvSpPr>
            <p:cNvPr id="23573" name="AutoShape 21"/>
            <p:cNvSpPr>
              <a:spLocks noChangeAspect="1" noChangeArrowheads="1" noTextEdit="1"/>
            </p:cNvSpPr>
            <p:nvPr/>
          </p:nvSpPr>
          <p:spPr bwMode="auto">
            <a:xfrm>
              <a:off x="492" y="1728"/>
              <a:ext cx="3306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" y="1728"/>
              <a:ext cx="3459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322263"/>
            <a:ext cx="6210300" cy="519112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Weapon Support and Maintenance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>
                <a:solidFill>
                  <a:schemeClr val="tx1"/>
                </a:solidFill>
              </a:rPr>
              <a:t>Armors Responsible for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Routine Maintenance of all Weapons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Semi-Annually IAW Weapons Maintenance Schedule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Directed by the Director, Training Division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All Repairs and/or Maintenance Performed in Accordance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Department of Defense Manuals (Military Type Weapons)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Factory Repair Manuals (Commercial Type Weapons) 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All Weapons will be Technically Inspected Every Six Months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Repair and/or Adjustments Affecting the Function or Accuracy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Weapon must be Test Fired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Recertification for Duty Use.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Defective Weapon Which Cannot be Immediately Repaired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Tagged "DEFECTIVE" IAW Equipment Tag-Out Procedures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Removed from Operational Use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Stored Until Repairs can be Effected </a:t>
            </a:r>
          </a:p>
        </p:txBody>
      </p:sp>
      <p:pic>
        <p:nvPicPr>
          <p:cNvPr id="24580" name="Picture 4" descr="16 inch barre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2075" y="1308100"/>
            <a:ext cx="30099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k69a1s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2873375"/>
            <a:ext cx="2362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barret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A0005"/>
              </a:clrFrom>
              <a:clrTo>
                <a:srgbClr val="0A00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5975" y="5535613"/>
            <a:ext cx="4402138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QUESTIONS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246188" y="1635125"/>
            <a:ext cx="6705600" cy="4514850"/>
            <a:chOff x="768" y="672"/>
            <a:chExt cx="4224" cy="2844"/>
          </a:xfrm>
        </p:grpSpPr>
        <p:pic>
          <p:nvPicPr>
            <p:cNvPr id="15365" name="Picture 5" descr="Slide5"/>
            <p:cNvPicPr>
              <a:picLocks noChangeAspect="1" noChangeArrowheads="1"/>
            </p:cNvPicPr>
            <p:nvPr/>
          </p:nvPicPr>
          <p:blipFill>
            <a:blip r:embed="rId2"/>
            <a:srcRect l="6451" t="30107" r="9677" b="5376"/>
            <a:stretch>
              <a:fillRect/>
            </a:stretch>
          </p:blipFill>
          <p:spPr bwMode="auto">
            <a:xfrm>
              <a:off x="2208" y="1728"/>
              <a:ext cx="1248" cy="864"/>
            </a:xfrm>
            <a:prstGeom prst="rect">
              <a:avLst/>
            </a:prstGeom>
            <a:noFill/>
          </p:spPr>
        </p:pic>
        <p:pic>
          <p:nvPicPr>
            <p:cNvPr id="15366" name="Picture 6" descr="http://wsihome/images/8big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3216" y="2544"/>
              <a:ext cx="1561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http://wsihome/images/5big.jpg"/>
            <p:cNvPicPr>
              <a:picLocks noChangeAspect="1" noChangeArrowheads="1"/>
            </p:cNvPicPr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768" y="842"/>
              <a:ext cx="1487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http://wsihome/images/1big.jpg"/>
            <p:cNvPicPr>
              <a:picLocks noChangeAspect="1" noChangeArrowheads="1"/>
            </p:cNvPicPr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3408" y="1632"/>
              <a:ext cx="1584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9" descr="http://159.64.211.240:2525/photogallery/work55.jpg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816" y="1776"/>
              <a:ext cx="1415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http://159.64.211.240:2525/photogallery/work54.jpg"/>
            <p:cNvPicPr>
              <a:picLocks noChangeAspect="1" noChangeArrowheads="1"/>
            </p:cNvPicPr>
            <p:nvPr/>
          </p:nvPicPr>
          <p:blipFill>
            <a:blip r:embed="rId11" r:link="rId12"/>
            <a:srcRect/>
            <a:stretch>
              <a:fillRect/>
            </a:stretch>
          </p:blipFill>
          <p:spPr bwMode="auto">
            <a:xfrm>
              <a:off x="1824" y="2544"/>
              <a:ext cx="1421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Dillon 002"/>
            <p:cNvPicPr>
              <a:picLocks noChangeAspect="1" noChangeArrowheads="1"/>
            </p:cNvPicPr>
            <p:nvPr/>
          </p:nvPicPr>
          <p:blipFill>
            <a:blip r:embed="rId13" cstate="print"/>
            <a:srcRect l="13792" t="18390" r="20689" b="8046"/>
            <a:stretch>
              <a:fillRect/>
            </a:stretch>
          </p:blipFill>
          <p:spPr bwMode="auto">
            <a:xfrm>
              <a:off x="816" y="2592"/>
              <a:ext cx="1056" cy="849"/>
            </a:xfrm>
            <a:prstGeom prst="rect">
              <a:avLst/>
            </a:prstGeom>
            <a:noFill/>
          </p:spPr>
        </p:pic>
        <p:pic>
          <p:nvPicPr>
            <p:cNvPr id="15372" name="Picture 12" descr="Copy of P101004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4" y="894"/>
              <a:ext cx="1392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3" descr="American Eagle Clipart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112" y="672"/>
              <a:ext cx="1440" cy="11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Welcome to Nev-va-duh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Comedian George Carlin said there're 400,000 words in the English language and seven you can't say on television. Actually there're eight; the one George missed was Ne-vah-da.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Tom Brokaw (NBC News)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George W. Bush (President)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John Kerry (Senator &amp; Presidential Nominee)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Michelle Obama (Wife of Barack Obama)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Mitt Romney (Governor) 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Joe Scarborough (MSNBC &amp; Congress)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George Stephanopoulos (Senior Political Adviser &amp; ABC News)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</a:rPr>
              <a:t>Brian Williams (NBC News)</a:t>
            </a:r>
          </a:p>
          <a:p>
            <a:pPr>
              <a:lnSpc>
                <a:spcPct val="9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100"/>
          </a:p>
        </p:txBody>
      </p:sp>
      <p:pic>
        <p:nvPicPr>
          <p:cNvPr id="11268" name="Nevada_63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2150" y="6081713"/>
            <a:ext cx="304800" cy="304800"/>
          </a:xfrm>
          <a:prstGeom prst="rect">
            <a:avLst/>
          </a:prstGeom>
          <a:noFill/>
        </p:spPr>
      </p:pic>
      <p:pic>
        <p:nvPicPr>
          <p:cNvPr id="11270" name="Picture 6" descr="nevada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2350" y="2551113"/>
            <a:ext cx="2855913" cy="199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02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Nevada Test Site Geography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867400" y="1416050"/>
            <a:ext cx="3276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2400"/>
              <a:t>1,375 Square Miles  </a:t>
            </a:r>
          </a:p>
          <a:p>
            <a:pPr marL="171450" indent="-171450">
              <a:buFontTx/>
              <a:buChar char="•"/>
            </a:pPr>
            <a:r>
              <a:rPr lang="en-US" sz="2400"/>
              <a:t>Safe</a:t>
            </a:r>
          </a:p>
          <a:p>
            <a:pPr marL="171450" indent="-171450">
              <a:buFontTx/>
              <a:buChar char="•"/>
            </a:pPr>
            <a:r>
              <a:rPr lang="en-US" sz="2400"/>
              <a:t>Secure</a:t>
            </a:r>
          </a:p>
          <a:p>
            <a:pPr marL="171450" indent="-171450">
              <a:buFontTx/>
              <a:buChar char="•"/>
            </a:pPr>
            <a:r>
              <a:rPr lang="en-US" sz="2400"/>
              <a:t>Remote</a:t>
            </a:r>
          </a:p>
          <a:p>
            <a:pPr marL="685800" lvl="1" indent="-228600">
              <a:buFontTx/>
              <a:buChar char="–"/>
            </a:pPr>
            <a:r>
              <a:rPr lang="en-US" sz="2000"/>
              <a:t>Surrounded by Nellis Air Force Range and Bureau of Land Management land</a:t>
            </a:r>
          </a:p>
          <a:p>
            <a:pPr marL="685800" lvl="1" indent="-228600">
              <a:buFontTx/>
              <a:buChar char="–"/>
            </a:pPr>
            <a:r>
              <a:rPr lang="en-US" sz="2000"/>
              <a:t>Controlled access</a:t>
            </a:r>
          </a:p>
          <a:p>
            <a:pPr marL="171450" indent="-171450">
              <a:buFontTx/>
              <a:buChar char="•"/>
            </a:pPr>
            <a:r>
              <a:rPr lang="en-US" sz="2400"/>
              <a:t>Emergency Services</a:t>
            </a:r>
          </a:p>
          <a:p>
            <a:pPr marL="171450" indent="-171450">
              <a:buFontTx/>
              <a:buChar char="•"/>
            </a:pPr>
            <a:r>
              <a:rPr lang="en-US" sz="2400"/>
              <a:t>Law Enforcement</a:t>
            </a:r>
          </a:p>
          <a:p>
            <a:pPr marL="171450" indent="-171450">
              <a:buFontTx/>
              <a:buChar char="•"/>
            </a:pPr>
            <a:r>
              <a:rPr lang="en-US" sz="2400"/>
              <a:t>Housing and Cafeterias</a:t>
            </a:r>
          </a:p>
          <a:p>
            <a:pPr marL="171450" indent="-171450">
              <a:buFontTx/>
              <a:buChar char="•"/>
            </a:pPr>
            <a:r>
              <a:rPr lang="en-US" sz="2400"/>
              <a:t>3 Air Strips</a:t>
            </a:r>
          </a:p>
          <a:p>
            <a:pPr marL="171450" indent="-171450">
              <a:buFontTx/>
              <a:buChar char="•"/>
            </a:pPr>
            <a:r>
              <a:rPr lang="en-US" sz="2400"/>
              <a:t>5 Helicopter Pads</a:t>
            </a:r>
          </a:p>
          <a:p>
            <a:pPr marL="171450" indent="-171450"/>
            <a:endParaRPr lang="en-US" sz="24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8201" name="Picture 9" descr="NTS"/>
          <p:cNvPicPr>
            <a:picLocks noChangeAspect="1" noChangeArrowheads="1"/>
          </p:cNvPicPr>
          <p:nvPr/>
        </p:nvPicPr>
        <p:blipFill>
          <a:blip r:embed="rId2"/>
          <a:srcRect l="10687" t="5647" r="14230"/>
          <a:stretch>
            <a:fillRect/>
          </a:stretch>
        </p:blipFill>
        <p:spPr bwMode="auto">
          <a:xfrm>
            <a:off x="404813" y="1376363"/>
            <a:ext cx="5424487" cy="513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Property Protection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7038"/>
            <a:ext cx="7772400" cy="4551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Patrols Used to Conduct Inspections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Security Interests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Structures, Equipment, Classified Matter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Check for Unsecured NNSA Property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Warehouse and Storage Areas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Normally Secured Buildings Found Unlocked and Unattended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Report of Improperly Secured Material and/or Equipment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Patrols Randomly Check Unattended Vehicles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Found Unsecured with no Keys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Found Unsecured with Keys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Exceptions:  Vehicles Located at DAF or Tunnel Portals used for Emergency Evacuation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Property Protection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275263"/>
          </a:xfrm>
        </p:spPr>
        <p:txBody>
          <a:bodyPr/>
          <a:lstStyle/>
          <a:p>
            <a:pPr marL="476250" indent="-476250">
              <a:lnSpc>
                <a:spcPct val="80000"/>
              </a:lnSpc>
            </a:pPr>
            <a:r>
              <a:rPr lang="en-US" sz="1900" b="1">
                <a:solidFill>
                  <a:schemeClr val="tx1"/>
                </a:solidFill>
              </a:rPr>
              <a:t>Conduct Vehicle Searches</a:t>
            </a:r>
            <a:r>
              <a:rPr lang="en-US" sz="1900"/>
              <a:t> </a:t>
            </a:r>
            <a:r>
              <a:rPr lang="en-US" sz="1900" b="1">
                <a:solidFill>
                  <a:schemeClr val="tx1"/>
                </a:solidFill>
              </a:rPr>
              <a:t>In/Out Bound Traffic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Vehicle Search Matrix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Prohibited Articles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100% of All Temporary Badged Personnel</a:t>
            </a:r>
            <a:r>
              <a:rPr lang="en-US" sz="1600"/>
              <a:t> </a:t>
            </a:r>
          </a:p>
          <a:p>
            <a:pPr marL="476250" indent="-476250">
              <a:lnSpc>
                <a:spcPct val="80000"/>
              </a:lnSpc>
            </a:pPr>
            <a:r>
              <a:rPr lang="en-US" sz="1900" b="1">
                <a:solidFill>
                  <a:schemeClr val="tx1"/>
                </a:solidFill>
              </a:rPr>
              <a:t>Property Removal Authorization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Radiological Material Clearance Sticker (Rad Free)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Radioactive Material Sticker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FRM-0946 Government Property Shipment, NLV Complex and the NTS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Property Pass 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Removal of Portable Equipment on a Continuous Basis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Vehicle Property Pass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Removal of Property Transported in a Designated Vehicle on a Continuous Basis </a:t>
            </a:r>
          </a:p>
          <a:p>
            <a:pPr marL="476250" indent="-476250">
              <a:lnSpc>
                <a:spcPct val="80000"/>
              </a:lnSpc>
            </a:pPr>
            <a:r>
              <a:rPr lang="en-US" sz="1900" b="1">
                <a:solidFill>
                  <a:schemeClr val="tx1"/>
                </a:solidFill>
              </a:rPr>
              <a:t>Exemptions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</a:rPr>
              <a:t>FBI Agents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</a:rPr>
              <a:t>Office of Secure Transport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</a:rPr>
              <a:t>Emergency vehicles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</a:rPr>
              <a:t>U.S. Mail</a:t>
            </a:r>
            <a:r>
              <a:rPr lang="en-US" sz="1600">
                <a:solidFill>
                  <a:schemeClr val="tx1"/>
                </a:solidFill>
              </a:rPr>
              <a:t> </a:t>
            </a:r>
            <a:endParaRPr lang="en-US" sz="1600" b="1">
              <a:solidFill>
                <a:schemeClr val="tx1"/>
              </a:solidFill>
            </a:endParaRPr>
          </a:p>
          <a:p>
            <a:pPr marL="1295400" lvl="2" indent="-381000">
              <a:lnSpc>
                <a:spcPct val="80000"/>
              </a:lnSpc>
              <a:buFontTx/>
              <a:buNone/>
            </a:pPr>
            <a:r>
              <a:rPr lang="en-US" sz="1900" b="1">
                <a:solidFill>
                  <a:schemeClr val="tx1"/>
                </a:solidFill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Primary Mission and Strategy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55416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Defense in Depth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Concentric Layers of Security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Security Stations and Active Patrols Support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Denial Strategy to Protect Category II or Greater SNM Against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Theft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Sabotage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Diversion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Unauthorized Control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Capable of Forming Tactical Response Teams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Armored Vehicles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Increased Caliber Weaponry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Primary Mission and Strategy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19238"/>
            <a:ext cx="8047038" cy="4640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Special Response Teams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Resolve Incidents that Require Force options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Dedicated Teams with Specialized Weapons/Equipment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Trained and Equipped for Effective Ready Response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Interdiction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Interruption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Neutralization</a:t>
            </a:r>
          </a:p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tx1"/>
                </a:solidFill>
              </a:rPr>
              <a:t>Strategies Conducted Against Adversary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Containment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Denial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Recapture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Recovery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Pursuit</a:t>
            </a:r>
          </a:p>
          <a:p>
            <a:pPr>
              <a:lnSpc>
                <a:spcPct val="90000"/>
              </a:lnSpc>
              <a:buFont typeface="Marlett" pitchFamily="2" charset="2"/>
              <a:buNone/>
            </a:pPr>
            <a:r>
              <a:rPr lang="en-US" sz="210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Assembly Facility</a:t>
            </a:r>
          </a:p>
        </p:txBody>
      </p:sp>
      <p:pic>
        <p:nvPicPr>
          <p:cNvPr id="25608" name="Picture 8" descr="DAF Bri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62075"/>
            <a:ext cx="4756150" cy="2936875"/>
          </a:xfrm>
          <a:prstGeom prst="rect">
            <a:avLst/>
          </a:prstGeom>
          <a:noFill/>
        </p:spPr>
      </p:pic>
      <p:pic>
        <p:nvPicPr>
          <p:cNvPr id="25610" name="Picture 10" descr="D03_1065_cli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1370013"/>
            <a:ext cx="3852862" cy="3554412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95375" y="1350963"/>
            <a:ext cx="6496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DAF is a Collection of 30 Individual Steel-Reinforced Buildings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Entire Complex Covered by Compacted Earth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Complex Spans 100,000 Square Feet</a:t>
            </a:r>
            <a:r>
              <a:rPr lang="en-US"/>
              <a:t> </a:t>
            </a:r>
            <a:r>
              <a:rPr lang="en-US" b="1"/>
              <a:t> </a:t>
            </a:r>
          </a:p>
        </p:txBody>
      </p:sp>
      <p:pic>
        <p:nvPicPr>
          <p:cNvPr id="25611" name="Picture 11" descr="DAF RO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3275013"/>
            <a:ext cx="5275263" cy="345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260350"/>
            <a:ext cx="6210300" cy="64135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Support Stockpile Stewardship</a:t>
            </a:r>
            <a:r>
              <a:rPr lang="en-US"/>
              <a:t> </a:t>
            </a:r>
          </a:p>
        </p:txBody>
      </p:sp>
      <p:pic>
        <p:nvPicPr>
          <p:cNvPr id="17417" name="Picture 9" descr="Haz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8925"/>
            <a:ext cx="3143250" cy="2208213"/>
          </a:xfrm>
          <a:prstGeom prst="rect">
            <a:avLst/>
          </a:prstGeom>
          <a:noFill/>
        </p:spPr>
      </p:pic>
      <p:pic>
        <p:nvPicPr>
          <p:cNvPr id="17419" name="Picture 11" descr="10460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3" y="4057650"/>
            <a:ext cx="3429000" cy="2582863"/>
          </a:xfrm>
          <a:prstGeom prst="rect">
            <a:avLst/>
          </a:prstGeom>
          <a:noFill/>
        </p:spPr>
      </p:pic>
      <p:pic>
        <p:nvPicPr>
          <p:cNvPr id="17422" name="Picture 14" descr="A9509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6550"/>
            <a:ext cx="3248025" cy="2622550"/>
          </a:xfrm>
          <a:prstGeom prst="rect">
            <a:avLst/>
          </a:prstGeom>
          <a:noFill/>
        </p:spPr>
      </p:pic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38125" y="1323975"/>
            <a:ext cx="380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Big Explosives Experimental Facility (BEEF)</a:t>
            </a:r>
            <a:r>
              <a:rPr lang="en-US"/>
              <a:t> </a:t>
            </a:r>
          </a:p>
        </p:txBody>
      </p:sp>
      <p:pic>
        <p:nvPicPr>
          <p:cNvPr id="17421" name="Picture 13" descr="di06031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3586163"/>
            <a:ext cx="2062163" cy="3090862"/>
          </a:xfrm>
          <a:prstGeom prst="rect">
            <a:avLst/>
          </a:prstGeom>
          <a:noFill/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0" y="5172075"/>
            <a:ext cx="206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Subcritical Experiments</a:t>
            </a:r>
            <a:r>
              <a:rPr lang="en-US"/>
              <a:t> 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000500" y="3781425"/>
            <a:ext cx="514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Joint Actinide Shock Physics Experimental Research (JASPER)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000500" y="1300163"/>
            <a:ext cx="461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Nonproliferation Test Evaluation Complex (NPTEC)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17424" grpId="0"/>
      <p:bldP spid="17425" grpId="0"/>
      <p:bldP spid="17426" grpId="0"/>
    </p:bldLst>
  </p:timing>
</p:sld>
</file>

<file path=ppt/theme/theme1.xml><?xml version="1.0" encoding="utf-8"?>
<a:theme xmlns:a="http://schemas.openxmlformats.org/drawingml/2006/main" name="NewWSI">
  <a:themeElements>
    <a:clrScheme name="">
      <a:dk1>
        <a:srgbClr val="00007F"/>
      </a:dk1>
      <a:lt1>
        <a:srgbClr val="FFFFFF"/>
      </a:lt1>
      <a:dk2>
        <a:srgbClr val="00007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C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WS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W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WS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WS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WS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WS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WS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WS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NewWSI</Template>
  <TotalTime>1227</TotalTime>
  <Words>648</Words>
  <Application>Microsoft Office PowerPoint</Application>
  <PresentationFormat>On-screen Show (4:3)</PresentationFormat>
  <Paragraphs>149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Marlett</vt:lpstr>
      <vt:lpstr>NewWSI</vt:lpstr>
      <vt:lpstr> Security Operations at the Nevada Test Site </vt:lpstr>
      <vt:lpstr>Welcome to Nev-va-duh</vt:lpstr>
      <vt:lpstr>Nevada Test Site Geography</vt:lpstr>
      <vt:lpstr>Property Protection </vt:lpstr>
      <vt:lpstr>Property Protection</vt:lpstr>
      <vt:lpstr>Primary Mission and Strategy</vt:lpstr>
      <vt:lpstr>Primary Mission and Strategy</vt:lpstr>
      <vt:lpstr>Device Assembly Facility</vt:lpstr>
      <vt:lpstr>Support Stockpile Stewardship </vt:lpstr>
      <vt:lpstr>Support Homeland Security </vt:lpstr>
      <vt:lpstr>Vehicle Support and Maintenance</vt:lpstr>
      <vt:lpstr>Vehicle Support and Maintenance</vt:lpstr>
      <vt:lpstr>Weapon Support and Maintenance</vt:lpstr>
      <vt:lpstr>Weapon Support and Maintenance</vt:lpstr>
      <vt:lpstr>QUESTIONS</vt:lpstr>
    </vt:vector>
  </TitlesOfParts>
  <Company>WSI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mertz</dc:creator>
  <cp:lastModifiedBy>Bill Brisiel</cp:lastModifiedBy>
  <cp:revision>25</cp:revision>
  <dcterms:created xsi:type="dcterms:W3CDTF">2008-04-24T21:17:14Z</dcterms:created>
  <dcterms:modified xsi:type="dcterms:W3CDTF">2008-05-22T13:03:41Z</dcterms:modified>
</cp:coreProperties>
</file>