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2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85A3B-7D5C-4319-BFC9-D5C6EAAFCDA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27C6-6994-4213-9B33-AD1B008B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8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0F91-31C8-4EA6-BD30-41BCBBE795AE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1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B5C-9B72-435F-AB78-FA60A72EE5E1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4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7E4E-75E5-4142-BA0E-5B68D10274AD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C5A2-B784-4D18-B689-9626820EFA36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AE03-C10A-46BD-A951-801C3A9EA51B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1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01E3-6659-4498-B264-FFD0E50A4752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78A-AD8F-4476-A2F5-22DA5913D84C}" type="datetime1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2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FE3B-796A-468F-856B-A44F8AF7C506}" type="datetime1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1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39C0-992E-45CE-BA4B-7888786ACF9E}" type="datetime1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3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049-FF36-4348-97DD-01D73D85EE39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2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07C4-A7F0-4949-BAE8-ACBD697FC799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4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24D0-2FED-4966-BA38-040B27A808BC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4600-45C5-48AC-9AA2-0935C5C9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2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3BF2-FE75-442E-8F06-D9415235A7A3}" type="slidenum">
              <a:rPr lang="en-US" smtClean="0"/>
              <a:t>1</a:t>
            </a:fld>
            <a:endParaRPr lang="en-US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405406" y="2225092"/>
            <a:ext cx="9128522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Combining two analyses result</a:t>
            </a:r>
            <a:endParaRPr lang="en-US" sz="4800" b="1" i="1" dirty="0">
              <a:solidFill>
                <a:srgbClr val="3C5A78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161" y="4469475"/>
            <a:ext cx="1071563" cy="10644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018" y="295780"/>
            <a:ext cx="3657600" cy="1143000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3139141" y="4789319"/>
            <a:ext cx="4480859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50000"/>
            </a:pPr>
            <a:r>
              <a:rPr lang="en-US" sz="2400" b="1" i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I. </a:t>
            </a:r>
            <a:r>
              <a:rPr lang="en-US" sz="2400" b="1" i="1" dirty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2400" b="1" i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arin</a:t>
            </a:r>
            <a:endParaRPr lang="en-US" i="1" dirty="0">
              <a:solidFill>
                <a:srgbClr val="3C5A78"/>
              </a:solidFill>
              <a:cs typeface="Times New Roman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01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736600" y="315513"/>
            <a:ext cx="10515600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Difference in two analyses</a:t>
            </a:r>
            <a:endParaRPr lang="en-US" sz="4800" b="1" i="1" dirty="0">
              <a:solidFill>
                <a:srgbClr val="3C5A78"/>
              </a:solidFill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317171" y="1174243"/>
            <a:ext cx="9144000" cy="58682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/>
          <a:p>
            <a:pPr lvl="1">
              <a:buSzPct val="50000"/>
            </a:pPr>
            <a:endParaRPr lang="en-US" sz="2400" b="1" dirty="0" smtClean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>
              <a:buSzPct val="50000"/>
              <a:buBlip>
                <a:blip r:embed="rId2"/>
              </a:buBlip>
            </a:pPr>
            <a:r>
              <a:rPr lang="en-US" sz="24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The most part of two analyses (unitizing constraint and hybrid mass techniques) is the same (both analyses use FB nuclear density model and ~2% increased nucleus radius value)</a:t>
            </a:r>
            <a:endParaRPr lang="en-US" b="1" dirty="0" smtClean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>
              <a:buSzPct val="50000"/>
              <a:buBlip>
                <a:blip r:embed="rId2"/>
              </a:buBlip>
            </a:pP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The main difference is related to yield extraction technique, which may lead to small difference in background conditions</a:t>
            </a:r>
          </a:p>
          <a:p>
            <a:pPr lvl="1">
              <a:buSzPct val="50000"/>
              <a:buBlip>
                <a:blip r:embed="rId2"/>
              </a:buBlip>
            </a:pP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Another difference is that in the last version of constraint mas analysis E-channels higher than 165 have been excluded</a:t>
            </a:r>
          </a:p>
          <a:p>
            <a:pPr lvl="1">
              <a:buSzPct val="50000"/>
              <a:buBlip>
                <a:blip r:embed="rId2"/>
              </a:buBlip>
            </a:pP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Thus we can expect small difference in stat. error and slightly different yield extraction error</a:t>
            </a:r>
          </a:p>
          <a:p>
            <a:pPr lvl="1">
              <a:buSzPct val="50000"/>
              <a:buBlip>
                <a:blip r:embed="rId2"/>
              </a:buBlip>
            </a:pP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The main point is that both analyses have mostly correlated systematic and stat. uncertainty, which can not be combined as in case of independent measurements</a:t>
            </a:r>
          </a:p>
          <a:p>
            <a:pPr lvl="1">
              <a:buSzPct val="50000"/>
              <a:buBlip>
                <a:blip r:embed="rId2"/>
              </a:buBlip>
            </a:pPr>
            <a:endParaRPr lang="en-US" b="1" dirty="0" smtClean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>
              <a:buSzPct val="50000"/>
              <a:buBlip>
                <a:blip r:embed="rId2"/>
              </a:buBlip>
            </a:pPr>
            <a:endParaRPr lang="en-US" sz="2400" b="1" dirty="0" smtClean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>
              <a:buSzPct val="50000"/>
              <a:buBlip>
                <a:blip r:embed="rId2"/>
              </a:buBlip>
            </a:pPr>
            <a:endParaRPr lang="en-US" sz="2000" dirty="0">
              <a:solidFill>
                <a:srgbClr val="3C5A78"/>
              </a:solidFill>
              <a:cs typeface="Times New Roman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48539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3</a:t>
            </a:fld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638003" y="518056"/>
            <a:ext cx="10364451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rgbClr val="3C5A78"/>
                </a:solidFill>
                <a:latin typeface="Times New Roman" panose="02020603050405020304" pitchFamily="18" charset="0"/>
                <a:cs typeface="Times New Roman" pitchFamily="18" charset="0"/>
                <a:sym typeface="Symbol"/>
              </a:rPr>
              <a:t>Comparison of two yields:</a:t>
            </a:r>
            <a:endParaRPr lang="en-US" sz="3200" b="1" baseline="80000" dirty="0">
              <a:solidFill>
                <a:srgbClr val="3C5A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18" y="1400049"/>
            <a:ext cx="4320540" cy="4320540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801" y="1400049"/>
            <a:ext cx="4320540" cy="43205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72584" y="1486381"/>
            <a:ext cx="28715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Hybrid mass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Constrained mass</a:t>
            </a:r>
          </a:p>
        </p:txBody>
      </p:sp>
      <p:graphicFrame>
        <p:nvGraphicFramePr>
          <p:cNvPr id="10" name="Table 9" title="Extracted yield upto 2.5 deg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870754"/>
              </p:ext>
            </p:extLst>
          </p:nvPr>
        </p:nvGraphicFramePr>
        <p:xfrm>
          <a:off x="9178252" y="3937861"/>
          <a:ext cx="2820429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715">
                  <a:extLst>
                    <a:ext uri="{9D8B030D-6E8A-4147-A177-3AD203B41FA5}">
                      <a16:colId xmlns:a16="http://schemas.microsoft.com/office/drawing/2014/main" val="1739173422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70799181"/>
                    </a:ext>
                  </a:extLst>
                </a:gridCol>
                <a:gridCol w="899885">
                  <a:extLst>
                    <a:ext uri="{9D8B030D-6E8A-4147-A177-3AD203B41FA5}">
                      <a16:colId xmlns:a16="http://schemas.microsoft.com/office/drawing/2014/main" val="3656355815"/>
                    </a:ext>
                  </a:extLst>
                </a:gridCol>
              </a:tblGrid>
              <a:tr h="27746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method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30000" dirty="0" smtClean="0"/>
                        <a:t>12</a:t>
                      </a:r>
                      <a:r>
                        <a:rPr lang="en-US" sz="1600" b="1" dirty="0" smtClean="0"/>
                        <a:t>C</a:t>
                      </a:r>
                      <a:endParaRPr lang="en-US" sz="1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30000" dirty="0" smtClean="0"/>
                        <a:t>28</a:t>
                      </a:r>
                      <a:r>
                        <a:rPr lang="en-US" sz="1600" b="1" dirty="0" smtClean="0"/>
                        <a:t>Si</a:t>
                      </a:r>
                      <a:endParaRPr lang="en-US" sz="16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805997"/>
                  </a:ext>
                </a:extLst>
              </a:tr>
              <a:tr h="27746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Hybrid</a:t>
                      </a:r>
                      <a:r>
                        <a:rPr lang="en-US" sz="1600" b="1" baseline="0" dirty="0" smtClean="0"/>
                        <a:t> mass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83,751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165,329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62107"/>
                  </a:ext>
                </a:extLst>
              </a:tr>
              <a:tr h="27746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Constr. mass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84.015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165,736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178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72584" y="3599307"/>
            <a:ext cx="2826097" cy="338554"/>
          </a:xfrm>
          <a:prstGeom prst="rect">
            <a:avLst/>
          </a:prstGeom>
          <a:solidFill>
            <a:srgbClr val="CEDDE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Extracted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yield up to 2.5 deg.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9749067" y="1622033"/>
            <a:ext cx="182880" cy="182880"/>
          </a:xfrm>
          <a:prstGeom prst="star5">
            <a:avLst/>
          </a:prstGeom>
          <a:solidFill>
            <a:srgbClr val="B01C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749071" y="2148840"/>
            <a:ext cx="164592" cy="164592"/>
          </a:xfrm>
          <a:prstGeom prst="ellipse">
            <a:avLst/>
          </a:prstGeom>
          <a:solidFill>
            <a:srgbClr val="5E9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8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678543" y="639201"/>
            <a:ext cx="10515600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Two analyses results and uncertainties</a:t>
            </a:r>
            <a:endParaRPr lang="en-US" sz="4800" b="1" i="1" dirty="0">
              <a:solidFill>
                <a:srgbClr val="3C5A7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5470" y="2003230"/>
            <a:ext cx="7082388" cy="313932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38100" contourW="6350" prstMaterial="metal"/>
          </a:bodyPr>
          <a:lstStyle/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constrained yield method result: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Si: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7.766eV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±0.064eV(stat) ±0.132eV(syst), i.e. ±1.9%(total)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7.753eV ±0.134eV(stat) ±0.141eV(syst), i.e. ±2.5%(total)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C+Si: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7.763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±0.058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(stat)±0.134eV(syst), i.e. ±1.9%(total)</a:t>
            </a:r>
          </a:p>
          <a:p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 mass yield method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Si: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7.831eV ±0.058eV(stat) ±0.120eV(syst), i.e. ±1.7%(total)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7.783eV ±0.115eV(stat) ±0.133eV(syst), i.e. ±2.3%(total)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C+Si: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7.821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±0.052eV(stat)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±0.123eV(syst), i.e. ±1.6%(total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605972" y="184597"/>
            <a:ext cx="10515600" cy="10895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Simple technique to combine to correlated results with slightly different stat. errors</a:t>
            </a:r>
            <a:endParaRPr lang="en-US" sz="3600" b="1" i="1" dirty="0">
              <a:solidFill>
                <a:srgbClr val="3C5A7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4179" y="4259111"/>
            <a:ext cx="6596421" cy="178510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38100" contourW="6350" prstMaterial="metal"/>
          </a:bodyPr>
          <a:lstStyle/>
          <a:p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Two analyses combined result: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Si: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7.802eV ±0.061(stat)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±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0.125(syst), i.e.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±1.8%(total)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7.770eV ±0.123(stat)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±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0.136(syst),  i.e.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2.4%(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C+Si: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7.795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±0.055(stat)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 0.128(syst), i.e. ±1.8%(total)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6"/>
          <p:cNvSpPr txBox="1">
            <a:spLocks noGrp="1"/>
          </p:cNvSpPr>
          <p:nvPr>
            <p:ph idx="1"/>
          </p:nvPr>
        </p:nvSpPr>
        <p:spPr>
          <a:xfrm>
            <a:off x="740389" y="1124732"/>
            <a:ext cx="9144000" cy="33404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/>
          <a:p>
            <a:pPr marL="457200" lvl="1" indent="0">
              <a:buSzPct val="50000"/>
              <a:buNone/>
            </a:pPr>
            <a:endParaRPr lang="en-US" sz="2400" b="1" dirty="0" smtClean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>
              <a:buSzPct val="50000"/>
              <a:buBlip>
                <a:blip r:embed="rId2"/>
              </a:buBlip>
            </a:pPr>
            <a:r>
              <a:rPr lang="en-US" sz="24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According to results stat. </a:t>
            </a: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errors assign weight to each result pr</a:t>
            </a: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oportional to (stat. error)</a:t>
            </a:r>
            <a:r>
              <a:rPr lang="en-US" sz="2800" b="1" baseline="30000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-2</a:t>
            </a:r>
          </a:p>
          <a:p>
            <a:pPr lvl="1">
              <a:buSzPct val="50000"/>
              <a:buBlip>
                <a:blip r:embed="rId2"/>
              </a:buBlip>
            </a:pP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Once two results are close enough (within stat. error) there is no need to apply scale factor technique</a:t>
            </a:r>
          </a:p>
          <a:p>
            <a:pPr lvl="1">
              <a:buSzPct val="50000"/>
              <a:buBlip>
                <a:blip r:embed="rId2"/>
              </a:buBlip>
            </a:pPr>
            <a:r>
              <a:rPr lang="en-US" b="1" dirty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ombine all values and errors according to these weights</a:t>
            </a:r>
          </a:p>
          <a:p>
            <a:pPr lvl="1">
              <a:buSzPct val="50000"/>
              <a:buBlip>
                <a:blip r:embed="rId2"/>
              </a:buBlip>
            </a:pPr>
            <a:r>
              <a:rPr lang="en-US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Combining two targets assumes independent stat. errors and mostly correlated systematics. Here we conservatively assumed absolutely correlated systematics for targets combining</a:t>
            </a:r>
            <a:endParaRPr lang="en-US" sz="2800" b="1" baseline="30000" dirty="0" smtClean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2980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85" y="731197"/>
            <a:ext cx="5400675" cy="5400675"/>
          </a:xfrm>
          <a:prstGeom prst="rect">
            <a:avLst/>
          </a:prstGeom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790715" y="352634"/>
            <a:ext cx="10726682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(</a:t>
            </a:r>
            <a:r>
              <a:rPr lang="en-US" sz="4800" b="1" baseline="30000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48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) combined from two targets</a:t>
            </a:r>
            <a:endParaRPr lang="en-US" sz="4800" b="1" dirty="0">
              <a:solidFill>
                <a:srgbClr val="3C5A7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6460" y="2754210"/>
            <a:ext cx="492050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/>
          <a:p>
            <a:pPr lvl="1" algn="just">
              <a:buSzPct val="50000"/>
            </a:pPr>
            <a:r>
              <a:rPr lang="en-US" sz="24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Combining two targets averaged over two analyses gives us:</a:t>
            </a:r>
          </a:p>
          <a:p>
            <a:pPr lvl="1" algn="just">
              <a:buSzPct val="50000"/>
            </a:pPr>
            <a:r>
              <a:rPr lang="en-US" sz="2400" b="1" dirty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(</a:t>
            </a:r>
            <a:r>
              <a:rPr lang="en-US" sz="2400" b="1" baseline="30000" dirty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400" b="1" dirty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</a:t>
            </a:r>
            <a:r>
              <a:rPr lang="en-US" sz="24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 = </a:t>
            </a:r>
            <a:r>
              <a:rPr lang="en-US" sz="24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7.795eV </a:t>
            </a:r>
            <a:r>
              <a:rPr lang="en-US" sz="24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± 0.139eV,</a:t>
            </a:r>
          </a:p>
          <a:p>
            <a:pPr lvl="1" algn="just">
              <a:buSzPct val="50000"/>
            </a:pPr>
            <a:r>
              <a:rPr lang="en-US" sz="24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(1.8% total uncertainty)</a:t>
            </a:r>
            <a:endParaRPr lang="en-US" sz="2400" b="1" dirty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28868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Larin, PrimEx2 Collaboration Meeting, June 1st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4600-45C5-48AC-9AA2-0935C5C97112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038" y="2777668"/>
            <a:ext cx="9668019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/>
          <a:p>
            <a:pPr lvl="1">
              <a:buSzPct val="50000"/>
            </a:pPr>
            <a:r>
              <a:rPr lang="en-US" sz="3600" b="1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</a:t>
            </a:r>
            <a:r>
              <a:rPr lang="en-US" sz="3600" b="1" baseline="30000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3600" b="1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 = </a:t>
            </a:r>
            <a:r>
              <a:rPr lang="en-US" sz="3600" b="1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7.795eV </a:t>
            </a:r>
            <a:r>
              <a:rPr lang="en-US" sz="3600" b="1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± 0.7% stat. ± 1.6% syst</a:t>
            </a:r>
            <a:r>
              <a:rPr lang="en-US" sz="3600" b="1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 				(</a:t>
            </a:r>
            <a:r>
              <a:rPr lang="en-US" sz="3600" b="1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1.8% total</a:t>
            </a:r>
            <a:r>
              <a:rPr lang="en-US" sz="3600" b="1" dirty="0" smtClean="0">
                <a:solidFill>
                  <a:srgbClr val="FF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sz="3600" b="1" dirty="0">
              <a:solidFill>
                <a:srgbClr val="3C5A78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806715" y="958630"/>
            <a:ext cx="8048485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ood" dir="t"/>
            </a:scene3d>
            <a:sp3d prstMaterial="plastic">
              <a:bevelT w="215900" h="215900"/>
              <a:bevelB w="215900" h="215900"/>
              <a:extrusionClr>
                <a:srgbClr val="FF0000"/>
              </a:extrusionClr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3C5A78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PrimEx-II combined result</a:t>
            </a:r>
            <a:endParaRPr lang="en-US" sz="4800" b="1" dirty="0">
              <a:solidFill>
                <a:srgbClr val="3C5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2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490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Difference in two analyses</vt:lpstr>
      <vt:lpstr>PowerPoint Presentation</vt:lpstr>
      <vt:lpstr>Two analyses results and uncertainties</vt:lpstr>
      <vt:lpstr>Simple technique to combine to correlated results with slightly different stat. errors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Ilia LARIN</dc:creator>
  <cp:lastModifiedBy>Ilia LARIN</cp:lastModifiedBy>
  <cp:revision>16</cp:revision>
  <dcterms:created xsi:type="dcterms:W3CDTF">2018-06-01T04:44:05Z</dcterms:created>
  <dcterms:modified xsi:type="dcterms:W3CDTF">2018-06-01T05:45:55Z</dcterms:modified>
</cp:coreProperties>
</file>