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50"/>
  </p:notesMasterIdLst>
  <p:sldIdLst>
    <p:sldId id="256" r:id="rId2"/>
    <p:sldId id="290" r:id="rId3"/>
    <p:sldId id="267" r:id="rId4"/>
    <p:sldId id="286" r:id="rId5"/>
    <p:sldId id="287" r:id="rId6"/>
    <p:sldId id="289" r:id="rId7"/>
    <p:sldId id="294" r:id="rId8"/>
    <p:sldId id="288" r:id="rId9"/>
    <p:sldId id="292" r:id="rId10"/>
    <p:sldId id="291" r:id="rId11"/>
    <p:sldId id="293" r:id="rId12"/>
    <p:sldId id="269" r:id="rId13"/>
    <p:sldId id="270" r:id="rId14"/>
    <p:sldId id="271" r:id="rId15"/>
    <p:sldId id="273" r:id="rId16"/>
    <p:sldId id="262" r:id="rId17"/>
    <p:sldId id="272" r:id="rId18"/>
    <p:sldId id="274" r:id="rId19"/>
    <p:sldId id="295" r:id="rId20"/>
    <p:sldId id="275" r:id="rId21"/>
    <p:sldId id="276" r:id="rId22"/>
    <p:sldId id="277" r:id="rId23"/>
    <p:sldId id="279" r:id="rId24"/>
    <p:sldId id="296" r:id="rId25"/>
    <p:sldId id="258" r:id="rId26"/>
    <p:sldId id="257" r:id="rId27"/>
    <p:sldId id="259" r:id="rId28"/>
    <p:sldId id="260" r:id="rId29"/>
    <p:sldId id="261" r:id="rId30"/>
    <p:sldId id="282" r:id="rId31"/>
    <p:sldId id="299" r:id="rId32"/>
    <p:sldId id="300" r:id="rId33"/>
    <p:sldId id="301" r:id="rId34"/>
    <p:sldId id="302" r:id="rId35"/>
    <p:sldId id="297" r:id="rId36"/>
    <p:sldId id="298" r:id="rId37"/>
    <p:sldId id="303" r:id="rId38"/>
    <p:sldId id="305" r:id="rId39"/>
    <p:sldId id="306" r:id="rId40"/>
    <p:sldId id="307" r:id="rId41"/>
    <p:sldId id="308" r:id="rId42"/>
    <p:sldId id="309" r:id="rId43"/>
    <p:sldId id="304" r:id="rId44"/>
    <p:sldId id="310" r:id="rId45"/>
    <p:sldId id="284" r:id="rId46"/>
    <p:sldId id="285" r:id="rId47"/>
    <p:sldId id="265" r:id="rId48"/>
    <p:sldId id="26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694"/>
    <a:srgbClr val="3182B5"/>
    <a:srgbClr val="94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918033075444634E-2"/>
          <c:w val="0.97336901161383693"/>
          <c:h val="0.950819669245553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110"/>
            <c:spPr>
              <a:solidFill>
                <a:srgbClr val="9E78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986-4C3A-899D-BB220A4FDB5C}"/>
              </c:ext>
            </c:extLst>
          </c:dPt>
          <c:dPt>
            <c:idx val="1"/>
            <c:bubble3D val="0"/>
            <c:explosion val="102"/>
            <c:spPr>
              <a:solidFill>
                <a:srgbClr val="1E5B7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986-4C3A-899D-BB220A4FDB5C}"/>
              </c:ext>
            </c:extLst>
          </c:dPt>
          <c:dPt>
            <c:idx val="2"/>
            <c:bubble3D val="0"/>
            <c:spPr>
              <a:solidFill>
                <a:srgbClr val="9E78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986-4C3A-899D-BB220A4FDB5C}"/>
              </c:ext>
            </c:extLst>
          </c:dPt>
          <c:dPt>
            <c:idx val="3"/>
            <c:bubble3D val="0"/>
            <c:spPr>
              <a:solidFill>
                <a:srgbClr val="5E9B3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986-4C3A-899D-BB220A4FDB5C}"/>
              </c:ext>
            </c:extLst>
          </c:dPt>
          <c:cat>
            <c:strRef>
              <c:f>Sheet1!$A$2:$A$5</c:f>
              <c:strCache>
                <c:ptCount val="4"/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3.6</c:v>
                </c:pt>
                <c:pt idx="2">
                  <c:v>16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86-4C3A-899D-BB220A4FD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C0-4EBE-9D40-278C19D97F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C0-4EBE-9D40-278C19D97F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C0-4EBE-9D40-278C19D97F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C0-4EBE-9D40-278C19D97F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C0-4EBE-9D40-278C19D97F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C0-4EBE-9D40-278C19D97FC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2C0-4EBE-9D40-278C19D97FC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2C0-4EBE-9D40-278C19D97FC8}"/>
              </c:ext>
            </c:extLst>
          </c:dPt>
          <c:cat>
            <c:strRef>
              <c:f>Sheet1!$A$2:$A$9</c:f>
              <c:strCache>
                <c:ptCount val="8"/>
                <c:pt idx="0">
                  <c:v>beam parameters 0.44%</c:v>
                </c:pt>
                <c:pt idx="1">
                  <c:v>photon plux 0.8%</c:v>
                </c:pt>
                <c:pt idx="2">
                  <c:v>target 0.35%</c:v>
                </c:pt>
                <c:pt idx="3">
                  <c:v>DAQ 0.1%</c:v>
                </c:pt>
                <c:pt idx="4">
                  <c:v>Events selection 0.25%</c:v>
                </c:pt>
                <c:pt idx="5">
                  <c:v>Simulation 0.6%</c:v>
                </c:pt>
                <c:pt idx="6">
                  <c:v>Yield extraction 1.1%</c:v>
                </c:pt>
                <c:pt idx="7">
                  <c:v>Production theory 0.5%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0.44</c:v>
                </c:pt>
                <c:pt idx="1">
                  <c:v>0.8</c:v>
                </c:pt>
                <c:pt idx="2">
                  <c:v>0.35</c:v>
                </c:pt>
                <c:pt idx="3">
                  <c:v>0.1</c:v>
                </c:pt>
                <c:pt idx="4">
                  <c:v>0.25</c:v>
                </c:pt>
                <c:pt idx="5">
                  <c:v>0.6</c:v>
                </c:pt>
                <c:pt idx="6">
                  <c:v>1.1100000000000001</c:v>
                </c:pt>
                <c:pt idx="7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E-4EFE-BCCD-662879134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24007063073007"/>
          <c:y val="0.74311663831849373"/>
          <c:w val="0.8317599293692699"/>
          <c:h val="0.20940685321708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0.55815</cdr:x>
      <cdr:y>0.32316</cdr:y>
    </cdr:from>
    <cdr:to>
      <cdr:x>0.70019</cdr:x>
      <cdr:y>0.42609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5855836" y="1835904"/>
          <a:ext cx="149021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  <a:scene3d>
            <a:camera prst="orthographicFront"/>
            <a:lightRig rig="flood" dir="t"/>
          </a:scene3d>
          <a:sp3d prstMaterial="plastic">
            <a:bevelT w="215900" h="215900"/>
            <a:bevelB w="215900" h="215900"/>
            <a:extrusionClr>
              <a:srgbClr val="FF0000"/>
            </a:extrusionClr>
            <a:contourClr>
              <a:schemeClr val="bg1"/>
            </a:contourClr>
          </a:sp3d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200" b="1" baseline="30000" dirty="0">
              <a:solidFill>
                <a:srgbClr val="F2D58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12</a:t>
          </a:r>
          <a:r>
            <a:rPr lang="en-US" sz="3200" b="1" dirty="0" smtClean="0">
              <a:solidFill>
                <a:srgbClr val="F2D58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C</a:t>
          </a:r>
          <a:endParaRPr lang="en-US" sz="3200" b="1" baseline="30000" dirty="0" smtClean="0">
            <a:solidFill>
              <a:srgbClr val="F2D5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EC8EB-E253-472C-89D3-134D53E2F316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CA8AA-11FE-48DF-9BA9-5DBBE7A04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4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2183-59E9-4BEF-8BCA-AF9D59A2F0E8}" type="datetime3">
              <a:rPr lang="en-US" smtClean="0"/>
              <a:t>1 June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37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EEDD-BDDD-4E19-AA25-7553F6BD2224}" type="datetime3">
              <a:rPr lang="en-US" smtClean="0"/>
              <a:t>1 June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1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9FAC-FEB8-4518-94CE-13CF66E806CF}" type="datetime3">
              <a:rPr lang="en-US" smtClean="0"/>
              <a:t>1 June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94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EFC7-C563-4B09-8088-2DE5E61517E7}" type="datetime1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April 2018 APS meeting, Columbus, OH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B40-8A0F-430E-91B4-D9939F81F62D}" type="datetime3">
              <a:rPr lang="en-US" smtClean="0"/>
              <a:t>1 June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4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DED9-3BDC-4A85-A60B-A6E8D1277A66}" type="datetime3">
              <a:rPr lang="en-US" smtClean="0"/>
              <a:t>1 June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2AA3-054C-4E43-AC27-6EB3C88E441C}" type="datetime3">
              <a:rPr lang="en-US" smtClean="0"/>
              <a:t>1 June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37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444-739B-44B8-AD49-CF54F15D2700}" type="datetime3">
              <a:rPr lang="en-US" smtClean="0"/>
              <a:t>1 June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04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6CF-45F3-43EF-91F4-2E7AE96B5A00}" type="datetime3">
              <a:rPr lang="en-US" smtClean="0"/>
              <a:t>1 June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6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327F-A404-4225-B38A-1ED64800F1C8}" type="datetime3">
              <a:rPr lang="en-US" smtClean="0"/>
              <a:t>1 June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17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32D6-B574-4B6E-ADCA-7DEFBD5BECBE}" type="datetime3">
              <a:rPr lang="en-US" smtClean="0"/>
              <a:t>1 June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46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EAF8-41A3-4EB9-84DB-2FB9C4242318}" type="datetime3">
              <a:rPr lang="en-US" smtClean="0"/>
              <a:t>1 June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C6C7A-4439-435A-924C-7E2A95DFC0A0}" type="datetime3">
              <a:rPr lang="en-US" smtClean="0"/>
              <a:t>1 June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53BF2-FE75-442E-8F06-D9415235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4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1</a:t>
            </a:fld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405406" y="1560295"/>
            <a:ext cx="9128522" cy="20867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PrimEx-II data analysis:</a:t>
            </a:r>
          </a:p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(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) result and photoproduction cross section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61" y="4469475"/>
            <a:ext cx="1071563" cy="1064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18" y="295780"/>
            <a:ext cx="3657600" cy="1143000"/>
          </a:xfrm>
          <a:prstGeom prst="rect">
            <a:avLst/>
          </a:prstGeom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3139141" y="4789319"/>
            <a:ext cx="4480859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50000"/>
            </a:pPr>
            <a:r>
              <a:rPr lang="en-US" sz="2400" b="1" i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I. </a:t>
            </a:r>
            <a:r>
              <a:rPr lang="en-US" sz="2400" b="1" i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i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arin</a:t>
            </a:r>
            <a:endParaRPr lang="en-US" i="1" dirty="0">
              <a:solidFill>
                <a:srgbClr val="3C5A78"/>
              </a:solidFill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4835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972457" y="436243"/>
            <a:ext cx="9980159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Fluctuations of shower profile in PWO</a:t>
            </a:r>
            <a:endParaRPr lang="en-US" b="1" dirty="0">
              <a:solidFill>
                <a:srgbClr val="3C5A78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084464"/>
              </p:ext>
            </p:extLst>
          </p:nvPr>
        </p:nvGraphicFramePr>
        <p:xfrm>
          <a:off x="1170553" y="3303944"/>
          <a:ext cx="55038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3" imgW="2540000" imgH="457200" progId="Equation.3">
                  <p:embed/>
                </p:oleObj>
              </mc:Choice>
              <mc:Fallback>
                <p:oleObj name="Equation" r:id="rId3" imgW="2540000" imgH="4572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553" y="3303944"/>
                        <a:ext cx="55038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 descr="v402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94" y="1951526"/>
            <a:ext cx="37719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812800" y="4510035"/>
            <a:ext cx="5689828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SzPct val="50000"/>
              <a:buNone/>
            </a:pPr>
            <a:r>
              <a:rPr lang="en-US" altLang="en-US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l-GR" altLang="en-US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1/√E(hit); </a:t>
            </a:r>
            <a:r>
              <a:rPr lang="el-GR" altLang="en-US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~c1+c2/√E(hit)</a:t>
            </a:r>
          </a:p>
        </p:txBody>
      </p:sp>
      <p:sp>
        <p:nvSpPr>
          <p:cNvPr id="12" name="Content Placeholder 6"/>
          <p:cNvSpPr txBox="1">
            <a:spLocks noGrp="1"/>
          </p:cNvSpPr>
          <p:nvPr>
            <p:ph idx="1"/>
          </p:nvPr>
        </p:nvSpPr>
        <p:spPr>
          <a:xfrm>
            <a:off x="362971" y="1666525"/>
            <a:ext cx="6908800" cy="14219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marL="457200" lvl="1" indent="0" algn="just">
              <a:buSzPct val="50000"/>
              <a:buNone/>
            </a:pPr>
            <a:r>
              <a:rPr lang="en-US" altLang="en-US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fit </a:t>
            </a:r>
            <a:r>
              <a:rPr lang="en-US" altLang="en-US" dirty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shape of the shower one needs to calculate </a:t>
            </a:r>
            <a:r>
              <a:rPr lang="el-GR" altLang="en-US" dirty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baseline="30000" dirty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Fluctuations (RMS) of measured profile can be well described with the following parameterization</a:t>
            </a:r>
            <a:r>
              <a:rPr lang="en-US" altLang="en-US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3C5A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11</a:t>
            </a:fld>
            <a:endParaRPr lang="en-US"/>
          </a:p>
        </p:txBody>
      </p:sp>
      <p:sp>
        <p:nvSpPr>
          <p:cNvPr id="6" name="Flowchart: Direct Access Storage 5"/>
          <p:cNvSpPr/>
          <p:nvPr/>
        </p:nvSpPr>
        <p:spPr>
          <a:xfrm>
            <a:off x="687614" y="3131457"/>
            <a:ext cx="3350986" cy="1828800"/>
          </a:xfrm>
          <a:prstGeom prst="flowChartMagneticDrum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41157" y="3131457"/>
            <a:ext cx="2667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HYCAL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80309" y="3969657"/>
            <a:ext cx="1232048" cy="35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12357" y="3969657"/>
            <a:ext cx="1752600" cy="99060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12357" y="3283857"/>
            <a:ext cx="175260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12357" y="3969657"/>
            <a:ext cx="1752600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12357" y="3969657"/>
            <a:ext cx="1752600" cy="15240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5957" y="3283857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</a:t>
            </a:r>
            <a:endParaRPr lang="en-US" b="1" dirty="0"/>
          </a:p>
        </p:txBody>
      </p:sp>
      <p:sp>
        <p:nvSpPr>
          <p:cNvPr id="14" name="Title 6"/>
          <p:cNvSpPr txBox="1">
            <a:spLocks noGrp="1"/>
          </p:cNvSpPr>
          <p:nvPr>
            <p:ph type="title"/>
          </p:nvPr>
        </p:nvSpPr>
        <p:spPr>
          <a:xfrm>
            <a:off x="838200" y="372343"/>
            <a:ext cx="10515600" cy="13111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Island algorithm separation ability check with multiphoton reconstructions</a:t>
            </a:r>
            <a:endParaRPr lang="en-US" b="1" dirty="0">
              <a:solidFill>
                <a:srgbClr val="3C5A78"/>
              </a:solidFill>
            </a:endParaRPr>
          </a:p>
        </p:txBody>
      </p:sp>
      <p:pic>
        <p:nvPicPr>
          <p:cNvPr id="16" name="Picture 6" descr="eta_3pi0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684" y="2015703"/>
            <a:ext cx="1921834" cy="192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893313" y="1861727"/>
            <a:ext cx="1143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  → 3</a:t>
            </a:r>
            <a:r>
              <a:rPr lang="en-US" sz="20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758338" y="2493620"/>
            <a:ext cx="1106393" cy="184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 = 6MeV</a:t>
            </a:r>
            <a:endParaRPr lang="en-US" dirty="0"/>
          </a:p>
        </p:txBody>
      </p:sp>
      <p:pic>
        <p:nvPicPr>
          <p:cNvPr id="19" name="Picture 7" descr="omega_pi0_gama_crystal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9945" y="1996498"/>
            <a:ext cx="1921834" cy="192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8429345" y="1796677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  → </a:t>
            </a:r>
            <a:r>
              <a:rPr lang="en-US" sz="20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+ 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137231" y="246229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 = 15MeV</a:t>
            </a:r>
            <a:endParaRPr lang="en-US" dirty="0"/>
          </a:p>
        </p:txBody>
      </p:sp>
      <p:pic>
        <p:nvPicPr>
          <p:cNvPr id="22" name="Picture 7" descr="etapr_pi0_pi0_eta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7684" y="4139725"/>
            <a:ext cx="1921834" cy="192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510616" y="3974195"/>
            <a:ext cx="223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’ → (→2) + 2</a:t>
            </a:r>
            <a:r>
              <a:rPr lang="en-US" sz="20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464944" y="459564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 = 10MeV</a:t>
            </a:r>
            <a:endParaRPr lang="en-US" dirty="0"/>
          </a:p>
        </p:txBody>
      </p:sp>
      <p:pic>
        <p:nvPicPr>
          <p:cNvPr id="25" name="Picture 11" descr="a0_eta_pi0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6314" y="4169581"/>
            <a:ext cx="1921834" cy="192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8927704" y="4583059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 100MeV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233673" y="3974195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="1" baseline="-25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  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→ (→2) + </a:t>
            </a:r>
            <a:r>
              <a:rPr lang="en-US" sz="20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712357" y="5321237"/>
            <a:ext cx="1828800" cy="4334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07703" y="496025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1m…2m</a:t>
            </a:r>
            <a:endParaRPr lang="en-US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697629" y="3936969"/>
            <a:ext cx="7517" cy="135505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6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156635" y="600237"/>
            <a:ext cx="9128522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800" b="1" baseline="30000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48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event 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selection criteria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854529" y="1591879"/>
            <a:ext cx="8724900" cy="45299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marL="457200" lvl="1" indent="0" algn="just">
              <a:buSzPct val="50000"/>
              <a:buNone/>
            </a:pPr>
            <a:endParaRPr lang="en-US" sz="2400" b="1" dirty="0" smtClean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Trigger = HyCal</a:t>
            </a: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Clusters in PWO part of HyCal</a:t>
            </a: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Minimum cluster energy 0.5GeV</a:t>
            </a: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Minimum cluster pair energy 3GeV</a:t>
            </a: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Time difference between beam photon in Tagger and HyCal trigger within ±5ns window. For accidentals subtraction we used ±10ns wide window without inner ±5ns part</a:t>
            </a: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Only one beam candidate (if anything found within 5ns) with the best time difference was selected per event</a:t>
            </a: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First 165 Tagger E-channels have been used in the final analysis version</a:t>
            </a:r>
          </a:p>
        </p:txBody>
      </p:sp>
    </p:spTree>
    <p:extLst>
      <p:ext uri="{BB962C8B-B14F-4D97-AF65-F5344CB8AC3E}">
        <p14:creationId xmlns:p14="http://schemas.microsoft.com/office/powerpoint/2010/main" val="22020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718555" y="331536"/>
            <a:ext cx="7609992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Beam candidate selection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5" y="1706535"/>
            <a:ext cx="4050506" cy="4050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94" y="1706535"/>
            <a:ext cx="4050506" cy="4050506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1087723" y="1383369"/>
            <a:ext cx="298752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  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inv. 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mass with beam energy constraint</a:t>
            </a:r>
            <a:endParaRPr lang="en-US" sz="20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8022584" y="1521869"/>
            <a:ext cx="319695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Tdiff (beam 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vs 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HyCal)</a:t>
            </a:r>
            <a:endParaRPr lang="en-US" sz="2000" dirty="0"/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4795910" y="2580799"/>
            <a:ext cx="1924532" cy="646331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Best in time beam candidate</a:t>
            </a:r>
            <a:endParaRPr lang="en-US" sz="2000" dirty="0"/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4795910" y="4377537"/>
            <a:ext cx="1924532" cy="646331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0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nd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best in time beam candidate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075243" y="2956384"/>
            <a:ext cx="720668" cy="14512"/>
          </a:xfrm>
          <a:prstGeom prst="straightConnector1">
            <a:avLst/>
          </a:prstGeom>
          <a:ln w="127000">
            <a:solidFill>
              <a:schemeClr val="accent1">
                <a:alpha val="4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075243" y="4690801"/>
            <a:ext cx="720668" cy="9903"/>
          </a:xfrm>
          <a:prstGeom prst="straightConnector1">
            <a:avLst/>
          </a:prstGeom>
          <a:ln w="127000">
            <a:solidFill>
              <a:schemeClr val="accent1">
                <a:alpha val="4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720442" y="2903964"/>
            <a:ext cx="656671" cy="8398"/>
          </a:xfrm>
          <a:prstGeom prst="straightConnector1">
            <a:avLst/>
          </a:prstGeom>
          <a:ln w="127000">
            <a:solidFill>
              <a:schemeClr val="accent1">
                <a:alpha val="4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720442" y="4690801"/>
            <a:ext cx="656671" cy="8398"/>
          </a:xfrm>
          <a:prstGeom prst="straightConnector1">
            <a:avLst/>
          </a:prstGeom>
          <a:ln w="127000">
            <a:solidFill>
              <a:schemeClr val="accent1">
                <a:alpha val="4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38710" y="5337132"/>
            <a:ext cx="341191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Lost 1.0%±0.2% (stat.),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we have 1.0% correction and 0.2% systematic input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853678" y="600237"/>
            <a:ext cx="9128522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HyCal cluster selection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 txBox="1">
                <a:spLocks noGrp="1"/>
              </p:cNvSpPr>
              <p:nvPr>
                <p:ph idx="1"/>
              </p:nvPr>
            </p:nvSpPr>
            <p:spPr>
              <a:xfrm>
                <a:off x="752928" y="1797247"/>
                <a:ext cx="9229271" cy="410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ood" dir="t"/>
                </a:scene3d>
                <a:sp3d prstMaterial="plastic">
                  <a:bevelT w="215900" h="215900"/>
                  <a:bevelB w="215900" h="215900"/>
                  <a:extrusionClr>
                    <a:srgbClr val="FF0000"/>
                  </a:extrusionClr>
                  <a:contourClr>
                    <a:schemeClr val="bg1"/>
                  </a:contourClr>
                </a:sp3d>
              </a:bodyPr>
              <a:lstStyle/>
              <a:p>
                <a:pPr lvl="1" algn="just">
                  <a:buSzPct val="50000"/>
                </a:pPr>
                <a:endParaRPr lang="en-US" sz="2400" b="1" dirty="0" smtClean="0">
                  <a:solidFill>
                    <a:srgbClr val="3C5A78"/>
                  </a:solidFill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pPr lvl="1" algn="just">
                  <a:buSzPct val="50000"/>
                  <a:buBlip>
                    <a:blip r:embed="rId2"/>
                  </a:buBlip>
                </a:pPr>
                <a:r>
                  <a:rPr lang="en-US" b="1" dirty="0" smtClean="0">
                    <a:solidFill>
                      <a:srgbClr val="3C5A7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0.5GeV single gamma energy:</a:t>
                </a:r>
              </a:p>
              <a:p>
                <a:pPr lvl="2" algn="just">
                  <a:buSzPct val="50000"/>
                  <a:buBlip>
                    <a:blip r:embed="rId2"/>
                  </a:buBlip>
                </a:pPr>
                <a:r>
                  <a:rPr lang="en-US" b="1" dirty="0" smtClean="0">
                    <a:solidFill>
                      <a:srgbClr val="3C5A7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Precision of 0.5GeV measurement times fraction of events registered at this energy, conservatively from PrimEx-I: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3C5A7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𝝈</m:t>
                    </m:r>
                    <m:r>
                      <a:rPr lang="en-US" b="1" i="1" smtClean="0">
                        <a:solidFill>
                          <a:srgbClr val="3C5A7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𝑬</m:t>
                    </m:r>
                    <m:r>
                      <a:rPr lang="en-US" b="1" i="1" smtClean="0">
                        <a:solidFill>
                          <a:srgbClr val="3C5A7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∙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3C5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3C5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𝝏</m:t>
                        </m:r>
                        <m:r>
                          <a:rPr lang="en-US" b="1" i="1" smtClean="0">
                            <a:solidFill>
                              <a:srgbClr val="3C5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𝑾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3C5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𝝏</m:t>
                        </m:r>
                        <m:r>
                          <a:rPr lang="en-US" b="1" i="1" smtClean="0">
                            <a:solidFill>
                              <a:srgbClr val="3C5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𝑬</m:t>
                        </m:r>
                      </m:den>
                    </m:f>
                    <m:d>
                      <m:dPr>
                        <m:ctrlPr>
                          <a:rPr lang="en-US" b="1" i="1" smtClean="0">
                            <a:solidFill>
                              <a:srgbClr val="3C5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3C5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𝑬</m:t>
                        </m:r>
                      </m:e>
                    </m:d>
                    <m:r>
                      <a:rPr lang="en-US" b="1" i="1" smtClean="0">
                        <a:solidFill>
                          <a:srgbClr val="3C5A7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≤</m:t>
                    </m:r>
                    <m:r>
                      <a:rPr lang="en-US" b="1" i="1" smtClean="0">
                        <a:solidFill>
                          <a:srgbClr val="3C5A7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𝟎</m:t>
                    </m:r>
                    <m:r>
                      <a:rPr lang="en-US" b="1" i="1" smtClean="0">
                        <a:solidFill>
                          <a:srgbClr val="3C5A7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.</m:t>
                    </m:r>
                    <m:r>
                      <a:rPr lang="en-US" b="1" i="1" smtClean="0">
                        <a:solidFill>
                          <a:srgbClr val="3C5A7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𝟐</m:t>
                    </m:r>
                    <m:r>
                      <a:rPr lang="en-US" b="1" i="1" smtClean="0">
                        <a:solidFill>
                          <a:srgbClr val="3C5A7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%</m:t>
                    </m:r>
                  </m:oMath>
                </a14:m>
                <a:endParaRPr lang="en-US" b="1" dirty="0" smtClean="0">
                  <a:solidFill>
                    <a:srgbClr val="3C5A78"/>
                  </a:solidFill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pPr lvl="1" algn="just">
                  <a:buSzPct val="50000"/>
                  <a:buBlip>
                    <a:blip r:embed="rId2"/>
                  </a:buBlip>
                </a:pPr>
                <a:r>
                  <a:rPr lang="en-US" b="1" dirty="0" smtClean="0">
                    <a:solidFill>
                      <a:srgbClr val="3C5A7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3.0GeV gamma pair energy cut:</a:t>
                </a:r>
              </a:p>
              <a:p>
                <a:pPr lvl="2" algn="just">
                  <a:buSzPct val="50000"/>
                  <a:buBlip>
                    <a:blip r:embed="rId2"/>
                  </a:buBlip>
                </a:pPr>
                <a:r>
                  <a:rPr lang="en-US" b="1" dirty="0" smtClean="0">
                    <a:solidFill>
                      <a:srgbClr val="3C5A7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no signal reduction w/o this cut</a:t>
                </a:r>
              </a:p>
              <a:p>
                <a:pPr lvl="1" algn="just">
                  <a:buSzPct val="50000"/>
                  <a:buBlip>
                    <a:blip r:embed="rId2"/>
                  </a:buBlip>
                </a:pPr>
                <a:r>
                  <a:rPr lang="en-US" b="1" dirty="0" smtClean="0">
                    <a:solidFill>
                      <a:srgbClr val="3C5A7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In case of more than two clusters all cluster pairs were accepted</a:t>
                </a:r>
              </a:p>
              <a:p>
                <a:pPr lvl="1" algn="just">
                  <a:buSzPct val="50000"/>
                  <a:buBlip>
                    <a:blip r:embed="rId2"/>
                  </a:buBlip>
                </a:pPr>
                <a:r>
                  <a:rPr lang="en-US" b="1" dirty="0" smtClean="0">
                    <a:solidFill>
                      <a:srgbClr val="3C5A7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HyCal energy response function: how close number of events with energy leakage more than 10%…20% in data and simulation:</a:t>
                </a:r>
              </a:p>
              <a:p>
                <a:pPr lvl="2" algn="just">
                  <a:buSzPct val="50000"/>
                  <a:buBlip>
                    <a:blip r:embed="rId2"/>
                  </a:buBlip>
                </a:pPr>
                <a:r>
                  <a:rPr lang="en-US" b="1" dirty="0" smtClean="0">
                    <a:solidFill>
                      <a:srgbClr val="3C5A7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Conservatively from PrimEx-I low intensity beam HyCal study: 0.45%</a:t>
                </a:r>
              </a:p>
            </p:txBody>
          </p:sp>
        </mc:Choice>
        <mc:Fallback xmlns="">
          <p:sp>
            <p:nvSpPr>
              <p:cNvPr id="7" name="Content Placeholder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2928" y="1797247"/>
                <a:ext cx="9229271" cy="41037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289985" y="267838"/>
            <a:ext cx="8536186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Analysis kinematic variables:  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mass and elasticity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6" y="1585962"/>
            <a:ext cx="5700713" cy="41148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529" y="2563226"/>
            <a:ext cx="2376297" cy="2376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80" y="2563226"/>
            <a:ext cx="2376297" cy="2376297"/>
          </a:xfrm>
          <a:prstGeom prst="rect">
            <a:avLst/>
          </a:prstGeo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9338371" y="2193894"/>
            <a:ext cx="2160271" cy="36933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l-GR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γγ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l-GR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~2.5MeV</a:t>
            </a:r>
            <a:endParaRPr lang="en-US" sz="2000" dirty="0"/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900388" y="2193894"/>
            <a:ext cx="2293141" cy="36933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Elasticity, </a:t>
            </a:r>
            <a:r>
              <a:rPr lang="el-GR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~1.7%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69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16</a:t>
            </a:fld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3" y="1803676"/>
            <a:ext cx="5700713" cy="4114800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90600" y="116679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4800" b="1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yield extraction: applying energy constrain to recalculate mass</a:t>
            </a:r>
            <a:endParaRPr lang="en-US" sz="2800" b="1" baseline="80000" dirty="0" smtClean="0">
              <a:solidFill>
                <a:srgbClr val="3C5A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36" y="2124213"/>
            <a:ext cx="3600450" cy="3600450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7849325" y="1948694"/>
            <a:ext cx="2160271" cy="36933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2000" b="1" baseline="-25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l-GR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γγ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l-GR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~1.3MeV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14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305365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4800" b="1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yield extraction, 2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nd</a:t>
            </a:r>
            <a:r>
              <a:rPr lang="en-US" sz="4800" b="1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step: split events according to production angle</a:t>
            </a:r>
            <a:endParaRPr lang="en-US" sz="2800" b="1" baseline="80000" dirty="0" smtClean="0">
              <a:solidFill>
                <a:srgbClr val="3C5A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8" y="3094508"/>
            <a:ext cx="2700338" cy="2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6" y="3094508"/>
            <a:ext cx="2700338" cy="2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4" y="3094508"/>
            <a:ext cx="2700338" cy="270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62" y="3094508"/>
            <a:ext cx="2700338" cy="2700338"/>
          </a:xfrm>
          <a:prstGeom prst="rect">
            <a:avLst/>
          </a:prstGeom>
        </p:spPr>
      </p:pic>
      <p:sp>
        <p:nvSpPr>
          <p:cNvPr id="13" name="Title 5"/>
          <p:cNvSpPr txBox="1">
            <a:spLocks/>
          </p:cNvSpPr>
          <p:nvPr/>
        </p:nvSpPr>
        <p:spPr>
          <a:xfrm>
            <a:off x="3562235" y="2207767"/>
            <a:ext cx="5163457" cy="36933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Constraint inv. mass M</a:t>
            </a:r>
            <a:r>
              <a:rPr lang="en-US" sz="2000" b="1" baseline="-25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l-GR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γγ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(silicon events):</a:t>
            </a:r>
            <a:endParaRPr lang="en-US" sz="2000" dirty="0"/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1088003" y="2909842"/>
            <a:ext cx="1629229" cy="36933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0.00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°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0.02°</a:t>
            </a:r>
            <a:endParaRPr lang="en-US" sz="2000" dirty="0"/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3764469" y="2909841"/>
            <a:ext cx="1629229" cy="36933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0.20 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°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0.22°</a:t>
            </a:r>
            <a:endParaRPr lang="en-US" sz="2000" dirty="0"/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6488678" y="2909841"/>
            <a:ext cx="1629229" cy="36933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.00 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°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1.02°</a:t>
            </a:r>
            <a:endParaRPr lang="en-US" sz="2000" dirty="0"/>
          </a:p>
        </p:txBody>
      </p:sp>
      <p:sp>
        <p:nvSpPr>
          <p:cNvPr id="17" name="Title 5"/>
          <p:cNvSpPr txBox="1">
            <a:spLocks/>
          </p:cNvSpPr>
          <p:nvPr/>
        </p:nvSpPr>
        <p:spPr>
          <a:xfrm>
            <a:off x="9189016" y="2909841"/>
            <a:ext cx="1629229" cy="36933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.00 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°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2.02°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59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Monte-Carlo simulation used to: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838200" y="1884333"/>
            <a:ext cx="9407071" cy="33404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marL="457200" lvl="1" indent="0" algn="just">
              <a:buSzPct val="50000"/>
              <a:buNone/>
            </a:pPr>
            <a:endParaRPr lang="en-US" sz="2400" b="1" dirty="0" smtClean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Simulate realistic 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spectrum (angular, energy and statistics) to perform 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b="1" baseline="30000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calibration for Monte-Carlo</a:t>
            </a: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Perform high statistics uniform on production angle MC simulation for every E-channel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(~50B 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events total)</a:t>
            </a: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Perform realistic statistics simulation for known preselected spectrum parameters</a:t>
            </a: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Simulate 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  → </a:t>
            </a:r>
            <a:r>
              <a:rPr lang="en-US" b="1" baseline="30000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+ 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background similar to PrimEx-I way (details in PrimEx notes 44 and 51)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130629" y="316942"/>
            <a:ext cx="11843657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High statistics Monte-Carlo simulation used to obtain Setup acceptance and resolution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06" y="2704011"/>
            <a:ext cx="2592324" cy="259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2475" y="5356910"/>
            <a:ext cx="3285387" cy="663533"/>
          </a:xfrm>
          <a:prstGeom prst="rect">
            <a:avLst/>
          </a:prstGeom>
          <a:solidFill>
            <a:srgbClr val="3182B5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angular bins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(0.01°, 0.02° and 0.03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versions)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135452" y="3864833"/>
            <a:ext cx="366488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fine bins (0.001°) for theory input (normalized to unit)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6"/>
          <p:cNvSpPr txBox="1">
            <a:spLocks noGrp="1"/>
          </p:cNvSpPr>
          <p:nvPr>
            <p:ph idx="1"/>
          </p:nvPr>
        </p:nvSpPr>
        <p:spPr>
          <a:xfrm>
            <a:off x="816858" y="2041755"/>
            <a:ext cx="4137175" cy="7571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marL="457200" lvl="1" indent="0" algn="just">
              <a:buSzPct val="50000"/>
              <a:buNone/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Two acceptance/resolution matrix elements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12" y="2671176"/>
            <a:ext cx="3240405" cy="3240405"/>
          </a:xfrm>
          <a:prstGeom prst="rect">
            <a:avLst/>
          </a:prstGeom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5167085" y="2000179"/>
            <a:ext cx="6633028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SzPct val="50000"/>
              <a:buNone/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MC acceptance as a function of 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b="1" baseline="30000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production angle averaged on 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b="1" baseline="30000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energy spectrum</a:t>
            </a:r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384266" y="4927003"/>
            <a:ext cx="252173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SzPct val="50000"/>
              <a:buNone/>
            </a:pP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&lt;E&gt; ~4.9GeV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83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Outline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1107141" y="1431178"/>
            <a:ext cx="9144000" cy="47310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lvl="1">
              <a:buSzPct val="50000"/>
            </a:pPr>
            <a:endParaRPr lang="en-US" sz="2400" b="1" dirty="0" smtClean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>
              <a:buSzPct val="50000"/>
              <a:buBlip>
                <a:blip r:embed="rId2"/>
              </a:buBlip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PrimEx-II vs PrimEx-I, what is new</a:t>
            </a:r>
          </a:p>
          <a:p>
            <a:pPr lvl="1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Calibrations and 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alorimeter reconstruction 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lgorithm</a:t>
            </a:r>
          </a:p>
          <a:p>
            <a:pPr lvl="1">
              <a:buSzPct val="50000"/>
              <a:buBlip>
                <a:blip r:embed="rId2"/>
              </a:buBlip>
            </a:pP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event selection</a:t>
            </a:r>
          </a:p>
          <a:p>
            <a:pPr lvl="1">
              <a:buSzPct val="50000"/>
              <a:buBlip>
                <a:blip r:embed="rId2"/>
              </a:buBlip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Monte-Carlo simulation and </a:t>
            </a:r>
            <a:r>
              <a:rPr lang="el-GR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ω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background</a:t>
            </a:r>
          </a:p>
          <a:p>
            <a:pPr lvl="1">
              <a:buSzPct val="50000"/>
              <a:buBlip>
                <a:blip r:embed="rId2"/>
              </a:buBlip>
            </a:pP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b="1" baseline="30000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yield and photoproduction cross section</a:t>
            </a:r>
          </a:p>
          <a:p>
            <a:pPr lvl="1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Fit to extract 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(</a:t>
            </a:r>
            <a:r>
              <a:rPr lang="en-US" b="1" baseline="30000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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lvl="1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Systematic errors assessment</a:t>
            </a:r>
          </a:p>
          <a:p>
            <a:pPr lvl="1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Summary</a:t>
            </a:r>
          </a:p>
          <a:p>
            <a:pPr lvl="1">
              <a:buSzPct val="50000"/>
              <a:buBlip>
                <a:blip r:embed="rId2"/>
              </a:buBlip>
            </a:pPr>
            <a:endParaRPr lang="en-US" b="1" dirty="0" smtClean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>
              <a:buSzPct val="50000"/>
              <a:buBlip>
                <a:blip r:embed="rId2"/>
              </a:buBlip>
            </a:pPr>
            <a:endParaRPr lang="en-US" sz="2400" b="1" dirty="0" smtClean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>
              <a:buSzPct val="50000"/>
              <a:buBlip>
                <a:blip r:embed="rId2"/>
              </a:buBlip>
            </a:pPr>
            <a:endParaRPr lang="en-US" sz="2000" dirty="0">
              <a:solidFill>
                <a:srgbClr val="3C5A78"/>
              </a:solidFill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1318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-152854" y="274529"/>
            <a:ext cx="12497707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ω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background simulation and subtraction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8" y="2676252"/>
            <a:ext cx="2700338" cy="2700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6" y="2676252"/>
            <a:ext cx="2700338" cy="270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4" y="2676252"/>
            <a:ext cx="2700338" cy="270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62" y="2676252"/>
            <a:ext cx="2700338" cy="2700338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1836964" y="1647567"/>
            <a:ext cx="8518072" cy="36933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Constraint inv. mass M</a:t>
            </a:r>
            <a:r>
              <a:rPr lang="en-US" sz="2000" b="1" baseline="-25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l-GR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γγ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(silicon events) with simulated </a:t>
            </a:r>
            <a:r>
              <a:rPr lang="el-GR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ω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background:</a:t>
            </a:r>
            <a:endParaRPr lang="en-US" sz="20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1088003" y="2491586"/>
            <a:ext cx="1629229" cy="36933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0.00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°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0.02°</a:t>
            </a:r>
            <a:endParaRPr lang="en-US" sz="2000" dirty="0"/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3764469" y="2491585"/>
            <a:ext cx="1629229" cy="36933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0.20 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°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0.22°</a:t>
            </a:r>
            <a:endParaRPr lang="en-US" sz="2000" dirty="0"/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6488678" y="2491585"/>
            <a:ext cx="1629229" cy="36933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.00 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°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1.02°</a:t>
            </a:r>
            <a:endParaRPr lang="en-US" sz="2000" dirty="0"/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9189016" y="2491585"/>
            <a:ext cx="1629229" cy="36933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.00 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°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2.02°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32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ω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background subtraction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8" y="2676252"/>
            <a:ext cx="2700338" cy="2700338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1088003" y="2491586"/>
            <a:ext cx="1629229" cy="36933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0.00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°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2.50°</a:t>
            </a:r>
            <a:endParaRPr lang="en-US" sz="2000" dirty="0"/>
          </a:p>
        </p:txBody>
      </p:sp>
      <p:sp>
        <p:nvSpPr>
          <p:cNvPr id="10" name="Content Placeholder 6"/>
          <p:cNvSpPr txBox="1">
            <a:spLocks noGrp="1"/>
          </p:cNvSpPr>
          <p:nvPr>
            <p:ph idx="1"/>
          </p:nvPr>
        </p:nvSpPr>
        <p:spPr>
          <a:xfrm>
            <a:off x="3252787" y="2036187"/>
            <a:ext cx="7632927" cy="39585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marL="457200" lvl="1" indent="0" algn="just">
              <a:buSzPct val="50000"/>
              <a:buNone/>
            </a:pPr>
            <a:endParaRPr lang="en-US" b="1" dirty="0" smtClean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 algn="just">
              <a:buSzPct val="50000"/>
              <a:buBlip>
                <a:blip r:embed="rId3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Simulated high statistics </a:t>
            </a:r>
            <a:r>
              <a:rPr lang="el-GR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ω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background 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has been scaled, fixed in amplitude added to background in the fit function</a:t>
            </a:r>
          </a:p>
          <a:p>
            <a:pPr lvl="1" algn="just">
              <a:buSzPct val="50000"/>
              <a:buBlip>
                <a:blip r:embed="rId3"/>
              </a:buBlip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To estimate systematics from </a:t>
            </a:r>
            <a:r>
              <a:rPr lang="el-GR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ω</a:t>
            </a: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production cross section uncertainty scale factor has </a:t>
            </a: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een changed by  ±20%; variation in final answer has been used as a systematic input:</a:t>
            </a:r>
          </a:p>
          <a:p>
            <a:pPr lvl="2" algn="just">
              <a:buSzPct val="50000"/>
              <a:buBlip>
                <a:blip r:embed="rId3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Si: -20%  = +0.01%, +20% = 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0.04%</a:t>
            </a:r>
          </a:p>
          <a:p>
            <a:pPr lvl="2" algn="just">
              <a:buSzPct val="50000"/>
              <a:buBlip>
                <a:blip r:embed="rId3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C: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-20%  = +0.00%, +20% = -0.06%</a:t>
            </a:r>
          </a:p>
          <a:p>
            <a:pPr lvl="1" algn="just">
              <a:buSzPct val="50000"/>
              <a:buBlip>
                <a:blip r:embed="rId3"/>
              </a:buBlip>
            </a:pPr>
            <a:endParaRPr lang="en-US" dirty="0"/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599619" y="1734969"/>
            <a:ext cx="2836636" cy="646331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Constraint inv. mass M</a:t>
            </a:r>
            <a:r>
              <a:rPr lang="en-US" sz="2000" b="1" baseline="-25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l-GR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γγ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(silicon events) 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11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" y="1365114"/>
            <a:ext cx="4860608" cy="4860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542" y="334394"/>
            <a:ext cx="11912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r>
              <a:rPr lang="en-US" sz="3600" b="1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6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3600" b="1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yield extraction, 3</a:t>
            </a:r>
            <a:r>
              <a:rPr lang="en-US" sz="3600" b="1" baseline="30000" dirty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</a:t>
            </a:r>
            <a:r>
              <a:rPr lang="en-US" sz="3600" b="1" baseline="30000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step: fit constrained mass spectra with background terms added to the fit function</a:t>
            </a:r>
            <a:endParaRPr lang="en-US" sz="3600" b="1" baseline="80000" dirty="0" smtClean="0">
              <a:solidFill>
                <a:srgbClr val="3C5A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1156492" y="5092491"/>
            <a:ext cx="1888899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Accidentals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1216024" y="4501939"/>
            <a:ext cx="1769836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187694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Empty tgt</a:t>
            </a:r>
            <a:endParaRPr lang="en-US" sz="2400" b="1" i="1" dirty="0">
              <a:solidFill>
                <a:srgbClr val="187694"/>
              </a:solidFill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3243613" y="5134936"/>
            <a:ext cx="794987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ω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48" y="2136310"/>
            <a:ext cx="3618452" cy="3618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176" y="2136310"/>
            <a:ext cx="3618452" cy="3618452"/>
          </a:xfrm>
          <a:prstGeom prst="rect">
            <a:avLst/>
          </a:prstGeom>
        </p:spPr>
      </p:pic>
      <p:sp>
        <p:nvSpPr>
          <p:cNvPr id="13" name="Title 5"/>
          <p:cNvSpPr txBox="1">
            <a:spLocks/>
          </p:cNvSpPr>
          <p:nvPr/>
        </p:nvSpPr>
        <p:spPr>
          <a:xfrm>
            <a:off x="5986759" y="1951644"/>
            <a:ext cx="1629229" cy="36933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0.10 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°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0.11°</a:t>
            </a:r>
            <a:endParaRPr lang="en-US" sz="2000" dirty="0"/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9167585" y="1951644"/>
            <a:ext cx="1629229" cy="36933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1.00 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°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1.01°</a:t>
            </a:r>
            <a:endParaRPr lang="en-US" sz="2000" dirty="0"/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1152368" y="1534723"/>
            <a:ext cx="2836636" cy="646331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Constraint inv. mass M</a:t>
            </a:r>
            <a:r>
              <a:rPr lang="en-US" sz="2000" b="1" baseline="-25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l-GR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γγ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(silicon events) 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90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649342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yield obtained; Si target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5" y="1856158"/>
            <a:ext cx="4050506" cy="4050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47" y="1856158"/>
            <a:ext cx="4050506" cy="40505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47" y="1856158"/>
            <a:ext cx="4050506" cy="4050506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459782" y="1671492"/>
            <a:ext cx="3624432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0.01° binning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 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165.62K events</a:t>
            </a:r>
            <a:endParaRPr lang="en-US" sz="2000" dirty="0"/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4348958" y="1671492"/>
            <a:ext cx="3624432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0.02° binning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 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165.74K events</a:t>
            </a:r>
            <a:endParaRPr lang="en-US" sz="2000" dirty="0"/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8482806" y="1671492"/>
            <a:ext cx="3624432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0.03° binning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 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165.67K events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55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649342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yield obtained; 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target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5" y="1856158"/>
            <a:ext cx="4050506" cy="4050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47" y="1856158"/>
            <a:ext cx="4050506" cy="40505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47" y="1856158"/>
            <a:ext cx="4050506" cy="4050506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446315" y="1671492"/>
            <a:ext cx="3624432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0.01° binning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  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83.04K events</a:t>
            </a:r>
            <a:endParaRPr lang="en-US" sz="20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4335491" y="1671492"/>
            <a:ext cx="3624432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0.02° binning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  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83.31K events</a:t>
            </a:r>
            <a:endParaRPr lang="en-US" sz="2000" dirty="0"/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8469339" y="1671492"/>
            <a:ext cx="3624432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0.03° binning</a:t>
            </a:r>
            <a:r>
              <a:rPr lang="en-US" sz="20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; </a:t>
            </a: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83.26K events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15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31" y="1551754"/>
            <a:ext cx="4351338" cy="43513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25</a:t>
            </a:fld>
            <a:endParaRPr lang="en-US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378307" y="507565"/>
            <a:ext cx="10797694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Photon beam energy distribution used in the analysis</a:t>
            </a:r>
            <a:endParaRPr lang="en-US" sz="3600" b="1" i="1" dirty="0">
              <a:solidFill>
                <a:srgbClr val="3C5A78"/>
              </a:solidFill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378307" y="2409029"/>
            <a:ext cx="4919407" cy="307212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SzPct val="50000"/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 algn="just">
              <a:buSzPct val="50000"/>
              <a:buFont typeface="Arial" panose="020B0604020202020204" pitchFamily="34" charset="0"/>
              <a:buBlip>
                <a:blip r:embed="rId3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It is important to provide exact energy range for the reported precise cross section values</a:t>
            </a:r>
          </a:p>
          <a:p>
            <a:pPr lvl="1" algn="just">
              <a:buSzPct val="50000"/>
              <a:buFont typeface="Arial" panose="020B0604020202020204" pitchFamily="34" charset="0"/>
              <a:buBlip>
                <a:blip r:embed="rId3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Average energy    ~4.9GeV</a:t>
            </a:r>
          </a:p>
          <a:p>
            <a:pPr lvl="1" algn="just">
              <a:buSzPct val="50000"/>
              <a:buFont typeface="Arial" panose="020B0604020202020204" pitchFamily="34" charset="0"/>
              <a:buBlip>
                <a:blip r:embed="rId3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Minimum energy ~4.4GeV</a:t>
            </a:r>
          </a:p>
          <a:p>
            <a:pPr lvl="1" algn="just">
              <a:buSzPct val="50000"/>
              <a:buFont typeface="Arial" panose="020B0604020202020204" pitchFamily="34" charset="0"/>
              <a:buBlip>
                <a:blip r:embed="rId3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Maximum energy ~5.3GeV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SzPct val="50000"/>
              <a:buFont typeface="Arial" panose="020B0604020202020204" pitchFamily="34" charset="0"/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0" y="0"/>
            <a:ext cx="5667375" cy="802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27" y="0"/>
            <a:ext cx="5667375" cy="802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12" y="0"/>
            <a:ext cx="5667375" cy="802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97" y="0"/>
            <a:ext cx="5667375" cy="802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24" y="0"/>
            <a:ext cx="5667375" cy="802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63" y="-812800"/>
            <a:ext cx="5667375" cy="8020050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26</a:t>
            </a:fld>
            <a:endParaRPr lang="en-US"/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0" y="515701"/>
            <a:ext cx="12057961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E-channels used in analysis, their energies and flux fractions</a:t>
            </a:r>
            <a:endParaRPr lang="en-US" sz="3600" b="1" i="1" dirty="0">
              <a:solidFill>
                <a:srgbClr val="3C5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351338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27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4351338" cy="4351338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1741714" y="286835"/>
            <a:ext cx="7344229" cy="10895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Differential cross sections vs production angle (0.02° binning)</a:t>
            </a:r>
            <a:endParaRPr lang="en-US" sz="3600" b="1" i="1" dirty="0">
              <a:solidFill>
                <a:srgbClr val="3C5A7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3495" y="2217457"/>
            <a:ext cx="149021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3200" b="1" baseline="30000" dirty="0" smtClean="0">
                <a:solidFill>
                  <a:srgbClr val="60BB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28</a:t>
            </a:r>
            <a:r>
              <a:rPr lang="en-US" sz="3200" b="1" dirty="0" smtClean="0">
                <a:solidFill>
                  <a:srgbClr val="60BB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</a:t>
            </a:r>
            <a:endParaRPr lang="en-US" sz="3200" b="1" baseline="30000" dirty="0" smtClean="0">
              <a:solidFill>
                <a:srgbClr val="60BB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6663182" y="2217473"/>
            <a:ext cx="1490218" cy="5847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30000" dirty="0">
                <a:solidFill>
                  <a:srgbClr val="F2D58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12</a:t>
            </a:r>
            <a:r>
              <a:rPr lang="en-US" sz="3200" b="1" dirty="0" smtClean="0">
                <a:solidFill>
                  <a:srgbClr val="F2D58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endParaRPr lang="en-US" sz="3200" b="1" baseline="30000" dirty="0" smtClean="0">
              <a:solidFill>
                <a:srgbClr val="F2D5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28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6" y="-148329"/>
            <a:ext cx="5667375" cy="8020050"/>
          </a:xfr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85" y="-148329"/>
            <a:ext cx="5667375" cy="8020050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1770743" y="127178"/>
            <a:ext cx="7344229" cy="10895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Differential cross sections vs measured production angle</a:t>
            </a:r>
            <a:endParaRPr lang="en-US" sz="3600" b="1" i="1" dirty="0">
              <a:solidFill>
                <a:srgbClr val="3C5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29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6" y="-148329"/>
            <a:ext cx="5667375" cy="8020050"/>
          </a:xfr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85" y="-148329"/>
            <a:ext cx="5667375" cy="8020050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1770743" y="127178"/>
            <a:ext cx="7895771" cy="10895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Differential cross sections vs measured production angle (continued)</a:t>
            </a:r>
            <a:endParaRPr lang="en-US" sz="3600" b="1" i="1" dirty="0">
              <a:solidFill>
                <a:srgbClr val="3C5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838200" y="317497"/>
            <a:ext cx="10860314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PrimEx-II vs PrimEx-I: main upgrades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838200" y="1395109"/>
            <a:ext cx="9144000" cy="4981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lvl="1">
              <a:buSzPct val="50000"/>
            </a:pPr>
            <a:endParaRPr lang="en-US" sz="2400" b="1" dirty="0" smtClean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>
              <a:buSzPct val="50000"/>
              <a:buBlip>
                <a:blip r:embed="rId2"/>
              </a:buBlip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PrimEx-II used 10% Carbon and new Silicon targets :</a:t>
            </a:r>
          </a:p>
          <a:p>
            <a:pPr lvl="2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We successfully collected twice more statistics on carbon compare to PrimEx-I and about 5 times more statistics on Silicon target compare to PrimEx-II Carbon</a:t>
            </a:r>
          </a:p>
          <a:p>
            <a:pPr lvl="1">
              <a:buSzPct val="50000"/>
              <a:buBlip>
                <a:blip r:embed="rId2"/>
              </a:buBlip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Tagger energy range have been increased by factor of ~1.5</a:t>
            </a:r>
          </a:p>
          <a:p>
            <a:pPr lvl="1">
              <a:buSzPct val="50000"/>
              <a:buBlip>
                <a:blip r:embed="rId2"/>
              </a:buBlip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Central part HyCal was upgraded with individual TDC modules:</a:t>
            </a:r>
          </a:p>
          <a:p>
            <a:pPr lvl="2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out of time clusters were rejected</a:t>
            </a:r>
            <a:endParaRPr lang="en-US" sz="1600" b="1" dirty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>
              <a:buSzPct val="50000"/>
              <a:buBlip>
                <a:blip r:embed="rId2"/>
              </a:buBlip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New upgraded DAQ electronics were used since the middle of PrimEx-II</a:t>
            </a:r>
          </a:p>
          <a:p>
            <a:pPr lvl="2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This main data subset was used in this analysis</a:t>
            </a:r>
          </a:p>
          <a:p>
            <a:pPr lvl="1">
              <a:buSzPct val="50000"/>
              <a:buBlip>
                <a:blip r:embed="rId2"/>
              </a:buBlip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New island reconstructed algorithm has been implemented, replacing old 5x5 algorithm</a:t>
            </a:r>
            <a:endParaRPr lang="en-US" sz="2000" dirty="0">
              <a:solidFill>
                <a:srgbClr val="3C5A78"/>
              </a:solidFill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2166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30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Yield fit to extract</a:t>
            </a:r>
            <a:r>
              <a:rPr lang="en-US" sz="48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(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)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67" y="3207253"/>
            <a:ext cx="2376297" cy="237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rcse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-652350" y="4180547"/>
            <a:ext cx="3541871" cy="3318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9" name="Flowchart: Summing Junction 8"/>
          <p:cNvSpPr/>
          <p:nvPr/>
        </p:nvSpPr>
        <p:spPr>
          <a:xfrm>
            <a:off x="1701502" y="4181970"/>
            <a:ext cx="457200" cy="457200"/>
          </a:xfrm>
          <a:prstGeom prst="flowChartSummingJunction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4807449" y="4168254"/>
            <a:ext cx="640080" cy="484632"/>
          </a:xfrm>
          <a:prstGeom prst="notchedRightArrow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97960" y="2179271"/>
            <a:ext cx="61960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lvl="1">
              <a:buSzPct val="50000"/>
            </a:pPr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Theory terms were folded with experimental resolution and setup acceptance to fit the data:</a:t>
            </a:r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14" y="2970390"/>
            <a:ext cx="2880360" cy="2880360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674" y="2970390"/>
            <a:ext cx="288036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349986"/>
              </p:ext>
            </p:extLst>
          </p:nvPr>
        </p:nvGraphicFramePr>
        <p:xfrm>
          <a:off x="1215566" y="1767568"/>
          <a:ext cx="9031521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307">
                  <a:extLst>
                    <a:ext uri="{9D8B030D-6E8A-4147-A177-3AD203B41FA5}">
                      <a16:colId xmlns:a16="http://schemas.microsoft.com/office/drawing/2014/main" val="1214945584"/>
                    </a:ext>
                  </a:extLst>
                </a:gridCol>
                <a:gridCol w="824413">
                  <a:extLst>
                    <a:ext uri="{9D8B030D-6E8A-4147-A177-3AD203B41FA5}">
                      <a16:colId xmlns:a16="http://schemas.microsoft.com/office/drawing/2014/main" val="1401491628"/>
                    </a:ext>
                  </a:extLst>
                </a:gridCol>
                <a:gridCol w="1494971">
                  <a:extLst>
                    <a:ext uri="{9D8B030D-6E8A-4147-A177-3AD203B41FA5}">
                      <a16:colId xmlns:a16="http://schemas.microsoft.com/office/drawing/2014/main" val="1207125735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val="3150755966"/>
                    </a:ext>
                  </a:extLst>
                </a:gridCol>
                <a:gridCol w="1436915">
                  <a:extLst>
                    <a:ext uri="{9D8B030D-6E8A-4147-A177-3AD203B41FA5}">
                      <a16:colId xmlns:a16="http://schemas.microsoft.com/office/drawing/2014/main" val="1910922173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3948039730"/>
                    </a:ext>
                  </a:extLst>
                </a:gridCol>
                <a:gridCol w="1349830">
                  <a:extLst>
                    <a:ext uri="{9D8B030D-6E8A-4147-A177-3AD203B41FA5}">
                      <a16:colId xmlns:a16="http://schemas.microsoft.com/office/drawing/2014/main" val="2873916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(</a:t>
                      </a:r>
                      <a:r>
                        <a:rPr lang="en-US" sz="1800" b="1" baseline="30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) , eV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S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φ</a:t>
                      </a:r>
                      <a:r>
                        <a:rPr lang="en-US" dirty="0" smtClean="0"/>
                        <a:t>, 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I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</a:t>
                      </a:r>
                      <a:r>
                        <a:rPr lang="en-US" baseline="30000" dirty="0" smtClean="0"/>
                        <a:t>2 </a:t>
                      </a:r>
                      <a:r>
                        <a:rPr lang="en-US" dirty="0" smtClean="0"/>
                        <a:t>/ Ndof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50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7.709±0.066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0.941±0.007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0.942±0.022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1.318±0.033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15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7.710±0.064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0.943±0.007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0.947±0.022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1.328±0.034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79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0.03°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7.719±0.064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0.944±0.007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0.946±0.022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1.329±0.034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17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0.01°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7.658±0.129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1.065±0.013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1.058±0.035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0.671±0.042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1.079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797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7.696±0.134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1.065±0.013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1.048±0.036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0.691±0.042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121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0.03°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7.694±0.146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1.063±0.013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1.038±0.038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0.704±0.044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1.083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633581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31</a:t>
            </a:fld>
            <a:endParaRPr lang="en-US"/>
          </a:p>
        </p:txBody>
      </p:sp>
      <p:sp>
        <p:nvSpPr>
          <p:cNvPr id="7" name="Title 5"/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Fit to extract</a:t>
            </a:r>
            <a:r>
              <a:rPr lang="en-US" sz="48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(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) results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316942"/>
            <a:ext cx="10515600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Fit </a:t>
            </a:r>
            <a:r>
              <a:rPr lang="el-GR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χ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shows improvement with nucleus radius increase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7" y="1615489"/>
            <a:ext cx="4320540" cy="432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30" y="1592695"/>
            <a:ext cx="432054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33</a:t>
            </a:fld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29" y="1390207"/>
            <a:ext cx="2700338" cy="2700338"/>
          </a:xfr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29" y="3908435"/>
            <a:ext cx="2700338" cy="270033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58" y="1390207"/>
            <a:ext cx="2700338" cy="270033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58" y="3908435"/>
            <a:ext cx="2700338" cy="2700338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87" y="1499064"/>
            <a:ext cx="2700338" cy="2700338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87" y="4017292"/>
            <a:ext cx="2700338" cy="2700338"/>
          </a:xfrm>
          <a:prstGeom prst="rect">
            <a:avLst/>
          </a:prstGeom>
        </p:spPr>
      </p:pic>
      <p:sp>
        <p:nvSpPr>
          <p:cNvPr id="18" name="Title 5"/>
          <p:cNvSpPr txBox="1">
            <a:spLocks/>
          </p:cNvSpPr>
          <p:nvPr/>
        </p:nvSpPr>
        <p:spPr>
          <a:xfrm>
            <a:off x="1830955" y="1129732"/>
            <a:ext cx="178888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0.01° binning</a:t>
            </a:r>
            <a:endParaRPr lang="en-US" sz="2000" dirty="0"/>
          </a:p>
        </p:txBody>
      </p:sp>
      <p:sp>
        <p:nvSpPr>
          <p:cNvPr id="19" name="Title 5"/>
          <p:cNvSpPr txBox="1">
            <a:spLocks/>
          </p:cNvSpPr>
          <p:nvPr/>
        </p:nvSpPr>
        <p:spPr>
          <a:xfrm>
            <a:off x="4972864" y="1105524"/>
            <a:ext cx="171696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0.02° binning</a:t>
            </a:r>
            <a:endParaRPr lang="en-US" sz="2000" dirty="0"/>
          </a:p>
        </p:txBody>
      </p:sp>
      <p:sp>
        <p:nvSpPr>
          <p:cNvPr id="20" name="Title 5"/>
          <p:cNvSpPr txBox="1">
            <a:spLocks/>
          </p:cNvSpPr>
          <p:nvPr/>
        </p:nvSpPr>
        <p:spPr>
          <a:xfrm>
            <a:off x="7907743" y="1125887"/>
            <a:ext cx="174022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0.03° binning</a:t>
            </a:r>
            <a:endParaRPr lang="en-US" sz="2000" dirty="0"/>
          </a:p>
        </p:txBody>
      </p:sp>
      <p:sp>
        <p:nvSpPr>
          <p:cNvPr id="21" name="Title 5"/>
          <p:cNvSpPr txBox="1">
            <a:spLocks/>
          </p:cNvSpPr>
          <p:nvPr/>
        </p:nvSpPr>
        <p:spPr>
          <a:xfrm>
            <a:off x="646745" y="183936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l-GR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χ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vs nucleus radius increase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381" y="2353721"/>
            <a:ext cx="149021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3200" b="1" baseline="30000" dirty="0" smtClean="0">
                <a:solidFill>
                  <a:srgbClr val="60BB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28</a:t>
            </a:r>
            <a:r>
              <a:rPr lang="en-US" sz="3200" b="1" dirty="0" smtClean="0">
                <a:solidFill>
                  <a:srgbClr val="60BB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</a:t>
            </a:r>
            <a:endParaRPr lang="en-US" sz="3200" b="1" baseline="30000" dirty="0" smtClean="0">
              <a:solidFill>
                <a:srgbClr val="60BB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129373" y="4673845"/>
            <a:ext cx="1490218" cy="5847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30000" dirty="0">
                <a:solidFill>
                  <a:srgbClr val="F2D58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12</a:t>
            </a:r>
            <a:r>
              <a:rPr lang="en-US" sz="3200" b="1" dirty="0" smtClean="0">
                <a:solidFill>
                  <a:srgbClr val="F2D58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endParaRPr lang="en-US" sz="3200" b="1" baseline="30000" dirty="0" smtClean="0">
              <a:solidFill>
                <a:srgbClr val="F2D5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675"/>
            <a:ext cx="5400675" cy="5400675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664029" y="397131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(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) vs radius increase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sp>
        <p:nvSpPr>
          <p:cNvPr id="11" name="Content Placeholder 6"/>
          <p:cNvSpPr txBox="1">
            <a:spLocks noGrp="1"/>
          </p:cNvSpPr>
          <p:nvPr>
            <p:ph idx="1"/>
          </p:nvPr>
        </p:nvSpPr>
        <p:spPr>
          <a:xfrm>
            <a:off x="5862637" y="2516469"/>
            <a:ext cx="4855030" cy="22790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marL="457200" lvl="1" indent="0">
              <a:buSzPct val="50000"/>
              <a:buNone/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Radius increase values minimizing </a:t>
            </a:r>
            <a:r>
              <a:rPr lang="el-GR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χ</a:t>
            </a:r>
            <a:r>
              <a:rPr lang="en-US" b="1" baseline="30000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and their errors </a:t>
            </a:r>
          </a:p>
          <a:p>
            <a:pPr lvl="1">
              <a:buSzPct val="50000"/>
              <a:buBlip>
                <a:blip r:embed="rId3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 : +2.18% ± 0.63%</a:t>
            </a:r>
          </a:p>
          <a:p>
            <a:pPr lvl="1">
              <a:buSzPct val="50000"/>
              <a:buBlip>
                <a:blip r:embed="rId3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: +2.54% ± 1.86%</a:t>
            </a:r>
          </a:p>
          <a:p>
            <a:pPr marL="457200" lvl="1" indent="0">
              <a:buSzPct val="50000"/>
              <a:buNone/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were used in final result and systematic error budget</a:t>
            </a:r>
            <a:endParaRPr lang="en-US" dirty="0">
              <a:solidFill>
                <a:srgbClr val="3C5A78"/>
              </a:solidFill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9686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5" y="1847852"/>
            <a:ext cx="4050506" cy="40505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35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47852"/>
            <a:ext cx="4050506" cy="4050506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85" y="1847852"/>
            <a:ext cx="4050506" cy="4050506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title"/>
          </p:nvPr>
        </p:nvSpPr>
        <p:spPr>
          <a:xfrm>
            <a:off x="838200" y="649342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yield fit; Si target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1296026" y="1717384"/>
            <a:ext cx="178888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0.01° binning</a:t>
            </a:r>
            <a:endParaRPr lang="en-US" sz="2000" dirty="0"/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5205370" y="1671492"/>
            <a:ext cx="171696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0.02° binning</a:t>
            </a:r>
            <a:endParaRPr lang="en-US" sz="2000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9255876" y="1671492"/>
            <a:ext cx="174022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0.03° binning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82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5" y="1847852"/>
            <a:ext cx="4050506" cy="40505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36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47852"/>
            <a:ext cx="4050506" cy="4050506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85" y="1847852"/>
            <a:ext cx="4050506" cy="4050506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title"/>
          </p:nvPr>
        </p:nvSpPr>
        <p:spPr>
          <a:xfrm>
            <a:off x="838200" y="649342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yield fit; 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target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1296026" y="1717384"/>
            <a:ext cx="178888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0.01° binning</a:t>
            </a:r>
            <a:endParaRPr lang="en-US" sz="2000" dirty="0"/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5205370" y="1671492"/>
            <a:ext cx="171696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0.02° binning</a:t>
            </a:r>
            <a:endParaRPr lang="en-US" sz="2000" dirty="0"/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9255876" y="1671492"/>
            <a:ext cx="174022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0.03° binning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98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2299521" y="968528"/>
          <a:ext cx="7799438" cy="594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9439" y="6538912"/>
            <a:ext cx="4114800" cy="365125"/>
          </a:xfrm>
        </p:spPr>
        <p:txBody>
          <a:bodyPr/>
          <a:lstStyle/>
          <a:p>
            <a:r>
              <a:rPr lang="en-US" dirty="0" smtClean="0"/>
              <a:t>I. Larin, April 2018 APS meeting, Columbus, OH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15285" y="3497547"/>
            <a:ext cx="2775154" cy="738664"/>
          </a:xfrm>
          <a:prstGeom prst="rect">
            <a:avLst/>
          </a:prstGeom>
          <a:solidFill>
            <a:srgbClr val="FFD03B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&lt;0.1%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ADC errors		&lt;0.1%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		  0.1%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492181" y="3811430"/>
            <a:ext cx="1748299" cy="1029887"/>
          </a:xfrm>
          <a:prstGeom prst="straightConnector1">
            <a:avLst/>
          </a:prstGeom>
          <a:ln w="63500">
            <a:solidFill>
              <a:srgbClr val="FFD0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15285" y="4236211"/>
            <a:ext cx="2775154" cy="1169551"/>
          </a:xfrm>
          <a:prstGeom prst="rect">
            <a:avLst/>
          </a:prstGeom>
          <a:solidFill>
            <a:srgbClr val="3E75CE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 energy cut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 energy cut	&lt;0.1%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window	0.06%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 beam candidate	0.09%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		0.25%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916994" y="4803747"/>
            <a:ext cx="2336390" cy="313031"/>
          </a:xfrm>
          <a:prstGeom prst="straightConnector1">
            <a:avLst/>
          </a:prstGeom>
          <a:ln w="63500">
            <a:solidFill>
              <a:srgbClr val="3E75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215285" y="2530240"/>
            <a:ext cx="2775154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0.35%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		0.03%</a:t>
            </a: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Purity		&lt;0.01%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		0.35%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978876" y="2979262"/>
            <a:ext cx="1236409" cy="1272134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215285" y="1343527"/>
            <a:ext cx="2775154" cy="1169551"/>
          </a:xfrm>
          <a:prstGeom prst="rect">
            <a:avLst/>
          </a:prstGeom>
          <a:solidFill>
            <a:srgbClr val="F07E3E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tagging ratio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0.37%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counting	0.55%</a:t>
            </a: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position/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0.18%</a:t>
            </a: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tagging ratio	0.4%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		0.80%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8066139" y="1811135"/>
            <a:ext cx="1149146" cy="889362"/>
          </a:xfrm>
          <a:prstGeom prst="straightConnector1">
            <a:avLst/>
          </a:prstGeom>
          <a:ln w="63500">
            <a:solidFill>
              <a:srgbClr val="F07E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215285" y="173976"/>
            <a:ext cx="2775154" cy="1169551"/>
          </a:xfrm>
          <a:prstGeom prst="rect">
            <a:avLst/>
          </a:prstGeom>
          <a:solidFill>
            <a:srgbClr val="3E92DE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0.3%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		0.2%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Slope		0.15%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		0.2%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		0.44%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>
            <a:endCxn id="37" idx="1"/>
          </p:cNvCxnSpPr>
          <p:nvPr/>
        </p:nvCxnSpPr>
        <p:spPr>
          <a:xfrm flipV="1">
            <a:off x="6916994" y="758752"/>
            <a:ext cx="2298291" cy="508494"/>
          </a:xfrm>
          <a:prstGeom prst="straightConnector1">
            <a:avLst/>
          </a:prstGeom>
          <a:ln w="63500">
            <a:solidFill>
              <a:srgbClr val="3E92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9495" y="184788"/>
            <a:ext cx="3603524" cy="1815882"/>
          </a:xfrm>
          <a:prstGeom prst="rect">
            <a:avLst/>
          </a:prstGeom>
          <a:solidFill>
            <a:srgbClr val="97420D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density	  	0.25%</a:t>
            </a:r>
          </a:p>
          <a:p>
            <a:pPr fontAlgn="t"/>
            <a:r>
              <a:rPr lang="en-US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cross section and phase	0.1%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Shadowing effect amplitude	0.31%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coherent shape		0.1%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Incoherent model		0.1%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Non-zero spin admixture		≤0.1%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strong vs EM radius	0.24%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			0.51%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3753465" y="1548806"/>
            <a:ext cx="1355625" cy="412530"/>
          </a:xfrm>
          <a:prstGeom prst="straightConnector1">
            <a:avLst/>
          </a:prstGeom>
          <a:ln w="63500">
            <a:solidFill>
              <a:srgbClr val="9742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39495" y="2004627"/>
            <a:ext cx="3603524" cy="2246769"/>
          </a:xfrm>
          <a:prstGeom prst="rect">
            <a:avLst/>
          </a:prstGeom>
          <a:solidFill>
            <a:srgbClr val="05568D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0.4%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Fitting range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0.4%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target subtraction		0.2%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parameter uncertainty		0.55%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from MC test		0.65%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Omega/rho background subtraction	0.06%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 migration at zero angle	0.2%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procedure		0.3%</a:t>
            </a:r>
          </a:p>
          <a:p>
            <a:pPr fontAlgn="t"/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binning 0.01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°, 0.02°, 0.03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	0.12%</a:t>
            </a:r>
          </a:p>
          <a:p>
            <a:pPr fontAlgn="t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			1.11%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3743019" y="3132803"/>
            <a:ext cx="471947" cy="722016"/>
          </a:xfrm>
          <a:prstGeom prst="straightConnector1">
            <a:avLst/>
          </a:prstGeom>
          <a:ln w="63500">
            <a:solidFill>
              <a:srgbClr val="0556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9495" y="4251396"/>
            <a:ext cx="3603524" cy="160043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absorption	  	0.24%</a:t>
            </a: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Pi0 angular resolution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0.26%</a:t>
            </a: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Pi0 two gamma decay branching	0.034%</a:t>
            </a: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Calorimeter geometry		0.2%</a:t>
            </a: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Calorimeter energy response	0.44%</a:t>
            </a: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statistics		0.05%</a:t>
            </a:r>
          </a:p>
          <a:p>
            <a:pPr fontAlgn="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			0.60%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3743020" y="5051615"/>
            <a:ext cx="1919133" cy="130327"/>
          </a:xfrm>
          <a:prstGeom prst="straightConnector1">
            <a:avLst/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5"/>
          <p:cNvSpPr txBox="1">
            <a:spLocks noGrp="1"/>
          </p:cNvSpPr>
          <p:nvPr>
            <p:ph type="title"/>
          </p:nvPr>
        </p:nvSpPr>
        <p:spPr>
          <a:xfrm>
            <a:off x="3610447" y="59808"/>
            <a:ext cx="5737411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2800" b="1" cap="none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PrimEx-II systematic uncertainty</a:t>
            </a:r>
            <a:br>
              <a:rPr lang="en-US" sz="2800" b="1" cap="none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</a:br>
            <a:r>
              <a:rPr lang="en-US" sz="2800" b="1" cap="none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(silicon target)</a:t>
            </a:r>
            <a:endParaRPr lang="en-US" sz="2800" b="1" cap="none" dirty="0">
              <a:solidFill>
                <a:srgbClr val="3C5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8" grpId="0" animBg="1"/>
      <p:bldP spid="33" grpId="0" animBg="1"/>
      <p:bldP spid="37" grpId="0" animBg="1"/>
      <p:bldP spid="40" grpId="0" animBg="1"/>
      <p:bldP spid="47" grpId="0" animBg="1"/>
      <p:bldP spid="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April 2018 APS meeting, Columbus, OH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51952611"/>
              </p:ext>
            </p:extLst>
          </p:nvPr>
        </p:nvGraphicFramePr>
        <p:xfrm>
          <a:off x="704848" y="2245359"/>
          <a:ext cx="4739823" cy="2211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687">
                  <a:extLst>
                    <a:ext uri="{9D8B030D-6E8A-4147-A177-3AD203B41FA5}">
                      <a16:colId xmlns:a16="http://schemas.microsoft.com/office/drawing/2014/main" val="1655832688"/>
                    </a:ext>
                  </a:extLst>
                </a:gridCol>
                <a:gridCol w="1291772">
                  <a:extLst>
                    <a:ext uri="{9D8B030D-6E8A-4147-A177-3AD203B41FA5}">
                      <a16:colId xmlns:a16="http://schemas.microsoft.com/office/drawing/2014/main" val="1044014277"/>
                    </a:ext>
                  </a:extLst>
                </a:gridCol>
                <a:gridCol w="1227364">
                  <a:extLst>
                    <a:ext uri="{9D8B030D-6E8A-4147-A177-3AD203B41FA5}">
                      <a16:colId xmlns:a16="http://schemas.microsoft.com/office/drawing/2014/main" val="2798818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 item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Si, [%]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 C, [%}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7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0.019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7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thickness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584248"/>
                  </a:ext>
                </a:extLst>
              </a:tr>
              <a:tr h="459378"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 purity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4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94251"/>
                  </a:ext>
                </a:extLst>
              </a:tr>
            </a:tbl>
          </a:graphicData>
        </a:graphic>
      </p:graphicFrame>
      <p:sp>
        <p:nvSpPr>
          <p:cNvPr id="9" name="Title 5"/>
          <p:cNvSpPr txBox="1">
            <a:spLocks noGrp="1"/>
          </p:cNvSpPr>
          <p:nvPr>
            <p:ph type="title"/>
          </p:nvPr>
        </p:nvSpPr>
        <p:spPr>
          <a:xfrm>
            <a:off x="1215590" y="1545479"/>
            <a:ext cx="3490667" cy="4801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2800" b="1" cap="none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Target</a:t>
            </a:r>
            <a:endParaRPr lang="en-US" sz="2800" b="1" cap="none" dirty="0">
              <a:solidFill>
                <a:srgbClr val="3C5A78"/>
              </a:solidFill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4550667"/>
              </p:ext>
            </p:extLst>
          </p:nvPr>
        </p:nvGraphicFramePr>
        <p:xfrm>
          <a:off x="6720113" y="2232297"/>
          <a:ext cx="44595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180">
                  <a:extLst>
                    <a:ext uri="{9D8B030D-6E8A-4147-A177-3AD203B41FA5}">
                      <a16:colId xmlns:a16="http://schemas.microsoft.com/office/drawing/2014/main" val="1655832688"/>
                    </a:ext>
                  </a:extLst>
                </a:gridCol>
                <a:gridCol w="1565335">
                  <a:extLst>
                    <a:ext uri="{9D8B030D-6E8A-4147-A177-3AD203B41FA5}">
                      <a16:colId xmlns:a16="http://schemas.microsoft.com/office/drawing/2014/main" val="104401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 item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Value, [%]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7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energy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7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position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58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width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4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slope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2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94251"/>
                  </a:ext>
                </a:extLst>
              </a:tr>
            </a:tbl>
          </a:graphicData>
        </a:graphic>
      </p:graphicFrame>
      <p:sp>
        <p:nvSpPr>
          <p:cNvPr id="13" name="Title 5"/>
          <p:cNvSpPr txBox="1">
            <a:spLocks/>
          </p:cNvSpPr>
          <p:nvPr/>
        </p:nvSpPr>
        <p:spPr>
          <a:xfrm>
            <a:off x="7204536" y="1618337"/>
            <a:ext cx="3490667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Beam parameters</a:t>
            </a:r>
            <a:endParaRPr lang="en-US" sz="2800" b="1" dirty="0">
              <a:solidFill>
                <a:srgbClr val="3C5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April 2018 APS meeting, Columbus, OH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1296556"/>
              </p:ext>
            </p:extLst>
          </p:nvPr>
        </p:nvGraphicFramePr>
        <p:xfrm>
          <a:off x="421820" y="2428566"/>
          <a:ext cx="462915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0326">
                  <a:extLst>
                    <a:ext uri="{9D8B030D-6E8A-4147-A177-3AD203B41FA5}">
                      <a16:colId xmlns:a16="http://schemas.microsoft.com/office/drawing/2014/main" val="1655832688"/>
                    </a:ext>
                  </a:extLst>
                </a:gridCol>
                <a:gridCol w="1048825">
                  <a:extLst>
                    <a:ext uri="{9D8B030D-6E8A-4147-A177-3AD203B41FA5}">
                      <a16:colId xmlns:a16="http://schemas.microsoft.com/office/drawing/2014/main" val="104401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 item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Value, [%}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7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Trigger efficiency (electronics)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7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Events with ADC error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58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94251"/>
                  </a:ext>
                </a:extLst>
              </a:tr>
            </a:tbl>
          </a:graphicData>
        </a:graphic>
      </p:graphicFrame>
      <p:sp>
        <p:nvSpPr>
          <p:cNvPr id="7" name="Title 5"/>
          <p:cNvSpPr txBox="1">
            <a:spLocks noGrp="1"/>
          </p:cNvSpPr>
          <p:nvPr>
            <p:ph type="title"/>
          </p:nvPr>
        </p:nvSpPr>
        <p:spPr>
          <a:xfrm>
            <a:off x="925304" y="1757715"/>
            <a:ext cx="3490667" cy="4801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2800" b="1" cap="none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DAQ</a:t>
            </a:r>
            <a:endParaRPr lang="en-US" sz="2800" b="1" cap="none" dirty="0">
              <a:solidFill>
                <a:srgbClr val="3C5A78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64564934"/>
              </p:ext>
            </p:extLst>
          </p:nvPr>
        </p:nvGraphicFramePr>
        <p:xfrm>
          <a:off x="5416549" y="2237846"/>
          <a:ext cx="6388101" cy="2250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0752">
                  <a:extLst>
                    <a:ext uri="{9D8B030D-6E8A-4147-A177-3AD203B41FA5}">
                      <a16:colId xmlns:a16="http://schemas.microsoft.com/office/drawing/2014/main" val="1655832688"/>
                    </a:ext>
                  </a:extLst>
                </a:gridCol>
                <a:gridCol w="1447349">
                  <a:extLst>
                    <a:ext uri="{9D8B030D-6E8A-4147-A177-3AD203B41FA5}">
                      <a16:colId xmlns:a16="http://schemas.microsoft.com/office/drawing/2014/main" val="1044014277"/>
                    </a:ext>
                  </a:extLst>
                </a:gridCol>
              </a:tblGrid>
              <a:tr h="3965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 item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Value, [%}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7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Tagging Ratio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(TAC reproducibility)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7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counting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58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position/collimation effect on Tagging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Ratio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4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Tagging Ratio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2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9425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57232" y="4822316"/>
            <a:ext cx="5706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From Aram’s thesis, page 92:  0.45%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1.3mm beam pos.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shift, we interpolate to 0.18%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&lt;0.5mm possible beam shift for PrimEx-II data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 Uncertainty from PrimEx-I run (Photon Flux article)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6491533" y="1730173"/>
            <a:ext cx="3490667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Photon beam flux</a:t>
            </a:r>
            <a:endParaRPr lang="en-US" sz="2800" b="1" dirty="0">
              <a:solidFill>
                <a:srgbClr val="3C5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24382458"/>
              </p:ext>
            </p:extLst>
          </p:nvPr>
        </p:nvGraphicFramePr>
        <p:xfrm>
          <a:off x="3364831" y="2012402"/>
          <a:ext cx="10491537" cy="568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52547" y="23042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PrimEx data chart</a:t>
            </a:r>
            <a:endParaRPr lang="en-US" sz="3200" b="1" baseline="80000" dirty="0" smtClean="0">
              <a:solidFill>
                <a:srgbClr val="3C5A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76153"/>
              </p:ext>
            </p:extLst>
          </p:nvPr>
        </p:nvGraphicFramePr>
        <p:xfrm>
          <a:off x="803645" y="1961381"/>
          <a:ext cx="4614388" cy="321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1">
                  <a:extLst>
                    <a:ext uri="{9D8B030D-6E8A-4147-A177-3AD203B41FA5}">
                      <a16:colId xmlns:a16="http://schemas.microsoft.com/office/drawing/2014/main" val="10970501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69649242"/>
                    </a:ext>
                  </a:extLst>
                </a:gridCol>
                <a:gridCol w="1132115">
                  <a:extLst>
                    <a:ext uri="{9D8B030D-6E8A-4147-A177-3AD203B41FA5}">
                      <a16:colId xmlns:a16="http://schemas.microsoft.com/office/drawing/2014/main" val="1685084230"/>
                    </a:ext>
                  </a:extLst>
                </a:gridCol>
                <a:gridCol w="1551872">
                  <a:extLst>
                    <a:ext uri="{9D8B030D-6E8A-4147-A177-3AD203B41FA5}">
                      <a16:colId xmlns:a16="http://schemas.microsoft.com/office/drawing/2014/main" val="2158935458"/>
                    </a:ext>
                  </a:extLst>
                </a:gridCol>
              </a:tblGrid>
              <a:tr h="59721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thickness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Photon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beam flux used in analysis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34195"/>
                  </a:ext>
                </a:extLst>
              </a:tr>
              <a:tr h="59721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PrimEx-I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1.4×10</a:t>
                      </a:r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489374"/>
                  </a:ext>
                </a:extLst>
              </a:tr>
              <a:tr h="59721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PrimEx-I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6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0.72×10</a:t>
                      </a:r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240035"/>
                  </a:ext>
                </a:extLst>
              </a:tr>
              <a:tr h="59721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PrimEx-II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2.0×10</a:t>
                      </a:r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315132"/>
                  </a:ext>
                </a:extLst>
              </a:tr>
              <a:tr h="59721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PrimEx-II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n-US" sz="16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5.3×10</a:t>
                      </a:r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85226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10927" y="3567285"/>
            <a:ext cx="149021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3200" b="1" baseline="30000" dirty="0" smtClean="0">
                <a:solidFill>
                  <a:srgbClr val="60BB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28</a:t>
            </a:r>
            <a:r>
              <a:rPr lang="en-US" sz="3200" b="1" dirty="0" smtClean="0">
                <a:solidFill>
                  <a:srgbClr val="60BB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</a:t>
            </a:r>
            <a:endParaRPr lang="en-US" sz="3200" b="1" baseline="30000" dirty="0" smtClean="0">
              <a:solidFill>
                <a:srgbClr val="60BB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0298" y="2247879"/>
            <a:ext cx="149021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3200" b="1" baseline="30000" dirty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208</a:t>
            </a:r>
            <a:r>
              <a:rPr lang="en-US" sz="3200" b="1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Pb</a:t>
            </a:r>
            <a:endParaRPr lang="en-US" sz="3200" b="1" baseline="30000" dirty="0" smtClean="0">
              <a:solidFill>
                <a:srgbClr val="3C5A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8610599" y="2312321"/>
            <a:ext cx="149021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30000" dirty="0">
                <a:solidFill>
                  <a:srgbClr val="F2D58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12</a:t>
            </a:r>
            <a:r>
              <a:rPr lang="en-US" sz="3200" b="1" dirty="0" smtClean="0">
                <a:solidFill>
                  <a:srgbClr val="F2D58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endParaRPr lang="en-US" sz="3200" b="1" baseline="30000" dirty="0" smtClean="0">
              <a:solidFill>
                <a:srgbClr val="F2D5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8981947" y="1622592"/>
            <a:ext cx="1976339" cy="584775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PrimEx-I</a:t>
            </a:r>
            <a:endParaRPr lang="en-US" sz="3200" b="1" baseline="30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7170056" y="4549402"/>
            <a:ext cx="2061030" cy="584775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PrimEx-II</a:t>
            </a:r>
            <a:endParaRPr lang="en-US" sz="3200" b="1" baseline="30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April 2018 APS meeting, Columbus, OH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44824090"/>
              </p:ext>
            </p:extLst>
          </p:nvPr>
        </p:nvGraphicFramePr>
        <p:xfrm>
          <a:off x="290287" y="919226"/>
          <a:ext cx="454297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398">
                  <a:extLst>
                    <a:ext uri="{9D8B030D-6E8A-4147-A177-3AD203B41FA5}">
                      <a16:colId xmlns:a16="http://schemas.microsoft.com/office/drawing/2014/main" val="1655832688"/>
                    </a:ext>
                  </a:extLst>
                </a:gridCol>
                <a:gridCol w="2013573">
                  <a:extLst>
                    <a:ext uri="{9D8B030D-6E8A-4147-A177-3AD203B41FA5}">
                      <a16:colId xmlns:a16="http://schemas.microsoft.com/office/drawing/2014/main" val="104401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 item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7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gamma energy 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7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Gamma</a:t>
                      </a:r>
                      <a:r>
                        <a:rPr lang="en-US" baseline="0" dirty="0" smtClean="0"/>
                        <a:t> pair energy 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58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difference 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0.06(Si), 0.34(C)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4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Wrong beam particle selection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0.09(Si), 0.20 (C)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2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0.25(Si), 0.45(C)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94251"/>
                  </a:ext>
                </a:extLst>
              </a:tr>
            </a:tbl>
          </a:graphicData>
        </a:graphic>
      </p:graphicFrame>
      <p:sp>
        <p:nvSpPr>
          <p:cNvPr id="7" name="Title 5"/>
          <p:cNvSpPr txBox="1">
            <a:spLocks noGrp="1"/>
          </p:cNvSpPr>
          <p:nvPr>
            <p:ph type="title"/>
          </p:nvPr>
        </p:nvSpPr>
        <p:spPr>
          <a:xfrm>
            <a:off x="1019639" y="329982"/>
            <a:ext cx="3490667" cy="4801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2800" b="1" cap="none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Event selection</a:t>
            </a:r>
            <a:endParaRPr lang="en-US" sz="2800" b="1" cap="none" dirty="0">
              <a:solidFill>
                <a:srgbClr val="3C5A78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4958301"/>
              </p:ext>
            </p:extLst>
          </p:nvPr>
        </p:nvGraphicFramePr>
        <p:xfrm>
          <a:off x="5497286" y="865995"/>
          <a:ext cx="6226628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5200">
                  <a:extLst>
                    <a:ext uri="{9D8B030D-6E8A-4147-A177-3AD203B41FA5}">
                      <a16:colId xmlns:a16="http://schemas.microsoft.com/office/drawing/2014/main" val="1655832688"/>
                    </a:ext>
                  </a:extLst>
                </a:gridCol>
                <a:gridCol w="1451428">
                  <a:extLst>
                    <a:ext uri="{9D8B030D-6E8A-4147-A177-3AD203B41FA5}">
                      <a16:colId xmlns:a16="http://schemas.microsoft.com/office/drawing/2014/main" val="104401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 item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7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Mgg Background function variation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7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Mgg fit range variation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58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Empty target subtraction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4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Mgg peak fit parameter variation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2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Realistic MC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Omega/rho background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580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Resolution “improvement” at zero angle (due to bin migration)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714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Fit procedure correction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39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dN/d</a:t>
                      </a:r>
                      <a:r>
                        <a:rPr lang="el-G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binning variation (0.01°, 0.02°, 0.03° fit)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0.12(Si),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0.49(C)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16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1.11(Si), 1.21(C)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942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5230408"/>
                <a:ext cx="5606521" cy="104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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dN/d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binning variation (0.01°, 0.02°, 0.03° fit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>
                  <a:defRPr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 = -0.01%,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 ≡ 0,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0.03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°=+0.12%</a:t>
                </a:r>
              </a:p>
              <a:p>
                <a:pPr lvl="0" algn="ctr">
                  <a:defRPr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  =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0.49%,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0.02° ≡ 0, 0.03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°=-0.03%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30408"/>
                <a:ext cx="5606521" cy="1045094"/>
              </a:xfrm>
              <a:prstGeom prst="rect">
                <a:avLst/>
              </a:prstGeom>
              <a:blipFill>
                <a:blip r:embed="rId2"/>
                <a:stretch>
                  <a:fillRect l="-543" t="-2339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5"/>
          <p:cNvSpPr txBox="1">
            <a:spLocks/>
          </p:cNvSpPr>
          <p:nvPr/>
        </p:nvSpPr>
        <p:spPr>
          <a:xfrm>
            <a:off x="6491533" y="353676"/>
            <a:ext cx="3490667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Yield extraction</a:t>
            </a:r>
            <a:endParaRPr lang="en-US" sz="2800" b="1" dirty="0">
              <a:solidFill>
                <a:srgbClr val="3C5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 Larin, April 2018 APS meeting, Columbus, OH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0327239"/>
              </p:ext>
            </p:extLst>
          </p:nvPr>
        </p:nvGraphicFramePr>
        <p:xfrm>
          <a:off x="353579" y="983156"/>
          <a:ext cx="5161849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026">
                  <a:extLst>
                    <a:ext uri="{9D8B030D-6E8A-4147-A177-3AD203B41FA5}">
                      <a16:colId xmlns:a16="http://schemas.microsoft.com/office/drawing/2014/main" val="1655832688"/>
                    </a:ext>
                  </a:extLst>
                </a:gridCol>
                <a:gridCol w="2399823">
                  <a:extLst>
                    <a:ext uri="{9D8B030D-6E8A-4147-A177-3AD203B41FA5}">
                      <a16:colId xmlns:a16="http://schemas.microsoft.com/office/drawing/2014/main" val="104401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 item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7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Absorption in target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0.24(Si), 0.2(C)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7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Pi0 angular resolution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0.26(Si), 0.12(C)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58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Pi0 Branching ratio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4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HyCal distance to target (based on 1cm uncertainty)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2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HyCal energy response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73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Limited MC statistics per angular bin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0.60(Si),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0.54(C)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9425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84208" y="4913477"/>
            <a:ext cx="5849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pi0 angular resolution improve test (10%; 20%):</a:t>
            </a:r>
          </a:p>
          <a:p>
            <a:pPr lvl="0" algn="ctr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Si: 10%  = -0.26%, 20%=-0.50%</a:t>
            </a:r>
          </a:p>
          <a:p>
            <a:pPr algn="ctr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C: 10% 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0.12%, 20%=-0.23%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257103" y="317969"/>
            <a:ext cx="3490667" cy="4801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2800" b="1" cap="none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MC Simulation</a:t>
            </a:r>
            <a:endParaRPr lang="en-US" sz="2800" b="1" cap="none" dirty="0">
              <a:solidFill>
                <a:srgbClr val="3C5A78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69431064"/>
              </p:ext>
            </p:extLst>
          </p:nvPr>
        </p:nvGraphicFramePr>
        <p:xfrm>
          <a:off x="6082352" y="961967"/>
          <a:ext cx="5895522" cy="4245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257">
                  <a:extLst>
                    <a:ext uri="{9D8B030D-6E8A-4147-A177-3AD203B41FA5}">
                      <a16:colId xmlns:a16="http://schemas.microsoft.com/office/drawing/2014/main" val="1655832688"/>
                    </a:ext>
                  </a:extLst>
                </a:gridCol>
                <a:gridCol w="2078265">
                  <a:extLst>
                    <a:ext uri="{9D8B030D-6E8A-4147-A177-3AD203B41FA5}">
                      <a16:colId xmlns:a16="http://schemas.microsoft.com/office/drawing/2014/main" val="104401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 item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7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Nuclear density parameters variation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7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Pi-N interaction cross section and phase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58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Shadowing-effect amplitude (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ξ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value variation by 0.25)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0.18(C), 0.31(Si)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4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Nuclear Coherent amplitude dependence on energy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2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Incoherent model variation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739512"/>
                  </a:ext>
                </a:extLst>
              </a:tr>
              <a:tr h="420915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zero spin isotope admixture</a:t>
                      </a:r>
                      <a:endParaRPr lang="en-US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≤0.1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087862"/>
                  </a:ext>
                </a:extLst>
              </a:tr>
              <a:tr h="4209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Nuclear strong radius increase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</a:t>
                      </a:r>
                      <a:endParaRPr lang="en-US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0.39(C),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0.14(Si)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110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0.54(C), 0.47(Si)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942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33467" y="5393594"/>
                <a:ext cx="5152571" cy="776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«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Si</a:t>
                </a:r>
                <a:r>
                  <a:rPr lang="en-US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0.030∗0.36/7.767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0.14%;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0.022</a:t>
                </a:r>
                <a:r>
                  <a:rPr lang="en-US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1.36 / 7.753 = 0.39 %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467" y="5393594"/>
                <a:ext cx="5152571" cy="776559"/>
              </a:xfrm>
              <a:prstGeom prst="rect">
                <a:avLst/>
              </a:prstGeom>
              <a:blipFill>
                <a:blip r:embed="rId2"/>
                <a:stretch>
                  <a:fillRect l="-828" b="-1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5"/>
          <p:cNvSpPr txBox="1">
            <a:spLocks/>
          </p:cNvSpPr>
          <p:nvPr/>
        </p:nvSpPr>
        <p:spPr>
          <a:xfrm>
            <a:off x="6647959" y="350573"/>
            <a:ext cx="4764307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Applied theory parameters</a:t>
            </a:r>
            <a:endParaRPr lang="en-US" sz="2800" b="1" dirty="0">
              <a:solidFill>
                <a:srgbClr val="3C5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April 2018 APS meeting, Columbus, OH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25302"/>
              </p:ext>
            </p:extLst>
          </p:nvPr>
        </p:nvGraphicFramePr>
        <p:xfrm>
          <a:off x="2042144" y="1587073"/>
          <a:ext cx="246743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715">
                  <a:extLst>
                    <a:ext uri="{9D8B030D-6E8A-4147-A177-3AD203B41FA5}">
                      <a16:colId xmlns:a16="http://schemas.microsoft.com/office/drawing/2014/main" val="2885916651"/>
                    </a:ext>
                  </a:extLst>
                </a:gridCol>
                <a:gridCol w="1233715">
                  <a:extLst>
                    <a:ext uri="{9D8B030D-6E8A-4147-A177-3AD203B41FA5}">
                      <a16:colId xmlns:a16="http://schemas.microsoft.com/office/drawing/2014/main" val="2756464178"/>
                    </a:ext>
                  </a:extLst>
                </a:gridCol>
              </a:tblGrid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ΔΓ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l-G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[%]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057722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887066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665741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0.039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70362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8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0.052</a:t>
                      </a:r>
                      <a:endParaRPr lang="en-US" sz="18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082970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099997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0.078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569071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31753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0.117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472492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556256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855828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Sibirtsev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933018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Laget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38192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826661"/>
              </p:ext>
            </p:extLst>
          </p:nvPr>
        </p:nvGraphicFramePr>
        <p:xfrm>
          <a:off x="5661467" y="1577308"/>
          <a:ext cx="246743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715">
                  <a:extLst>
                    <a:ext uri="{9D8B030D-6E8A-4147-A177-3AD203B41FA5}">
                      <a16:colId xmlns:a16="http://schemas.microsoft.com/office/drawing/2014/main" val="2885916651"/>
                    </a:ext>
                  </a:extLst>
                </a:gridCol>
                <a:gridCol w="1233715">
                  <a:extLst>
                    <a:ext uri="{9D8B030D-6E8A-4147-A177-3AD203B41FA5}">
                      <a16:colId xmlns:a16="http://schemas.microsoft.com/office/drawing/2014/main" val="2756464178"/>
                    </a:ext>
                  </a:extLst>
                </a:gridCol>
              </a:tblGrid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ΔΓ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l-G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[%]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057722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0.026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887066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665741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0.078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70362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8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0.091</a:t>
                      </a:r>
                      <a:endParaRPr lang="en-US" sz="18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082970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0.104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099997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569071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0.156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31753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472492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556256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855828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Sibirtsev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0.077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479308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Laget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0.039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8835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5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80571" y="223550"/>
                <a:ext cx="10431334" cy="86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ood" dir="t"/>
                </a:scene3d>
                <a:sp3d prstMaterial="plastic">
                  <a:bevelT w="215900" h="215900"/>
                  <a:bevelB w="215900" h="215900"/>
                  <a:extrusionClr>
                    <a:srgbClr val="FF0000"/>
                  </a:extrusionClr>
                  <a:contourClr>
                    <a:schemeClr val="bg1"/>
                  </a:contourClr>
                </a:sp3d>
              </a:bodyPr>
              <a:lstStyle/>
              <a:p>
                <a:pPr algn="ctr"/>
                <a:r>
                  <a:rPr lang="en-US" sz="2800" b="1" cap="none" dirty="0" smtClean="0">
                    <a:solidFill>
                      <a:srgbClr val="3C5A7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Example: Nuclear Coherent term dependence on energy:</a:t>
                </a:r>
                <a:br>
                  <a:rPr lang="en-US" sz="2800" b="1" cap="none" dirty="0" smtClean="0">
                    <a:solidFill>
                      <a:srgbClr val="3C5A7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</a:br>
                <a:r>
                  <a:rPr lang="en-US" sz="2800" b="1" dirty="0" smtClean="0">
                    <a:solidFill>
                      <a:srgbClr val="3C5A7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Modified Cornell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1.2+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3C5A78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), Sibirtsev and Laget parametrizations</a:t>
                </a:r>
                <a:endParaRPr lang="en-US" sz="2800" b="1" cap="none" dirty="0">
                  <a:solidFill>
                    <a:srgbClr val="3C5A78"/>
                  </a:solidFill>
                </a:endParaRPr>
              </a:p>
            </p:txBody>
          </p:sp>
        </mc:Choice>
        <mc:Fallback xmlns="">
          <p:sp>
            <p:nvSpPr>
              <p:cNvPr id="11" name="Title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0571" y="223550"/>
                <a:ext cx="10431334" cy="8679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150077" y="1013946"/>
            <a:ext cx="149021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3200" b="1" baseline="30000" dirty="0" smtClean="0">
                <a:solidFill>
                  <a:srgbClr val="60BB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28</a:t>
            </a:r>
            <a:r>
              <a:rPr lang="en-US" sz="3200" b="1" dirty="0" smtClean="0">
                <a:solidFill>
                  <a:srgbClr val="60BB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</a:t>
            </a:r>
            <a:endParaRPr lang="en-US" sz="3200" b="1" baseline="30000" dirty="0" smtClean="0">
              <a:solidFill>
                <a:srgbClr val="60BB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530750" y="1013962"/>
            <a:ext cx="1490218" cy="5847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30000" dirty="0">
                <a:solidFill>
                  <a:srgbClr val="F2D58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12</a:t>
            </a:r>
            <a:r>
              <a:rPr lang="en-US" sz="3200" b="1" dirty="0" smtClean="0">
                <a:solidFill>
                  <a:srgbClr val="F2D58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</a:t>
            </a:r>
            <a:endParaRPr lang="en-US" sz="3200" b="1" baseline="30000" dirty="0" smtClean="0">
              <a:solidFill>
                <a:srgbClr val="F2D5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April 2018 APS meeting, Columbus, OH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913774" y="188162"/>
            <a:ext cx="7591598" cy="14219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r>
              <a:rPr lang="en-US" sz="4800" b="1" cap="none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Yield extraction and long term stability checks</a:t>
            </a:r>
            <a:endParaRPr lang="en-US" sz="4800" b="1" cap="none" dirty="0">
              <a:solidFill>
                <a:srgbClr val="3C5A7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041" y="2031692"/>
            <a:ext cx="654558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lvl="1" algn="ctr">
              <a:buSzPct val="50000"/>
            </a:pPr>
            <a:r>
              <a:rPr lang="en-US" sz="2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Yield extraction uncertainty:</a:t>
            </a:r>
          </a:p>
          <a:p>
            <a:pPr lvl="1" algn="ctr">
              <a:buSzPct val="50000"/>
            </a:pPr>
            <a:endParaRPr lang="en-US" sz="2800" b="1" dirty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 algn="just">
              <a:buSzPct val="50000"/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 set of Monte-Carlo data samples has been generated with predefined parameters (</a:t>
            </a: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(</a:t>
            </a:r>
            <a:r>
              <a:rPr lang="en-US" sz="2400" b="1" baseline="30000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) 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l-GR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φ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coherent amplitude). </a:t>
            </a: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(</a:t>
            </a:r>
            <a:r>
              <a:rPr lang="en-US" sz="2400" b="1" baseline="30000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) 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has been extracted and compared with predefined value: found no shift of average values and statistical spread</a:t>
            </a:r>
            <a:endParaRPr lang="en-US" sz="2400" b="1" dirty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72" y="2031692"/>
            <a:ext cx="3240405" cy="3240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7139" y="1526197"/>
            <a:ext cx="360443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lvl="1" algn="ctr">
              <a:buSzPct val="50000"/>
            </a:pPr>
            <a:r>
              <a:rPr lang="en-US" sz="2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Run time stability:</a:t>
            </a:r>
          </a:p>
        </p:txBody>
      </p:sp>
    </p:spTree>
    <p:extLst>
      <p:ext uri="{BB962C8B-B14F-4D97-AF65-F5344CB8AC3E}">
        <p14:creationId xmlns:p14="http://schemas.microsoft.com/office/powerpoint/2010/main" val="4046530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April 2018 APS meeting, Columbus, OH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60553003"/>
              </p:ext>
            </p:extLst>
          </p:nvPr>
        </p:nvGraphicFramePr>
        <p:xfrm>
          <a:off x="1492106" y="1278032"/>
          <a:ext cx="861876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280">
                  <a:extLst>
                    <a:ext uri="{9D8B030D-6E8A-4147-A177-3AD203B41FA5}">
                      <a16:colId xmlns:a16="http://schemas.microsoft.com/office/drawing/2014/main" val="1655832688"/>
                    </a:ext>
                  </a:extLst>
                </a:gridCol>
                <a:gridCol w="4557485">
                  <a:extLst>
                    <a:ext uri="{9D8B030D-6E8A-4147-A177-3AD203B41FA5}">
                      <a16:colId xmlns:a16="http://schemas.microsoft.com/office/drawing/2014/main" val="104401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 item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Value, [%]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7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parameters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7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Photon flux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58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0.11(C), 0.35(Si)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4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DAQ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2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 Selection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0.45(C),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0.25(Si)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73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Monte-Carlo simulation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0.54(C), 0.60(Si)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Pi0 Yield Extraction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1.21(C), 1.11(Si)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580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Pi0 photoproduction theory (not a cross section systematic budget item)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0.54(C), 0.47(Si)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08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systematic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1.76(C),  1.69(Si)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94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(for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(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)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1.73(C),  0.82(Si)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44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2.47(C),  1.88(Si)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626300"/>
                  </a:ext>
                </a:extLst>
              </a:tr>
            </a:tbl>
          </a:graphicData>
        </a:graphic>
      </p:graphicFrame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254053" y="328104"/>
            <a:ext cx="9094872" cy="59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r>
              <a:rPr lang="en-US" sz="36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</a:t>
            </a:r>
            <a:r>
              <a:rPr lang="en-US" sz="36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(</a:t>
            </a:r>
            <a:r>
              <a:rPr lang="en-US" sz="3600" b="1" baseline="30000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36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) </a:t>
            </a:r>
            <a:r>
              <a:rPr lang="en-US" sz="3600" b="1" cap="none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and cross section uncertainty table</a:t>
            </a:r>
            <a:endParaRPr lang="en-US" sz="3600" b="1" cap="none" dirty="0">
              <a:solidFill>
                <a:srgbClr val="3C5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26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45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736600" y="-42980"/>
            <a:ext cx="10515600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This analysis and previous measurements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" y="955675"/>
            <a:ext cx="5400675" cy="5400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2952" y="2558913"/>
            <a:ext cx="5140895" cy="246221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38100" contourW="6350" prstMaterial="metal"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(with increased radius):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Si: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7.766eV ±0.064eV(stat) ±0.132eV(syst),</a:t>
            </a:r>
          </a:p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 ±1.9%(total)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C: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7.753eV ±0.134eV(stat) ±0.137eV(syst),</a:t>
            </a:r>
          </a:p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 ±2.5%(total)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C+Si: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7.763 ±0.058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(stat)±0.134eV(syst),</a:t>
            </a:r>
          </a:p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 ±1.9%(total)</a:t>
            </a:r>
          </a:p>
        </p:txBody>
      </p:sp>
    </p:spTree>
    <p:extLst>
      <p:ext uri="{BB962C8B-B14F-4D97-AF65-F5344CB8AC3E}">
        <p14:creationId xmlns:p14="http://schemas.microsoft.com/office/powerpoint/2010/main" val="20114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46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Summary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872" y="1786348"/>
            <a:ext cx="10832256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lvl="1">
              <a:buSzPct val="50000"/>
              <a:buBlip>
                <a:blip r:embed="rId2"/>
              </a:buBlip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</a:t>
            </a: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(</a:t>
            </a:r>
            <a:r>
              <a:rPr lang="en-US" sz="2400" b="1" baseline="30000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) 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is one of the few precision QCD predictions at low energy.</a:t>
            </a:r>
          </a:p>
          <a:p>
            <a:pPr lvl="1">
              <a:buSzPct val="50000"/>
            </a:pP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A measurement at a percent accuracy offers a stringent QCD test.</a:t>
            </a:r>
          </a:p>
          <a:p>
            <a:pPr lvl="1">
              <a:buSzPct val="50000"/>
              <a:buBlip>
                <a:blip r:embed="rId2"/>
              </a:buBlip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A high resolution PrimEx experimental setup has been developed and</a:t>
            </a:r>
          </a:p>
          <a:p>
            <a:pPr lvl="1">
              <a:buSzPct val="50000"/>
            </a:pP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constructed. Two PrimEx experiments have been successfully carried out.</a:t>
            </a:r>
          </a:p>
          <a:p>
            <a:pPr lvl="1">
              <a:buSzPct val="50000"/>
              <a:buBlip>
                <a:blip r:embed="rId2"/>
              </a:buBlip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Compton cross section measurement verifies PrimEx systematical </a:t>
            </a:r>
          </a:p>
          <a:p>
            <a:pPr lvl="1">
              <a:buSzPct val="50000"/>
            </a:pP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uncertainty</a:t>
            </a: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for the cross section on </a:t>
            </a: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the 1.5% level</a:t>
            </a:r>
          </a:p>
          <a:p>
            <a:pPr lvl="1">
              <a:buSzPct val="50000"/>
              <a:buBlip>
                <a:blip r:embed="rId2"/>
              </a:buBlip>
            </a:pPr>
            <a:r>
              <a:rPr lang="en-US" sz="2400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PrimEx-II reduced measurement error below 2%:</a:t>
            </a:r>
          </a:p>
          <a:p>
            <a:pPr lvl="1">
              <a:buSzPct val="50000"/>
              <a:buBlip>
                <a:blip r:embed="rId2"/>
              </a:buBlip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This analysis result for two targets:</a:t>
            </a:r>
          </a:p>
          <a:p>
            <a:pPr lvl="1">
              <a:buSzPct val="50000"/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US" sz="2400" b="1" dirty="0" smtClean="0">
                <a:solidFill>
                  <a:srgbClr val="FF5C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</a:t>
            </a:r>
            <a:r>
              <a:rPr lang="en-US" sz="2400" b="1" baseline="30000" dirty="0" smtClean="0">
                <a:solidFill>
                  <a:srgbClr val="FF5C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b="1" dirty="0" smtClean="0">
                <a:solidFill>
                  <a:srgbClr val="FF5C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 = 7.763eV ± 0.75% stat. ± 1.73% syst. (1.88% total)</a:t>
            </a:r>
            <a:endParaRPr lang="en-US" sz="2400" b="1" dirty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2178213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47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3179533" y="2407788"/>
            <a:ext cx="543106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6000" b="1" cap="none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Spare slides</a:t>
            </a:r>
            <a:endParaRPr lang="en-US" sz="6000" b="1" cap="none" dirty="0">
              <a:solidFill>
                <a:srgbClr val="3C5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78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48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1262743" y="244769"/>
            <a:ext cx="7971971" cy="10895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3600" b="1" cap="none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Relative tagging ratio check at low intensity with TAC run: Carbon target</a:t>
            </a:r>
            <a:endParaRPr lang="en-US" sz="3600" b="1" cap="none" dirty="0">
              <a:solidFill>
                <a:srgbClr val="3C5A7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96" y="1334298"/>
            <a:ext cx="4860608" cy="4860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7969" y="242382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100nA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4087" y="241751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100nA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3112" y="430621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9627" y="2736551"/>
            <a:ext cx="3807210" cy="1569660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tagging ratio: high vs low beam intensity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(PrimEx note is in progress: V. Tarasov and I. Larin)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5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hycal_oct_2_testlab"/>
          <p:cNvPicPr>
            <a:picLocks noChangeAspect="1" noChangeArrowheads="1"/>
          </p:cNvPicPr>
          <p:nvPr/>
        </p:nvPicPr>
        <p:blipFill rotWithShape="1">
          <a:blip r:embed="rId2" cstate="print"/>
          <a:srcRect l="10980" r="16563"/>
          <a:stretch/>
        </p:blipFill>
        <p:spPr>
          <a:xfrm>
            <a:off x="647224" y="1881477"/>
            <a:ext cx="3017520" cy="311727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40706" y="3048000"/>
            <a:ext cx="676275" cy="726281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838200" y="501608"/>
            <a:ext cx="10515600" cy="10525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HyCal individual TDCs</a:t>
            </a:r>
            <a:br>
              <a:rPr lang="en-US" sz="4800" b="1" dirty="0" smtClean="0">
                <a:solidFill>
                  <a:srgbClr val="3C5A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</a:br>
            <a:endParaRPr lang="en-US" sz="3200" b="1" baseline="80000" dirty="0" smtClean="0">
              <a:solidFill>
                <a:srgbClr val="3C5A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6"/>
          <p:cNvSpPr txBox="1">
            <a:spLocks noGrp="1"/>
          </p:cNvSpPr>
          <p:nvPr>
            <p:ph idx="1"/>
          </p:nvPr>
        </p:nvSpPr>
        <p:spPr>
          <a:xfrm>
            <a:off x="4147457" y="1554204"/>
            <a:ext cx="6535057" cy="18825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lvl="1">
              <a:buSzPct val="50000"/>
            </a:pPr>
            <a:endParaRPr lang="en-US" sz="2400" b="1" dirty="0" smtClean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>
              <a:buSzPct val="50000"/>
              <a:buBlip>
                <a:blip r:embed="rId3"/>
              </a:buBlip>
            </a:pP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Central 20x20 modules zone was upgraded with individual TDCs</a:t>
            </a:r>
          </a:p>
          <a:p>
            <a:pPr lvl="1">
              <a:buSzPct val="50000"/>
              <a:buBlip>
                <a:blip r:embed="rId3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Cluster pairs with mismatch time were safely rejected from analysis:</a:t>
            </a:r>
            <a:endParaRPr lang="en-US" sz="2000" dirty="0">
              <a:solidFill>
                <a:srgbClr val="3C5A78"/>
              </a:solidFill>
              <a:cs typeface="Times New Roman" pitchFamily="18" charset="0"/>
              <a:sym typeface="Symbo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365829" y="2264229"/>
            <a:ext cx="2235200" cy="1045028"/>
          </a:xfrm>
          <a:prstGeom prst="straightConnector1">
            <a:avLst/>
          </a:prstGeom>
          <a:ln w="127000">
            <a:solidFill>
              <a:schemeClr val="accent1">
                <a:alpha val="4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38" y="3411140"/>
            <a:ext cx="270033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128815" y="1187648"/>
            <a:ext cx="8724900" cy="4669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lvl="1" algn="just">
              <a:buSzPct val="50000"/>
            </a:pPr>
            <a:endParaRPr lang="en-US" sz="2400" b="1" dirty="0" smtClean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Individual pedestal and LMS tables were created for each individual run 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(few millions 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constants uploaded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4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LMS runs with no reference PMT were recovered using average LMS gain for far from beamline channels</a:t>
            </a: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b="1" baseline="30000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gain tables were created for data sets with enough to calibrate statistics (total about 10 sets), then gain tables were calculated for each individual run based on LMS gain correction</a:t>
            </a: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Eventually timing alignment has been performed for each individual module based on </a:t>
            </a:r>
            <a:r>
              <a:rPr lang="en-US" b="1" baseline="30000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signal time and time-walk correction (</a:t>
            </a:r>
            <a:r>
              <a:rPr lang="en-US" b="1" i="1" dirty="0" err="1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tdiff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peak width reduced from 1.5…1.6ns to 0.9…1.1ns)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347436" y="430518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HyCal calibrations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7" t="27318" r="14964" b="30014"/>
          <a:stretch/>
        </p:blipFill>
        <p:spPr>
          <a:xfrm>
            <a:off x="697868" y="1284273"/>
            <a:ext cx="4532116" cy="3372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6595" y="4811070"/>
            <a:ext cx="3478222" cy="1015663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Time-walk correction (PMT time delay vs energy deposited),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Tarasov, PrimEx note 84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1" t="28638" r="17201" b="19360"/>
          <a:stretch/>
        </p:blipFill>
        <p:spPr>
          <a:xfrm>
            <a:off x="6318068" y="1187648"/>
            <a:ext cx="3931920" cy="3566160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347436" y="430518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HyCal timing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6348" y="4657183"/>
            <a:ext cx="3899754" cy="1323439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difference between two clusters from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decay, before and after alignment and correction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Tarasov, PrimEx note 84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946149" y="1174567"/>
            <a:ext cx="9196615" cy="50665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lvl="1" algn="just">
              <a:buSzPct val="50000"/>
            </a:pPr>
            <a:endParaRPr lang="en-US" sz="2400" b="1" dirty="0" smtClean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Electromagnetic 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shower 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profile 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data collected with 6x6 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PWO crystals </a:t>
            </a:r>
            <a:r>
              <a:rPr lang="en-US" b="1" dirty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prototype have been utilized to create database necessary for island 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algorithm. Lead glass profile data was used from GAMS detector database</a:t>
            </a:r>
            <a:endParaRPr lang="en-US" sz="2400" b="1" dirty="0" smtClean="0">
              <a:solidFill>
                <a:srgbClr val="3C5A78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We additionally added fluctuation function to regular (mean value) profile function needed for </a:t>
            </a:r>
            <a:r>
              <a:rPr lang="el-GR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χ</a:t>
            </a:r>
            <a:r>
              <a:rPr lang="en-US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calculation</a:t>
            </a: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Second step separation was switched off in island algorithm for PrimEx since it doesn’t have very high occupancy to exclude artificial cluster splitting, which may occur at sub percent level</a:t>
            </a: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Old 5x5 algorithm didn’t find any missing clusters after island algorithm</a:t>
            </a:r>
          </a:p>
          <a:p>
            <a:pPr lvl="1" algn="just">
              <a:buSzPct val="50000"/>
              <a:buBlip>
                <a:blip r:embed="rId2"/>
              </a:buBlip>
            </a:pPr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New algorithm was tested with downstream multiphoton reconstructions</a:t>
            </a:r>
            <a:endParaRPr lang="en-US" sz="2000" dirty="0">
              <a:solidFill>
                <a:srgbClr val="3C5A78"/>
              </a:solidFill>
              <a:cs typeface="Times New Roman" pitchFamily="18" charset="0"/>
              <a:sym typeface="Symbol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286657" y="302169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800" b="1" baseline="30000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4800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reconstruction upgrade</a:t>
            </a:r>
            <a:endParaRPr lang="en-US" sz="4800" b="1" i="1" dirty="0">
              <a:solidFill>
                <a:srgbClr val="3C5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Larin, PrimEx2 Collaboration Meeting, June 1st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3BF2-FE75-442E-8F06-D9415235A7A3}" type="slidenum">
              <a:rPr lang="en-US" smtClean="0"/>
              <a:t>9</a:t>
            </a:fld>
            <a:endParaRPr lang="en-US"/>
          </a:p>
        </p:txBody>
      </p:sp>
      <p:pic>
        <p:nvPicPr>
          <p:cNvPr id="6" name="Content Placeholder 3" descr="pwo_dat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828" y="1709738"/>
            <a:ext cx="4051300" cy="4051300"/>
          </a:xfrm>
        </p:spPr>
      </p:pic>
      <p:pic>
        <p:nvPicPr>
          <p:cNvPr id="7" name="Picture 4" descr="pwo_prof_fi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972" y="1702255"/>
            <a:ext cx="4049712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phot_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6" t="54254" r="58923" b="38622"/>
          <a:stretch>
            <a:fillRect/>
          </a:stretch>
        </p:blipFill>
        <p:spPr bwMode="auto">
          <a:xfrm rot="5400000">
            <a:off x="4833710" y="2497593"/>
            <a:ext cx="18542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43400" y="4911839"/>
            <a:ext cx="3120572" cy="1135120"/>
          </a:xfrm>
          <a:prstGeom prst="rect">
            <a:avLst/>
          </a:prstGeom>
          <a:solidFill>
            <a:srgbClr val="FFC000">
              <a:alpha val="2509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energy fraction VS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between hit point and cell center: electron scan data (E</a:t>
            </a:r>
            <a:r>
              <a:rPr lang="en-US" alt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≈4GeV) and it’s fit</a:t>
            </a: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1640228" y="1633538"/>
            <a:ext cx="1524776" cy="369332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data</a:t>
            </a: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8541884" y="1626055"/>
            <a:ext cx="2089033" cy="369332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Parameterized shape</a:t>
            </a: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1534092" y="134999"/>
            <a:ext cx="9641908" cy="14465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3C5A7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PWO electromagnetic shower profile, first measurement</a:t>
            </a:r>
            <a:endParaRPr lang="en-US" b="1" dirty="0">
              <a:solidFill>
                <a:srgbClr val="3C5A78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057764" y="4349807"/>
            <a:ext cx="39686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55525" y="2873887"/>
            <a:ext cx="609600" cy="381000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5626950" y="3285050"/>
            <a:ext cx="531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n-US" sz="2400" b="1">
                <a:solidFill>
                  <a:srgbClr val="FF0000"/>
                </a:solidFill>
              </a:rPr>
              <a:t>Δ</a:t>
            </a:r>
            <a:r>
              <a:rPr lang="en-US" altLang="en-US" sz="2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 rot="-5400000">
            <a:off x="5121331" y="2785782"/>
            <a:ext cx="52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n-US" sz="2400" b="1" dirty="0">
                <a:solidFill>
                  <a:srgbClr val="FF0000"/>
                </a:solidFill>
              </a:rPr>
              <a:t>Δ</a:t>
            </a:r>
            <a:r>
              <a:rPr lang="en-US" altLang="en-US" sz="2400" b="1" dirty="0">
                <a:solidFill>
                  <a:srgbClr val="FF00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1825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2918</Words>
  <Application>Microsoft Office PowerPoint</Application>
  <PresentationFormat>Widescreen</PresentationFormat>
  <Paragraphs>643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Equation</vt:lpstr>
      <vt:lpstr>PowerPoint Presentation</vt:lpstr>
      <vt:lpstr>Outline</vt:lpstr>
      <vt:lpstr>PowerPoint Presentation</vt:lpstr>
      <vt:lpstr>PowerPoint Presentation</vt:lpstr>
      <vt:lpstr>HyCal individual TDCs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Island algorithm separation ability check with multiphoton reconstructions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Monte-Carlo simulation used to:</vt:lpstr>
      <vt:lpstr>High statistics Monte-Carlo simulation used to obtain Setup acceptance and resolution</vt:lpstr>
      <vt:lpstr>ω background simulation and subtraction</vt:lpstr>
      <vt:lpstr>ω background subtraction</vt:lpstr>
      <vt:lpstr>Accidentals</vt:lpstr>
      <vt:lpstr>0 yield obtained; Si target</vt:lpstr>
      <vt:lpstr>0 yield obtained; 12C target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Yield fit to extract (0)</vt:lpstr>
      <vt:lpstr>Fit to extract (0) results</vt:lpstr>
      <vt:lpstr>Fit χ2 shows improvement with nucleus radius increase</vt:lpstr>
      <vt:lpstr>PowerPoint Presentation</vt:lpstr>
      <vt:lpstr>(0) vs radius increase</vt:lpstr>
      <vt:lpstr>0 yield fit; Si target</vt:lpstr>
      <vt:lpstr>0 yield fit; 12C target</vt:lpstr>
      <vt:lpstr>PrimEx-II systematic uncertainty (silicon target)</vt:lpstr>
      <vt:lpstr>Target</vt:lpstr>
      <vt:lpstr>DAQ</vt:lpstr>
      <vt:lpstr>Event selection</vt:lpstr>
      <vt:lpstr>MC Simulation</vt:lpstr>
      <vt:lpstr>Example: Nuclear Coherent term dependence on energy: Modified Cornell (E^(1.2+α)), Sibirtsev and Laget parametrizations</vt:lpstr>
      <vt:lpstr>Yield extraction and long term stability checks</vt:lpstr>
      <vt:lpstr>(0) and cross section uncertainty table</vt:lpstr>
      <vt:lpstr>This analysis and previous measurements</vt:lpstr>
      <vt:lpstr>Summary</vt:lpstr>
      <vt:lpstr>Spare slides</vt:lpstr>
      <vt:lpstr>Relative tagging ratio check at low intensity with TAC run: Carbon target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Ilia LARIN</dc:creator>
  <cp:lastModifiedBy>Ilia LARIN</cp:lastModifiedBy>
  <cp:revision>135</cp:revision>
  <dcterms:created xsi:type="dcterms:W3CDTF">2018-05-31T00:22:47Z</dcterms:created>
  <dcterms:modified xsi:type="dcterms:W3CDTF">2018-06-01T12:15:55Z</dcterms:modified>
</cp:coreProperties>
</file>