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6" r:id="rId2"/>
    <p:sldMasterId id="2147483673" r:id="rId3"/>
    <p:sldMasterId id="2147483660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258" r:id="rId7"/>
    <p:sldId id="269" r:id="rId8"/>
    <p:sldId id="262" r:id="rId9"/>
    <p:sldId id="261" r:id="rId10"/>
    <p:sldId id="259" r:id="rId11"/>
    <p:sldId id="260" r:id="rId12"/>
    <p:sldId id="266" r:id="rId13"/>
    <p:sldId id="265" r:id="rId14"/>
    <p:sldId id="272" r:id="rId15"/>
    <p:sldId id="271" r:id="rId16"/>
    <p:sldId id="275" r:id="rId17"/>
    <p:sldId id="279" r:id="rId18"/>
    <p:sldId id="278" r:id="rId19"/>
    <p:sldId id="273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15FF7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7" autoAdjust="0"/>
    <p:restoredTop sz="94624" autoAdjust="0"/>
  </p:normalViewPr>
  <p:slideViewPr>
    <p:cSldViewPr>
      <p:cViewPr varScale="1">
        <p:scale>
          <a:sx n="73" d="100"/>
          <a:sy n="73" d="100"/>
        </p:scale>
        <p:origin x="-9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99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414AB-0D80-469B-BE37-5E0B9BDF77FD}" type="datetimeFigureOut">
              <a:rPr lang="en-US" smtClean="0"/>
              <a:pPr/>
              <a:t>7/21/2009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PrimEx Collaboration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BCBA-7DF1-467E-8CA0-E7E353CE2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AE7E9-7171-4384-A92C-A090020BBFD3}" type="datetimeFigureOut">
              <a:rPr lang="en-US" smtClean="0"/>
              <a:pPr/>
              <a:t>7/21/2009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PrimEx Collaboration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6476D-09D9-4DED-B7C2-52F8909B3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6476D-09D9-4DED-B7C2-52F8909B397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PrimEx Collaboration meeting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7/21/2009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PrimEx Collaboration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674C-4A1C-4922-84BB-9BB0B7D18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674C-4A1C-4922-84BB-9BB0B7D18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674C-4A1C-4922-84BB-9BB0B7D18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674C-4A1C-4922-84BB-9BB0B7D18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674C-4A1C-4922-84BB-9BB0B7D18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674C-4A1C-4922-84BB-9BB0B7D18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674C-4A1C-4922-84BB-9BB0B7D18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674C-4A1C-4922-84BB-9BB0B7D18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674C-4A1C-4922-84BB-9BB0B7D18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674C-4A1C-4922-84BB-9BB0B7D18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674C-4A1C-4922-84BB-9BB0B7D18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24D6-41CD-4EB6-A1B3-92D8F1B6B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24D6-41CD-4EB6-A1B3-92D8F1B6B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24D6-41CD-4EB6-A1B3-92D8F1B6B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24D6-41CD-4EB6-A1B3-92D8F1B6B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24D6-41CD-4EB6-A1B3-92D8F1B6B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24D6-41CD-4EB6-A1B3-92D8F1B6B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PrimEx Collaboration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24D6-41CD-4EB6-A1B3-92D8F1B6B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24D6-41CD-4EB6-A1B3-92D8F1B6B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24D6-41CD-4EB6-A1B3-92D8F1B6B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24D6-41CD-4EB6-A1B3-92D8F1B6B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24D6-41CD-4EB6-A1B3-92D8F1B6B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F7B4-CDDA-4EB1-93FA-57C80C29B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F7B4-CDDA-4EB1-93FA-57C80C29B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F7B4-CDDA-4EB1-93FA-57C80C29B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F7B4-CDDA-4EB1-93FA-57C80C29B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F7B4-CDDA-4EB1-93FA-57C80C29B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F7B4-CDDA-4EB1-93FA-57C80C29B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F7B4-CDDA-4EB1-93FA-57C80C29B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F7B4-CDDA-4EB1-93FA-57C80C29B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F7B4-CDDA-4EB1-93FA-57C80C29B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F7B4-CDDA-4EB1-93FA-57C80C29B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F7B4-CDDA-4EB1-93FA-57C80C29B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F7B4-CDDA-4EB1-93FA-57C80C29B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7/21/2009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I.Larin,    PrimEx Analysis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PrimEx Collaboration meeting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5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B050"/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I.Larin,    PrimEx Analysis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Primex Collaboration meeting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B050"/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A24D6-41CD-4EB6-A1B3-92D8F1B6B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B050"/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FF7B4-CDDA-4EB1-93FA-57C80C29B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9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114300" dist="88900" dir="6840000" sx="102000" sy="102000" algn="ctr" rotWithShape="0">
                    <a:schemeClr val="accent4">
                      <a:lumMod val="60000"/>
                      <a:lumOff val="40000"/>
                    </a:schemeClr>
                  </a:outerShdw>
                </a:effectLst>
              </a:rPr>
              <a:t>Compton analysis</a:t>
            </a:r>
            <a:endParaRPr lang="en-US" dirty="0">
              <a:effectLst>
                <a:outerShdw blurRad="114300" dist="88900" dir="6840000" sx="102000" sy="102000" algn="ctr" rotWithShape="0">
                  <a:schemeClr val="accent4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599"/>
          </a:xfrm>
        </p:spPr>
        <p:txBody>
          <a:bodyPr>
            <a:normAutofit/>
          </a:bodyPr>
          <a:lstStyle/>
          <a:p>
            <a:r>
              <a:rPr lang="en-US" dirty="0" smtClean="0"/>
              <a:t>Cross section values are in agreement with predicted by theory calculations within stat. and systematcis error:</a:t>
            </a:r>
          </a:p>
          <a:p>
            <a:pPr lvl="1"/>
            <a:r>
              <a:rPr lang="en-US" dirty="0" smtClean="0"/>
              <a:t>Carbon: 	-0.3%  shift with 0.45% spread</a:t>
            </a:r>
          </a:p>
          <a:p>
            <a:pPr lvl="1"/>
            <a:r>
              <a:rPr lang="en-US" dirty="0" smtClean="0"/>
              <a:t>Beryllium:	+1.5% shift with  1.7%  spread</a:t>
            </a:r>
          </a:p>
          <a:p>
            <a:r>
              <a:rPr lang="en-US" dirty="0" smtClean="0"/>
              <a:t>Estimated total syst. error for extracted cross sections 1.9%, total error (Carbon) 1.9%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Spare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Unconstrained pi0 analysis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cuts and selection as in constraint analysis:</a:t>
            </a:r>
          </a:p>
          <a:p>
            <a:pPr lvl="1"/>
            <a:r>
              <a:rPr lang="en-US" dirty="0" smtClean="0"/>
              <a:t>Tdif cut 4.5ns</a:t>
            </a:r>
          </a:p>
          <a:p>
            <a:pPr lvl="1"/>
            <a:r>
              <a:rPr lang="en-US" dirty="0" smtClean="0"/>
              <a:t>Crystal only HyCal part</a:t>
            </a:r>
          </a:p>
          <a:p>
            <a:pPr lvl="1"/>
            <a:r>
              <a:rPr lang="en-US" dirty="0" smtClean="0"/>
              <a:t>Best-in-time beam candidate</a:t>
            </a:r>
          </a:p>
          <a:p>
            <a:pPr lvl="1"/>
            <a:r>
              <a:rPr lang="en-US" dirty="0" smtClean="0"/>
              <a:t>Veto cut applied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Pi0 distribution on invariant mass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flipH="1">
            <a:off x="3429000" y="1676400"/>
            <a:ext cx="2362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sym typeface="Symbol"/>
              </a:rPr>
              <a:t> = 0 – 2.7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4" name="Picture 13" descr="mgg_unc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209800"/>
            <a:ext cx="3618452" cy="361845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Pi0 distribution on invariant mass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flipH="1">
            <a:off x="1600198" y="1524000"/>
            <a:ext cx="152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sym typeface="Symbol"/>
              </a:rPr>
              <a:t> = 0.2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5715000" y="1524000"/>
            <a:ext cx="152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sym typeface="Symbol"/>
              </a:rPr>
              <a:t> = 2.0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2" name="Picture 11" descr="mgg_unc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09800"/>
            <a:ext cx="3618452" cy="3618452"/>
          </a:xfrm>
          <a:prstGeom prst="rect">
            <a:avLst/>
          </a:prstGeom>
        </p:spPr>
      </p:pic>
      <p:pic>
        <p:nvPicPr>
          <p:cNvPr id="13" name="Picture 12" descr="mgg_unc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2209800"/>
            <a:ext cx="3618452" cy="361845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Pi0 distribution on elasticity</a:t>
            </a:r>
            <a:endParaRPr lang="en-US" dirty="0"/>
          </a:p>
        </p:txBody>
      </p:sp>
      <p:pic>
        <p:nvPicPr>
          <p:cNvPr id="7" name="Content Placeholder 6" descr="dndt_un_ela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2133600"/>
            <a:ext cx="3618452" cy="361845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 descr="dndt_un_elas.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133600"/>
            <a:ext cx="3618452" cy="361845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flipH="1">
            <a:off x="1600198" y="1524000"/>
            <a:ext cx="152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sym typeface="Symbol"/>
              </a:rPr>
              <a:t> = 0.2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5715000" y="1524000"/>
            <a:ext cx="152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sym typeface="Symbol"/>
              </a:rPr>
              <a:t> = 2.0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Pi0 dN/d</a:t>
            </a:r>
            <a:r>
              <a:rPr lang="en-US" dirty="0" smtClean="0">
                <a:sym typeface="Symbol"/>
              </a:rPr>
              <a:t> distribution</a:t>
            </a:r>
            <a:endParaRPr lang="en-US" dirty="0"/>
          </a:p>
        </p:txBody>
      </p:sp>
      <p:pic>
        <p:nvPicPr>
          <p:cNvPr id="7" name="Content Placeholder 6" descr="dndt_u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600200"/>
            <a:ext cx="4525963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867400" y="2514600"/>
            <a:ext cx="2340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Elastic + inelastic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8800" y="4343400"/>
            <a:ext cx="3186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Inelastic (x= 0.85…1.15)</a:t>
            </a:r>
            <a:endParaRPr lang="en-US" sz="2400" b="1" dirty="0">
              <a:solidFill>
                <a:srgbClr val="FF99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4267200" y="3048000"/>
            <a:ext cx="2438400" cy="762000"/>
          </a:xfrm>
          <a:prstGeom prst="straightConnector1">
            <a:avLst/>
          </a:prstGeom>
          <a:ln w="57150"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3886200" y="4800600"/>
            <a:ext cx="2667000" cy="76200"/>
          </a:xfrm>
          <a:prstGeom prst="straightConnector1">
            <a:avLst/>
          </a:prstGeom>
          <a:ln w="57150"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di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0"/>
            <a:ext cx="4320540" cy="4320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dN/d</a:t>
            </a:r>
            <a:r>
              <a:rPr lang="en-US" dirty="0" smtClean="0">
                <a:sym typeface="Symbol"/>
              </a:rPr>
              <a:t> fit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29200" y="2743200"/>
            <a:ext cx="2050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Unconstrained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4572000"/>
            <a:ext cx="1721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C</a:t>
            </a:r>
            <a:r>
              <a:rPr lang="en-US" sz="2400" b="1" dirty="0" smtClean="0">
                <a:solidFill>
                  <a:srgbClr val="FF9900"/>
                </a:solidFill>
              </a:rPr>
              <a:t>onstrained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200" y="3733800"/>
            <a:ext cx="1509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Difference</a:t>
            </a:r>
            <a:endParaRPr lang="en-US" sz="2400" b="1" dirty="0">
              <a:solidFill>
                <a:srgbClr val="FF9900"/>
              </a:solidFill>
            </a:endParaRPr>
          </a:p>
        </p:txBody>
      </p:sp>
      <p:cxnSp>
        <p:nvCxnSpPr>
          <p:cNvPr id="11" name="Straight Arrow Connector 10"/>
          <p:cNvCxnSpPr>
            <a:stCxn id="8" idx="1"/>
          </p:cNvCxnSpPr>
          <p:nvPr/>
        </p:nvCxnSpPr>
        <p:spPr>
          <a:xfrm rot="10800000">
            <a:off x="4038600" y="2819401"/>
            <a:ext cx="990600" cy="154633"/>
          </a:xfrm>
          <a:prstGeom prst="straightConnector1">
            <a:avLst/>
          </a:prstGeom>
          <a:ln w="57150"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3886200" y="4724400"/>
            <a:ext cx="1143000" cy="76200"/>
          </a:xfrm>
          <a:prstGeom prst="straightConnector1">
            <a:avLst/>
          </a:prstGeom>
          <a:ln w="57150"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3810000" y="3581400"/>
            <a:ext cx="1447800" cy="457200"/>
          </a:xfrm>
          <a:prstGeom prst="straightConnector1">
            <a:avLst/>
          </a:prstGeom>
          <a:ln w="57150"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10200" y="1752600"/>
            <a:ext cx="21988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9900"/>
                </a:solidFill>
                <a:sym typeface="Symbol"/>
              </a:rPr>
              <a:t>=  7.59</a:t>
            </a:r>
            <a:r>
              <a:rPr lang="en-US" sz="2000" b="1" dirty="0" smtClean="0">
                <a:solidFill>
                  <a:srgbClr val="FF9900"/>
                </a:solidFill>
                <a:sym typeface="Symbol"/>
              </a:rPr>
              <a:t> ± </a:t>
            </a:r>
            <a:r>
              <a:rPr lang="en-US" sz="2000" b="1" dirty="0" smtClean="0">
                <a:solidFill>
                  <a:srgbClr val="FF9900"/>
                </a:solidFill>
                <a:sym typeface="Symbol"/>
              </a:rPr>
              <a:t>0.19 eV</a:t>
            </a:r>
          </a:p>
          <a:p>
            <a:r>
              <a:rPr lang="en-US" sz="2000" b="1" dirty="0" smtClean="0">
                <a:solidFill>
                  <a:srgbClr val="FF9900"/>
                </a:solidFill>
                <a:sym typeface="Symbol"/>
              </a:rPr>
              <a:t> = 0.33 ± 0.12 rad.</a:t>
            </a:r>
            <a:endParaRPr lang="en-US" sz="2000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ndt_unc_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76400"/>
            <a:ext cx="4320540" cy="4320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dN/d</a:t>
            </a:r>
            <a:r>
              <a:rPr lang="en-US" dirty="0" smtClean="0">
                <a:sym typeface="Symbol"/>
              </a:rPr>
              <a:t> fit,  subtracted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05400" y="3429000"/>
            <a:ext cx="2050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Unconstrained</a:t>
            </a:r>
            <a:endParaRPr lang="en-US" sz="2400" b="1" dirty="0">
              <a:solidFill>
                <a:srgbClr val="FF99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3886200" y="3733798"/>
            <a:ext cx="1143000" cy="152401"/>
          </a:xfrm>
          <a:prstGeom prst="straightConnector1">
            <a:avLst/>
          </a:prstGeom>
          <a:ln w="57150"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10200" y="1752600"/>
            <a:ext cx="21988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9900"/>
                </a:solidFill>
                <a:sym typeface="Symbol"/>
              </a:rPr>
              <a:t>=  7.72 </a:t>
            </a:r>
            <a:r>
              <a:rPr lang="en-US" sz="2000" b="1" dirty="0" smtClean="0">
                <a:solidFill>
                  <a:srgbClr val="FF9900"/>
                </a:solidFill>
                <a:sym typeface="Symbol"/>
              </a:rPr>
              <a:t>± </a:t>
            </a:r>
            <a:r>
              <a:rPr lang="en-US" sz="2000" b="1" dirty="0" smtClean="0">
                <a:solidFill>
                  <a:srgbClr val="FF9900"/>
                </a:solidFill>
                <a:sym typeface="Symbol"/>
              </a:rPr>
              <a:t>0.19 eV</a:t>
            </a:r>
          </a:p>
          <a:p>
            <a:r>
              <a:rPr lang="en-US" sz="2000" b="1" dirty="0" smtClean="0">
                <a:solidFill>
                  <a:srgbClr val="FF9900"/>
                </a:solidFill>
                <a:sym typeface="Symbol"/>
              </a:rPr>
              <a:t> = 0.65 ± 0.10 rad.</a:t>
            </a:r>
            <a:endParaRPr lang="en-US" sz="2000" b="1" dirty="0">
              <a:solidFill>
                <a:srgbClr val="FF99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76800" y="5029200"/>
            <a:ext cx="355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9900"/>
                </a:solidFill>
                <a:sym typeface="Symbol"/>
              </a:rPr>
              <a:t>Error budget contribution: 0.4%</a:t>
            </a:r>
            <a:endParaRPr lang="en-US" sz="2000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Analysis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 section calculations with radiative corrections</a:t>
            </a:r>
          </a:p>
          <a:p>
            <a:r>
              <a:rPr lang="en-US" dirty="0" smtClean="0"/>
              <a:t>Double </a:t>
            </a:r>
            <a:r>
              <a:rPr lang="en-US" dirty="0"/>
              <a:t>C</a:t>
            </a:r>
            <a:r>
              <a:rPr lang="en-US" dirty="0" smtClean="0"/>
              <a:t>ompton kinematics applied according to radiative corrections calculations</a:t>
            </a:r>
          </a:p>
          <a:p>
            <a:r>
              <a:rPr lang="en-US" dirty="0" smtClean="0"/>
              <a:t>Extended Carbon data set (15nA and 5nA beam current runs) was used</a:t>
            </a:r>
          </a:p>
          <a:p>
            <a:r>
              <a:rPr lang="en-US" dirty="0" smtClean="0"/>
              <a:t>Syst. error budget </a:t>
            </a:r>
            <a:r>
              <a:rPr lang="en-US" smtClean="0"/>
              <a:t>table presented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Compton event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11 “production” T-counters were used (no low energy T-counters included in analysis)</a:t>
            </a:r>
          </a:p>
          <a:p>
            <a:r>
              <a:rPr lang="en-US" dirty="0" smtClean="0"/>
              <a:t>Minimum cluster energy 0.5 GeV</a:t>
            </a:r>
          </a:p>
          <a:p>
            <a:r>
              <a:rPr lang="en-US" dirty="0" smtClean="0"/>
              <a:t>Minimum cluster pair energy 3.5 GeV</a:t>
            </a:r>
          </a:p>
          <a:p>
            <a:r>
              <a:rPr lang="en-US" dirty="0" smtClean="0"/>
              <a:t>Tdif cut 4.5 ns (“timing sidebands” subtracted)</a:t>
            </a:r>
          </a:p>
          <a:p>
            <a:r>
              <a:rPr lang="en-US" dirty="0" smtClean="0"/>
              <a:t>Best-in-time beam candidate only</a:t>
            </a:r>
          </a:p>
          <a:p>
            <a:r>
              <a:rPr lang="en-US" dirty="0" smtClean="0"/>
              <a:t>PWO-only with 4 central vertical columns off</a:t>
            </a:r>
          </a:p>
          <a:p>
            <a:r>
              <a:rPr lang="en-US" dirty="0" smtClean="0">
                <a:sym typeface="Symbol"/>
              </a:rPr>
              <a:t>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of kinematic fit &lt;100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 constraint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 smtClean="0"/>
              <a:t>Energy conservation: E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>
                <a:sym typeface="Symbol"/>
              </a:rPr>
              <a:t> = E</a:t>
            </a:r>
            <a:r>
              <a:rPr lang="en-US" baseline="-25000" dirty="0" smtClean="0">
                <a:sym typeface="Symbol"/>
              </a:rPr>
              <a:t>’</a:t>
            </a:r>
            <a:r>
              <a:rPr lang="en-US" dirty="0" smtClean="0">
                <a:sym typeface="Symbol"/>
              </a:rPr>
              <a:t> + E</a:t>
            </a:r>
            <a:r>
              <a:rPr lang="en-US" baseline="-25000" dirty="0" smtClean="0">
                <a:sym typeface="Symbol"/>
              </a:rPr>
              <a:t>e-</a:t>
            </a:r>
          </a:p>
          <a:p>
            <a:r>
              <a:rPr lang="en-US" dirty="0" smtClean="0"/>
              <a:t>Momentum conservation: P</a:t>
            </a:r>
            <a:r>
              <a:rPr lang="en-US" baseline="-25000" dirty="0" smtClean="0"/>
              <a:t>x,y</a:t>
            </a:r>
            <a:r>
              <a:rPr lang="en-US" baseline="-25000" dirty="0" smtClean="0">
                <a:sym typeface="Symbol"/>
              </a:rPr>
              <a:t> ’</a:t>
            </a:r>
            <a:r>
              <a:rPr lang="en-US" dirty="0" smtClean="0"/>
              <a:t> = -P</a:t>
            </a:r>
            <a:r>
              <a:rPr lang="en-US" baseline="-25000" dirty="0" smtClean="0"/>
              <a:t>x,y</a:t>
            </a:r>
            <a:r>
              <a:rPr lang="en-US" baseline="-25000" dirty="0" smtClean="0">
                <a:sym typeface="Symbol"/>
              </a:rPr>
              <a:t> e-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  <a:p>
            <a:r>
              <a:rPr lang="en-US" dirty="0"/>
              <a:t>C</a:t>
            </a:r>
            <a:r>
              <a:rPr lang="en-US" dirty="0" smtClean="0"/>
              <a:t>orrected coordinates and energies used in further analysis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28663" y="2590800"/>
          <a:ext cx="8145462" cy="950913"/>
        </p:xfrm>
        <a:graphic>
          <a:graphicData uri="http://schemas.openxmlformats.org/presentationml/2006/ole">
            <p:oleObj spid="_x0000_s1026" name="Equation" r:id="rId3" imgW="3276360" imgH="38088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Yield extraction, two targets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pic>
        <p:nvPicPr>
          <p:cNvPr id="7" name="Picture 6" descr="be_yield.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4320540" cy="4320540"/>
          </a:xfrm>
          <a:prstGeom prst="rect">
            <a:avLst/>
          </a:prstGeom>
        </p:spPr>
      </p:pic>
      <p:pic>
        <p:nvPicPr>
          <p:cNvPr id="9" name="Picture 8" descr="carb_yield.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828800"/>
            <a:ext cx="4320540" cy="43205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76600" y="2133600"/>
            <a:ext cx="622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Be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848600" y="2133600"/>
            <a:ext cx="681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  <a:r>
              <a:rPr lang="en-US" sz="3200" b="1" baseline="30000" dirty="0" smtClean="0"/>
              <a:t>12</a:t>
            </a:r>
            <a:endParaRPr lang="en-US" sz="3200" b="1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1295400"/>
            <a:ext cx="6662914" cy="830997"/>
          </a:xfrm>
          <a:prstGeom prst="rect">
            <a:avLst/>
          </a:prstGeom>
          <a:solidFill>
            <a:srgbClr val="FF9900">
              <a:alpha val="5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Z coordinate of reconstructed event, calculated</a:t>
            </a:r>
          </a:p>
          <a:p>
            <a:pPr algn="ctr"/>
            <a:r>
              <a:rPr lang="en-US" sz="2400" dirty="0"/>
              <a:t>a</a:t>
            </a:r>
            <a:r>
              <a:rPr lang="en-US" sz="2400" dirty="0" smtClean="0"/>
              <a:t>ssuming Compton kinematics, used to extract yield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Yield stability VS Runtime</a:t>
            </a:r>
            <a:endParaRPr lang="en-US" dirty="0"/>
          </a:p>
        </p:txBody>
      </p:sp>
      <p:pic>
        <p:nvPicPr>
          <p:cNvPr id="7" name="Content Placeholder 6" descr="yield_stat_rd_stab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600200"/>
            <a:ext cx="4525963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727200" y="2362200"/>
          <a:ext cx="1979613" cy="889000"/>
        </p:xfrm>
        <a:graphic>
          <a:graphicData uri="http://schemas.openxmlformats.org/presentationml/2006/ole">
            <p:oleObj spid="_x0000_s2050" name="Equation" r:id="rId4" imgW="990360" imgH="4442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657600" y="2057400"/>
            <a:ext cx="805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aseline="30000" dirty="0" smtClean="0"/>
              <a:t>12</a:t>
            </a:r>
            <a:r>
              <a:rPr lang="en-US" sz="4000" dirty="0" smtClean="0"/>
              <a:t>C</a:t>
            </a:r>
            <a:endParaRPr lang="en-US" sz="40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029200" y="2362200"/>
          <a:ext cx="3994150" cy="758825"/>
        </p:xfrm>
        <a:graphic>
          <a:graphicData uri="http://schemas.openxmlformats.org/presentationml/2006/ole">
            <p:oleObj spid="_x0000_s2051" name="Equation" r:id="rId5" imgW="2273040" imgH="43164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486400" y="3657600"/>
            <a:ext cx="327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Where:</a:t>
            </a:r>
          </a:p>
          <a:p>
            <a:r>
              <a:rPr lang="en-US" dirty="0" smtClean="0"/>
              <a:t>	-  fraction of flux</a:t>
            </a:r>
          </a:p>
          <a:p>
            <a:endParaRPr lang="en-US" dirty="0" smtClean="0"/>
          </a:p>
          <a:p>
            <a:r>
              <a:rPr lang="en-US" dirty="0" smtClean="0"/>
              <a:t>	-  efficiency</a:t>
            </a:r>
          </a:p>
          <a:p>
            <a:endParaRPr lang="en-US" dirty="0" smtClean="0"/>
          </a:p>
          <a:p>
            <a:r>
              <a:rPr lang="en-US" dirty="0" smtClean="0"/>
              <a:t>	-  cross section</a:t>
            </a:r>
          </a:p>
          <a:p>
            <a:endParaRPr lang="en-US" dirty="0" smtClean="0"/>
          </a:p>
          <a:p>
            <a:r>
              <a:rPr lang="en-US" dirty="0" smtClean="0"/>
              <a:t>for i</a:t>
            </a:r>
            <a:r>
              <a:rPr lang="en-US" baseline="30000" dirty="0" smtClean="0"/>
              <a:t>th </a:t>
            </a:r>
            <a:r>
              <a:rPr lang="en-US" dirty="0" smtClean="0"/>
              <a:t>T-counter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943600" y="3886200"/>
          <a:ext cx="357188" cy="458788"/>
        </p:xfrm>
        <a:graphic>
          <a:graphicData uri="http://schemas.openxmlformats.org/presentationml/2006/ole">
            <p:oleObj spid="_x0000_s2052" name="Equation" r:id="rId6" imgW="177480" imgH="22860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969000" y="4419600"/>
          <a:ext cx="306388" cy="458788"/>
        </p:xfrm>
        <a:graphic>
          <a:graphicData uri="http://schemas.openxmlformats.org/presentationml/2006/ole">
            <p:oleObj spid="_x0000_s2053" name="Equation" r:id="rId7" imgW="152280" imgH="22860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943600" y="4953000"/>
          <a:ext cx="357188" cy="458788"/>
        </p:xfrm>
        <a:graphic>
          <a:graphicData uri="http://schemas.openxmlformats.org/presentationml/2006/ole">
            <p:oleObj spid="_x0000_s2054" name="Equation" r:id="rId8" imgW="1774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cross section, Be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pic>
        <p:nvPicPr>
          <p:cNvPr id="7" name="Picture 6" descr="csbe.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71600"/>
            <a:ext cx="4590574" cy="4590574"/>
          </a:xfrm>
          <a:prstGeom prst="rect">
            <a:avLst/>
          </a:prstGeom>
        </p:spPr>
      </p:pic>
      <p:pic>
        <p:nvPicPr>
          <p:cNvPr id="8" name="Picture 7" descr="cs_be_deviat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3352800"/>
            <a:ext cx="2700338" cy="27003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86400" y="2057400"/>
            <a:ext cx="2688172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Data VS Theory Deviation: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Mean =  +1.5% ± 0.6%</a:t>
            </a:r>
          </a:p>
          <a:p>
            <a:r>
              <a:rPr lang="en-US" b="1" dirty="0" smtClean="0">
                <a:solidFill>
                  <a:schemeClr val="bg1"/>
                </a:solidFill>
                <a:sym typeface="Symbol"/>
              </a:rPr>
              <a:t>         =    1.7% ± 0.5%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cross section, 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pic>
        <p:nvPicPr>
          <p:cNvPr id="8" name="Picture 7" descr="cscarb.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90574" cy="4590574"/>
          </a:xfrm>
          <a:prstGeom prst="rect">
            <a:avLst/>
          </a:prstGeom>
        </p:spPr>
      </p:pic>
      <p:pic>
        <p:nvPicPr>
          <p:cNvPr id="7" name="Picture 6" descr="cs_carb_deviat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3048000"/>
            <a:ext cx="2700338" cy="27003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38800" y="1828800"/>
            <a:ext cx="2688172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Data VS Theory Deviation: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Mean =  -0.3%    ± 0.13%</a:t>
            </a:r>
          </a:p>
          <a:p>
            <a:r>
              <a:rPr lang="en-US" b="1" dirty="0" smtClean="0">
                <a:solidFill>
                  <a:schemeClr val="bg1"/>
                </a:solidFill>
                <a:sym typeface="Symbol"/>
              </a:rPr>
              <a:t>         =    0.45% ± 0.1%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76400"/>
          </a:xfrm>
        </p:spPr>
        <p:txBody>
          <a:bodyPr/>
          <a:lstStyle/>
          <a:p>
            <a:r>
              <a:rPr lang="en-US" dirty="0" smtClean="0"/>
              <a:t>Stat. errors: 	Be – </a:t>
            </a:r>
            <a:r>
              <a:rPr lang="en-US" dirty="0" smtClean="0">
                <a:solidFill>
                  <a:srgbClr val="FFC000"/>
                </a:solidFill>
              </a:rPr>
              <a:t>2%</a:t>
            </a:r>
            <a:r>
              <a:rPr lang="en-US" dirty="0" smtClean="0"/>
              <a:t>; </a:t>
            </a:r>
            <a:r>
              <a:rPr lang="en-US" baseline="30000" dirty="0" smtClean="0"/>
              <a:t>12</a:t>
            </a:r>
            <a:r>
              <a:rPr lang="en-US" dirty="0" smtClean="0"/>
              <a:t>C – </a:t>
            </a:r>
            <a:r>
              <a:rPr lang="en-US" dirty="0" smtClean="0">
                <a:solidFill>
                  <a:srgbClr val="FFC000"/>
                </a:solidFill>
              </a:rPr>
              <a:t>0.5%</a:t>
            </a:r>
          </a:p>
          <a:p>
            <a:r>
              <a:rPr lang="en-US" dirty="0" smtClean="0"/>
              <a:t>Syst. error: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I.Larin,    PrimEx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FB4F-C1B5-42A0-9749-28614DC8F1DE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2514600"/>
          <a:ext cx="42672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</a:rPr>
                        <a:t>Contributions</a:t>
                      </a:r>
                      <a:endParaRPr lang="en-US" b="1" i="0" baseline="0" dirty="0">
                        <a:solidFill>
                          <a:srgbClr val="FFC000"/>
                        </a:solidFill>
                        <a:latin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</a:rPr>
                        <a:t>Errors, [%]</a:t>
                      </a:r>
                      <a:endParaRPr lang="en-US" b="1" i="0" baseline="0" dirty="0">
                        <a:solidFill>
                          <a:srgbClr val="FFC000"/>
                        </a:solidFill>
                        <a:latin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Photon Beam Flux</a:t>
                      </a:r>
                      <a:endParaRPr lang="en-US" b="1" i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 1.0</a:t>
                      </a:r>
                      <a:endParaRPr lang="en-US" b="1" i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Target</a:t>
                      </a:r>
                      <a:endParaRPr lang="en-US" b="1" i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0.1</a:t>
                      </a:r>
                      <a:endParaRPr lang="en-US" b="1" i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Beam parameters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0.3</a:t>
                      </a:r>
                      <a:endParaRPr lang="en-US" b="1" i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Setup acceptance</a:t>
                      </a:r>
                      <a:endParaRPr lang="en-US" b="1" i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0.3</a:t>
                      </a:r>
                      <a:endParaRPr lang="en-US" b="1" i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Yield extraction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1.5</a:t>
                      </a:r>
                      <a:endParaRPr lang="en-US" b="1" i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sym typeface="Symbol"/>
                        </a:rPr>
                        <a:t></a:t>
                      </a:r>
                      <a:r>
                        <a:rPr lang="en-US" b="1" i="0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sym typeface="Symbol"/>
                        </a:rPr>
                        <a:t>2</a:t>
                      </a:r>
                      <a:r>
                        <a:rPr lang="en-US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sym typeface="Symbol"/>
                        </a:rPr>
                        <a:t> cut</a:t>
                      </a:r>
                      <a:endParaRPr lang="en-US" b="1" i="0" dirty="0" smtClean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&lt;0.1</a:t>
                      </a:r>
                      <a:endParaRPr lang="en-US" b="1" i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Min. cluster energy cut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0.12</a:t>
                      </a:r>
                      <a:endParaRPr lang="en-US" b="1" i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Model errors</a:t>
                      </a:r>
                      <a:endParaRPr lang="en-US" b="1" i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?</a:t>
                      </a:r>
                      <a:endParaRPr lang="en-US" b="1" i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i="0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</a:rPr>
                        <a:t>Total</a:t>
                      </a:r>
                      <a:endParaRPr lang="en-US" b="1" i="0" baseline="0" dirty="0">
                        <a:solidFill>
                          <a:srgbClr val="FFC000"/>
                        </a:solidFill>
                        <a:latin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0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</a:rPr>
                        <a:t>1.9</a:t>
                      </a:r>
                      <a:endParaRPr lang="en-US" b="1" i="0" baseline="0" dirty="0">
                        <a:solidFill>
                          <a:srgbClr val="FFC000"/>
                        </a:solidFill>
                        <a:latin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522</Words>
  <Application>Microsoft Office PowerPoint</Application>
  <PresentationFormat>On-screen Show (4:3)</PresentationFormat>
  <Paragraphs>155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Office Theme</vt:lpstr>
      <vt:lpstr>2_Custom Design</vt:lpstr>
      <vt:lpstr>1_Custom Design</vt:lpstr>
      <vt:lpstr>Custom Design</vt:lpstr>
      <vt:lpstr>Equation</vt:lpstr>
      <vt:lpstr>Compton analysis</vt:lpstr>
      <vt:lpstr>Analysis updates</vt:lpstr>
      <vt:lpstr>Compton event selection</vt:lpstr>
      <vt:lpstr>Kinematic constraint</vt:lpstr>
      <vt:lpstr>Yield extraction, two targets</vt:lpstr>
      <vt:lpstr>Yield stability VS Runtime</vt:lpstr>
      <vt:lpstr>Total cross section, Be</vt:lpstr>
      <vt:lpstr>Total cross section, C</vt:lpstr>
      <vt:lpstr>Error budget</vt:lpstr>
      <vt:lpstr>Conclusion</vt:lpstr>
      <vt:lpstr>Spare slides</vt:lpstr>
      <vt:lpstr>Unconstrained pi0 analysis</vt:lpstr>
      <vt:lpstr>Pi0 distribution on invariant mass</vt:lpstr>
      <vt:lpstr>Pi0 distribution on invariant mass</vt:lpstr>
      <vt:lpstr>Pi0 distribution on elasticity</vt:lpstr>
      <vt:lpstr>Pi0 dN/d distribution</vt:lpstr>
      <vt:lpstr>dN/d fit</vt:lpstr>
      <vt:lpstr>dN/d fit,  subtracted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Compton analysis</dc:title>
  <dc:creator>Myung Bang</dc:creator>
  <cp:lastModifiedBy>Myung Bang</cp:lastModifiedBy>
  <cp:revision>75</cp:revision>
  <dcterms:created xsi:type="dcterms:W3CDTF">2009-06-01T22:08:49Z</dcterms:created>
  <dcterms:modified xsi:type="dcterms:W3CDTF">2009-07-21T14:43:17Z</dcterms:modified>
</cp:coreProperties>
</file>